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handoutMasterIdLst>
    <p:handoutMasterId r:id="rId19"/>
  </p:handoutMasterIdLst>
  <p:sldIdLst>
    <p:sldId id="256" r:id="rId3"/>
    <p:sldId id="264" r:id="rId4"/>
    <p:sldId id="270" r:id="rId5"/>
    <p:sldId id="275" r:id="rId6"/>
    <p:sldId id="277" r:id="rId7"/>
    <p:sldId id="272" r:id="rId8"/>
    <p:sldId id="271" r:id="rId9"/>
    <p:sldId id="273" r:id="rId10"/>
    <p:sldId id="274" r:id="rId11"/>
    <p:sldId id="276" r:id="rId12"/>
    <p:sldId id="283" r:id="rId13"/>
    <p:sldId id="278" r:id="rId14"/>
    <p:sldId id="279" r:id="rId15"/>
    <p:sldId id="280" r:id="rId16"/>
    <p:sldId id="282" r:id="rId17"/>
    <p:sldId id="281" r:id="rId18"/>
  </p:sldIdLst>
  <p:sldSz cx="12192000" cy="6858000"/>
  <p:notesSz cx="6797675" cy="9926638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4EA2"/>
    <a:srgbClr val="012EF6"/>
    <a:srgbClr val="D3E6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49"/>
  </p:normalViewPr>
  <p:slideViewPr>
    <p:cSldViewPr snapToGrid="0" snapToObjects="1">
      <p:cViewPr varScale="1">
        <p:scale>
          <a:sx n="87" d="100"/>
          <a:sy n="87" d="100"/>
        </p:scale>
        <p:origin x="-222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995E0E-2BB2-4F92-BE21-97AE5B9A94AD}" type="datetimeFigureOut">
              <a:rPr lang="en-GB" smtClean="0"/>
              <a:t>21/09/2022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31EF8C-6251-4EB0-859C-518B0EBD364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80776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A03EB26-1196-16AC-7A77-3F69BE9B7C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3CB2DAE5-DF93-6DBD-8901-AF7DDC3015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C83D2B8-F5B9-C97C-7797-4C72895BE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21/09/2022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E0CBD45-18B5-C0F1-077F-7D07270CC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C6C893E-DCB5-DD44-F44D-97F7605A3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455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AC57921-525B-EB79-C45E-EE3AB05A8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B3229FB5-D123-DBC5-DFF0-F7253896C8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0DEBC7E-51F9-D665-C850-204F084AE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21/09/2022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7A4E15B-26E4-1A1B-3807-A132FA5E5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552576E-42AF-0063-15A3-03BE7962B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2029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B56BCC85-076D-6B4C-4057-2DBDB30A09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A4C1C4CB-81E5-71B3-454C-4E26D4035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13FC5F2-E0A8-B235-8DFF-D980B0DFD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21/09/2022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E3416C4-EC82-64A2-D8DC-677583FD8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39F8336-171A-BB85-5B94-454D8DC1D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25994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AD0F848-AAAC-ED48-90E6-0C044D9444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4E1A894E-7302-3940-976D-FB821865C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FFB4C38-6F6B-8B45-875E-2C0A3C9FB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CC361-4F0B-1A4B-9859-F67BF422D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21/09/2022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CA2AF14-3270-414E-9EFC-FA6011F3D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74A6D5A-8FF2-8D46-A251-30045543C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79FDC-0C1F-3F4B-AC7A-11C28EC31C7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7435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619D174-91A9-1E45-991D-6F7ECDFFD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002940D-AC9C-A44F-ADCF-4AFDA8B163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7889BFB-F726-224B-ABA2-66B0430CF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CC361-4F0B-1A4B-9859-F67BF422D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21/09/2022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F7BDE22-61E7-D241-9D91-D7CA3723D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04FBC74-1DCC-9E4B-8A9A-469B6F66A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79FDC-0C1F-3F4B-AC7A-11C28EC31C7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3780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62496C5-B086-D349-8305-E0113FF7D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F2A2AAE-68C6-2944-96B9-59BC1B8D9D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D68D595-111B-4448-8FCF-53B138114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CC361-4F0B-1A4B-9859-F67BF422D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21/09/2022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15DD3E6-9504-AD4E-AC64-D9693C8F5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3702878-1C18-3847-AAB6-3C32EBC77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79FDC-0C1F-3F4B-AC7A-11C28EC31C7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5909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F2EF48D-E9B4-0D4C-B074-54E3D4409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1442377-9A9A-F848-AE36-BD420EEC34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94A5F4E-F3EC-034F-BCB9-497FA8DD20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F8728DA-96DE-3B47-8926-F51F33E36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CC361-4F0B-1A4B-9859-F67BF422D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21/09/2022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1D6ED0C-C555-A74A-985B-DA7C07ACF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C123552-704C-3043-B6B7-4651A2A6B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79FDC-0C1F-3F4B-AC7A-11C28EC31C7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982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87357E-08F0-6F4B-A3C3-7885C16A3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36B5F71-3DCA-7E40-809D-8E4964B776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396E890-FA12-C245-B0D5-B8C2205BE5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05C9B056-07FB-324F-BE4F-60D3014DD9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907052B2-6CFA-0942-80C1-F4700C61AC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FE3D383C-DF28-1240-85F4-4DF85425B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CC361-4F0B-1A4B-9859-F67BF422D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21/09/2022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3146EEF8-7AA6-E34B-A2A8-65F0FB6D1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389433AD-2345-2D49-ACD4-15A887347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79FDC-0C1F-3F4B-AC7A-11C28EC31C7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077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17E92B5-AE55-5246-9A08-9A3E80A8F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658CC183-D845-D24A-8729-11C151D87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CC361-4F0B-1A4B-9859-F67BF422D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21/09/2022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25BF73AF-A7D8-BA4A-A2F3-C17D4AF52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24BCC10F-9C22-9D49-8651-434F4F075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79FDC-0C1F-3F4B-AC7A-11C28EC31C7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5712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0EBAF505-E50A-8240-982A-E57E81099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CC361-4F0B-1A4B-9859-F67BF422D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21/09/2022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2445E7B5-6A5C-5D49-A5A7-96A16E0D1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2B8A582-5B74-4A46-A18E-957572A9F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79FDC-0C1F-3F4B-AC7A-11C28EC31C7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0413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97F1B71-31C7-9641-AA1F-C328C4886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3A27DF2-54AA-8B48-A111-1FF536CEC6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108C98B-2D33-6948-886B-0AB140376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AF8AE25-1EDE-8B4C-A11F-5DB74206A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CC361-4F0B-1A4B-9859-F67BF422D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21/09/2022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8C62442-1BF1-9044-AA10-71FA628CC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2CEED1F-B325-7349-BB3F-E25BC822D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79FDC-0C1F-3F4B-AC7A-11C28EC31C7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843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5F8672C-1336-4791-429F-DD22FF7F3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76E2104-A1EC-671F-A1F4-AE9B647692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5766E07-AFBC-0194-206A-08EE1BA06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21/09/2022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68854F3-A48B-EECB-0451-0BCF437C4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55F9CC8-A368-D4FA-DB93-67A7A3B7E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11428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2907FAE-1772-6142-9F0E-AE1DE7E58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BDB9FA11-2AB4-0A41-A22A-A903463AEE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F1EB2FFE-7FEC-164A-8622-631E05FA07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6C15113-1D70-B743-985D-9910E95B9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CC361-4F0B-1A4B-9859-F67BF422D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21/09/2022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E167C5B-95CC-D44E-86E8-B53DC4D6D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ADDFF24-1B5E-E74B-92C5-8E86EB54D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79FDC-0C1F-3F4B-AC7A-11C28EC31C7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0806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66F23EA-DC78-C54D-8AB4-1E1C29178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F21B1F4-38D6-D74B-AB92-99E7B2F6E0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CB3B512-C368-5749-91FF-1B5E716D6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CC361-4F0B-1A4B-9859-F67BF422D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21/09/2022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EC1E1DF-C08C-6742-9F23-3AC224862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C1136F3-707B-A243-B8A2-9918A126D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79FDC-0C1F-3F4B-AC7A-11C28EC31C7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3716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C318536C-2E1F-C649-A9BC-033BDD4F8D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929DCDEF-ADA1-1845-87A6-479BD2F6A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616A4B5-D206-434A-9E24-B2ED968DC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CC361-4F0B-1A4B-9859-F67BF422D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21/09/2022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96CF46E-6498-0242-B256-428E10C97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5192AE9-241E-C94C-943E-D24AFABF0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79FDC-0C1F-3F4B-AC7A-11C28EC31C7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624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429FBF8-A680-8104-B441-9AC17E1B3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F20632F-9B48-B821-98F1-5F0932A7DB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D73637D-69E2-D11A-6168-30C12512C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21/09/2022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A812803-1DAE-C754-BCCC-9B203E503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80430C6-6ADE-5C13-9F53-1A880F626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9706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F22706C-1267-CCEE-5722-F591AD104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75D8AB9-8166-7AC8-ABAB-CBD96FA175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5F29FE11-0167-194C-15C5-7636C0DAEB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BAC786B-2769-DE38-A718-97BFE13B9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21/09/2022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E657CC91-1680-B851-C605-5EDD09EC1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67A93AB-AFDA-B590-70A4-B53335549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5116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1A632DB-12F1-E199-61DC-B10515DC7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FF954E6-0B6A-28DF-F471-FF825EC81E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0D30A220-8A31-66B0-2833-DBA100E22F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2A8A8916-09ED-5F5D-9CF8-9C959AE691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85DDE32-E53D-C3F4-F848-A9B7E6544C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DE0AA18B-185C-E9CC-B38F-580630129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21/09/2022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39D33D08-8B87-9384-ECDE-C640AC930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B5660CFB-E1DE-E99C-196A-ACFCB94FA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4269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50DF918-8A26-090E-A298-BA726C310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8597B50-9734-F2D4-1666-BBCE11961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21/09/2022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E3D620E3-F89C-E332-80C2-1581B1231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297E89E2-FA96-CF92-845F-3C137E74D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7267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94ECAD80-BDF5-29C3-BC81-16AFE7534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21/09/2022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7B07CB78-2049-0A05-20E0-1135AEFF9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E6554CB-A97A-E4FA-BB69-FB677AE7A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3959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4A4716F-A135-9408-84CD-1178AC4E7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176E5BD-ABC2-556C-56E4-EEC97B3C7C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96793B45-2991-EB1E-13E3-B1917C1ABA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B0EE27F-3293-73BE-251A-6891EFFD8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21/09/2022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162C2AA-97FE-1212-DEB8-6F0371461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966AAB9-084B-E4B7-1289-8E6A15956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2867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65FBBF9-157B-B057-C7B6-DAAD5393B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4C2FB2DD-770E-979C-3057-BA9210CA9F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254A13C-3C3B-DE31-B888-15503AF1C9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B308AF7-A1AA-EE75-7C9A-6C2B45E65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21/09/2022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4139C82-10FF-C9C9-73D4-97843E417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D5E32FD-B83F-DC59-D0DE-0DC5B30E0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2340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66E30FDF-0CAD-C3FE-0391-689B65A73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A86745D-D9AA-4F86-9050-43981A504D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CADD22E-38CF-228D-8875-76D0913DAE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1F25AD-CB4F-3147-AAB7-8E1CA73C82AD}" type="datetimeFigureOut">
              <a:rPr lang="en-GB" smtClean="0"/>
              <a:t>21/09/2022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8F3F3F4-C534-CF96-C583-2F65C3D6A0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05888F8-9715-4316-B9E2-3D08AC8ECD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39B606-BBD8-954A-A0A1-D240118F2EE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2518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09EEA29B-E5DF-424D-B2E0-AB83B33FA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BAF612C-AAAA-4A43-BE01-E31C718808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43E05D1-0B2C-9340-A1E4-7137D63824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CC361-4F0B-1A4B-9859-F67BF422D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21/09/2022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EE29D34-E513-7548-9EB5-1FC23D7700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75E47F4-D848-5445-8BEA-494B151E2D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79FDC-0C1F-3F4B-AC7A-11C28EC31C7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815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2D000D1-B531-495A-6EB6-67799FB619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1" y="1754036"/>
            <a:ext cx="5164666" cy="2099508"/>
          </a:xfrm>
        </p:spPr>
        <p:txBody>
          <a:bodyPr>
            <a:normAutofit fontScale="90000"/>
          </a:bodyPr>
          <a:lstStyle/>
          <a:p>
            <a:r>
              <a:rPr lang="en-GB" sz="4400" b="1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Danube Region Programme</a:t>
            </a:r>
            <a:r>
              <a:rPr lang="en-GB" sz="4000" b="1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GB" sz="4000" b="1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GB" sz="40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GB" sz="40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GB" sz="3100" b="1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Main Cornerstones</a:t>
            </a:r>
            <a:endParaRPr lang="en-GB" sz="3100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487F7AF-61AB-7556-832B-7B147C5FE1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1" y="4087056"/>
            <a:ext cx="5164666" cy="1444096"/>
          </a:xfrm>
        </p:spPr>
        <p:txBody>
          <a:bodyPr/>
          <a:lstStyle/>
          <a:p>
            <a:r>
              <a:rPr lang="en-GB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Czech </a:t>
            </a:r>
            <a:r>
              <a:rPr lang="en-GB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 Day</a:t>
            </a:r>
          </a:p>
          <a:p>
            <a:r>
              <a:rPr lang="en-GB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27</a:t>
            </a:r>
            <a:r>
              <a:rPr lang="en-GB" baseline="30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</a:t>
            </a:r>
            <a:r>
              <a:rPr lang="en-GB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September 2022</a:t>
            </a:r>
          </a:p>
          <a:p>
            <a:r>
              <a:rPr lang="en-US" i="1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online</a:t>
            </a:r>
            <a:endParaRPr lang="en-GB" i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45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=""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664029" y="1426214"/>
            <a:ext cx="8741228" cy="0"/>
          </a:xfrm>
          <a:prstGeom prst="line">
            <a:avLst/>
          </a:prstGeom>
          <a:ln>
            <a:solidFill>
              <a:srgbClr val="D3E6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1C6B5C4E-A9F6-9A28-AC8F-5CCC090690B2}"/>
              </a:ext>
            </a:extLst>
          </p:cNvPr>
          <p:cNvSpPr txBox="1">
            <a:spLocks/>
          </p:cNvSpPr>
          <p:nvPr/>
        </p:nvSpPr>
        <p:spPr>
          <a:xfrm>
            <a:off x="5587391" y="313268"/>
            <a:ext cx="4492779" cy="1112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b="1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Intervention Logic</a:t>
            </a:r>
            <a:endParaRPr lang="en-GB" sz="3200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29" y="1602304"/>
            <a:ext cx="7498140" cy="5088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8665329" y="1602304"/>
            <a:ext cx="2829681" cy="9579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Check challenges in DRP INTERREG Programme!</a:t>
            </a:r>
            <a:endParaRPr lang="en-GB" dirty="0"/>
          </a:p>
        </p:txBody>
      </p:sp>
      <p:cxnSp>
        <p:nvCxnSpPr>
          <p:cNvPr id="24" name="Straight Arrow Connector 23"/>
          <p:cNvCxnSpPr>
            <a:stCxn id="5" idx="1"/>
          </p:cNvCxnSpPr>
          <p:nvPr/>
        </p:nvCxnSpPr>
        <p:spPr>
          <a:xfrm flipH="1">
            <a:off x="6400800" y="2081276"/>
            <a:ext cx="2264529" cy="1067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8948358" y="3071876"/>
            <a:ext cx="2829681" cy="9579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Read Programme documents! Discuss fit internally, with NCP and JS</a:t>
            </a:r>
            <a:endParaRPr lang="en-GB" dirty="0"/>
          </a:p>
        </p:txBody>
      </p:sp>
      <p:cxnSp>
        <p:nvCxnSpPr>
          <p:cNvPr id="27" name="Straight Arrow Connector 26"/>
          <p:cNvCxnSpPr>
            <a:stCxn id="26" idx="1"/>
          </p:cNvCxnSpPr>
          <p:nvPr/>
        </p:nvCxnSpPr>
        <p:spPr>
          <a:xfrm flipH="1">
            <a:off x="6683829" y="3550848"/>
            <a:ext cx="2264529" cy="1067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8948358" y="4563219"/>
            <a:ext cx="2829681" cy="9579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Menu of options offered in JEMs</a:t>
            </a:r>
          </a:p>
          <a:p>
            <a:pPr algn="ctr"/>
            <a:r>
              <a:rPr lang="en-US" sz="1100" dirty="0" smtClean="0"/>
              <a:t>(explanations, definitions and further background part of the application package)</a:t>
            </a:r>
            <a:endParaRPr lang="en-GB" sz="1100" dirty="0"/>
          </a:p>
        </p:txBody>
      </p:sp>
      <p:cxnSp>
        <p:nvCxnSpPr>
          <p:cNvPr id="29" name="Straight Arrow Connector 28"/>
          <p:cNvCxnSpPr>
            <a:stCxn id="28" idx="1"/>
          </p:cNvCxnSpPr>
          <p:nvPr/>
        </p:nvCxnSpPr>
        <p:spPr>
          <a:xfrm flipH="1">
            <a:off x="6683829" y="5042191"/>
            <a:ext cx="2264529" cy="1067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8" idx="1"/>
          </p:cNvCxnSpPr>
          <p:nvPr/>
        </p:nvCxnSpPr>
        <p:spPr>
          <a:xfrm flipH="1">
            <a:off x="6836230" y="5042191"/>
            <a:ext cx="2112128" cy="105380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060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/>
          <p:cNvCxnSpPr/>
          <p:nvPr/>
        </p:nvCxnSpPr>
        <p:spPr>
          <a:xfrm>
            <a:off x="664029" y="1426214"/>
            <a:ext cx="8741228" cy="0"/>
          </a:xfrm>
          <a:prstGeom prst="line">
            <a:avLst/>
          </a:prstGeom>
          <a:ln>
            <a:solidFill>
              <a:srgbClr val="D3E6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1C6B5C4E-A9F6-9A28-AC8F-5CCC090690B2}"/>
              </a:ext>
            </a:extLst>
          </p:cNvPr>
          <p:cNvSpPr txBox="1">
            <a:spLocks/>
          </p:cNvSpPr>
          <p:nvPr/>
        </p:nvSpPr>
        <p:spPr>
          <a:xfrm>
            <a:off x="5587391" y="313268"/>
            <a:ext cx="4492779" cy="1112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b="1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Intervention Logic</a:t>
            </a:r>
            <a:endParaRPr lang="en-GB" sz="3200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1230116"/>
              </p:ext>
            </p:extLst>
          </p:nvPr>
        </p:nvGraphicFramePr>
        <p:xfrm>
          <a:off x="664029" y="1590787"/>
          <a:ext cx="10408595" cy="4956970"/>
        </p:xfrm>
        <a:graphic>
          <a:graphicData uri="http://schemas.openxmlformats.org/drawingml/2006/table">
            <a:tbl>
              <a:tblPr firstRow="1" firstCol="1" bandRow="1"/>
              <a:tblGrid>
                <a:gridCol w="4962265"/>
                <a:gridCol w="5446330"/>
              </a:tblGrid>
              <a:tr h="2164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b="1" dirty="0">
                          <a:solidFill>
                            <a:srgbClr val="17365D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Output indicator</a:t>
                      </a:r>
                      <a:endParaRPr lang="hu-HU" sz="1200" dirty="0">
                        <a:solidFill>
                          <a:srgbClr val="1F497D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59538" marR="59538" marT="0" marB="0">
                    <a:lnL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b="1" dirty="0">
                          <a:solidFill>
                            <a:srgbClr val="17365D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Result indicator</a:t>
                      </a:r>
                      <a:endParaRPr lang="hu-HU" sz="1200" dirty="0">
                        <a:solidFill>
                          <a:srgbClr val="1F497D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59538" marR="59538" marT="0" marB="0">
                    <a:lnL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12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200" dirty="0">
                          <a:solidFill>
                            <a:srgbClr val="17365D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RCO82 Participations in joint actions promoting gender equality, equal opportunities and social inclusion</a:t>
                      </a:r>
                      <a:endParaRPr lang="hu-HU" sz="1200" dirty="0">
                        <a:solidFill>
                          <a:srgbClr val="1F497D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59538" marR="59538" marT="0" marB="0">
                    <a:lnL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200" dirty="0">
                          <a:solidFill>
                            <a:srgbClr val="17365D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RCR85 Participations in joint actions across borders after project completion</a:t>
                      </a:r>
                      <a:endParaRPr lang="hu-HU" sz="1200" dirty="0">
                        <a:solidFill>
                          <a:srgbClr val="1F497D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59538" marR="59538" marT="0" marB="0">
                    <a:lnL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</a:tr>
              <a:tr h="3341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solidFill>
                            <a:srgbClr val="17365D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RCO 83 Strategies and action plans jointly developed</a:t>
                      </a:r>
                      <a:endParaRPr lang="hu-HU" sz="1200" dirty="0">
                        <a:solidFill>
                          <a:srgbClr val="1F497D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59538" marR="59538" marT="0" marB="0">
                    <a:lnL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solidFill>
                            <a:srgbClr val="17365D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RCR 79 Joint strategies and action plans taken up by organisations</a:t>
                      </a:r>
                      <a:endParaRPr lang="hu-HU" sz="1200">
                        <a:solidFill>
                          <a:srgbClr val="1F497D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59538" marR="59538" marT="0" marB="0">
                    <a:lnL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</a:tr>
              <a:tr h="16500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solidFill>
                            <a:srgbClr val="17365D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RCO 84 Pilot actions developed jointly and implemented in projects</a:t>
                      </a:r>
                      <a:endParaRPr lang="hu-HU" sz="1200" dirty="0">
                        <a:solidFill>
                          <a:srgbClr val="1F497D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59538" marR="59538" marT="0" marB="0">
                    <a:lnL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FFFFFF"/>
                      </a:fgClr>
                      <a:bgClr>
                        <a:srgbClr val="E5E5E5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solidFill>
                            <a:srgbClr val="17365D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  </a:t>
                      </a:r>
                      <a:endParaRPr lang="hu-HU" sz="1200" dirty="0">
                        <a:solidFill>
                          <a:srgbClr val="1F497D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solidFill>
                            <a:srgbClr val="17365D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  ISI: Organisations with increased institutional capacity due to their participation in cooperation activities across borders, other than organisations counted under RCO 87  Organisations cooperating across borders (PPs, etc.) – e.g. organisations external to the partnership</a:t>
                      </a:r>
                      <a:endParaRPr lang="hu-HU" sz="1200" dirty="0">
                        <a:solidFill>
                          <a:srgbClr val="1F497D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solidFill>
                            <a:srgbClr val="17365D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  <a:endParaRPr lang="hu-HU" sz="1200" dirty="0">
                        <a:solidFill>
                          <a:srgbClr val="1F497D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59538" marR="59538" marT="0" marB="0">
                    <a:lnL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FFFFFF"/>
                      </a:fgClr>
                      <a:bgClr>
                        <a:srgbClr val="E5E5E5"/>
                      </a:bgClr>
                    </a:pattFill>
                  </a:tcPr>
                </a:tc>
              </a:tr>
              <a:tr h="3341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200">
                          <a:solidFill>
                            <a:srgbClr val="17365D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RCO 116 Jointly developed solutions</a:t>
                      </a:r>
                      <a:endParaRPr lang="hu-HU" sz="1200">
                        <a:solidFill>
                          <a:srgbClr val="1F497D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59538" marR="59538" marT="0" marB="0">
                    <a:lnL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FDFD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solidFill>
                            <a:srgbClr val="17365D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RCR 104 Solutions taken up or up-scaled by organisations</a:t>
                      </a:r>
                      <a:endParaRPr lang="hu-HU" sz="1200" dirty="0">
                        <a:solidFill>
                          <a:srgbClr val="1F497D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59538" marR="59538" marT="0" marB="0">
                    <a:lnL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FDFDF"/>
                      </a:bgClr>
                    </a:pattFill>
                  </a:tcPr>
                </a:tc>
              </a:tr>
              <a:tr h="6557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200" dirty="0">
                          <a:solidFill>
                            <a:srgbClr val="17365D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RCO 87  </a:t>
                      </a:r>
                      <a:r>
                        <a:rPr lang="en-GB" sz="1200" dirty="0">
                          <a:solidFill>
                            <a:srgbClr val="17365D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Organisations cooperating across borders</a:t>
                      </a:r>
                      <a:endParaRPr lang="hu-HU" sz="1200" dirty="0">
                        <a:solidFill>
                          <a:srgbClr val="1F497D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200" dirty="0">
                          <a:solidFill>
                            <a:srgbClr val="17365D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  <a:endParaRPr lang="hu-HU" sz="1200" dirty="0">
                        <a:solidFill>
                          <a:srgbClr val="1F497D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59538" marR="59538" marT="0" marB="0">
                    <a:lnL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solidFill>
                            <a:srgbClr val="17365D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ISI: Organisations with increased institutional capacity due to their participation in cooperation activities across borders</a:t>
                      </a:r>
                      <a:endParaRPr lang="hu-HU" sz="1200" dirty="0">
                        <a:solidFill>
                          <a:srgbClr val="1F497D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59538" marR="59538" marT="0" marB="0">
                    <a:lnL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</a:tr>
              <a:tr h="8177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solidFill>
                            <a:srgbClr val="17365D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RCO118  Organisations cooperating for the multi-level governance of macro-regional strategies</a:t>
                      </a:r>
                      <a:endParaRPr lang="hu-HU" sz="1200">
                        <a:solidFill>
                          <a:srgbClr val="1F497D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solidFill>
                            <a:srgbClr val="17365D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  <a:endParaRPr lang="hu-HU" sz="1200">
                        <a:solidFill>
                          <a:srgbClr val="1F497D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59538" marR="59538" marT="0" marB="0">
                    <a:lnL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solidFill>
                            <a:srgbClr val="17365D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RCR 84 Organisations cooperating across borders after project completion</a:t>
                      </a:r>
                      <a:endParaRPr lang="hu-HU" sz="1200" dirty="0">
                        <a:solidFill>
                          <a:srgbClr val="1F497D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solidFill>
                            <a:srgbClr val="17365D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  <a:endParaRPr lang="hu-HU" sz="1200" dirty="0">
                        <a:solidFill>
                          <a:srgbClr val="1F497D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59538" marR="59538" marT="0" marB="0">
                    <a:lnL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</a:tr>
              <a:tr h="4473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200">
                          <a:solidFill>
                            <a:srgbClr val="17365D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RCO120 Projects supporting cooperation across borders to develop urban-rural linkages</a:t>
                      </a:r>
                      <a:endParaRPr lang="hu-HU" sz="1200">
                        <a:solidFill>
                          <a:srgbClr val="1F497D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59538" marR="59538" marT="0" marB="0">
                    <a:lnL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solidFill>
                            <a:srgbClr val="17365D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Not applicable</a:t>
                      </a:r>
                      <a:endParaRPr lang="hu-HU" sz="1200" dirty="0">
                        <a:solidFill>
                          <a:srgbClr val="1F497D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59538" marR="59538" marT="0" marB="0">
                    <a:lnL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DB3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6238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=""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664029" y="1426214"/>
            <a:ext cx="8741228" cy="0"/>
          </a:xfrm>
          <a:prstGeom prst="line">
            <a:avLst/>
          </a:prstGeom>
          <a:ln>
            <a:solidFill>
              <a:srgbClr val="D3E6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1C6B5C4E-A9F6-9A28-AC8F-5CCC090690B2}"/>
              </a:ext>
            </a:extLst>
          </p:cNvPr>
          <p:cNvSpPr txBox="1">
            <a:spLocks/>
          </p:cNvSpPr>
          <p:nvPr/>
        </p:nvSpPr>
        <p:spPr>
          <a:xfrm>
            <a:off x="5587391" y="313268"/>
            <a:ext cx="4492779" cy="1112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b="1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Intervention Logic</a:t>
            </a:r>
            <a:endParaRPr lang="en-GB" sz="3200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="" xmlns:a16="http://schemas.microsoft.com/office/drawing/2014/main" id="{A1465B34-2D42-BE54-9F00-C435C8496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029" y="1602304"/>
            <a:ext cx="9905694" cy="4376057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ALL levels of the intervention logic and the relation between them matter!!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sz="1000" dirty="0" smtClean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Open Sans" panose="020B0606030504020204" pitchFamily="34" charset="0"/>
              <a:buChar char="!"/>
            </a:pPr>
            <a:r>
              <a:rPr lang="en-US" sz="2000" b="1" u="sng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Challenges</a:t>
            </a: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often neglected by applicants and/or developed based on generic assumptions only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Open Sans" panose="020B0606030504020204" pitchFamily="34" charset="0"/>
              <a:buChar char="!"/>
            </a:pPr>
            <a:r>
              <a:rPr lang="en-US" sz="2000" b="1" u="sng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Objectives</a:t>
            </a: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fit to </a:t>
            </a:r>
            <a:r>
              <a:rPr lang="en-US" sz="2000" u="sng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one</a:t>
            </a: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Programme S.O. </a:t>
            </a:r>
            <a:r>
              <a:rPr lang="en-US" sz="2000" u="sng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must</a:t>
            </a: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be ensured (not only semantically) and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Open Sans" panose="020B0606030504020204" pitchFamily="34" charset="0"/>
              <a:buChar char="!"/>
            </a:pP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… </a:t>
            </a:r>
            <a:r>
              <a:rPr lang="en-US" sz="2000" b="1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project outputs/result(s) and activities </a:t>
            </a: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have to be </a:t>
            </a:r>
            <a:r>
              <a:rPr lang="en-US" sz="2000" u="sng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substantially</a:t>
            </a: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aligned with them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800" dirty="0" smtClean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Partnership set-up has to support the intervention logic (often THE weak point of applications)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Mind that you face a competitive scenario both in 1</a:t>
            </a:r>
            <a:r>
              <a:rPr lang="en-US" sz="2000" baseline="30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</a:t>
            </a: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2</a:t>
            </a:r>
            <a:r>
              <a:rPr lang="en-US" sz="2000" baseline="30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nd</a:t>
            </a: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step (</a:t>
            </a:r>
            <a:r>
              <a:rPr lang="en-US" sz="2000" i="1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extend</a:t>
            </a: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 which your IL is consistent matters…)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Mind that the intervention cannot be changed between step 1 and 2</a:t>
            </a:r>
            <a:endParaRPr lang="en-US" sz="2400" dirty="0" smtClean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509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=""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664029" y="1426214"/>
            <a:ext cx="8741228" cy="0"/>
          </a:xfrm>
          <a:prstGeom prst="line">
            <a:avLst/>
          </a:prstGeom>
          <a:ln>
            <a:solidFill>
              <a:srgbClr val="D3E6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1C6B5C4E-A9F6-9A28-AC8F-5CCC090690B2}"/>
              </a:ext>
            </a:extLst>
          </p:cNvPr>
          <p:cNvSpPr txBox="1">
            <a:spLocks/>
          </p:cNvSpPr>
          <p:nvPr/>
        </p:nvSpPr>
        <p:spPr>
          <a:xfrm>
            <a:off x="5587391" y="313268"/>
            <a:ext cx="4492779" cy="1112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Work Plan </a:t>
            </a:r>
            <a:endParaRPr lang="en-GB" sz="3200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="" xmlns:a16="http://schemas.microsoft.com/office/drawing/2014/main" id="{A1465B34-2D42-BE54-9F00-C435C8496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029" y="1763486"/>
            <a:ext cx="9905694" cy="4214875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No Work Packages any longer under INTERREG 2021-2027 Programmes; activities structured along specific project objectives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 WPs management/communication any longer (seen now as horizontal tasks for achieving project objectives) 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Cambria" panose="02040503050406030204" pitchFamily="18" charset="0"/>
              <a:buChar char="→"/>
            </a:pPr>
            <a:r>
              <a:rPr lang="en-US" sz="18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Budget not structured along WPs any longer, only along budget lines 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Cambria" panose="02040503050406030204" pitchFamily="18" charset="0"/>
              <a:buChar char="→"/>
            </a:pPr>
            <a:r>
              <a:rPr lang="en-US" sz="18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Budget to be indicated per activity; overall budget envisaged for management to be indicated in the management section of JEMs and per PP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Outputs and/or deliverables to be defined per activity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Activities and related outputs/deliverables have to clearly support the overall intervention logic</a:t>
            </a:r>
            <a:endParaRPr lang="en-US" sz="2000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73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=""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664029" y="1426214"/>
            <a:ext cx="8741228" cy="0"/>
          </a:xfrm>
          <a:prstGeom prst="line">
            <a:avLst/>
          </a:prstGeom>
          <a:ln>
            <a:solidFill>
              <a:srgbClr val="D3E6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1C6B5C4E-A9F6-9A28-AC8F-5CCC090690B2}"/>
              </a:ext>
            </a:extLst>
          </p:cNvPr>
          <p:cNvSpPr txBox="1">
            <a:spLocks/>
          </p:cNvSpPr>
          <p:nvPr/>
        </p:nvSpPr>
        <p:spPr>
          <a:xfrm>
            <a:off x="5587391" y="313268"/>
            <a:ext cx="4492779" cy="1112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Work </a:t>
            </a:r>
            <a:r>
              <a:rPr lang="en-GB" sz="3200" b="1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 Development in JEMS</a:t>
            </a:r>
            <a:endParaRPr lang="en-GB" sz="3200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Picture 9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1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82486" y="1717675"/>
            <a:ext cx="7579269" cy="4410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68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=""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664029" y="1426214"/>
            <a:ext cx="8741228" cy="0"/>
          </a:xfrm>
          <a:prstGeom prst="line">
            <a:avLst/>
          </a:prstGeom>
          <a:ln>
            <a:solidFill>
              <a:srgbClr val="D3E6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1C6B5C4E-A9F6-9A28-AC8F-5CCC090690B2}"/>
              </a:ext>
            </a:extLst>
          </p:cNvPr>
          <p:cNvSpPr txBox="1">
            <a:spLocks/>
          </p:cNvSpPr>
          <p:nvPr/>
        </p:nvSpPr>
        <p:spPr>
          <a:xfrm>
            <a:off x="5587391" y="313268"/>
            <a:ext cx="4492779" cy="1112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b="1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competitive project ….</a:t>
            </a:r>
            <a:endParaRPr lang="en-GB" sz="3200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="" xmlns:a16="http://schemas.microsoft.com/office/drawing/2014/main" id="{A1465B34-2D42-BE54-9F00-C435C8496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029" y="1763486"/>
            <a:ext cx="9905694" cy="4214875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… offers a </a:t>
            </a:r>
            <a:r>
              <a:rPr lang="en-US" sz="2000" i="1" u="sng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clear vision </a:t>
            </a: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 which challenges of the Danube Region shall be tackled and how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… provides a </a:t>
            </a:r>
            <a:r>
              <a:rPr lang="en-US" sz="2000" i="1" u="sng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consistent package </a:t>
            </a: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 objectives, activities and outputs (IL)</a:t>
            </a:r>
            <a:endParaRPr lang="en-US" sz="2000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… manages to </a:t>
            </a:r>
            <a:r>
              <a:rPr lang="en-US" sz="2000" i="1" u="sng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carefully</a:t>
            </a: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align the scope and composition of the partnership to the project intervention logic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Open Sans" panose="020B0606030504020204" pitchFamily="34" charset="0"/>
              <a:buChar char="!"/>
            </a:pPr>
            <a:r>
              <a:rPr lang="en-US" sz="16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Please bare in mind that there is a limit of </a:t>
            </a:r>
            <a:r>
              <a:rPr lang="en-US" sz="1600" i="1" u="sng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changing </a:t>
            </a:r>
            <a:r>
              <a:rPr lang="en-US" sz="16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PPs between 1</a:t>
            </a:r>
            <a:r>
              <a:rPr lang="en-US" sz="1600" baseline="30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</a:t>
            </a:r>
            <a:r>
              <a:rPr lang="en-US" sz="16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2</a:t>
            </a:r>
            <a:r>
              <a:rPr lang="en-US" sz="1600" baseline="30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nd</a:t>
            </a:r>
            <a:r>
              <a:rPr lang="en-US" sz="16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step but there is no limit for </a:t>
            </a:r>
            <a:r>
              <a:rPr lang="en-US" sz="1600" i="1" u="sng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adding</a:t>
            </a:r>
            <a:r>
              <a:rPr lang="en-US" sz="16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;) PPs for the 2</a:t>
            </a:r>
            <a:r>
              <a:rPr lang="en-US" sz="1600" baseline="30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nd</a:t>
            </a:r>
            <a:r>
              <a:rPr lang="en-US" sz="16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step</a:t>
            </a:r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1600" dirty="0" smtClean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… avoids unnecessary formal (e.g. hasty description of activities) or technical (inconsistent selection of output or result indicators) mistakes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… applies effective time management</a:t>
            </a:r>
            <a:endParaRPr lang="en-US" sz="2000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69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=""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664029" y="1426214"/>
            <a:ext cx="8741228" cy="0"/>
          </a:xfrm>
          <a:prstGeom prst="line">
            <a:avLst/>
          </a:prstGeom>
          <a:ln>
            <a:solidFill>
              <a:srgbClr val="D3E6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1C6B5C4E-A9F6-9A28-AC8F-5CCC090690B2}"/>
              </a:ext>
            </a:extLst>
          </p:cNvPr>
          <p:cNvSpPr txBox="1">
            <a:spLocks/>
          </p:cNvSpPr>
          <p:nvPr/>
        </p:nvSpPr>
        <p:spPr>
          <a:xfrm>
            <a:off x="5587391" y="313268"/>
            <a:ext cx="4492779" cy="1112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b="1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Information &amp; advice on 1</a:t>
            </a:r>
            <a:r>
              <a:rPr lang="en-GB" sz="3200" b="1" baseline="30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</a:t>
            </a:r>
            <a:r>
              <a:rPr lang="en-GB" sz="3200" b="1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CfP</a:t>
            </a:r>
          </a:p>
          <a:p>
            <a:pPr algn="ctr"/>
            <a:r>
              <a:rPr lang="en-US" sz="1500" b="1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further updates</a:t>
            </a:r>
            <a:endParaRPr lang="en-GB" sz="1500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="" xmlns:a16="http://schemas.microsoft.com/office/drawing/2014/main" id="{A1465B34-2D42-BE54-9F00-C435C8496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029" y="1763486"/>
            <a:ext cx="9905694" cy="4214875"/>
          </a:xfrm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DRP INTERREG Programme (website)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Recorded Thematic Seminars (website)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Applicants Package (Applicants Manual, Guidelines for filling the AF in JEMS, Call Announcement – all on website, coming soon)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sz="2000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Webinar on how to use JEMS </a:t>
            </a:r>
            <a:r>
              <a:rPr lang="en-US" sz="20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(early October, tbc</a:t>
            </a: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General webinar on 1</a:t>
            </a:r>
            <a:r>
              <a:rPr lang="en-US" sz="2000" baseline="30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</a:t>
            </a: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CfP (early October, tbc)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2000" dirty="0" smtClean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National Contact Point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JS: ad-hoc advice on technical/formal issues and one bilateral consultation per proposal (on request and based on a 2-page project outline); contact your PO!</a:t>
            </a:r>
          </a:p>
        </p:txBody>
      </p:sp>
    </p:spTree>
    <p:extLst>
      <p:ext uri="{BB962C8B-B14F-4D97-AF65-F5344CB8AC3E}">
        <p14:creationId xmlns:p14="http://schemas.microsoft.com/office/powerpoint/2010/main" val="2196198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="" xmlns:a16="http://schemas.microsoft.com/office/drawing/2014/main" id="{1C6B5C4E-A9F6-9A28-AC8F-5CCC09069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1302" y="313268"/>
            <a:ext cx="4228498" cy="1112946"/>
          </a:xfrm>
        </p:spPr>
        <p:txBody>
          <a:bodyPr>
            <a:normAutofit/>
          </a:bodyPr>
          <a:lstStyle/>
          <a:p>
            <a:pPr algn="ctr"/>
            <a:r>
              <a:rPr lang="en-GB" sz="3200" b="1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Agenda</a:t>
            </a:r>
            <a:endParaRPr lang="en-GB" sz="3200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664029" y="1426214"/>
            <a:ext cx="8567057" cy="0"/>
          </a:xfrm>
          <a:prstGeom prst="line">
            <a:avLst/>
          </a:prstGeom>
          <a:ln>
            <a:solidFill>
              <a:srgbClr val="D3E6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2">
            <a:extLst>
              <a:ext uri="{FF2B5EF4-FFF2-40B4-BE49-F238E27FC236}">
                <a16:creationId xmlns="" xmlns:a16="http://schemas.microsoft.com/office/drawing/2014/main" id="{A1465B34-2D42-BE54-9F00-C435C8496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565" y="2027031"/>
            <a:ext cx="9964664" cy="3517926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Programme Area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Programme Mission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Budget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Thematic Portfolio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Programme and Project Intervention Logic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Main factors for successful Project Development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Update on 1</a:t>
            </a:r>
            <a:r>
              <a:rPr lang="en-US" sz="2400" baseline="30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</a:t>
            </a:r>
            <a:r>
              <a:rPr lang="en-US" sz="24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CfP and further information offers</a:t>
            </a:r>
            <a:endParaRPr lang="en-GB" sz="2400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93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=""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="" xmlns:a16="http://schemas.microsoft.com/office/drawing/2014/main" id="{1C6B5C4E-A9F6-9A28-AC8F-5CCC090690B2}"/>
              </a:ext>
            </a:extLst>
          </p:cNvPr>
          <p:cNvSpPr txBox="1">
            <a:spLocks/>
          </p:cNvSpPr>
          <p:nvPr/>
        </p:nvSpPr>
        <p:spPr>
          <a:xfrm>
            <a:off x="5587391" y="313268"/>
            <a:ext cx="4492779" cy="1112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b="1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Programme Area</a:t>
            </a:r>
            <a:endParaRPr lang="en-GB" sz="3200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664029" y="1426214"/>
            <a:ext cx="8741228" cy="0"/>
          </a:xfrm>
          <a:prstGeom prst="line">
            <a:avLst/>
          </a:prstGeom>
          <a:ln>
            <a:solidFill>
              <a:srgbClr val="D3E6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https://www.interreg-danube.eu/themes/dtp/img/content/map.png?v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72816"/>
            <a:ext cx="8018871" cy="4249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861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=""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="" xmlns:a16="http://schemas.microsoft.com/office/drawing/2014/main" id="{1C6B5C4E-A9F6-9A28-AC8F-5CCC090690B2}"/>
              </a:ext>
            </a:extLst>
          </p:cNvPr>
          <p:cNvSpPr txBox="1">
            <a:spLocks/>
          </p:cNvSpPr>
          <p:nvPr/>
        </p:nvSpPr>
        <p:spPr>
          <a:xfrm>
            <a:off x="5587391" y="313268"/>
            <a:ext cx="4492779" cy="1112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b="1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Programme Mission</a:t>
            </a:r>
            <a:endParaRPr lang="en-GB" sz="3200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664029" y="1426214"/>
            <a:ext cx="8741228" cy="0"/>
          </a:xfrm>
          <a:prstGeom prst="line">
            <a:avLst/>
          </a:prstGeom>
          <a:ln>
            <a:solidFill>
              <a:srgbClr val="D3E6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555171" y="3108802"/>
            <a:ext cx="596537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b="1" i="1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“DRP </a:t>
            </a:r>
            <a:r>
              <a:rPr lang="en-GB" sz="2200" b="1" i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supports </a:t>
            </a:r>
            <a:r>
              <a:rPr lang="en-GB" sz="2200" i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policy integration in the Danube area through projects addressing key challenges and opportunities of the region in specific fields of action, below the EU-level (not duplicating efforts in policy integration at the EU-level e.g. TEN-T) and above the national level. Transnational projects should influence national, regional and local policies (policy driver</a:t>
            </a:r>
            <a:r>
              <a:rPr lang="en-GB" sz="2200" i="1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).” </a:t>
            </a:r>
            <a:r>
              <a:rPr lang="en-GB" sz="22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DRP AM</a:t>
            </a:r>
            <a:endParaRPr lang="en-US" sz="2200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76923" y="1602304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i="1" dirty="0" smtClean="0"/>
              <a:t>“EU </a:t>
            </a:r>
            <a:r>
              <a:rPr lang="en-US" i="1" dirty="0"/>
              <a:t>Cohesion Policy contributes to strengthening economic, social and territorial cohesion in the European Union. It aims to correct imbalances between countries and regions</a:t>
            </a:r>
            <a:r>
              <a:rPr lang="en-US" i="1" dirty="0" smtClean="0"/>
              <a:t>.” </a:t>
            </a:r>
            <a:r>
              <a:rPr lang="en-US" dirty="0" smtClean="0"/>
              <a:t>European Commission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29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=""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="" xmlns:a16="http://schemas.microsoft.com/office/drawing/2014/main" id="{1C6B5C4E-A9F6-9A28-AC8F-5CCC090690B2}"/>
              </a:ext>
            </a:extLst>
          </p:cNvPr>
          <p:cNvSpPr txBox="1">
            <a:spLocks/>
          </p:cNvSpPr>
          <p:nvPr/>
        </p:nvSpPr>
        <p:spPr>
          <a:xfrm>
            <a:off x="5587391" y="313268"/>
            <a:ext cx="4492779" cy="1112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b="1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DRP and EUSDR</a:t>
            </a:r>
            <a:endParaRPr lang="en-GB" sz="3200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664029" y="1426214"/>
            <a:ext cx="8741228" cy="0"/>
          </a:xfrm>
          <a:prstGeom prst="line">
            <a:avLst/>
          </a:prstGeom>
          <a:ln>
            <a:solidFill>
              <a:srgbClr val="D3E6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 2"/>
          <p:cNvSpPr/>
          <p:nvPr/>
        </p:nvSpPr>
        <p:spPr>
          <a:xfrm>
            <a:off x="6716484" y="1722045"/>
            <a:ext cx="4408714" cy="2960914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000" b="1" dirty="0">
              <a:solidFill>
                <a:schemeClr val="accent2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7652656" y="2094262"/>
            <a:ext cx="3472542" cy="2216479"/>
          </a:xfrm>
          <a:prstGeom prst="ellipse">
            <a:avLst/>
          </a:prstGeom>
          <a:noFill/>
          <a:ln>
            <a:solidFill>
              <a:srgbClr val="034E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DRP</a:t>
            </a:r>
            <a:endParaRPr lang="en-GB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76998" y="2943347"/>
            <a:ext cx="1393372" cy="5183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2"/>
                </a:solidFill>
              </a:rPr>
              <a:t>EUSDR</a:t>
            </a:r>
            <a:endParaRPr lang="en-GB" b="1" dirty="0">
              <a:solidFill>
                <a:schemeClr val="accent2"/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="" xmlns:a16="http://schemas.microsoft.com/office/drawing/2014/main" id="{A1465B34-2D42-BE54-9F00-C435C8496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305" y="1602304"/>
            <a:ext cx="5900058" cy="3502727"/>
          </a:xfrm>
          <a:solidFill>
            <a:schemeClr val="bg1">
              <a:alpha val="26000"/>
            </a:schemeClr>
          </a:solidFill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Same geographical </a:t>
            </a:r>
            <a:r>
              <a:rPr lang="en-US" sz="20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DRP fully embedded in EUSDR …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but EUSDR with larger (thematic) scope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DRP is a funding instrument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EUSDR a strategic framework</a:t>
            </a:r>
            <a:endParaRPr lang="en-US" sz="2000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DRP is directly supporting the governance of the EUSDR …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… but otherwise one amongst other funding instruments relevant to the EUSDR</a:t>
            </a:r>
            <a:endParaRPr lang="en-GB" sz="2000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="" xmlns:a16="http://schemas.microsoft.com/office/drawing/2014/main" id="{A1465B34-2D42-BE54-9F00-C435C8496FDA}"/>
              </a:ext>
            </a:extLst>
          </p:cNvPr>
          <p:cNvSpPr txBox="1">
            <a:spLocks/>
          </p:cNvSpPr>
          <p:nvPr/>
        </p:nvSpPr>
        <p:spPr>
          <a:xfrm>
            <a:off x="2864451" y="5260271"/>
            <a:ext cx="4969329" cy="849085"/>
          </a:xfrm>
          <a:prstGeom prst="rect">
            <a:avLst/>
          </a:prstGeom>
          <a:solidFill>
            <a:schemeClr val="bg1">
              <a:alpha val="26000"/>
            </a:schemeClr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  <a:buFont typeface="Open Sans" panose="020B0606030504020204" pitchFamily="34" charset="0"/>
              <a:buChar char="!"/>
            </a:pPr>
            <a:r>
              <a:rPr lang="en-US" sz="2000" dirty="0" smtClean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Each application has to prove the contribution to and embeddedness of the EUSDR in the proposal</a:t>
            </a:r>
          </a:p>
        </p:txBody>
      </p:sp>
    </p:spTree>
    <p:extLst>
      <p:ext uri="{BB962C8B-B14F-4D97-AF65-F5344CB8AC3E}">
        <p14:creationId xmlns:p14="http://schemas.microsoft.com/office/powerpoint/2010/main" val="3791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2">
            <a:extLst>
              <a:ext uri="{FF2B5EF4-FFF2-40B4-BE49-F238E27FC236}">
                <a16:creationId xmlns=""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="" xmlns:a16="http://schemas.microsoft.com/office/drawing/2014/main" id="{1C6B5C4E-A9F6-9A28-AC8F-5CCC090690B2}"/>
              </a:ext>
            </a:extLst>
          </p:cNvPr>
          <p:cNvSpPr txBox="1">
            <a:spLocks/>
          </p:cNvSpPr>
          <p:nvPr/>
        </p:nvSpPr>
        <p:spPr>
          <a:xfrm>
            <a:off x="5587391" y="313268"/>
            <a:ext cx="4492779" cy="1112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b="1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Budget</a:t>
            </a:r>
            <a:endParaRPr lang="en-GB" sz="3200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664029" y="1426214"/>
            <a:ext cx="8741228" cy="0"/>
          </a:xfrm>
          <a:prstGeom prst="line">
            <a:avLst/>
          </a:prstGeom>
          <a:ln>
            <a:solidFill>
              <a:srgbClr val="D3E6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4108751"/>
              </p:ext>
            </p:extLst>
          </p:nvPr>
        </p:nvGraphicFramePr>
        <p:xfrm>
          <a:off x="664029" y="1671445"/>
          <a:ext cx="9568542" cy="914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40428"/>
                <a:gridCol w="4780176"/>
                <a:gridCol w="2447938"/>
              </a:tblGrid>
              <a:tr h="36937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EU</a:t>
                      </a:r>
                      <a:r>
                        <a:rPr lang="en-US" sz="2000" baseline="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Contribution</a:t>
                      </a:r>
                      <a:endParaRPr lang="en-GB" sz="20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0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National contribution</a:t>
                      </a:r>
                      <a:endParaRPr lang="en-GB" sz="20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Total</a:t>
                      </a:r>
                      <a:endParaRPr lang="en-GB" sz="20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/>
                </a:tc>
              </a:tr>
              <a:tr h="41285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215,047,857,00</a:t>
                      </a:r>
                      <a:endParaRPr lang="en-GB" sz="20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53,761,965,00</a:t>
                      </a:r>
                      <a:endParaRPr lang="en-GB" sz="20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268,809,822,00</a:t>
                      </a:r>
                      <a:endParaRPr lang="en-GB" sz="20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Content Placeholder 2">
            <a:extLst>
              <a:ext uri="{FF2B5EF4-FFF2-40B4-BE49-F238E27FC236}">
                <a16:creationId xmlns="" xmlns:a16="http://schemas.microsoft.com/office/drawing/2014/main" id="{A1465B34-2D42-BE54-9F00-C435C8496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5059" y="3080657"/>
            <a:ext cx="9964664" cy="3298372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“INTERREG Funds” (combining ERDF, IPA and NDICI funds)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EU contribution 80%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Up to 50% of total Programme budget envisaged to be allocated to 1</a:t>
            </a:r>
            <a:r>
              <a:rPr lang="en-US" sz="2400" baseline="30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</a:t>
            </a:r>
            <a:r>
              <a:rPr lang="en-US" sz="24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CfP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800" dirty="0" smtClean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18.5000 EUR preparation cost (in case of successful application)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EoI: no breakdown of PP budget to budget lines (overall PP budget to be indicated by default under external expertise)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sz="2400" dirty="0" smtClean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409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=""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="" xmlns:a16="http://schemas.microsoft.com/office/drawing/2014/main" id="{1C6B5C4E-A9F6-9A28-AC8F-5CCC090690B2}"/>
              </a:ext>
            </a:extLst>
          </p:cNvPr>
          <p:cNvSpPr txBox="1">
            <a:spLocks/>
          </p:cNvSpPr>
          <p:nvPr/>
        </p:nvSpPr>
        <p:spPr>
          <a:xfrm>
            <a:off x="5159829" y="313268"/>
            <a:ext cx="4604657" cy="1112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b="1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Budget by Priority </a:t>
            </a:r>
          </a:p>
          <a:p>
            <a:pPr algn="ctr"/>
            <a:r>
              <a:rPr lang="en-GB" sz="2000" b="1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(EU contribution)</a:t>
            </a:r>
            <a:endParaRPr lang="en-GB" sz="2000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664029" y="1426214"/>
            <a:ext cx="8741228" cy="0"/>
          </a:xfrm>
          <a:prstGeom prst="line">
            <a:avLst/>
          </a:prstGeom>
          <a:ln>
            <a:solidFill>
              <a:srgbClr val="D3E6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https://www.interreg-danube.eu/uploads/media/default/0001/49/a9c8a1e01ca46be5a8772fdcca0dc1050705793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344" y="1523545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8175170" y="3292929"/>
            <a:ext cx="1905000" cy="2721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40.489.751 EUR</a:t>
            </a:r>
            <a:endParaRPr lang="en-GB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175170" y="4337958"/>
            <a:ext cx="1905000" cy="2721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74.586.383 EUR</a:t>
            </a:r>
            <a:endParaRPr lang="en-GB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175170" y="5119626"/>
            <a:ext cx="1905000" cy="2721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55.407.028 EUR</a:t>
            </a:r>
            <a:endParaRPr lang="en-GB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175170" y="6088455"/>
            <a:ext cx="1905000" cy="2721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44.564.695 EUR</a:t>
            </a:r>
            <a:endParaRPr lang="en-GB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960915" y="5789098"/>
            <a:ext cx="1491344" cy="446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b="1" dirty="0" smtClean="0">
                <a:solidFill>
                  <a:schemeClr val="bg2">
                    <a:lumMod val="90000"/>
                  </a:schemeClr>
                </a:solidFill>
              </a:rPr>
              <a:t>Support to the governance of the EUSDR</a:t>
            </a:r>
            <a:endParaRPr lang="en-GB" sz="1000" b="1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62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=""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="" xmlns:a16="http://schemas.microsoft.com/office/drawing/2014/main" id="{1C6B5C4E-A9F6-9A28-AC8F-5CCC090690B2}"/>
              </a:ext>
            </a:extLst>
          </p:cNvPr>
          <p:cNvSpPr txBox="1">
            <a:spLocks/>
          </p:cNvSpPr>
          <p:nvPr/>
        </p:nvSpPr>
        <p:spPr>
          <a:xfrm>
            <a:off x="5587391" y="313268"/>
            <a:ext cx="4492779" cy="1112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b="1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Priorities and Specific Objectives </a:t>
            </a:r>
            <a:endParaRPr lang="en-GB" sz="3200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664029" y="1426214"/>
            <a:ext cx="8741228" cy="0"/>
          </a:xfrm>
          <a:prstGeom prst="line">
            <a:avLst/>
          </a:prstGeom>
          <a:ln>
            <a:solidFill>
              <a:srgbClr val="D3E6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4438086"/>
              </p:ext>
            </p:extLst>
          </p:nvPr>
        </p:nvGraphicFramePr>
        <p:xfrm>
          <a:off x="663424" y="1792409"/>
          <a:ext cx="9742714" cy="39846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79545"/>
                <a:gridCol w="5208930"/>
                <a:gridCol w="2254239"/>
              </a:tblGrid>
              <a:tr h="36937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Priority</a:t>
                      </a:r>
                      <a:endParaRPr lang="en-GB" sz="16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Specific Objectives</a:t>
                      </a:r>
                      <a:endParaRPr lang="en-GB" sz="16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DRP versus</a:t>
                      </a:r>
                      <a:r>
                        <a:rPr lang="en-US" sz="1600" baseline="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DTP</a:t>
                      </a:r>
                      <a:endParaRPr lang="en-GB" sz="16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/>
                </a:tc>
              </a:tr>
              <a:tr h="412852">
                <a:tc row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1. A more competitive and</a:t>
                      </a:r>
                      <a:r>
                        <a:rPr lang="en-US" sz="16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smarter Danube Region</a:t>
                      </a:r>
                      <a:endParaRPr lang="en-GB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Enhancing</a:t>
                      </a:r>
                      <a:r>
                        <a:rPr lang="en-US" sz="1600" b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innovation and technology transfer</a:t>
                      </a:r>
                      <a:endParaRPr lang="en-GB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Clearer demarcation from Horizon Europe, focus</a:t>
                      </a:r>
                      <a:r>
                        <a:rPr lang="en-US" sz="1400" b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shift towards </a:t>
                      </a:r>
                      <a:r>
                        <a:rPr lang="en-US" sz="1400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technology transfer</a:t>
                      </a:r>
                      <a:r>
                        <a:rPr lang="en-US" sz="1400" b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and skills development in selected fields/ no more social innovation S.O. (certain topics now under S.O.s 3.1., 3.2 and 4.2</a:t>
                      </a:r>
                      <a:endParaRPr lang="en-GB" sz="14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551053">
                <a:tc vMerge="1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 dirty="0" smtClean="0">
                          <a:solidFill>
                            <a:srgbClr val="034EA2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Developing skills for smart specialisation, industrial transition and entrepreneurship</a:t>
                      </a:r>
                      <a:endParaRPr lang="en-GB" sz="1600" b="0" dirty="0">
                        <a:solidFill>
                          <a:srgbClr val="034EA2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12852">
                <a:tc row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2.</a:t>
                      </a:r>
                      <a:r>
                        <a:rPr lang="en-US" sz="16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 greener low carbon </a:t>
                      </a:r>
                      <a:r>
                        <a:rPr lang="en-US" sz="16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Danube Region</a:t>
                      </a:r>
                      <a:endParaRPr lang="en-GB" sz="1600" b="0" baseline="0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Promoting renewable energy</a:t>
                      </a:r>
                      <a:endParaRPr lang="en-GB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Climate change new</a:t>
                      </a:r>
                      <a:r>
                        <a:rPr lang="en-US" sz="1400" b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/ (renewable) energy now in an environmental context (before “old” priority 3)</a:t>
                      </a:r>
                      <a:endParaRPr lang="en-GB" sz="14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12852">
                <a:tc vMerge="1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Climate change</a:t>
                      </a:r>
                      <a:r>
                        <a:rPr lang="en-US" sz="1600" b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adaptation and disaster management</a:t>
                      </a:r>
                      <a:endParaRPr lang="en-GB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12852">
                <a:tc vMerge="1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Water and  sediment quality</a:t>
                      </a:r>
                      <a:endParaRPr lang="en-GB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12852">
                <a:tc vMerge="1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Biodiversity in ecological</a:t>
                      </a:r>
                      <a:r>
                        <a:rPr lang="en-US" sz="1600" b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corridors and eco-regions</a:t>
                      </a:r>
                      <a:endParaRPr lang="en-GB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791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=""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664029" y="1426214"/>
            <a:ext cx="8741228" cy="0"/>
          </a:xfrm>
          <a:prstGeom prst="line">
            <a:avLst/>
          </a:prstGeom>
          <a:ln>
            <a:solidFill>
              <a:srgbClr val="D3E6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169373"/>
              </p:ext>
            </p:extLst>
          </p:nvPr>
        </p:nvGraphicFramePr>
        <p:xfrm>
          <a:off x="664029" y="1638788"/>
          <a:ext cx="9742714" cy="44232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79545"/>
                <a:gridCol w="5208930"/>
                <a:gridCol w="2254239"/>
              </a:tblGrid>
              <a:tr h="36937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Priority</a:t>
                      </a:r>
                      <a:endParaRPr lang="en-GB" sz="16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Specific Objectives</a:t>
                      </a:r>
                      <a:endParaRPr lang="en-GB" sz="16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DRP versus</a:t>
                      </a:r>
                      <a:r>
                        <a:rPr lang="en-US" sz="1600" baseline="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DTP</a:t>
                      </a:r>
                      <a:endParaRPr lang="en-GB" sz="16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/>
                </a:tc>
              </a:tr>
              <a:tr h="412852">
                <a:tc rowSpan="3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3. A more social Danube Region</a:t>
                      </a:r>
                      <a:endParaRPr lang="en-GB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3.1. Accessible and inclusive</a:t>
                      </a:r>
                      <a:r>
                        <a:rPr lang="en-US" sz="1600" b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and effective labour markets</a:t>
                      </a:r>
                      <a:endParaRPr lang="en-GB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baseline="0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Replaces the “old” priority 3 on transport/energy (transport aspects can still be tackled, esp. under priority 1 and 4; energy now in priority 2); culture moved from old environmental priority 2 to new social priority 3</a:t>
                      </a:r>
                      <a:endParaRPr lang="en-GB" sz="1400" b="0" baseline="0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baseline="0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12852">
                <a:tc vMerge="1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3.2. Accessible and inclusive</a:t>
                      </a:r>
                      <a:r>
                        <a:rPr lang="en-US" sz="1600" b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quality services in education, training and lifelong learning</a:t>
                      </a:r>
                      <a:endParaRPr lang="en-GB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181354">
                <a:tc vMerge="1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3.3 Socio-economic development through heritage culture and tourism</a:t>
                      </a:r>
                      <a:endParaRPr lang="en-GB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12852">
                <a:tc row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4. A better cooperation governance</a:t>
                      </a:r>
                      <a:endParaRPr lang="en-GB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4.1. Support to the governance of the EUSDR</a:t>
                      </a:r>
                      <a:endParaRPr lang="en-GB" sz="16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baseline="0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Two S.O.s now under priority 4, “regular” projects covered by S.O.4.2. (clearer territorial focus now)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4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12852">
                <a:tc vMerge="1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4.2. Increased capacities for territorial and</a:t>
                      </a:r>
                      <a:r>
                        <a:rPr lang="en-US" sz="1600" b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macro-regional governance</a:t>
                      </a:r>
                      <a:endParaRPr lang="en-GB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="" xmlns:a16="http://schemas.microsoft.com/office/drawing/2014/main" id="{1C6B5C4E-A9F6-9A28-AC8F-5CCC090690B2}"/>
              </a:ext>
            </a:extLst>
          </p:cNvPr>
          <p:cNvSpPr txBox="1">
            <a:spLocks/>
          </p:cNvSpPr>
          <p:nvPr/>
        </p:nvSpPr>
        <p:spPr>
          <a:xfrm>
            <a:off x="5587391" y="313268"/>
            <a:ext cx="4492779" cy="1112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b="1" dirty="0" smtClean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Priorities and Specific Objectives </a:t>
            </a:r>
            <a:endParaRPr lang="en-GB" sz="3200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347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D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onDRP" id="{8ED3F101-20EE-5141-AA4D-F42071547E93}" vid="{E742672A-305B-EB46-9FDC-E5A96C0CA7B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PresentationDRP</Template>
  <TotalTime>2108</TotalTime>
  <Words>1211</Words>
  <Application>Microsoft Office PowerPoint</Application>
  <PresentationFormat>Custom</PresentationFormat>
  <Paragraphs>140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PresentationDRP</vt:lpstr>
      <vt:lpstr>Office Theme</vt:lpstr>
      <vt:lpstr>Danube Region Programme  Main Cornerstones</vt:lpstr>
      <vt:lpstr>Agenda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PAC / DSP Call for Proposal 2021 - 2027</dc:title>
  <dc:creator>Johannes Gabriel</dc:creator>
  <cp:lastModifiedBy>Johannes Gabriel</cp:lastModifiedBy>
  <cp:revision>98</cp:revision>
  <cp:lastPrinted>2022-07-04T09:16:05Z</cp:lastPrinted>
  <dcterms:created xsi:type="dcterms:W3CDTF">2022-06-29T05:53:13Z</dcterms:created>
  <dcterms:modified xsi:type="dcterms:W3CDTF">2022-09-21T09:00:48Z</dcterms:modified>
</cp:coreProperties>
</file>