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9"/>
  </p:handoutMasterIdLst>
  <p:sldIdLst>
    <p:sldId id="256" r:id="rId3"/>
    <p:sldId id="264" r:id="rId4"/>
    <p:sldId id="270" r:id="rId5"/>
    <p:sldId id="275" r:id="rId6"/>
    <p:sldId id="277" r:id="rId7"/>
    <p:sldId id="272" r:id="rId8"/>
    <p:sldId id="271" r:id="rId9"/>
    <p:sldId id="273" r:id="rId10"/>
    <p:sldId id="274" r:id="rId11"/>
    <p:sldId id="276" r:id="rId12"/>
    <p:sldId id="283" r:id="rId13"/>
    <p:sldId id="278" r:id="rId14"/>
    <p:sldId id="279" r:id="rId15"/>
    <p:sldId id="280" r:id="rId16"/>
    <p:sldId id="282" r:id="rId17"/>
    <p:sldId id="281" r:id="rId18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012EF6"/>
    <a:srgbClr val="D3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5E0E-2BB2-4F92-BE21-97AE5B9A94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EF8C-6251-4EB0-859C-518B0EBD36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07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0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59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0F848-AAAC-ED48-90E6-0C044D944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1A894E-7302-3940-976D-FB821865C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B4C38-6F6B-8B45-875E-2C0A3C9F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A2AF14-3270-414E-9EFC-FA6011F3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4A6D5A-8FF2-8D46-A251-30045543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4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19D174-91A9-1E45-991D-6F7ECDFF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02940D-AC9C-A44F-ADCF-4AFDA8B16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889BFB-F726-224B-ABA2-66B0430C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7BDE22-61E7-D241-9D91-D7CA3723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4FBC74-1DCC-9E4B-8A9A-469B6F66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7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496C5-B086-D349-8305-E0113FF7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2A2AAE-68C6-2944-96B9-59BC1B8D9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68D595-111B-4448-8FCF-53B13811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5DD3E6-9504-AD4E-AC64-D9693C8F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702878-1C18-3847-AAB6-3C32EBC7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9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EF48D-E9B4-0D4C-B074-54E3D440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442377-9A9A-F848-AE36-BD420EEC3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4A5F4E-F3EC-034F-BCB9-497FA8DD2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8728DA-96DE-3B47-8926-F51F33E3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D6ED0C-C555-A74A-985B-DA7C07AC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123552-704C-3043-B6B7-4651A2A6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87357E-08F0-6F4B-A3C3-7885C16A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B5F71-3DCA-7E40-809D-8E4964B77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96E890-FA12-C245-B0D5-B8C2205BE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5C9B056-07FB-324F-BE4F-60D3014DD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7052B2-6CFA-0942-80C1-F4700C61A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3D383C-DF28-1240-85F4-4DF85425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46EEF8-7AA6-E34B-A2A8-65F0FB6D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9433AD-2345-2D49-ACD4-15A88734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E92B5-AE55-5246-9A08-9A3E80A8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8CC183-D845-D24A-8729-11C151D8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BF73AF-A7D8-BA4A-A2F3-C17D4AF5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BCC10F-9C22-9D49-8651-434F4F07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BAF505-E50A-8240-982A-E57E8109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45E7B5-6A5C-5D49-A5A7-96A16E0D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B8A582-5B74-4A46-A18E-957572A9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4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7F1B71-31C7-9641-AA1F-C328C488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A27DF2-54AA-8B48-A111-1FF536CE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08C98B-2D33-6948-886B-0AB140376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F8AE25-1EDE-8B4C-A11F-5DB74206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C62442-1BF1-9044-AA10-71FA628C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CEED1F-B325-7349-BB3F-E25BC822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4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14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07FAE-1772-6142-9F0E-AE1DE7E5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B9FA11-2AB4-0A41-A22A-A903463AE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EB2FFE-7FEC-164A-8622-631E05FA0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C15113-1D70-B743-985D-9910E95B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167C5B-95CC-D44E-86E8-B53DC4D6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DDFF24-1B5E-E74B-92C5-8E86EB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8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F23EA-DC78-C54D-8AB4-1E1C2917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21B1F4-38D6-D74B-AB92-99E7B2F6E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B3B512-C368-5749-91FF-1B5E716D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C1E1DF-C08C-6742-9F23-3AC22486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136F3-707B-A243-B8A2-9918A126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318536C-2E1F-C649-A9BC-033BDD4F8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9DCDEF-ADA1-1845-87A6-479BD2F6A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6A4B5-D206-434A-9E24-B2ED968D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6CF46E-6498-0242-B256-428E10C9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192AE9-241E-C94C-943E-D24AFABF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2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3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EEA29B-E5DF-424D-B2E0-AB83B33F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AF612C-AAAA-4A43-BE01-E31C7188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3E05D1-0B2C-9340-A1E4-7137D6382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C361-4F0B-1A4B-9859-F67BF422D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E29D34-E513-7548-9EB5-1FC23D770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E47F4-D848-5445-8BEA-494B151E2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9FDC-0C1F-3F4B-AC7A-11C28EC31C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000D1-B531-495A-6EB6-67799FB6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754036"/>
            <a:ext cx="5164666" cy="2099508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 Region Programme</a:t>
            </a:r>
            <a:r>
              <a:rPr lang="en-GB" sz="40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40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1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Cornerstones</a:t>
            </a:r>
            <a:endParaRPr lang="en-GB" sz="31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87F7AF-61AB-7556-832B-7B147C5FE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4087056"/>
            <a:ext cx="5164666" cy="1444096"/>
          </a:xfrm>
        </p:spPr>
        <p:txBody>
          <a:bodyPr/>
          <a:lstStyle/>
          <a:p>
            <a:r>
              <a:rPr lang="en-GB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 </a:t>
            </a:r>
            <a:r>
              <a:rPr lang="en-GB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 Day</a:t>
            </a:r>
          </a:p>
          <a:p>
            <a:r>
              <a:rPr lang="en-GB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lang="en-GB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 2022</a:t>
            </a:r>
          </a:p>
          <a:p>
            <a:r>
              <a:rPr lang="en-US" i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endParaRPr lang="en-GB" i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 Logic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1602304"/>
            <a:ext cx="7498140" cy="50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5329" y="1602304"/>
            <a:ext cx="2829681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challenges in DRP INTERREG Programme!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>
            <a:off x="6400800" y="2081276"/>
            <a:ext cx="2264529" cy="106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948358" y="3071876"/>
            <a:ext cx="2829681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Programme documents! Discuss fit internally, with NCP and JS</a:t>
            </a:r>
            <a:endParaRPr lang="en-GB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6683829" y="3550848"/>
            <a:ext cx="2264529" cy="106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48358" y="4563219"/>
            <a:ext cx="2829681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 of options offered in JEMs</a:t>
            </a:r>
          </a:p>
          <a:p>
            <a:pPr algn="ctr"/>
            <a:r>
              <a:rPr lang="en-US" sz="1100" dirty="0" smtClean="0"/>
              <a:t>(explanations, definitions and further background part of the application package)</a:t>
            </a:r>
            <a:endParaRPr lang="en-GB" sz="11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6683829" y="5042191"/>
            <a:ext cx="2264529" cy="106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6836230" y="5042191"/>
            <a:ext cx="2112128" cy="105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 Logic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30116"/>
              </p:ext>
            </p:extLst>
          </p:nvPr>
        </p:nvGraphicFramePr>
        <p:xfrm>
          <a:off x="664029" y="1590787"/>
          <a:ext cx="10408595" cy="4956970"/>
        </p:xfrm>
        <a:graphic>
          <a:graphicData uri="http://schemas.openxmlformats.org/drawingml/2006/table">
            <a:tbl>
              <a:tblPr firstRow="1" firstCol="1" bandRow="1"/>
              <a:tblGrid>
                <a:gridCol w="4962265"/>
                <a:gridCol w="5446330"/>
              </a:tblGrid>
              <a:tr h="21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Output indicator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Result indicator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RCO82 Participations in joint actions promoting gender equality, equal opportunities and social inclusion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RCR85 Participations in joint actions across borders after project completion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3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 83 Strategies and action plans jointly developed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RCR 79 Joint strategies and action plans taken up by organisations</a:t>
                      </a:r>
                      <a:endParaRPr lang="hu-HU" sz="120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65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 84 Pilot actions developed jointly and implemented in projects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ISI: Organisations with increased institutional capacity due to their participation in cooperation activities across borders, other than organisations counted under RCO 87  Organisations cooperating across borders (PPs, etc.) – e.g. organisations external to the partnership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3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20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 116 Jointly developed solutions</a:t>
                      </a:r>
                      <a:endParaRPr lang="hu-HU" sz="120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RCR 104 Solutions taken up or up-scaled by organisations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65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 87  </a:t>
                      </a: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Organisations cooperating across borders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ISI: Organisations with increased institutional capacity due to their participation in cooperation activities across borders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817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RCO118  Organisations cooperating for the multi-level governance of macro-regional strategies</a:t>
                      </a:r>
                      <a:endParaRPr lang="hu-HU" sz="120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hu-HU" sz="120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RCR 84 Organisations cooperating across borders after project completion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44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RCO120 Projects supporting cooperation across borders to develop urban-rural linkages</a:t>
                      </a:r>
                      <a:endParaRPr lang="hu-HU" sz="120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17365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applicable</a:t>
                      </a:r>
                      <a:endParaRPr lang="hu-HU" sz="1200" dirty="0">
                        <a:solidFill>
                          <a:srgbClr val="1F497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2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 Logic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602304"/>
            <a:ext cx="9905694" cy="437605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 levels of the intervention logic and the relation between them matter!!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!"/>
            </a:pPr>
            <a:r>
              <a:rPr lang="en-US" sz="2000" b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Challenges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often neglected by applicants and/or developed based on generic assumptions only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!"/>
            </a:pPr>
            <a:r>
              <a:rPr lang="en-US" sz="2000" b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fit to </a:t>
            </a:r>
            <a:r>
              <a:rPr lang="en-US" sz="2000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Programme S.O. </a:t>
            </a:r>
            <a:r>
              <a:rPr lang="en-US" sz="2000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ensured (not only semantically) and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!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en-US" sz="20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outputs/result(s) and activities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to be </a:t>
            </a:r>
            <a:r>
              <a:rPr lang="en-US" sz="2000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substantially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aligned with them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8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Partnership set-up has to support the intervention logic (often THE weak point of applications)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 that you face a competitive scenario both in 1</a:t>
            </a:r>
            <a:r>
              <a:rPr lang="en-US" sz="20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2</a:t>
            </a:r>
            <a:r>
              <a:rPr lang="en-US" sz="20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step (</a:t>
            </a:r>
            <a:r>
              <a:rPr lang="en-US" sz="2000" i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which your IL is consistent matters…)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 that the intervention cannot be changed between step 1 and 2</a:t>
            </a:r>
            <a:endParaRPr lang="en-US" sz="24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Plan 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763486"/>
            <a:ext cx="9905694" cy="42148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Work Packages any longer under INTERREG 2021-2027 Programmes; activities structured along specific project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WPs management/communication any longer (seen now as horizontal tasks for achieving project objectives)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→"/>
            </a:pPr>
            <a:r>
              <a:rPr lang="en-US" sz="18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not structured along WPs any longer, only along budget lines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mbria" panose="02040503050406030204" pitchFamily="18" charset="0"/>
              <a:buChar char="→"/>
            </a:pPr>
            <a:r>
              <a:rPr lang="en-US" sz="18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to be indicated per activity; overall budget envisaged for management to be indicated in the management section of JEMs and per PP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Outputs and/or deliverables to be defined per activity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Activities and related outputs/deliverables have to clearly support the overall intervention logic</a:t>
            </a:r>
            <a:endParaRPr lang="en-US" sz="2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</a:t>
            </a:r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Development in JEMS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486" y="1717675"/>
            <a:ext cx="7579269" cy="44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competitive project ….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763486"/>
            <a:ext cx="9905694" cy="42148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offers a </a:t>
            </a:r>
            <a:r>
              <a:rPr lang="en-US" sz="2000" i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vision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which challenges of the Danube Region shall be tackled and how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provides a </a:t>
            </a:r>
            <a:r>
              <a:rPr lang="en-US" sz="2000" i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 package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objectives, activities and outputs (IL)</a:t>
            </a:r>
            <a:endParaRPr lang="en-US" sz="2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manages to </a:t>
            </a:r>
            <a:r>
              <a:rPr lang="en-US" sz="2000" i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carefully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align the scope and composition of the partnership to the project intervention logic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!"/>
            </a:pPr>
            <a:r>
              <a:rPr lang="en-US" sz="16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bare in mind that there is a limit of </a:t>
            </a:r>
            <a:r>
              <a:rPr lang="en-US" sz="1600" i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6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PPs between 1</a:t>
            </a:r>
            <a:r>
              <a:rPr lang="en-US" sz="16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16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2</a:t>
            </a:r>
            <a:r>
              <a:rPr lang="en-US" sz="16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16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step but there is no limit for </a:t>
            </a:r>
            <a:r>
              <a:rPr lang="en-US" sz="1600" i="1" u="sng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</a:t>
            </a:r>
            <a:r>
              <a:rPr lang="en-US" sz="16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;) PPs for the 2</a:t>
            </a:r>
            <a:r>
              <a:rPr lang="en-US" sz="16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16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step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avoids unnecessary formal (e.g. hasty description of activities) or technical (inconsistent selection of output or result indicators) mistakes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applies effective time management</a:t>
            </a:r>
            <a:endParaRPr lang="en-US" sz="2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&amp; advice on 1</a:t>
            </a:r>
            <a:r>
              <a:rPr lang="en-GB" sz="3200" b="1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CfP</a:t>
            </a:r>
          </a:p>
          <a:p>
            <a:pPr algn="ctr"/>
            <a:r>
              <a:rPr lang="en-US" sz="15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further updates</a:t>
            </a:r>
            <a:endParaRPr lang="en-GB" sz="15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763486"/>
            <a:ext cx="9905694" cy="42148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DRP INTERREG Programme (website)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Recorded Thematic Seminars (website)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Applicants Package (Applicants Manual, Guidelines for filling the AF in JEMS, Call Announcement – all on website, coming soon)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 on how to use JEMS </a:t>
            </a: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(early October, tbc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webinar on 1</a:t>
            </a:r>
            <a:r>
              <a:rPr lang="en-US" sz="20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CfP (early October, tbc)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National Contact Point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JS: ad-hoc advice on technical/formal issues and one bilateral consultation per proposal (on request and based on a 2-page project outline); contact your PO!</a:t>
            </a:r>
          </a:p>
        </p:txBody>
      </p:sp>
    </p:spTree>
    <p:extLst>
      <p:ext uri="{BB962C8B-B14F-4D97-AF65-F5344CB8AC3E}">
        <p14:creationId xmlns:p14="http://schemas.microsoft.com/office/powerpoint/2010/main" val="21961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302" y="313268"/>
            <a:ext cx="4228498" cy="111294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4029" y="1426214"/>
            <a:ext cx="8567057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565" y="2027031"/>
            <a:ext cx="9964664" cy="351792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Programme Area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Programme Mission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Budget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 Portfolio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and Project Intervention Logic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factors for successful Project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on 1</a:t>
            </a:r>
            <a:r>
              <a:rPr lang="en-US" sz="24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CfP and further information offers</a:t>
            </a:r>
            <a:endParaRPr lang="en-GB" sz="24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Area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interreg-danube.eu/themes/dtp/img/content/map.png?v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18871" cy="42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Mission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5171" y="3108802"/>
            <a:ext cx="5965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“DRP </a:t>
            </a:r>
            <a:r>
              <a:rPr lang="en-GB" sz="2200" b="1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</a:t>
            </a:r>
            <a:r>
              <a:rPr lang="en-GB" sz="2200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integration in the Danube area through projects addressing key challenges and opportunities of the region in specific fields of action, below the EU-level (not duplicating efforts in policy integration at the EU-level e.g. TEN-T) and above the national level. Transnational projects should influence national, regional and local policies (policy driver</a:t>
            </a:r>
            <a:r>
              <a:rPr lang="en-GB" sz="2200" i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).” </a:t>
            </a:r>
            <a:r>
              <a:rPr lang="en-GB" sz="22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DRP AM</a:t>
            </a:r>
            <a:endParaRPr lang="en-US" sz="2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6923" y="16023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“EU </a:t>
            </a:r>
            <a:r>
              <a:rPr lang="en-US" i="1" dirty="0"/>
              <a:t>Cohesion Policy contributes to strengthening economic, social and territorial cohesion in the European Union. It aims to correct imbalances between countries and regions</a:t>
            </a:r>
            <a:r>
              <a:rPr lang="en-US" i="1" dirty="0" smtClean="0"/>
              <a:t>.” </a:t>
            </a:r>
            <a:r>
              <a:rPr lang="en-US" dirty="0" smtClean="0"/>
              <a:t>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DRP and EUSDR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716484" y="1722045"/>
            <a:ext cx="4408714" cy="29609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52656" y="2094262"/>
            <a:ext cx="3472542" cy="2216479"/>
          </a:xfrm>
          <a:prstGeom prst="ellipse">
            <a:avLst/>
          </a:prstGeom>
          <a:noFill/>
          <a:ln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DRP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6998" y="2943347"/>
            <a:ext cx="1393372" cy="51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EUSDR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05" y="1602304"/>
            <a:ext cx="5900058" cy="3502727"/>
          </a:xfrm>
          <a:solidFill>
            <a:schemeClr val="bg1">
              <a:alpha val="26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Same geographical </a:t>
            </a: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DRP fully embedded in EUSDR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EUSDR with larger (thematic) scope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DRP is a funding instrument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EUSDR a strategic framework</a:t>
            </a:r>
            <a:endParaRPr lang="en-US" sz="2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DRP is directly supporting the governance of the EUSDR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but otherwise one amongst other funding instruments relevant to the EUSDR</a:t>
            </a:r>
            <a:endParaRPr lang="en-GB" sz="20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 txBox="1">
            <a:spLocks/>
          </p:cNvSpPr>
          <p:nvPr/>
        </p:nvSpPr>
        <p:spPr>
          <a:xfrm>
            <a:off x="2864451" y="5260271"/>
            <a:ext cx="4969329" cy="849085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!"/>
            </a:pPr>
            <a:r>
              <a:rPr lang="en-US" sz="20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application has to prove the contribution to and embeddedness of the EUSDR in the proposal</a:t>
            </a:r>
          </a:p>
        </p:txBody>
      </p:sp>
    </p:spTree>
    <p:extLst>
      <p:ext uri="{BB962C8B-B14F-4D97-AF65-F5344CB8AC3E}">
        <p14:creationId xmlns:p14="http://schemas.microsoft.com/office/powerpoint/2010/main" val="379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08751"/>
              </p:ext>
            </p:extLst>
          </p:nvPr>
        </p:nvGraphicFramePr>
        <p:xfrm>
          <a:off x="664029" y="1671445"/>
          <a:ext cx="956854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428"/>
                <a:gridCol w="4780176"/>
                <a:gridCol w="2447938"/>
              </a:tblGrid>
              <a:tr h="3693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</a:t>
                      </a:r>
                      <a:r>
                        <a:rPr lang="en-US" sz="2000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Contribution</a:t>
                      </a:r>
                      <a:endParaRPr lang="en-GB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National contribution</a:t>
                      </a:r>
                      <a:endParaRPr lang="en-GB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  <a:endParaRPr lang="en-GB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4128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215,047,857,00</a:t>
                      </a:r>
                      <a:endParaRPr lang="en-GB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53,761,965,00</a:t>
                      </a:r>
                      <a:endParaRPr lang="en-GB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268,809,822,00</a:t>
                      </a:r>
                      <a:endParaRPr lang="en-GB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59" y="3080657"/>
            <a:ext cx="9964664" cy="32983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“INTERREG Funds” (combining ERDF, IPA and NDICI funds)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 contribution 80%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 to 50% of total Programme budget envisaged to be allocated to 1</a:t>
            </a:r>
            <a:r>
              <a:rPr lang="en-US" sz="2400" baseline="30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CfP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8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18.5000 EUR preparation cost (in case of successful application)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EoI: no breakdown of PP budget to budget lines (overall PP budget to be indicated by default under external expertise)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159829" y="313268"/>
            <a:ext cx="4604657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by Priority </a:t>
            </a:r>
          </a:p>
          <a:p>
            <a:pPr algn="ctr"/>
            <a:r>
              <a:rPr lang="en-GB" sz="20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(EU contribution)</a:t>
            </a:r>
            <a:endParaRPr lang="en-GB" sz="20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interreg-danube.eu/uploads/media/default/0001/49/a9c8a1e01ca46be5a8772fdcca0dc105070579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" y="152354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75170" y="3292929"/>
            <a:ext cx="1905000" cy="272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40.489.751 EUR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5170" y="4337958"/>
            <a:ext cx="1905000" cy="272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74.586.383 EUR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5170" y="5119626"/>
            <a:ext cx="1905000" cy="272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55.407.028 EUR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75170" y="6088455"/>
            <a:ext cx="1905000" cy="272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44.564.695 EUR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0915" y="5789098"/>
            <a:ext cx="1491344" cy="44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2">
                    <a:lumMod val="90000"/>
                  </a:schemeClr>
                </a:solidFill>
              </a:rPr>
              <a:t>Support to the governance of the EUSDR</a:t>
            </a:r>
            <a:endParaRPr lang="en-GB" sz="1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Priorities and Specific Objectives 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38086"/>
              </p:ext>
            </p:extLst>
          </p:nvPr>
        </p:nvGraphicFramePr>
        <p:xfrm>
          <a:off x="663424" y="1792409"/>
          <a:ext cx="9742714" cy="3984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545"/>
                <a:gridCol w="5208930"/>
                <a:gridCol w="2254239"/>
              </a:tblGrid>
              <a:tr h="3693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</a:t>
                      </a:r>
                      <a:endParaRPr lang="en-GB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Specific Objectives</a:t>
                      </a:r>
                      <a:endParaRPr lang="en-GB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DRP versus</a:t>
                      </a:r>
                      <a:r>
                        <a:rPr lang="en-US" sz="1600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DTP</a:t>
                      </a:r>
                      <a:endParaRPr lang="en-GB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412852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A more competitive and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smarter Danube Region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Enhancing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innovation and technology transfer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Clearer demarcation from Horizon Europe, focus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shift towards 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technology transfer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skills development in selected fields/ no more social innovation S.O. (certain topics now under S.O.s 3.1., 3.2 and 4.2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1053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rgbClr val="034EA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Developing skills for smart specialisation, industrial transition and entrepreneurship</a:t>
                      </a:r>
                      <a:endParaRPr lang="en-GB" sz="1600" b="0" dirty="0">
                        <a:solidFill>
                          <a:srgbClr val="034EA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greener low carbon 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Danube Region</a:t>
                      </a:r>
                      <a:endParaRPr lang="en-GB" sz="16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Promoting renewable energy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Climate change new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/ (renewable) energy now in an environmental context (before “old” priority 3)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Climate change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adaptation and disaster management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Water and  sediment quality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Biodiversity in ecological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corridors and eco-regions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9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4029" y="1426214"/>
            <a:ext cx="8741228" cy="0"/>
          </a:xfrm>
          <a:prstGeom prst="line">
            <a:avLst/>
          </a:prstGeom>
          <a:ln>
            <a:solidFill>
              <a:srgbClr val="D3E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9373"/>
              </p:ext>
            </p:extLst>
          </p:nvPr>
        </p:nvGraphicFramePr>
        <p:xfrm>
          <a:off x="664029" y="1638788"/>
          <a:ext cx="9742714" cy="4423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545"/>
                <a:gridCol w="5208930"/>
                <a:gridCol w="2254239"/>
              </a:tblGrid>
              <a:tr h="3693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</a:t>
                      </a:r>
                      <a:endParaRPr lang="en-GB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Specific Objectives</a:t>
                      </a:r>
                      <a:endParaRPr lang="en-GB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DRP versus</a:t>
                      </a:r>
                      <a:r>
                        <a:rPr lang="en-US" sz="1600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DTP</a:t>
                      </a:r>
                      <a:endParaRPr lang="en-GB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412852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A more social Danube Region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3.1. Accessible and inclusive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effective labour markets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Replaces the “old” priority 3 on transport/energy (transport aspects can still be tackled, esp. under priority 1 and 4; energy now in priority 2); culture moved from old environmental priority 2 to new social priority 3</a:t>
                      </a:r>
                      <a:endParaRPr lang="en-GB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3.2. Accessible and inclusive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quality services in education, training and lifelong learning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1354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3.3 Socio-economic development through heritage culture and tourism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A better cooperation governance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4.1. Support to the governance of the EUSDR</a:t>
                      </a:r>
                      <a:endParaRPr lang="en-GB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Two S.O.s now under priority 4, “regular” projects covered by S.O.4.2. (clearer territorial focus now)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85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4.2. Increased capacities for territorial and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macro-regional governance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1C6B5C4E-A9F6-9A28-AC8F-5CCC090690B2}"/>
              </a:ext>
            </a:extLst>
          </p:cNvPr>
          <p:cNvSpPr txBox="1">
            <a:spLocks/>
          </p:cNvSpPr>
          <p:nvPr/>
        </p:nvSpPr>
        <p:spPr>
          <a:xfrm>
            <a:off x="5587391" y="313268"/>
            <a:ext cx="4492779" cy="1112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Priorities and Specific Objectives 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D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DRP" id="{8ED3F101-20EE-5141-AA4D-F42071547E93}" vid="{E742672A-305B-EB46-9FDC-E5A96C0CA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PresentationDRP</Template>
  <TotalTime>2108</TotalTime>
  <Words>1211</Words>
  <Application>Microsoft Office PowerPoint</Application>
  <PresentationFormat>Custom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PresentationDRP</vt:lpstr>
      <vt:lpstr>Office Theme</vt:lpstr>
      <vt:lpstr>Danube Region Programme  Main Cornerstones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/ DSP Call for Proposal 2021 - 2027</dc:title>
  <dc:creator>Johannes Gabriel</dc:creator>
  <cp:lastModifiedBy>Johannes Gabriel</cp:lastModifiedBy>
  <cp:revision>98</cp:revision>
  <cp:lastPrinted>2022-07-04T09:16:05Z</cp:lastPrinted>
  <dcterms:created xsi:type="dcterms:W3CDTF">2022-06-29T05:53:13Z</dcterms:created>
  <dcterms:modified xsi:type="dcterms:W3CDTF">2022-09-21T09:00:48Z</dcterms:modified>
</cp:coreProperties>
</file>