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notesMasters/notesMaster1.xml" ContentType="application/vnd.openxmlformats-officedocument.presentationml.notes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84" r:id="rId1"/>
  </p:sldMasterIdLst>
  <p:notesMasterIdLst>
    <p:notesMasterId r:id="rId26"/>
  </p:notesMasterIdLst>
  <p:sldIdLst>
    <p:sldId id="280" r:id="rId2"/>
    <p:sldId id="256" r:id="rId3"/>
    <p:sldId id="257" r:id="rId4"/>
    <p:sldId id="258" r:id="rId5"/>
    <p:sldId id="260" r:id="rId6"/>
    <p:sldId id="259" r:id="rId7"/>
    <p:sldId id="261" r:id="rId8"/>
    <p:sldId id="262" r:id="rId9"/>
    <p:sldId id="263" r:id="rId10"/>
    <p:sldId id="264" r:id="rId11"/>
    <p:sldId id="265" r:id="rId12"/>
    <p:sldId id="266" r:id="rId13"/>
    <p:sldId id="268" r:id="rId14"/>
    <p:sldId id="269" r:id="rId15"/>
    <p:sldId id="267" r:id="rId16"/>
    <p:sldId id="270" r:id="rId17"/>
    <p:sldId id="276" r:id="rId18"/>
    <p:sldId id="277" r:id="rId19"/>
    <p:sldId id="271" r:id="rId20"/>
    <p:sldId id="278" r:id="rId21"/>
    <p:sldId id="272" r:id="rId22"/>
    <p:sldId id="273" r:id="rId23"/>
    <p:sldId id="275" r:id="rId24"/>
    <p:sldId id="274" r:id="rId25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Munich Daniel" initials="MD" lastIdx="1" clrIdx="0">
    <p:extLst>
      <p:ext uri="{19B8F6BF-5375-455C-9EA6-DF929625EA0E}">
        <p15:presenceInfo xmlns:p15="http://schemas.microsoft.com/office/powerpoint/2012/main" userId="Munich Daniel" providerId="None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23" d="100"/>
          <a:sy n="123" d="100"/>
        </p:scale>
        <p:origin x="114" y="28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commentAuthors" Target="commentAuthors.xml"/><Relationship Id="rId30" Type="http://schemas.openxmlformats.org/officeDocument/2006/relationships/theme" Target="theme/theme1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6110759-274E-4BFA-ADE6-5EAB443FC3BD}" type="doc">
      <dgm:prSet loTypeId="urn:microsoft.com/office/officeart/2005/8/layout/process2" loCatId="process" qsTypeId="urn:microsoft.com/office/officeart/2005/8/quickstyle/simple1" qsCatId="simple" csTypeId="urn:microsoft.com/office/officeart/2005/8/colors/accent1_2" csCatId="accent1" phldr="1"/>
      <dgm:spPr/>
    </dgm:pt>
    <dgm:pt modelId="{6636AA50-D23F-4513-8631-E6D1B6C717B6}">
      <dgm:prSet phldrT="[Text]"/>
      <dgm:spPr/>
      <dgm:t>
        <a:bodyPr/>
        <a:lstStyle/>
        <a:p>
          <a:r>
            <a:rPr lang="cs-CZ" dirty="0"/>
            <a:t>Kvalita vzdělávání</a:t>
          </a:r>
          <a:endParaRPr lang="en-US" dirty="0"/>
        </a:p>
      </dgm:t>
    </dgm:pt>
    <dgm:pt modelId="{DD786E2B-8C83-4A38-9055-178B7D9C7FC2}" type="parTrans" cxnId="{2DA54729-997D-4284-B2A6-729465093139}">
      <dgm:prSet/>
      <dgm:spPr/>
      <dgm:t>
        <a:bodyPr/>
        <a:lstStyle/>
        <a:p>
          <a:endParaRPr lang="en-US"/>
        </a:p>
      </dgm:t>
    </dgm:pt>
    <dgm:pt modelId="{ABA9B4B8-6BC0-48BB-829F-17F1A686A47D}" type="sibTrans" cxnId="{2DA54729-997D-4284-B2A6-729465093139}">
      <dgm:prSet/>
      <dgm:spPr/>
      <dgm:t>
        <a:bodyPr/>
        <a:lstStyle/>
        <a:p>
          <a:endParaRPr lang="en-US" dirty="0"/>
        </a:p>
      </dgm:t>
    </dgm:pt>
    <dgm:pt modelId="{25D7030D-4B0B-4DE4-A141-A257E82C5840}">
      <dgm:prSet phldrT="[Text]"/>
      <dgm:spPr/>
      <dgm:t>
        <a:bodyPr/>
        <a:lstStyle/>
        <a:p>
          <a:r>
            <a:rPr lang="cs-CZ" dirty="0"/>
            <a:t>Produktivita práce</a:t>
          </a:r>
          <a:endParaRPr lang="en-US" dirty="0"/>
        </a:p>
      </dgm:t>
    </dgm:pt>
    <dgm:pt modelId="{F1820231-6CBB-4198-821E-9364DCCB73DE}" type="parTrans" cxnId="{D9302952-92FF-4121-AC9A-DAB60081D42A}">
      <dgm:prSet/>
      <dgm:spPr/>
      <dgm:t>
        <a:bodyPr/>
        <a:lstStyle/>
        <a:p>
          <a:endParaRPr lang="en-US"/>
        </a:p>
      </dgm:t>
    </dgm:pt>
    <dgm:pt modelId="{DD9566DE-36D7-41E8-92DE-B7EBE883D858}" type="sibTrans" cxnId="{D9302952-92FF-4121-AC9A-DAB60081D42A}">
      <dgm:prSet/>
      <dgm:spPr/>
      <dgm:t>
        <a:bodyPr/>
        <a:lstStyle/>
        <a:p>
          <a:endParaRPr lang="en-US" dirty="0"/>
        </a:p>
      </dgm:t>
    </dgm:pt>
    <dgm:pt modelId="{B07583F4-9A72-4C30-A47A-7FB37E309830}">
      <dgm:prSet phldrT="[Text]"/>
      <dgm:spPr/>
      <dgm:t>
        <a:bodyPr/>
        <a:lstStyle/>
        <a:p>
          <a:r>
            <a:rPr lang="cs-CZ" dirty="0"/>
            <a:t>Hospodářský růst</a:t>
          </a:r>
          <a:endParaRPr lang="en-US" dirty="0"/>
        </a:p>
      </dgm:t>
    </dgm:pt>
    <dgm:pt modelId="{C4458767-600A-4EE1-9346-B8D509CE54DA}" type="parTrans" cxnId="{A1B65190-0DE7-46A1-A8C6-9EEFB724B0BA}">
      <dgm:prSet/>
      <dgm:spPr/>
      <dgm:t>
        <a:bodyPr/>
        <a:lstStyle/>
        <a:p>
          <a:endParaRPr lang="en-US"/>
        </a:p>
      </dgm:t>
    </dgm:pt>
    <dgm:pt modelId="{63D192C8-C1D3-4738-A3B1-383DA3AA247A}" type="sibTrans" cxnId="{A1B65190-0DE7-46A1-A8C6-9EEFB724B0BA}">
      <dgm:prSet/>
      <dgm:spPr/>
      <dgm:t>
        <a:bodyPr/>
        <a:lstStyle/>
        <a:p>
          <a:endParaRPr lang="en-US"/>
        </a:p>
      </dgm:t>
    </dgm:pt>
    <dgm:pt modelId="{22286F12-1F32-40E2-ABA7-3ED75BC137AE}" type="pres">
      <dgm:prSet presAssocID="{A6110759-274E-4BFA-ADE6-5EAB443FC3BD}" presName="linearFlow" presStyleCnt="0">
        <dgm:presLayoutVars>
          <dgm:resizeHandles val="exact"/>
        </dgm:presLayoutVars>
      </dgm:prSet>
      <dgm:spPr/>
    </dgm:pt>
    <dgm:pt modelId="{074201EC-0BB9-4CE5-84D1-5E87ECB4EF9B}" type="pres">
      <dgm:prSet presAssocID="{6636AA50-D23F-4513-8631-E6D1B6C717B6}" presName="node" presStyleLbl="node1" presStyleIdx="0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D5AAD5C4-DD1B-4081-87EC-1AFBB9323BFE}" type="pres">
      <dgm:prSet presAssocID="{ABA9B4B8-6BC0-48BB-829F-17F1A686A47D}" presName="sibTrans" presStyleLbl="sibTrans2D1" presStyleIdx="0" presStyleCnt="2"/>
      <dgm:spPr/>
      <dgm:t>
        <a:bodyPr/>
        <a:lstStyle/>
        <a:p>
          <a:endParaRPr lang="cs-CZ"/>
        </a:p>
      </dgm:t>
    </dgm:pt>
    <dgm:pt modelId="{9EE79CE9-08B0-4B0B-8362-B36D5960D2DD}" type="pres">
      <dgm:prSet presAssocID="{ABA9B4B8-6BC0-48BB-829F-17F1A686A47D}" presName="connectorText" presStyleLbl="sibTrans2D1" presStyleIdx="0" presStyleCnt="2"/>
      <dgm:spPr/>
      <dgm:t>
        <a:bodyPr/>
        <a:lstStyle/>
        <a:p>
          <a:endParaRPr lang="cs-CZ"/>
        </a:p>
      </dgm:t>
    </dgm:pt>
    <dgm:pt modelId="{D0519C7D-F520-49B1-B3C3-64C1B6E356FB}" type="pres">
      <dgm:prSet presAssocID="{25D7030D-4B0B-4DE4-A141-A257E82C5840}" presName="node" presStyleLbl="node1" presStyleIdx="1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  <dgm:pt modelId="{F20C108F-F584-46F7-A023-C8CDF2E689FC}" type="pres">
      <dgm:prSet presAssocID="{DD9566DE-36D7-41E8-92DE-B7EBE883D858}" presName="sibTrans" presStyleLbl="sibTrans2D1" presStyleIdx="1" presStyleCnt="2"/>
      <dgm:spPr/>
      <dgm:t>
        <a:bodyPr/>
        <a:lstStyle/>
        <a:p>
          <a:endParaRPr lang="cs-CZ"/>
        </a:p>
      </dgm:t>
    </dgm:pt>
    <dgm:pt modelId="{785E8BFD-24FB-4C8B-A55B-866D7C213CB4}" type="pres">
      <dgm:prSet presAssocID="{DD9566DE-36D7-41E8-92DE-B7EBE883D858}" presName="connectorText" presStyleLbl="sibTrans2D1" presStyleIdx="1" presStyleCnt="2"/>
      <dgm:spPr/>
      <dgm:t>
        <a:bodyPr/>
        <a:lstStyle/>
        <a:p>
          <a:endParaRPr lang="cs-CZ"/>
        </a:p>
      </dgm:t>
    </dgm:pt>
    <dgm:pt modelId="{3F7CE0BB-1F7D-4F3F-81DD-E674B76DBD31}" type="pres">
      <dgm:prSet presAssocID="{B07583F4-9A72-4C30-A47A-7FB37E309830}" presName="node" presStyleLbl="node1" presStyleIdx="2" presStyleCnt="3">
        <dgm:presLayoutVars>
          <dgm:bulletEnabled val="1"/>
        </dgm:presLayoutVars>
      </dgm:prSet>
      <dgm:spPr/>
      <dgm:t>
        <a:bodyPr/>
        <a:lstStyle/>
        <a:p>
          <a:endParaRPr lang="cs-CZ"/>
        </a:p>
      </dgm:t>
    </dgm:pt>
  </dgm:ptLst>
  <dgm:cxnLst>
    <dgm:cxn modelId="{9A071753-6863-4676-A6C1-47B86B282BEB}" type="presOf" srcId="{A6110759-274E-4BFA-ADE6-5EAB443FC3BD}" destId="{22286F12-1F32-40E2-ABA7-3ED75BC137AE}" srcOrd="0" destOrd="0" presId="urn:microsoft.com/office/officeart/2005/8/layout/process2"/>
    <dgm:cxn modelId="{809F13ED-3688-4B73-8CC0-A74E26179716}" type="presOf" srcId="{25D7030D-4B0B-4DE4-A141-A257E82C5840}" destId="{D0519C7D-F520-49B1-B3C3-64C1B6E356FB}" srcOrd="0" destOrd="0" presId="urn:microsoft.com/office/officeart/2005/8/layout/process2"/>
    <dgm:cxn modelId="{A7B533E4-D691-4E50-82DD-78E5B02E6786}" type="presOf" srcId="{B07583F4-9A72-4C30-A47A-7FB37E309830}" destId="{3F7CE0BB-1F7D-4F3F-81DD-E674B76DBD31}" srcOrd="0" destOrd="0" presId="urn:microsoft.com/office/officeart/2005/8/layout/process2"/>
    <dgm:cxn modelId="{57374367-9825-4E04-BD07-EC7865309AE8}" type="presOf" srcId="{ABA9B4B8-6BC0-48BB-829F-17F1A686A47D}" destId="{9EE79CE9-08B0-4B0B-8362-B36D5960D2DD}" srcOrd="1" destOrd="0" presId="urn:microsoft.com/office/officeart/2005/8/layout/process2"/>
    <dgm:cxn modelId="{2DA54729-997D-4284-B2A6-729465093139}" srcId="{A6110759-274E-4BFA-ADE6-5EAB443FC3BD}" destId="{6636AA50-D23F-4513-8631-E6D1B6C717B6}" srcOrd="0" destOrd="0" parTransId="{DD786E2B-8C83-4A38-9055-178B7D9C7FC2}" sibTransId="{ABA9B4B8-6BC0-48BB-829F-17F1A686A47D}"/>
    <dgm:cxn modelId="{FDA7CE6A-FE67-4677-B4B3-246611570BCE}" type="presOf" srcId="{6636AA50-D23F-4513-8631-E6D1B6C717B6}" destId="{074201EC-0BB9-4CE5-84D1-5E87ECB4EF9B}" srcOrd="0" destOrd="0" presId="urn:microsoft.com/office/officeart/2005/8/layout/process2"/>
    <dgm:cxn modelId="{ABA839C3-08A3-48CB-A205-201F2F979223}" type="presOf" srcId="{DD9566DE-36D7-41E8-92DE-B7EBE883D858}" destId="{F20C108F-F584-46F7-A023-C8CDF2E689FC}" srcOrd="0" destOrd="0" presId="urn:microsoft.com/office/officeart/2005/8/layout/process2"/>
    <dgm:cxn modelId="{D9302952-92FF-4121-AC9A-DAB60081D42A}" srcId="{A6110759-274E-4BFA-ADE6-5EAB443FC3BD}" destId="{25D7030D-4B0B-4DE4-A141-A257E82C5840}" srcOrd="1" destOrd="0" parTransId="{F1820231-6CBB-4198-821E-9364DCCB73DE}" sibTransId="{DD9566DE-36D7-41E8-92DE-B7EBE883D858}"/>
    <dgm:cxn modelId="{5D5EA699-85FC-4CC6-A5F1-5FD9589A0BDF}" type="presOf" srcId="{DD9566DE-36D7-41E8-92DE-B7EBE883D858}" destId="{785E8BFD-24FB-4C8B-A55B-866D7C213CB4}" srcOrd="1" destOrd="0" presId="urn:microsoft.com/office/officeart/2005/8/layout/process2"/>
    <dgm:cxn modelId="{C3407C2E-A724-4609-9253-417F8B619A81}" type="presOf" srcId="{ABA9B4B8-6BC0-48BB-829F-17F1A686A47D}" destId="{D5AAD5C4-DD1B-4081-87EC-1AFBB9323BFE}" srcOrd="0" destOrd="0" presId="urn:microsoft.com/office/officeart/2005/8/layout/process2"/>
    <dgm:cxn modelId="{A1B65190-0DE7-46A1-A8C6-9EEFB724B0BA}" srcId="{A6110759-274E-4BFA-ADE6-5EAB443FC3BD}" destId="{B07583F4-9A72-4C30-A47A-7FB37E309830}" srcOrd="2" destOrd="0" parTransId="{C4458767-600A-4EE1-9346-B8D509CE54DA}" sibTransId="{63D192C8-C1D3-4738-A3B1-383DA3AA247A}"/>
    <dgm:cxn modelId="{605F8085-F4FC-47D7-8EC0-1FB60B67742D}" type="presParOf" srcId="{22286F12-1F32-40E2-ABA7-3ED75BC137AE}" destId="{074201EC-0BB9-4CE5-84D1-5E87ECB4EF9B}" srcOrd="0" destOrd="0" presId="urn:microsoft.com/office/officeart/2005/8/layout/process2"/>
    <dgm:cxn modelId="{02F8A861-B14C-49C7-BC36-929652E37441}" type="presParOf" srcId="{22286F12-1F32-40E2-ABA7-3ED75BC137AE}" destId="{D5AAD5C4-DD1B-4081-87EC-1AFBB9323BFE}" srcOrd="1" destOrd="0" presId="urn:microsoft.com/office/officeart/2005/8/layout/process2"/>
    <dgm:cxn modelId="{82E3110F-AA0A-44EF-8BC8-4139CD6FF21A}" type="presParOf" srcId="{D5AAD5C4-DD1B-4081-87EC-1AFBB9323BFE}" destId="{9EE79CE9-08B0-4B0B-8362-B36D5960D2DD}" srcOrd="0" destOrd="0" presId="urn:microsoft.com/office/officeart/2005/8/layout/process2"/>
    <dgm:cxn modelId="{C34877B8-8C90-425C-AE87-6799C3B7E36B}" type="presParOf" srcId="{22286F12-1F32-40E2-ABA7-3ED75BC137AE}" destId="{D0519C7D-F520-49B1-B3C3-64C1B6E356FB}" srcOrd="2" destOrd="0" presId="urn:microsoft.com/office/officeart/2005/8/layout/process2"/>
    <dgm:cxn modelId="{B35ADD55-E567-4484-BCC2-D48F3B5991F8}" type="presParOf" srcId="{22286F12-1F32-40E2-ABA7-3ED75BC137AE}" destId="{F20C108F-F584-46F7-A023-C8CDF2E689FC}" srcOrd="3" destOrd="0" presId="urn:microsoft.com/office/officeart/2005/8/layout/process2"/>
    <dgm:cxn modelId="{E395DF1B-71E5-4097-A90A-5CCA9C1D299E}" type="presParOf" srcId="{F20C108F-F584-46F7-A023-C8CDF2E689FC}" destId="{785E8BFD-24FB-4C8B-A55B-866D7C213CB4}" srcOrd="0" destOrd="0" presId="urn:microsoft.com/office/officeart/2005/8/layout/process2"/>
    <dgm:cxn modelId="{AC7BA4B5-719B-41BC-A588-8F093F029278}" type="presParOf" srcId="{22286F12-1F32-40E2-ABA7-3ED75BC137AE}" destId="{3F7CE0BB-1F7D-4F3F-81DD-E674B76DBD31}" srcOrd="4" destOrd="0" presId="urn:microsoft.com/office/officeart/2005/8/layout/process2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074201EC-0BB9-4CE5-84D1-5E87ECB4EF9B}">
      <dsp:nvSpPr>
        <dsp:cNvPr id="0" name=""/>
        <dsp:cNvSpPr/>
      </dsp:nvSpPr>
      <dsp:spPr>
        <a:xfrm>
          <a:off x="0" y="0"/>
          <a:ext cx="2040378" cy="115751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500" kern="1200" dirty="0"/>
            <a:t>Kvalita vzdělávání</a:t>
          </a:r>
          <a:endParaRPr lang="en-US" sz="2500" kern="1200" dirty="0"/>
        </a:p>
      </dsp:txBody>
      <dsp:txXfrm>
        <a:off x="33902" y="33902"/>
        <a:ext cx="1972574" cy="1089706"/>
      </dsp:txXfrm>
    </dsp:sp>
    <dsp:sp modelId="{D5AAD5C4-DD1B-4081-87EC-1AFBB9323BFE}">
      <dsp:nvSpPr>
        <dsp:cNvPr id="0" name=""/>
        <dsp:cNvSpPr/>
      </dsp:nvSpPr>
      <dsp:spPr>
        <a:xfrm rot="5400000">
          <a:off x="803155" y="1186448"/>
          <a:ext cx="434066" cy="5208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 dirty="0"/>
        </a:p>
      </dsp:txBody>
      <dsp:txXfrm rot="-5400000">
        <a:off x="863925" y="1229854"/>
        <a:ext cx="312527" cy="303846"/>
      </dsp:txXfrm>
    </dsp:sp>
    <dsp:sp modelId="{D0519C7D-F520-49B1-B3C3-64C1B6E356FB}">
      <dsp:nvSpPr>
        <dsp:cNvPr id="0" name=""/>
        <dsp:cNvSpPr/>
      </dsp:nvSpPr>
      <dsp:spPr>
        <a:xfrm>
          <a:off x="0" y="1736266"/>
          <a:ext cx="2040378" cy="115751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500" kern="1200" dirty="0"/>
            <a:t>Produktivita práce</a:t>
          </a:r>
          <a:endParaRPr lang="en-US" sz="2500" kern="1200" dirty="0"/>
        </a:p>
      </dsp:txBody>
      <dsp:txXfrm>
        <a:off x="33902" y="1770168"/>
        <a:ext cx="1972574" cy="1089706"/>
      </dsp:txXfrm>
    </dsp:sp>
    <dsp:sp modelId="{F20C108F-F584-46F7-A023-C8CDF2E689FC}">
      <dsp:nvSpPr>
        <dsp:cNvPr id="0" name=""/>
        <dsp:cNvSpPr/>
      </dsp:nvSpPr>
      <dsp:spPr>
        <a:xfrm rot="5400000">
          <a:off x="803155" y="2922714"/>
          <a:ext cx="434066" cy="520879"/>
        </a:xfrm>
        <a:prstGeom prst="rightArrow">
          <a:avLst>
            <a:gd name="adj1" fmla="val 60000"/>
            <a:gd name="adj2" fmla="val 50000"/>
          </a:avLst>
        </a:prstGeom>
        <a:solidFill>
          <a:schemeClr val="accent1">
            <a:tint val="6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0" tIns="0" rIns="0" bIns="0" numCol="1" spcCol="1270" anchor="ctr" anchorCtr="0">
          <a:noAutofit/>
        </a:bodyPr>
        <a:lstStyle/>
        <a:p>
          <a:pPr lvl="0" algn="ctr" defTabSz="8890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en-US" sz="2000" kern="1200" dirty="0"/>
        </a:p>
      </dsp:txBody>
      <dsp:txXfrm rot="-5400000">
        <a:off x="863925" y="2966120"/>
        <a:ext cx="312527" cy="303846"/>
      </dsp:txXfrm>
    </dsp:sp>
    <dsp:sp modelId="{3F7CE0BB-1F7D-4F3F-81DD-E674B76DBD31}">
      <dsp:nvSpPr>
        <dsp:cNvPr id="0" name=""/>
        <dsp:cNvSpPr/>
      </dsp:nvSpPr>
      <dsp:spPr>
        <a:xfrm>
          <a:off x="0" y="3472532"/>
          <a:ext cx="2040378" cy="1157510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9050" cap="rnd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5250" tIns="95250" rIns="95250" bIns="95250" numCol="1" spcCol="1270" anchor="ctr" anchorCtr="0">
          <a:noAutofit/>
        </a:bodyPr>
        <a:lstStyle/>
        <a:p>
          <a:pPr lvl="0" algn="ctr" defTabSz="111125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cs-CZ" sz="2500" kern="1200" dirty="0"/>
            <a:t>Hospodářský růst</a:t>
          </a:r>
          <a:endParaRPr lang="en-US" sz="2500" kern="1200" dirty="0"/>
        </a:p>
      </dsp:txBody>
      <dsp:txXfrm>
        <a:off x="33902" y="3506434"/>
        <a:ext cx="1972574" cy="1089706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process2">
  <dgm:title val=""/>
  <dgm:desc val=""/>
  <dgm:catLst>
    <dgm:cat type="process" pri="13000"/>
  </dgm:catLst>
  <dgm:sampData useDef="1">
    <dgm:dataModel>
      <dgm:ptLst/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</dgm:cxnLst>
      <dgm:bg/>
      <dgm:whole/>
    </dgm:dataModel>
  </dgm:clrData>
  <dgm:layoutNode name="linearFlow">
    <dgm:varLst>
      <dgm:resizeHandles val="exact"/>
    </dgm:varLst>
    <dgm:alg type="lin">
      <dgm:param type="linDir" val="fromT"/>
    </dgm:alg>
    <dgm:shape xmlns:r="http://schemas.openxmlformats.org/officeDocument/2006/relationships" r:blip="">
      <dgm:adjLst/>
    </dgm:shape>
    <dgm:presOf/>
    <dgm:constrLst>
      <dgm:constr type="h" for="ch" ptType="node" refType="h"/>
      <dgm:constr type="h" for="ch" ptType="sibTrans" refType="h" refFor="ch" refPtType="node" fact="0.5"/>
      <dgm:constr type="w" for="ch" ptType="node" op="equ"/>
      <dgm:constr type="primFontSz" for="ch" ptType="node" op="equ" val="65"/>
      <dgm:constr type="primFontSz" for="des" forName="connectorText" op="equ" val="55"/>
      <dgm:constr type="primFontSz" for="des" forName="connectorText" refType="primFontSz" refFor="ch" refPtType="node" op="lte" fact="0.8"/>
    </dgm:constrLst>
    <dgm:ruleLst/>
    <dgm:forEach name="nodesForEach" axis="ch" ptType="node">
      <dgm:layoutNode name="node">
        <dgm:varLst>
          <dgm:bulletEnabled val="1"/>
        </dgm:varLst>
        <dgm:choose name="Name0">
          <dgm:if name="Name1" axis="root des" ptType="all node" func="maxDepth" op="gt" val="1">
            <dgm:alg type="tx">
              <dgm:param type="parTxLTRAlign" val="l"/>
              <dgm:param type="parTxRTLAlign" val="r"/>
              <dgm:param type="txAnchorVertCh" val="mid"/>
            </dgm:alg>
          </dgm:if>
          <dgm:else name="Name2">
            <dgm:alg type="tx"/>
          </dgm:else>
        </dgm:choose>
        <dgm:shape xmlns:r="http://schemas.openxmlformats.org/officeDocument/2006/relationships" type="roundRect" r:blip="">
          <dgm:adjLst>
            <dgm:adj idx="1" val="0.1"/>
          </dgm:adjLst>
        </dgm:shape>
        <dgm:presOf axis="desOrSelf" ptType="node"/>
        <dgm:constrLst>
          <dgm:constr type="w" refType="h" fact="1.8"/>
          <dgm:constr type="tMarg" refType="primFontSz" fact="0.3"/>
          <dgm:constr type="bMarg" refType="primFontSz" fact="0.3"/>
          <dgm:constr type="lMarg" refType="primFontSz" fact="0.3"/>
          <dgm:constr type="rMarg" refType="primFontSz" fact="0.3"/>
        </dgm:constrLst>
        <dgm:ruleLst>
          <dgm:rule type="primFontSz" val="18" fact="NaN" max="NaN"/>
          <dgm:rule type="w" val="NaN" fact="4" max="NaN"/>
          <dgm:rule type="primFontSz" val="5" fact="NaN" max="NaN"/>
        </dgm:ruleLst>
      </dgm:layoutNode>
      <dgm:forEach name="sibTransForEach" axis="followSib" ptType="sibTrans" cnt="1">
        <dgm:layoutNode name="sibTrans">
          <dgm:alg type="conn">
            <dgm:param type="begPts" val="auto"/>
            <dgm:param type="endPts" val="auto"/>
          </dgm:alg>
          <dgm:shape xmlns:r="http://schemas.openxmlformats.org/officeDocument/2006/relationships" type="conn" r:blip="">
            <dgm:adjLst/>
          </dgm:shape>
          <dgm:presOf axis="self"/>
          <dgm:constrLst>
            <dgm:constr type="w" refType="h" fact="0.9"/>
            <dgm:constr type="connDist"/>
            <dgm:constr type="wArH" refType="w" fact="0.5"/>
            <dgm:constr type="hArH" refType="w"/>
            <dgm:constr type="stemThick" refType="w" fact="0.6"/>
            <dgm:constr type="begPad" refType="connDist" fact="0.125"/>
            <dgm:constr type="endPad" refType="connDist" fact="0.125"/>
          </dgm:constrLst>
          <dgm:ruleLst/>
          <dgm:layoutNode name="connectorText">
            <dgm:alg type="tx">
              <dgm:param type="autoTxRot" val="upr"/>
            </dgm:alg>
            <dgm:shape xmlns:r="http://schemas.openxmlformats.org/officeDocument/2006/relationships" type="conn" r:blip="" hideGeom="1">
              <dgm:adjLst/>
            </dgm:shape>
            <dgm:presOf axis="self"/>
            <dgm:constrLst>
              <dgm:constr type="lMarg"/>
              <dgm:constr type="rMarg"/>
              <dgm:constr type="tMarg"/>
              <dgm:constr type="bMarg"/>
            </dgm:constrLst>
            <dgm:ruleLst>
              <dgm:rule type="primFontSz" val="5" fact="NaN" max="NaN"/>
            </dgm:ruleLst>
          </dgm:layoutNod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media/image11.png>
</file>

<file path=ppt/media/image12.png>
</file>

<file path=ppt/media/image2.png>
</file>

<file path=ppt/media/image3.png>
</file>

<file path=ppt/media/image4.png>
</file>

<file path=ppt/media/image5.png>
</file>

<file path=ppt/media/image7.png>
</file>

<file path=ppt/media/image8.png>
</file>

<file path=ppt/media/image9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D4149F4-057A-48D3-B1D8-D4487CD4D2A0}" type="datetimeFigureOut">
              <a:rPr lang="en-US" smtClean="0"/>
              <a:t>9/26/2018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3E517B2-A070-4E7D-8D7D-B8E2329248C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318125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32" name="Straight Connector 31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4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0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31" name="Isosceles Triangle 30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 rot="10800000">
              <a:off x="0" y="0"/>
              <a:ext cx="842596" cy="5666154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2C26673-23BC-45E4-95EE-AD558AA0871B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6852646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AE8747-E570-4B2B-A095-7ECC6908E327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875495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D004019-EC41-4C26-A9DC-922AA08A91EB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  <p:sp>
        <p:nvSpPr>
          <p:cNvPr id="20" name="TextBox 19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2" name="TextBox 21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latin typeface="Arial"/>
              </a:rPr>
              <a:t>”</a:t>
            </a:r>
            <a:endParaRPr lang="en-US" dirty="0">
              <a:solidFill>
                <a:schemeClr val="accent1">
                  <a:lumMod val="60000"/>
                  <a:lumOff val="40000"/>
                </a:schemeClr>
              </a:solidFill>
              <a:latin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1369167787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DF2888-DF64-4DBE-8457-E8381A5C0A57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1825805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Quote Name Card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EDB80F1-54B6-4ECD-ADA0-D6073FF71D8D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57853429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rue or Fals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AF538E8-1420-4999-BD4E-B5EB28653B69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2461641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AEA953-661C-4A10-8A89-39AF7B9F47D8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8192528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DBDDD73-ED1F-45F5-82A4-BAC02924B239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51447592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Úvodní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Podnadpis 2"/>
          <p:cNvSpPr>
            <a:spLocks noGrp="1"/>
          </p:cNvSpPr>
          <p:nvPr>
            <p:ph type="subTitle" idx="1" hasCustomPrompt="1"/>
          </p:nvPr>
        </p:nvSpPr>
        <p:spPr>
          <a:xfrm>
            <a:off x="900118" y="4624630"/>
            <a:ext cx="8534400" cy="492317"/>
          </a:xfrm>
          <a:prstGeom prst="rect">
            <a:avLst/>
          </a:prstGeom>
        </p:spPr>
        <p:txBody>
          <a:bodyPr lIns="90000">
            <a:normAutofit/>
          </a:bodyPr>
          <a:lstStyle>
            <a:lvl1pPr marL="0" indent="0" algn="l">
              <a:buNone/>
              <a:defRPr sz="2735" baseline="0">
                <a:solidFill>
                  <a:srgbClr val="034EA2"/>
                </a:solidFill>
              </a:defRPr>
            </a:lvl1pPr>
            <a:lvl2pPr marL="60042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120085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80128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240170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3002137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3602565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4202992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4803419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dirty="0" smtClean="0"/>
              <a:t>Jméno autora/autorů</a:t>
            </a:r>
            <a:endParaRPr lang="cs-CZ" dirty="0"/>
          </a:p>
        </p:txBody>
      </p:sp>
      <p:sp>
        <p:nvSpPr>
          <p:cNvPr id="8" name="TextovéPole 7"/>
          <p:cNvSpPr txBox="1"/>
          <p:nvPr userDrawn="1"/>
        </p:nvSpPr>
        <p:spPr>
          <a:xfrm>
            <a:off x="900117" y="879042"/>
            <a:ext cx="4465077" cy="6012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1367" b="1" dirty="0" smtClean="0"/>
              <a:t>MINISTERSTVO PRO MÍSTNÍ ROZVOJ </a:t>
            </a:r>
            <a:r>
              <a:rPr lang="cs-CZ" sz="1758" b="1" dirty="0" smtClean="0"/>
              <a:t/>
            </a:r>
            <a:br>
              <a:rPr lang="cs-CZ" sz="1758" b="1" dirty="0" smtClean="0"/>
            </a:br>
            <a:r>
              <a:rPr lang="cs-CZ" sz="1953" b="1" dirty="0" smtClean="0"/>
              <a:t>Národní orgán pro koordinaci</a:t>
            </a:r>
            <a:endParaRPr lang="cs-CZ" sz="1953" b="1" dirty="0"/>
          </a:p>
        </p:txBody>
      </p:sp>
      <p:sp>
        <p:nvSpPr>
          <p:cNvPr id="19" name="Nadpis 18"/>
          <p:cNvSpPr>
            <a:spLocks noGrp="1"/>
          </p:cNvSpPr>
          <p:nvPr>
            <p:ph type="title" hasCustomPrompt="1"/>
          </p:nvPr>
        </p:nvSpPr>
        <p:spPr>
          <a:xfrm>
            <a:off x="900117" y="2109699"/>
            <a:ext cx="10972800" cy="1143000"/>
          </a:xfrm>
          <a:prstGeom prst="rect">
            <a:avLst/>
          </a:prstGeom>
        </p:spPr>
        <p:txBody>
          <a:bodyPr lIns="90000">
            <a:normAutofit/>
          </a:bodyPr>
          <a:lstStyle>
            <a:lvl1pPr algn="l">
              <a:defRPr sz="3907" b="1" baseline="0">
                <a:solidFill>
                  <a:srgbClr val="034EA2"/>
                </a:solidFill>
              </a:defRPr>
            </a:lvl1pPr>
          </a:lstStyle>
          <a:p>
            <a:r>
              <a:rPr lang="cs-CZ" dirty="0" smtClean="0"/>
              <a:t>Název prezentace</a:t>
            </a:r>
            <a:endParaRPr lang="cs-CZ" dirty="0"/>
          </a:p>
        </p:txBody>
      </p:sp>
      <p:sp>
        <p:nvSpPr>
          <p:cNvPr id="24" name="Zástupný symbol pro text 23"/>
          <p:cNvSpPr>
            <a:spLocks noGrp="1"/>
          </p:cNvSpPr>
          <p:nvPr>
            <p:ph type="body" sz="quarter" idx="17" hasCustomPrompt="1"/>
          </p:nvPr>
        </p:nvSpPr>
        <p:spPr>
          <a:xfrm>
            <a:off x="900117" y="5327626"/>
            <a:ext cx="4609112" cy="351971"/>
          </a:xfrm>
          <a:prstGeom prst="rect">
            <a:avLst/>
          </a:prstGeom>
        </p:spPr>
        <p:txBody>
          <a:bodyPr lIns="90000" rIns="144000">
            <a:noAutofit/>
          </a:bodyPr>
          <a:lstStyle>
            <a:lvl1pPr>
              <a:buNone/>
              <a:defRPr sz="1953">
                <a:solidFill>
                  <a:srgbClr val="034EA2"/>
                </a:solidFill>
              </a:defRPr>
            </a:lvl1pPr>
          </a:lstStyle>
          <a:p>
            <a:pPr lvl="0"/>
            <a:r>
              <a:rPr lang="cs-CZ" dirty="0" smtClean="0"/>
              <a:t>Datum a místo</a:t>
            </a:r>
            <a:endParaRPr lang="cs-CZ" dirty="0"/>
          </a:p>
        </p:txBody>
      </p:sp>
      <p:pic>
        <p:nvPicPr>
          <p:cNvPr id="10" name="Obrázek 9" descr="roh-01.png"/>
          <p:cNvPicPr>
            <a:picLocks noChangeAspect="1"/>
          </p:cNvPicPr>
          <p:nvPr userDrawn="1"/>
        </p:nvPicPr>
        <p:blipFill>
          <a:blip r:embed="rId2" cstate="print"/>
          <a:stretch>
            <a:fillRect/>
          </a:stretch>
        </p:blipFill>
        <p:spPr>
          <a:xfrm>
            <a:off x="7600527" y="0"/>
            <a:ext cx="4591474" cy="4483966"/>
          </a:xfrm>
          <a:prstGeom prst="rect">
            <a:avLst/>
          </a:prstGeom>
        </p:spPr>
      </p:pic>
      <p:pic>
        <p:nvPicPr>
          <p:cNvPr id="13" name="Obrázek 12" descr="OPTP_CZ_RO_B_C-RGB.png"/>
          <p:cNvPicPr>
            <a:picLocks noChangeAspect="1"/>
          </p:cNvPicPr>
          <p:nvPr userDrawn="1"/>
        </p:nvPicPr>
        <p:blipFill>
          <a:blip r:embed="rId3" cstate="print"/>
          <a:stretch>
            <a:fillRect/>
          </a:stretch>
        </p:blipFill>
        <p:spPr>
          <a:xfrm>
            <a:off x="3863461" y="5820258"/>
            <a:ext cx="4465077" cy="75247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8396226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>
            <a:lvl1pPr>
              <a:defRPr sz="36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C5A47F0-5274-437A-A6CA-C415E7EFBBA5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4581376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AFA1C74-A69B-4F0C-9991-EBA8AB0A3214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688119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DAFCB49-5612-4985-BF15-FB2A79C27837}" type="datetime1">
              <a:rPr lang="en-US" smtClean="0"/>
              <a:t>9/26/2018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529955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F1C2C3B-15AB-46A6-AF70-16790759F630}" type="datetime1">
              <a:rPr lang="en-US" smtClean="0"/>
              <a:t>9/26/2018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261051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3ABFC81-B0EA-4C85-AA44-C4BE2DA746F5}" type="datetime1">
              <a:rPr lang="en-US" smtClean="0"/>
              <a:t>9/26/2018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843136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44B33E4-E7BB-4521-8324-7058773DA647}" type="datetime1">
              <a:rPr lang="en-US" smtClean="0"/>
              <a:t>9/26/2018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2907275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7C0A526-F0DA-4323-B374-EFD622265F10}" type="datetime1">
              <a:rPr lang="en-US" smtClean="0"/>
              <a:t>9/26/2018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9253905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8FAE577-3514-44C8-ACBE-0D6675E4C5F0}" type="datetime1">
              <a:rPr lang="en-US" smtClean="0"/>
              <a:t>9/26/2018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706812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" name="Group 6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bg1">
                  <a:lumMod val="7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bg1">
                  <a:lumMod val="85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2">
                <a:alpha val="72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1">
                <a:lumMod val="60000"/>
                <a:lumOff val="40000"/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6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9" name="Isosceles Triangle 2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85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74B4BF-46C5-42AA-90EC-FC29D61264AF}" type="datetime1">
              <a:rPr lang="en-US" smtClean="0"/>
              <a:t>9/26/2018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C247F846-712C-4F79-9E74-3474A112084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4373150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85" r:id="rId1"/>
    <p:sldLayoutId id="2147483686" r:id="rId2"/>
    <p:sldLayoutId id="2147483687" r:id="rId3"/>
    <p:sldLayoutId id="2147483688" r:id="rId4"/>
    <p:sldLayoutId id="2147483689" r:id="rId5"/>
    <p:sldLayoutId id="2147483690" r:id="rId6"/>
    <p:sldLayoutId id="2147483691" r:id="rId7"/>
    <p:sldLayoutId id="2147483692" r:id="rId8"/>
    <p:sldLayoutId id="2147483693" r:id="rId9"/>
    <p:sldLayoutId id="2147483694" r:id="rId10"/>
    <p:sldLayoutId id="2147483695" r:id="rId11"/>
    <p:sldLayoutId id="2147483696" r:id="rId12"/>
    <p:sldLayoutId id="2147483697" r:id="rId13"/>
    <p:sldLayoutId id="2147483698" r:id="rId14"/>
    <p:sldLayoutId id="2147483699" r:id="rId15"/>
    <p:sldLayoutId id="2147483700" r:id="rId16"/>
    <p:sldLayoutId id="2147483701" r:id="rId17"/>
  </p:sldLayoutIdLst>
  <p:hf hdr="0" ftr="0" dt="0"/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7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6.emf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pn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8.png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9.png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0.emf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1.pn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12.png"/><Relationship Id="rId1" Type="http://schemas.openxmlformats.org/officeDocument/2006/relationships/slideLayout" Target="../slideLayouts/slideLayout2.xml"/></Relationships>
</file>

<file path=ppt/slides/_rels/slide2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7" Type="http://schemas.openxmlformats.org/officeDocument/2006/relationships/image" Target="../media/image3.png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png"/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odnadpis 1"/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r>
              <a:rPr lang="pl-PL" sz="1758" dirty="0"/>
              <a:t>DANIEL MÜNICH A JANA KRAJČOVÁ</a:t>
            </a:r>
            <a:endParaRPr lang="en-US" sz="1758" dirty="0"/>
          </a:p>
          <a:p>
            <a:endParaRPr lang="cs-CZ" dirty="0"/>
          </a:p>
        </p:txBody>
      </p:sp>
      <p:sp>
        <p:nvSpPr>
          <p:cNvPr id="3" name="Nadpis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cs-CZ" dirty="0"/>
              <a:t>Dopady vyšší kvality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učitelů </a:t>
            </a:r>
            <a:r>
              <a:rPr lang="cs-CZ" dirty="0"/>
              <a:t>na vzdělanost a </a:t>
            </a:r>
            <a:r>
              <a:rPr lang="cs-CZ" dirty="0" smtClean="0"/>
              <a:t/>
            </a:r>
            <a:br>
              <a:rPr lang="cs-CZ" dirty="0" smtClean="0"/>
            </a:br>
            <a:r>
              <a:rPr lang="cs-CZ" dirty="0" smtClean="0"/>
              <a:t>hospodářský </a:t>
            </a:r>
            <a:r>
              <a:rPr lang="cs-CZ" dirty="0"/>
              <a:t>růst</a:t>
            </a:r>
            <a:endParaRPr lang="en-US" dirty="0">
              <a:solidFill>
                <a:srgbClr val="2BC3E1"/>
              </a:solidFill>
              <a:latin typeface="Arial" panose="020B0604020202020204" pitchFamily="34" charset="0"/>
              <a:ea typeface="Roboto Condensed" panose="02000000000000000000" pitchFamily="2" charset="0"/>
              <a:cs typeface="Arial" panose="020B0604020202020204" pitchFamily="34" charset="0"/>
            </a:endParaRP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quarter" idx="17"/>
          </p:nvPr>
        </p:nvSpPr>
        <p:spPr/>
        <p:txBody>
          <a:bodyPr/>
          <a:lstStyle/>
          <a:p>
            <a:r>
              <a:rPr lang="cs-CZ" dirty="0"/>
              <a:t>3. 10. </a:t>
            </a:r>
            <a:r>
              <a:rPr lang="cs-CZ" dirty="0" smtClean="0"/>
              <a:t>2018</a:t>
            </a:r>
            <a:r>
              <a:rPr lang="cs-CZ" smtClean="0"/>
              <a:t>, </a:t>
            </a:r>
            <a:r>
              <a:rPr lang="cs-CZ" smtClean="0"/>
              <a:t>MMR, Praha</a:t>
            </a:r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50459918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EF8AB9A-9766-42F9-A092-5C1DEEDC0BB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Metodologie - Rozdělení KPU v ČR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6D108C-04AD-42FC-B4B8-193F7A2558A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583703"/>
            <a:ext cx="8596668" cy="5005633"/>
          </a:xfrm>
        </p:spPr>
        <p:txBody>
          <a:bodyPr>
            <a:normAutofit lnSpcReduction="10000"/>
          </a:bodyPr>
          <a:lstStyle/>
          <a:p>
            <a:r>
              <a:rPr lang="cs-CZ" dirty="0"/>
              <a:t>V ČR neexistují data potřebná na odhad vlastního modelu VPH</a:t>
            </a:r>
          </a:p>
          <a:p>
            <a:r>
              <a:rPr lang="cs-CZ" dirty="0"/>
              <a:t>Vycházíme tedy z kombinace odhadů VPH ze zahraničních studií a z dostupných informací o českých učitelích</a:t>
            </a:r>
          </a:p>
          <a:p>
            <a:pPr lvl="1"/>
            <a:r>
              <a:rPr lang="cs-CZ" dirty="0"/>
              <a:t>Zahraniční studie odhadují velikost standardní odchylku KPU v rozmezí 0.1-0.4 (v jednotkách standardní odchylky původního test skóre žáků)</a:t>
            </a:r>
          </a:p>
          <a:p>
            <a:pPr lvl="1"/>
            <a:r>
              <a:rPr lang="cs-CZ" dirty="0" err="1"/>
              <a:t>Hanushek</a:t>
            </a:r>
            <a:r>
              <a:rPr lang="cs-CZ" dirty="0"/>
              <a:t> a </a:t>
            </a:r>
            <a:r>
              <a:rPr lang="cs-CZ" dirty="0" err="1"/>
              <a:t>Rivkin</a:t>
            </a:r>
            <a:r>
              <a:rPr lang="cs-CZ" dirty="0"/>
              <a:t> (2010) pracují s dolním a horním odhadem velikosti standardní odchylky amerických učitelů 0.2 a 0.3</a:t>
            </a:r>
          </a:p>
          <a:p>
            <a:pPr lvl="1"/>
            <a:r>
              <a:rPr lang="cs-CZ" dirty="0"/>
              <a:t>My srovnáváme intelektuální dovednosti českých učitelů a jejích heterogenitu oproti jejích zahraničním (zejména americkým) kolegům</a:t>
            </a:r>
          </a:p>
          <a:p>
            <a:pPr lvl="2"/>
            <a:r>
              <a:rPr lang="cs-CZ" dirty="0"/>
              <a:t>Studie IDEA Intelektuální dovednosti českých učitelů v mezinárodním a generačním srovnání (Krajčová, Münich 2018) s využitím PIAAC dat (</a:t>
            </a:r>
            <a:r>
              <a:rPr lang="cs-CZ" dirty="0" err="1"/>
              <a:t>Meroni</a:t>
            </a:r>
            <a:r>
              <a:rPr lang="cs-CZ" dirty="0"/>
              <a:t> a kol. 2015, </a:t>
            </a:r>
            <a:r>
              <a:rPr lang="cs-CZ" dirty="0" err="1"/>
              <a:t>Hanushek</a:t>
            </a:r>
            <a:r>
              <a:rPr lang="cs-CZ" dirty="0"/>
              <a:t> a kol. 2018)</a:t>
            </a:r>
          </a:p>
          <a:p>
            <a:pPr lvl="2"/>
            <a:r>
              <a:rPr lang="cs-CZ" dirty="0"/>
              <a:t>Heterogenita českých učitelů je pravděpodobně </a:t>
            </a:r>
            <a:r>
              <a:rPr lang="cs-CZ" b="1" dirty="0"/>
              <a:t>nižší</a:t>
            </a:r>
            <a:r>
              <a:rPr lang="cs-CZ" dirty="0"/>
              <a:t> než u jejích amerických kolegů</a:t>
            </a:r>
          </a:p>
          <a:p>
            <a:pPr lvl="2"/>
            <a:r>
              <a:rPr lang="cs-CZ" dirty="0"/>
              <a:t>Je však pravděpodobné, že heterogenita v budoucnu poroste.</a:t>
            </a:r>
          </a:p>
          <a:p>
            <a:pPr lvl="1"/>
            <a:r>
              <a:rPr lang="cs-CZ" dirty="0"/>
              <a:t>V základním scénáři provádíme simulace pro </a:t>
            </a:r>
            <a:r>
              <a:rPr lang="cs-CZ" b="1" dirty="0"/>
              <a:t>dolní odhad </a:t>
            </a:r>
            <a:r>
              <a:rPr lang="cs-CZ" dirty="0"/>
              <a:t>KPU z amerických dat, v příloze pak další simulace i pro případ, že by byla KPU v ČR ještě nižší, či v budoucnu rostla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4223B67E-3885-4C1D-80E9-BEFF97E7A36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10</a:t>
            </a:fld>
            <a:endParaRPr lang="en-US"/>
          </a:p>
        </p:txBody>
      </p:sp>
      <p:pic>
        <p:nvPicPr>
          <p:cNvPr id="6" name="Picture 5" descr="CERGE_IDEA_logo_white.png">
            <a:extLst>
              <a:ext uri="{FF2B5EF4-FFF2-40B4-BE49-F238E27FC236}">
                <a16:creationId xmlns:a16="http://schemas.microsoft.com/office/drawing/2014/main" id="{AE34F587-C007-45E4-9F24-F487708B0467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9782966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24288B-D17D-4949-8E37-FB52E4A1D40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Metodologie - Dopad KPU na výsledky žáků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F7981B5-A333-4878-8F3F-CF21C09317B3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Vycházíme ze skutečných test-skóre českých žáků z posledního průzkumu PISA 2015 (konkrétně průměr matematické a přírodovědní dovednosti)</a:t>
            </a:r>
          </a:p>
          <a:p>
            <a:r>
              <a:rPr lang="cs-CZ" dirty="0"/>
              <a:t>Každý žák je náhodně přirazen k učiteli z výchozího rozdělení KPU</a:t>
            </a:r>
          </a:p>
          <a:p>
            <a:pPr marL="0" indent="0">
              <a:spcBef>
                <a:spcPts val="1200"/>
              </a:spcBef>
              <a:spcAft>
                <a:spcPts val="1200"/>
              </a:spcAft>
              <a:buNone/>
            </a:pPr>
            <a:r>
              <a:rPr lang="cs-CZ" dirty="0"/>
              <a:t>					hypotetické skóre každého žáka na konci školního roku</a:t>
            </a:r>
          </a:p>
          <a:p>
            <a:r>
              <a:rPr lang="cs-CZ" dirty="0"/>
              <a:t>Reformní scénáře jsou konstruovány jako změny ve výchozím rozdělení KPU 	</a:t>
            </a:r>
          </a:p>
          <a:p>
            <a:pPr marL="0" indent="0">
              <a:spcBef>
                <a:spcPts val="1200"/>
              </a:spcBef>
              <a:spcAft>
                <a:spcPts val="1200"/>
              </a:spcAft>
              <a:buNone/>
            </a:pPr>
            <a:r>
              <a:rPr lang="cs-CZ" dirty="0"/>
              <a:t>					hypotetické reformní skóre každého žáka ke konci roku</a:t>
            </a:r>
          </a:p>
          <a:p>
            <a:r>
              <a:rPr lang="cs-CZ" dirty="0"/>
              <a:t>Srovnání průměrného skóre všech českých žáku před a po reformě</a:t>
            </a:r>
          </a:p>
          <a:p>
            <a:r>
              <a:rPr lang="cs-CZ" dirty="0">
                <a:solidFill>
                  <a:schemeClr val="bg1">
                    <a:lumMod val="50000"/>
                  </a:schemeClr>
                </a:solidFill>
              </a:rPr>
              <a:t>(a pak, v posledním kroku, vyčíslení ekonomické přidané hodnoty reforem)</a:t>
            </a:r>
          </a:p>
        </p:txBody>
      </p:sp>
      <p:sp>
        <p:nvSpPr>
          <p:cNvPr id="4" name="Arrow: Right 3">
            <a:extLst>
              <a:ext uri="{FF2B5EF4-FFF2-40B4-BE49-F238E27FC236}">
                <a16:creationId xmlns:a16="http://schemas.microsoft.com/office/drawing/2014/main" id="{7C1DA0F7-8293-4898-B85A-830671B322DE}"/>
              </a:ext>
            </a:extLst>
          </p:cNvPr>
          <p:cNvSpPr/>
          <p:nvPr/>
        </p:nvSpPr>
        <p:spPr>
          <a:xfrm>
            <a:off x="2111604" y="3348872"/>
            <a:ext cx="527901" cy="216817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Arrow: Right 4">
            <a:extLst>
              <a:ext uri="{FF2B5EF4-FFF2-40B4-BE49-F238E27FC236}">
                <a16:creationId xmlns:a16="http://schemas.microsoft.com/office/drawing/2014/main" id="{5CDEE74D-3960-4CB3-BC7B-666EECE93741}"/>
              </a:ext>
            </a:extLst>
          </p:cNvPr>
          <p:cNvSpPr/>
          <p:nvPr/>
        </p:nvSpPr>
        <p:spPr>
          <a:xfrm>
            <a:off x="2111604" y="4317796"/>
            <a:ext cx="527901" cy="216817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E155767-2990-4A64-ACC1-9DD5B8344FB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11</a:t>
            </a:fld>
            <a:endParaRPr lang="en-US"/>
          </a:p>
        </p:txBody>
      </p:sp>
      <p:pic>
        <p:nvPicPr>
          <p:cNvPr id="8" name="Picture 7" descr="CERGE_IDEA_logo_white.png">
            <a:extLst>
              <a:ext uri="{FF2B5EF4-FFF2-40B4-BE49-F238E27FC236}">
                <a16:creationId xmlns:a16="http://schemas.microsoft.com/office/drawing/2014/main" id="{97C6C88A-9CB1-4612-97A9-75B99475A608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605730118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A36BBC-7ECF-4DB7-854F-0D5399FCF74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678024"/>
          </a:xfrm>
        </p:spPr>
        <p:txBody>
          <a:bodyPr/>
          <a:lstStyle/>
          <a:p>
            <a:r>
              <a:rPr lang="cs-CZ" dirty="0"/>
              <a:t>Metodologie – Zvažované scénáře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64D99AC-184D-4730-BC8C-F018D399CD0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630837"/>
            <a:ext cx="8596668" cy="4920792"/>
          </a:xfrm>
        </p:spPr>
        <p:txBody>
          <a:bodyPr>
            <a:normAutofit lnSpcReduction="10000"/>
          </a:bodyPr>
          <a:lstStyle/>
          <a:p>
            <a:pPr marL="0" indent="0">
              <a:buNone/>
            </a:pPr>
            <a:r>
              <a:rPr lang="cs-CZ" b="1" dirty="0"/>
              <a:t>Tři pesimistické srovnávací scénáře </a:t>
            </a:r>
            <a:r>
              <a:rPr lang="cs-CZ" dirty="0"/>
              <a:t>(pro vyčíslení přidané hodnoty reforem, </a:t>
            </a:r>
            <a:r>
              <a:rPr lang="cs-CZ" i="1" dirty="0"/>
              <a:t>„jak by se vzdělanostní úroveň v ČR mohla vyvíjet, pokud neuděláme nic, nebo jenom minimum“</a:t>
            </a:r>
            <a:r>
              <a:rPr lang="cs-CZ" dirty="0"/>
              <a:t>)</a:t>
            </a:r>
          </a:p>
          <a:p>
            <a:r>
              <a:rPr lang="cs-CZ" b="1" dirty="0"/>
              <a:t>Stagnace</a:t>
            </a:r>
            <a:r>
              <a:rPr lang="cs-CZ" dirty="0"/>
              <a:t> test-skóre žáků (udržení úrovně z r. 2015)</a:t>
            </a:r>
          </a:p>
          <a:p>
            <a:r>
              <a:rPr lang="cs-CZ" b="1" dirty="0"/>
              <a:t>Autonomní vývoj</a:t>
            </a:r>
            <a:r>
              <a:rPr lang="cs-CZ" dirty="0"/>
              <a:t> test-skóre žáků (prodloužení trendu		další pokles skóre, posun rozdělení KPU doleva) </a:t>
            </a:r>
          </a:p>
          <a:p>
            <a:r>
              <a:rPr lang="cs-CZ" b="1" dirty="0"/>
              <a:t>Generační výměna </a:t>
            </a:r>
            <a:r>
              <a:rPr lang="cs-CZ" dirty="0"/>
              <a:t>s předpokladem nízké kvality absolventů (každoroční odchod 3 % učitelů a nahrazeni absolventy ze spodní části rozdělení KPU)</a:t>
            </a:r>
          </a:p>
          <a:p>
            <a:pPr marL="0" indent="0">
              <a:buNone/>
            </a:pPr>
            <a:r>
              <a:rPr lang="cs-CZ" b="1" dirty="0"/>
              <a:t>Tři reformní scénáře</a:t>
            </a:r>
          </a:p>
          <a:p>
            <a:r>
              <a:rPr lang="cs-CZ" b="1" dirty="0"/>
              <a:t>Celkové zlepšení KPU </a:t>
            </a:r>
            <a:r>
              <a:rPr lang="cs-CZ" dirty="0"/>
              <a:t>všech učitelů (celoživotní vzdělávání 	posun rozdělení KPU doprava, mírná a výrazná varianta)</a:t>
            </a:r>
          </a:p>
          <a:p>
            <a:r>
              <a:rPr lang="cs-CZ" b="1" dirty="0"/>
              <a:t>Generační výměna</a:t>
            </a:r>
            <a:r>
              <a:rPr lang="cs-CZ" dirty="0"/>
              <a:t> s předpokladem vysoké kvality absolventů (každoroční odchod 3 % učitelů a nahrazení absolventy z horní části rozdělení KPU)</a:t>
            </a:r>
          </a:p>
          <a:p>
            <a:r>
              <a:rPr lang="cs-CZ" b="1" dirty="0"/>
              <a:t>Kombinace</a:t>
            </a:r>
            <a:r>
              <a:rPr lang="cs-CZ" dirty="0"/>
              <a:t> celkového zlepšení a generační výměny s vysokou kvalitou absolventů (mírná a výrazná varianta celkového zlepšení)</a:t>
            </a:r>
            <a:endParaRPr lang="en-US" dirty="0"/>
          </a:p>
        </p:txBody>
      </p:sp>
      <p:cxnSp>
        <p:nvCxnSpPr>
          <p:cNvPr id="5" name="Straight Arrow Connector 4">
            <a:extLst>
              <a:ext uri="{FF2B5EF4-FFF2-40B4-BE49-F238E27FC236}">
                <a16:creationId xmlns:a16="http://schemas.microsoft.com/office/drawing/2014/main" id="{9E4DEB0C-4F48-4279-BDC3-10D93CBC2727}"/>
              </a:ext>
            </a:extLst>
          </p:cNvPr>
          <p:cNvCxnSpPr/>
          <p:nvPr/>
        </p:nvCxnSpPr>
        <p:spPr>
          <a:xfrm>
            <a:off x="6759019" y="3054285"/>
            <a:ext cx="25452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" name="Straight Arrow Connector 5">
            <a:extLst>
              <a:ext uri="{FF2B5EF4-FFF2-40B4-BE49-F238E27FC236}">
                <a16:creationId xmlns:a16="http://schemas.microsoft.com/office/drawing/2014/main" id="{85A78697-EEA5-4695-AE40-BF8AF2456193}"/>
              </a:ext>
            </a:extLst>
          </p:cNvPr>
          <p:cNvCxnSpPr/>
          <p:nvPr/>
        </p:nvCxnSpPr>
        <p:spPr>
          <a:xfrm>
            <a:off x="7305775" y="4665481"/>
            <a:ext cx="254524" cy="0"/>
          </a:xfrm>
          <a:prstGeom prst="straightConnector1">
            <a:avLst/>
          </a:prstGeom>
          <a:ln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848333E8-A7B8-47F3-941C-E9EFFDB2CA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12</a:t>
            </a:fld>
            <a:endParaRPr lang="en-US"/>
          </a:p>
        </p:txBody>
      </p:sp>
      <p:pic>
        <p:nvPicPr>
          <p:cNvPr id="8" name="Picture 7" descr="CERGE_IDEA_logo_white.png">
            <a:extLst>
              <a:ext uri="{FF2B5EF4-FFF2-40B4-BE49-F238E27FC236}">
                <a16:creationId xmlns:a16="http://schemas.microsoft.com/office/drawing/2014/main" id="{D0638A28-8BB1-4C1A-9B08-CDFAC51246A5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29799809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7297003-EEA3-42EC-93B2-55D6AA86104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Metodologie – Dopady reforem na dlouhodobý hospodářský růst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DA0AD89-0E92-49A3-A845-A4C1B2A5E4D0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087811"/>
          </a:xfrm>
        </p:spPr>
        <p:txBody>
          <a:bodyPr/>
          <a:lstStyle/>
          <a:p>
            <a:r>
              <a:rPr lang="cs-CZ" dirty="0"/>
              <a:t>I v této částí vycházíme ze zahraničních studií, které odhadují elasticitu hospodářského růstu na vzdělanostní úroveň (OECD, </a:t>
            </a:r>
            <a:r>
              <a:rPr lang="cs-CZ" dirty="0" err="1"/>
              <a:t>Hanushek</a:t>
            </a:r>
            <a:r>
              <a:rPr lang="cs-CZ" dirty="0"/>
              <a:t>, </a:t>
            </a:r>
            <a:r>
              <a:rPr lang="cs-CZ" dirty="0" err="1"/>
              <a:t>Woessmann</a:t>
            </a:r>
            <a:r>
              <a:rPr lang="cs-CZ" dirty="0"/>
              <a:t> 2009 a 2011, </a:t>
            </a:r>
            <a:r>
              <a:rPr lang="cs-CZ" dirty="0" err="1"/>
              <a:t>Hanushek</a:t>
            </a:r>
            <a:r>
              <a:rPr lang="cs-CZ" dirty="0"/>
              <a:t> 2011)</a:t>
            </a:r>
          </a:p>
          <a:p>
            <a:r>
              <a:rPr lang="cs-CZ" dirty="0"/>
              <a:t>I to nám, v návaznosti na dřívější studie IDEA (Münich a kol. 2012, Münich Protivínský 2013), umožňuje vyčíslit, jak se promítnou jednotlivé scénáře do dlouhodobého hospodářského růstu ČR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EB015E4-64E6-4CF0-88AA-1CD2B6497C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13</a:t>
            </a:fld>
            <a:endParaRPr lang="en-US"/>
          </a:p>
        </p:txBody>
      </p:sp>
      <p:pic>
        <p:nvPicPr>
          <p:cNvPr id="6" name="Picture 5" descr="CERGE_IDEA_logo_white.png">
            <a:extLst>
              <a:ext uri="{FF2B5EF4-FFF2-40B4-BE49-F238E27FC236}">
                <a16:creationId xmlns:a16="http://schemas.microsoft.com/office/drawing/2014/main" id="{F7171207-F109-4385-B2A2-B64E1A63C550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04995136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F90BE22-5CE2-4D71-80B5-40681D4C446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158620"/>
            <a:ext cx="8596668" cy="1203649"/>
          </a:xfrm>
        </p:spPr>
        <p:txBody>
          <a:bodyPr/>
          <a:lstStyle/>
          <a:p>
            <a:r>
              <a:rPr lang="cs-CZ" dirty="0"/>
              <a:t>Metodologie – Dopady reforem na hospodářský růst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C74A130-0807-4A04-B8CC-345F9A3EABF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62269"/>
            <a:ext cx="8596667" cy="4679093"/>
          </a:xfrm>
        </p:spPr>
        <p:txBody>
          <a:bodyPr/>
          <a:lstStyle/>
          <a:p>
            <a:r>
              <a:rPr lang="cs-CZ" dirty="0"/>
              <a:t>Simulační model kromě hlavního parametru elasticity pracuje s řadou dalších předpokladů, které ovlivňují celkový výsledek</a:t>
            </a:r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465A6BDE-E4A8-4739-B273-8E8EA42DB5F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2099389" y="2017615"/>
            <a:ext cx="6109072" cy="4513813"/>
          </a:xfrm>
          <a:prstGeom prst="rect">
            <a:avLst/>
          </a:prstGeom>
        </p:spPr>
      </p:pic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7AE19840-E933-4EB9-BF5A-094C1C121F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14</a:t>
            </a:fld>
            <a:endParaRPr lang="en-US"/>
          </a:p>
        </p:txBody>
      </p:sp>
      <p:pic>
        <p:nvPicPr>
          <p:cNvPr id="7" name="Picture 6" descr="CERGE_IDEA_logo_white.png">
            <a:extLst>
              <a:ext uri="{FF2B5EF4-FFF2-40B4-BE49-F238E27FC236}">
                <a16:creationId xmlns:a16="http://schemas.microsoft.com/office/drawing/2014/main" id="{449EDAE0-313B-49C9-93B5-67ADD7C725AA}"/>
              </a:ext>
            </a:extLst>
          </p:cNvPr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34573240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E0126EB-1118-4344-A140-16C1BB3E8B1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356493" y="352928"/>
            <a:ext cx="9284813" cy="1320800"/>
          </a:xfrm>
        </p:spPr>
        <p:txBody>
          <a:bodyPr/>
          <a:lstStyle/>
          <a:p>
            <a:r>
              <a:rPr lang="cs-CZ" dirty="0"/>
              <a:t>Dopad reforem na výsledné test-skóre žáků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5E0CB60-EEC0-4754-BB0E-7D27D1A4563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15</a:t>
            </a:fld>
            <a:endParaRPr lang="en-US"/>
          </a:p>
        </p:txBody>
      </p:sp>
      <p:pic>
        <p:nvPicPr>
          <p:cNvPr id="6" name="Picture 5" descr="CERGE_IDEA_logo_white.png">
            <a:extLst>
              <a:ext uri="{FF2B5EF4-FFF2-40B4-BE49-F238E27FC236}">
                <a16:creationId xmlns:a16="http://schemas.microsoft.com/office/drawing/2014/main" id="{8564311C-A002-4329-9C89-59E92DE51AFB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  <p:pic>
        <p:nvPicPr>
          <p:cNvPr id="3" name="Picture 2">
            <a:extLst>
              <a:ext uri="{FF2B5EF4-FFF2-40B4-BE49-F238E27FC236}">
                <a16:creationId xmlns:a16="http://schemas.microsoft.com/office/drawing/2014/main" id="{3896D029-3C04-4A69-B3DD-EF551C10B5F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518859" y="1255253"/>
            <a:ext cx="8071804" cy="496867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81811592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B0F55D-4A42-4E30-8784-CA0E4B7DD7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Dopad reforem na dlouhodobý hospodářský růst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2B79D47-16F5-4CEE-9951-717E9D7FE2E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16</a:t>
            </a:fld>
            <a:endParaRPr lang="en-US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E44A0E65-7AD3-4D42-86E2-E1FA7AACCAFB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29295" y="2133486"/>
            <a:ext cx="8521111" cy="4429873"/>
          </a:xfrm>
          <a:prstGeom prst="rect">
            <a:avLst/>
          </a:prstGeom>
        </p:spPr>
      </p:pic>
      <p:pic>
        <p:nvPicPr>
          <p:cNvPr id="7" name="Picture 6" descr="CERGE_IDEA_logo_white.png">
            <a:extLst>
              <a:ext uri="{FF2B5EF4-FFF2-40B4-BE49-F238E27FC236}">
                <a16:creationId xmlns:a16="http://schemas.microsoft.com/office/drawing/2014/main" id="{BA809A98-60BD-48AC-8769-DCC422DC162D}"/>
              </a:ext>
            </a:extLst>
          </p:cNvPr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68345154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FB0F55D-4A42-4E30-8784-CA0E4B7DD75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Dopad reforem na dlouhodobý hospodářský růst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369DBD0-4958-4213-847D-7CAE1FBA01B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17</a:t>
            </a:fld>
            <a:endParaRPr lang="en-US"/>
          </a:p>
        </p:txBody>
      </p:sp>
      <p:pic>
        <p:nvPicPr>
          <p:cNvPr id="3" name="Picture 2">
            <a:extLst>
              <a:ext uri="{FF2B5EF4-FFF2-40B4-BE49-F238E27FC236}">
                <a16:creationId xmlns:a16="http://schemas.microsoft.com/office/drawing/2014/main" id="{D43C529C-4440-4FF4-A7CB-56BCB2F97D0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49544" y="2011679"/>
            <a:ext cx="8453446" cy="4492815"/>
          </a:xfrm>
          <a:prstGeom prst="rect">
            <a:avLst/>
          </a:prstGeom>
        </p:spPr>
      </p:pic>
      <p:pic>
        <p:nvPicPr>
          <p:cNvPr id="7" name="Picture 6" descr="CERGE_IDEA_logo_white.png">
            <a:extLst>
              <a:ext uri="{FF2B5EF4-FFF2-40B4-BE49-F238E27FC236}">
                <a16:creationId xmlns:a16="http://schemas.microsoft.com/office/drawing/2014/main" id="{02C65186-DD14-4B52-B2AF-BA964BA43031}"/>
              </a:ext>
            </a:extLst>
          </p:cNvPr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973801383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F427FC-ACD3-4334-AE7C-F0093F0224C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167951"/>
            <a:ext cx="8596668" cy="1231641"/>
          </a:xfrm>
        </p:spPr>
        <p:txBody>
          <a:bodyPr/>
          <a:lstStyle/>
          <a:p>
            <a:r>
              <a:rPr lang="cs-CZ" dirty="0"/>
              <a:t>Dopad reforem na dlouhodobý hospodářský růst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DFB73325-373F-4D77-8457-34BCB6C5E06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99592"/>
            <a:ext cx="8596668" cy="681135"/>
          </a:xfrm>
        </p:spPr>
        <p:txBody>
          <a:bodyPr>
            <a:normAutofit/>
          </a:bodyPr>
          <a:lstStyle/>
          <a:p>
            <a:r>
              <a:rPr lang="cs-CZ" dirty="0"/>
              <a:t>Celková přidaná hodnota jednotlivých reformních scénářů oproti výchozímu HDP</a:t>
            </a:r>
            <a:endParaRPr lang="en-US" dirty="0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913F9C4-EAB7-4318-9485-9B4CF4254D0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18</a:t>
            </a:fld>
            <a:endParaRPr lang="en-US"/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2D343C7E-E8E8-4172-8715-D6C3CFFB834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984638" y="2080727"/>
            <a:ext cx="5468287" cy="4435594"/>
          </a:xfrm>
          <a:prstGeom prst="rect">
            <a:avLst/>
          </a:prstGeom>
        </p:spPr>
      </p:pic>
      <p:pic>
        <p:nvPicPr>
          <p:cNvPr id="8" name="Picture 7" descr="CERGE_IDEA_logo_white.png">
            <a:extLst>
              <a:ext uri="{FF2B5EF4-FFF2-40B4-BE49-F238E27FC236}">
                <a16:creationId xmlns:a16="http://schemas.microsoft.com/office/drawing/2014/main" id="{BDB7FBBF-8F14-4549-A761-7FE36F662AE9}"/>
              </a:ext>
            </a:extLst>
          </p:cNvPr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744001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769E64A-C67B-4170-A58B-6164D74276E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Závěr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5A9FCF7-E490-473C-A4AF-2DADDAC12AF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404595"/>
            <a:ext cx="8596668" cy="5279010"/>
          </a:xfrm>
        </p:spPr>
        <p:txBody>
          <a:bodyPr>
            <a:normAutofit lnSpcReduction="10000"/>
          </a:bodyPr>
          <a:lstStyle/>
          <a:p>
            <a:r>
              <a:rPr lang="cs-CZ" dirty="0"/>
              <a:t>Ukázali jsme, že i realisticky koncipované reformy mohou vést k nezanedbatelné ekonomické přidané hodnotě, měřené zvýšením HDP, pokud jsou dopady sledovány v </a:t>
            </a:r>
            <a:r>
              <a:rPr lang="cs-CZ" b="1" dirty="0"/>
              <a:t>dostatečně dlouhém časovém období</a:t>
            </a:r>
          </a:p>
          <a:p>
            <a:r>
              <a:rPr lang="cs-CZ" dirty="0"/>
              <a:t>Reforma zaměřená na zvyšování kvality všech učitelů (např. důraz na a vytvoření vhodných podmínek pro celoživotní vzdělávání učitelů) po dobu 10 let dokáže i v relativně konzervativním scénáři přinést (kumulativně za sledované období   80 let):</a:t>
            </a:r>
          </a:p>
          <a:p>
            <a:pPr lvl="1"/>
            <a:r>
              <a:rPr lang="cs-CZ" dirty="0"/>
              <a:t>Necelých 11 000 mld. Kč, pokud srovnáváme se scénářem stagnace.</a:t>
            </a:r>
          </a:p>
          <a:p>
            <a:pPr lvl="1"/>
            <a:r>
              <a:rPr lang="cs-CZ" dirty="0"/>
              <a:t>Až téměř 28 000 mld. Kč, pokud srovnáváme se scénářem generační výměny s nízkou kvalitou absolventů</a:t>
            </a:r>
          </a:p>
          <a:p>
            <a:r>
              <a:rPr lang="cs-CZ" dirty="0"/>
              <a:t>Reforma zaměřená na zvýšení kvality absolventů učitelských oborů (například explicitním zpřísněním selekce nebo výrazným navýšením atraktivity profese) let dokáže i v relativně konzervativním scénáři přinést (kumulativně za sledované období 80 let):</a:t>
            </a:r>
          </a:p>
          <a:p>
            <a:pPr lvl="1"/>
            <a:r>
              <a:rPr lang="cs-CZ" dirty="0"/>
              <a:t>Necelých 21 500 mld. Kč, pokud srovnáváme se scénářem stagnace.</a:t>
            </a:r>
          </a:p>
          <a:p>
            <a:pPr lvl="1"/>
            <a:r>
              <a:rPr lang="cs-CZ" dirty="0"/>
              <a:t>Až téměř 38 500 mld. Kč, pokud srovnáváme se scénářem generační výměny s nízkou kvalitou absolventů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45E40B3-459F-4444-8729-27B79766F09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19</a:t>
            </a:fld>
            <a:endParaRPr lang="en-US"/>
          </a:p>
        </p:txBody>
      </p:sp>
      <p:pic>
        <p:nvPicPr>
          <p:cNvPr id="6" name="Picture 5" descr="CERGE_IDEA_logo_white.png">
            <a:extLst>
              <a:ext uri="{FF2B5EF4-FFF2-40B4-BE49-F238E27FC236}">
                <a16:creationId xmlns:a16="http://schemas.microsoft.com/office/drawing/2014/main" id="{2E76A824-1BD9-454F-9536-8E1A90CABD0F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5079213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E4692A7-D817-4A14-9600-1CAB36EA247E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>
            <a:normAutofit fontScale="90000"/>
          </a:bodyPr>
          <a:lstStyle/>
          <a:p>
            <a:r>
              <a:rPr lang="cs-CZ" dirty="0"/>
              <a:t>Dopady vyšší kvality učitelů na vzdělanost a hospodářský růst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A2D0117-4F63-4463-A6CC-7C14AA47F0D2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pl-PL" dirty="0"/>
          </a:p>
          <a:p>
            <a:r>
              <a:rPr lang="pl-PL" dirty="0"/>
              <a:t>DANIEL MÜNICH A JANA KRAJČOVÁ</a:t>
            </a:r>
            <a:endParaRPr lang="en-US" dirty="0"/>
          </a:p>
        </p:txBody>
      </p:sp>
      <p:pic>
        <p:nvPicPr>
          <p:cNvPr id="4" name="Picture 3" descr="CERGE_IDEA_logo_white.png">
            <a:extLst>
              <a:ext uri="{FF2B5EF4-FFF2-40B4-BE49-F238E27FC236}">
                <a16:creationId xmlns:a16="http://schemas.microsoft.com/office/drawing/2014/main" id="{CBDA56E8-6FC2-43CA-A29E-5AB06AAA5686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742"/>
            <a:ext cx="2191362" cy="396000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DCF2FCE3-74C9-4FF2-A855-C48689401716}"/>
              </a:ext>
            </a:extLst>
          </p:cNvPr>
          <p:cNvSpPr txBox="1"/>
          <p:nvPr/>
        </p:nvSpPr>
        <p:spPr>
          <a:xfrm>
            <a:off x="323528" y="6456496"/>
            <a:ext cx="87128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i="1" dirty="0">
                <a:solidFill>
                  <a:schemeClr val="accent1">
                    <a:lumMod val="75000"/>
                  </a:schemeClr>
                </a:solidFill>
              </a:rPr>
              <a:t>Evaluační konference EJ NOK MMR, 3.10. 2018</a:t>
            </a:r>
            <a:endParaRPr lang="en-US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19007303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B5E88B-9E15-4F78-A1F8-12F772815A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Závěr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557C544-AF8E-474F-82C1-B9546927752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555423"/>
            <a:ext cx="8596668" cy="4835950"/>
          </a:xfrm>
        </p:spPr>
        <p:txBody>
          <a:bodyPr>
            <a:normAutofit fontScale="92500" lnSpcReduction="10000"/>
          </a:bodyPr>
          <a:lstStyle/>
          <a:p>
            <a:r>
              <a:rPr lang="cs-CZ" dirty="0"/>
              <a:t>Model je relativně citlivý na volbu vstupních parametrů, zejména velikost heterogenity mezi učiteli.</a:t>
            </a:r>
          </a:p>
          <a:p>
            <a:r>
              <a:rPr lang="cs-CZ" dirty="0"/>
              <a:t>Vzhledem na dlouhodobé procesy probíhající v českém školském systému a na trhu práce však lze očekávat, že heterogenita mezi českými učiteli spíš poroste (více Studie IDEA Krajčová, Münich 2018). To by znamenalo </a:t>
            </a:r>
            <a:r>
              <a:rPr lang="cs-CZ" b="1" dirty="0"/>
              <a:t>ještě vyšší pozitivní dopad reforem.</a:t>
            </a:r>
          </a:p>
          <a:p>
            <a:r>
              <a:rPr lang="cs-CZ" dirty="0"/>
              <a:t>Model simuluje jenom čistou ekonomickou hodnotu reforem a zanedbává řadu dalších pozitivních dopadů jako vyšší kvalita života, nižší kriminalita, lepší zdraví, či životní prostředí, atd.</a:t>
            </a:r>
          </a:p>
          <a:p>
            <a:r>
              <a:rPr lang="cs-CZ" dirty="0"/>
              <a:t>Naším cílem je ukázat, že reformy školství jsou žádoucí a prospěšné (jak naznačuje vývoj PISA skóre českých žáků v posledních letech) a kromě nákladové stránky mají i měřitelnou stránku příjmovou.</a:t>
            </a:r>
          </a:p>
          <a:p>
            <a:r>
              <a:rPr lang="cs-CZ" dirty="0"/>
              <a:t>Jde však o dlouhodobě trvající procesy, kterých dopad se objevuje pozvolna, ale pak, naopak, m</a:t>
            </a:r>
            <a:r>
              <a:rPr lang="en-GB" dirty="0" err="1"/>
              <a:t>aj</a:t>
            </a:r>
            <a:r>
              <a:rPr lang="sk-SK" dirty="0"/>
              <a:t>í</a:t>
            </a:r>
            <a:r>
              <a:rPr lang="cs-CZ" dirty="0"/>
              <a:t> tendenci přetrvávat a doznívat i v období po ukončení aktivních reforem.</a:t>
            </a:r>
          </a:p>
          <a:p>
            <a:r>
              <a:rPr lang="cs-CZ" dirty="0"/>
              <a:t>Proto i ekonomickou přidanou hodnotu je potřeba sledovat a poměřovat dlouhodobě.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1915A27D-6773-4A59-86A4-AF3222502F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20</a:t>
            </a:fld>
            <a:endParaRPr lang="en-US"/>
          </a:p>
        </p:txBody>
      </p:sp>
      <p:pic>
        <p:nvPicPr>
          <p:cNvPr id="6" name="Picture 5" descr="CERGE_IDEA_logo_white.png">
            <a:extLst>
              <a:ext uri="{FF2B5EF4-FFF2-40B4-BE49-F238E27FC236}">
                <a16:creationId xmlns:a16="http://schemas.microsoft.com/office/drawing/2014/main" id="{B2B3F758-AC2F-4A32-9161-CF2C6FDDF4FB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73857426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8156B5-803F-4DC1-9938-6727E8EF394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2125134" y="3603172"/>
            <a:ext cx="8596668" cy="1320800"/>
          </a:xfrm>
        </p:spPr>
        <p:txBody>
          <a:bodyPr/>
          <a:lstStyle/>
          <a:p>
            <a:r>
              <a:rPr lang="en-GB" dirty="0"/>
              <a:t>D</a:t>
            </a:r>
            <a:r>
              <a:rPr lang="cs-CZ" dirty="0" err="1"/>
              <a:t>ěkuji</a:t>
            </a:r>
            <a:r>
              <a:rPr lang="cs-CZ" dirty="0"/>
              <a:t> za pozornost…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7B43469-CB09-4D60-8E87-86AA5667182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21</a:t>
            </a:fld>
            <a:endParaRPr lang="en-US"/>
          </a:p>
        </p:txBody>
      </p:sp>
      <p:pic>
        <p:nvPicPr>
          <p:cNvPr id="5" name="Picture 4" descr="CERGE_IDEA_logo_white.png">
            <a:extLst>
              <a:ext uri="{FF2B5EF4-FFF2-40B4-BE49-F238E27FC236}">
                <a16:creationId xmlns:a16="http://schemas.microsoft.com/office/drawing/2014/main" id="{1840BE64-32A0-4DE2-99E7-EA0857AC36B2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037385653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9A3E8A-7D5A-4CAB-91E5-A3EF280064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Příloha – Ilustrace citlivosti na volbu parametru heterogenity mezi učiteli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AC6802-3960-4F30-97D7-AF9104570A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90"/>
            <a:ext cx="8596668" cy="473754"/>
          </a:xfrm>
        </p:spPr>
        <p:txBody>
          <a:bodyPr/>
          <a:lstStyle/>
          <a:p>
            <a:r>
              <a:rPr lang="cs-CZ" dirty="0"/>
              <a:t>Scénář generační výměny</a:t>
            </a:r>
            <a:endParaRPr lang="en-US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A50EA244-6864-4DBC-8E51-90563D0642AE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34227" y="2761938"/>
            <a:ext cx="7080430" cy="4096062"/>
          </a:xfrm>
          <a:prstGeom prst="rect">
            <a:avLst/>
          </a:prstGeom>
        </p:spPr>
      </p:pic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FAD8E34-9324-4226-B0BE-EC2CAE82697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22</a:t>
            </a:fld>
            <a:endParaRPr lang="en-US"/>
          </a:p>
        </p:txBody>
      </p:sp>
      <p:pic>
        <p:nvPicPr>
          <p:cNvPr id="8" name="Picture 7" descr="CERGE_IDEA_logo_white.png">
            <a:extLst>
              <a:ext uri="{FF2B5EF4-FFF2-40B4-BE49-F238E27FC236}">
                <a16:creationId xmlns:a16="http://schemas.microsoft.com/office/drawing/2014/main" id="{C6AC4195-56E4-4256-83C5-8FEFE355FDD7}"/>
              </a:ext>
            </a:extLst>
          </p:cNvPr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954384760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9A3E8A-7D5A-4CAB-91E5-A3EF280064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Příloha – Ilustrace citlivosti na volbu parametru heterogenity mezi učiteli 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0AC6802-3960-4F30-97D7-AF9104570AFB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2160589"/>
            <a:ext cx="8596668" cy="441097"/>
          </a:xfrm>
        </p:spPr>
        <p:txBody>
          <a:bodyPr/>
          <a:lstStyle/>
          <a:p>
            <a:r>
              <a:rPr lang="cs-CZ" dirty="0"/>
              <a:t>Kombinovaný scénář</a:t>
            </a:r>
            <a:endParaRPr lang="en-US" dirty="0"/>
          </a:p>
        </p:txBody>
      </p:sp>
      <p:pic>
        <p:nvPicPr>
          <p:cNvPr id="4" name="Picture 3">
            <a:extLst>
              <a:ext uri="{FF2B5EF4-FFF2-40B4-BE49-F238E27FC236}">
                <a16:creationId xmlns:a16="http://schemas.microsoft.com/office/drawing/2014/main" id="{35D098D4-72DB-444F-96F5-36908630362D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790956" y="2516957"/>
            <a:ext cx="7478155" cy="4185501"/>
          </a:xfrm>
          <a:prstGeom prst="rect">
            <a:avLst/>
          </a:prstGeom>
        </p:spPr>
      </p:pic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512A5F8-331E-4583-9A87-19377DF9BF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23</a:t>
            </a:fld>
            <a:endParaRPr lang="en-US"/>
          </a:p>
        </p:txBody>
      </p:sp>
      <p:pic>
        <p:nvPicPr>
          <p:cNvPr id="7" name="Picture 6" descr="CERGE_IDEA_logo_white.png">
            <a:extLst>
              <a:ext uri="{FF2B5EF4-FFF2-40B4-BE49-F238E27FC236}">
                <a16:creationId xmlns:a16="http://schemas.microsoft.com/office/drawing/2014/main" id="{0C1D28FA-F49B-4A4D-A65B-6C08C517A90A}"/>
              </a:ext>
            </a:extLst>
          </p:cNvPr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75699990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4548A25-60B3-4863-A038-386CCDBD299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718457"/>
          </a:xfrm>
        </p:spPr>
        <p:txBody>
          <a:bodyPr/>
          <a:lstStyle/>
          <a:p>
            <a:r>
              <a:rPr lang="cs-CZ" dirty="0"/>
              <a:t>Použitá literatura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3DEA85F-7553-4233-9E2F-2C93AFEE2D9D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328057"/>
            <a:ext cx="9010952" cy="5421086"/>
          </a:xfrm>
        </p:spPr>
        <p:txBody>
          <a:bodyPr>
            <a:normAutofit fontScale="62500" lnSpcReduction="20000"/>
          </a:bodyPr>
          <a:lstStyle/>
          <a:p>
            <a:pPr marL="0" indent="0">
              <a:buNone/>
            </a:pPr>
            <a:r>
              <a:rPr lang="en-US" dirty="0"/>
              <a:t>Hanushek, E. A. (1971). Teacher Characteristics and Gains in Student Achievement: Estimation Using Micro Data. The American Economic Review, 61(2), 280-288.</a:t>
            </a:r>
          </a:p>
          <a:p>
            <a:pPr marL="0" indent="0">
              <a:buNone/>
            </a:pPr>
            <a:r>
              <a:rPr lang="en-US" dirty="0"/>
              <a:t>Hanushek, E. A. (2011). The Economic Value of Higher Teacher Quality. Economics of Education Review, 30, 466-479.</a:t>
            </a:r>
          </a:p>
          <a:p>
            <a:pPr marL="0" indent="0">
              <a:buNone/>
            </a:pPr>
            <a:r>
              <a:rPr lang="en-US" dirty="0"/>
              <a:t>Hanushek, E. A., </a:t>
            </a:r>
            <a:r>
              <a:rPr lang="en-US" dirty="0" err="1"/>
              <a:t>Piopiunik</a:t>
            </a:r>
            <a:r>
              <a:rPr lang="en-US" dirty="0"/>
              <a:t>, M., </a:t>
            </a:r>
            <a:r>
              <a:rPr lang="en-US" dirty="0" err="1"/>
              <a:t>Wiederhold</a:t>
            </a:r>
            <a:r>
              <a:rPr lang="en-US" dirty="0"/>
              <a:t>, S. (2018). The Value of Smarter Teachers: International Evidence on Teacher Cognitive Skills and Student Performance. The Journal of Human Resources, 0317-8619R1, published ahead of print July 9, 2018.</a:t>
            </a:r>
          </a:p>
          <a:p>
            <a:pPr marL="0" indent="0">
              <a:buNone/>
            </a:pPr>
            <a:r>
              <a:rPr lang="en-US" dirty="0"/>
              <a:t>Hanushek, E. A., Rivkin, S. G. (2004). How to Improve the Supply of High Quality Teachers.  Brookings Papers on Education Policy.</a:t>
            </a:r>
          </a:p>
          <a:p>
            <a:pPr marL="0" indent="0">
              <a:buNone/>
            </a:pPr>
            <a:r>
              <a:rPr lang="en-US" dirty="0"/>
              <a:t>Hanushek, E. A., Rivkin, S. G. (2006). Teacher Quality. Chapter in Handbook of the Economics of Education, (2), Amsterdam: North Holland, 1052-1078.</a:t>
            </a:r>
          </a:p>
          <a:p>
            <a:pPr marL="0" indent="0">
              <a:buNone/>
            </a:pPr>
            <a:r>
              <a:rPr lang="en-US" dirty="0"/>
              <a:t>Hanushek, E. A., Rivkin, S. G. (2010). Generalizations About Using Value-Added Measures of Teacher Quality. The American Economic Review: Papers &amp; Proceedings 100, 267–271. </a:t>
            </a:r>
          </a:p>
          <a:p>
            <a:pPr marL="0" indent="0">
              <a:buNone/>
            </a:pPr>
            <a:r>
              <a:rPr lang="en-US" dirty="0"/>
              <a:t>Hanushek, E. A., Rivkin, S. G. (2010a). Constrained Job Matching: Does Teacher Job Search Harm Disadvantaged Urban Schools?. NBER WP No. 15816.</a:t>
            </a:r>
          </a:p>
          <a:p>
            <a:pPr marL="0" indent="0">
              <a:buNone/>
            </a:pPr>
            <a:r>
              <a:rPr lang="en-US" dirty="0"/>
              <a:t>Hanushek, E. A., </a:t>
            </a:r>
            <a:r>
              <a:rPr lang="en-US" dirty="0" err="1"/>
              <a:t>Woessmann</a:t>
            </a:r>
            <a:r>
              <a:rPr lang="en-US" dirty="0"/>
              <a:t>, L. (2009). Do Better Schools Lead to More Growth? Cognitive Skills, Economic Outcomes and Causation. </a:t>
            </a:r>
            <a:r>
              <a:rPr lang="en-US" dirty="0" err="1"/>
              <a:t>CESifo</a:t>
            </a:r>
            <a:r>
              <a:rPr lang="en-US" dirty="0"/>
              <a:t> Working Paper No. 2524.</a:t>
            </a:r>
          </a:p>
          <a:p>
            <a:pPr marL="0" indent="0">
              <a:buNone/>
            </a:pPr>
            <a:r>
              <a:rPr lang="en-US" dirty="0"/>
              <a:t>Hanushek, E. A., </a:t>
            </a:r>
            <a:r>
              <a:rPr lang="en-US" dirty="0" err="1"/>
              <a:t>Woessmann</a:t>
            </a:r>
            <a:r>
              <a:rPr lang="en-US" dirty="0"/>
              <a:t>, L. (2011). How Much Do Educational Outcomes Matter in OECD Countries? Economic Policy 26(67), 427-491.</a:t>
            </a:r>
          </a:p>
          <a:p>
            <a:pPr marL="0" indent="0">
              <a:buNone/>
            </a:pPr>
            <a:r>
              <a:rPr lang="en-US" dirty="0"/>
              <a:t>Kane, T. J., </a:t>
            </a:r>
            <a:r>
              <a:rPr lang="en-US" dirty="0" err="1"/>
              <a:t>Staiger</a:t>
            </a:r>
            <a:r>
              <a:rPr lang="en-US" dirty="0"/>
              <a:t>, D. O. (2008). Estimating Teacher Impacts on Student Achievement: An Experimental Evaluation. NBER WP No. 14607.</a:t>
            </a:r>
          </a:p>
          <a:p>
            <a:pPr marL="0" indent="0">
              <a:buNone/>
            </a:pPr>
            <a:r>
              <a:rPr lang="en-US" dirty="0" err="1"/>
              <a:t>Meroni</a:t>
            </a:r>
            <a:r>
              <a:rPr lang="en-US" dirty="0"/>
              <a:t>, E. C., Vera-Toscano, E., Costa, P. (2015). Can Low Skill Teachers Make Good Students? Empirical Evidence from PIAAC and PISA. Journal of Policy Modelling, 27, 308-323.</a:t>
            </a:r>
          </a:p>
          <a:p>
            <a:pPr marL="0" indent="0">
              <a:buNone/>
            </a:pPr>
            <a:r>
              <a:rPr lang="en-US" dirty="0"/>
              <a:t>Münich, D., </a:t>
            </a:r>
            <a:r>
              <a:rPr lang="en-US" dirty="0" err="1"/>
              <a:t>Ondko</a:t>
            </a:r>
            <a:r>
              <a:rPr lang="en-US" dirty="0"/>
              <a:t>, P., </a:t>
            </a:r>
            <a:r>
              <a:rPr lang="en-US" dirty="0" err="1"/>
              <a:t>Straka</a:t>
            </a:r>
            <a:r>
              <a:rPr lang="en-US" dirty="0"/>
              <a:t>, J. (2012). </a:t>
            </a:r>
            <a:r>
              <a:rPr lang="en-US" dirty="0" err="1"/>
              <a:t>Dopad</a:t>
            </a:r>
            <a:r>
              <a:rPr lang="en-US" dirty="0"/>
              <a:t> </a:t>
            </a:r>
            <a:r>
              <a:rPr lang="en-US" dirty="0" err="1"/>
              <a:t>vzdělanosti</a:t>
            </a:r>
            <a:r>
              <a:rPr lang="en-US" dirty="0"/>
              <a:t> </a:t>
            </a:r>
            <a:r>
              <a:rPr lang="en-US" dirty="0" err="1"/>
              <a:t>na</a:t>
            </a:r>
            <a:r>
              <a:rPr lang="en-US" dirty="0"/>
              <a:t> </a:t>
            </a:r>
            <a:r>
              <a:rPr lang="en-US" dirty="0" err="1"/>
              <a:t>dlouhodobý</a:t>
            </a:r>
            <a:r>
              <a:rPr lang="en-US" dirty="0"/>
              <a:t> </a:t>
            </a:r>
            <a:r>
              <a:rPr lang="en-US" dirty="0" err="1"/>
              <a:t>hospodářský</a:t>
            </a:r>
            <a:r>
              <a:rPr lang="en-US" dirty="0"/>
              <a:t> </a:t>
            </a:r>
            <a:r>
              <a:rPr lang="en-US" dirty="0" err="1"/>
              <a:t>růst</a:t>
            </a:r>
            <a:r>
              <a:rPr lang="en-US" dirty="0"/>
              <a:t> a </a:t>
            </a:r>
            <a:r>
              <a:rPr lang="en-US" dirty="0" err="1"/>
              <a:t>deficity</a:t>
            </a:r>
            <a:r>
              <a:rPr lang="en-US" dirty="0"/>
              <a:t> </a:t>
            </a:r>
            <a:r>
              <a:rPr lang="en-US" dirty="0" err="1"/>
              <a:t>důchodového</a:t>
            </a:r>
            <a:r>
              <a:rPr lang="en-US" dirty="0"/>
              <a:t> </a:t>
            </a:r>
            <a:r>
              <a:rPr lang="en-US" dirty="0" err="1"/>
              <a:t>systému</a:t>
            </a:r>
            <a:r>
              <a:rPr lang="en-US" dirty="0"/>
              <a:t>. Praha: IDEA </a:t>
            </a:r>
            <a:r>
              <a:rPr lang="en-US" dirty="0" err="1"/>
              <a:t>Studie</a:t>
            </a:r>
            <a:r>
              <a:rPr lang="en-US" dirty="0"/>
              <a:t> 2/2012. https://idea.cerge-ei.cz/documents/Studie_2012_02_Vzdelanost.pdf</a:t>
            </a:r>
          </a:p>
          <a:p>
            <a:pPr marL="0" indent="0">
              <a:buNone/>
            </a:pPr>
            <a:r>
              <a:rPr lang="en-US" dirty="0"/>
              <a:t>Münich, D., </a:t>
            </a:r>
            <a:r>
              <a:rPr lang="en-US" dirty="0" err="1"/>
              <a:t>Protivínský</a:t>
            </a:r>
            <a:r>
              <a:rPr lang="en-US" dirty="0"/>
              <a:t>, T. (2013). </a:t>
            </a:r>
            <a:r>
              <a:rPr lang="en-US" dirty="0" err="1"/>
              <a:t>Dopad</a:t>
            </a:r>
            <a:r>
              <a:rPr lang="en-US" dirty="0"/>
              <a:t> </a:t>
            </a:r>
            <a:r>
              <a:rPr lang="en-US" dirty="0" err="1"/>
              <a:t>vzdělanosti</a:t>
            </a:r>
            <a:r>
              <a:rPr lang="en-US" dirty="0"/>
              <a:t> </a:t>
            </a:r>
            <a:r>
              <a:rPr lang="en-US" dirty="0" err="1"/>
              <a:t>na</a:t>
            </a:r>
            <a:r>
              <a:rPr lang="en-US" dirty="0"/>
              <a:t> </a:t>
            </a:r>
            <a:r>
              <a:rPr lang="en-US" dirty="0" err="1"/>
              <a:t>hospodářský</a:t>
            </a:r>
            <a:r>
              <a:rPr lang="en-US" dirty="0"/>
              <a:t> </a:t>
            </a:r>
            <a:r>
              <a:rPr lang="en-US" dirty="0" err="1"/>
              <a:t>růst</a:t>
            </a:r>
            <a:r>
              <a:rPr lang="en-US" dirty="0"/>
              <a:t>: </a:t>
            </a:r>
            <a:r>
              <a:rPr lang="en-US" dirty="0" err="1"/>
              <a:t>ve</a:t>
            </a:r>
            <a:r>
              <a:rPr lang="en-US" dirty="0"/>
              <a:t> </a:t>
            </a:r>
            <a:r>
              <a:rPr lang="en-US" dirty="0" err="1"/>
              <a:t>světle</a:t>
            </a:r>
            <a:r>
              <a:rPr lang="en-US" dirty="0"/>
              <a:t> </a:t>
            </a:r>
            <a:r>
              <a:rPr lang="en-US" dirty="0" err="1"/>
              <a:t>nových</a:t>
            </a:r>
            <a:r>
              <a:rPr lang="en-US" dirty="0"/>
              <a:t> </a:t>
            </a:r>
            <a:r>
              <a:rPr lang="en-US" dirty="0" err="1"/>
              <a:t>výsledků</a:t>
            </a:r>
            <a:r>
              <a:rPr lang="en-US" dirty="0"/>
              <a:t> PISA 2012. Praha: IDEA </a:t>
            </a:r>
            <a:r>
              <a:rPr lang="en-US" dirty="0" err="1"/>
              <a:t>Studie</a:t>
            </a:r>
            <a:r>
              <a:rPr lang="en-US" dirty="0"/>
              <a:t> 10/2013. https://idea.cerge-ei.cz/files/IDEA_Studie_10_2013.pdf</a:t>
            </a:r>
          </a:p>
          <a:p>
            <a:pPr marL="0" indent="0">
              <a:buNone/>
            </a:pPr>
            <a:r>
              <a:rPr lang="en-US" dirty="0"/>
              <a:t>Nye, B., Konstantopoulos, S., Hedges, L. V. (2004). How Large are Teacher Effects. Educational Evaluation and Policy Analysis, 26(3), 237-257.</a:t>
            </a:r>
          </a:p>
          <a:p>
            <a:pPr marL="0" indent="0">
              <a:buNone/>
            </a:pPr>
            <a:r>
              <a:rPr lang="en-US" dirty="0"/>
              <a:t>OECD (2010) The High Cost of Low Educational Performance: The Long-Run Economic Impact of Improving PISA Outcomes. PISA, OECD Publishing. https://www.oecd.org/pisa/44417824.pdf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329C1395-A2B1-43A1-A568-39F35BB6D0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24</a:t>
            </a:fld>
            <a:endParaRPr lang="en-US"/>
          </a:p>
        </p:txBody>
      </p:sp>
      <p:pic>
        <p:nvPicPr>
          <p:cNvPr id="6" name="Picture 5" descr="CERGE_IDEA_logo_white.png">
            <a:extLst>
              <a:ext uri="{FF2B5EF4-FFF2-40B4-BE49-F238E27FC236}">
                <a16:creationId xmlns:a16="http://schemas.microsoft.com/office/drawing/2014/main" id="{6904B720-7942-4AB8-A8B6-63EE8FC581D1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3244824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4DB9E42-97FA-4E67-B1C7-72200FA650D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sk-SK" dirty="0"/>
              <a:t>Obsah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9117E66-9493-4492-9C34-84F85370E2C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Font typeface="+mj-lt"/>
              <a:buAutoNum type="arabicPeriod"/>
            </a:pPr>
            <a:r>
              <a:rPr lang="cs-CZ" dirty="0"/>
              <a:t>Motivace</a:t>
            </a:r>
          </a:p>
          <a:p>
            <a:pPr>
              <a:buFont typeface="+mj-lt"/>
              <a:buAutoNum type="arabicPeriod"/>
            </a:pPr>
            <a:r>
              <a:rPr lang="cs-CZ" dirty="0"/>
              <a:t>Stručné shrnutí metodologie</a:t>
            </a:r>
          </a:p>
          <a:p>
            <a:pPr>
              <a:buFont typeface="+mj-lt"/>
              <a:buAutoNum type="arabicPeriod"/>
            </a:pPr>
            <a:r>
              <a:rPr lang="cs-CZ" dirty="0"/>
              <a:t>Dopad reforem na test-skóre českých žáků</a:t>
            </a:r>
          </a:p>
          <a:p>
            <a:pPr>
              <a:buFont typeface="+mj-lt"/>
              <a:buAutoNum type="arabicPeriod"/>
            </a:pPr>
            <a:r>
              <a:rPr lang="cs-CZ" dirty="0"/>
              <a:t>Dopad reforem na hospodářský růst</a:t>
            </a:r>
          </a:p>
          <a:p>
            <a:pPr>
              <a:buFont typeface="+mj-lt"/>
              <a:buAutoNum type="arabicPeriod"/>
            </a:pPr>
            <a:r>
              <a:rPr lang="cs-CZ" dirty="0"/>
              <a:t>Závěr</a:t>
            </a:r>
          </a:p>
          <a:p>
            <a:pPr>
              <a:buFont typeface="+mj-lt"/>
              <a:buAutoNum type="arabicPeriod"/>
            </a:pPr>
            <a:r>
              <a:rPr lang="cs-CZ" dirty="0"/>
              <a:t>Příloha – citlivostní analýza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F1DD9BB-69BA-4261-8B6E-B8906D13C7F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3</a:t>
            </a:fld>
            <a:endParaRPr lang="en-US"/>
          </a:p>
        </p:txBody>
      </p:sp>
      <p:pic>
        <p:nvPicPr>
          <p:cNvPr id="8" name="Picture 7" descr="CERGE_IDEA_logo_white.png">
            <a:extLst>
              <a:ext uri="{FF2B5EF4-FFF2-40B4-BE49-F238E27FC236}">
                <a16:creationId xmlns:a16="http://schemas.microsoft.com/office/drawing/2014/main" id="{ABC97198-F527-4AC7-B809-1AE3CC537FAE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59890997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969980F-A89B-48B0-9CD7-365761B7710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Motivace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00C7FAC3-42D7-4E56-9F0F-AE9BDBCC2CD3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2976714" y="1536570"/>
            <a:ext cx="6238571" cy="4630042"/>
          </a:xfrm>
        </p:spPr>
        <p:txBody>
          <a:bodyPr>
            <a:normAutofit/>
          </a:bodyPr>
          <a:lstStyle/>
          <a:p>
            <a:r>
              <a:rPr lang="cs-CZ" dirty="0"/>
              <a:t>Práce učitelů</a:t>
            </a:r>
          </a:p>
          <a:p>
            <a:pPr lvl="1"/>
            <a:r>
              <a:rPr lang="cs-CZ" dirty="0"/>
              <a:t>Rozdíly v kvalitě (co je kvalita práce učitelů?)</a:t>
            </a:r>
          </a:p>
          <a:p>
            <a:pPr lvl="2"/>
            <a:r>
              <a:rPr lang="cs-CZ" dirty="0"/>
              <a:t>Význam a dopady</a:t>
            </a:r>
          </a:p>
          <a:p>
            <a:pPr lvl="2"/>
            <a:r>
              <a:rPr lang="cs-CZ" dirty="0"/>
              <a:t>Obtížná měřitelnost</a:t>
            </a:r>
          </a:p>
          <a:p>
            <a:pPr marL="914400" lvl="2" indent="0">
              <a:buNone/>
            </a:pPr>
            <a:endParaRPr lang="cs-CZ" dirty="0"/>
          </a:p>
          <a:p>
            <a:r>
              <a:rPr lang="cs-CZ" dirty="0"/>
              <a:t>Výsledky žáků</a:t>
            </a:r>
          </a:p>
          <a:p>
            <a:pPr lvl="1"/>
            <a:r>
              <a:rPr lang="cs-CZ" dirty="0"/>
              <a:t>Dopad kvality učení</a:t>
            </a:r>
          </a:p>
          <a:p>
            <a:pPr lvl="1"/>
            <a:r>
              <a:rPr lang="cs-CZ" dirty="0"/>
              <a:t>Vztah mezi výsledky v testech a budoucí produktivitou</a:t>
            </a:r>
          </a:p>
          <a:p>
            <a:pPr marL="457200" lvl="1" indent="0">
              <a:buNone/>
            </a:pPr>
            <a:endParaRPr lang="cs-CZ" dirty="0"/>
          </a:p>
          <a:p>
            <a:pPr marL="457200" lvl="1" indent="0">
              <a:buNone/>
            </a:pPr>
            <a:endParaRPr lang="cs-CZ" dirty="0"/>
          </a:p>
          <a:p>
            <a:r>
              <a:rPr lang="cs-CZ" dirty="0"/>
              <a:t>Vzdělávací reformy nepředstavují jenom náklad</a:t>
            </a:r>
            <a:r>
              <a:rPr lang="en-US" dirty="0"/>
              <a:t>,</a:t>
            </a:r>
            <a:r>
              <a:rPr lang="cs-CZ" dirty="0"/>
              <a:t> ale i budoucí (dlouhodobé) pozitivní ekonomické (soukromé a veřejné) a neekonomické výnosy.</a:t>
            </a:r>
            <a:endParaRPr lang="en-US" dirty="0"/>
          </a:p>
        </p:txBody>
      </p:sp>
      <p:sp>
        <p:nvSpPr>
          <p:cNvPr id="4" name="Arrow: Right 3">
            <a:extLst>
              <a:ext uri="{FF2B5EF4-FFF2-40B4-BE49-F238E27FC236}">
                <a16:creationId xmlns:a16="http://schemas.microsoft.com/office/drawing/2014/main" id="{0B441D7F-B5AF-40D7-A187-6F8FB769029D}"/>
              </a:ext>
            </a:extLst>
          </p:cNvPr>
          <p:cNvSpPr/>
          <p:nvPr/>
        </p:nvSpPr>
        <p:spPr>
          <a:xfrm>
            <a:off x="2139885" y="3419573"/>
            <a:ext cx="377072" cy="124905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graphicFrame>
        <p:nvGraphicFramePr>
          <p:cNvPr id="5" name="Diagram 4">
            <a:extLst>
              <a:ext uri="{FF2B5EF4-FFF2-40B4-BE49-F238E27FC236}">
                <a16:creationId xmlns:a16="http://schemas.microsoft.com/office/drawing/2014/main" id="{83202BB4-017F-4031-A516-00F46A38A04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56072102"/>
              </p:ext>
            </p:extLst>
          </p:nvPr>
        </p:nvGraphicFramePr>
        <p:xfrm>
          <a:off x="677334" y="1527142"/>
          <a:ext cx="2040378" cy="463004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4BA3554-44C8-416B-8799-C606E2ACBF8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4</a:t>
            </a:fld>
            <a:endParaRPr lang="en-US"/>
          </a:p>
        </p:txBody>
      </p:sp>
      <p:pic>
        <p:nvPicPr>
          <p:cNvPr id="8" name="Picture 7" descr="CERGE_IDEA_logo_white.png">
            <a:extLst>
              <a:ext uri="{FF2B5EF4-FFF2-40B4-BE49-F238E27FC236}">
                <a16:creationId xmlns:a16="http://schemas.microsoft.com/office/drawing/2014/main" id="{FF69E55D-3534-46F6-9A88-9411C47CE6BC}"/>
              </a:ext>
            </a:extLst>
          </p:cNvPr>
          <p:cNvPicPr>
            <a:picLocks noChangeAspect="1"/>
          </p:cNvPicPr>
          <p:nvPr/>
        </p:nvPicPr>
        <p:blipFill>
          <a:blip r:embed="rId7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75629121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1AC1463-003D-4FF9-AF94-10BB7770E38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Motivace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D2F5536-B95B-43C6-B2BC-69CF9E90621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1930400"/>
            <a:ext cx="8596668" cy="4318000"/>
          </a:xfrm>
        </p:spPr>
        <p:txBody>
          <a:bodyPr/>
          <a:lstStyle/>
          <a:p>
            <a:r>
              <a:rPr lang="cs-CZ" dirty="0"/>
              <a:t>Učitelé v ČR dnes – výsledek dlouhodobých procesů a trendů</a:t>
            </a:r>
          </a:p>
          <a:p>
            <a:pPr lvl="1"/>
            <a:r>
              <a:rPr lang="cs-CZ" dirty="0"/>
              <a:t>Starší učitelé (nad 45 v roce šetření PIAAC 2012) nastupovali na VŠ před rokem 1989</a:t>
            </a:r>
          </a:p>
          <a:p>
            <a:pPr lvl="2"/>
            <a:r>
              <a:rPr lang="cs-CZ" dirty="0"/>
              <a:t>Menší podíl populace absolvovalo VŠ (přísnější výběrovost)</a:t>
            </a:r>
          </a:p>
          <a:p>
            <a:pPr lvl="2"/>
            <a:r>
              <a:rPr lang="cs-CZ" dirty="0"/>
              <a:t>magisterský titul v učitelství nebyl nezbytnou podmínkou (až po r. 2015)</a:t>
            </a:r>
          </a:p>
          <a:p>
            <a:pPr lvl="2"/>
            <a:r>
              <a:rPr lang="cs-CZ" dirty="0"/>
              <a:t>Méně profesních alternativ k učitelství, obzvláště pro ženy</a:t>
            </a:r>
          </a:p>
          <a:p>
            <a:pPr lvl="1"/>
            <a:r>
              <a:rPr lang="cs-CZ" dirty="0"/>
              <a:t>ČR má relativně vysoký podíl starších učitelů a žen-učitelek</a:t>
            </a:r>
          </a:p>
          <a:p>
            <a:pPr lvl="2"/>
            <a:r>
              <a:rPr lang="cs-CZ" dirty="0"/>
              <a:t>39</a:t>
            </a:r>
            <a:r>
              <a:rPr lang="en-US" dirty="0"/>
              <a:t> </a:t>
            </a:r>
            <a:r>
              <a:rPr lang="cs-CZ" dirty="0"/>
              <a:t>% učitelů ZŠ  a 50</a:t>
            </a:r>
            <a:r>
              <a:rPr lang="en-US" dirty="0"/>
              <a:t> </a:t>
            </a:r>
            <a:r>
              <a:rPr lang="cs-CZ" dirty="0"/>
              <a:t>% učitelů SŠ je nad 50 let (OECD, EAG 2017)</a:t>
            </a:r>
          </a:p>
          <a:p>
            <a:pPr lvl="2"/>
            <a:r>
              <a:rPr lang="cs-CZ" dirty="0"/>
              <a:t>Podíl žen mezi učiteli MŠ, ZŠ a SŠ je 76</a:t>
            </a:r>
            <a:r>
              <a:rPr lang="en-US" dirty="0"/>
              <a:t> </a:t>
            </a:r>
            <a:r>
              <a:rPr lang="cs-CZ" dirty="0"/>
              <a:t>%</a:t>
            </a:r>
          </a:p>
          <a:p>
            <a:pPr lvl="1"/>
            <a:r>
              <a:rPr lang="cs-CZ" dirty="0"/>
              <a:t>Čeští učitelé patří k nejhůře placeným v rámci OECD</a:t>
            </a:r>
          </a:p>
          <a:p>
            <a:pPr lvl="2"/>
            <a:r>
              <a:rPr lang="cs-CZ" dirty="0"/>
              <a:t>Učitel na druhém stupni ZŠ vydělá v průměru </a:t>
            </a:r>
            <a:r>
              <a:rPr lang="en-US" dirty="0"/>
              <a:t>60 </a:t>
            </a:r>
            <a:r>
              <a:rPr lang="cs-CZ" dirty="0"/>
              <a:t>% toho, co </a:t>
            </a:r>
            <a:r>
              <a:rPr lang="en-US" dirty="0" err="1"/>
              <a:t>pr</a:t>
            </a:r>
            <a:r>
              <a:rPr lang="cs-CZ" dirty="0"/>
              <a:t>ů</a:t>
            </a:r>
            <a:r>
              <a:rPr lang="en-US" dirty="0"/>
              <a:t>m</a:t>
            </a:r>
            <a:r>
              <a:rPr lang="cs-CZ" dirty="0"/>
              <a:t>ě</a:t>
            </a:r>
            <a:r>
              <a:rPr lang="en-US" dirty="0" err="1"/>
              <a:t>rn</a:t>
            </a:r>
            <a:r>
              <a:rPr lang="cs-CZ" dirty="0"/>
              <a:t>ě</a:t>
            </a:r>
            <a:r>
              <a:rPr lang="en-US" dirty="0"/>
              <a:t> </a:t>
            </a:r>
            <a:r>
              <a:rPr lang="cs-CZ" dirty="0"/>
              <a:t>VŠ vzdělaný (OECD)</a:t>
            </a:r>
          </a:p>
          <a:p>
            <a:pPr lvl="2"/>
            <a:endParaRPr lang="cs-CZ" dirty="0"/>
          </a:p>
          <a:p>
            <a:pPr lvl="2"/>
            <a:endParaRPr lang="cs-CZ" dirty="0"/>
          </a:p>
          <a:p>
            <a:pPr lvl="1"/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D45989F9-6D4B-4A2D-A03B-3FF00155BF0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5</a:t>
            </a:fld>
            <a:endParaRPr lang="en-US"/>
          </a:p>
        </p:txBody>
      </p:sp>
      <p:pic>
        <p:nvPicPr>
          <p:cNvPr id="6" name="Picture 5" descr="CERGE_IDEA_logo_white.png">
            <a:extLst>
              <a:ext uri="{FF2B5EF4-FFF2-40B4-BE49-F238E27FC236}">
                <a16:creationId xmlns:a16="http://schemas.microsoft.com/office/drawing/2014/main" id="{B5EA4CDD-05A9-445A-8F0B-220238230399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7892807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5A20C91-1A6A-414B-938F-4E5828C3A5D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Motivace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AF78826-1208-4809-8A43-BEE30E21ED3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/>
              <a:t>Důležité otázky</a:t>
            </a:r>
          </a:p>
          <a:p>
            <a:r>
              <a:rPr lang="cs-CZ" dirty="0"/>
              <a:t>Jak ovlivní výrazné otevření VŠ systému příští generace učitelů?</a:t>
            </a:r>
          </a:p>
          <a:p>
            <a:r>
              <a:rPr lang="cs-CZ" dirty="0"/>
              <a:t>Je atraktivita učitelské profese dostatečná na to, aby přilákala kvalitní zájemce nejenom na pedagogické obory</a:t>
            </a:r>
            <a:r>
              <a:rPr lang="cs-CZ" dirty="0">
                <a:solidFill>
                  <a:schemeClr val="tx2">
                    <a:lumMod val="90000"/>
                    <a:lumOff val="10000"/>
                  </a:schemeClr>
                </a:solidFill>
              </a:rPr>
              <a:t>, </a:t>
            </a:r>
            <a:r>
              <a:rPr lang="cs-CZ" dirty="0"/>
              <a:t>ale i do praxe, a aby si je pak školy dokázaly udržet?</a:t>
            </a:r>
          </a:p>
          <a:p>
            <a:r>
              <a:rPr lang="cs-CZ" dirty="0"/>
              <a:t>Pokud ne, jak to ovlivní výsledky žáků? A jaký bude dopad na hodnotu lidského kapitálu, produktivitu a následně i ekonomický růst země?</a:t>
            </a:r>
          </a:p>
          <a:p>
            <a:r>
              <a:rPr lang="cs-CZ" dirty="0"/>
              <a:t>Co lze udělat pro „udržení kvality“? </a:t>
            </a:r>
          </a:p>
          <a:p>
            <a:r>
              <a:rPr lang="cs-CZ" dirty="0"/>
              <a:t>Jaký může být hospodářsky výnos vzdělávacích reforem? (jinými slovy, není důležité jenom to, kolik to bude stát, ale že to i „něco“ přinese)</a:t>
            </a: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F02D7114-29AC-47F2-BE9A-D3A4210F569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6</a:t>
            </a:fld>
            <a:endParaRPr lang="en-US"/>
          </a:p>
        </p:txBody>
      </p:sp>
      <p:pic>
        <p:nvPicPr>
          <p:cNvPr id="6" name="Picture 5" descr="CERGE_IDEA_logo_white.png">
            <a:extLst>
              <a:ext uri="{FF2B5EF4-FFF2-40B4-BE49-F238E27FC236}">
                <a16:creationId xmlns:a16="http://schemas.microsoft.com/office/drawing/2014/main" id="{2382FC66-288D-4C94-BF5E-B758B1F0B1E7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6810671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97DF0B1-C969-4476-BF5A-8F81AF37830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Metodologie – </a:t>
            </a:r>
            <a:r>
              <a:rPr lang="en-GB" dirty="0"/>
              <a:t>S</a:t>
            </a:r>
            <a:r>
              <a:rPr lang="cs-CZ" dirty="0" err="1"/>
              <a:t>tručné</a:t>
            </a:r>
            <a:r>
              <a:rPr lang="cs-CZ" dirty="0"/>
              <a:t> shrnutí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B853AFF-1FA3-4DE7-BCCD-C5E7ADFE73D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/>
              <a:t>Hlavní kroky:</a:t>
            </a:r>
          </a:p>
          <a:p>
            <a:pPr>
              <a:buFont typeface="+mj-lt"/>
              <a:buAutoNum type="arabicPeriod"/>
            </a:pPr>
            <a:r>
              <a:rPr lang="cs-CZ" dirty="0"/>
              <a:t>Kalibrace vztahu mezi kvalitou učení a výsledky žáků v testech</a:t>
            </a:r>
          </a:p>
          <a:p>
            <a:pPr>
              <a:buFont typeface="+mj-lt"/>
              <a:buAutoNum type="arabicPeriod"/>
            </a:pPr>
            <a:r>
              <a:rPr lang="cs-CZ" dirty="0"/>
              <a:t>Navržení reforem a vyčíslení jejich dopadů na výsledky žáků v testech</a:t>
            </a:r>
          </a:p>
          <a:p>
            <a:pPr>
              <a:buFont typeface="+mj-lt"/>
              <a:buAutoNum type="arabicPeriod"/>
            </a:pPr>
            <a:r>
              <a:rPr lang="cs-CZ" dirty="0"/>
              <a:t>Vyčíslení dopadu změn ve vzdělanostní úrovni žáků na dlouhodobý hospodářský růst</a:t>
            </a:r>
          </a:p>
          <a:p>
            <a:pPr>
              <a:buFont typeface="+mj-lt"/>
              <a:buAutoNum type="arabicPeriod"/>
            </a:pPr>
            <a:endParaRPr lang="cs-CZ" dirty="0"/>
          </a:p>
          <a:p>
            <a:pPr marL="0" indent="0">
              <a:buNone/>
            </a:pPr>
            <a:r>
              <a:rPr lang="cs-CZ" dirty="0"/>
              <a:t>Použitá data:</a:t>
            </a:r>
          </a:p>
          <a:p>
            <a:r>
              <a:rPr lang="cs-CZ" dirty="0"/>
              <a:t>Primárně: výsledky českých žáků v mezinárodním šetření PISA 2015 (OECD)</a:t>
            </a:r>
          </a:p>
          <a:p>
            <a:r>
              <a:rPr lang="cs-CZ" dirty="0"/>
              <a:t>Sekundárně: dovednostní úrovně českých učitelů MŠ, ZŠ a SŠ v mezinárodním šetření PIAAC (OECD)</a:t>
            </a:r>
            <a:endParaRPr lang="en-US" dirty="0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C24172F8-1EB4-43A0-B4D3-F3CFCA3C8DD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7</a:t>
            </a:fld>
            <a:endParaRPr lang="en-US"/>
          </a:p>
        </p:txBody>
      </p:sp>
      <p:pic>
        <p:nvPicPr>
          <p:cNvPr id="6" name="Picture 5" descr="CERGE_IDEA_logo_white.png">
            <a:extLst>
              <a:ext uri="{FF2B5EF4-FFF2-40B4-BE49-F238E27FC236}">
                <a16:creationId xmlns:a16="http://schemas.microsoft.com/office/drawing/2014/main" id="{93C417AC-BFAC-491B-9F5A-F0A62318C833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4385020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D623264-E898-40E6-913F-B208D516593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77334" y="609600"/>
            <a:ext cx="8768324" cy="1320800"/>
          </a:xfrm>
        </p:spPr>
        <p:txBody>
          <a:bodyPr/>
          <a:lstStyle/>
          <a:p>
            <a:r>
              <a:rPr lang="cs-CZ" dirty="0"/>
              <a:t>Metodologie - Kvalita práce učitele (KPU)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65BB80EC-BE00-4694-BE9A-3448205366A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cs-CZ" dirty="0"/>
              <a:t>Modely „vzděláním přidané hodnoty“ </a:t>
            </a:r>
          </a:p>
          <a:p>
            <a:r>
              <a:rPr lang="cs-CZ" dirty="0" err="1"/>
              <a:t>Hanushek</a:t>
            </a:r>
            <a:r>
              <a:rPr lang="cs-CZ" dirty="0"/>
              <a:t> 1971, </a:t>
            </a:r>
            <a:r>
              <a:rPr lang="cs-CZ" dirty="0" err="1"/>
              <a:t>Nye</a:t>
            </a:r>
            <a:r>
              <a:rPr lang="cs-CZ" dirty="0"/>
              <a:t> et al. 2004, Kane, </a:t>
            </a:r>
            <a:r>
              <a:rPr lang="cs-CZ" dirty="0" err="1"/>
              <a:t>Staiger</a:t>
            </a:r>
            <a:r>
              <a:rPr lang="cs-CZ" dirty="0"/>
              <a:t> 2008, </a:t>
            </a:r>
            <a:r>
              <a:rPr lang="cs-CZ" dirty="0" err="1"/>
              <a:t>Hanushek</a:t>
            </a:r>
            <a:r>
              <a:rPr lang="cs-CZ" dirty="0"/>
              <a:t>, </a:t>
            </a:r>
            <a:r>
              <a:rPr lang="cs-CZ" dirty="0" err="1"/>
              <a:t>Rivkin</a:t>
            </a:r>
            <a:r>
              <a:rPr lang="cs-CZ" dirty="0"/>
              <a:t> 2010, atd.</a:t>
            </a:r>
          </a:p>
          <a:p>
            <a:pPr marL="0" indent="0" algn="ctr">
              <a:spcBef>
                <a:spcPts val="1200"/>
              </a:spcBef>
              <a:spcAft>
                <a:spcPts val="1200"/>
              </a:spcAft>
              <a:buNone/>
            </a:pPr>
            <a:r>
              <a:rPr lang="cs-CZ" b="1" i="1" dirty="0">
                <a:solidFill>
                  <a:schemeClr val="accent1">
                    <a:lumMod val="75000"/>
                  </a:schemeClr>
                </a:solidFill>
              </a:rPr>
              <a:t>VPH</a:t>
            </a:r>
            <a:r>
              <a:rPr lang="cs-CZ" i="1" dirty="0"/>
              <a:t>=průměrné zlepšení žáků v určitém předmětu ve třídě daného učitele za období školního roku </a:t>
            </a:r>
            <a:r>
              <a:rPr lang="cs-CZ" dirty="0"/>
              <a:t>(statisticky očištěno o vliv dalších faktorů)</a:t>
            </a:r>
          </a:p>
          <a:p>
            <a:r>
              <a:rPr lang="cs-CZ" dirty="0"/>
              <a:t>Vychází z pozorování, že někteří učitelé systematicky produkují lepší výsledky svých žáků než jiní.</a:t>
            </a:r>
          </a:p>
          <a:p>
            <a:r>
              <a:rPr lang="cs-CZ" dirty="0"/>
              <a:t>Různí učitelé		různá VPH   	v  </a:t>
            </a:r>
            <a:r>
              <a:rPr lang="cs-CZ" dirty="0" err="1"/>
              <a:t>v</a:t>
            </a:r>
            <a:r>
              <a:rPr lang="cs-CZ" dirty="0"/>
              <a:t> populaci všech učitelů bude mít kvalita práce učitelů (měřena vzděláním přidanou hodnotou) normované normální rozdělení</a:t>
            </a:r>
            <a:endParaRPr lang="en-US" dirty="0"/>
          </a:p>
        </p:txBody>
      </p:sp>
      <p:sp>
        <p:nvSpPr>
          <p:cNvPr id="4" name="Arrow: Right 3">
            <a:extLst>
              <a:ext uri="{FF2B5EF4-FFF2-40B4-BE49-F238E27FC236}">
                <a16:creationId xmlns:a16="http://schemas.microsoft.com/office/drawing/2014/main" id="{06D8E82B-9701-49D1-A394-7E9747DA0B37}"/>
              </a:ext>
            </a:extLst>
          </p:cNvPr>
          <p:cNvSpPr/>
          <p:nvPr/>
        </p:nvSpPr>
        <p:spPr>
          <a:xfrm>
            <a:off x="2573516" y="4826525"/>
            <a:ext cx="377072" cy="2545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5" name="Arrow: Right 4">
            <a:extLst>
              <a:ext uri="{FF2B5EF4-FFF2-40B4-BE49-F238E27FC236}">
                <a16:creationId xmlns:a16="http://schemas.microsoft.com/office/drawing/2014/main" id="{E46B30EF-9E15-4439-AC63-37EF6A0978B1}"/>
              </a:ext>
            </a:extLst>
          </p:cNvPr>
          <p:cNvSpPr/>
          <p:nvPr/>
        </p:nvSpPr>
        <p:spPr>
          <a:xfrm>
            <a:off x="4243632" y="4826525"/>
            <a:ext cx="377072" cy="254524"/>
          </a:xfrm>
          <a:prstGeom prst="rightArrow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DF2CFBD-B779-4A5C-8A8A-30003EA4FF0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8</a:t>
            </a:fld>
            <a:endParaRPr lang="en-US"/>
          </a:p>
        </p:txBody>
      </p:sp>
      <p:pic>
        <p:nvPicPr>
          <p:cNvPr id="8" name="Picture 7" descr="CERGE_IDEA_logo_white.png">
            <a:extLst>
              <a:ext uri="{FF2B5EF4-FFF2-40B4-BE49-F238E27FC236}">
                <a16:creationId xmlns:a16="http://schemas.microsoft.com/office/drawing/2014/main" id="{55526F5A-5803-471B-83D4-99C4B247E738}"/>
              </a:ext>
            </a:extLst>
          </p:cNvPr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10000638" y="6406487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23623171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59628B7-C370-416E-9130-1D51B68521C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Metodologie - Příklady rozdělení KPU</a:t>
            </a:r>
            <a:endParaRPr lang="en-US" dirty="0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3EF49FD-26CB-40CD-92EE-FF3B763CC664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677334" y="4389227"/>
            <a:ext cx="8596668" cy="2012904"/>
          </a:xfrm>
        </p:spPr>
        <p:txBody>
          <a:bodyPr>
            <a:normAutofit fontScale="92500" lnSpcReduction="20000"/>
          </a:bodyPr>
          <a:lstStyle/>
          <a:p>
            <a:r>
              <a:rPr lang="cs-CZ" dirty="0"/>
              <a:t>Šířka rozdělení, neboli velikost standardní odchylky, je hlavním parametrem, který určuje v dané zemi velikost dopadu práce (všech) učitelů na průměrný výsledek všech žáků v testech</a:t>
            </a:r>
          </a:p>
          <a:p>
            <a:r>
              <a:rPr lang="cs-CZ" dirty="0"/>
              <a:t>Šířka rozdělení KPU závisí od toho, jak velký je rozdíl mezi VPH nejlepších a nejhorších učitelů (heterogenita učitelů)</a:t>
            </a:r>
          </a:p>
          <a:p>
            <a:r>
              <a:rPr lang="cs-CZ" b="1" dirty="0"/>
              <a:t>Nadprůměrný</a:t>
            </a:r>
            <a:r>
              <a:rPr lang="cs-CZ" dirty="0"/>
              <a:t> učitel v průběhu školního roku </a:t>
            </a:r>
            <a:r>
              <a:rPr lang="cs-CZ" b="1" dirty="0"/>
              <a:t>zvýší</a:t>
            </a:r>
            <a:r>
              <a:rPr lang="cs-CZ" dirty="0"/>
              <a:t> průměrné skóre svých studentů</a:t>
            </a:r>
          </a:p>
          <a:p>
            <a:r>
              <a:rPr lang="cs-CZ" b="1" dirty="0"/>
              <a:t>Podprůměrný</a:t>
            </a:r>
            <a:r>
              <a:rPr lang="cs-CZ" dirty="0"/>
              <a:t> učitel v průběhu školního roku </a:t>
            </a:r>
            <a:r>
              <a:rPr lang="cs-CZ" b="1" dirty="0"/>
              <a:t>sníží </a:t>
            </a:r>
            <a:r>
              <a:rPr lang="cs-CZ" dirty="0"/>
              <a:t>průměrné skóre svých studentů</a:t>
            </a:r>
          </a:p>
        </p:txBody>
      </p:sp>
      <p:pic>
        <p:nvPicPr>
          <p:cNvPr id="10" name="Picture 9">
            <a:extLst>
              <a:ext uri="{FF2B5EF4-FFF2-40B4-BE49-F238E27FC236}">
                <a16:creationId xmlns:a16="http://schemas.microsoft.com/office/drawing/2014/main" id="{A29E868C-5A7F-4EC1-8B70-B8BF037DD2B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4975668" y="1780199"/>
            <a:ext cx="3205964" cy="2410439"/>
          </a:xfrm>
          <a:prstGeom prst="rect">
            <a:avLst/>
          </a:prstGeom>
        </p:spPr>
      </p:pic>
      <p:pic>
        <p:nvPicPr>
          <p:cNvPr id="12" name="Picture 11">
            <a:extLst>
              <a:ext uri="{FF2B5EF4-FFF2-40B4-BE49-F238E27FC236}">
                <a16:creationId xmlns:a16="http://schemas.microsoft.com/office/drawing/2014/main" id="{13E965D0-8D08-4F49-80A9-97A610AD4F61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1050526" y="1636076"/>
            <a:ext cx="3468929" cy="2623270"/>
          </a:xfrm>
          <a:prstGeom prst="rect">
            <a:avLst/>
          </a:prstGeom>
        </p:spPr>
      </p:pic>
      <p:sp>
        <p:nvSpPr>
          <p:cNvPr id="13" name="TextBox 12">
            <a:extLst>
              <a:ext uri="{FF2B5EF4-FFF2-40B4-BE49-F238E27FC236}">
                <a16:creationId xmlns:a16="http://schemas.microsoft.com/office/drawing/2014/main" id="{04C81D9B-34EF-4738-A45D-4259F896CE15}"/>
              </a:ext>
            </a:extLst>
          </p:cNvPr>
          <p:cNvSpPr txBox="1"/>
          <p:nvPr/>
        </p:nvSpPr>
        <p:spPr>
          <a:xfrm>
            <a:off x="1176955" y="1872373"/>
            <a:ext cx="132114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1200" i="1" dirty="0">
                <a:solidFill>
                  <a:srgbClr val="FF0000"/>
                </a:solidFill>
              </a:rPr>
              <a:t>Rozdělení KPU v populaci učitelů s </a:t>
            </a:r>
            <a:r>
              <a:rPr lang="cs-CZ" sz="1200" b="1" i="1" dirty="0">
                <a:solidFill>
                  <a:srgbClr val="FF0000"/>
                </a:solidFill>
              </a:rPr>
              <a:t>nízkou </a:t>
            </a:r>
            <a:r>
              <a:rPr lang="cs-CZ" sz="1200" i="1" dirty="0">
                <a:solidFill>
                  <a:srgbClr val="FF0000"/>
                </a:solidFill>
              </a:rPr>
              <a:t>heterogenitou </a:t>
            </a:r>
            <a:endParaRPr lang="en-US" sz="1200" i="1" dirty="0">
              <a:solidFill>
                <a:srgbClr val="FF0000"/>
              </a:solidFill>
            </a:endParaRP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211E1A61-D149-4948-825D-E9BFDE074BFD}"/>
              </a:ext>
            </a:extLst>
          </p:cNvPr>
          <p:cNvSpPr txBox="1"/>
          <p:nvPr/>
        </p:nvSpPr>
        <p:spPr>
          <a:xfrm>
            <a:off x="4966241" y="1826703"/>
            <a:ext cx="1321148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cs-CZ" sz="1200" i="1" dirty="0">
                <a:solidFill>
                  <a:srgbClr val="FF0000"/>
                </a:solidFill>
              </a:rPr>
              <a:t>Rozdělení KPU v populaci učitelů s </a:t>
            </a:r>
            <a:r>
              <a:rPr lang="cs-CZ" sz="1200" b="1" i="1" dirty="0">
                <a:solidFill>
                  <a:srgbClr val="FF0000"/>
                </a:solidFill>
              </a:rPr>
              <a:t>vysokou </a:t>
            </a:r>
            <a:r>
              <a:rPr lang="cs-CZ" sz="1200" i="1" dirty="0">
                <a:solidFill>
                  <a:srgbClr val="FF0000"/>
                </a:solidFill>
              </a:rPr>
              <a:t>heterogenitou </a:t>
            </a:r>
            <a:endParaRPr lang="en-US" sz="1200" i="1" dirty="0">
              <a:solidFill>
                <a:srgbClr val="FF0000"/>
              </a:solidFill>
            </a:endParaRPr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5F48B773-D911-435A-B3DD-061818DC766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247F846-712C-4F79-9E74-3474A1120848}" type="slidenum">
              <a:rPr lang="en-US" smtClean="0"/>
              <a:t>9</a:t>
            </a:fld>
            <a:endParaRPr lang="en-US"/>
          </a:p>
        </p:txBody>
      </p:sp>
      <p:pic>
        <p:nvPicPr>
          <p:cNvPr id="11" name="Picture 10" descr="CERGE_IDEA_logo_white.png">
            <a:extLst>
              <a:ext uri="{FF2B5EF4-FFF2-40B4-BE49-F238E27FC236}">
                <a16:creationId xmlns:a16="http://schemas.microsoft.com/office/drawing/2014/main" id="{8B7FA793-3333-440D-A66E-4D014473112C}"/>
              </a:ext>
            </a:extLst>
          </p:cNvPr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10000638" y="6412291"/>
            <a:ext cx="2191362" cy="396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89430272"/>
      </p:ext>
    </p:extLst>
  </p:cSld>
  <p:clrMapOvr>
    <a:masterClrMapping/>
  </p:clrMapOvr>
</p:sld>
</file>

<file path=ppt/theme/theme1.xml><?xml version="1.0" encoding="utf-8"?>
<a:theme xmlns:a="http://schemas.openxmlformats.org/drawingml/2006/main" name="Facet">
  <a:themeElements>
    <a:clrScheme name="Red">
      <a:dk1>
        <a:sysClr val="windowText" lastClr="000000"/>
      </a:dk1>
      <a:lt1>
        <a:sysClr val="window" lastClr="FFFFFF"/>
      </a:lt1>
      <a:dk2>
        <a:srgbClr val="323232"/>
      </a:dk2>
      <a:lt2>
        <a:srgbClr val="E5C243"/>
      </a:lt2>
      <a:accent1>
        <a:srgbClr val="A5300F"/>
      </a:accent1>
      <a:accent2>
        <a:srgbClr val="D55816"/>
      </a:accent2>
      <a:accent3>
        <a:srgbClr val="E19825"/>
      </a:accent3>
      <a:accent4>
        <a:srgbClr val="B19C7D"/>
      </a:accent4>
      <a:accent5>
        <a:srgbClr val="7F5F52"/>
      </a:accent5>
      <a:accent6>
        <a:srgbClr val="B27D49"/>
      </a:accent6>
      <a:hlink>
        <a:srgbClr val="6B9F25"/>
      </a:hlink>
      <a:folHlink>
        <a:srgbClr val="B26B02"/>
      </a:folHlink>
    </a:clrScheme>
    <a:fontScheme name="Facet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Facet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CFBC31BA-B70F-4F30-BCAA-4F3011E16C4D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864</TotalTime>
  <Words>1904</Words>
  <Application>Microsoft Office PowerPoint</Application>
  <PresentationFormat>Širokoúhlá obrazovka</PresentationFormat>
  <Paragraphs>165</Paragraphs>
  <Slides>24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24</vt:i4>
      </vt:variant>
    </vt:vector>
  </HeadingPairs>
  <TitlesOfParts>
    <vt:vector size="30" baseType="lpstr">
      <vt:lpstr>Arial</vt:lpstr>
      <vt:lpstr>Calibri</vt:lpstr>
      <vt:lpstr>Roboto Condensed</vt:lpstr>
      <vt:lpstr>Trebuchet MS</vt:lpstr>
      <vt:lpstr>Wingdings 3</vt:lpstr>
      <vt:lpstr>Facet</vt:lpstr>
      <vt:lpstr>Dopady vyšší kvality  učitelů na vzdělanost a  hospodářský růst</vt:lpstr>
      <vt:lpstr>Dopady vyšší kvality učitelů na vzdělanost a hospodářský růst</vt:lpstr>
      <vt:lpstr>Obsah</vt:lpstr>
      <vt:lpstr>Motivace</vt:lpstr>
      <vt:lpstr>Motivace</vt:lpstr>
      <vt:lpstr>Motivace</vt:lpstr>
      <vt:lpstr>Metodologie – Stručné shrnutí</vt:lpstr>
      <vt:lpstr>Metodologie - Kvalita práce učitele (KPU)</vt:lpstr>
      <vt:lpstr>Metodologie - Příklady rozdělení KPU</vt:lpstr>
      <vt:lpstr>Metodologie - Rozdělení KPU v ČR</vt:lpstr>
      <vt:lpstr>Metodologie - Dopad KPU na výsledky žáků</vt:lpstr>
      <vt:lpstr>Metodologie – Zvažované scénáře</vt:lpstr>
      <vt:lpstr>Metodologie – Dopady reforem na dlouhodobý hospodářský růst</vt:lpstr>
      <vt:lpstr>Metodologie – Dopady reforem na hospodářský růst</vt:lpstr>
      <vt:lpstr>Dopad reforem na výsledné test-skóre žáků</vt:lpstr>
      <vt:lpstr>Dopad reforem na dlouhodobý hospodářský růst</vt:lpstr>
      <vt:lpstr>Dopad reforem na dlouhodobý hospodářský růst</vt:lpstr>
      <vt:lpstr>Dopad reforem na dlouhodobý hospodářský růst</vt:lpstr>
      <vt:lpstr>Závěr</vt:lpstr>
      <vt:lpstr>Závěr</vt:lpstr>
      <vt:lpstr>Děkuji za pozornost…</vt:lpstr>
      <vt:lpstr>Příloha – Ilustrace citlivosti na volbu parametru heterogenity mezi učiteli </vt:lpstr>
      <vt:lpstr>Příloha – Ilustrace citlivosti na volbu parametru heterogenity mezi učiteli </vt:lpstr>
      <vt:lpstr>Použitá literatura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Dopady vyšší kvality učitelů na vzdělanost a hospodářský růst</dc:title>
  <dc:creator>Jana Krajčová</dc:creator>
  <cp:lastModifiedBy>Bystřická Jana</cp:lastModifiedBy>
  <cp:revision>53</cp:revision>
  <dcterms:created xsi:type="dcterms:W3CDTF">2018-09-19T08:53:57Z</dcterms:created>
  <dcterms:modified xsi:type="dcterms:W3CDTF">2018-09-26T12:48:25Z</dcterms:modified>
</cp:coreProperties>
</file>

<file path=docProps/thumbnail.jpeg>
</file>