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3"/>
  </p:notesMasterIdLst>
  <p:sldIdLst>
    <p:sldId id="364" r:id="rId2"/>
    <p:sldId id="260" r:id="rId3"/>
    <p:sldId id="352" r:id="rId4"/>
    <p:sldId id="353" r:id="rId5"/>
    <p:sldId id="262" r:id="rId6"/>
    <p:sldId id="336" r:id="rId7"/>
    <p:sldId id="270" r:id="rId8"/>
    <p:sldId id="337" r:id="rId9"/>
    <p:sldId id="284" r:id="rId10"/>
    <p:sldId id="354" r:id="rId11"/>
    <p:sldId id="267" r:id="rId12"/>
    <p:sldId id="339" r:id="rId13"/>
    <p:sldId id="315" r:id="rId14"/>
    <p:sldId id="355" r:id="rId15"/>
    <p:sldId id="268" r:id="rId16"/>
    <p:sldId id="356" r:id="rId17"/>
    <p:sldId id="358" r:id="rId18"/>
    <p:sldId id="357" r:id="rId19"/>
    <p:sldId id="316" r:id="rId20"/>
    <p:sldId id="317" r:id="rId21"/>
    <p:sldId id="359" r:id="rId22"/>
    <p:sldId id="360" r:id="rId23"/>
    <p:sldId id="314" r:id="rId24"/>
    <p:sldId id="263" r:id="rId25"/>
    <p:sldId id="264" r:id="rId26"/>
    <p:sldId id="362" r:id="rId27"/>
    <p:sldId id="304" r:id="rId28"/>
    <p:sldId id="312" r:id="rId29"/>
    <p:sldId id="289" r:id="rId30"/>
    <p:sldId id="361" r:id="rId31"/>
    <p:sldId id="350" r:id="rId32"/>
    <p:sldId id="271" r:id="rId33"/>
    <p:sldId id="335" r:id="rId34"/>
    <p:sldId id="272" r:id="rId35"/>
    <p:sldId id="278" r:id="rId36"/>
    <p:sldId id="276" r:id="rId37"/>
    <p:sldId id="279" r:id="rId38"/>
    <p:sldId id="281" r:id="rId39"/>
    <p:sldId id="283" r:id="rId40"/>
    <p:sldId id="282" r:id="rId41"/>
    <p:sldId id="277" r:id="rId42"/>
  </p:sldIdLst>
  <p:sldSz cx="9144000" cy="5143500" type="screen16x9"/>
  <p:notesSz cx="6858000" cy="9144000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BA00"/>
    <a:srgbClr val="00CC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86" d="100"/>
          <a:sy n="86" d="100"/>
        </p:scale>
        <p:origin x="108" y="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tepa\Disk%20Google\A_Brno\Anal&#253;za\12M\bytova%20nouze%20revisited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tepa\Disk%20Google\A_Brno\Anal&#253;za\12M\meanhomeless%20(version%201).xlsb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Se&#353;it1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List2!$B$4</c:f>
              <c:strCache>
                <c:ptCount val="1"/>
                <c:pt idx="0">
                  <c:v>Hostel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cat>
            <c:numRef>
              <c:f>List2!$C$3:$AC$3</c:f>
              <c:numCache>
                <c:formatCode>mmm\-yy</c:formatCode>
                <c:ptCount val="27"/>
                <c:pt idx="0">
                  <c:v>42461</c:v>
                </c:pt>
                <c:pt idx="1">
                  <c:v>42491</c:v>
                </c:pt>
                <c:pt idx="2">
                  <c:v>42522</c:v>
                </c:pt>
                <c:pt idx="3">
                  <c:v>42552</c:v>
                </c:pt>
                <c:pt idx="4">
                  <c:v>42583</c:v>
                </c:pt>
                <c:pt idx="5">
                  <c:v>42614</c:v>
                </c:pt>
                <c:pt idx="6">
                  <c:v>42644</c:v>
                </c:pt>
                <c:pt idx="7">
                  <c:v>42675</c:v>
                </c:pt>
                <c:pt idx="8">
                  <c:v>42705</c:v>
                </c:pt>
                <c:pt idx="9">
                  <c:v>42736</c:v>
                </c:pt>
                <c:pt idx="10">
                  <c:v>42767</c:v>
                </c:pt>
                <c:pt idx="11">
                  <c:v>42795</c:v>
                </c:pt>
                <c:pt idx="12">
                  <c:v>42826</c:v>
                </c:pt>
                <c:pt idx="13">
                  <c:v>42856</c:v>
                </c:pt>
                <c:pt idx="14">
                  <c:v>42887</c:v>
                </c:pt>
                <c:pt idx="15">
                  <c:v>42917</c:v>
                </c:pt>
                <c:pt idx="16">
                  <c:v>42948</c:v>
                </c:pt>
                <c:pt idx="17">
                  <c:v>42979</c:v>
                </c:pt>
                <c:pt idx="18">
                  <c:v>43009</c:v>
                </c:pt>
                <c:pt idx="19">
                  <c:v>43040</c:v>
                </c:pt>
                <c:pt idx="20">
                  <c:v>43070</c:v>
                </c:pt>
                <c:pt idx="21">
                  <c:v>43101</c:v>
                </c:pt>
                <c:pt idx="22">
                  <c:v>43132</c:v>
                </c:pt>
                <c:pt idx="23">
                  <c:v>43160</c:v>
                </c:pt>
                <c:pt idx="24">
                  <c:v>43191</c:v>
                </c:pt>
                <c:pt idx="25">
                  <c:v>43221</c:v>
                </c:pt>
                <c:pt idx="26">
                  <c:v>43252</c:v>
                </c:pt>
              </c:numCache>
            </c:numRef>
          </c:cat>
          <c:val>
            <c:numRef>
              <c:f>List2!$C$4:$AC$4</c:f>
              <c:numCache>
                <c:formatCode>###0</c:formatCode>
                <c:ptCount val="27"/>
                <c:pt idx="0">
                  <c:v>21</c:v>
                </c:pt>
                <c:pt idx="1">
                  <c:v>21</c:v>
                </c:pt>
                <c:pt idx="2">
                  <c:v>23</c:v>
                </c:pt>
                <c:pt idx="3">
                  <c:v>24</c:v>
                </c:pt>
                <c:pt idx="4">
                  <c:v>21</c:v>
                </c:pt>
                <c:pt idx="5">
                  <c:v>20</c:v>
                </c:pt>
                <c:pt idx="6">
                  <c:v>17</c:v>
                </c:pt>
                <c:pt idx="7">
                  <c:v>16</c:v>
                </c:pt>
                <c:pt idx="8">
                  <c:v>8</c:v>
                </c:pt>
                <c:pt idx="9">
                  <c:v>5</c:v>
                </c:pt>
                <c:pt idx="10">
                  <c:v>4</c:v>
                </c:pt>
                <c:pt idx="11">
                  <c:v>3</c:v>
                </c:pt>
                <c:pt idx="12">
                  <c:v>2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19-465A-9C9E-73B5F8F7E3BE}"/>
            </c:ext>
          </c:extLst>
        </c:ser>
        <c:ser>
          <c:idx val="1"/>
          <c:order val="1"/>
          <c:tx>
            <c:strRef>
              <c:f>List2!$B$5</c:f>
              <c:strCache>
                <c:ptCount val="1"/>
                <c:pt idx="0">
                  <c:v>Shelter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List2!$C$3:$AC$3</c:f>
              <c:numCache>
                <c:formatCode>mmm\-yy</c:formatCode>
                <c:ptCount val="27"/>
                <c:pt idx="0">
                  <c:v>42461</c:v>
                </c:pt>
                <c:pt idx="1">
                  <c:v>42491</c:v>
                </c:pt>
                <c:pt idx="2">
                  <c:v>42522</c:v>
                </c:pt>
                <c:pt idx="3">
                  <c:v>42552</c:v>
                </c:pt>
                <c:pt idx="4">
                  <c:v>42583</c:v>
                </c:pt>
                <c:pt idx="5">
                  <c:v>42614</c:v>
                </c:pt>
                <c:pt idx="6">
                  <c:v>42644</c:v>
                </c:pt>
                <c:pt idx="7">
                  <c:v>42675</c:v>
                </c:pt>
                <c:pt idx="8">
                  <c:v>42705</c:v>
                </c:pt>
                <c:pt idx="9">
                  <c:v>42736</c:v>
                </c:pt>
                <c:pt idx="10">
                  <c:v>42767</c:v>
                </c:pt>
                <c:pt idx="11">
                  <c:v>42795</c:v>
                </c:pt>
                <c:pt idx="12">
                  <c:v>42826</c:v>
                </c:pt>
                <c:pt idx="13">
                  <c:v>42856</c:v>
                </c:pt>
                <c:pt idx="14">
                  <c:v>42887</c:v>
                </c:pt>
                <c:pt idx="15">
                  <c:v>42917</c:v>
                </c:pt>
                <c:pt idx="16">
                  <c:v>42948</c:v>
                </c:pt>
                <c:pt idx="17">
                  <c:v>42979</c:v>
                </c:pt>
                <c:pt idx="18">
                  <c:v>43009</c:v>
                </c:pt>
                <c:pt idx="19">
                  <c:v>43040</c:v>
                </c:pt>
                <c:pt idx="20">
                  <c:v>43070</c:v>
                </c:pt>
                <c:pt idx="21">
                  <c:v>43101</c:v>
                </c:pt>
                <c:pt idx="22">
                  <c:v>43132</c:v>
                </c:pt>
                <c:pt idx="23">
                  <c:v>43160</c:v>
                </c:pt>
                <c:pt idx="24">
                  <c:v>43191</c:v>
                </c:pt>
                <c:pt idx="25">
                  <c:v>43221</c:v>
                </c:pt>
                <c:pt idx="26">
                  <c:v>43252</c:v>
                </c:pt>
              </c:numCache>
            </c:numRef>
          </c:cat>
          <c:val>
            <c:numRef>
              <c:f>List2!$C$5:$AC$5</c:f>
              <c:numCache>
                <c:formatCode>###0</c:formatCode>
                <c:ptCount val="27"/>
                <c:pt idx="0">
                  <c:v>9</c:v>
                </c:pt>
                <c:pt idx="1">
                  <c:v>9</c:v>
                </c:pt>
                <c:pt idx="2">
                  <c:v>8</c:v>
                </c:pt>
                <c:pt idx="3">
                  <c:v>7</c:v>
                </c:pt>
                <c:pt idx="4">
                  <c:v>7</c:v>
                </c:pt>
                <c:pt idx="5">
                  <c:v>7</c:v>
                </c:pt>
                <c:pt idx="6">
                  <c:v>5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1</c:v>
                </c:pt>
                <c:pt idx="11">
                  <c:v>1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19-465A-9C9E-73B5F8F7E3BE}"/>
            </c:ext>
          </c:extLst>
        </c:ser>
        <c:ser>
          <c:idx val="2"/>
          <c:order val="2"/>
          <c:tx>
            <c:strRef>
              <c:f>List2!#REF!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List2!$C$3:$AC$3</c:f>
              <c:numCache>
                <c:formatCode>mmm\-yy</c:formatCode>
                <c:ptCount val="27"/>
                <c:pt idx="0">
                  <c:v>42461</c:v>
                </c:pt>
                <c:pt idx="1">
                  <c:v>42491</c:v>
                </c:pt>
                <c:pt idx="2">
                  <c:v>42522</c:v>
                </c:pt>
                <c:pt idx="3">
                  <c:v>42552</c:v>
                </c:pt>
                <c:pt idx="4">
                  <c:v>42583</c:v>
                </c:pt>
                <c:pt idx="5">
                  <c:v>42614</c:v>
                </c:pt>
                <c:pt idx="6">
                  <c:v>42644</c:v>
                </c:pt>
                <c:pt idx="7">
                  <c:v>42675</c:v>
                </c:pt>
                <c:pt idx="8">
                  <c:v>42705</c:v>
                </c:pt>
                <c:pt idx="9">
                  <c:v>42736</c:v>
                </c:pt>
                <c:pt idx="10">
                  <c:v>42767</c:v>
                </c:pt>
                <c:pt idx="11">
                  <c:v>42795</c:v>
                </c:pt>
                <c:pt idx="12">
                  <c:v>42826</c:v>
                </c:pt>
                <c:pt idx="13">
                  <c:v>42856</c:v>
                </c:pt>
                <c:pt idx="14">
                  <c:v>42887</c:v>
                </c:pt>
                <c:pt idx="15">
                  <c:v>42917</c:v>
                </c:pt>
                <c:pt idx="16">
                  <c:v>42948</c:v>
                </c:pt>
                <c:pt idx="17">
                  <c:v>42979</c:v>
                </c:pt>
                <c:pt idx="18">
                  <c:v>43009</c:v>
                </c:pt>
                <c:pt idx="19">
                  <c:v>43040</c:v>
                </c:pt>
                <c:pt idx="20">
                  <c:v>43070</c:v>
                </c:pt>
                <c:pt idx="21">
                  <c:v>43101</c:v>
                </c:pt>
                <c:pt idx="22">
                  <c:v>43132</c:v>
                </c:pt>
                <c:pt idx="23">
                  <c:v>43160</c:v>
                </c:pt>
                <c:pt idx="24">
                  <c:v>43191</c:v>
                </c:pt>
                <c:pt idx="25">
                  <c:v>43221</c:v>
                </c:pt>
                <c:pt idx="26">
                  <c:v>43252</c:v>
                </c:pt>
              </c:numCache>
            </c:numRef>
          </c:cat>
          <c:val>
            <c:numRef>
              <c:f>List2!#REF!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619-465A-9C9E-73B5F8F7E3BE}"/>
            </c:ext>
          </c:extLst>
        </c:ser>
        <c:ser>
          <c:idx val="3"/>
          <c:order val="3"/>
          <c:tx>
            <c:strRef>
              <c:f>List2!$B$6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List2!$C$3:$AC$3</c:f>
              <c:numCache>
                <c:formatCode>mmm\-yy</c:formatCode>
                <c:ptCount val="27"/>
                <c:pt idx="0">
                  <c:v>42461</c:v>
                </c:pt>
                <c:pt idx="1">
                  <c:v>42491</c:v>
                </c:pt>
                <c:pt idx="2">
                  <c:v>42522</c:v>
                </c:pt>
                <c:pt idx="3">
                  <c:v>42552</c:v>
                </c:pt>
                <c:pt idx="4">
                  <c:v>42583</c:v>
                </c:pt>
                <c:pt idx="5">
                  <c:v>42614</c:v>
                </c:pt>
                <c:pt idx="6">
                  <c:v>42644</c:v>
                </c:pt>
                <c:pt idx="7">
                  <c:v>42675</c:v>
                </c:pt>
                <c:pt idx="8">
                  <c:v>42705</c:v>
                </c:pt>
                <c:pt idx="9">
                  <c:v>42736</c:v>
                </c:pt>
                <c:pt idx="10">
                  <c:v>42767</c:v>
                </c:pt>
                <c:pt idx="11">
                  <c:v>42795</c:v>
                </c:pt>
                <c:pt idx="12">
                  <c:v>42826</c:v>
                </c:pt>
                <c:pt idx="13">
                  <c:v>42856</c:v>
                </c:pt>
                <c:pt idx="14">
                  <c:v>42887</c:v>
                </c:pt>
                <c:pt idx="15">
                  <c:v>42917</c:v>
                </c:pt>
                <c:pt idx="16">
                  <c:v>42948</c:v>
                </c:pt>
                <c:pt idx="17">
                  <c:v>42979</c:v>
                </c:pt>
                <c:pt idx="18">
                  <c:v>43009</c:v>
                </c:pt>
                <c:pt idx="19">
                  <c:v>43040</c:v>
                </c:pt>
                <c:pt idx="20">
                  <c:v>43070</c:v>
                </c:pt>
                <c:pt idx="21">
                  <c:v>43101</c:v>
                </c:pt>
                <c:pt idx="22">
                  <c:v>43132</c:v>
                </c:pt>
                <c:pt idx="23">
                  <c:v>43160</c:v>
                </c:pt>
                <c:pt idx="24">
                  <c:v>43191</c:v>
                </c:pt>
                <c:pt idx="25">
                  <c:v>43221</c:v>
                </c:pt>
                <c:pt idx="26">
                  <c:v>43252</c:v>
                </c:pt>
              </c:numCache>
            </c:numRef>
          </c:cat>
          <c:val>
            <c:numRef>
              <c:f>List2!$C$6:$AC$6</c:f>
              <c:numCache>
                <c:formatCode>###0</c:formatCode>
                <c:ptCount val="27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5</c:v>
                </c:pt>
                <c:pt idx="5">
                  <c:v>5</c:v>
                </c:pt>
                <c:pt idx="6">
                  <c:v>4</c:v>
                </c:pt>
                <c:pt idx="7">
                  <c:v>3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619-465A-9C9E-73B5F8F7E3BE}"/>
            </c:ext>
          </c:extLst>
        </c:ser>
        <c:ser>
          <c:idx val="4"/>
          <c:order val="4"/>
          <c:tx>
            <c:strRef>
              <c:f>List2!$B$7</c:f>
              <c:strCache>
                <c:ptCount val="1"/>
                <c:pt idx="0">
                  <c:v>Municipal rental flat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List2!$C$3:$AC$3</c:f>
              <c:numCache>
                <c:formatCode>mmm\-yy</c:formatCode>
                <c:ptCount val="27"/>
                <c:pt idx="0">
                  <c:v>42461</c:v>
                </c:pt>
                <c:pt idx="1">
                  <c:v>42491</c:v>
                </c:pt>
                <c:pt idx="2">
                  <c:v>42522</c:v>
                </c:pt>
                <c:pt idx="3">
                  <c:v>42552</c:v>
                </c:pt>
                <c:pt idx="4">
                  <c:v>42583</c:v>
                </c:pt>
                <c:pt idx="5">
                  <c:v>42614</c:v>
                </c:pt>
                <c:pt idx="6">
                  <c:v>42644</c:v>
                </c:pt>
                <c:pt idx="7">
                  <c:v>42675</c:v>
                </c:pt>
                <c:pt idx="8">
                  <c:v>42705</c:v>
                </c:pt>
                <c:pt idx="9">
                  <c:v>42736</c:v>
                </c:pt>
                <c:pt idx="10">
                  <c:v>42767</c:v>
                </c:pt>
                <c:pt idx="11">
                  <c:v>42795</c:v>
                </c:pt>
                <c:pt idx="12">
                  <c:v>42826</c:v>
                </c:pt>
                <c:pt idx="13">
                  <c:v>42856</c:v>
                </c:pt>
                <c:pt idx="14">
                  <c:v>42887</c:v>
                </c:pt>
                <c:pt idx="15">
                  <c:v>42917</c:v>
                </c:pt>
                <c:pt idx="16">
                  <c:v>42948</c:v>
                </c:pt>
                <c:pt idx="17">
                  <c:v>42979</c:v>
                </c:pt>
                <c:pt idx="18">
                  <c:v>43009</c:v>
                </c:pt>
                <c:pt idx="19">
                  <c:v>43040</c:v>
                </c:pt>
                <c:pt idx="20">
                  <c:v>43070</c:v>
                </c:pt>
                <c:pt idx="21">
                  <c:v>43101</c:v>
                </c:pt>
                <c:pt idx="22">
                  <c:v>43132</c:v>
                </c:pt>
                <c:pt idx="23">
                  <c:v>43160</c:v>
                </c:pt>
                <c:pt idx="24">
                  <c:v>43191</c:v>
                </c:pt>
                <c:pt idx="25">
                  <c:v>43221</c:v>
                </c:pt>
                <c:pt idx="26">
                  <c:v>43252</c:v>
                </c:pt>
              </c:numCache>
            </c:numRef>
          </c:cat>
          <c:val>
            <c:numRef>
              <c:f>List2!$C$7:$AC$7</c:f>
              <c:numCache>
                <c:formatCode>###0</c:formatCode>
                <c:ptCount val="2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</c:v>
                </c:pt>
                <c:pt idx="6">
                  <c:v>11</c:v>
                </c:pt>
                <c:pt idx="7">
                  <c:v>18</c:v>
                </c:pt>
                <c:pt idx="8">
                  <c:v>27</c:v>
                </c:pt>
                <c:pt idx="9">
                  <c:v>34</c:v>
                </c:pt>
                <c:pt idx="10">
                  <c:v>37</c:v>
                </c:pt>
                <c:pt idx="11">
                  <c:v>39</c:v>
                </c:pt>
                <c:pt idx="12">
                  <c:v>44</c:v>
                </c:pt>
                <c:pt idx="13">
                  <c:v>49</c:v>
                </c:pt>
                <c:pt idx="14">
                  <c:v>50</c:v>
                </c:pt>
                <c:pt idx="15">
                  <c:v>50</c:v>
                </c:pt>
                <c:pt idx="16">
                  <c:v>50</c:v>
                </c:pt>
                <c:pt idx="17">
                  <c:v>50</c:v>
                </c:pt>
                <c:pt idx="18">
                  <c:v>50</c:v>
                </c:pt>
                <c:pt idx="19">
                  <c:v>49</c:v>
                </c:pt>
                <c:pt idx="20">
                  <c:v>49</c:v>
                </c:pt>
                <c:pt idx="21">
                  <c:v>48</c:v>
                </c:pt>
                <c:pt idx="22">
                  <c:v>48</c:v>
                </c:pt>
                <c:pt idx="23">
                  <c:v>48</c:v>
                </c:pt>
                <c:pt idx="24">
                  <c:v>48</c:v>
                </c:pt>
                <c:pt idx="25">
                  <c:v>48</c:v>
                </c:pt>
                <c:pt idx="26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619-465A-9C9E-73B5F8F7E3BE}"/>
            </c:ext>
          </c:extLst>
        </c:ser>
        <c:ser>
          <c:idx val="5"/>
          <c:order val="5"/>
          <c:tx>
            <c:strRef>
              <c:f>List2!$B$8</c:f>
              <c:strCache>
                <c:ptCount val="1"/>
                <c:pt idx="0">
                  <c:v>Insecure / inadequate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cat>
            <c:numRef>
              <c:f>List2!$C$3:$AC$3</c:f>
              <c:numCache>
                <c:formatCode>mmm\-yy</c:formatCode>
                <c:ptCount val="27"/>
                <c:pt idx="0">
                  <c:v>42461</c:v>
                </c:pt>
                <c:pt idx="1">
                  <c:v>42491</c:v>
                </c:pt>
                <c:pt idx="2">
                  <c:v>42522</c:v>
                </c:pt>
                <c:pt idx="3">
                  <c:v>42552</c:v>
                </c:pt>
                <c:pt idx="4">
                  <c:v>42583</c:v>
                </c:pt>
                <c:pt idx="5">
                  <c:v>42614</c:v>
                </c:pt>
                <c:pt idx="6">
                  <c:v>42644</c:v>
                </c:pt>
                <c:pt idx="7">
                  <c:v>42675</c:v>
                </c:pt>
                <c:pt idx="8">
                  <c:v>42705</c:v>
                </c:pt>
                <c:pt idx="9">
                  <c:v>42736</c:v>
                </c:pt>
                <c:pt idx="10">
                  <c:v>42767</c:v>
                </c:pt>
                <c:pt idx="11">
                  <c:v>42795</c:v>
                </c:pt>
                <c:pt idx="12">
                  <c:v>42826</c:v>
                </c:pt>
                <c:pt idx="13">
                  <c:v>42856</c:v>
                </c:pt>
                <c:pt idx="14">
                  <c:v>42887</c:v>
                </c:pt>
                <c:pt idx="15">
                  <c:v>42917</c:v>
                </c:pt>
                <c:pt idx="16">
                  <c:v>42948</c:v>
                </c:pt>
                <c:pt idx="17">
                  <c:v>42979</c:v>
                </c:pt>
                <c:pt idx="18">
                  <c:v>43009</c:v>
                </c:pt>
                <c:pt idx="19">
                  <c:v>43040</c:v>
                </c:pt>
                <c:pt idx="20">
                  <c:v>43070</c:v>
                </c:pt>
                <c:pt idx="21">
                  <c:v>43101</c:v>
                </c:pt>
                <c:pt idx="22">
                  <c:v>43132</c:v>
                </c:pt>
                <c:pt idx="23">
                  <c:v>43160</c:v>
                </c:pt>
                <c:pt idx="24">
                  <c:v>43191</c:v>
                </c:pt>
                <c:pt idx="25">
                  <c:v>43221</c:v>
                </c:pt>
                <c:pt idx="26">
                  <c:v>43252</c:v>
                </c:pt>
              </c:numCache>
            </c:numRef>
          </c:cat>
          <c:val>
            <c:numRef>
              <c:f>List2!$C$8:$AC$8</c:f>
              <c:numCache>
                <c:formatCode>###0</c:formatCode>
                <c:ptCount val="27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11</c:v>
                </c:pt>
                <c:pt idx="5">
                  <c:v>11</c:v>
                </c:pt>
                <c:pt idx="6">
                  <c:v>9</c:v>
                </c:pt>
                <c:pt idx="7">
                  <c:v>8</c:v>
                </c:pt>
                <c:pt idx="8">
                  <c:v>8</c:v>
                </c:pt>
                <c:pt idx="9">
                  <c:v>4</c:v>
                </c:pt>
                <c:pt idx="10">
                  <c:v>3</c:v>
                </c:pt>
                <c:pt idx="11">
                  <c:v>3</c:v>
                </c:pt>
                <c:pt idx="12">
                  <c:v>1</c:v>
                </c:pt>
                <c:pt idx="13">
                  <c:v>1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619-465A-9C9E-73B5F8F7E3BE}"/>
            </c:ext>
          </c:extLst>
        </c:ser>
        <c:ser>
          <c:idx val="6"/>
          <c:order val="6"/>
          <c:tx>
            <c:strRef>
              <c:f>List2!$B$9</c:f>
              <c:strCache>
                <c:ptCount val="1"/>
                <c:pt idx="0">
                  <c:v>Doubled-up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cat>
            <c:numRef>
              <c:f>List2!$C$3:$AC$3</c:f>
              <c:numCache>
                <c:formatCode>mmm\-yy</c:formatCode>
                <c:ptCount val="27"/>
                <c:pt idx="0">
                  <c:v>42461</c:v>
                </c:pt>
                <c:pt idx="1">
                  <c:v>42491</c:v>
                </c:pt>
                <c:pt idx="2">
                  <c:v>42522</c:v>
                </c:pt>
                <c:pt idx="3">
                  <c:v>42552</c:v>
                </c:pt>
                <c:pt idx="4">
                  <c:v>42583</c:v>
                </c:pt>
                <c:pt idx="5">
                  <c:v>42614</c:v>
                </c:pt>
                <c:pt idx="6">
                  <c:v>42644</c:v>
                </c:pt>
                <c:pt idx="7">
                  <c:v>42675</c:v>
                </c:pt>
                <c:pt idx="8">
                  <c:v>42705</c:v>
                </c:pt>
                <c:pt idx="9">
                  <c:v>42736</c:v>
                </c:pt>
                <c:pt idx="10">
                  <c:v>42767</c:v>
                </c:pt>
                <c:pt idx="11">
                  <c:v>42795</c:v>
                </c:pt>
                <c:pt idx="12">
                  <c:v>42826</c:v>
                </c:pt>
                <c:pt idx="13">
                  <c:v>42856</c:v>
                </c:pt>
                <c:pt idx="14">
                  <c:v>42887</c:v>
                </c:pt>
                <c:pt idx="15">
                  <c:v>42917</c:v>
                </c:pt>
                <c:pt idx="16">
                  <c:v>42948</c:v>
                </c:pt>
                <c:pt idx="17">
                  <c:v>42979</c:v>
                </c:pt>
                <c:pt idx="18">
                  <c:v>43009</c:v>
                </c:pt>
                <c:pt idx="19">
                  <c:v>43040</c:v>
                </c:pt>
                <c:pt idx="20">
                  <c:v>43070</c:v>
                </c:pt>
                <c:pt idx="21">
                  <c:v>43101</c:v>
                </c:pt>
                <c:pt idx="22">
                  <c:v>43132</c:v>
                </c:pt>
                <c:pt idx="23">
                  <c:v>43160</c:v>
                </c:pt>
                <c:pt idx="24">
                  <c:v>43191</c:v>
                </c:pt>
                <c:pt idx="25">
                  <c:v>43221</c:v>
                </c:pt>
                <c:pt idx="26">
                  <c:v>43252</c:v>
                </c:pt>
              </c:numCache>
            </c:numRef>
          </c:cat>
          <c:val>
            <c:numRef>
              <c:f>List2!$C$9:$AC$9</c:f>
              <c:numCache>
                <c:formatCode>###0</c:formatCode>
                <c:ptCount val="27"/>
                <c:pt idx="0">
                  <c:v>6</c:v>
                </c:pt>
                <c:pt idx="1">
                  <c:v>6</c:v>
                </c:pt>
                <c:pt idx="2">
                  <c:v>5</c:v>
                </c:pt>
                <c:pt idx="3">
                  <c:v>5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>
                  <c:v>3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4</c:v>
                </c:pt>
                <c:pt idx="12">
                  <c:v>3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619-465A-9C9E-73B5F8F7E3BE}"/>
            </c:ext>
          </c:extLst>
        </c:ser>
        <c:ser>
          <c:idx val="7"/>
          <c:order val="7"/>
          <c:tx>
            <c:strRef>
              <c:f>List2!$B$10</c:f>
              <c:strCache>
                <c:ptCount val="1"/>
                <c:pt idx="0">
                  <c:v>N/A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cat>
            <c:numRef>
              <c:f>List2!$C$3:$AC$3</c:f>
              <c:numCache>
                <c:formatCode>mmm\-yy</c:formatCode>
                <c:ptCount val="27"/>
                <c:pt idx="0">
                  <c:v>42461</c:v>
                </c:pt>
                <c:pt idx="1">
                  <c:v>42491</c:v>
                </c:pt>
                <c:pt idx="2">
                  <c:v>42522</c:v>
                </c:pt>
                <c:pt idx="3">
                  <c:v>42552</c:v>
                </c:pt>
                <c:pt idx="4">
                  <c:v>42583</c:v>
                </c:pt>
                <c:pt idx="5">
                  <c:v>42614</c:v>
                </c:pt>
                <c:pt idx="6">
                  <c:v>42644</c:v>
                </c:pt>
                <c:pt idx="7">
                  <c:v>42675</c:v>
                </c:pt>
                <c:pt idx="8">
                  <c:v>42705</c:v>
                </c:pt>
                <c:pt idx="9">
                  <c:v>42736</c:v>
                </c:pt>
                <c:pt idx="10">
                  <c:v>42767</c:v>
                </c:pt>
                <c:pt idx="11">
                  <c:v>42795</c:v>
                </c:pt>
                <c:pt idx="12">
                  <c:v>42826</c:v>
                </c:pt>
                <c:pt idx="13">
                  <c:v>42856</c:v>
                </c:pt>
                <c:pt idx="14">
                  <c:v>42887</c:v>
                </c:pt>
                <c:pt idx="15">
                  <c:v>42917</c:v>
                </c:pt>
                <c:pt idx="16">
                  <c:v>42948</c:v>
                </c:pt>
                <c:pt idx="17">
                  <c:v>42979</c:v>
                </c:pt>
                <c:pt idx="18">
                  <c:v>43009</c:v>
                </c:pt>
                <c:pt idx="19">
                  <c:v>43040</c:v>
                </c:pt>
                <c:pt idx="20">
                  <c:v>43070</c:v>
                </c:pt>
                <c:pt idx="21">
                  <c:v>43101</c:v>
                </c:pt>
                <c:pt idx="22">
                  <c:v>43132</c:v>
                </c:pt>
                <c:pt idx="23">
                  <c:v>43160</c:v>
                </c:pt>
                <c:pt idx="24">
                  <c:v>43191</c:v>
                </c:pt>
                <c:pt idx="25">
                  <c:v>43221</c:v>
                </c:pt>
                <c:pt idx="26">
                  <c:v>43252</c:v>
                </c:pt>
              </c:numCache>
            </c:numRef>
          </c:cat>
          <c:val>
            <c:numRef>
              <c:f>List2!$C$10:$AC$10</c:f>
              <c:numCache>
                <c:formatCode>###0</c:formatCode>
                <c:ptCount val="2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619-465A-9C9E-73B5F8F7E3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29264240"/>
        <c:axId val="629268832"/>
      </c:areaChart>
      <c:dateAx>
        <c:axId val="629264240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29268832"/>
        <c:crosses val="autoZero"/>
        <c:auto val="1"/>
        <c:lblOffset val="100"/>
        <c:baseTimeUnit val="months"/>
      </c:dateAx>
      <c:valAx>
        <c:axId val="629268832"/>
        <c:scaling>
          <c:orientation val="minMax"/>
          <c:max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2926424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5000000000000001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B40-456F-B90E-C2113BEBCF04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B40-456F-B90E-C2113BEBCF04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B40-456F-B90E-C2113BEBCF04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B40-456F-B90E-C2113BEBCF04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B40-456F-B90E-C2113BEBCF04}"/>
                </c:ext>
              </c:extLst>
            </c:dLbl>
            <c:dLbl>
              <c:idx val="5"/>
              <c:layout>
                <c:manualLayout>
                  <c:x val="-4.6358897933403637E-3"/>
                  <c:y val="-3.7453183520599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B40-456F-B90E-C2113BEBCF04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B40-456F-B90E-C2113BEBCF04}"/>
                </c:ext>
              </c:extLst>
            </c:dLbl>
            <c:dLbl>
              <c:idx val="7"/>
              <c:layout>
                <c:manualLayout>
                  <c:x val="-4.0101663481368283E-3"/>
                  <c:y val="-3.52163142528532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875109361329823E-2"/>
                      <c:h val="0.138819626713327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5B40-456F-B90E-C2113BEBCF04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B40-456F-B90E-C2113BEBCF04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B40-456F-B90E-C2113BEBCF04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B40-456F-B90E-C2113BEBCF04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B40-456F-B90E-C2113BEBCF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meanhomeless!$B$3:$M$3</c:f>
              <c:strCache>
                <c:ptCount val="12"/>
                <c:pt idx="0">
                  <c:v>M1</c:v>
                </c:pt>
                <c:pt idx="1">
                  <c:v>M2</c:v>
                </c:pt>
                <c:pt idx="2">
                  <c:v>M3</c:v>
                </c:pt>
                <c:pt idx="3">
                  <c:v>M4</c:v>
                </c:pt>
                <c:pt idx="4">
                  <c:v>M5</c:v>
                </c:pt>
                <c:pt idx="5">
                  <c:v>M6</c:v>
                </c:pt>
                <c:pt idx="6">
                  <c:v>M7</c:v>
                </c:pt>
                <c:pt idx="7">
                  <c:v>M8</c:v>
                </c:pt>
                <c:pt idx="8">
                  <c:v>M9</c:v>
                </c:pt>
                <c:pt idx="9">
                  <c:v>M10</c:v>
                </c:pt>
                <c:pt idx="10">
                  <c:v>M11</c:v>
                </c:pt>
                <c:pt idx="11">
                  <c:v>M12</c:v>
                </c:pt>
              </c:strCache>
            </c:strRef>
          </c:cat>
          <c:val>
            <c:numRef>
              <c:f>meanhomeless!$B$4:$M$4</c:f>
              <c:numCache>
                <c:formatCode>0%</c:formatCode>
                <c:ptCount val="12"/>
                <c:pt idx="0">
                  <c:v>1</c:v>
                </c:pt>
                <c:pt idx="1">
                  <c:v>0.98899999999999999</c:v>
                </c:pt>
                <c:pt idx="2">
                  <c:v>0.97799999999999998</c:v>
                </c:pt>
                <c:pt idx="3">
                  <c:v>0.96599999999999997</c:v>
                </c:pt>
                <c:pt idx="4">
                  <c:v>0.95499999999999996</c:v>
                </c:pt>
                <c:pt idx="5">
                  <c:v>0.92100000000000004</c:v>
                </c:pt>
                <c:pt idx="6">
                  <c:v>0.92100000000000004</c:v>
                </c:pt>
                <c:pt idx="7">
                  <c:v>0.91</c:v>
                </c:pt>
                <c:pt idx="8">
                  <c:v>0.86499999999999999</c:v>
                </c:pt>
                <c:pt idx="9">
                  <c:v>0.85399999999999998</c:v>
                </c:pt>
                <c:pt idx="10">
                  <c:v>0.86499999999999999</c:v>
                </c:pt>
                <c:pt idx="11">
                  <c:v>0.85399999999999998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5B40-456F-B90E-C2113BEBCF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5698048"/>
        <c:axId val="505701984"/>
      </c:lineChart>
      <c:catAx>
        <c:axId val="50569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05701984"/>
        <c:crosses val="autoZero"/>
        <c:auto val="1"/>
        <c:lblAlgn val="ctr"/>
        <c:lblOffset val="100"/>
        <c:noMultiLvlLbl val="0"/>
      </c:catAx>
      <c:valAx>
        <c:axId val="505701984"/>
        <c:scaling>
          <c:orientation val="minMax"/>
          <c:max val="1"/>
          <c:min val="0.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05698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876251579663655E-2"/>
          <c:y val="4.5219591294085731E-2"/>
          <c:w val="0.93143239039564496"/>
          <c:h val="0.845545533223836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ročně zabydlených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List1!$A$2:$A$13</c:f>
              <c:numCache>
                <c:formatCode>General</c:formatCode>
                <c:ptCount val="12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  <c:pt idx="9">
                  <c:v>2026</c:v>
                </c:pt>
                <c:pt idx="10">
                  <c:v>2027</c:v>
                </c:pt>
                <c:pt idx="11">
                  <c:v>2028</c:v>
                </c:pt>
              </c:numCache>
            </c:numRef>
          </c:cat>
          <c:val>
            <c:numRef>
              <c:f>List1!$B$2:$B$13</c:f>
              <c:numCache>
                <c:formatCode>General</c:formatCode>
                <c:ptCount val="12"/>
                <c:pt idx="0">
                  <c:v>14</c:v>
                </c:pt>
                <c:pt idx="1">
                  <c:v>20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20</c:v>
                </c:pt>
                <c:pt idx="10">
                  <c:v>15</c:v>
                </c:pt>
                <c:pt idx="1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44-42AB-922F-296D55C21CD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9"/>
        <c:axId val="591057736"/>
        <c:axId val="591055384"/>
      </c:barChart>
      <c:lineChart>
        <c:grouping val="standard"/>
        <c:varyColors val="0"/>
        <c:ser>
          <c:idx val="1"/>
          <c:order val="1"/>
          <c:tx>
            <c:strRef>
              <c:f>List1!$C$1</c:f>
              <c:strCache>
                <c:ptCount val="1"/>
                <c:pt idx="0">
                  <c:v>celkem bez domova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List1!$A$2:$A$13</c:f>
              <c:numCache>
                <c:formatCode>General</c:formatCode>
                <c:ptCount val="12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  <c:pt idx="9">
                  <c:v>2026</c:v>
                </c:pt>
                <c:pt idx="10">
                  <c:v>2027</c:v>
                </c:pt>
                <c:pt idx="11">
                  <c:v>2028</c:v>
                </c:pt>
              </c:numCache>
            </c:numRef>
          </c:cat>
          <c:val>
            <c:numRef>
              <c:f>List1!$C$2:$C$13</c:f>
              <c:numCache>
                <c:formatCode>General</c:formatCode>
                <c:ptCount val="12"/>
                <c:pt idx="0">
                  <c:v>500</c:v>
                </c:pt>
                <c:pt idx="1">
                  <c:v>565</c:v>
                </c:pt>
                <c:pt idx="2">
                  <c:v>465</c:v>
                </c:pt>
                <c:pt idx="3">
                  <c:v>400</c:v>
                </c:pt>
                <c:pt idx="4">
                  <c:v>335</c:v>
                </c:pt>
                <c:pt idx="5">
                  <c:v>250</c:v>
                </c:pt>
                <c:pt idx="6">
                  <c:v>175</c:v>
                </c:pt>
                <c:pt idx="7">
                  <c:v>90</c:v>
                </c:pt>
                <c:pt idx="8">
                  <c:v>5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C44-42AB-922F-296D55C21C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1057736"/>
        <c:axId val="591055384"/>
      </c:lineChart>
      <c:catAx>
        <c:axId val="591057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91055384"/>
        <c:crosses val="autoZero"/>
        <c:auto val="1"/>
        <c:lblAlgn val="ctr"/>
        <c:lblOffset val="100"/>
        <c:noMultiLvlLbl val="0"/>
      </c:catAx>
      <c:valAx>
        <c:axId val="591055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91057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0.34068</cdr:x>
      <cdr:y>0.92301</cdr:y>
    </cdr:from>
    <cdr:to>
      <cdr:x>0.49104</cdr:x>
      <cdr:y>0.98408</cdr:y>
    </cdr:to>
    <cdr:sp macro="" textlink="">
      <cdr:nvSpPr>
        <cdr:cNvPr id="2" name="TextovéPole 1">
          <a:extLst xmlns:a="http://schemas.openxmlformats.org/drawingml/2006/main">
            <a:ext uri="{FF2B5EF4-FFF2-40B4-BE49-F238E27FC236}">
              <a16:creationId xmlns:a16="http://schemas.microsoft.com/office/drawing/2014/main" id="{34A578D5-AB38-48C4-8F55-97146732C24D}"/>
            </a:ext>
          </a:extLst>
        </cdr:cNvPr>
        <cdr:cNvSpPr txBox="1"/>
      </cdr:nvSpPr>
      <cdr:spPr>
        <a:xfrm xmlns:a="http://schemas.openxmlformats.org/drawingml/2006/main">
          <a:off x="2585564" y="4239501"/>
          <a:ext cx="1141228" cy="2804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cs-CZ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F187B-4B83-4641-91F4-1E7502724CDE}" type="datetimeFigureOut">
              <a:rPr lang="cs-CZ" smtClean="0"/>
              <a:t>01.10.2018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31987F-5776-4F31-A891-AC5342AEB1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992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F96997-050A-436A-B2DC-0EF0CA14AC5B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1735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2625761"/>
            <a:ext cx="7772400" cy="616465"/>
          </a:xfrm>
        </p:spPr>
        <p:txBody>
          <a:bodyPr>
            <a:normAutofit/>
          </a:bodyPr>
          <a:lstStyle>
            <a:lvl1pPr algn="ctr">
              <a:defRPr sz="3200" baseline="0">
                <a:solidFill>
                  <a:srgbClr val="FBBA00"/>
                </a:solidFill>
                <a:latin typeface="Helvetica" pitchFamily="2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31640" y="3273828"/>
            <a:ext cx="6400800" cy="486054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FBBA00"/>
                </a:solidFill>
                <a:latin typeface="Helvetica" pitchFamily="2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C1181C1-1229-4B9C-B83D-1BE65BB55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96301-60CB-4CBE-A5D2-0C031F645C96}" type="datetimeFigureOut">
              <a:rPr lang="cs-CZ"/>
              <a:pPr>
                <a:defRPr/>
              </a:pPr>
              <a:t>01.10.2018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CD66E0F-89DC-4031-86BD-BF215B339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0E868AE-9FB5-428D-AA2E-8F6D639C2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24723-92D5-4E26-B070-222E7EF331F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8636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19672" y="411511"/>
            <a:ext cx="7067128" cy="7200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  <a:latin typeface="Helvetica" pitchFamily="2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buClr>
                <a:srgbClr val="FFC000"/>
              </a:buClr>
              <a:defRPr>
                <a:latin typeface="Helvetica" pitchFamily="2" charset="0"/>
              </a:defRPr>
            </a:lvl1pPr>
            <a:lvl2pPr>
              <a:buClr>
                <a:srgbClr val="FFC000"/>
              </a:buClr>
              <a:defRPr>
                <a:latin typeface="Helvetica" pitchFamily="2" charset="0"/>
              </a:defRPr>
            </a:lvl2pPr>
            <a:lvl3pPr>
              <a:buClr>
                <a:srgbClr val="FFC000"/>
              </a:buClr>
              <a:defRPr>
                <a:latin typeface="Helvetica" pitchFamily="2" charset="0"/>
              </a:defRPr>
            </a:lvl3pPr>
            <a:lvl4pPr>
              <a:buClr>
                <a:srgbClr val="FFC000"/>
              </a:buClr>
              <a:defRPr>
                <a:latin typeface="Helvetica" pitchFamily="2" charset="0"/>
              </a:defRPr>
            </a:lvl4pPr>
            <a:lvl5pPr>
              <a:buClr>
                <a:srgbClr val="FFC000"/>
              </a:buClr>
              <a:defRPr>
                <a:latin typeface="Helvetica" pitchFamily="2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0384F3E-1894-47F5-ADB8-9050DA518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C88D6-9402-4172-8093-6C00D51EE966}" type="datetimeFigureOut">
              <a:rPr lang="cs-CZ"/>
              <a:pPr>
                <a:defRPr/>
              </a:pPr>
              <a:t>01.10.2018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D7D410F-FDEB-4EC2-BEF8-010FE655B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4AC03D4-5685-4317-B384-E74227A22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3085D-9A20-49B1-BED0-59C8322DFAC7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02906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1203598"/>
            <a:ext cx="2057400" cy="3391026"/>
          </a:xfrm>
        </p:spPr>
        <p:txBody>
          <a:bodyPr vert="eaVert">
            <a:normAutofit/>
          </a:bodyPr>
          <a:lstStyle>
            <a:lvl1pPr algn="ctr">
              <a:defRPr sz="2800">
                <a:solidFill>
                  <a:srgbClr val="FFC000"/>
                </a:solidFill>
                <a:latin typeface="Helvetica" pitchFamily="2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203598"/>
            <a:ext cx="6019800" cy="3391026"/>
          </a:xfrm>
        </p:spPr>
        <p:txBody>
          <a:bodyPr vert="eaVert"/>
          <a:lstStyle>
            <a:lvl1pPr>
              <a:buClr>
                <a:srgbClr val="FFC000"/>
              </a:buClr>
              <a:defRPr>
                <a:latin typeface="Helvetica" pitchFamily="2" charset="0"/>
              </a:defRPr>
            </a:lvl1pPr>
            <a:lvl2pPr>
              <a:buClr>
                <a:srgbClr val="FFC000"/>
              </a:buClr>
              <a:defRPr>
                <a:latin typeface="Helvetica" pitchFamily="2" charset="0"/>
              </a:defRPr>
            </a:lvl2pPr>
            <a:lvl3pPr>
              <a:buClr>
                <a:srgbClr val="FFC000"/>
              </a:buClr>
              <a:defRPr>
                <a:latin typeface="Helvetica" pitchFamily="2" charset="0"/>
              </a:defRPr>
            </a:lvl3pPr>
            <a:lvl4pPr>
              <a:buClr>
                <a:srgbClr val="FFC000"/>
              </a:buClr>
              <a:defRPr>
                <a:latin typeface="Helvetica" pitchFamily="2" charset="0"/>
              </a:defRPr>
            </a:lvl4pPr>
            <a:lvl5pPr>
              <a:buClr>
                <a:srgbClr val="FFC000"/>
              </a:buClr>
              <a:defRPr>
                <a:latin typeface="Helvetica" pitchFamily="2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856344F-08DD-4DCF-8649-269D09FE4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7C7BA-4746-4DDC-84F6-5828A6AF7B4A}" type="datetimeFigureOut">
              <a:rPr lang="cs-CZ"/>
              <a:pPr>
                <a:defRPr/>
              </a:pPr>
              <a:t>01.10.2018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BA17D4B-B3A9-4980-997B-22592EF31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F0E1569-D47F-4FCF-8680-8ADE6533C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1FD4A-1815-4884-AA40-809C9E0009A9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78018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1917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19672" y="339502"/>
            <a:ext cx="7067128" cy="857250"/>
          </a:xfrm>
        </p:spPr>
        <p:txBody>
          <a:bodyPr>
            <a:normAutofit/>
          </a:bodyPr>
          <a:lstStyle>
            <a:lvl1pPr algn="l">
              <a:defRPr sz="3600" b="0" baseline="0">
                <a:solidFill>
                  <a:srgbClr val="FBBA00"/>
                </a:solidFill>
                <a:latin typeface="Helvetica" pitchFamily="2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467544" y="1203598"/>
            <a:ext cx="8219256" cy="3391031"/>
          </a:xfrm>
        </p:spPr>
        <p:txBody>
          <a:bodyPr/>
          <a:lstStyle>
            <a:lvl1pPr>
              <a:buClr>
                <a:srgbClr val="FBBA00"/>
              </a:buClr>
              <a:defRPr sz="3200">
                <a:latin typeface="Helvetica" pitchFamily="2" charset="0"/>
              </a:defRPr>
            </a:lvl1pPr>
            <a:lvl2pPr>
              <a:buClr>
                <a:srgbClr val="FBBA00"/>
              </a:buClr>
              <a:defRPr sz="2800">
                <a:latin typeface="Helvetica" pitchFamily="2" charset="0"/>
              </a:defRPr>
            </a:lvl2pPr>
            <a:lvl3pPr>
              <a:buClr>
                <a:srgbClr val="FBBA00"/>
              </a:buClr>
              <a:defRPr sz="2400">
                <a:latin typeface="Helvetica" pitchFamily="2" charset="0"/>
              </a:defRPr>
            </a:lvl3pPr>
            <a:lvl4pPr>
              <a:buClr>
                <a:srgbClr val="FBBA00"/>
              </a:buClr>
              <a:defRPr sz="2000">
                <a:latin typeface="Helvetica" pitchFamily="2" charset="0"/>
              </a:defRPr>
            </a:lvl4pPr>
            <a:lvl5pPr>
              <a:buClr>
                <a:srgbClr val="FBBA00"/>
              </a:buClr>
              <a:defRPr sz="2000">
                <a:latin typeface="Helvetica" pitchFamily="2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9698CF6-3D25-4353-92FE-8B5653BFF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8CD30-C6AD-4B65-9906-2059735F2E6B}" type="datetimeFigureOut">
              <a:rPr lang="cs-CZ"/>
              <a:pPr>
                <a:defRPr/>
              </a:pPr>
              <a:t>01.10.2018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FE7438D-1165-46A3-816E-5B5FF0B35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AA60628-EC97-4F8E-AB48-D27A58691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32DF3-4B78-4B1B-A9C0-298A0E751254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241814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675088" y="3468472"/>
            <a:ext cx="6400800" cy="369238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051" baseline="0">
                <a:solidFill>
                  <a:srgbClr val="034EA2"/>
                </a:solidFill>
              </a:defRPr>
            </a:lvl1pPr>
            <a:lvl2pPr marL="450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0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0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1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1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1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521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02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Jméno autora/autorů</a:t>
            </a:r>
            <a:endParaRPr lang="cs-CZ" dirty="0"/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675088" y="659281"/>
            <a:ext cx="3348808" cy="475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26" b="1" dirty="0" smtClean="0"/>
              <a:t>MINISTERSTVO PRO MÍSTNÍ ROZVOJ 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sz="1465" b="1" dirty="0" smtClean="0"/>
              <a:t>Národní orgán pro koordinaci</a:t>
            </a:r>
            <a:endParaRPr lang="cs-CZ" sz="1465" b="1" dirty="0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675088" y="1582274"/>
            <a:ext cx="8229600" cy="857250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293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 smtClean="0"/>
              <a:t>Název prezentace</a:t>
            </a:r>
            <a:endParaRPr lang="cs-CZ" dirty="0"/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675088" y="3995719"/>
            <a:ext cx="3456834" cy="263978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465">
                <a:solidFill>
                  <a:srgbClr val="034EA2"/>
                </a:solidFill>
              </a:defRPr>
            </a:lvl1pPr>
          </a:lstStyle>
          <a:p>
            <a:pPr lvl="0"/>
            <a:r>
              <a:rPr lang="cs-CZ" dirty="0" smtClean="0"/>
              <a:t>Datum a místo</a:t>
            </a:r>
            <a:endParaRPr lang="cs-CZ" dirty="0"/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700396" y="0"/>
            <a:ext cx="3443605" cy="3362975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897596" y="4365193"/>
            <a:ext cx="3348808" cy="56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204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19672" y="411510"/>
            <a:ext cx="7067128" cy="785242"/>
          </a:xfrm>
        </p:spPr>
        <p:txBody>
          <a:bodyPr>
            <a:normAutofit/>
          </a:bodyPr>
          <a:lstStyle>
            <a:lvl1pPr algn="l">
              <a:defRPr sz="3600" b="0" baseline="0">
                <a:solidFill>
                  <a:srgbClr val="FFC000"/>
                </a:solidFill>
                <a:latin typeface="Helvetica" pitchFamily="2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91968" y="1203598"/>
            <a:ext cx="8207375" cy="338455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06AB8C7-FB93-4600-A3FD-A0343202FEC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71EBA-F2AE-4172-A073-CDAFDAA1CDC5}" type="datetimeFigureOut">
              <a:rPr lang="cs-CZ"/>
              <a:pPr>
                <a:defRPr/>
              </a:pPr>
              <a:t>01.10.2018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5B35722-2808-4C27-90E8-CC8D2D72BB1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1D3D76D-6A18-4E99-81B3-FF9F0015FBE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C74A8-8A08-4824-A137-86BD72446588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614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>
            <a:noAutofit/>
          </a:bodyPr>
          <a:lstStyle>
            <a:lvl1pPr algn="l">
              <a:defRPr sz="3200" b="1" cap="all">
                <a:latin typeface="Helvetica" pitchFamily="2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Helvetica" pitchFamily="2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8273421-4309-4DD1-AE6A-09E7D4B0F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26A84-3DA5-4F22-97F9-77B5123DB3CC}" type="datetimeFigureOut">
              <a:rPr lang="cs-CZ"/>
              <a:pPr>
                <a:defRPr/>
              </a:pPr>
              <a:t>01.10.2018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4D6A38D-A1DC-453E-9F6D-93F9A5456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27B3806-AE15-4AE5-B63D-870D86931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A7486-BB10-4551-BAF3-37572F8E6FC7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8036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19672" y="411510"/>
            <a:ext cx="7067128" cy="785242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BBA00"/>
                </a:solidFill>
                <a:latin typeface="Helvetica" pitchFamily="2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buClr>
                <a:srgbClr val="FFC000"/>
              </a:buClr>
              <a:defRPr sz="2800">
                <a:latin typeface="Helvetica" pitchFamily="2" charset="0"/>
              </a:defRPr>
            </a:lvl1pPr>
            <a:lvl2pPr>
              <a:buClr>
                <a:srgbClr val="FFC000"/>
              </a:buClr>
              <a:defRPr sz="2400">
                <a:latin typeface="Helvetica" pitchFamily="2" charset="0"/>
              </a:defRPr>
            </a:lvl2pPr>
            <a:lvl3pPr>
              <a:buClr>
                <a:srgbClr val="FFC000"/>
              </a:buClr>
              <a:defRPr sz="2000">
                <a:latin typeface="Helvetica" pitchFamily="2" charset="0"/>
              </a:defRPr>
            </a:lvl3pPr>
            <a:lvl4pPr>
              <a:buClr>
                <a:srgbClr val="FFC000"/>
              </a:buClr>
              <a:defRPr sz="1800">
                <a:latin typeface="Helvetica" pitchFamily="2" charset="0"/>
              </a:defRPr>
            </a:lvl4pPr>
            <a:lvl5pPr>
              <a:buClr>
                <a:srgbClr val="FFC000"/>
              </a:buClr>
              <a:defRPr sz="1800">
                <a:latin typeface="Helvetica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buClr>
                <a:srgbClr val="FFC000"/>
              </a:buClr>
              <a:defRPr sz="2800">
                <a:latin typeface="Helvetica" pitchFamily="2" charset="0"/>
              </a:defRPr>
            </a:lvl1pPr>
            <a:lvl2pPr>
              <a:buClr>
                <a:srgbClr val="FFC000"/>
              </a:buClr>
              <a:defRPr sz="2400">
                <a:latin typeface="Helvetica" pitchFamily="2" charset="0"/>
              </a:defRPr>
            </a:lvl2pPr>
            <a:lvl3pPr>
              <a:buClr>
                <a:srgbClr val="FFC000"/>
              </a:buClr>
              <a:defRPr sz="2000">
                <a:latin typeface="Helvetica" pitchFamily="2" charset="0"/>
              </a:defRPr>
            </a:lvl3pPr>
            <a:lvl4pPr>
              <a:buClr>
                <a:srgbClr val="FFC000"/>
              </a:buClr>
              <a:defRPr sz="1800">
                <a:latin typeface="Helvetica" pitchFamily="2" charset="0"/>
              </a:defRPr>
            </a:lvl4pPr>
            <a:lvl5pPr>
              <a:buClr>
                <a:srgbClr val="FFC000"/>
              </a:buClr>
              <a:defRPr sz="1800">
                <a:latin typeface="Helvetica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40C841D1-E295-4FB1-837E-918E36D74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94B01-E446-44E4-A5A9-2CC0B341D3B5}" type="datetimeFigureOut">
              <a:rPr lang="cs-CZ"/>
              <a:pPr>
                <a:defRPr/>
              </a:pPr>
              <a:t>01.10.2018</a:t>
            </a:fld>
            <a:endParaRPr lang="cs-CZ" dirty="0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5528465F-8D08-44B5-8DEF-70871C43E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D7EF940B-700C-489B-95C8-17BED7CC2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413CB-DD91-493F-8791-07D852A7D742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30005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19672" y="411509"/>
            <a:ext cx="7067128" cy="720081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BBA00"/>
                </a:solidFill>
                <a:latin typeface="Helvetica" pitchFamily="2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buClr>
                <a:srgbClr val="FFC000"/>
              </a:buClr>
              <a:defRPr sz="2400">
                <a:latin typeface="Helvetica" pitchFamily="2" charset="0"/>
              </a:defRPr>
            </a:lvl1pPr>
            <a:lvl2pPr>
              <a:buClr>
                <a:srgbClr val="FFC000"/>
              </a:buClr>
              <a:defRPr sz="2000">
                <a:latin typeface="Helvetica" pitchFamily="2" charset="0"/>
              </a:defRPr>
            </a:lvl2pPr>
            <a:lvl3pPr>
              <a:buClr>
                <a:srgbClr val="FFC000"/>
              </a:buClr>
              <a:defRPr sz="1800">
                <a:latin typeface="Helvetica" pitchFamily="2" charset="0"/>
              </a:defRPr>
            </a:lvl3pPr>
            <a:lvl4pPr>
              <a:buClr>
                <a:srgbClr val="FFC000"/>
              </a:buClr>
              <a:defRPr sz="1600">
                <a:latin typeface="Helvetica" pitchFamily="2" charset="0"/>
              </a:defRPr>
            </a:lvl4pPr>
            <a:lvl5pPr>
              <a:buClr>
                <a:srgbClr val="FFC000"/>
              </a:buClr>
              <a:defRPr sz="1600">
                <a:latin typeface="Helvetica" pitchFamily="2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buClr>
                <a:srgbClr val="FFC000"/>
              </a:buClr>
              <a:defRPr sz="2400">
                <a:latin typeface="Helvetica" pitchFamily="2" charset="0"/>
              </a:defRPr>
            </a:lvl1pPr>
            <a:lvl2pPr>
              <a:buClr>
                <a:srgbClr val="FFC000"/>
              </a:buClr>
              <a:defRPr sz="2000">
                <a:latin typeface="Helvetica" pitchFamily="2" charset="0"/>
              </a:defRPr>
            </a:lvl2pPr>
            <a:lvl3pPr>
              <a:buClr>
                <a:srgbClr val="FFC000"/>
              </a:buClr>
              <a:defRPr sz="1800">
                <a:latin typeface="Helvetica" pitchFamily="2" charset="0"/>
              </a:defRPr>
            </a:lvl3pPr>
            <a:lvl4pPr>
              <a:buClr>
                <a:srgbClr val="FFC000"/>
              </a:buClr>
              <a:defRPr sz="1600">
                <a:latin typeface="Helvetica" pitchFamily="2" charset="0"/>
              </a:defRPr>
            </a:lvl4pPr>
            <a:lvl5pPr>
              <a:buClr>
                <a:srgbClr val="FFC000"/>
              </a:buClr>
              <a:defRPr sz="1600">
                <a:latin typeface="Helvetica" pitchFamily="2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7" name="Zástupný symbol pro datum 3">
            <a:extLst>
              <a:ext uri="{FF2B5EF4-FFF2-40B4-BE49-F238E27FC236}">
                <a16:creationId xmlns:a16="http://schemas.microsoft.com/office/drawing/2014/main" id="{9D9D4BFA-B124-4242-8FC4-9063BB736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9A8BA-A3A2-44D0-B213-7B1AC966D758}" type="datetimeFigureOut">
              <a:rPr lang="cs-CZ"/>
              <a:pPr>
                <a:defRPr/>
              </a:pPr>
              <a:t>01.10.2018</a:t>
            </a:fld>
            <a:endParaRPr lang="cs-CZ" dirty="0"/>
          </a:p>
        </p:txBody>
      </p:sp>
      <p:sp>
        <p:nvSpPr>
          <p:cNvPr id="8" name="Zástupný symbol pro zápatí 4">
            <a:extLst>
              <a:ext uri="{FF2B5EF4-FFF2-40B4-BE49-F238E27FC236}">
                <a16:creationId xmlns:a16="http://schemas.microsoft.com/office/drawing/2014/main" id="{832AC1B0-E1A2-4100-8118-0A11BA89E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AEE0A510-BCB3-4C0B-B0B8-DAF3E1093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23636-B853-4B4E-BB50-86A4733832C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51255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19672" y="411510"/>
            <a:ext cx="7067128" cy="7200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  <a:latin typeface="Helvetica" pitchFamily="2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datum 3">
            <a:extLst>
              <a:ext uri="{FF2B5EF4-FFF2-40B4-BE49-F238E27FC236}">
                <a16:creationId xmlns:a16="http://schemas.microsoft.com/office/drawing/2014/main" id="{A3F33941-AAA7-4014-B8CD-014355775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5AA08-2BE5-409B-BCDB-FBE43D6FDBF3}" type="datetimeFigureOut">
              <a:rPr lang="cs-CZ"/>
              <a:pPr>
                <a:defRPr/>
              </a:pPr>
              <a:t>01.10.2018</a:t>
            </a:fld>
            <a:endParaRPr lang="cs-CZ" dirty="0"/>
          </a:p>
        </p:txBody>
      </p:sp>
      <p:sp>
        <p:nvSpPr>
          <p:cNvPr id="4" name="Zástupný symbol pro zápatí 4">
            <a:extLst>
              <a:ext uri="{FF2B5EF4-FFF2-40B4-BE49-F238E27FC236}">
                <a16:creationId xmlns:a16="http://schemas.microsoft.com/office/drawing/2014/main" id="{CB038281-60DF-4688-A1D4-5FBF49E2B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>
            <a:extLst>
              <a:ext uri="{FF2B5EF4-FFF2-40B4-BE49-F238E27FC236}">
                <a16:creationId xmlns:a16="http://schemas.microsoft.com/office/drawing/2014/main" id="{379CBF5A-8EDA-492C-A1A3-74EA10AF1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DB450-6412-42C1-B94F-1735C692D57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8495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>
            <a:extLst>
              <a:ext uri="{FF2B5EF4-FFF2-40B4-BE49-F238E27FC236}">
                <a16:creationId xmlns:a16="http://schemas.microsoft.com/office/drawing/2014/main" id="{2C1C5A86-D681-4D32-B0A9-F9062752B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2BCDD-CB38-4B8A-8770-BBFDE12B2F3A}" type="datetimeFigureOut">
              <a:rPr lang="cs-CZ"/>
              <a:pPr>
                <a:defRPr/>
              </a:pPr>
              <a:t>01.10.2018</a:t>
            </a:fld>
            <a:endParaRPr lang="cs-CZ" dirty="0"/>
          </a:p>
        </p:txBody>
      </p:sp>
      <p:sp>
        <p:nvSpPr>
          <p:cNvPr id="3" name="Zástupný symbol pro zápatí 4">
            <a:extLst>
              <a:ext uri="{FF2B5EF4-FFF2-40B4-BE49-F238E27FC236}">
                <a16:creationId xmlns:a16="http://schemas.microsoft.com/office/drawing/2014/main" id="{DCD8CABC-E065-4450-8574-333B1865E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>
            <a:extLst>
              <a:ext uri="{FF2B5EF4-FFF2-40B4-BE49-F238E27FC236}">
                <a16:creationId xmlns:a16="http://schemas.microsoft.com/office/drawing/2014/main" id="{5A8FA62E-5F39-4261-BF31-323B62E8F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0618C-E004-434F-8E68-2A9606FD420C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87152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51920" y="699542"/>
            <a:ext cx="4834880" cy="3895087"/>
          </a:xfrm>
        </p:spPr>
        <p:txBody>
          <a:bodyPr/>
          <a:lstStyle>
            <a:lvl1pPr>
              <a:buClr>
                <a:srgbClr val="FFC000"/>
              </a:buClr>
              <a:defRPr sz="3200">
                <a:solidFill>
                  <a:schemeClr val="bg1"/>
                </a:solidFill>
              </a:defRPr>
            </a:lvl1pPr>
            <a:lvl2pPr>
              <a:buClr>
                <a:srgbClr val="FFC000"/>
              </a:buClr>
              <a:defRPr sz="2800">
                <a:solidFill>
                  <a:schemeClr val="bg1"/>
                </a:solidFill>
              </a:defRPr>
            </a:lvl2pPr>
            <a:lvl3pPr>
              <a:buClr>
                <a:srgbClr val="FFC000"/>
              </a:buClr>
              <a:defRPr sz="2400">
                <a:solidFill>
                  <a:schemeClr val="bg1"/>
                </a:solidFill>
              </a:defRPr>
            </a:lvl3pPr>
            <a:lvl4pPr>
              <a:buClr>
                <a:srgbClr val="FFC000"/>
              </a:buClr>
              <a:defRPr sz="2000">
                <a:solidFill>
                  <a:schemeClr val="bg1"/>
                </a:solidFill>
              </a:defRPr>
            </a:lvl4pPr>
            <a:lvl5pPr>
              <a:buClr>
                <a:srgbClr val="FFC000"/>
              </a:buCl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4">
            <a:extLst>
              <a:ext uri="{FF2B5EF4-FFF2-40B4-BE49-F238E27FC236}">
                <a16:creationId xmlns:a16="http://schemas.microsoft.com/office/drawing/2014/main" id="{A80867AE-C663-45F7-9FA8-1B1E3AEFC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92DC0-6D3D-4934-AA42-48DF956023A0}" type="datetimeFigureOut">
              <a:rPr lang="cs-CZ"/>
              <a:pPr>
                <a:defRPr/>
              </a:pPr>
              <a:t>01.10.2018</a:t>
            </a:fld>
            <a:endParaRPr lang="cs-CZ"/>
          </a:p>
        </p:txBody>
      </p:sp>
      <p:sp>
        <p:nvSpPr>
          <p:cNvPr id="5" name="Zástupný symbol pro zápatí 5">
            <a:extLst>
              <a:ext uri="{FF2B5EF4-FFF2-40B4-BE49-F238E27FC236}">
                <a16:creationId xmlns:a16="http://schemas.microsoft.com/office/drawing/2014/main" id="{1DF5545B-372E-49C5-AF35-86265531D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6">
            <a:extLst>
              <a:ext uri="{FF2B5EF4-FFF2-40B4-BE49-F238E27FC236}">
                <a16:creationId xmlns:a16="http://schemas.microsoft.com/office/drawing/2014/main" id="{EC2AA50E-7A04-448B-9B2D-73A1999DE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37DA1-21D7-4E24-B04C-DEB6722AD9E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5193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>
                <a:latin typeface="Helvetica" pitchFamily="2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411510"/>
            <a:ext cx="5486400" cy="3134171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latin typeface="Helvetica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/>
              <a:t>Kliknutím na ikonu přidáte obrázek.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7"/>
          </a:xfrm>
        </p:spPr>
        <p:txBody>
          <a:bodyPr/>
          <a:lstStyle>
            <a:lvl1pPr marL="0" indent="0">
              <a:buNone/>
              <a:defRPr sz="1400">
                <a:latin typeface="Helvetica" pitchFamily="2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89D11A10-6A3E-4537-AB66-8DD7DDE2E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1FEB3-FC86-41AF-8B2C-E7EE24A88B06}" type="datetimeFigureOut">
              <a:rPr lang="cs-CZ"/>
              <a:pPr>
                <a:defRPr/>
              </a:pPr>
              <a:t>01.10.2018</a:t>
            </a:fld>
            <a:endParaRPr lang="cs-CZ" dirty="0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BFFED360-2803-4974-B04D-BE780A855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D0C2F438-EEDA-498E-B0CC-AEF739F2B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16FF-6B2B-46DB-8693-DB7DDB9B593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6498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>
            <a:extLst>
              <a:ext uri="{FF2B5EF4-FFF2-40B4-BE49-F238E27FC236}">
                <a16:creationId xmlns:a16="http://schemas.microsoft.com/office/drawing/2014/main" id="{4BD7102C-2933-420B-920C-B0D6406DF8B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31913" y="411163"/>
            <a:ext cx="7354887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styl.</a:t>
            </a:r>
          </a:p>
        </p:txBody>
      </p:sp>
      <p:sp>
        <p:nvSpPr>
          <p:cNvPr id="1027" name="Zástupný symbol pro text 2">
            <a:extLst>
              <a:ext uri="{FF2B5EF4-FFF2-40B4-BE49-F238E27FC236}">
                <a16:creationId xmlns:a16="http://schemas.microsoft.com/office/drawing/2014/main" id="{17D4797D-D477-4022-82D6-3D1319C632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366AFCE-D954-4156-B2E7-2CAE3180C2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5138" y="123825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cs typeface="Helvetica" pitchFamily="2" charset="0"/>
              </a:defRPr>
            </a:lvl1pPr>
          </a:lstStyle>
          <a:p>
            <a:pPr>
              <a:defRPr/>
            </a:pPr>
            <a:fld id="{0696B135-A527-4488-B9B0-100B76242611}" type="datetimeFigureOut">
              <a:rPr lang="cs-CZ"/>
              <a:pPr>
                <a:defRPr/>
              </a:pPr>
              <a:t>01.10.2018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02CDB85-0EF3-4187-B4CF-61ED4B7184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32138" y="123825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cs typeface="Helvetica" pitchFamily="2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9E517A4-52A2-41AE-8732-78AC87030F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61138" y="123825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cs typeface="Helvetica" pitchFamily="2" charset="0"/>
              </a:defRPr>
            </a:lvl1pPr>
          </a:lstStyle>
          <a:p>
            <a:pPr>
              <a:defRPr/>
            </a:pPr>
            <a:fld id="{D2BE02A7-9FFC-423D-99B6-F1DEA1AAFCAA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5" r:id="rId8"/>
    <p:sldLayoutId id="2147483681" r:id="rId9"/>
    <p:sldLayoutId id="2147483682" r:id="rId10"/>
    <p:sldLayoutId id="2147483683" r:id="rId11"/>
    <p:sldLayoutId id="2147483686" r:id="rId12"/>
    <p:sldLayoutId id="2147483689" r:id="rId13"/>
    <p:sldLayoutId id="2147483690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BBA00"/>
          </a:solidFill>
          <a:latin typeface="Helvetica" pitchFamily="2" charset="0"/>
          <a:ea typeface="+mj-ea"/>
          <a:cs typeface="Helvetica" pitchFamily="2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BBA00"/>
          </a:solidFill>
          <a:latin typeface="Helvetica" panose="020B0604020202020204" pitchFamily="34" charset="0"/>
          <a:cs typeface="Helvetica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BBA00"/>
          </a:solidFill>
          <a:latin typeface="Helvetica" panose="020B0604020202020204" pitchFamily="34" charset="0"/>
          <a:cs typeface="Helvetica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BBA00"/>
          </a:solidFill>
          <a:latin typeface="Helvetica" panose="020B0604020202020204" pitchFamily="34" charset="0"/>
          <a:cs typeface="Helvetica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BBA00"/>
          </a:solidFill>
          <a:latin typeface="Helvetica" panose="020B0604020202020204" pitchFamily="34" charset="0"/>
          <a:cs typeface="Helvetica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BBA00"/>
          </a:solidFill>
          <a:latin typeface="Helvetica" panose="020B0604020202020204" pitchFamily="34" charset="0"/>
          <a:cs typeface="Helvetica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BBA00"/>
          </a:solidFill>
          <a:latin typeface="Helvetica" panose="020B0604020202020204" pitchFamily="34" charset="0"/>
          <a:cs typeface="Helvetica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BBA00"/>
          </a:solidFill>
          <a:latin typeface="Helvetica" panose="020B0604020202020204" pitchFamily="34" charset="0"/>
          <a:cs typeface="Helvetica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BBA00"/>
          </a:solidFill>
          <a:latin typeface="Helvetica" panose="020B0604020202020204" pitchFamily="34" charset="0"/>
          <a:cs typeface="Helvetica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BBA00"/>
        </a:buClr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Helvetica" pitchFamily="2" charset="0"/>
          <a:ea typeface="+mn-ea"/>
          <a:cs typeface="Helvetica" pitchFamily="2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BBA00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Helvetica" pitchFamily="2" charset="0"/>
          <a:ea typeface="+mn-ea"/>
          <a:cs typeface="Helvetica" pitchFamily="2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BBA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elvetica" pitchFamily="2" charset="0"/>
          <a:ea typeface="+mn-ea"/>
          <a:cs typeface="Helvetica" pitchFamily="2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BBA00"/>
        </a:buClr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Helvetica" pitchFamily="2" charset="0"/>
          <a:ea typeface="+mn-ea"/>
          <a:cs typeface="Helvetica" pitchFamily="2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BBA00"/>
        </a:buClr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Helvetica" pitchFamily="2" charset="0"/>
          <a:ea typeface="+mn-ea"/>
          <a:cs typeface="Helvetica" pitchFamily="2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>
          <a:xfrm>
            <a:off x="563126" y="3151983"/>
            <a:ext cx="7015530" cy="685728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Štěpán </a:t>
            </a:r>
            <a:r>
              <a:rPr lang="cs-CZ" dirty="0" err="1"/>
              <a:t>Ripka</a:t>
            </a:r>
            <a:r>
              <a:rPr lang="cs-CZ" dirty="0"/>
              <a:t>, </a:t>
            </a:r>
            <a:r>
              <a:rPr lang="cs-CZ" dirty="0" err="1"/>
              <a:t>Ph</a:t>
            </a:r>
            <a:r>
              <a:rPr lang="cs-CZ" dirty="0"/>
              <a:t>. D</a:t>
            </a:r>
            <a:r>
              <a:rPr lang="cs-CZ" dirty="0" smtClean="0"/>
              <a:t>., Eliška </a:t>
            </a:r>
            <a:r>
              <a:rPr lang="cs-CZ" dirty="0"/>
              <a:t>Černá, </a:t>
            </a:r>
            <a:endParaRPr lang="cs-CZ" dirty="0" smtClean="0"/>
          </a:p>
          <a:p>
            <a:r>
              <a:rPr lang="cs-CZ" dirty="0" smtClean="0"/>
              <a:t>Ph.D</a:t>
            </a:r>
            <a:r>
              <a:rPr lang="cs-CZ" dirty="0"/>
              <a:t>. </a:t>
            </a:r>
            <a:r>
              <a:rPr lang="cs-CZ" dirty="0" smtClean="0"/>
              <a:t>Mgr</a:t>
            </a:r>
            <a:r>
              <a:rPr lang="cs-CZ" dirty="0"/>
              <a:t>. Petr Kubala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-108520" y="1757489"/>
            <a:ext cx="8229600" cy="1205500"/>
          </a:xfrm>
        </p:spPr>
        <p:txBody>
          <a:bodyPr>
            <a:normAutofit/>
          </a:bodyPr>
          <a:lstStyle/>
          <a:p>
            <a:pPr algn="ctr"/>
            <a:r>
              <a:rPr lang="cs-CZ" dirty="0">
                <a:ea typeface="Times New Roman"/>
                <a:cs typeface="Times New Roman"/>
              </a:rPr>
              <a:t>Randomizovaný experiment </a:t>
            </a:r>
            <a:r>
              <a:rPr lang="cs-CZ" dirty="0" smtClean="0">
                <a:ea typeface="Times New Roman"/>
                <a:cs typeface="Times New Roman"/>
              </a:rPr>
              <a:t>ukončování</a:t>
            </a:r>
            <a:br>
              <a:rPr lang="cs-CZ" dirty="0" smtClean="0">
                <a:ea typeface="Times New Roman"/>
                <a:cs typeface="Times New Roman"/>
              </a:rPr>
            </a:br>
            <a:r>
              <a:rPr lang="cs-CZ" dirty="0" smtClean="0">
                <a:ea typeface="Times New Roman"/>
                <a:cs typeface="Times New Roman"/>
              </a:rPr>
              <a:t> </a:t>
            </a:r>
            <a:r>
              <a:rPr lang="cs-CZ" dirty="0">
                <a:ea typeface="Times New Roman"/>
                <a:cs typeface="Times New Roman"/>
              </a:rPr>
              <a:t>bytové nouze rodin </a:t>
            </a:r>
            <a:r>
              <a:rPr lang="cs-CZ" dirty="0" smtClean="0">
                <a:ea typeface="Times New Roman"/>
                <a:cs typeface="Times New Roman"/>
              </a:rPr>
              <a:t>v </a:t>
            </a:r>
            <a:r>
              <a:rPr lang="cs-CZ" dirty="0">
                <a:ea typeface="Times New Roman"/>
                <a:cs typeface="Times New Roman"/>
              </a:rPr>
              <a:t>Brně</a:t>
            </a:r>
            <a:endParaRPr lang="en-US" dirty="0">
              <a:solidFill>
                <a:srgbClr val="2BC3E1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cs-CZ" dirty="0"/>
              <a:t>3. 10. </a:t>
            </a:r>
            <a:r>
              <a:rPr lang="cs-CZ" dirty="0" smtClean="0"/>
              <a:t>2018, MMR, Praha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761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8C995714-8408-4C75-9822-E99A938AC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740" y="624206"/>
            <a:ext cx="4680520" cy="3895087"/>
          </a:xfrm>
        </p:spPr>
        <p:txBody>
          <a:bodyPr/>
          <a:lstStyle/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/>
              <a:t>Randomizovaný kontrolní experiment - Design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58137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pro obsah 5">
            <a:extLst>
              <a:ext uri="{FF2B5EF4-FFF2-40B4-BE49-F238E27FC236}">
                <a16:creationId xmlns:a16="http://schemas.microsoft.com/office/drawing/2014/main" id="{E599D360-E0BA-47A7-A8E3-750CC1F987B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-308570"/>
            <a:ext cx="4608512" cy="5452070"/>
          </a:xfr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450437A0-3A0E-44E8-BF51-C7F49386E1F7}"/>
              </a:ext>
            </a:extLst>
          </p:cNvPr>
          <p:cNvSpPr txBox="1"/>
          <p:nvPr/>
        </p:nvSpPr>
        <p:spPr>
          <a:xfrm>
            <a:off x="323528" y="2162059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>
                <a:solidFill>
                  <a:srgbClr val="FBBA00"/>
                </a:solidFill>
              </a:rPr>
              <a:t>Časová osa projektu</a:t>
            </a:r>
          </a:p>
        </p:txBody>
      </p:sp>
    </p:spTree>
    <p:extLst>
      <p:ext uri="{BB962C8B-B14F-4D97-AF65-F5344CB8AC3E}">
        <p14:creationId xmlns:p14="http://schemas.microsoft.com/office/powerpoint/2010/main" val="830108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000C9E7-15E1-412F-99D5-4BA8CEFEE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339502"/>
            <a:ext cx="7067128" cy="785242"/>
          </a:xfrm>
        </p:spPr>
        <p:txBody>
          <a:bodyPr>
            <a:normAutofit/>
          </a:bodyPr>
          <a:lstStyle/>
          <a:p>
            <a:r>
              <a:rPr lang="cs-CZ" dirty="0" err="1"/>
              <a:t>Baseline</a:t>
            </a:r>
            <a:r>
              <a:rPr lang="cs-CZ" dirty="0"/>
              <a:t> dotazování</a:t>
            </a:r>
            <a:endParaRPr lang="en-GB" dirty="0"/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E722A906-528B-4469-80EB-E5E202DFD82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8312" y="1419448"/>
            <a:ext cx="8207375" cy="3384550"/>
          </a:xfrm>
        </p:spPr>
        <p:txBody>
          <a:bodyPr/>
          <a:lstStyle/>
          <a:p>
            <a:r>
              <a:rPr lang="cs-CZ" sz="2800" dirty="0"/>
              <a:t>Vylosovaných 150 rodin - „Dvojité zaslepení“</a:t>
            </a:r>
          </a:p>
          <a:p>
            <a:r>
              <a:rPr lang="cs-CZ" sz="2800" dirty="0"/>
              <a:t>Analýza výchozího stavu - Výchozí bod srovnání skupin po 6 a 12 měsících</a:t>
            </a:r>
          </a:p>
          <a:p>
            <a:r>
              <a:rPr lang="cs-CZ" sz="2800" dirty="0"/>
              <a:t>Totožnost intervenční a kontrolní skupiny</a:t>
            </a:r>
          </a:p>
          <a:p>
            <a:r>
              <a:rPr lang="cs-CZ" sz="2800" dirty="0"/>
              <a:t>Dotazování po 6 a 12 měsících</a:t>
            </a:r>
          </a:p>
          <a:p>
            <a:endParaRPr lang="cs-CZ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2600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0BD8E6-3602-4A2B-A60F-413A4D179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Na co jsme se ptali? 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F87A0B2-F8C5-4BC5-B035-8B519BFEFB0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1520" y="1203598"/>
            <a:ext cx="8447823" cy="3384550"/>
          </a:xfrm>
        </p:spPr>
        <p:txBody>
          <a:bodyPr/>
          <a:lstStyle/>
          <a:p>
            <a:pPr marL="457200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</a:pPr>
            <a:r>
              <a:rPr lang="cs" sz="2400" dirty="0"/>
              <a:t>Bydlení </a:t>
            </a:r>
          </a:p>
          <a:p>
            <a:pPr marL="457200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</a:pPr>
            <a:r>
              <a:rPr lang="cs" sz="2400" dirty="0"/>
              <a:t>Domácnost</a:t>
            </a:r>
          </a:p>
          <a:p>
            <a:pPr marL="457200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</a:pPr>
            <a:r>
              <a:rPr lang="cs" sz="2400" dirty="0"/>
              <a:t>Děti (samostatný dotazník)</a:t>
            </a:r>
          </a:p>
          <a:p>
            <a:pPr marL="457200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</a:pPr>
            <a:r>
              <a:rPr lang="cs" sz="2400" dirty="0"/>
              <a:t>Finance</a:t>
            </a:r>
          </a:p>
          <a:p>
            <a:pPr marL="457200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</a:pPr>
            <a:r>
              <a:rPr lang="cs" sz="2400" dirty="0"/>
              <a:t>Práce</a:t>
            </a:r>
          </a:p>
          <a:p>
            <a:pPr marL="457200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</a:pPr>
            <a:r>
              <a:rPr lang="cs" sz="2400" dirty="0"/>
              <a:t>Zdravotní stav</a:t>
            </a:r>
          </a:p>
          <a:p>
            <a:pPr marL="457200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</a:pPr>
            <a:r>
              <a:rPr lang="cs" sz="2400" dirty="0"/>
              <a:t>Duševní pohoda/nepohoda</a:t>
            </a:r>
          </a:p>
          <a:p>
            <a:pPr marL="457200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</a:pPr>
            <a:r>
              <a:rPr lang="cs" sz="2400" dirty="0"/>
              <a:t>Anomie</a:t>
            </a:r>
          </a:p>
          <a:p>
            <a:pPr marL="457200">
              <a:spcBef>
                <a:spcPts val="0"/>
              </a:spcBef>
              <a:buClr>
                <a:srgbClr val="FFC000"/>
              </a:buClr>
              <a:buSzPct val="100000"/>
            </a:pPr>
            <a:r>
              <a:rPr lang="cs" sz="2400" dirty="0"/>
              <a:t>Sociální kontakty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73772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8C995714-8408-4C75-9822-E99A938AC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740" y="624206"/>
            <a:ext cx="4680520" cy="3895087"/>
          </a:xfrm>
        </p:spPr>
        <p:txBody>
          <a:bodyPr/>
          <a:lstStyle/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/>
              <a:t>Očekávané výsledky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59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DB34CE7-96B9-4000-B7DE-50A61406B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346348"/>
            <a:ext cx="7067128" cy="713234"/>
          </a:xfrm>
        </p:spPr>
        <p:txBody>
          <a:bodyPr/>
          <a:lstStyle/>
          <a:p>
            <a:r>
              <a:rPr lang="cs-CZ" dirty="0"/>
              <a:t>Očekávané primární výsledky</a:t>
            </a:r>
          </a:p>
        </p:txBody>
      </p:sp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C2CD8D36-1D32-429F-80DF-7028EAADD5A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5536" y="1268629"/>
          <a:ext cx="7931224" cy="3528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0367">
                  <a:extLst>
                    <a:ext uri="{9D8B030D-6E8A-4147-A177-3AD203B41FA5}">
                      <a16:colId xmlns:a16="http://schemas.microsoft.com/office/drawing/2014/main" val="2295533494"/>
                    </a:ext>
                  </a:extLst>
                </a:gridCol>
                <a:gridCol w="1477847">
                  <a:extLst>
                    <a:ext uri="{9D8B030D-6E8A-4147-A177-3AD203B41FA5}">
                      <a16:colId xmlns:a16="http://schemas.microsoft.com/office/drawing/2014/main" val="2770125775"/>
                    </a:ext>
                  </a:extLst>
                </a:gridCol>
                <a:gridCol w="2541505">
                  <a:extLst>
                    <a:ext uri="{9D8B030D-6E8A-4147-A177-3AD203B41FA5}">
                      <a16:colId xmlns:a16="http://schemas.microsoft.com/office/drawing/2014/main" val="1008172275"/>
                    </a:ext>
                  </a:extLst>
                </a:gridCol>
                <a:gridCol w="2541505">
                  <a:extLst>
                    <a:ext uri="{9D8B030D-6E8A-4147-A177-3AD203B41FA5}">
                      <a16:colId xmlns:a16="http://schemas.microsoft.com/office/drawing/2014/main" val="789667633"/>
                    </a:ext>
                  </a:extLst>
                </a:gridCol>
              </a:tblGrid>
              <a:tr h="377757"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700" dirty="0">
                          <a:effectLst/>
                        </a:rPr>
                        <a:t> </a:t>
                      </a:r>
                      <a:endParaRPr lang="cs-CZ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 vert="vert270"/>
                </a:tc>
                <a:tc>
                  <a:txBody>
                    <a:bodyPr/>
                    <a:lstStyle/>
                    <a:p>
                      <a:pPr indent="28575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Výsledek</a:t>
                      </a:r>
                      <a:endParaRPr lang="cs-CZ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Indikátor</a:t>
                      </a:r>
                      <a:endParaRPr lang="cs-CZ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Způsob měření</a:t>
                      </a:r>
                      <a:endParaRPr lang="cs-CZ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extLst>
                  <a:ext uri="{0D108BD9-81ED-4DB2-BD59-A6C34878D82A}">
                    <a16:rowId xmlns:a16="http://schemas.microsoft.com/office/drawing/2014/main" val="2769467845"/>
                  </a:ext>
                </a:extLst>
              </a:tr>
              <a:tr h="841618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Primární výsledky</a:t>
                      </a:r>
                      <a:endParaRPr lang="cs-C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 vert="vert27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Zkrácení času stráveného rodinou v situaci bez domova</a:t>
                      </a:r>
                      <a:endParaRPr lang="cs-CZ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Počet měsíců, které byla rodina bez domova (podle ETHOS)</a:t>
                      </a:r>
                      <a:endParaRPr lang="cs-CZ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Dotazník po 6 měsících: Podle typu bydlení, kde rodiny bydlely za posledních šest měsíců (po měsících)</a:t>
                      </a:r>
                    </a:p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Dotazník po 12 měsících: Podle typu bydlení (po měsících) od května 2016</a:t>
                      </a:r>
                    </a:p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 </a:t>
                      </a:r>
                      <a:endParaRPr lang="cs-CZ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extLst>
                  <a:ext uri="{0D108BD9-81ED-4DB2-BD59-A6C34878D82A}">
                    <a16:rowId xmlns:a16="http://schemas.microsoft.com/office/drawing/2014/main" val="2065829843"/>
                  </a:ext>
                </a:extLst>
              </a:tr>
              <a:tr h="73194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Zlepšení stability bydlení</a:t>
                      </a:r>
                      <a:endParaRPr lang="cs-CZ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Subjektivní hodnocení stability bydlení</a:t>
                      </a:r>
                      <a:endParaRPr lang="cs-CZ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Otázka: „Myslíte si, že tam, kde teď bydlíte, budete moci bydlet tak dlouho, jak budete chtít?“ (měřeno v bodě 0, po šesti měsících i po 12 měsících)</a:t>
                      </a:r>
                      <a:endParaRPr lang="cs-CZ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extLst>
                  <a:ext uri="{0D108BD9-81ED-4DB2-BD59-A6C34878D82A}">
                    <a16:rowId xmlns:a16="http://schemas.microsoft.com/office/drawing/2014/main" val="729990538"/>
                  </a:ext>
                </a:extLst>
              </a:tr>
              <a:tr h="39823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Zlepšení duševního zdraví matek </a:t>
                      </a:r>
                      <a:endParaRPr lang="cs-CZ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Míra psychosociálního stresu</a:t>
                      </a:r>
                      <a:endParaRPr lang="cs-CZ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K-6 Škála psychosociálního stresu (měřeno v bodě 0, po šesti měsících i po 12 měsících)</a:t>
                      </a:r>
                      <a:endParaRPr lang="cs-CZ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extLst>
                  <a:ext uri="{0D108BD9-81ED-4DB2-BD59-A6C34878D82A}">
                    <a16:rowId xmlns:a16="http://schemas.microsoft.com/office/drawing/2014/main" val="2211773718"/>
                  </a:ext>
                </a:extLst>
              </a:tr>
              <a:tr h="54326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Snížení užívání nouzových zdravotních služeb</a:t>
                      </a:r>
                      <a:endParaRPr lang="cs-CZ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Počet použití nouzových zdravotních služeb</a:t>
                      </a:r>
                      <a:endParaRPr lang="cs-CZ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Počet použití nouzových zdravotních služeb v posledních šesti měsících (měřeno v bodě 0, po šesti měsících i po 12 měsících)</a:t>
                      </a:r>
                      <a:endParaRPr lang="cs-CZ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11" marR="38911" marT="0" marB="0"/>
                </a:tc>
                <a:extLst>
                  <a:ext uri="{0D108BD9-81ED-4DB2-BD59-A6C34878D82A}">
                    <a16:rowId xmlns:a16="http://schemas.microsoft.com/office/drawing/2014/main" val="3399586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411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8C346F-8B90-4C40-A6B6-67934CFCC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418356"/>
            <a:ext cx="7067128" cy="785242"/>
          </a:xfrm>
        </p:spPr>
        <p:txBody>
          <a:bodyPr/>
          <a:lstStyle/>
          <a:p>
            <a:r>
              <a:rPr lang="cs-CZ" dirty="0"/>
              <a:t>Očekávané sekundární výsledky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CD415A65-5F17-4A59-96B9-62575A41C6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8312" y="1419622"/>
            <a:ext cx="8207375" cy="3384550"/>
          </a:xfrm>
        </p:spPr>
        <p:txBody>
          <a:bodyPr/>
          <a:lstStyle/>
          <a:p>
            <a:pPr marL="571500" indent="-571500"/>
            <a:r>
              <a:rPr lang="cs-CZ" sz="2400" dirty="0">
                <a:cs typeface="Calibri"/>
              </a:rPr>
              <a:t>Kvalita bydlení </a:t>
            </a:r>
          </a:p>
          <a:p>
            <a:pPr marL="571500" indent="-571500"/>
            <a:r>
              <a:rPr lang="cs-CZ" sz="2400" dirty="0">
                <a:cs typeface="Calibri"/>
              </a:rPr>
              <a:t>Zlepšení zdraví a kvality života rodin</a:t>
            </a:r>
          </a:p>
          <a:p>
            <a:pPr marL="571500" indent="-571500"/>
            <a:r>
              <a:rPr lang="cs-CZ" sz="2400" dirty="0">
                <a:cs typeface="Calibri"/>
              </a:rPr>
              <a:t>Zlepšení sociální integrace rodičů</a:t>
            </a:r>
          </a:p>
          <a:p>
            <a:pPr marL="571500" indent="-571500"/>
            <a:r>
              <a:rPr lang="cs-CZ" sz="2400" dirty="0">
                <a:cs typeface="Calibri"/>
              </a:rPr>
              <a:t>Zlepšení finanční stability rodin</a:t>
            </a:r>
          </a:p>
          <a:p>
            <a:pPr marL="571500" indent="-571500"/>
            <a:r>
              <a:rPr lang="cs-CZ" sz="2400" dirty="0">
                <a:cs typeface="Calibri"/>
              </a:rPr>
              <a:t>Sjednocení rodin a prevence institucionalizace dětí</a:t>
            </a:r>
          </a:p>
          <a:p>
            <a:pPr marL="571500" indent="-571500"/>
            <a:r>
              <a:rPr lang="cs-CZ" sz="2400" dirty="0">
                <a:cs typeface="Calibri"/>
              </a:rPr>
              <a:t>Zlepšení školní docházky u dětí</a:t>
            </a:r>
            <a:endParaRPr lang="en-GB" sz="2400" dirty="0">
              <a:cs typeface="Calibri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0401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35215B-D618-4A2E-9E87-285BE7A2E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342677"/>
            <a:ext cx="7067128" cy="857250"/>
          </a:xfrm>
        </p:spPr>
        <p:txBody>
          <a:bodyPr>
            <a:normAutofit fontScale="90000"/>
          </a:bodyPr>
          <a:lstStyle/>
          <a:p>
            <a:r>
              <a:rPr lang="cs-CZ" dirty="0"/>
              <a:t>Bydlení intervenční skupiny, N = 50</a:t>
            </a:r>
          </a:p>
        </p:txBody>
      </p:sp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194ACA12-F096-40F1-B152-CED9C0C151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9561458"/>
              </p:ext>
            </p:extLst>
          </p:nvPr>
        </p:nvGraphicFramePr>
        <p:xfrm>
          <a:off x="468313" y="1203325"/>
          <a:ext cx="8218487" cy="339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75344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8C995714-8408-4C75-9822-E99A938AC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740" y="624206"/>
            <a:ext cx="4680520" cy="3895087"/>
          </a:xfrm>
        </p:spPr>
        <p:txBody>
          <a:bodyPr/>
          <a:lstStyle/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/>
              <a:t>Situace kontrolní skupiny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18193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7D536E42-887C-4D0F-BDAF-A4576B61E659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827584" y="1347613"/>
          <a:ext cx="7859216" cy="3246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Nadpis 1">
            <a:extLst>
              <a:ext uri="{FF2B5EF4-FFF2-40B4-BE49-F238E27FC236}">
                <a16:creationId xmlns:a16="http://schemas.microsoft.com/office/drawing/2014/main" id="{555DBB63-1EBC-43A4-B3D5-10CD80743050}"/>
              </a:ext>
            </a:extLst>
          </p:cNvPr>
          <p:cNvSpPr txBox="1">
            <a:spLocks/>
          </p:cNvSpPr>
          <p:nvPr/>
        </p:nvSpPr>
        <p:spPr bwMode="auto">
          <a:xfrm>
            <a:off x="1187624" y="339502"/>
            <a:ext cx="7067128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0" kern="1200" baseline="0">
                <a:solidFill>
                  <a:srgbClr val="FBBA00"/>
                </a:solidFill>
                <a:latin typeface="Helvetica" pitchFamily="2" charset="0"/>
                <a:ea typeface="+mj-ea"/>
                <a:cs typeface="Helvetica" pitchFamily="2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9pPr>
          </a:lstStyle>
          <a:p>
            <a:r>
              <a:rPr lang="cs-CZ" sz="2500" dirty="0"/>
              <a:t>Míra bezdomovectví u kontrolní skupiny, N = 90</a:t>
            </a:r>
          </a:p>
        </p:txBody>
      </p:sp>
    </p:spTree>
    <p:extLst>
      <p:ext uri="{BB962C8B-B14F-4D97-AF65-F5344CB8AC3E}">
        <p14:creationId xmlns:p14="http://schemas.microsoft.com/office/powerpoint/2010/main" val="2228117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>
            <a:extLst>
              <a:ext uri="{FF2B5EF4-FFF2-40B4-BE49-F238E27FC236}">
                <a16:creationId xmlns:a16="http://schemas.microsoft.com/office/drawing/2014/main" id="{1BD5FBEB-6EE3-47F9-97ED-62D6535B6C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427734"/>
            <a:ext cx="7772400" cy="615950"/>
          </a:xfrm>
        </p:spPr>
        <p:txBody>
          <a:bodyPr>
            <a:normAutofit fontScale="90000"/>
          </a:bodyPr>
          <a:lstStyle/>
          <a:p>
            <a:r>
              <a:rPr lang="cs-CZ" b="1" dirty="0">
                <a:ea typeface="Times New Roman"/>
                <a:cs typeface="Times New Roman"/>
              </a:rPr>
              <a:t/>
            </a:r>
            <a:br>
              <a:rPr lang="cs-CZ" b="1" dirty="0">
                <a:ea typeface="Times New Roman"/>
                <a:cs typeface="Times New Roman"/>
              </a:rPr>
            </a:br>
            <a:r>
              <a:rPr lang="cs-CZ" b="1" dirty="0">
                <a:ea typeface="Times New Roman"/>
                <a:cs typeface="Times New Roman"/>
              </a:rPr>
              <a:t>Randomizovaný experiment ukončování bytové nouze rodin </a:t>
            </a:r>
            <a:br>
              <a:rPr lang="cs-CZ" b="1" dirty="0">
                <a:ea typeface="Times New Roman"/>
                <a:cs typeface="Times New Roman"/>
              </a:rPr>
            </a:br>
            <a:r>
              <a:rPr lang="cs-CZ" b="1" dirty="0">
                <a:ea typeface="Times New Roman"/>
                <a:cs typeface="Times New Roman"/>
              </a:rPr>
              <a:t>v Brně</a:t>
            </a:r>
            <a:endParaRPr lang="en-US" altLang="cs-CZ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1137EC8-4D0F-4B38-B4CB-ACBE844C94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4011910"/>
            <a:ext cx="7772399" cy="720080"/>
          </a:xfrm>
          <a:solidFill>
            <a:schemeClr val="bg1">
              <a:lumMod val="65000"/>
              <a:alpha val="0"/>
            </a:schemeClr>
          </a:solidFill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1600" dirty="0"/>
              <a:t>Štěpán Ripka, Ph. D. 	Eliška Černá, Ph.D. 		Mgr. Petr Kubala</a:t>
            </a:r>
          </a:p>
          <a:p>
            <a:pPr fontAlgn="auto">
              <a:spcAft>
                <a:spcPts val="0"/>
              </a:spcAft>
              <a:defRPr/>
            </a:pPr>
            <a:r>
              <a:rPr lang="cs-CZ" sz="1600" b="1" dirty="0"/>
              <a:t>4. Evaluační konference, Praha 3. 10. 2018</a:t>
            </a:r>
          </a:p>
        </p:txBody>
      </p:sp>
      <p:pic>
        <p:nvPicPr>
          <p:cNvPr id="4" name="Picture 2" descr="W:\PUBLICITA\VIZUÁLNÍ_IDENTITA\loga\OPZ\logo_OPZ_barevne.jpg">
            <a:extLst>
              <a:ext uri="{FF2B5EF4-FFF2-40B4-BE49-F238E27FC236}">
                <a16:creationId xmlns:a16="http://schemas.microsoft.com/office/drawing/2014/main" id="{5351531A-1520-4DA5-AC17-05C7B578D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41" y="555526"/>
            <a:ext cx="1296144" cy="26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060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Zástupný symbol pro obsah 8">
            <a:extLst>
              <a:ext uri="{FF2B5EF4-FFF2-40B4-BE49-F238E27FC236}">
                <a16:creationId xmlns:a16="http://schemas.microsoft.com/office/drawing/2014/main" id="{610519DE-48C7-4AA5-9611-D94D95A1F4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31590"/>
            <a:ext cx="7466427" cy="3816424"/>
          </a:xfr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ACE90180-43A6-4469-A037-E60E61300802}"/>
              </a:ext>
            </a:extLst>
          </p:cNvPr>
          <p:cNvSpPr txBox="1">
            <a:spLocks/>
          </p:cNvSpPr>
          <p:nvPr/>
        </p:nvSpPr>
        <p:spPr bwMode="auto">
          <a:xfrm>
            <a:off x="1187624" y="339502"/>
            <a:ext cx="7067128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0" kern="1200" baseline="0">
                <a:solidFill>
                  <a:srgbClr val="FBBA00"/>
                </a:solidFill>
                <a:latin typeface="Helvetica" pitchFamily="2" charset="0"/>
                <a:ea typeface="+mj-ea"/>
                <a:cs typeface="Helvetica" pitchFamily="2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9pPr>
          </a:lstStyle>
          <a:p>
            <a:r>
              <a:rPr lang="cs-CZ" sz="2500" dirty="0"/>
              <a:t>Dynamika bydlení – kontrolní skupina</a:t>
            </a:r>
          </a:p>
        </p:txBody>
      </p:sp>
    </p:spTree>
    <p:extLst>
      <p:ext uri="{BB962C8B-B14F-4D97-AF65-F5344CB8AC3E}">
        <p14:creationId xmlns:p14="http://schemas.microsoft.com/office/powerpoint/2010/main" val="485248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8C995714-8408-4C75-9822-E99A938AC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740" y="771550"/>
            <a:ext cx="4680520" cy="3895087"/>
          </a:xfrm>
        </p:spPr>
        <p:txBody>
          <a:bodyPr/>
          <a:lstStyle/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/>
              <a:t>Výsledky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46209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7624" y="339502"/>
            <a:ext cx="7067128" cy="857250"/>
          </a:xfrm>
        </p:spPr>
        <p:txBody>
          <a:bodyPr>
            <a:normAutofit fontScale="90000"/>
          </a:bodyPr>
          <a:lstStyle/>
          <a:p>
            <a:r>
              <a:rPr lang="cs-CZ" sz="2800" b="1" dirty="0">
                <a:cs typeface="Calibri"/>
              </a:rPr>
              <a:t>Dopady po 12 měsících: Primární výsledky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515B531F-2A3F-4C6D-BC8F-4A7AFAF78E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85789"/>
            <a:ext cx="3600400" cy="2447292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A197B038-4E91-47EF-84B5-8AF000D6132D}"/>
              </a:ext>
            </a:extLst>
          </p:cNvPr>
          <p:cNvSpPr txBox="1"/>
          <p:nvPr/>
        </p:nvSpPr>
        <p:spPr>
          <a:xfrm>
            <a:off x="179512" y="1227405"/>
            <a:ext cx="8727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/>
              <a:t>Míra udržení bydlení po jednom roce </a:t>
            </a:r>
            <a:r>
              <a:rPr lang="cs-CZ" sz="2400" b="1" dirty="0"/>
              <a:t>96%, </a:t>
            </a:r>
          </a:p>
          <a:p>
            <a:pPr algn="ctr"/>
            <a:r>
              <a:rPr lang="cs-CZ" sz="2400" dirty="0"/>
              <a:t>48 z 50 rodin zůstalo zabydleno po jednom roce a prodloužilo nájemní smlouvu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EDDE6E3-C70C-460A-B7FC-995880A7C02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760" y="2485789"/>
            <a:ext cx="3672408" cy="244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5470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Zástupný symbol pro obsah 2">
            <a:extLst>
              <a:ext uri="{FF2B5EF4-FFF2-40B4-BE49-F238E27FC236}">
                <a16:creationId xmlns:a16="http://schemas.microsoft.com/office/drawing/2014/main" id="{6D0C5C67-449A-405D-9072-0635C3AE38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5373441"/>
              </p:ext>
            </p:extLst>
          </p:nvPr>
        </p:nvGraphicFramePr>
        <p:xfrm>
          <a:off x="539552" y="1419622"/>
          <a:ext cx="8064896" cy="31751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3759">
                  <a:extLst>
                    <a:ext uri="{9D8B030D-6E8A-4147-A177-3AD203B41FA5}">
                      <a16:colId xmlns:a16="http://schemas.microsoft.com/office/drawing/2014/main" val="1463232406"/>
                    </a:ext>
                  </a:extLst>
                </a:gridCol>
                <a:gridCol w="1534549">
                  <a:extLst>
                    <a:ext uri="{9D8B030D-6E8A-4147-A177-3AD203B41FA5}">
                      <a16:colId xmlns:a16="http://schemas.microsoft.com/office/drawing/2014/main" val="228261638"/>
                    </a:ext>
                  </a:extLst>
                </a:gridCol>
                <a:gridCol w="1261738">
                  <a:extLst>
                    <a:ext uri="{9D8B030D-6E8A-4147-A177-3AD203B41FA5}">
                      <a16:colId xmlns:a16="http://schemas.microsoft.com/office/drawing/2014/main" val="3152055873"/>
                    </a:ext>
                  </a:extLst>
                </a:gridCol>
                <a:gridCol w="1023031">
                  <a:extLst>
                    <a:ext uri="{9D8B030D-6E8A-4147-A177-3AD203B41FA5}">
                      <a16:colId xmlns:a16="http://schemas.microsoft.com/office/drawing/2014/main" val="2929073502"/>
                    </a:ext>
                  </a:extLst>
                </a:gridCol>
                <a:gridCol w="1023031">
                  <a:extLst>
                    <a:ext uri="{9D8B030D-6E8A-4147-A177-3AD203B41FA5}">
                      <a16:colId xmlns:a16="http://schemas.microsoft.com/office/drawing/2014/main" val="3365668697"/>
                    </a:ext>
                  </a:extLst>
                </a:gridCol>
                <a:gridCol w="1278788">
                  <a:extLst>
                    <a:ext uri="{9D8B030D-6E8A-4147-A177-3AD203B41FA5}">
                      <a16:colId xmlns:a16="http://schemas.microsoft.com/office/drawing/2014/main" val="150837082"/>
                    </a:ext>
                  </a:extLst>
                </a:gridCol>
              </a:tblGrid>
              <a:tr h="6634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Indikátor</a:t>
                      </a: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Škála</a:t>
                      </a: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Průměr intervenční</a:t>
                      </a: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Průměr kontrolní</a:t>
                      </a: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Průměrný efekt intervence</a:t>
                      </a: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P-</a:t>
                      </a:r>
                      <a:r>
                        <a:rPr lang="cs-CZ" sz="1100" dirty="0">
                          <a:effectLst/>
                        </a:rPr>
                        <a:t>hodnota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extLst>
                  <a:ext uri="{0D108BD9-81ED-4DB2-BD59-A6C34878D82A}">
                    <a16:rowId xmlns:a16="http://schemas.microsoft.com/office/drawing/2014/main" val="3978833393"/>
                  </a:ext>
                </a:extLst>
              </a:tr>
              <a:tr h="24274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000" dirty="0">
                          <a:effectLst/>
                        </a:rPr>
                        <a:t>Stabilita bydlení</a:t>
                      </a:r>
                      <a:endParaRPr lang="cs-C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99" marR="619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</a:rPr>
                        <a:t>Ano</a:t>
                      </a:r>
                      <a:r>
                        <a:rPr lang="en-US" sz="1100" dirty="0">
                          <a:effectLst/>
                        </a:rPr>
                        <a:t>/N</a:t>
                      </a:r>
                      <a:r>
                        <a:rPr lang="cs-CZ" sz="1100" dirty="0">
                          <a:effectLst/>
                        </a:rPr>
                        <a:t>e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0,91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0,43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effectLst/>
                        </a:rPr>
                        <a:t>+ 0,48</a:t>
                      </a:r>
                      <a:endParaRPr lang="cs-C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&lt;0,0001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extLst>
                  <a:ext uri="{0D108BD9-81ED-4DB2-BD59-A6C34878D82A}">
                    <a16:rowId xmlns:a16="http://schemas.microsoft.com/office/drawing/2014/main" val="3793862790"/>
                  </a:ext>
                </a:extLst>
              </a:tr>
              <a:tr h="51358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000" dirty="0">
                          <a:effectLst/>
                        </a:rPr>
                        <a:t>Psychosociálního stres (K6)</a:t>
                      </a:r>
                      <a:endParaRPr lang="cs-C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99" marR="6199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>
                          <a:effectLst/>
                        </a:rPr>
                        <a:t>Vysoká úroveň stresu (K6&gt; 13 = SMI)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</a:rPr>
                        <a:t>0,</a:t>
                      </a:r>
                      <a:r>
                        <a:rPr lang="en-US" sz="1100">
                          <a:effectLst/>
                        </a:rPr>
                        <a:t>10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</a:rPr>
                        <a:t>0,45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effectLst/>
                        </a:rPr>
                        <a:t>- </a:t>
                      </a:r>
                      <a:r>
                        <a:rPr lang="cs-CZ" sz="1100" b="1" dirty="0">
                          <a:effectLst/>
                        </a:rPr>
                        <a:t>0,</a:t>
                      </a:r>
                      <a:r>
                        <a:rPr lang="en-US" sz="1100" b="1" dirty="0">
                          <a:effectLst/>
                        </a:rPr>
                        <a:t>35</a:t>
                      </a:r>
                      <a:endParaRPr lang="cs-C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0,0003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extLst>
                  <a:ext uri="{0D108BD9-81ED-4DB2-BD59-A6C34878D82A}">
                    <a16:rowId xmlns:a16="http://schemas.microsoft.com/office/drawing/2014/main" val="2414369013"/>
                  </a:ext>
                </a:extLst>
              </a:tr>
              <a:tr h="5135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Ošetření na pohotovosti</a:t>
                      </a: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</a:rPr>
                        <a:t>Celkově</a:t>
                      </a:r>
                      <a:r>
                        <a:rPr lang="en-US" sz="1100" dirty="0">
                          <a:effectLst/>
                        </a:rPr>
                        <a:t>/</a:t>
                      </a:r>
                      <a:r>
                        <a:rPr lang="cs-CZ" sz="1100" dirty="0">
                          <a:effectLst/>
                        </a:rPr>
                        <a:t>rodina</a:t>
                      </a:r>
                      <a:r>
                        <a:rPr lang="en-US" sz="1100" dirty="0">
                          <a:effectLst/>
                        </a:rPr>
                        <a:t>/</a:t>
                      </a:r>
                      <a:r>
                        <a:rPr lang="cs-CZ" sz="1100" dirty="0">
                          <a:effectLst/>
                        </a:rPr>
                        <a:t>12 měsíců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</a:rPr>
                        <a:t>2,00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</a:rPr>
                        <a:t>4,13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b="1" dirty="0">
                          <a:effectLst/>
                        </a:rPr>
                        <a:t>- 2,13</a:t>
                      </a:r>
                      <a:endParaRPr lang="cs-C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0,025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extLst>
                  <a:ext uri="{0D108BD9-81ED-4DB2-BD59-A6C34878D82A}">
                    <a16:rowId xmlns:a16="http://schemas.microsoft.com/office/drawing/2014/main" val="446639605"/>
                  </a:ext>
                </a:extLst>
              </a:tr>
              <a:tr h="57837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000" dirty="0">
                          <a:effectLst/>
                        </a:rPr>
                        <a:t>Výjezdy sanitky</a:t>
                      </a:r>
                      <a:endParaRPr lang="cs-C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99" marR="6199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000" dirty="0">
                          <a:effectLst/>
                        </a:rPr>
                        <a:t>Celkově/rodina/12 měsíců</a:t>
                      </a:r>
                      <a:endParaRPr lang="cs-C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99" marR="619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0,29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</a:rPr>
                        <a:t>1,32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effectLst/>
                        </a:rPr>
                        <a:t>- 1,03</a:t>
                      </a:r>
                      <a:endParaRPr lang="cs-C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0,008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extLst>
                  <a:ext uri="{0D108BD9-81ED-4DB2-BD59-A6C34878D82A}">
                    <a16:rowId xmlns:a16="http://schemas.microsoft.com/office/drawing/2014/main" val="521648964"/>
                  </a:ext>
                </a:extLst>
              </a:tr>
              <a:tr h="66345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000" dirty="0">
                          <a:effectLst/>
                        </a:rPr>
                        <a:t>Hospitalizace</a:t>
                      </a:r>
                      <a:endParaRPr lang="cs-C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99" marR="6199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000" dirty="0">
                          <a:effectLst/>
                        </a:rPr>
                        <a:t>Celkový počet hospitalizací/rodina/ 12 měsíců</a:t>
                      </a:r>
                      <a:endParaRPr lang="cs-C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99" marR="619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0,37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</a:rPr>
                        <a:t>1,15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effectLst/>
                        </a:rPr>
                        <a:t>- 0,78</a:t>
                      </a:r>
                      <a:endParaRPr lang="cs-C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0,006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/>
                </a:tc>
                <a:extLst>
                  <a:ext uri="{0D108BD9-81ED-4DB2-BD59-A6C34878D82A}">
                    <a16:rowId xmlns:a16="http://schemas.microsoft.com/office/drawing/2014/main" val="2090034941"/>
                  </a:ext>
                </a:extLst>
              </a:tr>
            </a:tbl>
          </a:graphicData>
        </a:graphic>
      </p:graphicFrame>
      <p:sp>
        <p:nvSpPr>
          <p:cNvPr id="6" name="Nadpis 1">
            <a:extLst>
              <a:ext uri="{FF2B5EF4-FFF2-40B4-BE49-F238E27FC236}">
                <a16:creationId xmlns:a16="http://schemas.microsoft.com/office/drawing/2014/main" id="{A46D15DF-B091-4540-8B2A-76A201317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339502"/>
            <a:ext cx="7067128" cy="857250"/>
          </a:xfrm>
        </p:spPr>
        <p:txBody>
          <a:bodyPr>
            <a:normAutofit fontScale="90000"/>
          </a:bodyPr>
          <a:lstStyle/>
          <a:p>
            <a:r>
              <a:rPr lang="cs-CZ" sz="2800" b="1" dirty="0">
                <a:cs typeface="Calibri"/>
              </a:rPr>
              <a:t>Dopady po 12 měsících: Primární výsledky</a:t>
            </a:r>
          </a:p>
        </p:txBody>
      </p:sp>
    </p:spTree>
    <p:extLst>
      <p:ext uri="{BB962C8B-B14F-4D97-AF65-F5344CB8AC3E}">
        <p14:creationId xmlns:p14="http://schemas.microsoft.com/office/powerpoint/2010/main" val="33975657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5AA7F142-0DB8-4BEE-B8FA-8ECCA10F00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251878"/>
              </p:ext>
            </p:extLst>
          </p:nvPr>
        </p:nvGraphicFramePr>
        <p:xfrm>
          <a:off x="323528" y="1275606"/>
          <a:ext cx="8424936" cy="3628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1718">
                  <a:extLst>
                    <a:ext uri="{9D8B030D-6E8A-4147-A177-3AD203B41FA5}">
                      <a16:colId xmlns:a16="http://schemas.microsoft.com/office/drawing/2014/main" val="296495906"/>
                    </a:ext>
                  </a:extLst>
                </a:gridCol>
                <a:gridCol w="5149909">
                  <a:extLst>
                    <a:ext uri="{9D8B030D-6E8A-4147-A177-3AD203B41FA5}">
                      <a16:colId xmlns:a16="http://schemas.microsoft.com/office/drawing/2014/main" val="3380333355"/>
                    </a:ext>
                  </a:extLst>
                </a:gridCol>
                <a:gridCol w="1373309">
                  <a:extLst>
                    <a:ext uri="{9D8B030D-6E8A-4147-A177-3AD203B41FA5}">
                      <a16:colId xmlns:a16="http://schemas.microsoft.com/office/drawing/2014/main" val="2610291166"/>
                    </a:ext>
                  </a:extLst>
                </a:gridCol>
              </a:tblGrid>
              <a:tr h="1927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Výsledek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Indikátor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Efekt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384855290"/>
                  </a:ext>
                </a:extLst>
              </a:tr>
              <a:tr h="3957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Stab</a:t>
                      </a:r>
                      <a:r>
                        <a:rPr lang="cs-CZ" sz="1400" dirty="0" err="1">
                          <a:effectLst/>
                        </a:rPr>
                        <a:t>ilita</a:t>
                      </a:r>
                      <a:r>
                        <a:rPr lang="cs-CZ" sz="1400" dirty="0">
                          <a:effectLst/>
                        </a:rPr>
                        <a:t> bydlení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Počet stěhování za 12 měsíců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--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688979632"/>
                  </a:ext>
                </a:extLst>
              </a:tr>
              <a:tr h="378299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Kvalita bydlení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Výskyt problémů spojených s podstandardním bydlením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--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897698754"/>
                  </a:ext>
                </a:extLst>
              </a:tr>
              <a:tr h="33805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Subjektivní hodnocení kvality bydlení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++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84295207"/>
                  </a:ext>
                </a:extLst>
              </a:tr>
              <a:tr h="346103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Zlepšení  zdraví a kvality života rodin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Subjektivní hodnocení zdraví rodičů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++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97769181"/>
                  </a:ext>
                </a:extLst>
              </a:tr>
              <a:tr h="3622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Subjektivní hodnocení zdraví u dětí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565959798"/>
                  </a:ext>
                </a:extLst>
              </a:tr>
              <a:tr h="59994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Výskyt astmatu, zranění a dýchacích obtíží u dětí 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 (</a:t>
                      </a:r>
                      <a:r>
                        <a:rPr lang="en-US" sz="1400" dirty="0" err="1">
                          <a:effectLst/>
                        </a:rPr>
                        <a:t>astma</a:t>
                      </a:r>
                      <a:r>
                        <a:rPr lang="en-US" sz="1400" dirty="0">
                          <a:effectLst/>
                        </a:rPr>
                        <a:t>)</a:t>
                      </a:r>
                      <a:endParaRPr lang="cs-CZ" sz="14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0</a:t>
                      </a:r>
                      <a:r>
                        <a:rPr lang="en-US" sz="1400" dirty="0">
                          <a:effectLst/>
                        </a:rPr>
                        <a:t> (</a:t>
                      </a:r>
                      <a:r>
                        <a:rPr lang="cs-CZ" sz="1400" dirty="0">
                          <a:effectLst/>
                        </a:rPr>
                        <a:t>zranění</a:t>
                      </a:r>
                      <a:r>
                        <a:rPr lang="en-US" sz="1400" dirty="0">
                          <a:effectLst/>
                        </a:rPr>
                        <a:t>)</a:t>
                      </a:r>
                      <a:endParaRPr lang="cs-CZ" sz="14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(dýchání)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998944173"/>
                  </a:ext>
                </a:extLst>
              </a:tr>
              <a:tr h="31659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Životní spokojenost rodičů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++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31549064"/>
                  </a:ext>
                </a:extLst>
              </a:tr>
              <a:tr h="21732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Zlepšení sociální integrace rodin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Úroveň anomie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--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894715063"/>
                  </a:ext>
                </a:extLst>
              </a:tr>
              <a:tr h="381387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</a:t>
                      </a:r>
                      <a:r>
                        <a:rPr lang="cs-CZ" sz="1400" dirty="0" err="1">
                          <a:effectLst/>
                        </a:rPr>
                        <a:t>articipace</a:t>
                      </a:r>
                      <a:r>
                        <a:rPr lang="cs-CZ" sz="1400" dirty="0">
                          <a:effectLst/>
                        </a:rPr>
                        <a:t> na komunitních setkáních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621489709"/>
                  </a:ext>
                </a:extLst>
              </a:tr>
            </a:tbl>
          </a:graphicData>
        </a:graphic>
      </p:graphicFrame>
      <p:sp>
        <p:nvSpPr>
          <p:cNvPr id="5" name="Nadpis 1">
            <a:extLst>
              <a:ext uri="{FF2B5EF4-FFF2-40B4-BE49-F238E27FC236}">
                <a16:creationId xmlns:a16="http://schemas.microsoft.com/office/drawing/2014/main" id="{439C85BD-8E86-4F34-8904-ADC3AFD19B61}"/>
              </a:ext>
            </a:extLst>
          </p:cNvPr>
          <p:cNvSpPr txBox="1">
            <a:spLocks/>
          </p:cNvSpPr>
          <p:nvPr/>
        </p:nvSpPr>
        <p:spPr>
          <a:xfrm>
            <a:off x="1187624" y="483518"/>
            <a:ext cx="7704856" cy="5243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BBA00"/>
                </a:solidFill>
                <a:latin typeface="Helvetica" pitchFamily="2" charset="0"/>
                <a:ea typeface="+mj-ea"/>
                <a:cs typeface="Helvetica" pitchFamily="2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9pPr>
          </a:lstStyle>
          <a:p>
            <a:r>
              <a:rPr lang="cs-CZ" sz="2800" b="1" dirty="0">
                <a:cs typeface="Calibri"/>
              </a:rPr>
              <a:t>Sekundární výsledky</a:t>
            </a:r>
          </a:p>
        </p:txBody>
      </p:sp>
    </p:spTree>
    <p:extLst>
      <p:ext uri="{BB962C8B-B14F-4D97-AF65-F5344CB8AC3E}">
        <p14:creationId xmlns:p14="http://schemas.microsoft.com/office/powerpoint/2010/main" val="1767782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EC0E98DF-478C-4D34-B436-E6C40ECD5F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874006"/>
              </p:ext>
            </p:extLst>
          </p:nvPr>
        </p:nvGraphicFramePr>
        <p:xfrm>
          <a:off x="395536" y="1347614"/>
          <a:ext cx="8496943" cy="31473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1015">
                  <a:extLst>
                    <a:ext uri="{9D8B030D-6E8A-4147-A177-3AD203B41FA5}">
                      <a16:colId xmlns:a16="http://schemas.microsoft.com/office/drawing/2014/main" val="3337424504"/>
                    </a:ext>
                  </a:extLst>
                </a:gridCol>
                <a:gridCol w="4755769">
                  <a:extLst>
                    <a:ext uri="{9D8B030D-6E8A-4147-A177-3AD203B41FA5}">
                      <a16:colId xmlns:a16="http://schemas.microsoft.com/office/drawing/2014/main" val="682671"/>
                    </a:ext>
                  </a:extLst>
                </a:gridCol>
                <a:gridCol w="1440159">
                  <a:extLst>
                    <a:ext uri="{9D8B030D-6E8A-4147-A177-3AD203B41FA5}">
                      <a16:colId xmlns:a16="http://schemas.microsoft.com/office/drawing/2014/main" val="3664447156"/>
                    </a:ext>
                  </a:extLst>
                </a:gridCol>
              </a:tblGrid>
              <a:tr h="298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Výsledek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Indikátor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Efekt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491518538"/>
                  </a:ext>
                </a:extLst>
              </a:tr>
              <a:tr h="812392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Zlepšení finanční stability rodin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Množství peněz, které rodině chybí pro nákup základního zboží a služeb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002959745"/>
                  </a:ext>
                </a:extLst>
              </a:tr>
              <a:tr h="663178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Počet dní, kdy rodina disponuje hotovostí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340077261"/>
                  </a:ext>
                </a:extLst>
              </a:tr>
              <a:tr h="7460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Znovusjednocení rodin a prevence institucionalizace dětí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/>
                        <a:t>Počet dětí žijících v pěstounské péči / ústavní péči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(13,5 % </a:t>
                      </a:r>
                      <a:r>
                        <a:rPr lang="cs-CZ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</a:t>
                      </a:r>
                      <a:r>
                        <a:rPr lang="cs-CZ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5,9 %)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551743155"/>
                  </a:ext>
                </a:extLst>
              </a:tr>
              <a:tr h="627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Zlepšení školní docházky dětí 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Absence u školních dětí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N/A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944484359"/>
                  </a:ext>
                </a:extLst>
              </a:tr>
            </a:tbl>
          </a:graphicData>
        </a:graphic>
      </p:graphicFrame>
      <p:sp>
        <p:nvSpPr>
          <p:cNvPr id="4" name="Nadpis 1">
            <a:extLst>
              <a:ext uri="{FF2B5EF4-FFF2-40B4-BE49-F238E27FC236}">
                <a16:creationId xmlns:a16="http://schemas.microsoft.com/office/drawing/2014/main" id="{3D779B73-C1B5-4A05-8FB2-DC431BA3D94E}"/>
              </a:ext>
            </a:extLst>
          </p:cNvPr>
          <p:cNvSpPr txBox="1">
            <a:spLocks/>
          </p:cNvSpPr>
          <p:nvPr/>
        </p:nvSpPr>
        <p:spPr>
          <a:xfrm>
            <a:off x="1187624" y="483518"/>
            <a:ext cx="7704856" cy="5243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BBA00"/>
                </a:solidFill>
                <a:latin typeface="Helvetica" pitchFamily="2" charset="0"/>
                <a:ea typeface="+mj-ea"/>
                <a:cs typeface="Helvetica" pitchFamily="2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BA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9pPr>
          </a:lstStyle>
          <a:p>
            <a:r>
              <a:rPr lang="cs-CZ" sz="2800" b="1" dirty="0">
                <a:cs typeface="Calibri"/>
              </a:rPr>
              <a:t>Sekundární výsledky</a:t>
            </a:r>
          </a:p>
        </p:txBody>
      </p:sp>
    </p:spTree>
    <p:extLst>
      <p:ext uri="{BB962C8B-B14F-4D97-AF65-F5344CB8AC3E}">
        <p14:creationId xmlns:p14="http://schemas.microsoft.com/office/powerpoint/2010/main" val="19278306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8C995714-8408-4C75-9822-E99A938AC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572" y="483518"/>
            <a:ext cx="7704856" cy="3895087"/>
          </a:xfrm>
        </p:spPr>
        <p:txBody>
          <a:bodyPr/>
          <a:lstStyle/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/>
              <a:t>Ukončování bezdomovectví rodin v Brně -Další kroky-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527619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356397"/>
            <a:ext cx="7067128" cy="857250"/>
          </a:xfrm>
        </p:spPr>
        <p:txBody>
          <a:bodyPr>
            <a:normAutofit/>
          </a:bodyPr>
          <a:lstStyle/>
          <a:p>
            <a:r>
              <a:rPr lang="cs-CZ" sz="2800" b="1" dirty="0"/>
              <a:t>Co bude dál?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cs-CZ" sz="18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Akční plán ukončování bezdomovectví rodin v Brně: 2018-2025</a:t>
            </a:r>
          </a:p>
          <a:p>
            <a:pPr marL="0" indent="0">
              <a:buNone/>
            </a:pPr>
            <a:r>
              <a:rPr lang="cs-CZ" sz="18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cs-CZ" sz="18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Integrovaný systém ukončování bezdomovectví rodin ve městě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cs-CZ" sz="18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Robustní systém prevence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cs-CZ" sz="18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Zajištění dostupného bytového fondu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cs-CZ" sz="18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Zajištění dostupné sociální podpory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cs-CZ" sz="1800" dirty="0">
                <a:latin typeface="+mn-lt"/>
                <a:cs typeface="Times New Roman" panose="02020603050405020304" pitchFamily="18" charset="0"/>
              </a:rPr>
              <a:t>Řízené vymýcení ubytoven – ukončení „obchodu s chudobou“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cs-CZ" sz="1800" dirty="0">
                <a:latin typeface="+mn-lt"/>
              </a:rPr>
              <a:t>Průběžná evaluace chodu systému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cs-CZ" sz="18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PR a komunikace </a:t>
            </a:r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863419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0C9355-7C7D-40A3-8BF3-C147FE460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339502"/>
            <a:ext cx="7283152" cy="857250"/>
          </a:xfrm>
        </p:spPr>
        <p:txBody>
          <a:bodyPr>
            <a:noAutofit/>
          </a:bodyPr>
          <a:lstStyle/>
          <a:p>
            <a:r>
              <a:rPr lang="cs-CZ" sz="2200" b="1" dirty="0"/>
              <a:t>Ukončování bezdomovectví rodin v Brně: 2018-2025</a:t>
            </a:r>
          </a:p>
        </p:txBody>
      </p:sp>
      <p:graphicFrame>
        <p:nvGraphicFramePr>
          <p:cNvPr id="4" name="Graf 3">
            <a:extLst>
              <a:ext uri="{FF2B5EF4-FFF2-40B4-BE49-F238E27FC236}">
                <a16:creationId xmlns:a16="http://schemas.microsoft.com/office/drawing/2014/main" id="{ABC8F311-1B96-463B-95AD-2B2A5495E5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9299214"/>
              </p:ext>
            </p:extLst>
          </p:nvPr>
        </p:nvGraphicFramePr>
        <p:xfrm>
          <a:off x="768406" y="1347614"/>
          <a:ext cx="7607188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51419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>
            <a:extLst>
              <a:ext uri="{FF2B5EF4-FFF2-40B4-BE49-F238E27FC236}">
                <a16:creationId xmlns:a16="http://schemas.microsoft.com/office/drawing/2014/main" id="{674B05E4-62C8-4055-885F-7D796E169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4561" y="1923678"/>
            <a:ext cx="4834880" cy="1656184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/>
              <a:t>Děkujeme za pozornost!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2752B46-B75B-414E-BCBE-563C93406CB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292" y="2787774"/>
            <a:ext cx="3187417" cy="212423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D116EFB-ACBA-4DF0-8D4D-4599A4436A5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293" y="2787774"/>
            <a:ext cx="3176560" cy="211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997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>
            <a:extLst>
              <a:ext uri="{FF2B5EF4-FFF2-40B4-BE49-F238E27FC236}">
                <a16:creationId xmlns:a16="http://schemas.microsoft.com/office/drawing/2014/main" id="{F56F61BE-F015-45E5-B395-14087B22F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411510"/>
            <a:ext cx="7067550" cy="785812"/>
          </a:xfrm>
        </p:spPr>
        <p:txBody>
          <a:bodyPr/>
          <a:lstStyle/>
          <a:p>
            <a:pPr eaLnBrk="1" hangingPunct="1"/>
            <a:r>
              <a:rPr lang="cs-CZ" altLang="cs-CZ" dirty="0">
                <a:latin typeface="Helvetica" panose="020B0604020202020204" pitchFamily="34" charset="0"/>
                <a:cs typeface="Helvetica" panose="020B0604020202020204" pitchFamily="34" charset="0"/>
              </a:rPr>
              <a:t>Struktura Prezentace</a:t>
            </a:r>
          </a:p>
        </p:txBody>
      </p:sp>
      <p:sp>
        <p:nvSpPr>
          <p:cNvPr id="5123" name="Zástupný symbol pro obsah 2">
            <a:extLst>
              <a:ext uri="{FF2B5EF4-FFF2-40B4-BE49-F238E27FC236}">
                <a16:creationId xmlns:a16="http://schemas.microsoft.com/office/drawing/2014/main" id="{6617990C-8B52-4685-9CEB-876D21E1305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563638"/>
            <a:ext cx="8229600" cy="3394075"/>
          </a:xfrm>
        </p:spPr>
        <p:txBody>
          <a:bodyPr/>
          <a:lstStyle/>
          <a:p>
            <a:pPr algn="just"/>
            <a:r>
              <a:rPr lang="cs-CZ" sz="2400" dirty="0">
                <a:latin typeface="+mn-lt"/>
              </a:rPr>
              <a:t>Bezdomovectví rodin v Brně</a:t>
            </a:r>
          </a:p>
          <a:p>
            <a:pPr algn="just"/>
            <a:r>
              <a:rPr lang="cs-CZ" sz="2400" dirty="0"/>
              <a:t>Design - Randomizovaný kontrolní experiment</a:t>
            </a:r>
          </a:p>
          <a:p>
            <a:pPr algn="just"/>
            <a:r>
              <a:rPr lang="cs-CZ" sz="2400" dirty="0">
                <a:latin typeface="+mn-lt"/>
              </a:rPr>
              <a:t>Očekávané výsledky</a:t>
            </a:r>
          </a:p>
          <a:p>
            <a:pPr algn="just"/>
            <a:r>
              <a:rPr lang="cs-CZ" sz="2400" dirty="0">
                <a:latin typeface="+mn-lt"/>
              </a:rPr>
              <a:t>Situace kontrolní skupiny</a:t>
            </a:r>
          </a:p>
          <a:p>
            <a:pPr algn="just"/>
            <a:r>
              <a:rPr lang="cs-CZ" sz="2400" dirty="0">
                <a:latin typeface="+mn-lt"/>
              </a:rPr>
              <a:t>Výsledky </a:t>
            </a:r>
          </a:p>
          <a:p>
            <a:pPr algn="just"/>
            <a:r>
              <a:rPr lang="cs-CZ" sz="2400" dirty="0">
                <a:latin typeface="+mn-lt"/>
              </a:rPr>
              <a:t>Ukončování bezdomovectví rodin v Brně – další kroky</a:t>
            </a:r>
          </a:p>
          <a:p>
            <a:pPr marL="0" indent="0" algn="just">
              <a:buNone/>
            </a:pPr>
            <a:endParaRPr lang="cs-CZ" dirty="0"/>
          </a:p>
          <a:p>
            <a:pPr eaLnBrk="1" hangingPunct="1"/>
            <a:endParaRPr lang="cs-CZ" altLang="cs-CZ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D4EB374B-4086-4CDE-BB23-7BAF35CF8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8400" y="123478"/>
            <a:ext cx="5184080" cy="468052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cs-CZ" dirty="0"/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cs-CZ" sz="5400" dirty="0">
                <a:solidFill>
                  <a:srgbClr val="FFC000"/>
                </a:solidFill>
              </a:rPr>
              <a:t>KONTAKTY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cs-CZ" dirty="0">
              <a:solidFill>
                <a:srgbClr val="FFC000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cs-CZ" sz="1400" dirty="0">
                <a:solidFill>
                  <a:srgbClr val="FFC000"/>
                </a:solidFill>
              </a:rPr>
              <a:t>Katedra sociální práce 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cs-CZ" sz="1400" dirty="0">
                <a:solidFill>
                  <a:srgbClr val="FFC000"/>
                </a:solidFill>
              </a:rPr>
              <a:t>Štěpán </a:t>
            </a:r>
            <a:r>
              <a:rPr lang="cs-CZ" sz="1400" dirty="0" err="1">
                <a:solidFill>
                  <a:srgbClr val="FFC000"/>
                </a:solidFill>
              </a:rPr>
              <a:t>Ripka</a:t>
            </a:r>
            <a:r>
              <a:rPr lang="cs-CZ" sz="1400" dirty="0">
                <a:solidFill>
                  <a:srgbClr val="FFC000"/>
                </a:solidFill>
              </a:rPr>
              <a:t>, Eliška Černá, Petr Kubala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cs-CZ" sz="1400" dirty="0">
              <a:solidFill>
                <a:srgbClr val="FFC000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cs-CZ" sz="1400" dirty="0">
                <a:solidFill>
                  <a:srgbClr val="FFC000"/>
                </a:solidFill>
              </a:rPr>
              <a:t>Českobratrská 16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cs-CZ" sz="1400" dirty="0">
                <a:solidFill>
                  <a:srgbClr val="FFC000"/>
                </a:solidFill>
              </a:rPr>
              <a:t>702 00 Ostrava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cs-CZ" sz="1400" dirty="0">
                <a:solidFill>
                  <a:srgbClr val="FFC000"/>
                </a:solidFill>
              </a:rPr>
              <a:t>tel: 597 091 111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cs-CZ" sz="1400" dirty="0">
              <a:solidFill>
                <a:srgbClr val="FFC000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cs-CZ" sz="1400" dirty="0">
                <a:solidFill>
                  <a:srgbClr val="FFC000"/>
                </a:solidFill>
              </a:rPr>
              <a:t>e-mail: 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cs-CZ" sz="1400" dirty="0">
              <a:solidFill>
                <a:srgbClr val="FFC000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cs-CZ" sz="1400" dirty="0">
                <a:solidFill>
                  <a:srgbClr val="FFC000"/>
                </a:solidFill>
              </a:rPr>
              <a:t>stepan.ripka@osu.cz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cs-CZ" sz="1400" dirty="0">
                <a:solidFill>
                  <a:srgbClr val="FFC000"/>
                </a:solidFill>
              </a:rPr>
              <a:t>Eliska.cerna@osu.cz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cs-CZ" sz="1400" dirty="0">
                <a:solidFill>
                  <a:srgbClr val="FFC000"/>
                </a:solidFill>
              </a:rPr>
              <a:t>petr.kubala@osu.cz</a:t>
            </a:r>
          </a:p>
        </p:txBody>
      </p:sp>
    </p:spTree>
    <p:extLst>
      <p:ext uri="{BB962C8B-B14F-4D97-AF65-F5344CB8AC3E}">
        <p14:creationId xmlns:p14="http://schemas.microsoft.com/office/powerpoint/2010/main" val="13928546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8C346F-8B90-4C40-A6B6-67934CFCC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418356"/>
            <a:ext cx="7067128" cy="785242"/>
          </a:xfrm>
        </p:spPr>
        <p:txBody>
          <a:bodyPr>
            <a:normAutofit/>
          </a:bodyPr>
          <a:lstStyle/>
          <a:p>
            <a:r>
              <a:rPr lang="cs-CZ" sz="2800" dirty="0"/>
              <a:t>FAQ: Práce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5DCF6124-5B52-48B8-9B91-F9FF0264CADE}"/>
              </a:ext>
            </a:extLst>
          </p:cNvPr>
          <p:cNvSpPr/>
          <p:nvPr/>
        </p:nvSpPr>
        <p:spPr>
          <a:xfrm>
            <a:off x="287524" y="1491630"/>
            <a:ext cx="8568952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cs-CZ" sz="2400" dirty="0">
                <a:latin typeface="+mn-lt"/>
              </a:rPr>
              <a:t>Malé procento lidí může mít placenou práci</a:t>
            </a:r>
          </a:p>
          <a:p>
            <a:pPr marL="285750" indent="-28575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cs-CZ" sz="2400" dirty="0">
                <a:latin typeface="+mn-lt"/>
              </a:rPr>
              <a:t>Projekt není o zaměstnanosti </a:t>
            </a:r>
          </a:p>
          <a:p>
            <a:pPr marL="285750" indent="-28575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cs-CZ" sz="2400" dirty="0">
                <a:latin typeface="+mn-lt"/>
              </a:rPr>
              <a:t>Jiné okolnosti a efekty – zlepšení pro všechny (úspora, okolí, bezpečí)</a:t>
            </a:r>
          </a:p>
          <a:p>
            <a:pPr marL="285750" indent="-28575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cs-CZ" sz="2400" dirty="0">
                <a:latin typeface="+mn-lt"/>
              </a:rPr>
              <a:t>Dopady na děti – přetnutí „kruhu chudoby“</a:t>
            </a:r>
          </a:p>
          <a:p>
            <a:pPr marL="285750" indent="-28575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cs-CZ" sz="2400" dirty="0">
                <a:latin typeface="+mn-lt"/>
              </a:rPr>
              <a:t>Bydlení nejdřív, ostatní později</a:t>
            </a:r>
          </a:p>
          <a:p>
            <a:pPr marL="285750" indent="-28575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cs-CZ" sz="2400" dirty="0">
                <a:latin typeface="+mn-lt"/>
              </a:rPr>
              <a:t>Sociální práce k samostatnosti</a:t>
            </a:r>
          </a:p>
          <a:p>
            <a:pPr marL="285750" indent="-285750">
              <a:buClr>
                <a:srgbClr val="FFC000"/>
              </a:buClr>
              <a:buFont typeface="Arial" panose="020B0604020202020204" pitchFamily="34" charset="0"/>
              <a:buChar char="•"/>
            </a:pPr>
            <a:endParaRPr lang="cs-CZ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78720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8E842D9A-11E7-4CE4-A7D4-D0346702D1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575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7350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E739455-435C-49F9-8AA8-3A77F5180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6643"/>
            <a:ext cx="6858000" cy="457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180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CEB5F619-6BEA-44E6-8956-A28E829E3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6643"/>
            <a:ext cx="6858000" cy="457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0052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1024D79-70F0-4450-ADC5-5E98C41B9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5250"/>
            <a:ext cx="6858000" cy="457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85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4AD80B4-8D25-4E38-815A-55A6C29CB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6664"/>
            <a:ext cx="6858000" cy="457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452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7DC2313-AB75-4C25-B8C0-969AE0404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4225"/>
            <a:ext cx="6858000" cy="457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8682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FB06402C-43F9-4621-8CDB-81EBDFCB83A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575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6185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ECEA1A9-C7A1-4190-B238-7395D78AB9F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575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09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8C995714-8408-4C75-9822-E99A938AC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740" y="771550"/>
            <a:ext cx="4680520" cy="3895087"/>
          </a:xfrm>
        </p:spPr>
        <p:txBody>
          <a:bodyPr/>
          <a:lstStyle/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/>
              <a:t>Bezdomovectví rodin v Brně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64867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3B7374A-0AE4-4437-8605-FB2596A85B1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575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2138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1FF8F0A-20CC-481A-9565-393B82E376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575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27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C792B9-1C0B-4612-8BEA-88C0A635F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339502"/>
            <a:ext cx="7067128" cy="864096"/>
          </a:xfrm>
        </p:spPr>
        <p:txBody>
          <a:bodyPr>
            <a:normAutofit/>
          </a:bodyPr>
          <a:lstStyle/>
          <a:p>
            <a:r>
              <a:rPr lang="cs-CZ" dirty="0"/>
              <a:t>Bezdomovectví rodin v Brně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C99820C9-B1E0-4625-ADCE-B478E3B85D8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8312" y="1275606"/>
            <a:ext cx="8207375" cy="3384550"/>
          </a:xfrm>
        </p:spPr>
        <p:txBody>
          <a:bodyPr/>
          <a:lstStyle/>
          <a:p>
            <a:r>
              <a:rPr lang="cs-CZ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Minimálně </a:t>
            </a:r>
            <a:r>
              <a:rPr lang="cs-CZ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6 000 rodin </a:t>
            </a:r>
            <a:r>
              <a:rPr lang="cs-CZ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v bytové nouzi v ČR (Vláda 2016)</a:t>
            </a:r>
          </a:p>
          <a:p>
            <a:r>
              <a:rPr lang="cs-CZ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29 000</a:t>
            </a:r>
            <a:r>
              <a:rPr lang="cs-CZ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městských bytů</a:t>
            </a:r>
            <a:r>
              <a:rPr lang="cs-CZ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(2018); </a:t>
            </a:r>
            <a:r>
              <a:rPr lang="cs-CZ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1200 </a:t>
            </a:r>
            <a:r>
              <a:rPr lang="cs-CZ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neobývaných (2018)</a:t>
            </a:r>
          </a:p>
          <a:p>
            <a:r>
              <a:rPr lang="cs-CZ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421 rodin v dlouhodobé bytové nouzi v Brně </a:t>
            </a:r>
            <a:r>
              <a:rPr lang="cs-CZ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(RW Brno 2016)</a:t>
            </a:r>
          </a:p>
          <a:p>
            <a:pPr lvl="1"/>
            <a:r>
              <a:rPr lang="cs-CZ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191 na ubytovnách</a:t>
            </a:r>
          </a:p>
          <a:p>
            <a:pPr lvl="1"/>
            <a:r>
              <a:rPr lang="cs-CZ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64 v azylových domech</a:t>
            </a:r>
          </a:p>
          <a:p>
            <a:pPr lvl="1"/>
            <a:r>
              <a:rPr lang="cs-CZ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ostatní v extrémně přelidněných a nevyhovujících bytech, přespávání u známých či příbuzných</a:t>
            </a:r>
          </a:p>
          <a:p>
            <a:pPr marL="457200" lvl="1" indent="0">
              <a:buNone/>
            </a:pPr>
            <a:endParaRPr lang="cs-CZ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2/3 </a:t>
            </a:r>
            <a:r>
              <a:rPr lang="cs-CZ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samoživitelé</a:t>
            </a:r>
            <a:r>
              <a:rPr lang="en-US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m</a:t>
            </a:r>
            <a:r>
              <a:rPr lang="cs-CZ" sz="1600" dirty="0" err="1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atky</a:t>
            </a:r>
            <a:r>
              <a:rPr lang="cs-CZ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v průměru</a:t>
            </a:r>
            <a:r>
              <a:rPr lang="en-US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35 </a:t>
            </a:r>
            <a:r>
              <a:rPr lang="cs-CZ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v průměru 6 let bez domova</a:t>
            </a:r>
            <a:r>
              <a:rPr lang="en-US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2,8 </a:t>
            </a:r>
            <a:r>
              <a:rPr lang="cs-CZ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dítěte/rodinu</a:t>
            </a:r>
            <a:r>
              <a:rPr lang="en-US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20% </a:t>
            </a:r>
            <a:r>
              <a:rPr lang="cs-CZ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závažně nemocných nebo handicapovaných</a:t>
            </a:r>
            <a:r>
              <a:rPr lang="en-US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9% </a:t>
            </a:r>
            <a:r>
              <a:rPr lang="cs-CZ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dětí v ústavní péči</a:t>
            </a:r>
            <a:r>
              <a:rPr lang="en-US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60% </a:t>
            </a:r>
            <a:r>
              <a:rPr lang="cs-CZ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na mateřské/rodičovské dovolené</a:t>
            </a:r>
            <a:r>
              <a:rPr lang="en-US" sz="1600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5490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4F02146-5C9E-40D9-B477-E5D0BFD6A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78435"/>
            <a:ext cx="6858000" cy="458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974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0A80A92-3EA3-46FB-ACF2-DE4910A294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6664"/>
            <a:ext cx="6858000" cy="457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93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86F3049D-4BEE-436D-904E-51FDD10E7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6664"/>
            <a:ext cx="6858000" cy="457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328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540C11E-F558-4463-BCC3-101DEBB241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575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853767"/>
      </p:ext>
    </p:extLst>
  </p:cSld>
  <p:clrMapOvr>
    <a:masterClrMapping/>
  </p:clrMapOvr>
</p:sld>
</file>

<file path=ppt/theme/theme1.xml><?xml version="1.0" encoding="utf-8"?>
<a:theme xmlns:a="http://schemas.openxmlformats.org/drawingml/2006/main" name="ppt_FSS_rozmer 16_9_cz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Helvetica OSU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FSS_16_9_cz.ppt [režim kompatibility]" id="{21E1532C-FE41-485D-8BB9-CF3312407184}" vid="{6D02F916-1D14-4987-9917-5E7D0F40787E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prezentace_FSS_16_9_cz</Template>
  <TotalTime>1490</TotalTime>
  <Words>812</Words>
  <Application>Microsoft Office PowerPoint</Application>
  <PresentationFormat>Předvádění na obrazovce (16:9)</PresentationFormat>
  <Paragraphs>211</Paragraphs>
  <Slides>41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41</vt:i4>
      </vt:variant>
    </vt:vector>
  </HeadingPairs>
  <TitlesOfParts>
    <vt:vector size="47" baseType="lpstr">
      <vt:lpstr>Arial</vt:lpstr>
      <vt:lpstr>Calibri</vt:lpstr>
      <vt:lpstr>Helvetica</vt:lpstr>
      <vt:lpstr>Roboto Condensed</vt:lpstr>
      <vt:lpstr>Times New Roman</vt:lpstr>
      <vt:lpstr>ppt_FSS_rozmer 16_9_cz</vt:lpstr>
      <vt:lpstr>Randomizovaný experiment ukončování  bytové nouze rodin v Brně</vt:lpstr>
      <vt:lpstr> Randomizovaný experiment ukončování bytové nouze rodin  v Brně</vt:lpstr>
      <vt:lpstr>Struktura Prezentace</vt:lpstr>
      <vt:lpstr>Prezentace aplikace PowerPoint</vt:lpstr>
      <vt:lpstr>Bezdomovectví rodin v Brně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Baseline dotazování</vt:lpstr>
      <vt:lpstr>Na co jsme se ptali? </vt:lpstr>
      <vt:lpstr>Prezentace aplikace PowerPoint</vt:lpstr>
      <vt:lpstr>Očekávané primární výsledky</vt:lpstr>
      <vt:lpstr>Očekávané sekundární výsledky</vt:lpstr>
      <vt:lpstr>Bydlení intervenční skupiny, N = 50</vt:lpstr>
      <vt:lpstr>Prezentace aplikace PowerPoint</vt:lpstr>
      <vt:lpstr>Prezentace aplikace PowerPoint</vt:lpstr>
      <vt:lpstr>Prezentace aplikace PowerPoint</vt:lpstr>
      <vt:lpstr>Prezentace aplikace PowerPoint</vt:lpstr>
      <vt:lpstr>Dopady po 12 měsících: Primární výsledky</vt:lpstr>
      <vt:lpstr>Dopady po 12 měsících: Primární výsledky</vt:lpstr>
      <vt:lpstr>Prezentace aplikace PowerPoint</vt:lpstr>
      <vt:lpstr>Prezentace aplikace PowerPoint</vt:lpstr>
      <vt:lpstr>Prezentace aplikace PowerPoint</vt:lpstr>
      <vt:lpstr>Co bude dál?</vt:lpstr>
      <vt:lpstr>Ukončování bezdomovectví rodin v Brně: 2018-2025</vt:lpstr>
      <vt:lpstr>Prezentace aplikace PowerPoint</vt:lpstr>
      <vt:lpstr>Prezentace aplikace PowerPoint</vt:lpstr>
      <vt:lpstr>FAQ: Práce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Randomizovaný experiment ukončování bytové nouze rodin  v Brně</dc:title>
  <dc:creator>Petr Kubala</dc:creator>
  <cp:lastModifiedBy>Jansová Lenka</cp:lastModifiedBy>
  <cp:revision>162</cp:revision>
  <dcterms:created xsi:type="dcterms:W3CDTF">2018-06-25T20:49:30Z</dcterms:created>
  <dcterms:modified xsi:type="dcterms:W3CDTF">2018-10-01T15:00:29Z</dcterms:modified>
</cp:coreProperties>
</file>