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05" r:id="rId4"/>
    <p:sldMasterId id="2147483811" r:id="rId5"/>
    <p:sldMasterId id="2147483842" r:id="rId6"/>
  </p:sldMasterIdLst>
  <p:notesMasterIdLst>
    <p:notesMasterId r:id="rId40"/>
  </p:notesMasterIdLst>
  <p:handoutMasterIdLst>
    <p:handoutMasterId r:id="rId41"/>
  </p:handoutMasterIdLst>
  <p:sldIdLst>
    <p:sldId id="2145706966" r:id="rId7"/>
    <p:sldId id="2145707479" r:id="rId8"/>
    <p:sldId id="2145707492" r:id="rId9"/>
    <p:sldId id="2145707482" r:id="rId10"/>
    <p:sldId id="2145707491" r:id="rId11"/>
    <p:sldId id="2145707594" r:id="rId12"/>
    <p:sldId id="2145707590" r:id="rId13"/>
    <p:sldId id="2145707593" r:id="rId14"/>
    <p:sldId id="2145707582" r:id="rId15"/>
    <p:sldId id="2145707595" r:id="rId16"/>
    <p:sldId id="2145707480" r:id="rId17"/>
    <p:sldId id="2145707497" r:id="rId18"/>
    <p:sldId id="2145707495" r:id="rId19"/>
    <p:sldId id="2145707596" r:id="rId20"/>
    <p:sldId id="279" r:id="rId21"/>
    <p:sldId id="277" r:id="rId22"/>
    <p:sldId id="278" r:id="rId23"/>
    <p:sldId id="273" r:id="rId24"/>
    <p:sldId id="274" r:id="rId25"/>
    <p:sldId id="275" r:id="rId26"/>
    <p:sldId id="280" r:id="rId27"/>
    <p:sldId id="2145707597" r:id="rId28"/>
    <p:sldId id="322" r:id="rId29"/>
    <p:sldId id="482" r:id="rId30"/>
    <p:sldId id="527" r:id="rId31"/>
    <p:sldId id="548" r:id="rId32"/>
    <p:sldId id="494" r:id="rId33"/>
    <p:sldId id="490" r:id="rId34"/>
    <p:sldId id="491" r:id="rId35"/>
    <p:sldId id="507" r:id="rId36"/>
    <p:sldId id="2145707494" r:id="rId37"/>
    <p:sldId id="2145706763" r:id="rId38"/>
    <p:sldId id="2145706976" r:id="rId39"/>
  </p:sldIdLst>
  <p:sldSz cx="12482513" cy="7021513"/>
  <p:notesSz cx="6797675" cy="9926638"/>
  <p:defaultTextStyle>
    <a:defPPr>
      <a:defRPr lang="cs-CZ"/>
    </a:defPPr>
    <a:lvl1pPr marL="0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4751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9502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4253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9004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73756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8507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03258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8009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1" userDrawn="1">
          <p15:clr>
            <a:srgbClr val="A4A3A4"/>
          </p15:clr>
        </p15:guide>
        <p15:guide id="2" pos="39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210584-C55F-D6B9-720A-4293DA0C72E5}" name="Bušek Martin" initials="BM" userId="S::martin.busek@mmr.cz::c6da3cc9-b4f8-4138-a3a7-0bc7ff81dbca" providerId="AD"/>
  <p188:author id="{3A3E2F93-B748-5C7A-FB3E-E8B76E3C7478}" name="Krtička Václav" initials="KV" userId="S::vaclav.krticka@mmr.cz::bb03f8e8-15fb-4825-bb52-524b011ed025" providerId="AD"/>
  <p188:author id="{0F02B2C4-311D-26E2-87FE-1C5473744200}" name="Illínová Sandra" initials="IS" userId="S::sandra.illinova@mmr.cz::51f5f133-2e93-4a28-84d1-420e44fb4271" providerId="AD"/>
  <p188:author id="{AA3821D3-237D-7F0A-0BA7-FEB444D12915}" name="Fojtíková Šárka" initials="ŠF" userId="Fojtíková Šárka" providerId="None"/>
  <p188:author id="{155CAAF2-4831-F1F7-49BC-6F8E417670B9}" name="Neveselá Kateřina" initials="NK" userId="S::katerina.nevesela@mmr.cz::b1f323c7-0c05-4579-841f-9f26a11dcc3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roznová Klára" initials="DroKla" lastIdx="3" clrIdx="0"/>
  <p:cmAuthor id="1" name="Sandra Illínová" initials="SI" lastIdx="1" clrIdx="6">
    <p:extLst>
      <p:ext uri="{19B8F6BF-5375-455C-9EA6-DF929625EA0E}">
        <p15:presenceInfo xmlns:p15="http://schemas.microsoft.com/office/powerpoint/2012/main" userId="Sandra Illínová" providerId="None"/>
      </p:ext>
    </p:extLst>
  </p:cmAuthor>
  <p:cmAuthor id="2" name="Martina Honců" initials="MH" lastIdx="0" clrIdx="2"/>
  <p:cmAuthor id="3" name="Sigmundová Jana" initials="SJ" lastIdx="2" clrIdx="4">
    <p:extLst>
      <p:ext uri="{19B8F6BF-5375-455C-9EA6-DF929625EA0E}">
        <p15:presenceInfo xmlns:p15="http://schemas.microsoft.com/office/powerpoint/2012/main" userId="S-1-5-21-1453678106-484518242-318601546-15237" providerId="AD"/>
      </p:ext>
    </p:extLst>
  </p:cmAuthor>
  <p:cmAuthor id="4" name="Olšanová Aneta" initials="OA" lastIdx="1" clrIdx="5">
    <p:extLst>
      <p:ext uri="{19B8F6BF-5375-455C-9EA6-DF929625EA0E}">
        <p15:presenceInfo xmlns:p15="http://schemas.microsoft.com/office/powerpoint/2012/main" userId="S-1-5-21-1453678106-484518242-318601546-14833" providerId="AD"/>
      </p:ext>
    </p:extLst>
  </p:cmAuthor>
  <p:cmAuthor id="5" name="Kopal Ondřej" initials="KO" lastIdx="23" clrIdx="7">
    <p:extLst>
      <p:ext uri="{19B8F6BF-5375-455C-9EA6-DF929625EA0E}">
        <p15:presenceInfo xmlns:p15="http://schemas.microsoft.com/office/powerpoint/2012/main" userId="S::ondrej.kopal@mmr.cz::8afaeb00-6027-421a-83e2-80de9a0a4ac5" providerId="AD"/>
      </p:ext>
    </p:extLst>
  </p:cmAuthor>
  <p:cmAuthor id="6" name="Blažková Adéla" initials="BA" lastIdx="4" clrIdx="8">
    <p:extLst>
      <p:ext uri="{19B8F6BF-5375-455C-9EA6-DF929625EA0E}">
        <p15:presenceInfo xmlns:p15="http://schemas.microsoft.com/office/powerpoint/2012/main" userId="S::adela.blazkova@mmr.cz::d84d3781-d8b7-4223-8f55-810bd4bff84b" providerId="AD"/>
      </p:ext>
    </p:extLst>
  </p:cmAuthor>
  <p:cmAuthor id="7" name="Vaňkát Jan" initials="VJ" lastIdx="1" clrIdx="9">
    <p:extLst>
      <p:ext uri="{19B8F6BF-5375-455C-9EA6-DF929625EA0E}">
        <p15:presenceInfo xmlns:p15="http://schemas.microsoft.com/office/powerpoint/2012/main" userId="S::jan.vankat@mmr.cz::f20abef0-fe13-4891-912e-c32a54bd79ca" providerId="AD"/>
      </p:ext>
    </p:extLst>
  </p:cmAuthor>
  <p:cmAuthor id="8" name="Grangé Pierre" initials="GP" lastIdx="1" clrIdx="10">
    <p:extLst>
      <p:ext uri="{19B8F6BF-5375-455C-9EA6-DF929625EA0E}">
        <p15:presenceInfo xmlns:p15="http://schemas.microsoft.com/office/powerpoint/2012/main" userId="S::pierre.grange@mmr.cz::c950a683-eb26-4383-bb28-d8ce6dcd5fe5" providerId="AD"/>
      </p:ext>
    </p:extLst>
  </p:cmAuthor>
  <p:cmAuthor id="9" name="Švec Jakub" initials="ŠJ" lastIdx="1" clrIdx="11">
    <p:extLst>
      <p:ext uri="{19B8F6BF-5375-455C-9EA6-DF929625EA0E}">
        <p15:presenceInfo xmlns:p15="http://schemas.microsoft.com/office/powerpoint/2012/main" userId="S::jakub.svec@mmr.cz::a6b57098-5802-425a-b8eb-07de6b6a9432" providerId="AD"/>
      </p:ext>
    </p:extLst>
  </p:cmAuthor>
  <p:cmAuthor id="10" name="Kubiš Vojtěch" initials="KV" lastIdx="1" clrIdx="12">
    <p:extLst>
      <p:ext uri="{19B8F6BF-5375-455C-9EA6-DF929625EA0E}">
        <p15:presenceInfo xmlns:p15="http://schemas.microsoft.com/office/powerpoint/2012/main" userId="S::vojtech.kubis@mmr.cz::678e0cbe-5d11-41cf-87d5-a360e240e55c" providerId="AD"/>
      </p:ext>
    </p:extLst>
  </p:cmAuthor>
  <p:cmAuthor id="11" name="Neveselá Kateřina" initials="NK" lastIdx="5" clrIdx="13">
    <p:extLst>
      <p:ext uri="{19B8F6BF-5375-455C-9EA6-DF929625EA0E}">
        <p15:presenceInfo xmlns:p15="http://schemas.microsoft.com/office/powerpoint/2012/main" userId="S::katerina.nevesela@mmr.cz::b1f323c7-0c05-4579-841f-9f26a11dcc3e" providerId="AD"/>
      </p:ext>
    </p:extLst>
  </p:cmAuthor>
  <p:cmAuthor id="12" name="Seidlová Jindřiška" initials="SJ" lastIdx="3" clrIdx="14">
    <p:extLst>
      <p:ext uri="{19B8F6BF-5375-455C-9EA6-DF929625EA0E}">
        <p15:presenceInfo xmlns:p15="http://schemas.microsoft.com/office/powerpoint/2012/main" userId="S::jindriska.seidlova@mmr.cz::737e7eea-b571-4f78-a0ae-58a0b072b3e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158"/>
    <a:srgbClr val="33A3D4"/>
    <a:srgbClr val="7C67B1"/>
    <a:srgbClr val="3F6381"/>
    <a:srgbClr val="A5C759"/>
    <a:srgbClr val="9EB070"/>
    <a:srgbClr val="568424"/>
    <a:srgbClr val="954ECA"/>
    <a:srgbClr val="C198E0"/>
    <a:srgbClr val="BAE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6CCBE4-60CB-7F0A-F715-1E7768C01CCB}" v="26" dt="2026-03-25T13:14:12.892"/>
    <p1510:client id="{5CCCC333-5641-40C0-96B3-E9F1EC9DC049}" v="1" dt="2026-03-25T16:20:10.5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55" y="65"/>
      </p:cViewPr>
      <p:guideLst>
        <p:guide orient="horz" pos="2211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B62A3-CDE9-410E-9646-3E1AAF4A3670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17716-D0FE-4099-84BB-1F231E3DAF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7505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DA5D5-0E10-4635-956A-9A09DE9F8981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DB040-C34C-4EBD-A89B-0AB9632358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3632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70B03-62AF-9F8F-661D-08EF8E8E4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84977C3-88DF-C449-827E-504DC7108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61DEB2C-BD75-A048-AD70-A6C0FCA6D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E4D7DC1-3BCF-7784-DAE8-C2694AD8F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56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09474-C841-9BAA-4F2A-012B7AA93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7149558-23C4-7B86-F485-DC2BE3CA96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E183F83-1BE3-7149-90AD-18F3B8191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86BC43C-65C4-0EC8-F9E7-1C1EAA0D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378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81CA1-59F0-B8B1-5B02-23424EBA7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FF3A0CE-4DC6-5E66-DFFA-4071D767D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6B8165C-976B-0871-7D4A-6637616AC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9B7B924-9369-CC45-3FD6-B4D2DC152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771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CDCF9-77DE-E6F7-2407-D5846EAD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C41041B-794A-8849-4002-5495C0B96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C41B7FB-568B-7A06-B96D-11323759A4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3D46A8-2CCE-6408-719E-4DACF89E7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023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4E447-32CF-43C8-87CF-5B7EACDEF3C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123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6E94A-AB99-A9FB-791A-90C01A4CA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3AA29AB-A6E4-9FBC-2428-FCFF601113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C319354-B1B2-1E1E-1DAC-7DF5E24D6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FE82A58-BE9A-5C6F-B87C-4943ACFAB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4E447-32CF-43C8-87CF-5B7EACDEF3C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9033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4E447-32CF-43C8-87CF-5B7EACDEF3C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1310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1C1E9-55CD-C2D0-DBFE-BC82C9AA5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967873B-BF36-D012-301B-3CF0CF685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437D08-678F-E6D7-DADE-CA343AEA4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3DA6CEB-6215-E4AC-4715-C0E7DE4BE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003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6D160-8516-3B68-0F35-DBCDBF102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ED90BA5-4A50-C819-CFC8-B3CEF9D3E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D62B068-7DAE-F7B0-48DE-AB47892AE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9FD3A60-4981-59F8-D6D3-8C7DB0FD8A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29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78698-1D83-147B-8520-20876EA5D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7D8E293-B8A7-14B4-2E79-C7CA94872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E97B581-427E-D5E9-F47D-B50CFDC89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8BE10FF-A5C1-7358-A61E-F526BF8B0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7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85BD8-7F63-8EE5-AC9F-CACA67056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59A3A64-DB9E-4076-C360-E96E9BABA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43344A2-132F-7165-60F3-446F339A2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1F28F2-2366-2201-02C8-ADF093513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14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1E9A-EC9B-882F-1F55-B503FED5E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69E2072-5087-7903-465F-16F3D5F5C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81B5A97-2618-3C10-3B28-76F41CE4E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6557C0-184C-E34D-E14E-C4A8F758A7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77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1B641-CB15-4A16-87D7-2890A06F796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371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E6113-45F1-2424-C2DB-08A511DF3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9A2ABC5-626D-37C2-141A-2A91B62B64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3790D9E-A5E5-1A5C-419E-072E37D22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C539A4F-7C8C-5F52-C53D-EF0645DB7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490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Prezentace je stavěna jako vizuální opora pro strategickou diskuzi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160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latin typeface="Arial"/>
                <a:cs typeface="Arial"/>
              </a:rPr>
              <a:t>Toto je důležité pro celé dnešní jednání. </a:t>
            </a:r>
          </a:p>
          <a:p>
            <a:endParaRPr lang="cs-CZ"/>
          </a:p>
          <a:p>
            <a:r>
              <a:rPr lang="cs-CZ" dirty="0">
                <a:latin typeface="Arial"/>
                <a:cs typeface="Arial"/>
              </a:rPr>
              <a:t>Regionální politika není pouze pomoc územím, která mají problémy. Má dvě legitimní funkce.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>
                <a:latin typeface="Arial"/>
                <a:cs typeface="Arial"/>
              </a:rPr>
              <a:t>Jedna je stabilizační – řeší kumulaci problémů, dostupnost služeb, periferie nebo HSOÚ.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dirty="0">
                <a:latin typeface="Arial"/>
                <a:cs typeface="Arial"/>
              </a:rPr>
              <a:t>Druhá je strategická – pomáhá odstraňovat překážky růstu, využívat potenciál center, metropolitních území nebo strategických investic.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/>
          </a:p>
          <a:p>
            <a:r>
              <a:rPr lang="cs-CZ" b="1" dirty="0">
                <a:latin typeface="Arial"/>
                <a:cs typeface="Arial"/>
              </a:rPr>
              <a:t>Obě spojuje místně citlivý přístup. Proto se musíme bavit nejen o tom, co v dném území (např. Kraji) nefunguje, ale stejně důkladně i o tom, co má růstový potenciál a čemu dnes veřejné politiky dostatečně nepomáhají.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b="1"/>
          </a:p>
          <a:p>
            <a:r>
              <a:rPr lang="cs-CZ" b="1" dirty="0">
                <a:latin typeface="Arial"/>
                <a:cs typeface="Arial"/>
              </a:rPr>
              <a:t>Např. Praha a Brno nejsou cílovými územími „pomoci slabému regionu“, ale testem, zda SRR 28+ umí pracovat s metropolitním růstem, externalitami, funkčním zázemím a koordinací veřejných investic.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610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Tady se dostáváme od analytiky k implementaci.</a:t>
            </a:r>
          </a:p>
          <a:p>
            <a:endParaRPr lang="cs-CZ"/>
          </a:p>
          <a:p>
            <a:r>
              <a:rPr lang="cs-CZ"/>
              <a:t>Základní role SRR 28+ není rozdělovat peníze ani předepisovat jednotlivým resortům konkrétní dotační tituly. Její role je jiná: </a:t>
            </a:r>
            <a:r>
              <a:rPr lang="cs-CZ" b="1"/>
              <a:t>říct, kde v území existuje problém nebo rozvojový potenciál, proč má územní rozměr a zda dává smysl na něj reagovat diferencovaně.</a:t>
            </a:r>
          </a:p>
          <a:p>
            <a:endParaRPr lang="cs-CZ"/>
          </a:p>
          <a:p>
            <a:r>
              <a:rPr lang="cs-CZ"/>
              <a:t>Prvním krokem je tedy samotná SRR – identifikace problému nebo potenciálu a jeho prostorového rozložení.</a:t>
            </a:r>
          </a:p>
          <a:p>
            <a:r>
              <a:rPr lang="cs-CZ"/>
              <a:t>Druhým krokem je </a:t>
            </a:r>
            <a:r>
              <a:rPr lang="cs-CZ" b="1"/>
              <a:t>test územní dimenze</a:t>
            </a:r>
            <a:r>
              <a:rPr lang="cs-CZ"/>
              <a:t>. Tady se ptáme, jestli je vůbec vhodné problém řešit územně diferencovaně. Ne každý problém, který má nějaké územní rozdíly, automaticky vyžaduje regionálně zacílenou intervenci.</a:t>
            </a:r>
          </a:p>
          <a:p>
            <a:endParaRPr lang="cs-CZ"/>
          </a:p>
          <a:p>
            <a:r>
              <a:rPr lang="cs-CZ"/>
              <a:t>Pokud ano, dostáváme se ke třetímu kroku – tedy k sektorovým politikám, NRPP a národním zdrojům. Právě tady se rozhoduje, </a:t>
            </a:r>
            <a:r>
              <a:rPr lang="cs-CZ" b="1"/>
              <a:t>jaký konkrétní mechanismus intervence je vhodný</a:t>
            </a:r>
            <a:r>
              <a:rPr lang="cs-CZ"/>
              <a:t>.</a:t>
            </a:r>
          </a:p>
          <a:p>
            <a:endParaRPr lang="cs-CZ"/>
          </a:p>
          <a:p>
            <a:r>
              <a:rPr lang="cs-CZ"/>
              <a:t>A až posledním krokem jsou konkrétní nástroje a investice v území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196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Tady si chceme ukázat jednoduchou logiku, podle které bychom měli uvažovat o územní dimenzi veřejných politik.</a:t>
            </a:r>
          </a:p>
          <a:p>
            <a:endParaRPr lang="cs-CZ"/>
          </a:p>
          <a:p>
            <a:r>
              <a:rPr lang="cs-CZ"/>
              <a:t>První otázka je </a:t>
            </a:r>
            <a:r>
              <a:rPr lang="cs-CZ" b="1"/>
              <a:t>potřebnost</a:t>
            </a:r>
            <a:r>
              <a:rPr lang="cs-CZ"/>
              <a:t>. Nestačí, že problém existuje. Musíme vědět, jestli je skutečně územně koncentrovaný, kde se koncentruje a na jaké geografické úrovni má smysl o něm mluvit.</a:t>
            </a:r>
          </a:p>
          <a:p>
            <a:endParaRPr lang="cs-CZ"/>
          </a:p>
          <a:p>
            <a:r>
              <a:rPr lang="cs-CZ"/>
              <a:t>Druhá otázka je </a:t>
            </a:r>
            <a:r>
              <a:rPr lang="cs-CZ" b="1"/>
              <a:t>efektivita</a:t>
            </a:r>
            <a:r>
              <a:rPr lang="cs-CZ"/>
              <a:t>. I když problém územní koncentraci má, ještě neznamená, že nejlepší řešení je územně cílená politika. Musíme se ptát, jestli územní zacílení přinese lepší výsledky než plošný nástroj a jestli nevytvoří neúměrné administrativní náklady.</a:t>
            </a:r>
          </a:p>
          <a:p>
            <a:endParaRPr lang="cs-CZ"/>
          </a:p>
          <a:p>
            <a:r>
              <a:rPr lang="cs-CZ"/>
              <a:t>A třetí otázka je </a:t>
            </a:r>
            <a:r>
              <a:rPr lang="cs-CZ" b="1"/>
              <a:t>absorpční kapacita</a:t>
            </a:r>
            <a:r>
              <a:rPr lang="cs-CZ"/>
              <a:t>. Tedy zda je území vůbec schopné podporu využít – jestli má projekty, lidi, instituce a know-how. Pokud ne, může být první intervencí právě budování kapacit, nikoli automaticky vyšší finanční alokace.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58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4 (5) skupiny:</a:t>
            </a:r>
          </a:p>
          <a:p>
            <a:endParaRPr lang="cs-CZ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1" dirty="0"/>
              <a:t>FINANČNÍ DIFERENCIACE - </a:t>
            </a:r>
            <a:r>
              <a:rPr lang="cs-CZ" dirty="0"/>
              <a:t>rezervovaná alokace, vyšší míra podpory, bonifikace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1" dirty="0"/>
              <a:t>SPECIFICKÉ INTERVENCE - </a:t>
            </a:r>
            <a:r>
              <a:rPr lang="cs-CZ" dirty="0"/>
              <a:t>samostatná výzva, odlišné podporované aktivity, odlišné podmínky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1" dirty="0"/>
              <a:t>INTEGROVANÉ / ÚZEMNÍ NÁSTROJE - </a:t>
            </a:r>
            <a:r>
              <a:rPr lang="cs-CZ" dirty="0"/>
              <a:t>ITI, CLLD, RPP / jiné integrované mechanismy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1" dirty="0"/>
              <a:t>KAPACITNÍ A NEFINANČNÍ PODPORA - </a:t>
            </a:r>
            <a:r>
              <a:rPr lang="cs-CZ" dirty="0"/>
              <a:t>technická pomoc, projektová příprava, animace, poradenství, posilování institucí.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b="1" dirty="0"/>
              <a:t>FINANČNÍ NÁSTROJE - </a:t>
            </a:r>
            <a:r>
              <a:rPr lang="cs-CZ" dirty="0"/>
              <a:t>úvěry, záruky, </a:t>
            </a:r>
            <a:r>
              <a:rPr lang="cs-CZ" dirty="0" err="1"/>
              <a:t>revolving</a:t>
            </a:r>
            <a:r>
              <a:rPr lang="cs-CZ" dirty="0"/>
              <a:t>, kombinace grant + FN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536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latin typeface="Arial"/>
                <a:cs typeface="Arial"/>
              </a:rPr>
              <a:t>Tady jsme se pokusili shrnout několik motivů, které se nám opakují napříč resortními jednáními k nové SRR.</a:t>
            </a:r>
          </a:p>
          <a:p>
            <a:r>
              <a:rPr lang="cs-CZ" dirty="0"/>
              <a:t>První věc je, že </a:t>
            </a:r>
            <a:r>
              <a:rPr lang="cs-CZ" b="1" dirty="0"/>
              <a:t>data často existují</a:t>
            </a:r>
            <a:r>
              <a:rPr lang="cs-CZ" dirty="0"/>
              <a:t>, ale nejsou vždy sdílena, nejsou propojena a hlavně nejsou systematicky používána pro územní rozhodování. Pro nás tedy není problém jen nedostatek dat, ale i to, jak je veřejná správa převádí do konkrétní politiky.</a:t>
            </a:r>
          </a:p>
          <a:p>
            <a:r>
              <a:rPr lang="cs-CZ" dirty="0"/>
              <a:t>Druhá věc: </a:t>
            </a:r>
            <a:r>
              <a:rPr lang="cs-CZ" b="1" dirty="0"/>
              <a:t>nízké čerpání automaticky neznamená nízkou potřebnost</a:t>
            </a:r>
            <a:r>
              <a:rPr lang="cs-CZ" dirty="0"/>
              <a:t>. Území může mít problém, ale současně slabou projektovou přípravu, málo lidí, slabší institucionální kapacitu nebo nevhodně nastavené podmínky programu.</a:t>
            </a:r>
          </a:p>
          <a:p>
            <a:r>
              <a:rPr lang="cs-CZ" dirty="0"/>
              <a:t>Třetí poznatek je, že </a:t>
            </a:r>
            <a:r>
              <a:rPr lang="cs-CZ" b="1" dirty="0"/>
              <a:t>bonifikace není univerzální řešení</a:t>
            </a:r>
            <a:r>
              <a:rPr lang="cs-CZ" dirty="0"/>
              <a:t>. Někdy může pomoci, ale sama o sobě neřeší problém, pokud v území chybí projekty, lidé nebo základní kapacita.</a:t>
            </a:r>
          </a:p>
          <a:p>
            <a:endParaRPr lang="cs-CZ" dirty="0"/>
          </a:p>
          <a:p>
            <a:r>
              <a:rPr lang="cs-CZ" dirty="0"/>
              <a:t>Velmi silně se opakuje také význam </a:t>
            </a:r>
            <a:r>
              <a:rPr lang="cs-CZ" b="1" dirty="0"/>
              <a:t>kapacit lidí, institucí a infrastruktury</a:t>
            </a:r>
            <a:r>
              <a:rPr lang="cs-CZ" dirty="0"/>
              <a:t>. Peníze samy o sobě nestačí. Území musí být schopné připravit, koordinovat a dlouhodobě udržet změnu, kterou chceme vyvolat.</a:t>
            </a:r>
          </a:p>
          <a:p>
            <a:r>
              <a:rPr lang="cs-CZ" dirty="0"/>
              <a:t>Další problém je, že </a:t>
            </a:r>
            <a:r>
              <a:rPr lang="cs-CZ" b="1" dirty="0"/>
              <a:t>administrativní hranice často neodpovídají funkční realitě</a:t>
            </a:r>
            <a:r>
              <a:rPr lang="cs-CZ" dirty="0"/>
              <a:t>. To jsme si ukázali například u Brna a jeho zázemí. Trh práce, bydlení, doprava nebo veřejné služby fungují přes hranice obcí i ORP.</a:t>
            </a:r>
          </a:p>
          <a:p>
            <a:r>
              <a:rPr lang="cs-CZ" dirty="0"/>
              <a:t>A poslední věc je možná nejdůležitější: </a:t>
            </a:r>
            <a:r>
              <a:rPr lang="cs-CZ" b="1" dirty="0"/>
              <a:t>stejný sektorový nástroj může mít v různých územích úplně rozdílný účinek</a:t>
            </a:r>
            <a:r>
              <a:rPr lang="cs-CZ" dirty="0"/>
              <a:t>. Plošně nastavená politika proto nemusí vést k plošně stejným výsledkům.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787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cs typeface="Arial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630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58EE2B-939F-47CD-9BC5-5FD16CEF397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062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2917B-56BD-03D4-DADF-FB526D7E6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21E5D0D-E7B9-A433-8FD4-A51D6DC98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4F4EDD7-F900-48F9-9BB5-92CDC7469F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9924728-1C59-EB5C-3113-92FB57901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0712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7894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661AD-A929-B370-4D7E-A003816C4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3012B17-458F-204C-A02B-4A6826FC4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2F19A02-51CE-8B95-33AB-6C2B4DDF2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94FF8B0-BF67-F6AF-8E7A-872B95CAB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1DB040-C34C-4EBD-A89B-0AB9632358E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502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u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551" y="-1"/>
            <a:ext cx="12779915" cy="7021513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21565" y="4734896"/>
            <a:ext cx="8737760" cy="504055"/>
          </a:xfrm>
        </p:spPr>
        <p:txBody>
          <a:bodyPr lIns="90000">
            <a:normAutofit/>
          </a:bodyPr>
          <a:lstStyle>
            <a:lvl1pPr marL="0" indent="0" algn="l">
              <a:buNone/>
              <a:defRPr sz="2867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9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5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17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47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7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06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35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Name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921566" y="900001"/>
            <a:ext cx="4571473" cy="628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34" b="1"/>
              <a:t>MINISTRY OF REGIONAL DEVELOPMENT</a:t>
            </a:r>
            <a:br>
              <a:rPr lang="cs-CZ" sz="2458" b="1"/>
            </a:br>
            <a:r>
              <a:rPr lang="en-GB" sz="2048" b="1" noProof="0"/>
              <a:t>National Coordination Authority</a:t>
            </a:r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E04516-E877-4AAE-9369-671F09A2BC5C}" type="datetime1">
              <a:rPr lang="cs-CZ" smtClean="0"/>
              <a:t>23.09.2026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921567" y="2160000"/>
            <a:ext cx="11234261" cy="1170252"/>
          </a:xfrm>
        </p:spPr>
        <p:txBody>
          <a:bodyPr lIns="90000">
            <a:normAutofit/>
          </a:bodyPr>
          <a:lstStyle>
            <a:lvl1pPr algn="l">
              <a:defRPr sz="5530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Title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921565" y="5454653"/>
            <a:ext cx="4718939" cy="360363"/>
          </a:xfrm>
        </p:spPr>
        <p:txBody>
          <a:bodyPr lIns="90000" rIns="144000">
            <a:noAutofit/>
          </a:bodyPr>
          <a:lstStyle>
            <a:lvl1pPr>
              <a:buNone/>
              <a:defRPr sz="2048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/>
              <a:t>Date and place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background with arrows&#10;&#10;AI-generated content may be incorrect.">
            <a:extLst>
              <a:ext uri="{FF2B5EF4-FFF2-40B4-BE49-F238E27FC236}">
                <a16:creationId xmlns:a16="http://schemas.microsoft.com/office/drawing/2014/main" id="{1A411E76-1C0A-9A84-856A-F7B8E0B679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BD7D5E8-FD05-7878-71B9-89A0BBB935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43" y="6486457"/>
            <a:ext cx="3140408" cy="44057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4128" y="281190"/>
            <a:ext cx="11234261" cy="925313"/>
          </a:xfrm>
        </p:spPr>
        <p:txBody>
          <a:bodyPr>
            <a:normAutofit/>
          </a:bodyPr>
          <a:lstStyle>
            <a:lvl1pPr algn="l">
              <a:defRPr sz="3685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 rtl="0">
              <a:defRPr sz="3685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itchFamily="34" charset="0"/>
              <a:buChar char="»"/>
              <a:defRPr sz="3277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67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 typeface="Arial" pitchFamily="34" charset="0"/>
              <a:buChar char="»"/>
              <a:defRPr sz="2458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 typeface="Arial" pitchFamily="34" charset="0"/>
              <a:buChar char="•"/>
              <a:defRPr sz="2458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noProof="0">
                <a:effectLst/>
              </a:rPr>
              <a:t>Click</a:t>
            </a:r>
            <a:r>
              <a:rPr lang="cs-CZ">
                <a:effectLst/>
              </a:rPr>
              <a:t> </a:t>
            </a:r>
            <a:r>
              <a:rPr lang="en-GB" noProof="0">
                <a:effectLst/>
              </a:rPr>
              <a:t>here</a:t>
            </a:r>
            <a:r>
              <a:rPr lang="en-US">
                <a:effectLst/>
              </a:rPr>
              <a:t> </a:t>
            </a:r>
            <a:r>
              <a:rPr lang="en-GB" noProof="0">
                <a:effectLst/>
              </a:rPr>
              <a:t>to edit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background with arrows&#10;&#10;AI-generated content may be incorrect.">
            <a:extLst>
              <a:ext uri="{FF2B5EF4-FFF2-40B4-BE49-F238E27FC236}">
                <a16:creationId xmlns:a16="http://schemas.microsoft.com/office/drawing/2014/main" id="{41775E0B-D460-4139-6D07-078E9D80F7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C3D658E-BD18-42D6-1E12-62140816FE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43" y="6486457"/>
            <a:ext cx="3140408" cy="44057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4128" y="281190"/>
            <a:ext cx="11234261" cy="925313"/>
          </a:xfrm>
        </p:spPr>
        <p:txBody>
          <a:bodyPr>
            <a:normAutofit/>
          </a:bodyPr>
          <a:lstStyle>
            <a:lvl1pPr algn="l">
              <a:defRPr sz="3685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graf 9"/>
          <p:cNvSpPr>
            <a:spLocks noGrp="1"/>
          </p:cNvSpPr>
          <p:nvPr>
            <p:ph type="chart" sz="quarter" idx="13" hasCustomPrompt="1"/>
          </p:nvPr>
        </p:nvSpPr>
        <p:spPr>
          <a:xfrm>
            <a:off x="637212" y="1566863"/>
            <a:ext cx="11208091" cy="4392612"/>
          </a:xfrm>
        </p:spPr>
        <p:txBody>
          <a:bodyPr>
            <a:normAutofit/>
          </a:bodyPr>
          <a:lstStyle>
            <a:lvl1pPr>
              <a:defRPr sz="3685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Click on icon to add chart.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yellow background with arrows&#10;&#10;AI-generated content may be incorrect.">
            <a:extLst>
              <a:ext uri="{FF2B5EF4-FFF2-40B4-BE49-F238E27FC236}">
                <a16:creationId xmlns:a16="http://schemas.microsoft.com/office/drawing/2014/main" id="{D6910354-B430-71C4-C015-F74D1AD6D5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4128" y="281190"/>
            <a:ext cx="11234261" cy="925313"/>
          </a:xfrm>
        </p:spPr>
        <p:txBody>
          <a:bodyPr>
            <a:normAutofit/>
          </a:bodyPr>
          <a:lstStyle>
            <a:lvl1pPr algn="l">
              <a:defRPr sz="3685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Zástupný symbol pro tabulku 14"/>
          <p:cNvSpPr>
            <a:spLocks noGrp="1"/>
          </p:cNvSpPr>
          <p:nvPr>
            <p:ph type="tbl" sz="quarter" idx="13" hasCustomPrompt="1"/>
          </p:nvPr>
        </p:nvSpPr>
        <p:spPr>
          <a:xfrm>
            <a:off x="637212" y="1638301"/>
            <a:ext cx="11281239" cy="4321175"/>
          </a:xfrm>
        </p:spPr>
        <p:txBody>
          <a:bodyPr>
            <a:normAutofit/>
          </a:bodyPr>
          <a:lstStyle>
            <a:lvl1pPr>
              <a:defRPr sz="3685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Click on icon to add table</a:t>
            </a:r>
            <a:r>
              <a:rPr lang="cs-CZ"/>
              <a:t>.</a:t>
            </a:r>
            <a:endParaRPr lang="en-US" noProof="0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4158725-B017-99E1-6A04-ECC195CD74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43" y="6486457"/>
            <a:ext cx="3140408" cy="4405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gold logo&#10;&#10;AI-generated content may be incorrect.">
            <a:extLst>
              <a:ext uri="{FF2B5EF4-FFF2-40B4-BE49-F238E27FC236}">
                <a16:creationId xmlns:a16="http://schemas.microsoft.com/office/drawing/2014/main" id="{473F2A98-5F5B-C4B6-D3A6-BCCF01AC36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63784" y="2204112"/>
            <a:ext cx="11234261" cy="1170252"/>
          </a:xfrm>
        </p:spPr>
        <p:txBody>
          <a:bodyPr>
            <a:normAutofit/>
          </a:bodyPr>
          <a:lstStyle>
            <a:lvl1pPr>
              <a:defRPr sz="6143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noProof="0"/>
              <a:t>Téma</a:t>
            </a:r>
            <a:endParaRPr lang="en-GB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1771-A406-441C-A23D-7B7CE1912CA9}" type="datetime1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ew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90987" y="4806900"/>
            <a:ext cx="8700543" cy="1008112"/>
          </a:xfrm>
        </p:spPr>
        <p:txBody>
          <a:bodyPr lIns="90000">
            <a:normAutofit/>
          </a:bodyPr>
          <a:lstStyle>
            <a:lvl1pPr marL="0" indent="0" algn="ctr">
              <a:buNone/>
              <a:defRPr sz="2867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9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5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17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47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776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06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35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Name of author and contact</a:t>
            </a:r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51F73F-A7B6-48F3-973F-0A5A240DEC5A}" type="datetime1">
              <a:rPr lang="cs-CZ" smtClean="0"/>
              <a:t>23.09.2026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1079358" y="2789238"/>
            <a:ext cx="10323237" cy="1225574"/>
          </a:xfrm>
        </p:spPr>
        <p:txBody>
          <a:bodyPr lIns="90000">
            <a:normAutofit/>
          </a:bodyPr>
          <a:lstStyle>
            <a:lvl1pPr algn="ctr">
              <a:defRPr sz="5530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cs-CZ">
                <a:effectLst/>
              </a:rPr>
            </a:br>
            <a:r>
              <a:rPr lang="en-GB" noProof="0">
                <a:effectLst/>
              </a:rPr>
              <a:t>Farewell</a:t>
            </a:r>
            <a:br>
              <a:rPr lang="cs-CZ">
                <a:effectLst/>
              </a:rPr>
            </a:br>
            <a:endParaRPr lang="cs-CZ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B14A5941-96E2-15FA-460E-FBA7E84314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303" y="6481487"/>
            <a:ext cx="3343450" cy="3907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ue background with a hat and symbols&#10;&#10;AI-generated content may be incorrect.">
            <a:extLst>
              <a:ext uri="{FF2B5EF4-FFF2-40B4-BE49-F238E27FC236}">
                <a16:creationId xmlns:a16="http://schemas.microsoft.com/office/drawing/2014/main" id="{2117984A-ACA3-A306-774D-F4DC3A2CF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pic>
        <p:nvPicPr>
          <p:cNvPr id="8" name="Picture 7" descr="A blue background with a hat and symbols&#10;&#10;AI-generated content may be incorrect.">
            <a:extLst>
              <a:ext uri="{FF2B5EF4-FFF2-40B4-BE49-F238E27FC236}">
                <a16:creationId xmlns:a16="http://schemas.microsoft.com/office/drawing/2014/main" id="{09C3F4ED-713D-B9AD-3805-118634E92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B747-6850-4652-8145-BE3F1227E2A2}" type="datetime1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27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63783" y="2204112"/>
            <a:ext cx="11234262" cy="11702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144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Název tématu/předělu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403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496267" y="1246053"/>
            <a:ext cx="11492146" cy="446217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A6BCB1-B7F2-423A-B0B4-D840B26A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0772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u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550" y="0"/>
            <a:ext cx="12779915" cy="7021513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21565" y="4734897"/>
            <a:ext cx="8737760" cy="504055"/>
          </a:xfrm>
        </p:spPr>
        <p:txBody>
          <a:bodyPr lIns="90000">
            <a:normAutofit/>
          </a:bodyPr>
          <a:lstStyle>
            <a:lvl1pPr marL="0" indent="0" algn="l">
              <a:buNone/>
              <a:defRPr sz="280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Name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921567" y="900002"/>
            <a:ext cx="45714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/>
              <a:t>MINISTRY OF REGIONAL DEVELOPMENT</a:t>
            </a:r>
            <a:br>
              <a:rPr lang="cs-CZ" sz="2400" b="1"/>
            </a:br>
            <a:r>
              <a:rPr lang="en-GB" sz="2000" b="1" noProof="0"/>
              <a:t>National Coordination Authority</a:t>
            </a:r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AE04516-E877-4AAE-9369-671F09A2BC5C}" type="datetime1">
              <a:rPr lang="cs-CZ" smtClean="0"/>
              <a:t>23.09.2026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921568" y="2160000"/>
            <a:ext cx="11234261" cy="1170252"/>
          </a:xfrm>
        </p:spPr>
        <p:txBody>
          <a:bodyPr lIns="90000">
            <a:normAutofit/>
          </a:bodyPr>
          <a:lstStyle>
            <a:lvl1pPr algn="l">
              <a:defRPr sz="5400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Title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921565" y="5454654"/>
            <a:ext cx="4718939" cy="360363"/>
          </a:xfrm>
        </p:spPr>
        <p:txBody>
          <a:bodyPr lIns="90000" rIns="144000">
            <a:noAutofit/>
          </a:bodyPr>
          <a:lstStyle>
            <a:lvl1pPr>
              <a:buNone/>
              <a:defRPr sz="200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noProof="0"/>
              <a:t>Date and place</a:t>
            </a:r>
          </a:p>
        </p:txBody>
      </p:sp>
    </p:spTree>
    <p:extLst>
      <p:ext uri="{BB962C8B-B14F-4D97-AF65-F5344CB8AC3E}">
        <p14:creationId xmlns:p14="http://schemas.microsoft.com/office/powerpoint/2010/main" val="174700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yellow background with arrows&#10;&#10;AI-generated content may be incorrect.">
            <a:extLst>
              <a:ext uri="{FF2B5EF4-FFF2-40B4-BE49-F238E27FC236}">
                <a16:creationId xmlns:a16="http://schemas.microsoft.com/office/drawing/2014/main" id="{C4DC0889-81AE-681D-042B-77BC20590E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2490C36-EA63-3722-C135-DA942D3CDE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43" y="6486457"/>
            <a:ext cx="3140408" cy="44057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4129" y="281191"/>
            <a:ext cx="11234261" cy="925313"/>
          </a:xfrm>
        </p:spPr>
        <p:txBody>
          <a:bodyPr>
            <a:normAutofit/>
          </a:bodyPr>
          <a:lstStyle>
            <a:lvl1pPr algn="l">
              <a:defRPr sz="3599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graf 9"/>
          <p:cNvSpPr>
            <a:spLocks noGrp="1"/>
          </p:cNvSpPr>
          <p:nvPr>
            <p:ph type="chart" sz="quarter" idx="13" hasCustomPrompt="1"/>
          </p:nvPr>
        </p:nvSpPr>
        <p:spPr>
          <a:xfrm>
            <a:off x="637213" y="1566864"/>
            <a:ext cx="11208091" cy="4392612"/>
          </a:xfrm>
        </p:spPr>
        <p:txBody>
          <a:bodyPr>
            <a:normAutofit/>
          </a:bodyPr>
          <a:lstStyle>
            <a:lvl1pPr>
              <a:defRPr sz="3599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Click on icon to add chart.</a:t>
            </a:r>
          </a:p>
        </p:txBody>
      </p:sp>
    </p:spTree>
    <p:extLst>
      <p:ext uri="{BB962C8B-B14F-4D97-AF65-F5344CB8AC3E}">
        <p14:creationId xmlns:p14="http://schemas.microsoft.com/office/powerpoint/2010/main" val="4229092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yellow background with arrows&#10;&#10;AI-generated content may be incorrect.">
            <a:extLst>
              <a:ext uri="{FF2B5EF4-FFF2-40B4-BE49-F238E27FC236}">
                <a16:creationId xmlns:a16="http://schemas.microsoft.com/office/drawing/2014/main" id="{CFE1E49E-D24F-0295-8FB3-BB7553660E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2F7AD3C-371C-20AE-8EB3-A550333E13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43" y="6486457"/>
            <a:ext cx="3140408" cy="44057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4129" y="281191"/>
            <a:ext cx="11234261" cy="925313"/>
          </a:xfrm>
        </p:spPr>
        <p:txBody>
          <a:bodyPr>
            <a:normAutofit/>
          </a:bodyPr>
          <a:lstStyle>
            <a:lvl1pPr algn="l">
              <a:defRPr sz="3599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Zástupný symbol pro tabulku 14"/>
          <p:cNvSpPr>
            <a:spLocks noGrp="1"/>
          </p:cNvSpPr>
          <p:nvPr>
            <p:ph type="tbl" sz="quarter" idx="13" hasCustomPrompt="1"/>
          </p:nvPr>
        </p:nvSpPr>
        <p:spPr>
          <a:xfrm>
            <a:off x="637212" y="1638303"/>
            <a:ext cx="11281239" cy="4321175"/>
          </a:xfrm>
        </p:spPr>
        <p:txBody>
          <a:bodyPr>
            <a:normAutofit/>
          </a:bodyPr>
          <a:lstStyle>
            <a:lvl1pPr>
              <a:defRPr sz="3599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Click on icon to add table</a:t>
            </a:r>
            <a:r>
              <a:rPr lang="cs-CZ"/>
              <a:t>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32932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63785" y="2204112"/>
            <a:ext cx="11234261" cy="1170252"/>
          </a:xfrm>
        </p:spPr>
        <p:txBody>
          <a:bodyPr>
            <a:normAutofit/>
          </a:bodyPr>
          <a:lstStyle>
            <a:lvl1pPr>
              <a:defRPr sz="5999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Topic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1771-A406-441C-A23D-7B7CE1912CA9}" type="datetime1">
              <a:rPr lang="cs-CZ" smtClean="0"/>
              <a:t>23.09.2026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186" y="3582765"/>
            <a:ext cx="8286348" cy="6858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F4F1A80-4A74-3519-3543-E83D3FF1DB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1" t="91039" r="606"/>
          <a:stretch/>
        </p:blipFill>
        <p:spPr>
          <a:xfrm>
            <a:off x="1" y="6392334"/>
            <a:ext cx="12482513" cy="629179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3A02B0BC-26F8-32FB-ED92-08FD1DB04F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303" y="6481487"/>
            <a:ext cx="3343450" cy="39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9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rew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550" y="0"/>
            <a:ext cx="12779915" cy="7021513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90987" y="4806900"/>
            <a:ext cx="8700543" cy="1008112"/>
          </a:xfrm>
        </p:spPr>
        <p:txBody>
          <a:bodyPr lIns="90000">
            <a:normAutofit/>
          </a:bodyPr>
          <a:lstStyle>
            <a:lvl1pPr marL="0" indent="0" algn="ctr">
              <a:buNone/>
              <a:defRPr sz="280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/>
              <a:t>Name of author and contact</a:t>
            </a:r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51F73F-A7B6-48F3-973F-0A5A240DEC5A}" type="datetime1">
              <a:rPr lang="cs-CZ" smtClean="0"/>
              <a:t>23.09.2026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1079358" y="2789238"/>
            <a:ext cx="10323237" cy="1225574"/>
          </a:xfrm>
        </p:spPr>
        <p:txBody>
          <a:bodyPr lIns="90000">
            <a:normAutofit/>
          </a:bodyPr>
          <a:lstStyle>
            <a:lvl1pPr algn="ctr">
              <a:defRPr sz="5400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cs-CZ">
                <a:effectLst/>
              </a:rPr>
            </a:br>
            <a:r>
              <a:rPr lang="en-GB" noProof="0">
                <a:effectLst/>
              </a:rPr>
              <a:t>Farewell</a:t>
            </a:r>
            <a:br>
              <a:rPr lang="cs-CZ">
                <a:effectLst/>
              </a:rPr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548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63785" y="2204112"/>
            <a:ext cx="11234261" cy="1170252"/>
          </a:xfrm>
        </p:spPr>
        <p:txBody>
          <a:bodyPr>
            <a:noAutofit/>
          </a:bodyPr>
          <a:lstStyle>
            <a:lvl1pPr>
              <a:defRPr sz="5400" b="1" baseline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>
                <a:effectLst/>
              </a:rPr>
              <a:t>Current estimates of </a:t>
            </a:r>
            <a:r>
              <a:rPr lang="cs-CZ" noProof="0">
                <a:effectLst/>
              </a:rPr>
              <a:t>d</a:t>
            </a:r>
            <a:r>
              <a:rPr lang="en-US" noProof="0" err="1">
                <a:effectLst/>
              </a:rPr>
              <a:t>ecommi</a:t>
            </a:r>
            <a:r>
              <a:rPr lang="cs-CZ" noProof="0" err="1">
                <a:effectLst/>
              </a:rPr>
              <a:t>tment</a:t>
            </a:r>
            <a:endParaRPr lang="en-GB" noProof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" name="Picture 2" descr="A blue and orange spiral with yellow stars&#10;&#10;AI-generated content may be incorrect.">
            <a:extLst>
              <a:ext uri="{FF2B5EF4-FFF2-40B4-BE49-F238E27FC236}">
                <a16:creationId xmlns:a16="http://schemas.microsoft.com/office/drawing/2014/main" id="{1B178E9A-5EAE-96F2-7D81-34F1AD8B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72"/>
          <a:stretch>
            <a:fillRect/>
          </a:stretch>
        </p:blipFill>
        <p:spPr>
          <a:xfrm>
            <a:off x="0" y="6387613"/>
            <a:ext cx="12482513" cy="633901"/>
          </a:xfrm>
          <a:prstGeom prst="rect">
            <a:avLst/>
          </a:prstGeom>
        </p:spPr>
      </p:pic>
      <p:pic>
        <p:nvPicPr>
          <p:cNvPr id="4" name="Grafický objekt 9">
            <a:extLst>
              <a:ext uri="{FF2B5EF4-FFF2-40B4-BE49-F238E27FC236}">
                <a16:creationId xmlns:a16="http://schemas.microsoft.com/office/drawing/2014/main" id="{07EF6A26-B83D-2EBD-F7C2-2D1DAC85ECC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4937" y="6509208"/>
            <a:ext cx="3343450" cy="39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437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4126" y="281188"/>
            <a:ext cx="1123426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70"/>
            <a:ext cx="12501066" cy="103353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637212" y="1566863"/>
            <a:ext cx="11208091" cy="43926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2" name="Zástupný symbol pro obsah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250454" y="6320409"/>
            <a:ext cx="8232059" cy="701104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A325D44-3D7A-D327-C2D3-7A7DC0D94F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9" y="6431706"/>
            <a:ext cx="3907871" cy="46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8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0D1BEB-6520-35D3-C0DE-A95EC2D16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/>
              <a:t>Nadpis, 1 řádek, velikost 50</a:t>
            </a:r>
            <a:endParaRPr lang="en-US"/>
          </a:p>
        </p:txBody>
      </p:sp>
      <p:pic>
        <p:nvPicPr>
          <p:cNvPr id="8" name="Grafický objekt 5">
            <a:extLst>
              <a:ext uri="{FF2B5EF4-FFF2-40B4-BE49-F238E27FC236}">
                <a16:creationId xmlns:a16="http://schemas.microsoft.com/office/drawing/2014/main" id="{B64D769E-F273-001C-C343-C9692CD44F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67455" y="6257599"/>
            <a:ext cx="386828" cy="386833"/>
          </a:xfrm>
          <a:prstGeom prst="rect">
            <a:avLst/>
          </a:prstGeom>
        </p:spPr>
      </p:pic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4F7915C2-3FC8-5558-4B0E-AA7D6D9C69F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28233" y="1594469"/>
            <a:ext cx="11426050" cy="45335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Text, velikost 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12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981">
          <p15:clr>
            <a:srgbClr val="A4A3A4"/>
          </p15:clr>
        </p15:guide>
        <p15:guide id="5" pos="3840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věreč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véPole 8">
            <a:extLst>
              <a:ext uri="{FF2B5EF4-FFF2-40B4-BE49-F238E27FC236}">
                <a16:creationId xmlns:a16="http://schemas.microsoft.com/office/drawing/2014/main" id="{7E41002D-5D23-3519-23CC-1E815FCCB4F3}"/>
              </a:ext>
            </a:extLst>
          </p:cNvPr>
          <p:cNvSpPr txBox="1"/>
          <p:nvPr userDrawn="1"/>
        </p:nvSpPr>
        <p:spPr>
          <a:xfrm>
            <a:off x="529858" y="567047"/>
            <a:ext cx="5711399" cy="677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43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Ministerstvo pro místní rozvoj</a:t>
            </a:r>
            <a:br>
              <a:rPr kumimoji="0" lang="cs-CZ" sz="1843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cs-CZ" sz="2457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Národní orgán pro koordinaci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F1AF1E4-5260-1EF2-1611-111887B7D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859" y="2839330"/>
            <a:ext cx="7738181" cy="737167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Výzva k akci</a:t>
            </a:r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9B5CBFE-3987-5F46-1E64-CC3C174A6C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9857" y="3661232"/>
            <a:ext cx="5711400" cy="2211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43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Email</a:t>
            </a:r>
            <a:endParaRPr lang="en-US"/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E2E2DD3A-886B-5633-B88C-8AE04AFD8E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9857" y="3924249"/>
            <a:ext cx="5711400" cy="2211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1843" b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Telefonní číslo</a:t>
            </a:r>
            <a:endParaRPr lang="en-US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2A31AAB4-8AF4-077A-D378-B065E5F8E8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00717" y="2405647"/>
            <a:ext cx="4053566" cy="4053623"/>
          </a:xfrm>
          <a:prstGeom prst="rect">
            <a:avLst/>
          </a:prstGeom>
        </p:spPr>
      </p:pic>
      <p:sp>
        <p:nvSpPr>
          <p:cNvPr id="7" name="Zástupný symbol obrázku 8">
            <a:extLst>
              <a:ext uri="{FF2B5EF4-FFF2-40B4-BE49-F238E27FC236}">
                <a16:creationId xmlns:a16="http://schemas.microsoft.com/office/drawing/2014/main" id="{27EB7460-4717-1744-288C-40B7C4AD96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4625" y="5250111"/>
            <a:ext cx="990210" cy="990224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7F1C0B6B-7A0C-3EDF-21C5-54FA025D47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26604" y="5996606"/>
            <a:ext cx="3294543" cy="46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21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087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50117" y="2159899"/>
            <a:ext cx="5528672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50117" y="4338226"/>
            <a:ext cx="5528672" cy="201588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accent5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288C4D31-3818-C91C-120D-4CB29985D9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299" y="663450"/>
            <a:ext cx="3443217" cy="16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42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1" y="2211500"/>
            <a:ext cx="9177596" cy="4175300"/>
          </a:xfrm>
          <a:prstGeom prst="rect">
            <a:avLst/>
          </a:prstGeom>
        </p:spPr>
        <p:txBody>
          <a:bodyPr/>
          <a:lstStyle>
            <a:lvl1pPr>
              <a:spcBef>
                <a:spcPts val="1024"/>
              </a:spcBef>
              <a:spcAft>
                <a:spcPts val="1024"/>
              </a:spcAft>
              <a:defRPr/>
            </a:lvl1pPr>
            <a:lvl2pPr>
              <a:spcAft>
                <a:spcPts val="1024"/>
              </a:spcAft>
              <a:defRPr sz="1843"/>
            </a:lvl2pPr>
            <a:lvl3pPr marL="737136" indent="-221141">
              <a:spcAft>
                <a:spcPts val="1024"/>
              </a:spcAft>
              <a:defRPr>
                <a:solidFill>
                  <a:schemeClr val="accent2"/>
                </a:solidFill>
              </a:defRPr>
            </a:lvl3pPr>
            <a:lvl4pPr marL="958277" indent="-221141">
              <a:spcAft>
                <a:spcPts val="1024"/>
              </a:spcAft>
              <a:defRPr/>
            </a:lvl4pPr>
            <a:lvl5pPr marL="1179418" indent="-221141">
              <a:spcAft>
                <a:spcPts val="1024"/>
              </a:spcAft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702719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2869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73532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50117" y="2159899"/>
            <a:ext cx="5528672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50117" y="4338226"/>
            <a:ext cx="5528672" cy="201588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tx1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63B8EDC-7F1F-3C09-E76A-D5B19D3D53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299" y="663450"/>
            <a:ext cx="3447073" cy="163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46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6046216" cy="702151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50117" y="2159813"/>
            <a:ext cx="5528672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50117" y="4338770"/>
            <a:ext cx="5528672" cy="201588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tx1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966847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528672" y="2395792"/>
            <a:ext cx="6450117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528672" y="4607292"/>
            <a:ext cx="6450117" cy="201588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tx1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B90272BE-40A8-FF09-B72B-2D0BA2A4EF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299" y="663450"/>
            <a:ext cx="3447073" cy="163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98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  <a:prstGeom prst="rect">
            <a:avLst/>
          </a:prstGeom>
        </p:spPr>
        <p:txBody>
          <a:bodyPr numCol="2" spcCol="360000"/>
          <a:lstStyle>
            <a:lvl1pPr marL="294854" indent="-294854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 sz="2048"/>
            </a:lvl1pPr>
            <a:lvl2pPr marL="294854" indent="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 sz="1843"/>
            </a:lvl2pPr>
            <a:lvl3pPr marL="737136" indent="-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/>
            </a:lvl3pPr>
            <a:lvl4pPr marL="958277" indent="-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/>
            </a:lvl4pPr>
            <a:lvl5pPr indent="-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88426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opis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38752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  <a:prstGeom prst="rect">
            <a:avLst/>
          </a:prstGeom>
        </p:spPr>
        <p:txBody>
          <a:bodyPr numCol="2" spcCol="360000"/>
          <a:lstStyle>
            <a:lvl1pPr marL="294854" indent="-294854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 sz="2048"/>
            </a:lvl1pPr>
            <a:lvl2pPr marL="294854" indent="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 sz="1843"/>
            </a:lvl2pPr>
            <a:lvl3pPr marL="737136" indent="-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/>
            </a:lvl3pPr>
            <a:lvl4pPr marL="958277" indent="-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/>
            </a:lvl4pPr>
            <a:lvl5pPr indent="-221141">
              <a:lnSpc>
                <a:spcPct val="100000"/>
              </a:lnSpc>
              <a:spcAft>
                <a:spcPts val="1024"/>
              </a:spcAft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E36AFC70-D236-0C10-0E39-84B64F0355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7" y="1273465"/>
            <a:ext cx="10135899" cy="7909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48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19452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24"/>
              </a:spcAft>
              <a:buNone/>
              <a:defRPr sz="3276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202508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1"/>
            <a:ext cx="9177596" cy="4019628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24"/>
              </a:spcAft>
              <a:buNone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51665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1"/>
            <a:ext cx="9177596" cy="4041024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515995" indent="-515995">
              <a:lnSpc>
                <a:spcPct val="100000"/>
              </a:lnSpc>
              <a:spcAft>
                <a:spcPts val="1024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76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193357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1"/>
            <a:ext cx="9177596" cy="4008877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8568" indent="-368568">
              <a:lnSpc>
                <a:spcPct val="100000"/>
              </a:lnSpc>
              <a:spcBef>
                <a:spcPts val="921"/>
              </a:spcBef>
              <a:spcAft>
                <a:spcPts val="921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282888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1040224"/>
            <a:ext cx="10135899" cy="2470533"/>
          </a:xfrm>
        </p:spPr>
        <p:txBody>
          <a:bodyPr anchor="b"/>
          <a:lstStyle>
            <a:lvl1pPr>
              <a:lnSpc>
                <a:spcPct val="100000"/>
              </a:lnSpc>
              <a:defRPr sz="4914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700298" y="3764312"/>
            <a:ext cx="10135899" cy="247053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2457">
                <a:solidFill>
                  <a:schemeClr val="tx1"/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632678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574989"/>
            <a:ext cx="10135899" cy="22115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86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095330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6297" y="0"/>
            <a:ext cx="6046216" cy="702151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576602"/>
            <a:ext cx="5540958" cy="346505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86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62064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2" y="2211500"/>
            <a:ext cx="4582655" cy="3887567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368568" indent="-368568">
              <a:lnSpc>
                <a:spcPct val="100000"/>
              </a:lnSpc>
              <a:spcAft>
                <a:spcPts val="1024"/>
              </a:spcAft>
              <a:buSzPct val="90000"/>
              <a:buFont typeface="Wingdings" pitchFamily="2" charset="2"/>
              <a:buChar char="§"/>
              <a:tabLst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Font typeface="Arial" panose="020B0604020202020204" pitchFamily="34" charset="0"/>
              <a:buChar char="•"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Font typeface="Arial" panose="020B0604020202020204" pitchFamily="34" charset="0"/>
              <a:buChar char="•"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Font typeface="Arial" panose="020B0604020202020204" pitchFamily="34" charset="0"/>
              <a:buChar char="•"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Font typeface="Arial" panose="020B0604020202020204" pitchFamily="34" charset="0"/>
              <a:buChar char="•"/>
              <a:defRPr sz="1843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8583" y="2266203"/>
            <a:ext cx="4387615" cy="3704938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226470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2" y="2211501"/>
            <a:ext cx="4426545" cy="4054967"/>
          </a:xfrm>
          <a:prstGeom prst="rect">
            <a:avLst/>
          </a:prstGeom>
        </p:spPr>
        <p:txBody>
          <a:bodyPr/>
          <a:lstStyle>
            <a:lvl1pPr>
              <a:spcAft>
                <a:spcPts val="1843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415745" y="2211501"/>
            <a:ext cx="4426545" cy="4054967"/>
          </a:xfrm>
          <a:prstGeom prst="rect">
            <a:avLst/>
          </a:prstGeom>
        </p:spPr>
        <p:txBody>
          <a:bodyPr/>
          <a:lstStyle>
            <a:lvl1pPr>
              <a:spcAft>
                <a:spcPts val="1843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191415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10128" y="2211501"/>
            <a:ext cx="3456425" cy="405496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12802" y="2211501"/>
            <a:ext cx="3456425" cy="405496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13044" y="2211501"/>
            <a:ext cx="3456425" cy="4054967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6343125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299" y="2311259"/>
            <a:ext cx="3435391" cy="3676318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/>
          <a:lstStyle>
            <a:lvl1pPr>
              <a:buNone/>
              <a:defRPr lang="cs-CZ" sz="2048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50872" y="2311259"/>
            <a:ext cx="3435391" cy="3676318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25586" y="2311259"/>
            <a:ext cx="3435391" cy="3676318"/>
          </a:xfrm>
          <a:prstGeom prst="rect">
            <a:avLst/>
          </a:prstGeo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6409967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299" y="2311259"/>
            <a:ext cx="3179683" cy="3676318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605891" y="2300373"/>
            <a:ext cx="3179683" cy="3676318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653095" y="2311259"/>
            <a:ext cx="3179683" cy="3676318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44000" bIns="7200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0277" y="3973112"/>
            <a:ext cx="369312" cy="30830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3073" y="3973112"/>
            <a:ext cx="369312" cy="30830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48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3131381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300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1528213"/>
            <a:ext cx="2486871" cy="26640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294030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1528213"/>
            <a:ext cx="2486871" cy="26640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429454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1528213"/>
            <a:ext cx="2486871" cy="26640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564877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1528213"/>
            <a:ext cx="2486871" cy="2664043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398116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300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294030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429454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564877" y="4550216"/>
            <a:ext cx="2486871" cy="143736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48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8517867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2268489"/>
            <a:ext cx="2486871" cy="192376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48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10128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567966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429027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290089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1476742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1522421"/>
            <a:ext cx="2486871" cy="266983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1522421"/>
            <a:ext cx="2486871" cy="266983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1522421"/>
            <a:ext cx="2486871" cy="266983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1522421"/>
            <a:ext cx="2486871" cy="2669834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10128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567966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429027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290089" y="4550216"/>
            <a:ext cx="2477043" cy="14373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2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5378988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3" y="2217260"/>
            <a:ext cx="3599801" cy="40549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43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68390" y="1890282"/>
            <a:ext cx="6303995" cy="3464441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2850142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3" y="2217260"/>
            <a:ext cx="3599801" cy="40549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Aft>
                <a:spcPts val="1843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68390" y="2217260"/>
            <a:ext cx="6303995" cy="3464441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48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8619679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8" y="1273465"/>
            <a:ext cx="5384927" cy="7909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cs-CZ" sz="2048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529637" y="2266134"/>
            <a:ext cx="6242749" cy="290410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58602" y="2218671"/>
            <a:ext cx="3599801" cy="4008877"/>
          </a:xfrm>
          <a:prstGeom prst="rect">
            <a:avLst/>
          </a:prstGeom>
        </p:spPr>
        <p:txBody>
          <a:bodyPr numCol="1" spcCol="360000">
            <a:noAutofit/>
          </a:bodyPr>
          <a:lstStyle>
            <a:lvl1pPr marL="294854" indent="-294854">
              <a:lnSpc>
                <a:spcPct val="100000"/>
              </a:lnSpc>
              <a:spcBef>
                <a:spcPts val="921"/>
              </a:spcBef>
              <a:spcAft>
                <a:spcPts val="921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2370545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-515995">
              <a:lnSpc>
                <a:spcPct val="120000"/>
              </a:lnSpc>
              <a:spcAft>
                <a:spcPts val="1024"/>
              </a:spcAft>
              <a:buNone/>
              <a:defRPr sz="2048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marL="0" indent="0">
              <a:lnSpc>
                <a:spcPct val="120000"/>
              </a:lnSpc>
              <a:spcAft>
                <a:spcPts val="41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1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1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439978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bg2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6780681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08832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50117" y="2159899"/>
            <a:ext cx="5528672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50117" y="4338226"/>
            <a:ext cx="5528672" cy="201588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accent5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288C4D31-3818-C91C-120D-4CB29985D9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299" y="663450"/>
            <a:ext cx="3443217" cy="16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45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46216" cy="7021513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50117" y="2159813"/>
            <a:ext cx="5528672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50117" y="4338770"/>
            <a:ext cx="5528672" cy="201588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accent5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2276055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528672" y="2395792"/>
            <a:ext cx="6450117" cy="1962569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88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528672" y="4607292"/>
            <a:ext cx="6450117" cy="2015885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48">
                <a:solidFill>
                  <a:schemeClr val="accent5"/>
                </a:solidFill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A60389E6-721D-E56F-59B1-B75533A6FA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299" y="663450"/>
            <a:ext cx="3443217" cy="16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644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</p:spPr>
        <p:txBody>
          <a:bodyPr numCol="2" spcCol="360000"/>
          <a:lstStyle>
            <a:lvl1pPr marL="515995" indent="-515995">
              <a:lnSpc>
                <a:spcPct val="100000"/>
              </a:lnSpc>
              <a:spcAft>
                <a:spcPts val="1024"/>
              </a:spcAft>
              <a:buNone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71724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popis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38752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</p:spPr>
        <p:txBody>
          <a:bodyPr numCol="1" spcCol="360000"/>
          <a:lstStyle>
            <a:lvl1pPr marL="515995" indent="-515995">
              <a:lnSpc>
                <a:spcPct val="100000"/>
              </a:lnSpc>
              <a:spcAft>
                <a:spcPts val="1024"/>
              </a:spcAft>
              <a:buNone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26B0628B-EF5A-FB58-09F8-EEC3145E0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0297" y="1273465"/>
            <a:ext cx="10135899" cy="79098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259193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24"/>
              </a:spcAft>
              <a:buNone/>
              <a:defRPr sz="3276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989237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1"/>
            <a:ext cx="9177596" cy="4019628"/>
          </a:xfrm>
        </p:spPr>
        <p:txBody>
          <a:bodyPr numCol="1" spcCol="360000">
            <a:noAutofit/>
          </a:bodyPr>
          <a:lstStyle>
            <a:lvl1pPr marL="0" indent="0">
              <a:lnSpc>
                <a:spcPct val="100000"/>
              </a:lnSpc>
              <a:spcAft>
                <a:spcPts val="1024"/>
              </a:spcAft>
              <a:buNone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454731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1"/>
            <a:ext cx="9177596" cy="4041024"/>
          </a:xfrm>
        </p:spPr>
        <p:txBody>
          <a:bodyPr numCol="1" spcCol="360000">
            <a:noAutofit/>
          </a:bodyPr>
          <a:lstStyle>
            <a:lvl1pPr marL="515995" indent="-515995">
              <a:lnSpc>
                <a:spcPct val="100000"/>
              </a:lnSpc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76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481033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rm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1"/>
            <a:ext cx="9177596" cy="4008877"/>
          </a:xfrm>
        </p:spPr>
        <p:txBody>
          <a:bodyPr numCol="1" spcCol="360000">
            <a:noAutofit/>
          </a:bodyPr>
          <a:lstStyle>
            <a:lvl1pPr marL="368568" indent="-368568">
              <a:lnSpc>
                <a:spcPct val="100000"/>
              </a:lnSpc>
              <a:spcBef>
                <a:spcPts val="921"/>
              </a:spcBef>
              <a:spcAft>
                <a:spcPts val="921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195230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1040224"/>
            <a:ext cx="10135899" cy="2470533"/>
          </a:xfrm>
        </p:spPr>
        <p:txBody>
          <a:bodyPr anchor="b"/>
          <a:lstStyle>
            <a:lvl1pPr>
              <a:lnSpc>
                <a:spcPct val="100000"/>
              </a:lnSpc>
              <a:defRPr sz="4914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700298" y="3764312"/>
            <a:ext cx="10135899" cy="2470532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57">
                <a:solidFill>
                  <a:schemeClr val="tx1"/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6215642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574989"/>
            <a:ext cx="10135899" cy="22115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86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6775786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36297" y="0"/>
            <a:ext cx="6046216" cy="7021513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576602"/>
            <a:ext cx="5540958" cy="346505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86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456354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2" y="2211500"/>
            <a:ext cx="4582655" cy="3887567"/>
          </a:xfrm>
        </p:spPr>
        <p:txBody>
          <a:bodyPr numCol="1" spcCol="360000">
            <a:noAutofit/>
          </a:bodyPr>
          <a:lstStyle>
            <a:lvl1pPr marL="294854" indent="-294854">
              <a:lnSpc>
                <a:spcPct val="100000"/>
              </a:lnSpc>
              <a:spcAft>
                <a:spcPts val="1024"/>
              </a:spcAft>
              <a:buClr>
                <a:schemeClr val="accent5"/>
              </a:buClr>
              <a:buFont typeface="Wingdings" pitchFamily="2" charset="2"/>
              <a:buChar char="§"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8583" y="2266203"/>
            <a:ext cx="4387615" cy="3704938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213037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2" y="2211501"/>
            <a:ext cx="4426545" cy="4054967"/>
          </a:xfrm>
        </p:spPr>
        <p:txBody>
          <a:bodyPr/>
          <a:lstStyle>
            <a:lvl1pPr>
              <a:spcAft>
                <a:spcPts val="1843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09653" y="2217260"/>
            <a:ext cx="4426545" cy="4054967"/>
          </a:xfrm>
        </p:spPr>
        <p:txBody>
          <a:bodyPr/>
          <a:lstStyle>
            <a:lvl1pPr>
              <a:spcAft>
                <a:spcPts val="1843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0297" y="1273465"/>
            <a:ext cx="5384927" cy="79098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9441427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10128" y="2217260"/>
            <a:ext cx="3456425" cy="4054967"/>
          </a:xfrm>
        </p:spPr>
        <p:txBody>
          <a:bodyPr/>
          <a:lstStyle>
            <a:lvl1pPr marL="0" indent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312802" y="2217260"/>
            <a:ext cx="3456425" cy="4054967"/>
          </a:xfrm>
        </p:spPr>
        <p:txBody>
          <a:bodyPr/>
          <a:lstStyle>
            <a:lvl1pPr marL="0" indent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13044" y="2217260"/>
            <a:ext cx="3456425" cy="4054967"/>
          </a:xfrm>
        </p:spPr>
        <p:txBody>
          <a:bodyPr/>
          <a:lstStyle>
            <a:lvl1pPr marL="0" indent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9460773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299" y="2311259"/>
            <a:ext cx="3435391" cy="3676318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0298" y="1273465"/>
            <a:ext cx="10135899" cy="79098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50872" y="2311259"/>
            <a:ext cx="3435391" cy="3676318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25586" y="2311259"/>
            <a:ext cx="3435391" cy="3676318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8795533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299" y="2311259"/>
            <a:ext cx="3179683" cy="3676318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0277" y="3973112"/>
            <a:ext cx="372523" cy="30830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605891" y="2311259"/>
            <a:ext cx="3179683" cy="3676318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653095" y="2311259"/>
            <a:ext cx="3179683" cy="3676318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33073" y="3973112"/>
            <a:ext cx="372523" cy="30830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0297" y="1273465"/>
            <a:ext cx="5384927" cy="79098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9322950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300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1528213"/>
            <a:ext cx="2486871" cy="2664043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294030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1528213"/>
            <a:ext cx="2486871" cy="2664043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429454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1528213"/>
            <a:ext cx="2486871" cy="2664043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564877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1528213"/>
            <a:ext cx="2486871" cy="2664043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0144787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700300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294030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429454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564877" y="4550216"/>
            <a:ext cx="2486871" cy="1437361"/>
          </a:xfrm>
          <a:noFill/>
        </p:spPr>
        <p:txBody>
          <a:bodyPr lIns="0" tIns="0" rIns="0" bIns="0">
            <a:noAutofit/>
          </a:bodyPr>
          <a:lstStyle>
            <a:lvl1pPr marL="0">
              <a:spcAft>
                <a:spcPts val="1843"/>
              </a:spcAft>
              <a:buFont typeface="Arial" panose="020B0604020202020204" pitchFamily="34" charset="0"/>
              <a:buNone/>
              <a:defRPr lang="cs-CZ" sz="1536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94854" algn="l" defTabSz="93616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24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7" y="1273465"/>
            <a:ext cx="5384927" cy="790980"/>
          </a:xfrm>
        </p:spPr>
        <p:txBody>
          <a:bodyPr/>
          <a:lstStyle>
            <a:lvl1pPr indent="0">
              <a:buNone/>
              <a:defRPr lang="cs-CZ" sz="2048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1024"/>
              </a:spcBef>
              <a:spcAft>
                <a:spcPts val="1024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929908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2268489"/>
            <a:ext cx="2486871" cy="19237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7" y="1273465"/>
            <a:ext cx="5384927" cy="790980"/>
          </a:xfrm>
        </p:spPr>
        <p:txBody>
          <a:bodyPr/>
          <a:lstStyle>
            <a:lvl1pPr>
              <a:buNone/>
              <a:defRPr lang="cs-CZ" sz="2048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1024"/>
              </a:spcBef>
              <a:spcAft>
                <a:spcPts val="1024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10128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567966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429027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290089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536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536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3949769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0299" y="1522421"/>
            <a:ext cx="2486871" cy="2669834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4029" y="1522421"/>
            <a:ext cx="2486871" cy="2669834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9453" y="1522421"/>
            <a:ext cx="2486871" cy="2669834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64876" y="1522421"/>
            <a:ext cx="2486871" cy="2669834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10128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567966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429027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290089" y="4550216"/>
            <a:ext cx="2477043" cy="1437361"/>
          </a:xfrm>
        </p:spPr>
        <p:txBody>
          <a:bodyPr>
            <a:noAutofit/>
          </a:bodyPr>
          <a:lstStyle>
            <a:lvl1pPr marL="0" indent="0">
              <a:spcAft>
                <a:spcPts val="1024"/>
              </a:spcAft>
              <a:buFont typeface="Arial" panose="020B0604020202020204" pitchFamily="34" charset="0"/>
              <a:buNone/>
              <a:defRPr sz="1843" b="1">
                <a:solidFill>
                  <a:schemeClr val="accent3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None/>
              <a:defRPr sz="1331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/>
              <a:t>Název fotky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6335173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3" y="2217260"/>
            <a:ext cx="3599801" cy="4054967"/>
          </a:xfrm>
        </p:spPr>
        <p:txBody>
          <a:bodyPr/>
          <a:lstStyle>
            <a:lvl1pPr marL="0" indent="0">
              <a:spcAft>
                <a:spcPts val="1843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68390" y="1890282"/>
            <a:ext cx="6303995" cy="3464441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9982053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58603" y="2217260"/>
            <a:ext cx="3599801" cy="4054967"/>
          </a:xfrm>
        </p:spPr>
        <p:txBody>
          <a:bodyPr/>
          <a:lstStyle>
            <a:lvl1pPr marL="0" indent="0">
              <a:spcAft>
                <a:spcPts val="1843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94854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468390" y="2227286"/>
            <a:ext cx="6303995" cy="3464441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8" y="1273465"/>
            <a:ext cx="5384927" cy="790980"/>
          </a:xfrm>
        </p:spPr>
        <p:txBody>
          <a:bodyPr/>
          <a:lstStyle>
            <a:lvl1pPr>
              <a:buNone/>
              <a:defRPr lang="cs-CZ" sz="2048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1024"/>
              </a:spcBef>
              <a:spcAft>
                <a:spcPts val="1024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29794454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61355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297" y="1273465"/>
            <a:ext cx="5384927" cy="790980"/>
          </a:xfrm>
        </p:spPr>
        <p:txBody>
          <a:bodyPr/>
          <a:lstStyle>
            <a:lvl1pPr>
              <a:buNone/>
              <a:defRPr lang="cs-CZ" sz="2048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36163" rtl="0" eaLnBrk="1" latinLnBrk="0" hangingPunct="1">
              <a:lnSpc>
                <a:spcPct val="100000"/>
              </a:lnSpc>
              <a:spcBef>
                <a:spcPts val="1024"/>
              </a:spcBef>
              <a:spcAft>
                <a:spcPts val="1024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529637" y="2266134"/>
            <a:ext cx="6242749" cy="2904105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58602" y="2218671"/>
            <a:ext cx="3599801" cy="4008877"/>
          </a:xfrm>
        </p:spPr>
        <p:txBody>
          <a:bodyPr numCol="1" spcCol="360000">
            <a:noAutofit/>
          </a:bodyPr>
          <a:lstStyle>
            <a:lvl1pPr marL="294854" indent="-294854">
              <a:lnSpc>
                <a:spcPct val="100000"/>
              </a:lnSpc>
              <a:spcBef>
                <a:spcPts val="921"/>
              </a:spcBef>
              <a:spcAft>
                <a:spcPts val="921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48"/>
            </a:lvl1pPr>
            <a:lvl2pPr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indent="0">
              <a:lnSpc>
                <a:spcPct val="120000"/>
              </a:lnSpc>
              <a:spcAft>
                <a:spcPts val="410"/>
              </a:spcAft>
              <a:buNone/>
              <a:defRPr sz="1843"/>
            </a:lvl3pPr>
            <a:lvl4pPr indent="0">
              <a:lnSpc>
                <a:spcPct val="120000"/>
              </a:lnSpc>
              <a:spcAft>
                <a:spcPts val="410"/>
              </a:spcAft>
              <a:buNone/>
              <a:defRPr sz="1843"/>
            </a:lvl4pPr>
            <a:lvl5pPr indent="0">
              <a:lnSpc>
                <a:spcPct val="120000"/>
              </a:lnSpc>
              <a:spcAft>
                <a:spcPts val="410"/>
              </a:spcAft>
              <a:buNone/>
              <a:defRPr sz="1843"/>
            </a:lvl5pPr>
          </a:lstStyle>
          <a:p>
            <a:pPr lvl="0"/>
            <a:r>
              <a:rPr lang="cs-CZ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7869680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710127" y="6450209"/>
            <a:ext cx="4047017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24">
                <a:solidFill>
                  <a:schemeClr val="accent5"/>
                </a:solidFill>
              </a:rPr>
              <a:t>Ministerstvo pro místní rozvoj</a:t>
            </a:r>
          </a:p>
        </p:txBody>
      </p:sp>
    </p:spTree>
    <p:extLst>
      <p:ext uri="{BB962C8B-B14F-4D97-AF65-F5344CB8AC3E}">
        <p14:creationId xmlns:p14="http://schemas.microsoft.com/office/powerpoint/2010/main" val="17922644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79336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</p:spPr>
        <p:txBody>
          <a:bodyPr>
            <a:noAutofit/>
          </a:bodyPr>
          <a:lstStyle>
            <a:lvl1pPr>
              <a:defRPr sz="368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58601" y="2211500"/>
            <a:ext cx="9177596" cy="4054417"/>
          </a:xfrm>
        </p:spPr>
        <p:txBody>
          <a:bodyPr numCol="2" spcCol="360000"/>
          <a:lstStyle>
            <a:lvl1pPr marL="0" indent="-515995">
              <a:lnSpc>
                <a:spcPct val="120000"/>
              </a:lnSpc>
              <a:spcAft>
                <a:spcPts val="1024"/>
              </a:spcAft>
              <a:buNone/>
              <a:defRPr sz="2048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10"/>
              </a:spcAft>
              <a:buNone/>
              <a:defRPr sz="1843"/>
            </a:lvl2pPr>
            <a:lvl3pPr marL="0" indent="0">
              <a:lnSpc>
                <a:spcPct val="120000"/>
              </a:lnSpc>
              <a:spcAft>
                <a:spcPts val="41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1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10"/>
              </a:spcAft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520233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30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24128" y="281187"/>
            <a:ext cx="11234261" cy="1170252"/>
          </a:xfrm>
          <a:prstGeom prst="rect">
            <a:avLst/>
          </a:prstGeom>
        </p:spPr>
        <p:txBody>
          <a:bodyPr vert="horz" lIns="122950" tIns="61475" rIns="122950" bIns="61475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4128" y="1638353"/>
            <a:ext cx="11234261" cy="4633874"/>
          </a:xfrm>
          <a:prstGeom prst="rect">
            <a:avLst/>
          </a:prstGeom>
        </p:spPr>
        <p:txBody>
          <a:bodyPr vert="horz" lIns="122950" tIns="61475" rIns="122950" bIns="61475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24127" y="6507907"/>
            <a:ext cx="2912586" cy="373831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l">
              <a:defRPr sz="16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A7A11-8717-4E75-BDE1-16E9EA90E9D7}" type="datetime1">
              <a:rPr lang="cs-CZ" smtClean="0"/>
              <a:t>23.09.2026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264861" y="6507907"/>
            <a:ext cx="3952795" cy="373831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ctr">
              <a:defRPr sz="16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328862" y="5887023"/>
            <a:ext cx="529525" cy="373831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r">
              <a:defRPr sz="1228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6EC3BB1-CE7D-42DF-965B-C252463921A5}" type="slidenum">
              <a:rPr lang="cs-CZ" smtClean="0"/>
              <a:t>‹#›</a:t>
            </a:fld>
            <a:fld id="{C913A650-9F1E-46A9-BB6C-D2302B206A79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2" r:id="rId3"/>
    <p:sldLayoutId id="2147483663" r:id="rId4"/>
    <p:sldLayoutId id="2147483660" r:id="rId5"/>
    <p:sldLayoutId id="2147483806" r:id="rId6"/>
    <p:sldLayoutId id="2147483664" r:id="rId7"/>
    <p:sldLayoutId id="2147483803" r:id="rId8"/>
    <p:sldLayoutId id="2147483804" r:id="rId9"/>
    <p:sldLayoutId id="2147483793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8" r:id="rId17"/>
    <p:sldLayoutId id="2147483809" r:id="rId18"/>
    <p:sldLayoutId id="2147483810" r:id="rId19"/>
  </p:sldLayoutIdLst>
  <p:hf hdr="0" ftr="0" dt="0"/>
  <p:txStyles>
    <p:titleStyle>
      <a:lvl1pPr algn="ctr" defTabSz="1258960" rtl="0" eaLnBrk="1" latinLnBrk="0" hangingPunct="1">
        <a:spcBef>
          <a:spcPct val="0"/>
        </a:spcBef>
        <a:buNone/>
        <a:defRPr sz="604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2109" indent="-472109" algn="l" defTabSz="1258960" rtl="0" eaLnBrk="1" latinLnBrk="0" hangingPunct="1">
        <a:spcBef>
          <a:spcPct val="20000"/>
        </a:spcBef>
        <a:buFont typeface="Arial" pitchFamily="34" charset="0"/>
        <a:buChar char="•"/>
        <a:defRPr sz="4403" kern="1200">
          <a:solidFill>
            <a:schemeClr val="tx1"/>
          </a:solidFill>
          <a:latin typeface="+mn-lt"/>
          <a:ea typeface="+mn-ea"/>
          <a:cs typeface="+mn-cs"/>
        </a:defRPr>
      </a:lvl1pPr>
      <a:lvl2pPr marL="1022905" indent="-393425" algn="l" defTabSz="1258960" rtl="0" eaLnBrk="1" latinLnBrk="0" hangingPunct="1">
        <a:spcBef>
          <a:spcPct val="20000"/>
        </a:spcBef>
        <a:buFont typeface="Arial" pitchFamily="34" charset="0"/>
        <a:buChar char="–"/>
        <a:defRPr sz="3891" kern="1200">
          <a:solidFill>
            <a:schemeClr val="tx1"/>
          </a:solidFill>
          <a:latin typeface="+mn-lt"/>
          <a:ea typeface="+mn-ea"/>
          <a:cs typeface="+mn-cs"/>
        </a:defRPr>
      </a:lvl2pPr>
      <a:lvl3pPr marL="1573700" indent="-314740" algn="l" defTabSz="1258960" rtl="0" eaLnBrk="1" latinLnBrk="0" hangingPunct="1">
        <a:spcBef>
          <a:spcPct val="20000"/>
        </a:spcBef>
        <a:buFont typeface="Arial" pitchFamily="34" charset="0"/>
        <a:buChar char="•"/>
        <a:defRPr sz="3277" kern="1200">
          <a:solidFill>
            <a:schemeClr val="tx1"/>
          </a:solidFill>
          <a:latin typeface="+mn-lt"/>
          <a:ea typeface="+mn-ea"/>
          <a:cs typeface="+mn-cs"/>
        </a:defRPr>
      </a:lvl3pPr>
      <a:lvl4pPr marL="2203179" indent="-314740" algn="l" defTabSz="1258960" rtl="0" eaLnBrk="1" latinLnBrk="0" hangingPunct="1">
        <a:spcBef>
          <a:spcPct val="20000"/>
        </a:spcBef>
        <a:buFont typeface="Arial" pitchFamily="34" charset="0"/>
        <a:buChar char="–"/>
        <a:defRPr sz="2764" kern="1200">
          <a:solidFill>
            <a:schemeClr val="tx1"/>
          </a:solidFill>
          <a:latin typeface="+mn-lt"/>
          <a:ea typeface="+mn-ea"/>
          <a:cs typeface="+mn-cs"/>
        </a:defRPr>
      </a:lvl4pPr>
      <a:lvl5pPr marL="2832657" indent="-314740" algn="l" defTabSz="1258960" rtl="0" eaLnBrk="1" latinLnBrk="0" hangingPunct="1">
        <a:spcBef>
          <a:spcPct val="20000"/>
        </a:spcBef>
        <a:buFont typeface="Arial" pitchFamily="34" charset="0"/>
        <a:buChar char="»"/>
        <a:defRPr sz="2764" kern="1200">
          <a:solidFill>
            <a:schemeClr val="tx1"/>
          </a:solidFill>
          <a:latin typeface="+mn-lt"/>
          <a:ea typeface="+mn-ea"/>
          <a:cs typeface="+mn-cs"/>
        </a:defRPr>
      </a:lvl5pPr>
      <a:lvl6pPr marL="3462137" indent="-314740" algn="l" defTabSz="1258960" rtl="0" eaLnBrk="1" latinLnBrk="0" hangingPunct="1">
        <a:spcBef>
          <a:spcPct val="20000"/>
        </a:spcBef>
        <a:buFont typeface="Arial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6pPr>
      <a:lvl7pPr marL="4091617" indent="-314740" algn="l" defTabSz="1258960" rtl="0" eaLnBrk="1" latinLnBrk="0" hangingPunct="1">
        <a:spcBef>
          <a:spcPct val="20000"/>
        </a:spcBef>
        <a:buFont typeface="Arial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7pPr>
      <a:lvl8pPr marL="4721097" indent="-314740" algn="l" defTabSz="1258960" rtl="0" eaLnBrk="1" latinLnBrk="0" hangingPunct="1">
        <a:spcBef>
          <a:spcPct val="20000"/>
        </a:spcBef>
        <a:buFont typeface="Arial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8pPr>
      <a:lvl9pPr marL="5350577" indent="-314740" algn="l" defTabSz="1258960" rtl="0" eaLnBrk="1" latinLnBrk="0" hangingPunct="1">
        <a:spcBef>
          <a:spcPct val="20000"/>
        </a:spcBef>
        <a:buFont typeface="Arial" pitchFamily="34" charset="0"/>
        <a:buChar char="•"/>
        <a:defRPr sz="27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1pPr>
      <a:lvl2pPr marL="629479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2pPr>
      <a:lvl3pPr marL="1258960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3pPr>
      <a:lvl4pPr marL="1888438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4pPr>
      <a:lvl5pPr marL="2517918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5pPr>
      <a:lvl6pPr marL="3147398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6pPr>
      <a:lvl7pPr marL="3776879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7pPr>
      <a:lvl8pPr marL="4406357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8pPr>
      <a:lvl9pPr marL="5035836" algn="l" defTabSz="1258960" rtl="0" eaLnBrk="1" latinLnBrk="0" hangingPunct="1">
        <a:defRPr sz="24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58601" y="2211500"/>
            <a:ext cx="9177596" cy="4175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963821" y="6450209"/>
            <a:ext cx="2808565" cy="3738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29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089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  <p:sldLayoutId id="2147483829" r:id="rId18"/>
    <p:sldLayoutId id="2147483830" r:id="rId19"/>
    <p:sldLayoutId id="2147483831" r:id="rId20"/>
    <p:sldLayoutId id="2147483832" r:id="rId21"/>
    <p:sldLayoutId id="2147483833" r:id="rId22"/>
    <p:sldLayoutId id="2147483834" r:id="rId23"/>
    <p:sldLayoutId id="2147483835" r:id="rId24"/>
    <p:sldLayoutId id="2147483836" r:id="rId25"/>
    <p:sldLayoutId id="2147483837" r:id="rId26"/>
    <p:sldLayoutId id="2147483838" r:id="rId27"/>
    <p:sldLayoutId id="2147483839" r:id="rId28"/>
    <p:sldLayoutId id="2147483840" r:id="rId29"/>
    <p:sldLayoutId id="2147483841" r:id="rId30"/>
  </p:sldLayoutIdLst>
  <p:hf hdr="0" dt="0"/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94854" indent="-294854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Clr>
          <a:schemeClr val="accent1"/>
        </a:buClr>
        <a:buFont typeface="Wingdings" pitchFamily="2" charset="2"/>
        <a:buChar char="§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5995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7136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536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58277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536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79418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22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>
          <p15:clr>
            <a:srgbClr val="F26B43"/>
          </p15:clr>
        </p15:guide>
        <p15:guide id="2" pos="41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700298" y="634713"/>
            <a:ext cx="10135899" cy="10962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58601" y="2211500"/>
            <a:ext cx="9177596" cy="41760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963821" y="6450209"/>
            <a:ext cx="2808565" cy="3738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2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300606" y="0"/>
            <a:ext cx="516889" cy="103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  <p:sldLayoutId id="2147483860" r:id="rId18"/>
    <p:sldLayoutId id="2147483861" r:id="rId19"/>
    <p:sldLayoutId id="2147483862" r:id="rId20"/>
    <p:sldLayoutId id="2147483863" r:id="rId21"/>
    <p:sldLayoutId id="2147483864" r:id="rId22"/>
    <p:sldLayoutId id="2147483865" r:id="rId23"/>
    <p:sldLayoutId id="2147483866" r:id="rId24"/>
    <p:sldLayoutId id="2147483867" r:id="rId25"/>
    <p:sldLayoutId id="2147483868" r:id="rId26"/>
    <p:sldLayoutId id="2147483869" r:id="rId27"/>
  </p:sldLayoutIdLst>
  <p:hf hdr="0" dt="0"/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94854" indent="-294854" algn="l" defTabSz="936163" rtl="0" eaLnBrk="1" latinLnBrk="0" hangingPunct="1">
        <a:lnSpc>
          <a:spcPct val="100000"/>
        </a:lnSpc>
        <a:spcBef>
          <a:spcPts val="1024"/>
        </a:spcBef>
        <a:spcAft>
          <a:spcPts val="1024"/>
        </a:spcAft>
        <a:buFont typeface="Wingdings" pitchFamily="2" charset="2"/>
        <a:buChar char="§"/>
        <a:defRPr sz="2048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5995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2048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37136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536" b="0" i="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58277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536" b="0" i="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79418" indent="-221141" algn="l" defTabSz="936163" rtl="0" eaLnBrk="1" latinLnBrk="0" hangingPunct="1">
        <a:lnSpc>
          <a:spcPct val="100000"/>
        </a:lnSpc>
        <a:spcBef>
          <a:spcPts val="0"/>
        </a:spcBef>
        <a:spcAft>
          <a:spcPts val="1024"/>
        </a:spcAft>
        <a:buFont typeface="Wingdings" pitchFamily="2" charset="2"/>
        <a:buChar char="§"/>
        <a:defRPr sz="1229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BA6A0F-6F5C-FB5D-DE2D-A295698C5D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60" y="6067524"/>
            <a:ext cx="4169511" cy="584949"/>
          </a:xfrm>
          <a:prstGeom prst="rect">
            <a:avLst/>
          </a:prstGeom>
        </p:spPr>
      </p:pic>
      <p:pic>
        <p:nvPicPr>
          <p:cNvPr id="4" name="Picture 3" descr="A close-up of a qr code&#10;&#10;AI-generated content may be incorrect.">
            <a:extLst>
              <a:ext uri="{FF2B5EF4-FFF2-40B4-BE49-F238E27FC236}">
                <a16:creationId xmlns:a16="http://schemas.microsoft.com/office/drawing/2014/main" id="{FD5497CF-9F93-D1A7-3175-4B6CC1747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9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9099-63AF-B4EB-292A-38726DA1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D7A6E96-4628-3836-AEFB-34F0C0151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59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B438F-CD67-09D3-B4A4-DF84332DB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2F92087A-7ADA-C38C-0700-147141E494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482513" cy="70214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BCF82DD-3533-FDDF-675E-D840362DF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563" y="998113"/>
            <a:ext cx="11234261" cy="1287987"/>
          </a:xfrm>
        </p:spPr>
        <p:txBody>
          <a:bodyPr vert="horz" lIns="125896" tIns="62948" rIns="125896" bIns="62948" rtlCol="0" anchor="ctr">
            <a:noAutofit/>
          </a:bodyPr>
          <a:lstStyle/>
          <a:p>
            <a:pPr algn="l"/>
            <a:r>
              <a:rPr lang="cs-CZ" baseline="30000" dirty="0"/>
              <a:t>Úvodní slovo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C099CC9-0B8F-D7C8-BE0C-373626A8F95B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4F6FBA1-D2E0-ED91-28BC-8E63A6E8BFEF}"/>
              </a:ext>
            </a:extLst>
          </p:cNvPr>
          <p:cNvSpPr txBox="1">
            <a:spLocks/>
          </p:cNvSpPr>
          <p:nvPr/>
        </p:nvSpPr>
        <p:spPr>
          <a:xfrm>
            <a:off x="513300" y="1903734"/>
            <a:ext cx="11234261" cy="1742546"/>
          </a:xfrm>
          <a:prstGeom prst="rect">
            <a:avLst/>
          </a:prstGeom>
        </p:spPr>
        <p:txBody>
          <a:bodyPr vert="horz" lIns="125896" tIns="62948" rIns="125896" bIns="62948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Zuzana Mrázová, </a:t>
            </a:r>
          </a:p>
          <a:p>
            <a:pPr algn="l"/>
            <a:r>
              <a:rPr lang="cs-CZ" sz="2800" b="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ministryně pro místní rozvoj</a:t>
            </a:r>
            <a:endParaRPr lang="it-IT" sz="2800" b="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5BAA2170-3E98-394C-477B-D15AA6E46488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ovéPole 11">
            <a:extLst>
              <a:ext uri="{FF2B5EF4-FFF2-40B4-BE49-F238E27FC236}">
                <a16:creationId xmlns:a16="http://schemas.microsoft.com/office/drawing/2014/main" id="{51FEC02F-A51F-C548-6708-F160A83418C5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138474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38260-77AD-DCFD-DF5F-A5338DC0A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1B78EE7C-3A52-65A9-70CA-33F89EE23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56883AB-A7BA-146A-0AD7-0F5705F30FE0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FF9FF9E-D550-CF5B-10BD-D0697B986D92}"/>
              </a:ext>
            </a:extLst>
          </p:cNvPr>
          <p:cNvSpPr txBox="1">
            <a:spLocks/>
          </p:cNvSpPr>
          <p:nvPr/>
        </p:nvSpPr>
        <p:spPr>
          <a:xfrm>
            <a:off x="500631" y="490908"/>
            <a:ext cx="6679342" cy="2717194"/>
          </a:xfrm>
          <a:prstGeom prst="rect">
            <a:avLst/>
          </a:prstGeom>
        </p:spPr>
        <p:txBody>
          <a:bodyPr vert="horz" lIns="125896" tIns="62948" rIns="125896" bIns="62948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Další kapitola evropských fondů: </a:t>
            </a:r>
            <a:r>
              <a:rPr lang="cs-CZ" sz="3600" b="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evropské priority, návrhy a perspektivy po roce 2027</a:t>
            </a:r>
            <a:endParaRPr lang="it-IT" sz="4500" b="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4" name="Rectangle: Single Corner Snipped 3">
            <a:extLst>
              <a:ext uri="{FF2B5EF4-FFF2-40B4-BE49-F238E27FC236}">
                <a16:creationId xmlns:a16="http://schemas.microsoft.com/office/drawing/2014/main" id="{F98ED9FE-511A-ACC1-47AB-6B933CF9B120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ovéPole 11">
            <a:extLst>
              <a:ext uri="{FF2B5EF4-FFF2-40B4-BE49-F238E27FC236}">
                <a16:creationId xmlns:a16="http://schemas.microsoft.com/office/drawing/2014/main" id="{C2A9B5A8-5C79-3CEF-33E6-667945EC6261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807119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358B9-2F17-BA94-ED69-5EB1F7EE4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DB041402-C62A-12F8-8B20-BD3EA6166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482513" cy="70214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A3ED6A4-305E-C524-5866-DC9F50FCA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00" y="546391"/>
            <a:ext cx="11234261" cy="1170252"/>
          </a:xfrm>
        </p:spPr>
        <p:txBody>
          <a:bodyPr vert="horz" lIns="125896" tIns="62948" rIns="125896" bIns="62948" rtlCol="0" anchor="b">
            <a:noAutofit/>
          </a:bodyPr>
          <a:lstStyle/>
          <a:p>
            <a:pPr algn="l"/>
            <a:r>
              <a:rPr lang="it-IT" sz="4500" spc="151" dirty="0">
                <a:latin typeface="Arial"/>
                <a:ea typeface="Calibri"/>
                <a:cs typeface="Arial"/>
              </a:rPr>
              <a:t>Úvod </a:t>
            </a:r>
            <a:r>
              <a:rPr lang="cs-CZ" sz="4500" spc="151" dirty="0">
                <a:latin typeface="Arial"/>
                <a:ea typeface="Calibri"/>
                <a:cs typeface="Arial"/>
              </a:rPr>
              <a:t>prvního panelu</a:t>
            </a:r>
            <a:endParaRPr lang="cs-CZ" sz="4500" b="0" spc="151" dirty="0">
              <a:latin typeface="Arial"/>
              <a:ea typeface="Calibri"/>
              <a:cs typeface="Arial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0C25399-D894-489B-5F78-FB4EC707AB55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C1BE71D8-AECC-627E-0EB1-2073E603BADC}"/>
              </a:ext>
            </a:extLst>
          </p:cNvPr>
          <p:cNvSpPr txBox="1">
            <a:spLocks/>
          </p:cNvSpPr>
          <p:nvPr/>
        </p:nvSpPr>
        <p:spPr>
          <a:xfrm>
            <a:off x="513300" y="1694962"/>
            <a:ext cx="11234261" cy="1742546"/>
          </a:xfrm>
          <a:prstGeom prst="rect">
            <a:avLst/>
          </a:prstGeom>
        </p:spPr>
        <p:txBody>
          <a:bodyPr vert="horz" lIns="125896" tIns="62948" rIns="125896" bIns="62948" rtlCol="0" anchor="t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Marie </a:t>
            </a:r>
            <a:r>
              <a:rPr lang="cs-CZ" sz="45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Donnay</a:t>
            </a:r>
            <a:endParaRPr lang="cs-CZ" sz="450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  <a:p>
            <a:pPr algn="l"/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ředitelka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, SG REFORM, </a:t>
            </a:r>
            <a:b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</a:b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Reform and Investment Task Force</a:t>
            </a:r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,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</a:t>
            </a:r>
            <a:b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</a:br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Evropská komise</a:t>
            </a:r>
            <a:endParaRPr lang="it-IT" sz="220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4C71F976-A7DC-084E-E232-049F403B64BB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ovéPole 11">
            <a:extLst>
              <a:ext uri="{FF2B5EF4-FFF2-40B4-BE49-F238E27FC236}">
                <a16:creationId xmlns:a16="http://schemas.microsoft.com/office/drawing/2014/main" id="{ADA190D2-5782-C3E1-F536-7BDE22AF4052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3623515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55CD8-1A37-32ED-914E-EB77C02D0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FB5B86B3-6F05-08CF-CF59-2B86B5CC9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482513" cy="702141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5F151FA-2050-D4EA-48C4-67E7E8485819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9120262-4094-34A2-6925-6767DD659BD7}"/>
              </a:ext>
            </a:extLst>
          </p:cNvPr>
          <p:cNvSpPr txBox="1">
            <a:spLocks/>
          </p:cNvSpPr>
          <p:nvPr/>
        </p:nvSpPr>
        <p:spPr>
          <a:xfrm>
            <a:off x="513300" y="1694962"/>
            <a:ext cx="11234261" cy="1742546"/>
          </a:xfrm>
          <a:prstGeom prst="rect">
            <a:avLst/>
          </a:prstGeom>
        </p:spPr>
        <p:txBody>
          <a:bodyPr vert="horz" lIns="125896" tIns="62948" rIns="125896" bIns="62948" rtlCol="0" anchor="t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Olga Nebeská</a:t>
            </a:r>
          </a:p>
          <a:p>
            <a:pPr algn="l"/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náměstkyně ministryně </a:t>
            </a:r>
          </a:p>
          <a:p>
            <a:pPr algn="l"/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pro místní rozvoj</a:t>
            </a:r>
            <a:endParaRPr lang="it-IT" sz="220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03CE7ACB-1D62-AC3F-6C71-73C2C5E6C9E9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ovéPole 11">
            <a:extLst>
              <a:ext uri="{FF2B5EF4-FFF2-40B4-BE49-F238E27FC236}">
                <a16:creationId xmlns:a16="http://schemas.microsoft.com/office/drawing/2014/main" id="{11FC833A-1B0A-0ED5-F916-0F535C490F2A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3278895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4">
            <a:extLst>
              <a:ext uri="{FF2B5EF4-FFF2-40B4-BE49-F238E27FC236}">
                <a16:creationId xmlns:a16="http://schemas.microsoft.com/office/drawing/2014/main" id="{722EAC75-73E6-67D1-5807-6C4C400E60A4}"/>
              </a:ext>
            </a:extLst>
          </p:cNvPr>
          <p:cNvSpPr txBox="1">
            <a:spLocks/>
          </p:cNvSpPr>
          <p:nvPr/>
        </p:nvSpPr>
        <p:spPr>
          <a:xfrm>
            <a:off x="3854893" y="796597"/>
            <a:ext cx="8081509" cy="512150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cs-CZ" sz="3686" i="1" dirty="0">
                <a:latin typeface="Avenir Next LT Pro" panose="020B0504020202020204" pitchFamily="34" charset="-18"/>
              </a:rPr>
              <a:t>„</a:t>
            </a:r>
            <a:r>
              <a:rPr lang="en-US" sz="3686" i="1" dirty="0">
                <a:latin typeface="Avenir Next LT Pro" panose="020B0504020202020204" pitchFamily="34" charset="-18"/>
              </a:rPr>
              <a:t>Regional Policy in the Community should be as the heart is in the human body … and should aim to reanimate human life in the regions which have been denied it</a:t>
            </a:r>
            <a:r>
              <a:rPr lang="cs-CZ" sz="3686" i="1" dirty="0">
                <a:latin typeface="Avenir Next LT Pro" panose="020B0504020202020204" pitchFamily="34" charset="-18"/>
              </a:rPr>
              <a:t>.“</a:t>
            </a:r>
            <a:endParaRPr lang="en-US" sz="3686" i="1" dirty="0">
              <a:latin typeface="Avenir Next LT Pro" panose="020B0504020202020204" pitchFamily="34" charset="-18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cs-CZ" sz="3686" b="1" i="1" dirty="0">
              <a:latin typeface="Avenir Next LT Pro" panose="020B0504020202020204" pitchFamily="34" charset="-18"/>
              <a:ea typeface="+mn-lt"/>
              <a:cs typeface="+mn-lt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cs-CZ" sz="3686" i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-18"/>
              </a:rPr>
              <a:t>„Regionální politika musí být ve Společenství tím, čím je srdce v lidském organismu. Stejně jako srdce pumpuje krev do všech částí těla, musí regionální politika vést k oživení hospodářského života v regionech, kde je ho příliš málo.“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cs-CZ" sz="2457" i="1" dirty="0">
              <a:latin typeface="Open Sans Light" panose="020B0306030504020204"/>
              <a:ea typeface="+mn-lt"/>
              <a:cs typeface="+mn-lt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cs-CZ" sz="2457" i="1" dirty="0">
              <a:latin typeface="Open Sans Light" panose="020B0306030504020204"/>
              <a:ea typeface="+mn-lt"/>
              <a:cs typeface="+mn-lt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cs-CZ" sz="5938" b="1" dirty="0">
                <a:solidFill>
                  <a:srgbClr val="C00000"/>
                </a:solidFill>
                <a:latin typeface="Open Sans Light" panose="020B0306030504020204"/>
                <a:cs typeface="Calibri"/>
              </a:rPr>
              <a:t>Jean REYE </a:t>
            </a:r>
            <a:endParaRPr lang="cs-CZ" sz="5938" b="1" dirty="0">
              <a:solidFill>
                <a:srgbClr val="C00000"/>
              </a:solidFill>
              <a:ea typeface="+mn-lt"/>
              <a:cs typeface="+mn-lt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cs-CZ" sz="3379" b="1" dirty="0">
                <a:latin typeface="Open Sans Light" panose="020B0306030504020204"/>
                <a:ea typeface="+mn-lt"/>
                <a:cs typeface="+mn-lt"/>
              </a:rPr>
              <a:t>předseda Evropské komise 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cs-CZ" sz="3379" b="1" dirty="0">
                <a:latin typeface="Open Sans Light" panose="020B0306030504020204"/>
                <a:ea typeface="+mn-lt"/>
                <a:cs typeface="+mn-lt"/>
              </a:rPr>
              <a:t>1967- 1970</a:t>
            </a:r>
            <a:endParaRPr lang="en-US" sz="2252" b="1" dirty="0">
              <a:latin typeface="Open Sans Light" panose="020B0306030504020204"/>
              <a:ea typeface="+mn-lt"/>
              <a:cs typeface="+mn-lt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9FD42984-B2FC-14C3-B352-A07AEF3AC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10" y="1027605"/>
            <a:ext cx="3234191" cy="4221465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7DAE23FC-7F97-8617-8114-7E3224CCA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95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4859F-CADA-A36A-33DD-9F6F14D71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85653F93-3770-416B-6478-7DAF949310A6}"/>
              </a:ext>
            </a:extLst>
          </p:cNvPr>
          <p:cNvSpPr/>
          <p:nvPr/>
        </p:nvSpPr>
        <p:spPr>
          <a:xfrm>
            <a:off x="3108342" y="862552"/>
            <a:ext cx="8477297" cy="147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cs-CZ" sz="3686" i="1" spc="154" dirty="0">
                <a:solidFill>
                  <a:schemeClr val="tx1"/>
                </a:solidFill>
                <a:latin typeface="Avenir Next LT Pro" panose="020B0504020202020204" pitchFamily="34" charset="-18"/>
              </a:rPr>
              <a:t>soudržnost má svoji hodnotu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F609E5A-47B3-7A7F-22CB-95F022CA50D3}"/>
              </a:ext>
            </a:extLst>
          </p:cNvPr>
          <p:cNvSpPr/>
          <p:nvPr/>
        </p:nvSpPr>
        <p:spPr>
          <a:xfrm>
            <a:off x="3108342" y="4434641"/>
            <a:ext cx="8477297" cy="147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cs-CZ" sz="3686" i="1" dirty="0">
                <a:solidFill>
                  <a:schemeClr val="tx1"/>
                </a:solidFill>
                <a:latin typeface="Avenir Next LT Pro" panose="020B0504020202020204" pitchFamily="34" charset="-18"/>
              </a:rPr>
              <a:t>transformace myšlení je klíčovým faktorem úspěchu</a:t>
            </a:r>
          </a:p>
        </p:txBody>
      </p:sp>
      <p:pic>
        <p:nvPicPr>
          <p:cNvPr id="8" name="Obrázek 7" descr="Obsah obrázku Vlhkost, rosa, kapka, příroda&#10;&#10;Obsah vygenerovaný umělou inteligencí může být nesprávný.">
            <a:extLst>
              <a:ext uri="{FF2B5EF4-FFF2-40B4-BE49-F238E27FC236}">
                <a16:creationId xmlns:a16="http://schemas.microsoft.com/office/drawing/2014/main" id="{EF011851-6A10-3DE8-8978-447158CB77F2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65" y="1132955"/>
            <a:ext cx="1511170" cy="110573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53B9EB9-B63A-F74A-9A9C-8BF309BDDE1E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88730" y="2875943"/>
            <a:ext cx="1511170" cy="110573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078CEEA-A62F-4FB4-4FAA-61EDD93DCF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9"/>
          <a:stretch/>
        </p:blipFill>
        <p:spPr>
          <a:xfrm>
            <a:off x="1088730" y="4618930"/>
            <a:ext cx="1511170" cy="1105734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E1861419-0E7B-760E-DAB1-2DE0C90B03DD}"/>
              </a:ext>
            </a:extLst>
          </p:cNvPr>
          <p:cNvSpPr/>
          <p:nvPr/>
        </p:nvSpPr>
        <p:spPr>
          <a:xfrm>
            <a:off x="3108342" y="2601396"/>
            <a:ext cx="8824093" cy="1474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cs-CZ" sz="3686" i="1" spc="154" dirty="0">
                <a:solidFill>
                  <a:schemeClr val="tx1"/>
                </a:solidFill>
                <a:latin typeface="Avenir Next LT Pro" panose="020B0504020202020204" pitchFamily="34" charset="-18"/>
              </a:rPr>
              <a:t>vize bez výsledků nefunguje, jejich propojení je zcela zásadní </a:t>
            </a:r>
          </a:p>
        </p:txBody>
      </p:sp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7240F7D6-5E5B-697A-B888-4EA2CCB024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27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white stars&#10;&#10;AI-generated content may be incorrect.">
            <a:extLst>
              <a:ext uri="{FF2B5EF4-FFF2-40B4-BE49-F238E27FC236}">
                <a16:creationId xmlns:a16="http://schemas.microsoft.com/office/drawing/2014/main" id="{F17BFFA0-C679-4623-79C1-AD150D21F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"/>
            <a:ext cx="12482511" cy="70214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5316969-F23A-FCC1-A57C-1278BAB45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73" y="2945208"/>
            <a:ext cx="7738181" cy="737167"/>
          </a:xfrm>
        </p:spPr>
        <p:txBody>
          <a:bodyPr/>
          <a:lstStyle/>
          <a:p>
            <a:r>
              <a:rPr lang="cs-CZ" dirty="0"/>
              <a:t>Děkuji za pozornost.</a:t>
            </a: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A82D31-2AD2-4321-DC51-7116332B46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59" y="6129720"/>
            <a:ext cx="4078134" cy="57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76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C18AB-F5E3-F904-1599-CE1467ED5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7F0F05BE-DBDB-A296-5CDF-7CFC91EB9F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482513" cy="702141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B7FBE50-898B-DEE6-8975-E0A069425963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218A0DE-3EA8-0B4B-E30A-8A6577612DBC}"/>
              </a:ext>
            </a:extLst>
          </p:cNvPr>
          <p:cNvSpPr txBox="1">
            <a:spLocks/>
          </p:cNvSpPr>
          <p:nvPr/>
        </p:nvSpPr>
        <p:spPr>
          <a:xfrm>
            <a:off x="311446" y="926489"/>
            <a:ext cx="11234261" cy="1742546"/>
          </a:xfrm>
          <a:prstGeom prst="rect">
            <a:avLst/>
          </a:prstGeom>
        </p:spPr>
        <p:txBody>
          <a:bodyPr vert="horz" lIns="125896" tIns="62948" rIns="125896" bIns="62948" rtlCol="0" anchor="t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Emma </a:t>
            </a:r>
            <a:r>
              <a:rPr lang="cs-CZ" sz="45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Toledano</a:t>
            </a:r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</a:t>
            </a:r>
            <a:r>
              <a:rPr lang="cs-CZ" sz="45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Laredo</a:t>
            </a:r>
            <a:endParaRPr lang="cs-CZ" sz="450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  <a:p>
            <a:pPr algn="l"/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ředitelka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, </a:t>
            </a:r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DG REGIO,</a:t>
            </a:r>
            <a:b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</a:br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Evropská komise</a:t>
            </a:r>
            <a:endParaRPr lang="it-IT" sz="220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30277237-F6DD-E85B-A55A-DC2C960D5CCE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ovéPole 11">
            <a:extLst>
              <a:ext uri="{FF2B5EF4-FFF2-40B4-BE49-F238E27FC236}">
                <a16:creationId xmlns:a16="http://schemas.microsoft.com/office/drawing/2014/main" id="{90A09195-4992-9474-0EB4-FCB06F003AFD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3460193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AA8BA-CFA1-30FE-B8D3-3451DD70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blue background with white stars&#10;&#10;AI-generated content may be incorrect.">
            <a:extLst>
              <a:ext uri="{FF2B5EF4-FFF2-40B4-BE49-F238E27FC236}">
                <a16:creationId xmlns:a16="http://schemas.microsoft.com/office/drawing/2014/main" id="{6522BF7E-A8B9-40B4-DA97-B11227C89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10"/>
            <a:ext cx="12482513" cy="7021414"/>
          </a:xfrm>
          <a:prstGeom prst="rect">
            <a:avLst/>
          </a:prstGeom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9532785" y="3146145"/>
            <a:ext cx="2544778" cy="149231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2800" baseline="30000" dirty="0"/>
              <a:t>Marie </a:t>
            </a:r>
            <a:r>
              <a:rPr lang="cs-CZ" sz="2800" baseline="30000" dirty="0" err="1"/>
              <a:t>Donnay</a:t>
            </a:r>
            <a:endParaRPr lang="cs-CZ" sz="2800" baseline="30000" dirty="0"/>
          </a:p>
          <a:p>
            <a:r>
              <a:rPr lang="en-US" sz="2400" b="0" baseline="30000" dirty="0" err="1"/>
              <a:t>ředit</a:t>
            </a:r>
            <a:r>
              <a:rPr lang="cs-CZ" sz="2400" b="0" baseline="30000" dirty="0" err="1"/>
              <a:t>elka</a:t>
            </a:r>
            <a:r>
              <a:rPr lang="en-US" sz="2400" b="0" baseline="30000" dirty="0"/>
              <a:t>, SG REFORM, Reform and Investment Task Force, </a:t>
            </a:r>
            <a:r>
              <a:rPr lang="en-US" sz="2400" b="0" baseline="30000" dirty="0" err="1"/>
              <a:t>Evropská</a:t>
            </a:r>
            <a:r>
              <a:rPr lang="en-US" sz="2400" b="0" baseline="30000" dirty="0"/>
              <a:t> </a:t>
            </a:r>
            <a:r>
              <a:rPr lang="en-US" sz="2400" b="0" baseline="30000" dirty="0" err="1"/>
              <a:t>komise</a:t>
            </a:r>
            <a:endParaRPr lang="en-US" sz="2400" b="0" baseline="30000" dirty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18567F3D-10B7-7CB4-3DDC-2983777B467F}"/>
              </a:ext>
            </a:extLst>
          </p:cNvPr>
          <p:cNvSpPr txBox="1">
            <a:spLocks/>
          </p:cNvSpPr>
          <p:nvPr/>
        </p:nvSpPr>
        <p:spPr>
          <a:xfrm>
            <a:off x="311446" y="261237"/>
            <a:ext cx="4260553" cy="84708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2400" dirty="0">
                <a:solidFill>
                  <a:srgbClr val="F3C158"/>
                </a:solidFill>
              </a:rPr>
              <a:t>Moderuje: Karolína Hošek </a:t>
            </a:r>
            <a:endParaRPr lang="en-GB" sz="2400" dirty="0">
              <a:solidFill>
                <a:srgbClr val="F3C158"/>
              </a:solidFill>
            </a:endParaRP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8FBA8C20-DBFC-A291-F434-2FD226A40524}"/>
              </a:ext>
            </a:extLst>
          </p:cNvPr>
          <p:cNvSpPr txBox="1">
            <a:spLocks/>
          </p:cNvSpPr>
          <p:nvPr/>
        </p:nvSpPr>
        <p:spPr>
          <a:xfrm>
            <a:off x="5132377" y="3059647"/>
            <a:ext cx="3025438" cy="1182123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2800" baseline="30000" dirty="0"/>
              <a:t>Emma </a:t>
            </a:r>
            <a:r>
              <a:rPr lang="cs-CZ" sz="2800" baseline="30000" dirty="0" err="1"/>
              <a:t>Toledano</a:t>
            </a:r>
            <a:r>
              <a:rPr lang="cs-CZ" sz="2800" baseline="30000" dirty="0"/>
              <a:t> </a:t>
            </a:r>
            <a:r>
              <a:rPr lang="cs-CZ" sz="2800" baseline="30000" dirty="0" err="1"/>
              <a:t>Laredo</a:t>
            </a:r>
            <a:r>
              <a:rPr lang="cs-CZ" sz="2800" b="0" baseline="30000" dirty="0"/>
              <a:t> </a:t>
            </a:r>
            <a:r>
              <a:rPr lang="cs-CZ" sz="2400" b="0" baseline="30000" dirty="0"/>
              <a:t>ředitelka, DG REGIO, Evropská komise</a:t>
            </a:r>
            <a:endParaRPr lang="cs-CZ" b="0" baseline="30000" dirty="0"/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9A6E7AA5-D619-421E-EECB-71D9138E65BB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ovéPole 11">
            <a:extLst>
              <a:ext uri="{FF2B5EF4-FFF2-40B4-BE49-F238E27FC236}">
                <a16:creationId xmlns:a16="http://schemas.microsoft.com/office/drawing/2014/main" id="{FFDDA76A-CCDF-3BA4-F706-AFC9D92B22B8}"/>
              </a:ext>
            </a:extLst>
          </p:cNvPr>
          <p:cNvSpPr txBox="1"/>
          <p:nvPr/>
        </p:nvSpPr>
        <p:spPr>
          <a:xfrm>
            <a:off x="311446" y="5679583"/>
            <a:ext cx="23351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  <p:pic>
        <p:nvPicPr>
          <p:cNvPr id="10" name="Picture 9" descr="A person wearing a pearl necklace&#10;&#10;AI-generated content may be incorrect.">
            <a:extLst>
              <a:ext uri="{FF2B5EF4-FFF2-40B4-BE49-F238E27FC236}">
                <a16:creationId xmlns:a16="http://schemas.microsoft.com/office/drawing/2014/main" id="{B1E64446-4BB5-1A17-8927-9E4525A55B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174" y="1217880"/>
            <a:ext cx="1800000" cy="180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CE1613-B115-3387-707C-9F30CE0167E6}"/>
              </a:ext>
            </a:extLst>
          </p:cNvPr>
          <p:cNvGrpSpPr/>
          <p:nvPr/>
        </p:nvGrpSpPr>
        <p:grpSpPr>
          <a:xfrm>
            <a:off x="7493039" y="3657583"/>
            <a:ext cx="2463183" cy="2871419"/>
            <a:chOff x="2972555" y="3657583"/>
            <a:chExt cx="2463183" cy="2871419"/>
          </a:xfrm>
        </p:grpSpPr>
        <p:sp>
          <p:nvSpPr>
            <p:cNvPr id="11" name="Nadpis 1">
              <a:extLst>
                <a:ext uri="{FF2B5EF4-FFF2-40B4-BE49-F238E27FC236}">
                  <a16:creationId xmlns:a16="http://schemas.microsoft.com/office/drawing/2014/main" id="{BD6AA54E-389D-FC14-9B44-492C6D83C45F}"/>
                </a:ext>
              </a:extLst>
            </p:cNvPr>
            <p:cNvSpPr txBox="1">
              <a:spLocks/>
            </p:cNvSpPr>
            <p:nvPr/>
          </p:nvSpPr>
          <p:spPr>
            <a:xfrm>
              <a:off x="2972555" y="5673524"/>
              <a:ext cx="2463183" cy="855478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800" baseline="30000" dirty="0"/>
                <a:t>Olga Nebeská</a:t>
              </a:r>
              <a:r>
                <a:rPr lang="cs-CZ" sz="2800" b="0" baseline="30000" dirty="0"/>
                <a:t> </a:t>
              </a:r>
            </a:p>
            <a:p>
              <a:r>
                <a:rPr lang="cs-CZ" sz="2400" b="0" baseline="30000" dirty="0"/>
                <a:t>náměstkyně ministryně pro místní rozvoj</a:t>
              </a:r>
            </a:p>
          </p:txBody>
        </p:sp>
        <p:pic>
          <p:nvPicPr>
            <p:cNvPr id="14" name="Picture 13" descr="A person smiling at the camera&#10;&#10;AI-generated content may be incorrect.">
              <a:extLst>
                <a:ext uri="{FF2B5EF4-FFF2-40B4-BE49-F238E27FC236}">
                  <a16:creationId xmlns:a16="http://schemas.microsoft.com/office/drawing/2014/main" id="{35C663C0-1D0A-CAEF-65B6-88ADDFDAE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3867" y="3657583"/>
              <a:ext cx="1800000" cy="1800000"/>
            </a:xfrm>
            <a:prstGeom prst="rect">
              <a:avLst/>
            </a:prstGeom>
          </p:spPr>
        </p:pic>
      </p:grpSp>
      <p:pic>
        <p:nvPicPr>
          <p:cNvPr id="16" name="Picture 15" descr="A person with curly hair smiling&#10;&#10;AI-generated content may be incorrect.">
            <a:extLst>
              <a:ext uri="{FF2B5EF4-FFF2-40B4-BE49-F238E27FC236}">
                <a16:creationId xmlns:a16="http://schemas.microsoft.com/office/drawing/2014/main" id="{23C71A76-E66A-C51D-DD63-7BBF344589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96" y="1217880"/>
            <a:ext cx="1800000" cy="1800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F396F1C-2277-D90F-0948-B0A42B9B8344}"/>
              </a:ext>
            </a:extLst>
          </p:cNvPr>
          <p:cNvGrpSpPr/>
          <p:nvPr/>
        </p:nvGrpSpPr>
        <p:grpSpPr>
          <a:xfrm>
            <a:off x="3028358" y="3657583"/>
            <a:ext cx="3140414" cy="2985556"/>
            <a:chOff x="7046776" y="3657583"/>
            <a:chExt cx="3140414" cy="2985556"/>
          </a:xfrm>
        </p:grpSpPr>
        <p:sp>
          <p:nvSpPr>
            <p:cNvPr id="19" name="Nadpis 1">
              <a:extLst>
                <a:ext uri="{FF2B5EF4-FFF2-40B4-BE49-F238E27FC236}">
                  <a16:creationId xmlns:a16="http://schemas.microsoft.com/office/drawing/2014/main" id="{0B9BC40F-5486-4C42-0F12-8DCEF0C73FB1}"/>
                </a:ext>
              </a:extLst>
            </p:cNvPr>
            <p:cNvSpPr txBox="1">
              <a:spLocks/>
            </p:cNvSpPr>
            <p:nvPr/>
          </p:nvSpPr>
          <p:spPr>
            <a:xfrm>
              <a:off x="7046776" y="5796059"/>
              <a:ext cx="3140414" cy="847080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800" baseline="30000" dirty="0"/>
                <a:t>Stanislav Schneidr</a:t>
              </a:r>
              <a:r>
                <a:rPr lang="cs-CZ" sz="2800" b="0" baseline="30000" dirty="0"/>
                <a:t> </a:t>
              </a:r>
            </a:p>
            <a:p>
              <a:r>
                <a:rPr lang="cs-CZ" sz="2400" b="0" baseline="30000" dirty="0"/>
                <a:t>vrchní ředitel Sekce evropských fondů a mezinárodních vztahů, MMR-NOK</a:t>
              </a:r>
            </a:p>
          </p:txBody>
        </p:sp>
        <p:pic>
          <p:nvPicPr>
            <p:cNvPr id="22" name="Picture 21" descr="A person in a suit&#10;&#10;AI-generated content may be incorrect.">
              <a:extLst>
                <a:ext uri="{FF2B5EF4-FFF2-40B4-BE49-F238E27FC236}">
                  <a16:creationId xmlns:a16="http://schemas.microsoft.com/office/drawing/2014/main" id="{931C411B-D66C-F202-720B-5FE9B46FD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6140" y="3657583"/>
              <a:ext cx="1800000" cy="1800000"/>
            </a:xfrm>
            <a:prstGeom prst="rect">
              <a:avLst/>
            </a:prstGeom>
          </p:spPr>
        </p:pic>
      </p:grpSp>
      <p:sp>
        <p:nvSpPr>
          <p:cNvPr id="23" name="Nadpis 1">
            <a:extLst>
              <a:ext uri="{FF2B5EF4-FFF2-40B4-BE49-F238E27FC236}">
                <a16:creationId xmlns:a16="http://schemas.microsoft.com/office/drawing/2014/main" id="{0BBA47E3-34CD-4291-849F-FE5DDA050ECB}"/>
              </a:ext>
            </a:extLst>
          </p:cNvPr>
          <p:cNvSpPr txBox="1">
            <a:spLocks/>
          </p:cNvSpPr>
          <p:nvPr/>
        </p:nvSpPr>
        <p:spPr>
          <a:xfrm>
            <a:off x="416559" y="2933650"/>
            <a:ext cx="3247480" cy="1714975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2800" baseline="30000" dirty="0"/>
              <a:t>Kim Králík</a:t>
            </a:r>
            <a:r>
              <a:rPr lang="cs-CZ" sz="2400" b="0" baseline="30000" dirty="0"/>
              <a:t> </a:t>
            </a:r>
          </a:p>
          <a:p>
            <a:r>
              <a:rPr lang="cs-CZ" sz="2400" b="0" baseline="30000" dirty="0"/>
              <a:t>ředitel Odboru koordinace NPO, Ministerstvo průmyslu a obchodu</a:t>
            </a:r>
            <a:endParaRPr lang="cs-CZ" b="0" baseline="30000" dirty="0"/>
          </a:p>
        </p:txBody>
      </p:sp>
      <p:pic>
        <p:nvPicPr>
          <p:cNvPr id="26" name="Picture 25" descr="A person taking a selfie&#10;&#10;AI-generated content may be incorrect.">
            <a:extLst>
              <a:ext uri="{FF2B5EF4-FFF2-40B4-BE49-F238E27FC236}">
                <a16:creationId xmlns:a16="http://schemas.microsoft.com/office/drawing/2014/main" id="{3A1BE688-938C-AFDC-6E7A-2FD7FAA6D3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99" y="121788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66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B3901-97BD-E7D8-B71C-E6F30209D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6E662552-5BDA-74A1-5471-CBC0E0E95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66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E0788-C77C-828F-7D4E-698DCBC0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15393F42-8411-3536-3FAB-FE9E52EAB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1AD8D68-0393-D4E3-9215-521BA6760EC3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B01615C-92D4-C1AF-0EB5-695775EF7817}"/>
              </a:ext>
            </a:extLst>
          </p:cNvPr>
          <p:cNvSpPr txBox="1">
            <a:spLocks/>
          </p:cNvSpPr>
          <p:nvPr/>
        </p:nvSpPr>
        <p:spPr>
          <a:xfrm>
            <a:off x="311446" y="465150"/>
            <a:ext cx="6679342" cy="2717194"/>
          </a:xfrm>
          <a:prstGeom prst="rect">
            <a:avLst/>
          </a:prstGeom>
        </p:spPr>
        <p:txBody>
          <a:bodyPr vert="horz" lIns="125896" tIns="62948" rIns="125896" bIns="62948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Od evropských priorit k národnímu postupu</a:t>
            </a:r>
            <a:endParaRPr lang="it-IT" sz="4500" b="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4" name="Rectangle: Single Corner Snipped 3">
            <a:extLst>
              <a:ext uri="{FF2B5EF4-FFF2-40B4-BE49-F238E27FC236}">
                <a16:creationId xmlns:a16="http://schemas.microsoft.com/office/drawing/2014/main" id="{E7369829-D857-43CC-D990-CFD092861C7F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ovéPole 11">
            <a:extLst>
              <a:ext uri="{FF2B5EF4-FFF2-40B4-BE49-F238E27FC236}">
                <a16:creationId xmlns:a16="http://schemas.microsoft.com/office/drawing/2014/main" id="{3617A40A-CA0B-7F25-B36F-860CAFE3F11D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3034008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D202C-0C23-A8F7-6161-F5CBE66B6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09CC205C-3EAD-EE15-BC29-DC05BFAF0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482513" cy="70214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993378D-E8B1-EEF8-9B99-019691D69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00" y="546391"/>
            <a:ext cx="11234261" cy="1170252"/>
          </a:xfrm>
        </p:spPr>
        <p:txBody>
          <a:bodyPr vert="horz" lIns="125896" tIns="62948" rIns="125896" bIns="62948" rtlCol="0" anchor="b">
            <a:noAutofit/>
          </a:bodyPr>
          <a:lstStyle/>
          <a:p>
            <a:pPr algn="l"/>
            <a:r>
              <a:rPr lang="it-IT" sz="4500" spc="151" dirty="0">
                <a:latin typeface="Arial"/>
                <a:ea typeface="Calibri"/>
                <a:cs typeface="Arial"/>
              </a:rPr>
              <a:t>Úvod </a:t>
            </a:r>
            <a:r>
              <a:rPr lang="cs-CZ" sz="4500" spc="151" dirty="0">
                <a:latin typeface="Arial"/>
                <a:ea typeface="Calibri"/>
                <a:cs typeface="Arial"/>
              </a:rPr>
              <a:t>druhého panelu</a:t>
            </a:r>
            <a:endParaRPr lang="cs-CZ" sz="4500" b="0" spc="151" dirty="0">
              <a:latin typeface="Arial"/>
              <a:ea typeface="Calibri"/>
              <a:cs typeface="Arial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E58A67D-C733-9E98-B25D-5156C14A98CE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B29D8E4-7CDC-3F49-977B-F6D7364481E0}"/>
              </a:ext>
            </a:extLst>
          </p:cNvPr>
          <p:cNvSpPr txBox="1">
            <a:spLocks/>
          </p:cNvSpPr>
          <p:nvPr/>
        </p:nvSpPr>
        <p:spPr>
          <a:xfrm>
            <a:off x="513300" y="1694962"/>
            <a:ext cx="11234261" cy="1742546"/>
          </a:xfrm>
          <a:prstGeom prst="rect">
            <a:avLst/>
          </a:prstGeom>
        </p:spPr>
        <p:txBody>
          <a:bodyPr vert="horz" lIns="125896" tIns="62948" rIns="125896" bIns="62948" rtlCol="0" anchor="t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Klára Kracíková</a:t>
            </a:r>
          </a:p>
          <a:p>
            <a:pPr algn="l"/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ředitelka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Odboru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strategického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</a:t>
            </a:r>
            <a:endParaRPr lang="cs-CZ" sz="2200" i="1" spc="151" dirty="0">
              <a:solidFill>
                <a:srgbClr val="F3C158"/>
              </a:solidFill>
              <a:latin typeface="Arial"/>
              <a:ea typeface="Calibri"/>
              <a:cs typeface="Arial"/>
            </a:endParaRPr>
          </a:p>
          <a:p>
            <a:pPr algn="l"/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rámce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200" i="1" spc="151" dirty="0" err="1">
                <a:solidFill>
                  <a:srgbClr val="F3C158"/>
                </a:solidFill>
                <a:latin typeface="Arial"/>
                <a:ea typeface="Calibri"/>
                <a:cs typeface="Arial"/>
              </a:rPr>
              <a:t>fondů</a:t>
            </a:r>
            <a:r>
              <a:rPr lang="en-US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 EU, MMR</a:t>
            </a:r>
          </a:p>
        </p:txBody>
      </p:sp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B98D5E5D-D889-E3FA-BB07-71F19E891FEC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ovéPole 11">
            <a:extLst>
              <a:ext uri="{FF2B5EF4-FFF2-40B4-BE49-F238E27FC236}">
                <a16:creationId xmlns:a16="http://schemas.microsoft.com/office/drawing/2014/main" id="{6025B052-DC56-4949-B097-686A6F57B9DA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3680383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70DBB7-0232-7814-0D60-EC958DF70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37" y="214954"/>
            <a:ext cx="12239796" cy="1371596"/>
          </a:xfrm>
        </p:spPr>
        <p:txBody>
          <a:bodyPr>
            <a:normAutofit fontScale="90000"/>
          </a:bodyPr>
          <a:lstStyle/>
          <a:p>
            <a:r>
              <a:rPr lang="en-US" sz="5119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Hlavní </a:t>
            </a:r>
            <a:r>
              <a:rPr lang="en-US" sz="5119" dirty="0" err="1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změny</a:t>
            </a:r>
            <a:r>
              <a:rPr lang="en-US" sz="5119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 v </a:t>
            </a:r>
            <a:r>
              <a:rPr lang="en-US" sz="5119" dirty="0" err="1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programovém</a:t>
            </a:r>
            <a:r>
              <a:rPr lang="en-US" sz="5119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5119" dirty="0" err="1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období</a:t>
            </a:r>
            <a:r>
              <a:rPr lang="en-US" sz="5119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 2028</a:t>
            </a:r>
            <a:r>
              <a:rPr lang="cs-CZ" sz="5119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sz="5119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2034</a:t>
            </a:r>
            <a:endParaRPr lang="en-US" sz="5119" dirty="0">
              <a:latin typeface="Calibri"/>
              <a:ea typeface="Calibri"/>
              <a:cs typeface="Calibri"/>
            </a:endParaRPr>
          </a:p>
          <a:p>
            <a:endParaRPr lang="en-US" dirty="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4B91798D-3E7C-8E1D-D6F4-13F989B41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38" y="1037415"/>
            <a:ext cx="10982237" cy="4946682"/>
          </a:xfrm>
          <a:prstGeom prst="rect">
            <a:avLst/>
          </a:prstGeom>
        </p:spPr>
      </p:pic>
      <p:pic>
        <p:nvPicPr>
          <p:cNvPr id="3" name="Picture 2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372563D1-01D4-E24D-417D-C3A89593E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99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5900-9E26-B9FE-FA7F-C38FF1D8F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785" y="246284"/>
            <a:ext cx="10766167" cy="860685"/>
          </a:xfrm>
        </p:spPr>
        <p:txBody>
          <a:bodyPr/>
          <a:lstStyle/>
          <a:p>
            <a:r>
              <a:rPr lang="en-US" sz="4607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Jak </a:t>
            </a:r>
            <a:r>
              <a:rPr lang="en-US" sz="4607" dirty="0" err="1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probíhá</a:t>
            </a:r>
            <a:r>
              <a:rPr lang="en-US" sz="4607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607" dirty="0" err="1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příprava</a:t>
            </a:r>
            <a:r>
              <a:rPr lang="en-US" sz="4607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 NRPP v ČR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96ECD0-17CD-E8C7-CE77-D01726BA5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5365" y="1046745"/>
            <a:ext cx="11398960" cy="5174257"/>
          </a:xfrm>
          <a:prstGeom prst="rect">
            <a:avLst/>
          </a:prstGeom>
        </p:spPr>
      </p:pic>
      <p:pic>
        <p:nvPicPr>
          <p:cNvPr id="3" name="Picture 2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0EA1C730-76E6-C884-D8D7-B9C62FC0CB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15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572D9D-2A06-30A8-180F-1615671F8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9559" y="251851"/>
            <a:ext cx="6265482" cy="5843792"/>
          </a:xfrm>
          <a:prstGeom prst="rect">
            <a:avLst/>
          </a:prstGeom>
        </p:spPr>
      </p:pic>
      <p:pic>
        <p:nvPicPr>
          <p:cNvPr id="3" name="Picture 2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0025C085-D23E-94D3-888D-C0A601D3C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A9C2475-43EA-79A3-F61D-F970A190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783" y="450777"/>
            <a:ext cx="10766167" cy="852332"/>
          </a:xfrm>
        </p:spPr>
        <p:txBody>
          <a:bodyPr>
            <a:noAutofit/>
          </a:bodyPr>
          <a:lstStyle/>
          <a:p>
            <a:r>
              <a:rPr lang="cs-CZ" sz="4607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Priority NRPP </a:t>
            </a:r>
            <a:br>
              <a:rPr lang="cs-CZ" sz="4607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</a:br>
            <a:r>
              <a:rPr lang="cs-CZ" sz="4607" dirty="0">
                <a:solidFill>
                  <a:srgbClr val="034EA2"/>
                </a:solidFill>
                <a:latin typeface="Calibri"/>
                <a:ea typeface="Calibri"/>
                <a:cs typeface="Calibri"/>
              </a:rPr>
              <a:t>2028–2034</a:t>
            </a:r>
            <a:endParaRPr lang="en-GB" sz="4607" dirty="0">
              <a:solidFill>
                <a:srgbClr val="034EA2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3063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7EAB17E6-F6EE-1ADC-0C3E-750FB34C15E6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2"/>
          <a:stretch>
            <a:fillRect/>
          </a:stretch>
        </p:blipFill>
        <p:spPr>
          <a:xfrm>
            <a:off x="778776" y="650734"/>
            <a:ext cx="11060280" cy="5763203"/>
          </a:xfrm>
          <a:prstGeom prst="rect">
            <a:avLst/>
          </a:prstGeom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8E113247-348E-9174-B2E3-A24999F7E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83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FBD9DEB-5E62-5CE5-BB79-D471F1394675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2"/>
          <a:stretch>
            <a:fillRect/>
          </a:stretch>
        </p:blipFill>
        <p:spPr>
          <a:xfrm>
            <a:off x="551735" y="712547"/>
            <a:ext cx="11220337" cy="5701389"/>
          </a:xfrm>
          <a:prstGeom prst="rect">
            <a:avLst/>
          </a:prstGeom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E803156C-D01A-015B-6B00-C677455D8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78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B3BB4BD-0C9D-73E2-853E-0E5C4940FB3F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2"/>
          <a:stretch>
            <a:fillRect/>
          </a:stretch>
        </p:blipFill>
        <p:spPr>
          <a:xfrm>
            <a:off x="590927" y="610896"/>
            <a:ext cx="11054992" cy="5769842"/>
          </a:xfrm>
          <a:prstGeom prst="rect">
            <a:avLst/>
          </a:prstGeom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3BEE9BF1-FBC2-21D6-B598-2379A6D2A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56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03A3C7-289A-2F02-5008-6F7F6C2A809D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>
          <a:blip r:embed="rId2"/>
          <a:stretch>
            <a:fillRect/>
          </a:stretch>
        </p:blipFill>
        <p:spPr>
          <a:xfrm>
            <a:off x="462689" y="248448"/>
            <a:ext cx="11247264" cy="6010933"/>
          </a:xfrm>
          <a:prstGeom prst="rect">
            <a:avLst/>
          </a:prstGeom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DEBB9D47-D563-D03C-4DBC-1E9E8823E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99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8B470-64A4-D33B-358C-1FD219BFF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old stars on a blue background&#10;&#10;AI-generated content may be incorrect.">
            <a:extLst>
              <a:ext uri="{FF2B5EF4-FFF2-40B4-BE49-F238E27FC236}">
                <a16:creationId xmlns:a16="http://schemas.microsoft.com/office/drawing/2014/main" id="{373464E0-8198-4A8C-D1F4-23713A1F2D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482513" cy="702141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EB52D67-A594-35D0-1F44-3DF1894E8DB0}"/>
              </a:ext>
            </a:extLst>
          </p:cNvPr>
          <p:cNvSpPr txBox="1"/>
          <p:nvPr/>
        </p:nvSpPr>
        <p:spPr>
          <a:xfrm flipH="1">
            <a:off x="11067189" y="5338020"/>
            <a:ext cx="1167978" cy="481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58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E3411B6F-CE2E-5E9A-F918-50BA8533B5D0}"/>
              </a:ext>
            </a:extLst>
          </p:cNvPr>
          <p:cNvSpPr txBox="1">
            <a:spLocks/>
          </p:cNvSpPr>
          <p:nvPr/>
        </p:nvSpPr>
        <p:spPr>
          <a:xfrm>
            <a:off x="513300" y="1694962"/>
            <a:ext cx="11234261" cy="1742546"/>
          </a:xfrm>
          <a:prstGeom prst="rect">
            <a:avLst/>
          </a:prstGeom>
        </p:spPr>
        <p:txBody>
          <a:bodyPr vert="horz" lIns="125896" tIns="62948" rIns="125896" bIns="62948" rtlCol="0" anchor="t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553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45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Kamil Papež</a:t>
            </a:r>
          </a:p>
          <a:p>
            <a:pPr algn="l"/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ředitel Odboru regionální politiky, </a:t>
            </a:r>
          </a:p>
          <a:p>
            <a:pPr algn="l"/>
            <a:r>
              <a:rPr lang="cs-CZ" sz="2200" i="1" spc="151" dirty="0">
                <a:solidFill>
                  <a:srgbClr val="F3C158"/>
                </a:solidFill>
                <a:latin typeface="Arial"/>
                <a:ea typeface="Calibri"/>
                <a:cs typeface="Arial"/>
              </a:rPr>
              <a:t>MMR</a:t>
            </a:r>
          </a:p>
        </p:txBody>
      </p:sp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8DE632CF-5523-A062-F1C0-A95F231839EE}"/>
              </a:ext>
            </a:extLst>
          </p:cNvPr>
          <p:cNvSpPr/>
          <p:nvPr/>
        </p:nvSpPr>
        <p:spPr>
          <a:xfrm>
            <a:off x="-1" y="5679583"/>
            <a:ext cx="2968581" cy="1335821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ovéPole 11">
            <a:extLst>
              <a:ext uri="{FF2B5EF4-FFF2-40B4-BE49-F238E27FC236}">
                <a16:creationId xmlns:a16="http://schemas.microsoft.com/office/drawing/2014/main" id="{1D6AE498-3533-B8F6-125F-5BA4B5AA8675}"/>
              </a:ext>
            </a:extLst>
          </p:cNvPr>
          <p:cNvSpPr txBox="1"/>
          <p:nvPr/>
        </p:nvSpPr>
        <p:spPr>
          <a:xfrm>
            <a:off x="311446" y="5679583"/>
            <a:ext cx="51405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40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</p:spTree>
    <p:extLst>
      <p:ext uri="{BB962C8B-B14F-4D97-AF65-F5344CB8AC3E}">
        <p14:creationId xmlns:p14="http://schemas.microsoft.com/office/powerpoint/2010/main" val="2969177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background with white stars">
            <a:extLst>
              <a:ext uri="{FF2B5EF4-FFF2-40B4-BE49-F238E27FC236}">
                <a16:creationId xmlns:a16="http://schemas.microsoft.com/office/drawing/2014/main" id="{32D69A3C-5DA9-D8A7-7505-2FB847AC9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"/>
            <a:ext cx="12482511" cy="702141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486" y="2819937"/>
            <a:ext cx="6453073" cy="1962541"/>
          </a:xfrm>
        </p:spPr>
        <p:txBody>
          <a:bodyPr/>
          <a:lstStyle/>
          <a:p>
            <a:r>
              <a:rPr lang="cs-CZ" sz="4095" dirty="0"/>
              <a:t>Územní dimenze v NRPP</a:t>
            </a:r>
            <a:br>
              <a:rPr lang="cs-CZ" dirty="0"/>
            </a:br>
            <a:br>
              <a:rPr lang="cs-CZ" dirty="0"/>
            </a:br>
            <a:endParaRPr lang="cs-CZ" sz="2662" dirty="0"/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146FE1F-036A-07DB-D4D6-9A42D3E215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8" y="6153768"/>
            <a:ext cx="4078134" cy="57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ED280F30-5307-850C-5DFE-2606C30D1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6" y="177967"/>
            <a:ext cx="10135898" cy="613547"/>
          </a:xfrm>
        </p:spPr>
        <p:txBody>
          <a:bodyPr/>
          <a:lstStyle/>
          <a:p>
            <a:r>
              <a:rPr lang="cs-CZ"/>
              <a:t>Regionální politika není jen „pomoc slabým regionům“</a:t>
            </a:r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A1829D54-87CA-ABC1-530B-4F58E1229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363" y="1581040"/>
            <a:ext cx="3456425" cy="3333094"/>
          </a:xfrm>
        </p:spPr>
        <p:txBody>
          <a:bodyPr/>
          <a:lstStyle/>
          <a:p>
            <a:r>
              <a:rPr lang="cs-CZ" sz="2252">
                <a:solidFill>
                  <a:schemeClr val="tx1">
                    <a:lumMod val="50000"/>
                  </a:schemeClr>
                </a:solidFill>
              </a:rPr>
              <a:t>„Pojišťovací“ politika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HSOÚ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strukturálně postižené regiony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kumulace problémů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dostupnost služeb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stabilizace území – demografie, služby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439F4B-6A98-7BF6-9395-EC829067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3820" y="6090671"/>
            <a:ext cx="2808565" cy="373825"/>
          </a:xfrm>
        </p:spPr>
        <p:txBody>
          <a:bodyPr/>
          <a:lstStyle/>
          <a:p>
            <a:pPr defTabSz="936163"/>
            <a:fld id="{1CF5A12E-3DFE-4C3E-9036-7893F29C52C1}" type="slidenum">
              <a:rPr lang="cs-CZ">
                <a:solidFill>
                  <a:srgbClr val="545860"/>
                </a:solidFill>
              </a:rPr>
              <a:pPr defTabSz="936163"/>
              <a:t>24</a:t>
            </a:fld>
            <a:endParaRPr lang="cs-CZ">
              <a:solidFill>
                <a:srgbClr val="545860"/>
              </a:solidFill>
            </a:endParaRP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12A53252-1C61-5E06-6930-BB477E3AF3D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40325" y="1437858"/>
            <a:ext cx="3725480" cy="3476275"/>
          </a:xfrm>
        </p:spPr>
        <p:txBody>
          <a:bodyPr/>
          <a:lstStyle/>
          <a:p>
            <a:r>
              <a:rPr lang="cs-CZ" sz="2252" dirty="0">
                <a:solidFill>
                  <a:schemeClr val="tx1">
                    <a:lumMod val="50000"/>
                  </a:schemeClr>
                </a:solidFill>
              </a:rPr>
              <a:t>„Strategická“ politika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metropolitní oblasti </a:t>
            </a:r>
            <a:br>
              <a:rPr lang="cs-CZ" sz="2048" dirty="0">
                <a:solidFill>
                  <a:schemeClr val="tx1">
                    <a:lumMod val="50000"/>
                  </a:schemeClr>
                </a:solidFill>
              </a:rPr>
            </a:b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a aglomerace (</a:t>
            </a:r>
            <a:r>
              <a:rPr lang="cs-CZ" sz="2048" dirty="0" err="1">
                <a:solidFill>
                  <a:schemeClr val="tx1">
                    <a:lumMod val="50000"/>
                  </a:schemeClr>
                </a:solidFill>
              </a:rPr>
              <a:t>MoA</a:t>
            </a: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růstová centra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strategické investice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bydlení, infrastruktura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inovace / transformační potenciál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 dirty="0">
                <a:solidFill>
                  <a:schemeClr val="tx1">
                    <a:lumMod val="50000"/>
                  </a:schemeClr>
                </a:solidFill>
              </a:rPr>
              <a:t>růstové externality</a:t>
            </a:r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E0A3A9DE-854B-455C-B1E8-DA6FA9D4F4E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66522" y="2862060"/>
            <a:ext cx="3456425" cy="613547"/>
          </a:xfrm>
          <a:ln w="19050">
            <a:solidFill>
              <a:srgbClr val="007339"/>
            </a:solidFill>
          </a:ln>
        </p:spPr>
        <p:txBody>
          <a:bodyPr/>
          <a:lstStyle/>
          <a:p>
            <a:pPr algn="ctr"/>
            <a:r>
              <a:rPr lang="cs-CZ">
                <a:solidFill>
                  <a:schemeClr val="tx1">
                    <a:lumMod val="50000"/>
                  </a:schemeClr>
                </a:solidFill>
              </a:rPr>
              <a:t>Místně citlivé veřejné politiky</a:t>
            </a: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13C867BF-DB47-272B-60F7-0DE8D1E49AA1}"/>
              </a:ext>
            </a:extLst>
          </p:cNvPr>
          <p:cNvCxnSpPr>
            <a:cxnSpLocks/>
          </p:cNvCxnSpPr>
          <p:nvPr/>
        </p:nvCxnSpPr>
        <p:spPr>
          <a:xfrm flipV="1">
            <a:off x="7622948" y="1654781"/>
            <a:ext cx="575517" cy="10252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0D34049-5800-951A-A5A4-4AC66B473A60}"/>
              </a:ext>
            </a:extLst>
          </p:cNvPr>
          <p:cNvCxnSpPr>
            <a:cxnSpLocks/>
          </p:cNvCxnSpPr>
          <p:nvPr/>
        </p:nvCxnSpPr>
        <p:spPr>
          <a:xfrm>
            <a:off x="7622948" y="3657598"/>
            <a:ext cx="575517" cy="12565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ACD50B88-E7BE-300C-3317-794886E52895}"/>
              </a:ext>
            </a:extLst>
          </p:cNvPr>
          <p:cNvCxnSpPr>
            <a:cxnSpLocks/>
          </p:cNvCxnSpPr>
          <p:nvPr/>
        </p:nvCxnSpPr>
        <p:spPr>
          <a:xfrm>
            <a:off x="3603330" y="1710046"/>
            <a:ext cx="538859" cy="94167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7211AD40-5117-9E19-07B3-0242D97DEF83}"/>
              </a:ext>
            </a:extLst>
          </p:cNvPr>
          <p:cNvCxnSpPr>
            <a:cxnSpLocks/>
          </p:cNvCxnSpPr>
          <p:nvPr/>
        </p:nvCxnSpPr>
        <p:spPr>
          <a:xfrm flipV="1">
            <a:off x="3471162" y="3650800"/>
            <a:ext cx="671027" cy="108979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ovéPole 1">
            <a:extLst>
              <a:ext uri="{FF2B5EF4-FFF2-40B4-BE49-F238E27FC236}">
                <a16:creationId xmlns:a16="http://schemas.microsoft.com/office/drawing/2014/main" id="{8C43B7BB-BD33-F0B9-9DBC-43FFC413EC9D}"/>
              </a:ext>
            </a:extLst>
          </p:cNvPr>
          <p:cNvSpPr txBox="1"/>
          <p:nvPr/>
        </p:nvSpPr>
        <p:spPr>
          <a:xfrm>
            <a:off x="496364" y="5352000"/>
            <a:ext cx="11755589" cy="868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/>
            <a:r>
              <a:rPr lang="cs-CZ" sz="2457" b="1" dirty="0" err="1">
                <a:solidFill>
                  <a:srgbClr val="545860"/>
                </a:solidFill>
                <a:latin typeface="Calibri" panose="020F0502020204030204"/>
              </a:rPr>
              <a:t>MoA</a:t>
            </a:r>
            <a:r>
              <a:rPr lang="cs-CZ" sz="2457" b="1" dirty="0">
                <a:solidFill>
                  <a:srgbClr val="545860"/>
                </a:solidFill>
                <a:latin typeface="Calibri" panose="020F0502020204030204"/>
              </a:rPr>
              <a:t> – </a:t>
            </a:r>
            <a:r>
              <a:rPr lang="cs-CZ" sz="2457" b="1" dirty="0" err="1">
                <a:solidFill>
                  <a:srgbClr val="545860"/>
                </a:solidFill>
                <a:latin typeface="Calibri" panose="020F0502020204030204"/>
              </a:rPr>
              <a:t>reg</a:t>
            </a:r>
            <a:r>
              <a:rPr lang="cs-CZ" sz="2457" b="1" dirty="0">
                <a:solidFill>
                  <a:srgbClr val="545860"/>
                </a:solidFill>
                <a:latin typeface="Calibri" panose="020F0502020204030204"/>
              </a:rPr>
              <a:t>. centra – strategické investice ↔ HSOÚ – periferie – strukturální problémy</a:t>
            </a:r>
            <a:r>
              <a:rPr lang="cs-CZ" sz="2048" b="1" dirty="0">
                <a:solidFill>
                  <a:srgbClr val="545860"/>
                </a:solidFill>
                <a:latin typeface="Calibri" panose="020F0502020204030204"/>
              </a:rPr>
              <a:t>.</a:t>
            </a:r>
          </a:p>
          <a:p>
            <a:pPr algn="ctr" defTabSz="936163"/>
            <a:r>
              <a:rPr lang="cs-CZ" sz="2457" b="1" dirty="0">
                <a:solidFill>
                  <a:srgbClr val="545860"/>
                </a:solidFill>
                <a:latin typeface="Calibri" panose="020F0502020204030204"/>
              </a:rPr>
              <a:t>Přeshraničí může být současně bariérou i rozvojovým potenciálem.</a:t>
            </a:r>
            <a:endParaRPr lang="cs-CZ" sz="2457" dirty="0">
              <a:solidFill>
                <a:srgbClr val="54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034ED8DF-7CE8-C931-0138-F793040F7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4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6E527662-6932-699F-4E83-561497D95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48" y="379429"/>
            <a:ext cx="11498164" cy="1096270"/>
          </a:xfrm>
        </p:spPr>
        <p:txBody>
          <a:bodyPr/>
          <a:lstStyle/>
          <a:p>
            <a:r>
              <a:rPr lang="it-IT" dirty="0">
                <a:latin typeface="Arial"/>
                <a:cs typeface="Arial"/>
              </a:rPr>
              <a:t>SRR 28+ a NRPP: </a:t>
            </a:r>
            <a:r>
              <a:rPr lang="it-IT" dirty="0" err="1">
                <a:latin typeface="Arial"/>
                <a:cs typeface="Arial"/>
              </a:rPr>
              <a:t>dvě</a:t>
            </a:r>
            <a:r>
              <a:rPr lang="it-IT" dirty="0">
                <a:latin typeface="Arial"/>
                <a:cs typeface="Arial"/>
              </a:rPr>
              <a:t> </a:t>
            </a:r>
            <a:r>
              <a:rPr lang="it-IT" dirty="0" err="1">
                <a:latin typeface="Arial"/>
                <a:cs typeface="Arial"/>
              </a:rPr>
              <a:t>různé</a:t>
            </a:r>
            <a:r>
              <a:rPr lang="it-IT" dirty="0">
                <a:latin typeface="Arial"/>
                <a:cs typeface="Arial"/>
              </a:rPr>
              <a:t>, </a:t>
            </a:r>
            <a:r>
              <a:rPr lang="it-IT" dirty="0" err="1">
                <a:latin typeface="Arial"/>
                <a:cs typeface="Arial"/>
              </a:rPr>
              <a:t>ale</a:t>
            </a:r>
            <a:r>
              <a:rPr lang="it-IT" dirty="0">
                <a:latin typeface="Arial"/>
                <a:cs typeface="Arial"/>
              </a:rPr>
              <a:t> </a:t>
            </a:r>
            <a:r>
              <a:rPr lang="it-IT" dirty="0" err="1">
                <a:latin typeface="Arial"/>
                <a:cs typeface="Arial"/>
              </a:rPr>
              <a:t>vzájemně</a:t>
            </a:r>
            <a:r>
              <a:rPr lang="it-IT" dirty="0">
                <a:latin typeface="Arial"/>
                <a:cs typeface="Arial"/>
              </a:rPr>
              <a:t> </a:t>
            </a:r>
            <a:r>
              <a:rPr lang="it-IT" dirty="0" err="1">
                <a:latin typeface="Arial"/>
                <a:cs typeface="Arial"/>
              </a:rPr>
              <a:t>propojené</a:t>
            </a:r>
            <a:r>
              <a:rPr lang="it-IT" dirty="0">
                <a:latin typeface="Arial"/>
                <a:cs typeface="Arial"/>
              </a:rPr>
              <a:t> </a:t>
            </a:r>
            <a:r>
              <a:rPr lang="it-IT" dirty="0" err="1">
                <a:latin typeface="Arial"/>
                <a:cs typeface="Arial"/>
              </a:rPr>
              <a:t>role</a:t>
            </a:r>
            <a:endParaRPr lang="en-US" dirty="0" err="1"/>
          </a:p>
          <a:p>
            <a:endParaRPr lang="it-IT" dirty="0">
              <a:latin typeface="Arial"/>
              <a:cs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8435F06-0BAF-C9C5-1D0C-17D659F12006}"/>
              </a:ext>
            </a:extLst>
          </p:cNvPr>
          <p:cNvSpPr txBox="1"/>
          <p:nvPr/>
        </p:nvSpPr>
        <p:spPr>
          <a:xfrm>
            <a:off x="6746587" y="2442070"/>
            <a:ext cx="4816362" cy="267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457" b="1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SRR nerozděluje peníze. 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endParaRPr lang="cs-CZ" sz="2457" b="1">
              <a:solidFill>
                <a:srgbClr val="54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457" b="1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 ale říci, kde a proč je územně diferencovaný přístup veřejných politik opodstatněný.</a:t>
            </a:r>
            <a:endParaRPr lang="cs-CZ" sz="2457">
              <a:solidFill>
                <a:srgbClr val="54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7" descr="Obsah obrázku text, snímek obrazovky, Písmo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210903EA-3229-8B7D-5414-4A27963A29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04" y="1452599"/>
            <a:ext cx="3907871" cy="4739207"/>
          </a:xfrm>
          <a:prstGeom prst="rect">
            <a:avLst/>
          </a:prstGeom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B63E6CE2-030A-3742-61D8-4C11B03FD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29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C2B62-ACB7-936D-31FD-25FEFA94F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98" y="117977"/>
            <a:ext cx="10135898" cy="613547"/>
          </a:xfrm>
        </p:spPr>
        <p:txBody>
          <a:bodyPr/>
          <a:lstStyle/>
          <a:p>
            <a:r>
              <a:rPr lang="cs-CZ"/>
              <a:t>Tři testy územní dimenze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6FCE0A-E279-97D8-A229-5BD8B3CC2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3286" y="1123231"/>
            <a:ext cx="3456425" cy="4054909"/>
          </a:xfrm>
        </p:spPr>
        <p:txBody>
          <a:bodyPr/>
          <a:lstStyle/>
          <a:p>
            <a:r>
              <a:rPr lang="cs-CZ" sz="2252">
                <a:solidFill>
                  <a:schemeClr val="tx2"/>
                </a:solidFill>
              </a:rPr>
              <a:t>POTŘEBNOST</a:t>
            </a:r>
          </a:p>
          <a:p>
            <a:r>
              <a:rPr lang="cs-CZ">
                <a:solidFill>
                  <a:schemeClr val="tx1">
                    <a:lumMod val="50000"/>
                  </a:schemeClr>
                </a:solidFill>
              </a:rPr>
              <a:t>Existují významné územní rozdíly ve výskytu problému?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Je problém skutečně územně koncentrovaný?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Kde?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Na jaké úrovni?</a:t>
            </a:r>
          </a:p>
          <a:p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96C5458-5B5C-4D3F-E031-E7A95AC8068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12801" y="1091329"/>
            <a:ext cx="3456425" cy="3683989"/>
          </a:xfrm>
        </p:spPr>
        <p:txBody>
          <a:bodyPr/>
          <a:lstStyle/>
          <a:p>
            <a:r>
              <a:rPr lang="cs-CZ" sz="2252">
                <a:solidFill>
                  <a:schemeClr val="tx2"/>
                </a:solidFill>
              </a:rPr>
              <a:t>ABSORPČNÍ KAPACITA</a:t>
            </a:r>
          </a:p>
          <a:p>
            <a:r>
              <a:rPr lang="cs-CZ">
                <a:solidFill>
                  <a:schemeClr val="tx1">
                    <a:lumMod val="50000"/>
                  </a:schemeClr>
                </a:solidFill>
              </a:rPr>
              <a:t>Dokáže území podporu skutečně využít?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existují projekty?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lidé?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instituce?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know-how?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případně je nutná předchozí kapacitní podpora?</a:t>
            </a:r>
          </a:p>
          <a:p>
            <a:endParaRPr lang="cs-CZ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A05E08CA-2082-3C89-64AA-78D36C7E030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46946" y="1091328"/>
            <a:ext cx="3456425" cy="353217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cs-CZ" sz="2252">
                <a:solidFill>
                  <a:schemeClr val="tx2"/>
                </a:solidFill>
              </a:rPr>
              <a:t>EFEKTIVITA</a:t>
            </a:r>
          </a:p>
          <a:p>
            <a:r>
              <a:rPr lang="cs-CZ">
                <a:solidFill>
                  <a:schemeClr val="tx1">
                    <a:lumMod val="50000"/>
                  </a:schemeClr>
                </a:solidFill>
              </a:rPr>
              <a:t>Povede územní zacílení k lepším výsledkům?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Je územní cílení efektivnější než plošná politika?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Negeneruje nadměrné administrativní náklady? </a:t>
            </a:r>
          </a:p>
          <a:p>
            <a:pPr marL="351061" lvl="1" indent="-351061">
              <a:buFont typeface="Arial" panose="020B0604020202020204" pitchFamily="34" charset="0"/>
              <a:buChar char="•"/>
            </a:pPr>
            <a:r>
              <a:rPr lang="cs-CZ" sz="2048">
                <a:solidFill>
                  <a:schemeClr val="tx1">
                    <a:lumMod val="50000"/>
                  </a:schemeClr>
                </a:solidFill>
              </a:rPr>
              <a:t>Jaká geografická úroveň je nejvhodnější?</a:t>
            </a:r>
          </a:p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020E6B3-7968-6ABA-F24B-7BC9E20B4A0D}"/>
              </a:ext>
            </a:extLst>
          </p:cNvPr>
          <p:cNvSpPr txBox="1"/>
          <p:nvPr/>
        </p:nvSpPr>
        <p:spPr>
          <a:xfrm>
            <a:off x="674128" y="5444400"/>
            <a:ext cx="11095098" cy="739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b="1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Teprve kombinace potřebnosti, efektivity a absorpční kapacity má určit podobu územní dimenze.</a:t>
            </a:r>
          </a:p>
        </p:txBody>
      </p:sp>
      <p:pic>
        <p:nvPicPr>
          <p:cNvPr id="7" name="Picture 6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4B3ECB0D-7BB2-A67C-1872-586799D1C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99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1D99B73-55C7-31FE-5F77-DE56B2B9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3820" y="6060714"/>
            <a:ext cx="2808565" cy="373825"/>
          </a:xfrm>
        </p:spPr>
        <p:txBody>
          <a:bodyPr/>
          <a:lstStyle/>
          <a:p>
            <a:pPr defTabSz="936163"/>
            <a:fld id="{1CF5A12E-3DFE-4C3E-9036-7893F29C52C1}" type="slidenum">
              <a:rPr lang="cs-CZ">
                <a:solidFill>
                  <a:srgbClr val="545860"/>
                </a:solidFill>
              </a:rPr>
              <a:pPr defTabSz="936163"/>
              <a:t>27</a:t>
            </a:fld>
            <a:endParaRPr lang="cs-CZ">
              <a:solidFill>
                <a:srgbClr val="545860"/>
              </a:solidFill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990A9387-E2F0-8988-93EC-17A794008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24" y="166653"/>
            <a:ext cx="10135898" cy="1096270"/>
          </a:xfrm>
        </p:spPr>
        <p:txBody>
          <a:bodyPr/>
          <a:lstStyle/>
          <a:p>
            <a:r>
              <a:rPr lang="cs-CZ"/>
              <a:t>Územní dimenze ≠ jen procenta a bonifikace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D192B3C-0EC4-CB46-669E-4E3FB03C63D8}"/>
              </a:ext>
            </a:extLst>
          </p:cNvPr>
          <p:cNvSpPr txBox="1"/>
          <p:nvPr/>
        </p:nvSpPr>
        <p:spPr>
          <a:xfrm>
            <a:off x="9537217" y="2113267"/>
            <a:ext cx="2384973" cy="257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252" b="1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Nástroj volíme podle typu mechanismu problémů, ne automaticky podle názvu území</a:t>
            </a:r>
          </a:p>
        </p:txBody>
      </p:sp>
      <p:pic>
        <p:nvPicPr>
          <p:cNvPr id="3" name="Obrázek 2" descr="Obsah obrázku text, snímek obrazovky, Písmo, číslo&#10;&#10;Obsah vygenerovaný umělou inteligencí může být nesprávný.">
            <a:extLst>
              <a:ext uri="{FF2B5EF4-FFF2-40B4-BE49-F238E27FC236}">
                <a16:creationId xmlns:a16="http://schemas.microsoft.com/office/drawing/2014/main" id="{B3C36D5E-2134-3633-78E7-7D303E6D2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22" y="837189"/>
            <a:ext cx="8403498" cy="5410437"/>
          </a:xfrm>
          <a:prstGeom prst="rect">
            <a:avLst/>
          </a:prstGeom>
        </p:spPr>
      </p:pic>
      <p:pic>
        <p:nvPicPr>
          <p:cNvPr id="2" name="Picture 1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AD4CF0AB-345D-B307-522E-F2E47EC3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58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E14A112B-8C22-6763-015A-07643BFB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98" y="95508"/>
            <a:ext cx="10135898" cy="1050435"/>
          </a:xfrm>
        </p:spPr>
        <p:txBody>
          <a:bodyPr/>
          <a:lstStyle/>
          <a:p>
            <a:r>
              <a:rPr lang="cs-CZ" dirty="0">
                <a:latin typeface="Arial"/>
                <a:cs typeface="Arial"/>
              </a:rPr>
              <a:t>Regionální politika a proč je důležitá pro nové programové období 28+</a:t>
            </a:r>
            <a:endParaRPr lang="en-US" dirty="0"/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42864AA5-7326-8CF9-DBFC-D534129EAD34}"/>
              </a:ext>
            </a:extLst>
          </p:cNvPr>
          <p:cNvSpPr/>
          <p:nvPr/>
        </p:nvSpPr>
        <p:spPr>
          <a:xfrm>
            <a:off x="9032585" y="3397511"/>
            <a:ext cx="2731467" cy="160528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862E544-6092-5399-F513-A0F92378D7FC}"/>
              </a:ext>
            </a:extLst>
          </p:cNvPr>
          <p:cNvSpPr txBox="1"/>
          <p:nvPr/>
        </p:nvSpPr>
        <p:spPr>
          <a:xfrm>
            <a:off x="429545" y="5406360"/>
            <a:ext cx="11465553" cy="804187"/>
          </a:xfrm>
          <a:prstGeom prst="rect">
            <a:avLst/>
          </a:prstGeom>
          <a:noFill/>
        </p:spPr>
        <p:txBody>
          <a:bodyPr wrap="square" lIns="93619" tIns="46809" rIns="93619" bIns="46809" rtlCol="0" anchor="t">
            <a:spAutoFit/>
          </a:bodyPr>
          <a:lstStyle/>
          <a:p>
            <a:pPr algn="ctr" defTabSz="936163"/>
            <a:r>
              <a:rPr lang="cs-CZ" sz="2252" b="1" dirty="0">
                <a:solidFill>
                  <a:srgbClr val="545860"/>
                </a:solidFill>
                <a:latin typeface="Calibri" panose="020F0502020204030204"/>
              </a:rPr>
              <a:t>Strategie regionálního rozvoje 28+ může být společným územním rámcem (vodítkem) </a:t>
            </a:r>
            <a:br>
              <a:rPr lang="cs-CZ" sz="2252" b="1" dirty="0">
                <a:solidFill>
                  <a:srgbClr val="545860"/>
                </a:solidFill>
                <a:latin typeface="Calibri" panose="020F0502020204030204"/>
              </a:rPr>
            </a:br>
            <a:r>
              <a:rPr lang="cs-CZ" sz="2252" b="1" dirty="0">
                <a:solidFill>
                  <a:srgbClr val="545860"/>
                </a:solidFill>
                <a:latin typeface="Calibri" panose="020F0502020204030204"/>
              </a:rPr>
              <a:t>pro sektorové politiky – jejich obsah ale zůstává v odpovědnosti jednotlivých resortů.</a:t>
            </a:r>
            <a:endParaRPr lang="en-US" sz="1843" dirty="0">
              <a:solidFill>
                <a:srgbClr val="545860"/>
              </a:solidFill>
              <a:latin typeface="Calibri" panose="020F0502020204030204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E1247F4-79C1-DA60-E83D-1AB199FC2F7C}"/>
              </a:ext>
            </a:extLst>
          </p:cNvPr>
          <p:cNvSpPr txBox="1"/>
          <p:nvPr/>
        </p:nvSpPr>
        <p:spPr>
          <a:xfrm>
            <a:off x="9148232" y="3522666"/>
            <a:ext cx="2500174" cy="1385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existují, ale často nejsou sdílena nebo územně využívaná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D6DD5615-ACDB-5BCE-FC17-63CAAE4FC6E7}"/>
              </a:ext>
            </a:extLst>
          </p:cNvPr>
          <p:cNvSpPr/>
          <p:nvPr/>
        </p:nvSpPr>
        <p:spPr>
          <a:xfrm>
            <a:off x="272388" y="1467208"/>
            <a:ext cx="2731467" cy="160528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F1C4543-309A-EBCC-2F39-C0118FC59BE2}"/>
              </a:ext>
            </a:extLst>
          </p:cNvPr>
          <p:cNvSpPr txBox="1"/>
          <p:nvPr/>
        </p:nvSpPr>
        <p:spPr>
          <a:xfrm>
            <a:off x="388035" y="1615591"/>
            <a:ext cx="2500174" cy="1325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Nízké čerpání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Calibri" panose="020F0502020204030204"/>
              </a:rPr>
              <a:t>≠ 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nízká potřebnost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581A1DBF-275E-AA94-FC9F-12E84A2B4370}"/>
              </a:ext>
            </a:extLst>
          </p:cNvPr>
          <p:cNvSpPr/>
          <p:nvPr/>
        </p:nvSpPr>
        <p:spPr>
          <a:xfrm>
            <a:off x="3192455" y="1467208"/>
            <a:ext cx="2731467" cy="160528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9CFBAFB-970D-3E52-AFE3-A17AA844BDE5}"/>
              </a:ext>
            </a:extLst>
          </p:cNvPr>
          <p:cNvSpPr txBox="1"/>
          <p:nvPr/>
        </p:nvSpPr>
        <p:spPr>
          <a:xfrm>
            <a:off x="3286072" y="1615591"/>
            <a:ext cx="2522203" cy="1325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Bonifikace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Calibri" panose="020F0502020204030204"/>
              </a:rPr>
              <a:t>≠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univerzální řešení</a:t>
            </a:r>
          </a:p>
        </p:txBody>
      </p: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56A9D257-6BC6-6709-8A5C-17CDD7F44D53}"/>
              </a:ext>
            </a:extLst>
          </p:cNvPr>
          <p:cNvSpPr/>
          <p:nvPr/>
        </p:nvSpPr>
        <p:spPr>
          <a:xfrm>
            <a:off x="272389" y="3400938"/>
            <a:ext cx="2731467" cy="160528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7826F0E-DE6B-407A-DBD6-EAF6C090D6EC}"/>
              </a:ext>
            </a:extLst>
          </p:cNvPr>
          <p:cNvSpPr txBox="1"/>
          <p:nvPr/>
        </p:nvSpPr>
        <p:spPr>
          <a:xfrm>
            <a:off x="272390" y="3580792"/>
            <a:ext cx="2731466" cy="1385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Kapacita lidí, institucí a infrastruktury je stejně důležitá jako peníze</a:t>
            </a: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97F93E1F-A320-DAD2-B8F6-B146C6FB3BF5}"/>
              </a:ext>
            </a:extLst>
          </p:cNvPr>
          <p:cNvSpPr/>
          <p:nvPr/>
        </p:nvSpPr>
        <p:spPr>
          <a:xfrm>
            <a:off x="3192455" y="3399395"/>
            <a:ext cx="2731467" cy="160528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47C4161-996B-304D-E6A8-CBADB0CA7D14}"/>
              </a:ext>
            </a:extLst>
          </p:cNvPr>
          <p:cNvSpPr txBox="1"/>
          <p:nvPr/>
        </p:nvSpPr>
        <p:spPr>
          <a:xfrm>
            <a:off x="3308101" y="3542577"/>
            <a:ext cx="2500174" cy="1385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Administrativní hranice často neodpovídají funkční realitě</a:t>
            </a:r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11F7816F-E8BA-1437-2AEC-2F43F6802D23}"/>
              </a:ext>
            </a:extLst>
          </p:cNvPr>
          <p:cNvSpPr/>
          <p:nvPr/>
        </p:nvSpPr>
        <p:spPr>
          <a:xfrm>
            <a:off x="6112520" y="3397511"/>
            <a:ext cx="2731467" cy="1605288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FA44292-9CF2-5967-E30C-0DB7AEBDED63}"/>
              </a:ext>
            </a:extLst>
          </p:cNvPr>
          <p:cNvSpPr txBox="1"/>
          <p:nvPr/>
        </p:nvSpPr>
        <p:spPr>
          <a:xfrm>
            <a:off x="6228166" y="3540693"/>
            <a:ext cx="2500174" cy="1385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Stejný sektorový nástroj může mít </a:t>
            </a:r>
            <a:br>
              <a:rPr lang="cs-CZ" sz="2048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48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různých územích rozdílné účinky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8D5147C1-77B0-3103-9288-D7F8D32FA2CA}"/>
              </a:ext>
            </a:extLst>
          </p:cNvPr>
          <p:cNvSpPr/>
          <p:nvPr/>
        </p:nvSpPr>
        <p:spPr>
          <a:xfrm>
            <a:off x="6105950" y="1470959"/>
            <a:ext cx="5658102" cy="1601536"/>
          </a:xfrm>
          <a:prstGeom prst="roundRect">
            <a:avLst/>
          </a:prstGeom>
          <a:noFill/>
          <a:ln w="3810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36163"/>
            <a:endParaRPr lang="cs-CZ" sz="1843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8A7C2EE-6CF9-8590-4377-CEC56D12862F}"/>
              </a:ext>
            </a:extLst>
          </p:cNvPr>
          <p:cNvSpPr txBox="1"/>
          <p:nvPr/>
        </p:nvSpPr>
        <p:spPr>
          <a:xfrm>
            <a:off x="6241255" y="1546078"/>
            <a:ext cx="5407151" cy="1325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 / nástroje pro územní partnery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Calibri" panose="020F0502020204030204"/>
              </a:rPr>
              <a:t>≠</a:t>
            </a:r>
          </a:p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048" dirty="0">
                <a:solidFill>
                  <a:srgbClr val="545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komplexní řešení územní dimenze</a:t>
            </a:r>
          </a:p>
        </p:txBody>
      </p:sp>
      <p:pic>
        <p:nvPicPr>
          <p:cNvPr id="7" name="Picture 6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35C3EA81-7386-65BE-BE42-79D8CFC71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1806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43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D075F9-847A-76C4-DC63-D14978D6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88" y="77632"/>
            <a:ext cx="10135898" cy="1096270"/>
          </a:xfrm>
        </p:spPr>
        <p:txBody>
          <a:bodyPr/>
          <a:lstStyle/>
          <a:p>
            <a:r>
              <a:rPr lang="cs-CZ"/>
              <a:t>Jeden problém, více resortů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069FDA6-6AF5-055A-5E1F-4DE072AA0117}"/>
              </a:ext>
            </a:extLst>
          </p:cNvPr>
          <p:cNvSpPr txBox="1"/>
          <p:nvPr/>
        </p:nvSpPr>
        <p:spPr>
          <a:xfrm>
            <a:off x="1036946" y="5714100"/>
            <a:ext cx="9353983" cy="449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36163">
              <a:spcAft>
                <a:spcPts val="1024"/>
              </a:spcAft>
              <a:buClr>
                <a:srgbClr val="00459B"/>
              </a:buClr>
              <a:buSzPct val="90000"/>
            </a:pPr>
            <a:r>
              <a:rPr lang="cs-CZ" sz="2252" b="1">
                <a:solidFill>
                  <a:srgbClr val="545860"/>
                </a:solidFill>
                <a:latin typeface="Calibri" panose="020F0502020204030204"/>
              </a:rPr>
              <a:t>Obyvatel nezažívá resortní politiky odděleně. Území ano</a:t>
            </a:r>
            <a:r>
              <a:rPr lang="cs-CZ" sz="2048" b="1">
                <a:solidFill>
                  <a:srgbClr val="545860"/>
                </a:solidFill>
                <a:latin typeface="Calibri" panose="020F0502020204030204"/>
              </a:rPr>
              <a:t>.</a:t>
            </a:r>
            <a:endParaRPr lang="cs-CZ" sz="2048" b="1">
              <a:solidFill>
                <a:srgbClr val="54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Obrázek 18" descr="Obsah obrázku text, snímek obrazovky, Písmo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951BD182-C5B6-7957-22FF-8756656C3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72" y="836636"/>
            <a:ext cx="7907267" cy="4869841"/>
          </a:xfrm>
          <a:prstGeom prst="rect">
            <a:avLst/>
          </a:prstGeom>
        </p:spPr>
      </p:pic>
      <p:pic>
        <p:nvPicPr>
          <p:cNvPr id="3" name="Picture 2" descr="A black screen with a blue and yellow star&#10;&#10;AI-generated content may be incorrect.">
            <a:extLst>
              <a:ext uri="{FF2B5EF4-FFF2-40B4-BE49-F238E27FC236}">
                <a16:creationId xmlns:a16="http://schemas.microsoft.com/office/drawing/2014/main" id="{EF13535F-39B4-BFCA-C7B0-8D0573A42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84"/>
          <a:stretch>
            <a:fillRect/>
          </a:stretch>
        </p:blipFill>
        <p:spPr>
          <a:xfrm>
            <a:off x="1" y="6197418"/>
            <a:ext cx="12482511" cy="8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086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background with white stars&#10;&#10;AI-generated content may be incorrect.">
            <a:extLst>
              <a:ext uri="{FF2B5EF4-FFF2-40B4-BE49-F238E27FC236}">
                <a16:creationId xmlns:a16="http://schemas.microsoft.com/office/drawing/2014/main" id="{5F994112-50E7-A933-2C9F-932480FF4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"/>
            <a:ext cx="12482511" cy="7021413"/>
          </a:xfrm>
          <a:prstGeom prst="rect">
            <a:avLst/>
          </a:prstGeom>
        </p:spPr>
      </p:pic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D53119-2757-DCD3-371F-3625B1C03A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78" y="6153768"/>
            <a:ext cx="4078134" cy="572128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B6E605C4-B9D4-0F4A-4673-7AB619FBD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786" y="3227675"/>
            <a:ext cx="6450117" cy="1962541"/>
          </a:xfrm>
        </p:spPr>
        <p:txBody>
          <a:bodyPr anchor="t">
            <a:normAutofit/>
          </a:bodyPr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1824408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108C5-FD07-B45B-3408-1C3AC3F7C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blue background with white stars&#10;&#10;AI-generated content may be incorrect.">
            <a:extLst>
              <a:ext uri="{FF2B5EF4-FFF2-40B4-BE49-F238E27FC236}">
                <a16:creationId xmlns:a16="http://schemas.microsoft.com/office/drawing/2014/main" id="{EC0DFD79-DA08-5CBE-3E34-092106136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10"/>
            <a:ext cx="12482513" cy="7021414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6D80346B-9468-C0E7-B7D5-8C29ED6DD176}"/>
              </a:ext>
            </a:extLst>
          </p:cNvPr>
          <p:cNvSpPr txBox="1">
            <a:spLocks/>
          </p:cNvSpPr>
          <p:nvPr/>
        </p:nvSpPr>
        <p:spPr>
          <a:xfrm>
            <a:off x="311446" y="261237"/>
            <a:ext cx="4260553" cy="847080"/>
          </a:xfrm>
          <a:prstGeom prst="rect">
            <a:avLst/>
          </a:prstGeom>
        </p:spPr>
        <p:txBody>
          <a:bodyPr vert="horz" lIns="122950" tIns="61475" rIns="122950" bIns="61475" rtlCol="0" anchor="ctr">
            <a:noAutofit/>
          </a:bodyPr>
          <a:lstStyle>
            <a:lvl1pPr algn="ctr" defTabSz="125896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cs-CZ" sz="2400" dirty="0">
                <a:solidFill>
                  <a:srgbClr val="F3C158"/>
                </a:solidFill>
              </a:rPr>
              <a:t>Moderuje: Karolína Hošek </a:t>
            </a:r>
            <a:endParaRPr lang="en-GB" sz="2400" dirty="0">
              <a:solidFill>
                <a:srgbClr val="F3C158"/>
              </a:solidFill>
            </a:endParaRPr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23BFBA1B-E26D-B134-E192-91517080B41B}"/>
              </a:ext>
            </a:extLst>
          </p:cNvPr>
          <p:cNvSpPr/>
          <p:nvPr/>
        </p:nvSpPr>
        <p:spPr>
          <a:xfrm rot="10800000">
            <a:off x="9567511" y="-7100"/>
            <a:ext cx="2915000" cy="1138772"/>
          </a:xfrm>
          <a:prstGeom prst="snip1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ovéPole 11">
            <a:extLst>
              <a:ext uri="{FF2B5EF4-FFF2-40B4-BE49-F238E27FC236}">
                <a16:creationId xmlns:a16="http://schemas.microsoft.com/office/drawing/2014/main" id="{187249B6-A500-CB27-39EB-EC85FC601CBB}"/>
              </a:ext>
            </a:extLst>
          </p:cNvPr>
          <p:cNvSpPr txBox="1"/>
          <p:nvPr/>
        </p:nvSpPr>
        <p:spPr>
          <a:xfrm>
            <a:off x="9825379" y="-19891"/>
            <a:ext cx="23351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3600" b="1" dirty="0">
                <a:solidFill>
                  <a:schemeClr val="accent1"/>
                </a:solidFill>
                <a:cs typeface="Arial" panose="020B0604020202020204" pitchFamily="34" charset="0"/>
              </a:rPr>
              <a:t>slido.com</a:t>
            </a:r>
          </a:p>
          <a:p>
            <a:pPr defTabSz="1259010">
              <a:defRPr/>
            </a:pPr>
            <a:r>
              <a:rPr lang="en-US" sz="3200" dirty="0">
                <a:solidFill>
                  <a:schemeClr val="accent1"/>
                </a:solidFill>
                <a:cs typeface="Arial" panose="020B0604020202020204" pitchFamily="34" charset="0"/>
              </a:rPr>
              <a:t>#352 6116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FE5A66-3984-8022-00BD-1CB63D29A04A}"/>
              </a:ext>
            </a:extLst>
          </p:cNvPr>
          <p:cNvGrpSpPr/>
          <p:nvPr/>
        </p:nvGrpSpPr>
        <p:grpSpPr>
          <a:xfrm>
            <a:off x="8741620" y="1241993"/>
            <a:ext cx="3025437" cy="2740848"/>
            <a:chOff x="26011" y="1258499"/>
            <a:chExt cx="3025437" cy="2740848"/>
          </a:xfrm>
        </p:grpSpPr>
        <p:sp>
          <p:nvSpPr>
            <p:cNvPr id="4" name="Nadpis 1">
              <a:extLst>
                <a:ext uri="{FF2B5EF4-FFF2-40B4-BE49-F238E27FC236}">
                  <a16:creationId xmlns:a16="http://schemas.microsoft.com/office/drawing/2014/main" id="{05B4A63C-9C86-F6B1-0510-7E111B8275A2}"/>
                </a:ext>
              </a:extLst>
            </p:cNvPr>
            <p:cNvSpPr txBox="1">
              <a:spLocks/>
            </p:cNvSpPr>
            <p:nvPr/>
          </p:nvSpPr>
          <p:spPr>
            <a:xfrm>
              <a:off x="26011" y="3143869"/>
              <a:ext cx="3025437" cy="855478"/>
            </a:xfrm>
            <a:prstGeom prst="rect">
              <a:avLst/>
            </a:prstGeom>
          </p:spPr>
          <p:txBody>
            <a:bodyPr lIns="91440" tIns="45720" rIns="91440" bIns="4572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400" baseline="30000" dirty="0"/>
                <a:t>Klára Kracíková</a:t>
              </a:r>
              <a:r>
                <a:rPr lang="cs-CZ" sz="2400" b="0" baseline="30000" dirty="0"/>
                <a:t>, </a:t>
              </a:r>
            </a:p>
            <a:p>
              <a:r>
                <a:rPr lang="cs-CZ" sz="2400" b="0" baseline="30000" dirty="0"/>
                <a:t>ředitelka Odboru strategického rámce fondů EU, MMR</a:t>
              </a:r>
            </a:p>
          </p:txBody>
        </p:sp>
        <p:pic>
          <p:nvPicPr>
            <p:cNvPr id="12" name="Picture 11" descr="A person smiling with her hands together&#10;&#10;AI-generated content may be incorrect.">
              <a:extLst>
                <a:ext uri="{FF2B5EF4-FFF2-40B4-BE49-F238E27FC236}">
                  <a16:creationId xmlns:a16="http://schemas.microsoft.com/office/drawing/2014/main" id="{8B997653-891C-3B00-E46A-19EEEBAEB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729" y="1258499"/>
              <a:ext cx="1800000" cy="180000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9F957A-4210-2F3E-51CC-F32C1EFF6735}"/>
              </a:ext>
            </a:extLst>
          </p:cNvPr>
          <p:cNvGrpSpPr/>
          <p:nvPr/>
        </p:nvGrpSpPr>
        <p:grpSpPr>
          <a:xfrm>
            <a:off x="8977669" y="4065678"/>
            <a:ext cx="2463183" cy="2770404"/>
            <a:chOff x="307137" y="4065678"/>
            <a:chExt cx="2463183" cy="2770404"/>
          </a:xfrm>
        </p:grpSpPr>
        <p:sp>
          <p:nvSpPr>
            <p:cNvPr id="11" name="Nadpis 1">
              <a:extLst>
                <a:ext uri="{FF2B5EF4-FFF2-40B4-BE49-F238E27FC236}">
                  <a16:creationId xmlns:a16="http://schemas.microsoft.com/office/drawing/2014/main" id="{8D118DBE-637B-8FD3-53F5-8A907FFDE16E}"/>
                </a:ext>
              </a:extLst>
            </p:cNvPr>
            <p:cNvSpPr txBox="1">
              <a:spLocks/>
            </p:cNvSpPr>
            <p:nvPr/>
          </p:nvSpPr>
          <p:spPr>
            <a:xfrm>
              <a:off x="307137" y="5980604"/>
              <a:ext cx="2463183" cy="855478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400" baseline="30000" dirty="0"/>
                <a:t>Kamil Papež</a:t>
              </a:r>
              <a:r>
                <a:rPr lang="cs-CZ" sz="2400" b="0" baseline="30000" dirty="0"/>
                <a:t> </a:t>
              </a:r>
            </a:p>
            <a:p>
              <a:r>
                <a:rPr lang="cs-CZ" sz="2400" b="0" baseline="30000" dirty="0"/>
                <a:t>ředitel Odboru regionální politiky, MMR</a:t>
              </a:r>
            </a:p>
          </p:txBody>
        </p:sp>
        <p:pic>
          <p:nvPicPr>
            <p:cNvPr id="15" name="Picture 14" descr="A person smiling for the camera&#10;&#10;AI-generated content may be incorrect.">
              <a:extLst>
                <a:ext uri="{FF2B5EF4-FFF2-40B4-BE49-F238E27FC236}">
                  <a16:creationId xmlns:a16="http://schemas.microsoft.com/office/drawing/2014/main" id="{071DCCDF-058B-F6D7-0DE1-ED7B8FEB7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729" y="4065678"/>
              <a:ext cx="1800000" cy="1800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2DD261-3368-B462-CB58-78052704E6C6}"/>
              </a:ext>
            </a:extLst>
          </p:cNvPr>
          <p:cNvGrpSpPr/>
          <p:nvPr/>
        </p:nvGrpSpPr>
        <p:grpSpPr>
          <a:xfrm>
            <a:off x="4170410" y="1258499"/>
            <a:ext cx="4099652" cy="2920082"/>
            <a:chOff x="3893517" y="1258499"/>
            <a:chExt cx="4099652" cy="2920082"/>
          </a:xfrm>
        </p:grpSpPr>
        <p:sp>
          <p:nvSpPr>
            <p:cNvPr id="8" name="Nadpis 1">
              <a:extLst>
                <a:ext uri="{FF2B5EF4-FFF2-40B4-BE49-F238E27FC236}">
                  <a16:creationId xmlns:a16="http://schemas.microsoft.com/office/drawing/2014/main" id="{30133DF8-8820-5167-D5FB-DFF16968AE6A}"/>
                </a:ext>
              </a:extLst>
            </p:cNvPr>
            <p:cNvSpPr txBox="1">
              <a:spLocks/>
            </p:cNvSpPr>
            <p:nvPr/>
          </p:nvSpPr>
          <p:spPr>
            <a:xfrm>
              <a:off x="3893517" y="2996458"/>
              <a:ext cx="4099652" cy="1182123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400" baseline="30000" dirty="0"/>
                <a:t>Josef </a:t>
              </a:r>
              <a:r>
                <a:rPr lang="cs-CZ" sz="2400" baseline="30000" dirty="0" err="1"/>
                <a:t>Tabery</a:t>
              </a:r>
              <a:r>
                <a:rPr lang="cs-CZ" sz="2400" b="0" baseline="30000" dirty="0"/>
                <a:t> </a:t>
              </a:r>
            </a:p>
            <a:p>
              <a:r>
                <a:rPr lang="cs-CZ" sz="2400" b="0" baseline="30000" dirty="0"/>
                <a:t>ředitel Odboru Řídící orgán rozvoje venkova, Ministerstvo zemědělství</a:t>
              </a:r>
            </a:p>
          </p:txBody>
        </p:sp>
        <p:pic>
          <p:nvPicPr>
            <p:cNvPr id="20" name="Picture 19" descr="A person with short hair wearing a white shirt&#10;&#10;AI-generated content may be incorrect.">
              <a:extLst>
                <a:ext uri="{FF2B5EF4-FFF2-40B4-BE49-F238E27FC236}">
                  <a16:creationId xmlns:a16="http://schemas.microsoft.com/office/drawing/2014/main" id="{580C536A-A9AB-3313-D22F-E24F9EDE9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3343" y="1258499"/>
              <a:ext cx="1800000" cy="18000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40D53E2-D911-8BC9-39F4-E36A74390B3A}"/>
              </a:ext>
            </a:extLst>
          </p:cNvPr>
          <p:cNvGrpSpPr/>
          <p:nvPr/>
        </p:nvGrpSpPr>
        <p:grpSpPr>
          <a:xfrm>
            <a:off x="4336191" y="4065678"/>
            <a:ext cx="3768091" cy="2877407"/>
            <a:chOff x="4059298" y="4065678"/>
            <a:chExt cx="3768091" cy="2877407"/>
          </a:xfrm>
        </p:grpSpPr>
        <p:sp>
          <p:nvSpPr>
            <p:cNvPr id="19" name="Nadpis 1">
              <a:extLst>
                <a:ext uri="{FF2B5EF4-FFF2-40B4-BE49-F238E27FC236}">
                  <a16:creationId xmlns:a16="http://schemas.microsoft.com/office/drawing/2014/main" id="{145BB5FB-64B7-273F-C28F-FCC75E4A65CD}"/>
                </a:ext>
              </a:extLst>
            </p:cNvPr>
            <p:cNvSpPr txBox="1">
              <a:spLocks/>
            </p:cNvSpPr>
            <p:nvPr/>
          </p:nvSpPr>
          <p:spPr>
            <a:xfrm>
              <a:off x="4059298" y="6096005"/>
              <a:ext cx="3768091" cy="847080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400" baseline="30000" dirty="0"/>
                <a:t>Ondřej Houda</a:t>
              </a:r>
              <a:r>
                <a:rPr lang="cs-CZ" sz="2400" b="0" baseline="30000" dirty="0"/>
                <a:t> </a:t>
              </a:r>
            </a:p>
            <a:p>
              <a:r>
                <a:rPr lang="cs-CZ" sz="2400" b="0" baseline="30000" dirty="0"/>
                <a:t>zástupce ředitele Odboru fondů EU v oblasti vnitřních věcí, Ministerstvo vnitra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9F9B669-2A4D-4D56-3865-28A207C4D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3343" y="4065678"/>
              <a:ext cx="1800000" cy="18000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5BABFCC-C108-5EF3-855E-BDDF75C36EBD}"/>
              </a:ext>
            </a:extLst>
          </p:cNvPr>
          <p:cNvGrpSpPr/>
          <p:nvPr/>
        </p:nvGrpSpPr>
        <p:grpSpPr>
          <a:xfrm>
            <a:off x="242200" y="1241993"/>
            <a:ext cx="3456652" cy="2740848"/>
            <a:chOff x="8343704" y="1258499"/>
            <a:chExt cx="3456652" cy="2740848"/>
          </a:xfrm>
        </p:grpSpPr>
        <p:sp>
          <p:nvSpPr>
            <p:cNvPr id="23" name="Nadpis 1">
              <a:extLst>
                <a:ext uri="{FF2B5EF4-FFF2-40B4-BE49-F238E27FC236}">
                  <a16:creationId xmlns:a16="http://schemas.microsoft.com/office/drawing/2014/main" id="{AAAD0BA1-BA41-9A1F-061C-9C75D2BB8A21}"/>
                </a:ext>
              </a:extLst>
            </p:cNvPr>
            <p:cNvSpPr txBox="1">
              <a:spLocks/>
            </p:cNvSpPr>
            <p:nvPr/>
          </p:nvSpPr>
          <p:spPr>
            <a:xfrm>
              <a:off x="8343704" y="3143869"/>
              <a:ext cx="3456652" cy="855478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400" baseline="30000" dirty="0"/>
                <a:t>Zbyněk Smetana</a:t>
              </a:r>
              <a:r>
                <a:rPr lang="cs-CZ" sz="2400" b="0" baseline="30000" dirty="0"/>
                <a:t> </a:t>
              </a:r>
            </a:p>
            <a:p>
              <a:r>
                <a:rPr lang="cs-CZ" sz="2400" b="0" baseline="30000" dirty="0"/>
                <a:t>ředitel Odboru záležitostí EU, Ministerstvo financí</a:t>
              </a:r>
            </a:p>
          </p:txBody>
        </p:sp>
        <p:pic>
          <p:nvPicPr>
            <p:cNvPr id="27" name="Picture 26" descr="A person in a suit&#10;&#10;AI-generated content may be incorrect.">
              <a:extLst>
                <a:ext uri="{FF2B5EF4-FFF2-40B4-BE49-F238E27FC236}">
                  <a16:creationId xmlns:a16="http://schemas.microsoft.com/office/drawing/2014/main" id="{D8C8B5C1-F6B2-9D23-6C3C-C18405CAB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030" y="1258499"/>
              <a:ext cx="1800000" cy="18000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1730849-D4FB-BCED-5E5E-50BC597733EA}"/>
              </a:ext>
            </a:extLst>
          </p:cNvPr>
          <p:cNvGrpSpPr/>
          <p:nvPr/>
        </p:nvGrpSpPr>
        <p:grpSpPr>
          <a:xfrm>
            <a:off x="86480" y="4065678"/>
            <a:ext cx="3768092" cy="2877407"/>
            <a:chOff x="8187984" y="4132009"/>
            <a:chExt cx="3768092" cy="2877407"/>
          </a:xfrm>
        </p:grpSpPr>
        <p:sp>
          <p:nvSpPr>
            <p:cNvPr id="2" name="Nadpis 1">
              <a:extLst>
                <a:ext uri="{FF2B5EF4-FFF2-40B4-BE49-F238E27FC236}">
                  <a16:creationId xmlns:a16="http://schemas.microsoft.com/office/drawing/2014/main" id="{3C6B7680-6765-07ED-9457-1877B5B4DC80}"/>
                </a:ext>
              </a:extLst>
            </p:cNvPr>
            <p:cNvSpPr txBox="1">
              <a:spLocks/>
            </p:cNvSpPr>
            <p:nvPr/>
          </p:nvSpPr>
          <p:spPr>
            <a:xfrm>
              <a:off x="8187984" y="6162336"/>
              <a:ext cx="3768092" cy="847080"/>
            </a:xfrm>
            <a:prstGeom prst="rect">
              <a:avLst/>
            </a:prstGeom>
          </p:spPr>
          <p:txBody>
            <a:bodyPr vert="horz" lIns="122950" tIns="61475" rIns="122950" bIns="61475" rtlCol="0" anchor="ctr">
              <a:noAutofit/>
            </a:bodyPr>
            <a:lstStyle>
              <a:lvl1pPr algn="ctr" defTabSz="1258960" rtl="0" eaLnBrk="1" latinLnBrk="0" hangingPunct="1">
                <a:spcBef>
                  <a:spcPct val="0"/>
                </a:spcBef>
                <a:buNone/>
                <a:defRPr sz="3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2400" baseline="30000" dirty="0"/>
                <a:t>Bohumil </a:t>
              </a:r>
              <a:r>
                <a:rPr lang="cs-CZ" sz="2400" baseline="30000" dirty="0" err="1"/>
                <a:t>Šmucr</a:t>
              </a:r>
              <a:endParaRPr lang="cs-CZ" sz="2400" baseline="30000" dirty="0"/>
            </a:p>
            <a:p>
              <a:r>
                <a:rPr lang="cs-CZ" sz="2400" b="0" baseline="30000" dirty="0"/>
                <a:t> ředitel Odboru strukturálních fondů, Ministerstvo průmyslu a obchodu (EFK)</a:t>
              </a:r>
            </a:p>
          </p:txBody>
        </p:sp>
        <p:pic>
          <p:nvPicPr>
            <p:cNvPr id="29" name="Picture 28" descr="A person in a suit&#10;&#10;AI-generated content may be incorrect.">
              <a:extLst>
                <a:ext uri="{FF2B5EF4-FFF2-40B4-BE49-F238E27FC236}">
                  <a16:creationId xmlns:a16="http://schemas.microsoft.com/office/drawing/2014/main" id="{FC5B0A9F-8C50-6E6B-7A23-A3A00FC35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2889" y="4132009"/>
              <a:ext cx="1800000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2314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ovéPole 11">
            <a:extLst>
              <a:ext uri="{FF2B5EF4-FFF2-40B4-BE49-F238E27FC236}">
                <a16:creationId xmlns:a16="http://schemas.microsoft.com/office/drawing/2014/main" id="{29772C49-8971-614E-B001-5CE4EDB62CEA}"/>
              </a:ext>
            </a:extLst>
          </p:cNvPr>
          <p:cNvSpPr txBox="1"/>
          <p:nvPr/>
        </p:nvSpPr>
        <p:spPr>
          <a:xfrm>
            <a:off x="493887" y="3439401"/>
            <a:ext cx="90057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010">
              <a:defRPr/>
            </a:pPr>
            <a:r>
              <a:rPr lang="pl-PL" sz="5400" b="1" dirty="0">
                <a:solidFill>
                  <a:schemeClr val="bg1"/>
                </a:solidFill>
                <a:cs typeface="Arial" panose="020B0604020202020204" pitchFamily="34" charset="0"/>
              </a:rPr>
              <a:t>Děkujeme za pozornost! </a:t>
            </a:r>
          </a:p>
          <a:p>
            <a:pPr defTabSz="1259010">
              <a:defRPr/>
            </a:pPr>
            <a:endParaRPr lang="pl-PL" sz="18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defTabSz="1259010">
              <a:defRPr/>
            </a:pPr>
            <a:r>
              <a:rPr lang="pl-PL" sz="3600" dirty="0">
                <a:solidFill>
                  <a:schemeClr val="bg1"/>
                </a:solidFill>
                <a:cs typeface="Arial" panose="020B0604020202020204" pitchFamily="34" charset="0"/>
              </a:rPr>
              <a:t>Záznam konference bude </a:t>
            </a:r>
          </a:p>
          <a:p>
            <a:pPr defTabSz="1259010">
              <a:defRPr/>
            </a:pPr>
            <a:r>
              <a:rPr lang="pl-PL" sz="3600" dirty="0">
                <a:solidFill>
                  <a:schemeClr val="bg1"/>
                </a:solidFill>
                <a:cs typeface="Arial" panose="020B0604020202020204" pitchFamily="34" charset="0"/>
              </a:rPr>
              <a:t>k dispozici na</a:t>
            </a:r>
          </a:p>
          <a:p>
            <a:pPr defTabSz="1259010">
              <a:defRPr/>
            </a:pPr>
            <a:r>
              <a:rPr lang="pl-PL" sz="3600" b="1" dirty="0">
                <a:solidFill>
                  <a:schemeClr val="bg1"/>
                </a:solidFill>
                <a:cs typeface="Arial" panose="020B0604020202020204" pitchFamily="34" charset="0"/>
              </a:rPr>
              <a:t>DotaceEU.cz</a:t>
            </a:r>
            <a:endParaRPr lang="en-US" sz="5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 descr="A black and white text&#10;&#10;AI-generated content may be incorrect.">
            <a:extLst>
              <a:ext uri="{FF2B5EF4-FFF2-40B4-BE49-F238E27FC236}">
                <a16:creationId xmlns:a16="http://schemas.microsoft.com/office/drawing/2014/main" id="{E2C55C96-2BF3-E8AA-C9F0-E6209BD2AD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8" y="149053"/>
            <a:ext cx="7438571" cy="2847595"/>
          </a:xfrm>
          <a:prstGeom prst="rect">
            <a:avLst/>
          </a:prstGeom>
        </p:spPr>
      </p:pic>
      <p:pic>
        <p:nvPicPr>
          <p:cNvPr id="4" name="Picture 3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C6BC590C-9520-CC62-5A9F-6836AB290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482513" cy="7021414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DDB8829-37C9-4FB6-C8B8-264B8E5235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87" y="6147276"/>
            <a:ext cx="4116750" cy="57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57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04D45-3A08-CA20-1C6A-EC8AF4F5D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78EB1FFC-E39F-E014-57FF-1E38AB304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"/>
            <a:ext cx="12482513" cy="7021414"/>
          </a:xfrm>
          <a:prstGeom prst="rect">
            <a:avLst/>
          </a:prstGeom>
        </p:spPr>
      </p:pic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CE6C251-2293-5651-4C24-DDA61E0426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420" y="5947653"/>
            <a:ext cx="4116750" cy="57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48500"/>
      </p:ext>
    </p:extLst>
  </p:cSld>
  <p:clrMapOvr>
    <a:masterClrMapping/>
  </p:clrMapOvr>
</p:sld>
</file>

<file path=ppt/theme/theme1.xml><?xml version="1.0" encoding="utf-8"?>
<a:theme xmlns:a="http://schemas.openxmlformats.org/drawingml/2006/main" name="Šablona_prezentace_AJ_275">
  <a:themeElements>
    <a:clrScheme name="NOK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17365D"/>
      </a:accent1>
      <a:accent2>
        <a:srgbClr val="548DD4"/>
      </a:accent2>
      <a:accent3>
        <a:srgbClr val="8DB3E2"/>
      </a:accent3>
      <a:accent4>
        <a:srgbClr val="C6D9F0"/>
      </a:accent4>
      <a:accent5>
        <a:srgbClr val="C6D9F0"/>
      </a:accent5>
      <a:accent6>
        <a:srgbClr val="C6D9F0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1"/>
          </a:buClr>
          <a:buSzPct val="90000"/>
          <a:buFont typeface="Wingdings" pitchFamily="2" charset="2"/>
          <a:buChar char="§"/>
          <a:defRPr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8000" indent="-288000" algn="l">
          <a:spcAft>
            <a:spcPts val="1000"/>
          </a:spcAft>
          <a:buClr>
            <a:schemeClr val="accent5"/>
          </a:buClr>
          <a:buSzPct val="90000"/>
          <a:buFont typeface="Wingdings" pitchFamily="2" charset="2"/>
          <a:buChar char="§"/>
          <a:defRPr sz="20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0F4D93DF45D3A4ABA5C7C380C8C22ED" ma:contentTypeVersion="21" ma:contentTypeDescription="Vytvoří nový dokument" ma:contentTypeScope="" ma:versionID="5203b0766fb6826a6676b4c3bc05d934">
  <xsd:schema xmlns:xsd="http://www.w3.org/2001/XMLSchema" xmlns:xs="http://www.w3.org/2001/XMLSchema" xmlns:p="http://schemas.microsoft.com/office/2006/metadata/properties" xmlns:ns2="d415503f-84d1-41a4-9831-3d182cb32b94" xmlns:ns3="a4a59d37-a152-4460-9bc2-ca53df0ffe80" targetNamespace="http://schemas.microsoft.com/office/2006/metadata/properties" ma:root="true" ma:fieldsID="d75fc148d5ca5155d6685ec82ba92609" ns2:_="" ns3:_="">
    <xsd:import namespace="d415503f-84d1-41a4-9831-3d182cb32b94"/>
    <xsd:import namespace="a4a59d37-a152-4460-9bc2-ca53df0ffe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obr_x00e1_zek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Form_x00e1_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5503f-84d1-41a4-9831-3d182cb32b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de97acfe-e349-49a2-9112-0b04129138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obr_x00e1_zek" ma:index="24" nillable="true" ma:displayName="obrázek" ma:format="Thumbnail" ma:internalName="obr_x00e1_zek">
      <xsd:simpleType>
        <xsd:restriction base="dms:Unknown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Form_x00e1_t" ma:index="28" nillable="true" ma:displayName="Formát" ma:format="Dropdown" ma:internalName="Form_x00e1_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59d37-a152-4460-9bc2-ca53df0ffe8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d572090-ee3c-438f-9ef2-ed7e7c8dc7a1}" ma:internalName="TaxCatchAll" ma:showField="CatchAllData" ma:web="a4a59d37-a152-4460-9bc2-ca53df0ffe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15503f-84d1-41a4-9831-3d182cb32b94">
      <Terms xmlns="http://schemas.microsoft.com/office/infopath/2007/PartnerControls"/>
    </lcf76f155ced4ddcb4097134ff3c332f>
    <obr_x00e1_zek xmlns="d415503f-84d1-41a4-9831-3d182cb32b94" xsi:nil="true"/>
    <TaxCatchAll xmlns="a4a59d37-a152-4460-9bc2-ca53df0ffe80" xsi:nil="true"/>
    <Form_x00e1_t xmlns="d415503f-84d1-41a4-9831-3d182cb32b9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E5E006-1557-4E6C-B597-C2D63BAC7A9C}">
  <ds:schemaRefs>
    <ds:schemaRef ds:uri="a4a59d37-a152-4460-9bc2-ca53df0ffe80"/>
    <ds:schemaRef ds:uri="d415503f-84d1-41a4-9831-3d182cb32b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5161E64-C903-435E-AC3A-35CBA9D036AB}">
  <ds:schemaRefs>
    <ds:schemaRef ds:uri="a4a59d37-a152-4460-9bc2-ca53df0ffe80"/>
    <ds:schemaRef ds:uri="d415503f-84d1-41a4-9831-3d182cb32b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FD375FE-D5D1-42FF-9055-7AEE16EC33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Šablona_prezentace_AJ_275</Template>
  <TotalTime>116</TotalTime>
  <Words>1527</Words>
  <Application>Microsoft Office PowerPoint</Application>
  <PresentationFormat>Vlastní</PresentationFormat>
  <Paragraphs>216</Paragraphs>
  <Slides>33</Slides>
  <Notes>25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33</vt:i4>
      </vt:variant>
    </vt:vector>
  </HeadingPairs>
  <TitlesOfParts>
    <vt:vector size="41" baseType="lpstr">
      <vt:lpstr>Arial</vt:lpstr>
      <vt:lpstr>Avenir Next LT Pro</vt:lpstr>
      <vt:lpstr>Calibri</vt:lpstr>
      <vt:lpstr>Open Sans Light</vt:lpstr>
      <vt:lpstr>Wingdings</vt:lpstr>
      <vt:lpstr>Šablona_prezentace_AJ_275</vt:lpstr>
      <vt:lpstr>JVS PPS Light</vt:lpstr>
      <vt:lpstr>JVS PPT Dark</vt:lpstr>
      <vt:lpstr>Prezentace aplikace PowerPoint</vt:lpstr>
      <vt:lpstr>Prezentace aplikace PowerPoint</vt:lpstr>
      <vt:lpstr>Úvodní slovo</vt:lpstr>
      <vt:lpstr>Prezentace aplikace PowerPoint</vt:lpstr>
      <vt:lpstr>Úvod prvního panelu</vt:lpstr>
      <vt:lpstr>Prezentace aplikace PowerPoint</vt:lpstr>
      <vt:lpstr>Prezentace aplikace PowerPoint</vt:lpstr>
      <vt:lpstr>Prezentace aplikace PowerPoint</vt:lpstr>
      <vt:lpstr>Děkuji za pozornost.</vt:lpstr>
      <vt:lpstr>Prezentace aplikace PowerPoint</vt:lpstr>
      <vt:lpstr>Prezentace aplikace PowerPoint</vt:lpstr>
      <vt:lpstr>Prezentace aplikace PowerPoint</vt:lpstr>
      <vt:lpstr>Prezentace aplikace PowerPoint</vt:lpstr>
      <vt:lpstr>Úvod druhého panelu</vt:lpstr>
      <vt:lpstr>Hlavní změny v programovém období 2028–2034 </vt:lpstr>
      <vt:lpstr>Jak probíhá příprava NRPP v ČR</vt:lpstr>
      <vt:lpstr>Priority NRPP  2028–2034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Územní dimenze v NRPP  </vt:lpstr>
      <vt:lpstr>Regionální politika není jen „pomoc slabým regionům“</vt:lpstr>
      <vt:lpstr>SRR 28+ a NRPP: dvě různé, ale vzájemně propojené role </vt:lpstr>
      <vt:lpstr>Tři testy územní dimenze</vt:lpstr>
      <vt:lpstr>Územní dimenze ≠ jen procenta a bonifikace</vt:lpstr>
      <vt:lpstr>Regionální politika a proč je důležitá pro nové programové období 28+</vt:lpstr>
      <vt:lpstr>Jeden problém, více resortů</vt:lpstr>
      <vt:lpstr>Děkuji za pozornost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Veronika Voříšková</dc:creator>
  <cp:lastModifiedBy>Daďová Jana</cp:lastModifiedBy>
  <cp:revision>8</cp:revision>
  <cp:lastPrinted>2023-08-02T08:47:39Z</cp:lastPrinted>
  <dcterms:created xsi:type="dcterms:W3CDTF">2016-10-31T14:48:03Z</dcterms:created>
  <dcterms:modified xsi:type="dcterms:W3CDTF">2026-09-23T13:56:01Z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0x010100F0F4D93DF45D3A4ABA5C7C380C8C22ED</vt:lpwstr>
  </property>
  <property fmtid="{D5CDD505-2E9C-101B-9397-08002B2CF9AE}" pid="3" name="MediaServiceImageTags">
    <vt:lpwstr/>
  </property>
</Properties>
</file>