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306" r:id="rId4"/>
    <p:sldId id="279" r:id="rId5"/>
    <p:sldId id="301" r:id="rId6"/>
    <p:sldId id="296" r:id="rId7"/>
    <p:sldId id="307" r:id="rId8"/>
    <p:sldId id="278" r:id="rId9"/>
    <p:sldId id="281" r:id="rId10"/>
    <p:sldId id="280" r:id="rId11"/>
    <p:sldId id="299" r:id="rId12"/>
    <p:sldId id="308" r:id="rId13"/>
    <p:sldId id="309" r:id="rId14"/>
    <p:sldId id="282" r:id="rId15"/>
    <p:sldId id="310" r:id="rId16"/>
    <p:sldId id="290" r:id="rId17"/>
    <p:sldId id="833" r:id="rId18"/>
    <p:sldId id="834" r:id="rId19"/>
    <p:sldId id="311" r:id="rId20"/>
    <p:sldId id="302" r:id="rId21"/>
    <p:sldId id="303" r:id="rId22"/>
    <p:sldId id="294" r:id="rId2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6134" autoAdjust="0"/>
  </p:normalViewPr>
  <p:slideViewPr>
    <p:cSldViewPr>
      <p:cViewPr varScale="1">
        <p:scale>
          <a:sx n="125" d="100"/>
          <a:sy n="125" d="100"/>
        </p:scale>
        <p:origin x="13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20.02.2025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20.02.2025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autoři projektu</a:t>
            </a:r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interregeurope.eu/help/project-implementation-2021-2027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interregeurope.eu/login" TargetMode="External"/><Relationship Id="rId2" Type="http://schemas.openxmlformats.org/officeDocument/2006/relationships/hyperlink" Target="https://www.iolf.eu/Account/Login?ReturnUrl=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interreg-danube.eu/regular-projects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jems.allamkincstar.gov.hu/no-auth/login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mfcr.cz/cs/zahranici-a-eu/hospodareni-eu/metodicka-podpora-pro-fondy-eu/2023/pravidla-spolufinancovani-efrr-esf-fs-fst-enraf-am-53032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otaceeu.cz/cs/evropske-fondy-v-cr/kohezni-politika-po-roce-2020/programy/programy-nadnarodni-a-meziregionalni-spoluprace/interreg-europe-(2021-2027)/novinky/financni-seminar-pro-prijemce-schvalenych-proj-(1)" TargetMode="External"/><Relationship Id="rId2" Type="http://schemas.openxmlformats.org/officeDocument/2006/relationships/hyperlink" Target="https://dotaceeu.cz/cs/evropske-fondy-v-cr/kohezni-politika-po-roce-2020/programy/programy-nadnarodni-a-meziregionalni-spoluprace/interreg-danube-(2021-2027)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g"/><Relationship Id="rId4" Type="http://schemas.openxmlformats.org/officeDocument/2006/relationships/hyperlink" Target="https://www3.mmr.cz/zad/#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smlouvy.gov.cz/" TargetMode="Externa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lukpav@mmr.cz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interreg-europe-2021-2027/" TargetMode="External"/><Relationship Id="rId2" Type="http://schemas.openxmlformats.org/officeDocument/2006/relationships/hyperlink" Target="https://www.crr.cz/programy-preshranicni-a-nadnarodni-spoluprace-2021-2027/interreg-danube-2021-2027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regeurope.eu/sites/default/files/2024-01/Interreg_Europe_2021-2027_CP_0.pdf" TargetMode="External"/><Relationship Id="rId7" Type="http://schemas.openxmlformats.org/officeDocument/2006/relationships/image" Target="../media/image6.svg"/><Relationship Id="rId2" Type="http://schemas.openxmlformats.org/officeDocument/2006/relationships/hyperlink" Target="https://www.interregeurope.eu/help/project-implementation-2021-2027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hyperlink" Target="https://www.interregeurope.eu/branding-guidelines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hyperlink" Target="https://www.interreg-danube.eu/uploads/media/default/0001/54/b5605371ce8b4dd872b8ccd77f66da9ca806c033.pdf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interreg-danube.eu/library-documents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hyperlink" Target="https://www.interreg-danube.eu/uploads/media/default/0001/56/a77c27ce2d9fa12bb725c77911ae5f7eed9e4c50.pdf" TargetMode="External"/><Relationship Id="rId4" Type="http://schemas.openxmlformats.org/officeDocument/2006/relationships/hyperlink" Target="https://interreg-danube.eu/regular-project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taceeu.cz/cs/evropske-fondy-v-cr/kohezni-politika-po-roce-2020/programy/programy-nadnarodni-a-meziregionalni-spoluprace/interreg-danube-(2021-2027)" TargetMode="External"/><Relationship Id="rId7" Type="http://schemas.openxmlformats.org/officeDocument/2006/relationships/image" Target="../media/image8.jpg"/><Relationship Id="rId2" Type="http://schemas.openxmlformats.org/officeDocument/2006/relationships/hyperlink" Target="https://dotaceeu.cz/cs/evropske-fondy-v-cr/kohezni-politika-po-roce-2020/programy/programy-nadnarodni-a-meziregionalni-spoluprace/program-nadnarodni-spoluprace-interreg-central-eur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dotaceeu.cz/cs/evropske-fondy-v-cr/kohezni-politika-po-roce-2020/metodicke-dokumenty/metodicke-dokumenty-v-gesci-mmr-cr/metodicky-pokyn-pro-zpusobilost-vydaju-a-jejich-vy" TargetMode="External"/><Relationship Id="rId5" Type="http://schemas.openxmlformats.org/officeDocument/2006/relationships/hyperlink" Target="https://www.dotaceeu.cz/cs/evropske-fondy-v-cr/kohezni-politika-po-roce-2020/metodicke-dokumenty/metodicke-dokumenty-v-gesci-mmr-cr/metodicky-pokyn-pro-oblast-zadavani-zakazek" TargetMode="External"/><Relationship Id="rId4" Type="http://schemas.openxmlformats.org/officeDocument/2006/relationships/hyperlink" Target="https://www.crr.cz/programy-preshranicni-a-nadnarodni-spoluprace-2021-2027/interreg-danube-2021-2027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Pavel Lukeš				26.2. 2025 Praha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496944" cy="1872208"/>
          </a:xfrm>
        </p:spPr>
        <p:txBody>
          <a:bodyPr/>
          <a:lstStyle/>
          <a:p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Finanční seminář</a:t>
            </a:r>
            <a:b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sz="4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Danube</a:t>
            </a:r>
            <a:b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sz="4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Europe </a:t>
            </a:r>
            <a:endParaRPr lang="en-US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 fontScale="85000" lnSpcReduction="20000"/>
          </a:bodyPr>
          <a:lstStyle/>
          <a:p>
            <a:endParaRPr lang="cs-CZ" sz="2000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úrovni programu:</a:t>
            </a:r>
            <a:endParaRPr 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Programme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Manual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(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Interreg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Europe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) + přílohy</a:t>
            </a:r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Obsahuje informace pro všechny partnery popisující požadavky na dokladování jednotlivých typů výdajů, způsobilost,  požadavky na kontrolu, harmonogram kontroly a formuláře ke kontrole v AJ</a:t>
            </a: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Postup předkládání zpráv je popsán v kap. 5.2 </a:t>
            </a:r>
          </a:p>
          <a:p>
            <a:pPr>
              <a:buFontTx/>
              <a:buChar char="-"/>
            </a:pPr>
            <a:endParaRPr lang="cs-CZ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Povinné přílohy/formuláře: 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(vyplnit online v monitorovacím systému </a:t>
            </a:r>
            <a:r>
              <a:rPr 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Portal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</a:t>
            </a: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expenditures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Contracts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Certificate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 +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Checklist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0" indent="0"/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Klíčové dokumenty pro kontrolu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3514A15-DD3D-4869-B776-68E53F47EB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745" y="1196752"/>
            <a:ext cx="5256584" cy="79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93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5517232"/>
            <a:ext cx="8291264" cy="936104"/>
          </a:xfrm>
        </p:spPr>
        <p:txBody>
          <a:bodyPr>
            <a:normAutofit lnSpcReduction="10000"/>
          </a:bodyPr>
          <a:lstStyle/>
          <a:p>
            <a:endParaRPr lang="cs-CZ" sz="2000" dirty="0">
              <a:hlinkClick r:id="rId2"/>
            </a:endParaRPr>
          </a:p>
          <a:p>
            <a:r>
              <a:rPr lang="cs-CZ" sz="2000" dirty="0">
                <a:hlinkClick r:id="rId3"/>
              </a:rPr>
              <a:t>https://portal.interregeurope.eu/login</a:t>
            </a:r>
            <a:r>
              <a:rPr lang="cs-CZ" sz="2000" dirty="0"/>
              <a:t>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70928" y="1252281"/>
            <a:ext cx="88569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/>
              <a:t>Interreg</a:t>
            </a:r>
            <a:r>
              <a:rPr lang="cs-CZ" sz="2000" b="1" dirty="0"/>
              <a:t> </a:t>
            </a:r>
            <a:r>
              <a:rPr lang="cs-CZ" sz="2000" b="1" dirty="0" err="1"/>
              <a:t>Europe</a:t>
            </a:r>
            <a:r>
              <a:rPr lang="cs-CZ" sz="2000" b="1" dirty="0"/>
              <a:t> – monitorovací systém PORTAL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6AF03CF-05B3-4DA6-82E4-D2E5D6D303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400" y="393111"/>
            <a:ext cx="6048672" cy="91103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5482469-EBCD-4FB3-B4F3-A1F89A8089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851" y="1804823"/>
            <a:ext cx="5538301" cy="4180461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4AC1371-9533-4182-AA16-8B8C6712FB03}"/>
              </a:ext>
            </a:extLst>
          </p:cNvPr>
          <p:cNvSpPr txBox="1"/>
          <p:nvPr/>
        </p:nvSpPr>
        <p:spPr>
          <a:xfrm>
            <a:off x="6082426" y="2636912"/>
            <a:ext cx="2808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Seminář pro vedoucím partnery  </a:t>
            </a:r>
          </a:p>
          <a:p>
            <a:endParaRPr lang="cs-CZ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8321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 fontScale="85000" lnSpcReduction="20000"/>
          </a:bodyPr>
          <a:lstStyle/>
          <a:p>
            <a:endParaRPr lang="cs-CZ" sz="2000" u="sng" dirty="0"/>
          </a:p>
          <a:p>
            <a:r>
              <a:rPr lang="cs-CZ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úrovni programu:</a:t>
            </a:r>
            <a:endParaRPr 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Implementation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Manual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+ přílohy</a:t>
            </a:r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Manual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on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eligibility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of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expenditure</a:t>
            </a:r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Control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Guidelines</a:t>
            </a:r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r>
              <a:rPr lang="cs-CZ" sz="20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package</a:t>
            </a:r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Obsahuje informace pro všechny partnery popisující požadavky na dokladování jednotlivých typů výdajů, způsobilost,  požadavky na kontrolu, harmonogram kontroly a formuláře ke kontrole v AJ</a:t>
            </a: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Postup předkládání zpráv je popsán v části 4</a:t>
            </a:r>
            <a:endParaRPr lang="cs-CZ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Povinné přílohy/formuláře: 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(vyplnit online v monitorovacím systému </a:t>
            </a:r>
            <a:r>
              <a:rPr 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JeMS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</a:t>
            </a:r>
          </a:p>
          <a:p>
            <a:pPr marL="285750" indent="-285750">
              <a:buFontTx/>
              <a:buChar char="-"/>
            </a:pP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Partner report + List of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expenditures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Certificate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expenditure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285750" indent="-285750">
              <a:buFontTx/>
              <a:buChar char="-"/>
            </a:pP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 + </a:t>
            </a:r>
            <a:r>
              <a:rPr lang="cs-CZ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Checklist</a:t>
            </a:r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(kontrolor/Centrum)</a:t>
            </a:r>
          </a:p>
          <a:p>
            <a:pPr marL="0" indent="0"/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Klíčové dokumenty pro kontrolu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BC9A72-0CFB-84DF-3DAB-0A8881CD1E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340768"/>
            <a:ext cx="5446227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, snímek obrazovky, Písmo, Webová stránka&#10;&#10;Popis byl vytvořen automaticky">
            <a:extLst>
              <a:ext uri="{FF2B5EF4-FFF2-40B4-BE49-F238E27FC236}">
                <a16:creationId xmlns:a16="http://schemas.microsoft.com/office/drawing/2014/main" id="{C1A8A77C-83B8-3E26-B787-9FC927BC26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28" y="1800921"/>
            <a:ext cx="8172400" cy="4840333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370928" y="1252281"/>
            <a:ext cx="88569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/>
              <a:t>Interreg</a:t>
            </a:r>
            <a:r>
              <a:rPr lang="cs-CZ" sz="2000" b="1" dirty="0"/>
              <a:t> Danube– monitorovací systém </a:t>
            </a:r>
            <a:r>
              <a:rPr lang="cs-CZ" sz="2000" b="1" dirty="0" err="1"/>
              <a:t>JeMS</a:t>
            </a:r>
            <a:endParaRPr lang="cs-CZ" sz="2000" b="1" dirty="0"/>
          </a:p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FCC2990-99F2-4E46-A236-D2CF1FA081A5}"/>
              </a:ext>
            </a:extLst>
          </p:cNvPr>
          <p:cNvSpPr txBox="1"/>
          <p:nvPr/>
        </p:nvSpPr>
        <p:spPr>
          <a:xfrm>
            <a:off x="3851920" y="3789040"/>
            <a:ext cx="45395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b="1" dirty="0"/>
              <a:t>11.6. seminář pro LP - ??</a:t>
            </a:r>
            <a:endParaRPr lang="cs-C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B57EC3-FBB2-1F65-7959-69D48D7321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503366"/>
            <a:ext cx="6222783" cy="740478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9537860-1B79-48C4-B9BC-4CFB379F02B8}"/>
              </a:ext>
            </a:extLst>
          </p:cNvPr>
          <p:cNvSpPr txBox="1"/>
          <p:nvPr/>
        </p:nvSpPr>
        <p:spPr>
          <a:xfrm>
            <a:off x="2195736" y="5421053"/>
            <a:ext cx="540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hlinkClick r:id="rId4"/>
              </a:rPr>
              <a:t>https://jems.allamkincstar.gov.hu/no-auth/login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8028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556792"/>
            <a:ext cx="8496944" cy="5112568"/>
          </a:xfrm>
        </p:spPr>
        <p:txBody>
          <a:bodyPr>
            <a:noAutofit/>
          </a:bodyPr>
          <a:lstStyle/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 partneři předkládají výdaje ke kontrole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zpravidla každých 6 měsíců,</a:t>
            </a: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Příjemci musí předložit výdaje ke kontrole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minimálně jednou do roka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cs-CZ" alt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cs-CZ" alt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Lhůty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pro předkládání dokladů ke kontrole pro partnera:</a:t>
            </a:r>
            <a:endParaRPr lang="cs-CZ" altLang="cs-CZ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nejpozději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15 dnů 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skončení reportovacího období, ale </a:t>
            </a:r>
            <a:r>
              <a:rPr lang="cs-CZ" altLang="cs-CZ" sz="16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ČÍM DŘÍVE TÍM LÉPE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např. reportovací období od. 1.1. až 30.6. – nutno předložit do 15.7. 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Centrum má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60 dní 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kontrolu a vystavení certifikátu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r>
              <a:rPr lang="cs-CZ" altLang="cs-CZ" sz="16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Nečekejte až na konec reportovacího období s vyplňováním údajů a nahrávání příloh do systému. Vyplňujte tyto údaje průběžně = certifikát bude vydán dříve. </a:t>
            </a:r>
            <a:endParaRPr lang="cs-CZ" altLang="cs-CZ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LP musí 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3 měsíců </a:t>
            </a: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skončení reportovacího období vložit souhrnnou zprávu za celý projekt a souhrnné výdaje do Monitorovacího systému.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např. reportovací období: od. 1.1. až 30.6. – LP musí předložit do 1.10.  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483768" y="548680"/>
            <a:ext cx="63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Časový harmonogram kontroly</a:t>
            </a:r>
          </a:p>
        </p:txBody>
      </p:sp>
      <p:pic>
        <p:nvPicPr>
          <p:cNvPr id="4" name="Grafický objekt 3" descr="Vykřičník se souvislou výplní">
            <a:extLst>
              <a:ext uri="{FF2B5EF4-FFF2-40B4-BE49-F238E27FC236}">
                <a16:creationId xmlns:a16="http://schemas.microsoft.com/office/drawing/2014/main" id="{25C57635-374E-8C1B-5611-4223FCDB7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81434" y="4167149"/>
            <a:ext cx="1134059" cy="113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372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15516" y="1268760"/>
            <a:ext cx="8712968" cy="2448272"/>
          </a:xfrm>
          <a:ln w="317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/>
            <a:r>
              <a:rPr lang="cs-CZ" alt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 EUROPE</a:t>
            </a: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Začátek většiny projektů z 2. výzvy: 		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1.5. 2025</a:t>
            </a:r>
          </a:p>
          <a:p>
            <a:pPr>
              <a:buAutoNum type="arabicPeriod"/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Reportovací období: 			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10.12. 2024 – 31.10. 2025</a:t>
            </a: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Termín pro předložení 1. výdajů a dokumentů kontrolorovi (PP):   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15.11. 2025 </a:t>
            </a: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Termín pro předložení souhrnné zprávy za projekt (pouze LP)   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1. 2. 2026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483768" y="548680"/>
            <a:ext cx="63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Časový harmonogram kontroly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073F6C5-CB67-4F9F-8F55-A239B9D38506}"/>
              </a:ext>
            </a:extLst>
          </p:cNvPr>
          <p:cNvSpPr txBox="1"/>
          <p:nvPr/>
        </p:nvSpPr>
        <p:spPr>
          <a:xfrm>
            <a:off x="215516" y="3859723"/>
            <a:ext cx="8640452" cy="26776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 Danube</a:t>
            </a:r>
          </a:p>
          <a:p>
            <a:endParaRPr lang="cs-CZ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Začátek většiny projektů z 1. výzvy:			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1.4. 2025</a:t>
            </a:r>
          </a:p>
          <a:p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Reportovací období budou nastavena v </a:t>
            </a:r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subsidy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</a:t>
            </a:r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AutoNum type="arabicPeriod"/>
            </a:pPr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Reportovací období: 			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1.4. 2025 – 30.9. 2025</a:t>
            </a:r>
          </a:p>
          <a:p>
            <a:endParaRPr lang="cs-CZ" alt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Termín pro předložení 1. výdajů a dokumentů kontrolorovi (PP):   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15.10. 2025 </a:t>
            </a:r>
          </a:p>
          <a:p>
            <a:pPr marL="0" indent="0"/>
            <a:endParaRPr lang="cs-CZ" alt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alt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Termín pro předložení souhrnné zprávy za projekt (pouze LP)   	</a:t>
            </a:r>
            <a:r>
              <a:rPr lang="cs-CZ" alt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1. 2. 2026</a:t>
            </a:r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79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851920" y="404664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Kontrola 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89439"/>
            <a:ext cx="5112568" cy="5751929"/>
          </a:xfrm>
        </p:spPr>
      </p:pic>
    </p:spTree>
    <p:extLst>
      <p:ext uri="{BB962C8B-B14F-4D97-AF65-F5344CB8AC3E}">
        <p14:creationId xmlns:p14="http://schemas.microsoft.com/office/powerpoint/2010/main" val="747459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062F310-062F-471C-893E-66322A94C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404664"/>
            <a:ext cx="6480720" cy="504056"/>
          </a:xfrm>
        </p:spPr>
        <p:txBody>
          <a:bodyPr/>
          <a:lstStyle/>
          <a:p>
            <a:r>
              <a:rPr lang="cs-CZ" sz="2800" dirty="0"/>
              <a:t>Programy 2021-2027 – financování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86A123E-C672-4FE4-8273-5C66C0A40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71" y="1368127"/>
            <a:ext cx="8472517" cy="522922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1900" dirty="0"/>
              <a:t>70% - 80% - z rozpočtu programu (EFRR) </a:t>
            </a:r>
            <a:r>
              <a:rPr lang="cs-CZ" sz="1900" dirty="0" err="1"/>
              <a:t>Interreg</a:t>
            </a:r>
            <a:r>
              <a:rPr lang="cs-CZ" sz="1900" dirty="0"/>
              <a:t> Europe a </a:t>
            </a:r>
            <a:r>
              <a:rPr lang="cs-CZ" sz="1900" dirty="0" err="1"/>
              <a:t>Interreg</a:t>
            </a:r>
            <a:r>
              <a:rPr lang="cs-CZ" sz="1900" dirty="0"/>
              <a:t> Danube – vypláceno ex-post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1900" dirty="0"/>
              <a:t>20 – 30% - </a:t>
            </a:r>
            <a:r>
              <a:rPr lang="cs-CZ" sz="1900" b="0" dirty="0"/>
              <a:t>z vlastních zdrojů příjemce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900" b="0" dirty="0"/>
              <a:t>Dotace ze státního rozpočtu (SR) pro níže definované subjekty (základní parametry)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1800" dirty="0"/>
              <a:t>		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1400" b="0" dirty="0">
                <a:latin typeface="Calibri" panose="020F0502020204030204" pitchFamily="34" charset="0"/>
                <a:cs typeface="Calibri" panose="020F0502020204030204" pitchFamily="34" charset="0"/>
              </a:rPr>
              <a:t>OSS a PO OSS – nebude dotace ze SR vyplácena ze kapitoly MMR, ale je třeba žádat z vlastní kapitoly OSS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900" b="0" dirty="0">
                <a:latin typeface="Calibri" panose="020F0502020204030204" pitchFamily="34" charset="0"/>
                <a:cs typeface="Calibri" panose="020F0502020204030204" pitchFamily="34" charset="0"/>
              </a:rPr>
              <a:t>O dotaci ze SR mohou žádat pouze CZ příjemci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ve schválených projektech nejdříve po podpisu 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subsidy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contract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partnership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agreement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. Vyplácena ex-post.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900" b="0" dirty="0">
                <a:latin typeface="Calibri" panose="020F0502020204030204" pitchFamily="34" charset="0"/>
                <a:cs typeface="Calibri" panose="020F0502020204030204" pitchFamily="34" charset="0"/>
              </a:rPr>
              <a:t>Pravidla spolufinancování od ministerstva financí naleznete </a:t>
            </a:r>
            <a:r>
              <a:rPr lang="cs-CZ" sz="1900" b="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zde</a:t>
            </a:r>
            <a:r>
              <a:rPr lang="cs-CZ" sz="1900" b="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cs-CZ" sz="1900" b="0" dirty="0">
              <a:solidFill>
                <a:schemeClr val="accent5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800" dirty="0"/>
          </a:p>
        </p:txBody>
      </p:sp>
      <p:pic>
        <p:nvPicPr>
          <p:cNvPr id="5" name="Obrázek 4" descr="Obsah obrázku stůl&#10;&#10;Popis byl vytvořen automaticky">
            <a:extLst>
              <a:ext uri="{FF2B5EF4-FFF2-40B4-BE49-F238E27FC236}">
                <a16:creationId xmlns:a16="http://schemas.microsoft.com/office/drawing/2014/main" id="{A858792C-2C0A-460F-889E-5755E69D2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71" y="2636912"/>
            <a:ext cx="6024245" cy="2002291"/>
          </a:xfrm>
          <a:prstGeom prst="rect">
            <a:avLst/>
          </a:prstGeom>
        </p:spPr>
      </p:pic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2FFB1DE8-E20C-704C-38D7-C52177F572E1}"/>
              </a:ext>
            </a:extLst>
          </p:cNvPr>
          <p:cNvCxnSpPr/>
          <p:nvPr/>
        </p:nvCxnSpPr>
        <p:spPr>
          <a:xfrm>
            <a:off x="611560" y="3501008"/>
            <a:ext cx="576064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058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C1161AC-752C-4DDE-9306-75FAA27A3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268760"/>
            <a:ext cx="8640960" cy="5400600"/>
          </a:xfrm>
        </p:spPr>
        <p:txBody>
          <a:bodyPr>
            <a:normAutofit/>
          </a:bodyPr>
          <a:lstStyle/>
          <a:p>
            <a:pPr marL="0" indent="0"/>
            <a:r>
              <a:rPr 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Kdo může žádat?</a:t>
            </a:r>
          </a:p>
          <a:p>
            <a:pPr marL="0" indent="0"/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čeští partneři </a:t>
            </a: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 schválených projektech </a:t>
            </a:r>
            <a:r>
              <a:rPr lang="cs-CZ" sz="1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Europe, </a:t>
            </a:r>
            <a:r>
              <a:rPr lang="cs-CZ" sz="1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Central Europe a </a:t>
            </a:r>
            <a:r>
              <a:rPr lang="cs-CZ" sz="1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Danube </a:t>
            </a:r>
            <a:r>
              <a:rPr lang="cs-CZ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(vyjma podniků, organizačních složek státu a jejich příspěvkových organizací)</a:t>
            </a:r>
            <a:endParaRPr lang="cs-CZ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 podepsaným </a:t>
            </a:r>
            <a:r>
              <a:rPr lang="cs-CZ" sz="14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subsidy</a:t>
            </a:r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4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contract</a:t>
            </a:r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cs-CZ" sz="14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partnership</a:t>
            </a:r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4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agreement</a:t>
            </a:r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indent="0"/>
            <a:r>
              <a:rPr lang="cs-CZ" sz="1400" b="1" u="sng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Pouze příjemci, u kterých nebyla identifikována nedovolená veřejná podpora!!!!</a:t>
            </a:r>
          </a:p>
          <a:p>
            <a:pPr marL="0" indent="0"/>
            <a:r>
              <a:rPr 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Kdy žádat?</a:t>
            </a:r>
          </a:p>
          <a:p>
            <a:pPr marL="0" indent="0"/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Nejpozději s předložením </a:t>
            </a:r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prvních výdajů ke kontrole za 1. reportovací období</a:t>
            </a:r>
            <a:endParaRPr lang="cs-CZ" sz="14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Proplacení dotace ze SR</a:t>
            </a:r>
          </a:p>
          <a:p>
            <a:pPr marL="0" indent="0"/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Ex- post ve dvou tranších </a:t>
            </a:r>
          </a:p>
          <a:p>
            <a:pPr marL="0" indent="0">
              <a:lnSpc>
                <a:spcPct val="10000"/>
              </a:lnSpc>
            </a:pPr>
            <a:r>
              <a:rPr lang="cs-CZ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 polovině a na konci realizace projektu</a:t>
            </a:r>
          </a:p>
          <a:p>
            <a:pPr marL="0" indent="0">
              <a:lnSpc>
                <a:spcPct val="10000"/>
              </a:lnSpc>
            </a:pP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Pokud projekt trvá 3 roky (6 reportovacích období - RO), tak první proplacení SR bude</a:t>
            </a:r>
          </a:p>
          <a:p>
            <a:pPr marL="0" indent="0">
              <a:lnSpc>
                <a:spcPct val="10000"/>
              </a:lnSpc>
            </a:pPr>
            <a:r>
              <a:rPr lang="cs-CZ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3. RO a další po 6. RO.   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F535364-481D-4323-B85F-1C0E2A041A27}"/>
              </a:ext>
            </a:extLst>
          </p:cNvPr>
          <p:cNvSpPr txBox="1"/>
          <p:nvPr/>
        </p:nvSpPr>
        <p:spPr>
          <a:xfrm>
            <a:off x="2771800" y="548680"/>
            <a:ext cx="59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Dotace ze státního rozpočtu </a:t>
            </a:r>
          </a:p>
        </p:txBody>
      </p:sp>
    </p:spTree>
    <p:extLst>
      <p:ext uri="{BB962C8B-B14F-4D97-AF65-F5344CB8AC3E}">
        <p14:creationId xmlns:p14="http://schemas.microsoft.com/office/powerpoint/2010/main" val="3449584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C1161AC-752C-4DDE-9306-75FAA27A3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1586009"/>
            <a:ext cx="4287579" cy="5049035"/>
          </a:xfrm>
        </p:spPr>
        <p:txBody>
          <a:bodyPr>
            <a:normAutofit/>
          </a:bodyPr>
          <a:lstStyle/>
          <a:p>
            <a:pPr marL="0" indent="0"/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dotaci ze státního rozpočtu (SR) je vypsaná 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výzva MMR </a:t>
            </a:r>
          </a:p>
          <a:p>
            <a:pPr marL="0" indent="0"/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DOTACE NENÍ AUTOMATICKÁ – je třeba 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ZAŽÁDAT</a:t>
            </a:r>
          </a:p>
          <a:p>
            <a:pPr marL="0" indent="0"/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výzvy, žádost a přílohy najdete v sekci dokumenty na webu: Dotaceeu.cz  </a:t>
            </a:r>
          </a:p>
          <a:p>
            <a:pPr marL="0" indent="0"/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Interreg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Danube</a:t>
            </a:r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Interreg</a:t>
            </a:r>
            <a:r>
              <a:rPr lang="cs-CZ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Europe</a:t>
            </a:r>
            <a:endParaRPr lang="cs-CZ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/>
            <a:r>
              <a:rPr lang="cs-CZ" sz="16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Žádost se předkládá prostřednictvím systému DIS ZAD:</a:t>
            </a:r>
          </a:p>
          <a:p>
            <a:pPr marL="0" indent="0"/>
            <a:r>
              <a:rPr lang="cs-CZ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https://www3.mmr.cz/zad/#/</a:t>
            </a:r>
            <a:r>
              <a:rPr lang="cs-CZ" sz="1600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cs-CZ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F535364-481D-4323-B85F-1C0E2A041A27}"/>
              </a:ext>
            </a:extLst>
          </p:cNvPr>
          <p:cNvSpPr txBox="1"/>
          <p:nvPr/>
        </p:nvSpPr>
        <p:spPr>
          <a:xfrm>
            <a:off x="2771800" y="548680"/>
            <a:ext cx="59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Dotace ze státního rozpočtu </a:t>
            </a:r>
          </a:p>
        </p:txBody>
      </p:sp>
      <p:pic>
        <p:nvPicPr>
          <p:cNvPr id="5" name="Obrázek 4" descr="Obsah obrázku text, snímek obrazovky, Písmo, dopis&#10;&#10;Popis byl vytvořen automaticky">
            <a:extLst>
              <a:ext uri="{FF2B5EF4-FFF2-40B4-BE49-F238E27FC236}">
                <a16:creationId xmlns:a16="http://schemas.microsoft.com/office/drawing/2014/main" id="{DEC329FC-2143-DC31-71A0-282E85B344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075" y="1558220"/>
            <a:ext cx="4823157" cy="5219670"/>
          </a:xfrm>
          <a:prstGeom prst="rect">
            <a:avLst/>
          </a:prstGeom>
        </p:spPr>
      </p:pic>
      <p:sp>
        <p:nvSpPr>
          <p:cNvPr id="6" name="Šipka: dolů 5">
            <a:extLst>
              <a:ext uri="{FF2B5EF4-FFF2-40B4-BE49-F238E27FC236}">
                <a16:creationId xmlns:a16="http://schemas.microsoft.com/office/drawing/2014/main" id="{CE9DACBE-3A11-6090-FA5D-2AFC68D2EC54}"/>
              </a:ext>
            </a:extLst>
          </p:cNvPr>
          <p:cNvSpPr/>
          <p:nvPr/>
        </p:nvSpPr>
        <p:spPr>
          <a:xfrm rot="2264319">
            <a:off x="6205324" y="5573276"/>
            <a:ext cx="45719" cy="1170169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7AEDF313-5F2E-D3B1-84F3-D824FB920133}"/>
              </a:ext>
            </a:extLst>
          </p:cNvPr>
          <p:cNvSpPr/>
          <p:nvPr/>
        </p:nvSpPr>
        <p:spPr>
          <a:xfrm>
            <a:off x="6228184" y="5292884"/>
            <a:ext cx="720080" cy="3683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33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Nařízení EP a Rady (EU) č. 2021/1059 čl. 46: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Zodpovídají za kontrolu výdajů členské státy na jejichž území má sídlo příjemce</a:t>
            </a: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Kontrolní systém v ČR je centralizovaný, tzn. kontrolu vykonává jedna pověřená organizace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Kontrolou výdajů u všech programů Evropská územní spolupráce v ČR (tedy i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Central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altLang="cs-CZ" sz="1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Europe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je pověřeno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Centrum pro regionální rozvoj České republiky (Centrum)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Jenom Centrum 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může v ČR vykonávat kontrolu výdajů u programů Evropské územní spolupráce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Výkon kontroly je pro české příjemce </a:t>
            </a:r>
            <a:r>
              <a:rPr lang="cs-CZ" altLang="cs-CZ" sz="18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bezplatný</a:t>
            </a:r>
            <a:r>
              <a:rPr lang="cs-CZ" altLang="cs-CZ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!!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/>
              <a:t> 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Právní rámec</a:t>
            </a: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75856" y="47667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Registr Smluv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/>
              <a:t>Zákon č. 340/2015 Sb. – zákon o registru smluv ukládá </a:t>
            </a:r>
            <a:r>
              <a:rPr lang="cs-CZ" sz="5600" b="1" dirty="0"/>
              <a:t>povinnost</a:t>
            </a:r>
            <a:r>
              <a:rPr lang="cs-CZ" sz="5600" dirty="0"/>
              <a:t>:</a:t>
            </a:r>
            <a:endParaRPr lang="cs-CZ" dirty="0"/>
          </a:p>
          <a:p>
            <a:r>
              <a:rPr lang="cs-CZ" sz="5600" dirty="0"/>
              <a:t>Prostřednictvím registru smluv uveřejnit soukromoprávní smlouvu, jakož i smlouvu o poskytnutí dotace nebo návratné finanční výpomoci, jejíž stranou jsou subjekty uvedeny </a:t>
            </a:r>
            <a:r>
              <a:rPr lang="cs-CZ" sz="5600" b="1" dirty="0"/>
              <a:t>§ 2 odst. 1: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a)</a:t>
            </a:r>
            <a:r>
              <a:rPr lang="cs-CZ" sz="3600" dirty="0"/>
              <a:t> Česká republika,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b)</a:t>
            </a:r>
            <a:r>
              <a:rPr lang="cs-CZ" sz="3600" dirty="0"/>
              <a:t> územní samosprávný celek, včetně městské části nebo městského obvodu územně členěného statutárního města nebo městské části hlavního města Prahy,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c)</a:t>
            </a:r>
            <a:r>
              <a:rPr lang="cs-CZ" sz="3600" dirty="0"/>
              <a:t> státní příspěvková organizace,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d)</a:t>
            </a:r>
            <a:r>
              <a:rPr lang="cs-CZ" sz="3600" dirty="0"/>
              <a:t> státní fond,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e)</a:t>
            </a:r>
            <a:r>
              <a:rPr lang="cs-CZ" sz="3600" dirty="0"/>
              <a:t> veřejná výzkumná instituce nebo veřejná vysoká škola,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f)</a:t>
            </a:r>
            <a:r>
              <a:rPr lang="cs-CZ" sz="3600" dirty="0"/>
              <a:t> dobrovolný svazek obcí,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g)</a:t>
            </a:r>
            <a:r>
              <a:rPr lang="cs-CZ" sz="3600" dirty="0"/>
              <a:t> regionální rada regionu soudržnosti,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h)</a:t>
            </a:r>
            <a:r>
              <a:rPr lang="cs-CZ" sz="3600" dirty="0"/>
              <a:t> příspěvková organizace územního samosprávného celku,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i)</a:t>
            </a:r>
            <a:r>
              <a:rPr lang="cs-CZ" sz="3600" dirty="0"/>
              <a:t> ústav založený státem nebo územním samosprávným celkem,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j)</a:t>
            </a:r>
            <a:r>
              <a:rPr lang="cs-CZ" sz="3600" dirty="0"/>
              <a:t> obecně prospěšná společnost založená státem nebo územním samosprávným celkem,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k)</a:t>
            </a:r>
            <a:r>
              <a:rPr lang="cs-CZ" sz="3600" dirty="0"/>
              <a:t> státní podnik nebo národní podnik,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l)</a:t>
            </a:r>
            <a:r>
              <a:rPr lang="cs-CZ" sz="3600" dirty="0"/>
              <a:t> zdravotní pojišťovna,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m)</a:t>
            </a:r>
            <a:r>
              <a:rPr lang="cs-CZ" sz="3600" dirty="0"/>
              <a:t> Český rozhlas nebo Česká televize, nebo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n)</a:t>
            </a:r>
            <a:r>
              <a:rPr lang="cs-CZ" sz="3600" dirty="0"/>
              <a:t> právnická osoba, v níž má stát nebo územní </a:t>
            </a:r>
          </a:p>
          <a:p>
            <a:pPr>
              <a:lnSpc>
                <a:spcPct val="20000"/>
              </a:lnSpc>
            </a:pPr>
            <a:r>
              <a:rPr lang="cs-CZ" sz="3600" dirty="0"/>
              <a:t>samosprávný celek sám nebo s jinými územními samosprávnými celky většinovou majetkovou účast, a to i prostřednictvím jiné právnické osoby. </a:t>
            </a:r>
          </a:p>
          <a:p>
            <a:endParaRPr lang="cs-CZ" sz="4000" dirty="0"/>
          </a:p>
          <a:p>
            <a:r>
              <a:rPr lang="cs-CZ" sz="5600" dirty="0"/>
              <a:t>A nevztahuje se na ni jedna z výjimek uvedena v </a:t>
            </a:r>
            <a:r>
              <a:rPr lang="cs-CZ" sz="5600" b="1" dirty="0"/>
              <a:t>§ 3 odst. 2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205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75856" y="47667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Registr Smluv</a:t>
            </a:r>
          </a:p>
        </p:txBody>
      </p:sp>
      <p:sp>
        <p:nvSpPr>
          <p:cNvPr id="6" name="Zástupný symbol pro text 2"/>
          <p:cNvSpPr txBox="1">
            <a:spLocks/>
          </p:cNvSpPr>
          <p:nvPr/>
        </p:nvSpPr>
        <p:spPr>
          <a:xfrm>
            <a:off x="107504" y="1268760"/>
            <a:ext cx="8835081" cy="521455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/>
              <a:t>V registru smluv je třeba zveřejnit smlouvy a objednávky včetně jejich dodatků s hodnotou:</a:t>
            </a:r>
          </a:p>
          <a:p>
            <a:endParaRPr lang="cs-CZ" sz="800" b="1"/>
          </a:p>
          <a:p>
            <a:r>
              <a:rPr lang="cs-CZ" sz="1800" b="1"/>
              <a:t>		50 000,- Kč a vyšší bez DPH</a:t>
            </a:r>
          </a:p>
          <a:p>
            <a:endParaRPr lang="cs-CZ" sz="1200" b="1"/>
          </a:p>
          <a:p>
            <a:r>
              <a:rPr lang="cs-CZ" sz="1800"/>
              <a:t>Český vedoucí partner </a:t>
            </a:r>
            <a:r>
              <a:rPr lang="cs-CZ" sz="1800" b="1"/>
              <a:t>uveřejní v registru smluv Subsidy contract (případně dodatky) </a:t>
            </a:r>
            <a:r>
              <a:rPr lang="cs-CZ" sz="1800"/>
              <a:t>uzavřeny mezi ním a řídícím orgánem programu.</a:t>
            </a:r>
          </a:p>
          <a:p>
            <a:endParaRPr lang="cs-CZ" sz="1800"/>
          </a:p>
          <a:p>
            <a:r>
              <a:rPr lang="cs-CZ" sz="1800"/>
              <a:t>Smlouvy a objednávky je třeba zveřejnit v registru smluv </a:t>
            </a:r>
            <a:r>
              <a:rPr lang="cs-CZ" sz="1800" b="1"/>
              <a:t>do 30 dní </a:t>
            </a:r>
            <a:r>
              <a:rPr lang="cs-CZ" sz="1800"/>
              <a:t>od jejich uzavření. Podle §6 nabývá smlouva účinnosti nejdříve dnem zveřejnění.</a:t>
            </a:r>
          </a:p>
          <a:p>
            <a:endParaRPr lang="cs-CZ" sz="1800"/>
          </a:p>
          <a:p>
            <a:r>
              <a:rPr lang="cs-CZ" sz="1800"/>
              <a:t>Nebyla-li smlouva zveřejněna prostřednictvím registru smluv ani do 3 měsíců ode dne, kdy byla uzavřena, je podle ustanovení § 7 tohoto zákona smlouva </a:t>
            </a:r>
            <a:r>
              <a:rPr lang="cs-CZ" sz="1800" b="1"/>
              <a:t>zrušena od počátku.</a:t>
            </a:r>
            <a:r>
              <a:rPr lang="cs-CZ" sz="1800"/>
              <a:t> V takovém případě budou jakékoliv výdaje vynaložené v souvislosti s takovou smlouvou považovány za </a:t>
            </a:r>
            <a:r>
              <a:rPr lang="cs-CZ" sz="1800" b="1"/>
              <a:t>nezpůsobilé</a:t>
            </a:r>
            <a:r>
              <a:rPr lang="cs-CZ" sz="1800"/>
              <a:t>.</a:t>
            </a:r>
          </a:p>
          <a:p>
            <a:endParaRPr lang="cs-CZ" sz="1600"/>
          </a:p>
          <a:p>
            <a:r>
              <a:rPr lang="cs-CZ" sz="2000"/>
              <a:t>Více na: </a:t>
            </a:r>
            <a:r>
              <a:rPr lang="cs-CZ" sz="2000">
                <a:hlinkClick r:id="rId2"/>
              </a:rPr>
              <a:t>https://smlouvy.gov.cz/</a:t>
            </a:r>
            <a:r>
              <a:rPr lang="cs-CZ" sz="2000"/>
              <a:t> </a:t>
            </a:r>
          </a:p>
          <a:p>
            <a:endParaRPr lang="cs-CZ" sz="2000"/>
          </a:p>
          <a:p>
            <a:endParaRPr lang="cs-CZ" sz="200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195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2780928"/>
            <a:ext cx="5040560" cy="3744415"/>
          </a:xfrm>
        </p:spPr>
        <p:txBody>
          <a:bodyPr/>
          <a:lstStyle/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Pavel Lukeš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Ministerstvo pro místní rozvoj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51, Odbor Evropské územní spolupráce.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Staroměstské nám. 6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110 15 Praha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kancelář: Vinohradská 46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mob: +420 731 628 149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lukpav@mmr.cz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2987824" y="1268760"/>
            <a:ext cx="3344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01421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>
                <a:latin typeface="+mn-lt"/>
              </a:rPr>
              <a:t>Kdo kontroluje?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  <a:hlinkClick r:id="rId2"/>
              </a:rPr>
              <a:t>Centrum pro regionální rozvoj České republiky</a:t>
            </a:r>
            <a:endParaRPr lang="cs-CZ" altLang="cs-CZ" sz="1800" dirty="0">
              <a:latin typeface="+mn-lt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Centra pro NUTS II Severovýchod se sídlem v 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Hradci Králové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Centra pro NUTS II </a:t>
            </a:r>
            <a:r>
              <a:rPr lang="cs-CZ" sz="1800" dirty="0" err="1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Moravskoslezsko</a:t>
            </a: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sídlem v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Ostravě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Centra pro NUTS II Jihovýchod se sídlem v 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Brně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Oddělení administrace a kontroly projektů EÚS se sídlem </a:t>
            </a:r>
            <a:r>
              <a:rPr lang="cs-CZ" sz="18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Praze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</a:rPr>
              <a:t>Rozdělení příjemců na jednotlivá oddělení naleznete na webu Centra: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</a:rPr>
              <a:t>Pro program </a:t>
            </a:r>
            <a:r>
              <a:rPr lang="cs-CZ" sz="1800" dirty="0" err="1">
                <a:latin typeface="Open Sans" panose="020B0606030504020204" pitchFamily="34" charset="0"/>
                <a:hlinkClick r:id="rId2"/>
              </a:rPr>
              <a:t>Interreg</a:t>
            </a:r>
            <a:r>
              <a:rPr lang="cs-CZ" sz="1800" dirty="0">
                <a:latin typeface="Open Sans" panose="020B0606030504020204" pitchFamily="34" charset="0"/>
                <a:hlinkClick r:id="rId2"/>
              </a:rPr>
              <a:t> Danube</a:t>
            </a:r>
            <a:endParaRPr lang="cs-CZ" sz="1800" dirty="0">
              <a:latin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</a:rPr>
              <a:t>Pro program </a:t>
            </a:r>
            <a:r>
              <a:rPr lang="cs-CZ" sz="1800" dirty="0" err="1">
                <a:latin typeface="Open Sans" panose="020B0606030504020204" pitchFamily="34" charset="0"/>
                <a:hlinkClick r:id="rId3"/>
              </a:rPr>
              <a:t>Interreg</a:t>
            </a:r>
            <a:r>
              <a:rPr lang="cs-CZ" sz="1800" dirty="0">
                <a:latin typeface="Open Sans" panose="020B0606030504020204" pitchFamily="34" charset="0"/>
                <a:hlinkClick r:id="rId3"/>
              </a:rPr>
              <a:t> </a:t>
            </a:r>
            <a:r>
              <a:rPr lang="cs-CZ" sz="1800" dirty="0" err="1">
                <a:latin typeface="Open Sans" panose="020B0606030504020204" pitchFamily="34" charset="0"/>
                <a:hlinkClick r:id="rId3"/>
              </a:rPr>
              <a:t>Europe</a:t>
            </a:r>
            <a:r>
              <a:rPr lang="cs-CZ" sz="1800" dirty="0">
                <a:latin typeface="Open Sans" panose="020B0606030504020204" pitchFamily="34" charset="0"/>
                <a:hlinkClick r:id="rId3"/>
              </a:rPr>
              <a:t>         </a:t>
            </a:r>
            <a:endParaRPr lang="cs-CZ" sz="1800" dirty="0">
              <a:latin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b="1" dirty="0">
                <a:latin typeface="+mn-lt"/>
              </a:rPr>
              <a:t>Kdo je kontrolován?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+mn-lt"/>
              </a:rPr>
              <a:t>Každý příjemce, který se účastní schváleného projektu.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Kdo kontroluje koho?</a:t>
            </a:r>
          </a:p>
        </p:txBody>
      </p:sp>
    </p:spTree>
    <p:extLst>
      <p:ext uri="{BB962C8B-B14F-4D97-AF65-F5344CB8AC3E}">
        <p14:creationId xmlns:p14="http://schemas.microsoft.com/office/powerpoint/2010/main" val="77952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Nařízení EU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Programové dokumenty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Národní dokumenty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314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Legislativa a dokumenty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36517"/>
            <a:ext cx="3499711" cy="228299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41986" y="4437112"/>
            <a:ext cx="8468263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 způsobilost výdajů platí tato hierarchie: </a:t>
            </a:r>
          </a:p>
          <a:p>
            <a:r>
              <a:rPr lang="cs-CZ" altLang="cs-CZ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Pravidla EU jsou nadřazena programovým pravidlům, která jsou nadřazena pravidlům národním.</a:t>
            </a:r>
          </a:p>
          <a:p>
            <a:endParaRPr lang="cs-CZ" altLang="cs-CZ" sz="1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altLang="cs-CZ" sz="1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 ostatních pravidel, vyjma pravidel způsobilosti, platí, že přednost mají </a:t>
            </a:r>
            <a:r>
              <a:rPr lang="cs-CZ" altLang="cs-CZ" sz="17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přísnější pravidla.</a:t>
            </a:r>
            <a:endParaRPr lang="cs-CZ" sz="17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221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zvláště: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č. 2021/1060 – 	o společných ustanoveních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č. 2021/1059 – 	o Evropské územní spolupráci (</a:t>
            </a:r>
            <a:r>
              <a:rPr lang="cs-CZ" altLang="cs-CZ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</a:t>
            </a: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č. 2021/1058 – 	o Evropském fondu pro regionální rozvoj (ERDF) a o 			Fondu soudržnosti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cs-CZ" altLang="cs-CZ" sz="20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alt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91040" y="606440"/>
            <a:ext cx="2561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3200" b="1" dirty="0">
                <a:solidFill>
                  <a:srgbClr val="0000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Nařízení EU</a:t>
            </a:r>
            <a:endParaRPr lang="cs-CZ" sz="3200" b="1" dirty="0">
              <a:solidFill>
                <a:srgbClr val="0000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657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/>
            </a:br>
            <a:r>
              <a:rPr lang="cs-CZ" sz="1200" dirty="0">
                <a:hlinkClick r:id="rId2"/>
              </a:rPr>
              <a:t>https://www.interregeurope.eu/help/project-implementation-2021-2027</a:t>
            </a: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3"/>
              </a:rPr>
              <a:t>Program meziregionální spolupráce </a:t>
            </a:r>
            <a:r>
              <a:rPr lang="cs-CZ" altLang="cs-CZ" sz="1800" dirty="0" err="1">
                <a:hlinkClick r:id="rId3"/>
              </a:rPr>
              <a:t>Interreg</a:t>
            </a:r>
            <a:r>
              <a:rPr lang="cs-CZ" altLang="cs-CZ" sz="1800" dirty="0">
                <a:hlinkClick r:id="rId3"/>
              </a:rPr>
              <a:t> Europe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2"/>
              </a:rPr>
              <a:t>Programme </a:t>
            </a:r>
            <a:r>
              <a:rPr lang="cs-CZ" altLang="cs-CZ" sz="1800" dirty="0" err="1">
                <a:hlinkClick r:id="rId2"/>
              </a:rPr>
              <a:t>Manual</a:t>
            </a:r>
            <a:br>
              <a:rPr lang="cs-CZ" altLang="cs-CZ" sz="1800" dirty="0"/>
            </a:br>
            <a:r>
              <a:rPr lang="cs-CZ" altLang="cs-CZ" sz="1800" dirty="0"/>
              <a:t>      </a:t>
            </a:r>
            <a:r>
              <a:rPr lang="cs-CZ" altLang="cs-CZ" sz="1200" dirty="0"/>
              <a:t>(obsahuje informace pro předložení žádosti, ale i o předkládání výdajů ke kontrole část 5, 6, 7) 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hlinkClick r:id="rId4"/>
              </a:rPr>
              <a:t>Branding </a:t>
            </a:r>
            <a:r>
              <a:rPr lang="cs-CZ" sz="1800" dirty="0" err="1">
                <a:hlinkClick r:id="rId4"/>
              </a:rPr>
              <a:t>guidelines</a:t>
            </a:r>
            <a:r>
              <a:rPr lang="cs-CZ" sz="1800" dirty="0">
                <a:hlinkClick r:id="rId4"/>
              </a:rPr>
              <a:t> </a:t>
            </a: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hlinkClick r:id="rId2"/>
              </a:rPr>
              <a:t>Webináře o řádné implementaci projektu</a:t>
            </a:r>
            <a:endParaRPr 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444735"/>
            <a:ext cx="4876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Programové dokumenty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A62630E-F32B-49E8-89AF-C6C740A155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6582266" cy="991403"/>
          </a:xfrm>
          <a:prstGeom prst="rect">
            <a:avLst/>
          </a:prstGeom>
        </p:spPr>
      </p:pic>
      <p:pic>
        <p:nvPicPr>
          <p:cNvPr id="5" name="Grafický objekt 4" descr="Vykřičník se souvislou výplní">
            <a:extLst>
              <a:ext uri="{FF2B5EF4-FFF2-40B4-BE49-F238E27FC236}">
                <a16:creationId xmlns:a16="http://schemas.microsoft.com/office/drawing/2014/main" id="{C87C949F-28C5-1D9C-C790-1E7DD10042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01362" y="3837038"/>
            <a:ext cx="1134059" cy="1134059"/>
          </a:xfrm>
          <a:prstGeom prst="rect">
            <a:avLst/>
          </a:prstGeom>
        </p:spPr>
      </p:pic>
      <p:pic>
        <p:nvPicPr>
          <p:cNvPr id="6" name="Grafický objekt 5" descr="Vykřičník se souvislou výplní">
            <a:extLst>
              <a:ext uri="{FF2B5EF4-FFF2-40B4-BE49-F238E27FC236}">
                <a16:creationId xmlns:a16="http://schemas.microsoft.com/office/drawing/2014/main" id="{29128FF2-8B68-8A96-1AF7-8E1D4104ED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78373" y="3837038"/>
            <a:ext cx="1134059" cy="1134059"/>
          </a:xfrm>
          <a:prstGeom prst="rect">
            <a:avLst/>
          </a:prstGeom>
        </p:spPr>
      </p:pic>
      <p:pic>
        <p:nvPicPr>
          <p:cNvPr id="7" name="Grafický objekt 6" descr="Vykřičník se souvislou výplní">
            <a:extLst>
              <a:ext uri="{FF2B5EF4-FFF2-40B4-BE49-F238E27FC236}">
                <a16:creationId xmlns:a16="http://schemas.microsoft.com/office/drawing/2014/main" id="{D145E67D-CFD9-011D-521B-C45F553536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39435" y="3837038"/>
            <a:ext cx="1134059" cy="1134059"/>
          </a:xfrm>
          <a:prstGeom prst="rect">
            <a:avLst/>
          </a:prstGeom>
        </p:spPr>
      </p:pic>
      <p:sp>
        <p:nvSpPr>
          <p:cNvPr id="9" name="Vývojový diagram: postup 8">
            <a:extLst>
              <a:ext uri="{FF2B5EF4-FFF2-40B4-BE49-F238E27FC236}">
                <a16:creationId xmlns:a16="http://schemas.microsoft.com/office/drawing/2014/main" id="{2A9DC7E4-1BBE-1C50-BA0A-B3199916C37F}"/>
              </a:ext>
            </a:extLst>
          </p:cNvPr>
          <p:cNvSpPr/>
          <p:nvPr/>
        </p:nvSpPr>
        <p:spPr>
          <a:xfrm>
            <a:off x="470506" y="3717032"/>
            <a:ext cx="7845910" cy="1512168"/>
          </a:xfrm>
          <a:prstGeom prst="flowChartProcess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5B409ADF-50FB-8D78-1A3D-BEEB716AFB9D}"/>
              </a:ext>
            </a:extLst>
          </p:cNvPr>
          <p:cNvSpPr txBox="1"/>
          <p:nvPr/>
        </p:nvSpPr>
        <p:spPr>
          <a:xfrm>
            <a:off x="6404548" y="6022300"/>
            <a:ext cx="2472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Nutno mít blíže nastudováno</a:t>
            </a:r>
          </a:p>
        </p:txBody>
      </p:sp>
      <p:sp>
        <p:nvSpPr>
          <p:cNvPr id="11" name="Šipka: nahoru 10">
            <a:extLst>
              <a:ext uri="{FF2B5EF4-FFF2-40B4-BE49-F238E27FC236}">
                <a16:creationId xmlns:a16="http://schemas.microsoft.com/office/drawing/2014/main" id="{9FD46D6A-19FE-767D-1D53-0B2C68EE5253}"/>
              </a:ext>
            </a:extLst>
          </p:cNvPr>
          <p:cNvSpPr/>
          <p:nvPr/>
        </p:nvSpPr>
        <p:spPr>
          <a:xfrm>
            <a:off x="6905794" y="5349206"/>
            <a:ext cx="258494" cy="528066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3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4"/>
            <a:ext cx="8712968" cy="5406137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/>
            </a:br>
            <a:r>
              <a:rPr lang="cs-CZ" sz="1200" dirty="0">
                <a:hlinkClick r:id="rId2"/>
              </a:rPr>
              <a:t>https://interreg-danube.eu/library-documents</a:t>
            </a:r>
            <a:r>
              <a:rPr lang="cs-CZ" sz="1200" dirty="0"/>
              <a:t>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3"/>
              </a:rPr>
              <a:t>Program nadnárodní spolupráce </a:t>
            </a:r>
            <a:r>
              <a:rPr lang="cs-CZ" altLang="cs-CZ" sz="1800" dirty="0" err="1">
                <a:hlinkClick r:id="rId3"/>
              </a:rPr>
              <a:t>Interreg</a:t>
            </a:r>
            <a:r>
              <a:rPr lang="cs-CZ" altLang="cs-CZ" sz="1800" dirty="0">
                <a:hlinkClick r:id="rId3"/>
              </a:rPr>
              <a:t> Danube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4"/>
              </a:rPr>
              <a:t>Implementační manuál</a:t>
            </a: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4"/>
              </a:rPr>
              <a:t>Manuál ke způsobilosti výdajů</a:t>
            </a: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hlinkClick r:id="rId4"/>
              </a:rPr>
              <a:t>Kontrolní pokyny </a:t>
            </a:r>
            <a:br>
              <a:rPr lang="cs-CZ" altLang="cs-CZ" sz="1800" dirty="0"/>
            </a:br>
            <a:r>
              <a:rPr lang="cs-CZ" altLang="cs-CZ" sz="1800" dirty="0"/>
              <a:t>   </a:t>
            </a: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hlinkClick r:id="rId5"/>
              </a:rPr>
              <a:t>Branding </a:t>
            </a:r>
            <a:r>
              <a:rPr lang="cs-CZ" sz="1800" dirty="0" err="1">
                <a:hlinkClick r:id="rId5"/>
              </a:rPr>
              <a:t>Manual</a:t>
            </a: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 err="1">
                <a:hlinkClick r:id="rId4"/>
              </a:rPr>
              <a:t>Tutorials</a:t>
            </a:r>
            <a:r>
              <a:rPr lang="cs-CZ" sz="1800" dirty="0">
                <a:hlinkClick r:id="rId4"/>
              </a:rPr>
              <a:t> o řádné implementaci projektu</a:t>
            </a:r>
            <a:endParaRPr 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444735"/>
            <a:ext cx="4876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Programové dokumenty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9E9656-A6DF-F6D5-0C61-055F03B985C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7866773" cy="936104"/>
          </a:xfrm>
          <a:prstGeom prst="rect">
            <a:avLst/>
          </a:prstGeom>
        </p:spPr>
      </p:pic>
      <p:pic>
        <p:nvPicPr>
          <p:cNvPr id="6" name="Grafický objekt 5" descr="Vykřičník se souvislou výplní">
            <a:extLst>
              <a:ext uri="{FF2B5EF4-FFF2-40B4-BE49-F238E27FC236}">
                <a16:creationId xmlns:a16="http://schemas.microsoft.com/office/drawing/2014/main" id="{AF2FAA26-0BCE-F1FD-D44B-37B5C78590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689884" y="3789040"/>
            <a:ext cx="1134059" cy="1512168"/>
          </a:xfrm>
          <a:prstGeom prst="rect">
            <a:avLst/>
          </a:prstGeom>
        </p:spPr>
      </p:pic>
      <p:pic>
        <p:nvPicPr>
          <p:cNvPr id="7" name="Grafický objekt 6" descr="Vykřičník se souvislou výplní">
            <a:extLst>
              <a:ext uri="{FF2B5EF4-FFF2-40B4-BE49-F238E27FC236}">
                <a16:creationId xmlns:a16="http://schemas.microsoft.com/office/drawing/2014/main" id="{3FCB76DA-4971-9DB7-ABCC-5B2259CB41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004970" y="3790940"/>
            <a:ext cx="1134059" cy="1512168"/>
          </a:xfrm>
          <a:prstGeom prst="rect">
            <a:avLst/>
          </a:prstGeom>
        </p:spPr>
      </p:pic>
      <p:pic>
        <p:nvPicPr>
          <p:cNvPr id="8" name="Grafický objekt 7" descr="Vykřičník se souvislou výplní">
            <a:extLst>
              <a:ext uri="{FF2B5EF4-FFF2-40B4-BE49-F238E27FC236}">
                <a16:creationId xmlns:a16="http://schemas.microsoft.com/office/drawing/2014/main" id="{733FE4E0-CDFF-2269-BF21-1A8BDBD4EF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74817" y="3789040"/>
            <a:ext cx="1134059" cy="1512168"/>
          </a:xfrm>
          <a:prstGeom prst="rect">
            <a:avLst/>
          </a:prstGeom>
        </p:spPr>
      </p:pic>
      <p:sp>
        <p:nvSpPr>
          <p:cNvPr id="9" name="Vývojový diagram: postup 8">
            <a:extLst>
              <a:ext uri="{FF2B5EF4-FFF2-40B4-BE49-F238E27FC236}">
                <a16:creationId xmlns:a16="http://schemas.microsoft.com/office/drawing/2014/main" id="{EE5190BC-EB60-DD6E-FA1E-80B8BA89DAFF}"/>
              </a:ext>
            </a:extLst>
          </p:cNvPr>
          <p:cNvSpPr/>
          <p:nvPr/>
        </p:nvSpPr>
        <p:spPr>
          <a:xfrm>
            <a:off x="539552" y="3789040"/>
            <a:ext cx="4599477" cy="1512168"/>
          </a:xfrm>
          <a:prstGeom prst="flowChartProcess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D6DCE61-C40B-CE52-9D23-61AC20CE647C}"/>
              </a:ext>
            </a:extLst>
          </p:cNvPr>
          <p:cNvSpPr txBox="1"/>
          <p:nvPr/>
        </p:nvSpPr>
        <p:spPr>
          <a:xfrm>
            <a:off x="6627132" y="4221958"/>
            <a:ext cx="2472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Nutno mít blíže nastudováno</a:t>
            </a:r>
          </a:p>
        </p:txBody>
      </p:sp>
      <p:sp>
        <p:nvSpPr>
          <p:cNvPr id="11" name="Šipka: doleva 10">
            <a:extLst>
              <a:ext uri="{FF2B5EF4-FFF2-40B4-BE49-F238E27FC236}">
                <a16:creationId xmlns:a16="http://schemas.microsoft.com/office/drawing/2014/main" id="{336F6661-48BB-C7C8-1705-BD93297304DD}"/>
              </a:ext>
            </a:extLst>
          </p:cNvPr>
          <p:cNvSpPr/>
          <p:nvPr/>
        </p:nvSpPr>
        <p:spPr>
          <a:xfrm>
            <a:off x="5580112" y="4401108"/>
            <a:ext cx="576064" cy="216024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59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4248472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hlinkClick r:id="rId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Pokyny pro příjemce ke kontrole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200" dirty="0">
              <a:solidFill>
                <a:srgbClr val="C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Náležitosti dokladování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Mzdové sazby typových pozic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zákona č. 134/2016 Sb., </a:t>
            </a: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zadávání veřejných zakázek</a:t>
            </a:r>
            <a:endParaRPr 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/>
              </a:rPr>
              <a:t>Metodický pokyn pro zadávání zakázek pro programové období 2021-2027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/>
              </a:rPr>
              <a:t>Metodický pokyn pro způsobilost výdajů a jejich vykazování</a:t>
            </a:r>
            <a:endParaRPr lang="cs-CZ" altLang="cs-CZ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br>
              <a:rPr lang="cs-CZ" altLang="cs-CZ" sz="1800" dirty="0">
                <a:latin typeface="+mn-lt"/>
              </a:rPr>
            </a:b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br>
              <a:rPr lang="cs-CZ" altLang="cs-CZ" sz="1800" dirty="0">
                <a:latin typeface="+mn-lt"/>
              </a:rPr>
            </a:b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40318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Národní dokumenty</a:t>
            </a:r>
          </a:p>
        </p:txBody>
      </p:sp>
      <p:pic>
        <p:nvPicPr>
          <p:cNvPr id="8" name="Obrázek 7" descr="Obsah obrázku text, snímek obrazovky, Písmo, dopis&#10;&#10;Popis byl vytvořen automaticky">
            <a:extLst>
              <a:ext uri="{FF2B5EF4-FFF2-40B4-BE49-F238E27FC236}">
                <a16:creationId xmlns:a16="http://schemas.microsoft.com/office/drawing/2014/main" id="{5A08CB9E-D689-D4EF-33B4-C1E672F3974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086" y="1168935"/>
            <a:ext cx="5050914" cy="5408897"/>
          </a:xfrm>
          <a:prstGeom prst="rect">
            <a:avLst/>
          </a:prstGeom>
        </p:spPr>
      </p:pic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A7D1CF2F-8844-4153-AF37-6808B9EBAA5E}"/>
              </a:ext>
            </a:extLst>
          </p:cNvPr>
          <p:cNvCxnSpPr>
            <a:cxnSpLocks/>
          </p:cNvCxnSpPr>
          <p:nvPr/>
        </p:nvCxnSpPr>
        <p:spPr>
          <a:xfrm>
            <a:off x="3742767" y="1803283"/>
            <a:ext cx="2629433" cy="3353909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09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úrovni ČR:</a:t>
            </a:r>
          </a:p>
          <a:p>
            <a:endParaRPr lang="cs-CZ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Pokyny pro příjemce ke kontrole </a:t>
            </a:r>
          </a:p>
          <a:p>
            <a:r>
              <a:rPr lang="cs-CZ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	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upravují oblasti, které nejsou dostatečně ošetřené v programových dokumentech, případně jsou specifické pro ČR – veřejné zakázky </a:t>
            </a:r>
          </a:p>
          <a:p>
            <a:pPr>
              <a:buFontTx/>
              <a:buChar char="-"/>
            </a:pP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obsahují základní informace pro partnery popisující požadavky pro kontrolu</a:t>
            </a:r>
          </a:p>
          <a:p>
            <a:pPr marL="0" indent="0"/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Náležitosti dokladování</a:t>
            </a:r>
          </a:p>
          <a:p>
            <a:pPr marL="0" indent="0"/>
            <a:r>
              <a:rPr lang="cs-CZ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cs-CZ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dokladování jednotlivých typů výdajů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Klíčové dokumenty pro kontrolu</a:t>
            </a:r>
          </a:p>
        </p:txBody>
      </p:sp>
    </p:spTree>
    <p:extLst>
      <p:ext uri="{BB962C8B-B14F-4D97-AF65-F5344CB8AC3E}">
        <p14:creationId xmlns:p14="http://schemas.microsoft.com/office/powerpoint/2010/main" val="348608660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7348</TotalTime>
  <Words>1667</Words>
  <Application>Microsoft Office PowerPoint</Application>
  <PresentationFormat>Předvádění na obrazovce (4:3)</PresentationFormat>
  <Paragraphs>253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Open Sans</vt:lpstr>
      <vt:lpstr>Symbol</vt:lpstr>
      <vt:lpstr>Wingdings</vt:lpstr>
      <vt:lpstr>MMR_klas</vt:lpstr>
      <vt:lpstr>Finanční seminář Interreg Danube Interreg Europe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Programy 2021-2027 – financování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Lukeš Pavel</cp:lastModifiedBy>
  <cp:revision>325</cp:revision>
  <cp:lastPrinted>2019-04-17T13:56:56Z</cp:lastPrinted>
  <dcterms:created xsi:type="dcterms:W3CDTF">2014-02-26T13:05:03Z</dcterms:created>
  <dcterms:modified xsi:type="dcterms:W3CDTF">2025-02-20T14:37:06Z</dcterms:modified>
</cp:coreProperties>
</file>