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9" r:id="rId3"/>
    <p:sldId id="262" r:id="rId4"/>
    <p:sldId id="261" r:id="rId5"/>
    <p:sldId id="257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8" autoAdjust="0"/>
    <p:restoredTop sz="94673" autoAdjust="0"/>
  </p:normalViewPr>
  <p:slideViewPr>
    <p:cSldViewPr>
      <p:cViewPr varScale="1">
        <p:scale>
          <a:sx n="95" d="100"/>
          <a:sy n="95" d="100"/>
        </p:scale>
        <p:origin x="109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32BE3-7EE5-4742-8E87-71CA01D84052}" type="datetimeFigureOut">
              <a:rPr lang="en-US" smtClean="0"/>
              <a:t>10/11/2021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600201-031A-47C2-90AE-4A838D9DD3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1788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i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receiver operating characteristic curve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600201-031A-47C2-90AE-4A838D9DD38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019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AAE24423-05E1-42A9-8C00-ACD42F181098}" type="datetimeFigureOut">
              <a:rPr lang="en-GB" smtClean="0"/>
              <a:pPr/>
              <a:t>11/10/2021</a:t>
            </a:fld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GB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EA9EBAA4-1A9B-4648-809A-A82DC033F5B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24423-05E1-42A9-8C00-ACD42F181098}" type="datetimeFigureOut">
              <a:rPr lang="en-GB" smtClean="0"/>
              <a:pPr/>
              <a:t>11/10/2021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EBAA4-1A9B-4648-809A-A82DC033F5B0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24423-05E1-42A9-8C00-ACD42F181098}" type="datetimeFigureOut">
              <a:rPr lang="en-GB" smtClean="0"/>
              <a:pPr/>
              <a:t>11/10/2021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EBAA4-1A9B-4648-809A-A82DC033F5B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24423-05E1-42A9-8C00-ACD42F181098}" type="datetimeFigureOut">
              <a:rPr lang="en-GB" smtClean="0"/>
              <a:pPr/>
              <a:t>11/10/2021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EBAA4-1A9B-4648-809A-A82DC033F5B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AAE24423-05E1-42A9-8C00-ACD42F181098}" type="datetimeFigureOut">
              <a:rPr lang="en-GB" smtClean="0"/>
              <a:pPr/>
              <a:t>11/10/2021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EA9EBAA4-1A9B-4648-809A-A82DC033F5B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24423-05E1-42A9-8C00-ACD42F181098}" type="datetimeFigureOut">
              <a:rPr lang="en-GB" smtClean="0"/>
              <a:pPr/>
              <a:t>11/10/2021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EBAA4-1A9B-4648-809A-A82DC033F5B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24423-05E1-42A9-8C00-ACD42F181098}" type="datetimeFigureOut">
              <a:rPr lang="en-GB" smtClean="0"/>
              <a:pPr/>
              <a:t>11/10/2021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EBAA4-1A9B-4648-809A-A82DC033F5B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24423-05E1-42A9-8C00-ACD42F181098}" type="datetimeFigureOut">
              <a:rPr lang="en-GB" smtClean="0"/>
              <a:pPr/>
              <a:t>11/10/2021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EBAA4-1A9B-4648-809A-A82DC033F5B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24423-05E1-42A9-8C00-ACD42F181098}" type="datetimeFigureOut">
              <a:rPr lang="en-GB" smtClean="0"/>
              <a:pPr/>
              <a:t>11/10/2021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EBAA4-1A9B-4648-809A-A82DC033F5B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24423-05E1-42A9-8C00-ACD42F181098}" type="datetimeFigureOut">
              <a:rPr lang="en-GB" smtClean="0"/>
              <a:pPr/>
              <a:t>11/10/2021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EBAA4-1A9B-4648-809A-A82DC033F5B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24423-05E1-42A9-8C00-ACD42F181098}" type="datetimeFigureOut">
              <a:rPr lang="en-GB" smtClean="0"/>
              <a:pPr/>
              <a:t>11/10/2021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EBAA4-1A9B-4648-809A-A82DC033F5B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AE24423-05E1-42A9-8C00-ACD42F181098}" type="datetimeFigureOut">
              <a:rPr lang="en-GB" smtClean="0"/>
              <a:pPr/>
              <a:t>11/10/2021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A9EBAA4-1A9B-4648-809A-A82DC033F5B0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dea.cerge-ei.cz/files/IDEA_Studie_4_2021_Kurzarbeit_Antivirus_B.pdf" TargetMode="External"/><Relationship Id="rId2" Type="http://schemas.openxmlformats.org/officeDocument/2006/relationships/hyperlink" Target="https://journal.fsv.cuni.cz/mag/article/show/id/1478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trexima.cz/wp-content/uploads/antivirus-b-vyzkumna-zprava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Antivirus B v </a:t>
            </a:r>
            <a:r>
              <a:rPr lang="cs-CZ" u="sng" dirty="0" smtClean="0"/>
              <a:t>první</a:t>
            </a:r>
            <a:r>
              <a:rPr lang="cs-CZ" dirty="0" smtClean="0"/>
              <a:t> pandemické vlně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cs-CZ" sz="2200" dirty="0" smtClean="0"/>
              <a:t>prof. Štěpán Jurajda, Ph.D. a Mgr. Pavla Doleželová</a:t>
            </a:r>
            <a:endParaRPr lang="cs-CZ" sz="2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Výsledky studie ISPV (</a:t>
            </a:r>
            <a:r>
              <a:rPr lang="cs-CZ" dirty="0" err="1" smtClean="0"/>
              <a:t>Trexima</a:t>
            </a:r>
            <a:r>
              <a:rPr lang="cs-CZ" dirty="0" smtClean="0"/>
              <a:t>) a CERGE-EI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579296" cy="990600"/>
          </a:xfrm>
        </p:spPr>
        <p:txBody>
          <a:bodyPr>
            <a:normAutofit/>
          </a:bodyPr>
          <a:lstStyle/>
          <a:p>
            <a:r>
              <a:rPr lang="cs-CZ" dirty="0" smtClean="0"/>
              <a:t>Jak vyhodnotit dopady </a:t>
            </a:r>
            <a:r>
              <a:rPr lang="cs-CZ" dirty="0" err="1" smtClean="0"/>
              <a:t>kurzarbeit</a:t>
            </a:r>
            <a:r>
              <a:rPr lang="cs-CZ" dirty="0" smtClean="0"/>
              <a:t> politik?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cs-CZ" dirty="0" smtClean="0"/>
              <a:t>Podniky více postižené propadem poptávky častěji žádají o podporu, takže není možné vyhodnotit dopady pomocí popisu vývoje zaměstnanosti v podpořených podnicích. </a:t>
            </a:r>
          </a:p>
          <a:p>
            <a:r>
              <a:rPr lang="cs-CZ" dirty="0" smtClean="0"/>
              <a:t>Analýza </a:t>
            </a:r>
            <a:r>
              <a:rPr lang="en-US" dirty="0" smtClean="0"/>
              <a:t>Kopp</a:t>
            </a:r>
            <a:r>
              <a:rPr lang="cs-CZ" dirty="0" smtClean="0"/>
              <a:t> a </a:t>
            </a:r>
            <a:r>
              <a:rPr lang="en-US" dirty="0" err="1" smtClean="0"/>
              <a:t>Siegenthaler</a:t>
            </a:r>
            <a:r>
              <a:rPr lang="cs-CZ" dirty="0" smtClean="0"/>
              <a:t> (</a:t>
            </a:r>
            <a:r>
              <a:rPr lang="en-US" i="1" dirty="0" smtClean="0"/>
              <a:t>Journal </a:t>
            </a:r>
            <a:r>
              <a:rPr lang="en-US" i="1" dirty="0"/>
              <a:t>of the European Economic Association</a:t>
            </a:r>
            <a:r>
              <a:rPr lang="en-US" dirty="0"/>
              <a:t>, </a:t>
            </a:r>
            <a:r>
              <a:rPr lang="en-US" dirty="0" smtClean="0"/>
              <a:t>2021</a:t>
            </a:r>
            <a:r>
              <a:rPr lang="cs-CZ" dirty="0" smtClean="0"/>
              <a:t>) používá čtvrtletních panelových dat o švýcarských zaměstnavatelích propojených s informací o příjmu </a:t>
            </a:r>
            <a:r>
              <a:rPr lang="cs-CZ" dirty="0" err="1" smtClean="0"/>
              <a:t>kurzarbeit</a:t>
            </a:r>
            <a:r>
              <a:rPr lang="cs-CZ" dirty="0" smtClean="0"/>
              <a:t> podpory (STW) a porovnává vývoj zaměstnanosti u úspěšných a neúspěšných žadatelů o podporu s využitím rozdílů mezi mírou schvalování žádostí jednotlivými úřady práce. Ukazuje se, že podpora pomohla zaměstnavatelům udržet pracovní místa, nešlo jen o odsunutí propouštění.  </a:t>
            </a:r>
          </a:p>
          <a:p>
            <a:r>
              <a:rPr lang="cs-CZ" dirty="0" smtClean="0"/>
              <a:t>V ČR jsme se (loni, nezávisle) o podobnou analýzu pokusili na základě propojení dat z Informačního systému o průměrném výdělku (ISPV, SES) a identity příjemců podpory z programu Antivirus B. </a:t>
            </a:r>
            <a:endParaRPr lang="cs-CZ" dirty="0"/>
          </a:p>
          <a:p>
            <a:r>
              <a:rPr lang="cs-CZ" dirty="0" smtClean="0"/>
              <a:t>ISPV umožňuje pohled na zaměstnanost a mzdy před pandemií.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579296" cy="990600"/>
          </a:xfrm>
        </p:spPr>
        <p:txBody>
          <a:bodyPr>
            <a:normAutofit/>
          </a:bodyPr>
          <a:lstStyle/>
          <a:p>
            <a:r>
              <a:rPr lang="cs-CZ" dirty="0" smtClean="0"/>
              <a:t>Pokles </a:t>
            </a:r>
            <a:r>
              <a:rPr lang="cs-CZ" dirty="0"/>
              <a:t>odpracované </a:t>
            </a:r>
            <a:r>
              <a:rPr lang="cs-CZ" dirty="0" smtClean="0"/>
              <a:t>doby 2Q 2020/2019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859216" cy="545016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sz="2400" dirty="0" smtClean="0"/>
              <a:t>C </a:t>
            </a:r>
            <a:r>
              <a:rPr lang="cs-CZ" sz="2400" dirty="0"/>
              <a:t>Zpracovatelský </a:t>
            </a:r>
            <a:r>
              <a:rPr lang="cs-CZ" sz="2400" dirty="0" smtClean="0"/>
              <a:t>průmysl</a:t>
            </a:r>
            <a:r>
              <a:rPr lang="cs-CZ" sz="2400" dirty="0"/>
              <a:t>, </a:t>
            </a:r>
            <a:r>
              <a:rPr lang="cs-CZ" sz="2400" dirty="0" smtClean="0"/>
              <a:t> I </a:t>
            </a:r>
            <a:r>
              <a:rPr lang="cs-CZ" sz="2400" dirty="0"/>
              <a:t>Ubytování, stravování a pohostinství, </a:t>
            </a:r>
            <a:r>
              <a:rPr lang="cs-CZ" sz="2400" dirty="0" smtClean="0"/>
              <a:t> N Administrativa,  R Kultura a rekreace</a:t>
            </a:r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390" y="1267780"/>
            <a:ext cx="5761219" cy="43224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Regresní analýza: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003232" cy="4937760"/>
          </a:xfrm>
        </p:spPr>
        <p:txBody>
          <a:bodyPr>
            <a:normAutofit fontScale="92500" lnSpcReduction="20000"/>
          </a:bodyPr>
          <a:lstStyle/>
          <a:p>
            <a:r>
              <a:rPr lang="cs-CZ" dirty="0"/>
              <a:t>ÚP se neliší v </a:t>
            </a:r>
            <a:r>
              <a:rPr lang="cs-CZ" dirty="0" smtClean="0"/>
              <a:t>pravděpodobnosti udělení podpory. Jen popis:</a:t>
            </a:r>
          </a:p>
          <a:p>
            <a:r>
              <a:rPr lang="cs-CZ" dirty="0" smtClean="0"/>
              <a:t>Regrese: Příjem podpory jako funkce charakteristik zaměstnavatelů (srovnání příjemců a ne-příjemců)</a:t>
            </a:r>
          </a:p>
          <a:p>
            <a:r>
              <a:rPr lang="cs-CZ" dirty="0" smtClean="0"/>
              <a:t>Regrese: Podíl celkových mzdových nákladů hrazených programem (srovnání mezi příjemci)</a:t>
            </a:r>
          </a:p>
          <a:p>
            <a:r>
              <a:rPr lang="cs-CZ" dirty="0" smtClean="0"/>
              <a:t>Čerpání podpory v závislosti na před-pandemickém vývoji</a:t>
            </a:r>
          </a:p>
          <a:p>
            <a:r>
              <a:rPr lang="cs-CZ" dirty="0" smtClean="0"/>
              <a:t>Velké rozdíly v participaci mezi odvětvími i pokud kontrolujeme pro celkový pokles odpracovaných hodin.</a:t>
            </a:r>
          </a:p>
          <a:p>
            <a:r>
              <a:rPr lang="cs-CZ" dirty="0"/>
              <a:t>Firmy s více než 1000 </a:t>
            </a:r>
            <a:r>
              <a:rPr lang="cs-CZ" dirty="0" smtClean="0"/>
              <a:t>zaměstnanci </a:t>
            </a:r>
            <a:r>
              <a:rPr lang="cs-CZ" dirty="0"/>
              <a:t>mají </a:t>
            </a:r>
            <a:r>
              <a:rPr lang="cs-CZ" dirty="0" smtClean="0"/>
              <a:t>2x </a:t>
            </a:r>
            <a:r>
              <a:rPr lang="cs-CZ" dirty="0"/>
              <a:t>vyšší míru participace než zaměstnavatelé s méně než 250 zaměstnanci.</a:t>
            </a:r>
            <a:endParaRPr lang="cs-CZ" dirty="0" smtClean="0"/>
          </a:p>
          <a:p>
            <a:r>
              <a:rPr lang="cs-CZ" dirty="0" smtClean="0"/>
              <a:t>Zaměstnavatelé ve zpracovatelském průmyslu s více než 250 zaměstnanci tvořili 1</a:t>
            </a:r>
            <a:r>
              <a:rPr lang="en-US" dirty="0" smtClean="0"/>
              <a:t>3 </a:t>
            </a:r>
            <a:r>
              <a:rPr lang="en-US" dirty="0"/>
              <a:t>% </a:t>
            </a:r>
            <a:r>
              <a:rPr lang="cs-CZ" dirty="0" smtClean="0"/>
              <a:t>odpracované doby v podnikovém sektoru v Q2 2019, ale získaly </a:t>
            </a:r>
            <a:r>
              <a:rPr lang="en-US" dirty="0" smtClean="0"/>
              <a:t>60 </a:t>
            </a:r>
            <a:r>
              <a:rPr lang="en-US" dirty="0"/>
              <a:t>% </a:t>
            </a:r>
            <a:r>
              <a:rPr lang="cs-CZ" dirty="0" smtClean="0"/>
              <a:t>podpory z </a:t>
            </a:r>
            <a:r>
              <a:rPr lang="en-US" dirty="0" smtClean="0"/>
              <a:t>Antivirus </a:t>
            </a:r>
            <a:r>
              <a:rPr lang="en-US" dirty="0"/>
              <a:t>B </a:t>
            </a:r>
            <a:r>
              <a:rPr lang="en-US" dirty="0" smtClean="0"/>
              <a:t>program</a:t>
            </a:r>
            <a:r>
              <a:rPr lang="cs-CZ" dirty="0" smtClean="0"/>
              <a:t>u v Q</a:t>
            </a:r>
            <a:r>
              <a:rPr lang="en-US" dirty="0" smtClean="0"/>
              <a:t>2 </a:t>
            </a:r>
            <a:r>
              <a:rPr lang="en-US" dirty="0"/>
              <a:t>of 2020.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Závěry</a:t>
            </a: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Ve vládním programu Antivirus B </a:t>
            </a:r>
            <a:r>
              <a:rPr lang="cs-CZ" dirty="0" smtClean="0"/>
              <a:t>na </a:t>
            </a:r>
            <a:r>
              <a:rPr lang="cs-CZ" dirty="0"/>
              <a:t>podporu zaměstnanosti v době </a:t>
            </a:r>
            <a:r>
              <a:rPr lang="cs-CZ" dirty="0" err="1"/>
              <a:t>koronavirové</a:t>
            </a:r>
            <a:r>
              <a:rPr lang="cs-CZ" dirty="0"/>
              <a:t> pandemie </a:t>
            </a:r>
            <a:r>
              <a:rPr lang="cs-CZ" dirty="0" smtClean="0"/>
              <a:t>v 2. čtvrtletí 2020 čerpaly </a:t>
            </a:r>
            <a:r>
              <a:rPr lang="cs-CZ" dirty="0"/>
              <a:t>podporu hlavně velké firmy působící v sektoru zpracovatelského průmyslu. </a:t>
            </a:r>
            <a:endParaRPr lang="cs-CZ" dirty="0" smtClean="0"/>
          </a:p>
          <a:p>
            <a:r>
              <a:rPr lang="cs-CZ" dirty="0" smtClean="0"/>
              <a:t>Podporu </a:t>
            </a:r>
            <a:r>
              <a:rPr lang="cs-CZ" dirty="0"/>
              <a:t>také častěji čerpaly firmy, které se s poklesem poptávky potýkaly již před nástupem pandemie. </a:t>
            </a:r>
            <a:endParaRPr lang="en-US" smtClean="0"/>
          </a:p>
          <a:p>
            <a:endParaRPr lang="en-US" dirty="0" smtClean="0"/>
          </a:p>
          <a:p>
            <a:r>
              <a:rPr lang="cs-CZ" dirty="0">
                <a:hlinkClick r:id="rId2"/>
              </a:rPr>
              <a:t>https://</a:t>
            </a:r>
            <a:r>
              <a:rPr lang="cs-CZ" dirty="0" smtClean="0">
                <a:hlinkClick r:id="rId2"/>
              </a:rPr>
              <a:t>journal.fsv.cuni.cz/mag/article/show/id/1478</a:t>
            </a:r>
            <a:endParaRPr lang="en-US" dirty="0" smtClean="0"/>
          </a:p>
          <a:p>
            <a:r>
              <a:rPr lang="cs-CZ" sz="2000" dirty="0" smtClean="0">
                <a:hlinkClick r:id="rId3"/>
              </a:rPr>
              <a:t>idea.cerge-ei.cz/</a:t>
            </a:r>
            <a:r>
              <a:rPr lang="cs-CZ" sz="2000" dirty="0" err="1" smtClean="0">
                <a:hlinkClick r:id="rId3"/>
              </a:rPr>
              <a:t>files</a:t>
            </a:r>
            <a:r>
              <a:rPr lang="cs-CZ" sz="2000" dirty="0" smtClean="0">
                <a:hlinkClick r:id="rId3"/>
              </a:rPr>
              <a:t>/IDEA_Studie_4_2021_Kurzarbeit_Antivirus_B.pdf</a:t>
            </a:r>
            <a:r>
              <a:rPr lang="en-US" sz="2000" dirty="0" smtClean="0"/>
              <a:t> </a:t>
            </a:r>
          </a:p>
          <a:p>
            <a:r>
              <a:rPr lang="cs-CZ" sz="2000" dirty="0" smtClean="0">
                <a:hlinkClick r:id="rId4"/>
              </a:rPr>
              <a:t>www.trexima.cz/wp-content/uploads/antivirus-b-vyzkumna-zprava.pdf</a:t>
            </a:r>
            <a:r>
              <a:rPr lang="en-US" sz="2000" dirty="0" smtClean="0"/>
              <a:t> </a:t>
            </a:r>
            <a:endParaRPr lang="cs-CZ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340</TotalTime>
  <Words>372</Words>
  <Application>Microsoft Office PowerPoint</Application>
  <PresentationFormat>On-screen Show (4:3)</PresentationFormat>
  <Paragraphs>36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Bookman Old Style</vt:lpstr>
      <vt:lpstr>Calibri</vt:lpstr>
      <vt:lpstr>Gill Sans MT</vt:lpstr>
      <vt:lpstr>Wingdings</vt:lpstr>
      <vt:lpstr>Wingdings 3</vt:lpstr>
      <vt:lpstr>Origin</vt:lpstr>
      <vt:lpstr>Antivirus B v první pandemické vlně prof. Štěpán Jurajda, Ph.D. a Mgr. Pavla Doleželová</vt:lpstr>
      <vt:lpstr>Jak vyhodnotit dopady kurzarbeit politik?</vt:lpstr>
      <vt:lpstr>Pokles odpracované doby 2Q 2020/2019</vt:lpstr>
      <vt:lpstr>Regresní analýza:</vt:lpstr>
      <vt:lpstr>Závěry</vt:lpstr>
    </vt:vector>
  </TitlesOfParts>
  <Company>--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Průmysl 4.0 na českém trhu</dc:title>
  <dc:creator>Matej Belin</dc:creator>
  <cp:lastModifiedBy>Jurajda Stepan</cp:lastModifiedBy>
  <cp:revision>63</cp:revision>
  <dcterms:created xsi:type="dcterms:W3CDTF">2020-09-17T09:43:40Z</dcterms:created>
  <dcterms:modified xsi:type="dcterms:W3CDTF">2021-10-11T16:06:59Z</dcterms:modified>
</cp:coreProperties>
</file>