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1"/>
  </p:notesMasterIdLst>
  <p:handoutMasterIdLst>
    <p:handoutMasterId r:id="rId22"/>
  </p:handoutMasterIdLst>
  <p:sldIdLst>
    <p:sldId id="273" r:id="rId2"/>
    <p:sldId id="284" r:id="rId3"/>
    <p:sldId id="342" r:id="rId4"/>
    <p:sldId id="358" r:id="rId5"/>
    <p:sldId id="319" r:id="rId6"/>
    <p:sldId id="331" r:id="rId7"/>
    <p:sldId id="357" r:id="rId8"/>
    <p:sldId id="347" r:id="rId9"/>
    <p:sldId id="348" r:id="rId10"/>
    <p:sldId id="349" r:id="rId11"/>
    <p:sldId id="350" r:id="rId12"/>
    <p:sldId id="351" r:id="rId13"/>
    <p:sldId id="352" r:id="rId14"/>
    <p:sldId id="354" r:id="rId15"/>
    <p:sldId id="343" r:id="rId16"/>
    <p:sldId id="345" r:id="rId17"/>
    <p:sldId id="346" r:id="rId18"/>
    <p:sldId id="353" r:id="rId19"/>
    <p:sldId id="274" r:id="rId20"/>
  </p:sldIdLst>
  <p:sldSz cx="9144000" cy="5715000" type="screen16x1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56" userDrawn="1">
          <p15:clr>
            <a:srgbClr val="A4A3A4"/>
          </p15:clr>
        </p15:guide>
        <p15:guide id="2" pos="2767" userDrawn="1">
          <p15:clr>
            <a:srgbClr val="A4A3A4"/>
          </p15:clr>
        </p15:guide>
        <p15:guide id="3" orient="horz" pos="18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6060"/>
    <a:srgbClr val="0C223F"/>
    <a:srgbClr val="5ECBF2"/>
    <a:srgbClr val="1F2F59"/>
    <a:srgbClr val="F7D021"/>
    <a:srgbClr val="FFFFFF"/>
    <a:srgbClr val="FAFAFA"/>
    <a:srgbClr val="236770"/>
    <a:srgbClr val="07747E"/>
    <a:srgbClr val="D5DD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Style moyen 1 - Accentuation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89"/>
  </p:normalViewPr>
  <p:slideViewPr>
    <p:cSldViewPr snapToGrid="0" snapToObjects="1">
      <p:cViewPr varScale="1">
        <p:scale>
          <a:sx n="127" d="100"/>
          <a:sy n="127" d="100"/>
        </p:scale>
        <p:origin x="456" y="108"/>
      </p:cViewPr>
      <p:guideLst>
        <p:guide orient="horz" pos="1256"/>
        <p:guide pos="2767"/>
        <p:guide orient="horz" pos="189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86F899-A76A-CE4E-AD97-52DD8F1982E6}" type="datetime1">
              <a:rPr lang="fr-BE" smtClean="0"/>
              <a:t>12-10-21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4B5210-216E-CA46-ADC5-71177F4BCD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2100074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662B1-1ABD-0145-B0C0-DC4EB50F9F25}" type="datetime1">
              <a:rPr lang="fr-BE" smtClean="0"/>
              <a:t>12-10-21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BE"/>
              <a:t>Cliquez pour modifier les styles du texte du masque</a:t>
            </a:r>
          </a:p>
          <a:p>
            <a:pPr lvl="1"/>
            <a:r>
              <a:rPr lang="nl-BE"/>
              <a:t>Deuxième niveau</a:t>
            </a:r>
          </a:p>
          <a:p>
            <a:pPr lvl="2"/>
            <a:r>
              <a:rPr lang="nl-BE"/>
              <a:t>Troisième niveau</a:t>
            </a:r>
          </a:p>
          <a:p>
            <a:pPr lvl="3"/>
            <a:r>
              <a:rPr lang="nl-BE"/>
              <a:t>Quatrième niveau</a:t>
            </a:r>
          </a:p>
          <a:p>
            <a:pPr lvl="4"/>
            <a:r>
              <a:rPr lang="nl-BE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1FB2E-1B10-C84B-B0AA-85687548D42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36195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231731" y="2036552"/>
            <a:ext cx="6840000" cy="9227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800" b="1" cap="all" baseline="0">
                <a:solidFill>
                  <a:schemeClr val="accent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8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31728" y="3539867"/>
            <a:ext cx="6840000" cy="5085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 b="1" i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Event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35382C2-0DC2-4CFE-8B99-336768E0AA6D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EE40BB-6BBA-41DF-BDF3-96F91E4BD625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331A58C-D5C2-4D7F-96A2-8BB7A21BE31E}"/>
              </a:ext>
            </a:extLst>
          </p:cNvPr>
          <p:cNvSpPr/>
          <p:nvPr userDrawn="1"/>
        </p:nvSpPr>
        <p:spPr>
          <a:xfrm rot="5400000">
            <a:off x="-2616999" y="2737996"/>
            <a:ext cx="5571572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B333F488-8D66-465E-ADF8-75B9DEB5CD1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84546" y="2586883"/>
            <a:ext cx="1129818" cy="0"/>
          </a:xfrm>
          <a:prstGeom prst="line">
            <a:avLst/>
          </a:prstGeom>
          <a:ln w="88900">
            <a:solidFill>
              <a:srgbClr val="F7D02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06BC89D6-B094-4F61-A767-66BF6FF0D5AF}"/>
              </a:ext>
            </a:extLst>
          </p:cNvPr>
          <p:cNvCxnSpPr>
            <a:cxnSpLocks/>
          </p:cNvCxnSpPr>
          <p:nvPr userDrawn="1"/>
        </p:nvCxnSpPr>
        <p:spPr>
          <a:xfrm>
            <a:off x="829876" y="3151792"/>
            <a:ext cx="0" cy="1023564"/>
          </a:xfrm>
          <a:prstGeom prst="line">
            <a:avLst/>
          </a:prstGeom>
          <a:ln w="88900">
            <a:solidFill>
              <a:srgbClr val="5ECB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BE96769A-38E8-4BC3-A623-1B4C15F0C196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63240" y="3098665"/>
            <a:ext cx="2153382" cy="0"/>
          </a:xfrm>
          <a:prstGeom prst="line">
            <a:avLst/>
          </a:prstGeom>
          <a:ln w="88900">
            <a:solidFill>
              <a:srgbClr val="1F2F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C5473119-F735-430C-BF67-6996090ED9D6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0" name="Text Placeholder 10">
            <a:extLst>
              <a:ext uri="{FF2B5EF4-FFF2-40B4-BE49-F238E27FC236}">
                <a16:creationId xmlns:a16="http://schemas.microsoft.com/office/drawing/2014/main" id="{F029402D-4EF7-4286-9770-A6997FDFF81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31730" y="2956828"/>
            <a:ext cx="6840000" cy="56772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Speaker</a:t>
            </a:r>
          </a:p>
        </p:txBody>
      </p:sp>
      <p:sp>
        <p:nvSpPr>
          <p:cNvPr id="21" name="Text Placeholder 10">
            <a:extLst>
              <a:ext uri="{FF2B5EF4-FFF2-40B4-BE49-F238E27FC236}">
                <a16:creationId xmlns:a16="http://schemas.microsoft.com/office/drawing/2014/main" id="{ED2A3774-FE75-4875-A115-993B9731BD3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31730" y="4048411"/>
            <a:ext cx="6839998" cy="508544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Location/date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EF7F41-1BAA-914D-91EB-79D3744623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31728" y="910866"/>
            <a:ext cx="2852577" cy="8404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31" y="4633499"/>
            <a:ext cx="1810517" cy="8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336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31DB9D7-E0B3-4D84-B379-430CD5FCD1B7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BB6A2-2835-4C7E-A739-58840E279452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8EFF1A-AE22-4E26-9A8C-62F74024B56C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4E76B-739C-44D5-B19D-EA6A099F719E}"/>
              </a:ext>
            </a:extLst>
          </p:cNvPr>
          <p:cNvSpPr/>
          <p:nvPr userDrawn="1"/>
        </p:nvSpPr>
        <p:spPr>
          <a:xfrm rot="5400000">
            <a:off x="-2634486" y="272959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D0F3D3BB-B535-47C2-8138-6874959218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36000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A37DB041-80F2-4942-AC02-1822AF2F6C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 err="1"/>
              <a:t>Two</a:t>
            </a:r>
            <a:r>
              <a:rPr lang="fr-FR" dirty="0"/>
              <a:t> content </a:t>
            </a:r>
            <a:r>
              <a:rPr lang="fr-FR" dirty="0" err="1"/>
              <a:t>comparison</a:t>
            </a:r>
            <a:endParaRPr lang="en-GB" dirty="0"/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B247BF3C-A01B-4617-B92D-E90D6DA537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9" name="Espace réservé du numéro de diapositive 3">
            <a:extLst>
              <a:ext uri="{FF2B5EF4-FFF2-40B4-BE49-F238E27FC236}">
                <a16:creationId xmlns:a16="http://schemas.microsoft.com/office/drawing/2014/main" id="{8C266EDC-F56C-4F13-A813-580C3295BA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12695C1-36BE-480C-AE13-59A09A72357F}"/>
              </a:ext>
            </a:extLst>
          </p:cNvPr>
          <p:cNvGrpSpPr/>
          <p:nvPr userDrawn="1"/>
        </p:nvGrpSpPr>
        <p:grpSpPr>
          <a:xfrm>
            <a:off x="545379" y="615353"/>
            <a:ext cx="174107" cy="914402"/>
            <a:chOff x="545379" y="615353"/>
            <a:chExt cx="174107" cy="914402"/>
          </a:xfrm>
        </p:grpSpPr>
        <p:cxnSp>
          <p:nvCxnSpPr>
            <p:cNvPr id="22" name="Connecteur droit 39">
              <a:extLst>
                <a:ext uri="{FF2B5EF4-FFF2-40B4-BE49-F238E27FC236}">
                  <a16:creationId xmlns:a16="http://schemas.microsoft.com/office/drawing/2014/main" id="{44083218-7570-46C5-8C2F-874CB5820CA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8393" y="774356"/>
              <a:ext cx="313971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40">
              <a:extLst>
                <a:ext uri="{FF2B5EF4-FFF2-40B4-BE49-F238E27FC236}">
                  <a16:creationId xmlns:a16="http://schemas.microsoft.com/office/drawing/2014/main" id="{5E36934C-70F8-4366-B50C-575ABEAD4D86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32418" y="1230548"/>
              <a:ext cx="598414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41">
              <a:extLst>
                <a:ext uri="{FF2B5EF4-FFF2-40B4-BE49-F238E27FC236}">
                  <a16:creationId xmlns:a16="http://schemas.microsoft.com/office/drawing/2014/main" id="{ED89D5DE-0C8E-4116-AFF4-E47FB32FD258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262285" y="1072554"/>
              <a:ext cx="914402" cy="0"/>
            </a:xfrm>
            <a:prstGeom prst="line">
              <a:avLst/>
            </a:prstGeom>
            <a:ln w="889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BC16C01-4FA1-407B-837B-DDEBA6BD9752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6" name="Connecteur droit 21">
              <a:extLst>
                <a:ext uri="{FF2B5EF4-FFF2-40B4-BE49-F238E27FC236}">
                  <a16:creationId xmlns:a16="http://schemas.microsoft.com/office/drawing/2014/main" id="{91B06DC3-DAB7-445F-A106-4563BA82C9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2">
              <a:extLst>
                <a:ext uri="{FF2B5EF4-FFF2-40B4-BE49-F238E27FC236}">
                  <a16:creationId xmlns:a16="http://schemas.microsoft.com/office/drawing/2014/main" id="{D47C3130-32D0-4AA3-B11F-A61B798CEB6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3">
              <a:extLst>
                <a:ext uri="{FF2B5EF4-FFF2-40B4-BE49-F238E27FC236}">
                  <a16:creationId xmlns:a16="http://schemas.microsoft.com/office/drawing/2014/main" id="{2DC71EAE-D0D1-4E0C-B8D2-67EDA66720E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0" name="Picture 29">
            <a:extLst>
              <a:ext uri="{FF2B5EF4-FFF2-40B4-BE49-F238E27FC236}">
                <a16:creationId xmlns:a16="http://schemas.microsoft.com/office/drawing/2014/main" id="{F9969F4F-A295-F144-8F76-98D21D893C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  <p:sp>
        <p:nvSpPr>
          <p:cNvPr id="29" name="Text Placeholder 4">
            <a:extLst>
              <a:ext uri="{FF2B5EF4-FFF2-40B4-BE49-F238E27FC236}">
                <a16:creationId xmlns:a16="http://schemas.microsoft.com/office/drawing/2014/main" id="{D0F3D3BB-B535-47C2-8138-6874959218E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685706" y="1099593"/>
            <a:ext cx="36000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7"/>
          </p:nvPr>
        </p:nvSpPr>
        <p:spPr>
          <a:xfrm>
            <a:off x="962892" y="1822235"/>
            <a:ext cx="3600000" cy="32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3" name="Content Placeholder 6"/>
          <p:cNvSpPr>
            <a:spLocks noGrp="1"/>
          </p:cNvSpPr>
          <p:nvPr>
            <p:ph sz="quarter" idx="18"/>
          </p:nvPr>
        </p:nvSpPr>
        <p:spPr>
          <a:xfrm>
            <a:off x="4693845" y="1824756"/>
            <a:ext cx="3600000" cy="324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8494038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.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F927B87-F5FB-4D1C-8ACE-049C9F3FDD49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FCC83AC-5737-459D-BC83-BA5EAB87C6FD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D550B51-EF6D-4E6E-8E54-62CBB20E745F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DA961DB-69EA-4F04-882A-406C29DF63C4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1582974E-2C45-45C2-AB9C-FE2090CA596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300421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9" name="Espace réservé du numéro de diapositive 3">
            <a:extLst>
              <a:ext uri="{FF2B5EF4-FFF2-40B4-BE49-F238E27FC236}">
                <a16:creationId xmlns:a16="http://schemas.microsoft.com/office/drawing/2014/main" id="{EBAC5E5C-8783-4216-A26C-EC69BF03E8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304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B143DB63-695E-48F8-BFEE-F752140B1F3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2890" y="2005803"/>
            <a:ext cx="3557491" cy="300902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28" name="Text Placeholder 4">
            <a:extLst>
              <a:ext uri="{FF2B5EF4-FFF2-40B4-BE49-F238E27FC236}">
                <a16:creationId xmlns:a16="http://schemas.microsoft.com/office/drawing/2014/main" id="{54170C8B-38FE-493F-A9A6-B39E7F64125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3557491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045F260F-574D-40F5-BCEE-33241429223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3557489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TITLE PICTURE</a:t>
            </a:r>
            <a:endParaRPr lang="en-GB" dirty="0"/>
          </a:p>
        </p:txBody>
      </p:sp>
      <p:sp>
        <p:nvSpPr>
          <p:cNvPr id="5" name="Picture Placeholder 20"/>
          <p:cNvSpPr>
            <a:spLocks noGrp="1"/>
          </p:cNvSpPr>
          <p:nvPr>
            <p:ph type="pic" sz="quarter" idx="14" hasCustomPrompt="1"/>
          </p:nvPr>
        </p:nvSpPr>
        <p:spPr>
          <a:xfrm>
            <a:off x="4239792" y="-760357"/>
            <a:ext cx="6592895" cy="6653519"/>
          </a:xfrm>
          <a:prstGeom prst="ellipse">
            <a:avLst/>
          </a:prstGeom>
        </p:spPr>
        <p:txBody>
          <a:bodyPr vert="horz"/>
          <a:lstStyle>
            <a:lvl1pPr marL="0" indent="0">
              <a:buNone/>
              <a:defRPr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r>
              <a:rPr lang="en-GB" dirty="0"/>
              <a:t>picture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597B516-5AC1-4631-AF0E-EA110C2DDD3A}"/>
              </a:ext>
            </a:extLst>
          </p:cNvPr>
          <p:cNvGrpSpPr/>
          <p:nvPr userDrawn="1"/>
        </p:nvGrpSpPr>
        <p:grpSpPr>
          <a:xfrm>
            <a:off x="545379" y="615353"/>
            <a:ext cx="174107" cy="914402"/>
            <a:chOff x="545379" y="615353"/>
            <a:chExt cx="174107" cy="914402"/>
          </a:xfrm>
        </p:grpSpPr>
        <p:cxnSp>
          <p:nvCxnSpPr>
            <p:cNvPr id="31" name="Connecteur droit 39">
              <a:extLst>
                <a:ext uri="{FF2B5EF4-FFF2-40B4-BE49-F238E27FC236}">
                  <a16:creationId xmlns:a16="http://schemas.microsoft.com/office/drawing/2014/main" id="{0D60BA4B-977E-4E29-B32A-5218F79E5006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8393" y="774356"/>
              <a:ext cx="313971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40">
              <a:extLst>
                <a:ext uri="{FF2B5EF4-FFF2-40B4-BE49-F238E27FC236}">
                  <a16:creationId xmlns:a16="http://schemas.microsoft.com/office/drawing/2014/main" id="{AB4AB62D-153B-44C1-B79D-F80A8ECCC912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32418" y="1230548"/>
              <a:ext cx="598414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41">
              <a:extLst>
                <a:ext uri="{FF2B5EF4-FFF2-40B4-BE49-F238E27FC236}">
                  <a16:creationId xmlns:a16="http://schemas.microsoft.com/office/drawing/2014/main" id="{485E9713-6F31-4154-8AE1-0A52711C197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262285" y="1072554"/>
              <a:ext cx="914402" cy="0"/>
            </a:xfrm>
            <a:prstGeom prst="line">
              <a:avLst/>
            </a:prstGeom>
            <a:ln w="889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034CEEBB-C71F-4CA3-90F2-6778A539FDE5}"/>
              </a:ext>
            </a:extLst>
          </p:cNvPr>
          <p:cNvGrpSpPr/>
          <p:nvPr userDrawn="1"/>
        </p:nvGrpSpPr>
        <p:grpSpPr>
          <a:xfrm>
            <a:off x="4846457" y="5515221"/>
            <a:ext cx="520372" cy="151017"/>
            <a:chOff x="8014218" y="5515221"/>
            <a:chExt cx="520372" cy="151017"/>
          </a:xfrm>
        </p:grpSpPr>
        <p:cxnSp>
          <p:nvCxnSpPr>
            <p:cNvPr id="35" name="Connecteur droit 21">
              <a:extLst>
                <a:ext uri="{FF2B5EF4-FFF2-40B4-BE49-F238E27FC236}">
                  <a16:creationId xmlns:a16="http://schemas.microsoft.com/office/drawing/2014/main" id="{AB4026D4-1104-453A-B997-2894673917E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22">
              <a:extLst>
                <a:ext uri="{FF2B5EF4-FFF2-40B4-BE49-F238E27FC236}">
                  <a16:creationId xmlns:a16="http://schemas.microsoft.com/office/drawing/2014/main" id="{E11A8B22-D115-4CB6-9AC0-F5CACD48A34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23">
              <a:extLst>
                <a:ext uri="{FF2B5EF4-FFF2-40B4-BE49-F238E27FC236}">
                  <a16:creationId xmlns:a16="http://schemas.microsoft.com/office/drawing/2014/main" id="{AEC98385-BA92-488F-95CB-8A3EB3B3272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27449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cir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0EECA3F-40B5-4D0E-97D0-22FF85BCBAE3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FE235C-FC16-4A8C-9A43-EB9BB6DD797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CE0627-E50E-4BD6-B6E8-D5844FB7F45F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>
              <a:solidFill>
                <a:srgbClr val="0C192F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A9556C-5756-4A0A-989A-37DECC8A7F0B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5204C0-B765-4038-AF08-624EBA5C2D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9" name="Espace réservé du numéro de diapositive 3">
            <a:extLst>
              <a:ext uri="{FF2B5EF4-FFF2-40B4-BE49-F238E27FC236}">
                <a16:creationId xmlns:a16="http://schemas.microsoft.com/office/drawing/2014/main" id="{C2A0FD47-406C-4C31-8819-2A2C13170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Picture Placeholder 20">
            <a:extLst>
              <a:ext uri="{FF2B5EF4-FFF2-40B4-BE49-F238E27FC236}">
                <a16:creationId xmlns:a16="http://schemas.microsoft.com/office/drawing/2014/main" id="{72D7CF07-9DD5-4665-88A0-C700B6F2E4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35467" y="-663547"/>
            <a:ext cx="7130212" cy="7195776"/>
          </a:xfrm>
          <a:prstGeom prst="ellipse">
            <a:avLst/>
          </a:prstGeom>
        </p:spPr>
        <p:txBody>
          <a:bodyPr vert="horz"/>
          <a:lstStyle>
            <a:lvl1pPr marL="0" indent="0">
              <a:buNone/>
              <a:defRPr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r>
              <a:rPr lang="en-GB" dirty="0"/>
              <a:t>picture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DC98CDF-F616-4A44-B6E9-20720D163FD6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4" name="Connecteur droit 21">
              <a:extLst>
                <a:ext uri="{FF2B5EF4-FFF2-40B4-BE49-F238E27FC236}">
                  <a16:creationId xmlns:a16="http://schemas.microsoft.com/office/drawing/2014/main" id="{B6E24936-3337-4306-A419-DD783576394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2">
              <a:extLst>
                <a:ext uri="{FF2B5EF4-FFF2-40B4-BE49-F238E27FC236}">
                  <a16:creationId xmlns:a16="http://schemas.microsoft.com/office/drawing/2014/main" id="{E0173000-4D57-4EDC-BFCA-29301431F58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3">
              <a:extLst>
                <a:ext uri="{FF2B5EF4-FFF2-40B4-BE49-F238E27FC236}">
                  <a16:creationId xmlns:a16="http://schemas.microsoft.com/office/drawing/2014/main" id="{90555B05-1267-4F9E-B99E-80A74665BE4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FA699C29-F598-8149-8D71-DE0AE70363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93310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rectang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30EECA3F-40B5-4D0E-97D0-22FF85BCBAE3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AFE235C-FC16-4A8C-9A43-EB9BB6DD797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ECE0627-E50E-4BD6-B6E8-D5844FB7F45F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6A9556C-5756-4A0A-989A-37DECC8A7F0B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265204C0-B765-4038-AF08-624EBA5C2DE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5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9" name="Espace réservé du numéro de diapositive 3">
            <a:extLst>
              <a:ext uri="{FF2B5EF4-FFF2-40B4-BE49-F238E27FC236}">
                <a16:creationId xmlns:a16="http://schemas.microsoft.com/office/drawing/2014/main" id="{C2A0FD47-406C-4C31-8819-2A2C131701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Picture Placeholder 20">
            <a:extLst>
              <a:ext uri="{FF2B5EF4-FFF2-40B4-BE49-F238E27FC236}">
                <a16:creationId xmlns:a16="http://schemas.microsoft.com/office/drawing/2014/main" id="{72D7CF07-9DD5-4665-88A0-C700B6F2E41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353508" y="315683"/>
            <a:ext cx="8491407" cy="511291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r>
              <a:rPr lang="en-GB" dirty="0"/>
              <a:t>picture</a:t>
            </a:r>
          </a:p>
        </p:txBody>
      </p:sp>
      <p:sp>
        <p:nvSpPr>
          <p:cNvPr id="23" name="Text Placeholder 6">
            <a:extLst>
              <a:ext uri="{FF2B5EF4-FFF2-40B4-BE49-F238E27FC236}">
                <a16:creationId xmlns:a16="http://schemas.microsoft.com/office/drawing/2014/main" id="{0F7A3B42-FE83-4DC7-98A0-3998C315E8C9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75845" y="4275865"/>
            <a:ext cx="1691298" cy="10610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chemeClr val="bg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/>
              <a:t>Picture Description</a:t>
            </a:r>
            <a:endParaRPr lang="en-GB" dirty="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622CE47B-2F83-43DF-8DBC-1893E3A52101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6" name="Connecteur droit 21">
              <a:extLst>
                <a:ext uri="{FF2B5EF4-FFF2-40B4-BE49-F238E27FC236}">
                  <a16:creationId xmlns:a16="http://schemas.microsoft.com/office/drawing/2014/main" id="{7CC66865-0FAC-47BB-8EEB-345BDCCF536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2">
              <a:extLst>
                <a:ext uri="{FF2B5EF4-FFF2-40B4-BE49-F238E27FC236}">
                  <a16:creationId xmlns:a16="http://schemas.microsoft.com/office/drawing/2014/main" id="{C4CDFF09-9D0E-430A-BFB9-89EEC2054DA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3">
              <a:extLst>
                <a:ext uri="{FF2B5EF4-FFF2-40B4-BE49-F238E27FC236}">
                  <a16:creationId xmlns:a16="http://schemas.microsoft.com/office/drawing/2014/main" id="{4345E4DD-AF87-4C47-B980-CDA9019A4B3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038761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19"/>
          <p:cNvSpPr txBox="1"/>
          <p:nvPr userDrawn="1"/>
        </p:nvSpPr>
        <p:spPr>
          <a:xfrm>
            <a:off x="5396517" y="2399803"/>
            <a:ext cx="29039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cap="all" dirty="0">
                <a:solidFill>
                  <a:srgbClr val="5ECBF2"/>
                </a:solidFill>
                <a:latin typeface="Helvetica" panose="020B0403020202020204" pitchFamily="34" charset="0"/>
                <a:cs typeface="Century Gothic"/>
              </a:rPr>
              <a:t>SOME QUOTE; NOT TOO LONG</a:t>
            </a:r>
          </a:p>
          <a:p>
            <a:r>
              <a:rPr lang="en-US" sz="2400" b="1" i="1" cap="all" dirty="0">
                <a:solidFill>
                  <a:srgbClr val="5ECBF2"/>
                </a:solidFill>
                <a:latin typeface="Helvetica" panose="020B0403020202020204" pitchFamily="34" charset="0"/>
                <a:cs typeface="Century Gothic"/>
              </a:rPr>
              <a:t>QUOTES</a:t>
            </a:r>
            <a:r>
              <a:rPr lang="en-US" sz="2400" b="1" i="1" cap="all" baseline="0" dirty="0">
                <a:solidFill>
                  <a:srgbClr val="5ECBF2"/>
                </a:solidFill>
                <a:latin typeface="Helvetica" panose="020B0403020202020204" pitchFamily="34" charset="0"/>
                <a:cs typeface="Century Gothic"/>
              </a:rPr>
              <a:t> AND OTHER THINGS</a:t>
            </a:r>
            <a:endParaRPr lang="fr-FR" sz="2400" b="1" i="1" cap="all" dirty="0">
              <a:solidFill>
                <a:srgbClr val="5ECBF2"/>
              </a:solidFill>
              <a:latin typeface="Helvetica" panose="020B0403020202020204" pitchFamily="34" charset="0"/>
              <a:cs typeface="Century Gothic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BE4D824-D1D2-49A6-B11C-526BCCDD4B41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B70AC6B-8D76-4B1D-98A7-CE8D087B842A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48B28E-DC2A-4A0D-9129-46171F78D42C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98A2B772-FD33-4B1B-A3A6-94FC3ABE9E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2890" y="2005803"/>
            <a:ext cx="3557491" cy="300902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0CDABE7-2BEA-4F79-966B-1C3A95548ACF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837A097-29FC-428B-B1FB-085BF9114D0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732422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1A2F6406-3016-4F31-9807-9BA490A4DE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TITLE TEXT &amp; QUOTE</a:t>
            </a:r>
            <a:endParaRPr lang="en-GB" dirty="0"/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29DF13A0-22E7-4542-8793-953EE3D5124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6" name="Espace réservé du numéro de diapositive 3">
            <a:extLst>
              <a:ext uri="{FF2B5EF4-FFF2-40B4-BE49-F238E27FC236}">
                <a16:creationId xmlns:a16="http://schemas.microsoft.com/office/drawing/2014/main" id="{1268CCF0-A48A-4CDC-B72B-64AE8CA521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73AD79BD-C99C-4470-841D-C11F10AADAF9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4342440" y="2529032"/>
            <a:ext cx="1033183" cy="0"/>
          </a:xfrm>
          <a:prstGeom prst="line">
            <a:avLst/>
          </a:prstGeom>
          <a:ln w="88900">
            <a:solidFill>
              <a:srgbClr val="F7D02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8C0910DD-4564-4CE1-8498-57D48C6D757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3954852" y="4030223"/>
            <a:ext cx="1969199" cy="0"/>
          </a:xfrm>
          <a:prstGeom prst="line">
            <a:avLst/>
          </a:prstGeom>
          <a:ln w="88900">
            <a:solidFill>
              <a:srgbClr val="5ECB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AF263F6B-3203-4AE3-A559-383585538255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3517800" y="3510314"/>
            <a:ext cx="3009018" cy="0"/>
          </a:xfrm>
          <a:prstGeom prst="line">
            <a:avLst/>
          </a:prstGeom>
          <a:ln w="88900">
            <a:solidFill>
              <a:srgbClr val="0C22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CE3B5B2-B665-479F-9E2F-E0A09002CA62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37" name="Connecteur droit 21">
              <a:extLst>
                <a:ext uri="{FF2B5EF4-FFF2-40B4-BE49-F238E27FC236}">
                  <a16:creationId xmlns:a16="http://schemas.microsoft.com/office/drawing/2014/main" id="{70DD4813-5041-489A-845C-C3394087F4E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22">
              <a:extLst>
                <a:ext uri="{FF2B5EF4-FFF2-40B4-BE49-F238E27FC236}">
                  <a16:creationId xmlns:a16="http://schemas.microsoft.com/office/drawing/2014/main" id="{FAFA8CAB-8FEB-46C5-A99C-ADB763D4BA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23">
              <a:extLst>
                <a:ext uri="{FF2B5EF4-FFF2-40B4-BE49-F238E27FC236}">
                  <a16:creationId xmlns:a16="http://schemas.microsoft.com/office/drawing/2014/main" id="{23448BFB-5D76-4C70-9BAA-60BAF2B27D2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D0BD13C0-8B00-E249-88D5-A1844A65371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1875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cific projec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2"/>
          <p:cNvSpPr>
            <a:spLocks noGrp="1"/>
          </p:cNvSpPr>
          <p:nvPr>
            <p:ph type="body" sz="quarter" idx="16" hasCustomPrompt="1"/>
          </p:nvPr>
        </p:nvSpPr>
        <p:spPr>
          <a:xfrm>
            <a:off x="6681628" y="1945777"/>
            <a:ext cx="1809750" cy="38834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FUNDING</a:t>
            </a:r>
            <a:endParaRPr lang="en-GB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7" hasCustomPrompt="1"/>
          </p:nvPr>
        </p:nvSpPr>
        <p:spPr>
          <a:xfrm>
            <a:off x="6681628" y="2304106"/>
            <a:ext cx="2163286" cy="53528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 i="1">
                <a:solidFill>
                  <a:srgbClr val="34C5F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1,000,000 €</a:t>
            </a:r>
            <a:endParaRPr lang="en-GB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6681628" y="3246582"/>
            <a:ext cx="1809750" cy="388347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ABOUT</a:t>
            </a:r>
            <a:endParaRPr lang="en-GB" dirty="0"/>
          </a:p>
        </p:txBody>
      </p:sp>
      <p:sp>
        <p:nvSpPr>
          <p:cNvPr id="17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6681628" y="3604911"/>
            <a:ext cx="2163286" cy="535289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 i="1">
                <a:solidFill>
                  <a:srgbClr val="34C5F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X MONTHS</a:t>
            </a:r>
            <a:endParaRPr lang="en-GB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320C60-2109-4915-9FE4-85A1C55E76F5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3C6149E-9CC3-4449-B6F1-C2DB7DBE8ACB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E9F5B1F-C141-4E85-B6AE-E3F6346A7DD1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4B06176E-C133-4528-9AA5-EA77BA02EF3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62890" y="2005803"/>
            <a:ext cx="4361669" cy="300902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F98B8DA-057B-43BF-8118-190DA845AFFA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3" name="Text Placeholder 4">
            <a:extLst>
              <a:ext uri="{FF2B5EF4-FFF2-40B4-BE49-F238E27FC236}">
                <a16:creationId xmlns:a16="http://schemas.microsoft.com/office/drawing/2014/main" id="{9A68C4C8-88AE-4E7E-9FFB-F1F66D94AA0A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732422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F2DABBD0-0E4B-4B97-8257-C967EBD481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TITLE TEXT &amp; NUMBERS</a:t>
            </a:r>
            <a:endParaRPr lang="en-GB" dirty="0"/>
          </a:p>
        </p:txBody>
      </p:sp>
      <p:sp>
        <p:nvSpPr>
          <p:cNvPr id="25" name="Text Placeholder 4">
            <a:extLst>
              <a:ext uri="{FF2B5EF4-FFF2-40B4-BE49-F238E27FC236}">
                <a16:creationId xmlns:a16="http://schemas.microsoft.com/office/drawing/2014/main" id="{AC121A3F-EA30-4A5D-8237-6C14E44BC2F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5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6" name="Espace réservé du numéro de diapositive 3">
            <a:extLst>
              <a:ext uri="{FF2B5EF4-FFF2-40B4-BE49-F238E27FC236}">
                <a16:creationId xmlns:a16="http://schemas.microsoft.com/office/drawing/2014/main" id="{300F906A-93A2-4FEB-A915-87087D53C0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324E24FA-627D-4C01-B7E4-788701C07D1C}"/>
              </a:ext>
            </a:extLst>
          </p:cNvPr>
          <p:cNvCxnSpPr>
            <a:cxnSpLocks/>
          </p:cNvCxnSpPr>
          <p:nvPr userDrawn="1"/>
        </p:nvCxnSpPr>
        <p:spPr>
          <a:xfrm>
            <a:off x="5532208" y="3115429"/>
            <a:ext cx="1033183" cy="0"/>
          </a:xfrm>
          <a:prstGeom prst="line">
            <a:avLst/>
          </a:prstGeom>
          <a:ln w="88900">
            <a:solidFill>
              <a:srgbClr val="F7D02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>
            <a:extLst>
              <a:ext uri="{FF2B5EF4-FFF2-40B4-BE49-F238E27FC236}">
                <a16:creationId xmlns:a16="http://schemas.microsoft.com/office/drawing/2014/main" id="{B235C453-7BF1-44A1-AD30-1917B9F36D62}"/>
              </a:ext>
            </a:extLst>
          </p:cNvPr>
          <p:cNvCxnSpPr>
            <a:cxnSpLocks/>
          </p:cNvCxnSpPr>
          <p:nvPr userDrawn="1"/>
        </p:nvCxnSpPr>
        <p:spPr>
          <a:xfrm>
            <a:off x="6565391" y="3035008"/>
            <a:ext cx="1969199" cy="0"/>
          </a:xfrm>
          <a:prstGeom prst="line">
            <a:avLst/>
          </a:prstGeom>
          <a:ln w="88900">
            <a:solidFill>
              <a:srgbClr val="5ECB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>
            <a:extLst>
              <a:ext uri="{FF2B5EF4-FFF2-40B4-BE49-F238E27FC236}">
                <a16:creationId xmlns:a16="http://schemas.microsoft.com/office/drawing/2014/main" id="{879905FB-D735-4749-891C-3AACF7F1ED91}"/>
              </a:ext>
            </a:extLst>
          </p:cNvPr>
          <p:cNvCxnSpPr>
            <a:cxnSpLocks/>
          </p:cNvCxnSpPr>
          <p:nvPr userDrawn="1"/>
        </p:nvCxnSpPr>
        <p:spPr>
          <a:xfrm>
            <a:off x="5525572" y="2952151"/>
            <a:ext cx="3009018" cy="0"/>
          </a:xfrm>
          <a:prstGeom prst="line">
            <a:avLst/>
          </a:prstGeom>
          <a:ln w="88900">
            <a:solidFill>
              <a:srgbClr val="0C22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Espace réservé du contenu 39">
            <a:extLst>
              <a:ext uri="{FF2B5EF4-FFF2-40B4-BE49-F238E27FC236}">
                <a16:creationId xmlns:a16="http://schemas.microsoft.com/office/drawing/2014/main" id="{46D7E419-0C40-43E0-B8E9-4AD9B7035230}"/>
              </a:ext>
            </a:extLst>
          </p:cNvPr>
          <p:cNvSpPr>
            <a:spLocks noGrp="1"/>
          </p:cNvSpPr>
          <p:nvPr userDrawn="1">
            <p:ph sz="quarter" idx="22" hasCustomPrompt="1"/>
          </p:nvPr>
        </p:nvSpPr>
        <p:spPr>
          <a:xfrm>
            <a:off x="5532208" y="2050361"/>
            <a:ext cx="72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  <a:latin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icon</a:t>
            </a:r>
            <a:endParaRPr lang="fr-BE" dirty="0"/>
          </a:p>
        </p:txBody>
      </p:sp>
      <p:sp>
        <p:nvSpPr>
          <p:cNvPr id="37" name="Espace réservé du contenu 39">
            <a:extLst>
              <a:ext uri="{FF2B5EF4-FFF2-40B4-BE49-F238E27FC236}">
                <a16:creationId xmlns:a16="http://schemas.microsoft.com/office/drawing/2014/main" id="{490653BB-5C48-4FED-90C7-0BA80A3DB877}"/>
              </a:ext>
            </a:extLst>
          </p:cNvPr>
          <p:cNvSpPr>
            <a:spLocks noGrp="1"/>
          </p:cNvSpPr>
          <p:nvPr userDrawn="1">
            <p:ph sz="quarter" idx="25" hasCustomPrompt="1"/>
          </p:nvPr>
        </p:nvSpPr>
        <p:spPr>
          <a:xfrm>
            <a:off x="5532208" y="3303394"/>
            <a:ext cx="720000" cy="72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chemeClr val="accent1"/>
                </a:solidFill>
                <a:latin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icon</a:t>
            </a:r>
            <a:endParaRPr lang="fr-BE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8EDC1E2-FE37-4F83-AFD9-27654C28D327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38" name="Connecteur droit 21">
              <a:extLst>
                <a:ext uri="{FF2B5EF4-FFF2-40B4-BE49-F238E27FC236}">
                  <a16:creationId xmlns:a16="http://schemas.microsoft.com/office/drawing/2014/main" id="{E4D16870-C86F-45E5-B75C-A186CC7A54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22">
              <a:extLst>
                <a:ext uri="{FF2B5EF4-FFF2-40B4-BE49-F238E27FC236}">
                  <a16:creationId xmlns:a16="http://schemas.microsoft.com/office/drawing/2014/main" id="{18B13D0E-4D38-436F-8CEF-C691461C2E1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23">
              <a:extLst>
                <a:ext uri="{FF2B5EF4-FFF2-40B4-BE49-F238E27FC236}">
                  <a16:creationId xmlns:a16="http://schemas.microsoft.com/office/drawing/2014/main" id="{23522F14-3925-4D58-AE31-2D100B4D1F9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FF40138D-B2D9-7340-A5BA-B4100A6746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60549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cons &amp;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736600" y="3341920"/>
            <a:ext cx="2455863" cy="161902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pPr algn="ctr"/>
            <a:r>
              <a:rPr lang="fr-FR" sz="1600" b="1" dirty="0" err="1"/>
              <a:t>Lorem</a:t>
            </a:r>
            <a:r>
              <a:rPr lang="fr-FR" sz="1600" b="1" dirty="0"/>
              <a:t> </a:t>
            </a:r>
            <a:r>
              <a:rPr lang="fr-FR" sz="1600" b="1" dirty="0" err="1"/>
              <a:t>Ipsum</a:t>
            </a:r>
            <a:endParaRPr lang="fr-FR" sz="1600" b="1" dirty="0"/>
          </a:p>
          <a:p>
            <a:pPr algn="ctr"/>
            <a:r>
              <a:rPr lang="en-US" sz="1600" dirty="0"/>
              <a:t>It is a long established fact that a reader will be distracted by the readable.</a:t>
            </a:r>
            <a:endParaRPr lang="fr-FR" sz="1600" dirty="0"/>
          </a:p>
          <a:p>
            <a:pPr lvl="0"/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5980926" y="3341920"/>
            <a:ext cx="2455863" cy="161902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pPr algn="ctr"/>
            <a:r>
              <a:rPr lang="fr-FR" sz="1600" b="1" dirty="0" err="1"/>
              <a:t>Lorem</a:t>
            </a:r>
            <a:r>
              <a:rPr lang="fr-FR" sz="1600" b="1" dirty="0"/>
              <a:t> </a:t>
            </a:r>
            <a:r>
              <a:rPr lang="fr-FR" sz="1600" b="1" dirty="0" err="1"/>
              <a:t>Ipsum</a:t>
            </a:r>
            <a:endParaRPr lang="fr-FR" sz="1600" b="1" dirty="0"/>
          </a:p>
          <a:p>
            <a:pPr algn="ctr"/>
            <a:r>
              <a:rPr lang="en-US" sz="1600" dirty="0"/>
              <a:t>It is a long established fact that a reader will be distracted by the readable.</a:t>
            </a:r>
            <a:endParaRPr lang="fr-FR" sz="1600" dirty="0"/>
          </a:p>
          <a:p>
            <a:pPr lvl="0"/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 hasCustomPrompt="1"/>
          </p:nvPr>
        </p:nvSpPr>
        <p:spPr>
          <a:xfrm>
            <a:off x="3340324" y="3341920"/>
            <a:ext cx="2455863" cy="161902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pPr algn="ctr"/>
            <a:r>
              <a:rPr lang="fr-FR" sz="1600" b="1" dirty="0" err="1"/>
              <a:t>Lorem</a:t>
            </a:r>
            <a:r>
              <a:rPr lang="fr-FR" sz="1600" b="1" dirty="0"/>
              <a:t> </a:t>
            </a:r>
            <a:r>
              <a:rPr lang="fr-FR" sz="1600" b="1" dirty="0" err="1"/>
              <a:t>Ipsum</a:t>
            </a:r>
            <a:endParaRPr lang="fr-FR" sz="1600" b="1" dirty="0"/>
          </a:p>
          <a:p>
            <a:pPr algn="ctr"/>
            <a:r>
              <a:rPr lang="en-US" sz="1600" dirty="0"/>
              <a:t>It is a long established fact that a reader will be distracted by the readable.</a:t>
            </a:r>
            <a:endParaRPr lang="fr-FR" sz="1600" dirty="0"/>
          </a:p>
          <a:p>
            <a:pPr lvl="0"/>
            <a:endParaRPr lang="en-GB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01B401-9117-44C6-8E56-86A002AAC155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90D8307-1592-464E-B86D-128D396D0157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8FC8E33-6488-4777-8FA8-5157C2D8BF88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36A9E330-A5BE-4377-8CA2-A41DC7C3A9B4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6101A581-B362-4AFD-82CA-AE0C320410F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732422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1F2F59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0AE4A5EB-0C2A-40D9-B3F2-49D2C51E8C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TITLE TEXT &amp; ICONS</a:t>
            </a:r>
            <a:endParaRPr lang="en-GB" dirty="0"/>
          </a:p>
        </p:txBody>
      </p:sp>
      <p:sp>
        <p:nvSpPr>
          <p:cNvPr id="20" name="Text Placeholder 4">
            <a:extLst>
              <a:ext uri="{FF2B5EF4-FFF2-40B4-BE49-F238E27FC236}">
                <a16:creationId xmlns:a16="http://schemas.microsoft.com/office/drawing/2014/main" id="{1AC570EC-3724-4C2C-8085-6BF2BACE29E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1" name="Espace réservé du numéro de diapositive 3">
            <a:extLst>
              <a:ext uri="{FF2B5EF4-FFF2-40B4-BE49-F238E27FC236}">
                <a16:creationId xmlns:a16="http://schemas.microsoft.com/office/drawing/2014/main" id="{519FF6E7-9DAD-40E8-9615-AF45605B96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E14AAD9-BB90-48E1-B615-A30EB419DB89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8A0D6691-F546-431F-A008-0803E8B8D22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DF44FB7B-1BAE-4665-B47B-7CBDCF98561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B959B50-7254-4CF8-B9CD-A90820B91233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CBAA58D-F5F3-447D-8383-06B0FBE06C08}"/>
              </a:ext>
            </a:extLst>
          </p:cNvPr>
          <p:cNvCxnSpPr>
            <a:cxnSpLocks/>
          </p:cNvCxnSpPr>
          <p:nvPr userDrawn="1"/>
        </p:nvCxnSpPr>
        <p:spPr>
          <a:xfrm>
            <a:off x="3345740" y="5124226"/>
            <a:ext cx="843250" cy="0"/>
          </a:xfrm>
          <a:prstGeom prst="line">
            <a:avLst/>
          </a:prstGeom>
          <a:ln w="88900">
            <a:solidFill>
              <a:srgbClr val="F7D02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>
            <a:extLst>
              <a:ext uri="{FF2B5EF4-FFF2-40B4-BE49-F238E27FC236}">
                <a16:creationId xmlns:a16="http://schemas.microsoft.com/office/drawing/2014/main" id="{EBCB0AD9-0892-4012-977A-281C5FF3D6E3}"/>
              </a:ext>
            </a:extLst>
          </p:cNvPr>
          <p:cNvCxnSpPr>
            <a:cxnSpLocks/>
          </p:cNvCxnSpPr>
          <p:nvPr userDrawn="1"/>
        </p:nvCxnSpPr>
        <p:spPr>
          <a:xfrm>
            <a:off x="4188990" y="5043805"/>
            <a:ext cx="1607197" cy="0"/>
          </a:xfrm>
          <a:prstGeom prst="line">
            <a:avLst/>
          </a:prstGeom>
          <a:ln w="88900">
            <a:solidFill>
              <a:srgbClr val="5ECB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>
            <a:extLst>
              <a:ext uri="{FF2B5EF4-FFF2-40B4-BE49-F238E27FC236}">
                <a16:creationId xmlns:a16="http://schemas.microsoft.com/office/drawing/2014/main" id="{2D1CE3AA-923F-4003-9D91-52E99D5D860F}"/>
              </a:ext>
            </a:extLst>
          </p:cNvPr>
          <p:cNvCxnSpPr>
            <a:cxnSpLocks/>
          </p:cNvCxnSpPr>
          <p:nvPr userDrawn="1"/>
        </p:nvCxnSpPr>
        <p:spPr>
          <a:xfrm>
            <a:off x="3340324" y="4960948"/>
            <a:ext cx="2455863" cy="0"/>
          </a:xfrm>
          <a:prstGeom prst="line">
            <a:avLst/>
          </a:prstGeom>
          <a:ln w="88900">
            <a:solidFill>
              <a:srgbClr val="0C223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453FA490-619C-FF4D-B1AF-633537B046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24" hasCustomPrompt="1"/>
          </p:nvPr>
        </p:nvSpPr>
        <p:spPr>
          <a:xfrm>
            <a:off x="1370531" y="2044283"/>
            <a:ext cx="1188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 hasCustomPrompt="1"/>
          </p:nvPr>
        </p:nvSpPr>
        <p:spPr>
          <a:xfrm>
            <a:off x="3949773" y="2094984"/>
            <a:ext cx="1188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GB" dirty="0"/>
              <a:t>icon</a:t>
            </a:r>
          </a:p>
        </p:txBody>
      </p:sp>
      <p:sp>
        <p:nvSpPr>
          <p:cNvPr id="34" name="Picture Placeholder 3"/>
          <p:cNvSpPr>
            <a:spLocks noGrp="1"/>
          </p:cNvSpPr>
          <p:nvPr>
            <p:ph type="pic" sz="quarter" idx="26" hasCustomPrompt="1"/>
          </p:nvPr>
        </p:nvSpPr>
        <p:spPr>
          <a:xfrm>
            <a:off x="6529015" y="2044283"/>
            <a:ext cx="1188000" cy="9000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</a:lstStyle>
          <a:p>
            <a:r>
              <a:rPr lang="en-GB" dirty="0"/>
              <a:t>icon</a:t>
            </a:r>
          </a:p>
        </p:txBody>
      </p:sp>
    </p:spTree>
    <p:extLst>
      <p:ext uri="{BB962C8B-B14F-4D97-AF65-F5344CB8AC3E}">
        <p14:creationId xmlns:p14="http://schemas.microsoft.com/office/powerpoint/2010/main" val="191500215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A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89E85D1-7906-4BBC-BF72-E5E3ADA82B92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F1BFA7-CADE-4E01-915F-BAA49B730FE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3A0334-E168-43D6-B0D5-A811140D1A15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44CEEA-962F-4629-87AB-B6218A89C66E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Espace réservé du numéro de diapositive 3">
            <a:extLst>
              <a:ext uri="{FF2B5EF4-FFF2-40B4-BE49-F238E27FC236}">
                <a16:creationId xmlns:a16="http://schemas.microsoft.com/office/drawing/2014/main" id="{42CAE9C5-6EA3-4A8E-BA75-8F3920C4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F738E4E-EAB0-4788-A18F-0790D1510946}"/>
              </a:ext>
            </a:extLst>
          </p:cNvPr>
          <p:cNvSpPr/>
          <p:nvPr userDrawn="1"/>
        </p:nvSpPr>
        <p:spPr>
          <a:xfrm>
            <a:off x="2018185" y="181841"/>
            <a:ext cx="5351320" cy="5351318"/>
          </a:xfrm>
          <a:prstGeom prst="ellipse">
            <a:avLst/>
          </a:prstGeom>
          <a:solidFill>
            <a:srgbClr val="F7D021"/>
          </a:solidFill>
          <a:ln w="3810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95225EB9-57CF-4DD8-A2D5-9BC396E956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84832" y="2515782"/>
            <a:ext cx="5208422" cy="837018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600" b="1" i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DBC3B9-0F24-41B8-8563-ADFFA0956C12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18" name="Connecteur droit 21">
              <a:extLst>
                <a:ext uri="{FF2B5EF4-FFF2-40B4-BE49-F238E27FC236}">
                  <a16:creationId xmlns:a16="http://schemas.microsoft.com/office/drawing/2014/main" id="{52FBE400-39E0-459F-BA45-5311110B740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22">
              <a:extLst>
                <a:ext uri="{FF2B5EF4-FFF2-40B4-BE49-F238E27FC236}">
                  <a16:creationId xmlns:a16="http://schemas.microsoft.com/office/drawing/2014/main" id="{FC13DCA0-1AFF-4022-BF5F-12C9CDEA0DF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3">
              <a:extLst>
                <a:ext uri="{FF2B5EF4-FFF2-40B4-BE49-F238E27FC236}">
                  <a16:creationId xmlns:a16="http://schemas.microsoft.com/office/drawing/2014/main" id="{A3090D6B-29F2-479D-976B-B9266AECC63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3470620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slide B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89E85D1-7906-4BBC-BF72-E5E3ADA82B92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F1BFA7-CADE-4E01-915F-BAA49B730FE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3A0334-E168-43D6-B0D5-A811140D1A15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44CEEA-962F-4629-87AB-B6218A89C66E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Espace réservé du numéro de diapositive 3">
            <a:extLst>
              <a:ext uri="{FF2B5EF4-FFF2-40B4-BE49-F238E27FC236}">
                <a16:creationId xmlns:a16="http://schemas.microsoft.com/office/drawing/2014/main" id="{42CAE9C5-6EA3-4A8E-BA75-8F3920C4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3F738E4E-EAB0-4788-A18F-0790D1510946}"/>
              </a:ext>
            </a:extLst>
          </p:cNvPr>
          <p:cNvSpPr/>
          <p:nvPr userDrawn="1"/>
        </p:nvSpPr>
        <p:spPr>
          <a:xfrm>
            <a:off x="2018185" y="181841"/>
            <a:ext cx="5351320" cy="5351318"/>
          </a:xfrm>
          <a:prstGeom prst="ellipse">
            <a:avLst/>
          </a:prstGeom>
          <a:solidFill>
            <a:srgbClr val="5ECBF2"/>
          </a:solidFill>
          <a:ln w="3810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95225EB9-57CF-4DD8-A2D5-9BC396E956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2077517" y="2515782"/>
            <a:ext cx="5237683" cy="837018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600" b="1" i="0">
                <a:solidFill>
                  <a:srgbClr val="00000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5F9641-8DC3-4BCC-A61F-118F45A29A00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18" name="Connecteur droit 21">
              <a:extLst>
                <a:ext uri="{FF2B5EF4-FFF2-40B4-BE49-F238E27FC236}">
                  <a16:creationId xmlns:a16="http://schemas.microsoft.com/office/drawing/2014/main" id="{C5CC07FA-1142-4941-A83D-DAFE671D6A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22">
              <a:extLst>
                <a:ext uri="{FF2B5EF4-FFF2-40B4-BE49-F238E27FC236}">
                  <a16:creationId xmlns:a16="http://schemas.microsoft.com/office/drawing/2014/main" id="{2AB9A0EA-4716-46F2-A2B6-BD2014261C0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3">
              <a:extLst>
                <a:ext uri="{FF2B5EF4-FFF2-40B4-BE49-F238E27FC236}">
                  <a16:creationId xmlns:a16="http://schemas.microsoft.com/office/drawing/2014/main" id="{D89CFDAA-D1C8-42CD-83D5-3DA93D44A22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3456666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ank you slide B">
    <p:bg>
      <p:bgPr>
        <a:solidFill>
          <a:srgbClr val="0C22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89E85D1-7906-4BBC-BF72-E5E3ADA82B92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F1BFA7-CADE-4E01-915F-BAA49B730FE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A3A0334-E168-43D6-B0D5-A811140D1A15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D44CEEA-962F-4629-87AB-B6218A89C66E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Espace réservé du numéro de diapositive 3">
            <a:extLst>
              <a:ext uri="{FF2B5EF4-FFF2-40B4-BE49-F238E27FC236}">
                <a16:creationId xmlns:a16="http://schemas.microsoft.com/office/drawing/2014/main" id="{42CAE9C5-6EA3-4A8E-BA75-8F3920C48B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6" name="Text Placeholder 10">
            <a:extLst>
              <a:ext uri="{FF2B5EF4-FFF2-40B4-BE49-F238E27FC236}">
                <a16:creationId xmlns:a16="http://schemas.microsoft.com/office/drawing/2014/main" id="{95225EB9-57CF-4DD8-A2D5-9BC396E956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24540" y="1764506"/>
            <a:ext cx="6362298" cy="1764507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800" b="1" i="0">
                <a:solidFill>
                  <a:schemeClr val="tx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Thanks</a:t>
            </a:r>
            <a:r>
              <a:rPr lang="fr-FR" dirty="0"/>
              <a:t> for </a:t>
            </a:r>
            <a:r>
              <a:rPr lang="fr-FR" dirty="0" err="1"/>
              <a:t>your</a:t>
            </a:r>
            <a:r>
              <a:rPr lang="fr-FR" dirty="0"/>
              <a:t> attention</a:t>
            </a:r>
          </a:p>
          <a:p>
            <a:pPr lvl="0"/>
            <a:r>
              <a:rPr lang="fr-FR" dirty="0" err="1"/>
              <a:t>name@email.com</a:t>
            </a:r>
            <a:endParaRPr lang="en-GB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45F9641-8DC3-4BCC-A61F-118F45A29A00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18" name="Connecteur droit 21">
              <a:extLst>
                <a:ext uri="{FF2B5EF4-FFF2-40B4-BE49-F238E27FC236}">
                  <a16:creationId xmlns:a16="http://schemas.microsoft.com/office/drawing/2014/main" id="{C5CC07FA-1142-4941-A83D-DAFE671D6A5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22">
              <a:extLst>
                <a:ext uri="{FF2B5EF4-FFF2-40B4-BE49-F238E27FC236}">
                  <a16:creationId xmlns:a16="http://schemas.microsoft.com/office/drawing/2014/main" id="{2AB9A0EA-4716-46F2-A2B6-BD2014261C0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3">
              <a:extLst>
                <a:ext uri="{FF2B5EF4-FFF2-40B4-BE49-F238E27FC236}">
                  <a16:creationId xmlns:a16="http://schemas.microsoft.com/office/drawing/2014/main" id="{D89CFDAA-D1C8-42CD-83D5-3DA93D44A22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4540" y="3643206"/>
            <a:ext cx="2880000" cy="13783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3105" y="799248"/>
            <a:ext cx="2880000" cy="848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3317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ffee B workshop_Intr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231731" y="2036552"/>
            <a:ext cx="4197519" cy="70927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 cap="all" baseline="0">
                <a:solidFill>
                  <a:schemeClr val="accent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35382C2-0DC2-4CFE-8B99-336768E0AA6D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EE40BB-6BBA-41DF-BDF3-96F91E4BD625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31A58C-D5C2-4D7F-96A2-8BB7A21BE31E}"/>
              </a:ext>
            </a:extLst>
          </p:cNvPr>
          <p:cNvSpPr/>
          <p:nvPr userDrawn="1"/>
        </p:nvSpPr>
        <p:spPr>
          <a:xfrm rot="5400000">
            <a:off x="-2616999" y="2737996"/>
            <a:ext cx="5571572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cxnSp>
        <p:nvCxnSpPr>
          <p:cNvPr id="9" name="Connecteur droit 30">
            <a:extLst>
              <a:ext uri="{FF2B5EF4-FFF2-40B4-BE49-F238E27FC236}">
                <a16:creationId xmlns:a16="http://schemas.microsoft.com/office/drawing/2014/main" id="{B333F488-8D66-465E-ADF8-75B9DEB5CD1B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184546" y="2586883"/>
            <a:ext cx="1129818" cy="0"/>
          </a:xfrm>
          <a:prstGeom prst="line">
            <a:avLst/>
          </a:prstGeom>
          <a:ln w="88900">
            <a:solidFill>
              <a:srgbClr val="F7D02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31">
            <a:extLst>
              <a:ext uri="{FF2B5EF4-FFF2-40B4-BE49-F238E27FC236}">
                <a16:creationId xmlns:a16="http://schemas.microsoft.com/office/drawing/2014/main" id="{06BC89D6-B094-4F61-A767-66BF6FF0D5AF}"/>
              </a:ext>
            </a:extLst>
          </p:cNvPr>
          <p:cNvCxnSpPr>
            <a:cxnSpLocks/>
          </p:cNvCxnSpPr>
          <p:nvPr userDrawn="1"/>
        </p:nvCxnSpPr>
        <p:spPr>
          <a:xfrm>
            <a:off x="829876" y="3151792"/>
            <a:ext cx="0" cy="1023564"/>
          </a:xfrm>
          <a:prstGeom prst="line">
            <a:avLst/>
          </a:prstGeom>
          <a:ln w="88900">
            <a:solidFill>
              <a:srgbClr val="5ECBF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32">
            <a:extLst>
              <a:ext uri="{FF2B5EF4-FFF2-40B4-BE49-F238E27FC236}">
                <a16:creationId xmlns:a16="http://schemas.microsoft.com/office/drawing/2014/main" id="{BE96769A-38E8-4BC3-A623-1B4C15F0C196}"/>
              </a:ext>
            </a:extLst>
          </p:cNvPr>
          <p:cNvCxnSpPr>
            <a:cxnSpLocks/>
          </p:cNvCxnSpPr>
          <p:nvPr userDrawn="1"/>
        </p:nvCxnSpPr>
        <p:spPr>
          <a:xfrm rot="5400000">
            <a:off x="-163240" y="3098665"/>
            <a:ext cx="2153382" cy="0"/>
          </a:xfrm>
          <a:prstGeom prst="line">
            <a:avLst/>
          </a:prstGeom>
          <a:ln w="88900">
            <a:solidFill>
              <a:srgbClr val="1F2F59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5473119-F735-430C-BF67-6996090ED9D6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Text Placeholder 10">
            <a:extLst>
              <a:ext uri="{FF2B5EF4-FFF2-40B4-BE49-F238E27FC236}">
                <a16:creationId xmlns:a16="http://schemas.microsoft.com/office/drawing/2014/main" id="{F029402D-4EF7-4286-9770-A6997FDFF81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31731" y="2810253"/>
            <a:ext cx="4197520" cy="51861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 baseline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Speaker</a:t>
            </a:r>
          </a:p>
        </p:txBody>
      </p:sp>
      <p:sp>
        <p:nvSpPr>
          <p:cNvPr id="14" name="Text Placeholder 10">
            <a:extLst>
              <a:ext uri="{FF2B5EF4-FFF2-40B4-BE49-F238E27FC236}">
                <a16:creationId xmlns:a16="http://schemas.microsoft.com/office/drawing/2014/main" id="{ED2A3774-FE75-4875-A115-993B9731BD3B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31728" y="3894427"/>
            <a:ext cx="4197520" cy="361825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800" b="0" i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Date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EF7F41-1BAA-914D-91EB-79D37446231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31728" y="910866"/>
            <a:ext cx="2852577" cy="8404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1731" y="4633499"/>
            <a:ext cx="1810517" cy="864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487" y="2204577"/>
            <a:ext cx="2946294" cy="1894429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31727" y="3477989"/>
            <a:ext cx="3956983" cy="360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061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ession 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F969937B-3676-40E6-8AF7-9E91D7380476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9F34F6-0B68-4CEB-A02B-F35519E4582C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701CF68-FA60-400C-BD97-5847E597FF3F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CBEDA28-292F-41A8-A271-3A5B2958D2AB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0EE461-49FF-4CEB-8B45-F627F385D8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74818" y="2147472"/>
            <a:ext cx="4762500" cy="7556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 b="1" baseline="0">
                <a:solidFill>
                  <a:srgbClr val="F7D02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PART 1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5B96162-504D-4275-A35C-D963598D1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18" y="2900795"/>
            <a:ext cx="4762500" cy="7556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aseline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TITLE OF THE PART 1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752AB5C-6636-45D6-93EB-C543A45958D9}"/>
              </a:ext>
            </a:extLst>
          </p:cNvPr>
          <p:cNvSpPr/>
          <p:nvPr userDrawn="1"/>
        </p:nvSpPr>
        <p:spPr>
          <a:xfrm>
            <a:off x="3927764" y="3656445"/>
            <a:ext cx="1085850" cy="244188"/>
          </a:xfrm>
          <a:prstGeom prst="rect">
            <a:avLst/>
          </a:prstGeom>
          <a:solidFill>
            <a:srgbClr val="F7D02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F1CB44ED-1BFA-4EC9-BA7B-AEC49736666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5" name="Espace réservé du numéro de diapositive 3">
            <a:extLst>
              <a:ext uri="{FF2B5EF4-FFF2-40B4-BE49-F238E27FC236}">
                <a16:creationId xmlns:a16="http://schemas.microsoft.com/office/drawing/2014/main" id="{DD4CEE12-3751-4B10-BBFA-3716F51EFF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30" name="Ellipse 29">
            <a:extLst>
              <a:ext uri="{FF2B5EF4-FFF2-40B4-BE49-F238E27FC236}">
                <a16:creationId xmlns:a16="http://schemas.microsoft.com/office/drawing/2014/main" id="{C279A90F-AE4D-459D-BF62-D45A1B5FC3D8}"/>
              </a:ext>
            </a:extLst>
          </p:cNvPr>
          <p:cNvSpPr/>
          <p:nvPr userDrawn="1"/>
        </p:nvSpPr>
        <p:spPr>
          <a:xfrm>
            <a:off x="1880408" y="175755"/>
            <a:ext cx="5351320" cy="5351318"/>
          </a:xfrm>
          <a:prstGeom prst="ellipse">
            <a:avLst/>
          </a:prstGeom>
          <a:noFill/>
          <a:ln w="381000">
            <a:solidFill>
              <a:srgbClr val="F7D02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928A79E-1AD1-45D0-A090-4481565D2410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0" name="Connecteur droit 21">
              <a:extLst>
                <a:ext uri="{FF2B5EF4-FFF2-40B4-BE49-F238E27FC236}">
                  <a16:creationId xmlns:a16="http://schemas.microsoft.com/office/drawing/2014/main" id="{7795D5D1-DFC6-400B-9E6C-E923758D13E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2">
              <a:extLst>
                <a:ext uri="{FF2B5EF4-FFF2-40B4-BE49-F238E27FC236}">
                  <a16:creationId xmlns:a16="http://schemas.microsoft.com/office/drawing/2014/main" id="{9A9D5088-88C8-46A4-BF76-4E3DF4273B1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3">
              <a:extLst>
                <a:ext uri="{FF2B5EF4-FFF2-40B4-BE49-F238E27FC236}">
                  <a16:creationId xmlns:a16="http://schemas.microsoft.com/office/drawing/2014/main" id="{2B27FAFE-C8F2-4ACE-8CBE-AEDD60AA67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Picture 22">
            <a:extLst>
              <a:ext uri="{FF2B5EF4-FFF2-40B4-BE49-F238E27FC236}">
                <a16:creationId xmlns:a16="http://schemas.microsoft.com/office/drawing/2014/main" id="{4497D8D9-E9AE-BB42-B8A3-FB40AD19C7D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4908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session B">
    <p:bg>
      <p:bgPr>
        <a:solidFill>
          <a:srgbClr val="0C223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E6E007D-6D56-4EBF-B2A6-90915F730836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4C8C671-DBDA-466C-B2B4-78EFBDB67549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5CF45E-827C-4035-AC98-950D637316AE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5B4FBE0-6544-486A-8298-C36A69FF5CDF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" name="Ellipse 1">
            <a:extLst>
              <a:ext uri="{FF2B5EF4-FFF2-40B4-BE49-F238E27FC236}">
                <a16:creationId xmlns:a16="http://schemas.microsoft.com/office/drawing/2014/main" id="{26114049-080F-4CD6-9D44-23BF259620E7}"/>
              </a:ext>
            </a:extLst>
          </p:cNvPr>
          <p:cNvSpPr/>
          <p:nvPr userDrawn="1"/>
        </p:nvSpPr>
        <p:spPr>
          <a:xfrm>
            <a:off x="1880408" y="175755"/>
            <a:ext cx="5351320" cy="5351318"/>
          </a:xfrm>
          <a:prstGeom prst="ellipse">
            <a:avLst/>
          </a:prstGeom>
          <a:noFill/>
          <a:ln w="381000">
            <a:solidFill>
              <a:srgbClr val="5ECBF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670EE461-49FF-4CEB-8B45-F627F385D8F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195269" y="2097727"/>
            <a:ext cx="4762500" cy="7556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3200" b="1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PART 1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F5B96162-504D-4275-A35C-D963598D117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174818" y="2861101"/>
            <a:ext cx="4762500" cy="75565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2400" baseline="0">
                <a:solidFill>
                  <a:schemeClr val="tx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TITLE OF THE PART 1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7E3C1FA-D0B5-4A64-9F37-D78E28AB8B7F}"/>
              </a:ext>
            </a:extLst>
          </p:cNvPr>
          <p:cNvSpPr/>
          <p:nvPr userDrawn="1"/>
        </p:nvSpPr>
        <p:spPr>
          <a:xfrm>
            <a:off x="3927764" y="3632200"/>
            <a:ext cx="1085850" cy="244188"/>
          </a:xfrm>
          <a:prstGeom prst="rect">
            <a:avLst/>
          </a:prstGeom>
          <a:solidFill>
            <a:srgbClr val="5ECBF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/>
          </a:p>
        </p:txBody>
      </p:sp>
      <p:sp>
        <p:nvSpPr>
          <p:cNvPr id="18" name="Text Placeholder 4">
            <a:extLst>
              <a:ext uri="{FF2B5EF4-FFF2-40B4-BE49-F238E27FC236}">
                <a16:creationId xmlns:a16="http://schemas.microsoft.com/office/drawing/2014/main" id="{5A6E7172-6F84-4630-8F89-9D76136C085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1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9" name="Espace réservé du numéro de diapositive 3">
            <a:extLst>
              <a:ext uri="{FF2B5EF4-FFF2-40B4-BE49-F238E27FC236}">
                <a16:creationId xmlns:a16="http://schemas.microsoft.com/office/drawing/2014/main" id="{0E5C1C22-1955-4968-AB32-6C6D981264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4A47BBB-C41F-4D2A-B88E-C5035285CD94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3" name="Connecteur droit 21">
              <a:extLst>
                <a:ext uri="{FF2B5EF4-FFF2-40B4-BE49-F238E27FC236}">
                  <a16:creationId xmlns:a16="http://schemas.microsoft.com/office/drawing/2014/main" id="{F5904CD6-A496-45D6-868F-304145CF2B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2">
              <a:extLst>
                <a:ext uri="{FF2B5EF4-FFF2-40B4-BE49-F238E27FC236}">
                  <a16:creationId xmlns:a16="http://schemas.microsoft.com/office/drawing/2014/main" id="{61576C88-FDEE-4DE7-8E4B-C71C2FB1A1D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3">
              <a:extLst>
                <a:ext uri="{FF2B5EF4-FFF2-40B4-BE49-F238E27FC236}">
                  <a16:creationId xmlns:a16="http://schemas.microsoft.com/office/drawing/2014/main" id="{ABD358E9-8E0A-4920-A5FA-B5553721CB7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541FB533-37CB-1F4D-AFD9-49A86DBFCF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726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ext slide"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4"/>
          <p:cNvSpPr>
            <a:spLocks noGrp="1"/>
          </p:cNvSpPr>
          <p:nvPr>
            <p:ph type="body" sz="quarter" idx="10" hasCustomPrompt="1"/>
          </p:nvPr>
        </p:nvSpPr>
        <p:spPr>
          <a:xfrm>
            <a:off x="1117600" y="1874405"/>
            <a:ext cx="6515100" cy="3048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TEXT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117600" y="965200"/>
            <a:ext cx="4762500" cy="75565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 b="1" cap="all" baseline="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en-GB" dirty="0"/>
              <a:t>INTRODUCTION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7FF6D3D-E370-46ED-93BE-34FF20CD4A0B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DB83E2-1F85-4BC3-A230-D457AB9EECC2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AB9DAF-5870-48C5-9F76-6E11EDA30E09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DCDB55-5C3A-4142-9B1A-BFEBA663C5BA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9005377C-512D-458A-8E8B-26D5CD802AA1}"/>
              </a:ext>
            </a:extLst>
          </p:cNvPr>
          <p:cNvGrpSpPr/>
          <p:nvPr userDrawn="1"/>
        </p:nvGrpSpPr>
        <p:grpSpPr>
          <a:xfrm>
            <a:off x="1124857" y="628599"/>
            <a:ext cx="2153382" cy="163996"/>
            <a:chOff x="1124857" y="628599"/>
            <a:chExt cx="2153382" cy="16399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388FB076-6ADF-4C32-A613-510EB5E5A2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4857" y="792595"/>
              <a:ext cx="1129818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67985753-94F6-4C91-9926-46D5E66DEE1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254675" y="712174"/>
              <a:ext cx="1023564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5B88734-DE75-46CE-B39C-DEC38370B9F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4857" y="628599"/>
              <a:ext cx="2153382" cy="0"/>
            </a:xfrm>
            <a:prstGeom prst="line">
              <a:avLst/>
            </a:prstGeom>
            <a:ln w="88900">
              <a:solidFill>
                <a:srgbClr val="1F2F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 Placeholder 4">
            <a:extLst>
              <a:ext uri="{FF2B5EF4-FFF2-40B4-BE49-F238E27FC236}">
                <a16:creationId xmlns:a16="http://schemas.microsoft.com/office/drawing/2014/main" id="{4E58E56A-BCA0-4C3A-A95C-211D03242D4C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22" name="Espace réservé du numéro de diapositive 3">
            <a:extLst>
              <a:ext uri="{FF2B5EF4-FFF2-40B4-BE49-F238E27FC236}">
                <a16:creationId xmlns:a16="http://schemas.microsoft.com/office/drawing/2014/main" id="{4137ADD2-E977-4F50-BBE1-C0BAC02CA1C5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F020E367-92CF-454C-BBD5-0B15FE81734D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0" name="Connecteur droit 21">
              <a:extLst>
                <a:ext uri="{FF2B5EF4-FFF2-40B4-BE49-F238E27FC236}">
                  <a16:creationId xmlns:a16="http://schemas.microsoft.com/office/drawing/2014/main" id="{2611EBEF-A51D-4D77-993E-A15CC7E981C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2">
              <a:extLst>
                <a:ext uri="{FF2B5EF4-FFF2-40B4-BE49-F238E27FC236}">
                  <a16:creationId xmlns:a16="http://schemas.microsoft.com/office/drawing/2014/main" id="{3C4F5EE0-CBE9-471F-8310-885CF20F487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3">
              <a:extLst>
                <a:ext uri="{FF2B5EF4-FFF2-40B4-BE49-F238E27FC236}">
                  <a16:creationId xmlns:a16="http://schemas.microsoft.com/office/drawing/2014/main" id="{4C82ED00-45AF-447C-9CC7-69338F245FD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F2EA2A75-F8C4-7448-A712-0B4C167F709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5001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tab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CAD604F0-E274-4CFA-BF34-355F36AD5074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91DFD29-967A-425D-B418-6FCD299FD203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1B244AD-0583-43B0-B687-E3850312ED18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EA22C9C-000E-4998-A7BA-3D9EF88FD802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Table Placeholder 23"/>
          <p:cNvSpPr>
            <a:spLocks noGrp="1"/>
          </p:cNvSpPr>
          <p:nvPr>
            <p:ph type="tbl" sz="quarter" idx="13" hasCustomPrompt="1"/>
          </p:nvPr>
        </p:nvSpPr>
        <p:spPr>
          <a:xfrm>
            <a:off x="962892" y="1516506"/>
            <a:ext cx="7324218" cy="3302000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 vert="horz"/>
          <a:lstStyle>
            <a:lvl1pPr marL="0" indent="0">
              <a:buNone/>
              <a:defRPr sz="2400" baseline="0">
                <a:solidFill>
                  <a:srgbClr val="0C192F"/>
                </a:solidFill>
                <a:latin typeface="Helvetica" panose="020B0403020202020204" pitchFamily="34" charset="0"/>
              </a:defRPr>
            </a:lvl1pPr>
          </a:lstStyle>
          <a:p>
            <a:r>
              <a:rPr lang="en-GB" dirty="0"/>
              <a:t>Table (enter n of columns)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0919890-B291-4500-AC3D-8F7FAB97CE2E}"/>
              </a:ext>
            </a:extLst>
          </p:cNvPr>
          <p:cNvGrpSpPr/>
          <p:nvPr userDrawn="1"/>
        </p:nvGrpSpPr>
        <p:grpSpPr>
          <a:xfrm rot="5400000">
            <a:off x="-1046493" y="3077634"/>
            <a:ext cx="3290457" cy="163278"/>
            <a:chOff x="4422142" y="3577645"/>
            <a:chExt cx="1460091" cy="163278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9716E3EA-9299-4BD5-85EE-F655D3B0A1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425362" y="3740923"/>
              <a:ext cx="501340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69E68C6-C213-4FDF-A4FD-AEF5B6A9876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926702" y="3660502"/>
              <a:ext cx="955531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30A924D-4EDE-4362-A7CD-C99CF70C2341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422142" y="3577645"/>
              <a:ext cx="1460091" cy="0"/>
            </a:xfrm>
            <a:prstGeom prst="line">
              <a:avLst/>
            </a:prstGeom>
            <a:ln w="88900">
              <a:solidFill>
                <a:srgbClr val="1F2F59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8B1D1A36-D471-4AEE-8A36-6F8F2921E5A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TABLE</a:t>
            </a:r>
            <a:endParaRPr lang="en-GB" dirty="0"/>
          </a:p>
        </p:txBody>
      </p:sp>
      <p:sp>
        <p:nvSpPr>
          <p:cNvPr id="33" name="Text Placeholder 4">
            <a:extLst>
              <a:ext uri="{FF2B5EF4-FFF2-40B4-BE49-F238E27FC236}">
                <a16:creationId xmlns:a16="http://schemas.microsoft.com/office/drawing/2014/main" id="{8372B107-6F02-4856-B611-EF61E55DE27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4" name="Espace réservé du numéro de diapositive 3">
            <a:extLst>
              <a:ext uri="{FF2B5EF4-FFF2-40B4-BE49-F238E27FC236}">
                <a16:creationId xmlns:a16="http://schemas.microsoft.com/office/drawing/2014/main" id="{63D3DDD5-DE9E-43D6-A49B-2529806F5E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767F219-AE47-4F86-AA85-0F395ABFBC49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1" name="Connecteur droit 21">
              <a:extLst>
                <a:ext uri="{FF2B5EF4-FFF2-40B4-BE49-F238E27FC236}">
                  <a16:creationId xmlns:a16="http://schemas.microsoft.com/office/drawing/2014/main" id="{27E5DD2F-2234-4969-AB3C-6AB3B26AEA4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2">
              <a:extLst>
                <a:ext uri="{FF2B5EF4-FFF2-40B4-BE49-F238E27FC236}">
                  <a16:creationId xmlns:a16="http://schemas.microsoft.com/office/drawing/2014/main" id="{518CECC6-FC8B-4BED-AF8A-1F3454E3622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3">
              <a:extLst>
                <a:ext uri="{FF2B5EF4-FFF2-40B4-BE49-F238E27FC236}">
                  <a16:creationId xmlns:a16="http://schemas.microsoft.com/office/drawing/2014/main" id="{A486B6C2-700F-4F2A-9643-78914814F68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D1EAEF78-C0F9-AE43-BFBB-811F347F80D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57377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70B249DF-3E52-467B-838E-7EF5946D65A9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A542CE-DD66-471F-B334-44AAA0A21576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FDB6FB3-A9F0-4A8E-A66C-C81A71495FE2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7C062B-6841-4004-84B8-46781A118654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379BD4B8-0EE8-45F5-B49B-06A4014F5A5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10" name="Espace réservé du numéro de diapositive 3">
            <a:extLst>
              <a:ext uri="{FF2B5EF4-FFF2-40B4-BE49-F238E27FC236}">
                <a16:creationId xmlns:a16="http://schemas.microsoft.com/office/drawing/2014/main" id="{15C71AE5-DBF3-4088-A39D-E9411BE400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D43CB9BD-1EAA-485D-AF6C-D941CEED5ADA}"/>
              </a:ext>
            </a:extLst>
          </p:cNvPr>
          <p:cNvSpPr/>
          <p:nvPr userDrawn="1"/>
        </p:nvSpPr>
        <p:spPr>
          <a:xfrm>
            <a:off x="2018185" y="181841"/>
            <a:ext cx="5351320" cy="5351318"/>
          </a:xfrm>
          <a:prstGeom prst="ellipse">
            <a:avLst/>
          </a:prstGeom>
          <a:solidFill>
            <a:srgbClr val="5ECBF2"/>
          </a:solidFill>
          <a:ln w="381000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2427595" y="1492714"/>
            <a:ext cx="4516129" cy="2779249"/>
          </a:xfrm>
          <a:prstGeom prst="rect">
            <a:avLst/>
          </a:prstGeom>
        </p:spPr>
        <p:txBody>
          <a:bodyPr vert="horz" anchor="ctr"/>
          <a:lstStyle>
            <a:lvl1pPr marL="0" marR="0" indent="0" algn="ctr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600" b="1" i="0">
                <a:solidFill>
                  <a:schemeClr val="tx1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/>
              <a:t>"</a:t>
            </a:r>
            <a:r>
              <a:rPr lang="fr-FR" dirty="0" err="1"/>
              <a:t>Neque</a:t>
            </a:r>
            <a:r>
              <a:rPr lang="fr-FR" dirty="0"/>
              <a:t> </a:t>
            </a:r>
            <a:r>
              <a:rPr lang="fr-FR" dirty="0" err="1"/>
              <a:t>porro</a:t>
            </a:r>
            <a:r>
              <a:rPr lang="fr-FR" dirty="0"/>
              <a:t> </a:t>
            </a:r>
            <a:r>
              <a:rPr lang="fr-FR" dirty="0" err="1"/>
              <a:t>quisquam</a:t>
            </a:r>
            <a:r>
              <a:rPr lang="fr-FR" dirty="0"/>
              <a:t> est qui </a:t>
            </a:r>
            <a:r>
              <a:rPr lang="fr-FR" dirty="0" err="1"/>
              <a:t>dolorem</a:t>
            </a:r>
            <a:r>
              <a:rPr lang="fr-FR" dirty="0"/>
              <a:t> </a:t>
            </a:r>
            <a:r>
              <a:rPr lang="fr-FR" dirty="0" err="1"/>
              <a:t>ipsum</a:t>
            </a:r>
            <a:r>
              <a:rPr lang="fr-FR" dirty="0"/>
              <a:t> quia </a:t>
            </a:r>
            <a:r>
              <a:rPr lang="fr-FR" dirty="0" err="1"/>
              <a:t>dolor</a:t>
            </a:r>
            <a:r>
              <a:rPr lang="fr-FR" dirty="0"/>
              <a:t> </a:t>
            </a:r>
            <a:r>
              <a:rPr lang="fr-FR" dirty="0" err="1"/>
              <a:t>sit</a:t>
            </a:r>
            <a:r>
              <a:rPr lang="fr-FR" dirty="0"/>
              <a:t> </a:t>
            </a:r>
            <a:r>
              <a:rPr lang="fr-FR" dirty="0" err="1"/>
              <a:t>amet</a:t>
            </a:r>
            <a:r>
              <a:rPr lang="fr-FR" dirty="0"/>
              <a:t>, </a:t>
            </a:r>
            <a:r>
              <a:rPr lang="fr-FR" dirty="0" err="1"/>
              <a:t>consectetur</a:t>
            </a:r>
            <a:r>
              <a:rPr lang="fr-FR" dirty="0"/>
              <a:t>, </a:t>
            </a:r>
            <a:r>
              <a:rPr lang="fr-FR" dirty="0" err="1"/>
              <a:t>adipisci</a:t>
            </a:r>
            <a:r>
              <a:rPr lang="fr-FR" dirty="0"/>
              <a:t> </a:t>
            </a:r>
            <a:r>
              <a:rPr lang="fr-FR" dirty="0" err="1"/>
              <a:t>velit</a:t>
            </a:r>
            <a:r>
              <a:rPr lang="fr-FR" dirty="0"/>
              <a:t>..."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7C1B5EF-96E5-4D65-A4AB-F51FBD69FC49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18" name="Connecteur droit 21">
              <a:extLst>
                <a:ext uri="{FF2B5EF4-FFF2-40B4-BE49-F238E27FC236}">
                  <a16:creationId xmlns:a16="http://schemas.microsoft.com/office/drawing/2014/main" id="{261D09EA-A6B6-4068-A764-5C85BDD64E6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22">
              <a:extLst>
                <a:ext uri="{FF2B5EF4-FFF2-40B4-BE49-F238E27FC236}">
                  <a16:creationId xmlns:a16="http://schemas.microsoft.com/office/drawing/2014/main" id="{1042102A-9512-4B0C-AADC-74E61544D2B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23">
              <a:extLst>
                <a:ext uri="{FF2B5EF4-FFF2-40B4-BE49-F238E27FC236}">
                  <a16:creationId xmlns:a16="http://schemas.microsoft.com/office/drawing/2014/main" id="{75C5E7CC-FC46-45FC-81FD-13425D90DEB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60984D3-6D2F-7447-ABB1-0F2AFBB8F92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73881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w.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31DB9D7-E0B3-4D84-B379-430CD5FCD1B7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BB6A2-2835-4C7E-A739-58840E279452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8EFF1A-AE22-4E26-9A8C-62F74024B56C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1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962890" y="2005803"/>
            <a:ext cx="7324220" cy="300902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4E76B-739C-44D5-B19D-EA6A099F719E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1D3D4E15-43E7-47C6-8459-12D6F3E2B336}"/>
              </a:ext>
            </a:extLst>
          </p:cNvPr>
          <p:cNvGrpSpPr/>
          <p:nvPr userDrawn="1"/>
        </p:nvGrpSpPr>
        <p:grpSpPr>
          <a:xfrm>
            <a:off x="545379" y="615353"/>
            <a:ext cx="174107" cy="914402"/>
            <a:chOff x="545379" y="615353"/>
            <a:chExt cx="174107" cy="914402"/>
          </a:xfrm>
        </p:grpSpPr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F6952A0-9610-4E7B-91AC-82FD26942AA5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8393" y="774356"/>
              <a:ext cx="313971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4F984013-51A0-4971-BAC0-613017C12D3E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32418" y="1230548"/>
              <a:ext cx="598414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5900D75E-4052-42BB-852E-B9C7CAC551B3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262285" y="1072554"/>
              <a:ext cx="914402" cy="0"/>
            </a:xfrm>
            <a:prstGeom prst="line">
              <a:avLst/>
            </a:prstGeom>
            <a:ln w="889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D0F3D3BB-B535-47C2-8138-6874959218EB}"/>
              </a:ext>
            </a:extLst>
          </p:cNvPr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962890" y="1113247"/>
            <a:ext cx="732422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A37DB041-80F2-4942-AC02-1822AF2F6C77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/>
              <a:t>TITLE ONE COLUMN</a:t>
            </a:r>
            <a:endParaRPr lang="en-GB" dirty="0"/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B247BF3C-A01B-4617-B92D-E90D6DA5374B}"/>
              </a:ext>
            </a:extLst>
          </p:cNvPr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5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9" name="Espace réservé du numéro de diapositive 3">
            <a:extLst>
              <a:ext uri="{FF2B5EF4-FFF2-40B4-BE49-F238E27FC236}">
                <a16:creationId xmlns:a16="http://schemas.microsoft.com/office/drawing/2014/main" id="{8C266EDC-F56C-4F13-A813-580C3295BA2D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07760EA-BAE0-4B64-8C6A-CB65D7DDAB55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1" name="Connecteur droit 21">
              <a:extLst>
                <a:ext uri="{FF2B5EF4-FFF2-40B4-BE49-F238E27FC236}">
                  <a16:creationId xmlns:a16="http://schemas.microsoft.com/office/drawing/2014/main" id="{67A086FC-B4C2-4661-AA4B-AD0A56AD5F1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2">
              <a:extLst>
                <a:ext uri="{FF2B5EF4-FFF2-40B4-BE49-F238E27FC236}">
                  <a16:creationId xmlns:a16="http://schemas.microsoft.com/office/drawing/2014/main" id="{B63075F2-29C7-4DAF-9D4C-6D0F297C02D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3">
              <a:extLst>
                <a:ext uri="{FF2B5EF4-FFF2-40B4-BE49-F238E27FC236}">
                  <a16:creationId xmlns:a16="http://schemas.microsoft.com/office/drawing/2014/main" id="{714AB2F4-3038-4991-9E88-804B636CC3D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06D781EA-8427-8443-9D34-1E76FAD3D13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321117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B31DB9D7-E0B3-4D84-B379-430CD5FCD1B7}"/>
              </a:ext>
            </a:extLst>
          </p:cNvPr>
          <p:cNvSpPr/>
          <p:nvPr userDrawn="1"/>
        </p:nvSpPr>
        <p:spPr>
          <a:xfrm>
            <a:off x="6405" y="5404705"/>
            <a:ext cx="9144000" cy="303795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dirty="0">
              <a:latin typeface="Helvetica" panose="020B0403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FBB6A2-2835-4C7E-A739-58840E279452}"/>
              </a:ext>
            </a:extLst>
          </p:cNvPr>
          <p:cNvSpPr/>
          <p:nvPr userDrawn="1"/>
        </p:nvSpPr>
        <p:spPr>
          <a:xfrm rot="5400000">
            <a:off x="6186721" y="2658194"/>
            <a:ext cx="5621878" cy="30548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38EFF1A-AE22-4E26-9A8C-62F74024B56C}"/>
              </a:ext>
            </a:extLst>
          </p:cNvPr>
          <p:cNvSpPr/>
          <p:nvPr userDrawn="1"/>
        </p:nvSpPr>
        <p:spPr>
          <a:xfrm>
            <a:off x="-15932" y="-1295"/>
            <a:ext cx="9144000" cy="31697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024E76B-739C-44D5-B19D-EA6A099F719E}"/>
              </a:ext>
            </a:extLst>
          </p:cNvPr>
          <p:cNvSpPr/>
          <p:nvPr userDrawn="1"/>
        </p:nvSpPr>
        <p:spPr>
          <a:xfrm rot="5400000">
            <a:off x="-2642152" y="2715338"/>
            <a:ext cx="5621880" cy="369439"/>
          </a:xfrm>
          <a:prstGeom prst="rect">
            <a:avLst/>
          </a:prstGeom>
          <a:solidFill>
            <a:srgbClr val="FAFAF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8" name="Text Placeholder 4">
            <a:extLst>
              <a:ext uri="{FF2B5EF4-FFF2-40B4-BE49-F238E27FC236}">
                <a16:creationId xmlns:a16="http://schemas.microsoft.com/office/drawing/2014/main" id="{D0F3D3BB-B535-47C2-8138-6874959218EB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62890" y="1113247"/>
            <a:ext cx="36000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  <p:sp>
        <p:nvSpPr>
          <p:cNvPr id="43" name="Title 1">
            <a:extLst>
              <a:ext uri="{FF2B5EF4-FFF2-40B4-BE49-F238E27FC236}">
                <a16:creationId xmlns:a16="http://schemas.microsoft.com/office/drawing/2014/main" id="{A37DB041-80F2-4942-AC02-1822AF2F6C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62892" y="486888"/>
            <a:ext cx="7324218" cy="537786"/>
          </a:xfrm>
          <a:prstGeom prst="rect">
            <a:avLst/>
          </a:prstGeom>
        </p:spPr>
        <p:txBody>
          <a:bodyPr vert="horz"/>
          <a:lstStyle>
            <a:lvl1pPr algn="l">
              <a:defRPr sz="2600" b="1" cap="all" spc="0" baseline="0">
                <a:solidFill>
                  <a:srgbClr val="5ECBF2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r>
              <a:rPr lang="fr-FR" dirty="0" err="1"/>
              <a:t>TITLE</a:t>
            </a:r>
            <a:r>
              <a:rPr lang="fr-FR" dirty="0"/>
              <a:t> </a:t>
            </a:r>
            <a:r>
              <a:rPr lang="fr-FR" dirty="0" err="1"/>
              <a:t>two</a:t>
            </a:r>
            <a:r>
              <a:rPr lang="fr-FR" dirty="0"/>
              <a:t> COLUMN</a:t>
            </a:r>
            <a:endParaRPr lang="en-GB" dirty="0"/>
          </a:p>
        </p:txBody>
      </p:sp>
      <p:sp>
        <p:nvSpPr>
          <p:cNvPr id="37" name="Text Placeholder 4">
            <a:extLst>
              <a:ext uri="{FF2B5EF4-FFF2-40B4-BE49-F238E27FC236}">
                <a16:creationId xmlns:a16="http://schemas.microsoft.com/office/drawing/2014/main" id="{B247BF3C-A01B-4617-B92D-E90D6DA5374B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75845" y="5409780"/>
            <a:ext cx="4318000" cy="315478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000" i="0">
                <a:solidFill>
                  <a:srgbClr val="606060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/>
              <a:t>Presentation </a:t>
            </a:r>
            <a:r>
              <a:rPr lang="nl-BE" dirty="0" err="1"/>
              <a:t>title</a:t>
            </a:r>
            <a:endParaRPr lang="en-GB" dirty="0"/>
          </a:p>
        </p:txBody>
      </p:sp>
      <p:sp>
        <p:nvSpPr>
          <p:cNvPr id="39" name="Espace réservé du numéro de diapositive 3">
            <a:extLst>
              <a:ext uri="{FF2B5EF4-FFF2-40B4-BE49-F238E27FC236}">
                <a16:creationId xmlns:a16="http://schemas.microsoft.com/office/drawing/2014/main" id="{8C266EDC-F56C-4F13-A813-580C3295BA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252703" y="5448782"/>
            <a:ext cx="592211" cy="289579"/>
          </a:xfrm>
          <a:prstGeom prst="rect">
            <a:avLst/>
          </a:prstGeom>
        </p:spPr>
        <p:txBody>
          <a:bodyPr/>
          <a:lstStyle>
            <a:lvl1pPr algn="r">
              <a:defRPr sz="1200" i="1">
                <a:solidFill>
                  <a:srgbClr val="5ECBF2"/>
                </a:solidFill>
                <a:latin typeface="Helvetica" panose="020B0403020202020204" pitchFamily="34" charset="0"/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20" name="Text Placeholder 6">
            <a:extLst>
              <a:ext uri="{FF2B5EF4-FFF2-40B4-BE49-F238E27FC236}">
                <a16:creationId xmlns:a16="http://schemas.microsoft.com/office/drawing/2014/main" id="{74407597-C01C-4EAB-BE58-03A1A370FD2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976149" y="1773712"/>
            <a:ext cx="3600000" cy="324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0E4EF553-1DE9-4F49-B23E-5603BE2725DD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4693845" y="1773712"/>
            <a:ext cx="3600000" cy="32400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000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fr-FR" dirty="0" err="1"/>
              <a:t>Text</a:t>
            </a:r>
            <a:endParaRPr lang="en-GB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9DFFD70-DCD6-4493-937B-B55B5FAEF4FC}"/>
              </a:ext>
            </a:extLst>
          </p:cNvPr>
          <p:cNvGrpSpPr/>
          <p:nvPr userDrawn="1"/>
        </p:nvGrpSpPr>
        <p:grpSpPr>
          <a:xfrm>
            <a:off x="545379" y="615353"/>
            <a:ext cx="174107" cy="914402"/>
            <a:chOff x="545379" y="615353"/>
            <a:chExt cx="174107" cy="914402"/>
          </a:xfrm>
        </p:grpSpPr>
        <p:cxnSp>
          <p:nvCxnSpPr>
            <p:cNvPr id="24" name="Connecteur droit 39">
              <a:extLst>
                <a:ext uri="{FF2B5EF4-FFF2-40B4-BE49-F238E27FC236}">
                  <a16:creationId xmlns:a16="http://schemas.microsoft.com/office/drawing/2014/main" id="{CC5D91C7-6A81-481A-B703-6047B6C89BD5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88393" y="774356"/>
              <a:ext cx="313971" cy="0"/>
            </a:xfrm>
            <a:prstGeom prst="line">
              <a:avLst/>
            </a:prstGeom>
            <a:ln w="889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40">
              <a:extLst>
                <a:ext uri="{FF2B5EF4-FFF2-40B4-BE49-F238E27FC236}">
                  <a16:creationId xmlns:a16="http://schemas.microsoft.com/office/drawing/2014/main" id="{E3E9E605-279C-4C9C-B692-DDCDF0F13FC1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332418" y="1230548"/>
              <a:ext cx="598414" cy="0"/>
            </a:xfrm>
            <a:prstGeom prst="line">
              <a:avLst/>
            </a:prstGeom>
            <a:ln w="889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41">
              <a:extLst>
                <a:ext uri="{FF2B5EF4-FFF2-40B4-BE49-F238E27FC236}">
                  <a16:creationId xmlns:a16="http://schemas.microsoft.com/office/drawing/2014/main" id="{00F8F228-BFE7-4A7C-9976-635CF8359BBB}"/>
                </a:ext>
              </a:extLst>
            </p:cNvPr>
            <p:cNvCxnSpPr>
              <a:cxnSpLocks/>
            </p:cNvCxnSpPr>
            <p:nvPr userDrawn="1"/>
          </p:nvCxnSpPr>
          <p:spPr>
            <a:xfrm rot="5400000">
              <a:off x="262285" y="1072554"/>
              <a:ext cx="914402" cy="0"/>
            </a:xfrm>
            <a:prstGeom prst="line">
              <a:avLst/>
            </a:prstGeom>
            <a:ln w="889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711AA9E-8CA9-4356-98F5-4E8EFD1D5AD0}"/>
              </a:ext>
            </a:extLst>
          </p:cNvPr>
          <p:cNvGrpSpPr/>
          <p:nvPr userDrawn="1"/>
        </p:nvGrpSpPr>
        <p:grpSpPr>
          <a:xfrm>
            <a:off x="8014218" y="5515221"/>
            <a:ext cx="520372" cy="151017"/>
            <a:chOff x="8014218" y="5515221"/>
            <a:chExt cx="520372" cy="151017"/>
          </a:xfrm>
        </p:grpSpPr>
        <p:cxnSp>
          <p:nvCxnSpPr>
            <p:cNvPr id="28" name="Connecteur droit 21">
              <a:extLst>
                <a:ext uri="{FF2B5EF4-FFF2-40B4-BE49-F238E27FC236}">
                  <a16:creationId xmlns:a16="http://schemas.microsoft.com/office/drawing/2014/main" id="{B7A671E7-39ED-43D6-AE1A-D12255C8BED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666238"/>
              <a:ext cx="238485" cy="0"/>
            </a:xfrm>
            <a:prstGeom prst="line">
              <a:avLst/>
            </a:prstGeom>
            <a:ln w="63500">
              <a:solidFill>
                <a:srgbClr val="F7D02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2">
              <a:extLst>
                <a:ext uri="{FF2B5EF4-FFF2-40B4-BE49-F238E27FC236}">
                  <a16:creationId xmlns:a16="http://schemas.microsoft.com/office/drawing/2014/main" id="{123ADA8A-B282-41EF-A8E6-1BB917347B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52703" y="5579992"/>
              <a:ext cx="281887" cy="0"/>
            </a:xfrm>
            <a:prstGeom prst="line">
              <a:avLst/>
            </a:prstGeom>
            <a:ln w="63500">
              <a:solidFill>
                <a:srgbClr val="5ECBF2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3">
              <a:extLst>
                <a:ext uri="{FF2B5EF4-FFF2-40B4-BE49-F238E27FC236}">
                  <a16:creationId xmlns:a16="http://schemas.microsoft.com/office/drawing/2014/main" id="{7C5EFE2D-8897-4E0D-9A0F-5827064CAB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014218" y="5515221"/>
              <a:ext cx="432639" cy="0"/>
            </a:xfrm>
            <a:prstGeom prst="line">
              <a:avLst/>
            </a:prstGeom>
            <a:ln w="63500">
              <a:solidFill>
                <a:srgbClr val="0C223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2" name="Picture 21">
            <a:extLst>
              <a:ext uri="{FF2B5EF4-FFF2-40B4-BE49-F238E27FC236}">
                <a16:creationId xmlns:a16="http://schemas.microsoft.com/office/drawing/2014/main" id="{E9AF6EE7-F4B6-9242-978A-AB00A60467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70740"/>
          <a:stretch/>
        </p:blipFill>
        <p:spPr>
          <a:xfrm>
            <a:off x="8612537" y="117263"/>
            <a:ext cx="464756" cy="468000"/>
          </a:xfrm>
          <a:prstGeom prst="rect">
            <a:avLst/>
          </a:prstGeom>
        </p:spPr>
      </p:pic>
      <p:sp>
        <p:nvSpPr>
          <p:cNvPr id="31" name="Text Placeholder 4">
            <a:extLst>
              <a:ext uri="{FF2B5EF4-FFF2-40B4-BE49-F238E27FC236}">
                <a16:creationId xmlns:a16="http://schemas.microsoft.com/office/drawing/2014/main" id="{D0F3D3BB-B535-47C2-8138-6874959218EB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93845" y="1110919"/>
            <a:ext cx="3600000" cy="5334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2400" b="1">
                <a:solidFill>
                  <a:srgbClr val="0C192F"/>
                </a:solidFill>
                <a:latin typeface="Helvetica" panose="020B0403020202020204" pitchFamily="34" charset="0"/>
                <a:cs typeface="Helvetica" panose="020B0403020202020204" pitchFamily="34" charset="0"/>
              </a:defRPr>
            </a:lvl1pPr>
          </a:lstStyle>
          <a:p>
            <a:pPr lvl="0"/>
            <a:r>
              <a:rPr lang="nl-BE" dirty="0" err="1"/>
              <a:t>Subtitle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1716935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3">
            <a:extLst>
              <a:ext uri="{FF2B5EF4-FFF2-40B4-BE49-F238E27FC236}">
                <a16:creationId xmlns:a16="http://schemas.microsoft.com/office/drawing/2014/main" id="{0278246C-EC20-4621-9145-8B376AB7BD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896304" y="5213652"/>
            <a:ext cx="2133600" cy="445484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002B5C"/>
                </a:solidFill>
              </a:defRPr>
            </a:lvl1pPr>
          </a:lstStyle>
          <a:p>
            <a:fld id="{1C0CC0F3-E61D-6543-9B4D-7D7FDFFE389F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0095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713" r:id="rId2"/>
    <p:sldLayoutId id="2147483673" r:id="rId3"/>
    <p:sldLayoutId id="2147483693" r:id="rId4"/>
    <p:sldLayoutId id="2147483689" r:id="rId5"/>
    <p:sldLayoutId id="2147483690" r:id="rId6"/>
    <p:sldLayoutId id="2147483675" r:id="rId7"/>
    <p:sldLayoutId id="2147483677" r:id="rId8"/>
    <p:sldLayoutId id="2147483695" r:id="rId9"/>
    <p:sldLayoutId id="2147483694" r:id="rId10"/>
    <p:sldLayoutId id="2147483682" r:id="rId11"/>
    <p:sldLayoutId id="2147483683" r:id="rId12"/>
    <p:sldLayoutId id="2147483696" r:id="rId13"/>
    <p:sldLayoutId id="2147483684" r:id="rId14"/>
    <p:sldLayoutId id="2147483686" r:id="rId15"/>
    <p:sldLayoutId id="2147483687" r:id="rId16"/>
    <p:sldLayoutId id="2147483688" r:id="rId17"/>
    <p:sldLayoutId id="2147483697" r:id="rId18"/>
    <p:sldLayoutId id="2147483712" r:id="rId19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ohesiondata.ec.europa.eu/stories/s/CORONAVIRUS-DASHBOARD-COHESION-POLICY-RESPONSE/4e2z-pw8r/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3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5" Type="http://schemas.openxmlformats.org/officeDocument/2006/relationships/image" Target="../media/image29.png"/><Relationship Id="rId10" Type="http://schemas.openxmlformats.org/officeDocument/2006/relationships/image" Target="../media/image14.png"/><Relationship Id="rId4" Type="http://schemas.openxmlformats.org/officeDocument/2006/relationships/image" Target="../media/image32.png"/><Relationship Id="rId9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eprc-strath.org/eu/projects/iq-net-improving-the-quality-of-structural-funds-programme-management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1231731" y="2056134"/>
            <a:ext cx="6840000" cy="922713"/>
          </a:xfrm>
        </p:spPr>
        <p:txBody>
          <a:bodyPr/>
          <a:lstStyle/>
          <a:p>
            <a:r>
              <a:rPr lang="cs-CZ" dirty="0"/>
              <a:t>VLIV pandemie na implementaci </a:t>
            </a:r>
            <a:r>
              <a:rPr lang="cs-CZ" dirty="0" err="1"/>
              <a:t>esif</a:t>
            </a:r>
            <a:r>
              <a:rPr lang="cs-CZ" dirty="0"/>
              <a:t>: příklady z </a:t>
            </a:r>
            <a:r>
              <a:rPr lang="cs-CZ" dirty="0" err="1"/>
              <a:t>iq</a:t>
            </a:r>
            <a:r>
              <a:rPr lang="cs-CZ" dirty="0"/>
              <a:t>-net výzkumu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1231728" y="3794139"/>
            <a:ext cx="6840000" cy="508544"/>
          </a:xfrm>
        </p:spPr>
        <p:txBody>
          <a:bodyPr/>
          <a:lstStyle/>
          <a:p>
            <a:r>
              <a:rPr lang="cs-CZ" sz="1600" dirty="0"/>
              <a:t>7. Evaluační konference Evaluační jednotky NOK </a:t>
            </a:r>
            <a:r>
              <a:rPr lang="cs-CZ" sz="1600" b="0" dirty="0"/>
              <a:t>(online), 13.10. 2021</a:t>
            </a:r>
            <a:endParaRPr lang="en-GB" sz="1600" b="0" dirty="0"/>
          </a:p>
          <a:p>
            <a:endParaRPr lang="en-GB" sz="160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26"/>
          </p:nvPr>
        </p:nvSpPr>
        <p:spPr>
          <a:xfrm>
            <a:off x="1231728" y="3116485"/>
            <a:ext cx="6840000" cy="567729"/>
          </a:xfrm>
        </p:spPr>
        <p:txBody>
          <a:bodyPr/>
          <a:lstStyle/>
          <a:p>
            <a:r>
              <a:rPr lang="cs-CZ" dirty="0"/>
              <a:t>Marie Feřtrová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50797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63600" y="1508392"/>
            <a:ext cx="7685208" cy="3574377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5732" y="952641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Zdravotnictví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10</a:t>
            </a:fld>
            <a:endParaRPr lang="fr-FR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C5395D0B-AA7E-4D6B-8CB5-03F18B736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79" y="1112219"/>
            <a:ext cx="7949429" cy="4336563"/>
          </a:xfrm>
          <a:prstGeom prst="rect">
            <a:avLst/>
          </a:prstGeom>
        </p:spPr>
      </p:pic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268CC59-FCB4-4771-A6DE-285DE9BCD96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3336" y="5464568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9511311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71379" y="1508392"/>
            <a:ext cx="7685208" cy="3574377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1379" y="847186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Podnikatelský sektor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695A16D0-32B6-4CF1-B1D3-F01FC3CBB21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5464568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29646F78-D55D-4B85-9422-426AB8078C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675" y="1344759"/>
            <a:ext cx="8412153" cy="3701024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8148F225-298E-4D5D-BA6F-04467BC4B2A6}"/>
              </a:ext>
            </a:extLst>
          </p:cNvPr>
          <p:cNvSpPr txBox="1">
            <a:spLocks/>
          </p:cNvSpPr>
          <p:nvPr/>
        </p:nvSpPr>
        <p:spPr>
          <a:xfrm>
            <a:off x="295983" y="5060897"/>
            <a:ext cx="4318000" cy="25043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i="0" kern="1200">
                <a:solidFill>
                  <a:srgbClr val="606060"/>
                </a:solidFill>
                <a:latin typeface="Helvetica" panose="020B0403020202020204" pitchFamily="34" charset="0"/>
                <a:ea typeface="+mn-ea"/>
                <a:cs typeface="Helvetica" panose="020B0403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i="1" dirty="0">
                <a:solidFill>
                  <a:schemeClr val="bg1"/>
                </a:solidFill>
              </a:rPr>
              <a:t>Source: </a:t>
            </a:r>
            <a:r>
              <a:rPr lang="cs-CZ" i="1" dirty="0">
                <a:solidFill>
                  <a:schemeClr val="bg1"/>
                </a:solidFill>
                <a:hlinkClick r:id="rId3"/>
              </a:rPr>
              <a:t>EU Coronavirus </a:t>
            </a:r>
            <a:r>
              <a:rPr lang="cs-CZ" i="1" dirty="0" err="1">
                <a:solidFill>
                  <a:schemeClr val="bg1"/>
                </a:solidFill>
                <a:hlinkClick r:id="rId3"/>
              </a:rPr>
              <a:t>DashBoard</a:t>
            </a:r>
            <a:r>
              <a:rPr lang="cs-CZ" i="1" dirty="0">
                <a:solidFill>
                  <a:schemeClr val="bg1"/>
                </a:solidFill>
              </a:rPr>
              <a:t>. </a:t>
            </a:r>
            <a:r>
              <a:rPr lang="cs-CZ" i="1" dirty="0" err="1">
                <a:solidFill>
                  <a:schemeClr val="bg1"/>
                </a:solidFill>
              </a:rPr>
              <a:t>Consulted</a:t>
            </a:r>
            <a:r>
              <a:rPr lang="cs-CZ" i="1" dirty="0">
                <a:solidFill>
                  <a:schemeClr val="bg1"/>
                </a:solidFill>
              </a:rPr>
              <a:t> 5 </a:t>
            </a:r>
            <a:r>
              <a:rPr lang="cs-CZ" i="1" dirty="0" err="1">
                <a:solidFill>
                  <a:schemeClr val="bg1"/>
                </a:solidFill>
              </a:rPr>
              <a:t>October</a:t>
            </a:r>
            <a:r>
              <a:rPr lang="cs-CZ" i="1" dirty="0">
                <a:solidFill>
                  <a:schemeClr val="bg1"/>
                </a:solidFill>
              </a:rPr>
              <a:t> 2021. </a:t>
            </a:r>
            <a:endParaRPr lang="en-GB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45301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63600" y="1508392"/>
            <a:ext cx="7685208" cy="3574377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12</a:t>
            </a:fld>
            <a:endParaRPr lang="fr-FR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827D6B7B-4B39-4CF0-A0C8-367665062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515" y="811468"/>
            <a:ext cx="6114077" cy="4637314"/>
          </a:xfrm>
          <a:prstGeom prst="rect">
            <a:avLst/>
          </a:prstGeom>
        </p:spPr>
      </p:pic>
      <p:sp>
        <p:nvSpPr>
          <p:cNvPr id="10" name="Ovál 9">
            <a:extLst>
              <a:ext uri="{FF2B5EF4-FFF2-40B4-BE49-F238E27FC236}">
                <a16:creationId xmlns:a16="http://schemas.microsoft.com/office/drawing/2014/main" id="{0EB7C95F-A467-47F4-9519-8C944A769BF8}"/>
              </a:ext>
            </a:extLst>
          </p:cNvPr>
          <p:cNvSpPr/>
          <p:nvPr/>
        </p:nvSpPr>
        <p:spPr>
          <a:xfrm>
            <a:off x="3657600" y="1508392"/>
            <a:ext cx="2010229" cy="653143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3C4F2DC9-B8FE-483B-9995-9299470B9599}"/>
              </a:ext>
            </a:extLst>
          </p:cNvPr>
          <p:cNvSpPr/>
          <p:nvPr/>
        </p:nvSpPr>
        <p:spPr>
          <a:xfrm>
            <a:off x="2953658" y="2174957"/>
            <a:ext cx="1545772" cy="981899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2" name="Řečová bublina: obdélníkový bublinový popisek se zakulacenými rohy 11">
            <a:extLst>
              <a:ext uri="{FF2B5EF4-FFF2-40B4-BE49-F238E27FC236}">
                <a16:creationId xmlns:a16="http://schemas.microsoft.com/office/drawing/2014/main" id="{1E0354AC-6167-4B83-8249-431F39B445A3}"/>
              </a:ext>
            </a:extLst>
          </p:cNvPr>
          <p:cNvSpPr/>
          <p:nvPr/>
        </p:nvSpPr>
        <p:spPr>
          <a:xfrm>
            <a:off x="6977318" y="1319659"/>
            <a:ext cx="1952172" cy="1850571"/>
          </a:xfrm>
          <a:prstGeom prst="wedgeRoundRectCallou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bg1">
                    <a:lumMod val="90000"/>
                    <a:lumOff val="10000"/>
                  </a:schemeClr>
                </a:solidFill>
              </a:rPr>
              <a:t>Přesun z dlouhodobých investic k „záchranné“ a  flexibilní podpoře </a:t>
            </a:r>
            <a:r>
              <a:rPr lang="cs-CZ" dirty="0" err="1">
                <a:solidFill>
                  <a:schemeClr val="bg1">
                    <a:lumMod val="90000"/>
                    <a:lumOff val="10000"/>
                  </a:schemeClr>
                </a:solidFill>
              </a:rPr>
              <a:t>SMEs</a:t>
            </a:r>
            <a:r>
              <a:rPr lang="cs-CZ" dirty="0">
                <a:solidFill>
                  <a:schemeClr val="bg1">
                    <a:lumMod val="90000"/>
                    <a:lumOff val="10000"/>
                  </a:schemeClr>
                </a:solidFill>
              </a:rPr>
              <a:t> 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2CDF6F44-7C43-4F86-9F05-59478DE8F304}"/>
              </a:ext>
            </a:extLst>
          </p:cNvPr>
          <p:cNvSpPr txBox="1">
            <a:spLocks/>
          </p:cNvSpPr>
          <p:nvPr/>
        </p:nvSpPr>
        <p:spPr>
          <a:xfrm>
            <a:off x="58450" y="5470236"/>
            <a:ext cx="4318000" cy="250432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i="0" kern="1200">
                <a:solidFill>
                  <a:srgbClr val="606060"/>
                </a:solidFill>
                <a:latin typeface="Helvetica" panose="020B0403020202020204" pitchFamily="34" charset="0"/>
                <a:ea typeface="+mn-ea"/>
                <a:cs typeface="Helvetica" panose="020B0403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32979263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55702" y="1561291"/>
            <a:ext cx="7793106" cy="3736183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Využití flexibility CRII/+ pro finanční nástroje €450 mil.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Podpora provozních nákladů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Řecko – 16 z 18 OP reakce na ekonomické dopady, několik schémat podpory podniků: </a:t>
            </a:r>
          </a:p>
          <a:p>
            <a:pPr marL="71755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cs-CZ" sz="2000" dirty="0"/>
              <a:t>vznik Garančního fondu pro půjčky na provozní náklady </a:t>
            </a:r>
          </a:p>
          <a:p>
            <a:pPr marL="71755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cs-CZ" sz="2000" dirty="0"/>
              <a:t>podpora úroků stávajících půjček </a:t>
            </a:r>
            <a:r>
              <a:rPr lang="cs-CZ" sz="2000" dirty="0" err="1"/>
              <a:t>SMEs</a:t>
            </a:r>
            <a:endParaRPr lang="cs-CZ" sz="2000" dirty="0"/>
          </a:p>
          <a:p>
            <a:pPr marL="717550" indent="-342900">
              <a:lnSpc>
                <a:spcPts val="2800"/>
              </a:lnSpc>
              <a:buFont typeface="Wingdings" panose="05000000000000000000" pitchFamily="2" charset="2"/>
              <a:buChar char="Ø"/>
            </a:pPr>
            <a:r>
              <a:rPr lang="cs-CZ" sz="2000" dirty="0"/>
              <a:t>podpora úroků nových provozních půjček; celkem €1,32 mld., přes 100 tis. podniků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6521FE4-DFC5-4363-B3E6-1107430EED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73494" y="987692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Podnikatelský sektor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BBF4A1DF-C16E-49E9-8338-1D1069CD931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564" y="5487929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  <p:pic>
        <p:nvPicPr>
          <p:cNvPr id="6" name="Picture 23">
            <a:extLst>
              <a:ext uri="{FF2B5EF4-FFF2-40B4-BE49-F238E27FC236}">
                <a16:creationId xmlns:a16="http://schemas.microsoft.com/office/drawing/2014/main" id="{984FB4FA-ADBC-4D99-8CA8-82AA8FE73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7480536" y="1652417"/>
            <a:ext cx="380303" cy="396000"/>
          </a:xfrm>
          <a:prstGeom prst="rect">
            <a:avLst/>
          </a:prstGeom>
        </p:spPr>
      </p:pic>
      <p:pic>
        <p:nvPicPr>
          <p:cNvPr id="7" name="Picture 24">
            <a:extLst>
              <a:ext uri="{FF2B5EF4-FFF2-40B4-BE49-F238E27FC236}">
                <a16:creationId xmlns:a16="http://schemas.microsoft.com/office/drawing/2014/main" id="{41F23927-DC44-47F3-B863-CE22E6E2634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0649" y="1649954"/>
            <a:ext cx="395586" cy="405702"/>
          </a:xfrm>
          <a:prstGeom prst="rect">
            <a:avLst/>
          </a:prstGeom>
        </p:spPr>
      </p:pic>
      <p:pic>
        <p:nvPicPr>
          <p:cNvPr id="9" name="Picture 25">
            <a:extLst>
              <a:ext uri="{FF2B5EF4-FFF2-40B4-BE49-F238E27FC236}">
                <a16:creationId xmlns:a16="http://schemas.microsoft.com/office/drawing/2014/main" id="{5D66CF03-8B2B-4DE3-BE15-3926BB709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9093" y="2099900"/>
            <a:ext cx="349692" cy="360000"/>
          </a:xfrm>
          <a:prstGeom prst="rect">
            <a:avLst/>
          </a:prstGeom>
        </p:spPr>
      </p:pic>
      <p:pic>
        <p:nvPicPr>
          <p:cNvPr id="11" name="Picture 14">
            <a:extLst>
              <a:ext uri="{FF2B5EF4-FFF2-40B4-BE49-F238E27FC236}">
                <a16:creationId xmlns:a16="http://schemas.microsoft.com/office/drawing/2014/main" id="{51C8B78E-3EAF-4DEF-9A37-0B5B2B39D08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241" y="2111359"/>
            <a:ext cx="345726" cy="360000"/>
          </a:xfrm>
          <a:prstGeom prst="rect">
            <a:avLst/>
          </a:prstGeom>
        </p:spPr>
      </p:pic>
      <p:pic>
        <p:nvPicPr>
          <p:cNvPr id="12" name="Picture 20">
            <a:extLst>
              <a:ext uri="{FF2B5EF4-FFF2-40B4-BE49-F238E27FC236}">
                <a16:creationId xmlns:a16="http://schemas.microsoft.com/office/drawing/2014/main" id="{ED81D423-BAFC-48B1-9C26-333861D35C1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4463" y="2127501"/>
            <a:ext cx="345148" cy="358606"/>
          </a:xfrm>
          <a:prstGeom prst="rect">
            <a:avLst/>
          </a:prstGeom>
        </p:spPr>
      </p:pic>
      <p:pic>
        <p:nvPicPr>
          <p:cNvPr id="13" name="Picture 20">
            <a:extLst>
              <a:ext uri="{FF2B5EF4-FFF2-40B4-BE49-F238E27FC236}">
                <a16:creationId xmlns:a16="http://schemas.microsoft.com/office/drawing/2014/main" id="{AD5E7390-323C-4BBB-A856-727930EA30A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702" y="2647901"/>
            <a:ext cx="345148" cy="35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53215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82445" y="1378996"/>
            <a:ext cx="7685208" cy="3574377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cs-CZ" sz="2000" b="1" dirty="0"/>
              <a:t>Velký transfer zdrojů do vyspělých regionů</a:t>
            </a:r>
            <a:endParaRPr lang="en-GB" sz="20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14</a:t>
            </a:fld>
            <a:endParaRPr lang="fr-FR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6521FE4-DFC5-4363-B3E6-1107430EED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2445" y="868240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Flexibilita PRO KATEGORIE REGIONŮ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127FE456-A049-4994-8EBB-6A64D96A300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0" y="5448782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  <p:pic>
        <p:nvPicPr>
          <p:cNvPr id="9" name="Obrázek 8">
            <a:extLst>
              <a:ext uri="{FF2B5EF4-FFF2-40B4-BE49-F238E27FC236}">
                <a16:creationId xmlns:a16="http://schemas.microsoft.com/office/drawing/2014/main" id="{571A76C7-6CE9-41AA-8F6B-0A63B61A0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020" y="1965112"/>
            <a:ext cx="7901078" cy="3406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679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8903" y="1579139"/>
            <a:ext cx="7543800" cy="3574377"/>
          </a:xfrm>
        </p:spPr>
        <p:txBody>
          <a:bodyPr/>
          <a:lstStyle/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Pandemie významně neovlivnila finanční pokrok ESIF</a:t>
            </a:r>
          </a:p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Rušení některých výzev           </a:t>
            </a:r>
          </a:p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Odstup příjemců od schválených projektů</a:t>
            </a:r>
          </a:p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Zpoždění realizace některých OP a projektů</a:t>
            </a:r>
          </a:p>
          <a:p>
            <a:pPr marL="1085850" lvl="1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606060"/>
                </a:solidFill>
              </a:rPr>
              <a:t>Odklad projektových aktivit a akcí</a:t>
            </a:r>
          </a:p>
          <a:p>
            <a:pPr marL="1085850" lvl="1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606060"/>
                </a:solidFill>
              </a:rPr>
              <a:t>Dodávky zboží a materiálu</a:t>
            </a:r>
          </a:p>
          <a:p>
            <a:pPr marL="1085850" lvl="1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Wingdings" panose="05000000000000000000" pitchFamily="2" charset="2"/>
              <a:buChar char="Ø"/>
            </a:pPr>
            <a:r>
              <a:rPr lang="cs-CZ" sz="2200" dirty="0">
                <a:solidFill>
                  <a:srgbClr val="606060"/>
                </a:solidFill>
              </a:rPr>
              <a:t>Zpožděná veřejná výběrová řízení</a:t>
            </a:r>
          </a:p>
          <a:p>
            <a:pPr marL="1085850" lvl="1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cs-CZ" sz="2600" dirty="0"/>
          </a:p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2800"/>
              </a:lnSpc>
              <a:spcBef>
                <a:spcPts val="524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3789" y="922413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Dopad na praktickou implementaci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66556" y="5462846"/>
            <a:ext cx="4318000" cy="305220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15</a:t>
            </a:fld>
            <a:endParaRPr lang="fr-FR" dirty="0"/>
          </a:p>
        </p:txBody>
      </p:sp>
      <p:pic>
        <p:nvPicPr>
          <p:cNvPr id="6" name="Picture 14">
            <a:extLst>
              <a:ext uri="{FF2B5EF4-FFF2-40B4-BE49-F238E27FC236}">
                <a16:creationId xmlns:a16="http://schemas.microsoft.com/office/drawing/2014/main" id="{8E917C67-026A-41E7-8B48-7193DE48A6E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9175" y="2111359"/>
            <a:ext cx="345726" cy="360000"/>
          </a:xfrm>
          <a:prstGeom prst="rect">
            <a:avLst/>
          </a:prstGeom>
        </p:spPr>
      </p:pic>
      <p:pic>
        <p:nvPicPr>
          <p:cNvPr id="7" name="Picture 21">
            <a:extLst>
              <a:ext uri="{FF2B5EF4-FFF2-40B4-BE49-F238E27FC236}">
                <a16:creationId xmlns:a16="http://schemas.microsoft.com/office/drawing/2014/main" id="{724E7757-4B8C-415A-B8BC-5A5F3648CB6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6999" y="2111359"/>
            <a:ext cx="35511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17721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08827" y="1789121"/>
            <a:ext cx="7543800" cy="3334542"/>
          </a:xfrm>
        </p:spPr>
        <p:txBody>
          <a:bodyPr/>
          <a:lstStyle/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Zpoždění v realizaci projektů, prodlužování harmonogramů</a:t>
            </a:r>
          </a:p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Neplnění projektových indikátorů dle plánu z důvodu restrikcí</a:t>
            </a:r>
          </a:p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Zpoždění v procesech ŘO/ZS (př. posuzování žádostí o platbu) z důvodu vysoké absence pracovníků </a:t>
            </a:r>
          </a:p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Nemožnost realizovat kontroly na místě</a:t>
            </a:r>
          </a:p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Technické obtíže s organizací školení, konferencí</a:t>
            </a:r>
          </a:p>
          <a:p>
            <a:pPr marL="342900" indent="-342900">
              <a:lnSpc>
                <a:spcPts val="2500"/>
              </a:lnSpc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2000" dirty="0"/>
              <a:t>Změny v plnění indikátorů v oblasti zaměstnanosti a implikace pro očekávané příjmy pro územní samosprávu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6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9828" y="952362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OP </a:t>
            </a:r>
            <a:r>
              <a:rPr lang="cs-CZ" sz="2600" dirty="0" err="1">
                <a:solidFill>
                  <a:srgbClr val="5ECBF2"/>
                </a:solidFill>
                <a:ea typeface="+mj-ea"/>
              </a:rPr>
              <a:t>Warminsko-Mazurskie</a:t>
            </a:r>
            <a:r>
              <a:rPr lang="cs-CZ" sz="2600" dirty="0">
                <a:solidFill>
                  <a:srgbClr val="5ECBF2"/>
                </a:solidFill>
                <a:ea typeface="+mj-ea"/>
              </a:rPr>
              <a:t> 2014-2020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209591" y="5409780"/>
            <a:ext cx="4318000" cy="305220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300345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93411" y="1624481"/>
            <a:ext cx="7543800" cy="3574377"/>
          </a:xfrm>
        </p:spPr>
        <p:txBody>
          <a:bodyPr/>
          <a:lstStyle/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Prodlužování realizace projektů </a:t>
            </a:r>
          </a:p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Úprava indikátorů, resp. projektů</a:t>
            </a:r>
          </a:p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Zrychlení proplácení příjemcům </a:t>
            </a:r>
          </a:p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Individuální přístup k řešení potíží v projektem</a:t>
            </a:r>
          </a:p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Úprava uznatelnosti nákladů pro zajištění akcí online</a:t>
            </a:r>
          </a:p>
          <a:p>
            <a:pPr marL="342900" indent="-342900">
              <a:lnSpc>
                <a:spcPts val="2800"/>
              </a:lnSpc>
              <a:spcBef>
                <a:spcPts val="528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cs-CZ" sz="2200" dirty="0"/>
              <a:t>Nové metody pro kontrolu: digitalizace (e-podpisy    , vzdálený systém monitoringu     )</a:t>
            </a:r>
          </a:p>
          <a:p>
            <a:pPr marL="342900" indent="-342900">
              <a:lnSpc>
                <a:spcPts val="2800"/>
              </a:lnSpc>
              <a:spcBef>
                <a:spcPts val="428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2800"/>
              </a:lnSpc>
              <a:spcBef>
                <a:spcPts val="428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2800"/>
              </a:lnSpc>
              <a:spcBef>
                <a:spcPts val="428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94406" y="892185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Reakce na potíže v projektech 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171805" y="5412359"/>
            <a:ext cx="4318000" cy="315478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17</a:t>
            </a:fld>
            <a:endParaRPr lang="fr-FR" dirty="0"/>
          </a:p>
        </p:txBody>
      </p:sp>
      <p:pic>
        <p:nvPicPr>
          <p:cNvPr id="6" name="Picture 19">
            <a:extLst>
              <a:ext uri="{FF2B5EF4-FFF2-40B4-BE49-F238E27FC236}">
                <a16:creationId xmlns:a16="http://schemas.microsoft.com/office/drawing/2014/main" id="{24C53D88-88F7-47CB-AB30-7FA0E0FB85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519" y="1653689"/>
            <a:ext cx="345536" cy="360000"/>
          </a:xfrm>
          <a:prstGeom prst="rect">
            <a:avLst/>
          </a:prstGeom>
        </p:spPr>
      </p:pic>
      <p:pic>
        <p:nvPicPr>
          <p:cNvPr id="7" name="Picture 22">
            <a:extLst>
              <a:ext uri="{FF2B5EF4-FFF2-40B4-BE49-F238E27FC236}">
                <a16:creationId xmlns:a16="http://schemas.microsoft.com/office/drawing/2014/main" id="{90F4FFFB-C165-4131-B1FE-CD9EBCC41A1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8984" y="1664489"/>
            <a:ext cx="335138" cy="349200"/>
          </a:xfrm>
          <a:prstGeom prst="rect">
            <a:avLst/>
          </a:prstGeom>
        </p:spPr>
      </p:pic>
      <p:pic>
        <p:nvPicPr>
          <p:cNvPr id="8" name="Picture 21">
            <a:extLst>
              <a:ext uri="{FF2B5EF4-FFF2-40B4-BE49-F238E27FC236}">
                <a16:creationId xmlns:a16="http://schemas.microsoft.com/office/drawing/2014/main" id="{CCBBDDB6-221E-4782-843F-74B45C6BDE9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1679" y="1653689"/>
            <a:ext cx="355113" cy="360000"/>
          </a:xfrm>
          <a:prstGeom prst="rect">
            <a:avLst/>
          </a:prstGeom>
        </p:spPr>
      </p:pic>
      <p:pic>
        <p:nvPicPr>
          <p:cNvPr id="9" name="Picture 14">
            <a:extLst>
              <a:ext uri="{FF2B5EF4-FFF2-40B4-BE49-F238E27FC236}">
                <a16:creationId xmlns:a16="http://schemas.microsoft.com/office/drawing/2014/main" id="{913832EA-2CEF-4392-BA79-C0C53CF63DC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463" y="1638575"/>
            <a:ext cx="345726" cy="360000"/>
          </a:xfrm>
          <a:prstGeom prst="rect">
            <a:avLst/>
          </a:prstGeom>
        </p:spPr>
      </p:pic>
      <p:pic>
        <p:nvPicPr>
          <p:cNvPr id="11" name="Picture 24">
            <a:extLst>
              <a:ext uri="{FF2B5EF4-FFF2-40B4-BE49-F238E27FC236}">
                <a16:creationId xmlns:a16="http://schemas.microsoft.com/office/drawing/2014/main" id="{66B873DF-D5B2-4EB3-9F54-DE93EC3C4AF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346" y="2633568"/>
            <a:ext cx="359621" cy="368820"/>
          </a:xfrm>
          <a:prstGeom prst="rect">
            <a:avLst/>
          </a:prstGeom>
        </p:spPr>
      </p:pic>
      <p:pic>
        <p:nvPicPr>
          <p:cNvPr id="12" name="Picture 24">
            <a:extLst>
              <a:ext uri="{FF2B5EF4-FFF2-40B4-BE49-F238E27FC236}">
                <a16:creationId xmlns:a16="http://schemas.microsoft.com/office/drawing/2014/main" id="{1C825631-2729-4EA1-B5B7-CA766EBA48E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912" y="3570639"/>
            <a:ext cx="359621" cy="368820"/>
          </a:xfrm>
          <a:prstGeom prst="rect">
            <a:avLst/>
          </a:prstGeom>
        </p:spPr>
      </p:pic>
      <p:pic>
        <p:nvPicPr>
          <p:cNvPr id="14" name="Picture 20">
            <a:extLst>
              <a:ext uri="{FF2B5EF4-FFF2-40B4-BE49-F238E27FC236}">
                <a16:creationId xmlns:a16="http://schemas.microsoft.com/office/drawing/2014/main" id="{116B9734-1BC9-4AE1-9703-5BBB61665AF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6286" y="2617223"/>
            <a:ext cx="345148" cy="358606"/>
          </a:xfrm>
          <a:prstGeom prst="rect">
            <a:avLst/>
          </a:prstGeom>
        </p:spPr>
      </p:pic>
      <p:pic>
        <p:nvPicPr>
          <p:cNvPr id="15" name="Picture 9">
            <a:extLst>
              <a:ext uri="{FF2B5EF4-FFF2-40B4-BE49-F238E27FC236}">
                <a16:creationId xmlns:a16="http://schemas.microsoft.com/office/drawing/2014/main" id="{6A4CA254-68E7-4D94-AEA8-DFC9EF5D1128}"/>
              </a:ext>
            </a:extLst>
          </p:cNvPr>
          <p:cNvPicPr>
            <a:picLocks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7586" y="2632337"/>
            <a:ext cx="314339" cy="324000"/>
          </a:xfrm>
          <a:prstGeom prst="rect">
            <a:avLst/>
          </a:prstGeom>
        </p:spPr>
      </p:pic>
      <p:pic>
        <p:nvPicPr>
          <p:cNvPr id="16" name="Picture 22">
            <a:extLst>
              <a:ext uri="{FF2B5EF4-FFF2-40B4-BE49-F238E27FC236}">
                <a16:creationId xmlns:a16="http://schemas.microsoft.com/office/drawing/2014/main" id="{E03A249B-F067-4EC3-96AF-2B3D0A73D6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758" y="2607137"/>
            <a:ext cx="335138" cy="349200"/>
          </a:xfrm>
          <a:prstGeom prst="rect">
            <a:avLst/>
          </a:prstGeom>
        </p:spPr>
      </p:pic>
      <p:pic>
        <p:nvPicPr>
          <p:cNvPr id="17" name="Picture 19">
            <a:extLst>
              <a:ext uri="{FF2B5EF4-FFF2-40B4-BE49-F238E27FC236}">
                <a16:creationId xmlns:a16="http://schemas.microsoft.com/office/drawing/2014/main" id="{53A8FD62-E4E8-49EE-8D5E-289AB10C8A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394" y="3096554"/>
            <a:ext cx="371675" cy="387234"/>
          </a:xfrm>
          <a:prstGeom prst="rect">
            <a:avLst/>
          </a:prstGeom>
        </p:spPr>
      </p:pic>
      <p:pic>
        <p:nvPicPr>
          <p:cNvPr id="18" name="Picture 14">
            <a:extLst>
              <a:ext uri="{FF2B5EF4-FFF2-40B4-BE49-F238E27FC236}">
                <a16:creationId xmlns:a16="http://schemas.microsoft.com/office/drawing/2014/main" id="{4545B3BE-D030-4003-B135-450A91A941A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2069" y="3998994"/>
            <a:ext cx="345726" cy="360000"/>
          </a:xfrm>
          <a:prstGeom prst="rect">
            <a:avLst/>
          </a:prstGeom>
        </p:spPr>
      </p:pic>
      <p:pic>
        <p:nvPicPr>
          <p:cNvPr id="19" name="Picture 22">
            <a:extLst>
              <a:ext uri="{FF2B5EF4-FFF2-40B4-BE49-F238E27FC236}">
                <a16:creationId xmlns:a16="http://schemas.microsoft.com/office/drawing/2014/main" id="{F49692B6-9710-4C8D-A53D-DA77E1DFC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0831" y="4365356"/>
            <a:ext cx="335138" cy="349200"/>
          </a:xfrm>
          <a:prstGeom prst="rect">
            <a:avLst/>
          </a:prstGeom>
        </p:spPr>
      </p:pic>
      <p:pic>
        <p:nvPicPr>
          <p:cNvPr id="20" name="Picture 17">
            <a:extLst>
              <a:ext uri="{FF2B5EF4-FFF2-40B4-BE49-F238E27FC236}">
                <a16:creationId xmlns:a16="http://schemas.microsoft.com/office/drawing/2014/main" id="{A1E14F6A-8DAB-4653-ABBE-748CB6CF960F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1357" y="3570639"/>
            <a:ext cx="346309" cy="360000"/>
          </a:xfrm>
          <a:prstGeom prst="rect">
            <a:avLst/>
          </a:prstGeom>
        </p:spPr>
      </p:pic>
      <p:pic>
        <p:nvPicPr>
          <p:cNvPr id="21" name="Picture 23">
            <a:extLst>
              <a:ext uri="{FF2B5EF4-FFF2-40B4-BE49-F238E27FC236}">
                <a16:creationId xmlns:a16="http://schemas.microsoft.com/office/drawing/2014/main" id="{CF8BD4AD-E0BD-4862-AAD0-F4DD9FD194B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8610647" y="3579459"/>
            <a:ext cx="345726" cy="360000"/>
          </a:xfrm>
          <a:prstGeom prst="rect">
            <a:avLst/>
          </a:prstGeom>
        </p:spPr>
      </p:pic>
      <p:pic>
        <p:nvPicPr>
          <p:cNvPr id="22" name="Picture 23">
            <a:extLst>
              <a:ext uri="{FF2B5EF4-FFF2-40B4-BE49-F238E27FC236}">
                <a16:creationId xmlns:a16="http://schemas.microsoft.com/office/drawing/2014/main" id="{C23BC0F1-DF78-4253-B68B-2C9311C4A77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370875" y="2145150"/>
            <a:ext cx="345726" cy="360000"/>
          </a:xfrm>
          <a:prstGeom prst="rect">
            <a:avLst/>
          </a:prstGeom>
        </p:spPr>
      </p:pic>
      <p:pic>
        <p:nvPicPr>
          <p:cNvPr id="23" name="Picture 20">
            <a:extLst>
              <a:ext uri="{FF2B5EF4-FFF2-40B4-BE49-F238E27FC236}">
                <a16:creationId xmlns:a16="http://schemas.microsoft.com/office/drawing/2014/main" id="{52549706-0993-4802-AF74-2F536453A84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092" y="2145150"/>
            <a:ext cx="345148" cy="3586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35489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27233" y="1719988"/>
            <a:ext cx="7921575" cy="3176964"/>
          </a:xfrm>
        </p:spPr>
        <p:txBody>
          <a:bodyPr/>
          <a:lstStyle/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cs-CZ" sz="2200" dirty="0"/>
              <a:t>Dopad na finanční pokrok ESIF není významný</a:t>
            </a:r>
          </a:p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cs-CZ" sz="2200" dirty="0"/>
              <a:t>Klíčové realokace a navýšení zdrojů pro zásadní témata (podnikání, zdravotnictví, lidské zdroje)</a:t>
            </a:r>
          </a:p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cs-CZ" sz="2200" dirty="0"/>
              <a:t>Čistí příjemci realokací vyspělé regiony</a:t>
            </a:r>
          </a:p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cs-CZ" sz="2200" dirty="0"/>
              <a:t>Ve specifických oblastech potíže s realizací projektů, zpoždění programů, ale řešitelné, mj. urychlení digitalizace</a:t>
            </a:r>
          </a:p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Wingdings" panose="05000000000000000000" pitchFamily="2" charset="2"/>
              <a:buChar char="Ø"/>
            </a:pPr>
            <a:r>
              <a:rPr lang="cs-CZ" sz="2200" dirty="0"/>
              <a:t>Vliv na strategické směrování financí pro 2021-2027 pouze minimální</a:t>
            </a:r>
          </a:p>
          <a:p>
            <a:pPr marL="342900" indent="-342900">
              <a:lnSpc>
                <a:spcPts val="2800"/>
              </a:lnSpc>
              <a:spcBef>
                <a:spcPts val="628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18</a:t>
            </a:fld>
            <a:endParaRPr lang="fr-FR" dirty="0"/>
          </a:p>
        </p:txBody>
      </p:sp>
      <p:sp>
        <p:nvSpPr>
          <p:cNvPr id="8" name="Text Placeholder 4">
            <a:extLst>
              <a:ext uri="{FF2B5EF4-FFF2-40B4-BE49-F238E27FC236}">
                <a16:creationId xmlns:a16="http://schemas.microsoft.com/office/drawing/2014/main" id="{06521FE4-DFC5-4363-B3E6-1107430EED9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47305" y="944805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Hlavní závěry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457DEBD3-C565-4922-BF3E-D9BCA6DBDD4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66007" y="5448782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16985279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19</a:t>
            </a:fld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dirty="0"/>
              <a:t>Děkuji za pozornost.</a:t>
            </a:r>
          </a:p>
          <a:p>
            <a:r>
              <a:rPr lang="cs-CZ" sz="2000" b="0" dirty="0"/>
              <a:t>marie.fertrova@gmail.com</a:t>
            </a:r>
            <a:endParaRPr lang="en-GB" b="0" dirty="0"/>
          </a:p>
        </p:txBody>
      </p:sp>
    </p:spTree>
    <p:extLst>
      <p:ext uri="{BB962C8B-B14F-4D97-AF65-F5344CB8AC3E}">
        <p14:creationId xmlns:p14="http://schemas.microsoft.com/office/powerpoint/2010/main" val="2239491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375844" y="353019"/>
            <a:ext cx="4333316" cy="4986798"/>
          </a:xfrm>
        </p:spPr>
        <p:txBody>
          <a:bodyPr/>
          <a:lstStyle/>
          <a:p>
            <a:r>
              <a:rPr lang="cs-CZ" b="1" dirty="0">
                <a:solidFill>
                  <a:schemeClr val="tx1"/>
                </a:solidFill>
              </a:rPr>
              <a:t>Členové sítě </a:t>
            </a:r>
            <a:r>
              <a:rPr lang="en-GB" b="1" dirty="0">
                <a:solidFill>
                  <a:schemeClr val="tx1"/>
                </a:solidFill>
              </a:rPr>
              <a:t>IQ-Net</a:t>
            </a:r>
            <a:endParaRPr lang="en-GB" sz="500" b="1" dirty="0">
              <a:solidFill>
                <a:schemeClr val="tx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tx2"/>
                </a:solidFill>
              </a:rPr>
              <a:t>20 členů ze 13 zemí.</a:t>
            </a:r>
            <a:endParaRPr lang="en-GB" sz="1100" dirty="0">
              <a:solidFill>
                <a:schemeClr val="tx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cs-CZ" sz="1100" dirty="0">
                <a:solidFill>
                  <a:schemeClr val="tx2"/>
                </a:solidFill>
              </a:rPr>
              <a:t>Většinou řídící orgány, ale i koordinační instituce a zprostředkující subjekty.</a:t>
            </a:r>
            <a:endParaRPr lang="en-GB" sz="1100" dirty="0">
              <a:solidFill>
                <a:schemeClr val="tx2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100" dirty="0">
                <a:solidFill>
                  <a:schemeClr val="tx2"/>
                </a:solidFill>
              </a:rPr>
              <a:t>EPRC (</a:t>
            </a:r>
            <a:r>
              <a:rPr lang="cs-CZ" sz="1100" dirty="0">
                <a:solidFill>
                  <a:schemeClr val="tx2"/>
                </a:solidFill>
              </a:rPr>
              <a:t>sídlí v </a:t>
            </a:r>
            <a:r>
              <a:rPr lang="en-GB" sz="1100" dirty="0">
                <a:solidFill>
                  <a:schemeClr val="tx2"/>
                </a:solidFill>
              </a:rPr>
              <a:t>Delft &amp; Glasgow) </a:t>
            </a:r>
            <a:r>
              <a:rPr lang="cs-CZ" sz="1100" dirty="0">
                <a:solidFill>
                  <a:schemeClr val="tx2"/>
                </a:solidFill>
              </a:rPr>
              <a:t>síť řídí a pečuje o ni, poskytuje odbornou erudici.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500" b="1" dirty="0">
              <a:solidFill>
                <a:schemeClr val="tx1"/>
              </a:solidFill>
            </a:endParaRPr>
          </a:p>
          <a:p>
            <a:r>
              <a:rPr lang="en-GB" sz="1050" b="1" dirty="0">
                <a:solidFill>
                  <a:schemeClr val="tx1"/>
                </a:solidFill>
              </a:rPr>
              <a:t>AT</a:t>
            </a:r>
            <a:r>
              <a:rPr lang="en-GB" sz="1050" dirty="0">
                <a:solidFill>
                  <a:schemeClr val="tx1"/>
                </a:solidFill>
              </a:rPr>
              <a:t>: ÖROK Secretariat - Austrian Conference on Spatial Planning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BE</a:t>
            </a:r>
            <a:r>
              <a:rPr lang="en-GB" sz="1050" dirty="0">
                <a:solidFill>
                  <a:schemeClr val="tx1"/>
                </a:solidFill>
              </a:rPr>
              <a:t>: Flanders Innovation &amp; Entrepreneurship</a:t>
            </a:r>
          </a:p>
          <a:p>
            <a:r>
              <a:rPr lang="en-GB" sz="1050" b="1" dirty="0">
                <a:solidFill>
                  <a:schemeClr val="tx2"/>
                </a:solidFill>
              </a:rPr>
              <a:t>CZ</a:t>
            </a:r>
            <a:r>
              <a:rPr lang="en-GB" sz="1050" dirty="0">
                <a:solidFill>
                  <a:schemeClr val="tx2"/>
                </a:solidFill>
              </a:rPr>
              <a:t>: </a:t>
            </a:r>
            <a:r>
              <a:rPr lang="cs-CZ" sz="1050" dirty="0">
                <a:solidFill>
                  <a:schemeClr val="tx2"/>
                </a:solidFill>
              </a:rPr>
              <a:t>Ministerstvo pro místní rozvoj, Národní orgán pro koordinaci</a:t>
            </a:r>
            <a:endParaRPr lang="en-GB" sz="1050" dirty="0">
              <a:solidFill>
                <a:schemeClr val="tx2"/>
              </a:solidFill>
            </a:endParaRPr>
          </a:p>
          <a:p>
            <a:r>
              <a:rPr lang="en-GB" sz="1050" b="1" dirty="0">
                <a:solidFill>
                  <a:schemeClr val="tx1"/>
                </a:solidFill>
              </a:rPr>
              <a:t>DK</a:t>
            </a:r>
            <a:r>
              <a:rPr lang="en-GB" sz="1050" dirty="0">
                <a:solidFill>
                  <a:schemeClr val="tx1"/>
                </a:solidFill>
              </a:rPr>
              <a:t>: Danish Business Authority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EL</a:t>
            </a:r>
            <a:r>
              <a:rPr lang="en-GB" sz="1050" dirty="0">
                <a:solidFill>
                  <a:schemeClr val="tx1"/>
                </a:solidFill>
              </a:rPr>
              <a:t>: Management Organisation Unit of Development Programmes S.A., Ministry of Economy and Development 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ES</a:t>
            </a:r>
            <a:r>
              <a:rPr lang="en-GB" sz="1050" dirty="0">
                <a:solidFill>
                  <a:schemeClr val="tx1"/>
                </a:solidFill>
              </a:rPr>
              <a:t>: País Vasco- Provincial Council of Bizkaia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FI</a:t>
            </a:r>
            <a:r>
              <a:rPr lang="en-GB" sz="1050" dirty="0">
                <a:solidFill>
                  <a:schemeClr val="tx1"/>
                </a:solidFill>
              </a:rPr>
              <a:t>: South and West Finland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IE</a:t>
            </a:r>
            <a:r>
              <a:rPr lang="en-GB" sz="1050" dirty="0">
                <a:solidFill>
                  <a:schemeClr val="tx1"/>
                </a:solidFill>
              </a:rPr>
              <a:t>: Southern Regional Assembly, Northern &amp; Western Regional Assembly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NL</a:t>
            </a:r>
            <a:r>
              <a:rPr lang="en-GB" sz="1050" dirty="0">
                <a:solidFill>
                  <a:schemeClr val="tx1"/>
                </a:solidFill>
              </a:rPr>
              <a:t>: MA </a:t>
            </a:r>
            <a:r>
              <a:rPr lang="en-GB" sz="1050" dirty="0" err="1">
                <a:solidFill>
                  <a:schemeClr val="tx1"/>
                </a:solidFill>
              </a:rPr>
              <a:t>Kansen</a:t>
            </a:r>
            <a:r>
              <a:rPr lang="en-GB" sz="1050" dirty="0">
                <a:solidFill>
                  <a:schemeClr val="tx1"/>
                </a:solidFill>
              </a:rPr>
              <a:t> </a:t>
            </a:r>
            <a:r>
              <a:rPr lang="en-GB" sz="1050" dirty="0" err="1">
                <a:solidFill>
                  <a:schemeClr val="tx1"/>
                </a:solidFill>
              </a:rPr>
              <a:t>voor</a:t>
            </a:r>
            <a:r>
              <a:rPr lang="en-GB" sz="1050" dirty="0">
                <a:solidFill>
                  <a:schemeClr val="tx1"/>
                </a:solidFill>
              </a:rPr>
              <a:t> West; MA Noord (SNN); MA OP Oost; MA OP Zuid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PL</a:t>
            </a:r>
            <a:r>
              <a:rPr lang="en-GB" sz="1050" dirty="0">
                <a:solidFill>
                  <a:schemeClr val="tx1"/>
                </a:solidFill>
              </a:rPr>
              <a:t>: Marshal Office of the </a:t>
            </a:r>
            <a:r>
              <a:rPr lang="en-GB" sz="1050" dirty="0" err="1">
                <a:solidFill>
                  <a:schemeClr val="tx1"/>
                </a:solidFill>
              </a:rPr>
              <a:t>Warmińsko-Mazurskie</a:t>
            </a:r>
            <a:r>
              <a:rPr lang="en-GB" sz="1050" dirty="0">
                <a:solidFill>
                  <a:schemeClr val="tx1"/>
                </a:solidFill>
              </a:rPr>
              <a:t> Region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PT</a:t>
            </a:r>
            <a:r>
              <a:rPr lang="en-GB" sz="1050" dirty="0">
                <a:solidFill>
                  <a:schemeClr val="tx1"/>
                </a:solidFill>
              </a:rPr>
              <a:t>: Agency for Development and Cohesion</a:t>
            </a:r>
          </a:p>
          <a:p>
            <a:r>
              <a:rPr lang="en-GB" sz="1050" b="1" dirty="0">
                <a:solidFill>
                  <a:schemeClr val="tx1"/>
                </a:solidFill>
              </a:rPr>
              <a:t>SK</a:t>
            </a:r>
            <a:r>
              <a:rPr lang="en-GB" sz="1050" dirty="0">
                <a:solidFill>
                  <a:schemeClr val="tx1"/>
                </a:solidFill>
              </a:rPr>
              <a:t>: Office of the Deputy Prime Minister for Investments and </a:t>
            </a:r>
            <a:r>
              <a:rPr lang="en-GB" sz="1050" dirty="0" err="1">
                <a:solidFill>
                  <a:schemeClr val="tx1"/>
                </a:solidFill>
              </a:rPr>
              <a:t>Informatization</a:t>
            </a:r>
            <a:endParaRPr lang="en-GB" sz="1050" dirty="0">
              <a:solidFill>
                <a:schemeClr val="tx1"/>
              </a:solidFill>
            </a:endParaRPr>
          </a:p>
          <a:p>
            <a:r>
              <a:rPr lang="en-GB" sz="1050" b="1" dirty="0">
                <a:solidFill>
                  <a:schemeClr val="tx1"/>
                </a:solidFill>
              </a:rPr>
              <a:t>UK</a:t>
            </a:r>
            <a:r>
              <a:rPr lang="en-GB" sz="1050" dirty="0">
                <a:solidFill>
                  <a:schemeClr val="tx1"/>
                </a:solidFill>
              </a:rPr>
              <a:t>: Ministry of Housing, Communities and Local Government; Welsh European Funding Office; and the Scottish Government</a:t>
            </a:r>
          </a:p>
          <a:p>
            <a:endParaRPr lang="en-GB" sz="1050" dirty="0">
              <a:solidFill>
                <a:schemeClr val="tx1"/>
              </a:solidFill>
            </a:endParaRPr>
          </a:p>
          <a:p>
            <a:r>
              <a:rPr lang="en-GB" sz="1050" dirty="0">
                <a:solidFill>
                  <a:schemeClr val="tx1"/>
                </a:solidFill>
              </a:rPr>
              <a:t>    </a:t>
            </a:r>
            <a:r>
              <a:rPr lang="en-GB" sz="1050" i="1" dirty="0">
                <a:solidFill>
                  <a:schemeClr val="tx1"/>
                </a:solidFill>
              </a:rPr>
              <a:t>Membership under discussion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271" y="0"/>
            <a:ext cx="4527729" cy="5715000"/>
          </a:xfrm>
          <a:prstGeom prst="rect">
            <a:avLst/>
          </a:prstGeom>
        </p:spPr>
      </p:pic>
      <p:sp>
        <p:nvSpPr>
          <p:cNvPr id="8" name="Flowchart: Connector 7"/>
          <p:cNvSpPr/>
          <p:nvPr/>
        </p:nvSpPr>
        <p:spPr>
          <a:xfrm>
            <a:off x="434580" y="5291629"/>
            <a:ext cx="122400" cy="121920"/>
          </a:xfrm>
          <a:prstGeom prst="flowChartConnector">
            <a:avLst/>
          </a:prstGeom>
          <a:solidFill>
            <a:srgbClr val="FF000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CB3C07B1-731F-486E-A874-A7BAA2F340C6}"/>
              </a:ext>
            </a:extLst>
          </p:cNvPr>
          <p:cNvSpPr txBox="1">
            <a:spLocks/>
          </p:cNvSpPr>
          <p:nvPr/>
        </p:nvSpPr>
        <p:spPr>
          <a:xfrm>
            <a:off x="83442" y="5469249"/>
            <a:ext cx="3817648" cy="2348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i="0" kern="1200">
                <a:solidFill>
                  <a:srgbClr val="606060"/>
                </a:solidFill>
                <a:latin typeface="Helvetica" panose="020B0403020202020204" pitchFamily="34" charset="0"/>
                <a:ea typeface="+mn-ea"/>
                <a:cs typeface="Helvetica" panose="020B0403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1980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46311" y="1849577"/>
            <a:ext cx="7543800" cy="2473042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200" dirty="0">
                <a:hlinkClick r:id="rId2"/>
              </a:rPr>
              <a:t>Síť</a:t>
            </a:r>
            <a:r>
              <a:rPr lang="cs-CZ" sz="2200" dirty="0"/>
              <a:t> </a:t>
            </a:r>
            <a:r>
              <a:rPr lang="cs-CZ" sz="2200" dirty="0" err="1"/>
              <a:t>sdílící</a:t>
            </a:r>
            <a:r>
              <a:rPr lang="cs-CZ" sz="2200" dirty="0"/>
              <a:t> zkušenosti s EU fondy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200" dirty="0"/>
              <a:t>Rozsáhlý mezinárodní tým, komparativní studie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200" dirty="0"/>
              <a:t>Data z jara 2021, nyní proces aktualizace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200" dirty="0"/>
              <a:t>Vybrané příklady reakce ESIF na pandemii a dopadů na samotnou implementaci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21495" y="952641"/>
            <a:ext cx="7431208" cy="520700"/>
          </a:xfrm>
        </p:spPr>
        <p:txBody>
          <a:bodyPr/>
          <a:lstStyle/>
          <a:p>
            <a:r>
              <a:rPr lang="cs-CZ" sz="2600" dirty="0" err="1">
                <a:solidFill>
                  <a:srgbClr val="5ECBF2"/>
                </a:solidFill>
                <a:ea typeface="+mj-ea"/>
              </a:rPr>
              <a:t>Iq</a:t>
            </a:r>
            <a:r>
              <a:rPr lang="cs-CZ" sz="2600" dirty="0">
                <a:solidFill>
                  <a:srgbClr val="5ECBF2"/>
                </a:solidFill>
                <a:ea typeface="+mj-ea"/>
              </a:rPr>
              <a:t>-net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23332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7574" y="1614190"/>
            <a:ext cx="3443904" cy="3574377"/>
          </a:xfrm>
        </p:spPr>
        <p:txBody>
          <a:bodyPr/>
          <a:lstStyle/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200" dirty="0"/>
              <a:t>Navýšení zdrojů prostřednictvím REACT-EU</a:t>
            </a:r>
          </a:p>
          <a:p>
            <a:pPr>
              <a:lnSpc>
                <a:spcPts val="2500"/>
              </a:lnSpc>
            </a:pPr>
            <a:endParaRPr lang="cs-CZ" sz="2200" dirty="0"/>
          </a:p>
          <a:p>
            <a:pPr marL="342900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200" dirty="0"/>
              <a:t>Změny v operačních programech využívající flexibility CRII/CRII+</a:t>
            </a:r>
          </a:p>
          <a:p>
            <a:pPr>
              <a:lnSpc>
                <a:spcPts val="3400"/>
              </a:lnSpc>
            </a:pPr>
            <a:endParaRPr lang="cs-CZ" sz="22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21495" y="892185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REAKCE ESIF Fondů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4</a:t>
            </a:fld>
            <a:endParaRPr lang="fr-FR" dirty="0"/>
          </a:p>
        </p:txBody>
      </p:sp>
      <p:pic>
        <p:nvPicPr>
          <p:cNvPr id="6" name="Picture 7">
            <a:extLst>
              <a:ext uri="{FF2B5EF4-FFF2-40B4-BE49-F238E27FC236}">
                <a16:creationId xmlns:a16="http://schemas.microsoft.com/office/drawing/2014/main" id="{DDF41664-8E40-4033-B588-19A167CA95DF}"/>
              </a:ext>
            </a:extLst>
          </p:cNvPr>
          <p:cNvPicPr/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078321" y="287167"/>
            <a:ext cx="3936410" cy="3982551"/>
          </a:xfrm>
          <a:prstGeom prst="ellipse">
            <a:avLst/>
          </a:prstGeom>
          <a:ln w="63500" cap="rnd">
            <a:noFill/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1492720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14"/>
          <p:cNvSpPr>
            <a:spLocks noGrp="1"/>
          </p:cNvSpPr>
          <p:nvPr>
            <p:ph type="body" sz="quarter" idx="11"/>
          </p:nvPr>
        </p:nvSpPr>
        <p:spPr>
          <a:xfrm>
            <a:off x="547141" y="1858059"/>
            <a:ext cx="8596859" cy="3551721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cs-CZ" dirty="0"/>
              <a:t>Nastaveno různě</a:t>
            </a:r>
            <a:r>
              <a:rPr lang="en-GB" dirty="0"/>
              <a:t>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dirty="0"/>
              <a:t>Jedna prioritní osa</a:t>
            </a:r>
            <a:endParaRPr lang="en-GB" dirty="0"/>
          </a:p>
          <a:p>
            <a:pPr marL="342900" indent="-34290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cs-CZ" dirty="0"/>
              <a:t>Několik prioritní os </a:t>
            </a:r>
            <a:r>
              <a:rPr lang="en-GB" dirty="0"/>
              <a:t>(ERDF &amp; ESF)</a:t>
            </a:r>
          </a:p>
          <a:p>
            <a:pPr>
              <a:spcBef>
                <a:spcPts val="2200"/>
              </a:spcBef>
            </a:pPr>
            <a:r>
              <a:rPr lang="cs-CZ" dirty="0"/>
              <a:t>Různý podíl</a:t>
            </a:r>
            <a:r>
              <a:rPr lang="en-GB" dirty="0"/>
              <a:t> ERDF/ESF, </a:t>
            </a:r>
            <a:r>
              <a:rPr lang="cs-CZ" dirty="0"/>
              <a:t>např</a:t>
            </a:r>
            <a:r>
              <a:rPr lang="en-GB" dirty="0"/>
              <a:t>.:</a:t>
            </a:r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70/30		50/50		25/75</a:t>
            </a:r>
          </a:p>
          <a:p>
            <a:pPr>
              <a:spcBef>
                <a:spcPts val="2400"/>
              </a:spcBef>
            </a:pPr>
            <a:r>
              <a:rPr lang="cs-CZ" dirty="0"/>
              <a:t>Vítaný zdroj financí, přemostění dvou období, flexibilní, přesto první výzvy až po roce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443301" y="551801"/>
            <a:ext cx="6515100" cy="755650"/>
          </a:xfrm>
          <a:prstGeom prst="rect">
            <a:avLst/>
          </a:prstGeom>
        </p:spPr>
        <p:txBody>
          <a:bodyPr/>
          <a:lstStyle/>
          <a:p>
            <a:pPr marL="457200" lvl="1" indent="0">
              <a:lnSpc>
                <a:spcPct val="15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cs-CZ" sz="2600" b="1" dirty="0">
                <a:solidFill>
                  <a:srgbClr val="34C5F1"/>
                </a:solidFill>
                <a:latin typeface="+mj-lt"/>
                <a:ea typeface="Times New Roman" panose="02020603050405020304" pitchFamily="18" charset="0"/>
                <a:cs typeface="Helvetica" panose="020B0604020202020204" pitchFamily="34" charset="0"/>
              </a:rPr>
              <a:t>POLICY RESPONSE: </a:t>
            </a:r>
            <a:r>
              <a:rPr lang="en-GB" sz="2600" b="1" dirty="0">
                <a:solidFill>
                  <a:srgbClr val="34C5F1"/>
                </a:solidFill>
                <a:latin typeface="+mj-lt"/>
                <a:ea typeface="Times New Roman" panose="02020603050405020304" pitchFamily="18" charset="0"/>
                <a:cs typeface="Helvetica" panose="020B0604020202020204" pitchFamily="34" charset="0"/>
              </a:rPr>
              <a:t>REACT-EU</a:t>
            </a:r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5" name="Picture Placeholder 14"/>
          <p:cNvPicPr>
            <a:picLocks noGrp="1" noChangeAspect="1"/>
          </p:cNvPicPr>
          <p:nvPr>
            <p:ph type="pic"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72" r="17272"/>
          <a:stretch>
            <a:fillRect/>
          </a:stretch>
        </p:blipFill>
        <p:spPr>
          <a:xfrm>
            <a:off x="5601870" y="554826"/>
            <a:ext cx="3282713" cy="3312899"/>
          </a:xfr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039" y="3801480"/>
            <a:ext cx="345536" cy="36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6993" y="3801480"/>
            <a:ext cx="345503" cy="36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6809" y="3801480"/>
            <a:ext cx="346309" cy="36000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440" y="2316173"/>
            <a:ext cx="335138" cy="3492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148" y="2316173"/>
            <a:ext cx="346309" cy="360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5788" y="2764457"/>
            <a:ext cx="345536" cy="36000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7608" y="2321862"/>
            <a:ext cx="346278" cy="36000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4586809" y="2316173"/>
            <a:ext cx="345726" cy="36000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379" y="2316173"/>
            <a:ext cx="359621" cy="368820"/>
          </a:xfrm>
          <a:prstGeom prst="rect">
            <a:avLst/>
          </a:prstGeom>
        </p:spPr>
      </p:pic>
      <p:pic>
        <p:nvPicPr>
          <p:cNvPr id="26" name="Picture 25"/>
          <p:cNvPicPr>
            <a:picLocks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8538" y="2324993"/>
            <a:ext cx="314339" cy="360000"/>
          </a:xfrm>
          <a:prstGeom prst="rect">
            <a:avLst/>
          </a:prstGeom>
        </p:spPr>
      </p:pic>
      <p:sp>
        <p:nvSpPr>
          <p:cNvPr id="27" name="Text Placeholder 1">
            <a:extLst>
              <a:ext uri="{FF2B5EF4-FFF2-40B4-BE49-F238E27FC236}">
                <a16:creationId xmlns:a16="http://schemas.microsoft.com/office/drawing/2014/main" id="{76783051-9655-4BDF-B371-EEE9C99EF6C7}"/>
              </a:ext>
            </a:extLst>
          </p:cNvPr>
          <p:cNvSpPr txBox="1">
            <a:spLocks/>
          </p:cNvSpPr>
          <p:nvPr/>
        </p:nvSpPr>
        <p:spPr>
          <a:xfrm>
            <a:off x="886398" y="1253621"/>
            <a:ext cx="4456055" cy="456977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cs-CZ" sz="2000" b="1" dirty="0"/>
              <a:t>55 mld. EUR navíc pro Kohezi</a:t>
            </a:r>
            <a:endParaRPr lang="en-GB" sz="2000" b="1" dirty="0"/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70F3A867-3B08-4DD3-9939-DEA206A2BD68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49751" y="5410201"/>
            <a:ext cx="3817648" cy="234898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3175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995617" y="619815"/>
            <a:ext cx="3536471" cy="755650"/>
          </a:xfrm>
          <a:prstGeom prst="rect">
            <a:avLst/>
          </a:prstGeom>
        </p:spPr>
        <p:txBody>
          <a:bodyPr/>
          <a:lstStyle/>
          <a:p>
            <a:pPr marL="57150" indent="0" algn="ctr">
              <a:lnSpc>
                <a:spcPct val="15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sz="2600" b="1" dirty="0">
                <a:solidFill>
                  <a:srgbClr val="34C5F1"/>
                </a:solidFill>
                <a:latin typeface="+mj-lt"/>
                <a:ea typeface="Times New Roman" panose="02020603050405020304" pitchFamily="18" charset="0"/>
                <a:cs typeface="Helvetica" panose="020B0604020202020204" pitchFamily="34" charset="0"/>
              </a:rPr>
              <a:t>REACT-EU: </a:t>
            </a:r>
            <a:r>
              <a:rPr lang="cs-CZ" sz="2600" b="1" dirty="0">
                <a:solidFill>
                  <a:srgbClr val="34C5F1"/>
                </a:solidFill>
                <a:latin typeface="+mj-lt"/>
                <a:ea typeface="Times New Roman" panose="02020603050405020304" pitchFamily="18" charset="0"/>
                <a:cs typeface="Helvetica" panose="020B0604020202020204" pitchFamily="34" charset="0"/>
              </a:rPr>
              <a:t>TÉMATA</a:t>
            </a:r>
            <a:endParaRPr lang="en-GB" sz="26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1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25744" y="1473835"/>
            <a:ext cx="7448031" cy="3849624"/>
          </a:xfrm>
        </p:spPr>
        <p:txBody>
          <a:bodyPr/>
          <a:lstStyle/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b="0" dirty="0"/>
              <a:t>Dvojí účel</a:t>
            </a:r>
            <a:r>
              <a:rPr lang="en-GB" sz="2000" b="0" dirty="0"/>
              <a:t>: </a:t>
            </a:r>
            <a:r>
              <a:rPr lang="cs-CZ" sz="2000" b="0" dirty="0"/>
              <a:t>obnova po pandemii, digitalizace &amp; zelené investice</a:t>
            </a:r>
            <a:endParaRPr lang="en-GB" sz="2000" b="0" dirty="0"/>
          </a:p>
          <a:p>
            <a:pPr marL="342900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cs-CZ" sz="2000" b="0" dirty="0"/>
              <a:t>Tematické pokrytí napříč </a:t>
            </a:r>
            <a:r>
              <a:rPr lang="en-GB" sz="2000" b="0" dirty="0"/>
              <a:t>OPs:</a:t>
            </a:r>
          </a:p>
          <a:p>
            <a:pPr marL="622300" lvl="1" indent="-3556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cs-CZ" sz="2000" b="1" dirty="0"/>
              <a:t>Podpora podnikání</a:t>
            </a:r>
            <a:endParaRPr lang="en-GB" sz="2000" b="1" dirty="0"/>
          </a:p>
          <a:p>
            <a:pPr marL="622300" lvl="1" indent="-3556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en-GB" sz="2000" b="1" dirty="0"/>
              <a:t>Low-carbon</a:t>
            </a:r>
          </a:p>
          <a:p>
            <a:pPr marL="622300" lvl="1" indent="-3556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cs-CZ" sz="2000" b="1" dirty="0"/>
              <a:t>Sociální oblast </a:t>
            </a:r>
            <a:r>
              <a:rPr lang="en-GB" sz="2000" dirty="0"/>
              <a:t>(</a:t>
            </a:r>
            <a:r>
              <a:rPr lang="cs-CZ" sz="2000" dirty="0"/>
              <a:t>zejm. zdravotnictví, vzdělání</a:t>
            </a:r>
            <a:r>
              <a:rPr lang="en-GB" sz="2000" dirty="0"/>
              <a:t>)</a:t>
            </a:r>
          </a:p>
          <a:p>
            <a:pPr marL="622300" lvl="1" indent="-3556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cs-CZ" sz="2000" b="0" dirty="0"/>
              <a:t>Výzkum a inovace</a:t>
            </a:r>
            <a:endParaRPr lang="en-GB" sz="2000" b="0" dirty="0"/>
          </a:p>
          <a:p>
            <a:pPr marL="622300" lvl="1" indent="-355600">
              <a:spcBef>
                <a:spcPts val="1200"/>
              </a:spcBef>
              <a:buFont typeface="Courier New" panose="02070309020205020404" pitchFamily="49" charset="0"/>
              <a:buChar char="o"/>
            </a:pPr>
            <a:r>
              <a:rPr lang="cs-CZ" sz="2000" dirty="0"/>
              <a:t>Zaměstnanost</a:t>
            </a:r>
            <a:r>
              <a:rPr lang="en-GB" sz="2000" dirty="0"/>
              <a:t> </a:t>
            </a:r>
            <a:endParaRPr lang="en-GB" sz="2000" b="0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874" y="191291"/>
            <a:ext cx="1598760" cy="15987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801" y="2627425"/>
            <a:ext cx="597334" cy="5973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665" y="3085883"/>
            <a:ext cx="584634" cy="58463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078" y="3537991"/>
            <a:ext cx="559017" cy="5590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156" y="4498200"/>
            <a:ext cx="571934" cy="57193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0141" y="4030709"/>
            <a:ext cx="581947" cy="581947"/>
          </a:xfrm>
          <a:prstGeom prst="rect">
            <a:avLst/>
          </a:prstGeom>
        </p:spPr>
      </p:pic>
      <p:sp>
        <p:nvSpPr>
          <p:cNvPr id="14" name="Text Placeholder 1">
            <a:extLst>
              <a:ext uri="{FF2B5EF4-FFF2-40B4-BE49-F238E27FC236}">
                <a16:creationId xmlns:a16="http://schemas.microsoft.com/office/drawing/2014/main" id="{DF298EBE-BE7B-467C-8EA1-BBCD4BB2C1D0}"/>
              </a:ext>
            </a:extLst>
          </p:cNvPr>
          <p:cNvSpPr txBox="1">
            <a:spLocks/>
          </p:cNvSpPr>
          <p:nvPr/>
        </p:nvSpPr>
        <p:spPr>
          <a:xfrm>
            <a:off x="83442" y="5331333"/>
            <a:ext cx="3817648" cy="2348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i="0" kern="1200">
                <a:solidFill>
                  <a:srgbClr val="606060"/>
                </a:solidFill>
                <a:latin typeface="Helvetica" panose="020B0403020202020204" pitchFamily="34" charset="0"/>
                <a:ea typeface="+mn-ea"/>
                <a:cs typeface="Helvetica" panose="020B0403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1648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711001" y="482838"/>
            <a:ext cx="6515100" cy="755650"/>
          </a:xfrm>
          <a:prstGeom prst="rect">
            <a:avLst/>
          </a:prstGeom>
        </p:spPr>
        <p:txBody>
          <a:bodyPr/>
          <a:lstStyle/>
          <a:p>
            <a:pPr marL="57150" indent="0">
              <a:lnSpc>
                <a:spcPct val="150000"/>
              </a:lnSpc>
              <a:spcBef>
                <a:spcPts val="1800"/>
              </a:spcBef>
              <a:spcAft>
                <a:spcPts val="1200"/>
              </a:spcAft>
              <a:buNone/>
            </a:pPr>
            <a:r>
              <a:rPr lang="en-GB" sz="2600" b="1" dirty="0">
                <a:solidFill>
                  <a:srgbClr val="34C5F1"/>
                </a:solidFill>
                <a:latin typeface="+mj-lt"/>
                <a:ea typeface="Times New Roman" panose="02020603050405020304" pitchFamily="18" charset="0"/>
                <a:cs typeface="Helvetica" panose="020B0604020202020204" pitchFamily="34" charset="0"/>
              </a:rPr>
              <a:t>REACT-EU: </a:t>
            </a:r>
            <a:r>
              <a:rPr lang="cs-CZ" sz="2600" b="1" dirty="0">
                <a:solidFill>
                  <a:srgbClr val="34C5F1"/>
                </a:solidFill>
                <a:cs typeface="Helvetica" panose="020B0604020202020204" pitchFamily="34" charset="0"/>
              </a:rPr>
              <a:t>TEMATICKÉ PRIORITY</a:t>
            </a:r>
            <a:endParaRPr lang="en-GB" sz="2600" dirty="0"/>
          </a:p>
          <a:p>
            <a:pPr marL="0" indent="0">
              <a:buNone/>
            </a:pPr>
            <a:endParaRPr lang="en-GB" sz="2000" dirty="0"/>
          </a:p>
        </p:txBody>
      </p:sp>
      <p:pic>
        <p:nvPicPr>
          <p:cNvPr id="14" name="Obrázek 13">
            <a:extLst>
              <a:ext uri="{FF2B5EF4-FFF2-40B4-BE49-F238E27FC236}">
                <a16:creationId xmlns:a16="http://schemas.microsoft.com/office/drawing/2014/main" id="{2E6634A4-4D0B-47F5-9CBB-8CB9A2B037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173" y="1238488"/>
            <a:ext cx="8236488" cy="4210294"/>
          </a:xfrm>
          <a:prstGeom prst="rect">
            <a:avLst/>
          </a:prstGeom>
        </p:spPr>
      </p:pic>
      <p:sp>
        <p:nvSpPr>
          <p:cNvPr id="18" name="Ovál 17">
            <a:extLst>
              <a:ext uri="{FF2B5EF4-FFF2-40B4-BE49-F238E27FC236}">
                <a16:creationId xmlns:a16="http://schemas.microsoft.com/office/drawing/2014/main" id="{98B6A601-7019-4979-805C-44B8B5D7C439}"/>
              </a:ext>
            </a:extLst>
          </p:cNvPr>
          <p:cNvSpPr/>
          <p:nvPr/>
        </p:nvSpPr>
        <p:spPr>
          <a:xfrm>
            <a:off x="1571801" y="2206652"/>
            <a:ext cx="2856616" cy="581890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Ovál 19">
            <a:extLst>
              <a:ext uri="{FF2B5EF4-FFF2-40B4-BE49-F238E27FC236}">
                <a16:creationId xmlns:a16="http://schemas.microsoft.com/office/drawing/2014/main" id="{322F4F13-A3FD-4437-9AFC-211A75A7BE8D}"/>
              </a:ext>
            </a:extLst>
          </p:cNvPr>
          <p:cNvSpPr/>
          <p:nvPr/>
        </p:nvSpPr>
        <p:spPr>
          <a:xfrm>
            <a:off x="1571801" y="3447265"/>
            <a:ext cx="2856616" cy="399261"/>
          </a:xfrm>
          <a:prstGeom prst="ellipse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81C79069-B2C2-4F6C-A9CF-8DF66693C275}"/>
              </a:ext>
            </a:extLst>
          </p:cNvPr>
          <p:cNvSpPr txBox="1">
            <a:spLocks/>
          </p:cNvSpPr>
          <p:nvPr/>
        </p:nvSpPr>
        <p:spPr>
          <a:xfrm>
            <a:off x="83442" y="5448782"/>
            <a:ext cx="3817648" cy="234898"/>
          </a:xfrm>
          <a:prstGeom prst="rect">
            <a:avLst/>
          </a:prstGeom>
        </p:spPr>
        <p:txBody>
          <a:bodyPr vert="horz"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000" i="0" kern="1200">
                <a:solidFill>
                  <a:srgbClr val="606060"/>
                </a:solidFill>
                <a:latin typeface="Helvetica" panose="020B0403020202020204" pitchFamily="34" charset="0"/>
                <a:ea typeface="+mn-ea"/>
                <a:cs typeface="Helvetica" panose="020B0403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79765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379952" y="1463050"/>
            <a:ext cx="7685208" cy="3574377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Flexibilita nabídnutá CRII/+</a:t>
            </a:r>
          </a:p>
          <a:p>
            <a:pPr marL="804863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chemeClr val="bg1"/>
                </a:solidFill>
              </a:rPr>
              <a:t>100 % financování pro 2020/21</a:t>
            </a:r>
          </a:p>
          <a:p>
            <a:pPr marL="804863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chemeClr val="bg1"/>
                </a:solidFill>
              </a:rPr>
              <a:t>Rozvolnění tematické koncentrace, flexibilita pro kategorie regionů</a:t>
            </a:r>
          </a:p>
          <a:p>
            <a:pPr marL="804863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chemeClr val="bg1"/>
                </a:solidFill>
              </a:rPr>
              <a:t>Zvýšení likvidity, posílení cash-</a:t>
            </a:r>
            <a:r>
              <a:rPr lang="cs-CZ" sz="2000" dirty="0" err="1">
                <a:solidFill>
                  <a:schemeClr val="bg1"/>
                </a:solidFill>
              </a:rPr>
              <a:t>flow</a:t>
            </a:r>
            <a:r>
              <a:rPr lang="cs-CZ" sz="2000" dirty="0">
                <a:solidFill>
                  <a:schemeClr val="bg1"/>
                </a:solidFill>
              </a:rPr>
              <a:t> příjemců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Nikoliv řešení potíží s finančním pokrokem, ale:</a:t>
            </a:r>
          </a:p>
          <a:p>
            <a:pPr marL="804863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000" b="1" dirty="0">
                <a:solidFill>
                  <a:schemeClr val="bg1"/>
                </a:solidFill>
              </a:rPr>
              <a:t>Přesměrování velkého objemu prostředků </a:t>
            </a:r>
            <a:r>
              <a:rPr lang="cs-CZ" sz="2000" dirty="0">
                <a:solidFill>
                  <a:schemeClr val="bg1"/>
                </a:solidFill>
              </a:rPr>
              <a:t>na zmírnění důsledků pandemie</a:t>
            </a:r>
          </a:p>
          <a:p>
            <a:pPr marL="804863" lvl="1" indent="-342900">
              <a:lnSpc>
                <a:spcPts val="2500"/>
              </a:lnSpc>
              <a:buFont typeface="Wingdings" panose="05000000000000000000" pitchFamily="2" charset="2"/>
              <a:buChar char="Ø"/>
            </a:pPr>
            <a:r>
              <a:rPr lang="cs-CZ" sz="2000" dirty="0">
                <a:solidFill>
                  <a:schemeClr val="bg1"/>
                </a:solidFill>
              </a:rPr>
              <a:t>Alokace zdrojů na přímé řešení pandemie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73494" y="942350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ZMĚNY V OPERAČNÍCH PROGRAMECH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8</a:t>
            </a:fld>
            <a:endParaRPr lang="fr-FR" dirty="0"/>
          </a:p>
        </p:txBody>
      </p:sp>
      <p:pic>
        <p:nvPicPr>
          <p:cNvPr id="6" name="Picture 2" descr="Covid-19 Links">
            <a:extLst>
              <a:ext uri="{FF2B5EF4-FFF2-40B4-BE49-F238E27FC236}">
                <a16:creationId xmlns:a16="http://schemas.microsoft.com/office/drawing/2014/main" id="{A3410564-4FAE-40D4-BE17-C69E8F7CF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884" y="747869"/>
            <a:ext cx="1551115" cy="153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52663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63600" y="1508392"/>
            <a:ext cx="7685208" cy="3901388"/>
          </a:xfrm>
        </p:spPr>
        <p:txBody>
          <a:bodyPr/>
          <a:lstStyle/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Celkem v EU zmobilizováno €23,5 mld. 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Hlavní oblasti: </a:t>
            </a:r>
          </a:p>
          <a:p>
            <a:pPr marL="717550" indent="-34290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cs-CZ" sz="2000" b="1" dirty="0"/>
              <a:t>zdravotnictví</a:t>
            </a:r>
            <a:r>
              <a:rPr lang="cs-CZ" sz="2000" dirty="0"/>
              <a:t> (€7,7 mld.) </a:t>
            </a:r>
          </a:p>
          <a:p>
            <a:pPr marL="717550" indent="-34290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cs-CZ" sz="2000" b="1" dirty="0"/>
              <a:t>podnikatelský sektor </a:t>
            </a:r>
            <a:r>
              <a:rPr lang="cs-CZ" sz="2000" dirty="0"/>
              <a:t>(€11,5 mld.) </a:t>
            </a:r>
          </a:p>
          <a:p>
            <a:pPr marL="717550" indent="-342900">
              <a:lnSpc>
                <a:spcPts val="3400"/>
              </a:lnSpc>
              <a:buFont typeface="Wingdings" panose="05000000000000000000" pitchFamily="2" charset="2"/>
              <a:buChar char="Ø"/>
            </a:pPr>
            <a:r>
              <a:rPr lang="cs-CZ" sz="2000" b="1" dirty="0"/>
              <a:t>lidské zdroje </a:t>
            </a:r>
            <a:r>
              <a:rPr lang="cs-CZ" sz="2000" dirty="0"/>
              <a:t>(€4,3 mld., ohrožené skupiny, schémata pro udržení zaměstnanců)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r>
              <a:rPr lang="cs-CZ" sz="2000" dirty="0"/>
              <a:t>Mobilizace národních, nikoliv kohezních zdrojů</a:t>
            </a:r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cs-CZ" sz="2000" dirty="0"/>
          </a:p>
          <a:p>
            <a:pPr marL="342900" indent="-342900">
              <a:lnSpc>
                <a:spcPts val="3400"/>
              </a:lnSpc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51978" y="952641"/>
            <a:ext cx="7431208" cy="520700"/>
          </a:xfrm>
        </p:spPr>
        <p:txBody>
          <a:bodyPr/>
          <a:lstStyle/>
          <a:p>
            <a:r>
              <a:rPr lang="cs-CZ" sz="2600" dirty="0">
                <a:solidFill>
                  <a:srgbClr val="5ECBF2"/>
                </a:solidFill>
                <a:ea typeface="+mj-ea"/>
              </a:rPr>
              <a:t>ESIF </a:t>
            </a:r>
            <a:r>
              <a:rPr lang="cs-CZ" sz="2600" dirty="0" err="1">
                <a:solidFill>
                  <a:srgbClr val="5ECBF2"/>
                </a:solidFill>
                <a:ea typeface="+mj-ea"/>
              </a:rPr>
              <a:t>Policy</a:t>
            </a:r>
            <a:r>
              <a:rPr lang="cs-CZ" sz="2600" dirty="0">
                <a:solidFill>
                  <a:srgbClr val="5ECBF2"/>
                </a:solidFill>
                <a:ea typeface="+mj-ea"/>
              </a:rPr>
              <a:t> response</a:t>
            </a:r>
            <a:endParaRPr lang="en-GB" sz="2600" dirty="0">
              <a:solidFill>
                <a:srgbClr val="5ECBF2"/>
              </a:solidFill>
              <a:ea typeface="+mj-ea"/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375845" y="5409780"/>
            <a:ext cx="4318000" cy="250432"/>
          </a:xfrm>
        </p:spPr>
        <p:txBody>
          <a:bodyPr/>
          <a:lstStyle/>
          <a:p>
            <a:r>
              <a:rPr lang="cs-CZ" sz="900" dirty="0"/>
              <a:t>Vliv pandemie na implementaci ESIF: příklady z IQ-Net výzkumu</a:t>
            </a:r>
            <a:endParaRPr lang="en-GB" sz="9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C0CC0F3-E61D-6543-9B4D-7D7FDFFE389F}" type="slidenum">
              <a:rPr lang="fr-FR" smtClean="0"/>
              <a:pPr/>
              <a:t>9</a:t>
            </a:fld>
            <a:endParaRPr lang="fr-FR" dirty="0"/>
          </a:p>
        </p:txBody>
      </p:sp>
      <p:pic>
        <p:nvPicPr>
          <p:cNvPr id="6" name="Picture 17">
            <a:extLst>
              <a:ext uri="{FF2B5EF4-FFF2-40B4-BE49-F238E27FC236}">
                <a16:creationId xmlns:a16="http://schemas.microsoft.com/office/drawing/2014/main" id="{805A2AA0-AEC5-4908-A62F-3916075015B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112" y="4537384"/>
            <a:ext cx="314339" cy="324001"/>
          </a:xfrm>
          <a:prstGeom prst="rect">
            <a:avLst/>
          </a:prstGeom>
        </p:spPr>
      </p:pic>
      <p:pic>
        <p:nvPicPr>
          <p:cNvPr id="7" name="Picture 18">
            <a:extLst>
              <a:ext uri="{FF2B5EF4-FFF2-40B4-BE49-F238E27FC236}">
                <a16:creationId xmlns:a16="http://schemas.microsoft.com/office/drawing/2014/main" id="{B690220D-41D2-40C2-A852-D10F05881A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813" y="4544942"/>
            <a:ext cx="311650" cy="324001"/>
          </a:xfrm>
          <a:prstGeom prst="rect">
            <a:avLst/>
          </a:prstGeom>
        </p:spPr>
      </p:pic>
      <p:pic>
        <p:nvPicPr>
          <p:cNvPr id="8" name="Picture 19">
            <a:extLst>
              <a:ext uri="{FF2B5EF4-FFF2-40B4-BE49-F238E27FC236}">
                <a16:creationId xmlns:a16="http://schemas.microsoft.com/office/drawing/2014/main" id="{87EF5C12-BA47-4034-AEE9-7FF30E2D0D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4388" y="4553802"/>
            <a:ext cx="310983" cy="324001"/>
          </a:xfrm>
          <a:prstGeom prst="rect">
            <a:avLst/>
          </a:prstGeom>
        </p:spPr>
      </p:pic>
      <p:pic>
        <p:nvPicPr>
          <p:cNvPr id="9" name="Picture 22">
            <a:extLst>
              <a:ext uri="{FF2B5EF4-FFF2-40B4-BE49-F238E27FC236}">
                <a16:creationId xmlns:a16="http://schemas.microsoft.com/office/drawing/2014/main" id="{58138CF4-85F3-444D-8E1C-35A92533947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599" y="4548463"/>
            <a:ext cx="335144" cy="349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129037"/>
      </p:ext>
    </p:extLst>
  </p:cSld>
  <p:clrMapOvr>
    <a:masterClrMapping/>
  </p:clrMapOvr>
</p:sld>
</file>

<file path=ppt/theme/theme1.xml><?xml version="1.0" encoding="utf-8"?>
<a:theme xmlns:a="http://schemas.openxmlformats.org/drawingml/2006/main" name="Cohesify">
  <a:themeElements>
    <a:clrScheme name="EPRC">
      <a:dk1>
        <a:srgbClr val="0C223F"/>
      </a:dk1>
      <a:lt1>
        <a:sysClr val="window" lastClr="FFFFFF"/>
      </a:lt1>
      <a:dk2>
        <a:srgbClr val="34C5F1"/>
      </a:dk2>
      <a:lt2>
        <a:srgbClr val="FAD604"/>
      </a:lt2>
      <a:accent1>
        <a:srgbClr val="34C5F1"/>
      </a:accent1>
      <a:accent2>
        <a:srgbClr val="0C203F"/>
      </a:accent2>
      <a:accent3>
        <a:srgbClr val="FAD604"/>
      </a:accent3>
      <a:accent4>
        <a:srgbClr val="34C5F1"/>
      </a:accent4>
      <a:accent5>
        <a:srgbClr val="0C223F"/>
      </a:accent5>
      <a:accent6>
        <a:srgbClr val="FAD604"/>
      </a:accent6>
      <a:hlink>
        <a:srgbClr val="4682E5"/>
      </a:hlink>
      <a:folHlink>
        <a:srgbClr val="5F4B9E"/>
      </a:folHlink>
    </a:clrScheme>
    <a:fontScheme name="EPRC Helvetica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QNet_2021" id="{A70FBDF2-DBB8-4469-88A0-FBC75C17E4CC}" vid="{E487C35E-4535-4D78-A5A3-4B02FB6136A3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IQNet_2021</Template>
  <TotalTime>2050</TotalTime>
  <Words>949</Words>
  <Application>Microsoft Office PowerPoint</Application>
  <PresentationFormat>Předvádění na obrazovce (16:10)</PresentationFormat>
  <Paragraphs>146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Helvetica</vt:lpstr>
      <vt:lpstr>Wingdings</vt:lpstr>
      <vt:lpstr>Cohesify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Heidi Vironen</dc:creator>
  <cp:lastModifiedBy>Marie Fertrova</cp:lastModifiedBy>
  <cp:revision>38</cp:revision>
  <dcterms:created xsi:type="dcterms:W3CDTF">2021-07-20T14:35:00Z</dcterms:created>
  <dcterms:modified xsi:type="dcterms:W3CDTF">2021-10-12T10:50:34Z</dcterms:modified>
</cp:coreProperties>
</file>