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5" r:id="rId2"/>
    <p:sldId id="287" r:id="rId3"/>
    <p:sldId id="288" r:id="rId4"/>
    <p:sldId id="311" r:id="rId5"/>
    <p:sldId id="309" r:id="rId6"/>
    <p:sldId id="310" r:id="rId7"/>
    <p:sldId id="313" r:id="rId8"/>
    <p:sldId id="314" r:id="rId9"/>
    <p:sldId id="308" r:id="rId10"/>
    <p:sldId id="303" r:id="rId11"/>
    <p:sldId id="306" r:id="rId12"/>
    <p:sldId id="274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56B1"/>
    <a:srgbClr val="024EA2"/>
    <a:srgbClr val="024B9C"/>
    <a:srgbClr val="035DC1"/>
    <a:srgbClr val="0044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67" d="100"/>
          <a:sy n="67" d="100"/>
        </p:scale>
        <p:origin x="456" y="32"/>
      </p:cViewPr>
      <p:guideLst>
        <p:guide orient="horz" pos="2092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32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04/10/2021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04/10/2021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Application_programming_interface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940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hlinkClick r:id="rId3"/>
              </a:rPr>
              <a:t>https://</a:t>
            </a:r>
            <a:r>
              <a:rPr lang="en-GB" dirty="0" smtClean="0">
                <a:hlinkClick r:id="rId3"/>
              </a:rPr>
              <a:t>en.wikipedia.org/wiki/Application_programming_interface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200B47-9190-416C-8B59-723F7752A1C6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0078074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94922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28388" indent="-280149" defTabSz="894922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22154" indent="-224119" defTabSz="894922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70393" indent="-224119" defTabSz="894922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18632" indent="-224119" defTabSz="894922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466871" indent="-224119" defTabSz="89492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15110" indent="-224119" defTabSz="89492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363348" indent="-224119" defTabSz="89492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11587" indent="-224119" defTabSz="894922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F51D802-315B-4720-85EB-B70064C050D2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 smtClean="0"/>
          </a:p>
        </p:txBody>
      </p:sp>
      <p:sp>
        <p:nvSpPr>
          <p:cNvPr id="30723" name="Rectangle 7"/>
          <p:cNvSpPr txBox="1">
            <a:spLocks noGrp="1" noChangeArrowheads="1"/>
          </p:cNvSpPr>
          <p:nvPr/>
        </p:nvSpPr>
        <p:spPr bwMode="auto">
          <a:xfrm>
            <a:off x="3778684" y="9263118"/>
            <a:ext cx="2888848" cy="488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27" tIns="45713" rIns="91427" bIns="45713" anchor="b"/>
          <a:lstStyle>
            <a:lvl1pPr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5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5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5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5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627393E-DA36-4879-A1C8-910B74AE22B3}" type="slidenum">
              <a:rPr lang="en-US" altLang="en-US"/>
              <a:pPr algn="r" eaLnBrk="1" hangingPunct="1"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2550" y="741363"/>
            <a:ext cx="6502400" cy="3657600"/>
          </a:xfrm>
          <a:ln/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wrap="none" anchor="ctr"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480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4588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1788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8988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6188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3388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30588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7788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36B63AF-2049-4509-982A-AB481C493DB6}" type="slidenum">
              <a:rPr lang="en-US" altLang="en-US" smtClean="0"/>
              <a:pPr>
                <a:spcBef>
                  <a:spcPct val="0"/>
                </a:spcBef>
              </a:pPr>
              <a:t>5</a:t>
            </a:fld>
            <a:endParaRPr lang="en-US" altLang="en-US" smtClean="0"/>
          </a:p>
        </p:txBody>
      </p:sp>
      <p:sp>
        <p:nvSpPr>
          <p:cNvPr id="11267" name="Rectangle 7"/>
          <p:cNvSpPr txBox="1">
            <a:spLocks noGrp="1" noChangeArrowheads="1"/>
          </p:cNvSpPr>
          <p:nvPr/>
        </p:nvSpPr>
        <p:spPr bwMode="auto">
          <a:xfrm>
            <a:off x="3856038" y="9444038"/>
            <a:ext cx="2947987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55" tIns="46627" rIns="93255" bIns="46627" anchor="b"/>
          <a:lstStyle>
            <a:lvl1pPr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5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5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5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5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99580B7B-EBDC-4B25-8554-FFC31ECD0ED0}" type="slidenum">
              <a:rPr lang="en-US" altLang="en-US"/>
              <a:pPr algn="r"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112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313" y="755650"/>
            <a:ext cx="6629400" cy="3729038"/>
          </a:xfrm>
          <a:ln/>
        </p:spPr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wrap="none" anchor="ctr"/>
          <a:lstStyle/>
          <a:p>
            <a:pPr marL="0" lvl="1" eaLnBrk="1" hangingPunct="1"/>
            <a:r>
              <a:rPr lang="en-GB" altLang="en-US" b="1" dirty="0" smtClean="0">
                <a:latin typeface="Arial" panose="020B0604020202020204" pitchFamily="34" charset="0"/>
              </a:rPr>
              <a:t>Access to data for citizens and Journalists helps them to understand, appreciate, and give credit to the efforts..</a:t>
            </a:r>
          </a:p>
          <a:p>
            <a:pPr marL="0" lvl="1" eaLnBrk="1" hangingPunct="1"/>
            <a:endParaRPr lang="en-GB" altLang="en-US" b="1" dirty="0" smtClean="0">
              <a:latin typeface="Arial" panose="020B0604020202020204" pitchFamily="34" charset="0"/>
            </a:endParaRPr>
          </a:p>
          <a:p>
            <a:pPr marL="0" lvl="1" eaLnBrk="1" hangingPunct="1"/>
            <a:r>
              <a:rPr lang="en-GB" altLang="en-US" b="1" dirty="0" smtClean="0">
                <a:latin typeface="Arial" panose="020B0604020202020204" pitchFamily="34" charset="0"/>
              </a:rPr>
              <a:t>Access to data for researchers generates policy evidence and learning and this has obviously a great potential especially if our data are combined with data from other sources. This multi-source analysis can boost the quality of the research for obvious reasons.</a:t>
            </a:r>
          </a:p>
          <a:p>
            <a:pPr marL="0" lvl="1" eaLnBrk="1" hangingPunct="1"/>
            <a:endParaRPr lang="en-GB" altLang="en-US" b="1" dirty="0" smtClean="0">
              <a:latin typeface="Arial" panose="020B0604020202020204" pitchFamily="34" charset="0"/>
            </a:endParaRPr>
          </a:p>
          <a:p>
            <a:pPr marL="0" lvl="1" eaLnBrk="1" hangingPunct="1"/>
            <a:r>
              <a:rPr lang="en-GB" altLang="en-US" b="1" dirty="0" smtClean="0">
                <a:latin typeface="Arial" panose="020B0604020202020204" pitchFamily="34" charset="0"/>
              </a:rPr>
              <a:t>This data is also useful for MS administrations and EU institutions both for reporting and benchmarking.</a:t>
            </a:r>
          </a:p>
          <a:p>
            <a:pPr marL="0" lvl="1" eaLnBrk="1" hangingPunct="1"/>
            <a:endParaRPr lang="en-GB" altLang="en-US" b="1" dirty="0" smtClean="0">
              <a:latin typeface="Arial" panose="020B0604020202020204" pitchFamily="34" charset="0"/>
            </a:endParaRPr>
          </a:p>
          <a:p>
            <a:pPr eaLnBrk="1" hangingPunct="1"/>
            <a:r>
              <a:rPr lang="en-GB" altLang="en-US" b="1" dirty="0" smtClean="0">
                <a:latin typeface="Arial" panose="020B0604020202020204" pitchFamily="34" charset="0"/>
              </a:rPr>
              <a:t>Also policy makers should have the easy and comprehensive access to data. Better access to quality data allows can equip them to make more informed decisions. </a:t>
            </a:r>
          </a:p>
        </p:txBody>
      </p:sp>
    </p:spTree>
    <p:extLst>
      <p:ext uri="{BB962C8B-B14F-4D97-AF65-F5344CB8AC3E}">
        <p14:creationId xmlns:p14="http://schemas.microsoft.com/office/powerpoint/2010/main" val="33294374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4588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1788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8988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6188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3388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30588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7788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8E59586-339C-48EA-84FC-DB5E0A338080}" type="slidenum">
              <a:rPr lang="en-US" altLang="en-US" smtClean="0"/>
              <a:pPr>
                <a:spcBef>
                  <a:spcPct val="0"/>
                </a:spcBef>
              </a:pPr>
              <a:t>6</a:t>
            </a:fld>
            <a:endParaRPr lang="en-US" altLang="en-US" smtClean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6038" y="9444038"/>
            <a:ext cx="2947987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55" tIns="46627" rIns="93255" bIns="46627" anchor="b"/>
          <a:lstStyle>
            <a:lvl1pPr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5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5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5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5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D72BEF8F-C95E-48F0-BA4B-342B5E3274AC}" type="slidenum">
              <a:rPr lang="en-US" altLang="en-US"/>
              <a:pPr algn="r" eaLnBrk="1" hangingPunct="1"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313" y="755650"/>
            <a:ext cx="6629400" cy="3729038"/>
          </a:xfrm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wrap="none" anchor="ctr"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53422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940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200B47-9190-416C-8B59-723F7752A1C6}" type="slidenum">
              <a:rPr lang="en-GB" altLang="en-US" smtClean="0"/>
              <a:pPr>
                <a:defRPr/>
              </a:pPr>
              <a:t>7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6531013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940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200B47-9190-416C-8B59-723F7752A1C6}" type="slidenum">
              <a:rPr lang="en-GB" altLang="en-US" smtClean="0"/>
              <a:pPr>
                <a:defRPr/>
              </a:pPr>
              <a:t>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9060795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29400" cy="37290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1200B47-9190-416C-8B59-723F7752A1C6}" type="slidenum">
              <a:rPr lang="en-GB" altLang="en-US" smtClean="0"/>
              <a:pPr>
                <a:defRPr/>
              </a:pPr>
              <a:t>10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5387372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4588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1788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8988" indent="-228600" defTabSz="912813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6188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3388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30588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7788" indent="-228600" defTabSz="91281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F51D802-315B-4720-85EB-B70064C050D2}" type="slidenum">
              <a:rPr lang="en-US" altLang="en-US" smtClean="0"/>
              <a:pPr>
                <a:spcBef>
                  <a:spcPct val="0"/>
                </a:spcBef>
              </a:pPr>
              <a:t>11</a:t>
            </a:fld>
            <a:endParaRPr lang="en-US" altLang="en-US" smtClean="0"/>
          </a:p>
        </p:txBody>
      </p:sp>
      <p:sp>
        <p:nvSpPr>
          <p:cNvPr id="30723" name="Rectangle 7"/>
          <p:cNvSpPr txBox="1">
            <a:spLocks noGrp="1" noChangeArrowheads="1"/>
          </p:cNvSpPr>
          <p:nvPr/>
        </p:nvSpPr>
        <p:spPr bwMode="auto">
          <a:xfrm>
            <a:off x="3856038" y="9444038"/>
            <a:ext cx="2947987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55" tIns="46627" rIns="93255" bIns="46627" anchor="b"/>
          <a:lstStyle>
            <a:lvl1pPr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52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5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5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5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52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5627393E-DA36-4879-A1C8-910B74AE22B3}" type="slidenum">
              <a:rPr lang="en-US" altLang="en-US"/>
              <a:pPr algn="r" eaLnBrk="1" hangingPunct="1"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87313" y="755650"/>
            <a:ext cx="6629400" cy="3729038"/>
          </a:xfrm>
          <a:ln/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wrap="none" anchor="ctr"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08032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Delete/update</a:t>
            </a:r>
            <a:r>
              <a:rPr lang="en-IE" baseline="0" dirty="0" smtClean="0"/>
              <a:t> as appropriate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79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3"/>
            <a:ext cx="12192000" cy="5779827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3pPr>
              <a:spcBef>
                <a:spcPts val="0"/>
              </a:spcBef>
              <a:defRPr/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6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604979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8371761" y="1825625"/>
            <a:ext cx="3358489" cy="3763134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97331"/>
          </a:xfrm>
        </p:spPr>
        <p:txBody>
          <a:bodyPr wrap="square"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9447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38331" y="1992572"/>
            <a:ext cx="8226040" cy="3616657"/>
          </a:xfr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7056" y="1825625"/>
            <a:ext cx="4926841" cy="3769957"/>
          </a:xfrm>
        </p:spPr>
        <p:txBody>
          <a:bodyPr>
            <a:no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817056" y="482860"/>
            <a:ext cx="4669266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/>
          <a:p>
            <a:r>
              <a:rPr lang="en-US" smtClean="0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70722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01451" y="2284668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436086" y="2284667"/>
            <a:ext cx="3141663" cy="2090737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206774" y="403868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672139" y="4041944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137503" y="4037437"/>
            <a:ext cx="2669558" cy="1524235"/>
          </a:xfr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713869" y="2159957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713868" y="3968881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324547" y="2159956"/>
            <a:ext cx="2461593" cy="1638159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935227" y="3968880"/>
            <a:ext cx="2520000" cy="1638158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1033617" y="2159957"/>
            <a:ext cx="2520000" cy="1638159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324549" y="3968880"/>
            <a:ext cx="2461591" cy="1638158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1033617" y="3968881"/>
            <a:ext cx="2520000" cy="1638158"/>
          </a:xfr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66322" y="2159956"/>
            <a:ext cx="2520000" cy="1638159"/>
          </a:xfr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12192000" cy="3429000"/>
          </a:xfrm>
          <a:solidFill>
            <a:schemeClr val="bg2"/>
          </a:solidFill>
        </p:spPr>
        <p:txBody>
          <a:bodyPr/>
          <a:lstStyle/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6643"/>
            <a:ext cx="10515600" cy="782357"/>
          </a:xfrm>
          <a:solidFill>
            <a:schemeClr val="bg1"/>
          </a:solidFill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838200" y="3630613"/>
            <a:ext cx="10515600" cy="203517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850288"/>
            <a:ext cx="12192000" cy="5018345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 userDrawn="1"/>
        </p:nvSpPr>
        <p:spPr>
          <a:xfrm>
            <a:off x="0" y="1078174"/>
            <a:ext cx="12192000" cy="28908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872647"/>
          </a:xfrm>
        </p:spPr>
        <p:txBody>
          <a:bodyPr anchor="t">
            <a:norm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1" y="3067468"/>
            <a:ext cx="10065224" cy="897754"/>
          </a:xfr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783535"/>
            <a:ext cx="5040313" cy="528998"/>
          </a:xfrm>
        </p:spPr>
        <p:txBody>
          <a:bodyPr anchor="b" anchorCtr="0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985829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02219"/>
            <a:ext cx="12192000" cy="6059194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5289" y="1078173"/>
            <a:ext cx="12197346" cy="5783239"/>
          </a:xfrm>
          <a:prstGeom prst="rect">
            <a:avLst/>
          </a:prstGeom>
          <a:solidFill>
            <a:srgbClr val="024EA2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0" y="0"/>
            <a:ext cx="12192000" cy="107817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50" y="1992572"/>
            <a:ext cx="10065224" cy="2149523"/>
          </a:xfr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741158" y="6619164"/>
            <a:ext cx="707409" cy="240594"/>
          </a:xfrm>
          <a:prstGeom prst="rect">
            <a:avLst/>
          </a:prstGeom>
          <a:solidFill>
            <a:srgbClr val="00449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1071351" y="4418049"/>
            <a:ext cx="10065224" cy="897754"/>
          </a:xfrm>
        </p:spPr>
        <p:txBody>
          <a:bodyPr wrap="none"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8933" y="258042"/>
            <a:ext cx="1659793" cy="1152460"/>
          </a:xfrm>
          <a:prstGeom prst="rect">
            <a:avLst/>
          </a:prstGeom>
        </p:spPr>
      </p:pic>
      <p:sp>
        <p:nvSpPr>
          <p:cNvPr id="16" name="Text Placeholder 18"/>
          <p:cNvSpPr>
            <a:spLocks noGrp="1"/>
          </p:cNvSpPr>
          <p:nvPr>
            <p:ph type="body" sz="quarter" idx="13"/>
          </p:nvPr>
        </p:nvSpPr>
        <p:spPr>
          <a:xfrm>
            <a:off x="6096000" y="5557903"/>
            <a:ext cx="5040313" cy="528998"/>
          </a:xfrm>
        </p:spPr>
        <p:txBody>
          <a:bodyPr wrap="none">
            <a:noAutofit/>
          </a:bodyPr>
          <a:lstStyle>
            <a:lvl1pPr marL="0" indent="0" algn="r">
              <a:buFontTx/>
              <a:buNone/>
              <a:defRPr sz="2200" i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2442872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56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676038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676038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27715" y="6045257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lide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865"/>
            <a:ext cx="1716200" cy="45054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2387600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3295934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156297" cy="1655762"/>
          </a:xfr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86048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28999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156297" cy="1240348"/>
          </a:xfr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838200" y="4160826"/>
            <a:ext cx="10889439" cy="1620145"/>
          </a:xfr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83397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825625"/>
            <a:ext cx="10905699" cy="3881904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defRPr/>
            </a:lvl1pPr>
            <a:lvl2pPr>
              <a:lnSpc>
                <a:spcPct val="100000"/>
              </a:lnSpc>
              <a:spcAft>
                <a:spcPts val="1800"/>
              </a:spcAft>
              <a:defRPr/>
            </a:lvl2pPr>
            <a:lvl3pPr>
              <a:lnSpc>
                <a:spcPct val="100000"/>
              </a:lnSpc>
              <a:spcAft>
                <a:spcPts val="1800"/>
              </a:spcAft>
              <a:defRPr/>
            </a:lvl3pPr>
            <a:lvl4pPr>
              <a:lnSpc>
                <a:spcPct val="100000"/>
              </a:lnSpc>
              <a:spcAft>
                <a:spcPts val="1800"/>
              </a:spcAft>
              <a:defRPr/>
            </a:lvl4pPr>
            <a:lvl5pPr>
              <a:lnSpc>
                <a:spcPct val="100000"/>
              </a:lnSpc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198" y="1825625"/>
            <a:ext cx="5328000" cy="3906435"/>
          </a:xfrm>
        </p:spPr>
        <p:txBody>
          <a:bodyPr>
            <a:noAutofit/>
          </a:bodyPr>
          <a:lstStyle>
            <a:lvl1pPr>
              <a:spcAft>
                <a:spcPts val="1800"/>
              </a:spcAft>
              <a:defRPr/>
            </a:lvl1pPr>
            <a:lvl2pPr>
              <a:spcAft>
                <a:spcPts val="1800"/>
              </a:spcAft>
              <a:defRPr/>
            </a:lvl2pPr>
            <a:lvl3pPr>
              <a:spcAft>
                <a:spcPts val="1800"/>
              </a:spcAft>
              <a:defRPr/>
            </a:lvl3pPr>
            <a:lvl4pPr>
              <a:spcAft>
                <a:spcPts val="1800"/>
              </a:spcAft>
              <a:defRPr/>
            </a:lvl4pPr>
            <a:lvl5pPr>
              <a:spcAft>
                <a:spcPts val="1800"/>
              </a:spcAft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2250" y="1825625"/>
            <a:ext cx="5328000" cy="3906435"/>
          </a:xfrm>
          <a:noFill/>
        </p:spPr>
        <p:txBody>
          <a:bodyPr>
            <a:no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>
            <a:noAutofit/>
          </a:bodyPr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199" y="0"/>
            <a:ext cx="1" cy="1276357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2860"/>
            <a:ext cx="10515600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88190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6C79FD-C571-418B-AB0F-5EE936C8527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33852" y="6045988"/>
            <a:ext cx="1715733" cy="45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62" r:id="rId2"/>
    <p:sldLayoutId id="2147483657" r:id="rId3"/>
    <p:sldLayoutId id="2147483649" r:id="rId4"/>
    <p:sldLayoutId id="2147483651" r:id="rId5"/>
    <p:sldLayoutId id="2147483669" r:id="rId6"/>
    <p:sldLayoutId id="2147483670" r:id="rId7"/>
    <p:sldLayoutId id="2147483650" r:id="rId8"/>
    <p:sldLayoutId id="2147483660" r:id="rId9"/>
    <p:sldLayoutId id="2147483652" r:id="rId10"/>
    <p:sldLayoutId id="2147483661" r:id="rId11"/>
    <p:sldLayoutId id="2147483653" r:id="rId12"/>
    <p:sldLayoutId id="2147483654" r:id="rId13"/>
    <p:sldLayoutId id="2147483659" r:id="rId14"/>
    <p:sldLayoutId id="2147483658" r:id="rId15"/>
    <p:sldLayoutId id="2147483666" r:id="rId16"/>
    <p:sldLayoutId id="2147483667" r:id="rId17"/>
    <p:sldLayoutId id="2147483668" r:id="rId18"/>
    <p:sldLayoutId id="2147483655" r:id="rId1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ohesiondata.ec.europa.eu/d/fx3j-p8yc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cohesiondata.ec.europa.eu/stories/s/2021-2027-EU-allocations-available-for-programming/2w8s-ci3y" TargetMode="Externa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support.socrata.com/hc/en-us/articles/115005364207" TargetMode="External"/><Relationship Id="rId3" Type="http://schemas.openxmlformats.org/officeDocument/2006/relationships/hyperlink" Target="https://cohesiondata.ec.europa.eu/datastories" TargetMode="External"/><Relationship Id="rId7" Type="http://schemas.openxmlformats.org/officeDocument/2006/relationships/hyperlink" Target="https://cohesiondata.ec.europa.eu/login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ec.europa.eu/regional_policy/sources/faq/about_open_data/esif_open_data_userguide.pdf" TargetMode="External"/><Relationship Id="rId5" Type="http://schemas.openxmlformats.org/officeDocument/2006/relationships/hyperlink" Target="http://ec.europa.eu/regional_policy/en/faq/about_open_data/" TargetMode="External"/><Relationship Id="rId4" Type="http://schemas.openxmlformats.org/officeDocument/2006/relationships/hyperlink" Target="https://cohesiondata.ec.europa.eu/browse?limitTo=datasets" TargetMode="Externa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twitter.com/eu_commission" TargetMode="External"/><Relationship Id="rId13" Type="http://schemas.openxmlformats.org/officeDocument/2006/relationships/hyperlink" Target="https://www.facebook.com/EuropeanCommission" TargetMode="External"/><Relationship Id="rId3" Type="http://schemas.openxmlformats.org/officeDocument/2006/relationships/image" Target="../media/image11.png"/><Relationship Id="rId7" Type="http://schemas.openxmlformats.org/officeDocument/2006/relationships/image" Target="../media/image12.png"/><Relationship Id="rId12" Type="http://schemas.openxmlformats.org/officeDocument/2006/relationships/hyperlink" Target="https://twitter.com/search?q=%23ESIFOpenData&amp;src=hashtag_click" TargetMode="External"/><Relationship Id="rId2" Type="http://schemas.openxmlformats.org/officeDocument/2006/relationships/notesSlide" Target="../notesSlides/notesSlide9.xml"/><Relationship Id="rId16" Type="http://schemas.openxmlformats.org/officeDocument/2006/relationships/hyperlink" Target="http://ec.europa.eu/regional_policy/en/faq/about_open_data" TargetMode="Externa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cohesiondata.ec.europa.eu/" TargetMode="External"/><Relationship Id="rId11" Type="http://schemas.openxmlformats.org/officeDocument/2006/relationships/hyperlink" Target="https://twitter.com/search?q=%23CohesionOpenData&amp;src=hashtag_click" TargetMode="External"/><Relationship Id="rId5" Type="http://schemas.openxmlformats.org/officeDocument/2006/relationships/hyperlink" Target="https://ec.europa.eu/regional_policy/index_en.cfm" TargetMode="External"/><Relationship Id="rId15" Type="http://schemas.openxmlformats.org/officeDocument/2006/relationships/hyperlink" Target="https://youtu.be/Q6ohALHldtg" TargetMode="External"/><Relationship Id="rId10" Type="http://schemas.openxmlformats.org/officeDocument/2006/relationships/hyperlink" Target="https://twitter.com/RegioEvaluation" TargetMode="External"/><Relationship Id="rId4" Type="http://schemas.openxmlformats.org/officeDocument/2006/relationships/hyperlink" Target="https://ec.europa.eu/" TargetMode="External"/><Relationship Id="rId9" Type="http://schemas.openxmlformats.org/officeDocument/2006/relationships/hyperlink" Target="https://twitter.com/euinmyregion" TargetMode="External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cohesiondata.ec.europa.eu/browse?limitTo=datasets" TargetMode="External"/><Relationship Id="rId3" Type="http://schemas.openxmlformats.org/officeDocument/2006/relationships/hyperlink" Target="https://cohesiondata.ec.europa.eu/overview" TargetMode="External"/><Relationship Id="rId7" Type="http://schemas.openxmlformats.org/officeDocument/2006/relationships/hyperlink" Target="https://cohesiondata.ec.europa.eu/fund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s://cohesiondata.ec.europa.eu/programmes" TargetMode="External"/><Relationship Id="rId5" Type="http://schemas.openxmlformats.org/officeDocument/2006/relationships/hyperlink" Target="https://cohesiondata.ec.europa.eu/countries" TargetMode="External"/><Relationship Id="rId10" Type="http://schemas.openxmlformats.org/officeDocument/2006/relationships/hyperlink" Target="https://cohesiondata.ec.europa.eu/datastories" TargetMode="External"/><Relationship Id="rId4" Type="http://schemas.openxmlformats.org/officeDocument/2006/relationships/hyperlink" Target="https://cohesiondata.ec.europa.eu/themes" TargetMode="External"/><Relationship Id="rId9" Type="http://schemas.openxmlformats.org/officeDocument/2006/relationships/hyperlink" Target="https://cohesiondata.ec.europa.eu/browse?limitTo=chart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hesiondata.ec.europa.eu/Other/3-Did-you-find-the-open-data-website-easy-to-navig/ns5e-852i" TargetMode="External"/><Relationship Id="rId7" Type="http://schemas.openxmlformats.org/officeDocument/2006/relationships/hyperlink" Target="https://cohesiondata.ec.europa.eu/Other/ESIF-ODP-USER-SURVEYS/gz6d-jec9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9.png"/><Relationship Id="rId5" Type="http://schemas.openxmlformats.org/officeDocument/2006/relationships/hyperlink" Target="https://cohesiondata.ec.europa.eu/Other/Copy-of-3-Did-you-find-the-open-data-website-easy-/8bk7-z474" TargetMode="Externa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ohesiondata.ec.europa.eu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cohesiondata.ec.europa.eu/stories/s/4e2z-pw8r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ctrTitle"/>
          </p:nvPr>
        </p:nvSpPr>
        <p:spPr>
          <a:xfrm>
            <a:off x="2135188" y="2352675"/>
            <a:ext cx="7848600" cy="3379789"/>
          </a:xfrm>
          <a:noFill/>
          <a:extLs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GB" altLang="en-US" sz="4000" dirty="0"/>
              <a:t/>
            </a:r>
            <a:br>
              <a:rPr lang="en-GB" altLang="en-US" sz="4000" dirty="0"/>
            </a:br>
            <a:r>
              <a:rPr lang="en-GB" altLang="en-US" sz="4000" dirty="0"/>
              <a:t/>
            </a:r>
            <a:br>
              <a:rPr lang="en-GB" altLang="en-US" sz="4000" dirty="0"/>
            </a:br>
            <a:r>
              <a:rPr lang="en-GB" altLang="en-US" sz="4000" dirty="0"/>
              <a:t/>
            </a:r>
            <a:br>
              <a:rPr lang="en-GB" altLang="en-US" sz="4000" dirty="0"/>
            </a:br>
            <a:r>
              <a:rPr lang="en-GB" altLang="en-US" sz="4000" dirty="0"/>
              <a:t/>
            </a:r>
            <a:br>
              <a:rPr lang="en-GB" altLang="en-US" sz="4000" dirty="0"/>
            </a:br>
            <a:r>
              <a:rPr lang="en-GB" altLang="en-US" sz="4000" dirty="0" smtClean="0"/>
              <a:t/>
            </a:r>
            <a:br>
              <a:rPr lang="en-GB" altLang="en-US" sz="4000" dirty="0" smtClean="0"/>
            </a:br>
            <a:r>
              <a:rPr lang="en-GB" altLang="en-US" sz="4000" dirty="0"/>
              <a:t/>
            </a:r>
            <a:br>
              <a:rPr lang="en-GB" altLang="en-US" sz="4000" dirty="0"/>
            </a:br>
            <a:r>
              <a:rPr lang="en-GB" altLang="en-US" sz="4000" dirty="0" smtClean="0"/>
              <a:t/>
            </a:r>
            <a:br>
              <a:rPr lang="en-GB" altLang="en-US" sz="4000" dirty="0" smtClean="0"/>
            </a:br>
            <a:r>
              <a:rPr lang="en-GB" altLang="en-US" sz="4000" dirty="0"/>
              <a:t/>
            </a:r>
            <a:br>
              <a:rPr lang="en-GB" altLang="en-US" sz="4000" dirty="0"/>
            </a:br>
            <a:r>
              <a:rPr lang="en-GB" altLang="en-US" sz="4000" dirty="0" smtClean="0"/>
              <a:t/>
            </a:r>
            <a:br>
              <a:rPr lang="en-GB" altLang="en-US" sz="4000" dirty="0" smtClean="0"/>
            </a:br>
            <a:r>
              <a:rPr lang="en-GB" altLang="en-US" sz="3200" b="1" i="1" dirty="0" smtClean="0"/>
              <a:t> </a:t>
            </a:r>
            <a:br>
              <a:rPr lang="en-GB" altLang="en-US" sz="3200" b="1" i="1" dirty="0" smtClean="0"/>
            </a:br>
            <a:r>
              <a:rPr lang="en-US" altLang="en-US" sz="4000" b="1" i="1" dirty="0" smtClean="0"/>
              <a:t>All </a:t>
            </a:r>
            <a:r>
              <a:rPr lang="en-US" altLang="en-US" sz="4000" b="1" i="1" dirty="0"/>
              <a:t>you ever wanted to know about </a:t>
            </a:r>
            <a:r>
              <a:rPr lang="en-US" altLang="en-US" sz="4000" b="1" i="1" dirty="0" smtClean="0"/>
              <a:t>#</a:t>
            </a:r>
            <a:r>
              <a:rPr lang="en-US" altLang="en-US" sz="4000" b="1" i="1" dirty="0" err="1" smtClean="0"/>
              <a:t>CohesionOpenData</a:t>
            </a:r>
            <a:r>
              <a:rPr lang="en-US" altLang="en-US" sz="4000" b="1" i="1" dirty="0" smtClean="0"/>
              <a:t/>
            </a:r>
            <a:br>
              <a:rPr lang="en-US" altLang="en-US" sz="4000" b="1" i="1" dirty="0" smtClean="0"/>
            </a:br>
            <a:r>
              <a:rPr lang="en-US" altLang="en-US" sz="4000" b="1" i="1" dirty="0" smtClean="0"/>
              <a:t> </a:t>
            </a:r>
            <a:br>
              <a:rPr lang="en-US" altLang="en-US" sz="4000" b="1" i="1" dirty="0" smtClean="0"/>
            </a:br>
            <a:r>
              <a:rPr lang="en-US" altLang="en-US" sz="2800" b="1" i="1" dirty="0" smtClean="0"/>
              <a:t>(… but were perhaps afraid </a:t>
            </a:r>
            <a:r>
              <a:rPr lang="en-US" altLang="en-US" sz="2800" b="1" i="1" dirty="0"/>
              <a:t>to ask) </a:t>
            </a:r>
            <a:r>
              <a:rPr lang="en-GB" altLang="en-US" sz="2800" b="1" i="1" dirty="0"/>
              <a:t/>
            </a:r>
            <a:br>
              <a:rPr lang="en-GB" altLang="en-US" sz="2800" b="1" i="1" dirty="0"/>
            </a:br>
            <a:r>
              <a:rPr lang="en-GB" altLang="en-US" sz="4000" b="1" i="1" dirty="0"/>
              <a:t/>
            </a:r>
            <a:br>
              <a:rPr lang="en-GB" altLang="en-US" sz="4000" b="1" i="1" dirty="0"/>
            </a:br>
            <a:r>
              <a:rPr lang="en-GB" altLang="en-US" sz="2800" b="1" i="1" dirty="0" smtClean="0"/>
              <a:t>John WALSH, DG REGIO </a:t>
            </a:r>
            <a:r>
              <a:rPr lang="en-GB" altLang="en-US" sz="2800" b="1" i="1" dirty="0"/>
              <a:t>Evaluation and </a:t>
            </a:r>
            <a:br>
              <a:rPr lang="en-GB" altLang="en-US" sz="2800" b="1" i="1" dirty="0"/>
            </a:br>
            <a:r>
              <a:rPr lang="en-GB" altLang="en-US" sz="2800" b="1" i="1" dirty="0"/>
              <a:t>European Semester </a:t>
            </a:r>
            <a:r>
              <a:rPr lang="en-GB" altLang="en-US" sz="2800" b="1" i="1" dirty="0" smtClean="0"/>
              <a:t>Unit</a:t>
            </a:r>
            <a:endParaRPr lang="en-GB" altLang="en-US" sz="2800" dirty="0"/>
          </a:p>
        </p:txBody>
      </p:sp>
      <p:sp>
        <p:nvSpPr>
          <p:cNvPr id="5123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9ACE8452-8D63-4EC5-8DFD-7C9319AE40BB}" type="slidenum">
              <a:rPr lang="en-GB" altLang="en-US" sz="1400" i="0">
                <a:solidFill>
                  <a:schemeClr val="bg1"/>
                </a:solidFill>
              </a:rPr>
              <a:pPr>
                <a:spcBef>
                  <a:spcPct val="0"/>
                </a:spcBef>
                <a:buClrTx/>
                <a:buFontTx/>
                <a:buNone/>
              </a:pPr>
              <a:t>1</a:t>
            </a:fld>
            <a:endParaRPr lang="en-GB" altLang="en-US" sz="1400" i="0">
              <a:solidFill>
                <a:schemeClr val="bg1"/>
              </a:solidFill>
            </a:endParaRPr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5735639" y="6524626"/>
            <a:ext cx="720725" cy="333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marL="31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/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5735639" y="6572250"/>
            <a:ext cx="720725" cy="331788"/>
          </a:xfrm>
          <a:prstGeom prst="rect">
            <a:avLst/>
          </a:prstGeom>
          <a:solidFill>
            <a:srgbClr val="EE80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/>
          <a:lstStyle>
            <a:lvl1pPr marL="3175"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US" altLang="en-US" sz="1200" i="0"/>
          </a:p>
        </p:txBody>
      </p:sp>
      <p:pic>
        <p:nvPicPr>
          <p:cNvPr id="5129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4068" y="549277"/>
            <a:ext cx="3402013" cy="134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0061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b="1" dirty="0" err="1" smtClean="0">
                <a:solidFill>
                  <a:srgbClr val="FF0000"/>
                </a:solidFill>
              </a:rPr>
              <a:t>Exploiting</a:t>
            </a:r>
            <a:r>
              <a:rPr lang="fr-BE" b="1" dirty="0" smtClean="0">
                <a:solidFill>
                  <a:srgbClr val="FF0000"/>
                </a:solidFill>
              </a:rPr>
              <a:t> </a:t>
            </a:r>
            <a:r>
              <a:rPr lang="fr-BE" b="1" dirty="0" err="1" smtClean="0">
                <a:solidFill>
                  <a:srgbClr val="FF0000"/>
                </a:solidFill>
              </a:rPr>
              <a:t>Cohesion</a:t>
            </a:r>
            <a:r>
              <a:rPr lang="fr-BE" b="1" dirty="0" smtClean="0">
                <a:solidFill>
                  <a:srgbClr val="FF0000"/>
                </a:solidFill>
              </a:rPr>
              <a:t> Open Data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2546" y="1686756"/>
            <a:ext cx="10441160" cy="4241567"/>
          </a:xfrm>
        </p:spPr>
        <p:txBody>
          <a:bodyPr/>
          <a:lstStyle/>
          <a:p>
            <a:pPr marL="355600" lvl="1">
              <a:spcBef>
                <a:spcPts val="0"/>
              </a:spcBef>
              <a:spcAft>
                <a:spcPts val="600"/>
              </a:spcAft>
            </a:pPr>
            <a:r>
              <a:rPr lang="en-GB" sz="2800" b="1" dirty="0" smtClean="0"/>
              <a:t>Monitoring data is an “information map”. A very useful tool to have for many purposes.</a:t>
            </a:r>
          </a:p>
          <a:p>
            <a:pPr marL="355600" lvl="1">
              <a:spcBef>
                <a:spcPts val="0"/>
              </a:spcBef>
              <a:spcAft>
                <a:spcPts val="600"/>
              </a:spcAft>
            </a:pPr>
            <a:endParaRPr lang="en-GB" sz="2800" b="1" dirty="0" smtClean="0"/>
          </a:p>
          <a:p>
            <a:pPr marL="355600" lvl="1">
              <a:spcBef>
                <a:spcPts val="0"/>
              </a:spcBef>
              <a:spcAft>
                <a:spcPts val="600"/>
              </a:spcAft>
            </a:pPr>
            <a:r>
              <a:rPr lang="en-GB" sz="2800" b="1" dirty="0" smtClean="0"/>
              <a:t>Open data provides a variety of options for reuse </a:t>
            </a:r>
          </a:p>
          <a:p>
            <a:pPr marL="812800" lvl="2">
              <a:spcBef>
                <a:spcPts val="0"/>
              </a:spcBef>
              <a:spcAft>
                <a:spcPts val="600"/>
              </a:spcAft>
            </a:pPr>
            <a:r>
              <a:rPr lang="en-GB" sz="2600" b="1" dirty="0"/>
              <a:t>copying and </a:t>
            </a:r>
            <a:r>
              <a:rPr lang="en-GB" sz="2600" b="1" dirty="0" smtClean="0"/>
              <a:t>reusing images</a:t>
            </a:r>
            <a:endParaRPr lang="en-GB" sz="2600" b="1" dirty="0"/>
          </a:p>
          <a:p>
            <a:pPr marL="812800" lvl="2">
              <a:spcBef>
                <a:spcPts val="0"/>
              </a:spcBef>
              <a:spcAft>
                <a:spcPts val="600"/>
              </a:spcAft>
            </a:pPr>
            <a:r>
              <a:rPr lang="en-GB" sz="2600" b="1" dirty="0" smtClean="0"/>
              <a:t>embedding open data charts </a:t>
            </a:r>
            <a:r>
              <a:rPr lang="en-GB" sz="2600" b="1" dirty="0"/>
              <a:t>=&gt; </a:t>
            </a:r>
            <a:r>
              <a:rPr lang="en-GB" sz="2600" b="1" dirty="0" smtClean="0">
                <a:hlinkClick r:id="rId3"/>
              </a:rPr>
              <a:t>CZ programme progress</a:t>
            </a:r>
            <a:r>
              <a:rPr lang="en-GB" sz="2600" b="1" dirty="0" smtClean="0"/>
              <a:t> </a:t>
            </a:r>
            <a:endParaRPr lang="en-GB" sz="2600" b="1" dirty="0" smtClean="0"/>
          </a:p>
          <a:p>
            <a:pPr marL="812800" lvl="2">
              <a:spcBef>
                <a:spcPts val="0"/>
              </a:spcBef>
              <a:spcAft>
                <a:spcPts val="600"/>
              </a:spcAft>
            </a:pPr>
            <a:r>
              <a:rPr lang="en-GB" sz="2600" b="1" dirty="0" smtClean="0"/>
              <a:t>Downloading data =&gt; </a:t>
            </a:r>
            <a:r>
              <a:rPr lang="en-GB" sz="2600" b="1" dirty="0" smtClean="0">
                <a:hlinkClick r:id="rId4"/>
              </a:rPr>
              <a:t>EU Budget allocations 2021-2027</a:t>
            </a:r>
            <a:endParaRPr lang="en-GB" sz="2600" b="1" dirty="0" smtClean="0"/>
          </a:p>
          <a:p>
            <a:pPr marL="812800" lvl="2">
              <a:spcBef>
                <a:spcPts val="0"/>
              </a:spcBef>
              <a:spcAft>
                <a:spcPts val="600"/>
              </a:spcAft>
            </a:pPr>
            <a:r>
              <a:rPr lang="en-GB" sz="2600" b="1" dirty="0" smtClean="0"/>
              <a:t>Automatically linking to data to c</a:t>
            </a:r>
            <a:r>
              <a:rPr lang="en-GB" sz="2600" b="1" dirty="0" smtClean="0"/>
              <a:t>onducting your own analysis </a:t>
            </a:r>
            <a:r>
              <a:rPr lang="en-GB" sz="2600" b="1" dirty="0" smtClean="0"/>
              <a:t>and benchmarking</a:t>
            </a:r>
            <a:endParaRPr lang="en-GB" sz="28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C472F1-7A2C-4081-AEBA-B44B0DA87C77}" type="slidenum">
              <a:rPr lang="en-GB" altLang="en-US" smtClean="0"/>
              <a:pPr>
                <a:defRPr/>
              </a:pPr>
              <a:t>10</a:t>
            </a:fld>
            <a:endParaRPr lang="en-GB" altLang="en-US" dirty="0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5735639" y="6572251"/>
            <a:ext cx="720725" cy="46196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800" b="1" i="0" dirty="0">
                <a:solidFill>
                  <a:schemeClr val="bg1"/>
                </a:solidFill>
              </a:rPr>
              <a:t>ESI FUNDS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800" b="1" i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0263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C3317FB-50FD-41C0-8F41-4AAB2B34DB6B}" type="slidenum">
              <a:rPr lang="en-GB" altLang="en-US" sz="1400" i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GB" altLang="en-US" sz="1400" i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1" y="338609"/>
            <a:ext cx="9144000" cy="850900"/>
          </a:xfrm>
        </p:spPr>
        <p:txBody>
          <a:bodyPr vert="horz" wrap="square" lIns="0" tIns="35203" rIns="0" bIns="0" numCol="1" anchor="ctr" anchorCtr="0" compatLnSpc="1">
            <a:prstTxWarp prst="textNoShape">
              <a:avLst/>
            </a:prstTxWarp>
          </a:bodyPr>
          <a:lstStyle/>
          <a:p>
            <a:pPr indent="0" algn="ctr" defTabSz="449263" eaLnBrk="1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>
                <a:solidFill>
                  <a:srgbClr val="FF0000"/>
                </a:solidFill>
              </a:rPr>
              <a:t>Still more links !!</a:t>
            </a: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06163" y="1680189"/>
            <a:ext cx="10412626" cy="3960416"/>
          </a:xfrm>
        </p:spPr>
        <p:txBody>
          <a:bodyPr vert="horz" wrap="square" lIns="0" tIns="25602" rIns="0" bIns="0" numCol="1" anchor="t" anchorCtr="0" compatLnSpc="1">
            <a:prstTxWarp prst="textNoShape">
              <a:avLst/>
            </a:prstTxWarp>
          </a:bodyPr>
          <a:lstStyle/>
          <a:p>
            <a:pPr lvl="1" defTabSz="449263">
              <a:spcAft>
                <a:spcPts val="6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fr-BE" altLang="en-US" sz="2400" b="1" dirty="0" smtClean="0"/>
              <a:t>Explore </a:t>
            </a:r>
            <a:r>
              <a:rPr lang="fr-BE" altLang="en-US" sz="2400" b="1" dirty="0"/>
              <a:t>the </a:t>
            </a:r>
            <a:r>
              <a:rPr lang="fr-BE" altLang="en-US" sz="2400" b="1" dirty="0" smtClean="0"/>
              <a:t>data stories – </a:t>
            </a:r>
            <a:r>
              <a:rPr lang="fr-BE" altLang="en-US" sz="2400" b="1" dirty="0" smtClean="0">
                <a:hlinkClick r:id="rId3"/>
              </a:rPr>
              <a:t>Link</a:t>
            </a:r>
            <a:r>
              <a:rPr lang="fr-BE" altLang="en-US" sz="2400" b="1" dirty="0" smtClean="0"/>
              <a:t> </a:t>
            </a:r>
          </a:p>
          <a:p>
            <a:pPr lvl="1" defTabSz="449263">
              <a:spcAft>
                <a:spcPts val="6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fr-BE" altLang="en-US" sz="2400" b="1" dirty="0" smtClean="0"/>
              <a:t>Explore the catalogue – </a:t>
            </a:r>
            <a:r>
              <a:rPr lang="fr-BE" altLang="en-US" sz="2400" b="1" dirty="0" smtClean="0">
                <a:hlinkClick r:id="rId4"/>
              </a:rPr>
              <a:t>Link</a:t>
            </a:r>
            <a:r>
              <a:rPr lang="fr-BE" altLang="en-US" sz="2400" b="1" dirty="0" smtClean="0"/>
              <a:t> </a:t>
            </a:r>
          </a:p>
          <a:p>
            <a:pPr lvl="1" defTabSz="449263">
              <a:spcAft>
                <a:spcPts val="6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fr-BE" altLang="en-US" sz="2400" b="1" dirty="0" err="1" smtClean="0"/>
              <a:t>Frequently</a:t>
            </a:r>
            <a:r>
              <a:rPr lang="fr-BE" altLang="en-US" sz="2400" b="1" dirty="0" smtClean="0"/>
              <a:t> </a:t>
            </a:r>
            <a:r>
              <a:rPr lang="fr-BE" altLang="en-US" sz="2400" b="1" dirty="0" err="1" smtClean="0"/>
              <a:t>asked</a:t>
            </a:r>
            <a:r>
              <a:rPr lang="fr-BE" altLang="en-US" sz="2400" b="1" dirty="0" smtClean="0"/>
              <a:t> questions – </a:t>
            </a:r>
            <a:r>
              <a:rPr lang="fr-BE" altLang="en-US" sz="2400" b="1" dirty="0" smtClean="0">
                <a:hlinkClick r:id="rId5"/>
              </a:rPr>
              <a:t>Link</a:t>
            </a:r>
            <a:r>
              <a:rPr lang="fr-BE" altLang="en-US" sz="2400" b="1" dirty="0" smtClean="0"/>
              <a:t> </a:t>
            </a:r>
          </a:p>
          <a:p>
            <a:pPr lvl="1" defTabSz="449263">
              <a:spcAft>
                <a:spcPts val="6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endParaRPr lang="fr-BE" altLang="en-US" sz="2400" b="1" dirty="0" smtClean="0"/>
          </a:p>
          <a:p>
            <a:pPr lvl="1" defTabSz="449263">
              <a:spcAft>
                <a:spcPts val="6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fr-BE" altLang="en-US" sz="2400" b="1" dirty="0" smtClean="0"/>
              <a:t>User </a:t>
            </a:r>
            <a:r>
              <a:rPr lang="fr-BE" altLang="en-US" sz="2400" b="1" dirty="0" smtClean="0"/>
              <a:t>Guide – </a:t>
            </a:r>
            <a:r>
              <a:rPr lang="fr-BE" altLang="en-US" sz="2400" b="1" dirty="0" err="1" smtClean="0"/>
              <a:t>with</a:t>
            </a:r>
            <a:r>
              <a:rPr lang="fr-BE" altLang="en-US" sz="2400" b="1" dirty="0" smtClean="0"/>
              <a:t> </a:t>
            </a:r>
            <a:r>
              <a:rPr lang="fr-BE" altLang="en-US" sz="2400" b="1" dirty="0" err="1" smtClean="0"/>
              <a:t>downloading</a:t>
            </a:r>
            <a:r>
              <a:rPr lang="fr-BE" altLang="en-US" sz="2400" b="1" dirty="0" smtClean="0"/>
              <a:t> </a:t>
            </a:r>
            <a:r>
              <a:rPr lang="fr-BE" altLang="en-US" sz="2400" b="1" dirty="0" err="1" smtClean="0"/>
              <a:t>tips</a:t>
            </a:r>
            <a:r>
              <a:rPr lang="fr-BE" altLang="en-US" sz="2400" b="1" dirty="0" smtClean="0"/>
              <a:t> / settings in </a:t>
            </a:r>
            <a:r>
              <a:rPr lang="fr-BE" altLang="en-US" sz="2400" b="1" dirty="0" err="1" smtClean="0"/>
              <a:t>annex</a:t>
            </a:r>
            <a:r>
              <a:rPr lang="fr-BE" altLang="en-US" sz="2400" b="1" dirty="0" smtClean="0"/>
              <a:t> - </a:t>
            </a:r>
            <a:r>
              <a:rPr lang="fr-BE" altLang="en-US" sz="2400" b="1" dirty="0" smtClean="0">
                <a:hlinkClick r:id="rId6"/>
              </a:rPr>
              <a:t>Link</a:t>
            </a:r>
            <a:endParaRPr lang="fr-BE" altLang="en-US" sz="2400" b="1" dirty="0" smtClean="0"/>
          </a:p>
          <a:p>
            <a:pPr lvl="1" defTabSz="449263">
              <a:spcAft>
                <a:spcPts val="6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fr-BE" altLang="en-US" sz="2400" b="1" dirty="0" err="1"/>
              <a:t>Create</a:t>
            </a:r>
            <a:r>
              <a:rPr lang="fr-BE" altLang="en-US" sz="2400" b="1" dirty="0"/>
              <a:t> a profile and </a:t>
            </a:r>
            <a:r>
              <a:rPr lang="fr-BE" altLang="en-US" sz="2400" b="1" dirty="0" err="1"/>
              <a:t>make</a:t>
            </a:r>
            <a:r>
              <a:rPr lang="fr-BE" altLang="en-US" sz="2400" b="1" dirty="0"/>
              <a:t> </a:t>
            </a:r>
            <a:r>
              <a:rPr lang="fr-BE" altLang="en-US" sz="2400" b="1" dirty="0" err="1"/>
              <a:t>you</a:t>
            </a:r>
            <a:r>
              <a:rPr lang="fr-BE" altLang="en-US" sz="2400" b="1" dirty="0"/>
              <a:t> </a:t>
            </a:r>
            <a:r>
              <a:rPr lang="fr-BE" altLang="en-US" sz="2400" b="1" dirty="0" err="1"/>
              <a:t>own</a:t>
            </a:r>
            <a:r>
              <a:rPr lang="fr-BE" altLang="en-US" sz="2400" b="1" dirty="0"/>
              <a:t> charts – </a:t>
            </a:r>
            <a:r>
              <a:rPr lang="fr-BE" altLang="en-US" sz="2400" b="1" dirty="0">
                <a:hlinkClick r:id="rId7"/>
              </a:rPr>
              <a:t>Link</a:t>
            </a:r>
            <a:endParaRPr lang="fr-BE" altLang="en-US" sz="2400" b="1" dirty="0"/>
          </a:p>
          <a:p>
            <a:pPr lvl="1" defTabSz="449263">
              <a:spcAft>
                <a:spcPts val="6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fr-BE" altLang="en-US" sz="2400" b="1" dirty="0" smtClean="0"/>
              <a:t>Use </a:t>
            </a:r>
            <a:r>
              <a:rPr lang="fr-BE" altLang="en-US" sz="2400" b="1" dirty="0" smtClean="0"/>
              <a:t>ODATA to </a:t>
            </a:r>
            <a:r>
              <a:rPr lang="fr-BE" altLang="en-US" sz="2400" b="1" dirty="0" err="1" smtClean="0"/>
              <a:t>automatically</a:t>
            </a:r>
            <a:r>
              <a:rPr lang="fr-BE" altLang="en-US" sz="2400" b="1" dirty="0" smtClean="0"/>
              <a:t> update </a:t>
            </a:r>
            <a:r>
              <a:rPr lang="fr-BE" altLang="en-US" sz="2400" b="1" dirty="0" err="1" smtClean="0"/>
              <a:t>your</a:t>
            </a:r>
            <a:r>
              <a:rPr lang="fr-BE" altLang="en-US" sz="2400" b="1" dirty="0" smtClean="0"/>
              <a:t> </a:t>
            </a:r>
            <a:r>
              <a:rPr lang="fr-BE" altLang="en-US" sz="2400" b="1" dirty="0" err="1" smtClean="0"/>
              <a:t>analysis</a:t>
            </a:r>
            <a:r>
              <a:rPr lang="fr-BE" altLang="en-US" sz="2400" b="1" dirty="0" smtClean="0"/>
              <a:t> - </a:t>
            </a:r>
            <a:r>
              <a:rPr lang="fr-BE" altLang="en-US" sz="2400" b="1" dirty="0" smtClean="0">
                <a:hlinkClick r:id="rId8"/>
              </a:rPr>
              <a:t>Link</a:t>
            </a:r>
            <a:endParaRPr lang="fr-BE" altLang="en-US" sz="2400" b="1" dirty="0" smtClean="0"/>
          </a:p>
          <a:p>
            <a:pPr marL="457200" lvl="1" indent="0" defTabSz="449263" eaLnBrk="1" hangingPunct="1">
              <a:spcAft>
                <a:spcPct val="50000"/>
              </a:spcAft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endParaRPr lang="en-GB" altLang="en-US" sz="2400" dirty="0" smtClean="0"/>
          </a:p>
          <a:p>
            <a:pPr marL="431800" indent="-323850" defTabSz="449263" eaLnBrk="1" hangingPunct="1">
              <a:spcAft>
                <a:spcPct val="50000"/>
              </a:spcAft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GB" altLang="en-US" dirty="0"/>
              <a:t> </a:t>
            </a:r>
          </a:p>
          <a:p>
            <a:pPr marL="431800" indent="-323850" defTabSz="449263" eaLnBrk="1" hangingPunct="1">
              <a:spcAft>
                <a:spcPct val="50000"/>
              </a:spcAft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endParaRPr lang="en-GB" altLang="en-US" dirty="0"/>
          </a:p>
        </p:txBody>
      </p:sp>
      <p:sp>
        <p:nvSpPr>
          <p:cNvPr id="29701" name="TextBox 5"/>
          <p:cNvSpPr txBox="1">
            <a:spLocks noChangeArrowheads="1"/>
          </p:cNvSpPr>
          <p:nvPr/>
        </p:nvSpPr>
        <p:spPr bwMode="auto">
          <a:xfrm>
            <a:off x="5735639" y="6535739"/>
            <a:ext cx="720725" cy="338137"/>
          </a:xfrm>
          <a:prstGeom prst="rect">
            <a:avLst/>
          </a:prstGeom>
          <a:solidFill>
            <a:srgbClr val="EE80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800" b="1" i="0">
                <a:solidFill>
                  <a:schemeClr val="bg1"/>
                </a:solidFill>
              </a:rPr>
              <a:t>Cohesion Policy</a:t>
            </a:r>
          </a:p>
        </p:txBody>
      </p:sp>
      <p:sp>
        <p:nvSpPr>
          <p:cNvPr id="29702" name="TextBox 6"/>
          <p:cNvSpPr txBox="1">
            <a:spLocks noChangeArrowheads="1"/>
          </p:cNvSpPr>
          <p:nvPr/>
        </p:nvSpPr>
        <p:spPr bwMode="auto">
          <a:xfrm>
            <a:off x="5735639" y="6572251"/>
            <a:ext cx="720725" cy="46196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800" b="1" i="0">
                <a:solidFill>
                  <a:schemeClr val="bg1"/>
                </a:solidFill>
              </a:rPr>
              <a:t>ESI FUNDS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800" b="1" i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15836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Keep in touch with </a:t>
            </a:r>
            <a:r>
              <a:rPr lang="en-IE" dirty="0" smtClean="0"/>
              <a:t>#</a:t>
            </a:r>
            <a:r>
              <a:rPr lang="en-IE" dirty="0" err="1" smtClean="0"/>
              <a:t>CohesionOpenData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1630238"/>
            <a:ext cx="684199" cy="75014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819504" y="1774881"/>
            <a:ext cx="143981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>
                <a:hlinkClick r:id="rId4"/>
              </a:rPr>
              <a:t>ec.europa.eu</a:t>
            </a:r>
            <a:r>
              <a:rPr lang="en-GB" sz="1600" dirty="0">
                <a:hlinkClick r:id="rId4"/>
              </a:rPr>
              <a:t>/</a:t>
            </a:r>
            <a:endParaRPr lang="en-IE" sz="12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2635213"/>
            <a:ext cx="684199" cy="75014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819504" y="2841009"/>
            <a:ext cx="25122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err="1" smtClean="0">
                <a:hlinkClick r:id="rId5"/>
              </a:rPr>
              <a:t>Inforegio</a:t>
            </a:r>
            <a:r>
              <a:rPr lang="en-GB" sz="1600" dirty="0" smtClean="0">
                <a:hlinkClick r:id="rId5"/>
              </a:rPr>
              <a:t> website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>
                <a:hlinkClick r:id="rId6"/>
              </a:rPr>
              <a:t>ESIF Open Data Platform</a:t>
            </a:r>
            <a:endParaRPr lang="en-GB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722" y="3587900"/>
            <a:ext cx="640631" cy="7022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1819504" y="3644525"/>
            <a:ext cx="379870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600" dirty="0" smtClean="0">
                <a:hlinkClick r:id="rId8"/>
              </a:rPr>
              <a:t>@EU_Commission</a:t>
            </a:r>
            <a:r>
              <a:rPr lang="en-IE" sz="1600" dirty="0"/>
              <a:t/>
            </a:r>
            <a:br>
              <a:rPr lang="en-IE" sz="1600" dirty="0"/>
            </a:br>
            <a:r>
              <a:rPr lang="en-IE" sz="1600" dirty="0" smtClean="0">
                <a:hlinkClick r:id="rId9"/>
              </a:rPr>
              <a:t>@</a:t>
            </a:r>
            <a:r>
              <a:rPr lang="en-IE" sz="1600" dirty="0" err="1" smtClean="0">
                <a:hlinkClick r:id="rId9"/>
              </a:rPr>
              <a:t>EUinmyregion</a:t>
            </a:r>
            <a:r>
              <a:rPr lang="en-IE" sz="1600" dirty="0" smtClean="0"/>
              <a:t> </a:t>
            </a:r>
            <a:br>
              <a:rPr lang="en-IE" sz="1600" dirty="0" smtClean="0"/>
            </a:br>
            <a:r>
              <a:rPr lang="en-IE" sz="1600" dirty="0" smtClean="0">
                <a:hlinkClick r:id="rId10"/>
              </a:rPr>
              <a:t>@</a:t>
            </a:r>
            <a:r>
              <a:rPr lang="en-IE" sz="1600" dirty="0" err="1" smtClean="0">
                <a:hlinkClick r:id="rId10"/>
              </a:rPr>
              <a:t>RegioEvaluation</a:t>
            </a:r>
            <a:r>
              <a:rPr lang="en-IE" sz="1600" dirty="0" smtClean="0"/>
              <a:t> </a:t>
            </a:r>
            <a:r>
              <a:rPr lang="en-IE" sz="1600" dirty="0" smtClean="0">
                <a:hlinkClick r:id="rId11"/>
              </a:rPr>
              <a:t>#</a:t>
            </a:r>
            <a:r>
              <a:rPr lang="en-IE" sz="1600" dirty="0" err="1" smtClean="0">
                <a:hlinkClick r:id="rId11"/>
              </a:rPr>
              <a:t>CohesionOpenData</a:t>
            </a:r>
            <a:r>
              <a:rPr lang="en-IE" sz="1600" dirty="0" smtClean="0">
                <a:hlinkClick r:id="rId11"/>
              </a:rPr>
              <a:t/>
            </a:r>
            <a:br>
              <a:rPr lang="en-IE" sz="1600" dirty="0" smtClean="0">
                <a:hlinkClick r:id="rId11"/>
              </a:rPr>
            </a:br>
            <a:r>
              <a:rPr lang="en-IE" sz="1600" dirty="0" smtClean="0">
                <a:hlinkClick r:id="rId12"/>
              </a:rPr>
              <a:t>#</a:t>
            </a:r>
            <a:r>
              <a:rPr lang="en-IE" sz="1600" dirty="0" err="1" smtClean="0">
                <a:hlinkClick r:id="rId12"/>
              </a:rPr>
              <a:t>ESIFOpenData</a:t>
            </a:r>
            <a:r>
              <a:rPr lang="en-IE" sz="1600" dirty="0" smtClean="0">
                <a:hlinkClick r:id="rId12"/>
              </a:rPr>
              <a:t> </a:t>
            </a:r>
            <a:endParaRPr lang="en-GB" sz="1200" dirty="0"/>
          </a:p>
        </p:txBody>
      </p:sp>
      <p:sp>
        <p:nvSpPr>
          <p:cNvPr id="10" name="Rectangle 9"/>
          <p:cNvSpPr/>
          <p:nvPr/>
        </p:nvSpPr>
        <p:spPr>
          <a:xfrm>
            <a:off x="1819504" y="5021951"/>
            <a:ext cx="6096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600" dirty="0" smtClean="0">
                <a:hlinkClick r:id="rId13"/>
              </a:rPr>
              <a:t>@</a:t>
            </a:r>
            <a:r>
              <a:rPr lang="en-IE" sz="1600" dirty="0" err="1" smtClean="0">
                <a:hlinkClick r:id="rId13"/>
              </a:rPr>
              <a:t>EuropeanCommission</a:t>
            </a:r>
            <a:r>
              <a:rPr lang="en-IE" sz="1600" dirty="0" smtClean="0">
                <a:hlinkClick r:id="rId13"/>
              </a:rPr>
              <a:t> </a:t>
            </a:r>
            <a:endParaRPr lang="en-GB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22" y="4844958"/>
            <a:ext cx="620230" cy="68150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22" y="1630238"/>
            <a:ext cx="684199" cy="75014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6422" y="2638688"/>
            <a:ext cx="684199" cy="750146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6746789" y="1744103"/>
            <a:ext cx="311117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hlinkClick r:id="rId15"/>
              </a:rPr>
              <a:t>#</a:t>
            </a:r>
            <a:r>
              <a:rPr lang="en-GB" dirty="0" err="1" smtClean="0">
                <a:hlinkClick r:id="rId15"/>
              </a:rPr>
              <a:t>ESIFOpenData</a:t>
            </a:r>
            <a:r>
              <a:rPr lang="en-GB" dirty="0" smtClean="0">
                <a:hlinkClick r:id="rId15"/>
              </a:rPr>
              <a:t> intro video</a:t>
            </a:r>
            <a:r>
              <a:rPr lang="en-GB" dirty="0" smtClean="0"/>
              <a:t>  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6723776" y="2810230"/>
            <a:ext cx="59428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hlinkClick r:id="rId16"/>
              </a:rPr>
              <a:t>#</a:t>
            </a:r>
            <a:r>
              <a:rPr lang="en-GB" dirty="0" err="1" smtClean="0">
                <a:hlinkClick r:id="rId16"/>
              </a:rPr>
              <a:t>ESIFOpenData</a:t>
            </a:r>
            <a:r>
              <a:rPr lang="en-GB" dirty="0" smtClean="0">
                <a:hlinkClick r:id="rId16"/>
              </a:rPr>
              <a:t> FAQ + User Guide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4463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b="1" dirty="0" smtClean="0">
                <a:solidFill>
                  <a:srgbClr val="FF0000"/>
                </a:solidFill>
              </a:rPr>
              <a:t>Objectives </a:t>
            </a:r>
            <a:r>
              <a:rPr lang="fr-BE" b="1" dirty="0" smtClean="0">
                <a:solidFill>
                  <a:srgbClr val="FF0000"/>
                </a:solidFill>
              </a:rPr>
              <a:t>1/2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1424" y="1927654"/>
            <a:ext cx="10441160" cy="4093735"/>
          </a:xfrm>
        </p:spPr>
        <p:txBody>
          <a:bodyPr/>
          <a:lstStyle/>
          <a:p>
            <a:pPr marL="285750" lvl="1"/>
            <a:r>
              <a:rPr lang="fr-BE" sz="2400" dirty="0" smtClean="0"/>
              <a:t>Exploit </a:t>
            </a:r>
            <a:r>
              <a:rPr lang="fr-BE" sz="2400" u="sng" dirty="0" smtClean="0"/>
              <a:t>extensive and unique monitoring data </a:t>
            </a:r>
            <a:r>
              <a:rPr lang="fr-BE" sz="2400" dirty="0" err="1" smtClean="0"/>
              <a:t>held</a:t>
            </a:r>
            <a:r>
              <a:rPr lang="fr-BE" sz="2400" dirty="0" smtClean="0"/>
              <a:t> by </a:t>
            </a:r>
            <a:r>
              <a:rPr lang="fr-BE" sz="2400" dirty="0" smtClean="0"/>
              <a:t>4 Commission services</a:t>
            </a:r>
            <a:endParaRPr lang="fr-BE" sz="2400" dirty="0"/>
          </a:p>
          <a:p>
            <a:pPr marL="285750" lvl="1"/>
            <a:r>
              <a:rPr lang="fr-BE" sz="2400" dirty="0" smtClean="0"/>
              <a:t>Focus on communication of finances and </a:t>
            </a:r>
            <a:r>
              <a:rPr lang="fr-BE" sz="2400" dirty="0" err="1" smtClean="0"/>
              <a:t>achievements</a:t>
            </a:r>
            <a:r>
              <a:rPr lang="fr-BE" sz="2400" dirty="0" smtClean="0"/>
              <a:t> </a:t>
            </a:r>
            <a:r>
              <a:rPr lang="fr-BE" sz="2400" dirty="0" err="1" smtClean="0"/>
              <a:t>with</a:t>
            </a:r>
            <a:r>
              <a:rPr lang="fr-BE" sz="2400" dirty="0" smtClean="0"/>
              <a:t> </a:t>
            </a:r>
            <a:r>
              <a:rPr lang="fr-BE" sz="2400" dirty="0" err="1" smtClean="0"/>
              <a:t>structured</a:t>
            </a:r>
            <a:r>
              <a:rPr lang="fr-BE" sz="2400" dirty="0" smtClean="0"/>
              <a:t> </a:t>
            </a:r>
            <a:r>
              <a:rPr lang="fr-BE" sz="2400" dirty="0" err="1"/>
              <a:t>presentation</a:t>
            </a:r>
            <a:r>
              <a:rPr lang="fr-BE" sz="2400" dirty="0"/>
              <a:t>: </a:t>
            </a:r>
            <a:r>
              <a:rPr lang="fr-BE" sz="2400" dirty="0" err="1" smtClean="0">
                <a:hlinkClick r:id="rId3"/>
              </a:rPr>
              <a:t>Overview</a:t>
            </a:r>
            <a:r>
              <a:rPr lang="fr-BE" sz="2400" dirty="0"/>
              <a:t>/ </a:t>
            </a:r>
            <a:r>
              <a:rPr lang="fr-BE" sz="2400" dirty="0" err="1">
                <a:hlinkClick r:id="rId4"/>
              </a:rPr>
              <a:t>Themes</a:t>
            </a:r>
            <a:r>
              <a:rPr lang="fr-BE" sz="2400" dirty="0"/>
              <a:t>/ </a:t>
            </a:r>
            <a:r>
              <a:rPr lang="fr-BE" sz="2400" dirty="0" smtClean="0">
                <a:hlinkClick r:id="rId5"/>
              </a:rPr>
              <a:t>MS</a:t>
            </a:r>
            <a:r>
              <a:rPr lang="fr-BE" sz="2400" dirty="0" smtClean="0"/>
              <a:t> / </a:t>
            </a:r>
            <a:r>
              <a:rPr lang="fr-BE" sz="2400" dirty="0" smtClean="0">
                <a:hlinkClick r:id="rId6"/>
              </a:rPr>
              <a:t>Programmes</a:t>
            </a:r>
            <a:r>
              <a:rPr lang="fr-BE" sz="2400" dirty="0" smtClean="0"/>
              <a:t> / </a:t>
            </a:r>
            <a:r>
              <a:rPr lang="fr-BE" sz="2400" dirty="0">
                <a:hlinkClick r:id="rId7"/>
              </a:rPr>
              <a:t>Funds</a:t>
            </a:r>
            <a:r>
              <a:rPr lang="fr-BE" sz="2400" dirty="0"/>
              <a:t> </a:t>
            </a:r>
            <a:r>
              <a:rPr lang="fr-BE" sz="2400" dirty="0" smtClean="0"/>
              <a:t> </a:t>
            </a:r>
            <a:br>
              <a:rPr lang="fr-BE" sz="2400" dirty="0" smtClean="0"/>
            </a:br>
            <a:r>
              <a:rPr lang="fr-BE" sz="2400" dirty="0" smtClean="0"/>
              <a:t>(=&gt; </a:t>
            </a:r>
            <a:r>
              <a:rPr lang="fr-BE" sz="2400" u="sng" dirty="0" smtClean="0">
                <a:solidFill>
                  <a:srgbClr val="FF0000"/>
                </a:solidFill>
              </a:rPr>
              <a:t>not </a:t>
            </a:r>
            <a:r>
              <a:rPr lang="fr-BE" sz="2400" u="sng" dirty="0" err="1" smtClean="0">
                <a:solidFill>
                  <a:srgbClr val="FF0000"/>
                </a:solidFill>
              </a:rPr>
              <a:t>only</a:t>
            </a:r>
            <a:r>
              <a:rPr lang="fr-BE" sz="2400" u="sng" dirty="0" smtClean="0">
                <a:solidFill>
                  <a:srgbClr val="FF0000"/>
                </a:solidFill>
              </a:rPr>
              <a:t> a data </a:t>
            </a:r>
            <a:r>
              <a:rPr lang="fr-BE" sz="2400" u="sng" dirty="0" err="1" smtClean="0">
                <a:solidFill>
                  <a:srgbClr val="FF0000"/>
                </a:solidFill>
              </a:rPr>
              <a:t>library</a:t>
            </a:r>
            <a:r>
              <a:rPr lang="fr-BE" sz="2400" u="sng" dirty="0" smtClean="0">
                <a:solidFill>
                  <a:srgbClr val="FF0000"/>
                </a:solidFill>
              </a:rPr>
              <a:t>)</a:t>
            </a:r>
            <a:endParaRPr lang="fr-BE" sz="2400" dirty="0" smtClean="0"/>
          </a:p>
          <a:p>
            <a:pPr marL="285750" lvl="1"/>
            <a:r>
              <a:rPr lang="fr-BE" sz="2400" dirty="0" smtClean="0"/>
              <a:t>Use new </a:t>
            </a:r>
            <a:r>
              <a:rPr lang="fr-BE" sz="2400" dirty="0" err="1" smtClean="0"/>
              <a:t>technology</a:t>
            </a:r>
            <a:r>
              <a:rPr lang="fr-BE" sz="2400" dirty="0" smtClean="0"/>
              <a:t> to host and </a:t>
            </a:r>
            <a:r>
              <a:rPr lang="fr-BE" sz="2400" dirty="0" err="1" smtClean="0"/>
              <a:t>make</a:t>
            </a:r>
            <a:r>
              <a:rPr lang="fr-BE" sz="2400" dirty="0" smtClean="0"/>
              <a:t> </a:t>
            </a:r>
            <a:r>
              <a:rPr lang="fr-BE" sz="2400" dirty="0" err="1" smtClean="0"/>
              <a:t>it</a:t>
            </a:r>
            <a:r>
              <a:rPr lang="fr-BE" sz="2400" dirty="0" smtClean="0"/>
              <a:t> </a:t>
            </a:r>
            <a:r>
              <a:rPr lang="fr-BE" sz="2400" dirty="0" err="1" smtClean="0"/>
              <a:t>accesible</a:t>
            </a:r>
            <a:r>
              <a:rPr lang="fr-BE" sz="2400" dirty="0" smtClean="0"/>
              <a:t> </a:t>
            </a:r>
            <a:r>
              <a:rPr lang="fr-BE" sz="2400" dirty="0"/>
              <a:t/>
            </a:r>
            <a:br>
              <a:rPr lang="fr-BE" sz="2400" dirty="0"/>
            </a:br>
            <a:r>
              <a:rPr lang="fr-BE" sz="2400" dirty="0" smtClean="0"/>
              <a:t>=&gt;</a:t>
            </a:r>
            <a:r>
              <a:rPr lang="fr-BE" sz="2400" dirty="0" smtClean="0"/>
              <a:t> </a:t>
            </a:r>
            <a:r>
              <a:rPr lang="fr-BE" sz="2400" dirty="0"/>
              <a:t>visualisations</a:t>
            </a:r>
            <a:r>
              <a:rPr lang="fr-BE" sz="2400" dirty="0" smtClean="0"/>
              <a:t>, </a:t>
            </a:r>
            <a:r>
              <a:rPr lang="fr-BE" sz="2400" dirty="0" smtClean="0">
                <a:hlinkClick r:id="rId8"/>
              </a:rPr>
              <a:t>API data sets</a:t>
            </a:r>
            <a:r>
              <a:rPr lang="fr-BE" sz="2400" dirty="0" smtClean="0"/>
              <a:t>, </a:t>
            </a:r>
            <a:r>
              <a:rPr lang="fr-BE" sz="2400" dirty="0" err="1" smtClean="0">
                <a:hlinkClick r:id="rId9"/>
              </a:rPr>
              <a:t>reusable</a:t>
            </a:r>
            <a:r>
              <a:rPr lang="fr-BE" sz="2400" dirty="0" smtClean="0">
                <a:hlinkClick r:id="rId9"/>
              </a:rPr>
              <a:t> charts</a:t>
            </a:r>
            <a:r>
              <a:rPr lang="fr-BE" sz="2400" dirty="0" smtClean="0"/>
              <a:t>, </a:t>
            </a:r>
            <a:r>
              <a:rPr lang="fr-BE" sz="2400" dirty="0" smtClean="0">
                <a:hlinkClick r:id="rId10"/>
              </a:rPr>
              <a:t>data </a:t>
            </a:r>
            <a:r>
              <a:rPr lang="fr-BE" sz="2400" dirty="0" smtClean="0">
                <a:hlinkClick r:id="rId10"/>
              </a:rPr>
              <a:t>stories </a:t>
            </a:r>
            <a:endParaRPr lang="fr-BE" sz="2400" dirty="0" smtClean="0"/>
          </a:p>
          <a:p>
            <a:pPr marL="285750" lvl="1"/>
            <a:r>
              <a:rPr lang="fr-BE" sz="2400" dirty="0" err="1"/>
              <a:t>Maximising</a:t>
            </a:r>
            <a:r>
              <a:rPr lang="fr-BE" sz="2400" dirty="0"/>
              <a:t> </a:t>
            </a:r>
            <a:r>
              <a:rPr lang="fr-BE" sz="2400" dirty="0" err="1"/>
              <a:t>level</a:t>
            </a:r>
            <a:r>
              <a:rPr lang="fr-BE" sz="2400" dirty="0"/>
              <a:t> of </a:t>
            </a:r>
            <a:r>
              <a:rPr lang="fr-BE" sz="2400" dirty="0" err="1"/>
              <a:t>detail</a:t>
            </a:r>
            <a:r>
              <a:rPr lang="fr-BE" sz="2400" dirty="0"/>
              <a:t> in </a:t>
            </a:r>
            <a:r>
              <a:rPr lang="fr-BE" sz="2400" dirty="0" err="1"/>
              <a:t>dataset</a:t>
            </a:r>
            <a:r>
              <a:rPr lang="fr-BE" sz="2400" dirty="0"/>
              <a:t> + </a:t>
            </a:r>
            <a:r>
              <a:rPr lang="fr-BE" sz="2400" dirty="0" err="1"/>
              <a:t>timeseries</a:t>
            </a:r>
            <a:r>
              <a:rPr lang="fr-BE" sz="2400" dirty="0"/>
              <a:t> to show </a:t>
            </a:r>
            <a:r>
              <a:rPr lang="fr-BE" sz="2400" dirty="0" err="1" smtClean="0"/>
              <a:t>progress</a:t>
            </a:r>
            <a:r>
              <a:rPr lang="fr-BE" sz="2400" dirty="0" smtClean="0"/>
              <a:t> over time</a:t>
            </a:r>
            <a:endParaRPr lang="fr-BE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C472F1-7A2C-4081-AEBA-B44B0DA87C77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286771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b="1" dirty="0" smtClean="0">
                <a:solidFill>
                  <a:srgbClr val="FF0000"/>
                </a:solidFill>
              </a:rPr>
              <a:t>Objectives 2/2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3263"/>
            <a:ext cx="10441160" cy="3529013"/>
          </a:xfrm>
        </p:spPr>
        <p:txBody>
          <a:bodyPr/>
          <a:lstStyle/>
          <a:p>
            <a:pPr lvl="1"/>
            <a:r>
              <a:rPr lang="fr-BE" sz="2400" dirty="0" err="1"/>
              <a:t>Transparency</a:t>
            </a:r>
            <a:r>
              <a:rPr lang="fr-BE" sz="2400" dirty="0"/>
              <a:t>, </a:t>
            </a:r>
            <a:r>
              <a:rPr lang="fr-BE" sz="2400" dirty="0" err="1"/>
              <a:t>accountability</a:t>
            </a:r>
            <a:r>
              <a:rPr lang="fr-BE" sz="2400" dirty="0"/>
              <a:t> and performance </a:t>
            </a:r>
          </a:p>
          <a:p>
            <a:pPr lvl="1"/>
            <a:r>
              <a:rPr lang="fr-BE" sz="2400" dirty="0" smtClean="0"/>
              <a:t>Citizen </a:t>
            </a:r>
            <a:r>
              <a:rPr lang="fr-BE" sz="2400" dirty="0" err="1" smtClean="0"/>
              <a:t>focused</a:t>
            </a:r>
            <a:r>
              <a:rPr lang="fr-BE" sz="2400" dirty="0" smtClean="0"/>
              <a:t> </a:t>
            </a:r>
            <a:r>
              <a:rPr lang="fr-BE" sz="2400" dirty="0" err="1" smtClean="0"/>
              <a:t>with</a:t>
            </a:r>
            <a:r>
              <a:rPr lang="fr-BE" sz="2400" dirty="0" smtClean="0"/>
              <a:t> </a:t>
            </a:r>
            <a:r>
              <a:rPr lang="fr-BE" sz="2400" dirty="0" err="1" smtClean="0"/>
              <a:t>clear</a:t>
            </a:r>
            <a:r>
              <a:rPr lang="fr-BE" sz="2400" dirty="0" smtClean="0"/>
              <a:t> </a:t>
            </a:r>
            <a:r>
              <a:rPr lang="fr-BE" sz="2400" dirty="0"/>
              <a:t>and simple </a:t>
            </a:r>
            <a:r>
              <a:rPr lang="fr-BE" sz="2400" dirty="0" err="1"/>
              <a:t>language</a:t>
            </a:r>
            <a:endParaRPr lang="fr-BE" sz="2400" dirty="0"/>
          </a:p>
          <a:p>
            <a:pPr lvl="1"/>
            <a:r>
              <a:rPr lang="fr-BE" sz="2400" dirty="0" err="1" smtClean="0"/>
              <a:t>Give</a:t>
            </a:r>
            <a:r>
              <a:rPr lang="fr-BE" sz="2400" dirty="0" smtClean="0"/>
              <a:t> </a:t>
            </a:r>
            <a:r>
              <a:rPr lang="fr-BE" sz="2400" dirty="0" err="1" smtClean="0"/>
              <a:t>priority</a:t>
            </a:r>
            <a:r>
              <a:rPr lang="fr-BE" sz="2400" dirty="0" smtClean="0"/>
              <a:t> </a:t>
            </a:r>
            <a:r>
              <a:rPr lang="fr-BE" sz="2400" dirty="0"/>
              <a:t>to </a:t>
            </a:r>
            <a:r>
              <a:rPr lang="fr-BE" sz="2400" dirty="0" err="1"/>
              <a:t>common</a:t>
            </a:r>
            <a:r>
              <a:rPr lang="fr-BE" sz="2400" dirty="0"/>
              <a:t> </a:t>
            </a:r>
            <a:r>
              <a:rPr lang="fr-BE" sz="2400" dirty="0" err="1"/>
              <a:t>elements</a:t>
            </a:r>
            <a:r>
              <a:rPr lang="fr-BE" sz="2400" dirty="0"/>
              <a:t> </a:t>
            </a:r>
            <a:r>
              <a:rPr lang="fr-BE" sz="2400" dirty="0" err="1"/>
              <a:t>across</a:t>
            </a:r>
            <a:r>
              <a:rPr lang="fr-BE" sz="2400" dirty="0"/>
              <a:t> </a:t>
            </a:r>
            <a:r>
              <a:rPr lang="fr-BE" sz="2400" dirty="0" err="1"/>
              <a:t>funds</a:t>
            </a:r>
            <a:r>
              <a:rPr lang="fr-BE" sz="2400" dirty="0"/>
              <a:t> </a:t>
            </a:r>
          </a:p>
          <a:p>
            <a:pPr lvl="1"/>
            <a:r>
              <a:rPr lang="fr-BE" sz="2400" dirty="0" smtClean="0"/>
              <a:t>Use </a:t>
            </a:r>
            <a:r>
              <a:rPr lang="fr-BE" sz="2400" dirty="0"/>
              <a:t>visualisations to </a:t>
            </a:r>
            <a:r>
              <a:rPr lang="fr-BE" sz="2400" dirty="0" err="1"/>
              <a:t>make</a:t>
            </a:r>
            <a:r>
              <a:rPr lang="fr-BE" sz="2400" dirty="0"/>
              <a:t> data </a:t>
            </a:r>
            <a:r>
              <a:rPr lang="fr-BE" sz="2400" dirty="0" err="1"/>
              <a:t>readable</a:t>
            </a:r>
            <a:endParaRPr lang="en-GB" sz="2400" dirty="0"/>
          </a:p>
          <a:p>
            <a:pPr lvl="1"/>
            <a:r>
              <a:rPr lang="fr-BE" sz="2400" dirty="0" smtClean="0"/>
              <a:t>Use catalogue, stories </a:t>
            </a:r>
            <a:r>
              <a:rPr lang="fr-BE" sz="2400" dirty="0"/>
              <a:t>options for more </a:t>
            </a:r>
            <a:r>
              <a:rPr lang="fr-BE" sz="2400" dirty="0" err="1"/>
              <a:t>complex</a:t>
            </a:r>
            <a:r>
              <a:rPr lang="fr-BE" sz="2400" dirty="0"/>
              <a:t> issues </a:t>
            </a:r>
            <a:br>
              <a:rPr lang="fr-BE" sz="2400" dirty="0"/>
            </a:br>
            <a:r>
              <a:rPr lang="fr-BE" sz="2400" dirty="0"/>
              <a:t>(i.e. </a:t>
            </a:r>
            <a:r>
              <a:rPr lang="fr-BE" sz="2400" dirty="0" err="1"/>
              <a:t>climate</a:t>
            </a:r>
            <a:r>
              <a:rPr lang="fr-BE" sz="2400" dirty="0"/>
              <a:t> </a:t>
            </a:r>
            <a:r>
              <a:rPr lang="fr-BE" sz="2400" dirty="0" err="1"/>
              <a:t>tracking</a:t>
            </a:r>
            <a:r>
              <a:rPr lang="fr-BE" sz="2400" dirty="0"/>
              <a:t>, categorisation</a:t>
            </a:r>
            <a:r>
              <a:rPr lang="fr-BE" sz="2400" dirty="0"/>
              <a:t>) </a:t>
            </a:r>
            <a:endParaRPr lang="fr-BE" sz="2400" dirty="0" smtClean="0"/>
          </a:p>
          <a:p>
            <a:pPr lvl="1"/>
            <a:endParaRPr lang="fr-BE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C472F1-7A2C-4081-AEBA-B44B0DA87C77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755101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18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557213" indent="-214313">
              <a:spcBef>
                <a:spcPct val="20000"/>
              </a:spcBef>
              <a:buClr>
                <a:srgbClr val="009FBA"/>
              </a:buClr>
              <a:buChar char="•"/>
              <a:defRPr sz="15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857250" indent="-171450">
              <a:spcBef>
                <a:spcPct val="20000"/>
              </a:spcBef>
              <a:defRPr sz="105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200150" indent="-171450">
              <a:spcBef>
                <a:spcPct val="20000"/>
              </a:spcBef>
              <a:buChar char="–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1543050" indent="-171450">
              <a:spcBef>
                <a:spcPct val="20000"/>
              </a:spcBef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18859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2288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25717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2914650" indent="-1714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5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3C3317FB-50FD-41C0-8F41-4AAB2B34DB6B}" type="slidenum">
              <a:rPr lang="en-GB" altLang="en-US" sz="1050" i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4</a:t>
            </a:fld>
            <a:endParaRPr lang="en-GB" altLang="en-US" sz="1050" i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969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11115" y="602522"/>
            <a:ext cx="10656732" cy="638175"/>
          </a:xfrm>
        </p:spPr>
        <p:txBody>
          <a:bodyPr vert="horz" wrap="square" lIns="0" tIns="26402" rIns="0" bIns="0" numCol="1" anchor="ctr" anchorCtr="0" compatLnSpc="1">
            <a:prstTxWarp prst="textNoShape">
              <a:avLst/>
            </a:prstTxWarp>
          </a:bodyPr>
          <a:lstStyle/>
          <a:p>
            <a:pPr indent="0" algn="ctr" defTabSz="336947" eaLnBrk="1" hangingPunct="1">
              <a:tabLst>
                <a:tab pos="542925" algn="l"/>
                <a:tab pos="1085850" algn="l"/>
                <a:tab pos="1628775" algn="l"/>
                <a:tab pos="2171700" algn="l"/>
                <a:tab pos="2714625" algn="l"/>
                <a:tab pos="3257550" algn="l"/>
                <a:tab pos="3800475" algn="l"/>
                <a:tab pos="4343400" algn="l"/>
                <a:tab pos="4886325" algn="l"/>
                <a:tab pos="5429250" algn="l"/>
                <a:tab pos="5972175" algn="l"/>
                <a:tab pos="6515100" algn="l"/>
              </a:tabLst>
            </a:pPr>
            <a:r>
              <a:rPr lang="en-US" altLang="en-US" dirty="0" smtClean="0">
                <a:solidFill>
                  <a:srgbClr val="FF0000"/>
                </a:solidFill>
              </a:rPr>
              <a:t>3 user surveys (2017-19-21) </a:t>
            </a:r>
            <a:r>
              <a:rPr lang="en-US" altLang="en-US" sz="1500" b="0" dirty="0" smtClean="0">
                <a:solidFill>
                  <a:srgbClr val="FF0000"/>
                </a:solidFill>
              </a:rPr>
              <a:t>(</a:t>
            </a:r>
            <a:r>
              <a:rPr lang="en-US" altLang="en-US" sz="1500" b="0" dirty="0">
                <a:solidFill>
                  <a:srgbClr val="FF0000"/>
                </a:solidFill>
              </a:rPr>
              <a:t>n</a:t>
            </a:r>
            <a:r>
              <a:rPr lang="en-US" altLang="en-US" sz="1500" b="0" dirty="0" smtClean="0">
                <a:solidFill>
                  <a:srgbClr val="FF0000"/>
                </a:solidFill>
              </a:rPr>
              <a:t>= 641)</a:t>
            </a:r>
            <a:endParaRPr lang="en-US" altLang="en-US" sz="1500" b="0" dirty="0">
              <a:solidFill>
                <a:srgbClr val="FF0000"/>
              </a:solidFill>
            </a:endParaRPr>
          </a:p>
        </p:txBody>
      </p:sp>
      <p:pic>
        <p:nvPicPr>
          <p:cNvPr id="3" name="Picture 2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6146" y="2447925"/>
            <a:ext cx="4931247" cy="3505200"/>
          </a:xfrm>
          <a:prstGeom prst="rect">
            <a:avLst/>
          </a:prstGeom>
        </p:spPr>
      </p:pic>
      <p:pic>
        <p:nvPicPr>
          <p:cNvPr id="5" name="Picture 4">
            <a:hlinkClick r:id="rId5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116" y="1240697"/>
            <a:ext cx="5676899" cy="35081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38200" y="5610225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b="1" dirty="0" smtClean="0">
                <a:hlinkClick r:id="rId7"/>
              </a:rPr>
              <a:t>Link to full </a:t>
            </a:r>
            <a:r>
              <a:rPr lang="fr-BE" b="1" dirty="0" err="1" smtClean="0">
                <a:hlinkClick r:id="rId7"/>
              </a:rPr>
              <a:t>survey</a:t>
            </a:r>
            <a:r>
              <a:rPr lang="fr-BE" b="1" dirty="0" smtClean="0">
                <a:hlinkClick r:id="rId7"/>
              </a:rPr>
              <a:t> </a:t>
            </a:r>
            <a:r>
              <a:rPr lang="fr-BE" b="1" dirty="0" err="1" smtClean="0">
                <a:hlinkClick r:id="rId7"/>
              </a:rPr>
              <a:t>results</a:t>
            </a:r>
            <a:endParaRPr lang="en-IE" b="1" dirty="0"/>
          </a:p>
        </p:txBody>
      </p:sp>
    </p:spTree>
    <p:extLst>
      <p:ext uri="{BB962C8B-B14F-4D97-AF65-F5344CB8AC3E}">
        <p14:creationId xmlns:p14="http://schemas.microsoft.com/office/powerpoint/2010/main" val="32556931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B126C85-DA76-4A7C-9E0D-B1A12F38AE4C}" type="slidenum">
              <a:rPr lang="en-GB" altLang="en-US" sz="1400" i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5</a:t>
            </a:fld>
            <a:endParaRPr lang="en-GB" altLang="en-US" sz="1400" i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1341438"/>
            <a:ext cx="9144000" cy="850900"/>
          </a:xfrm>
        </p:spPr>
        <p:txBody>
          <a:bodyPr vert="horz" wrap="square" lIns="0" tIns="35203" rIns="0" bIns="0" numCol="1" anchor="ctr" anchorCtr="0" compatLnSpc="1">
            <a:prstTxWarp prst="textNoShape">
              <a:avLst/>
            </a:prstTxWarp>
          </a:bodyPr>
          <a:lstStyle/>
          <a:p>
            <a:pPr indent="0" algn="ctr" defTabSz="449263" eaLnBrk="1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>
                <a:solidFill>
                  <a:srgbClr val="FF0000"/>
                </a:solidFill>
              </a:rPr>
              <a:t>Data quality, preparation and processing </a:t>
            </a:r>
            <a:r>
              <a:rPr lang="en-US" altLang="en-US" dirty="0" smtClean="0">
                <a:solidFill>
                  <a:srgbClr val="FF0000"/>
                </a:solidFill>
              </a:rPr>
              <a:t/>
            </a:r>
            <a:br>
              <a:rPr lang="en-US" altLang="en-US" dirty="0" smtClean="0">
                <a:solidFill>
                  <a:srgbClr val="FF0000"/>
                </a:solidFill>
              </a:rPr>
            </a:br>
            <a:endParaRPr lang="en-US" altLang="en-US" dirty="0" smtClean="0">
              <a:solidFill>
                <a:srgbClr val="FF0000"/>
              </a:solidFill>
            </a:endParaRP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992314" y="2420888"/>
            <a:ext cx="7773987" cy="3816400"/>
          </a:xfrm>
        </p:spPr>
        <p:txBody>
          <a:bodyPr vert="horz" wrap="square" lIns="0" tIns="25602" rIns="0" bIns="0" numCol="1" anchor="t" anchorCtr="0" compatLnSpc="1">
            <a:prstTxWarp prst="textNoShape">
              <a:avLst/>
            </a:prstTxWarp>
          </a:bodyPr>
          <a:lstStyle/>
          <a:p>
            <a:pPr marL="457200" lvl="1" indent="0" defTabSz="449263" eaLnBrk="1" hangingPunct="1">
              <a:spcAft>
                <a:spcPct val="50000"/>
              </a:spcAft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endParaRPr lang="en-GB" altLang="en-US" dirty="0" smtClean="0"/>
          </a:p>
          <a:p>
            <a:pPr marL="457200" lvl="1" indent="0" defTabSz="449263" eaLnBrk="1" hangingPunct="1">
              <a:spcAft>
                <a:spcPct val="50000"/>
              </a:spcAft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endParaRPr lang="en-GB" altLang="en-US" dirty="0" smtClean="0"/>
          </a:p>
          <a:p>
            <a:pPr marL="431800" indent="-323850" defTabSz="449263" eaLnBrk="1" hangingPunct="1">
              <a:spcAft>
                <a:spcPct val="50000"/>
              </a:spcAft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r>
              <a:rPr lang="en-GB" altLang="en-US" sz="2200" dirty="0"/>
              <a:t> </a:t>
            </a:r>
          </a:p>
          <a:p>
            <a:pPr marL="431800" indent="-323850" defTabSz="449263" eaLnBrk="1" hangingPunct="1">
              <a:spcAft>
                <a:spcPct val="50000"/>
              </a:spcAft>
              <a:buNone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  <a:defRPr/>
            </a:pPr>
            <a:endParaRPr lang="en-GB" altLang="en-US" sz="2200" dirty="0"/>
          </a:p>
        </p:txBody>
      </p:sp>
      <p:sp>
        <p:nvSpPr>
          <p:cNvPr id="10245" name="TextBox 5"/>
          <p:cNvSpPr txBox="1">
            <a:spLocks noChangeArrowheads="1"/>
          </p:cNvSpPr>
          <p:nvPr/>
        </p:nvSpPr>
        <p:spPr bwMode="auto">
          <a:xfrm>
            <a:off x="5735639" y="6535739"/>
            <a:ext cx="720725" cy="338137"/>
          </a:xfrm>
          <a:prstGeom prst="rect">
            <a:avLst/>
          </a:prstGeom>
          <a:solidFill>
            <a:srgbClr val="EE80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800" b="1" i="0">
                <a:solidFill>
                  <a:schemeClr val="bg1"/>
                </a:solidFill>
              </a:rPr>
              <a:t>Cohesion Policy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1877250"/>
              </p:ext>
            </p:extLst>
          </p:nvPr>
        </p:nvGraphicFramePr>
        <p:xfrm>
          <a:off x="2026544" y="2348881"/>
          <a:ext cx="8208912" cy="35760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5200">
                  <a:extLst>
                    <a:ext uri="{9D8B030D-6E8A-4147-A177-3AD203B41FA5}">
                      <a16:colId xmlns:a16="http://schemas.microsoft.com/office/drawing/2014/main" val="3397561049"/>
                    </a:ext>
                  </a:extLst>
                </a:gridCol>
                <a:gridCol w="1691184">
                  <a:extLst>
                    <a:ext uri="{9D8B030D-6E8A-4147-A177-3AD203B41FA5}">
                      <a16:colId xmlns:a16="http://schemas.microsoft.com/office/drawing/2014/main" val="806273567"/>
                    </a:ext>
                  </a:extLst>
                </a:gridCol>
                <a:gridCol w="2700300">
                  <a:extLst>
                    <a:ext uri="{9D8B030D-6E8A-4147-A177-3AD203B41FA5}">
                      <a16:colId xmlns:a16="http://schemas.microsoft.com/office/drawing/2014/main" val="2118801611"/>
                    </a:ext>
                  </a:extLst>
                </a:gridCol>
                <a:gridCol w="2052228">
                  <a:extLst>
                    <a:ext uri="{9D8B030D-6E8A-4147-A177-3AD203B41FA5}">
                      <a16:colId xmlns:a16="http://schemas.microsoft.com/office/drawing/2014/main" val="3203494234"/>
                    </a:ext>
                  </a:extLst>
                </a:gridCol>
              </a:tblGrid>
              <a:tr h="564699">
                <a:tc grid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fr-BE" sz="18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Private</a:t>
                      </a:r>
                      <a:endParaRPr lang="en-GB" sz="18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>Public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6128469"/>
                  </a:ext>
                </a:extLst>
              </a:tr>
              <a:tr h="1512168">
                <a:tc rowSpan="2">
                  <a:txBody>
                    <a:bodyPr/>
                    <a:lstStyle/>
                    <a:p>
                      <a:pPr algn="ctr"/>
                      <a:endParaRPr lang="fr-BE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fr-BE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fr-BE" dirty="0" err="1" smtClean="0">
                          <a:solidFill>
                            <a:schemeClr val="tx1"/>
                          </a:solidFill>
                        </a:rPr>
                        <a:t>Member</a:t>
                      </a:r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> States / programmes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BE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>SFC2014</a:t>
                      </a:r>
                      <a:br>
                        <a:rPr lang="fr-BE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fr-BE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fr-BE" dirty="0" err="1" smtClean="0">
                          <a:solidFill>
                            <a:schemeClr val="tx1"/>
                          </a:solidFill>
                        </a:rPr>
                        <a:t>Structured</a:t>
                      </a:r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BE" dirty="0" err="1" smtClean="0">
                          <a:solidFill>
                            <a:schemeClr val="tx1"/>
                          </a:solidFill>
                        </a:rPr>
                        <a:t>templates</a:t>
                      </a:r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en-GB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BE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r-BE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>Data </a:t>
                      </a:r>
                      <a:r>
                        <a:rPr lang="fr-BE" dirty="0" err="1" smtClean="0">
                          <a:solidFill>
                            <a:schemeClr val="tx1"/>
                          </a:solidFill>
                        </a:rPr>
                        <a:t>warehouse</a:t>
                      </a:r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fr-BE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>- </a:t>
                      </a:r>
                      <a:r>
                        <a:rPr lang="fr-BE" dirty="0" err="1" smtClean="0">
                          <a:solidFill>
                            <a:schemeClr val="tx1"/>
                          </a:solidFill>
                        </a:rPr>
                        <a:t>Lauchpad</a:t>
                      </a:r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> reports</a:t>
                      </a:r>
                    </a:p>
                    <a:p>
                      <a:pPr algn="ctr"/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>- Monitoring </a:t>
                      </a:r>
                      <a:r>
                        <a:rPr lang="fr-BE" dirty="0" err="1" smtClean="0">
                          <a:solidFill>
                            <a:schemeClr val="tx1"/>
                          </a:solidFill>
                        </a:rPr>
                        <a:t>Scorecards</a:t>
                      </a:r>
                      <a:endParaRPr lang="fr-BE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BE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fr-BE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>ESIF </a:t>
                      </a:r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>/ </a:t>
                      </a:r>
                      <a:br>
                        <a:rPr lang="fr-BE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fr-BE" dirty="0" err="1" smtClean="0">
                          <a:solidFill>
                            <a:schemeClr val="tx1"/>
                          </a:solidFill>
                        </a:rPr>
                        <a:t>Cohesion</a:t>
                      </a:r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fr-BE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>Open Data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0925557"/>
                  </a:ext>
                </a:extLst>
              </a:tr>
              <a:tr h="999628">
                <a:tc vMerge="1"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/>
                      </a:r>
                      <a:br>
                        <a:rPr lang="fr-BE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fr-BE" dirty="0" smtClean="0">
                          <a:solidFill>
                            <a:schemeClr val="tx1"/>
                          </a:solidFill>
                        </a:rPr>
                        <a:t>Programme </a:t>
                      </a:r>
                      <a:r>
                        <a:rPr lang="fr-BE" dirty="0" err="1" smtClean="0">
                          <a:solidFill>
                            <a:schemeClr val="tx1"/>
                          </a:solidFill>
                        </a:rPr>
                        <a:t>Websites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7958759"/>
                  </a:ext>
                </a:extLst>
              </a:tr>
            </a:tbl>
          </a:graphicData>
        </a:graphic>
      </p:graphicFrame>
      <p:sp>
        <p:nvSpPr>
          <p:cNvPr id="3" name="Right Arrow 2"/>
          <p:cNvSpPr/>
          <p:nvPr/>
        </p:nvSpPr>
        <p:spPr bwMode="auto">
          <a:xfrm>
            <a:off x="3719736" y="2996952"/>
            <a:ext cx="864096" cy="288032"/>
          </a:xfrm>
          <a:prstGeom prst="rightArrow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eaLnBrk="1" hangingPunct="1"/>
            <a:endParaRPr lang="en-GB">
              <a:solidFill>
                <a:schemeClr val="tx1"/>
              </a:solidFill>
            </a:endParaRPr>
          </a:p>
        </p:txBody>
      </p:sp>
      <p:sp>
        <p:nvSpPr>
          <p:cNvPr id="4" name="Right Arrow 3"/>
          <p:cNvSpPr/>
          <p:nvPr/>
        </p:nvSpPr>
        <p:spPr bwMode="auto">
          <a:xfrm>
            <a:off x="3499310" y="2898652"/>
            <a:ext cx="978408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eaLnBrk="1" hangingPunct="1"/>
            <a:endParaRPr lang="en-GB"/>
          </a:p>
        </p:txBody>
      </p:sp>
      <p:sp>
        <p:nvSpPr>
          <p:cNvPr id="10" name="Right Arrow 9"/>
          <p:cNvSpPr/>
          <p:nvPr/>
        </p:nvSpPr>
        <p:spPr bwMode="auto">
          <a:xfrm>
            <a:off x="5087888" y="2898652"/>
            <a:ext cx="914742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eaLnBrk="1" hangingPunct="1"/>
            <a:endParaRPr lang="en-GB"/>
          </a:p>
        </p:txBody>
      </p:sp>
      <p:sp>
        <p:nvSpPr>
          <p:cNvPr id="11" name="Right Arrow 10"/>
          <p:cNvSpPr/>
          <p:nvPr/>
        </p:nvSpPr>
        <p:spPr bwMode="auto">
          <a:xfrm>
            <a:off x="7752184" y="2898652"/>
            <a:ext cx="914742" cy="484632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eaLnBrk="1" hangingPunct="1"/>
            <a:endParaRPr lang="en-GB"/>
          </a:p>
        </p:txBody>
      </p:sp>
      <p:sp>
        <p:nvSpPr>
          <p:cNvPr id="12" name="Right Arrow 11"/>
          <p:cNvSpPr/>
          <p:nvPr/>
        </p:nvSpPr>
        <p:spPr bwMode="auto">
          <a:xfrm>
            <a:off x="3499310" y="4915656"/>
            <a:ext cx="5044962" cy="529568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98451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fld id="{F3840F05-1B99-4E59-BC79-D541626ECBD4}" type="slidenum">
              <a:rPr lang="en-GB" altLang="en-US" sz="1400" i="0">
                <a:solidFill>
                  <a:schemeClr val="tx1"/>
                </a:solidFill>
                <a:latin typeface="Arial" panose="020B0604020202020204" pitchFamily="34" charset="0"/>
              </a:rPr>
              <a:pPr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GB" altLang="en-US" sz="1400" i="0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371561"/>
            <a:ext cx="9144000" cy="534988"/>
          </a:xfrm>
        </p:spPr>
        <p:txBody>
          <a:bodyPr vert="horz" wrap="square" lIns="0" tIns="35203" rIns="0" bIns="0" numCol="1" anchor="ctr" anchorCtr="0" compatLnSpc="1">
            <a:prstTxWarp prst="textNoShape">
              <a:avLst/>
            </a:prstTxWarp>
          </a:bodyPr>
          <a:lstStyle/>
          <a:p>
            <a:pPr indent="0" algn="ctr" defTabSz="449263" eaLnBrk="1" hangingPunct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</a:tabLst>
            </a:pP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>
                <a:solidFill>
                  <a:srgbClr val="FF0000"/>
                </a:solidFill>
              </a:rPr>
              <a:t>Main Datasets – 2014-2020</a:t>
            </a:r>
          </a:p>
        </p:txBody>
      </p:sp>
      <p:sp>
        <p:nvSpPr>
          <p:cNvPr id="16388" name="TextBox 5"/>
          <p:cNvSpPr txBox="1">
            <a:spLocks noChangeArrowheads="1"/>
          </p:cNvSpPr>
          <p:nvPr/>
        </p:nvSpPr>
        <p:spPr bwMode="auto">
          <a:xfrm>
            <a:off x="5735639" y="6535739"/>
            <a:ext cx="720725" cy="338137"/>
          </a:xfrm>
          <a:prstGeom prst="rect">
            <a:avLst/>
          </a:prstGeom>
          <a:solidFill>
            <a:srgbClr val="EE803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800" b="1" i="0">
                <a:solidFill>
                  <a:schemeClr val="bg1"/>
                </a:solidFill>
              </a:rPr>
              <a:t>Cohesion Policy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964003"/>
              </p:ext>
            </p:extLst>
          </p:nvPr>
        </p:nvGraphicFramePr>
        <p:xfrm>
          <a:off x="1029729" y="1301577"/>
          <a:ext cx="10000735" cy="48082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38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427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42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951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9478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898136">
                <a:tc>
                  <a:txBody>
                    <a:bodyPr/>
                    <a:lstStyle/>
                    <a:p>
                      <a:r>
                        <a:rPr lang="fr-BE" sz="1800" dirty="0" err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Dataset</a:t>
                      </a:r>
                      <a:endParaRPr lang="en-GB" sz="18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800" dirty="0" err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Reporting</a:t>
                      </a:r>
                      <a:r>
                        <a:rPr lang="fr-BE" sz="1800" baseline="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r>
                        <a:rPr lang="fr-BE" sz="1800" baseline="0" dirty="0" err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freq</a:t>
                      </a:r>
                      <a:r>
                        <a:rPr lang="fr-BE" sz="1800" baseline="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. </a:t>
                      </a:r>
                      <a:endParaRPr lang="en-GB" sz="18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800" dirty="0" err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Current</a:t>
                      </a:r>
                      <a:r>
                        <a:rPr lang="fr-BE" sz="18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r>
                        <a:rPr lang="fr-BE" sz="1800" dirty="0" err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reference</a:t>
                      </a:r>
                      <a:r>
                        <a:rPr lang="fr-BE" sz="18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 date</a:t>
                      </a:r>
                      <a:endParaRPr lang="en-GB" sz="18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800" dirty="0" err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Refresh</a:t>
                      </a:r>
                      <a:r>
                        <a:rPr lang="fr-BE" sz="1800" baseline="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r>
                        <a:rPr lang="fr-BE" sz="1800" baseline="0" dirty="0" err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frequency</a:t>
                      </a:r>
                      <a:endParaRPr lang="en-GB" sz="18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800" dirty="0" err="1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Next</a:t>
                      </a:r>
                      <a:r>
                        <a:rPr lang="fr-BE" sz="180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 major update</a:t>
                      </a:r>
                      <a:endParaRPr lang="en-GB" sz="1800" dirty="0">
                        <a:solidFill>
                          <a:schemeClr val="accent2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91433" marR="91433" marT="45734" marB="45734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0507">
                <a:tc>
                  <a:txBody>
                    <a:bodyPr/>
                    <a:lstStyle/>
                    <a:p>
                      <a:r>
                        <a:rPr lang="fr-BE" sz="1400" dirty="0" smtClean="0"/>
                        <a:t>1. Finances</a:t>
                      </a:r>
                      <a:r>
                        <a:rPr lang="fr-BE" sz="1400" baseline="0" dirty="0" smtClean="0"/>
                        <a:t> </a:t>
                      </a:r>
                      <a:r>
                        <a:rPr lang="fr-BE" sz="1400" baseline="0" dirty="0" err="1" smtClean="0"/>
                        <a:t>Planned</a:t>
                      </a:r>
                      <a:endParaRPr lang="en-GB" sz="1400" dirty="0"/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smtClean="0"/>
                        <a:t>Changes </a:t>
                      </a:r>
                      <a:r>
                        <a:rPr lang="fr-BE" sz="1400" dirty="0" err="1" smtClean="0"/>
                        <a:t>with</a:t>
                      </a:r>
                      <a:r>
                        <a:rPr lang="fr-BE" sz="1400" dirty="0" smtClean="0"/>
                        <a:t> programme modification,</a:t>
                      </a:r>
                      <a:r>
                        <a:rPr lang="fr-BE" sz="1400" baseline="0" dirty="0" smtClean="0"/>
                        <a:t> </a:t>
                      </a:r>
                      <a:r>
                        <a:rPr lang="fr-BE" sz="1400" dirty="0" err="1" smtClean="0"/>
                        <a:t>such</a:t>
                      </a:r>
                      <a:r>
                        <a:rPr lang="fr-BE" sz="1400" dirty="0" smtClean="0"/>
                        <a:t> as </a:t>
                      </a:r>
                      <a:r>
                        <a:rPr lang="fr-BE" sz="1400" dirty="0" err="1" smtClean="0"/>
                        <a:t>Technical</a:t>
                      </a:r>
                      <a:r>
                        <a:rPr lang="fr-BE" sz="1400" dirty="0" smtClean="0"/>
                        <a:t> </a:t>
                      </a:r>
                      <a:r>
                        <a:rPr lang="fr-BE" sz="1400" dirty="0" err="1" smtClean="0"/>
                        <a:t>Adjustments</a:t>
                      </a:r>
                      <a:r>
                        <a:rPr lang="fr-BE" sz="1400" dirty="0" smtClean="0"/>
                        <a:t>, </a:t>
                      </a:r>
                      <a:r>
                        <a:rPr lang="fr-BE" sz="1400" dirty="0" err="1" smtClean="0"/>
                        <a:t>fund</a:t>
                      </a:r>
                      <a:r>
                        <a:rPr lang="fr-BE" sz="1400" dirty="0" smtClean="0"/>
                        <a:t> </a:t>
                      </a:r>
                      <a:r>
                        <a:rPr lang="fr-BE" sz="1400" dirty="0" err="1" smtClean="0"/>
                        <a:t>transfers</a:t>
                      </a:r>
                      <a:r>
                        <a:rPr lang="fr-BE" sz="1400" dirty="0" smtClean="0"/>
                        <a:t>, REACT-EU</a:t>
                      </a:r>
                      <a:r>
                        <a:rPr lang="fr-BE" sz="1400" baseline="0" dirty="0" smtClean="0"/>
                        <a:t> </a:t>
                      </a:r>
                      <a:endParaRPr lang="en-GB" sz="1400" dirty="0"/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smtClean="0">
                          <a:solidFill>
                            <a:srgbClr val="FF0000"/>
                          </a:solidFill>
                        </a:rPr>
                        <a:t>N/A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smtClean="0"/>
                        <a:t>Daily</a:t>
                      </a:r>
                      <a:endParaRPr lang="en-GB" sz="1400" dirty="0"/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smtClean="0"/>
                        <a:t>Daily</a:t>
                      </a:r>
                      <a:endParaRPr lang="en-GB" sz="1400" dirty="0"/>
                    </a:p>
                  </a:txBody>
                  <a:tcPr marL="91433" marR="91433" marT="45734" marB="45734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28490">
                <a:tc>
                  <a:txBody>
                    <a:bodyPr/>
                    <a:lstStyle/>
                    <a:p>
                      <a:r>
                        <a:rPr lang="fr-BE" sz="1400" dirty="0" smtClean="0"/>
                        <a:t>2. Finances</a:t>
                      </a:r>
                      <a:r>
                        <a:rPr lang="fr-BE" sz="1400" baseline="0" dirty="0" smtClean="0"/>
                        <a:t> </a:t>
                      </a:r>
                      <a:r>
                        <a:rPr lang="fr-BE" sz="1400" baseline="0" dirty="0" err="1" smtClean="0"/>
                        <a:t>Implemented</a:t>
                      </a:r>
                      <a:endParaRPr lang="en-GB" sz="1400" dirty="0"/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smtClean="0"/>
                        <a:t>3 times per </a:t>
                      </a:r>
                      <a:r>
                        <a:rPr lang="fr-BE" sz="1400" dirty="0" err="1" smtClean="0"/>
                        <a:t>year</a:t>
                      </a:r>
                      <a:r>
                        <a:rPr lang="fr-BE" sz="1400" dirty="0" smtClean="0"/>
                        <a:t> </a:t>
                      </a:r>
                    </a:p>
                    <a:p>
                      <a:r>
                        <a:rPr lang="fr-BE" sz="1400" dirty="0" smtClean="0"/>
                        <a:t>(31/1, 31/7, 1/10)</a:t>
                      </a:r>
                      <a:endParaRPr lang="en-GB" sz="1400" dirty="0"/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smtClean="0">
                          <a:solidFill>
                            <a:srgbClr val="FF0000"/>
                          </a:solidFill>
                        </a:rPr>
                        <a:t>30/09/2020</a:t>
                      </a:r>
                      <a:br>
                        <a:rPr lang="fr-BE" sz="1400" dirty="0" smtClean="0">
                          <a:solidFill>
                            <a:srgbClr val="FF0000"/>
                          </a:solidFill>
                        </a:rPr>
                      </a:br>
                      <a:r>
                        <a:rPr lang="fr-BE" sz="14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fr-BE" sz="1400" dirty="0" err="1" smtClean="0">
                          <a:solidFill>
                            <a:srgbClr val="FF0000"/>
                          </a:solidFill>
                        </a:rPr>
                        <a:t>Cohesion</a:t>
                      </a:r>
                      <a:r>
                        <a:rPr lang="fr-BE" sz="1400" dirty="0" smtClean="0">
                          <a:solidFill>
                            <a:srgbClr val="FF0000"/>
                          </a:solidFill>
                        </a:rPr>
                        <a:t> Policy)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smtClean="0"/>
                        <a:t>Daily</a:t>
                      </a:r>
                      <a:endParaRPr lang="en-GB" sz="1400" dirty="0"/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smtClean="0"/>
                        <a:t>10/2021</a:t>
                      </a:r>
                      <a:endParaRPr lang="en-GB" sz="1400" dirty="0"/>
                    </a:p>
                  </a:txBody>
                  <a:tcPr marL="91433" marR="91433" marT="45734" marB="45734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7051">
                <a:tc>
                  <a:txBody>
                    <a:bodyPr/>
                    <a:lstStyle/>
                    <a:p>
                      <a:r>
                        <a:rPr lang="fr-BE" sz="1400" baseline="0" dirty="0" smtClean="0"/>
                        <a:t>3. EU </a:t>
                      </a:r>
                      <a:r>
                        <a:rPr lang="fr-BE" sz="1400" baseline="0" dirty="0" err="1" smtClean="0"/>
                        <a:t>payments</a:t>
                      </a:r>
                      <a:endParaRPr lang="fr-BE" sz="1400" baseline="0" dirty="0" smtClean="0"/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smtClean="0"/>
                        <a:t>Daily (</a:t>
                      </a:r>
                      <a:r>
                        <a:rPr lang="fr-BE" sz="1400" dirty="0" err="1" smtClean="0"/>
                        <a:t>since</a:t>
                      </a:r>
                      <a:r>
                        <a:rPr lang="fr-BE" sz="1400" dirty="0" smtClean="0"/>
                        <a:t> 30 March 2017)</a:t>
                      </a:r>
                      <a:endParaRPr lang="en-GB" sz="1400" dirty="0"/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smtClean="0">
                          <a:solidFill>
                            <a:srgbClr val="FF0000"/>
                          </a:solidFill>
                        </a:rPr>
                        <a:t>N/A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smtClean="0"/>
                        <a:t>Daily</a:t>
                      </a:r>
                      <a:endParaRPr lang="en-GB" sz="1400" dirty="0"/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smtClean="0"/>
                        <a:t>Daily</a:t>
                      </a:r>
                      <a:endParaRPr lang="en-GB" sz="1400" dirty="0"/>
                    </a:p>
                  </a:txBody>
                  <a:tcPr marL="91433" marR="91433" marT="45734" marB="45734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07051">
                <a:tc>
                  <a:txBody>
                    <a:bodyPr/>
                    <a:lstStyle/>
                    <a:p>
                      <a:r>
                        <a:rPr lang="fr-BE" sz="1400" dirty="0" smtClean="0"/>
                        <a:t>4a. </a:t>
                      </a:r>
                      <a:r>
                        <a:rPr lang="fr-BE" sz="1400" dirty="0" err="1" smtClean="0"/>
                        <a:t>Achievement</a:t>
                      </a:r>
                      <a:r>
                        <a:rPr lang="fr-BE" sz="1400" dirty="0" smtClean="0"/>
                        <a:t> </a:t>
                      </a:r>
                      <a:r>
                        <a:rPr lang="fr-BE" sz="1400" dirty="0" err="1" smtClean="0"/>
                        <a:t>details</a:t>
                      </a:r>
                      <a:r>
                        <a:rPr lang="fr-BE" sz="1400" baseline="0" dirty="0" smtClean="0"/>
                        <a:t> – </a:t>
                      </a:r>
                      <a:r>
                        <a:rPr lang="fr-BE" sz="1400" baseline="0" dirty="0" err="1" smtClean="0"/>
                        <a:t>Targets</a:t>
                      </a:r>
                      <a:endParaRPr lang="fr-BE" sz="1400" baseline="0" dirty="0" smtClean="0"/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err="1" smtClean="0"/>
                        <a:t>With</a:t>
                      </a:r>
                      <a:r>
                        <a:rPr lang="fr-BE" sz="1400" dirty="0" smtClean="0"/>
                        <a:t> OP </a:t>
                      </a:r>
                      <a:r>
                        <a:rPr lang="fr-BE" sz="1400" dirty="0" err="1" smtClean="0"/>
                        <a:t>modif</a:t>
                      </a:r>
                      <a:r>
                        <a:rPr lang="fr-BE" sz="1400" dirty="0" smtClean="0"/>
                        <a:t>. </a:t>
                      </a:r>
                    </a:p>
                    <a:p>
                      <a:r>
                        <a:rPr lang="fr-BE" sz="1400" dirty="0" smtClean="0"/>
                        <a:t>(not </a:t>
                      </a:r>
                      <a:r>
                        <a:rPr lang="fr-BE" sz="1400" dirty="0" err="1" smtClean="0"/>
                        <a:t>fixed</a:t>
                      </a:r>
                      <a:r>
                        <a:rPr lang="fr-BE" sz="1400" dirty="0" smtClean="0"/>
                        <a:t>)</a:t>
                      </a:r>
                      <a:r>
                        <a:rPr lang="fr-BE" sz="1400" baseline="0" dirty="0" smtClean="0"/>
                        <a:t> </a:t>
                      </a:r>
                      <a:endParaRPr lang="en-GB" sz="1400" dirty="0"/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smtClean="0">
                          <a:solidFill>
                            <a:srgbClr val="FF0000"/>
                          </a:solidFill>
                        </a:rPr>
                        <a:t>31/12/2020 (</a:t>
                      </a:r>
                      <a:r>
                        <a:rPr lang="fr-BE" sz="1400" dirty="0" err="1" smtClean="0">
                          <a:solidFill>
                            <a:srgbClr val="FF0000"/>
                          </a:solidFill>
                        </a:rPr>
                        <a:t>targets</a:t>
                      </a:r>
                      <a:r>
                        <a:rPr lang="fr-BE" sz="140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err="1" smtClean="0"/>
                        <a:t>Annual</a:t>
                      </a:r>
                      <a:r>
                        <a:rPr lang="fr-BE" sz="1400" dirty="0" smtClean="0"/>
                        <a:t> </a:t>
                      </a:r>
                      <a:endParaRPr lang="en-GB" sz="1400" dirty="0"/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smtClean="0"/>
                        <a:t>12/2021</a:t>
                      </a:r>
                      <a:r>
                        <a:rPr lang="fr-BE" sz="1400" dirty="0" smtClean="0"/>
                        <a:t/>
                      </a:r>
                      <a:br>
                        <a:rPr lang="fr-BE" sz="1400" dirty="0" smtClean="0"/>
                      </a:br>
                      <a:r>
                        <a:rPr lang="fr-BE" sz="1400" dirty="0" smtClean="0"/>
                        <a:t>(</a:t>
                      </a:r>
                      <a:r>
                        <a:rPr lang="fr-BE" sz="1400" dirty="0" smtClean="0"/>
                        <a:t>2021 </a:t>
                      </a:r>
                      <a:r>
                        <a:rPr lang="fr-BE" sz="1400" dirty="0" err="1" smtClean="0"/>
                        <a:t>target</a:t>
                      </a:r>
                      <a:r>
                        <a:rPr lang="fr-BE" sz="1400" dirty="0" smtClean="0"/>
                        <a:t> values</a:t>
                      </a:r>
                      <a:r>
                        <a:rPr lang="fr-BE" sz="1400" dirty="0" smtClean="0"/>
                        <a:t>)</a:t>
                      </a:r>
                      <a:endParaRPr lang="en-GB" sz="1400" dirty="0"/>
                    </a:p>
                  </a:txBody>
                  <a:tcPr marL="91433" marR="91433" marT="45734" marB="45734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136">
                <a:tc>
                  <a:txBody>
                    <a:bodyPr/>
                    <a:lstStyle/>
                    <a:p>
                      <a:pPr marL="0" indent="0">
                        <a:buFontTx/>
                        <a:buNone/>
                      </a:pPr>
                      <a:r>
                        <a:rPr lang="fr-BE" sz="1400" dirty="0" smtClean="0"/>
                        <a:t>4b. </a:t>
                      </a:r>
                      <a:r>
                        <a:rPr lang="fr-BE" sz="1400" dirty="0" err="1" smtClean="0"/>
                        <a:t>Achievement</a:t>
                      </a:r>
                      <a:r>
                        <a:rPr lang="fr-BE" sz="1400" dirty="0" smtClean="0"/>
                        <a:t> </a:t>
                      </a:r>
                      <a:r>
                        <a:rPr lang="fr-BE" sz="1400" dirty="0" err="1" smtClean="0"/>
                        <a:t>details</a:t>
                      </a:r>
                      <a:r>
                        <a:rPr lang="fr-BE" sz="1400" baseline="0" dirty="0" smtClean="0"/>
                        <a:t> - </a:t>
                      </a:r>
                      <a:r>
                        <a:rPr lang="fr-BE" sz="1400" dirty="0" err="1" smtClean="0"/>
                        <a:t>implemented</a:t>
                      </a:r>
                      <a:endParaRPr lang="en-GB" sz="1400" dirty="0"/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err="1" smtClean="0"/>
                        <a:t>Annual</a:t>
                      </a:r>
                      <a:r>
                        <a:rPr lang="fr-BE" sz="1400" dirty="0" smtClean="0"/>
                        <a:t> </a:t>
                      </a:r>
                      <a:endParaRPr lang="en-GB" sz="1400" dirty="0"/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smtClean="0">
                          <a:solidFill>
                            <a:srgbClr val="FF0000"/>
                          </a:solidFill>
                        </a:rPr>
                        <a:t>31/12/2019 </a:t>
                      </a:r>
                      <a:r>
                        <a:rPr lang="fr-BE" sz="1400" dirty="0" smtClean="0">
                          <a:solidFill>
                            <a:srgbClr val="FF0000"/>
                          </a:solidFill>
                        </a:rPr>
                        <a:t>(</a:t>
                      </a:r>
                      <a:r>
                        <a:rPr lang="fr-BE" sz="1400" dirty="0" err="1" smtClean="0">
                          <a:solidFill>
                            <a:srgbClr val="FF0000"/>
                          </a:solidFill>
                        </a:rPr>
                        <a:t>achieved</a:t>
                      </a:r>
                      <a:r>
                        <a:rPr lang="fr-BE" sz="1400" dirty="0" smtClean="0">
                          <a:solidFill>
                            <a:srgbClr val="FF0000"/>
                          </a:solidFill>
                        </a:rPr>
                        <a:t>)</a:t>
                      </a:r>
                      <a:endParaRPr lang="en-GB" sz="1400" dirty="0">
                        <a:solidFill>
                          <a:srgbClr val="FF0000"/>
                        </a:solidFill>
                      </a:endParaRPr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err="1" smtClean="0"/>
                        <a:t>Annual</a:t>
                      </a:r>
                      <a:endParaRPr lang="en-GB" sz="1400" dirty="0"/>
                    </a:p>
                  </a:txBody>
                  <a:tcPr marL="91433" marR="91433" marT="45734" marB="45734"/>
                </a:tc>
                <a:tc>
                  <a:txBody>
                    <a:bodyPr/>
                    <a:lstStyle/>
                    <a:p>
                      <a:r>
                        <a:rPr lang="fr-BE" sz="1400" dirty="0" smtClean="0"/>
                        <a:t>12/2021 (2020 </a:t>
                      </a:r>
                      <a:r>
                        <a:rPr lang="fr-BE" sz="1400" dirty="0" err="1" smtClean="0"/>
                        <a:t>achievement</a:t>
                      </a:r>
                      <a:r>
                        <a:rPr lang="fr-BE" sz="1400" dirty="0" smtClean="0"/>
                        <a:t> values) </a:t>
                      </a:r>
                      <a:endParaRPr lang="en-GB" sz="1400" dirty="0"/>
                    </a:p>
                  </a:txBody>
                  <a:tcPr marL="91433" marR="91433" marT="45734" marB="45734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Oval 2"/>
          <p:cNvSpPr/>
          <p:nvPr/>
        </p:nvSpPr>
        <p:spPr>
          <a:xfrm>
            <a:off x="11045008" y="2414586"/>
            <a:ext cx="294761" cy="295275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8" name="Oval 7"/>
          <p:cNvSpPr/>
          <p:nvPr/>
        </p:nvSpPr>
        <p:spPr>
          <a:xfrm>
            <a:off x="11045008" y="3267074"/>
            <a:ext cx="294761" cy="2952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9" name="Oval 8"/>
          <p:cNvSpPr/>
          <p:nvPr/>
        </p:nvSpPr>
        <p:spPr>
          <a:xfrm>
            <a:off x="11049514" y="3995737"/>
            <a:ext cx="294761" cy="295275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0" name="Oval 9"/>
          <p:cNvSpPr/>
          <p:nvPr/>
        </p:nvSpPr>
        <p:spPr>
          <a:xfrm>
            <a:off x="11049514" y="4695825"/>
            <a:ext cx="294761" cy="2952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11" name="Oval 10"/>
          <p:cNvSpPr/>
          <p:nvPr/>
        </p:nvSpPr>
        <p:spPr>
          <a:xfrm>
            <a:off x="11049514" y="5543550"/>
            <a:ext cx="294761" cy="29527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334654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b="1" dirty="0" err="1" smtClean="0">
                <a:solidFill>
                  <a:srgbClr val="FF0000"/>
                </a:solidFill>
              </a:rPr>
              <a:t>Cohesion</a:t>
            </a:r>
            <a:r>
              <a:rPr lang="fr-BE" b="1" dirty="0" smtClean="0">
                <a:solidFill>
                  <a:srgbClr val="FF0000"/>
                </a:solidFill>
              </a:rPr>
              <a:t> Open </a:t>
            </a:r>
            <a:r>
              <a:rPr lang="fr-BE" b="1" dirty="0" smtClean="0">
                <a:solidFill>
                  <a:srgbClr val="FF0000"/>
                </a:solidFill>
              </a:rPr>
              <a:t>Data </a:t>
            </a:r>
            <a:r>
              <a:rPr lang="fr-BE" b="1" dirty="0" smtClean="0">
                <a:solidFill>
                  <a:srgbClr val="FF0000"/>
                </a:solidFill>
              </a:rPr>
              <a:t>… a </a:t>
            </a:r>
            <a:r>
              <a:rPr lang="fr-BE" b="1" dirty="0" err="1" smtClean="0">
                <a:solidFill>
                  <a:srgbClr val="FF0000"/>
                </a:solidFill>
              </a:rPr>
              <a:t>guided</a:t>
            </a:r>
            <a:r>
              <a:rPr lang="fr-BE" b="1" dirty="0" smtClean="0">
                <a:solidFill>
                  <a:srgbClr val="FF0000"/>
                </a:solidFill>
              </a:rPr>
              <a:t> tour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2546" y="1686756"/>
            <a:ext cx="10441160" cy="4241567"/>
          </a:xfrm>
        </p:spPr>
        <p:txBody>
          <a:bodyPr/>
          <a:lstStyle/>
          <a:p>
            <a:pPr marL="1270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800" b="1" dirty="0" smtClean="0"/>
              <a:t>Open data in two main </a:t>
            </a:r>
            <a:r>
              <a:rPr lang="en-GB" sz="2800" b="1" dirty="0" smtClean="0"/>
              <a:t>layers </a:t>
            </a:r>
          </a:p>
          <a:p>
            <a:pPr marL="127000" lvl="1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2800" b="1" dirty="0" smtClean="0"/>
          </a:p>
          <a:p>
            <a:pPr marL="641350" lvl="1" indent="-5143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800" b="1" dirty="0" smtClean="0"/>
              <a:t>The website with prepared navigation and charts</a:t>
            </a:r>
            <a:br>
              <a:rPr lang="en-GB" sz="2800" b="1" dirty="0" smtClean="0"/>
            </a:br>
            <a:r>
              <a:rPr lang="en-GB" sz="2800" b="1" dirty="0" smtClean="0"/>
              <a:t>… from the programme to the EU level</a:t>
            </a:r>
          </a:p>
          <a:p>
            <a:pPr marL="641350" lvl="1" indent="-5143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GB" sz="2800" b="1" dirty="0" smtClean="0"/>
          </a:p>
          <a:p>
            <a:pPr marL="641350" lvl="1" indent="-514350"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800" b="1" dirty="0" smtClean="0"/>
              <a:t>The catalogue, stories and open data options</a:t>
            </a:r>
            <a:endParaRPr lang="en-GB" sz="2800" b="1" dirty="0" smtClean="0"/>
          </a:p>
          <a:p>
            <a:pPr marL="127000" lvl="1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2800" b="1" dirty="0" smtClean="0"/>
          </a:p>
          <a:p>
            <a:pPr marL="127000" lvl="1" indent="0">
              <a:spcBef>
                <a:spcPts val="0"/>
              </a:spcBef>
              <a:spcAft>
                <a:spcPts val="600"/>
              </a:spcAft>
              <a:buNone/>
            </a:pPr>
            <a:endParaRPr lang="en-GB" sz="2800" b="1" dirty="0"/>
          </a:p>
          <a:p>
            <a:pPr marL="127000" lvl="1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en-GB" sz="2800" b="1" dirty="0"/>
              <a:t>=&gt; </a:t>
            </a:r>
            <a:r>
              <a:rPr lang="en-GB" sz="2800" b="1" dirty="0">
                <a:hlinkClick r:id="rId3"/>
              </a:rPr>
              <a:t>https://cohesiondata.ec.europa.eu</a:t>
            </a:r>
            <a:r>
              <a:rPr lang="en-GB" sz="2800" b="1" dirty="0" smtClean="0">
                <a:hlinkClick r:id="rId3"/>
              </a:rPr>
              <a:t>/</a:t>
            </a:r>
            <a:r>
              <a:rPr lang="en-GB" sz="2800" b="1" dirty="0" smtClean="0"/>
              <a:t> </a:t>
            </a:r>
            <a:endParaRPr lang="en-GB" sz="2800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C472F1-7A2C-4081-AEBA-B44B0DA87C77}" type="slidenum">
              <a:rPr lang="en-GB" altLang="en-US" smtClean="0"/>
              <a:pPr>
                <a:defRPr/>
              </a:pPr>
              <a:t>7</a:t>
            </a:fld>
            <a:endParaRPr lang="en-GB" altLang="en-US" dirty="0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5735639" y="6572251"/>
            <a:ext cx="720725" cy="46196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800" b="1" i="0" dirty="0">
                <a:solidFill>
                  <a:schemeClr val="bg1"/>
                </a:solidFill>
              </a:rPr>
              <a:t>ESI FUNDS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800" b="1" i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15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BE" b="1" dirty="0" smtClean="0">
                <a:solidFill>
                  <a:srgbClr val="FF0000"/>
                </a:solidFill>
              </a:rPr>
              <a:t>Open </a:t>
            </a:r>
            <a:r>
              <a:rPr lang="fr-BE" b="1" dirty="0" smtClean="0">
                <a:solidFill>
                  <a:srgbClr val="FF0000"/>
                </a:solidFill>
              </a:rPr>
              <a:t>Data </a:t>
            </a:r>
            <a:r>
              <a:rPr lang="fr-BE" b="1" dirty="0" smtClean="0">
                <a:solidFill>
                  <a:srgbClr val="FF0000"/>
                </a:solidFill>
              </a:rPr>
              <a:t>as a </a:t>
            </a:r>
            <a:r>
              <a:rPr lang="fr-BE" b="1" dirty="0" err="1" smtClean="0">
                <a:solidFill>
                  <a:srgbClr val="FF0000"/>
                </a:solidFill>
              </a:rPr>
              <a:t>tool</a:t>
            </a:r>
            <a:r>
              <a:rPr lang="fr-BE" b="1" dirty="0" smtClean="0">
                <a:solidFill>
                  <a:srgbClr val="FF0000"/>
                </a:solidFill>
              </a:rPr>
              <a:t> to tell stories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02546" y="1371600"/>
            <a:ext cx="10441160" cy="4556723"/>
          </a:xfrm>
        </p:spPr>
        <p:txBody>
          <a:bodyPr/>
          <a:lstStyle/>
          <a:p>
            <a:pPr marL="355600" lvl="1">
              <a:spcBef>
                <a:spcPts val="0"/>
              </a:spcBef>
              <a:spcAft>
                <a:spcPts val="600"/>
              </a:spcAft>
            </a:pPr>
            <a:r>
              <a:rPr lang="en-GB" sz="2800" b="1" dirty="0" smtClean="0"/>
              <a:t>How do we choose data stories to tell ? </a:t>
            </a:r>
          </a:p>
          <a:p>
            <a:pPr marL="1098550" lvl="2" indent="-5143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000" dirty="0"/>
              <a:t>Does something need explaining?</a:t>
            </a:r>
          </a:p>
          <a:p>
            <a:pPr marL="1098550" lvl="2" indent="-5143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000" dirty="0" smtClean="0"/>
              <a:t>Do </a:t>
            </a:r>
            <a:r>
              <a:rPr lang="en-GB" sz="2000" dirty="0"/>
              <a:t>we have data?</a:t>
            </a:r>
          </a:p>
          <a:p>
            <a:pPr marL="1098550" lvl="2" indent="-5143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000" dirty="0" smtClean="0"/>
              <a:t>Can we tell a story? </a:t>
            </a:r>
          </a:p>
          <a:p>
            <a:pPr marL="1098550" lvl="2" indent="-5143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2000" dirty="0" smtClean="0"/>
              <a:t>Do we have the expertise to explain the data?</a:t>
            </a:r>
          </a:p>
          <a:p>
            <a:pPr marL="355600" lvl="1">
              <a:spcBef>
                <a:spcPts val="0"/>
              </a:spcBef>
              <a:spcAft>
                <a:spcPts val="600"/>
              </a:spcAft>
            </a:pPr>
            <a:r>
              <a:rPr lang="en-GB" sz="2800" b="1" dirty="0" smtClean="0"/>
              <a:t>Types of stories </a:t>
            </a:r>
          </a:p>
          <a:p>
            <a:pPr marL="1098550" lvl="2" indent="-5143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b="1" dirty="0" smtClean="0"/>
              <a:t>Policy stories</a:t>
            </a:r>
            <a:r>
              <a:rPr lang="en-GB" sz="2000" dirty="0" smtClean="0"/>
              <a:t>: </a:t>
            </a:r>
            <a:r>
              <a:rPr lang="en-GB" sz="2000" i="1" dirty="0" smtClean="0"/>
              <a:t>Climate change, a focus on SME support, </a:t>
            </a:r>
            <a:r>
              <a:rPr lang="en-GB" sz="2000" i="1" dirty="0" err="1" smtClean="0"/>
              <a:t>etc</a:t>
            </a:r>
            <a:endParaRPr lang="en-GB" sz="2000" i="1" dirty="0" smtClean="0"/>
          </a:p>
          <a:p>
            <a:pPr marL="1098550" lvl="2" indent="-5143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b="1" dirty="0" smtClean="0"/>
              <a:t>Monitoring stories</a:t>
            </a:r>
            <a:r>
              <a:rPr lang="en-GB" sz="2000" dirty="0" smtClean="0"/>
              <a:t>: </a:t>
            </a:r>
            <a:r>
              <a:rPr lang="en-GB" sz="2000" i="1" dirty="0" smtClean="0"/>
              <a:t>explaining categorisation, common indicators, guides to reading the charts</a:t>
            </a:r>
          </a:p>
          <a:p>
            <a:pPr marL="1098550" lvl="2" indent="-5143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b="1" dirty="0" smtClean="0"/>
              <a:t>Profiling new initiatives</a:t>
            </a:r>
            <a:r>
              <a:rPr lang="en-GB" sz="2000" i="1" dirty="0" smtClean="0"/>
              <a:t>:  CRII/CRII+, REACT-EU</a:t>
            </a:r>
          </a:p>
          <a:p>
            <a:pPr marL="1098550" lvl="2" indent="-51435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b="1" dirty="0" smtClean="0"/>
              <a:t>Profiling statistical indices</a:t>
            </a:r>
            <a:r>
              <a:rPr lang="en-GB" sz="2000" i="1" dirty="0" smtClean="0"/>
              <a:t>: Regional Competitiveness, Social Progress, Gender Equality</a:t>
            </a:r>
            <a:endParaRPr lang="en-GB" sz="2000" i="1" dirty="0" smtClean="0"/>
          </a:p>
          <a:p>
            <a:pPr marL="355600" lvl="1">
              <a:spcBef>
                <a:spcPts val="0"/>
              </a:spcBef>
              <a:spcAft>
                <a:spcPts val="600"/>
              </a:spcAft>
            </a:pPr>
            <a:endParaRPr lang="en-GB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C472F1-7A2C-4081-AEBA-B44B0DA87C77}" type="slidenum">
              <a:rPr lang="en-GB" altLang="en-US" smtClean="0"/>
              <a:pPr>
                <a:defRPr/>
              </a:pPr>
              <a:t>8</a:t>
            </a:fld>
            <a:endParaRPr lang="en-GB" altLang="en-US" dirty="0"/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5735639" y="6572251"/>
            <a:ext cx="720725" cy="461963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bg1"/>
              </a:buClr>
              <a:buChar char="•"/>
              <a:defRPr sz="2400" i="1">
                <a:solidFill>
                  <a:srgbClr val="0F5494"/>
                </a:solidFill>
                <a:latin typeface="Verdan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lr>
                <a:srgbClr val="009FBA"/>
              </a:buClr>
              <a:buChar char="•"/>
              <a:defRPr sz="2000" b="1">
                <a:solidFill>
                  <a:srgbClr val="0F5494"/>
                </a:solidFill>
                <a:latin typeface="Verdana" panose="020B0604030504040204" pitchFamily="34" charset="0"/>
              </a:defRPr>
            </a:lvl2pPr>
            <a:lvl3pPr marL="1143000" indent="-228600">
              <a:spcBef>
                <a:spcPct val="20000"/>
              </a:spcBef>
              <a:defRPr sz="1400">
                <a:solidFill>
                  <a:srgbClr val="0F5494"/>
                </a:solidFill>
                <a:latin typeface="Verdan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GB" altLang="en-US" sz="800" b="1" i="0" dirty="0">
                <a:solidFill>
                  <a:schemeClr val="bg1"/>
                </a:solidFill>
              </a:rPr>
              <a:t>ESI FUNDS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en-GB" altLang="en-US" sz="800" b="1" i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449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CORONAVIRUS DASHBOARD</a:t>
            </a:r>
            <a:endParaRPr lang="en-IE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3060" y="1265216"/>
            <a:ext cx="9383015" cy="451927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21971" y="5694218"/>
            <a:ext cx="34547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BE" sz="2800" dirty="0" smtClean="0">
                <a:hlinkClick r:id="rId3"/>
              </a:rPr>
              <a:t>DASHBOARD LINK </a:t>
            </a:r>
            <a:endParaRPr lang="en-IE" sz="2800" dirty="0"/>
          </a:p>
        </p:txBody>
      </p:sp>
    </p:spTree>
    <p:extLst>
      <p:ext uri="{BB962C8B-B14F-4D97-AF65-F5344CB8AC3E}">
        <p14:creationId xmlns:p14="http://schemas.microsoft.com/office/powerpoint/2010/main" val="100888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C colour scheme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1E858B"/>
      </a:accent1>
      <a:accent2>
        <a:srgbClr val="4BC5DE"/>
      </a:accent2>
      <a:accent3>
        <a:srgbClr val="1EC08A"/>
      </a:accent3>
      <a:accent4>
        <a:srgbClr val="ED8D2F"/>
      </a:accent4>
      <a:accent5>
        <a:srgbClr val="FFC000"/>
      </a:accent5>
      <a:accent6>
        <a:srgbClr val="E76C53"/>
      </a:accent6>
      <a:hlink>
        <a:srgbClr val="0563C1"/>
      </a:hlink>
      <a:folHlink>
        <a:srgbClr val="24337E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EC_Corporate_PPT_Template" id="{9E25CBC4-264C-4E5F-8DDF-C73C2B944108}" vid="{63966CC3-CC63-46CF-BE8C-07ABBDCD622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3953</TotalTime>
  <Words>786</Words>
  <Application>Microsoft Office PowerPoint</Application>
  <PresentationFormat>Widescreen</PresentationFormat>
  <Paragraphs>153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Verdana</vt:lpstr>
      <vt:lpstr>Wingdings</vt:lpstr>
      <vt:lpstr>Office Theme</vt:lpstr>
      <vt:lpstr>           All you ever wanted to know about #CohesionOpenData   (… but were perhaps afraid to ask)   John WALSH, DG REGIO Evaluation and  European Semester Unit</vt:lpstr>
      <vt:lpstr>Objectives 1/2</vt:lpstr>
      <vt:lpstr>Objectives 2/2</vt:lpstr>
      <vt:lpstr>3 user surveys (2017-19-21) (n= 641)</vt:lpstr>
      <vt:lpstr> Data quality, preparation and processing  </vt:lpstr>
      <vt:lpstr> Main Datasets – 2014-2020</vt:lpstr>
      <vt:lpstr>Cohesion Open Data … a guided tour</vt:lpstr>
      <vt:lpstr>Open Data as a tool to tell stories</vt:lpstr>
      <vt:lpstr>CORONAVIRUS DASHBOARD</vt:lpstr>
      <vt:lpstr>Exploiting Cohesion Open Data</vt:lpstr>
      <vt:lpstr> Still more links !!</vt:lpstr>
      <vt:lpstr>Keep in touch with #CohesionOpenData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WALSH John (REGIO)</dc:creator>
  <cp:lastModifiedBy>WALSH John (REGIO)</cp:lastModifiedBy>
  <cp:revision>28</cp:revision>
  <dcterms:created xsi:type="dcterms:W3CDTF">2020-06-05T12:07:32Z</dcterms:created>
  <dcterms:modified xsi:type="dcterms:W3CDTF">2021-10-04T23:09:12Z</dcterms:modified>
</cp:coreProperties>
</file>