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16" roundtripDataSignature="AMtx7mgEHX8rKHtUE10fr4UlhvqsnXIYE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63E36228-4D3A-4F40-AADF-79E7F1CE0B85}">
  <a:tblStyle styleId="{63E36228-4D3A-4F40-AADF-79E7F1CE0B85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customschemas.google.com/relationships/presentationmetadata" Target="meta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5" name="Google Shape;95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f32789ca7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f32789ca79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f32789ca79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f32789ca79_0_2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f32789ca79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gf32789ca79_0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Úvodní snímek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4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4" name="Google Shape;14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adpis a svislý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3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vislý nadpis a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4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Záhlaví oddílu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6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va obsahy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7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2" name="Google Shape;32;p17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3" name="Google Shape;33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orovnání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2" name="Google Shape;42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Jenom nadpis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rázdný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sah s titulkem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1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58" name="Google Shape;58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brázek s titulkem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2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2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5" name="Google Shape;65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Relationship Id="rId4" Type="http://schemas.openxmlformats.org/officeDocument/2006/relationships/hyperlink" Target="https://cz.pathwaysexplorer.climact.com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hyperlink" Target="https://cz.pathwaysexplorer.climact.com/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4.png"/><Relationship Id="rId5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rgbClr val="DFF2F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5" name="Google Shape;85;p1"/>
          <p:cNvSpPr txBox="1"/>
          <p:nvPr>
            <p:ph type="ctrTitle"/>
          </p:nvPr>
        </p:nvSpPr>
        <p:spPr>
          <a:xfrm>
            <a:off x="1074600" y="1626013"/>
            <a:ext cx="10042800" cy="2387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b="1" lang="cs-CZ" sz="4200">
                <a:latin typeface="Arial"/>
                <a:ea typeface="Arial"/>
                <a:cs typeface="Arial"/>
                <a:sym typeface="Arial"/>
              </a:rPr>
              <a:t>Nízkouhlíkové trajektorie pro Česko:</a:t>
            </a:r>
            <a:endParaRPr b="1" sz="420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</a:pPr>
            <a:r>
              <a:rPr lang="cs-CZ" sz="4200">
                <a:latin typeface="Arial"/>
                <a:ea typeface="Arial"/>
                <a:cs typeface="Arial"/>
                <a:sym typeface="Arial"/>
              </a:rPr>
              <a:t>výhledy a socioekonomické dopady</a:t>
            </a:r>
            <a:endParaRPr sz="42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"/>
          <p:cNvSpPr txBox="1"/>
          <p:nvPr>
            <p:ph idx="1" type="subTitle"/>
          </p:nvPr>
        </p:nvSpPr>
        <p:spPr>
          <a:xfrm>
            <a:off x="2667000" y="5088999"/>
            <a:ext cx="6858000" cy="6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7500" lnSpcReduction="10000"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cs-CZ">
                <a:latin typeface="Arial"/>
                <a:ea typeface="Arial"/>
                <a:cs typeface="Arial"/>
                <a:sym typeface="Arial"/>
              </a:rPr>
              <a:t>Tomáš Jungwirth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cs-CZ">
                <a:latin typeface="Arial"/>
                <a:ea typeface="Arial"/>
                <a:cs typeface="Arial"/>
                <a:sym typeface="Arial"/>
              </a:rPr>
              <a:t>vedoucí Klimatýmu AMO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AMO_black_2_1.pdf" id="87" name="Google Shape;8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29029" y="-458591"/>
            <a:ext cx="2387600" cy="2387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8" name="Google Shape;88;p1"/>
          <p:cNvCxnSpPr/>
          <p:nvPr/>
        </p:nvCxnSpPr>
        <p:spPr>
          <a:xfrm>
            <a:off x="2209800" y="662402"/>
            <a:ext cx="493268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89" name="Google Shape;89;p1"/>
          <p:cNvSpPr txBox="1"/>
          <p:nvPr/>
        </p:nvSpPr>
        <p:spPr>
          <a:xfrm>
            <a:off x="5621998" y="560583"/>
            <a:ext cx="5958509" cy="6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cs-CZ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Asociace pro mezinárodní otázky — Association for International Affairs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0" name="Google Shape;90;p1"/>
          <p:cNvCxnSpPr/>
          <p:nvPr/>
        </p:nvCxnSpPr>
        <p:spPr>
          <a:xfrm>
            <a:off x="5049520" y="4550888"/>
            <a:ext cx="209296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91" name="Google Shape;91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842174" y="4977331"/>
            <a:ext cx="819978" cy="1418057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"/>
          <p:cNvSpPr txBox="1"/>
          <p:nvPr>
            <p:ph idx="1" type="subTitle"/>
          </p:nvPr>
        </p:nvSpPr>
        <p:spPr>
          <a:xfrm>
            <a:off x="284475" y="6063349"/>
            <a:ext cx="68580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60"/>
              <a:buNone/>
            </a:pPr>
            <a:r>
              <a:rPr lang="cs-CZ" sz="1560">
                <a:latin typeface="Arial"/>
                <a:ea typeface="Arial"/>
                <a:cs typeface="Arial"/>
                <a:sym typeface="Arial"/>
              </a:rPr>
              <a:t>7. konference evaluační jednotky NOK</a:t>
            </a:r>
            <a:endParaRPr sz="1560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60"/>
              <a:buNone/>
            </a:pPr>
            <a:r>
              <a:rPr lang="cs-CZ" sz="1560">
                <a:latin typeface="Arial"/>
                <a:ea typeface="Arial"/>
                <a:cs typeface="Arial"/>
                <a:sym typeface="Arial"/>
              </a:rPr>
              <a:t>13. 10. 2021</a:t>
            </a:r>
            <a:endParaRPr sz="156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DFF2F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2" name="Google Shape;172;p12"/>
          <p:cNvSpPr txBox="1"/>
          <p:nvPr>
            <p:ph type="ctrTitle"/>
          </p:nvPr>
        </p:nvSpPr>
        <p:spPr>
          <a:xfrm>
            <a:off x="2209800" y="1652436"/>
            <a:ext cx="7772400" cy="157378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</a:pPr>
            <a:r>
              <a:rPr b="1" lang="cs-CZ" sz="5000">
                <a:latin typeface="Arial"/>
                <a:ea typeface="Arial"/>
                <a:cs typeface="Arial"/>
                <a:sym typeface="Arial"/>
              </a:rPr>
              <a:t>Q &amp; A</a:t>
            </a:r>
            <a:endParaRPr/>
          </a:p>
        </p:txBody>
      </p:sp>
      <p:sp>
        <p:nvSpPr>
          <p:cNvPr id="173" name="Google Shape;173;p12"/>
          <p:cNvSpPr/>
          <p:nvPr/>
        </p:nvSpPr>
        <p:spPr>
          <a:xfrm>
            <a:off x="2580904" y="4132961"/>
            <a:ext cx="7030192" cy="19389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Tomáš Jungwirth</a:t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cs-CZ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tomas.jungwirth@amo.cz</a:t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74" name="Google Shape;174;p12"/>
          <p:cNvCxnSpPr/>
          <p:nvPr/>
        </p:nvCxnSpPr>
        <p:spPr>
          <a:xfrm>
            <a:off x="5035872" y="3680919"/>
            <a:ext cx="209296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descr="AMO_black_2_1.pdf" id="175" name="Google Shape;17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-419714"/>
            <a:ext cx="2387600" cy="2387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6" name="Google Shape;176;p12"/>
          <p:cNvCxnSpPr/>
          <p:nvPr/>
        </p:nvCxnSpPr>
        <p:spPr>
          <a:xfrm>
            <a:off x="2209800" y="700903"/>
            <a:ext cx="5122333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77" name="Google Shape;177;p12"/>
          <p:cNvSpPr txBox="1"/>
          <p:nvPr/>
        </p:nvSpPr>
        <p:spPr>
          <a:xfrm>
            <a:off x="6990173" y="591725"/>
            <a:ext cx="4777740" cy="6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b="0" i="0" lang="cs-CZ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Asociace pro mezinárodní otázky — Association for International Affairs</a:t>
            </a:r>
            <a:endParaRPr b="0" i="0" sz="10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MO_black_2_1.pdf" id="97" name="Google Shape;97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20" y="5247861"/>
            <a:ext cx="2020895" cy="20208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8" name="Google Shape;98;p2"/>
          <p:cNvCxnSpPr/>
          <p:nvPr/>
        </p:nvCxnSpPr>
        <p:spPr>
          <a:xfrm>
            <a:off x="1993809" y="6193267"/>
            <a:ext cx="6085233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99" name="Google Shape;99;p2"/>
          <p:cNvSpPr txBox="1"/>
          <p:nvPr/>
        </p:nvSpPr>
        <p:spPr>
          <a:xfrm>
            <a:off x="8020050" y="6084089"/>
            <a:ext cx="3563053" cy="6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cs-CZ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Nízkouhlíkové trajektorie pro Českou republiku</a:t>
            </a:r>
            <a:endParaRPr/>
          </a:p>
        </p:txBody>
      </p:sp>
      <p:sp>
        <p:nvSpPr>
          <p:cNvPr id="100" name="Google Shape;100;p2"/>
          <p:cNvSpPr txBox="1"/>
          <p:nvPr>
            <p:ph type="ctrTitle"/>
          </p:nvPr>
        </p:nvSpPr>
        <p:spPr>
          <a:xfrm>
            <a:off x="2209800" y="355150"/>
            <a:ext cx="7772400" cy="6191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cs-CZ" sz="3000">
                <a:latin typeface="Arial"/>
                <a:ea typeface="Arial"/>
                <a:cs typeface="Arial"/>
                <a:sym typeface="Arial"/>
              </a:rPr>
              <a:t>Kontext</a:t>
            </a:r>
            <a:endParaRPr/>
          </a:p>
        </p:txBody>
      </p:sp>
      <p:sp>
        <p:nvSpPr>
          <p:cNvPr id="101" name="Google Shape;101;p2"/>
          <p:cNvSpPr txBox="1"/>
          <p:nvPr/>
        </p:nvSpPr>
        <p:spPr>
          <a:xfrm>
            <a:off x="978006" y="1245841"/>
            <a:ext cx="10236000" cy="42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Státy Evropské unie se shodly na přijetí cíle klimatické neutrality do r. 2050 a snížení (čistých) emisí skleníkových plynů o 55 % do r. 2030 oproti r. 1990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Podle návrhu Evropské komise má Česko omezit emise mimo systém EU ETS o 26 % (do r. 2030 oproti r. 2005), oproti starému cíli 14 %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Vláda ČR však dosud neaktualizovala svoji Politiku ochrany klimatu (2017), ani Národní klimaticko-energetický plán v souladu s novými cíli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 současnosti neexistuje žádný oficiální scénář, který by Česko přivedl na trajektorii klimatické neutrality do r. 2050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Do tohoto kontextu přinášíme ve spolupráci s belgickou společností CLIMACT </a:t>
            </a:r>
            <a:r>
              <a:rPr b="1" i="0" lang="cs-CZ" sz="1700" u="sng" cap="none" strike="noStrike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Pathways Explorer</a:t>
            </a:r>
            <a: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interaktivní, open-source dekarbonizační nástroj, který zve všechny uživatele, aby sami prozkoumali řadu různých uhlíkově mitigačních trajektorií</a:t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Char char="•"/>
            </a:pPr>
            <a:r>
              <a:rPr lang="cs-CZ" sz="1700">
                <a:solidFill>
                  <a:schemeClr val="dk1"/>
                </a:solidFill>
              </a:rPr>
              <a:t>Zároveň jsme ve spolupráci s polským think-tankem WiseEuropa modelovali dopady rychlejšího odklonu od uhlí na ekonomiku a zaměstnanost </a:t>
            </a:r>
            <a:endParaRPr sz="17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MO_black_2_1.pdf" id="106" name="Google Shape;10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20" y="5247861"/>
            <a:ext cx="2020895" cy="20208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7" name="Google Shape;107;p4"/>
          <p:cNvCxnSpPr/>
          <p:nvPr/>
        </p:nvCxnSpPr>
        <p:spPr>
          <a:xfrm>
            <a:off x="1993809" y="6193267"/>
            <a:ext cx="6085233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08" name="Google Shape;108;p4"/>
          <p:cNvSpPr txBox="1"/>
          <p:nvPr/>
        </p:nvSpPr>
        <p:spPr>
          <a:xfrm>
            <a:off x="8020050" y="6084089"/>
            <a:ext cx="3563053" cy="6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cs-CZ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Nízkouhlíkové trajektorie pro Českou republiku</a:t>
            </a:r>
            <a:endParaRPr/>
          </a:p>
        </p:txBody>
      </p:sp>
      <p:sp>
        <p:nvSpPr>
          <p:cNvPr id="109" name="Google Shape;109;p4"/>
          <p:cNvSpPr txBox="1"/>
          <p:nvPr>
            <p:ph type="ctrTitle"/>
          </p:nvPr>
        </p:nvSpPr>
        <p:spPr>
          <a:xfrm>
            <a:off x="685799" y="355150"/>
            <a:ext cx="10820400" cy="6191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cs-CZ" sz="3000">
                <a:latin typeface="Arial"/>
                <a:ea typeface="Arial"/>
                <a:cs typeface="Arial"/>
                <a:sym typeface="Arial"/>
              </a:rPr>
              <a:t>Scénáře</a:t>
            </a:r>
            <a:endParaRPr/>
          </a:p>
        </p:txBody>
      </p:sp>
      <p:sp>
        <p:nvSpPr>
          <p:cNvPr id="110" name="Google Shape;110;p4"/>
          <p:cNvSpPr txBox="1"/>
          <p:nvPr/>
        </p:nvSpPr>
        <p:spPr>
          <a:xfrm>
            <a:off x="978031" y="1319291"/>
            <a:ext cx="10236000" cy="389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cs-CZ" sz="1700" u="sng">
                <a:solidFill>
                  <a:schemeClr val="hlink"/>
                </a:solidFill>
                <a:hlinkClick r:id="rId4"/>
              </a:rPr>
              <a:t>https://cz.pathwaysexplorer.climact.com/</a:t>
            </a:r>
            <a:endParaRPr b="1" i="0" sz="1700" u="none" cap="none" strike="noStrike">
              <a:solidFill>
                <a:schemeClr val="dk1"/>
              </a:solidFill>
            </a:endParaRPr>
          </a:p>
          <a:p>
            <a:pPr indent="-17780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1" i="0" sz="1700" u="none" cap="none" strike="noStrike">
              <a:solidFill>
                <a:schemeClr val="dk1"/>
              </a:solidFill>
            </a:endParaRPr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1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REF</a:t>
            </a:r>
            <a: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Základní scénář, založený na aktuálně implementovaných politikách a opatřeních, který bere </a:t>
            </a:r>
            <a:b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v úvahu aktuální vývoj. Také nazývaný scénář ‘WEM’, tedy ‘with existing measures’, neboli </a:t>
            </a:r>
            <a:b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 existujícími opatřeními.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1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NECP</a:t>
            </a:r>
            <a: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Scénář odrážející středně ambiciózní opatření pro Českou republiku na základě národního energetického a klimatického plánu, také nazývaný scénář ‘WAM’, tedy ‘with additional measures’, neboli s dalšími opatřeními.</a:t>
            </a:r>
            <a:endParaRPr/>
          </a:p>
          <a:p>
            <a:pPr indent="-28575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</a:pPr>
            <a:r>
              <a:rPr b="1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LTS</a:t>
            </a:r>
            <a: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– Scénář dlouhodobé strategie vedoucí k</a:t>
            </a:r>
            <a:r>
              <a:rPr lang="cs-CZ" sz="1700">
                <a:solidFill>
                  <a:schemeClr val="dk1"/>
                </a:solidFill>
              </a:rPr>
              <a:t>e klimatické</a:t>
            </a:r>
            <a: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neutralitě do roku 2050.</a:t>
            </a:r>
            <a:endParaRPr/>
          </a:p>
          <a:p>
            <a:pPr indent="-177800" lvl="0" marL="285750" marR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cs-CZ" sz="1700">
                <a:solidFill>
                  <a:schemeClr val="dk1"/>
                </a:solidFill>
              </a:rPr>
              <a:t>H</a:t>
            </a:r>
            <a:r>
              <a:rPr b="0" i="0" lang="cs-CZ" sz="1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istorický vývoj emisí (tj. do roku 2020) je ve všech scénářích samozřejmě stejný.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MO_black_2_1.pdf" id="115" name="Google Shape;115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20" y="5247861"/>
            <a:ext cx="2020895" cy="20208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6" name="Google Shape;116;p3"/>
          <p:cNvCxnSpPr/>
          <p:nvPr/>
        </p:nvCxnSpPr>
        <p:spPr>
          <a:xfrm>
            <a:off x="1993809" y="6193267"/>
            <a:ext cx="6085233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17" name="Google Shape;117;p3"/>
          <p:cNvSpPr txBox="1"/>
          <p:nvPr/>
        </p:nvSpPr>
        <p:spPr>
          <a:xfrm>
            <a:off x="8020050" y="6084089"/>
            <a:ext cx="3563053" cy="6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cs-CZ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Nízkouhlíkové trajektorie pro Českou republiku</a:t>
            </a:r>
            <a:endParaRPr/>
          </a:p>
        </p:txBody>
      </p:sp>
      <p:sp>
        <p:nvSpPr>
          <p:cNvPr id="118" name="Google Shape;118;p3"/>
          <p:cNvSpPr txBox="1"/>
          <p:nvPr>
            <p:ph type="ctrTitle"/>
          </p:nvPr>
        </p:nvSpPr>
        <p:spPr>
          <a:xfrm>
            <a:off x="685799" y="355150"/>
            <a:ext cx="10820400" cy="6191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cs-CZ" sz="3000">
                <a:latin typeface="Arial"/>
                <a:ea typeface="Arial"/>
                <a:cs typeface="Arial"/>
                <a:sym typeface="Arial"/>
              </a:rPr>
              <a:t>Trajektorie klimatické neutrality ČR 2050: náhled</a:t>
            </a:r>
            <a:endParaRPr/>
          </a:p>
        </p:txBody>
      </p:sp>
      <p:pic>
        <p:nvPicPr>
          <p:cNvPr id="119" name="Google Shape;11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37487" y="1283213"/>
            <a:ext cx="7917025" cy="45963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MO_black_2_1.pdf" id="124" name="Google Shape;12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20" y="5247861"/>
            <a:ext cx="2020895" cy="20208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5" name="Google Shape;125;p10"/>
          <p:cNvCxnSpPr/>
          <p:nvPr/>
        </p:nvCxnSpPr>
        <p:spPr>
          <a:xfrm>
            <a:off x="1993809" y="6193267"/>
            <a:ext cx="6085233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6" name="Google Shape;126;p10"/>
          <p:cNvSpPr txBox="1"/>
          <p:nvPr/>
        </p:nvSpPr>
        <p:spPr>
          <a:xfrm>
            <a:off x="8020050" y="6084089"/>
            <a:ext cx="3563053" cy="6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cs-CZ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Nízkouhlíkové trajektorie pro Českou republiku</a:t>
            </a:r>
            <a:endParaRPr/>
          </a:p>
        </p:txBody>
      </p:sp>
      <p:sp>
        <p:nvSpPr>
          <p:cNvPr id="127" name="Google Shape;127;p10"/>
          <p:cNvSpPr txBox="1"/>
          <p:nvPr>
            <p:ph type="ctrTitle"/>
          </p:nvPr>
        </p:nvSpPr>
        <p:spPr>
          <a:xfrm>
            <a:off x="685799" y="355150"/>
            <a:ext cx="10820400" cy="6191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cs-CZ" sz="3000">
                <a:latin typeface="Arial"/>
                <a:ea typeface="Arial"/>
                <a:cs typeface="Arial"/>
                <a:sym typeface="Arial"/>
              </a:rPr>
              <a:t>Srovnání key performance indicators</a:t>
            </a:r>
            <a:endParaRPr b="1" sz="300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28" name="Google Shape;128;p10"/>
          <p:cNvGraphicFramePr/>
          <p:nvPr/>
        </p:nvGraphicFramePr>
        <p:xfrm>
          <a:off x="1338223" y="121674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{63E36228-4D3A-4F40-AADF-79E7F1CE0B85}</a:tableStyleId>
              </a:tblPr>
              <a:tblGrid>
                <a:gridCol w="4012400"/>
                <a:gridCol w="1800250"/>
                <a:gridCol w="1791725"/>
                <a:gridCol w="1911175"/>
              </a:tblGrid>
              <a:tr h="348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SCÉNÁŘ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Reference (approx)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NECP (approx)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LTS (AMO’s suggestion)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348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Čisté emise 2050 (CO2e)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77.8 Mt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54.3 Mt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4D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45720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1.1 Mt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/>
                    </a:solidFill>
                  </a:tcPr>
                </a:tc>
              </a:tr>
              <a:tr h="520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Emise 2050 v. 2015 bez LULUCF &amp; BECCS %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- 30.6 %</a:t>
                      </a:r>
                      <a:endParaRPr/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- 45.7 %</a:t>
                      </a:r>
                      <a:endParaRPr/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4D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- 85.8 %</a:t>
                      </a:r>
                      <a:endParaRPr/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/>
                    </a:solidFill>
                  </a:tcPr>
                </a:tc>
              </a:tr>
              <a:tr h="348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Spotřeba elektřiny 2050 v. 2015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+ 23.1 TWh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+ 26.6 TWh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4D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+ 18.0 TWh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/>
                    </a:solidFill>
                  </a:tcPr>
                </a:tc>
              </a:tr>
              <a:tr h="348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Spotřeba energií v průmyslu 2050 v. 2015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+ 8.9 TWh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- 4.0 TWh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4D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- 23.0 TWh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/>
                    </a:solidFill>
                  </a:tcPr>
                </a:tc>
              </a:tr>
              <a:tr h="348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Spotřeba energií v sektoru budov 2050 v. 2015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+ 6.3 TWh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- 7.1 TWh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4D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- 29.2 TWh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/>
                    </a:solidFill>
                  </a:tcPr>
                </a:tc>
              </a:tr>
              <a:tr h="348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Spotřeba energií v dopravě 2050 v. 2015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AF6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- 7.0 TWh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- 4.9 TWh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4D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- 34.2 TWh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/>
                    </a:solidFill>
                  </a:tcPr>
                </a:tc>
              </a:tr>
              <a:tr h="348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Datum ukončení spalování uhlí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Kolem 2040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Kolem 2038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4D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Kolem 2030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/>
                    </a:solidFill>
                  </a:tcPr>
                </a:tc>
              </a:tr>
              <a:tr h="5204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Roční produkce elektřiny z fotovoltaiky 2050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4.7 TWh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7.6 TWh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4D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19.4 TWh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/>
                    </a:solidFill>
                  </a:tcPr>
                </a:tc>
              </a:tr>
              <a:tr h="525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Roční produkce elektřiny z větrných elektráren 2050 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3.3 TWh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9.8 TWh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4D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16.3 TWh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/>
                    </a:solidFill>
                  </a:tcPr>
                </a:tc>
              </a:tr>
              <a:tr h="3481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Emise v sektoru LULUCF 2050 (CO2e)</a:t>
                      </a:r>
                      <a:endParaRPr sz="16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4D4">
                        <a:alpha val="50196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- 4.6 Mt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2CC">
                        <a:alpha val="49803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- 5.3 Mt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BE4D4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b="0" i="0" lang="cs-CZ" sz="1200" u="none" cap="none" strike="noStrik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- 11.5 Mt</a:t>
                      </a:r>
                      <a:endParaRPr b="0" i="0" sz="1200" u="none" cap="none" strike="noStrik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85325" marB="85325" marR="85325" marL="85325" anchor="ctr">
                    <a:lnL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E1EFD8"/>
                    </a:solidFill>
                  </a:tcPr>
                </a:tc>
              </a:tr>
            </a:tbl>
          </a:graphicData>
        </a:graphic>
      </p:graphicFrame>
      <p:sp>
        <p:nvSpPr>
          <p:cNvPr id="129" name="Google Shape;129;p10"/>
          <p:cNvSpPr/>
          <p:nvPr/>
        </p:nvSpPr>
        <p:spPr>
          <a:xfrm>
            <a:off x="1489075" y="1179603"/>
            <a:ext cx="12192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91425" spcFirstLastPara="1" rIns="91425" wrap="square" tIns="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0" i="0" lang="cs-CZ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b="0" i="0" sz="18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MO_black_2_1.pdf" id="134" name="Google Shape;134;gf32789ca79_0_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20" y="5247861"/>
            <a:ext cx="2020897" cy="202089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5" name="Google Shape;135;gf32789ca79_0_1"/>
          <p:cNvCxnSpPr/>
          <p:nvPr/>
        </p:nvCxnSpPr>
        <p:spPr>
          <a:xfrm>
            <a:off x="1993809" y="6193267"/>
            <a:ext cx="6085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36" name="Google Shape;136;gf32789ca79_0_1"/>
          <p:cNvSpPr txBox="1"/>
          <p:nvPr/>
        </p:nvSpPr>
        <p:spPr>
          <a:xfrm>
            <a:off x="8020050" y="6084089"/>
            <a:ext cx="35631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cs-CZ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Nízkouhlíkové trajektorie pro Českou republiku</a:t>
            </a:r>
            <a:endParaRPr/>
          </a:p>
        </p:txBody>
      </p:sp>
      <p:sp>
        <p:nvSpPr>
          <p:cNvPr id="137" name="Google Shape;137;gf32789ca79_0_1"/>
          <p:cNvSpPr txBox="1"/>
          <p:nvPr>
            <p:ph type="ctrTitle"/>
          </p:nvPr>
        </p:nvSpPr>
        <p:spPr>
          <a:xfrm>
            <a:off x="685799" y="355150"/>
            <a:ext cx="10820400" cy="619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cs-CZ" sz="2800">
                <a:latin typeface="Arial"/>
                <a:ea typeface="Arial"/>
                <a:cs typeface="Arial"/>
                <a:sym typeface="Arial"/>
              </a:rPr>
              <a:t>Dopady odklonu od uhlí: roční výroba elektřiny</a:t>
            </a:r>
            <a:endParaRPr sz="2800"/>
          </a:p>
        </p:txBody>
      </p:sp>
      <p:pic>
        <p:nvPicPr>
          <p:cNvPr id="138" name="Google Shape;138;gf32789ca79_0_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75025" y="1222275"/>
            <a:ext cx="7367533" cy="46138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gf32789ca79_0_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95675" y="2683783"/>
            <a:ext cx="2330475" cy="13108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MO_black_2_1.pdf" id="144" name="Google Shape;144;gf32789ca79_0_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20" y="5247861"/>
            <a:ext cx="2020897" cy="202089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5" name="Google Shape;145;gf32789ca79_0_23"/>
          <p:cNvCxnSpPr/>
          <p:nvPr/>
        </p:nvCxnSpPr>
        <p:spPr>
          <a:xfrm>
            <a:off x="1993809" y="6193267"/>
            <a:ext cx="6085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46" name="Google Shape;146;gf32789ca79_0_23"/>
          <p:cNvSpPr txBox="1"/>
          <p:nvPr/>
        </p:nvSpPr>
        <p:spPr>
          <a:xfrm>
            <a:off x="8020050" y="6084089"/>
            <a:ext cx="35631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cs-CZ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Nízkouhlíkové trajektorie pro Českou republiku</a:t>
            </a:r>
            <a:endParaRPr/>
          </a:p>
        </p:txBody>
      </p:sp>
      <p:sp>
        <p:nvSpPr>
          <p:cNvPr id="147" name="Google Shape;147;gf32789ca79_0_23"/>
          <p:cNvSpPr txBox="1"/>
          <p:nvPr>
            <p:ph type="ctrTitle"/>
          </p:nvPr>
        </p:nvSpPr>
        <p:spPr>
          <a:xfrm>
            <a:off x="685799" y="464325"/>
            <a:ext cx="10820400" cy="619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cs-CZ" sz="2800">
                <a:latin typeface="Arial"/>
                <a:ea typeface="Arial"/>
                <a:cs typeface="Arial"/>
                <a:sym typeface="Arial"/>
              </a:rPr>
              <a:t>Dopady odklonu od uhlí: přidaná hodnota</a:t>
            </a:r>
            <a:endParaRPr sz="2800"/>
          </a:p>
        </p:txBody>
      </p:sp>
      <p:pic>
        <p:nvPicPr>
          <p:cNvPr id="148" name="Google Shape;148;gf32789ca79_0_23"/>
          <p:cNvPicPr preferRelativeResize="0"/>
          <p:nvPr/>
        </p:nvPicPr>
        <p:blipFill rotWithShape="1">
          <a:blip r:embed="rId4">
            <a:alphaModFix/>
          </a:blip>
          <a:srcRect b="0" l="0" r="0" t="12732"/>
          <a:stretch/>
        </p:blipFill>
        <p:spPr>
          <a:xfrm>
            <a:off x="1497650" y="1743962"/>
            <a:ext cx="9196676" cy="3679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MO_black_2_1.pdf" id="153" name="Google Shape;153;gf32789ca79_0_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20" y="5247861"/>
            <a:ext cx="2020897" cy="202089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4" name="Google Shape;154;gf32789ca79_0_12"/>
          <p:cNvCxnSpPr/>
          <p:nvPr/>
        </p:nvCxnSpPr>
        <p:spPr>
          <a:xfrm>
            <a:off x="1993809" y="6193267"/>
            <a:ext cx="60852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55" name="Google Shape;155;gf32789ca79_0_12"/>
          <p:cNvSpPr txBox="1"/>
          <p:nvPr/>
        </p:nvSpPr>
        <p:spPr>
          <a:xfrm>
            <a:off x="8020050" y="6084089"/>
            <a:ext cx="3563100" cy="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cs-CZ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Nízkouhlíkové trajektorie pro Českou republiku</a:t>
            </a:r>
            <a:endParaRPr/>
          </a:p>
        </p:txBody>
      </p:sp>
      <p:sp>
        <p:nvSpPr>
          <p:cNvPr id="156" name="Google Shape;156;gf32789ca79_0_12"/>
          <p:cNvSpPr txBox="1"/>
          <p:nvPr>
            <p:ph type="ctrTitle"/>
          </p:nvPr>
        </p:nvSpPr>
        <p:spPr>
          <a:xfrm>
            <a:off x="685799" y="355150"/>
            <a:ext cx="10820400" cy="619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cs-CZ" sz="2800">
                <a:latin typeface="Arial"/>
                <a:ea typeface="Arial"/>
                <a:cs typeface="Arial"/>
                <a:sym typeface="Arial"/>
              </a:rPr>
              <a:t>Dopady odklonu od uhlí: zaměstnanost podle sektorů</a:t>
            </a:r>
            <a:endParaRPr sz="2800"/>
          </a:p>
        </p:txBody>
      </p:sp>
      <p:pic>
        <p:nvPicPr>
          <p:cNvPr id="157" name="Google Shape;157;gf32789ca79_0_1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993800" y="1158050"/>
            <a:ext cx="7454033" cy="4742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MO_black_2_1.pdf" id="162" name="Google Shape;162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8020" y="5247861"/>
            <a:ext cx="2020895" cy="202089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63" name="Google Shape;163;p11"/>
          <p:cNvCxnSpPr/>
          <p:nvPr/>
        </p:nvCxnSpPr>
        <p:spPr>
          <a:xfrm>
            <a:off x="1993809" y="6193267"/>
            <a:ext cx="6085233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64" name="Google Shape;164;p11"/>
          <p:cNvSpPr txBox="1"/>
          <p:nvPr/>
        </p:nvSpPr>
        <p:spPr>
          <a:xfrm>
            <a:off x="8020050" y="6084089"/>
            <a:ext cx="3563053" cy="6810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b="0" i="0" lang="cs-CZ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Nízkouhlíkové trajektorie pro Českou republiku</a:t>
            </a:r>
            <a:endParaRPr/>
          </a:p>
        </p:txBody>
      </p:sp>
      <p:sp>
        <p:nvSpPr>
          <p:cNvPr id="165" name="Google Shape;165;p11"/>
          <p:cNvSpPr txBox="1"/>
          <p:nvPr>
            <p:ph type="ctrTitle"/>
          </p:nvPr>
        </p:nvSpPr>
        <p:spPr>
          <a:xfrm>
            <a:off x="685799" y="355150"/>
            <a:ext cx="10820400" cy="6191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Arial"/>
              <a:buNone/>
            </a:pPr>
            <a:r>
              <a:rPr b="1" lang="cs-CZ" sz="3000">
                <a:latin typeface="Arial"/>
                <a:ea typeface="Arial"/>
                <a:cs typeface="Arial"/>
                <a:sym typeface="Arial"/>
              </a:rPr>
              <a:t>Závěry</a:t>
            </a:r>
            <a:endParaRPr/>
          </a:p>
        </p:txBody>
      </p:sp>
      <p:sp>
        <p:nvSpPr>
          <p:cNvPr id="166" name="Google Shape;166;p11"/>
          <p:cNvSpPr txBox="1"/>
          <p:nvPr/>
        </p:nvSpPr>
        <p:spPr>
          <a:xfrm>
            <a:off x="978006" y="1301866"/>
            <a:ext cx="10236000" cy="445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23850" lvl="0" marL="4572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Char char="➔"/>
            </a:pPr>
            <a:r>
              <a:rPr b="0" i="0" lang="cs-CZ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Pathways Explorer ukazuje, že </a:t>
            </a:r>
            <a:r>
              <a:rPr b="1" i="0" lang="cs-CZ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za přiměřeně optimistických předpokladů může Česko nastoupit na trajektorii klimatické neutrality do r. 2050 </a:t>
            </a:r>
            <a:r>
              <a:rPr lang="cs-CZ" sz="1500">
                <a:solidFill>
                  <a:schemeClr val="dk1"/>
                </a:solidFill>
              </a:rPr>
              <a:t>(odpovídá asi 65 % redukci emisí do 2030 vs. 1990)</a:t>
            </a:r>
            <a:endParaRPr sz="1500"/>
          </a:p>
          <a:p>
            <a:pPr indent="-323850" lvl="0" marL="457200" marR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Char char="➔"/>
            </a:pPr>
            <a:r>
              <a:rPr b="0" i="0" lang="cs-CZ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 tomu je však potřeba, aby byly </a:t>
            </a:r>
            <a:r>
              <a:rPr b="1" i="0" lang="cs-CZ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splněny všechny níže uvedené podmínky</a:t>
            </a:r>
            <a:r>
              <a:rPr b="0" i="0" lang="cs-CZ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 sz="1500"/>
          </a:p>
          <a:p>
            <a:pPr indent="-273050" lvl="1" marL="7429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cs-CZ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Rychlý odklon od uhlí (kolem r. 2030) spojený s masivním nárůstem kapacity OZE (odpovídá scénářům Komory OZE pro Uhelnou komisi)</a:t>
            </a:r>
            <a:endParaRPr sz="1500"/>
          </a:p>
          <a:p>
            <a:pPr indent="-273050" lvl="1" marL="7429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cs-CZ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Dalekosáhlá elektrifikace sektorů dopravy a budov</a:t>
            </a:r>
            <a:endParaRPr sz="1500"/>
          </a:p>
          <a:p>
            <a:pPr indent="-273050" lvl="1" marL="7429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cs-CZ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Transformace průmyslu zahrnující změnu palivové základny a zavedení technologií zachycování, využívání a ukládání uhlíku (CCUS)</a:t>
            </a:r>
            <a:endParaRPr sz="1500"/>
          </a:p>
          <a:p>
            <a:pPr indent="-273050" lvl="1" marL="7429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cs-CZ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Úspora na celkové spotřebě energií cca 30 % do r. 2050</a:t>
            </a:r>
            <a:endParaRPr sz="1500"/>
          </a:p>
          <a:p>
            <a:pPr indent="-273050" lvl="1" marL="7429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cs-CZ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Behaviorální změny v oblasti jídla, budov, dopravy, spotřebních vzorců</a:t>
            </a:r>
            <a:endParaRPr sz="1500"/>
          </a:p>
          <a:p>
            <a:pPr indent="-273050" lvl="1" marL="7429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</a:pPr>
            <a:r>
              <a:rPr b="0" i="0" lang="cs-CZ" sz="15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Lesy se opět musí stát úložištěm uhlíku, nikoliv zdrojem emisí</a:t>
            </a:r>
            <a:endParaRPr sz="1500"/>
          </a:p>
          <a:p>
            <a:pPr indent="-3238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500"/>
              <a:buChar char="➔"/>
            </a:pPr>
            <a:r>
              <a:rPr lang="cs-CZ" sz="1500">
                <a:solidFill>
                  <a:schemeClr val="dk1"/>
                </a:solidFill>
                <a:highlight>
                  <a:schemeClr val="lt1"/>
                </a:highlight>
              </a:rPr>
              <a:t>Ekonomický model WiseEuropa doplňuje, že </a:t>
            </a:r>
            <a:r>
              <a:rPr b="1" lang="cs-CZ" sz="1500">
                <a:solidFill>
                  <a:schemeClr val="dk1"/>
                </a:solidFill>
                <a:highlight>
                  <a:schemeClr val="lt1"/>
                </a:highlight>
              </a:rPr>
              <a:t>rychlé ukončení spalování uhlí pro výrobu elektrické energie přináší socio-ekonomické benefity</a:t>
            </a:r>
            <a:r>
              <a:rPr lang="cs-CZ" sz="1500">
                <a:solidFill>
                  <a:schemeClr val="dk1"/>
                </a:solidFill>
                <a:highlight>
                  <a:schemeClr val="lt1"/>
                </a:highlight>
              </a:rPr>
              <a:t>. Vede k vysoké přidané hodnotě, umožní předejít negativním dopadům rostoucí ceny emisní povolenky a otevře cestu k tvorbě tisíců pracovních míst.</a:t>
            </a:r>
            <a:endParaRPr sz="1500"/>
          </a:p>
          <a:p>
            <a:pPr indent="-177800" lvl="0" marL="28575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Motiv Office">
  <a:themeElements>
    <a:clrScheme name="Motiv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2021-03-08T18:48:59Z</dcterms:created>
  <dc:creator>koprivajaroslav@me.com</dc:creator>
</cp:coreProperties>
</file>