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68" r:id="rId3"/>
    <p:sldId id="269" r:id="rId4"/>
    <p:sldId id="270" r:id="rId5"/>
    <p:sldId id="271" r:id="rId6"/>
    <p:sldId id="272" r:id="rId7"/>
    <p:sldId id="273" r:id="rId8"/>
    <p:sldId id="274" r:id="rId9"/>
    <p:sldId id="277" r:id="rId10"/>
    <p:sldId id="276" r:id="rId11"/>
    <p:sldId id="278" r:id="rId12"/>
    <p:sldId id="279" r:id="rId13"/>
    <p:sldId id="280" r:id="rId14"/>
    <p:sldId id="281" r:id="rId15"/>
    <p:sldId id="282" r:id="rId16"/>
    <p:sldId id="267" r:id="rId17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B71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Střední styl 2 – zvýraznění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 autoAdjust="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uk&#225;&#353;%20Mal&#225;&#269;\Documents\COVID-OPPIK%20CIE\data_Covid-FN_v3-noformul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uk&#225;&#353;%20Mal&#225;&#269;\Documents\COVID-OPPIK%20CIE\ICA-shrnuti_v2-noformula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Časové rozložení podpory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List2!$N$1</c:f>
              <c:strCache>
                <c:ptCount val="1"/>
                <c:pt idx="0">
                  <c:v>COVID Praha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List2!$M$2:$M$12</c:f>
              <c:numCache>
                <c:formatCode>mmm\-yy</c:formatCode>
                <c:ptCount val="11"/>
                <c:pt idx="0">
                  <c:v>43922</c:v>
                </c:pt>
                <c:pt idx="1">
                  <c:v>43952</c:v>
                </c:pt>
                <c:pt idx="2">
                  <c:v>43983</c:v>
                </c:pt>
                <c:pt idx="3">
                  <c:v>44013</c:v>
                </c:pt>
                <c:pt idx="4">
                  <c:v>44044</c:v>
                </c:pt>
                <c:pt idx="5">
                  <c:v>44075</c:v>
                </c:pt>
                <c:pt idx="6">
                  <c:v>44105</c:v>
                </c:pt>
                <c:pt idx="7">
                  <c:v>44136</c:v>
                </c:pt>
                <c:pt idx="8">
                  <c:v>44166</c:v>
                </c:pt>
                <c:pt idx="9">
                  <c:v>44197</c:v>
                </c:pt>
                <c:pt idx="10">
                  <c:v>44228</c:v>
                </c:pt>
              </c:numCache>
            </c:numRef>
          </c:cat>
          <c:val>
            <c:numRef>
              <c:f>List2!$N$2:$N$12</c:f>
              <c:numCache>
                <c:formatCode>General</c:formatCode>
                <c:ptCount val="11"/>
                <c:pt idx="0">
                  <c:v>6</c:v>
                </c:pt>
                <c:pt idx="1">
                  <c:v>153</c:v>
                </c:pt>
                <c:pt idx="2">
                  <c:v>92</c:v>
                </c:pt>
                <c:pt idx="3">
                  <c:v>49</c:v>
                </c:pt>
                <c:pt idx="4">
                  <c:v>8</c:v>
                </c:pt>
                <c:pt idx="5">
                  <c:v>3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EC7-4FA8-8CCB-921D3517830C}"/>
            </c:ext>
          </c:extLst>
        </c:ser>
        <c:ser>
          <c:idx val="1"/>
          <c:order val="1"/>
          <c:tx>
            <c:strRef>
              <c:f>List2!$O$1</c:f>
              <c:strCache>
                <c:ptCount val="1"/>
                <c:pt idx="0">
                  <c:v>COVID I - úvěry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List2!$M$2:$M$12</c:f>
              <c:numCache>
                <c:formatCode>mmm\-yy</c:formatCode>
                <c:ptCount val="11"/>
                <c:pt idx="0">
                  <c:v>43922</c:v>
                </c:pt>
                <c:pt idx="1">
                  <c:v>43952</c:v>
                </c:pt>
                <c:pt idx="2">
                  <c:v>43983</c:v>
                </c:pt>
                <c:pt idx="3">
                  <c:v>44013</c:v>
                </c:pt>
                <c:pt idx="4">
                  <c:v>44044</c:v>
                </c:pt>
                <c:pt idx="5">
                  <c:v>44075</c:v>
                </c:pt>
                <c:pt idx="6">
                  <c:v>44105</c:v>
                </c:pt>
                <c:pt idx="7">
                  <c:v>44136</c:v>
                </c:pt>
                <c:pt idx="8">
                  <c:v>44166</c:v>
                </c:pt>
                <c:pt idx="9">
                  <c:v>44197</c:v>
                </c:pt>
                <c:pt idx="10">
                  <c:v>44228</c:v>
                </c:pt>
              </c:numCache>
            </c:numRef>
          </c:cat>
          <c:val>
            <c:numRef>
              <c:f>List2!$O$2:$O$12</c:f>
              <c:numCache>
                <c:formatCode>General</c:formatCode>
                <c:ptCount val="11"/>
                <c:pt idx="0">
                  <c:v>73</c:v>
                </c:pt>
                <c:pt idx="1">
                  <c:v>7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6EC7-4FA8-8CCB-921D3517830C}"/>
            </c:ext>
          </c:extLst>
        </c:ser>
        <c:ser>
          <c:idx val="2"/>
          <c:order val="2"/>
          <c:tx>
            <c:strRef>
              <c:f>List2!$P$1</c:f>
              <c:strCache>
                <c:ptCount val="1"/>
                <c:pt idx="0">
                  <c:v>COVID I - záruky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numRef>
              <c:f>List2!$M$2:$M$12</c:f>
              <c:numCache>
                <c:formatCode>mmm\-yy</c:formatCode>
                <c:ptCount val="11"/>
                <c:pt idx="0">
                  <c:v>43922</c:v>
                </c:pt>
                <c:pt idx="1">
                  <c:v>43952</c:v>
                </c:pt>
                <c:pt idx="2">
                  <c:v>43983</c:v>
                </c:pt>
                <c:pt idx="3">
                  <c:v>44013</c:v>
                </c:pt>
                <c:pt idx="4">
                  <c:v>44044</c:v>
                </c:pt>
                <c:pt idx="5">
                  <c:v>44075</c:v>
                </c:pt>
                <c:pt idx="6">
                  <c:v>44105</c:v>
                </c:pt>
                <c:pt idx="7">
                  <c:v>44136</c:v>
                </c:pt>
                <c:pt idx="8">
                  <c:v>44166</c:v>
                </c:pt>
                <c:pt idx="9">
                  <c:v>44197</c:v>
                </c:pt>
                <c:pt idx="10">
                  <c:v>44228</c:v>
                </c:pt>
              </c:numCache>
            </c:numRef>
          </c:cat>
          <c:val>
            <c:numRef>
              <c:f>List2!$P$2:$P$12</c:f>
              <c:numCache>
                <c:formatCode>General</c:formatCode>
                <c:ptCount val="11"/>
                <c:pt idx="0">
                  <c:v>1</c:v>
                </c:pt>
                <c:pt idx="1">
                  <c:v>55</c:v>
                </c:pt>
                <c:pt idx="2">
                  <c:v>24</c:v>
                </c:pt>
                <c:pt idx="3">
                  <c:v>2</c:v>
                </c:pt>
                <c:pt idx="4">
                  <c:v>2</c:v>
                </c:pt>
                <c:pt idx="5">
                  <c:v>1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6EC7-4FA8-8CCB-921D3517830C}"/>
            </c:ext>
          </c:extLst>
        </c:ser>
        <c:ser>
          <c:idx val="3"/>
          <c:order val="3"/>
          <c:tx>
            <c:strRef>
              <c:f>List2!$Q$1</c:f>
              <c:strCache>
                <c:ptCount val="1"/>
                <c:pt idx="0">
                  <c:v>COVID II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numRef>
              <c:f>List2!$M$2:$M$12</c:f>
              <c:numCache>
                <c:formatCode>mmm\-yy</c:formatCode>
                <c:ptCount val="11"/>
                <c:pt idx="0">
                  <c:v>43922</c:v>
                </c:pt>
                <c:pt idx="1">
                  <c:v>43952</c:v>
                </c:pt>
                <c:pt idx="2">
                  <c:v>43983</c:v>
                </c:pt>
                <c:pt idx="3">
                  <c:v>44013</c:v>
                </c:pt>
                <c:pt idx="4">
                  <c:v>44044</c:v>
                </c:pt>
                <c:pt idx="5">
                  <c:v>44075</c:v>
                </c:pt>
                <c:pt idx="6">
                  <c:v>44105</c:v>
                </c:pt>
                <c:pt idx="7">
                  <c:v>44136</c:v>
                </c:pt>
                <c:pt idx="8">
                  <c:v>44166</c:v>
                </c:pt>
                <c:pt idx="9">
                  <c:v>44197</c:v>
                </c:pt>
                <c:pt idx="10">
                  <c:v>44228</c:v>
                </c:pt>
              </c:numCache>
            </c:numRef>
          </c:cat>
          <c:val>
            <c:numRef>
              <c:f>List2!$Q$2:$Q$12</c:f>
              <c:numCache>
                <c:formatCode>General</c:formatCode>
                <c:ptCount val="11"/>
                <c:pt idx="0">
                  <c:v>268</c:v>
                </c:pt>
                <c:pt idx="1">
                  <c:v>1065</c:v>
                </c:pt>
                <c:pt idx="2">
                  <c:v>999</c:v>
                </c:pt>
                <c:pt idx="3">
                  <c:v>455</c:v>
                </c:pt>
                <c:pt idx="4">
                  <c:v>185</c:v>
                </c:pt>
                <c:pt idx="5">
                  <c:v>105</c:v>
                </c:pt>
                <c:pt idx="6">
                  <c:v>77</c:v>
                </c:pt>
                <c:pt idx="7">
                  <c:v>6</c:v>
                </c:pt>
                <c:pt idx="8">
                  <c:v>2</c:v>
                </c:pt>
                <c:pt idx="9">
                  <c:v>0</c:v>
                </c:pt>
                <c:pt idx="10">
                  <c:v>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6EC7-4FA8-8CCB-921D3517830C}"/>
            </c:ext>
          </c:extLst>
        </c:ser>
        <c:ser>
          <c:idx val="4"/>
          <c:order val="4"/>
          <c:tx>
            <c:strRef>
              <c:f>List2!$R$1</c:f>
              <c:strCache>
                <c:ptCount val="1"/>
                <c:pt idx="0">
                  <c:v>COVID III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none"/>
          </c:marker>
          <c:cat>
            <c:numRef>
              <c:f>List2!$M$2:$M$12</c:f>
              <c:numCache>
                <c:formatCode>mmm\-yy</c:formatCode>
                <c:ptCount val="11"/>
                <c:pt idx="0">
                  <c:v>43922</c:v>
                </c:pt>
                <c:pt idx="1">
                  <c:v>43952</c:v>
                </c:pt>
                <c:pt idx="2">
                  <c:v>43983</c:v>
                </c:pt>
                <c:pt idx="3">
                  <c:v>44013</c:v>
                </c:pt>
                <c:pt idx="4">
                  <c:v>44044</c:v>
                </c:pt>
                <c:pt idx="5">
                  <c:v>44075</c:v>
                </c:pt>
                <c:pt idx="6">
                  <c:v>44105</c:v>
                </c:pt>
                <c:pt idx="7">
                  <c:v>44136</c:v>
                </c:pt>
                <c:pt idx="8">
                  <c:v>44166</c:v>
                </c:pt>
                <c:pt idx="9">
                  <c:v>44197</c:v>
                </c:pt>
                <c:pt idx="10">
                  <c:v>44228</c:v>
                </c:pt>
              </c:numCache>
            </c:numRef>
          </c:cat>
          <c:val>
            <c:numRef>
              <c:f>List2!$R$2:$R$12</c:f>
              <c:numCache>
                <c:formatCode>General</c:formatCode>
                <c:ptCount val="11"/>
                <c:pt idx="0">
                  <c:v>0</c:v>
                </c:pt>
                <c:pt idx="1">
                  <c:v>0</c:v>
                </c:pt>
                <c:pt idx="2">
                  <c:v>394</c:v>
                </c:pt>
                <c:pt idx="3">
                  <c:v>691</c:v>
                </c:pt>
                <c:pt idx="4">
                  <c:v>473</c:v>
                </c:pt>
                <c:pt idx="5">
                  <c:v>476</c:v>
                </c:pt>
                <c:pt idx="6">
                  <c:v>514</c:v>
                </c:pt>
                <c:pt idx="7">
                  <c:v>487</c:v>
                </c:pt>
                <c:pt idx="8">
                  <c:v>465</c:v>
                </c:pt>
                <c:pt idx="9">
                  <c:v>231</c:v>
                </c:pt>
                <c:pt idx="10">
                  <c:v>266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6EC7-4FA8-8CCB-921D3517830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636508336"/>
        <c:axId val="636505384"/>
      </c:lineChart>
      <c:dateAx>
        <c:axId val="636508336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36505384"/>
        <c:crosses val="autoZero"/>
        <c:auto val="1"/>
        <c:lblOffset val="100"/>
        <c:baseTimeUnit val="months"/>
      </c:dateAx>
      <c:valAx>
        <c:axId val="6365053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6365083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32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cs-CZ"/>
              <a:t>Počet příjemců analyzovaných programů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32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F7B717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List2!$A$2:$F$2</c:f>
              <c:strCache>
                <c:ptCount val="6"/>
                <c:pt idx="0">
                  <c:v>Technologie COVID</c:v>
                </c:pt>
                <c:pt idx="1">
                  <c:v>COVID Praha</c:v>
                </c:pt>
                <c:pt idx="2">
                  <c:v>Součet z COVID I - úvěry</c:v>
                </c:pt>
                <c:pt idx="3">
                  <c:v>COVID I - záruky</c:v>
                </c:pt>
                <c:pt idx="4">
                  <c:v>COVID II</c:v>
                </c:pt>
                <c:pt idx="5">
                  <c:v>COVID III</c:v>
                </c:pt>
              </c:strCache>
              <c:extLst/>
            </c:strRef>
          </c:cat>
          <c:val>
            <c:numRef>
              <c:f>List2!$A$3:$F$3</c:f>
              <c:numCache>
                <c:formatCode>General</c:formatCode>
                <c:ptCount val="6"/>
                <c:pt idx="0">
                  <c:v>175</c:v>
                </c:pt>
                <c:pt idx="1">
                  <c:v>308</c:v>
                </c:pt>
                <c:pt idx="2">
                  <c:v>80</c:v>
                </c:pt>
                <c:pt idx="3">
                  <c:v>85</c:v>
                </c:pt>
                <c:pt idx="4">
                  <c:v>3162</c:v>
                </c:pt>
                <c:pt idx="5">
                  <c:v>3998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B35-4035-B46B-67BC4044813B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471201584"/>
        <c:axId val="471197976"/>
      </c:barChart>
      <c:catAx>
        <c:axId val="47120158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71197976"/>
        <c:crosses val="autoZero"/>
        <c:auto val="1"/>
        <c:lblAlgn val="ctr"/>
        <c:lblOffset val="100"/>
        <c:noMultiLvlLbl val="0"/>
      </c:catAx>
      <c:valAx>
        <c:axId val="47119797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712015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100"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E4C239-751C-47C6-B9EA-AF6B639E4C87}" type="datetimeFigureOut">
              <a:rPr lang="cs-CZ" smtClean="0"/>
              <a:t>12.10.2021</a:t>
            </a:fld>
            <a:endParaRPr lang="cs-CZ" dirty="0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 dirty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Klepnutím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B3982E-A70A-409E-84A8-1DC71A3FE2AA}" type="slidenum">
              <a:rPr lang="cs-CZ" smtClean="0"/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B3982E-A70A-409E-84A8-1DC71A3FE2AA}" type="slidenum">
              <a:rPr lang="cs-CZ" smtClean="0"/>
              <a:t>1</a:t>
            </a:fld>
            <a:endParaRPr lang="cs-CZ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A2C3805-DDBC-4ADD-8985-6AD69A5776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C74E4F82-1AB6-4BB1-805B-B70615B7FE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ABBBF77-9414-4F5E-AC96-6F3390493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A509D-ED72-4717-B20E-AD06B26FEDDF}" type="datetimeFigureOut">
              <a:rPr lang="cs-CZ" smtClean="0"/>
              <a:t>12.10.2021</a:t>
            </a:fld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F60ED78-69CC-4C82-B89B-3BE011F5CB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45F243DF-684A-4701-A338-885841E925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888C440F-E658-46AC-99BF-B4088B0CADB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l="14481" t="18114" r="2105" b="4911"/>
          <a:stretch/>
        </p:blipFill>
        <p:spPr>
          <a:xfrm>
            <a:off x="441262" y="162442"/>
            <a:ext cx="11399145" cy="60269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Obrázek 9">
            <a:extLst>
              <a:ext uri="{FF2B5EF4-FFF2-40B4-BE49-F238E27FC236}">
                <a16:creationId xmlns:a16="http://schemas.microsoft.com/office/drawing/2014/main" id="{1FC3CDB0-9B2F-44FC-A0C6-DE64796E1E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84" t="8638" r="2146" b="71026"/>
          <a:stretch/>
        </p:blipFill>
        <p:spPr>
          <a:xfrm>
            <a:off x="8916192" y="864152"/>
            <a:ext cx="2567443" cy="555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0439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4673D29-6D53-44EF-B1E3-8D4F8DDA0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5B8D9912-F947-4C98-865E-C2D37A04B1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F5FAA858-04A9-46E5-9430-1290F7C31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E98C-54E7-4772-AC07-B6D9FC30B30A}" type="datetimeFigureOut">
              <a:rPr lang="cs-CZ" smtClean="0"/>
              <a:pPr/>
              <a:t>12.10.2021</a:t>
            </a:fld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2C4D1D08-67D2-47B2-85B5-9E2842F15A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2760EE1A-3257-4057-99EF-C37D7F21B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2295762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D5BF558-A6B2-4484-B27B-5D264D328E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67C121FA-C017-4A2B-ADC1-BDC99D008F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E70A983C-AAFC-4883-8471-3737D57AA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E98C-54E7-4772-AC07-B6D9FC30B30A}" type="datetimeFigureOut">
              <a:rPr lang="cs-CZ" smtClean="0"/>
              <a:pPr/>
              <a:t>12.10.2021</a:t>
            </a:fld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756C916B-F0BB-4A45-A492-1BB56C4CD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75D3EB5-0FDD-4C29-841B-9AF6E4D50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24717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5AE6FE4-8480-454F-B803-E8F7A651C6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2012A0D-9C6A-4C72-A9AD-59A2EE664EC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56946515-360C-4BFA-91A0-90B1B1E08A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E98C-54E7-4772-AC07-B6D9FC30B30A}" type="datetimeFigureOut">
              <a:rPr lang="cs-CZ" smtClean="0"/>
              <a:pPr/>
              <a:t>12.10.2021</a:t>
            </a:fld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9509C5B-ED52-404E-A894-808517AA6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FDC9D186-C713-462C-A961-D470306DE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0548A665-BFA2-4F10-8A41-72869890858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l="14481" t="18114" r="2105" b="4911"/>
          <a:stretch/>
        </p:blipFill>
        <p:spPr>
          <a:xfrm>
            <a:off x="441262" y="257692"/>
            <a:ext cx="11399145" cy="60269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Obrázek 7">
            <a:extLst>
              <a:ext uri="{FF2B5EF4-FFF2-40B4-BE49-F238E27FC236}">
                <a16:creationId xmlns:a16="http://schemas.microsoft.com/office/drawing/2014/main" id="{753FEF2F-E1DC-4D5D-80F2-8C731C54250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35357" t="17354" r="5119" b="59577"/>
          <a:stretch>
            <a:fillRect/>
          </a:stretch>
        </p:blipFill>
        <p:spPr>
          <a:xfrm>
            <a:off x="9415330" y="991036"/>
            <a:ext cx="2393941" cy="521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4671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87804EA-7B4A-4D9B-B1B2-04ECAD26CC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87069F9E-8A2D-4A22-B5BE-8C39BA86FF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D0887C24-35A3-46AA-8C00-EA0818F652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E98C-54E7-4772-AC07-B6D9FC30B30A}" type="datetimeFigureOut">
              <a:rPr lang="cs-CZ" smtClean="0"/>
              <a:pPr/>
              <a:t>12.10.2021</a:t>
            </a:fld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D9DC938-89CD-4F7A-BACE-18CF52862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36DD2B4-F138-49F6-A21C-30E9043BD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747648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5B3045A-60D6-492A-905B-41F39209F3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5325035-45E7-4E17-BA14-54B1D80EC9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4AE7930D-9AF0-4658-9798-8F941D1352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A37AB2C5-F53A-428C-8F26-C21C036A1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E98C-54E7-4772-AC07-B6D9FC30B30A}" type="datetimeFigureOut">
              <a:rPr lang="cs-CZ" smtClean="0"/>
              <a:pPr/>
              <a:t>12.10.2021</a:t>
            </a:fld>
            <a:endParaRPr lang="cs-CZ" dirty="0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9F3A98C4-C6FC-425F-9E55-CA67C741F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43CB8399-B41E-41A7-B64D-432F09458B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EAB508AE-4B4A-4B2E-9C5D-F04D937AFB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l="14481" t="18114" r="2105" b="4911"/>
          <a:stretch/>
        </p:blipFill>
        <p:spPr>
          <a:xfrm>
            <a:off x="441262" y="257692"/>
            <a:ext cx="11399145" cy="60269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C32BC95F-FC44-429F-ADE0-F9DE16B8F8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35357" t="17354" r="5119" b="59577"/>
          <a:stretch>
            <a:fillRect/>
          </a:stretch>
        </p:blipFill>
        <p:spPr>
          <a:xfrm>
            <a:off x="9415330" y="991036"/>
            <a:ext cx="2393941" cy="521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93612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128975F-6C42-4801-A000-D539D91F7D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92E6E529-D175-4FC4-935B-2C31D45DB3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4D2C85A6-E0A5-4C4A-8738-61DD792469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5F942089-52F4-45CC-BA05-4726DEF03E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5FDAB3F4-07C0-4FAA-AF0B-48E4A08A2C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2EAA2827-F78C-4DF6-9D57-259F55437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E98C-54E7-4772-AC07-B6D9FC30B30A}" type="datetimeFigureOut">
              <a:rPr lang="cs-CZ" smtClean="0"/>
              <a:pPr/>
              <a:t>12.10.2021</a:t>
            </a:fld>
            <a:endParaRPr lang="cs-CZ" dirty="0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EFB44C8C-7BFA-4412-8095-BBFEECA9F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9842C008-1AC4-4E55-AB48-FA9251365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‹#›</a:t>
            </a:fld>
            <a:endParaRPr lang="cs-CZ" dirty="0"/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6F3A75AA-8E15-4CC8-8623-1DE73D4059D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</a:extLst>
          </a:blip>
          <a:srcRect l="14481" t="18114" r="2105" b="4911"/>
          <a:stretch/>
        </p:blipFill>
        <p:spPr>
          <a:xfrm>
            <a:off x="441262" y="257692"/>
            <a:ext cx="11399145" cy="60269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08D25BB0-16B9-4BAA-A75A-28AB08643D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35357" t="17354" r="5119" b="59577"/>
          <a:stretch>
            <a:fillRect/>
          </a:stretch>
        </p:blipFill>
        <p:spPr>
          <a:xfrm>
            <a:off x="9415330" y="991036"/>
            <a:ext cx="2393941" cy="521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95808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918E794E-4816-4EAE-BFF6-C016F3746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82603345-2EAC-472D-BD50-193CDE55B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E98C-54E7-4772-AC07-B6D9FC30B30A}" type="datetimeFigureOut">
              <a:rPr lang="cs-CZ" smtClean="0"/>
              <a:pPr/>
              <a:t>12.10.2021</a:t>
            </a:fld>
            <a:endParaRPr lang="cs-CZ" dirty="0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49AF1173-7CA8-4E81-BC47-4174CE361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CD5DD6A7-2B60-4BE3-A37E-90CC41BA3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52129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647A5262-7E70-44BA-821F-90DB8D146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E98C-54E7-4772-AC07-B6D9FC30B30A}" type="datetimeFigureOut">
              <a:rPr lang="cs-CZ" smtClean="0"/>
              <a:pPr/>
              <a:t>12.10.2021</a:t>
            </a:fld>
            <a:endParaRPr lang="cs-CZ" dirty="0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84F80BCB-AE4D-42F7-BBEA-BF144F1C23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A3A2FB67-55AD-4DA3-BD93-CDEBE0ECC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36665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EF2302C-8B80-498D-8803-265F54DAA7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BAB383B4-E70B-45F9-B452-62B872813C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7B7E9A4A-C1DB-45D5-97A3-4123A79FC2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3C543C10-2D72-4F85-978D-7C0453604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E98C-54E7-4772-AC07-B6D9FC30B30A}" type="datetimeFigureOut">
              <a:rPr lang="cs-CZ" smtClean="0"/>
              <a:pPr/>
              <a:t>12.10.2021</a:t>
            </a:fld>
            <a:endParaRPr lang="cs-CZ" dirty="0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65D29250-4341-4DF7-A6B4-77A5AA1C3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0277F133-C735-4183-8B64-9C632E61FE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335520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7B3127B-96CC-49FC-80D5-7C8F50B9D1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E34E25FD-9A4D-41DB-81ED-80A729F1AD1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 dirty="0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06EF4640-ED8E-4548-BD0B-55342514B0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BF31F035-3936-4881-91C5-6DF678BF5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E98C-54E7-4772-AC07-B6D9FC30B30A}" type="datetimeFigureOut">
              <a:rPr lang="cs-CZ" smtClean="0"/>
              <a:pPr/>
              <a:t>12.10.2021</a:t>
            </a:fld>
            <a:endParaRPr lang="cs-CZ" dirty="0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D27090CB-F961-4449-B5EB-A4FE96E6A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F8AEE0C9-B28B-4CBD-A876-9F3B569AD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60B133-4A0D-4910-9766-EFB28F981602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06773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692FAAD9-526D-4B34-9794-D363ABD50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7B3522FB-B1E5-4CB7-8C02-E6E89F6EE9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0882B852-904D-41FE-98A9-2C6FA06D342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1DE98C-54E7-4772-AC07-B6D9FC30B30A}" type="datetimeFigureOut">
              <a:rPr lang="cs-CZ" smtClean="0"/>
              <a:pPr/>
              <a:t>12.10.2021</a:t>
            </a:fld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A6F2E26-F6B2-493E-904D-9876F386EC2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559860C-00B7-4C78-8591-C9DA1715E09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60B133-4A0D-4910-9766-EFB28F981602}" type="slidenum">
              <a:rPr lang="cs-CZ" smtClean="0"/>
              <a:pPr/>
              <a:t>‹#›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57436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mailto:petras@navigae.cz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.jpeg"/><Relationship Id="rId5" Type="http://schemas.openxmlformats.org/officeDocument/2006/relationships/hyperlink" Target="http://navigae.cz/" TargetMode="External"/><Relationship Id="rId4" Type="http://schemas.openxmlformats.org/officeDocument/2006/relationships/hyperlink" Target="http://evaluace.eu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1">
            <a:extLst>
              <a:ext uri="{FF2B5EF4-FFF2-40B4-BE49-F238E27FC236}">
                <a16:creationId xmlns:a16="http://schemas.microsoft.com/office/drawing/2014/main" id="{4A3F6561-A79D-48F5-B9FA-227101A82D17}"/>
              </a:ext>
            </a:extLst>
          </p:cNvPr>
          <p:cNvSpPr txBox="1">
            <a:spLocks/>
          </p:cNvSpPr>
          <p:nvPr/>
        </p:nvSpPr>
        <p:spPr>
          <a:xfrm>
            <a:off x="612394" y="2262423"/>
            <a:ext cx="11216081" cy="154113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800" b="1" kern="1200">
                <a:solidFill>
                  <a:srgbClr val="0D3B5E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cs-CZ" sz="3300" dirty="0">
                <a:solidFill>
                  <a:schemeClr val="tx1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Využití </a:t>
            </a:r>
            <a:r>
              <a:rPr lang="cs-CZ" sz="3300" dirty="0" err="1">
                <a:solidFill>
                  <a:schemeClr val="tx1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kontrafaktuálních</a:t>
            </a:r>
            <a:r>
              <a:rPr lang="cs-CZ" sz="3300" dirty="0">
                <a:solidFill>
                  <a:schemeClr val="tx1"/>
                </a:solidFill>
                <a:ea typeface="Times New Roman" panose="02020603050405020304" pitchFamily="18" charset="0"/>
                <a:cs typeface="Calibri" panose="020F0502020204030204" pitchFamily="34" charset="0"/>
              </a:rPr>
              <a:t> metod pro vyhodnocení dopadů podpory z vybraných protipandemických programů</a:t>
            </a:r>
          </a:p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cs-CZ" sz="2600" b="1" i="1" dirty="0">
                <a:solidFill>
                  <a:schemeClr val="tx1"/>
                </a:solidFill>
                <a:effectLst/>
                <a:ea typeface="Times New Roman" panose="02020603050405020304" pitchFamily="18" charset="0"/>
                <a:cs typeface="Calibri" panose="020F0502020204030204" pitchFamily="34" charset="0"/>
              </a:rPr>
              <a:t>Současný stav analýzy</a:t>
            </a:r>
          </a:p>
        </p:txBody>
      </p:sp>
      <p:sp>
        <p:nvSpPr>
          <p:cNvPr id="9" name="Podnadpis 2">
            <a:extLst>
              <a:ext uri="{FF2B5EF4-FFF2-40B4-BE49-F238E27FC236}">
                <a16:creationId xmlns:a16="http://schemas.microsoft.com/office/drawing/2014/main" id="{63BF630E-C37E-41A4-B5C2-B548C0A0BE41}"/>
              </a:ext>
            </a:extLst>
          </p:cNvPr>
          <p:cNvSpPr txBox="1">
            <a:spLocks/>
          </p:cNvSpPr>
          <p:nvPr/>
        </p:nvSpPr>
        <p:spPr>
          <a:xfrm>
            <a:off x="612393" y="4134723"/>
            <a:ext cx="11216081" cy="1816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EF4350"/>
              </a:buClr>
              <a:buFont typeface="Arial" panose="020B0604020202020204" pitchFamily="34" charset="0"/>
              <a:buNone/>
              <a:defRPr sz="2400" kern="1200">
                <a:solidFill>
                  <a:srgbClr val="0D3B5E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F4350"/>
              </a:buClr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F4350"/>
              </a:buClr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F4350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EF4350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F435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b="1" dirty="0">
                <a:solidFill>
                  <a:srgbClr val="F7B717"/>
                </a:solidFill>
              </a:rPr>
              <a:t>7. Konference evaluační jednotky NOK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F435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cs-CZ" b="1" i="0" u="none" strike="noStrike" kern="1200" cap="none" spc="0" normalizeH="0" baseline="0" noProof="0" dirty="0">
                <a:ln>
                  <a:noFill/>
                </a:ln>
                <a:solidFill>
                  <a:srgbClr val="F7B717"/>
                </a:solidFill>
                <a:effectLst/>
                <a:uLnTx/>
                <a:uFillTx/>
                <a:ea typeface="+mn-ea"/>
                <a:cs typeface="+mn-cs"/>
              </a:rPr>
              <a:t>Panel: Reakce fondů EU na pandemii</a:t>
            </a: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F4350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cs-CZ" b="1" i="0" u="none" strike="noStrike" kern="1200" cap="none" spc="0" normalizeH="0" baseline="0" noProof="0" dirty="0">
              <a:ln>
                <a:noFill/>
              </a:ln>
              <a:solidFill>
                <a:srgbClr val="F7B717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EF4350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lang="cs-CZ" b="1" dirty="0">
                <a:solidFill>
                  <a:schemeClr val="tx1"/>
                </a:solidFill>
                <a:cs typeface="Calibri" panose="020F0502020204030204" pitchFamily="34" charset="0"/>
              </a:rPr>
              <a:t>13. října 2021</a:t>
            </a:r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81D1C3AD-2616-48B8-9979-AB3EDF34461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64" t="9461" r="1830" b="69891"/>
          <a:stretch/>
        </p:blipFill>
        <p:spPr>
          <a:xfrm>
            <a:off x="9389936" y="940648"/>
            <a:ext cx="2594654" cy="553225"/>
          </a:xfrm>
          <a:prstGeom prst="rect">
            <a:avLst/>
          </a:prstGeom>
        </p:spPr>
      </p:pic>
      <p:pic>
        <p:nvPicPr>
          <p:cNvPr id="3" name="Obrázek 2">
            <a:extLst>
              <a:ext uri="{FF2B5EF4-FFF2-40B4-BE49-F238E27FC236}">
                <a16:creationId xmlns:a16="http://schemas.microsoft.com/office/drawing/2014/main" id="{13782751-EBFC-4C7D-8A71-13FFD1A19D5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-194"/>
          <a:stretch/>
        </p:blipFill>
        <p:spPr>
          <a:xfrm>
            <a:off x="583330" y="667011"/>
            <a:ext cx="2594655" cy="963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4196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1724F2C7-A302-48FD-809C-CA4650BC9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rgbClr val="F7B717"/>
                </a:solidFill>
              </a:rPr>
              <a:t>Proměnné pro </a:t>
            </a:r>
            <a:r>
              <a:rPr lang="cs-CZ" b="1" dirty="0" err="1">
                <a:solidFill>
                  <a:srgbClr val="F7B717"/>
                </a:solidFill>
              </a:rPr>
              <a:t>Propensity</a:t>
            </a:r>
            <a:r>
              <a:rPr lang="cs-CZ" b="1" dirty="0">
                <a:solidFill>
                  <a:srgbClr val="F7B717"/>
                </a:solidFill>
              </a:rPr>
              <a:t> </a:t>
            </a:r>
            <a:r>
              <a:rPr lang="cs-CZ" b="1" dirty="0" err="1">
                <a:solidFill>
                  <a:srgbClr val="F7B717"/>
                </a:solidFill>
              </a:rPr>
              <a:t>Score</a:t>
            </a:r>
            <a:endParaRPr lang="cs-CZ" b="1" dirty="0">
              <a:solidFill>
                <a:srgbClr val="F7B717"/>
              </a:solidFill>
            </a:endParaRP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4FC8DEF8-1BEA-47FB-9A2E-E0E9E3F03B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6968"/>
            <a:ext cx="10515600" cy="4040515"/>
          </a:xfrm>
        </p:spPr>
        <p:txBody>
          <a:bodyPr numCol="2">
            <a:normAutofit fontScale="92500" lnSpcReduction="10000"/>
          </a:bodyPr>
          <a:lstStyle/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cs-CZ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NACE kód převedený na   písmena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cs-CZ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kraj: 14 kategorii,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cs-CZ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typ právnické osoby,  3 kategorie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cs-CZ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počet zaměstnanců – modelování pomocí kategoriální proměnné s 10 kategoriemi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cs-CZ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rok vzniku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cs-CZ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zapojení do programu ANTIVIRUS (hodnoty 0 a 1)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cs-CZ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celková aktiva (AKTIVACELK)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cs-CZ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výkonová spotřeba (VS)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cs-CZ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výkony (VYKONY)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cs-CZ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přidaná hodnota (PRIDHODN)</a:t>
            </a:r>
          </a:p>
          <a:p>
            <a:pPr marL="0" lvl="0" indent="0">
              <a:buNone/>
            </a:pPr>
            <a:endParaRPr lang="cs-CZ" sz="1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cs-CZ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EBIT</a:t>
            </a:r>
          </a:p>
          <a:p>
            <a:pPr marL="457200"/>
            <a:r>
              <a:rPr lang="cs-CZ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Zapojeno do modelu jako spojitá veličina a také skrze identifikátor, zda je EBIT kladné číslo (to umožnilo lépe modelovat nelineární závislost PS na EBIT)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cs-CZ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míza zadlužení (MIRAZADLU) převedená na kategoriální proměnnou s 6 kategoriemi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cs-CZ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Index IN99 modelován pomocí kategoriální proměnné s 5 kategoriemi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cs-CZ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osobní náklady (ON) – modelováno pomocí logaritmu ON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cs-CZ" sz="19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roční obrat (OBRAT) – modelováno pomocí logaritmu OBRAT</a:t>
            </a:r>
          </a:p>
          <a:p>
            <a:pPr marL="0" indent="0">
              <a:buNone/>
            </a:pPr>
            <a:endParaRPr lang="cs-CZ" sz="2250" dirty="0"/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43116E06-80BB-4DD5-8CC7-E187DBC7E1B7}"/>
              </a:ext>
            </a:extLst>
          </p:cNvPr>
          <p:cNvSpPr txBox="1"/>
          <p:nvPr/>
        </p:nvSpPr>
        <p:spPr>
          <a:xfrm>
            <a:off x="777667" y="5527483"/>
            <a:ext cx="108189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i="1" dirty="0"/>
              <a:t>Antivirus: při párování testován také model, kdy by byla exaktní shoda v proměnné (tj. párovány pouze subjekty které oba byly nebo nebyly zapojeny do Antiviru), s tímto omezením ale nebylo možné sestrojit kvalitní model – proměnná proto zapojena do modelu </a:t>
            </a:r>
          </a:p>
        </p:txBody>
      </p:sp>
    </p:spTree>
    <p:extLst>
      <p:ext uri="{BB962C8B-B14F-4D97-AF65-F5344CB8AC3E}">
        <p14:creationId xmlns:p14="http://schemas.microsoft.com/office/powerpoint/2010/main" val="13261164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1724F2C7-A302-48FD-809C-CA4650BC9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rgbClr val="F7B717"/>
                </a:solidFill>
              </a:rPr>
              <a:t>Testování modelu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4FC8DEF8-1BEA-47FB-9A2E-E0E9E3F03B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6609"/>
            <a:ext cx="10515600" cy="4570354"/>
          </a:xfrm>
        </p:spPr>
        <p:txBody>
          <a:bodyPr>
            <a:normAutofit/>
          </a:bodyPr>
          <a:lstStyle/>
          <a:p>
            <a:r>
              <a:rPr lang="cs-CZ" sz="2250" dirty="0"/>
              <a:t>Charakteristiky obou vzorků porovnávány statistickými testy – </a:t>
            </a:r>
            <a:r>
              <a:rPr lang="cs-CZ" sz="2250" dirty="0" err="1"/>
              <a:t>Kolmogorovův</a:t>
            </a:r>
            <a:r>
              <a:rPr lang="cs-CZ" sz="2250" dirty="0"/>
              <a:t>–Smirnovův test a </a:t>
            </a:r>
            <a:r>
              <a:rPr lang="cs-CZ" sz="2250" dirty="0" err="1"/>
              <a:t>dvouvýběrový</a:t>
            </a:r>
            <a:r>
              <a:rPr lang="cs-CZ" sz="2250" dirty="0"/>
              <a:t> t-test; kategoriální veličiny porovnávány pomocí chí-kvadrát testu</a:t>
            </a:r>
          </a:p>
          <a:p>
            <a:r>
              <a:rPr lang="cs-CZ" sz="2250" dirty="0"/>
              <a:t>Testy potvrzují </a:t>
            </a:r>
            <a:r>
              <a:rPr lang="cs-CZ" sz="2250" b="1" dirty="0"/>
              <a:t>statistickou významnost –                                                                           </a:t>
            </a:r>
            <a:r>
              <a:rPr lang="cs-CZ" sz="2250" dirty="0"/>
              <a:t>neodhalují významnou neshodu, grafická                                                                                          diagnostika ukazuje, že došlo k zásadní                                                                                           redukci v odlišnosti ve všech uvažovaných                                                                                     proměnných</a:t>
            </a:r>
          </a:p>
          <a:p>
            <a:endParaRPr lang="cs-CZ" sz="1850" dirty="0"/>
          </a:p>
          <a:p>
            <a:pPr marL="0" indent="0">
              <a:buNone/>
            </a:pPr>
            <a:endParaRPr lang="cs-CZ" sz="2250" dirty="0"/>
          </a:p>
        </p:txBody>
      </p:sp>
      <p:pic>
        <p:nvPicPr>
          <p:cNvPr id="6" name="Picture 2" descr="Chart, histogram&#10;&#10;Description automatically generated">
            <a:extLst>
              <a:ext uri="{FF2B5EF4-FFF2-40B4-BE49-F238E27FC236}">
                <a16:creationId xmlns:a16="http://schemas.microsoft.com/office/drawing/2014/main" id="{B6D02C8C-11B2-471D-B969-6F6FA8A1B1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8990" y="2351695"/>
            <a:ext cx="5384800" cy="4000500"/>
          </a:xfrm>
          <a:prstGeom prst="rect">
            <a:avLst/>
          </a:prstGeom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770F8AA7-09E1-4894-990E-AAC5D43EAE74}"/>
              </a:ext>
            </a:extLst>
          </p:cNvPr>
          <p:cNvSpPr txBox="1"/>
          <p:nvPr/>
        </p:nvSpPr>
        <p:spPr>
          <a:xfrm>
            <a:off x="564022" y="4512727"/>
            <a:ext cx="525898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 rámci konstrukce PSM byla uvažována i celá řada jiných modelů (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podmodelů</a:t>
            </a:r>
            <a:r>
              <a:rPr lang="cs-CZ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cs-CZ" sz="1800" i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nadmodelů</a:t>
            </a:r>
            <a:r>
              <a:rPr lang="cs-CZ" sz="18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s transformovanými proměnnými, interakcemi apod.), které však vedly k neuspokojivému porovnání hlavních charakteristik vzorků</a:t>
            </a:r>
            <a:endParaRPr lang="cs-CZ" i="1" dirty="0"/>
          </a:p>
        </p:txBody>
      </p:sp>
    </p:spTree>
    <p:extLst>
      <p:ext uri="{BB962C8B-B14F-4D97-AF65-F5344CB8AC3E}">
        <p14:creationId xmlns:p14="http://schemas.microsoft.com/office/powerpoint/2010/main" val="8202292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1724F2C7-A302-48FD-809C-CA4650BC9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rgbClr val="F7B717"/>
                </a:solidFill>
              </a:rPr>
              <a:t>Analýza přežití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4FC8DEF8-1BEA-47FB-9A2E-E0E9E3F03B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6609"/>
            <a:ext cx="10515600" cy="4570354"/>
          </a:xfrm>
        </p:spPr>
        <p:txBody>
          <a:bodyPr>
            <a:normAutofit/>
          </a:bodyPr>
          <a:lstStyle/>
          <a:p>
            <a:r>
              <a:rPr lang="cs-CZ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Indikátor, který měří podíl firem, které získaly veřejnou podporu a k referenčnímu datu po udělení podpory (30. 6. 2021) u nich nebyla zaznamenána negativní událost z pohledu přežití firmy</a:t>
            </a:r>
          </a:p>
          <a:p>
            <a:r>
              <a:rPr lang="cs-CZ" sz="2000" dirty="0">
                <a:latin typeface="Calibri" panose="020F0502020204030204" pitchFamily="34" charset="0"/>
                <a:cs typeface="Arial" panose="020B0604020202020204" pitchFamily="34" charset="0"/>
              </a:rPr>
              <a:t>Problémem analýzy: v důsledku přijetí zákona č. 191/2020 Sb. došlo k omezení aplikace institutu insolvenčního řízení („moratorium“ na insolvence) – výrazně zkresluje výsledky analýzy</a:t>
            </a:r>
          </a:p>
          <a:p>
            <a:r>
              <a:rPr lang="cs-CZ" sz="2000" dirty="0">
                <a:latin typeface="Calibri" panose="020F0502020204030204" pitchFamily="34" charset="0"/>
                <a:cs typeface="Arial" panose="020B0604020202020204" pitchFamily="34" charset="0"/>
              </a:rPr>
              <a:t>Data pro analýzu („negativní události“):</a:t>
            </a:r>
          </a:p>
          <a:p>
            <a:pPr lvl="1"/>
            <a:r>
              <a:rPr lang="cs-CZ" sz="2000" dirty="0">
                <a:latin typeface="Calibri" panose="020F0502020204030204" pitchFamily="34" charset="0"/>
                <a:cs typeface="Arial" panose="020B0604020202020204" pitchFamily="34" charset="0"/>
              </a:rPr>
              <a:t>Subjekt v likvidaci (dle měsíčních aktualizací RES)</a:t>
            </a:r>
          </a:p>
          <a:p>
            <a:pPr lvl="1"/>
            <a:r>
              <a:rPr lang="cs-CZ" sz="2000" dirty="0">
                <a:latin typeface="Calibri" panose="020F0502020204030204" pitchFamily="34" charset="0"/>
                <a:cs typeface="Arial" panose="020B0604020202020204" pitchFamily="34" charset="0"/>
              </a:rPr>
              <a:t>Na subjekt byl prohlášen konkurz (insolvenční rejstřík; problematické – efekt moratoria)</a:t>
            </a:r>
          </a:p>
          <a:p>
            <a:pPr lvl="1"/>
            <a:r>
              <a:rPr lang="cs-CZ" sz="2000" dirty="0">
                <a:latin typeface="Calibri" panose="020F0502020204030204" pitchFamily="34" charset="0"/>
                <a:cs typeface="Arial" panose="020B0604020202020204" pitchFamily="34" charset="0"/>
              </a:rPr>
              <a:t>Nenulový počet záznamů v insolvenčním rejstříku</a:t>
            </a:r>
          </a:p>
          <a:p>
            <a:pPr lvl="1"/>
            <a:r>
              <a:rPr lang="cs-CZ" sz="2000" dirty="0">
                <a:latin typeface="Calibri" panose="020F0502020204030204" pitchFamily="34" charset="0"/>
                <a:cs typeface="Arial" panose="020B0604020202020204" pitchFamily="34" charset="0"/>
              </a:rPr>
              <a:t>Subjekt prohlášen za nespolehlivého plátce DPH (registr nespolehlivých plátců)</a:t>
            </a:r>
            <a:endParaRPr lang="cs-CZ" sz="2250" dirty="0"/>
          </a:p>
        </p:txBody>
      </p:sp>
    </p:spTree>
    <p:extLst>
      <p:ext uri="{BB962C8B-B14F-4D97-AF65-F5344CB8AC3E}">
        <p14:creationId xmlns:p14="http://schemas.microsoft.com/office/powerpoint/2010/main" val="17739035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1724F2C7-A302-48FD-809C-CA4650BC9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rgbClr val="F7B717"/>
                </a:solidFill>
              </a:rPr>
              <a:t>Analýza přežití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4FC8DEF8-1BEA-47FB-9A2E-E0E9E3F03B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6609"/>
            <a:ext cx="10515600" cy="4570354"/>
          </a:xfrm>
        </p:spPr>
        <p:txBody>
          <a:bodyPr>
            <a:normAutofit/>
          </a:bodyPr>
          <a:lstStyle/>
          <a:p>
            <a:r>
              <a:rPr lang="cs-CZ" sz="2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Většina sledovaných ukazatelů má velmi malé zastoupení, aby bylo možné rozdíl statisticky testovat:</a:t>
            </a:r>
          </a:p>
          <a:p>
            <a:endParaRPr lang="cs-CZ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cs-CZ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cs-CZ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cs-CZ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Porovnali jsme počet záznamů v ISIR v obou vzorcích,  a to pomocí chí kvadrát testu nezávislosti. Dále pak byl proveden test podmíněné nezávislosti pomocí </a:t>
            </a:r>
            <a:r>
              <a:rPr lang="cs-CZ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Cohranova</a:t>
            </a: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Mantelova</a:t>
            </a: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testu, který testuje podmíněnou nezávislost při dané úrovni proměnné ANTIVIRUS. Také byly provedeny chí kvadrát testy nezávislosti pro obě skupiny Antiviru zvlášť. </a:t>
            </a:r>
            <a:r>
              <a:rPr lang="cs-CZ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Všechny zmíněné testy vychází statisticky nevýznamné.</a:t>
            </a:r>
          </a:p>
          <a:p>
            <a:r>
              <a:rPr lang="cs-CZ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Nelze tedy prokázat, že by podpora programu statisticky významně ovlivnila přežití firem. </a:t>
            </a:r>
            <a:r>
              <a:rPr lang="cs-CZ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 však možné, že vliv se projeví až v delším časovém horizontu.</a:t>
            </a:r>
          </a:p>
          <a:p>
            <a:endParaRPr lang="cs-CZ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cs-CZ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cs-CZ" sz="1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cs-CZ" sz="2250" dirty="0"/>
          </a:p>
        </p:txBody>
      </p:sp>
      <p:graphicFrame>
        <p:nvGraphicFramePr>
          <p:cNvPr id="2" name="Tabulka 2">
            <a:extLst>
              <a:ext uri="{FF2B5EF4-FFF2-40B4-BE49-F238E27FC236}">
                <a16:creationId xmlns:a16="http://schemas.microsoft.com/office/drawing/2014/main" id="{1C87D486-B583-496C-914B-5A903DC1C6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5902964"/>
              </p:ext>
            </p:extLst>
          </p:nvPr>
        </p:nvGraphicFramePr>
        <p:xfrm>
          <a:off x="1222049" y="2441880"/>
          <a:ext cx="9545652" cy="156464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375730">
                  <a:extLst>
                    <a:ext uri="{9D8B030D-6E8A-4147-A177-3AD203B41FA5}">
                      <a16:colId xmlns:a16="http://schemas.microsoft.com/office/drawing/2014/main" val="3268397232"/>
                    </a:ext>
                  </a:extLst>
                </a:gridCol>
                <a:gridCol w="1486969">
                  <a:extLst>
                    <a:ext uri="{9D8B030D-6E8A-4147-A177-3AD203B41FA5}">
                      <a16:colId xmlns:a16="http://schemas.microsoft.com/office/drawing/2014/main" val="767496717"/>
                    </a:ext>
                  </a:extLst>
                </a:gridCol>
                <a:gridCol w="1291980">
                  <a:extLst>
                    <a:ext uri="{9D8B030D-6E8A-4147-A177-3AD203B41FA5}">
                      <a16:colId xmlns:a16="http://schemas.microsoft.com/office/drawing/2014/main" val="1251644356"/>
                    </a:ext>
                  </a:extLst>
                </a:gridCol>
                <a:gridCol w="1403157">
                  <a:extLst>
                    <a:ext uri="{9D8B030D-6E8A-4147-A177-3AD203B41FA5}">
                      <a16:colId xmlns:a16="http://schemas.microsoft.com/office/drawing/2014/main" val="3594198350"/>
                    </a:ext>
                  </a:extLst>
                </a:gridCol>
                <a:gridCol w="1493908">
                  <a:extLst>
                    <a:ext uri="{9D8B030D-6E8A-4147-A177-3AD203B41FA5}">
                      <a16:colId xmlns:a16="http://schemas.microsoft.com/office/drawing/2014/main" val="602396461"/>
                    </a:ext>
                  </a:extLst>
                </a:gridCol>
                <a:gridCol w="1493908">
                  <a:extLst>
                    <a:ext uri="{9D8B030D-6E8A-4147-A177-3AD203B41FA5}">
                      <a16:colId xmlns:a16="http://schemas.microsoft.com/office/drawing/2014/main" val="4181462355"/>
                    </a:ext>
                  </a:extLst>
                </a:gridCol>
              </a:tblGrid>
              <a:tr h="417780">
                <a:tc>
                  <a:txBody>
                    <a:bodyPr/>
                    <a:lstStyle/>
                    <a:p>
                      <a:endParaRPr lang="cs-CZ" dirty="0"/>
                    </a:p>
                  </a:txBody>
                  <a:tcPr>
                    <a:solidFill>
                      <a:srgbClr val="F7B71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Počet</a:t>
                      </a:r>
                    </a:p>
                  </a:txBody>
                  <a:tcPr>
                    <a:solidFill>
                      <a:srgbClr val="F7B71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600" dirty="0"/>
                        <a:t>Likvidace k    30. 6. 21</a:t>
                      </a:r>
                    </a:p>
                  </a:txBody>
                  <a:tcPr>
                    <a:solidFill>
                      <a:srgbClr val="F7B71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600" dirty="0"/>
                        <a:t>Nespolehlivý plátce DPH 2020 - 2021</a:t>
                      </a:r>
                    </a:p>
                  </a:txBody>
                  <a:tcPr>
                    <a:solidFill>
                      <a:srgbClr val="F7B71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600" dirty="0"/>
                        <a:t>Nenulový záznam v IR 2020 - 2021</a:t>
                      </a:r>
                    </a:p>
                  </a:txBody>
                  <a:tcPr>
                    <a:solidFill>
                      <a:srgbClr val="F7B71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600" dirty="0"/>
                        <a:t>Z toho prohlášen konkurz</a:t>
                      </a:r>
                    </a:p>
                  </a:txBody>
                  <a:tcPr>
                    <a:solidFill>
                      <a:srgbClr val="F7B7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25155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/>
                        <a:t>Všichni podpoření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7571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56576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/>
                        <a:t>Všichni nepodpoření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10525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2902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136427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1724F2C7-A302-48FD-809C-CA4650BC9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rgbClr val="F7B717"/>
                </a:solidFill>
              </a:rPr>
              <a:t>Zaměstnanost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4FC8DEF8-1BEA-47FB-9A2E-E0E9E3F03B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6609"/>
            <a:ext cx="10515600" cy="4570354"/>
          </a:xfrm>
        </p:spPr>
        <p:txBody>
          <a:bodyPr>
            <a:normAutofit/>
          </a:bodyPr>
          <a:lstStyle/>
          <a:p>
            <a:r>
              <a:rPr lang="cs-CZ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Zdroj dat pro analýzu:</a:t>
            </a:r>
          </a:p>
          <a:p>
            <a:pPr lvl="1"/>
            <a:r>
              <a:rPr lang="cs-CZ" dirty="0">
                <a:solidFill>
                  <a:srgbClr val="F7B717"/>
                </a:solidFill>
                <a:latin typeface="Calibri" panose="020F0502020204030204" pitchFamily="34" charset="0"/>
                <a:cs typeface="Arial" panose="020B0604020202020204" pitchFamily="34" charset="0"/>
              </a:rPr>
              <a:t>Data o zaměstnanosti z účetních uzávěrek</a:t>
            </a:r>
          </a:p>
          <a:p>
            <a:pPr lvl="1"/>
            <a:r>
              <a:rPr lang="cs-CZ" dirty="0">
                <a:latin typeface="Calibri" panose="020F0502020204030204" pitchFamily="34" charset="0"/>
                <a:cs typeface="Arial" panose="020B0604020202020204" pitchFamily="34" charset="0"/>
              </a:rPr>
              <a:t>Kategorie zaměstnanosti dle RES</a:t>
            </a:r>
          </a:p>
          <a:p>
            <a:pPr lvl="1"/>
            <a:r>
              <a:rPr lang="cs-CZ" dirty="0">
                <a:latin typeface="Calibri" panose="020F0502020204030204" pitchFamily="34" charset="0"/>
                <a:cs typeface="Arial" panose="020B0604020202020204" pitchFamily="34" charset="0"/>
              </a:rPr>
              <a:t>Sběr dat pomocí dotazníkového šetření – nelze ale aplikovat CIE!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499305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>
            <a:extLst>
              <a:ext uri="{FF2B5EF4-FFF2-40B4-BE49-F238E27FC236}">
                <a16:creationId xmlns:a16="http://schemas.microsoft.com/office/drawing/2014/main" id="{6D1A791F-800D-C949-8F91-910F1485D9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5720" y="2318956"/>
            <a:ext cx="5494015" cy="4388505"/>
          </a:xfrm>
          <a:prstGeom prst="rect">
            <a:avLst/>
          </a:prstGeom>
        </p:spPr>
      </p:pic>
      <p:sp>
        <p:nvSpPr>
          <p:cNvPr id="4" name="Nadpis 3">
            <a:extLst>
              <a:ext uri="{FF2B5EF4-FFF2-40B4-BE49-F238E27FC236}">
                <a16:creationId xmlns:a16="http://schemas.microsoft.com/office/drawing/2014/main" id="{1724F2C7-A302-48FD-809C-CA4650BC9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rgbClr val="F7B717"/>
                </a:solidFill>
              </a:rPr>
              <a:t>Zaměstnanost – data z </a:t>
            </a:r>
            <a:r>
              <a:rPr lang="cs-CZ" b="1" dirty="0" err="1">
                <a:solidFill>
                  <a:srgbClr val="F7B717"/>
                </a:solidFill>
              </a:rPr>
              <a:t>uvávěrek</a:t>
            </a:r>
            <a:endParaRPr lang="cs-CZ" b="1" dirty="0">
              <a:solidFill>
                <a:srgbClr val="F7B717"/>
              </a:solidFill>
            </a:endParaRP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4FC8DEF8-1BEA-47FB-9A2E-E0E9E3F03B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6609"/>
            <a:ext cx="10515600" cy="4570354"/>
          </a:xfrm>
        </p:spPr>
        <p:txBody>
          <a:bodyPr>
            <a:normAutofit/>
          </a:bodyPr>
          <a:lstStyle/>
          <a:p>
            <a:r>
              <a:rPr lang="cs-CZ" sz="24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Výrazně nižší dostupnost dat (pouze cca stovky subjektů)</a:t>
            </a:r>
          </a:p>
          <a:p>
            <a:r>
              <a:rPr lang="cs-CZ" sz="24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Rozdíl v trendu zaměstnanosti mezi podpořenými a nepodpořenými není statisticky významný</a:t>
            </a:r>
          </a:p>
          <a:p>
            <a:r>
              <a:rPr lang="cs-CZ" sz="2400" dirty="0"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Významný efekt ale lze pozorovat u poskytnutí                                                               podpory z Antiviru: </a:t>
            </a:r>
          </a:p>
          <a:p>
            <a:endParaRPr lang="cs-CZ" sz="2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cs-CZ" sz="2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r">
              <a:buNone/>
            </a:pPr>
            <a:endParaRPr lang="cs-CZ" sz="2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cs-CZ" sz="2400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cs-CZ" dirty="0"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cs-CZ" dirty="0">
              <a:effectLst/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8FB99741-68AD-4397-9D8A-A6E78C172123}"/>
              </a:ext>
            </a:extLst>
          </p:cNvPr>
          <p:cNvSpPr txBox="1"/>
          <p:nvPr/>
        </p:nvSpPr>
        <p:spPr>
          <a:xfrm>
            <a:off x="7503207" y="3947529"/>
            <a:ext cx="2273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/>
              <a:t>podpoření, s Antivirem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D061AAC9-67CE-442C-8772-55F22A669252}"/>
              </a:ext>
            </a:extLst>
          </p:cNvPr>
          <p:cNvSpPr txBox="1"/>
          <p:nvPr/>
        </p:nvSpPr>
        <p:spPr>
          <a:xfrm>
            <a:off x="8510186" y="3381235"/>
            <a:ext cx="2273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/>
              <a:t>nepodpoření, s Antivirem</a:t>
            </a: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62B877B9-577E-429E-A0F7-B42A9A7B0087}"/>
              </a:ext>
            </a:extLst>
          </p:cNvPr>
          <p:cNvSpPr txBox="1"/>
          <p:nvPr/>
        </p:nvSpPr>
        <p:spPr>
          <a:xfrm>
            <a:off x="7928252" y="5219313"/>
            <a:ext cx="2273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/>
              <a:t>nepodpoření, bez Antiviru</a:t>
            </a:r>
          </a:p>
        </p:txBody>
      </p:sp>
      <p:sp>
        <p:nvSpPr>
          <p:cNvPr id="11" name="TextovéPole 10">
            <a:extLst>
              <a:ext uri="{FF2B5EF4-FFF2-40B4-BE49-F238E27FC236}">
                <a16:creationId xmlns:a16="http://schemas.microsoft.com/office/drawing/2014/main" id="{D086C3DE-CA73-48C6-B559-0AD05FD3BBD3}"/>
              </a:ext>
            </a:extLst>
          </p:cNvPr>
          <p:cNvSpPr txBox="1"/>
          <p:nvPr/>
        </p:nvSpPr>
        <p:spPr>
          <a:xfrm>
            <a:off x="8125626" y="4597402"/>
            <a:ext cx="22731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400" dirty="0"/>
              <a:t>podpoření, bez Antiviru</a:t>
            </a:r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533EF4D9-879C-4D12-8A19-42DA67A7151A}"/>
              </a:ext>
            </a:extLst>
          </p:cNvPr>
          <p:cNvSpPr txBox="1"/>
          <p:nvPr/>
        </p:nvSpPr>
        <p:spPr>
          <a:xfrm>
            <a:off x="760576" y="4101417"/>
            <a:ext cx="59051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i="1" dirty="0"/>
              <a:t>Výsledky budeme ještě ověřovat na základě kategoriální proměnné počtu zaměstnanců – data k tisícům subjektů, ale méně přesná (kategorie zaměstnanosti)</a:t>
            </a:r>
          </a:p>
          <a:p>
            <a:endParaRPr lang="cs-CZ" i="1" dirty="0"/>
          </a:p>
          <a:p>
            <a:r>
              <a:rPr lang="cs-CZ" i="1" dirty="0"/>
              <a:t>Analýza bude doplněna dotazníkovým šetřením – poskytne „naivní“ srovnání podpořených a nepodpořených</a:t>
            </a:r>
          </a:p>
        </p:txBody>
      </p:sp>
    </p:spTree>
    <p:extLst>
      <p:ext uri="{BB962C8B-B14F-4D97-AF65-F5344CB8AC3E}">
        <p14:creationId xmlns:p14="http://schemas.microsoft.com/office/powerpoint/2010/main" val="319213035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pro obsah 2">
            <a:extLst>
              <a:ext uri="{FF2B5EF4-FFF2-40B4-BE49-F238E27FC236}">
                <a16:creationId xmlns:a16="http://schemas.microsoft.com/office/drawing/2014/main" id="{D9D73534-51EA-42BF-B863-CEB0FA2DB1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929553" y="1651541"/>
            <a:ext cx="5262141" cy="381400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r>
              <a:rPr lang="cs-CZ" sz="4400" dirty="0">
                <a:solidFill>
                  <a:srgbClr val="F7B717"/>
                </a:solidFill>
              </a:rPr>
              <a:t>Díky za pozornost!</a:t>
            </a:r>
          </a:p>
          <a:p>
            <a:pPr marL="0" indent="0">
              <a:buNone/>
            </a:pPr>
            <a:endParaRPr lang="cs-CZ" sz="1800" dirty="0"/>
          </a:p>
          <a:p>
            <a:pPr marL="0" indent="0">
              <a:buNone/>
            </a:pPr>
            <a:endParaRPr lang="cs-CZ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None/>
            </a:pPr>
            <a:r>
              <a:rPr lang="cs-CZ" sz="1800" b="1" dirty="0"/>
              <a:t>Lukáš Maláč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None/>
            </a:pPr>
            <a:r>
              <a:rPr lang="cs-CZ" sz="1800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malac@navigae.cz</a:t>
            </a:r>
            <a:r>
              <a:rPr lang="cs-CZ" sz="1800" dirty="0">
                <a:solidFill>
                  <a:srgbClr val="0070C0"/>
                </a:solidFill>
              </a:rPr>
              <a:t>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None/>
            </a:pPr>
            <a:r>
              <a:rPr lang="cs-CZ" sz="1800" dirty="0"/>
              <a:t>607 018 025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cs-CZ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None/>
            </a:pPr>
            <a:endParaRPr lang="cs-CZ" sz="1800" dirty="0"/>
          </a:p>
          <a:p>
            <a:pPr marL="0" indent="0">
              <a:buNone/>
            </a:pPr>
            <a:endParaRPr lang="cs-CZ" sz="2000" dirty="0"/>
          </a:p>
          <a:p>
            <a:pPr marL="0" indent="0">
              <a:buNone/>
            </a:pPr>
            <a:endParaRPr lang="cs-CZ" sz="2000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52146FB0-5CB1-4E7D-BB4D-A5D2372E0DE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264" t="9461" r="1830" b="69891"/>
          <a:stretch/>
        </p:blipFill>
        <p:spPr>
          <a:xfrm>
            <a:off x="9389936" y="940648"/>
            <a:ext cx="2594654" cy="553225"/>
          </a:xfrm>
          <a:prstGeom prst="rect">
            <a:avLst/>
          </a:prstGeom>
        </p:spPr>
      </p:pic>
      <p:sp>
        <p:nvSpPr>
          <p:cNvPr id="7" name="TextovéPole 6">
            <a:extLst>
              <a:ext uri="{FF2B5EF4-FFF2-40B4-BE49-F238E27FC236}">
                <a16:creationId xmlns:a16="http://schemas.microsoft.com/office/drawing/2014/main" id="{7102F7DA-04B4-47D1-AB86-07923A896DF1}"/>
              </a:ext>
            </a:extLst>
          </p:cNvPr>
          <p:cNvSpPr txBox="1"/>
          <p:nvPr/>
        </p:nvSpPr>
        <p:spPr>
          <a:xfrm>
            <a:off x="868593" y="4590004"/>
            <a:ext cx="282892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cs-CZ" sz="1600" b="0" i="0" u="sng" dirty="0">
                <a:solidFill>
                  <a:srgbClr val="0070C0"/>
                </a:solidFill>
                <a:effectLst/>
                <a:latin typeface="Arial" panose="020B060402020202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evaluace.eu</a:t>
            </a:r>
            <a:r>
              <a:rPr lang="cs-CZ" sz="1600" u="sng" dirty="0">
                <a:solidFill>
                  <a:srgbClr val="0070C0"/>
                </a:solidFill>
                <a:latin typeface="Arial" panose="020B0604020202020204" pitchFamily="34" charset="0"/>
              </a:rPr>
              <a:t>,</a:t>
            </a:r>
            <a:r>
              <a:rPr lang="cs-CZ" sz="1600" b="0" i="0" dirty="0">
                <a:solidFill>
                  <a:srgbClr val="0070C0"/>
                </a:solidFill>
                <a:effectLst/>
                <a:latin typeface="Arial" panose="020B0604020202020204" pitchFamily="34" charset="0"/>
              </a:rPr>
              <a:t> </a:t>
            </a:r>
            <a:r>
              <a:rPr lang="cs-CZ" sz="1600" b="0" i="0" u="sng" dirty="0">
                <a:solidFill>
                  <a:srgbClr val="0070C0"/>
                </a:solidFill>
                <a:effectLst/>
                <a:latin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navigae.cz</a:t>
            </a:r>
            <a:endParaRPr lang="cs-CZ" dirty="0">
              <a:solidFill>
                <a:srgbClr val="0070C0"/>
              </a:solidFill>
            </a:endParaRPr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9C99B1AC-D37F-4BE2-A801-DD953A633CC5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-194"/>
          <a:stretch/>
        </p:blipFill>
        <p:spPr>
          <a:xfrm>
            <a:off x="891340" y="724762"/>
            <a:ext cx="2594655" cy="963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464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1724F2C7-A302-48FD-809C-CA4650BC9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rgbClr val="F7B717"/>
                </a:solidFill>
              </a:rPr>
              <a:t>Kontext evaluace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4FC8DEF8-1BEA-47FB-9A2E-E0E9E3F03B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Analýza zpracovávaná v rámci projektu „</a:t>
            </a:r>
            <a:r>
              <a:rPr lang="cs-CZ" b="1" dirty="0">
                <a:solidFill>
                  <a:srgbClr val="F7B717"/>
                </a:solidFill>
              </a:rPr>
              <a:t>Analýza opatření ESIF reagujících na pandemii COVID-19 a vyhodnocení programu EFSI</a:t>
            </a:r>
            <a:r>
              <a:rPr lang="cs-CZ" dirty="0"/>
              <a:t>“ – zadavatelem MMR </a:t>
            </a:r>
          </a:p>
          <a:p>
            <a:r>
              <a:rPr lang="cs-CZ" dirty="0"/>
              <a:t>Cíle analýzy:</a:t>
            </a:r>
          </a:p>
          <a:p>
            <a:pPr lvl="1"/>
            <a:r>
              <a:rPr lang="cs-CZ" dirty="0">
                <a:solidFill>
                  <a:srgbClr val="F7B717"/>
                </a:solidFill>
              </a:rPr>
              <a:t>Vyhodnotit podporu ESIF v rámci opatření reagujících na pandemii COVID-19</a:t>
            </a:r>
          </a:p>
          <a:p>
            <a:pPr lvl="1"/>
            <a:r>
              <a:rPr lang="cs-CZ" dirty="0"/>
              <a:t>Vyhodnotit program EFSI pro potřeby přenosu dobré praxe a zkušeností pro nově připravovaný fond </a:t>
            </a:r>
            <a:r>
              <a:rPr lang="cs-CZ" dirty="0" err="1"/>
              <a:t>InvestEU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658454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1724F2C7-A302-48FD-809C-CA4650BC9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rgbClr val="F7B717"/>
                </a:solidFill>
              </a:rPr>
              <a:t>Kontext evaluace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4FC8DEF8-1BEA-47FB-9A2E-E0E9E3F03B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8980918" cy="4351338"/>
          </a:xfrm>
        </p:spPr>
        <p:txBody>
          <a:bodyPr/>
          <a:lstStyle/>
          <a:p>
            <a:r>
              <a:rPr lang="cs-CZ" dirty="0"/>
              <a:t>Vyhodnotit podporu ESIF v rámci opatření reagujících na pandemii COVID-19</a:t>
            </a:r>
          </a:p>
          <a:p>
            <a:pPr lvl="1"/>
            <a:r>
              <a:rPr lang="cs-CZ" dirty="0"/>
              <a:t>Mapování a analýza protipandemických programů;</a:t>
            </a:r>
          </a:p>
          <a:p>
            <a:pPr lvl="1"/>
            <a:r>
              <a:rPr lang="cs-CZ" dirty="0"/>
              <a:t>Analýza zasaženosti ekonomiky pandemií, resp. restriktivními opatřeními;</a:t>
            </a:r>
          </a:p>
          <a:p>
            <a:pPr lvl="1"/>
            <a:r>
              <a:rPr lang="cs-CZ" dirty="0"/>
              <a:t>Sběr informací a dobré praxe z jiných členských států EU o využití potenciálu ESIF pro zvládání pandemické krize</a:t>
            </a:r>
          </a:p>
          <a:p>
            <a:pPr lvl="1"/>
            <a:r>
              <a:rPr lang="cs-CZ" dirty="0"/>
              <a:t>Vyhodnocení využití potenciálu ESIF v ČR</a:t>
            </a:r>
          </a:p>
          <a:p>
            <a:pPr lvl="1"/>
            <a:r>
              <a:rPr lang="cs-CZ" dirty="0">
                <a:solidFill>
                  <a:srgbClr val="F7B717"/>
                </a:solidFill>
              </a:rPr>
              <a:t>Vyhodnocení výsledků / efektů a dopadů opatření za využití </a:t>
            </a:r>
            <a:r>
              <a:rPr lang="cs-CZ" dirty="0" err="1">
                <a:solidFill>
                  <a:srgbClr val="F7B717"/>
                </a:solidFill>
              </a:rPr>
              <a:t>kontrafaktuálních</a:t>
            </a:r>
            <a:r>
              <a:rPr lang="cs-CZ" dirty="0">
                <a:solidFill>
                  <a:srgbClr val="F7B717"/>
                </a:solidFill>
              </a:rPr>
              <a:t> metod evaluace</a:t>
            </a:r>
          </a:p>
          <a:p>
            <a:pPr lvl="1"/>
            <a:endParaRPr lang="cs-CZ" dirty="0"/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F1D618FF-E2D6-4420-8970-8854524C6585}"/>
              </a:ext>
            </a:extLst>
          </p:cNvPr>
          <p:cNvSpPr txBox="1"/>
          <p:nvPr/>
        </p:nvSpPr>
        <p:spPr>
          <a:xfrm>
            <a:off x="9507196" y="2401367"/>
            <a:ext cx="62384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800" dirty="0">
                <a:latin typeface="Arial Narrow" panose="020B0606020202030204" pitchFamily="34" charset="0"/>
              </a:rPr>
              <a:t>}</a:t>
            </a:r>
            <a:endParaRPr lang="cs-CZ" sz="13800" dirty="0">
              <a:latin typeface="Arial Narrow" panose="020B0606020202030204" pitchFamily="34" charset="0"/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9687CED5-0712-4131-AB50-9E75F9C23B15}"/>
              </a:ext>
            </a:extLst>
          </p:cNvPr>
          <p:cNvSpPr txBox="1"/>
          <p:nvPr/>
        </p:nvSpPr>
        <p:spPr>
          <a:xfrm>
            <a:off x="10246407" y="3127761"/>
            <a:ext cx="14527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1. </a:t>
            </a:r>
            <a:r>
              <a:rPr lang="en-US" dirty="0" err="1"/>
              <a:t>Pr</a:t>
            </a:r>
            <a:r>
              <a:rPr lang="cs-CZ" dirty="0" err="1"/>
              <a:t>ůběžná</a:t>
            </a:r>
            <a:r>
              <a:rPr lang="cs-CZ" dirty="0"/>
              <a:t> zpráva (červenec 21)</a:t>
            </a:r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344AA7A1-713F-4733-89AF-78BFF0FB15E3}"/>
              </a:ext>
            </a:extLst>
          </p:cNvPr>
          <p:cNvSpPr txBox="1"/>
          <p:nvPr/>
        </p:nvSpPr>
        <p:spPr>
          <a:xfrm>
            <a:off x="9622564" y="4990744"/>
            <a:ext cx="19911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5113" indent="-265113"/>
            <a:r>
              <a:rPr lang="cs-CZ" dirty="0"/>
              <a:t>→ Závěrečná zpráva (únor 22)</a:t>
            </a:r>
          </a:p>
        </p:txBody>
      </p:sp>
    </p:spTree>
    <p:extLst>
      <p:ext uri="{BB962C8B-B14F-4D97-AF65-F5344CB8AC3E}">
        <p14:creationId xmlns:p14="http://schemas.microsoft.com/office/powerpoint/2010/main" val="1103434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1724F2C7-A302-48FD-809C-CA4650BC9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rgbClr val="F7B717"/>
                </a:solidFill>
              </a:rPr>
              <a:t>Zadání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4FC8DEF8-1BEA-47FB-9A2E-E0E9E3F03B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6609"/>
            <a:ext cx="10515600" cy="457035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>
                <a:solidFill>
                  <a:srgbClr val="F7B717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Předmět analýzy – „plošné“ protipandemické programy:</a:t>
            </a:r>
          </a:p>
          <a:p>
            <a:r>
              <a:rPr lang="cs-CZ" sz="2400" dirty="0"/>
              <a:t>Úvěrový program COVID I</a:t>
            </a:r>
          </a:p>
          <a:p>
            <a:r>
              <a:rPr lang="cs-CZ" sz="2400" dirty="0"/>
              <a:t>Záruční program COVID II (podpořeno z OP PIK – program Expanze)</a:t>
            </a:r>
          </a:p>
          <a:p>
            <a:r>
              <a:rPr lang="cs-CZ" sz="2400" dirty="0"/>
              <a:t>Záruční program COVID III</a:t>
            </a:r>
          </a:p>
          <a:p>
            <a:r>
              <a:rPr lang="cs-CZ" sz="2400" dirty="0"/>
              <a:t>Záruční program COVID Praha (podpořeno z OP PPR)</a:t>
            </a:r>
          </a:p>
          <a:p>
            <a:r>
              <a:rPr lang="cs-CZ" sz="2400" dirty="0"/>
              <a:t>Výzva Technologie COVID19 (podpořeno z OP PIK – program Technologie)</a:t>
            </a:r>
          </a:p>
          <a:p>
            <a:r>
              <a:rPr lang="cs-CZ" sz="2250" dirty="0"/>
              <a:t>Výzva Inovační vouchery COVID-19 (podpořeno z OP PIK – program Inovační vouchery)</a:t>
            </a:r>
          </a:p>
          <a:p>
            <a:endParaRPr lang="cs-CZ" sz="2250" dirty="0"/>
          </a:p>
          <a:p>
            <a:pPr marL="0" indent="0">
              <a:buNone/>
            </a:pPr>
            <a:r>
              <a:rPr lang="cs-CZ" sz="2250" dirty="0"/>
              <a:t>! Program </a:t>
            </a:r>
            <a:r>
              <a:rPr lang="cs-CZ" sz="2250" b="1" dirty="0">
                <a:solidFill>
                  <a:srgbClr val="F7B717"/>
                </a:solidFill>
              </a:rPr>
              <a:t>ANTIVIRUS</a:t>
            </a:r>
            <a:r>
              <a:rPr lang="cs-CZ" sz="2250" dirty="0"/>
              <a:t>: není předmětem analýzy, ale je nutné vzít v potaz – významný vliv s ohledem na objem a rozšíření programu!</a:t>
            </a:r>
          </a:p>
          <a:p>
            <a:pPr marL="0" indent="0">
              <a:buNone/>
            </a:pPr>
            <a:endParaRPr lang="cs-CZ" sz="2250" dirty="0"/>
          </a:p>
        </p:txBody>
      </p:sp>
    </p:spTree>
    <p:extLst>
      <p:ext uri="{BB962C8B-B14F-4D97-AF65-F5344CB8AC3E}">
        <p14:creationId xmlns:p14="http://schemas.microsoft.com/office/powerpoint/2010/main" val="42053138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1724F2C7-A302-48FD-809C-CA4650BC9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rgbClr val="F7B717"/>
                </a:solidFill>
              </a:rPr>
              <a:t>Zadání</a:t>
            </a:r>
          </a:p>
        </p:txBody>
      </p:sp>
      <p:graphicFrame>
        <p:nvGraphicFramePr>
          <p:cNvPr id="6" name="Graf 5">
            <a:extLst>
              <a:ext uri="{FF2B5EF4-FFF2-40B4-BE49-F238E27FC236}">
                <a16:creationId xmlns:a16="http://schemas.microsoft.com/office/drawing/2014/main" id="{F83E4AD2-C5E8-4ACE-A290-F3243D3260F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1814255"/>
              </p:ext>
            </p:extLst>
          </p:nvPr>
        </p:nvGraphicFramePr>
        <p:xfrm>
          <a:off x="1051133" y="1457325"/>
          <a:ext cx="9878938" cy="50355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853274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1724F2C7-A302-48FD-809C-CA4650BC9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rgbClr val="F7B717"/>
                </a:solidFill>
              </a:rPr>
              <a:t>Základní informace</a:t>
            </a:r>
            <a:br>
              <a:rPr lang="cs-CZ" b="1" dirty="0">
                <a:solidFill>
                  <a:srgbClr val="F7B717"/>
                </a:solidFill>
              </a:rPr>
            </a:br>
            <a:r>
              <a:rPr lang="cs-CZ" sz="1400" b="1" dirty="0"/>
              <a:t>(data k 31. 3. 2021)</a:t>
            </a:r>
            <a:endParaRPr lang="cs-CZ" b="1" dirty="0"/>
          </a:p>
        </p:txBody>
      </p:sp>
      <p:graphicFrame>
        <p:nvGraphicFramePr>
          <p:cNvPr id="6" name="Graf 5">
            <a:extLst>
              <a:ext uri="{FF2B5EF4-FFF2-40B4-BE49-F238E27FC236}">
                <a16:creationId xmlns:a16="http://schemas.microsoft.com/office/drawing/2014/main" id="{2A6262BC-FAED-4B6F-8546-F0FE8B6D4E1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9300628"/>
              </p:ext>
            </p:extLst>
          </p:nvPr>
        </p:nvGraphicFramePr>
        <p:xfrm>
          <a:off x="445476" y="1690687"/>
          <a:ext cx="5650524" cy="38788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Tabulka 6">
            <a:extLst>
              <a:ext uri="{FF2B5EF4-FFF2-40B4-BE49-F238E27FC236}">
                <a16:creationId xmlns:a16="http://schemas.microsoft.com/office/drawing/2014/main" id="{EF414CE4-356A-42E1-9198-9D0CE2BE8F4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0811684"/>
              </p:ext>
            </p:extLst>
          </p:nvPr>
        </p:nvGraphicFramePr>
        <p:xfrm>
          <a:off x="6556817" y="1832562"/>
          <a:ext cx="5302672" cy="2697875"/>
        </p:xfrm>
        <a:graphic>
          <a:graphicData uri="http://schemas.openxmlformats.org/drawingml/2006/table">
            <a:tbl>
              <a:tblPr/>
              <a:tblGrid>
                <a:gridCol w="1374767">
                  <a:extLst>
                    <a:ext uri="{9D8B030D-6E8A-4147-A177-3AD203B41FA5}">
                      <a16:colId xmlns:a16="http://schemas.microsoft.com/office/drawing/2014/main" val="1201425894"/>
                    </a:ext>
                  </a:extLst>
                </a:gridCol>
                <a:gridCol w="785581">
                  <a:extLst>
                    <a:ext uri="{9D8B030D-6E8A-4147-A177-3AD203B41FA5}">
                      <a16:colId xmlns:a16="http://schemas.microsoft.com/office/drawing/2014/main" val="285102745"/>
                    </a:ext>
                  </a:extLst>
                </a:gridCol>
                <a:gridCol w="785581">
                  <a:extLst>
                    <a:ext uri="{9D8B030D-6E8A-4147-A177-3AD203B41FA5}">
                      <a16:colId xmlns:a16="http://schemas.microsoft.com/office/drawing/2014/main" val="2031371995"/>
                    </a:ext>
                  </a:extLst>
                </a:gridCol>
                <a:gridCol w="785581">
                  <a:extLst>
                    <a:ext uri="{9D8B030D-6E8A-4147-A177-3AD203B41FA5}">
                      <a16:colId xmlns:a16="http://schemas.microsoft.com/office/drawing/2014/main" val="2886001618"/>
                    </a:ext>
                  </a:extLst>
                </a:gridCol>
                <a:gridCol w="785581">
                  <a:extLst>
                    <a:ext uri="{9D8B030D-6E8A-4147-A177-3AD203B41FA5}">
                      <a16:colId xmlns:a16="http://schemas.microsoft.com/office/drawing/2014/main" val="2242087736"/>
                    </a:ext>
                  </a:extLst>
                </a:gridCol>
                <a:gridCol w="785581">
                  <a:extLst>
                    <a:ext uri="{9D8B030D-6E8A-4147-A177-3AD203B41FA5}">
                      <a16:colId xmlns:a16="http://schemas.microsoft.com/office/drawing/2014/main" val="160823467"/>
                    </a:ext>
                  </a:extLst>
                </a:gridCol>
              </a:tblGrid>
              <a:tr h="459463">
                <a:tc gridSpan="2">
                  <a:txBody>
                    <a:bodyPr/>
                    <a:lstStyle/>
                    <a:p>
                      <a:pPr algn="l" fontAlgn="t"/>
                      <a:r>
                        <a:rPr lang="cs-CZ" sz="1600" b="0" i="0" u="none" strike="noStrike" dirty="0">
                          <a:solidFill>
                            <a:srgbClr val="F7B717"/>
                          </a:solidFill>
                          <a:effectLst/>
                          <a:latin typeface="Calibri" panose="020F0502020204030204" pitchFamily="34" charset="0"/>
                        </a:rPr>
                        <a:t>Průniky mezi programy:</a:t>
                      </a:r>
                    </a:p>
                  </a:txBody>
                  <a:tcPr marL="7620" marR="7620" marT="762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6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2842464"/>
                  </a:ext>
                </a:extLst>
              </a:tr>
              <a:tr h="541931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COVID Praha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COVID I - úvěry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COVID I - záruky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COVID II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COVID III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8295178"/>
                  </a:ext>
                </a:extLst>
              </a:tr>
              <a:tr h="565493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Technologie COVID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8343124"/>
                  </a:ext>
                </a:extLst>
              </a:tr>
              <a:tr h="282747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COVID Praha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1897086"/>
                  </a:ext>
                </a:extLst>
              </a:tr>
              <a:tr h="282747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COVID I - úvěry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9233710"/>
                  </a:ext>
                </a:extLst>
              </a:tr>
              <a:tr h="282747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COVID I - záruky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7460575"/>
                  </a:ext>
                </a:extLst>
              </a:tr>
              <a:tr h="282747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COVID II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8099695"/>
                  </a:ext>
                </a:extLst>
              </a:tr>
            </a:tbl>
          </a:graphicData>
        </a:graphic>
      </p:graphicFrame>
      <p:sp>
        <p:nvSpPr>
          <p:cNvPr id="8" name="TextovéPole 7">
            <a:extLst>
              <a:ext uri="{FF2B5EF4-FFF2-40B4-BE49-F238E27FC236}">
                <a16:creationId xmlns:a16="http://schemas.microsoft.com/office/drawing/2014/main" id="{C9D52275-2994-4815-A506-50B81C36277A}"/>
              </a:ext>
            </a:extLst>
          </p:cNvPr>
          <p:cNvSpPr txBox="1"/>
          <p:nvPr/>
        </p:nvSpPr>
        <p:spPr>
          <a:xfrm>
            <a:off x="6571716" y="4760007"/>
            <a:ext cx="529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Celkový počet unikátních příjemců: 7568</a:t>
            </a:r>
          </a:p>
        </p:txBody>
      </p:sp>
    </p:spTree>
    <p:extLst>
      <p:ext uri="{BB962C8B-B14F-4D97-AF65-F5344CB8AC3E}">
        <p14:creationId xmlns:p14="http://schemas.microsoft.com/office/powerpoint/2010/main" val="2753873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1724F2C7-A302-48FD-809C-CA4650BC9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rgbClr val="F7B717"/>
                </a:solidFill>
              </a:rPr>
              <a:t>Základní informace</a:t>
            </a:r>
            <a:br>
              <a:rPr lang="cs-CZ" b="1" dirty="0">
                <a:solidFill>
                  <a:srgbClr val="F7B717"/>
                </a:solidFill>
              </a:rPr>
            </a:br>
            <a:r>
              <a:rPr lang="cs-CZ" sz="1400" b="1" dirty="0"/>
              <a:t>(data k 31. 3. 2021)</a:t>
            </a:r>
            <a:endParaRPr lang="cs-CZ" b="1" dirty="0"/>
          </a:p>
        </p:txBody>
      </p:sp>
      <p:graphicFrame>
        <p:nvGraphicFramePr>
          <p:cNvPr id="9" name="Tabulka 3">
            <a:extLst>
              <a:ext uri="{FF2B5EF4-FFF2-40B4-BE49-F238E27FC236}">
                <a16:creationId xmlns:a16="http://schemas.microsoft.com/office/drawing/2014/main" id="{B198F58A-E3EF-4679-B48F-2CDB82FF7B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8094123"/>
              </p:ext>
            </p:extLst>
          </p:nvPr>
        </p:nvGraphicFramePr>
        <p:xfrm>
          <a:off x="838200" y="2406226"/>
          <a:ext cx="9230360" cy="29819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748637">
                  <a:extLst>
                    <a:ext uri="{9D8B030D-6E8A-4147-A177-3AD203B41FA5}">
                      <a16:colId xmlns:a16="http://schemas.microsoft.com/office/drawing/2014/main" val="2537384465"/>
                    </a:ext>
                  </a:extLst>
                </a:gridCol>
                <a:gridCol w="2326283">
                  <a:extLst>
                    <a:ext uri="{9D8B030D-6E8A-4147-A177-3AD203B41FA5}">
                      <a16:colId xmlns:a16="http://schemas.microsoft.com/office/drawing/2014/main" val="446190367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1764289182"/>
                    </a:ext>
                  </a:extLst>
                </a:gridCol>
                <a:gridCol w="2174240">
                  <a:extLst>
                    <a:ext uri="{9D8B030D-6E8A-4147-A177-3AD203B41FA5}">
                      <a16:colId xmlns:a16="http://schemas.microsoft.com/office/drawing/2014/main" val="29635024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cs-CZ" sz="1400" dirty="0"/>
                    </a:p>
                  </a:txBody>
                  <a:tcPr>
                    <a:solidFill>
                      <a:srgbClr val="F7B71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400" dirty="0"/>
                        <a:t>Počet podpořených celkem</a:t>
                      </a:r>
                    </a:p>
                  </a:txBody>
                  <a:tcPr>
                    <a:solidFill>
                      <a:srgbClr val="F7B71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cs-CZ" sz="1400" dirty="0"/>
                        <a:t>Podpoření v Antiviru – nenulová podpora</a:t>
                      </a:r>
                    </a:p>
                  </a:txBody>
                  <a:tcPr>
                    <a:solidFill>
                      <a:srgbClr val="F7B71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sz="1400" dirty="0"/>
                        <a:t>Podpoření v Antiviru – nulová podpora</a:t>
                      </a:r>
                    </a:p>
                    <a:p>
                      <a:endParaRPr lang="cs-CZ" sz="1400" dirty="0"/>
                    </a:p>
                  </a:txBody>
                  <a:tcPr>
                    <a:solidFill>
                      <a:srgbClr val="F7B71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97011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3663" indent="0" algn="l" defTabSz="914400" rtl="0" eaLnBrk="1" fontAlgn="b" latinLnBrk="0" hangingPunct="1"/>
                      <a:r>
                        <a:rPr lang="cs-CZ" sz="2000" kern="1200" dirty="0">
                          <a:solidFill>
                            <a:schemeClr val="dk1"/>
                          </a:solidFill>
                        </a:rPr>
                        <a:t>Technologie COVID</a:t>
                      </a:r>
                      <a:endParaRPr lang="cs-CZ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175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47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81060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3663" indent="0" algn="l" defTabSz="914400" rtl="0" eaLnBrk="1" fontAlgn="b" latinLnBrk="0" hangingPunct="1"/>
                      <a:r>
                        <a:rPr lang="cs-CZ" sz="2000" kern="1200" dirty="0">
                          <a:solidFill>
                            <a:schemeClr val="dk1"/>
                          </a:solidFill>
                        </a:rPr>
                        <a:t>COVID Praha</a:t>
                      </a:r>
                      <a:endParaRPr lang="cs-CZ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311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192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25131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3663" indent="0" algn="l" defTabSz="914400" rtl="0" eaLnBrk="1" fontAlgn="b" latinLnBrk="0" hangingPunct="1"/>
                      <a:r>
                        <a:rPr lang="cs-CZ" sz="2000" kern="1200" dirty="0">
                          <a:solidFill>
                            <a:schemeClr val="dk1"/>
                          </a:solidFill>
                        </a:rPr>
                        <a:t>COVID I - úvěry</a:t>
                      </a:r>
                      <a:endParaRPr lang="cs-CZ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81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6095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3663" indent="0" algn="l" defTabSz="914400" rtl="0" eaLnBrk="1" fontAlgn="b" latinLnBrk="0" hangingPunct="1"/>
                      <a:r>
                        <a:rPr lang="cs-CZ" sz="2000" kern="1200" dirty="0">
                          <a:solidFill>
                            <a:schemeClr val="dk1"/>
                          </a:solidFill>
                        </a:rPr>
                        <a:t>COVID I - záruky</a:t>
                      </a:r>
                      <a:endParaRPr lang="cs-CZ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37859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93663" indent="0" algn="l" defTabSz="914400" rtl="0" eaLnBrk="1" fontAlgn="b" latinLnBrk="0" hangingPunct="1"/>
                      <a:r>
                        <a:rPr lang="cs-CZ" sz="2000" kern="1200" dirty="0">
                          <a:solidFill>
                            <a:schemeClr val="dk1"/>
                          </a:solidFill>
                        </a:rPr>
                        <a:t>COVID II</a:t>
                      </a:r>
                      <a:endParaRPr lang="cs-CZ" sz="20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3162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1769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339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06124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/>
                      <a:r>
                        <a:rPr lang="cs-CZ" sz="2000" dirty="0"/>
                        <a:t>COVID III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3998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1460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289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6637329"/>
                  </a:ext>
                </a:extLst>
              </a:tr>
            </a:tbl>
          </a:graphicData>
        </a:graphic>
      </p:graphicFrame>
      <p:sp>
        <p:nvSpPr>
          <p:cNvPr id="10" name="TextovéPole 9">
            <a:extLst>
              <a:ext uri="{FF2B5EF4-FFF2-40B4-BE49-F238E27FC236}">
                <a16:creationId xmlns:a16="http://schemas.microsoft.com/office/drawing/2014/main" id="{23B49CFB-C408-4BAE-ACEC-8632732854E5}"/>
              </a:ext>
            </a:extLst>
          </p:cNvPr>
          <p:cNvSpPr txBox="1"/>
          <p:nvPr/>
        </p:nvSpPr>
        <p:spPr>
          <a:xfrm>
            <a:off x="838200" y="1852228"/>
            <a:ext cx="5506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b="1" dirty="0"/>
              <a:t>Průniky s programem Antivirus</a:t>
            </a:r>
          </a:p>
        </p:txBody>
      </p:sp>
    </p:spTree>
    <p:extLst>
      <p:ext uri="{BB962C8B-B14F-4D97-AF65-F5344CB8AC3E}">
        <p14:creationId xmlns:p14="http://schemas.microsoft.com/office/powerpoint/2010/main" val="3897355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1724F2C7-A302-48FD-809C-CA4650BC9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rgbClr val="F7B717"/>
                </a:solidFill>
              </a:rPr>
              <a:t>Metodologie CIE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4FC8DEF8-1BEA-47FB-9A2E-E0E9E3F03B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6609"/>
            <a:ext cx="10515600" cy="4570354"/>
          </a:xfrm>
        </p:spPr>
        <p:txBody>
          <a:bodyPr>
            <a:normAutofit/>
          </a:bodyPr>
          <a:lstStyle/>
          <a:p>
            <a:r>
              <a:rPr lang="cs-CZ" sz="2400" dirty="0" err="1"/>
              <a:t>Kontrafaktuální</a:t>
            </a:r>
            <a:r>
              <a:rPr lang="cs-CZ" sz="2400" dirty="0"/>
              <a:t> analýza dopadu = porovnání reálného stavu pozorovaných proměnných s hypotetickým stavem bez udělení podpory</a:t>
            </a:r>
          </a:p>
          <a:p>
            <a:r>
              <a:rPr lang="cs-CZ" sz="2400" dirty="0"/>
              <a:t>Hypotetický stav reprezentován </a:t>
            </a:r>
            <a:r>
              <a:rPr lang="cs-CZ" sz="2400" b="1" dirty="0">
                <a:solidFill>
                  <a:srgbClr val="F7B717"/>
                </a:solidFill>
              </a:rPr>
              <a:t>kontrolní skupinou</a:t>
            </a:r>
            <a:r>
              <a:rPr lang="cs-CZ" sz="2400" dirty="0">
                <a:solidFill>
                  <a:srgbClr val="F7B717"/>
                </a:solidFill>
              </a:rPr>
              <a:t>                                                              </a:t>
            </a:r>
            <a:r>
              <a:rPr lang="cs-CZ" sz="2400" dirty="0"/>
              <a:t>– nepodpořené subjekty, které jsou množině                                                 podpořených podobné</a:t>
            </a:r>
          </a:p>
          <a:p>
            <a:r>
              <a:rPr lang="cs-CZ" sz="2400" dirty="0"/>
              <a:t>Konstrukce kontrolní skupiny a párování – využití                                             techniky </a:t>
            </a:r>
            <a:r>
              <a:rPr lang="cs-CZ" sz="2400" b="1" dirty="0" err="1">
                <a:solidFill>
                  <a:srgbClr val="F7B717"/>
                </a:solidFill>
              </a:rPr>
              <a:t>Propensity</a:t>
            </a:r>
            <a:r>
              <a:rPr lang="cs-CZ" sz="2400" b="1" dirty="0">
                <a:solidFill>
                  <a:srgbClr val="F7B717"/>
                </a:solidFill>
              </a:rPr>
              <a:t> </a:t>
            </a:r>
            <a:r>
              <a:rPr lang="cs-CZ" sz="2400" b="1" dirty="0" err="1">
                <a:solidFill>
                  <a:srgbClr val="F7B717"/>
                </a:solidFill>
              </a:rPr>
              <a:t>Score</a:t>
            </a:r>
            <a:r>
              <a:rPr lang="cs-CZ" sz="2400" b="1" dirty="0">
                <a:solidFill>
                  <a:srgbClr val="F7B717"/>
                </a:solidFill>
              </a:rPr>
              <a:t> </a:t>
            </a:r>
            <a:r>
              <a:rPr lang="cs-CZ" sz="2400" b="1" dirty="0" err="1">
                <a:solidFill>
                  <a:srgbClr val="F7B717"/>
                </a:solidFill>
              </a:rPr>
              <a:t>Matching</a:t>
            </a:r>
            <a:r>
              <a:rPr lang="cs-CZ" sz="2400" b="1" dirty="0">
                <a:solidFill>
                  <a:srgbClr val="F7B717"/>
                </a:solidFill>
              </a:rPr>
              <a:t>:</a:t>
            </a:r>
          </a:p>
          <a:p>
            <a:pPr marL="914400" lvl="1" indent="-457200">
              <a:buFont typeface="+mj-lt"/>
              <a:buAutoNum type="arabicPeriod"/>
            </a:pPr>
            <a:r>
              <a:rPr lang="cs-CZ" dirty="0"/>
              <a:t>Konstrukce tzv. </a:t>
            </a:r>
            <a:r>
              <a:rPr lang="cs-CZ" dirty="0" err="1"/>
              <a:t>Propensity</a:t>
            </a:r>
            <a:r>
              <a:rPr lang="cs-CZ" dirty="0"/>
              <a:t> </a:t>
            </a:r>
            <a:r>
              <a:rPr lang="cs-CZ" dirty="0" err="1"/>
              <a:t>Score</a:t>
            </a:r>
            <a:r>
              <a:rPr lang="cs-CZ" dirty="0"/>
              <a:t> </a:t>
            </a:r>
          </a:p>
          <a:p>
            <a:pPr marL="914400" lvl="1" indent="-457200">
              <a:buFont typeface="+mj-lt"/>
              <a:buAutoNum type="arabicPeriod"/>
            </a:pPr>
            <a:r>
              <a:rPr lang="cs-CZ" dirty="0"/>
              <a:t>Párování příjemců podpory s podniky v kontrolní skupině na základě PS</a:t>
            </a:r>
          </a:p>
          <a:p>
            <a:pPr marL="914400" lvl="1" indent="-457200">
              <a:buFont typeface="+mj-lt"/>
              <a:buAutoNum type="arabicPeriod"/>
            </a:pPr>
            <a:r>
              <a:rPr lang="cs-CZ" dirty="0"/>
              <a:t>Vlastní statistická analýza rozdílů v rozdílech (DID)</a:t>
            </a:r>
          </a:p>
          <a:p>
            <a:endParaRPr lang="cs-CZ" sz="2400" dirty="0"/>
          </a:p>
          <a:p>
            <a:endParaRPr lang="cs-CZ" sz="2250" dirty="0"/>
          </a:p>
          <a:p>
            <a:pPr marL="0" indent="0">
              <a:buNone/>
            </a:pPr>
            <a:endParaRPr lang="cs-CZ" sz="2250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5181B485-B147-44AA-BE60-A6364A7F13F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42" t="16249" b="12121"/>
          <a:stretch/>
        </p:blipFill>
        <p:spPr bwMode="auto">
          <a:xfrm>
            <a:off x="7921951" y="2429141"/>
            <a:ext cx="2999573" cy="21739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59752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1724F2C7-A302-48FD-809C-CA4650BC9C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>
                <a:solidFill>
                  <a:srgbClr val="F7B717"/>
                </a:solidFill>
              </a:rPr>
              <a:t>Kontrolní vzorek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4FC8DEF8-1BEA-47FB-9A2E-E0E9E3F03B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06609"/>
            <a:ext cx="10515600" cy="4570354"/>
          </a:xfrm>
        </p:spPr>
        <p:txBody>
          <a:bodyPr>
            <a:normAutofit/>
          </a:bodyPr>
          <a:lstStyle/>
          <a:p>
            <a:r>
              <a:rPr lang="cs-CZ" sz="2250" dirty="0"/>
              <a:t>Párování na základě dat z roku 2019</a:t>
            </a:r>
          </a:p>
          <a:p>
            <a:r>
              <a:rPr lang="cs-CZ" sz="2250" b="1" dirty="0"/>
              <a:t>Vzorek podpořených</a:t>
            </a:r>
            <a:r>
              <a:rPr lang="cs-CZ" sz="2250" dirty="0"/>
              <a:t>: 2666 podpořených subjektů s dostupnými daty, z toho u 2046 dostupná data k proměnným využitým v párování</a:t>
            </a:r>
          </a:p>
          <a:p>
            <a:r>
              <a:rPr lang="cs-CZ" sz="2250" b="1" dirty="0"/>
              <a:t>Kontrolní vzorek: </a:t>
            </a:r>
            <a:r>
              <a:rPr lang="cs-CZ" sz="2250" dirty="0"/>
              <a:t>náhodně vybraných 10525 podnikatelských subjektů, dostupná data k proměnným využitým v párování u 7474 subjektů</a:t>
            </a:r>
          </a:p>
          <a:p>
            <a:endParaRPr lang="cs-CZ" sz="2250" b="1" dirty="0"/>
          </a:p>
          <a:p>
            <a:r>
              <a:rPr lang="cs-CZ" sz="2250" b="1" dirty="0" err="1"/>
              <a:t>Propensity</a:t>
            </a:r>
            <a:r>
              <a:rPr lang="cs-CZ" sz="2250" b="1" dirty="0"/>
              <a:t> </a:t>
            </a:r>
            <a:r>
              <a:rPr lang="cs-CZ" sz="2250" b="1" dirty="0" err="1"/>
              <a:t>score</a:t>
            </a:r>
            <a:r>
              <a:rPr lang="cs-CZ" sz="2250" dirty="0"/>
              <a:t> kalkulováno pro celkem 9520 subjektů</a:t>
            </a:r>
          </a:p>
          <a:p>
            <a:r>
              <a:rPr lang="cs-CZ" sz="2250" b="1" dirty="0"/>
              <a:t>Párování:</a:t>
            </a:r>
          </a:p>
          <a:p>
            <a:pPr lvl="1"/>
            <a:r>
              <a:rPr lang="cs-CZ" sz="1850" dirty="0"/>
              <a:t>Testována řada funkcí pro konstrukci </a:t>
            </a:r>
            <a:r>
              <a:rPr lang="cs-CZ" sz="1850" dirty="0" err="1"/>
              <a:t>propensity</a:t>
            </a:r>
            <a:r>
              <a:rPr lang="cs-CZ" sz="1850" dirty="0"/>
              <a:t> </a:t>
            </a:r>
            <a:r>
              <a:rPr lang="cs-CZ" sz="1850" dirty="0" err="1"/>
              <a:t>score</a:t>
            </a:r>
            <a:r>
              <a:rPr lang="cs-CZ" sz="1850" dirty="0"/>
              <a:t> (nejlepší výsledky s využitím </a:t>
            </a:r>
            <a:r>
              <a:rPr lang="cs-CZ" sz="1850" dirty="0" err="1"/>
              <a:t>glm</a:t>
            </a:r>
            <a:r>
              <a:rPr lang="cs-CZ" sz="1850" dirty="0"/>
              <a:t> </a:t>
            </a:r>
            <a:r>
              <a:rPr lang="cs-CZ" sz="1850" dirty="0" err="1"/>
              <a:t>logit</a:t>
            </a:r>
            <a:r>
              <a:rPr lang="cs-CZ" sz="1850" dirty="0"/>
              <a:t> přístupu)</a:t>
            </a:r>
          </a:p>
          <a:p>
            <a:pPr lvl="1"/>
            <a:r>
              <a:rPr lang="cs-CZ" sz="1850" dirty="0"/>
              <a:t>Párování s využitím algoritmu </a:t>
            </a:r>
            <a:r>
              <a:rPr lang="cs-CZ" sz="1850" dirty="0" err="1"/>
              <a:t>greedy</a:t>
            </a:r>
            <a:r>
              <a:rPr lang="cs-CZ" sz="1850" dirty="0"/>
              <a:t> </a:t>
            </a:r>
            <a:r>
              <a:rPr lang="cs-CZ" sz="1850" dirty="0" err="1"/>
              <a:t>nearest</a:t>
            </a:r>
            <a:r>
              <a:rPr lang="cs-CZ" sz="1850" dirty="0"/>
              <a:t> </a:t>
            </a:r>
            <a:r>
              <a:rPr lang="cs-CZ" sz="1850" dirty="0" err="1"/>
              <a:t>neighbor</a:t>
            </a:r>
            <a:r>
              <a:rPr lang="cs-CZ" sz="1850" dirty="0"/>
              <a:t> </a:t>
            </a:r>
            <a:r>
              <a:rPr lang="cs-CZ" sz="1850" dirty="0" err="1"/>
              <a:t>matching</a:t>
            </a:r>
            <a:r>
              <a:rPr lang="cs-CZ" sz="1850" dirty="0"/>
              <a:t> (jiné algoritmy poskytují horší výsledky)</a:t>
            </a:r>
          </a:p>
          <a:p>
            <a:pPr lvl="1"/>
            <a:r>
              <a:rPr lang="cs-CZ" sz="1850" dirty="0"/>
              <a:t>Každý podpořený subjekt spárován s jedním nepodpořeným</a:t>
            </a:r>
          </a:p>
          <a:p>
            <a:pPr marL="0" indent="0">
              <a:buNone/>
            </a:pPr>
            <a:endParaRPr lang="cs-CZ" sz="2250" dirty="0"/>
          </a:p>
        </p:txBody>
      </p:sp>
    </p:spTree>
    <p:extLst>
      <p:ext uri="{BB962C8B-B14F-4D97-AF65-F5344CB8AC3E}">
        <p14:creationId xmlns:p14="http://schemas.microsoft.com/office/powerpoint/2010/main" val="1359235406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1901</TotalTime>
  <Words>1221</Words>
  <Application>Microsoft Office PowerPoint</Application>
  <PresentationFormat>Širokoúhlá obrazovka</PresentationFormat>
  <Paragraphs>210</Paragraphs>
  <Slides>16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2" baseType="lpstr">
      <vt:lpstr>Arial</vt:lpstr>
      <vt:lpstr>Arial Narrow</vt:lpstr>
      <vt:lpstr>Calibri</vt:lpstr>
      <vt:lpstr>Calibri Light</vt:lpstr>
      <vt:lpstr>Symbol</vt:lpstr>
      <vt:lpstr>Motiv Office</vt:lpstr>
      <vt:lpstr>Prezentace aplikace PowerPoint</vt:lpstr>
      <vt:lpstr>Kontext evaluace</vt:lpstr>
      <vt:lpstr>Kontext evaluace</vt:lpstr>
      <vt:lpstr>Zadání</vt:lpstr>
      <vt:lpstr>Zadání</vt:lpstr>
      <vt:lpstr>Základní informace (data k 31. 3. 2021)</vt:lpstr>
      <vt:lpstr>Základní informace (data k 31. 3. 2021)</vt:lpstr>
      <vt:lpstr>Metodologie CIE</vt:lpstr>
      <vt:lpstr>Kontrolní vzorek</vt:lpstr>
      <vt:lpstr>Proměnné pro Propensity Score</vt:lpstr>
      <vt:lpstr>Testování modelu</vt:lpstr>
      <vt:lpstr>Analýza přežití</vt:lpstr>
      <vt:lpstr>Analýza přežití</vt:lpstr>
      <vt:lpstr>Zaměstnanost</vt:lpstr>
      <vt:lpstr>Zaměstnanost – data z uvávěrek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Marek Šíma</dc:creator>
  <cp:lastModifiedBy>Asus Naviga</cp:lastModifiedBy>
  <cp:revision>49</cp:revision>
  <dcterms:created xsi:type="dcterms:W3CDTF">2021-05-07T13:25:36Z</dcterms:created>
  <dcterms:modified xsi:type="dcterms:W3CDTF">2021-10-12T19:17:54Z</dcterms:modified>
</cp:coreProperties>
</file>