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66" r:id="rId6"/>
    <p:sldId id="1002" r:id="rId7"/>
    <p:sldId id="1023" r:id="rId8"/>
    <p:sldId id="1026" r:id="rId9"/>
    <p:sldId id="1008" r:id="rId10"/>
    <p:sldId id="1009" r:id="rId11"/>
    <p:sldId id="1054" r:id="rId12"/>
    <p:sldId id="1011" r:id="rId13"/>
    <p:sldId id="1018" r:id="rId14"/>
    <p:sldId id="4508" r:id="rId15"/>
    <p:sldId id="1055" r:id="rId16"/>
    <p:sldId id="1015" r:id="rId17"/>
    <p:sldId id="401" r:id="rId18"/>
    <p:sldId id="4505" r:id="rId19"/>
    <p:sldId id="4506" r:id="rId20"/>
    <p:sldId id="4507" r:id="rId21"/>
    <p:sldId id="29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4D9B"/>
    <a:srgbClr val="CECBBD"/>
    <a:srgbClr val="797769"/>
    <a:srgbClr val="95948B"/>
    <a:srgbClr val="FFFFFF"/>
    <a:srgbClr val="DAD7D0"/>
    <a:srgbClr val="154194"/>
    <a:srgbClr val="EB5C62"/>
    <a:srgbClr val="E31D44"/>
    <a:srgbClr val="009F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7867"/>
  </p:normalViewPr>
  <p:slideViewPr>
    <p:cSldViewPr snapToGrid="0" snapToObjects="1">
      <p:cViewPr varScale="1">
        <p:scale>
          <a:sx n="65" d="100"/>
          <a:sy n="65" d="100"/>
        </p:scale>
        <p:origin x="31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0" d="100"/>
          <a:sy n="170" d="100"/>
        </p:scale>
        <p:origin x="735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interregeurope.sharepoint.com/sites/ps/Documents%20partages/0.0_Points%20of%20contact/Call%20information%20-%20stats/Aggregate%20stats%20by%20countr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[Aggregate stats by country.xlsx]Applicants or Partners - countr!PivotTable3</c:name>
    <c:fmtId val="-1"/>
  </c:pivotSource>
  <c:chart>
    <c:autoTitleDeleted val="1"/>
    <c:pivotFmts>
      <c:pivotFmt>
        <c:idx val="0"/>
        <c:spPr>
          <a:solidFill>
            <a:schemeClr val="tx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3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bg1"/>
          </a:solidFill>
          <a:ln>
            <a:solidFill>
              <a:sysClr val="windowText" lastClr="000000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tx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tx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tx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'Applicants or Partners - countr'!$B$6:$B$8</c:f>
              <c:strCache>
                <c:ptCount val="1"/>
                <c:pt idx="0">
                  <c:v>Group1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'Applicants or Partners - countr'!$A$9:$A$45</c:f>
              <c:strCache>
                <c:ptCount val="36"/>
                <c:pt idx="0">
                  <c:v>IT</c:v>
                </c:pt>
                <c:pt idx="1">
                  <c:v>ES</c:v>
                </c:pt>
                <c:pt idx="2">
                  <c:v>PL</c:v>
                </c:pt>
                <c:pt idx="3">
                  <c:v>EL</c:v>
                </c:pt>
                <c:pt idx="4">
                  <c:v>RO</c:v>
                </c:pt>
                <c:pt idx="5">
                  <c:v>BE</c:v>
                </c:pt>
                <c:pt idx="6">
                  <c:v>FR</c:v>
                </c:pt>
                <c:pt idx="7">
                  <c:v>FI</c:v>
                </c:pt>
                <c:pt idx="8">
                  <c:v>NL</c:v>
                </c:pt>
                <c:pt idx="9">
                  <c:v>HU</c:v>
                </c:pt>
                <c:pt idx="10">
                  <c:v>IE</c:v>
                </c:pt>
                <c:pt idx="11">
                  <c:v>PT</c:v>
                </c:pt>
                <c:pt idx="12">
                  <c:v>DE</c:v>
                </c:pt>
                <c:pt idx="13">
                  <c:v>SI</c:v>
                </c:pt>
                <c:pt idx="14">
                  <c:v>SE</c:v>
                </c:pt>
                <c:pt idx="15">
                  <c:v>LV</c:v>
                </c:pt>
                <c:pt idx="16">
                  <c:v>LT</c:v>
                </c:pt>
                <c:pt idx="17">
                  <c:v>UA</c:v>
                </c:pt>
                <c:pt idx="18">
                  <c:v>BG</c:v>
                </c:pt>
                <c:pt idx="19">
                  <c:v>RS</c:v>
                </c:pt>
                <c:pt idx="20">
                  <c:v>DK</c:v>
                </c:pt>
                <c:pt idx="21">
                  <c:v>BA</c:v>
                </c:pt>
                <c:pt idx="22">
                  <c:v>AL</c:v>
                </c:pt>
                <c:pt idx="23">
                  <c:v>HR</c:v>
                </c:pt>
                <c:pt idx="24">
                  <c:v>CZ</c:v>
                </c:pt>
                <c:pt idx="25">
                  <c:v>EE</c:v>
                </c:pt>
                <c:pt idx="26">
                  <c:v>MD</c:v>
                </c:pt>
                <c:pt idx="27">
                  <c:v>SK</c:v>
                </c:pt>
                <c:pt idx="28">
                  <c:v>MK</c:v>
                </c:pt>
                <c:pt idx="29">
                  <c:v>AT</c:v>
                </c:pt>
                <c:pt idx="30">
                  <c:v>NO</c:v>
                </c:pt>
                <c:pt idx="31">
                  <c:v>CY</c:v>
                </c:pt>
                <c:pt idx="32">
                  <c:v>ME</c:v>
                </c:pt>
                <c:pt idx="33">
                  <c:v>MT</c:v>
                </c:pt>
                <c:pt idx="34">
                  <c:v>LU</c:v>
                </c:pt>
                <c:pt idx="35">
                  <c:v>CH</c:v>
                </c:pt>
              </c:strCache>
            </c:strRef>
          </c:cat>
          <c:val>
            <c:numRef>
              <c:f>'Applicants or Partners - countr'!$B$9:$B$45</c:f>
              <c:numCache>
                <c:formatCode>General</c:formatCode>
                <c:ptCount val="36"/>
                <c:pt idx="0">
                  <c:v>192</c:v>
                </c:pt>
                <c:pt idx="1">
                  <c:v>181</c:v>
                </c:pt>
                <c:pt idx="2">
                  <c:v>138</c:v>
                </c:pt>
                <c:pt idx="3">
                  <c:v>123</c:v>
                </c:pt>
                <c:pt idx="4">
                  <c:v>119</c:v>
                </c:pt>
                <c:pt idx="5">
                  <c:v>117</c:v>
                </c:pt>
                <c:pt idx="6">
                  <c:v>112</c:v>
                </c:pt>
                <c:pt idx="7">
                  <c:v>110</c:v>
                </c:pt>
                <c:pt idx="8">
                  <c:v>97</c:v>
                </c:pt>
                <c:pt idx="9">
                  <c:v>90</c:v>
                </c:pt>
                <c:pt idx="10">
                  <c:v>83</c:v>
                </c:pt>
                <c:pt idx="11">
                  <c:v>81</c:v>
                </c:pt>
                <c:pt idx="12">
                  <c:v>75</c:v>
                </c:pt>
                <c:pt idx="13">
                  <c:v>68</c:v>
                </c:pt>
                <c:pt idx="14">
                  <c:v>65</c:v>
                </c:pt>
                <c:pt idx="15">
                  <c:v>64</c:v>
                </c:pt>
                <c:pt idx="16">
                  <c:v>57</c:v>
                </c:pt>
                <c:pt idx="17">
                  <c:v>56</c:v>
                </c:pt>
                <c:pt idx="18">
                  <c:v>46</c:v>
                </c:pt>
                <c:pt idx="19">
                  <c:v>42</c:v>
                </c:pt>
                <c:pt idx="20">
                  <c:v>38</c:v>
                </c:pt>
                <c:pt idx="21">
                  <c:v>38</c:v>
                </c:pt>
                <c:pt idx="22">
                  <c:v>34</c:v>
                </c:pt>
                <c:pt idx="23">
                  <c:v>32</c:v>
                </c:pt>
                <c:pt idx="24">
                  <c:v>30</c:v>
                </c:pt>
                <c:pt idx="25">
                  <c:v>28</c:v>
                </c:pt>
                <c:pt idx="26">
                  <c:v>19</c:v>
                </c:pt>
                <c:pt idx="27">
                  <c:v>19</c:v>
                </c:pt>
                <c:pt idx="28">
                  <c:v>19</c:v>
                </c:pt>
                <c:pt idx="29">
                  <c:v>19</c:v>
                </c:pt>
                <c:pt idx="30">
                  <c:v>18</c:v>
                </c:pt>
                <c:pt idx="31">
                  <c:v>15</c:v>
                </c:pt>
                <c:pt idx="32">
                  <c:v>14</c:v>
                </c:pt>
                <c:pt idx="33">
                  <c:v>7</c:v>
                </c:pt>
                <c:pt idx="34">
                  <c:v>4</c:v>
                </c:pt>
                <c:pt idx="3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FE-4678-98F0-B0D0FDE04B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-27"/>
        <c:axId val="1681497360"/>
        <c:axId val="1681497776"/>
      </c:barChart>
      <c:catAx>
        <c:axId val="168149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cs-CZ"/>
          </a:p>
        </c:txPr>
        <c:crossAx val="1681497776"/>
        <c:crosses val="autoZero"/>
        <c:auto val="1"/>
        <c:lblAlgn val="ctr"/>
        <c:lblOffset val="100"/>
        <c:noMultiLvlLbl val="0"/>
      </c:catAx>
      <c:valAx>
        <c:axId val="1681497776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cs-CZ"/>
          </a:p>
        </c:txPr>
        <c:crossAx val="168149736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cs-CZ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234C5E-F7D7-2046-B4D3-FEAAD11E33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5943C7-AFFB-0A44-B14A-71AD8E924E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BFFEE-02C1-D34F-B368-531E7AF6C298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A366BF-BC85-4647-9A27-F5DBBF483D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A96A0-2516-2641-8F36-69962D37D7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5213F-2B90-9B46-AA6B-5C3A9C17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21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8AFC2-B9AD-9D45-A312-C31134993081}" type="datetimeFigureOut">
              <a:rPr lang="en-LU" smtClean="0"/>
              <a:t>02/17/2025</a:t>
            </a:fld>
            <a:endParaRPr lang="en-L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78849-6A58-5242-AAB8-69E086EC2380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1828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en-LU" smtClean="0"/>
              <a:t>1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399395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4833D-76F3-4D42-9B32-3B4FACCE3E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27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en-LU" smtClean="0"/>
              <a:t>15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559264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15268B60-7B75-E347-ABDB-7ACFE21D43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8889" y="345224"/>
            <a:ext cx="5113111" cy="551526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AA021AF-F436-2048-A3CE-7E5C6618A4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5867" y="480022"/>
            <a:ext cx="5522701" cy="981386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01913C36-4D36-5840-991B-0A1298573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634" y="2085827"/>
            <a:ext cx="7004789" cy="1900657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en-US" sz="48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to edit Master subtitle style</a:t>
            </a:r>
            <a:endParaRPr lang="en-US" sz="4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0798998-0C7C-EA45-A4F2-93E86B5DC5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66489" y="5990555"/>
            <a:ext cx="3263900" cy="2032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DC57648-D143-CE4E-B8CA-782A8F9676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548" y="4100514"/>
            <a:ext cx="5811934" cy="44904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r>
              <a:rPr lang="en-US" sz="14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Name of Presenter </a:t>
            </a:r>
          </a:p>
          <a:p>
            <a:r>
              <a:rPr lang="en-GB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Policy Officer | Interreg Europe Secretariat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BCEAF90-08AF-E94E-84D8-638E4C25EC7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7697" y="5809482"/>
            <a:ext cx="6316818" cy="47912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r>
              <a:rPr lang="en-US" sz="12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 of Event</a:t>
            </a:r>
          </a:p>
          <a:p>
            <a:r>
              <a:rPr lang="en-US" sz="12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Location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C03763D-F865-8D47-93BC-9FD4AAC96B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6562" y="4612553"/>
            <a:ext cx="2663825" cy="24055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algn="ct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07 JULY 2021 | 45 Minutes</a:t>
            </a:r>
          </a:p>
        </p:txBody>
      </p:sp>
    </p:spTree>
    <p:extLst>
      <p:ext uri="{BB962C8B-B14F-4D97-AF65-F5344CB8AC3E}">
        <p14:creationId xmlns:p14="http://schemas.microsoft.com/office/powerpoint/2010/main" val="2101699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H nr">
            <a:extLst>
              <a:ext uri="{FF2B5EF4-FFF2-40B4-BE49-F238E27FC236}">
                <a16:creationId xmlns:a16="http://schemas.microsoft.com/office/drawing/2014/main" id="{39562968-8106-F841-9635-7E9E4D159A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56" y="1787131"/>
            <a:ext cx="3960000" cy="2880000"/>
          </a:xfrm>
        </p:spPr>
        <p:txBody>
          <a:bodyPr>
            <a:noAutofit/>
          </a:bodyPr>
          <a:lstStyle>
            <a:lvl1pPr marL="0" indent="0" algn="r">
              <a:buNone/>
              <a:defRPr sz="1960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LU" dirty="0"/>
              <a:t>1.</a:t>
            </a:r>
          </a:p>
        </p:txBody>
      </p:sp>
      <p:sp>
        <p:nvSpPr>
          <p:cNvPr id="9" name="PH Title">
            <a:extLst>
              <a:ext uri="{FF2B5EF4-FFF2-40B4-BE49-F238E27FC236}">
                <a16:creationId xmlns:a16="http://schemas.microsoft.com/office/drawing/2014/main" id="{12814867-7861-A94F-A615-7F86553830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36172" y="1871011"/>
            <a:ext cx="7200000" cy="288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="0" i="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fr-CH" dirty="0" err="1"/>
              <a:t>Chapter</a:t>
            </a:r>
            <a:r>
              <a:rPr lang="fr-CH" dirty="0"/>
              <a:t> </a:t>
            </a:r>
          </a:p>
          <a:p>
            <a:pPr lvl="0"/>
            <a:r>
              <a:rPr lang="en-L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9955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ini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DCCB4-3A24-4D27-AF36-35F02DCD8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PH nr">
            <a:extLst>
              <a:ext uri="{FF2B5EF4-FFF2-40B4-BE49-F238E27FC236}">
                <a16:creationId xmlns:a16="http://schemas.microsoft.com/office/drawing/2014/main" id="{FA2F03EF-F8BE-43DD-903E-17A8823EBD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57" y="1989000"/>
            <a:ext cx="3152779" cy="2814569"/>
          </a:xfrm>
        </p:spPr>
        <p:txBody>
          <a:bodyPr>
            <a:noAutofit/>
          </a:bodyPr>
          <a:lstStyle>
            <a:lvl1pPr marL="0" indent="0" algn="ctr">
              <a:buNone/>
              <a:defRPr sz="23500" b="1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?</a:t>
            </a:r>
            <a:endParaRPr lang="en-LU" dirty="0"/>
          </a:p>
        </p:txBody>
      </p:sp>
      <p:sp>
        <p:nvSpPr>
          <p:cNvPr id="4" name="PH Title">
            <a:extLst>
              <a:ext uri="{FF2B5EF4-FFF2-40B4-BE49-F238E27FC236}">
                <a16:creationId xmlns:a16="http://schemas.microsoft.com/office/drawing/2014/main" id="{5C944C32-25DE-451C-90BF-9109CEDEAA7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58836" y="1988999"/>
            <a:ext cx="8194963" cy="428710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fr-CH" dirty="0" err="1"/>
              <a:t>Chapter</a:t>
            </a:r>
            <a:r>
              <a:rPr lang="fr-CH" dirty="0"/>
              <a:t> </a:t>
            </a:r>
          </a:p>
          <a:p>
            <a:pPr lvl="0"/>
            <a:r>
              <a:rPr lang="en-L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17682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563E3-5589-7A4D-913F-2C0DB99C2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 baseline="0">
                <a:latin typeface="Open Sans" panose="020B0606030504020204" pitchFamily="34" charset="0"/>
              </a:defRPr>
            </a:lvl1pPr>
            <a:lvl2pPr>
              <a:defRPr baseline="0">
                <a:latin typeface="Open Sans" panose="020B0606030504020204" pitchFamily="34" charset="0"/>
              </a:defRPr>
            </a:lvl2pPr>
            <a:lvl3pPr>
              <a:defRPr baseline="0">
                <a:latin typeface="Open Sans" panose="020B0606030504020204" pitchFamily="34" charset="0"/>
              </a:defRPr>
            </a:lvl3pPr>
            <a:lvl4pPr>
              <a:defRPr baseline="0">
                <a:latin typeface="Open Sans" panose="020B0606030504020204" pitchFamily="34" charset="0"/>
              </a:defRPr>
            </a:lvl4pPr>
            <a:lvl5pPr>
              <a:defRPr baseline="0">
                <a:latin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441D523-8FB1-0741-9A90-3EB7DA5E6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969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491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B240D-F525-4C4B-9C01-A04F31900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FB876-C58C-724F-AB30-DDB121D8C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9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00A14-D314-0F4D-87E0-282918077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426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790542-D4A0-4449-9B95-7C3D8BCFA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4ABBD-A6F1-6647-B544-59258C2B0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CBB389-1FC5-9241-8F0E-5EFE45C6A136}"/>
              </a:ext>
            </a:extLst>
          </p:cNvPr>
          <p:cNvSpPr txBox="1"/>
          <p:nvPr userDrawn="1"/>
        </p:nvSpPr>
        <p:spPr>
          <a:xfrm>
            <a:off x="11043090" y="-5631"/>
            <a:ext cx="115222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SLIDE </a:t>
            </a:r>
            <a:fld id="{4835AFB5-5EA9-C74E-A07C-DC34F95845EC}" type="slidenum">
              <a:rPr lang="en-US" sz="1200" b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0A6400B-D0DD-3D48-A048-5617CCCC364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6653666"/>
            <a:ext cx="12192000" cy="21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1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2" r:id="rId3"/>
    <p:sldLayoutId id="2147483650" r:id="rId4"/>
    <p:sldLayoutId id="2147483655" r:id="rId5"/>
    <p:sldLayoutId id="2147483649" r:id="rId6"/>
    <p:sldLayoutId id="214748365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1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hyperlink" Target="https://www.interregeurope.eu/peer-review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hyperlink" Target="http://www.dotaceeu.cz/" TargetMode="External"/><Relationship Id="rId7" Type="http://schemas.openxmlformats.org/officeDocument/2006/relationships/image" Target="../media/image9.png"/><Relationship Id="rId2" Type="http://schemas.openxmlformats.org/officeDocument/2006/relationships/hyperlink" Target="mailto:pavel.lukes@mmr.cz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hyperlink" Target="http://www.interreg-europe.eu/" TargetMode="External"/><Relationship Id="rId9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7B898AE7-FC76-2F49-9DCB-FF4843021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66489" y="5990555"/>
            <a:ext cx="3263900" cy="203200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2AE1E5D8-F077-9344-BD47-DC5174EAC5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953" y="2008821"/>
            <a:ext cx="6852569" cy="1655762"/>
          </a:xfrm>
        </p:spPr>
        <p:txBody>
          <a:bodyPr>
            <a:noAutofit/>
          </a:bodyPr>
          <a:lstStyle/>
          <a:p>
            <a:pPr algn="l"/>
            <a:r>
              <a:rPr lang="cs-CZ" sz="4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 </a:t>
            </a:r>
          </a:p>
          <a:p>
            <a:pPr algn="l"/>
            <a:r>
              <a:rPr lang="cs-CZ" sz="4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 EUROPE</a:t>
            </a:r>
            <a:endParaRPr lang="en-US" sz="4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7CAE7C-5563-3C4C-8865-248A2E528BF9}"/>
              </a:ext>
            </a:extLst>
          </p:cNvPr>
          <p:cNvSpPr txBox="1"/>
          <p:nvPr/>
        </p:nvSpPr>
        <p:spPr>
          <a:xfrm>
            <a:off x="957781" y="5097644"/>
            <a:ext cx="243839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26. února </a:t>
            </a: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</a:t>
            </a:r>
            <a:r>
              <a:rPr lang="cs-CZ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1977E0-C0FF-5540-9F53-12E6045AE6B7}"/>
              </a:ext>
            </a:extLst>
          </p:cNvPr>
          <p:cNvSpPr txBox="1"/>
          <p:nvPr/>
        </p:nvSpPr>
        <p:spPr>
          <a:xfrm>
            <a:off x="945748" y="5780323"/>
            <a:ext cx="5884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Finanční seminář pro příjemce </a:t>
            </a:r>
            <a:r>
              <a:rPr lang="cs-CZ" sz="1400" b="1" dirty="0" err="1"/>
              <a:t>Interreg</a:t>
            </a:r>
            <a:r>
              <a:rPr lang="cs-CZ" sz="1400" b="1" dirty="0"/>
              <a:t> Europe/</a:t>
            </a:r>
            <a:r>
              <a:rPr lang="cs-CZ" sz="1400" b="1" dirty="0" err="1"/>
              <a:t>Interreg</a:t>
            </a:r>
            <a:r>
              <a:rPr lang="cs-CZ" sz="1400" b="1" dirty="0"/>
              <a:t> Danube</a:t>
            </a:r>
            <a:endParaRPr lang="en-US" sz="12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8009EA-789C-AD44-898E-F7FF6C92D355}"/>
              </a:ext>
            </a:extLst>
          </p:cNvPr>
          <p:cNvSpPr txBox="1"/>
          <p:nvPr/>
        </p:nvSpPr>
        <p:spPr>
          <a:xfrm>
            <a:off x="900935" y="4548661"/>
            <a:ext cx="4479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Pavel Lukeš</a:t>
            </a:r>
            <a:endParaRPr lang="en-US" sz="1400" b="1" dirty="0"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  <a:p>
            <a:r>
              <a:rPr lang="cs-CZ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pro místní rozvoj</a:t>
            </a:r>
            <a:endParaRPr lang="en-GB" sz="12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400" b="1" dirty="0"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091667D-856F-4048-B00C-14DFCE0A6E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5977" y="649434"/>
            <a:ext cx="5991901" cy="1308576"/>
          </a:xfrm>
          <a:prstGeom prst="rect">
            <a:avLst/>
          </a:prstGeom>
        </p:spPr>
      </p:pic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FB0526B8-37F7-4DF1-B5E0-4B790E86A1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1146" y="4766955"/>
            <a:ext cx="2171700" cy="548640"/>
          </a:xfrm>
          <a:prstGeom prst="rect">
            <a:avLst/>
          </a:prstGeom>
        </p:spPr>
      </p:pic>
      <p:pic>
        <p:nvPicPr>
          <p:cNvPr id="2" name="Picture 1" descr="A map of europe with colorful hexagons&#10;&#10;Description automatically generated">
            <a:extLst>
              <a:ext uri="{FF2B5EF4-FFF2-40B4-BE49-F238E27FC236}">
                <a16:creationId xmlns:a16="http://schemas.microsoft.com/office/drawing/2014/main" id="{E274DC20-B598-0F54-FC5A-30CF65C9AD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1381" y="97316"/>
            <a:ext cx="5211740" cy="547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88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64ED2A-6DD2-2D57-638F-103ED7F6E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30" y="32657"/>
            <a:ext cx="11136086" cy="1065666"/>
          </a:xfrm>
        </p:spPr>
        <p:txBody>
          <a:bodyPr anchor="t">
            <a:norm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cs-CZ" sz="3200" dirty="0"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cs-CZ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.výzva</a:t>
            </a:r>
            <a:r>
              <a:rPr lang="cs-CZ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  <a:r>
              <a:rPr lang="cs-CZ" sz="32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schválené projekty s CZ účastí</a:t>
            </a:r>
          </a:p>
        </p:txBody>
      </p:sp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8C04463F-3768-1539-6E30-DB6B233306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096819"/>
              </p:ext>
            </p:extLst>
          </p:nvPr>
        </p:nvGraphicFramePr>
        <p:xfrm>
          <a:off x="130630" y="628153"/>
          <a:ext cx="11796327" cy="5997849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515290">
                  <a:extLst>
                    <a:ext uri="{9D8B030D-6E8A-4147-A177-3AD203B41FA5}">
                      <a16:colId xmlns:a16="http://schemas.microsoft.com/office/drawing/2014/main" val="2326256908"/>
                    </a:ext>
                  </a:extLst>
                </a:gridCol>
                <a:gridCol w="4914089">
                  <a:extLst>
                    <a:ext uri="{9D8B030D-6E8A-4147-A177-3AD203B41FA5}">
                      <a16:colId xmlns:a16="http://schemas.microsoft.com/office/drawing/2014/main" val="3351479501"/>
                    </a:ext>
                  </a:extLst>
                </a:gridCol>
                <a:gridCol w="5366948">
                  <a:extLst>
                    <a:ext uri="{9D8B030D-6E8A-4147-A177-3AD203B41FA5}">
                      <a16:colId xmlns:a16="http://schemas.microsoft.com/office/drawing/2014/main" val="872132207"/>
                    </a:ext>
                  </a:extLst>
                </a:gridCol>
              </a:tblGrid>
              <a:tr h="228991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Akronym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Zaměření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CZ Partner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443323"/>
                  </a:ext>
                </a:extLst>
              </a:tr>
              <a:tr h="866153">
                <a:tc>
                  <a:txBody>
                    <a:bodyPr/>
                    <a:lstStyle/>
                    <a:p>
                      <a:r>
                        <a:rPr lang="cs-CZ" sz="1800" b="1" dirty="0" err="1"/>
                        <a:t>GreenGov</a:t>
                      </a:r>
                      <a:endParaRPr lang="cs-CZ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Zelené financování a Do No </a:t>
                      </a:r>
                      <a:r>
                        <a:rPr lang="cs-CZ" sz="1800" dirty="0" err="1"/>
                        <a:t>Significant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Harm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principle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Jihomoravská agentura pro veřejné inovace JINAG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52192"/>
                  </a:ext>
                </a:extLst>
              </a:tr>
              <a:tr h="657348">
                <a:tc>
                  <a:txBody>
                    <a:bodyPr/>
                    <a:lstStyle/>
                    <a:p>
                      <a:r>
                        <a:rPr lang="cs-CZ" sz="1800" b="1" dirty="0" err="1"/>
                        <a:t>REliHE</a:t>
                      </a:r>
                      <a:endParaRPr lang="cs-CZ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Dědictví náboženství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Regionální rozvojová agentura jižních Čech (RERA)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04321"/>
                  </a:ext>
                </a:extLst>
              </a:tr>
              <a:tr h="657348">
                <a:tc>
                  <a:txBody>
                    <a:bodyPr/>
                    <a:lstStyle/>
                    <a:p>
                      <a:r>
                        <a:rPr lang="cs-CZ" sz="1800" b="1" dirty="0"/>
                        <a:t>UNIFHY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 err="1"/>
                        <a:t>Dekabornizace</a:t>
                      </a:r>
                      <a:r>
                        <a:rPr lang="cs-CZ" sz="1800" dirty="0"/>
                        <a:t> ekonomik a vodíkové technologie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Moravskoslezský kraj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278709"/>
                  </a:ext>
                </a:extLst>
              </a:tr>
              <a:tr h="410924">
                <a:tc>
                  <a:txBody>
                    <a:bodyPr/>
                    <a:lstStyle/>
                    <a:p>
                      <a:r>
                        <a:rPr lang="cs-CZ" sz="1800" b="1" dirty="0" err="1"/>
                        <a:t>DeCo</a:t>
                      </a:r>
                      <a:endParaRPr lang="cs-CZ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Podpora udržitelného business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Moravskoslezské inovační centrum, a.s.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116323"/>
                  </a:ext>
                </a:extLst>
              </a:tr>
              <a:tr h="657348">
                <a:tc>
                  <a:txBody>
                    <a:bodyPr/>
                    <a:lstStyle/>
                    <a:p>
                      <a:r>
                        <a:rPr lang="cs-CZ" sz="1800" b="1" dirty="0"/>
                        <a:t>REWARD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Udržení a přilákání vzdělaných pracovníku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Regionální rozvojová agentura Pardubického kraje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039367"/>
                  </a:ext>
                </a:extLst>
              </a:tr>
              <a:tr h="657348">
                <a:tc>
                  <a:txBody>
                    <a:bodyPr/>
                    <a:lstStyle/>
                    <a:p>
                      <a:r>
                        <a:rPr lang="cs-CZ" sz="1800" b="1" dirty="0"/>
                        <a:t>GH2M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Využití vodíku v dopravě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Regionální rozvojová agentura Pardubického kraje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512579"/>
                  </a:ext>
                </a:extLst>
              </a:tr>
              <a:tr h="410924">
                <a:tc>
                  <a:txBody>
                    <a:bodyPr/>
                    <a:lstStyle/>
                    <a:p>
                      <a:r>
                        <a:rPr lang="cs-CZ" sz="1800" b="1" dirty="0"/>
                        <a:t>CHEERS4EU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Oběhová ekonomika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Pardubický podnikatelský inkubátor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236614"/>
                  </a:ext>
                </a:extLst>
              </a:tr>
              <a:tr h="657348">
                <a:tc>
                  <a:txBody>
                    <a:bodyPr/>
                    <a:lstStyle/>
                    <a:p>
                      <a:r>
                        <a:rPr lang="cs-CZ" sz="1800" b="1" dirty="0" err="1"/>
                        <a:t>Knowledge</a:t>
                      </a:r>
                      <a:r>
                        <a:rPr lang="cs-CZ" sz="1800" b="1" dirty="0"/>
                        <a:t> </a:t>
                      </a:r>
                      <a:r>
                        <a:rPr lang="cs-CZ" sz="1800" b="1" dirty="0" err="1"/>
                        <a:t>Analytics</a:t>
                      </a:r>
                      <a:endParaRPr lang="cs-CZ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Pokročilá analýza dat pro přenos znalostí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Technologická agentura ČR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269745"/>
                  </a:ext>
                </a:extLst>
              </a:tr>
              <a:tr h="657348">
                <a:tc>
                  <a:txBody>
                    <a:bodyPr/>
                    <a:lstStyle/>
                    <a:p>
                      <a:r>
                        <a:rPr lang="cs-CZ" sz="1800" b="1" dirty="0" err="1"/>
                        <a:t>Repower</a:t>
                      </a:r>
                      <a:r>
                        <a:rPr lang="cs-CZ" sz="1800" b="1" dirty="0"/>
                        <a:t> </a:t>
                      </a:r>
                      <a:r>
                        <a:rPr lang="cs-CZ" sz="1800" b="1" dirty="0" err="1"/>
                        <a:t>Industries</a:t>
                      </a:r>
                      <a:endParaRPr lang="cs-CZ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Energetická nezávislost a bezpečnost průmyslu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ČVUT (vedoucí partner)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763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7189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3CA429-67AD-4B19-A119-C073296C4DE4}"/>
              </a:ext>
            </a:extLst>
          </p:cNvPr>
          <p:cNvSpPr txBox="1"/>
          <p:nvPr/>
        </p:nvSpPr>
        <p:spPr>
          <a:xfrm>
            <a:off x="1596512" y="83712"/>
            <a:ext cx="9780104" cy="216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3.výzva</a:t>
            </a:r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32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schválené projekty s CZ účastí</a:t>
            </a:r>
            <a:endParaRPr lang="cs-CZ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  <a:spcBef>
                <a:spcPts val="1000"/>
              </a:spcBef>
            </a:pPr>
            <a:endPara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Tx/>
              <a:buChar char="-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ABBBFF90-2187-4149-B8A1-35BBE94985B2}"/>
              </a:ext>
            </a:extLst>
          </p:cNvPr>
          <p:cNvGraphicFramePr>
            <a:graphicFrameLocks noGrp="1"/>
          </p:cNvGraphicFramePr>
          <p:nvPr/>
        </p:nvGraphicFramePr>
        <p:xfrm>
          <a:off x="543943" y="1168400"/>
          <a:ext cx="10415076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8386">
                  <a:extLst>
                    <a:ext uri="{9D8B030D-6E8A-4147-A177-3AD203B41FA5}">
                      <a16:colId xmlns:a16="http://schemas.microsoft.com/office/drawing/2014/main" val="3101602376"/>
                    </a:ext>
                  </a:extLst>
                </a:gridCol>
                <a:gridCol w="3687766">
                  <a:extLst>
                    <a:ext uri="{9D8B030D-6E8A-4147-A177-3AD203B41FA5}">
                      <a16:colId xmlns:a16="http://schemas.microsoft.com/office/drawing/2014/main" val="1048659140"/>
                    </a:ext>
                  </a:extLst>
                </a:gridCol>
                <a:gridCol w="2960176">
                  <a:extLst>
                    <a:ext uri="{9D8B030D-6E8A-4147-A177-3AD203B41FA5}">
                      <a16:colId xmlns:a16="http://schemas.microsoft.com/office/drawing/2014/main" val="292623791"/>
                    </a:ext>
                  </a:extLst>
                </a:gridCol>
                <a:gridCol w="2008748">
                  <a:extLst>
                    <a:ext uri="{9D8B030D-6E8A-4147-A177-3AD203B41FA5}">
                      <a16:colId xmlns:a16="http://schemas.microsoft.com/office/drawing/2014/main" val="3188431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Název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Zaměření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CZ Partner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Rozpočet ERDF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730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RESILIENTREES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Ochrana starých lesních porostů a monumentálních stromů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Česká zemědělská univerzita (PP)</a:t>
                      </a:r>
                    </a:p>
                    <a:p>
                      <a:pPr algn="l"/>
                      <a:r>
                        <a:rPr lang="cs-CZ" dirty="0"/>
                        <a:t>MŽP (AP)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158 560,-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5627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err="1"/>
                        <a:t>TechSocialcare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Asistenční technologie v sociálních zdravotních službách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ČVUT (LP)</a:t>
                      </a:r>
                    </a:p>
                    <a:p>
                      <a:pPr algn="l"/>
                      <a:r>
                        <a:rPr lang="cs-CZ" dirty="0"/>
                        <a:t>Moravskoslezský kraj (PP)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259 076,-</a:t>
                      </a:r>
                    </a:p>
                    <a:p>
                      <a:pPr algn="ctr"/>
                      <a:r>
                        <a:rPr lang="cs-CZ" dirty="0"/>
                        <a:t>122 179,-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2967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SUP4SUD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Integrace principů udržitelnosti do strategické plánování měst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Institut plánování a rozvoje Prahy (PP)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113 736,-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6238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SFP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Zlepšení strategického plánování/prognóz na krajské úrovni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Jihomoravský kraj (PP)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141 680,-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5216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QUEEN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Rozvoj kvalitních pracovních stáží v měnícím se pracovním trhu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Jihomoravský kraj (PP)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125 142,-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118757"/>
                  </a:ext>
                </a:extLst>
              </a:tr>
              <a:tr h="56543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PERSIST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Rozvoj rámce pro dlouhodobou spolupráci s aktéry v oblasti S3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Ústecký kraj (PP)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187 760,-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8703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err="1"/>
                        <a:t>IndousTour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Rozvoj turistického ruchu zaměřeného na industriální oblasti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Moravskoslezský kraj (PP)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177 913,-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3977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3265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3CA429-67AD-4B19-A119-C073296C4DE4}"/>
              </a:ext>
            </a:extLst>
          </p:cNvPr>
          <p:cNvSpPr txBox="1"/>
          <p:nvPr/>
        </p:nvSpPr>
        <p:spPr>
          <a:xfrm>
            <a:off x="861429" y="83712"/>
            <a:ext cx="9780104" cy="130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3.výzva</a:t>
            </a:r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32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schválené projekty s CZ účastí</a:t>
            </a:r>
            <a:endPara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Tx/>
              <a:buChar char="-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ABBBFF90-2187-4149-B8A1-35BBE94985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070527"/>
              </p:ext>
            </p:extLst>
          </p:nvPr>
        </p:nvGraphicFramePr>
        <p:xfrm>
          <a:off x="543943" y="890814"/>
          <a:ext cx="10967700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1686">
                  <a:extLst>
                    <a:ext uri="{9D8B030D-6E8A-4147-A177-3AD203B41FA5}">
                      <a16:colId xmlns:a16="http://schemas.microsoft.com/office/drawing/2014/main" val="3101602376"/>
                    </a:ext>
                  </a:extLst>
                </a:gridCol>
                <a:gridCol w="3883439">
                  <a:extLst>
                    <a:ext uri="{9D8B030D-6E8A-4147-A177-3AD203B41FA5}">
                      <a16:colId xmlns:a16="http://schemas.microsoft.com/office/drawing/2014/main" val="1048659140"/>
                    </a:ext>
                  </a:extLst>
                </a:gridCol>
                <a:gridCol w="3117243">
                  <a:extLst>
                    <a:ext uri="{9D8B030D-6E8A-4147-A177-3AD203B41FA5}">
                      <a16:colId xmlns:a16="http://schemas.microsoft.com/office/drawing/2014/main" val="292623791"/>
                    </a:ext>
                  </a:extLst>
                </a:gridCol>
                <a:gridCol w="2115332">
                  <a:extLst>
                    <a:ext uri="{9D8B030D-6E8A-4147-A177-3AD203B41FA5}">
                      <a16:colId xmlns:a16="http://schemas.microsoft.com/office/drawing/2014/main" val="3188431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Název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Zaměření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CZ Partner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Rozpočet ERDF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730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INCLUDES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Podpora inkluzivní mobility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Centrum dopravního výzkumu (PP)</a:t>
                      </a:r>
                    </a:p>
                    <a:p>
                      <a:pPr algn="l"/>
                      <a:r>
                        <a:rPr lang="cs-CZ" dirty="0"/>
                        <a:t>MD (AP)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188 000,-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5627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EUREKA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Město jako odolné prostředí, lepší k životu a dosažení klimatické neutrality 2050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Město Plzeň (PP)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158 320,-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2967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EURADAPT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Úprava strategií a politik pro přizpůsobení se změně klimatu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Jihomoravská agentura pro veřejné inovace (PP)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182 800,-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6238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EUMINDA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Spravedlivá transformace těžařských/uhelných regionů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Město Kladno (PP)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154 510,-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5216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err="1"/>
                        <a:t>CSRatSME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Usnadnit vykazování o udržitelnosti podniku podle směrnice CSRD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JAIP (PP)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MPO (AP)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140 560,-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118757"/>
                  </a:ext>
                </a:extLst>
              </a:tr>
              <a:tr h="56543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CEMTEX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Zdravotnické textilní výrobky a jejich opětovné využívání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Klastr technické textilie (PP)</a:t>
                      </a:r>
                    </a:p>
                    <a:p>
                      <a:pPr algn="l"/>
                      <a:r>
                        <a:rPr lang="cs-CZ" dirty="0"/>
                        <a:t>Královehradecký kraj (AP)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137 106,-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8703511"/>
                  </a:ext>
                </a:extLst>
              </a:tr>
              <a:tr h="56543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NATUREM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Biologické čištění/obnova znečištěné půdy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Technická univerzita v Liberci/Biologické centrum AV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3783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0584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B8CDD-778B-48CD-97DB-D89E9FCAA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705" y="198846"/>
            <a:ext cx="10515600" cy="1325563"/>
          </a:xfrm>
        </p:spPr>
        <p:txBody>
          <a:bodyPr/>
          <a:lstStyle/>
          <a:p>
            <a:r>
              <a:rPr lang="en-GB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Platform</a:t>
            </a: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GB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3600" b="0" dirty="0">
                <a:solidFill>
                  <a:srgbClr val="79776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kostce</a:t>
            </a:r>
            <a:endParaRPr lang="en-US" b="0" dirty="0">
              <a:solidFill>
                <a:srgbClr val="797769"/>
              </a:solidFill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A659B3BC-14F0-5F40-BE77-2CAD6E653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7608" y="293030"/>
            <a:ext cx="838200" cy="8382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32271B3-3CB9-4C80-A2F5-94306C6EA42F}"/>
              </a:ext>
            </a:extLst>
          </p:cNvPr>
          <p:cNvGrpSpPr/>
          <p:nvPr/>
        </p:nvGrpSpPr>
        <p:grpSpPr>
          <a:xfrm>
            <a:off x="408215" y="1359129"/>
            <a:ext cx="11103428" cy="1734429"/>
            <a:chOff x="2093313" y="3674480"/>
            <a:chExt cx="7896702" cy="1734429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E32BE86-E216-3044-B153-60FB7BEBB4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33225" y="4903774"/>
              <a:ext cx="1733252" cy="1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AE240BF6-017B-A441-A438-323A91618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06607" y="4398640"/>
              <a:ext cx="986650" cy="986650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5ED979C-40D5-874F-A61D-1E3AC614B5F5}"/>
                </a:ext>
              </a:extLst>
            </p:cNvPr>
            <p:cNvSpPr/>
            <p:nvPr/>
          </p:nvSpPr>
          <p:spPr>
            <a:xfrm>
              <a:off x="2093313" y="3674480"/>
              <a:ext cx="26132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2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Znalostí</a:t>
              </a:r>
              <a:endPara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02FD593-589B-0B40-A01E-BD2A014B7147}"/>
                </a:ext>
              </a:extLst>
            </p:cNvPr>
            <p:cNvSpPr/>
            <p:nvPr/>
          </p:nvSpPr>
          <p:spPr>
            <a:xfrm>
              <a:off x="5462259" y="3674482"/>
              <a:ext cx="12187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2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Lidí</a:t>
              </a:r>
              <a:endPara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0A338C1-9E48-4682-8FC8-BC1501C54AE5}"/>
                </a:ext>
              </a:extLst>
            </p:cNvPr>
            <p:cNvSpPr/>
            <p:nvPr/>
          </p:nvSpPr>
          <p:spPr>
            <a:xfrm>
              <a:off x="7121472" y="3674481"/>
              <a:ext cx="286854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Expert</a:t>
              </a:r>
              <a:r>
                <a:rPr lang="cs-CZ" sz="2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ní podpory </a:t>
              </a:r>
              <a:endPara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D71DF0E3-B526-4BAB-A7D1-521444C75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249967" y="4398640"/>
              <a:ext cx="986650" cy="986650"/>
            </a:xfrm>
            <a:prstGeom prst="rect">
              <a:avLst/>
            </a:prstGeom>
          </p:spPr>
        </p:pic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32EBF7F-A587-4E56-A77A-9C088F92608F}"/>
                </a:ext>
              </a:extLst>
            </p:cNvPr>
            <p:cNvCxnSpPr>
              <a:cxnSpLocks/>
              <a:stCxn id="35" idx="1"/>
            </p:cNvCxnSpPr>
            <p:nvPr/>
          </p:nvCxnSpPr>
          <p:spPr>
            <a:xfrm flipH="1" flipV="1">
              <a:off x="6576747" y="4891463"/>
              <a:ext cx="1673220" cy="502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28C5C676-E3FE-42E3-8B6E-88F02CDF0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66477" y="4398640"/>
              <a:ext cx="1010269" cy="1010269"/>
            </a:xfrm>
            <a:prstGeom prst="rect">
              <a:avLst/>
            </a:prstGeom>
          </p:spPr>
        </p:pic>
      </p:grpSp>
      <p:sp>
        <p:nvSpPr>
          <p:cNvPr id="4" name="TextovéPole 3">
            <a:extLst>
              <a:ext uri="{FF2B5EF4-FFF2-40B4-BE49-F238E27FC236}">
                <a16:creationId xmlns:a16="http://schemas.microsoft.com/office/drawing/2014/main" id="{FC145235-9D84-4A06-8570-B5CF73CC52BB}"/>
              </a:ext>
            </a:extLst>
          </p:cNvPr>
          <p:cNvSpPr txBox="1"/>
          <p:nvPr/>
        </p:nvSpPr>
        <p:spPr>
          <a:xfrm>
            <a:off x="8182686" y="3429000"/>
            <a:ext cx="317161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Peer </a:t>
            </a:r>
            <a:r>
              <a:rPr lang="cs-CZ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</a:t>
            </a:r>
            <a:r>
              <a:rPr lang="cs-CZ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2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cs-CZ" sz="10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denní jednání s účastí zahraničních expertů, kteří pomohou najít řešení pro vámi definovaný problém</a:t>
            </a:r>
          </a:p>
          <a:p>
            <a:pPr algn="just"/>
            <a:endParaRPr lang="cs-CZ" sz="10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10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cs-CZ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Matchmaking</a:t>
            </a:r>
            <a:r>
              <a:rPr lang="cs-CZ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session </a:t>
            </a:r>
            <a:r>
              <a:rPr lang="cs-CZ" sz="10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2 hodinové jednání, kde s relevantními zahraničními experty se řeší konkrétní otázky pro určitou oblast</a:t>
            </a:r>
          </a:p>
          <a:p>
            <a:pPr algn="just"/>
            <a:endParaRPr lang="cs-CZ" sz="10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10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cs-CZ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Policy</a:t>
            </a:r>
            <a:r>
              <a:rPr lang="cs-CZ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helpdesk </a:t>
            </a:r>
            <a:r>
              <a:rPr lang="cs-CZ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cs-CZ" sz="10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základě písemného požadavku a otázek, poskytne platforma odpověď, včetně odkazu na relevantní dokumenty</a:t>
            </a:r>
            <a:endParaRPr lang="cs-CZ" sz="12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A16FD3F-206B-49BF-9C82-494E52C461F7}"/>
              </a:ext>
            </a:extLst>
          </p:cNvPr>
          <p:cNvSpPr txBox="1"/>
          <p:nvPr/>
        </p:nvSpPr>
        <p:spPr>
          <a:xfrm>
            <a:off x="4416227" y="3479286"/>
            <a:ext cx="31716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20 000 osob registrováno v databázi. </a:t>
            </a:r>
            <a:r>
              <a:rPr lang="cs-CZ" sz="10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Možnost navázání kontaktů, vyhledání partnerů, kteří řeší podobný problém.</a:t>
            </a:r>
          </a:p>
          <a:p>
            <a:pPr algn="just"/>
            <a:r>
              <a:rPr lang="cs-CZ" sz="10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Navrhnout projektový záměr.</a:t>
            </a:r>
            <a:endParaRPr lang="cs-CZ" sz="12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085784-E8B6-4571-BFBB-ED52FD7D66B3}"/>
              </a:ext>
            </a:extLst>
          </p:cNvPr>
          <p:cNvSpPr txBox="1"/>
          <p:nvPr/>
        </p:nvSpPr>
        <p:spPr>
          <a:xfrm>
            <a:off x="814920" y="3429000"/>
            <a:ext cx="317161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Peer </a:t>
            </a:r>
            <a:r>
              <a:rPr lang="cs-CZ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</a:t>
            </a:r>
            <a:r>
              <a:rPr lang="cs-CZ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2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cs-CZ" sz="10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denní jednání s účastí zahraničních expertů, kteří pomohou najít řešení pro vámi definovaný problém</a:t>
            </a:r>
          </a:p>
          <a:p>
            <a:pPr algn="just"/>
            <a:endParaRPr lang="cs-CZ" sz="10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10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cs-CZ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Matchmaking</a:t>
            </a:r>
            <a:r>
              <a:rPr lang="cs-CZ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session </a:t>
            </a:r>
            <a:r>
              <a:rPr lang="cs-CZ" sz="10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2 hodinové jednání, kde s relevantními zahraničními experty se řeší konkrétní otázky pro určitou oblast</a:t>
            </a:r>
          </a:p>
          <a:p>
            <a:pPr algn="just"/>
            <a:endParaRPr lang="cs-CZ" sz="10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10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cs-CZ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Policy</a:t>
            </a:r>
            <a:r>
              <a:rPr lang="cs-CZ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helpdesk </a:t>
            </a:r>
            <a:r>
              <a:rPr lang="cs-CZ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cs-CZ" sz="10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základě písemného požadavku a otázek, poskytne platforma odpověď, včetně odkazu na relevantní dokumenty</a:t>
            </a:r>
            <a:endParaRPr lang="cs-CZ" sz="12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500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7808" y="189186"/>
            <a:ext cx="1015615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Krok za krokem – Peer </a:t>
            </a:r>
            <a:r>
              <a:rPr lang="cs-CZ" sz="3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</a:t>
            </a:r>
            <a:endParaRPr lang="en-US" sz="3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0CCE5BF-AC8A-5AF8-3943-C9D8D27AB675}"/>
              </a:ext>
            </a:extLst>
          </p:cNvPr>
          <p:cNvGrpSpPr/>
          <p:nvPr/>
        </p:nvGrpSpPr>
        <p:grpSpPr>
          <a:xfrm>
            <a:off x="830885" y="1494284"/>
            <a:ext cx="10530229" cy="2304717"/>
            <a:chOff x="487808" y="2144733"/>
            <a:chExt cx="10530229" cy="230471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42658DF-3DAF-030F-4FE5-048A2A24334B}"/>
                </a:ext>
              </a:extLst>
            </p:cNvPr>
            <p:cNvGrpSpPr/>
            <p:nvPr/>
          </p:nvGrpSpPr>
          <p:grpSpPr>
            <a:xfrm>
              <a:off x="487808" y="2144733"/>
              <a:ext cx="2582188" cy="2304717"/>
              <a:chOff x="6315867" y="2638073"/>
              <a:chExt cx="2185176" cy="1922954"/>
            </a:xfrm>
          </p:grpSpPr>
          <p:pic>
            <p:nvPicPr>
              <p:cNvPr id="15" name="Graphic 14">
                <a:extLst>
                  <a:ext uri="{FF2B5EF4-FFF2-40B4-BE49-F238E27FC236}">
                    <a16:creationId xmlns:a16="http://schemas.microsoft.com/office/drawing/2014/main" id="{4AC34AB3-00FC-9109-3AE6-86BBC8A00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15868" y="2638073"/>
                <a:ext cx="2185175" cy="1922954"/>
              </a:xfrm>
              <a:prstGeom prst="rect">
                <a:avLst/>
              </a:prstGeom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FE69771-A690-B8D5-5360-33BA39B99BFB}"/>
                  </a:ext>
                </a:extLst>
              </p:cNvPr>
              <p:cNvSpPr/>
              <p:nvPr/>
            </p:nvSpPr>
            <p:spPr>
              <a:xfrm>
                <a:off x="6315867" y="2888219"/>
                <a:ext cx="218517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1</a:t>
                </a:r>
                <a:endParaRPr 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875E237-696B-99E3-D49C-6A6270F10668}"/>
                  </a:ext>
                </a:extLst>
              </p:cNvPr>
              <p:cNvSpPr txBox="1"/>
              <p:nvPr/>
            </p:nvSpPr>
            <p:spPr>
              <a:xfrm>
                <a:off x="6315869" y="3697811"/>
                <a:ext cx="2185174" cy="436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Jaké jsou potřeby </a:t>
                </a:r>
                <a:r>
                  <a:rPr lang="en-US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&amp; </a:t>
                </a:r>
                <a:r>
                  <a:rPr lang="cs-CZ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jak bude nastavena práce</a:t>
                </a:r>
                <a:r>
                  <a:rPr lang="en-US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?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1E85632-6C7F-C80B-A67A-5017563BCA26}"/>
                </a:ext>
              </a:extLst>
            </p:cNvPr>
            <p:cNvGrpSpPr/>
            <p:nvPr/>
          </p:nvGrpSpPr>
          <p:grpSpPr>
            <a:xfrm>
              <a:off x="3138142" y="2145450"/>
              <a:ext cx="2581200" cy="2304000"/>
              <a:chOff x="6315867" y="2638073"/>
              <a:chExt cx="2185176" cy="1922954"/>
            </a:xfrm>
          </p:grpSpPr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D666C4B3-A91D-5205-D48A-0120C0395C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15868" y="2638073"/>
                <a:ext cx="2185175" cy="1922954"/>
              </a:xfrm>
              <a:prstGeom prst="rect">
                <a:avLst/>
              </a:prstGeom>
            </p:spPr>
          </p:pic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76CEA54-4F83-4C27-E7AD-E1DEA86548E8}"/>
                  </a:ext>
                </a:extLst>
              </p:cNvPr>
              <p:cNvSpPr/>
              <p:nvPr/>
            </p:nvSpPr>
            <p:spPr>
              <a:xfrm>
                <a:off x="6315867" y="2888219"/>
                <a:ext cx="218517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2</a:t>
                </a:r>
                <a:endParaRPr 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80D0997-D532-0FCE-2905-D0A45965BC16}"/>
                  </a:ext>
                </a:extLst>
              </p:cNvPr>
              <p:cNvSpPr txBox="1"/>
              <p:nvPr/>
            </p:nvSpPr>
            <p:spPr>
              <a:xfrm>
                <a:off x="6315869" y="3697811"/>
                <a:ext cx="2185174" cy="256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Kdo jsou nejlepší </a:t>
                </a:r>
                <a:r>
                  <a:rPr lang="cs-CZ" sz="1400" b="1" dirty="0" err="1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peers</a:t>
                </a:r>
                <a:r>
                  <a:rPr lang="en-US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?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9236BB6-C8BC-AA9E-C1B0-F63BC667BA91}"/>
                </a:ext>
              </a:extLst>
            </p:cNvPr>
            <p:cNvGrpSpPr/>
            <p:nvPr/>
          </p:nvGrpSpPr>
          <p:grpSpPr>
            <a:xfrm>
              <a:off x="5787489" y="2145450"/>
              <a:ext cx="2581200" cy="2304000"/>
              <a:chOff x="6315867" y="2638073"/>
              <a:chExt cx="2185176" cy="1922954"/>
            </a:xfrm>
          </p:grpSpPr>
          <p:pic>
            <p:nvPicPr>
              <p:cNvPr id="31" name="Graphic 30">
                <a:extLst>
                  <a:ext uri="{FF2B5EF4-FFF2-40B4-BE49-F238E27FC236}">
                    <a16:creationId xmlns:a16="http://schemas.microsoft.com/office/drawing/2014/main" id="{1EA080C6-BF65-8D8B-4BDA-A2C857FD58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15868" y="2638073"/>
                <a:ext cx="2185175" cy="1922954"/>
              </a:xfrm>
              <a:prstGeom prst="rect">
                <a:avLst/>
              </a:prstGeom>
            </p:spPr>
          </p:pic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CC63364-7CE4-8774-4534-31E0F3496BB2}"/>
                  </a:ext>
                </a:extLst>
              </p:cNvPr>
              <p:cNvSpPr/>
              <p:nvPr/>
            </p:nvSpPr>
            <p:spPr>
              <a:xfrm>
                <a:off x="6315867" y="2888219"/>
                <a:ext cx="2185176" cy="7706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3</a:t>
                </a:r>
                <a:endParaRPr 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07D43DB-4000-F9B8-8F03-3485C5C966F6}"/>
                  </a:ext>
                </a:extLst>
              </p:cNvPr>
              <p:cNvSpPr txBox="1"/>
              <p:nvPr/>
            </p:nvSpPr>
            <p:spPr>
              <a:xfrm>
                <a:off x="6315869" y="3697811"/>
                <a:ext cx="2185174" cy="436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2-</a:t>
                </a:r>
                <a:r>
                  <a:rPr lang="cs-CZ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denní</a:t>
                </a:r>
                <a:r>
                  <a:rPr lang="en-US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cs-CZ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pracovní jednání ve vašem regionu</a:t>
                </a:r>
                <a:endParaRPr lang="en-US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066AE08-3F47-3507-FE7E-52B425485E9A}"/>
                </a:ext>
              </a:extLst>
            </p:cNvPr>
            <p:cNvGrpSpPr/>
            <p:nvPr/>
          </p:nvGrpSpPr>
          <p:grpSpPr>
            <a:xfrm>
              <a:off x="8436837" y="2145450"/>
              <a:ext cx="2581200" cy="2304000"/>
              <a:chOff x="6315867" y="2638073"/>
              <a:chExt cx="2185176" cy="1922954"/>
            </a:xfrm>
          </p:grpSpPr>
          <p:pic>
            <p:nvPicPr>
              <p:cNvPr id="40" name="Graphic 39">
                <a:extLst>
                  <a:ext uri="{FF2B5EF4-FFF2-40B4-BE49-F238E27FC236}">
                    <a16:creationId xmlns:a16="http://schemas.microsoft.com/office/drawing/2014/main" id="{F801CA37-FB90-86AB-C655-89E0BEABE5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15868" y="2638073"/>
                <a:ext cx="2185175" cy="1922954"/>
              </a:xfrm>
              <a:prstGeom prst="rect">
                <a:avLst/>
              </a:prstGeom>
            </p:spPr>
          </p:pic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88048A3-2735-ECF6-B477-3E83A3AAD2C9}"/>
                  </a:ext>
                </a:extLst>
              </p:cNvPr>
              <p:cNvSpPr/>
              <p:nvPr/>
            </p:nvSpPr>
            <p:spPr>
              <a:xfrm>
                <a:off x="6315867" y="2888219"/>
                <a:ext cx="2185176" cy="7706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4</a:t>
                </a:r>
                <a:endParaRPr 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67A218D-0D07-BB97-29DA-9A7CAC60A105}"/>
                  </a:ext>
                </a:extLst>
              </p:cNvPr>
              <p:cNvSpPr txBox="1"/>
              <p:nvPr/>
            </p:nvSpPr>
            <p:spPr>
              <a:xfrm>
                <a:off x="6315869" y="3697811"/>
                <a:ext cx="2185174" cy="256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cs-CZ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Jaké jsou další kroky</a:t>
                </a:r>
                <a:r>
                  <a:rPr lang="en-US" sz="14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?</a:t>
                </a:r>
              </a:p>
            </p:txBody>
          </p:sp>
        </p:grpSp>
      </p:grpSp>
      <p:pic>
        <p:nvPicPr>
          <p:cNvPr id="43" name="Graphic 42">
            <a:extLst>
              <a:ext uri="{FF2B5EF4-FFF2-40B4-BE49-F238E27FC236}">
                <a16:creationId xmlns:a16="http://schemas.microsoft.com/office/drawing/2014/main" id="{B4F8ACBE-F492-5165-147E-BB10A77D84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33187" y="111921"/>
            <a:ext cx="911087" cy="911087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430107C0-2B22-A1E2-75A0-4E908BBA8DE0}"/>
              </a:ext>
            </a:extLst>
          </p:cNvPr>
          <p:cNvSpPr txBox="1"/>
          <p:nvPr/>
        </p:nvSpPr>
        <p:spPr>
          <a:xfrm>
            <a:off x="830883" y="3968042"/>
            <a:ext cx="2582186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Nejdříve krátká komunikace s tematickým expertem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je hlavním politickou výzvou, kterou chcete v rámci peer </a:t>
            </a:r>
            <a:r>
              <a:rPr lang="cs-CZ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</a:t>
            </a:r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řešit</a:t>
            </a:r>
            <a:endParaRPr lang="en-US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Jmenování </a:t>
            </a:r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koordinátora v hostujícím regionu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příprava h tematických podkladů</a:t>
            </a:r>
            <a:endParaRPr lang="fr-FR" sz="12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A3F38E4-7D27-977B-DC17-A14E3979AD2E}"/>
              </a:ext>
            </a:extLst>
          </p:cNvPr>
          <p:cNvSpPr txBox="1"/>
          <p:nvPr/>
        </p:nvSpPr>
        <p:spPr>
          <a:xfrm>
            <a:off x="3514802" y="3968042"/>
            <a:ext cx="258119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Identifikace potenciálních </a:t>
            </a:r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peers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tematickými experty programu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Společné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</a:t>
            </a:r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jednání</a:t>
            </a:r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mezi hostujícím regionem, vybranými </a:t>
            </a:r>
            <a:r>
              <a:rPr lang="cs-CZ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peers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tematickými experty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Příprava pro jednání na místě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endParaRPr lang="fr-FR" sz="12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D9F3599-5A10-67F7-4E3B-7581BC1DA117}"/>
              </a:ext>
            </a:extLst>
          </p:cNvPr>
          <p:cNvSpPr txBox="1"/>
          <p:nvPr/>
        </p:nvSpPr>
        <p:spPr>
          <a:xfrm>
            <a:off x="6197733" y="3953595"/>
            <a:ext cx="25811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Před-jednání </a:t>
            </a:r>
            <a:r>
              <a:rPr lang="cs-CZ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peers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defRPr/>
            </a:pP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Společné jednání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Jednání se stakeholdery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volitelné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Příprava návrhu </a:t>
            </a:r>
            <a:r>
              <a:rPr lang="cs-CZ" sz="1400" b="1" dirty="0">
                <a:solidFill>
                  <a:schemeClr val="bg1"/>
                </a:solidFill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doporučení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Závěry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&amp;“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úkoly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 následné kroky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endParaRPr lang="fr-FR" sz="12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0BAE151-FC07-CCB3-2981-2C1425329AFD}"/>
              </a:ext>
            </a:extLst>
          </p:cNvPr>
          <p:cNvSpPr txBox="1"/>
          <p:nvPr/>
        </p:nvSpPr>
        <p:spPr>
          <a:xfrm>
            <a:off x="8880664" y="3953595"/>
            <a:ext cx="2581198" cy="18004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Souhrná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peer review report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včetně rozpracovaných úkolů)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Krátký hodnotící dotazník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Možnost </a:t>
            </a:r>
            <a:r>
              <a:rPr lang="cs-CZ" sz="14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navazujícího jednání</a:t>
            </a:r>
            <a:endParaRPr lang="en-US" sz="14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fr-FR" sz="12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80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9301AA9-C619-44FF-A773-48A76AB77C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0961" y="1406914"/>
            <a:ext cx="1621545" cy="18713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C73C5B-D07E-4968-9CA3-BA7EDC11B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0" dirty="0">
                <a:solidFill>
                  <a:srgbClr val="95948B"/>
                </a:solidFill>
              </a:rPr>
              <a:t>Příklad </a:t>
            </a:r>
            <a:r>
              <a:rPr lang="en-GB" sz="3600" dirty="0"/>
              <a:t>peer review</a:t>
            </a:r>
            <a:endParaRPr lang="en-US" sz="3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A5621C-2D20-4E94-9668-00F5337EB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7410" y="1523999"/>
            <a:ext cx="7593479" cy="4968875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spcAft>
                <a:spcPts val="300"/>
              </a:spcAft>
            </a:pPr>
            <a:r>
              <a:rPr lang="cs-CZ" sz="2400" dirty="0">
                <a:latin typeface="Open Sans"/>
                <a:ea typeface="Open Sans"/>
                <a:cs typeface="Open Sans"/>
              </a:rPr>
              <a:t>Pro </a:t>
            </a:r>
            <a:r>
              <a:rPr lang="cs-CZ" sz="2400" b="1" dirty="0">
                <a:latin typeface="Open Sans"/>
                <a:ea typeface="Open Sans"/>
                <a:cs typeface="Open Sans"/>
              </a:rPr>
              <a:t>Oblast</a:t>
            </a:r>
            <a:r>
              <a:rPr lang="en-US" sz="2400" b="1" dirty="0">
                <a:latin typeface="Open Sans"/>
                <a:ea typeface="Open Sans"/>
                <a:cs typeface="Open Sans"/>
              </a:rPr>
              <a:t> </a:t>
            </a:r>
            <a:r>
              <a:rPr lang="en-US" sz="2400" b="1" dirty="0" err="1">
                <a:latin typeface="Open Sans"/>
                <a:ea typeface="Open Sans"/>
                <a:cs typeface="Open Sans"/>
              </a:rPr>
              <a:t>Stara</a:t>
            </a:r>
            <a:r>
              <a:rPr lang="en-US" sz="2400" b="1" dirty="0">
                <a:latin typeface="Open Sans"/>
                <a:ea typeface="Open Sans"/>
                <a:cs typeface="Open Sans"/>
              </a:rPr>
              <a:t> Zagora, </a:t>
            </a:r>
            <a:r>
              <a:rPr lang="en-US" sz="2400" b="1" dirty="0" err="1">
                <a:latin typeface="Open Sans"/>
                <a:ea typeface="Open Sans"/>
                <a:cs typeface="Open Sans"/>
              </a:rPr>
              <a:t>Bul</a:t>
            </a:r>
            <a:r>
              <a:rPr lang="cs-CZ" sz="2400" b="1" dirty="0" err="1">
                <a:latin typeface="Open Sans"/>
                <a:ea typeface="Open Sans"/>
                <a:cs typeface="Open Sans"/>
              </a:rPr>
              <a:t>harsko</a:t>
            </a:r>
            <a:endParaRPr lang="en-US" sz="2400" b="1" dirty="0">
              <a:latin typeface="Open Sans"/>
              <a:ea typeface="Open Sans"/>
              <a:cs typeface="Open Sans"/>
            </a:endParaRPr>
          </a:p>
          <a:p>
            <a:pPr>
              <a:spcAft>
                <a:spcPts val="300"/>
              </a:spcAft>
            </a:pPr>
            <a:endParaRPr lang="cs-CZ" sz="2400" b="1" dirty="0">
              <a:latin typeface="Open Sans"/>
              <a:ea typeface="Open Sans"/>
              <a:cs typeface="Open Sans"/>
            </a:endParaRPr>
          </a:p>
          <a:p>
            <a:pPr>
              <a:spcAft>
                <a:spcPts val="300"/>
              </a:spcAft>
            </a:pPr>
            <a:r>
              <a:rPr lang="cs-CZ" sz="2400" b="1" dirty="0">
                <a:latin typeface="Open Sans"/>
                <a:ea typeface="Open Sans"/>
                <a:cs typeface="Open Sans"/>
              </a:rPr>
              <a:t>Výzva</a:t>
            </a:r>
            <a:endParaRPr lang="en-US" sz="2400" b="1" dirty="0">
              <a:latin typeface="Open Sans"/>
              <a:ea typeface="Open Sans"/>
              <a:cs typeface="Open Sans"/>
            </a:endParaRPr>
          </a:p>
          <a:p>
            <a:pPr>
              <a:spcAft>
                <a:spcPts val="300"/>
              </a:spcAft>
            </a:pPr>
            <a:r>
              <a:rPr lang="cs-CZ" sz="2400" dirty="0">
                <a:latin typeface="Open Sans"/>
                <a:ea typeface="Open Sans"/>
                <a:cs typeface="Open Sans"/>
              </a:rPr>
              <a:t>Ekonomická diverzifikace a čistá výroba elektřiny v těžebním regionu</a:t>
            </a:r>
            <a:endParaRPr lang="en-GB" sz="2400" dirty="0">
              <a:latin typeface="Open Sans"/>
              <a:ea typeface="Open Sans"/>
              <a:cs typeface="Open Sans"/>
            </a:endParaRPr>
          </a:p>
          <a:p>
            <a:pPr>
              <a:spcAft>
                <a:spcPts val="300"/>
              </a:spcAft>
            </a:pPr>
            <a:endParaRPr lang="en-US" sz="2400" dirty="0">
              <a:latin typeface="Open Sans"/>
              <a:ea typeface="Open Sans"/>
              <a:cs typeface="Open Sans"/>
            </a:endParaRPr>
          </a:p>
          <a:p>
            <a:pPr>
              <a:spcAft>
                <a:spcPts val="300"/>
              </a:spcAft>
            </a:pPr>
            <a:r>
              <a:rPr lang="en-US" sz="2400" b="1" dirty="0">
                <a:latin typeface="Open Sans"/>
                <a:ea typeface="Open Sans"/>
                <a:cs typeface="Open Sans"/>
              </a:rPr>
              <a:t>T</a:t>
            </a:r>
            <a:r>
              <a:rPr lang="cs-CZ" sz="2400" b="1" dirty="0">
                <a:latin typeface="Open Sans"/>
                <a:ea typeface="Open Sans"/>
                <a:cs typeface="Open Sans"/>
              </a:rPr>
              <a:t>ý</a:t>
            </a:r>
            <a:r>
              <a:rPr lang="en-US" sz="2400" b="1" dirty="0">
                <a:latin typeface="Open Sans"/>
                <a:ea typeface="Open Sans"/>
                <a:cs typeface="Open Sans"/>
              </a:rPr>
              <a:t>m</a:t>
            </a:r>
          </a:p>
          <a:p>
            <a:pPr>
              <a:spcAft>
                <a:spcPts val="300"/>
              </a:spcAft>
            </a:pPr>
            <a:r>
              <a:rPr lang="en-US" sz="2400" dirty="0">
                <a:latin typeface="Open Sans"/>
                <a:ea typeface="Open Sans"/>
                <a:cs typeface="Open Sans"/>
              </a:rPr>
              <a:t>Peers </a:t>
            </a:r>
            <a:r>
              <a:rPr lang="cs-CZ" sz="2400" dirty="0">
                <a:latin typeface="Open Sans"/>
                <a:ea typeface="Open Sans"/>
                <a:cs typeface="Open Sans"/>
              </a:rPr>
              <a:t>z Řecka, České republiky, Dánska a Nizozemí</a:t>
            </a:r>
            <a:endParaRPr lang="en-US" sz="2400" dirty="0">
              <a:latin typeface="Open Sans"/>
              <a:ea typeface="Open Sans"/>
              <a:cs typeface="Open Sans"/>
            </a:endParaRPr>
          </a:p>
          <a:p>
            <a:pPr>
              <a:spcAft>
                <a:spcPts val="300"/>
              </a:spcAft>
            </a:pPr>
            <a:endParaRPr lang="en-US" sz="2400" dirty="0">
              <a:latin typeface="Open Sans"/>
              <a:ea typeface="Open Sans"/>
              <a:cs typeface="Open Sans"/>
            </a:endParaRPr>
          </a:p>
          <a:p>
            <a:pPr>
              <a:spcAft>
                <a:spcPts val="300"/>
              </a:spcAft>
            </a:pPr>
            <a:r>
              <a:rPr lang="cs-CZ" sz="2400" b="1" dirty="0">
                <a:latin typeface="Open Sans"/>
                <a:ea typeface="Open Sans"/>
                <a:cs typeface="Open Sans"/>
              </a:rPr>
              <a:t>Hlavní výstupy</a:t>
            </a:r>
            <a:r>
              <a:rPr lang="en-US" sz="2400" b="1" dirty="0">
                <a:latin typeface="Open Sans"/>
                <a:ea typeface="Open Sans"/>
                <a:cs typeface="Open Sans"/>
              </a:rPr>
              <a:t>:</a:t>
            </a:r>
            <a:endParaRPr lang="en-US" sz="2400" dirty="0">
              <a:latin typeface="Open Sans"/>
              <a:ea typeface="Open Sans"/>
              <a:cs typeface="Open Sans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Open Sans"/>
                <a:ea typeface="Open Sans"/>
                <a:cs typeface="Open Sans"/>
              </a:rPr>
              <a:t>Posílení kapacity a dovedností zaměstnanců pracující v centrech pro odborný vzdělávání</a:t>
            </a:r>
            <a:endParaRPr lang="en-GB" sz="2400" dirty="0">
              <a:latin typeface="Open Sans"/>
              <a:ea typeface="Open Sans"/>
              <a:cs typeface="Open Sans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Open Sans"/>
                <a:ea typeface="Open Sans"/>
                <a:cs typeface="Open Sans"/>
              </a:rPr>
              <a:t>Využít příležitosti z EU fondů pro projekty zaměřené na OZE </a:t>
            </a:r>
            <a:r>
              <a:rPr lang="en-US" sz="2500" dirty="0">
                <a:latin typeface="Open Sans"/>
                <a:ea typeface="Open Sans"/>
                <a:cs typeface="Open Sans"/>
              </a:rPr>
              <a:t>I</a:t>
            </a:r>
            <a:endParaRPr lang="cs-CZ" sz="2500" dirty="0">
              <a:latin typeface="Open Sans"/>
              <a:ea typeface="Open Sans"/>
              <a:cs typeface="Open Sans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500" dirty="0">
                <a:latin typeface="Open Sans"/>
                <a:ea typeface="Open Sans"/>
                <a:cs typeface="Open Sans"/>
              </a:rPr>
              <a:t>Na základě inspirace z Ústeckého kraje připravila Stará </a:t>
            </a:r>
            <a:r>
              <a:rPr lang="cs-CZ" sz="2500" dirty="0" err="1">
                <a:latin typeface="Open Sans"/>
                <a:ea typeface="Open Sans"/>
                <a:cs typeface="Open Sans"/>
              </a:rPr>
              <a:t>Zagora</a:t>
            </a:r>
            <a:r>
              <a:rPr lang="cs-CZ" sz="2500" dirty="0">
                <a:latin typeface="Open Sans"/>
                <a:ea typeface="Open Sans"/>
                <a:cs typeface="Open Sans"/>
              </a:rPr>
              <a:t> regionální výbor pro Green </a:t>
            </a:r>
            <a:r>
              <a:rPr lang="cs-CZ" sz="2500" dirty="0" err="1">
                <a:latin typeface="Open Sans"/>
                <a:ea typeface="Open Sans"/>
                <a:cs typeface="Open Sans"/>
              </a:rPr>
              <a:t>Deal</a:t>
            </a:r>
            <a:r>
              <a:rPr lang="cs-CZ" sz="2500" dirty="0">
                <a:latin typeface="Open Sans"/>
                <a:ea typeface="Open Sans"/>
                <a:cs typeface="Open Sans"/>
              </a:rPr>
              <a:t> jako součást regionálního plánu pro Fond spravedlivé transformace</a:t>
            </a:r>
            <a:r>
              <a:rPr lang="en-US" sz="2500" dirty="0">
                <a:latin typeface="Open Sans"/>
                <a:ea typeface="Open Sans"/>
                <a:cs typeface="Open Sans"/>
              </a:rPr>
              <a:t> 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8313D55-D7BD-D54C-A471-8668DC9C58AB}"/>
              </a:ext>
            </a:extLst>
          </p:cNvPr>
          <p:cNvSpPr>
            <a:spLocks noChangeAspect="1"/>
          </p:cNvSpPr>
          <p:nvPr/>
        </p:nvSpPr>
        <p:spPr>
          <a:xfrm>
            <a:off x="86156" y="2847955"/>
            <a:ext cx="3911157" cy="3428153"/>
          </a:xfrm>
          <a:custGeom>
            <a:avLst/>
            <a:gdLst>
              <a:gd name="connsiteX0" fmla="*/ 256493 w 942905"/>
              <a:gd name="connsiteY0" fmla="*/ 826898 h 826898"/>
              <a:gd name="connsiteX1" fmla="*/ 220656 w 942905"/>
              <a:gd name="connsiteY1" fmla="*/ 806273 h 826898"/>
              <a:gd name="connsiteX2" fmla="*/ 5448 w 942905"/>
              <a:gd name="connsiteY2" fmla="*/ 434075 h 826898"/>
              <a:gd name="connsiteX3" fmla="*/ 5448 w 942905"/>
              <a:gd name="connsiteY3" fmla="*/ 392824 h 826898"/>
              <a:gd name="connsiteX4" fmla="*/ 220656 w 942905"/>
              <a:gd name="connsiteY4" fmla="*/ 20625 h 826898"/>
              <a:gd name="connsiteX5" fmla="*/ 256493 w 942905"/>
              <a:gd name="connsiteY5" fmla="*/ 0 h 826898"/>
              <a:gd name="connsiteX6" fmla="*/ 686816 w 942905"/>
              <a:gd name="connsiteY6" fmla="*/ 0 h 826898"/>
              <a:gd name="connsiteX7" fmla="*/ 722558 w 942905"/>
              <a:gd name="connsiteY7" fmla="*/ 20625 h 826898"/>
              <a:gd name="connsiteX8" fmla="*/ 937389 w 942905"/>
              <a:gd name="connsiteY8" fmla="*/ 392824 h 826898"/>
              <a:gd name="connsiteX9" fmla="*/ 937389 w 942905"/>
              <a:gd name="connsiteY9" fmla="*/ 434075 h 826898"/>
              <a:gd name="connsiteX10" fmla="*/ 722558 w 942905"/>
              <a:gd name="connsiteY10" fmla="*/ 806273 h 826898"/>
              <a:gd name="connsiteX11" fmla="*/ 686816 w 942905"/>
              <a:gd name="connsiteY11" fmla="*/ 826898 h 82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42905" h="826898">
                <a:moveTo>
                  <a:pt x="256493" y="826898"/>
                </a:moveTo>
                <a:cubicBezTo>
                  <a:pt x="241723" y="826882"/>
                  <a:pt x="228075" y="819028"/>
                  <a:pt x="220656" y="806273"/>
                </a:cubicBezTo>
                <a:lnTo>
                  <a:pt x="5448" y="434075"/>
                </a:lnTo>
                <a:cubicBezTo>
                  <a:pt x="-1816" y="421281"/>
                  <a:pt x="-1816" y="405617"/>
                  <a:pt x="5448" y="392824"/>
                </a:cubicBezTo>
                <a:lnTo>
                  <a:pt x="220656" y="20625"/>
                </a:lnTo>
                <a:cubicBezTo>
                  <a:pt x="228075" y="7871"/>
                  <a:pt x="241723" y="16"/>
                  <a:pt x="256493" y="0"/>
                </a:cubicBezTo>
                <a:lnTo>
                  <a:pt x="686816" y="0"/>
                </a:lnTo>
                <a:cubicBezTo>
                  <a:pt x="701557" y="30"/>
                  <a:pt x="715171" y="7886"/>
                  <a:pt x="722558" y="20625"/>
                </a:cubicBezTo>
                <a:lnTo>
                  <a:pt x="937389" y="392824"/>
                </a:lnTo>
                <a:cubicBezTo>
                  <a:pt x="944745" y="405592"/>
                  <a:pt x="944745" y="421307"/>
                  <a:pt x="937389" y="434075"/>
                </a:cubicBezTo>
                <a:lnTo>
                  <a:pt x="722558" y="806273"/>
                </a:lnTo>
                <a:cubicBezTo>
                  <a:pt x="715171" y="819013"/>
                  <a:pt x="701557" y="826868"/>
                  <a:pt x="686816" y="826898"/>
                </a:cubicBez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285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773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23A0BB-E987-FD4C-BD8D-6AACCA373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3809" y="3926567"/>
            <a:ext cx="8194963" cy="1325563"/>
          </a:xfrm>
        </p:spPr>
        <p:txBody>
          <a:bodyPr>
            <a:normAutofit/>
          </a:bodyPr>
          <a:lstStyle/>
          <a:p>
            <a:r>
              <a:rPr lang="cs-CZ" sz="3200" dirty="0"/>
              <a:t>Jak žádat o služby platformy? 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C4877B0-7AD3-6285-B8DE-6A270826D7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2978" y="5883966"/>
            <a:ext cx="6589464" cy="3946376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https://www.interregeurope.eu/peer-review</a:t>
            </a:r>
            <a:r>
              <a:rPr lang="cs-CZ" sz="2400" dirty="0">
                <a:solidFill>
                  <a:schemeClr val="accent5"/>
                </a:solidFill>
              </a:rPr>
              <a:t>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74A71F2-8EFA-A5E0-51F8-EC23D914E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69" y="382761"/>
            <a:ext cx="4893382" cy="6110114"/>
          </a:xfrm>
          <a:prstGeom prst="rect">
            <a:avLst/>
          </a:prstGeom>
        </p:spPr>
      </p:pic>
      <p:pic>
        <p:nvPicPr>
          <p:cNvPr id="8" name="Obrázek 7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482D43BD-58C6-12C8-651C-4F8183783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3734" y="716380"/>
            <a:ext cx="5484591" cy="27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06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443517-443A-4589-A249-67F8A69D4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3294"/>
            <a:ext cx="11216951" cy="1325563"/>
          </a:xfrm>
        </p:spPr>
        <p:txBody>
          <a:bodyPr/>
          <a:lstStyle/>
          <a:p>
            <a:r>
              <a:rPr lang="cs-CZ" dirty="0"/>
              <a:t>Všechny</a:t>
            </a:r>
            <a:r>
              <a:rPr lang="en-GB" dirty="0"/>
              <a:t> </a:t>
            </a:r>
            <a:r>
              <a:rPr lang="en-GB" dirty="0" err="1"/>
              <a:t>webin</a:t>
            </a:r>
            <a:r>
              <a:rPr lang="cs-CZ" dirty="0" err="1"/>
              <a:t>áře</a:t>
            </a:r>
            <a:r>
              <a:rPr lang="en-GB" dirty="0"/>
              <a:t> </a:t>
            </a:r>
            <a:r>
              <a:rPr lang="cs-CZ" dirty="0"/>
              <a:t>jsou online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1BA0F6-2F73-CCF6-2289-77F7D861DD39}"/>
              </a:ext>
            </a:extLst>
          </p:cNvPr>
          <p:cNvSpPr txBox="1"/>
          <p:nvPr/>
        </p:nvSpPr>
        <p:spPr>
          <a:xfrm>
            <a:off x="838199" y="5866756"/>
            <a:ext cx="5362575" cy="463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bg1"/>
                </a:solidFill>
                <a:highlight>
                  <a:srgbClr val="000000"/>
                </a:highlight>
                <a:latin typeface="Open Sans"/>
                <a:ea typeface="Open Sans"/>
                <a:cs typeface="Open Sans"/>
              </a:rPr>
              <a:t>https://www.interregeurope.eu/policy-solutions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667C5FC-69B3-4525-CB0D-558B5FE65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951" y="2889015"/>
            <a:ext cx="1496799" cy="10799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72D9488-A0FA-8910-92B0-5BE9BBC07B25}"/>
              </a:ext>
            </a:extLst>
          </p:cNvPr>
          <p:cNvSpPr txBox="1"/>
          <p:nvPr/>
        </p:nvSpPr>
        <p:spPr>
          <a:xfrm>
            <a:off x="1074951" y="4211585"/>
            <a:ext cx="1858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142</a:t>
            </a:r>
            <a:r>
              <a:rPr lang="fr-FR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webin</a:t>
            </a:r>
            <a:r>
              <a:rPr lang="cs-CZ" sz="1600" b="1" dirty="0" err="1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ářu</a:t>
            </a:r>
            <a:endParaRPr lang="fr-FR" sz="16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7D295EE-45BF-2AAE-2948-3A0B3DFFB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602" y="930727"/>
            <a:ext cx="7716199" cy="499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24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C963A-82BA-F849-A4DE-92829DE2A0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BEF00A4-3153-0A48-85C3-BDB5EDB1B9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771" y="1978901"/>
            <a:ext cx="5383651" cy="1071072"/>
          </a:xfrm>
        </p:spPr>
        <p:txBody>
          <a:bodyPr>
            <a:noAutofit/>
          </a:bodyPr>
          <a:lstStyle/>
          <a:p>
            <a:pPr algn="l"/>
            <a:r>
              <a:rPr lang="cs-CZ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Děkuji za pozornost</a:t>
            </a:r>
            <a:r>
              <a:rPr lang="en-US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C590E5-0FA5-4A44-97E8-EDBB31D8A151}"/>
              </a:ext>
            </a:extLst>
          </p:cNvPr>
          <p:cNvSpPr txBox="1"/>
          <p:nvPr/>
        </p:nvSpPr>
        <p:spPr>
          <a:xfrm>
            <a:off x="857771" y="4601629"/>
            <a:ext cx="32638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Pavel Lukeš</a:t>
            </a:r>
            <a:br>
              <a:rPr lang="en-US" sz="1600" dirty="0"/>
            </a:br>
            <a:r>
              <a:rPr lang="cs-CZ" sz="1600" dirty="0"/>
              <a:t>Odbor evropské územní spolupráce</a:t>
            </a:r>
            <a:br>
              <a:rPr lang="en-US" sz="1600" dirty="0"/>
            </a:br>
            <a:r>
              <a:rPr lang="cs-CZ" sz="1600" dirty="0"/>
              <a:t>Ministerstvo pro místní rozvoj</a:t>
            </a:r>
            <a:br>
              <a:rPr lang="en-US" sz="1600" dirty="0"/>
            </a:br>
            <a:r>
              <a:rPr lang="en-US" sz="1600" dirty="0"/>
              <a:t>E-mail: </a:t>
            </a:r>
            <a:r>
              <a:rPr lang="en-US" sz="16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pavel.lukes@mmr</a:t>
            </a:r>
            <a:r>
              <a:rPr lang="en-US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cs-CZ" sz="16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</a:t>
            </a:r>
            <a:r>
              <a:rPr lang="cs-CZ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6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cz</a:t>
            </a:r>
            <a:br>
              <a:rPr lang="en-US" sz="1600" dirty="0"/>
            </a:br>
            <a:r>
              <a:rPr lang="en-US" sz="1600" dirty="0"/>
              <a:t>WEB: </a:t>
            </a:r>
            <a:r>
              <a:rPr lang="en-US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www.dotaceEU.cz</a:t>
            </a:r>
            <a:br>
              <a:rPr lang="en-US" sz="1600" dirty="0"/>
            </a:br>
            <a:r>
              <a:rPr lang="en-US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www.interreg-europe.eu</a:t>
            </a:r>
            <a:br>
              <a:rPr lang="en-US" sz="1600" dirty="0"/>
            </a:br>
            <a:r>
              <a:rPr lang="en-US" sz="1600" dirty="0"/>
              <a:t>tel.:</a:t>
            </a:r>
            <a:r>
              <a:rPr lang="cs-CZ" sz="1600" dirty="0"/>
              <a:t> 731 628 149</a:t>
            </a:r>
            <a:endParaRPr lang="en-U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2A00B84-23DD-9249-A9FA-CB26CD020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5152" y="3967461"/>
            <a:ext cx="3263900" cy="2032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A88A5E43-A7A4-814A-9603-074861BEF7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5977" y="649434"/>
            <a:ext cx="5991901" cy="1308576"/>
          </a:xfrm>
          <a:prstGeom prst="rect">
            <a:avLst/>
          </a:prstGeom>
        </p:spPr>
      </p:pic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481C90F1-19E5-47E4-BBEC-5199239199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9739" y="5773367"/>
            <a:ext cx="2171700" cy="548640"/>
          </a:xfrm>
          <a:prstGeom prst="rect">
            <a:avLst/>
          </a:prstGeom>
        </p:spPr>
      </p:pic>
      <p:pic>
        <p:nvPicPr>
          <p:cNvPr id="3" name="Picture 1" descr="A map of europe with colorful hexagons&#10;&#10;Description automatically generated">
            <a:extLst>
              <a:ext uri="{FF2B5EF4-FFF2-40B4-BE49-F238E27FC236}">
                <a16:creationId xmlns:a16="http://schemas.microsoft.com/office/drawing/2014/main" id="{5926DAF4-1E0C-B356-0A57-25B6F858E2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1439" y="547181"/>
            <a:ext cx="5211740" cy="547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81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1F9F7C-EB6C-B84C-9531-356B037FE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98" y="528898"/>
            <a:ext cx="5895932" cy="1581074"/>
          </a:xfrm>
        </p:spPr>
        <p:txBody>
          <a:bodyPr>
            <a:noAutofit/>
          </a:bodyPr>
          <a:lstStyle/>
          <a:p>
            <a:pPr algn="l"/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Sdílení řešení </a:t>
            </a:r>
            <a:r>
              <a:rPr lang="cs-CZ" sz="36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 lepší politiku regionální rozvoje</a:t>
            </a:r>
            <a:br>
              <a:rPr lang="en-GB" sz="3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36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B73ABA2-4CB8-DC4D-BA64-F70DFCE73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5868" y="2434855"/>
            <a:ext cx="2185175" cy="192295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C30C376-DEF3-4C76-9BE9-81F9623ABBF4}"/>
              </a:ext>
            </a:extLst>
          </p:cNvPr>
          <p:cNvGrpSpPr/>
          <p:nvPr/>
        </p:nvGrpSpPr>
        <p:grpSpPr>
          <a:xfrm>
            <a:off x="6358164" y="2685001"/>
            <a:ext cx="2185176" cy="1117369"/>
            <a:chOff x="864097" y="2887041"/>
            <a:chExt cx="2185176" cy="111736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97731FA-B631-B940-8DF8-9A9A26B66B07}"/>
                </a:ext>
              </a:extLst>
            </p:cNvPr>
            <p:cNvSpPr/>
            <p:nvPr/>
          </p:nvSpPr>
          <p:spPr>
            <a:xfrm>
              <a:off x="864097" y="2887041"/>
              <a:ext cx="218517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5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36</a:t>
              </a:r>
              <a:endParaRPr lang="en-US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901FD62-9C2F-654A-837A-1702CBEF69C2}"/>
                </a:ext>
              </a:extLst>
            </p:cNvPr>
            <p:cNvSpPr txBox="1"/>
            <p:nvPr/>
          </p:nvSpPr>
          <p:spPr>
            <a:xfrm>
              <a:off x="864099" y="3696633"/>
              <a:ext cx="21851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Států </a:t>
              </a:r>
              <a:endPara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58B46F5-C141-432B-987B-E9554BC6201D}"/>
              </a:ext>
            </a:extLst>
          </p:cNvPr>
          <p:cNvGrpSpPr/>
          <p:nvPr/>
        </p:nvGrpSpPr>
        <p:grpSpPr>
          <a:xfrm>
            <a:off x="3584674" y="2420849"/>
            <a:ext cx="2192972" cy="2387520"/>
            <a:chOff x="6308071" y="2638073"/>
            <a:chExt cx="2192972" cy="2387520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F7D02B8F-8C70-654A-9771-23861445F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15868" y="2638073"/>
              <a:ext cx="2185175" cy="1922954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384FDEB-C20A-A347-8F65-2E91FB6ED5C3}"/>
                </a:ext>
              </a:extLst>
            </p:cNvPr>
            <p:cNvSpPr/>
            <p:nvPr/>
          </p:nvSpPr>
          <p:spPr>
            <a:xfrm>
              <a:off x="6315867" y="2888219"/>
              <a:ext cx="218517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5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5DE90A4-E824-DE4C-86E2-B69ABACDB223}"/>
                </a:ext>
              </a:extLst>
            </p:cNvPr>
            <p:cNvSpPr txBox="1"/>
            <p:nvPr/>
          </p:nvSpPr>
          <p:spPr>
            <a:xfrm>
              <a:off x="6308071" y="3744608"/>
              <a:ext cx="21851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Tematických oblastí</a:t>
              </a:r>
              <a:endPara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87" name="Graphic 86">
              <a:extLst>
                <a:ext uri="{FF2B5EF4-FFF2-40B4-BE49-F238E27FC236}">
                  <a16:creationId xmlns:a16="http://schemas.microsoft.com/office/drawing/2014/main" id="{326AFD34-D52D-1F40-A87A-86CFDF4B8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400000">
              <a:off x="7170559" y="4685075"/>
              <a:ext cx="475792" cy="205244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6F26FB1-7EEE-4257-B765-8B82729C55E0}"/>
              </a:ext>
            </a:extLst>
          </p:cNvPr>
          <p:cNvGrpSpPr/>
          <p:nvPr/>
        </p:nvGrpSpPr>
        <p:grpSpPr>
          <a:xfrm>
            <a:off x="897420" y="2420849"/>
            <a:ext cx="2185176" cy="1922954"/>
            <a:chOff x="3572373" y="2636895"/>
            <a:chExt cx="2185176" cy="192295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DF47C24D-196A-264E-A313-DD7329667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573E3DC-917C-7545-A4AA-C429D5514447}"/>
                </a:ext>
              </a:extLst>
            </p:cNvPr>
            <p:cNvSpPr/>
            <p:nvPr/>
          </p:nvSpPr>
          <p:spPr>
            <a:xfrm>
              <a:off x="3572373" y="3047359"/>
              <a:ext cx="218517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r>
                <a:rPr lang="cs-CZ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45</a:t>
              </a:r>
              <a:r>
                <a:rPr lang="en-US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70436B7-0C86-6849-AF1D-B398FC66633D}"/>
                </a:ext>
              </a:extLst>
            </p:cNvPr>
            <p:cNvSpPr txBox="1"/>
            <p:nvPr/>
          </p:nvSpPr>
          <p:spPr>
            <a:xfrm>
              <a:off x="3572375" y="3714446"/>
              <a:ext cx="21851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Rozpočet programu</a:t>
              </a:r>
            </a:p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394 m € </a:t>
              </a:r>
              <a:endPara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DCB15AAA-402D-174B-ACCD-C568B5B2F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884057" y="2718434"/>
              <a:ext cx="328105" cy="453097"/>
            </a:xfrm>
            <a:prstGeom prst="rect">
              <a:avLst/>
            </a:prstGeom>
          </p:spPr>
        </p:pic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AE65AB23-C182-412B-84D2-6AC5BAA0B0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4098" y="5133252"/>
            <a:ext cx="7875515" cy="796790"/>
          </a:xfrm>
          <a:prstGeom prst="rect">
            <a:avLst/>
          </a:prstGeom>
        </p:spPr>
      </p:pic>
      <p:pic>
        <p:nvPicPr>
          <p:cNvPr id="2" name="Picture 1" descr="A map of europe with colorful hexagons&#10;&#10;Description automatically generated">
            <a:extLst>
              <a:ext uri="{FF2B5EF4-FFF2-40B4-BE49-F238E27FC236}">
                <a16:creationId xmlns:a16="http://schemas.microsoft.com/office/drawing/2014/main" id="{C9CB00BB-CAEF-C0EE-E518-33448E1F0C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23708" y="755207"/>
            <a:ext cx="5211740" cy="547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18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21">
            <a:extLst>
              <a:ext uri="{FF2B5EF4-FFF2-40B4-BE49-F238E27FC236}">
                <a16:creationId xmlns:a16="http://schemas.microsoft.com/office/drawing/2014/main" id="{AE65AB23-C182-412B-84D2-6AC5BAA0B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4098" y="5133252"/>
            <a:ext cx="7875515" cy="79679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8AAE969-BC85-4C7A-AEBE-E9FC68267BDE}"/>
              </a:ext>
            </a:extLst>
          </p:cNvPr>
          <p:cNvSpPr txBox="1"/>
          <p:nvPr/>
        </p:nvSpPr>
        <p:spPr>
          <a:xfrm>
            <a:off x="825629" y="1724748"/>
            <a:ext cx="702260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32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Řídící orgán = poskytovatel dotace</a:t>
            </a:r>
          </a:p>
          <a:p>
            <a:pPr algn="l"/>
            <a:endParaRPr lang="cs-CZ" sz="3200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cs-CZ" sz="32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 </a:t>
            </a:r>
            <a:r>
              <a:rPr lang="cs-CZ" sz="3200" dirty="0" err="1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Hauts</a:t>
            </a:r>
            <a:r>
              <a:rPr lang="cs-CZ" sz="32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-de-France (Lille)</a:t>
            </a:r>
          </a:p>
          <a:p>
            <a:pPr algn="l"/>
            <a:endParaRPr lang="cs-CZ" sz="3200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CB06FA1A-ECA6-47A9-84C0-46F416C8D81A}"/>
              </a:ext>
            </a:extLst>
          </p:cNvPr>
          <p:cNvSpPr/>
          <p:nvPr/>
        </p:nvSpPr>
        <p:spPr>
          <a:xfrm>
            <a:off x="1518082" y="2238574"/>
            <a:ext cx="355106" cy="545534"/>
          </a:xfrm>
          <a:prstGeom prst="downArrow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zahnutá nahoru 12">
            <a:extLst>
              <a:ext uri="{FF2B5EF4-FFF2-40B4-BE49-F238E27FC236}">
                <a16:creationId xmlns:a16="http://schemas.microsoft.com/office/drawing/2014/main" id="{B1D74ABF-F20D-40E4-B57F-8B0DC8DB8379}"/>
              </a:ext>
            </a:extLst>
          </p:cNvPr>
          <p:cNvSpPr/>
          <p:nvPr/>
        </p:nvSpPr>
        <p:spPr>
          <a:xfrm>
            <a:off x="4980374" y="3058481"/>
            <a:ext cx="3759240" cy="79678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38E4B17A-B30B-42DB-BA99-66F4F6C35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629" y="202619"/>
            <a:ext cx="5895932" cy="1581074"/>
          </a:xfrm>
        </p:spPr>
        <p:txBody>
          <a:bodyPr>
            <a:noAutofit/>
          </a:bodyPr>
          <a:lstStyle/>
          <a:p>
            <a:pPr algn="l"/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Sdílení řešení </a:t>
            </a:r>
            <a:r>
              <a:rPr lang="cs-CZ" sz="36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 lepší politiku regionální rozvoje</a:t>
            </a:r>
            <a:br>
              <a:rPr lang="en-GB" sz="3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36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Graphic 9">
            <a:extLst>
              <a:ext uri="{FF2B5EF4-FFF2-40B4-BE49-F238E27FC236}">
                <a16:creationId xmlns:a16="http://schemas.microsoft.com/office/drawing/2014/main" id="{E44022AD-D907-4122-A55A-6E2943035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965105" y="6111454"/>
            <a:ext cx="597587" cy="36524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7E1987F-EB5E-4E4A-B4FE-7279A70341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2381763" y="6111454"/>
            <a:ext cx="597587" cy="365243"/>
          </a:xfrm>
          <a:prstGeom prst="rect">
            <a:avLst/>
          </a:prstGeom>
        </p:spPr>
      </p:pic>
      <p:pic>
        <p:nvPicPr>
          <p:cNvPr id="11" name="Graphic 9">
            <a:extLst>
              <a:ext uri="{FF2B5EF4-FFF2-40B4-BE49-F238E27FC236}">
                <a16:creationId xmlns:a16="http://schemas.microsoft.com/office/drawing/2014/main" id="{2BE98316-082C-4BD5-BE07-583ECD0E18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5196525" y="6128679"/>
            <a:ext cx="597587" cy="365243"/>
          </a:xfrm>
          <a:prstGeom prst="rect">
            <a:avLst/>
          </a:prstGeom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343B84DF-472D-4350-BA05-21A2AA6C26B7}"/>
              </a:ext>
            </a:extLst>
          </p:cNvPr>
          <p:cNvSpPr txBox="1"/>
          <p:nvPr/>
        </p:nvSpPr>
        <p:spPr>
          <a:xfrm>
            <a:off x="8605142" y="5320665"/>
            <a:ext cx="37213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rgbClr val="95948B"/>
                </a:solidFill>
              </a:rPr>
              <a:t>Princip</a:t>
            </a:r>
            <a:r>
              <a:rPr kumimoji="0" lang="cs-CZ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koncentrace </a:t>
            </a:r>
            <a:r>
              <a:rPr kumimoji="0" lang="en-GB" b="0" u="none" strike="noStrike" kern="1200" cap="none" spc="0" normalizeH="0" baseline="0" noProof="0" dirty="0">
                <a:ln>
                  <a:noFill/>
                </a:ln>
                <a:solidFill>
                  <a:srgbClr val="95948B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(80%)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1" descr="A map of europe with colorful hexagons&#10;&#10;Description automatically generated">
            <a:extLst>
              <a:ext uri="{FF2B5EF4-FFF2-40B4-BE49-F238E27FC236}">
                <a16:creationId xmlns:a16="http://schemas.microsoft.com/office/drawing/2014/main" id="{59C29B8E-5637-AAF2-40A4-030C737761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0260" y="0"/>
            <a:ext cx="5211740" cy="547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31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2">
            <a:extLst>
              <a:ext uri="{FF2B5EF4-FFF2-40B4-BE49-F238E27FC236}">
                <a16:creationId xmlns:a16="http://schemas.microsoft.com/office/drawing/2014/main" id="{C07CAB92-FEDD-2D81-2458-FC90616BCDBE}"/>
              </a:ext>
            </a:extLst>
          </p:cNvPr>
          <p:cNvSpPr txBox="1">
            <a:spLocks/>
          </p:cNvSpPr>
          <p:nvPr/>
        </p:nvSpPr>
        <p:spPr>
          <a:xfrm>
            <a:off x="767442" y="269422"/>
            <a:ext cx="10112829" cy="102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Rozšíření programu o dalších 7 států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E1FC68A-ED96-0E36-3F62-98C7258F383E}"/>
              </a:ext>
            </a:extLst>
          </p:cNvPr>
          <p:cNvSpPr txBox="1"/>
          <p:nvPr/>
        </p:nvSpPr>
        <p:spPr>
          <a:xfrm>
            <a:off x="217714" y="2016224"/>
            <a:ext cx="117565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průběhu roku 2023 a 2024 došlo k zapojení 7 nečlenských států EU do programu </a:t>
            </a: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Europe, konkrétně o:</a:t>
            </a:r>
          </a:p>
          <a:p>
            <a:pPr algn="l"/>
            <a:r>
              <a:rPr lang="cs-CZ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Albánii, Bosnu a Hercegovinu, Černou Horu, Moldavsko, Severní Makedonii, Srbsko ,Ukrajinu</a:t>
            </a:r>
          </a:p>
          <a:p>
            <a:pPr algn="l"/>
            <a:endParaRPr lang="cs-CZ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Začleněním těchto 7 států do programu došlo i k navýšení alokace programu o </a:t>
            </a:r>
            <a:r>
              <a:rPr lang="cs-CZ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 mil. Eur.</a:t>
            </a:r>
          </a:p>
          <a:p>
            <a:pPr algn="l"/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endParaRPr 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470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1F9F7C-EB6C-B84C-9531-356B037FE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97" y="297911"/>
            <a:ext cx="10232528" cy="1581074"/>
          </a:xfrm>
        </p:spPr>
        <p:txBody>
          <a:bodyPr>
            <a:noAutofit/>
          </a:bodyPr>
          <a:lstStyle/>
          <a:p>
            <a:pPr algn="l"/>
            <a:r>
              <a:rPr lang="cs-CZ" sz="3600" b="1" dirty="0">
                <a:ea typeface="Open Sans" panose="020B0606030504020204" pitchFamily="34" charset="0"/>
                <a:cs typeface="Open Sans" panose="020B0606030504020204" pitchFamily="34" charset="0"/>
              </a:rPr>
              <a:t>3. v</a:t>
            </a: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ýzva </a:t>
            </a:r>
            <a:r>
              <a:rPr lang="cs-CZ" sz="3600" b="1" dirty="0">
                <a:solidFill>
                  <a:srgbClr val="95948B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						</a:t>
            </a:r>
            <a:r>
              <a:rPr lang="cs-CZ" sz="2800" dirty="0">
                <a:solidFill>
                  <a:srgbClr val="95948B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20</a:t>
            </a:r>
            <a:r>
              <a:rPr lang="cs-CZ" sz="28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.3. - </a:t>
            </a:r>
            <a:r>
              <a:rPr lang="cs-CZ" sz="2800" dirty="0">
                <a:solidFill>
                  <a:srgbClr val="95948B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  <a:r>
              <a:rPr lang="cs-CZ" sz="28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.6. </a:t>
            </a:r>
            <a:r>
              <a:rPr lang="cs-CZ" sz="2800" dirty="0">
                <a:solidFill>
                  <a:srgbClr val="95948B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r>
              <a:rPr lang="cs-CZ" sz="28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3600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B73ABA2-4CB8-DC4D-BA64-F70DFCE73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49443" y="2304685"/>
            <a:ext cx="2185175" cy="19229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901FD62-9C2F-654A-837A-1702CBEF69C2}"/>
              </a:ext>
            </a:extLst>
          </p:cNvPr>
          <p:cNvSpPr txBox="1"/>
          <p:nvPr/>
        </p:nvSpPr>
        <p:spPr>
          <a:xfrm>
            <a:off x="8345612" y="3494593"/>
            <a:ext cx="2185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Států </a:t>
            </a:r>
            <a:endParaRPr lang="en-US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8B46F5-C141-432B-987B-E9554BC6201D}"/>
              </a:ext>
            </a:extLst>
          </p:cNvPr>
          <p:cNvGrpSpPr/>
          <p:nvPr/>
        </p:nvGrpSpPr>
        <p:grpSpPr>
          <a:xfrm>
            <a:off x="4532187" y="2304685"/>
            <a:ext cx="2192972" cy="1922954"/>
            <a:chOff x="6308071" y="2638073"/>
            <a:chExt cx="2192972" cy="1922954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F7D02B8F-8C70-654A-9771-23861445F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15868" y="2638073"/>
              <a:ext cx="2185175" cy="1922954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384FDEB-C20A-A347-8F65-2E91FB6ED5C3}"/>
                </a:ext>
              </a:extLst>
            </p:cNvPr>
            <p:cNvSpPr/>
            <p:nvPr/>
          </p:nvSpPr>
          <p:spPr>
            <a:xfrm>
              <a:off x="6315867" y="2888219"/>
              <a:ext cx="218517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5DE90A4-E824-DE4C-86E2-B69ABACDB223}"/>
                </a:ext>
              </a:extLst>
            </p:cNvPr>
            <p:cNvSpPr txBox="1"/>
            <p:nvPr/>
          </p:nvSpPr>
          <p:spPr>
            <a:xfrm>
              <a:off x="6308071" y="3744608"/>
              <a:ext cx="21851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Tematických oblastí</a:t>
              </a:r>
              <a:endPara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6F26FB1-7EEE-4257-B765-8B82729C55E0}"/>
              </a:ext>
            </a:extLst>
          </p:cNvPr>
          <p:cNvGrpSpPr/>
          <p:nvPr/>
        </p:nvGrpSpPr>
        <p:grpSpPr>
          <a:xfrm>
            <a:off x="897420" y="2303188"/>
            <a:ext cx="2185176" cy="1922954"/>
            <a:chOff x="3572373" y="2636895"/>
            <a:chExt cx="2185176" cy="192295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DF47C24D-196A-264E-A313-DD7329667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573E3DC-917C-7545-A4AA-C429D5514447}"/>
                </a:ext>
              </a:extLst>
            </p:cNvPr>
            <p:cNvSpPr/>
            <p:nvPr/>
          </p:nvSpPr>
          <p:spPr>
            <a:xfrm>
              <a:off x="3572373" y="3165653"/>
              <a:ext cx="218517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210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7B7F0B5A-133E-4637-9F9F-B1A1E3913549}"/>
              </a:ext>
            </a:extLst>
          </p:cNvPr>
          <p:cNvSpPr txBox="1"/>
          <p:nvPr/>
        </p:nvSpPr>
        <p:spPr>
          <a:xfrm>
            <a:off x="1325403" y="1770112"/>
            <a:ext cx="13292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Předloženo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B1664B6-7CBA-49C6-ADA4-6A80F3C26883}"/>
              </a:ext>
            </a:extLst>
          </p:cNvPr>
          <p:cNvSpPr txBox="1"/>
          <p:nvPr/>
        </p:nvSpPr>
        <p:spPr>
          <a:xfrm>
            <a:off x="5045710" y="1810903"/>
            <a:ext cx="1173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Způsobilé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2538D966-A4D6-44A2-BFA5-C782CB8D5905}"/>
              </a:ext>
            </a:extLst>
          </p:cNvPr>
          <p:cNvSpPr txBox="1"/>
          <p:nvPr/>
        </p:nvSpPr>
        <p:spPr>
          <a:xfrm>
            <a:off x="8783216" y="1702567"/>
            <a:ext cx="12137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schváleno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6B657061-EBB8-4277-9C0E-0C73F5E5F4BC}"/>
              </a:ext>
            </a:extLst>
          </p:cNvPr>
          <p:cNvSpPr/>
          <p:nvPr/>
        </p:nvSpPr>
        <p:spPr>
          <a:xfrm>
            <a:off x="4539983" y="2786707"/>
            <a:ext cx="2185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158</a:t>
            </a: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721AE71C-EBF9-4633-8FD1-26541A8512B5}"/>
              </a:ext>
            </a:extLst>
          </p:cNvPr>
          <p:cNvSpPr/>
          <p:nvPr/>
        </p:nvSpPr>
        <p:spPr>
          <a:xfrm>
            <a:off x="8297526" y="2764890"/>
            <a:ext cx="2185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113</a:t>
            </a:r>
          </a:p>
        </p:txBody>
      </p:sp>
      <p:grpSp>
        <p:nvGrpSpPr>
          <p:cNvPr id="26" name="Group 4">
            <a:extLst>
              <a:ext uri="{FF2B5EF4-FFF2-40B4-BE49-F238E27FC236}">
                <a16:creationId xmlns:a16="http://schemas.microsoft.com/office/drawing/2014/main" id="{0885B5BF-25F8-4C5F-8CDB-7C2CF2A54858}"/>
              </a:ext>
            </a:extLst>
          </p:cNvPr>
          <p:cNvGrpSpPr/>
          <p:nvPr/>
        </p:nvGrpSpPr>
        <p:grpSpPr>
          <a:xfrm>
            <a:off x="1101647" y="4423511"/>
            <a:ext cx="1755853" cy="1414856"/>
            <a:chOff x="3572373" y="2636895"/>
            <a:chExt cx="2185176" cy="1922954"/>
          </a:xfrm>
        </p:grpSpPr>
        <p:pic>
          <p:nvPicPr>
            <p:cNvPr id="27" name="Graphic 17">
              <a:extLst>
                <a:ext uri="{FF2B5EF4-FFF2-40B4-BE49-F238E27FC236}">
                  <a16:creationId xmlns:a16="http://schemas.microsoft.com/office/drawing/2014/main" id="{CFAB752C-C629-4BFC-8C58-D1C79505E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D342E901-0A69-4D0C-9794-4AD7C18F56BB}"/>
                </a:ext>
              </a:extLst>
            </p:cNvPr>
            <p:cNvSpPr/>
            <p:nvPr/>
          </p:nvSpPr>
          <p:spPr>
            <a:xfrm>
              <a:off x="3572373" y="3165652"/>
              <a:ext cx="2185176" cy="962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17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9" name="Group 4">
            <a:extLst>
              <a:ext uri="{FF2B5EF4-FFF2-40B4-BE49-F238E27FC236}">
                <a16:creationId xmlns:a16="http://schemas.microsoft.com/office/drawing/2014/main" id="{E05F7C70-8797-40C3-AF0F-5DBCDA675125}"/>
              </a:ext>
            </a:extLst>
          </p:cNvPr>
          <p:cNvGrpSpPr/>
          <p:nvPr/>
        </p:nvGrpSpPr>
        <p:grpSpPr>
          <a:xfrm>
            <a:off x="4754644" y="4430029"/>
            <a:ext cx="1755853" cy="1414856"/>
            <a:chOff x="3572373" y="2636895"/>
            <a:chExt cx="2185176" cy="1922954"/>
          </a:xfrm>
        </p:grpSpPr>
        <p:pic>
          <p:nvPicPr>
            <p:cNvPr id="30" name="Graphic 17">
              <a:extLst>
                <a:ext uri="{FF2B5EF4-FFF2-40B4-BE49-F238E27FC236}">
                  <a16:creationId xmlns:a16="http://schemas.microsoft.com/office/drawing/2014/main" id="{E4451482-34DF-46EB-88D8-A0FFD057D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31" name="Rectangle 18">
              <a:extLst>
                <a:ext uri="{FF2B5EF4-FFF2-40B4-BE49-F238E27FC236}">
                  <a16:creationId xmlns:a16="http://schemas.microsoft.com/office/drawing/2014/main" id="{C6E1C897-1128-417A-81DB-6CBC195279E8}"/>
                </a:ext>
              </a:extLst>
            </p:cNvPr>
            <p:cNvSpPr/>
            <p:nvPr/>
          </p:nvSpPr>
          <p:spPr>
            <a:xfrm>
              <a:off x="3572373" y="3165652"/>
              <a:ext cx="2185176" cy="962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14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32" name="Group 4">
            <a:extLst>
              <a:ext uri="{FF2B5EF4-FFF2-40B4-BE49-F238E27FC236}">
                <a16:creationId xmlns:a16="http://schemas.microsoft.com/office/drawing/2014/main" id="{16A9493D-1954-41B7-AF2C-E07AA971E169}"/>
              </a:ext>
            </a:extLst>
          </p:cNvPr>
          <p:cNvGrpSpPr/>
          <p:nvPr/>
        </p:nvGrpSpPr>
        <p:grpSpPr>
          <a:xfrm>
            <a:off x="8512187" y="4430029"/>
            <a:ext cx="1755853" cy="1414856"/>
            <a:chOff x="3572373" y="2636895"/>
            <a:chExt cx="2185176" cy="1922954"/>
          </a:xfrm>
        </p:grpSpPr>
        <p:pic>
          <p:nvPicPr>
            <p:cNvPr id="33" name="Graphic 17">
              <a:extLst>
                <a:ext uri="{FF2B5EF4-FFF2-40B4-BE49-F238E27FC236}">
                  <a16:creationId xmlns:a16="http://schemas.microsoft.com/office/drawing/2014/main" id="{716777CE-0B52-4A00-96CE-5CF61C4F7D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34" name="Rectangle 18">
              <a:extLst>
                <a:ext uri="{FF2B5EF4-FFF2-40B4-BE49-F238E27FC236}">
                  <a16:creationId xmlns:a16="http://schemas.microsoft.com/office/drawing/2014/main" id="{83665186-BC62-4C58-8730-6C326FC7A2C7}"/>
                </a:ext>
              </a:extLst>
            </p:cNvPr>
            <p:cNvSpPr/>
            <p:nvPr/>
          </p:nvSpPr>
          <p:spPr>
            <a:xfrm>
              <a:off x="3572373" y="3165652"/>
              <a:ext cx="2185176" cy="962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14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F3BB425-D47B-4741-9459-5CB2B406F49A}"/>
              </a:ext>
            </a:extLst>
          </p:cNvPr>
          <p:cNvSpPr txBox="1"/>
          <p:nvPr/>
        </p:nvSpPr>
        <p:spPr>
          <a:xfrm>
            <a:off x="10991850" y="2853373"/>
            <a:ext cx="866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53CDC432-CE79-495C-A7F3-C753345241D2}"/>
              </a:ext>
            </a:extLst>
          </p:cNvPr>
          <p:cNvSpPr txBox="1"/>
          <p:nvPr/>
        </p:nvSpPr>
        <p:spPr>
          <a:xfrm>
            <a:off x="10991849" y="4719034"/>
            <a:ext cx="866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</a:t>
            </a:r>
          </a:p>
        </p:txBody>
      </p:sp>
    </p:spTree>
    <p:extLst>
      <p:ext uri="{BB962C8B-B14F-4D97-AF65-F5344CB8AC3E}">
        <p14:creationId xmlns:p14="http://schemas.microsoft.com/office/powerpoint/2010/main" val="2670563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1F9F7C-EB6C-B84C-9531-356B037FE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97" y="297911"/>
            <a:ext cx="10232528" cy="1581074"/>
          </a:xfrm>
        </p:spPr>
        <p:txBody>
          <a:bodyPr>
            <a:noAutofit/>
          </a:bodyPr>
          <a:lstStyle/>
          <a:p>
            <a:pPr algn="l"/>
            <a:r>
              <a:rPr lang="cs-CZ" sz="3600" b="1" dirty="0">
                <a:ea typeface="Open Sans" panose="020B0606030504020204" pitchFamily="34" charset="0"/>
                <a:cs typeface="Open Sans" panose="020B0606030504020204" pitchFamily="34" charset="0"/>
              </a:rPr>
              <a:t>1. + 2. + 3.   v</a:t>
            </a: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ýzva </a:t>
            </a:r>
            <a:r>
              <a:rPr lang="cs-CZ" sz="3600" b="1" dirty="0">
                <a:solidFill>
                  <a:srgbClr val="95948B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						</a:t>
            </a:r>
            <a:r>
              <a:rPr lang="cs-CZ" sz="28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3600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B73ABA2-4CB8-DC4D-BA64-F70DFCE73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49443" y="2304685"/>
            <a:ext cx="2185175" cy="19229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901FD62-9C2F-654A-837A-1702CBEF69C2}"/>
              </a:ext>
            </a:extLst>
          </p:cNvPr>
          <p:cNvSpPr txBox="1"/>
          <p:nvPr/>
        </p:nvSpPr>
        <p:spPr>
          <a:xfrm>
            <a:off x="8345612" y="3494593"/>
            <a:ext cx="2185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Států </a:t>
            </a:r>
            <a:endParaRPr lang="en-US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8B46F5-C141-432B-987B-E9554BC6201D}"/>
              </a:ext>
            </a:extLst>
          </p:cNvPr>
          <p:cNvGrpSpPr/>
          <p:nvPr/>
        </p:nvGrpSpPr>
        <p:grpSpPr>
          <a:xfrm>
            <a:off x="4532187" y="2304685"/>
            <a:ext cx="2192972" cy="1922954"/>
            <a:chOff x="6308071" y="2638073"/>
            <a:chExt cx="2192972" cy="1922954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F7D02B8F-8C70-654A-9771-23861445F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15868" y="2638073"/>
              <a:ext cx="2185175" cy="1922954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384FDEB-C20A-A347-8F65-2E91FB6ED5C3}"/>
                </a:ext>
              </a:extLst>
            </p:cNvPr>
            <p:cNvSpPr/>
            <p:nvPr/>
          </p:nvSpPr>
          <p:spPr>
            <a:xfrm>
              <a:off x="6315867" y="2888219"/>
              <a:ext cx="218517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5DE90A4-E824-DE4C-86E2-B69ABACDB223}"/>
                </a:ext>
              </a:extLst>
            </p:cNvPr>
            <p:cNvSpPr txBox="1"/>
            <p:nvPr/>
          </p:nvSpPr>
          <p:spPr>
            <a:xfrm>
              <a:off x="6308071" y="3744608"/>
              <a:ext cx="21851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Tematických oblastí</a:t>
              </a:r>
              <a:endPara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6F26FB1-7EEE-4257-B765-8B82729C55E0}"/>
              </a:ext>
            </a:extLst>
          </p:cNvPr>
          <p:cNvGrpSpPr/>
          <p:nvPr/>
        </p:nvGrpSpPr>
        <p:grpSpPr>
          <a:xfrm>
            <a:off x="897420" y="2303188"/>
            <a:ext cx="2185176" cy="1922954"/>
            <a:chOff x="3572373" y="2636895"/>
            <a:chExt cx="2185176" cy="192295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DF47C24D-196A-264E-A313-DD7329667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573E3DC-917C-7545-A4AA-C429D5514447}"/>
                </a:ext>
              </a:extLst>
            </p:cNvPr>
            <p:cNvSpPr/>
            <p:nvPr/>
          </p:nvSpPr>
          <p:spPr>
            <a:xfrm>
              <a:off x="3572373" y="3165653"/>
              <a:ext cx="218517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490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7B7F0B5A-133E-4637-9F9F-B1A1E3913549}"/>
              </a:ext>
            </a:extLst>
          </p:cNvPr>
          <p:cNvSpPr txBox="1"/>
          <p:nvPr/>
        </p:nvSpPr>
        <p:spPr>
          <a:xfrm>
            <a:off x="1325403" y="1770112"/>
            <a:ext cx="13292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Předloženo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B1664B6-7CBA-49C6-ADA4-6A80F3C26883}"/>
              </a:ext>
            </a:extLst>
          </p:cNvPr>
          <p:cNvSpPr txBox="1"/>
          <p:nvPr/>
        </p:nvSpPr>
        <p:spPr>
          <a:xfrm>
            <a:off x="5045710" y="1810903"/>
            <a:ext cx="1173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Způsobilé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2538D966-A4D6-44A2-BFA5-C782CB8D5905}"/>
              </a:ext>
            </a:extLst>
          </p:cNvPr>
          <p:cNvSpPr txBox="1"/>
          <p:nvPr/>
        </p:nvSpPr>
        <p:spPr>
          <a:xfrm>
            <a:off x="8777605" y="1847634"/>
            <a:ext cx="1225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Schváleno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6B657061-EBB8-4277-9C0E-0C73F5E5F4BC}"/>
              </a:ext>
            </a:extLst>
          </p:cNvPr>
          <p:cNvSpPr/>
          <p:nvPr/>
        </p:nvSpPr>
        <p:spPr>
          <a:xfrm>
            <a:off x="4539983" y="2786707"/>
            <a:ext cx="2185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371</a:t>
            </a: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721AE71C-EBF9-4633-8FD1-26541A8512B5}"/>
              </a:ext>
            </a:extLst>
          </p:cNvPr>
          <p:cNvSpPr/>
          <p:nvPr/>
        </p:nvSpPr>
        <p:spPr>
          <a:xfrm>
            <a:off x="8297526" y="2764890"/>
            <a:ext cx="2185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263</a:t>
            </a:r>
          </a:p>
        </p:txBody>
      </p:sp>
      <p:grpSp>
        <p:nvGrpSpPr>
          <p:cNvPr id="26" name="Group 4">
            <a:extLst>
              <a:ext uri="{FF2B5EF4-FFF2-40B4-BE49-F238E27FC236}">
                <a16:creationId xmlns:a16="http://schemas.microsoft.com/office/drawing/2014/main" id="{0885B5BF-25F8-4C5F-8CDB-7C2CF2A54858}"/>
              </a:ext>
            </a:extLst>
          </p:cNvPr>
          <p:cNvGrpSpPr/>
          <p:nvPr/>
        </p:nvGrpSpPr>
        <p:grpSpPr>
          <a:xfrm>
            <a:off x="1101647" y="4423511"/>
            <a:ext cx="1755853" cy="1414856"/>
            <a:chOff x="3572373" y="2636895"/>
            <a:chExt cx="2185176" cy="1922954"/>
          </a:xfrm>
        </p:grpSpPr>
        <p:pic>
          <p:nvPicPr>
            <p:cNvPr id="27" name="Graphic 17">
              <a:extLst>
                <a:ext uri="{FF2B5EF4-FFF2-40B4-BE49-F238E27FC236}">
                  <a16:creationId xmlns:a16="http://schemas.microsoft.com/office/drawing/2014/main" id="{CFAB752C-C629-4BFC-8C58-D1C79505E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D342E901-0A69-4D0C-9794-4AD7C18F56BB}"/>
                </a:ext>
              </a:extLst>
            </p:cNvPr>
            <p:cNvSpPr/>
            <p:nvPr/>
          </p:nvSpPr>
          <p:spPr>
            <a:xfrm>
              <a:off x="3572373" y="3165652"/>
              <a:ext cx="2185176" cy="962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43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9" name="Group 4">
            <a:extLst>
              <a:ext uri="{FF2B5EF4-FFF2-40B4-BE49-F238E27FC236}">
                <a16:creationId xmlns:a16="http://schemas.microsoft.com/office/drawing/2014/main" id="{E05F7C70-8797-40C3-AF0F-5DBCDA675125}"/>
              </a:ext>
            </a:extLst>
          </p:cNvPr>
          <p:cNvGrpSpPr/>
          <p:nvPr/>
        </p:nvGrpSpPr>
        <p:grpSpPr>
          <a:xfrm>
            <a:off x="4754644" y="4430029"/>
            <a:ext cx="1755853" cy="1414856"/>
            <a:chOff x="3572373" y="2636895"/>
            <a:chExt cx="2185176" cy="1922954"/>
          </a:xfrm>
        </p:grpSpPr>
        <p:pic>
          <p:nvPicPr>
            <p:cNvPr id="30" name="Graphic 17">
              <a:extLst>
                <a:ext uri="{FF2B5EF4-FFF2-40B4-BE49-F238E27FC236}">
                  <a16:creationId xmlns:a16="http://schemas.microsoft.com/office/drawing/2014/main" id="{E4451482-34DF-46EB-88D8-A0FFD057D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31" name="Rectangle 18">
              <a:extLst>
                <a:ext uri="{FF2B5EF4-FFF2-40B4-BE49-F238E27FC236}">
                  <a16:creationId xmlns:a16="http://schemas.microsoft.com/office/drawing/2014/main" id="{C6E1C897-1128-417A-81DB-6CBC195279E8}"/>
                </a:ext>
              </a:extLst>
            </p:cNvPr>
            <p:cNvSpPr/>
            <p:nvPr/>
          </p:nvSpPr>
          <p:spPr>
            <a:xfrm>
              <a:off x="3572373" y="3165652"/>
              <a:ext cx="2185176" cy="962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30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32" name="Group 4">
            <a:extLst>
              <a:ext uri="{FF2B5EF4-FFF2-40B4-BE49-F238E27FC236}">
                <a16:creationId xmlns:a16="http://schemas.microsoft.com/office/drawing/2014/main" id="{16A9493D-1954-41B7-AF2C-E07AA971E169}"/>
              </a:ext>
            </a:extLst>
          </p:cNvPr>
          <p:cNvGrpSpPr/>
          <p:nvPr/>
        </p:nvGrpSpPr>
        <p:grpSpPr>
          <a:xfrm>
            <a:off x="8512187" y="4430029"/>
            <a:ext cx="1755853" cy="1414856"/>
            <a:chOff x="3572373" y="2636895"/>
            <a:chExt cx="2185176" cy="1922954"/>
          </a:xfrm>
        </p:grpSpPr>
        <p:pic>
          <p:nvPicPr>
            <p:cNvPr id="33" name="Graphic 17">
              <a:extLst>
                <a:ext uri="{FF2B5EF4-FFF2-40B4-BE49-F238E27FC236}">
                  <a16:creationId xmlns:a16="http://schemas.microsoft.com/office/drawing/2014/main" id="{716777CE-0B52-4A00-96CE-5CF61C4F7D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34" name="Rectangle 18">
              <a:extLst>
                <a:ext uri="{FF2B5EF4-FFF2-40B4-BE49-F238E27FC236}">
                  <a16:creationId xmlns:a16="http://schemas.microsoft.com/office/drawing/2014/main" id="{83665186-BC62-4C58-8730-6C326FC7A2C7}"/>
                </a:ext>
              </a:extLst>
            </p:cNvPr>
            <p:cNvSpPr/>
            <p:nvPr/>
          </p:nvSpPr>
          <p:spPr>
            <a:xfrm>
              <a:off x="3572373" y="3165652"/>
              <a:ext cx="2185176" cy="962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28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F3BB425-D47B-4741-9459-5CB2B406F49A}"/>
              </a:ext>
            </a:extLst>
          </p:cNvPr>
          <p:cNvSpPr txBox="1"/>
          <p:nvPr/>
        </p:nvSpPr>
        <p:spPr>
          <a:xfrm>
            <a:off x="10991850" y="2853373"/>
            <a:ext cx="866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53CDC432-CE79-495C-A7F3-C753345241D2}"/>
              </a:ext>
            </a:extLst>
          </p:cNvPr>
          <p:cNvSpPr txBox="1"/>
          <p:nvPr/>
        </p:nvSpPr>
        <p:spPr>
          <a:xfrm>
            <a:off x="10991849" y="4719034"/>
            <a:ext cx="866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</a:t>
            </a:r>
          </a:p>
        </p:txBody>
      </p:sp>
    </p:spTree>
    <p:extLst>
      <p:ext uri="{BB962C8B-B14F-4D97-AF65-F5344CB8AC3E}">
        <p14:creationId xmlns:p14="http://schemas.microsoft.com/office/powerpoint/2010/main" val="3755031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1F9F7C-EB6C-B84C-9531-356B037FE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97" y="297911"/>
            <a:ext cx="10232528" cy="1581074"/>
          </a:xfrm>
        </p:spPr>
        <p:txBody>
          <a:bodyPr>
            <a:noAutofit/>
          </a:bodyPr>
          <a:lstStyle/>
          <a:p>
            <a:pPr algn="l"/>
            <a:r>
              <a:rPr lang="cs-CZ" sz="3600" b="1" dirty="0">
                <a:ea typeface="Open Sans" panose="020B0606030504020204" pitchFamily="34" charset="0"/>
                <a:cs typeface="Open Sans" panose="020B0606030504020204" pitchFamily="34" charset="0"/>
              </a:rPr>
              <a:t>1. + 2. + 3.  v</a:t>
            </a: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ýzva </a:t>
            </a:r>
            <a:r>
              <a:rPr lang="cs-CZ" sz="3600" b="1" dirty="0">
                <a:solidFill>
                  <a:srgbClr val="95948B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			</a:t>
            </a:r>
            <a:r>
              <a:rPr lang="cs-CZ" sz="28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FINANCE (ERDF)</a:t>
            </a:r>
            <a:endParaRPr lang="en-US" sz="3600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B73ABA2-4CB8-DC4D-BA64-F70DFCE73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49443" y="2304685"/>
            <a:ext cx="2185175" cy="19229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901FD62-9C2F-654A-837A-1702CBEF69C2}"/>
              </a:ext>
            </a:extLst>
          </p:cNvPr>
          <p:cNvSpPr txBox="1"/>
          <p:nvPr/>
        </p:nvSpPr>
        <p:spPr>
          <a:xfrm>
            <a:off x="8345612" y="3494593"/>
            <a:ext cx="2185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Států </a:t>
            </a:r>
            <a:endParaRPr lang="en-US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F26FB1-7EEE-4257-B765-8B82729C55E0}"/>
              </a:ext>
            </a:extLst>
          </p:cNvPr>
          <p:cNvGrpSpPr/>
          <p:nvPr/>
        </p:nvGrpSpPr>
        <p:grpSpPr>
          <a:xfrm>
            <a:off x="897421" y="2272568"/>
            <a:ext cx="2185176" cy="1922954"/>
            <a:chOff x="3572374" y="2606275"/>
            <a:chExt cx="2185176" cy="192295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DF47C24D-196A-264E-A313-DD7329667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06275"/>
              <a:ext cx="2185175" cy="192295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573E3DC-917C-7545-A4AA-C429D5514447}"/>
                </a:ext>
              </a:extLst>
            </p:cNvPr>
            <p:cNvSpPr/>
            <p:nvPr/>
          </p:nvSpPr>
          <p:spPr>
            <a:xfrm>
              <a:off x="3572374" y="2842272"/>
              <a:ext cx="2185176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394 </a:t>
              </a:r>
            </a:p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mil. €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7B7F0B5A-133E-4637-9F9F-B1A1E3913549}"/>
              </a:ext>
            </a:extLst>
          </p:cNvPr>
          <p:cNvSpPr txBox="1"/>
          <p:nvPr/>
        </p:nvSpPr>
        <p:spPr>
          <a:xfrm>
            <a:off x="1019211" y="1714185"/>
            <a:ext cx="20633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Alokace programu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2538D966-A4D6-44A2-BFA5-C782CB8D5905}"/>
              </a:ext>
            </a:extLst>
          </p:cNvPr>
          <p:cNvSpPr txBox="1"/>
          <p:nvPr/>
        </p:nvSpPr>
        <p:spPr>
          <a:xfrm>
            <a:off x="7785764" y="1687793"/>
            <a:ext cx="3112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Schváleno</a:t>
            </a: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721AE71C-EBF9-4633-8FD1-26541A8512B5}"/>
              </a:ext>
            </a:extLst>
          </p:cNvPr>
          <p:cNvSpPr/>
          <p:nvPr/>
        </p:nvSpPr>
        <p:spPr>
          <a:xfrm>
            <a:off x="8249443" y="2511205"/>
            <a:ext cx="21851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375 </a:t>
            </a:r>
          </a:p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mil. €  </a:t>
            </a: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2" name="Group 4">
            <a:extLst>
              <a:ext uri="{FF2B5EF4-FFF2-40B4-BE49-F238E27FC236}">
                <a16:creationId xmlns:a16="http://schemas.microsoft.com/office/drawing/2014/main" id="{16A9493D-1954-41B7-AF2C-E07AA971E169}"/>
              </a:ext>
            </a:extLst>
          </p:cNvPr>
          <p:cNvGrpSpPr/>
          <p:nvPr/>
        </p:nvGrpSpPr>
        <p:grpSpPr>
          <a:xfrm>
            <a:off x="8512187" y="4430029"/>
            <a:ext cx="1755853" cy="1414856"/>
            <a:chOff x="3572373" y="2636895"/>
            <a:chExt cx="2185176" cy="1922954"/>
          </a:xfrm>
        </p:grpSpPr>
        <p:pic>
          <p:nvPicPr>
            <p:cNvPr id="33" name="Graphic 17">
              <a:extLst>
                <a:ext uri="{FF2B5EF4-FFF2-40B4-BE49-F238E27FC236}">
                  <a16:creationId xmlns:a16="http://schemas.microsoft.com/office/drawing/2014/main" id="{716777CE-0B52-4A00-96CE-5CF61C4F7D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34" name="Rectangle 18">
              <a:extLst>
                <a:ext uri="{FF2B5EF4-FFF2-40B4-BE49-F238E27FC236}">
                  <a16:creationId xmlns:a16="http://schemas.microsoft.com/office/drawing/2014/main" id="{83665186-BC62-4C58-8730-6C326FC7A2C7}"/>
                </a:ext>
              </a:extLst>
            </p:cNvPr>
            <p:cNvSpPr/>
            <p:nvPr/>
          </p:nvSpPr>
          <p:spPr>
            <a:xfrm>
              <a:off x="3572373" y="2761141"/>
              <a:ext cx="2185176" cy="14640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3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4,7</a:t>
              </a:r>
            </a:p>
            <a:p>
              <a:pPr algn="ctr"/>
              <a:r>
                <a:rPr lang="cs-CZ" sz="3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mil. €</a:t>
              </a:r>
              <a:endPara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F3BB425-D47B-4741-9459-5CB2B406F49A}"/>
              </a:ext>
            </a:extLst>
          </p:cNvPr>
          <p:cNvSpPr txBox="1"/>
          <p:nvPr/>
        </p:nvSpPr>
        <p:spPr>
          <a:xfrm>
            <a:off x="10991850" y="2853373"/>
            <a:ext cx="866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53CDC432-CE79-495C-A7F3-C753345241D2}"/>
              </a:ext>
            </a:extLst>
          </p:cNvPr>
          <p:cNvSpPr txBox="1"/>
          <p:nvPr/>
        </p:nvSpPr>
        <p:spPr>
          <a:xfrm>
            <a:off x="10991849" y="4719034"/>
            <a:ext cx="866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</a:t>
            </a:r>
          </a:p>
        </p:txBody>
      </p:sp>
    </p:spTree>
    <p:extLst>
      <p:ext uri="{BB962C8B-B14F-4D97-AF65-F5344CB8AC3E}">
        <p14:creationId xmlns:p14="http://schemas.microsoft.com/office/powerpoint/2010/main" val="1262182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E81D7EE-634E-05AC-EFEA-6EFFA1BF1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Počty schválených partnerů </a:t>
            </a:r>
            <a:r>
              <a:rPr lang="cs-CZ" b="0" dirty="0">
                <a:solidFill>
                  <a:srgbClr val="95948B"/>
                </a:solidFill>
              </a:rPr>
              <a:t>podle státu </a:t>
            </a:r>
            <a:br>
              <a:rPr lang="cs-CZ" b="0" dirty="0">
                <a:solidFill>
                  <a:srgbClr val="95948B"/>
                </a:solidFill>
              </a:rPr>
            </a:br>
            <a:r>
              <a:rPr lang="cs-CZ" b="0" dirty="0">
                <a:solidFill>
                  <a:srgbClr val="95948B"/>
                </a:solidFill>
              </a:rPr>
              <a:t>po </a:t>
            </a:r>
            <a:r>
              <a:rPr lang="cs-CZ" dirty="0"/>
              <a:t>1. a 2. a 3. výzvě</a:t>
            </a:r>
            <a:endParaRPr lang="en-US" sz="2000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1D1F2F4-6AB3-D091-5D5C-18FBC22FE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8715480" y="4156249"/>
            <a:ext cx="948060" cy="408967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81A4024-7051-E939-E57F-4D1F483D16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7819329"/>
              </p:ext>
            </p:extLst>
          </p:nvPr>
        </p:nvGraphicFramePr>
        <p:xfrm>
          <a:off x="554793" y="1527358"/>
          <a:ext cx="10869387" cy="5039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Šipka: dolů 4">
            <a:extLst>
              <a:ext uri="{FF2B5EF4-FFF2-40B4-BE49-F238E27FC236}">
                <a16:creationId xmlns:a16="http://schemas.microsoft.com/office/drawing/2014/main" id="{C113DCB6-E32C-067E-5DC2-BDFFAC5296E4}"/>
              </a:ext>
            </a:extLst>
          </p:cNvPr>
          <p:cNvSpPr/>
          <p:nvPr/>
        </p:nvSpPr>
        <p:spPr>
          <a:xfrm>
            <a:off x="7832035" y="4134678"/>
            <a:ext cx="270344" cy="94806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9953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3CA429-67AD-4B19-A119-C073296C4DE4}"/>
              </a:ext>
            </a:extLst>
          </p:cNvPr>
          <p:cNvSpPr txBox="1"/>
          <p:nvPr/>
        </p:nvSpPr>
        <p:spPr>
          <a:xfrm>
            <a:off x="543943" y="277410"/>
            <a:ext cx="9780104" cy="216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1.výzva</a:t>
            </a:r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</a:t>
            </a:r>
            <a:r>
              <a:rPr lang="cs-CZ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schválené projekty s CZ účastí</a:t>
            </a:r>
            <a:endParaRPr lang="cs-CZ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  <a:spcBef>
                <a:spcPts val="1000"/>
              </a:spcBef>
            </a:pPr>
            <a:endPara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Tx/>
              <a:buChar char="-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ABBBFF90-2187-4149-B8A1-35BBE94985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725510"/>
              </p:ext>
            </p:extLst>
          </p:nvPr>
        </p:nvGraphicFramePr>
        <p:xfrm>
          <a:off x="683812" y="1168399"/>
          <a:ext cx="10702456" cy="4858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1092">
                  <a:extLst>
                    <a:ext uri="{9D8B030D-6E8A-4147-A177-3AD203B41FA5}">
                      <a16:colId xmlns:a16="http://schemas.microsoft.com/office/drawing/2014/main" val="3101602376"/>
                    </a:ext>
                  </a:extLst>
                </a:gridCol>
                <a:gridCol w="5192202">
                  <a:extLst>
                    <a:ext uri="{9D8B030D-6E8A-4147-A177-3AD203B41FA5}">
                      <a16:colId xmlns:a16="http://schemas.microsoft.com/office/drawing/2014/main" val="1048659140"/>
                    </a:ext>
                  </a:extLst>
                </a:gridCol>
                <a:gridCol w="3729162">
                  <a:extLst>
                    <a:ext uri="{9D8B030D-6E8A-4147-A177-3AD203B41FA5}">
                      <a16:colId xmlns:a16="http://schemas.microsoft.com/office/drawing/2014/main" val="292623791"/>
                    </a:ext>
                  </a:extLst>
                </a:gridCol>
              </a:tblGrid>
              <a:tr h="437342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Název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Zaměření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CZ Partner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730737"/>
                  </a:ext>
                </a:extLst>
              </a:tr>
              <a:tr h="754864">
                <a:tc>
                  <a:txBody>
                    <a:bodyPr/>
                    <a:lstStyle/>
                    <a:p>
                      <a:pPr algn="ctr"/>
                      <a:r>
                        <a:rPr lang="cs-CZ" b="1" dirty="0" err="1"/>
                        <a:t>WEEEWaste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Zlepšení nakládaní s elektroodpadem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ČVUT (LP)</a:t>
                      </a:r>
                    </a:p>
                    <a:p>
                      <a:pPr algn="l"/>
                      <a:r>
                        <a:rPr lang="cs-CZ" dirty="0"/>
                        <a:t>Státní fond životního prostředí (AP)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627812"/>
                  </a:ext>
                </a:extLst>
              </a:tr>
              <a:tr h="754864">
                <a:tc>
                  <a:txBody>
                    <a:bodyPr/>
                    <a:lstStyle/>
                    <a:p>
                      <a:pPr algn="ctr"/>
                      <a:r>
                        <a:rPr lang="cs-CZ" b="1" dirty="0" err="1"/>
                        <a:t>AccelerateGDT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Reorganizace klastrových politik s cílem urychlení digitální a zelené transformace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err="1"/>
                        <a:t>Czechinvest</a:t>
                      </a:r>
                      <a:r>
                        <a:rPr lang="cs-CZ" dirty="0"/>
                        <a:t> (PP)</a:t>
                      </a:r>
                    </a:p>
                    <a:p>
                      <a:pPr algn="l"/>
                      <a:r>
                        <a:rPr lang="cs-CZ" dirty="0"/>
                        <a:t>MPO (AP)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967574"/>
                  </a:ext>
                </a:extLst>
              </a:tr>
              <a:tr h="1078377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PROMOTER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Podpora územních strategií pro udržitelnou mobilitu prostřednictvím zelených energetických 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err="1"/>
                        <a:t>Dex</a:t>
                      </a:r>
                      <a:r>
                        <a:rPr lang="cs-CZ" dirty="0"/>
                        <a:t> Innovation Center (PP)</a:t>
                      </a:r>
                    </a:p>
                    <a:p>
                      <a:pPr algn="l"/>
                      <a:r>
                        <a:rPr lang="cs-CZ" dirty="0"/>
                        <a:t>Město Bystřice (PP)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238744"/>
                  </a:ext>
                </a:extLst>
              </a:tr>
              <a:tr h="754864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MAE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Transformace leteckého průmyslu a zapojení MSP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Pražský inovační institut (PP)</a:t>
                      </a:r>
                    </a:p>
                    <a:p>
                      <a:pPr algn="l"/>
                      <a:r>
                        <a:rPr lang="cs-CZ" dirty="0"/>
                        <a:t>Hlavní město Praha (AP)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216032"/>
                  </a:ext>
                </a:extLst>
              </a:tr>
              <a:tr h="1078377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NEAR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Nové sociální služby: inovativní nástroje a dovednosti komunitních sociálních služeb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Asociace poskytovatelů sociálních služeb ČR (PP)</a:t>
                      </a:r>
                    </a:p>
                    <a:p>
                      <a:pPr algn="l"/>
                      <a:r>
                        <a:rPr lang="cs-CZ" dirty="0"/>
                        <a:t>Kraj Vysočina (AP)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18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968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200" b="1" dirty="0">
            <a:solidFill>
              <a:srgbClr val="95948B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F686C102-76A2-EC43-B51C-3B5532159C73}" vid="{FE46D899-EEC1-8E47-A2F7-B1BF46302C4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1D2DF3EBC7804E8A2B82BBCDA4442D" ma:contentTypeVersion="12" ma:contentTypeDescription="Create a new document." ma:contentTypeScope="" ma:versionID="ef6fd253bde24983384ea7725005ee71">
  <xsd:schema xmlns:xsd="http://www.w3.org/2001/XMLSchema" xmlns:xs="http://www.w3.org/2001/XMLSchema" xmlns:p="http://schemas.microsoft.com/office/2006/metadata/properties" xmlns:ns2="ae1c26e0-bdd1-4ce2-bc5c-b06756f3bce7" xmlns:ns3="75680805-e956-4cde-b5e2-b05f91aa9d1d" targetNamespace="http://schemas.microsoft.com/office/2006/metadata/properties" ma:root="true" ma:fieldsID="29f86bd4431b55457dd06f3804a5fb7b" ns2:_="" ns3:_="">
    <xsd:import namespace="ae1c26e0-bdd1-4ce2-bc5c-b06756f3bce7"/>
    <xsd:import namespace="75680805-e956-4cde-b5e2-b05f91aa9d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1c26e0-bdd1-4ce2-bc5c-b06756f3bc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80805-e956-4cde-b5e2-b05f91aa9d1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91BAB6-1CED-487B-B481-2FB954C31BE3}">
  <ds:schemaRefs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ae1c26e0-bdd1-4ce2-bc5c-b06756f3bce7"/>
    <ds:schemaRef ds:uri="http://schemas.openxmlformats.org/package/2006/metadata/core-properties"/>
    <ds:schemaRef ds:uri="75680805-e956-4cde-b5e2-b05f91aa9d1d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5B6E8EB-CEF1-4DB7-95C5-514534A42E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D5F093-4B66-47B8-8203-E141E37BB6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1c26e0-bdd1-4ce2-bc5c-b06756f3bce7"/>
    <ds:schemaRef ds:uri="75680805-e956-4cde-b5e2-b05f91aa9d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Presentation_template</Template>
  <TotalTime>2629</TotalTime>
  <Words>1194</Words>
  <Application>Microsoft Office PowerPoint</Application>
  <PresentationFormat>Širokoúhlá obrazovka</PresentationFormat>
  <Paragraphs>265</Paragraphs>
  <Slides>18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Open Sans</vt:lpstr>
      <vt:lpstr>Open Sans Semibold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Počty schválených partnerů podle státu  po 1. a 2. a 3. výzvě</vt:lpstr>
      <vt:lpstr>Prezentace aplikace PowerPoint</vt:lpstr>
      <vt:lpstr>2.výzva     schválené projekty s CZ účastí</vt:lpstr>
      <vt:lpstr>Prezentace aplikace PowerPoint</vt:lpstr>
      <vt:lpstr>Prezentace aplikace PowerPoint</vt:lpstr>
      <vt:lpstr>Platforma v kostce</vt:lpstr>
      <vt:lpstr>Prezentace aplikace PowerPoint</vt:lpstr>
      <vt:lpstr>Příklad peer review</vt:lpstr>
      <vt:lpstr>Jak žádat o služby platformy? </vt:lpstr>
      <vt:lpstr>Všechny webináře jsou online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Petra POLASKOVA</dc:creator>
  <cp:lastModifiedBy>Lukeš Pavel</cp:lastModifiedBy>
  <cp:revision>102</cp:revision>
  <dcterms:created xsi:type="dcterms:W3CDTF">2022-01-27T14:53:45Z</dcterms:created>
  <dcterms:modified xsi:type="dcterms:W3CDTF">2025-02-17T09:49:40Z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0x010100311D2DF3EBC7804E8A2B82BBCDA4442D</vt:lpwstr>
  </property>
</Properties>
</file>