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3" r:id="rId2"/>
    <p:sldId id="422" r:id="rId3"/>
    <p:sldId id="383" r:id="rId4"/>
    <p:sldId id="316" r:id="rId5"/>
    <p:sldId id="319" r:id="rId6"/>
    <p:sldId id="320" r:id="rId7"/>
    <p:sldId id="370" r:id="rId8"/>
    <p:sldId id="378" r:id="rId9"/>
    <p:sldId id="406" r:id="rId10"/>
    <p:sldId id="290" r:id="rId11"/>
    <p:sldId id="311" r:id="rId12"/>
    <p:sldId id="394" r:id="rId13"/>
    <p:sldId id="393" r:id="rId14"/>
    <p:sldId id="388" r:id="rId15"/>
    <p:sldId id="387" r:id="rId16"/>
    <p:sldId id="420" r:id="rId17"/>
    <p:sldId id="391" r:id="rId18"/>
    <p:sldId id="392" r:id="rId19"/>
    <p:sldId id="367" r:id="rId20"/>
    <p:sldId id="368" r:id="rId21"/>
    <p:sldId id="369" r:id="rId22"/>
    <p:sldId id="407" r:id="rId23"/>
    <p:sldId id="408" r:id="rId24"/>
    <p:sldId id="409" r:id="rId25"/>
    <p:sldId id="410" r:id="rId26"/>
    <p:sldId id="411" r:id="rId27"/>
    <p:sldId id="412" r:id="rId28"/>
    <p:sldId id="413" r:id="rId29"/>
    <p:sldId id="398" r:id="rId30"/>
    <p:sldId id="414" r:id="rId31"/>
    <p:sldId id="415" r:id="rId32"/>
    <p:sldId id="419" r:id="rId33"/>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98" userDrawn="1">
          <p15:clr>
            <a:srgbClr val="A4A3A4"/>
          </p15:clr>
        </p15:guide>
        <p15:guide id="2" pos="2114" userDrawn="1">
          <p15:clr>
            <a:srgbClr val="A4A3A4"/>
          </p15:clr>
        </p15:guide>
        <p15:guide id="3" orient="horz" pos="3103" userDrawn="1">
          <p15:clr>
            <a:srgbClr val="A4A3A4"/>
          </p15:clr>
        </p15:guide>
        <p15:guide id="4"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MOL MARCINCAK Barbara (REGIO)" initials="JM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20AA63"/>
    <a:srgbClr val="FFD624"/>
    <a:srgbClr val="0F5494"/>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622" autoAdjust="0"/>
  </p:normalViewPr>
  <p:slideViewPr>
    <p:cSldViewPr>
      <p:cViewPr>
        <p:scale>
          <a:sx n="90" d="100"/>
          <a:sy n="90" d="100"/>
        </p:scale>
        <p:origin x="-2244" y="-5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5190" y="-120"/>
      </p:cViewPr>
      <p:guideLst>
        <p:guide orient="horz" pos="3098"/>
        <p:guide orient="horz" pos="3103"/>
        <p:guide pos="211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b="1" i="0" dirty="0" smtClean="0"/>
              <a:t>From N+3 to N+2 over the period</a:t>
            </a:r>
            <a:endParaRPr lang="en-US" sz="2800" b="0" i="1" dirty="0"/>
          </a:p>
        </c:rich>
      </c:tx>
      <c:layout/>
      <c:overlay val="0"/>
    </c:title>
    <c:autoTitleDeleted val="0"/>
    <c:plotArea>
      <c:layout>
        <c:manualLayout>
          <c:layoutTarget val="inner"/>
          <c:xMode val="edge"/>
          <c:yMode val="edge"/>
          <c:x val="0.12343062122941464"/>
          <c:y val="0.14590351889005795"/>
          <c:w val="0.87619296425156157"/>
          <c:h val="0.78554378774985878"/>
        </c:manualLayout>
      </c:layout>
      <c:barChart>
        <c:barDir val="col"/>
        <c:grouping val="stacked"/>
        <c:varyColors val="0"/>
        <c:ser>
          <c:idx val="1"/>
          <c:order val="0"/>
          <c:tx>
            <c:strRef>
              <c:f>'n+2'!$C$67</c:f>
              <c:strCache>
                <c:ptCount val="1"/>
                <c:pt idx="0">
                  <c:v>N+2</c:v>
                </c:pt>
              </c:strCache>
            </c:strRef>
          </c:tx>
          <c:spPr>
            <a:solidFill>
              <a:srgbClr val="20AA63"/>
            </a:solidFill>
          </c:spPr>
          <c:invertIfNegative val="0"/>
          <c:cat>
            <c:numRef>
              <c:f>'n+2'!$B$68:$B$76</c:f>
              <c:numCache>
                <c:formatCode>General</c:formatCode>
                <c:ptCount val="9"/>
                <c:pt idx="0">
                  <c:v>2021</c:v>
                </c:pt>
                <c:pt idx="1">
                  <c:v>2022</c:v>
                </c:pt>
                <c:pt idx="2">
                  <c:v>2023</c:v>
                </c:pt>
                <c:pt idx="3">
                  <c:v>2024</c:v>
                </c:pt>
                <c:pt idx="4">
                  <c:v>2025</c:v>
                </c:pt>
                <c:pt idx="5">
                  <c:v>2026</c:v>
                </c:pt>
                <c:pt idx="6">
                  <c:v>2027</c:v>
                </c:pt>
                <c:pt idx="7">
                  <c:v>2028</c:v>
                </c:pt>
                <c:pt idx="8">
                  <c:v>2029</c:v>
                </c:pt>
              </c:numCache>
            </c:numRef>
          </c:cat>
          <c:val>
            <c:numRef>
              <c:f>'n+2'!$C$68:$C$78</c:f>
              <c:numCache>
                <c:formatCode>General</c:formatCode>
                <c:ptCount val="11"/>
                <c:pt idx="2" formatCode="0">
                  <c:v>60</c:v>
                </c:pt>
                <c:pt idx="3" formatCode="0">
                  <c:v>100</c:v>
                </c:pt>
                <c:pt idx="4" formatCode="0">
                  <c:v>100</c:v>
                </c:pt>
                <c:pt idx="5" formatCode="0">
                  <c:v>100</c:v>
                </c:pt>
                <c:pt idx="6" formatCode="0">
                  <c:v>100</c:v>
                </c:pt>
                <c:pt idx="7" formatCode="0">
                  <c:v>100</c:v>
                </c:pt>
                <c:pt idx="8" formatCode="0">
                  <c:v>100</c:v>
                </c:pt>
              </c:numCache>
            </c:numRef>
          </c:val>
          <c:extLst xmlns:c16r2="http://schemas.microsoft.com/office/drawing/2015/06/chart">
            <c:ext xmlns:c16="http://schemas.microsoft.com/office/drawing/2014/chart" uri="{C3380CC4-5D6E-409C-BE32-E72D297353CC}">
              <c16:uniqueId val="{00000000-C401-4077-9EA1-812B0EF2F812}"/>
            </c:ext>
          </c:extLst>
        </c:ser>
        <c:ser>
          <c:idx val="2"/>
          <c:order val="1"/>
          <c:tx>
            <c:strRef>
              <c:f>'n+2'!$D$67</c:f>
              <c:strCache>
                <c:ptCount val="1"/>
                <c:pt idx="0">
                  <c:v>N+X</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'n+2'!$B$68:$B$76</c:f>
              <c:numCache>
                <c:formatCode>General</c:formatCode>
                <c:ptCount val="9"/>
                <c:pt idx="0">
                  <c:v>2021</c:v>
                </c:pt>
                <c:pt idx="1">
                  <c:v>2022</c:v>
                </c:pt>
                <c:pt idx="2">
                  <c:v>2023</c:v>
                </c:pt>
                <c:pt idx="3">
                  <c:v>2024</c:v>
                </c:pt>
                <c:pt idx="4">
                  <c:v>2025</c:v>
                </c:pt>
                <c:pt idx="5">
                  <c:v>2026</c:v>
                </c:pt>
                <c:pt idx="6">
                  <c:v>2027</c:v>
                </c:pt>
                <c:pt idx="7">
                  <c:v>2028</c:v>
                </c:pt>
                <c:pt idx="8">
                  <c:v>2029</c:v>
                </c:pt>
              </c:numCache>
            </c:numRef>
          </c:cat>
          <c:val>
            <c:numRef>
              <c:f>'n+2'!$D$68:$D$78</c:f>
              <c:numCache>
                <c:formatCode>General</c:formatCode>
                <c:ptCount val="11"/>
                <c:pt idx="2">
                  <c:v>40</c:v>
                </c:pt>
                <c:pt idx="3">
                  <c:v>10</c:v>
                </c:pt>
                <c:pt idx="4">
                  <c:v>10</c:v>
                </c:pt>
                <c:pt idx="5">
                  <c:v>10</c:v>
                </c:pt>
                <c:pt idx="6">
                  <c:v>10</c:v>
                </c:pt>
              </c:numCache>
            </c:numRef>
          </c:val>
          <c:extLst xmlns:c16r2="http://schemas.microsoft.com/office/drawing/2015/06/chart">
            <c:ext xmlns:c16="http://schemas.microsoft.com/office/drawing/2014/chart" uri="{C3380CC4-5D6E-409C-BE32-E72D297353CC}">
              <c16:uniqueId val="{00000001-C401-4077-9EA1-812B0EF2F812}"/>
            </c:ext>
          </c:extLst>
        </c:ser>
        <c:dLbls>
          <c:showLegendKey val="0"/>
          <c:showVal val="0"/>
          <c:showCatName val="0"/>
          <c:showSerName val="0"/>
          <c:showPercent val="0"/>
          <c:showBubbleSize val="0"/>
        </c:dLbls>
        <c:gapWidth val="150"/>
        <c:overlap val="100"/>
        <c:axId val="82534784"/>
        <c:axId val="82536320"/>
      </c:barChart>
      <c:catAx>
        <c:axId val="82534784"/>
        <c:scaling>
          <c:orientation val="minMax"/>
        </c:scaling>
        <c:delete val="0"/>
        <c:axPos val="b"/>
        <c:numFmt formatCode="General" sourceLinked="1"/>
        <c:majorTickMark val="out"/>
        <c:minorTickMark val="none"/>
        <c:tickLblPos val="low"/>
        <c:txPr>
          <a:bodyPr/>
          <a:lstStyle/>
          <a:p>
            <a:pPr>
              <a:defRPr sz="1600"/>
            </a:pPr>
            <a:endParaRPr lang="en-US"/>
          </a:p>
        </c:txPr>
        <c:crossAx val="82536320"/>
        <c:crosses val="autoZero"/>
        <c:auto val="1"/>
        <c:lblAlgn val="ctr"/>
        <c:lblOffset val="100"/>
        <c:noMultiLvlLbl val="0"/>
      </c:catAx>
      <c:valAx>
        <c:axId val="82536320"/>
        <c:scaling>
          <c:orientation val="minMax"/>
          <c:max val="120"/>
          <c:min val="0"/>
        </c:scaling>
        <c:delete val="0"/>
        <c:axPos val="l"/>
        <c:majorGridlines>
          <c:spPr>
            <a:ln w="25400">
              <a:solidFill>
                <a:schemeClr val="tx1">
                  <a:tint val="75000"/>
                  <a:shade val="95000"/>
                  <a:satMod val="105000"/>
                </a:schemeClr>
              </a:solidFill>
              <a:prstDash val="solid"/>
            </a:ln>
          </c:spPr>
        </c:majorGridlines>
        <c:numFmt formatCode="0" sourceLinked="0"/>
        <c:majorTickMark val="out"/>
        <c:minorTickMark val="none"/>
        <c:tickLblPos val="nextTo"/>
        <c:txPr>
          <a:bodyPr/>
          <a:lstStyle/>
          <a:p>
            <a:pPr>
              <a:defRPr sz="2000"/>
            </a:pPr>
            <a:endParaRPr lang="en-US"/>
          </a:p>
        </c:txPr>
        <c:crossAx val="82534784"/>
        <c:crosses val="autoZero"/>
        <c:crossBetween val="between"/>
        <c:majorUnit val="100"/>
      </c:valAx>
    </c:plotArea>
    <c:legend>
      <c:legendPos val="r"/>
      <c:layout>
        <c:manualLayout>
          <c:xMode val="edge"/>
          <c:yMode val="edge"/>
          <c:x val="0.84588726821613924"/>
          <c:y val="0.32210432500963943"/>
          <c:w val="0.14156741753725566"/>
          <c:h val="0.22396297479987037"/>
        </c:manualLayout>
      </c:layout>
      <c:overlay val="0"/>
      <c:txPr>
        <a:bodyPr/>
        <a:lstStyle/>
        <a:p>
          <a:pPr>
            <a:defRPr sz="24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dirty="0"/>
              <a:t>The main driver of changes: change in GDP per capita</a:t>
            </a:r>
          </a:p>
          <a:p>
            <a:pPr>
              <a:defRPr/>
            </a:pPr>
            <a:r>
              <a:rPr lang="en-GB" sz="2000" dirty="0"/>
              <a:t>2007-2009 vs 2014-2016</a:t>
            </a:r>
          </a:p>
        </c:rich>
      </c:tx>
      <c:layout/>
      <c:overlay val="0"/>
    </c:title>
    <c:autoTitleDeleted val="0"/>
    <c:plotArea>
      <c:layout>
        <c:manualLayout>
          <c:layoutTarget val="inner"/>
          <c:xMode val="edge"/>
          <c:yMode val="edge"/>
          <c:x val="0.10124203067563346"/>
          <c:y val="0.14590360330333665"/>
          <c:w val="0.87619296425156157"/>
          <c:h val="0.78554378774985878"/>
        </c:manualLayout>
      </c:layout>
      <c:barChart>
        <c:barDir val="col"/>
        <c:grouping val="clustered"/>
        <c:varyColors val="0"/>
        <c:ser>
          <c:idx val="0"/>
          <c:order val="0"/>
          <c:spPr>
            <a:solidFill>
              <a:srgbClr val="164194"/>
            </a:solidFill>
          </c:spPr>
          <c:invertIfNegative val="0"/>
          <c:cat>
            <c:strRef>
              <c:f>'graph aid intensities'!$B$68:$B$94</c:f>
              <c:strCache>
                <c:ptCount val="27"/>
                <c:pt idx="0">
                  <c:v>EL</c:v>
                </c:pt>
                <c:pt idx="1">
                  <c:v>CY</c:v>
                </c:pt>
                <c:pt idx="2">
                  <c:v>ES</c:v>
                </c:pt>
                <c:pt idx="3">
                  <c:v>IT</c:v>
                </c:pt>
                <c:pt idx="4">
                  <c:v>FI</c:v>
                </c:pt>
                <c:pt idx="5">
                  <c:v>NL</c:v>
                </c:pt>
                <c:pt idx="6">
                  <c:v>PT</c:v>
                </c:pt>
                <c:pt idx="7">
                  <c:v>SI</c:v>
                </c:pt>
                <c:pt idx="8">
                  <c:v>HR</c:v>
                </c:pt>
                <c:pt idx="9">
                  <c:v>SE</c:v>
                </c:pt>
                <c:pt idx="10">
                  <c:v>FR</c:v>
                </c:pt>
                <c:pt idx="11">
                  <c:v>BE</c:v>
                </c:pt>
                <c:pt idx="12">
                  <c:v>DK</c:v>
                </c:pt>
                <c:pt idx="13">
                  <c:v>AT</c:v>
                </c:pt>
                <c:pt idx="14">
                  <c:v>CZ</c:v>
                </c:pt>
                <c:pt idx="15">
                  <c:v>LU</c:v>
                </c:pt>
                <c:pt idx="16">
                  <c:v>BG</c:v>
                </c:pt>
                <c:pt idx="17">
                  <c:v>HU</c:v>
                </c:pt>
                <c:pt idx="18">
                  <c:v>DE</c:v>
                </c:pt>
                <c:pt idx="19">
                  <c:v>SK</c:v>
                </c:pt>
                <c:pt idx="20">
                  <c:v>EE</c:v>
                </c:pt>
                <c:pt idx="21">
                  <c:v>LV</c:v>
                </c:pt>
                <c:pt idx="22">
                  <c:v>RO</c:v>
                </c:pt>
                <c:pt idx="23">
                  <c:v>PL</c:v>
                </c:pt>
                <c:pt idx="24">
                  <c:v>MT</c:v>
                </c:pt>
                <c:pt idx="25">
                  <c:v>LT</c:v>
                </c:pt>
                <c:pt idx="26">
                  <c:v>IE</c:v>
                </c:pt>
              </c:strCache>
            </c:strRef>
          </c:cat>
          <c:val>
            <c:numRef>
              <c:f>'graph aid intensities'!$G$68:$G$94</c:f>
              <c:numCache>
                <c:formatCode>0</c:formatCode>
                <c:ptCount val="27"/>
                <c:pt idx="0">
                  <c:v>-25.598369899153511</c:v>
                </c:pt>
                <c:pt idx="1">
                  <c:v>-23.540344469937168</c:v>
                </c:pt>
                <c:pt idx="2">
                  <c:v>-11.621586679961425</c:v>
                </c:pt>
                <c:pt idx="3">
                  <c:v>-10.625614394880458</c:v>
                </c:pt>
                <c:pt idx="4">
                  <c:v>-10.24329729221806</c:v>
                </c:pt>
                <c:pt idx="5">
                  <c:v>-8.5676302704634963</c:v>
                </c:pt>
                <c:pt idx="6">
                  <c:v>-4.6921471567218305</c:v>
                </c:pt>
                <c:pt idx="7">
                  <c:v>-4.4136625529735909</c:v>
                </c:pt>
                <c:pt idx="8">
                  <c:v>-2.964477833844839</c:v>
                </c:pt>
                <c:pt idx="9">
                  <c:v>-2.6011501393105902</c:v>
                </c:pt>
                <c:pt idx="10">
                  <c:v>-1.8741849642468793</c:v>
                </c:pt>
              </c:numCache>
            </c:numRef>
          </c:val>
          <c:extLst xmlns:c16r2="http://schemas.microsoft.com/office/drawing/2015/06/chart">
            <c:ext xmlns:c16="http://schemas.microsoft.com/office/drawing/2014/chart" uri="{C3380CC4-5D6E-409C-BE32-E72D297353CC}">
              <c16:uniqueId val="{00000000-810B-4DA2-A8FD-A0B14F189C6E}"/>
            </c:ext>
          </c:extLst>
        </c:ser>
        <c:ser>
          <c:idx val="1"/>
          <c:order val="1"/>
          <c:spPr>
            <a:solidFill>
              <a:srgbClr val="20AA63"/>
            </a:solidFill>
          </c:spPr>
          <c:invertIfNegative val="0"/>
          <c:cat>
            <c:strRef>
              <c:f>'graph aid intensities'!$B$68:$B$94</c:f>
              <c:strCache>
                <c:ptCount val="27"/>
                <c:pt idx="0">
                  <c:v>EL</c:v>
                </c:pt>
                <c:pt idx="1">
                  <c:v>CY</c:v>
                </c:pt>
                <c:pt idx="2">
                  <c:v>ES</c:v>
                </c:pt>
                <c:pt idx="3">
                  <c:v>IT</c:v>
                </c:pt>
                <c:pt idx="4">
                  <c:v>FI</c:v>
                </c:pt>
                <c:pt idx="5">
                  <c:v>NL</c:v>
                </c:pt>
                <c:pt idx="6">
                  <c:v>PT</c:v>
                </c:pt>
                <c:pt idx="7">
                  <c:v>SI</c:v>
                </c:pt>
                <c:pt idx="8">
                  <c:v>HR</c:v>
                </c:pt>
                <c:pt idx="9">
                  <c:v>SE</c:v>
                </c:pt>
                <c:pt idx="10">
                  <c:v>FR</c:v>
                </c:pt>
                <c:pt idx="11">
                  <c:v>BE</c:v>
                </c:pt>
                <c:pt idx="12">
                  <c:v>DK</c:v>
                </c:pt>
                <c:pt idx="13">
                  <c:v>AT</c:v>
                </c:pt>
                <c:pt idx="14">
                  <c:v>CZ</c:v>
                </c:pt>
                <c:pt idx="15">
                  <c:v>LU</c:v>
                </c:pt>
                <c:pt idx="16">
                  <c:v>BG</c:v>
                </c:pt>
                <c:pt idx="17">
                  <c:v>HU</c:v>
                </c:pt>
                <c:pt idx="18">
                  <c:v>DE</c:v>
                </c:pt>
                <c:pt idx="19">
                  <c:v>SK</c:v>
                </c:pt>
                <c:pt idx="20">
                  <c:v>EE</c:v>
                </c:pt>
                <c:pt idx="21">
                  <c:v>LV</c:v>
                </c:pt>
                <c:pt idx="22">
                  <c:v>RO</c:v>
                </c:pt>
                <c:pt idx="23">
                  <c:v>PL</c:v>
                </c:pt>
                <c:pt idx="24">
                  <c:v>MT</c:v>
                </c:pt>
                <c:pt idx="25">
                  <c:v>LT</c:v>
                </c:pt>
                <c:pt idx="26">
                  <c:v>IE</c:v>
                </c:pt>
              </c:strCache>
            </c:strRef>
          </c:cat>
          <c:val>
            <c:numRef>
              <c:f>'graph aid intensities'!$H$68:$H$94</c:f>
              <c:numCache>
                <c:formatCode>General</c:formatCode>
                <c:ptCount val="27"/>
                <c:pt idx="11" formatCode="0">
                  <c:v>1.3828009582123286</c:v>
                </c:pt>
                <c:pt idx="12" formatCode="0">
                  <c:v>1.7132052534842614</c:v>
                </c:pt>
                <c:pt idx="13" formatCode="0">
                  <c:v>3.1198513969551556</c:v>
                </c:pt>
                <c:pt idx="14" formatCode="0">
                  <c:v>3.403157357167629</c:v>
                </c:pt>
                <c:pt idx="15" formatCode="0">
                  <c:v>4.2477169189489814</c:v>
                </c:pt>
                <c:pt idx="16" formatCode="0">
                  <c:v>4.6918855596591484</c:v>
                </c:pt>
                <c:pt idx="17" formatCode="0">
                  <c:v>5.9899260366842171</c:v>
                </c:pt>
                <c:pt idx="18" formatCode="0">
                  <c:v>7.1085205889438896</c:v>
                </c:pt>
                <c:pt idx="19" formatCode="0">
                  <c:v>7.5428881816613256</c:v>
                </c:pt>
                <c:pt idx="20" formatCode="0">
                  <c:v>7.6797817625023583</c:v>
                </c:pt>
                <c:pt idx="21" formatCode="0">
                  <c:v>8.0574289596315509</c:v>
                </c:pt>
                <c:pt idx="22" formatCode="0">
                  <c:v>9.9786089969394212</c:v>
                </c:pt>
                <c:pt idx="23" formatCode="0">
                  <c:v>12.452026379011457</c:v>
                </c:pt>
                <c:pt idx="24" formatCode="0">
                  <c:v>12.942887190920615</c:v>
                </c:pt>
                <c:pt idx="25" formatCode="0">
                  <c:v>15.095384655584986</c:v>
                </c:pt>
                <c:pt idx="26" formatCode="0">
                  <c:v>30.563636456634271</c:v>
                </c:pt>
              </c:numCache>
            </c:numRef>
          </c:val>
          <c:extLst xmlns:c16r2="http://schemas.microsoft.com/office/drawing/2015/06/chart">
            <c:ext xmlns:c16="http://schemas.microsoft.com/office/drawing/2014/chart" uri="{C3380CC4-5D6E-409C-BE32-E72D297353CC}">
              <c16:uniqueId val="{00000001-810B-4DA2-A8FD-A0B14F189C6E}"/>
            </c:ext>
          </c:extLst>
        </c:ser>
        <c:dLbls>
          <c:showLegendKey val="0"/>
          <c:showVal val="0"/>
          <c:showCatName val="0"/>
          <c:showSerName val="0"/>
          <c:showPercent val="0"/>
          <c:showBubbleSize val="0"/>
        </c:dLbls>
        <c:gapWidth val="150"/>
        <c:axId val="84554112"/>
        <c:axId val="84555648"/>
      </c:barChart>
      <c:catAx>
        <c:axId val="84554112"/>
        <c:scaling>
          <c:orientation val="minMax"/>
        </c:scaling>
        <c:delete val="0"/>
        <c:axPos val="b"/>
        <c:numFmt formatCode="General" sourceLinked="0"/>
        <c:majorTickMark val="out"/>
        <c:minorTickMark val="none"/>
        <c:tickLblPos val="low"/>
        <c:crossAx val="84555648"/>
        <c:crosses val="autoZero"/>
        <c:auto val="1"/>
        <c:lblAlgn val="ctr"/>
        <c:lblOffset val="100"/>
        <c:noMultiLvlLbl val="0"/>
      </c:catAx>
      <c:valAx>
        <c:axId val="84555648"/>
        <c:scaling>
          <c:orientation val="minMax"/>
          <c:max val="40"/>
          <c:min val="-30"/>
        </c:scaling>
        <c:delete val="0"/>
        <c:axPos val="l"/>
        <c:majorGridlines>
          <c:spPr>
            <a:ln>
              <a:prstDash val="sysDash"/>
            </a:ln>
          </c:spPr>
        </c:majorGridlines>
        <c:title>
          <c:tx>
            <c:rich>
              <a:bodyPr rot="-5400000" vert="horz"/>
              <a:lstStyle/>
              <a:p>
                <a:pPr>
                  <a:defRPr sz="1600"/>
                </a:pPr>
                <a:r>
                  <a:rPr lang="en-GB" sz="1600"/>
                  <a:t>Change in GDP per capita in % points</a:t>
                </a:r>
              </a:p>
            </c:rich>
          </c:tx>
          <c:layout/>
          <c:overlay val="0"/>
        </c:title>
        <c:numFmt formatCode="0" sourceLinked="0"/>
        <c:majorTickMark val="out"/>
        <c:minorTickMark val="none"/>
        <c:tickLblPos val="nextTo"/>
        <c:crossAx val="84554112"/>
        <c:crosses val="autoZero"/>
        <c:crossBetween val="between"/>
        <c:majorUnit val="10"/>
      </c:valAx>
    </c:plotArea>
    <c:plotVisOnly val="1"/>
    <c:dispBlanksAs val="gap"/>
    <c:showDLblsOverMax val="0"/>
  </c:chart>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Cohesion policy</a:t>
            </a:r>
          </a:p>
          <a:p>
            <a:pPr>
              <a:defRPr/>
            </a:pPr>
            <a:r>
              <a:rPr lang="en-GB" sz="1000" i="1"/>
              <a:t>Comparison of aid intensities 2014-2020,</a:t>
            </a:r>
            <a:r>
              <a:rPr lang="en-GB" sz="1000" i="1" baseline="0"/>
              <a:t> 2021-2027</a:t>
            </a:r>
            <a:endParaRPr lang="en-GB" sz="1000" i="1"/>
          </a:p>
        </c:rich>
      </c:tx>
      <c:layout>
        <c:manualLayout>
          <c:xMode val="edge"/>
          <c:yMode val="edge"/>
          <c:x val="0.24507212161738015"/>
          <c:y val="0"/>
        </c:manualLayout>
      </c:layout>
      <c:overlay val="1"/>
    </c:title>
    <c:autoTitleDeleted val="0"/>
    <c:plotArea>
      <c:layout>
        <c:manualLayout>
          <c:layoutTarget val="inner"/>
          <c:xMode val="edge"/>
          <c:yMode val="edge"/>
          <c:x val="8.4653874879846755E-2"/>
          <c:y val="0.13877883558915519"/>
          <c:w val="0.89280468066491692"/>
          <c:h val="0.7330142741203991"/>
        </c:manualLayout>
      </c:layout>
      <c:barChart>
        <c:barDir val="col"/>
        <c:grouping val="clustered"/>
        <c:varyColors val="0"/>
        <c:ser>
          <c:idx val="1"/>
          <c:order val="0"/>
          <c:tx>
            <c:strRef>
              <c:f>'graph aid intensities'!$D$4</c:f>
              <c:strCache>
                <c:ptCount val="1"/>
                <c:pt idx="0">
                  <c:v>2014-2020</c:v>
                </c:pt>
              </c:strCache>
            </c:strRef>
          </c:tx>
          <c:spPr>
            <a:solidFill>
              <a:srgbClr val="20AA63"/>
            </a:solidFill>
          </c:spPr>
          <c:invertIfNegative val="0"/>
          <c:trendline>
            <c:spPr>
              <a:ln w="22225" cmpd="sng">
                <a:solidFill>
                  <a:srgbClr val="20AA63"/>
                </a:solidFill>
                <a:prstDash val="sysDash"/>
              </a:ln>
            </c:spPr>
            <c:trendlineType val="poly"/>
            <c:order val="5"/>
            <c:dispRSqr val="0"/>
            <c:dispEq val="0"/>
          </c:trendline>
          <c:cat>
            <c:strRef>
              <c:f>'graph aid intensities'!$B$5:$B$31</c:f>
              <c:strCache>
                <c:ptCount val="27"/>
                <c:pt idx="0">
                  <c:v>BG</c:v>
                </c:pt>
                <c:pt idx="1">
                  <c:v>RO</c:v>
                </c:pt>
                <c:pt idx="2">
                  <c:v>HR</c:v>
                </c:pt>
                <c:pt idx="3">
                  <c:v>LV</c:v>
                </c:pt>
                <c:pt idx="4">
                  <c:v>EL</c:v>
                </c:pt>
                <c:pt idx="5">
                  <c:v>HU</c:v>
                </c:pt>
                <c:pt idx="6">
                  <c:v>PL</c:v>
                </c:pt>
                <c:pt idx="7">
                  <c:v>LT</c:v>
                </c:pt>
                <c:pt idx="8">
                  <c:v>EE</c:v>
                </c:pt>
                <c:pt idx="9">
                  <c:v>PT</c:v>
                </c:pt>
                <c:pt idx="10">
                  <c:v>SK</c:v>
                </c:pt>
                <c:pt idx="11">
                  <c:v>CY</c:v>
                </c:pt>
                <c:pt idx="12">
                  <c:v>SI</c:v>
                </c:pt>
                <c:pt idx="13">
                  <c:v>CZ</c:v>
                </c:pt>
                <c:pt idx="14">
                  <c:v>ES</c:v>
                </c:pt>
                <c:pt idx="15">
                  <c:v>MT</c:v>
                </c:pt>
                <c:pt idx="16">
                  <c:v>IT</c:v>
                </c:pt>
                <c:pt idx="17">
                  <c:v>FR</c:v>
                </c:pt>
                <c:pt idx="18">
                  <c:v>FI</c:v>
                </c:pt>
                <c:pt idx="19">
                  <c:v>BE</c:v>
                </c:pt>
                <c:pt idx="20">
                  <c:v>SE</c:v>
                </c:pt>
                <c:pt idx="21">
                  <c:v>DE</c:v>
                </c:pt>
                <c:pt idx="22">
                  <c:v>DK</c:v>
                </c:pt>
                <c:pt idx="23">
                  <c:v>AT</c:v>
                </c:pt>
                <c:pt idx="24">
                  <c:v>NL</c:v>
                </c:pt>
                <c:pt idx="25">
                  <c:v>IE</c:v>
                </c:pt>
                <c:pt idx="26">
                  <c:v>LU</c:v>
                </c:pt>
              </c:strCache>
            </c:strRef>
          </c:cat>
          <c:val>
            <c:numRef>
              <c:f>'graph aid intensities'!$D$5:$D$31</c:f>
              <c:numCache>
                <c:formatCode>0</c:formatCode>
                <c:ptCount val="27"/>
                <c:pt idx="0">
                  <c:v>153.34686239517521</c:v>
                </c:pt>
                <c:pt idx="1">
                  <c:v>165.74617712113306</c:v>
                </c:pt>
                <c:pt idx="2">
                  <c:v>294.64570247687794</c:v>
                </c:pt>
                <c:pt idx="3">
                  <c:v>305.81460502285591</c:v>
                </c:pt>
                <c:pt idx="4">
                  <c:v>221.82694746251687</c:v>
                </c:pt>
                <c:pt idx="5">
                  <c:v>333.9376188334312</c:v>
                </c:pt>
                <c:pt idx="6">
                  <c:v>312.38979925602405</c:v>
                </c:pt>
                <c:pt idx="7">
                  <c:v>313.40629441970009</c:v>
                </c:pt>
                <c:pt idx="8">
                  <c:v>407.16908351428776</c:v>
                </c:pt>
                <c:pt idx="9">
                  <c:v>301.8741654964802</c:v>
                </c:pt>
                <c:pt idx="10">
                  <c:v>394.05872251516752</c:v>
                </c:pt>
                <c:pt idx="11">
                  <c:v>151.56668485846259</c:v>
                </c:pt>
                <c:pt idx="12">
                  <c:v>237.13399807614695</c:v>
                </c:pt>
                <c:pt idx="13">
                  <c:v>320.87344311673343</c:v>
                </c:pt>
                <c:pt idx="14">
                  <c:v>96.919829911766612</c:v>
                </c:pt>
                <c:pt idx="15">
                  <c:v>271.66573901513976</c:v>
                </c:pt>
                <c:pt idx="16">
                  <c:v>84.00841693283742</c:v>
                </c:pt>
                <c:pt idx="17">
                  <c:v>36.493499888154581</c:v>
                </c:pt>
                <c:pt idx="18">
                  <c:v>40.935378937714631</c:v>
                </c:pt>
                <c:pt idx="19">
                  <c:v>31.630858700333494</c:v>
                </c:pt>
                <c:pt idx="20">
                  <c:v>32.335264673428505</c:v>
                </c:pt>
                <c:pt idx="21">
                  <c:v>34.282891404637802</c:v>
                </c:pt>
                <c:pt idx="22">
                  <c:v>14.889622485716609</c:v>
                </c:pt>
                <c:pt idx="23">
                  <c:v>21.877262847439528</c:v>
                </c:pt>
                <c:pt idx="24">
                  <c:v>12.491115695085963</c:v>
                </c:pt>
                <c:pt idx="25">
                  <c:v>37.712435010073946</c:v>
                </c:pt>
                <c:pt idx="26">
                  <c:v>18.935845349645572</c:v>
                </c:pt>
              </c:numCache>
            </c:numRef>
          </c:val>
          <c:extLst xmlns:c16r2="http://schemas.microsoft.com/office/drawing/2015/06/chart">
            <c:ext xmlns:c16="http://schemas.microsoft.com/office/drawing/2014/chart" uri="{C3380CC4-5D6E-409C-BE32-E72D297353CC}">
              <c16:uniqueId val="{00000000-3352-4B89-A1F5-D70913C38A30}"/>
            </c:ext>
          </c:extLst>
        </c:ser>
        <c:ser>
          <c:idx val="0"/>
          <c:order val="1"/>
          <c:tx>
            <c:strRef>
              <c:f>'graph aid intensities'!$C$4</c:f>
              <c:strCache>
                <c:ptCount val="1"/>
                <c:pt idx="0">
                  <c:v>2021-2027</c:v>
                </c:pt>
              </c:strCache>
            </c:strRef>
          </c:tx>
          <c:spPr>
            <a:solidFill>
              <a:srgbClr val="164194"/>
            </a:solidFill>
          </c:spPr>
          <c:invertIfNegative val="0"/>
          <c:trendline>
            <c:spPr>
              <a:ln w="19050">
                <a:solidFill>
                  <a:srgbClr val="164194"/>
                </a:solidFill>
              </a:ln>
            </c:spPr>
            <c:trendlineType val="poly"/>
            <c:order val="5"/>
            <c:dispRSqr val="0"/>
            <c:dispEq val="0"/>
          </c:trendline>
          <c:cat>
            <c:strRef>
              <c:f>'graph aid intensities'!$B$5:$B$31</c:f>
              <c:strCache>
                <c:ptCount val="27"/>
                <c:pt idx="0">
                  <c:v>BG</c:v>
                </c:pt>
                <c:pt idx="1">
                  <c:v>RO</c:v>
                </c:pt>
                <c:pt idx="2">
                  <c:v>HR</c:v>
                </c:pt>
                <c:pt idx="3">
                  <c:v>LV</c:v>
                </c:pt>
                <c:pt idx="4">
                  <c:v>EL</c:v>
                </c:pt>
                <c:pt idx="5">
                  <c:v>HU</c:v>
                </c:pt>
                <c:pt idx="6">
                  <c:v>PL</c:v>
                </c:pt>
                <c:pt idx="7">
                  <c:v>LT</c:v>
                </c:pt>
                <c:pt idx="8">
                  <c:v>EE</c:v>
                </c:pt>
                <c:pt idx="9">
                  <c:v>PT</c:v>
                </c:pt>
                <c:pt idx="10">
                  <c:v>SK</c:v>
                </c:pt>
                <c:pt idx="11">
                  <c:v>CY</c:v>
                </c:pt>
                <c:pt idx="12">
                  <c:v>SI</c:v>
                </c:pt>
                <c:pt idx="13">
                  <c:v>CZ</c:v>
                </c:pt>
                <c:pt idx="14">
                  <c:v>ES</c:v>
                </c:pt>
                <c:pt idx="15">
                  <c:v>MT</c:v>
                </c:pt>
                <c:pt idx="16">
                  <c:v>IT</c:v>
                </c:pt>
                <c:pt idx="17">
                  <c:v>FR</c:v>
                </c:pt>
                <c:pt idx="18">
                  <c:v>FI</c:v>
                </c:pt>
                <c:pt idx="19">
                  <c:v>BE</c:v>
                </c:pt>
                <c:pt idx="20">
                  <c:v>SE</c:v>
                </c:pt>
                <c:pt idx="21">
                  <c:v>DE</c:v>
                </c:pt>
                <c:pt idx="22">
                  <c:v>DK</c:v>
                </c:pt>
                <c:pt idx="23">
                  <c:v>AT</c:v>
                </c:pt>
                <c:pt idx="24">
                  <c:v>NL</c:v>
                </c:pt>
                <c:pt idx="25">
                  <c:v>IE</c:v>
                </c:pt>
                <c:pt idx="26">
                  <c:v>LU</c:v>
                </c:pt>
              </c:strCache>
            </c:strRef>
          </c:cat>
          <c:val>
            <c:numRef>
              <c:f>'graph aid intensities'!$C$5:$C$31</c:f>
              <c:numCache>
                <c:formatCode>0</c:formatCode>
                <c:ptCount val="27"/>
                <c:pt idx="0">
                  <c:v>177.75094910954985</c:v>
                </c:pt>
                <c:pt idx="1">
                  <c:v>196.14321025029074</c:v>
                </c:pt>
                <c:pt idx="2">
                  <c:v>297.93363541598302</c:v>
                </c:pt>
                <c:pt idx="3">
                  <c:v>307.99483286955422</c:v>
                </c:pt>
                <c:pt idx="4">
                  <c:v>253.72832212683068</c:v>
                </c:pt>
                <c:pt idx="5">
                  <c:v>260.36231196665472</c:v>
                </c:pt>
                <c:pt idx="6">
                  <c:v>239.22751476269875</c:v>
                </c:pt>
                <c:pt idx="7">
                  <c:v>277.77690731438724</c:v>
                </c:pt>
                <c:pt idx="8">
                  <c:v>316.66555743689918</c:v>
                </c:pt>
                <c:pt idx="9">
                  <c:v>291.90212845964959</c:v>
                </c:pt>
                <c:pt idx="10">
                  <c:v>310.25594491618136</c:v>
                </c:pt>
                <c:pt idx="11">
                  <c:v>147.35754445899511</c:v>
                </c:pt>
                <c:pt idx="12">
                  <c:v>212.7789598311017</c:v>
                </c:pt>
                <c:pt idx="13">
                  <c:v>241.79525777326052</c:v>
                </c:pt>
                <c:pt idx="14">
                  <c:v>104.60892258636208</c:v>
                </c:pt>
                <c:pt idx="15">
                  <c:v>197.26784049007588</c:v>
                </c:pt>
                <c:pt idx="16">
                  <c:v>90.736829176165401</c:v>
                </c:pt>
                <c:pt idx="17">
                  <c:v>34.378834205705424</c:v>
                </c:pt>
                <c:pt idx="18">
                  <c:v>41.835350173380654</c:v>
                </c:pt>
                <c:pt idx="19">
                  <c:v>31.065669822824226</c:v>
                </c:pt>
                <c:pt idx="20">
                  <c:v>31.192592091816426</c:v>
                </c:pt>
                <c:pt idx="21">
                  <c:v>27.441591712346032</c:v>
                </c:pt>
                <c:pt idx="22">
                  <c:v>14.411807983236921</c:v>
                </c:pt>
                <c:pt idx="23">
                  <c:v>21.164700703354637</c:v>
                </c:pt>
                <c:pt idx="24">
                  <c:v>12.157570444755251</c:v>
                </c:pt>
                <c:pt idx="25">
                  <c:v>33.447679131252748</c:v>
                </c:pt>
                <c:pt idx="26">
                  <c:v>16.242904318739757</c:v>
                </c:pt>
              </c:numCache>
            </c:numRef>
          </c:val>
          <c:extLst xmlns:c16r2="http://schemas.microsoft.com/office/drawing/2015/06/chart">
            <c:ext xmlns:c16="http://schemas.microsoft.com/office/drawing/2014/chart" uri="{C3380CC4-5D6E-409C-BE32-E72D297353CC}">
              <c16:uniqueId val="{00000001-3352-4B89-A1F5-D70913C38A30}"/>
            </c:ext>
          </c:extLst>
        </c:ser>
        <c:dLbls>
          <c:showLegendKey val="0"/>
          <c:showVal val="0"/>
          <c:showCatName val="0"/>
          <c:showSerName val="0"/>
          <c:showPercent val="0"/>
          <c:showBubbleSize val="0"/>
        </c:dLbls>
        <c:gapWidth val="150"/>
        <c:axId val="80893056"/>
        <c:axId val="80894592"/>
      </c:barChart>
      <c:catAx>
        <c:axId val="80893056"/>
        <c:scaling>
          <c:orientation val="minMax"/>
        </c:scaling>
        <c:delete val="0"/>
        <c:axPos val="b"/>
        <c:numFmt formatCode="General" sourceLinked="0"/>
        <c:majorTickMark val="out"/>
        <c:minorTickMark val="none"/>
        <c:tickLblPos val="nextTo"/>
        <c:crossAx val="80894592"/>
        <c:crosses val="autoZero"/>
        <c:auto val="1"/>
        <c:lblAlgn val="ctr"/>
        <c:lblOffset val="100"/>
        <c:tickLblSkip val="1"/>
        <c:noMultiLvlLbl val="0"/>
      </c:catAx>
      <c:valAx>
        <c:axId val="80894592"/>
        <c:scaling>
          <c:orientation val="minMax"/>
        </c:scaling>
        <c:delete val="0"/>
        <c:axPos val="l"/>
        <c:majorGridlines>
          <c:spPr>
            <a:ln w="3175">
              <a:prstDash val="sysDash"/>
            </a:ln>
          </c:spPr>
        </c:majorGridlines>
        <c:title>
          <c:tx>
            <c:rich>
              <a:bodyPr rot="-5400000" vert="horz"/>
              <a:lstStyle/>
              <a:p>
                <a:pPr>
                  <a:defRPr/>
                </a:pPr>
                <a:r>
                  <a:rPr lang="en-GB"/>
                  <a:t>Aid intensity</a:t>
                </a:r>
                <a:r>
                  <a:rPr lang="en-GB" baseline="0"/>
                  <a:t> (Euro per capita per year in 2018 prices)</a:t>
                </a:r>
                <a:endParaRPr lang="en-GB"/>
              </a:p>
            </c:rich>
          </c:tx>
          <c:layout/>
          <c:overlay val="0"/>
        </c:title>
        <c:numFmt formatCode="0" sourceLinked="1"/>
        <c:majorTickMark val="out"/>
        <c:minorTickMark val="none"/>
        <c:tickLblPos val="nextTo"/>
        <c:crossAx val="80893056"/>
        <c:crosses val="autoZero"/>
        <c:crossBetween val="between"/>
      </c:valAx>
    </c:plotArea>
    <c:legend>
      <c:legendPos val="r"/>
      <c:layout>
        <c:manualLayout>
          <c:xMode val="edge"/>
          <c:yMode val="edge"/>
          <c:x val="0.77289028413931915"/>
          <c:y val="0.20027600622320402"/>
          <c:w val="0.2133480863911619"/>
          <c:h val="0.25160912578235411"/>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0.34688</cdr:x>
      <cdr:y>0.24872</cdr:y>
    </cdr:from>
    <cdr:to>
      <cdr:x>0.38527</cdr:x>
      <cdr:y>0.30755</cdr:y>
    </cdr:to>
    <cdr:sp macro="" textlink="">
      <cdr:nvSpPr>
        <cdr:cNvPr id="3" name="Right Arrow 2"/>
        <cdr:cNvSpPr/>
      </cdr:nvSpPr>
      <cdr:spPr>
        <a:xfrm xmlns:a="http://schemas.openxmlformats.org/drawingml/2006/main" rot="19207175">
          <a:off x="2797529" y="1217883"/>
          <a:ext cx="309599"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endParaRPr lang="en-US"/>
        </a:p>
      </cdr:txBody>
    </cdr:sp>
  </cdr:relSizeAnchor>
  <cdr:relSizeAnchor xmlns:cdr="http://schemas.openxmlformats.org/drawingml/2006/chartDrawing">
    <cdr:from>
      <cdr:x>0.42857</cdr:x>
      <cdr:y>0.22059</cdr:y>
    </cdr:from>
    <cdr:to>
      <cdr:x>0.45803</cdr:x>
      <cdr:y>0.27941</cdr:y>
    </cdr:to>
    <cdr:sp macro="" textlink="">
      <cdr:nvSpPr>
        <cdr:cNvPr id="4" name="Right Arrow 3"/>
        <cdr:cNvSpPr/>
      </cdr:nvSpPr>
      <cdr:spPr>
        <a:xfrm xmlns:a="http://schemas.openxmlformats.org/drawingml/2006/main">
          <a:off x="3456384" y="1080120"/>
          <a:ext cx="237591"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0.50893</cdr:x>
      <cdr:y>0.22059</cdr:y>
    </cdr:from>
    <cdr:to>
      <cdr:x>0.53839</cdr:x>
      <cdr:y>0.27941</cdr:y>
    </cdr:to>
    <cdr:sp macro="" textlink="">
      <cdr:nvSpPr>
        <cdr:cNvPr id="7" name="Right Arrow 6"/>
        <cdr:cNvSpPr/>
      </cdr:nvSpPr>
      <cdr:spPr>
        <a:xfrm xmlns:a="http://schemas.openxmlformats.org/drawingml/2006/main">
          <a:off x="4104456" y="1080120"/>
          <a:ext cx="237591"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0.58929</cdr:x>
      <cdr:y>0.22059</cdr:y>
    </cdr:from>
    <cdr:to>
      <cdr:x>0.61875</cdr:x>
      <cdr:y>0.27941</cdr:y>
    </cdr:to>
    <cdr:sp macro="" textlink="">
      <cdr:nvSpPr>
        <cdr:cNvPr id="8" name="Right Arrow 7"/>
        <cdr:cNvSpPr/>
      </cdr:nvSpPr>
      <cdr:spPr>
        <a:xfrm xmlns:a="http://schemas.openxmlformats.org/drawingml/2006/main">
          <a:off x="4752528" y="1080120"/>
          <a:ext cx="237591"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54118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87930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70458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253607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dirty="0"/>
          </a:p>
        </p:txBody>
      </p:sp>
    </p:spTree>
    <p:extLst>
      <p:ext uri="{BB962C8B-B14F-4D97-AF65-F5344CB8AC3E}">
        <p14:creationId xmlns:p14="http://schemas.microsoft.com/office/powerpoint/2010/main" val="425139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425139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dirty="0"/>
          </a:p>
        </p:txBody>
      </p:sp>
    </p:spTree>
    <p:extLst>
      <p:ext uri="{BB962C8B-B14F-4D97-AF65-F5344CB8AC3E}">
        <p14:creationId xmlns:p14="http://schemas.microsoft.com/office/powerpoint/2010/main" val="70458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207378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07">
              <a:defRPr/>
            </a:pPr>
            <a:r>
              <a:rPr lang="en-IE" baseline="0" noProof="0" dirty="0" smtClean="0"/>
              <a:t>Source: visual from General Factsheet p 3, title from Communication part 3, text Communication </a:t>
            </a:r>
            <a:r>
              <a:rPr lang="en-IE" noProof="0" dirty="0" smtClean="0"/>
              <a:t>page 4, </a:t>
            </a:r>
            <a:r>
              <a:rPr lang="en-IE" dirty="0"/>
              <a:t>COM(2018) 321/4.</a:t>
            </a:r>
          </a:p>
          <a:p>
            <a:pPr defTabSz="904707">
              <a:defRPr/>
            </a:pPr>
            <a:endParaRPr lang="en-IE" noProof="0" dirty="0" smtClean="0"/>
          </a:p>
          <a:p>
            <a:pPr defTabSz="904707">
              <a:defRPr/>
            </a:pPr>
            <a:endParaRPr lang="en-IE" noProof="0" dirty="0" smtClean="0"/>
          </a:p>
          <a:p>
            <a:pPr lvl="0"/>
            <a:r>
              <a:rPr lang="en-IE" b="1" cap="small" dirty="0"/>
              <a:t>A BUDGET FOR EUROPE’S PRIORITIES</a:t>
            </a:r>
          </a:p>
          <a:p>
            <a:pPr lvl="0"/>
            <a:endParaRPr lang="en-IE" dirty="0"/>
          </a:p>
          <a:p>
            <a:pPr marL="169633" indent="-169633">
              <a:buFont typeface="Arial" panose="020B0604020202020204" pitchFamily="34" charset="0"/>
              <a:buChar char="•"/>
            </a:pPr>
            <a:r>
              <a:rPr lang="en-IE" b="1" dirty="0"/>
              <a:t>The future long-term budget will be a budget for the Union’s priorities</a:t>
            </a:r>
            <a:r>
              <a:rPr lang="en-IE" dirty="0"/>
              <a:t>. </a:t>
            </a:r>
          </a:p>
          <a:p>
            <a:pPr marL="169633" indent="-169633">
              <a:buFont typeface="Arial" panose="020B0604020202020204" pitchFamily="34" charset="0"/>
              <a:buChar char="•"/>
            </a:pPr>
            <a:endParaRPr lang="en-IE" dirty="0"/>
          </a:p>
          <a:p>
            <a:pPr marL="169633" indent="-169633">
              <a:buFont typeface="Arial" panose="020B0604020202020204" pitchFamily="34" charset="0"/>
              <a:buChar char="•"/>
            </a:pPr>
            <a:r>
              <a:rPr lang="en-IE" dirty="0"/>
              <a:t>The Commission’s proposals will bring the structure and the programmes of the EU budget fully into line with the positive agenda of the Union post-2020 as agreed in Bratislava and Rome. The new architecture of the future Multiannual Financial Framework will provide greater transparency on what the EU budget is for and how the different parts of the budget will contribute. It will also provide the flexibility necessary to respond to evolving needs.</a:t>
            </a:r>
          </a:p>
          <a:p>
            <a:pPr marL="169633" indent="-169633">
              <a:buFont typeface="Arial" panose="020B0604020202020204" pitchFamily="34" charset="0"/>
              <a:buChar char="•"/>
            </a:pPr>
            <a:endParaRPr lang="en-IE" dirty="0"/>
          </a:p>
          <a:p>
            <a:pPr marL="169633" indent="-169633">
              <a:buFont typeface="Arial" panose="020B0604020202020204" pitchFamily="34" charset="0"/>
              <a:buChar char="•"/>
            </a:pPr>
            <a:r>
              <a:rPr lang="en-IE" dirty="0"/>
              <a:t>Programmes will be arranged around the main thematic spending priorities. These will correspond to the headings in the formal budget structure. Within each priority, programmes will be grouped in policy clusters, which will be reflected in the titles of the annual budget. This will provide greater clarity on how they will contribute to policy goals. </a:t>
            </a:r>
          </a:p>
          <a:p>
            <a:pPr marL="169633" indent="-169633">
              <a:buFont typeface="Arial" panose="020B0604020202020204" pitchFamily="34" charset="0"/>
              <a:buChar char="•"/>
            </a:pPr>
            <a:endParaRPr lang="en-IE" dirty="0"/>
          </a:p>
          <a:p>
            <a:pPr marL="169633" indent="-169633">
              <a:buFont typeface="Arial" panose="020B0604020202020204" pitchFamily="34" charset="0"/>
              <a:buChar char="•"/>
            </a:pPr>
            <a:r>
              <a:rPr lang="en-IE" dirty="0"/>
              <a:t>In practice, the formal structure of the budget only tells part of the story. Many of the Union’s priorities are complex and multi-faceted. It would not be possible to tackle every aspect with a single programme. </a:t>
            </a:r>
          </a:p>
          <a:p>
            <a:pPr marL="169633" indent="-169633">
              <a:buFont typeface="Arial" panose="020B0604020202020204" pitchFamily="34" charset="0"/>
              <a:buChar char="•"/>
            </a:pPr>
            <a:endParaRPr lang="en-IE" dirty="0"/>
          </a:p>
          <a:p>
            <a:pPr marL="169633" indent="-169633">
              <a:buFont typeface="Arial" panose="020B0604020202020204" pitchFamily="34" charset="0"/>
              <a:buChar char="•"/>
            </a:pPr>
            <a:r>
              <a:rPr lang="en-IE" dirty="0"/>
              <a:t>Under the Commission’s proposals, investment from multiple programmes will combine to address key crosscutting priorities such the digital economy, sustainability, security, migration, human capital and skills, as well as support for small businesses and innovation. The Commission proposes to simplify these interactions under the future framework, providing a much more coherent response to Europe’s challenges. The following sections set out the main reforms and programmes under each of the spending priorities. </a:t>
            </a:r>
          </a:p>
          <a:p>
            <a:pPr defTabSz="904707">
              <a:defRPr/>
            </a:pPr>
            <a:endParaRPr lang="en-IE" noProof="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40706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136821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207378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124054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a:p>
        </p:txBody>
      </p:sp>
    </p:spTree>
    <p:extLst>
      <p:ext uri="{BB962C8B-B14F-4D97-AF65-F5344CB8AC3E}">
        <p14:creationId xmlns:p14="http://schemas.microsoft.com/office/powerpoint/2010/main" val="3364047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 typeface="Arial" panose="020B0604020202020204" pitchFamily="34" charset="0"/>
              <a:buChar char="•"/>
            </a:pPr>
            <a:endParaRPr lang="en-GB" dirty="0"/>
          </a:p>
          <a:p>
            <a:pPr marL="169887" indent="-16988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28</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29</a:t>
            </a:fld>
            <a:endParaRPr lang="en-GB"/>
          </a:p>
        </p:txBody>
      </p:sp>
    </p:spTree>
    <p:extLst>
      <p:ext uri="{BB962C8B-B14F-4D97-AF65-F5344CB8AC3E}">
        <p14:creationId xmlns:p14="http://schemas.microsoft.com/office/powerpoint/2010/main" val="187037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30</a:t>
            </a:fld>
            <a:endParaRPr lang="en-GB"/>
          </a:p>
        </p:txBody>
      </p:sp>
    </p:spTree>
    <p:extLst>
      <p:ext uri="{BB962C8B-B14F-4D97-AF65-F5344CB8AC3E}">
        <p14:creationId xmlns:p14="http://schemas.microsoft.com/office/powerpoint/2010/main" val="2073786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31</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254118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52003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70458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2"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 y="6286501"/>
            <a:ext cx="9137498"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3609974" y="0"/>
            <a:ext cx="5534025" cy="6857999"/>
          </a:xfrm>
          <a:prstGeom prst="rect">
            <a:avLst/>
          </a:prstGeom>
        </p:spPr>
      </p:pic>
      <p:pic>
        <p:nvPicPr>
          <p:cNvPr id="4"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292036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Lst>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2060848"/>
            <a:ext cx="4608512"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sz="2000" dirty="0">
                <a:solidFill>
                  <a:schemeClr val="tx2"/>
                </a:solidFill>
              </a:rPr>
              <a:t>EU Budget for the future</a:t>
            </a:r>
            <a:r>
              <a:rPr lang="en-US" dirty="0">
                <a:solidFill>
                  <a:schemeClr val="tx2"/>
                </a:solidFill>
              </a:rPr>
              <a:t/>
            </a:r>
            <a:br>
              <a:rPr lang="en-US" dirty="0">
                <a:solidFill>
                  <a:schemeClr val="tx2"/>
                </a:solidFill>
              </a:rPr>
            </a:br>
            <a:r>
              <a:rPr lang="en-US" sz="4000" dirty="0" smtClean="0">
                <a:solidFill>
                  <a:schemeClr val="tx2"/>
                </a:solidFill>
              </a:rPr>
              <a:t>New legislative package for cohesion policy 2021-2027</a:t>
            </a:r>
            <a:br>
              <a:rPr lang="en-US" sz="4000" dirty="0" smtClean="0">
                <a:solidFill>
                  <a:schemeClr val="tx2"/>
                </a:solidFill>
              </a:rPr>
            </a:br>
            <a:r>
              <a:rPr lang="en-US" sz="4800" dirty="0" smtClean="0">
                <a:solidFill>
                  <a:schemeClr val="tx2"/>
                </a:solidFill>
              </a:rPr>
              <a:t/>
            </a:r>
            <a:br>
              <a:rPr lang="en-US" sz="4800" dirty="0" smtClean="0">
                <a:solidFill>
                  <a:schemeClr val="tx2"/>
                </a:solidFill>
              </a:rPr>
            </a:br>
            <a:endParaRPr lang="en-GB" sz="4800" dirty="0">
              <a:solidFill>
                <a:schemeClr val="tx2"/>
              </a:solidFill>
            </a:endParaRPr>
          </a:p>
        </p:txBody>
      </p:sp>
      <p:sp>
        <p:nvSpPr>
          <p:cNvPr id="6" name="Rectangle 5"/>
          <p:cNvSpPr/>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nvSpPr>
        <p:spPr>
          <a:xfrm>
            <a:off x="457306" y="5589240"/>
            <a:ext cx="2592288" cy="1015663"/>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2000" b="0" i="1" dirty="0">
                <a:solidFill>
                  <a:schemeClr val="bg1"/>
                </a:solidFill>
                <a:latin typeface="Arial" panose="020B0604020202020204" pitchFamily="34" charset="0"/>
                <a:cs typeface="Arial" panose="020B0604020202020204" pitchFamily="34" charset="0"/>
              </a:rPr>
              <a:t>#</a:t>
            </a:r>
            <a:r>
              <a:rPr lang="en-GB" sz="2000" b="0" i="1" dirty="0" err="1">
                <a:solidFill>
                  <a:schemeClr val="bg1"/>
                </a:solidFill>
                <a:latin typeface="Arial" panose="020B0604020202020204" pitchFamily="34" charset="0"/>
                <a:cs typeface="Arial" panose="020B0604020202020204" pitchFamily="34" charset="0"/>
              </a:rPr>
              <a:t>CohesionPolicy</a:t>
            </a:r>
            <a:r>
              <a:rPr lang="en-GB" sz="2000" b="0" i="1" dirty="0">
                <a:solidFill>
                  <a:schemeClr val="bg1"/>
                </a:solidFill>
                <a:latin typeface="Arial" panose="020B0604020202020204" pitchFamily="34" charset="0"/>
                <a:cs typeface="Arial" panose="020B0604020202020204" pitchFamily="34" charset="0"/>
              </a:rPr>
              <a:t> #</a:t>
            </a:r>
            <a:r>
              <a:rPr lang="en-GB" sz="2000" b="0" i="1" dirty="0" err="1">
                <a:solidFill>
                  <a:schemeClr val="bg1"/>
                </a:solidFill>
                <a:latin typeface="Arial" panose="020B0604020202020204" pitchFamily="34" charset="0"/>
                <a:cs typeface="Arial" panose="020B0604020202020204" pitchFamily="34" charset="0"/>
              </a:rPr>
              <a:t>EUinmyRegion</a:t>
            </a:r>
            <a:endParaRPr lang="en-GB" sz="2000" b="0" i="1" dirty="0">
              <a:solidFill>
                <a:schemeClr val="bg1"/>
              </a:solidFill>
              <a:latin typeface="Arial" panose="020B0604020202020204" pitchFamily="34" charset="0"/>
              <a:cs typeface="Arial" panose="020B0604020202020204" pitchFamily="34" charset="0"/>
            </a:endParaRPr>
          </a:p>
          <a:p>
            <a:endParaRPr lang="en-GB" sz="2000" b="0"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876256" cy="646331"/>
          </a:xfrm>
          <a:prstGeom prst="rect">
            <a:avLst/>
          </a:prstGeom>
          <a:solidFill>
            <a:schemeClr val="tx1"/>
          </a:solidFill>
        </p:spPr>
        <p:txBody>
          <a:bodyPr wrap="square" lIns="0" rtlCol="0" anchor="ctr" anchorCtr="0">
            <a:spAutoFit/>
          </a:bodyPr>
          <a:lstStyle/>
          <a:p>
            <a:pPr lvl="1"/>
            <a:r>
              <a:rPr lang="en-GB" sz="3600" dirty="0" smtClean="0">
                <a:solidFill>
                  <a:schemeClr val="bg1"/>
                </a:solidFill>
                <a:latin typeface="+mj-lt"/>
              </a:rPr>
              <a:t>Simplification and flexibility</a:t>
            </a:r>
          </a:p>
        </p:txBody>
      </p:sp>
    </p:spTree>
    <p:extLst>
      <p:ext uri="{BB962C8B-B14F-4D97-AF65-F5344CB8AC3E}">
        <p14:creationId xmlns:p14="http://schemas.microsoft.com/office/powerpoint/2010/main" val="744808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solidFill>
                  <a:srgbClr val="20AA63"/>
                </a:solidFill>
                <a:latin typeface="Arial" panose="020B0604020202020204" pitchFamily="34" charset="0"/>
                <a:cs typeface="Arial" panose="020B0604020202020204" pitchFamily="34" charset="0"/>
              </a:rPr>
              <a:t>Simpler</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772816"/>
            <a:ext cx="7920880" cy="4320480"/>
          </a:xfrm>
          <a:prstGeom prst="rect">
            <a:avLst/>
          </a:prstGeom>
        </p:spPr>
        <p:txBody>
          <a:bodyPr/>
          <a:lstStyle/>
          <a:p>
            <a:pPr>
              <a:spcAft>
                <a:spcPts val="1200"/>
              </a:spcAft>
              <a:buClr>
                <a:schemeClr val="tx1"/>
              </a:buClr>
            </a:pPr>
            <a:r>
              <a:rPr lang="en-GB" i="0" dirty="0" smtClean="0">
                <a:solidFill>
                  <a:schemeClr val="bg2"/>
                </a:solidFill>
                <a:latin typeface="Arial" panose="020B0604020202020204" pitchFamily="34" charset="0"/>
                <a:cs typeface="Arial" panose="020B0604020202020204" pitchFamily="34" charset="0"/>
              </a:rPr>
              <a:t>The architecture itself – 7 Funds, 1 rulebook </a:t>
            </a:r>
          </a:p>
          <a:p>
            <a:pPr>
              <a:spcAft>
                <a:spcPts val="1200"/>
              </a:spcAft>
              <a:buClr>
                <a:schemeClr val="tx1"/>
              </a:buClr>
            </a:pPr>
            <a:r>
              <a:rPr lang="fr-BE" i="0" dirty="0" err="1" smtClean="0">
                <a:solidFill>
                  <a:schemeClr val="bg2"/>
                </a:solidFill>
                <a:latin typeface="Arial" panose="020B0604020202020204" pitchFamily="34" charset="0"/>
                <a:cs typeface="Arial" panose="020B0604020202020204" pitchFamily="34" charset="0"/>
              </a:rPr>
              <a:t>Rulebook</a:t>
            </a:r>
            <a:r>
              <a:rPr lang="fr-BE" i="0" dirty="0" smtClean="0">
                <a:solidFill>
                  <a:schemeClr val="bg2"/>
                </a:solidFill>
                <a:latin typeface="Arial" panose="020B0604020202020204" pitchFamily="34" charset="0"/>
                <a:cs typeface="Arial" panose="020B0604020202020204" pitchFamily="34" charset="0"/>
              </a:rPr>
              <a:t> </a:t>
            </a:r>
            <a:r>
              <a:rPr lang="fr-BE" i="0" dirty="0" err="1" smtClean="0">
                <a:solidFill>
                  <a:schemeClr val="bg2"/>
                </a:solidFill>
                <a:latin typeface="Arial" panose="020B0604020202020204" pitchFamily="34" charset="0"/>
                <a:cs typeface="Arial" panose="020B0604020202020204" pitchFamily="34" charset="0"/>
              </a:rPr>
              <a:t>half</a:t>
            </a:r>
            <a:r>
              <a:rPr lang="fr-BE" i="0" dirty="0" smtClean="0">
                <a:solidFill>
                  <a:schemeClr val="bg2"/>
                </a:solidFill>
                <a:latin typeface="Arial" panose="020B0604020202020204" pitchFamily="34" charset="0"/>
                <a:cs typeface="Arial" panose="020B0604020202020204" pitchFamily="34" charset="0"/>
              </a:rPr>
              <a:t> as long</a:t>
            </a:r>
          </a:p>
          <a:p>
            <a:pPr>
              <a:spcAft>
                <a:spcPts val="1200"/>
              </a:spcAft>
              <a:buClr>
                <a:schemeClr val="tx1"/>
              </a:buClr>
            </a:pPr>
            <a:r>
              <a:rPr lang="fr-BE" i="0" dirty="0" err="1" smtClean="0">
                <a:solidFill>
                  <a:schemeClr val="bg2"/>
                </a:solidFill>
                <a:latin typeface="Arial" panose="020B0604020202020204" pitchFamily="34" charset="0"/>
                <a:cs typeface="Arial" panose="020B0604020202020204" pitchFamily="34" charset="0"/>
              </a:rPr>
              <a:t>Handbook</a:t>
            </a:r>
            <a:r>
              <a:rPr lang="fr-BE" i="0" dirty="0" smtClean="0">
                <a:solidFill>
                  <a:schemeClr val="bg2"/>
                </a:solidFill>
                <a:latin typeface="Arial" panose="020B0604020202020204" pitchFamily="34" charset="0"/>
                <a:cs typeface="Arial" panose="020B0604020202020204" pitchFamily="34" charset="0"/>
              </a:rPr>
              <a:t> of 50 key administrative simplifications</a:t>
            </a:r>
            <a:r>
              <a:rPr lang="fr-BE" i="0" dirty="0">
                <a:solidFill>
                  <a:schemeClr val="bg2"/>
                </a:solidFill>
                <a:latin typeface="Arial" panose="020B0604020202020204" pitchFamily="34" charset="0"/>
                <a:cs typeface="Arial" panose="020B0604020202020204" pitchFamily="34" charset="0"/>
              </a:rPr>
              <a:t> </a:t>
            </a:r>
            <a:r>
              <a:rPr lang="fr-BE" i="0" dirty="0" smtClean="0">
                <a:solidFill>
                  <a:schemeClr val="bg2"/>
                </a:solidFill>
                <a:latin typeface="Arial" panose="020B0604020202020204" pitchFamily="34" charset="0"/>
                <a:cs typeface="Arial" panose="020B0604020202020204" pitchFamily="34" charset="0"/>
              </a:rPr>
              <a:t>(</a:t>
            </a:r>
            <a:r>
              <a:rPr lang="fr-BE" i="0" dirty="0" err="1" smtClean="0">
                <a:solidFill>
                  <a:schemeClr val="bg2"/>
                </a:solidFill>
                <a:latin typeface="Arial" panose="020B0604020202020204" pitchFamily="34" charset="0"/>
                <a:cs typeface="Arial" panose="020B0604020202020204" pitchFamily="34" charset="0"/>
              </a:rPr>
              <a:t>examples</a:t>
            </a:r>
            <a:r>
              <a:rPr lang="fr-BE" i="0" dirty="0" smtClean="0">
                <a:solidFill>
                  <a:schemeClr val="bg2"/>
                </a:solidFill>
                <a:latin typeface="Arial" panose="020B0604020202020204" pitchFamily="34" charset="0"/>
                <a:cs typeface="Arial" panose="020B0604020202020204" pitchFamily="34" charset="0"/>
              </a:rPr>
              <a:t> on </a:t>
            </a:r>
            <a:r>
              <a:rPr lang="fr-BE" i="0" dirty="0" err="1" smtClean="0">
                <a:solidFill>
                  <a:schemeClr val="bg2"/>
                </a:solidFill>
                <a:latin typeface="Arial" panose="020B0604020202020204" pitchFamily="34" charset="0"/>
                <a:cs typeface="Arial" panose="020B0604020202020204" pitchFamily="34" charset="0"/>
              </a:rPr>
              <a:t>next</a:t>
            </a:r>
            <a:r>
              <a:rPr lang="fr-BE" i="0" dirty="0" smtClean="0">
                <a:solidFill>
                  <a:schemeClr val="bg2"/>
                </a:solidFill>
                <a:latin typeface="Arial" panose="020B0604020202020204" pitchFamily="34" charset="0"/>
                <a:cs typeface="Arial" panose="020B0604020202020204" pitchFamily="34" charset="0"/>
              </a:rPr>
              <a:t> slides)</a:t>
            </a:r>
          </a:p>
          <a:p>
            <a:pPr marL="0" indent="0">
              <a:spcAft>
                <a:spcPts val="1200"/>
              </a:spcAft>
              <a:buClr>
                <a:schemeClr val="tx1"/>
              </a:buClr>
              <a:buNone/>
            </a:pPr>
            <a:endParaRPr lang="en-GB" sz="2000" i="0" dirty="0">
              <a:solidFill>
                <a:srgbClr val="20AA63"/>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en-GB" sz="20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pic>
        <p:nvPicPr>
          <p:cNvPr id="1026" name="Picture 2" descr="U:\12. Policy development Post 2020\Communication\visuals\ppt_visuals1_Flexible -cutting 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72" y="260647"/>
            <a:ext cx="1505539" cy="108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6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solidFill>
                  <a:schemeClr val="tx1"/>
                </a:solidFill>
                <a:latin typeface="Arial" panose="020B0604020202020204" pitchFamily="34" charset="0"/>
                <a:cs typeface="Arial" panose="020B0604020202020204" pitchFamily="34" charset="0"/>
              </a:rPr>
              <a:t>Programming</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67594" y="1196752"/>
            <a:ext cx="3600400" cy="5533926"/>
          </a:xfrm>
          <a:prstGeom prst="rect">
            <a:avLst/>
          </a:prstGeom>
        </p:spPr>
        <p:txBody>
          <a:bodyPr/>
          <a:lstStyle/>
          <a:p>
            <a:pPr marL="0" indent="0">
              <a:spcAft>
                <a:spcPts val="600"/>
              </a:spcAft>
              <a:buNone/>
            </a:pPr>
            <a:r>
              <a:rPr lang="en-GB" b="1" i="0" dirty="0" smtClean="0">
                <a:solidFill>
                  <a:schemeClr val="tx1"/>
                </a:solidFill>
                <a:latin typeface="Arial" panose="020B0604020202020204" pitchFamily="34" charset="0"/>
                <a:cs typeface="Arial" panose="020B0604020202020204" pitchFamily="34" charset="0"/>
              </a:rPr>
              <a:t>What's in?</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Simplified, more focused and more strategic programming in structured form</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Performance-oriented: Mid-term review in 2025</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Synergies: Closer link with the European Semester</a:t>
            </a:r>
          </a:p>
          <a:p>
            <a:pPr>
              <a:spcAft>
                <a:spcPts val="1200"/>
              </a:spcAft>
              <a:buClr>
                <a:schemeClr val="tx1"/>
              </a:buClr>
              <a:buFont typeface="Wingdings" panose="05000000000000000000" pitchFamily="2" charset="2"/>
              <a:buChar char="§"/>
            </a:pPr>
            <a:r>
              <a:rPr lang="fr-BE" sz="2000" i="0" dirty="0" smtClean="0">
                <a:solidFill>
                  <a:schemeClr val="bg2"/>
                </a:solidFill>
                <a:latin typeface="Arial" panose="020B0604020202020204" pitchFamily="34" charset="0"/>
                <a:cs typeface="Arial" panose="020B0604020202020204" pitchFamily="34" charset="0"/>
              </a:rPr>
              <a:t>Annexes: to replace </a:t>
            </a:r>
            <a:r>
              <a:rPr lang="fr-BE" sz="2000" i="0" dirty="0" err="1" smtClean="0">
                <a:solidFill>
                  <a:schemeClr val="bg2"/>
                </a:solidFill>
                <a:latin typeface="Arial" panose="020B0604020202020204" pitchFamily="34" charset="0"/>
                <a:cs typeface="Arial" panose="020B0604020202020204" pitchFamily="34" charset="0"/>
              </a:rPr>
              <a:t>some</a:t>
            </a:r>
            <a:r>
              <a:rPr lang="fr-BE" sz="2000" i="0" dirty="0" smtClean="0">
                <a:solidFill>
                  <a:schemeClr val="bg2"/>
                </a:solidFill>
                <a:latin typeface="Arial" panose="020B0604020202020204" pitchFamily="34" charset="0"/>
                <a:cs typeface="Arial" panose="020B0604020202020204" pitchFamily="34" charset="0"/>
              </a:rPr>
              <a:t> 40 </a:t>
            </a:r>
            <a:r>
              <a:rPr lang="fr-BE" sz="2000" i="0" dirty="0" err="1" smtClean="0">
                <a:solidFill>
                  <a:schemeClr val="bg2"/>
                </a:solidFill>
                <a:latin typeface="Arial" panose="020B0604020202020204" pitchFamily="34" charset="0"/>
                <a:cs typeface="Arial" panose="020B0604020202020204" pitchFamily="34" charset="0"/>
              </a:rPr>
              <a:t>empowerments</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from</a:t>
            </a:r>
            <a:r>
              <a:rPr lang="fr-BE" sz="2000" i="0" dirty="0" smtClean="0">
                <a:solidFill>
                  <a:schemeClr val="bg2"/>
                </a:solidFill>
                <a:latin typeface="Arial" panose="020B0604020202020204" pitchFamily="34" charset="0"/>
                <a:cs typeface="Arial" panose="020B0604020202020204" pitchFamily="34" charset="0"/>
              </a:rPr>
              <a:t> 2014-2020</a:t>
            </a:r>
            <a:endParaRPr lang="en-GB" sz="2000" i="0" dirty="0" smtClean="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5010422" y="1196752"/>
            <a:ext cx="3600400" cy="512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chemeClr val="tx1"/>
                </a:solidFill>
                <a:latin typeface="Arial" panose="020B0604020202020204" pitchFamily="34" charset="0"/>
                <a:cs typeface="Arial" panose="020B0604020202020204" pitchFamily="34" charset="0"/>
              </a:rPr>
              <a:t>What's out?</a:t>
            </a: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No more changes of the PA during period</a:t>
            </a: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Eliminated overlaps between PA and programmes (e.g. enabling conditions only in </a:t>
            </a:r>
            <a:r>
              <a:rPr lang="en-GB" sz="2000" b="0" i="0" kern="0" dirty="0" err="1" smtClean="0">
                <a:solidFill>
                  <a:schemeClr val="bg2"/>
                </a:solidFill>
                <a:latin typeface="Arial" panose="020B0604020202020204" pitchFamily="34" charset="0"/>
                <a:cs typeface="Arial" panose="020B0604020202020204" pitchFamily="34" charset="0"/>
              </a:rPr>
              <a:t>progs</a:t>
            </a:r>
            <a:r>
              <a:rPr lang="en-GB" sz="2000" b="0" i="0" kern="0" dirty="0" smtClean="0">
                <a:solidFill>
                  <a:schemeClr val="bg2"/>
                </a:solidFill>
                <a:latin typeface="Arial" panose="020B0604020202020204" pitchFamily="34" charset="0"/>
                <a:cs typeface="Arial" panose="020B0604020202020204" pitchFamily="34" charset="0"/>
              </a:rPr>
              <a:t>)</a:t>
            </a: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Fewer procedures: combining technical adjustment with performance review</a:t>
            </a:r>
          </a:p>
        </p:txBody>
      </p:sp>
      <p:cxnSp>
        <p:nvCxnSpPr>
          <p:cNvPr id="10" name="Straight Connector 9"/>
          <p:cNvCxnSpPr/>
          <p:nvPr/>
        </p:nvCxnSpPr>
        <p:spPr bwMode="auto">
          <a:xfrm>
            <a:off x="428396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880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fr-BE" dirty="0" smtClean="0">
                <a:solidFill>
                  <a:srgbClr val="20AA63"/>
                </a:solidFill>
                <a:latin typeface="Arial" panose="020B0604020202020204" pitchFamily="34" charset="0"/>
                <a:cs typeface="Arial" panose="020B0604020202020204" pitchFamily="34" charset="0"/>
              </a:rPr>
              <a:t>More flexible</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5129262"/>
          </a:xfrm>
          <a:prstGeom prst="rect">
            <a:avLst/>
          </a:prstGeom>
        </p:spPr>
        <p:txBody>
          <a:bodyPr/>
          <a:lstStyle/>
          <a:p>
            <a:pPr>
              <a:spcAft>
                <a:spcPts val="1200"/>
              </a:spcAft>
              <a:buClr>
                <a:schemeClr val="tx1"/>
              </a:buClr>
            </a:pPr>
            <a:r>
              <a:rPr lang="en-US" sz="1800" i="0" dirty="0">
                <a:solidFill>
                  <a:schemeClr val="bg2"/>
                </a:solidFill>
                <a:latin typeface="Arial" panose="020B0604020202020204" pitchFamily="34" charset="0"/>
                <a:cs typeface="Arial" panose="020B0604020202020204" pitchFamily="34" charset="0"/>
              </a:rPr>
              <a:t>New transfer possibility: Member State may request the transfer of up to 5 % of </a:t>
            </a:r>
            <a:r>
              <a:rPr lang="en-US" sz="1800" i="0" dirty="0" err="1">
                <a:solidFill>
                  <a:schemeClr val="bg2"/>
                </a:solidFill>
                <a:latin typeface="Arial" panose="020B0604020202020204" pitchFamily="34" charset="0"/>
                <a:cs typeface="Arial" panose="020B0604020202020204" pitchFamily="34" charset="0"/>
              </a:rPr>
              <a:t>programme</a:t>
            </a:r>
            <a:r>
              <a:rPr lang="en-US" sz="1800" i="0" dirty="0">
                <a:solidFill>
                  <a:schemeClr val="bg2"/>
                </a:solidFill>
                <a:latin typeface="Arial" panose="020B0604020202020204" pitchFamily="34" charset="0"/>
                <a:cs typeface="Arial" panose="020B0604020202020204" pitchFamily="34" charset="0"/>
              </a:rPr>
              <a:t> resources to </a:t>
            </a:r>
            <a:r>
              <a:rPr lang="en-US" sz="1800" i="0" dirty="0" smtClean="0">
                <a:solidFill>
                  <a:schemeClr val="bg2"/>
                </a:solidFill>
                <a:latin typeface="Arial" panose="020B0604020202020204" pitchFamily="34" charset="0"/>
                <a:cs typeface="Arial" panose="020B0604020202020204" pitchFamily="34" charset="0"/>
              </a:rPr>
              <a:t>another EU instrument</a:t>
            </a:r>
          </a:p>
          <a:p>
            <a:pPr>
              <a:spcAft>
                <a:spcPts val="1200"/>
              </a:spcAft>
              <a:buClr>
                <a:schemeClr val="tx1"/>
              </a:buClr>
            </a:pPr>
            <a:r>
              <a:rPr lang="en-US" sz="1800" i="0" dirty="0" smtClean="0">
                <a:solidFill>
                  <a:schemeClr val="bg2"/>
                </a:solidFill>
                <a:latin typeface="Arial" panose="020B0604020202020204" pitchFamily="34" charset="0"/>
                <a:cs typeface="Arial" panose="020B0604020202020204" pitchFamily="34" charset="0"/>
              </a:rPr>
              <a:t>Simpler reprogramming: up to 5% of a priority (3% of </a:t>
            </a:r>
            <a:r>
              <a:rPr lang="en-US" sz="1800" i="0" dirty="0" err="1" smtClean="0">
                <a:solidFill>
                  <a:schemeClr val="bg2"/>
                </a:solidFill>
                <a:latin typeface="Arial" panose="020B0604020202020204" pitchFamily="34" charset="0"/>
                <a:cs typeface="Arial" panose="020B0604020202020204" pitchFamily="34" charset="0"/>
              </a:rPr>
              <a:t>programme</a:t>
            </a:r>
            <a:r>
              <a:rPr lang="en-US" sz="1800" i="0" dirty="0" smtClean="0">
                <a:solidFill>
                  <a:schemeClr val="bg2"/>
                </a:solidFill>
                <a:latin typeface="Arial" panose="020B0604020202020204" pitchFamily="34" charset="0"/>
                <a:cs typeface="Arial" panose="020B0604020202020204" pitchFamily="34" charset="0"/>
              </a:rPr>
              <a:t>) without Commission decision.</a:t>
            </a:r>
            <a:endParaRPr lang="en-US" sz="18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en-GB" sz="2000" i="0" dirty="0">
                <a:solidFill>
                  <a:schemeClr val="bg2"/>
                </a:solidFill>
                <a:latin typeface="Arial" panose="020B0604020202020204" pitchFamily="34" charset="0"/>
                <a:cs typeface="Arial" panose="020B0604020202020204" pitchFamily="34" charset="0"/>
              </a:rPr>
              <a:t>"</a:t>
            </a:r>
            <a:r>
              <a:rPr lang="en-GB" sz="1800" i="0" dirty="0">
                <a:solidFill>
                  <a:schemeClr val="bg2"/>
                </a:solidFill>
                <a:latin typeface="Arial" panose="020B0604020202020204" pitchFamily="34" charset="0"/>
                <a:cs typeface="Arial" panose="020B0604020202020204" pitchFamily="34" charset="0"/>
              </a:rPr>
              <a:t>5+2" </a:t>
            </a:r>
            <a:r>
              <a:rPr lang="en-GB" sz="1800" i="0" dirty="0" smtClean="0">
                <a:solidFill>
                  <a:schemeClr val="bg2"/>
                </a:solidFill>
                <a:latin typeface="Arial" panose="020B0604020202020204" pitchFamily="34" charset="0"/>
                <a:cs typeface="Arial" panose="020B0604020202020204" pitchFamily="34" charset="0"/>
              </a:rPr>
              <a:t>Programming:</a:t>
            </a:r>
          </a:p>
          <a:p>
            <a:pPr lvl="1">
              <a:spcAft>
                <a:spcPts val="1200"/>
              </a:spcAft>
              <a:buClr>
                <a:schemeClr val="tx1"/>
              </a:buClr>
            </a:pPr>
            <a:r>
              <a:rPr lang="en-GB" sz="1600" i="0" dirty="0" smtClean="0">
                <a:solidFill>
                  <a:schemeClr val="bg2"/>
                </a:solidFill>
                <a:latin typeface="Arial" panose="020B0604020202020204" pitchFamily="34" charset="0"/>
                <a:cs typeface="Arial" panose="020B0604020202020204" pitchFamily="34" charset="0"/>
              </a:rPr>
              <a:t>5 years programmed initially</a:t>
            </a:r>
          </a:p>
          <a:p>
            <a:pPr lvl="1">
              <a:spcAft>
                <a:spcPts val="1200"/>
              </a:spcAft>
              <a:buClr>
                <a:schemeClr val="tx1"/>
              </a:buClr>
            </a:pPr>
            <a:r>
              <a:rPr lang="en-GB" sz="1600" i="0" dirty="0" smtClean="0">
                <a:solidFill>
                  <a:schemeClr val="bg2"/>
                </a:solidFill>
                <a:latin typeface="Arial" panose="020B0604020202020204" pitchFamily="34" charset="0"/>
                <a:cs typeface="Arial" panose="020B0604020202020204" pitchFamily="34" charset="0"/>
              </a:rPr>
              <a:t>2026-27 allocations programmed after mid-term reviews in 2024-25</a:t>
            </a:r>
            <a:br>
              <a:rPr lang="en-GB" sz="1600" i="0" dirty="0" smtClean="0">
                <a:solidFill>
                  <a:schemeClr val="bg2"/>
                </a:solidFill>
                <a:latin typeface="Arial" panose="020B0604020202020204" pitchFamily="34" charset="0"/>
                <a:cs typeface="Arial" panose="020B0604020202020204" pitchFamily="34" charset="0"/>
              </a:rPr>
            </a:br>
            <a:r>
              <a:rPr lang="en-GB" sz="1600" i="0" dirty="0" smtClean="0">
                <a:solidFill>
                  <a:schemeClr val="bg2"/>
                </a:solidFill>
                <a:latin typeface="Arial" panose="020B0604020202020204" pitchFamily="34" charset="0"/>
                <a:cs typeface="Arial" panose="020B0604020202020204" pitchFamily="34" charset="0"/>
              </a:rPr>
              <a:t>(basis: emerging needs, performance)</a:t>
            </a:r>
          </a:p>
          <a:p>
            <a:pPr lvl="1">
              <a:spcAft>
                <a:spcPts val="1200"/>
              </a:spcAft>
              <a:buClr>
                <a:schemeClr val="tx1"/>
              </a:buClr>
            </a:pPr>
            <a:r>
              <a:rPr lang="fr-BE" sz="1600" dirty="0" err="1" smtClean="0">
                <a:solidFill>
                  <a:schemeClr val="bg2"/>
                </a:solidFill>
                <a:latin typeface="Arial" panose="020B0604020202020204" pitchFamily="34" charset="0"/>
                <a:cs typeface="Arial" panose="020B0604020202020204" pitchFamily="34" charset="0"/>
              </a:rPr>
              <a:t>Technical</a:t>
            </a:r>
            <a:r>
              <a:rPr lang="fr-BE" sz="1600" dirty="0" smtClean="0">
                <a:solidFill>
                  <a:schemeClr val="bg2"/>
                </a:solidFill>
                <a:latin typeface="Arial" panose="020B0604020202020204" pitchFamily="34" charset="0"/>
                <a:cs typeface="Arial" panose="020B0604020202020204" pitchFamily="34" charset="0"/>
              </a:rPr>
              <a:t> </a:t>
            </a:r>
            <a:r>
              <a:rPr lang="fr-BE" sz="1600" dirty="0" err="1" smtClean="0">
                <a:solidFill>
                  <a:schemeClr val="bg2"/>
                </a:solidFill>
                <a:latin typeface="Arial" panose="020B0604020202020204" pitchFamily="34" charset="0"/>
                <a:cs typeface="Arial" panose="020B0604020202020204" pitchFamily="34" charset="0"/>
              </a:rPr>
              <a:t>adjustment</a:t>
            </a:r>
            <a:r>
              <a:rPr lang="fr-BE" sz="1600" dirty="0" smtClean="0">
                <a:solidFill>
                  <a:schemeClr val="bg2"/>
                </a:solidFill>
                <a:latin typeface="Arial" panose="020B0604020202020204" pitchFamily="34" charset="0"/>
                <a:cs typeface="Arial" panose="020B0604020202020204" pitchFamily="34" charset="0"/>
              </a:rPr>
              <a:t> </a:t>
            </a:r>
            <a:r>
              <a:rPr lang="fr-BE" sz="1600" dirty="0" err="1" smtClean="0">
                <a:solidFill>
                  <a:schemeClr val="bg2"/>
                </a:solidFill>
                <a:latin typeface="Arial" panose="020B0604020202020204" pitchFamily="34" charset="0"/>
                <a:cs typeface="Arial" panose="020B0604020202020204" pitchFamily="34" charset="0"/>
              </a:rPr>
              <a:t>fed</a:t>
            </a:r>
            <a:r>
              <a:rPr lang="fr-BE" sz="1600" dirty="0" smtClean="0">
                <a:solidFill>
                  <a:schemeClr val="bg2"/>
                </a:solidFill>
                <a:latin typeface="Arial" panose="020B0604020202020204" pitchFamily="34" charset="0"/>
                <a:cs typeface="Arial" panose="020B0604020202020204" pitchFamily="34" charset="0"/>
              </a:rPr>
              <a:t> in (</a:t>
            </a:r>
            <a:r>
              <a:rPr lang="fr-BE" sz="1600" dirty="0" err="1" smtClean="0">
                <a:solidFill>
                  <a:schemeClr val="bg2"/>
                </a:solidFill>
                <a:latin typeface="Arial" panose="020B0604020202020204" pitchFamily="34" charset="0"/>
                <a:cs typeface="Arial" panose="020B0604020202020204" pitchFamily="34" charset="0"/>
              </a:rPr>
              <a:t>modifying</a:t>
            </a:r>
            <a:r>
              <a:rPr lang="fr-BE" sz="1600" dirty="0" smtClean="0">
                <a:solidFill>
                  <a:schemeClr val="bg2"/>
                </a:solidFill>
                <a:latin typeface="Arial" panose="020B0604020202020204" pitchFamily="34" charset="0"/>
                <a:cs typeface="Arial" panose="020B0604020202020204" pitchFamily="34" charset="0"/>
              </a:rPr>
              <a:t> allocations </a:t>
            </a:r>
            <a:r>
              <a:rPr lang="fr-BE" sz="1600" dirty="0" err="1" smtClean="0">
                <a:solidFill>
                  <a:schemeClr val="bg2"/>
                </a:solidFill>
                <a:latin typeface="Arial" panose="020B0604020202020204" pitchFamily="34" charset="0"/>
                <a:cs typeface="Arial" panose="020B0604020202020204" pitchFamily="34" charset="0"/>
              </a:rPr>
              <a:t>from</a:t>
            </a:r>
            <a:r>
              <a:rPr lang="fr-BE" sz="1600" dirty="0" smtClean="0">
                <a:solidFill>
                  <a:schemeClr val="bg2"/>
                </a:solidFill>
                <a:latin typeface="Arial" panose="020B0604020202020204" pitchFamily="34" charset="0"/>
                <a:cs typeface="Arial" panose="020B0604020202020204" pitchFamily="34" charset="0"/>
              </a:rPr>
              <a:t> 2025)</a:t>
            </a:r>
            <a:endParaRPr lang="en-GB" sz="1600" i="0" dirty="0" smtClean="0">
              <a:solidFill>
                <a:schemeClr val="bg2"/>
              </a:solidFill>
              <a:latin typeface="Arial" panose="020B0604020202020204" pitchFamily="34" charset="0"/>
              <a:cs typeface="Arial" panose="020B0604020202020204" pitchFamily="34" charset="0"/>
            </a:endParaRPr>
          </a:p>
          <a:p>
            <a:pPr lvl="1">
              <a:spcAft>
                <a:spcPts val="1200"/>
              </a:spcAft>
              <a:buClr>
                <a:schemeClr val="tx1"/>
              </a:buClr>
            </a:pPr>
            <a:endParaRPr lang="en-GB" sz="16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pic>
        <p:nvPicPr>
          <p:cNvPr id="2050" name="Picture 2" descr="U:\12. Policy development Post 2020\Communication\visuals\ppt_visuals1_flexi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48" y="5013176"/>
            <a:ext cx="3331395"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81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548679"/>
            <a:ext cx="8784976" cy="720081"/>
          </a:xfrm>
          <a:prstGeom prst="rect">
            <a:avLst/>
          </a:prstGeom>
        </p:spPr>
        <p:txBody>
          <a:bodyPr/>
          <a:lstStyle/>
          <a:p>
            <a:pPr algn="ctr"/>
            <a:r>
              <a:rPr lang="en-GB" dirty="0" smtClean="0">
                <a:latin typeface="Arial" panose="020B0604020202020204" pitchFamily="34" charset="0"/>
                <a:cs typeface="Arial" panose="020B0604020202020204" pitchFamily="34" charset="0"/>
              </a:rPr>
              <a:t>Simpler reimbursement</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83568" y="1426468"/>
            <a:ext cx="3600400" cy="5533926"/>
          </a:xfrm>
          <a:prstGeom prst="rect">
            <a:avLst/>
          </a:prstGeom>
        </p:spPr>
        <p:txBody>
          <a:bodyPr/>
          <a:lstStyle/>
          <a:p>
            <a:pPr marL="0" indent="0">
              <a:spcAft>
                <a:spcPts val="600"/>
              </a:spcAft>
              <a:buNone/>
            </a:pPr>
            <a:r>
              <a:rPr lang="en-GB" b="1" i="0" dirty="0" smtClean="0">
                <a:solidFill>
                  <a:schemeClr val="tx1"/>
                </a:solidFill>
                <a:latin typeface="Arial" panose="020B0604020202020204" pitchFamily="34" charset="0"/>
                <a:cs typeface="Arial" panose="020B0604020202020204" pitchFamily="34" charset="0"/>
              </a:rPr>
              <a:t>What's in?</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SCOs (simplified cost options). Unit costs, fixed rates, lump sums. </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"Financing </a:t>
            </a:r>
            <a:r>
              <a:rPr lang="en-GB" sz="2000" i="0" dirty="0">
                <a:solidFill>
                  <a:schemeClr val="bg2"/>
                </a:solidFill>
                <a:latin typeface="Arial" panose="020B0604020202020204" pitchFamily="34" charset="0"/>
                <a:cs typeface="Arial" panose="020B0604020202020204" pitchFamily="34" charset="0"/>
              </a:rPr>
              <a:t>not linked to </a:t>
            </a:r>
            <a:r>
              <a:rPr lang="en-GB" sz="2000" i="0" dirty="0" smtClean="0">
                <a:solidFill>
                  <a:schemeClr val="bg2"/>
                </a:solidFill>
                <a:latin typeface="Arial" panose="020B0604020202020204" pitchFamily="34" charset="0"/>
                <a:cs typeface="Arial" panose="020B0604020202020204" pitchFamily="34" charset="0"/>
              </a:rPr>
              <a:t>costs" (= based on conditions or milestones)</a:t>
            </a:r>
          </a:p>
          <a:p>
            <a:pPr>
              <a:spcAft>
                <a:spcPts val="1200"/>
              </a:spcAft>
              <a:buClr>
                <a:schemeClr val="tx1"/>
              </a:buClr>
              <a:buFont typeface="Wingdings" panose="05000000000000000000" pitchFamily="2" charset="2"/>
              <a:buChar char="§"/>
            </a:pPr>
            <a:r>
              <a:rPr lang="fr-BE" sz="2000" i="0" dirty="0">
                <a:solidFill>
                  <a:schemeClr val="bg2"/>
                </a:solidFill>
                <a:latin typeface="Arial" panose="020B0604020202020204" pitchFamily="34" charset="0"/>
                <a:cs typeface="Arial" panose="020B0604020202020204" pitchFamily="34" charset="0"/>
              </a:rPr>
              <a:t>TA </a:t>
            </a:r>
            <a:r>
              <a:rPr lang="fr-BE" sz="2000" i="0" dirty="0" err="1" smtClean="0">
                <a:solidFill>
                  <a:schemeClr val="bg2"/>
                </a:solidFill>
                <a:latin typeface="Arial" panose="020B0604020202020204" pitchFamily="34" charset="0"/>
                <a:cs typeface="Arial" panose="020B0604020202020204" pitchFamily="34" charset="0"/>
              </a:rPr>
              <a:t>linked</a:t>
            </a:r>
            <a:r>
              <a:rPr lang="fr-BE" sz="2000" i="0" dirty="0" smtClean="0">
                <a:solidFill>
                  <a:schemeClr val="bg2"/>
                </a:solidFill>
                <a:latin typeface="Arial" panose="020B0604020202020204" pitchFamily="34" charset="0"/>
                <a:cs typeface="Arial" panose="020B0604020202020204" pitchFamily="34" charset="0"/>
              </a:rPr>
              <a:t> to </a:t>
            </a:r>
            <a:r>
              <a:rPr lang="fr-BE" sz="2000" i="0" dirty="0" err="1" smtClean="0">
                <a:solidFill>
                  <a:schemeClr val="bg2"/>
                </a:solidFill>
                <a:latin typeface="Arial" panose="020B0604020202020204" pitchFamily="34" charset="0"/>
                <a:cs typeface="Arial" panose="020B0604020202020204" pitchFamily="34" charset="0"/>
              </a:rPr>
              <a:t>implementation</a:t>
            </a:r>
            <a:r>
              <a:rPr lang="fr-BE" sz="2000" i="0" dirty="0" smtClean="0">
                <a:solidFill>
                  <a:schemeClr val="bg2"/>
                </a:solidFill>
                <a:latin typeface="Arial" panose="020B0604020202020204" pitchFamily="34" charset="0"/>
                <a:cs typeface="Arial" panose="020B0604020202020204" pitchFamily="34" charset="0"/>
              </a:rPr>
              <a:t> or </a:t>
            </a:r>
            <a:r>
              <a:rPr lang="fr-BE" sz="2000" i="0" dirty="0" err="1" smtClean="0">
                <a:solidFill>
                  <a:schemeClr val="bg2"/>
                </a:solidFill>
                <a:latin typeface="Arial" panose="020B0604020202020204" pitchFamily="34" charset="0"/>
                <a:cs typeface="Arial" panose="020B0604020202020204" pitchFamily="34" charset="0"/>
              </a:rPr>
              <a:t>milestones</a:t>
            </a:r>
            <a:r>
              <a:rPr lang="fr-BE" sz="2000" i="0" dirty="0" smtClean="0">
                <a:solidFill>
                  <a:schemeClr val="bg2"/>
                </a:solidFill>
                <a:latin typeface="Arial" panose="020B0604020202020204" pitchFamily="34" charset="0"/>
                <a:cs typeface="Arial" panose="020B0604020202020204" pitchFamily="34" charset="0"/>
              </a:rPr>
              <a:t>, as </a:t>
            </a:r>
            <a:r>
              <a:rPr lang="fr-BE" sz="2000" i="0" dirty="0" err="1" smtClean="0">
                <a:solidFill>
                  <a:schemeClr val="bg2"/>
                </a:solidFill>
                <a:latin typeface="Arial" panose="020B0604020202020204" pitchFamily="34" charset="0"/>
                <a:cs typeface="Arial" panose="020B0604020202020204" pitchFamily="34" charset="0"/>
              </a:rPr>
              <a:t>above</a:t>
            </a: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smtClean="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en-GB" sz="2000" i="0" dirty="0" smtClean="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932040" y="1426468"/>
            <a:ext cx="3600400" cy="512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chemeClr val="tx1"/>
                </a:solidFill>
                <a:latin typeface="Arial" panose="020B0604020202020204" pitchFamily="34" charset="0"/>
                <a:cs typeface="Arial" panose="020B0604020202020204" pitchFamily="34" charset="0"/>
              </a:rPr>
              <a:t>What's out?</a:t>
            </a:r>
          </a:p>
          <a:p>
            <a:pPr marL="0" indent="0">
              <a:spcAft>
                <a:spcPts val="1200"/>
              </a:spcAft>
              <a:buClr>
                <a:schemeClr val="tx1"/>
              </a:buClr>
              <a:buNone/>
            </a:pPr>
            <a:r>
              <a:rPr lang="en-GB" sz="2000" b="0" i="0" kern="0" dirty="0" smtClean="0">
                <a:solidFill>
                  <a:schemeClr val="bg2"/>
                </a:solidFill>
                <a:latin typeface="Arial" panose="020B0604020202020204" pitchFamily="34" charset="0"/>
                <a:cs typeface="Arial" panose="020B0604020202020204" pitchFamily="34" charset="0"/>
              </a:rPr>
              <a:t>Less reimbursement of eligible costs = less paperwork, receipts, invoices </a:t>
            </a:r>
          </a:p>
          <a:p>
            <a:pPr marL="0" indent="0">
              <a:spcAft>
                <a:spcPts val="1200"/>
              </a:spcAft>
              <a:buClr>
                <a:schemeClr val="tx1"/>
              </a:buClr>
              <a:buNone/>
            </a:pPr>
            <a:endParaRPr lang="fr-BE" sz="2000" b="0" i="0" kern="0" dirty="0" smtClean="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fr-BE" sz="2000" b="0" i="0" kern="0" dirty="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r>
              <a:rPr lang="fr-BE" sz="2000" b="0" i="0" kern="0" dirty="0" smtClean="0">
                <a:solidFill>
                  <a:schemeClr val="bg2"/>
                </a:solidFill>
                <a:latin typeface="Arial" panose="020B0604020202020204" pitchFamily="34" charset="0"/>
                <a:cs typeface="Arial" panose="020B0604020202020204" pitchFamily="34" charset="0"/>
              </a:rPr>
              <a:t>NB: The </a:t>
            </a:r>
            <a:r>
              <a:rPr lang="fr-BE" sz="2000" b="0" i="0" kern="0" dirty="0" err="1" smtClean="0">
                <a:solidFill>
                  <a:schemeClr val="bg2"/>
                </a:solidFill>
                <a:latin typeface="Arial" panose="020B0604020202020204" pitchFamily="34" charset="0"/>
                <a:cs typeface="Arial" panose="020B0604020202020204" pitchFamily="34" charset="0"/>
              </a:rPr>
              <a:t>measures</a:t>
            </a:r>
            <a:r>
              <a:rPr lang="fr-BE" sz="2000" b="0" i="0" kern="0" dirty="0" smtClean="0">
                <a:solidFill>
                  <a:schemeClr val="bg2"/>
                </a:solidFill>
                <a:latin typeface="Arial" panose="020B0604020202020204" pitchFamily="34" charset="0"/>
                <a:cs typeface="Arial" panose="020B0604020202020204" pitchFamily="34" charset="0"/>
              </a:rPr>
              <a:t> on </a:t>
            </a:r>
            <a:r>
              <a:rPr lang="fr-BE" sz="2000" b="0" i="0" kern="0" dirty="0" err="1" smtClean="0">
                <a:solidFill>
                  <a:schemeClr val="bg2"/>
                </a:solidFill>
                <a:latin typeface="Arial" panose="020B0604020202020204" pitchFamily="34" charset="0"/>
                <a:cs typeface="Arial" panose="020B0604020202020204" pitchFamily="34" charset="0"/>
              </a:rPr>
              <a:t>this</a:t>
            </a:r>
            <a:r>
              <a:rPr lang="fr-BE" sz="2000" b="0" i="0" kern="0" dirty="0" smtClean="0">
                <a:solidFill>
                  <a:schemeClr val="bg2"/>
                </a:solidFill>
                <a:latin typeface="Arial" panose="020B0604020202020204" pitchFamily="34" charset="0"/>
                <a:cs typeface="Arial" panose="020B0604020202020204" pitchFamily="34" charset="0"/>
              </a:rPr>
              <a:t> slide are </a:t>
            </a:r>
            <a:r>
              <a:rPr lang="fr-BE" sz="2000" b="0" i="0" kern="0" dirty="0" err="1" smtClean="0">
                <a:solidFill>
                  <a:schemeClr val="bg2"/>
                </a:solidFill>
                <a:latin typeface="Arial" panose="020B0604020202020204" pitchFamily="34" charset="0"/>
                <a:cs typeface="Arial" panose="020B0604020202020204" pitchFamily="34" charset="0"/>
              </a:rPr>
              <a:t>potentially</a:t>
            </a:r>
            <a:r>
              <a:rPr lang="fr-BE" sz="2000" b="0" i="0" kern="0" dirty="0" smtClean="0">
                <a:solidFill>
                  <a:schemeClr val="bg2"/>
                </a:solidFill>
                <a:latin typeface="Arial" panose="020B0604020202020204" pitchFamily="34" charset="0"/>
                <a:cs typeface="Arial" panose="020B0604020202020204" pitchFamily="34" charset="0"/>
              </a:rPr>
              <a:t> the </a:t>
            </a:r>
            <a:r>
              <a:rPr lang="fr-BE" sz="2000" b="0" i="0" kern="0" dirty="0" err="1" smtClean="0">
                <a:solidFill>
                  <a:schemeClr val="bg2"/>
                </a:solidFill>
                <a:latin typeface="Arial" panose="020B0604020202020204" pitchFamily="34" charset="0"/>
                <a:cs typeface="Arial" panose="020B0604020202020204" pitchFamily="34" charset="0"/>
              </a:rPr>
              <a:t>most</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cost-saving</a:t>
            </a:r>
            <a:r>
              <a:rPr lang="fr-BE" sz="2000" b="0" i="0" kern="0" dirty="0" smtClean="0">
                <a:solidFill>
                  <a:schemeClr val="bg2"/>
                </a:solidFill>
                <a:latin typeface="Arial" panose="020B0604020202020204" pitchFamily="34" charset="0"/>
                <a:cs typeface="Arial" panose="020B0604020202020204" pitchFamily="34" charset="0"/>
              </a:rPr>
              <a:t> simplifications. </a:t>
            </a:r>
            <a:r>
              <a:rPr lang="fr-BE" sz="2000" b="0" i="0" kern="0" dirty="0" err="1" smtClean="0">
                <a:solidFill>
                  <a:schemeClr val="bg2"/>
                </a:solidFill>
                <a:latin typeface="Arial" panose="020B0604020202020204" pitchFamily="34" charset="0"/>
                <a:cs typeface="Arial" panose="020B0604020202020204" pitchFamily="34" charset="0"/>
              </a:rPr>
              <a:t>Study</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suggests</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could</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save</a:t>
            </a:r>
            <a:r>
              <a:rPr lang="fr-BE" sz="2000" b="0" i="0" kern="0" dirty="0" smtClean="0">
                <a:solidFill>
                  <a:schemeClr val="bg2"/>
                </a:solidFill>
                <a:latin typeface="Arial" panose="020B0604020202020204" pitchFamily="34" charset="0"/>
                <a:cs typeface="Arial" panose="020B0604020202020204" pitchFamily="34" charset="0"/>
              </a:rPr>
              <a:t> 25% of administrative </a:t>
            </a:r>
            <a:r>
              <a:rPr lang="fr-BE" sz="2000" b="0" i="0" kern="0" dirty="0" err="1" smtClean="0">
                <a:solidFill>
                  <a:schemeClr val="bg2"/>
                </a:solidFill>
                <a:latin typeface="Arial" panose="020B0604020202020204" pitchFamily="34" charset="0"/>
                <a:cs typeface="Arial" panose="020B0604020202020204" pitchFamily="34" charset="0"/>
              </a:rPr>
              <a:t>costs</a:t>
            </a:r>
            <a:r>
              <a:rPr lang="fr-BE" sz="2000" b="0" i="0" kern="0" dirty="0">
                <a:solidFill>
                  <a:schemeClr val="bg2"/>
                </a:solidFill>
                <a:latin typeface="Arial" panose="020B0604020202020204" pitchFamily="34" charset="0"/>
                <a:cs typeface="Arial" panose="020B0604020202020204" pitchFamily="34" charset="0"/>
              </a:rPr>
              <a:t>.</a:t>
            </a:r>
            <a:endParaRPr lang="en-GB" sz="2000" b="0" i="0" kern="0" dirty="0">
              <a:solidFill>
                <a:schemeClr val="bg2"/>
              </a:solidFill>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428396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6410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latin typeface="Arial" panose="020B0604020202020204" pitchFamily="34" charset="0"/>
                <a:cs typeface="Arial" panose="020B0604020202020204" pitchFamily="34" charset="0"/>
              </a:rPr>
              <a:t>Eligibility</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67594" y="1844824"/>
            <a:ext cx="3600400" cy="4885854"/>
          </a:xfrm>
          <a:prstGeom prst="rect">
            <a:avLst/>
          </a:prstGeom>
        </p:spPr>
        <p:txBody>
          <a:bodyPr/>
          <a:lstStyle/>
          <a:p>
            <a:pPr marL="0" indent="0">
              <a:spcAft>
                <a:spcPts val="600"/>
              </a:spcAft>
              <a:buNone/>
            </a:pPr>
            <a:r>
              <a:rPr lang="en-GB" b="1" i="0" dirty="0" smtClean="0">
                <a:solidFill>
                  <a:schemeClr val="tx1"/>
                </a:solidFill>
                <a:latin typeface="Arial" panose="020B0604020202020204" pitchFamily="34" charset="0"/>
                <a:cs typeface="Arial" panose="020B0604020202020204" pitchFamily="34" charset="0"/>
              </a:rPr>
              <a:t>What's in?</a:t>
            </a:r>
          </a:p>
          <a:p>
            <a:pPr>
              <a:spcAft>
                <a:spcPts val="1200"/>
              </a:spcAft>
              <a:buClr>
                <a:schemeClr val="tx1"/>
              </a:buClr>
              <a:buFont typeface="Wingdings" panose="05000000000000000000" pitchFamily="2" charset="2"/>
              <a:buChar char="§"/>
            </a:pPr>
            <a:r>
              <a:rPr lang="pl-PL" sz="2000" i="0" dirty="0" err="1" smtClean="0">
                <a:solidFill>
                  <a:schemeClr val="bg2"/>
                </a:solidFill>
                <a:latin typeface="Arial" panose="020B0604020202020204" pitchFamily="34" charset="0"/>
                <a:cs typeface="Arial" panose="020B0604020202020204" pitchFamily="34" charset="0"/>
              </a:rPr>
              <a:t>Flexibility</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when</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responding</a:t>
            </a:r>
            <a:r>
              <a:rPr lang="pl-PL" sz="2000" i="0" dirty="0" smtClean="0">
                <a:solidFill>
                  <a:schemeClr val="bg2"/>
                </a:solidFill>
                <a:latin typeface="Arial" panose="020B0604020202020204" pitchFamily="34" charset="0"/>
                <a:cs typeface="Arial" panose="020B0604020202020204" pitchFamily="34" charset="0"/>
              </a:rPr>
              <a:t> to </a:t>
            </a:r>
            <a:r>
              <a:rPr lang="pl-PL" sz="2000" i="0" dirty="0" err="1" smtClean="0">
                <a:solidFill>
                  <a:schemeClr val="bg2"/>
                </a:solidFill>
                <a:latin typeface="Arial" panose="020B0604020202020204" pitchFamily="34" charset="0"/>
                <a:cs typeface="Arial" panose="020B0604020202020204" pitchFamily="34" charset="0"/>
              </a:rPr>
              <a:t>natural</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disasters</a:t>
            </a:r>
            <a:r>
              <a:rPr lang="pl-PL" sz="2000" i="0" dirty="0" smtClean="0">
                <a:solidFill>
                  <a:schemeClr val="bg2"/>
                </a:solidFill>
                <a:latin typeface="Arial" panose="020B0604020202020204" pitchFamily="34" charset="0"/>
                <a:cs typeface="Arial" panose="020B0604020202020204" pitchFamily="34" charset="0"/>
              </a:rPr>
              <a:t> </a:t>
            </a:r>
            <a:endParaRPr lang="pl-PL" sz="2000" b="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2000" b="0" i="0" dirty="0" err="1" smtClean="0">
                <a:solidFill>
                  <a:schemeClr val="bg2"/>
                </a:solidFill>
                <a:latin typeface="Arial" panose="020B0604020202020204" pitchFamily="34" charset="0"/>
                <a:cs typeface="Arial" panose="020B0604020202020204" pitchFamily="34" charset="0"/>
              </a:rPr>
              <a:t>Separate</a:t>
            </a:r>
            <a:r>
              <a:rPr lang="pl-PL" sz="2000" b="0" i="0" dirty="0" smtClean="0">
                <a:solidFill>
                  <a:schemeClr val="bg2"/>
                </a:solidFill>
                <a:latin typeface="Arial" panose="020B0604020202020204" pitchFamily="34" charset="0"/>
                <a:cs typeface="Arial" panose="020B0604020202020204" pitchFamily="34" charset="0"/>
              </a:rPr>
              <a:t> and </a:t>
            </a:r>
            <a:r>
              <a:rPr lang="pl-PL" sz="2000" b="0" i="0" dirty="0" err="1" smtClean="0">
                <a:solidFill>
                  <a:schemeClr val="bg2"/>
                </a:solidFill>
                <a:latin typeface="Arial" panose="020B0604020202020204" pitchFamily="34" charset="0"/>
                <a:cs typeface="Arial" panose="020B0604020202020204" pitchFamily="34" charset="0"/>
              </a:rPr>
              <a:t>clearer</a:t>
            </a:r>
            <a:r>
              <a:rPr lang="pl-PL" sz="2000" b="0" i="0" dirty="0" smtClean="0">
                <a:solidFill>
                  <a:schemeClr val="bg2"/>
                </a:solidFill>
                <a:latin typeface="Arial" panose="020B0604020202020204" pitchFamily="34" charset="0"/>
                <a:cs typeface="Arial" panose="020B0604020202020204" pitchFamily="34" charset="0"/>
              </a:rPr>
              <a:t> </a:t>
            </a:r>
            <a:r>
              <a:rPr lang="pl-PL" sz="2000" b="0" i="0" dirty="0" err="1" smtClean="0">
                <a:solidFill>
                  <a:schemeClr val="bg2"/>
                </a:solidFill>
                <a:latin typeface="Arial" panose="020B0604020202020204" pitchFamily="34" charset="0"/>
                <a:cs typeface="Arial" panose="020B0604020202020204" pitchFamily="34" charset="0"/>
              </a:rPr>
              <a:t>rules</a:t>
            </a:r>
            <a:r>
              <a:rPr lang="pl-PL" sz="2000" b="0" i="0" dirty="0" smtClean="0">
                <a:solidFill>
                  <a:schemeClr val="bg2"/>
                </a:solidFill>
                <a:latin typeface="Arial" panose="020B0604020202020204" pitchFamily="34" charset="0"/>
                <a:cs typeface="Arial" panose="020B0604020202020204" pitchFamily="34" charset="0"/>
              </a:rPr>
              <a:t> on </a:t>
            </a:r>
            <a:r>
              <a:rPr lang="pl-PL" sz="2000" b="0" i="0" dirty="0" err="1" smtClean="0">
                <a:solidFill>
                  <a:schemeClr val="bg2"/>
                </a:solidFill>
                <a:latin typeface="Arial" panose="020B0604020202020204" pitchFamily="34" charset="0"/>
                <a:cs typeface="Arial" panose="020B0604020202020204" pitchFamily="34" charset="0"/>
              </a:rPr>
              <a:t>durability</a:t>
            </a:r>
            <a:r>
              <a:rPr lang="pl-PL" sz="2000" b="0" i="0" dirty="0" smtClean="0">
                <a:solidFill>
                  <a:schemeClr val="bg2"/>
                </a:solidFill>
                <a:latin typeface="Arial" panose="020B0604020202020204" pitchFamily="34" charset="0"/>
                <a:cs typeface="Arial" panose="020B0604020202020204" pitchFamily="34" charset="0"/>
              </a:rPr>
              <a:t> and </a:t>
            </a:r>
            <a:r>
              <a:rPr lang="pl-PL" sz="2000" b="0" i="0" dirty="0" err="1" smtClean="0">
                <a:solidFill>
                  <a:schemeClr val="bg2"/>
                </a:solidFill>
                <a:latin typeface="Arial" panose="020B0604020202020204" pitchFamily="34" charset="0"/>
                <a:cs typeface="Arial" panose="020B0604020202020204" pitchFamily="34" charset="0"/>
              </a:rPr>
              <a:t>relocation</a:t>
            </a:r>
            <a:endParaRPr lang="pl-PL" sz="2000" b="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2000" i="0" dirty="0" smtClean="0">
                <a:solidFill>
                  <a:schemeClr val="bg2"/>
                </a:solidFill>
                <a:latin typeface="Arial" panose="020B0604020202020204" pitchFamily="34" charset="0"/>
                <a:cs typeface="Arial" panose="020B0604020202020204" pitchFamily="34" charset="0"/>
              </a:rPr>
              <a:t>For </a:t>
            </a:r>
            <a:r>
              <a:rPr lang="pl-PL" sz="2000" i="0" dirty="0" err="1" smtClean="0">
                <a:solidFill>
                  <a:schemeClr val="bg2"/>
                </a:solidFill>
                <a:latin typeface="Arial" panose="020B0604020202020204" pitchFamily="34" charset="0"/>
                <a:cs typeface="Arial" panose="020B0604020202020204" pitchFamily="34" charset="0"/>
              </a:rPr>
              <a:t>operations</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below</a:t>
            </a:r>
            <a:r>
              <a:rPr lang="pl-PL" sz="2000" i="0" dirty="0" smtClean="0">
                <a:solidFill>
                  <a:schemeClr val="bg2"/>
                </a:solidFill>
                <a:latin typeface="Arial" panose="020B0604020202020204" pitchFamily="34" charset="0"/>
                <a:cs typeface="Arial" panose="020B0604020202020204" pitchFamily="34" charset="0"/>
              </a:rPr>
              <a:t> 5 MLN EUR of </a:t>
            </a:r>
            <a:r>
              <a:rPr lang="pl-PL" sz="2000" i="0" dirty="0" err="1" smtClean="0">
                <a:solidFill>
                  <a:schemeClr val="bg2"/>
                </a:solidFill>
                <a:latin typeface="Arial" panose="020B0604020202020204" pitchFamily="34" charset="0"/>
                <a:cs typeface="Arial" panose="020B0604020202020204" pitchFamily="34" charset="0"/>
              </a:rPr>
              <a:t>total</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costs</a:t>
            </a:r>
            <a:r>
              <a:rPr lang="pl-PL" sz="2000" i="0" dirty="0" smtClean="0">
                <a:solidFill>
                  <a:schemeClr val="bg2"/>
                </a:solidFill>
                <a:latin typeface="Arial" panose="020B0604020202020204" pitchFamily="34" charset="0"/>
                <a:cs typeface="Arial" panose="020B0604020202020204" pitchFamily="34" charset="0"/>
              </a:rPr>
              <a:t>, VAT </a:t>
            </a:r>
            <a:r>
              <a:rPr lang="pl-PL" sz="2000" i="0" dirty="0" err="1" smtClean="0">
                <a:solidFill>
                  <a:schemeClr val="bg2"/>
                </a:solidFill>
                <a:latin typeface="Arial" panose="020B0604020202020204" pitchFamily="34" charset="0"/>
                <a:cs typeface="Arial" panose="020B0604020202020204" pitchFamily="34" charset="0"/>
              </a:rPr>
              <a:t>eligible</a:t>
            </a:r>
            <a:r>
              <a:rPr lang="pl-PL" sz="2000" i="0" dirty="0" smtClean="0">
                <a:solidFill>
                  <a:schemeClr val="bg2"/>
                </a:solidFill>
                <a:latin typeface="Arial" panose="020B0604020202020204" pitchFamily="34" charset="0"/>
                <a:cs typeface="Arial" panose="020B0604020202020204" pitchFamily="34" charset="0"/>
              </a:rPr>
              <a:t>. In </a:t>
            </a:r>
            <a:r>
              <a:rPr lang="pl-PL" sz="2000" i="0" dirty="0" err="1" smtClean="0">
                <a:solidFill>
                  <a:schemeClr val="bg2"/>
                </a:solidFill>
                <a:latin typeface="Arial" panose="020B0604020202020204" pitchFamily="34" charset="0"/>
                <a:cs typeface="Arial" panose="020B0604020202020204" pitchFamily="34" charset="0"/>
              </a:rPr>
              <a:t>all</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other</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cases</a:t>
            </a:r>
            <a:r>
              <a:rPr lang="pl-PL" sz="2000" i="0" dirty="0" smtClean="0">
                <a:solidFill>
                  <a:schemeClr val="bg2"/>
                </a:solidFill>
                <a:latin typeface="Arial" panose="020B0604020202020204" pitchFamily="34" charset="0"/>
                <a:cs typeface="Arial" panose="020B0604020202020204" pitchFamily="34" charset="0"/>
              </a:rPr>
              <a:t> VAT </a:t>
            </a:r>
            <a:r>
              <a:rPr lang="pl-PL" sz="2000" i="0" dirty="0" err="1" smtClean="0">
                <a:solidFill>
                  <a:schemeClr val="bg2"/>
                </a:solidFill>
                <a:latin typeface="Arial" panose="020B0604020202020204" pitchFamily="34" charset="0"/>
                <a:cs typeface="Arial" panose="020B0604020202020204" pitchFamily="34" charset="0"/>
              </a:rPr>
              <a:t>is</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ineligible</a:t>
            </a:r>
            <a:r>
              <a:rPr lang="pl-PL" sz="2000" i="0" dirty="0" smtClean="0">
                <a:solidFill>
                  <a:schemeClr val="bg2"/>
                </a:solidFill>
                <a:latin typeface="Arial" panose="020B0604020202020204" pitchFamily="34" charset="0"/>
                <a:cs typeface="Arial" panose="020B0604020202020204" pitchFamily="34" charset="0"/>
              </a:rPr>
              <a:t>. </a:t>
            </a:r>
            <a:endParaRPr lang="en-GB" sz="2000" i="0" dirty="0" smtClean="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716016" y="1844824"/>
            <a:ext cx="3894806" cy="4481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chemeClr val="tx1"/>
                </a:solidFill>
                <a:latin typeface="Arial" panose="020B0604020202020204" pitchFamily="34" charset="0"/>
                <a:cs typeface="Arial" panose="020B0604020202020204" pitchFamily="34" charset="0"/>
              </a:rPr>
              <a:t>What's out?</a:t>
            </a: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Applying specific rules on revenue generating operations</a:t>
            </a:r>
          </a:p>
          <a:p>
            <a:pPr>
              <a:spcAft>
                <a:spcPts val="1200"/>
              </a:spcAft>
              <a:buClr>
                <a:schemeClr val="tx1"/>
              </a:buClr>
              <a:buFont typeface="Wingdings" panose="05000000000000000000" pitchFamily="2" charset="2"/>
              <a:buChar char="§"/>
            </a:pPr>
            <a:r>
              <a:rPr lang="fr-BE" sz="2000" b="0" i="0" kern="0" dirty="0" err="1" smtClean="0">
                <a:solidFill>
                  <a:schemeClr val="bg2"/>
                </a:solidFill>
                <a:latin typeface="Arial" panose="020B0604020202020204" pitchFamily="34" charset="0"/>
                <a:cs typeface="Arial" panose="020B0604020202020204" pitchFamily="34" charset="0"/>
              </a:rPr>
              <a:t>Appraising</a:t>
            </a:r>
            <a:r>
              <a:rPr lang="fr-BE" sz="2000" b="0" i="0" kern="0" dirty="0" smtClean="0">
                <a:solidFill>
                  <a:schemeClr val="bg2"/>
                </a:solidFill>
                <a:latin typeface="Arial" panose="020B0604020202020204" pitchFamily="34" charset="0"/>
                <a:cs typeface="Arial" panose="020B0604020202020204" pitchFamily="34" charset="0"/>
              </a:rPr>
              <a:t> and </a:t>
            </a:r>
            <a:r>
              <a:rPr lang="fr-BE" sz="2000" b="0" i="0" kern="0" dirty="0" err="1" smtClean="0">
                <a:solidFill>
                  <a:schemeClr val="bg2"/>
                </a:solidFill>
                <a:latin typeface="Arial" panose="020B0604020202020204" pitchFamily="34" charset="0"/>
                <a:cs typeface="Arial" panose="020B0604020202020204" pitchFamily="34" charset="0"/>
              </a:rPr>
              <a:t>adopting</a:t>
            </a:r>
            <a:r>
              <a:rPr lang="fr-BE" sz="2000" b="0" i="0" kern="0" dirty="0" smtClean="0">
                <a:solidFill>
                  <a:schemeClr val="bg2"/>
                </a:solidFill>
                <a:latin typeface="Arial" panose="020B0604020202020204" pitchFamily="34" charset="0"/>
                <a:cs typeface="Arial" panose="020B0604020202020204" pitchFamily="34" charset="0"/>
              </a:rPr>
              <a:t> major </a:t>
            </a:r>
            <a:r>
              <a:rPr lang="fr-BE" sz="2000" b="0" i="0" kern="0" dirty="0" err="1" smtClean="0">
                <a:solidFill>
                  <a:schemeClr val="bg2"/>
                </a:solidFill>
                <a:latin typeface="Arial" panose="020B0604020202020204" pitchFamily="34" charset="0"/>
                <a:cs typeface="Arial" panose="020B0604020202020204" pitchFamily="34" charset="0"/>
              </a:rPr>
              <a:t>projects</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instead</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operations</a:t>
            </a:r>
            <a:r>
              <a:rPr lang="fr-BE" sz="2000" b="0" i="0" kern="0" dirty="0" smtClean="0">
                <a:solidFill>
                  <a:schemeClr val="bg2"/>
                </a:solidFill>
                <a:latin typeface="Arial" panose="020B0604020202020204" pitchFamily="34" charset="0"/>
                <a:cs typeface="Arial" panose="020B0604020202020204" pitchFamily="34" charset="0"/>
              </a:rPr>
              <a:t> of </a:t>
            </a:r>
            <a:r>
              <a:rPr lang="fr-BE" sz="2000" b="0" i="0" kern="0" dirty="0" err="1" smtClean="0">
                <a:solidFill>
                  <a:schemeClr val="bg2"/>
                </a:solidFill>
                <a:latin typeface="Arial" panose="020B0604020202020204" pitchFamily="34" charset="0"/>
                <a:cs typeface="Arial" panose="020B0604020202020204" pitchFamily="34" charset="0"/>
              </a:rPr>
              <a:t>strategic</a:t>
            </a:r>
            <a:r>
              <a:rPr lang="fr-BE" sz="2000" b="0" i="0" kern="0" dirty="0" smtClean="0">
                <a:solidFill>
                  <a:schemeClr val="bg2"/>
                </a:solidFill>
                <a:latin typeface="Arial" panose="020B0604020202020204" pitchFamily="34" charset="0"/>
                <a:cs typeface="Arial" panose="020B0604020202020204" pitchFamily="34" charset="0"/>
              </a:rPr>
              <a:t> importance" </a:t>
            </a:r>
            <a:r>
              <a:rPr lang="fr-BE" sz="2000" b="0" i="0" kern="0" dirty="0" err="1" smtClean="0">
                <a:solidFill>
                  <a:schemeClr val="bg2"/>
                </a:solidFill>
                <a:latin typeface="Arial" panose="020B0604020202020204" pitchFamily="34" charset="0"/>
                <a:cs typeface="Arial" panose="020B0604020202020204" pitchFamily="34" charset="0"/>
              </a:rPr>
              <a:t>followed</a:t>
            </a:r>
            <a:r>
              <a:rPr lang="fr-BE" sz="2000" b="0" i="0" kern="0" dirty="0" smtClean="0">
                <a:solidFill>
                  <a:schemeClr val="bg2"/>
                </a:solidFill>
                <a:latin typeface="Arial" panose="020B0604020202020204" pitchFamily="34" charset="0"/>
                <a:cs typeface="Arial" panose="020B0604020202020204" pitchFamily="34" charset="0"/>
              </a:rPr>
              <a:t> by monitoring </a:t>
            </a:r>
            <a:r>
              <a:rPr lang="fr-BE" sz="2000" b="0" i="0" kern="0" dirty="0" err="1" smtClean="0">
                <a:solidFill>
                  <a:schemeClr val="bg2"/>
                </a:solidFill>
                <a:latin typeface="Arial" panose="020B0604020202020204" pitchFamily="34" charset="0"/>
                <a:cs typeface="Arial" panose="020B0604020202020204" pitchFamily="34" charset="0"/>
              </a:rPr>
              <a:t>committe</a:t>
            </a:r>
            <a:r>
              <a:rPr lang="en-GB" sz="2000" b="0" i="0" kern="0" dirty="0">
                <a:solidFill>
                  <a:schemeClr val="bg2"/>
                </a:solidFill>
                <a:latin typeface="Arial" panose="020B0604020202020204" pitchFamily="34" charset="0"/>
                <a:cs typeface="Arial" panose="020B0604020202020204" pitchFamily="34" charset="0"/>
              </a:rPr>
              <a:t>e</a:t>
            </a:r>
          </a:p>
        </p:txBody>
      </p:sp>
      <p:cxnSp>
        <p:nvCxnSpPr>
          <p:cNvPr id="10" name="Straight Connector 9"/>
          <p:cNvCxnSpPr/>
          <p:nvPr/>
        </p:nvCxnSpPr>
        <p:spPr bwMode="auto">
          <a:xfrm>
            <a:off x="428396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0576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a:latin typeface="Arial" panose="020B0604020202020204" pitchFamily="34" charset="0"/>
                <a:cs typeface="Arial" panose="020B0604020202020204" pitchFamily="34" charset="0"/>
              </a:rPr>
              <a:t>Simpler management and control</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395536" y="1484784"/>
            <a:ext cx="4032448" cy="4885854"/>
          </a:xfrm>
          <a:prstGeom prst="rect">
            <a:avLst/>
          </a:prstGeom>
        </p:spPr>
        <p:txBody>
          <a:bodyPr/>
          <a:lstStyle/>
          <a:p>
            <a:pPr marL="0" indent="0">
              <a:spcAft>
                <a:spcPts val="600"/>
              </a:spcAft>
              <a:buNone/>
            </a:pPr>
            <a:r>
              <a:rPr lang="en-GB" b="1" i="0" dirty="0" smtClean="0">
                <a:solidFill>
                  <a:schemeClr val="tx1"/>
                </a:solidFill>
                <a:latin typeface="Arial" panose="020B0604020202020204" pitchFamily="34" charset="0"/>
                <a:cs typeface="Arial" panose="020B0604020202020204" pitchFamily="34" charset="0"/>
              </a:rPr>
              <a:t>What's in?</a:t>
            </a:r>
          </a:p>
          <a:p>
            <a:pPr>
              <a:spcAft>
                <a:spcPts val="1200"/>
              </a:spcAft>
              <a:buClr>
                <a:schemeClr val="tx1"/>
              </a:buClr>
              <a:buFont typeface="Wingdings" panose="05000000000000000000" pitchFamily="2" charset="2"/>
              <a:buChar char="§"/>
            </a:pPr>
            <a:r>
              <a:rPr lang="en-GB" sz="2000" i="0" dirty="0">
                <a:solidFill>
                  <a:schemeClr val="bg2"/>
                </a:solidFill>
                <a:latin typeface="Arial" panose="020B0604020202020204" pitchFamily="34" charset="0"/>
                <a:cs typeface="Arial" panose="020B0604020202020204" pitchFamily="34" charset="0"/>
              </a:rPr>
              <a:t>More proportionate system for </a:t>
            </a:r>
            <a:r>
              <a:rPr lang="en-GB" sz="2000" i="0" dirty="0" smtClean="0">
                <a:solidFill>
                  <a:schemeClr val="bg2"/>
                </a:solidFill>
                <a:latin typeface="Arial" panose="020B0604020202020204" pitchFamily="34" charset="0"/>
                <a:cs typeface="Arial" panose="020B0604020202020204" pitchFamily="34" charset="0"/>
              </a:rPr>
              <a:t>low-error-rate </a:t>
            </a:r>
            <a:r>
              <a:rPr lang="en-GB" sz="2000" i="0" dirty="0">
                <a:solidFill>
                  <a:schemeClr val="bg2"/>
                </a:solidFill>
                <a:latin typeface="Arial" panose="020B0604020202020204" pitchFamily="34" charset="0"/>
                <a:cs typeface="Arial" panose="020B0604020202020204" pitchFamily="34" charset="0"/>
              </a:rPr>
              <a:t>programmes: reliance on national systems, no system audit, audit sample of </a:t>
            </a:r>
            <a:r>
              <a:rPr lang="en-GB" sz="2000" i="0" dirty="0" smtClean="0">
                <a:solidFill>
                  <a:schemeClr val="bg2"/>
                </a:solidFill>
                <a:latin typeface="Arial" panose="020B0604020202020204" pitchFamily="34" charset="0"/>
                <a:cs typeface="Arial" panose="020B0604020202020204" pitchFamily="34" charset="0"/>
              </a:rPr>
              <a:t>maximum </a:t>
            </a:r>
            <a:r>
              <a:rPr lang="en-GB" sz="2000" i="0" dirty="0">
                <a:solidFill>
                  <a:schemeClr val="bg2"/>
                </a:solidFill>
                <a:latin typeface="Arial" panose="020B0604020202020204" pitchFamily="34" charset="0"/>
                <a:cs typeface="Arial" panose="020B0604020202020204" pitchFamily="34" charset="0"/>
              </a:rPr>
              <a:t>30 operations</a:t>
            </a:r>
          </a:p>
          <a:p>
            <a:pPr>
              <a:spcAft>
                <a:spcPts val="1200"/>
              </a:spcAft>
              <a:buClr>
                <a:schemeClr val="tx1"/>
              </a:buClr>
              <a:buFont typeface="Wingdings" panose="05000000000000000000" pitchFamily="2" charset="2"/>
              <a:buChar char="§"/>
            </a:pPr>
            <a:r>
              <a:rPr lang="en-GB" sz="2000" i="0" dirty="0">
                <a:solidFill>
                  <a:schemeClr val="bg2"/>
                </a:solidFill>
                <a:latin typeface="Arial" panose="020B0604020202020204" pitchFamily="34" charset="0"/>
                <a:cs typeface="Arial" panose="020B0604020202020204" pitchFamily="34" charset="0"/>
              </a:rPr>
              <a:t>Simpler process for acceptance of </a:t>
            </a:r>
            <a:r>
              <a:rPr lang="en-GB" sz="2000" i="0" dirty="0" smtClean="0">
                <a:solidFill>
                  <a:schemeClr val="bg2"/>
                </a:solidFill>
                <a:latin typeface="Arial" panose="020B0604020202020204" pitchFamily="34" charset="0"/>
                <a:cs typeface="Arial" panose="020B0604020202020204" pitchFamily="34" charset="0"/>
              </a:rPr>
              <a:t>accounts</a:t>
            </a:r>
            <a:br>
              <a:rPr lang="en-GB" sz="2000" i="0" dirty="0" smtClean="0">
                <a:solidFill>
                  <a:schemeClr val="bg2"/>
                </a:solidFill>
                <a:latin typeface="Arial" panose="020B0604020202020204" pitchFamily="34" charset="0"/>
                <a:cs typeface="Arial" panose="020B0604020202020204" pitchFamily="34" charset="0"/>
              </a:rPr>
            </a:br>
            <a:r>
              <a:rPr lang="en-GB" sz="2000" i="0" dirty="0" smtClean="0">
                <a:solidFill>
                  <a:schemeClr val="bg2"/>
                </a:solidFill>
                <a:latin typeface="Arial" panose="020B0604020202020204" pitchFamily="34" charset="0"/>
                <a:cs typeface="Arial" panose="020B0604020202020204" pitchFamily="34" charset="0"/>
              </a:rPr>
              <a:t>(and </a:t>
            </a:r>
            <a:r>
              <a:rPr lang="en-GB" sz="2000" i="0" dirty="0">
                <a:solidFill>
                  <a:schemeClr val="bg2"/>
                </a:solidFill>
                <a:latin typeface="Arial" panose="020B0604020202020204" pitchFamily="34" charset="0"/>
                <a:cs typeface="Arial" panose="020B0604020202020204" pitchFamily="34" charset="0"/>
              </a:rPr>
              <a:t>no "zero accounts")</a:t>
            </a:r>
          </a:p>
          <a:p>
            <a:pPr>
              <a:spcAft>
                <a:spcPts val="1200"/>
              </a:spcAft>
              <a:buClr>
                <a:schemeClr val="tx1"/>
              </a:buClr>
              <a:buFont typeface="Wingdings" panose="05000000000000000000" pitchFamily="2" charset="2"/>
              <a:buChar char="§"/>
            </a:pPr>
            <a:r>
              <a:rPr lang="en-GB" sz="2000" i="0" dirty="0">
                <a:solidFill>
                  <a:schemeClr val="bg2"/>
                </a:solidFill>
                <a:latin typeface="Arial" panose="020B0604020202020204" pitchFamily="34" charset="0"/>
                <a:cs typeface="Arial" panose="020B0604020202020204" pitchFamily="34" charset="0"/>
              </a:rPr>
              <a:t>Clarity on document retention period for beneficiaries</a:t>
            </a:r>
            <a:br>
              <a:rPr lang="en-GB" sz="2000" i="0" dirty="0">
                <a:solidFill>
                  <a:schemeClr val="bg2"/>
                </a:solidFill>
                <a:latin typeface="Arial" panose="020B0604020202020204" pitchFamily="34" charset="0"/>
                <a:cs typeface="Arial" panose="020B0604020202020204" pitchFamily="34" charset="0"/>
              </a:rPr>
            </a:br>
            <a:r>
              <a:rPr lang="en-GB" sz="2000" i="0" dirty="0">
                <a:solidFill>
                  <a:schemeClr val="bg2"/>
                </a:solidFill>
                <a:latin typeface="Arial" panose="020B0604020202020204" pitchFamily="34" charset="0"/>
                <a:cs typeface="Arial" panose="020B0604020202020204" pitchFamily="34" charset="0"/>
              </a:rPr>
              <a:t>(5 years from </a:t>
            </a:r>
            <a:r>
              <a:rPr lang="en-GB" sz="2000" i="0" dirty="0" smtClean="0">
                <a:solidFill>
                  <a:schemeClr val="bg2"/>
                </a:solidFill>
                <a:latin typeface="Arial" panose="020B0604020202020204" pitchFamily="34" charset="0"/>
                <a:cs typeface="Arial" panose="020B0604020202020204" pitchFamily="34" charset="0"/>
              </a:rPr>
              <a:t>end of year with last </a:t>
            </a:r>
            <a:r>
              <a:rPr lang="en-GB" sz="2000" i="0" dirty="0">
                <a:solidFill>
                  <a:schemeClr val="bg2"/>
                </a:solidFill>
                <a:latin typeface="Arial" panose="020B0604020202020204" pitchFamily="34" charset="0"/>
                <a:cs typeface="Arial" panose="020B0604020202020204" pitchFamily="34" charset="0"/>
              </a:rPr>
              <a:t>reimbursement)</a:t>
            </a:r>
          </a:p>
        </p:txBody>
      </p:sp>
      <p:sp>
        <p:nvSpPr>
          <p:cNvPr id="5" name="Content Placeholder 2"/>
          <p:cNvSpPr txBox="1">
            <a:spLocks/>
          </p:cNvSpPr>
          <p:nvPr/>
        </p:nvSpPr>
        <p:spPr bwMode="auto">
          <a:xfrm>
            <a:off x="4572000" y="1484784"/>
            <a:ext cx="4248472" cy="4481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chemeClr val="tx1"/>
                </a:solidFill>
                <a:latin typeface="Arial" panose="020B0604020202020204" pitchFamily="34" charset="0"/>
                <a:cs typeface="Arial" panose="020B0604020202020204" pitchFamily="34" charset="0"/>
              </a:rPr>
              <a:t>What's out?</a:t>
            </a:r>
          </a:p>
          <a:p>
            <a:pPr>
              <a:spcAft>
                <a:spcPts val="1200"/>
              </a:spcAft>
              <a:buClr>
                <a:schemeClr val="tx1"/>
              </a:buClr>
              <a:buFont typeface="Wingdings" panose="05000000000000000000" pitchFamily="2" charset="2"/>
              <a:buChar char="§"/>
            </a:pPr>
            <a:r>
              <a:rPr lang="en-GB" sz="2000" b="0" i="0" kern="0" dirty="0">
                <a:solidFill>
                  <a:schemeClr val="bg2"/>
                </a:solidFill>
                <a:latin typeface="Arial" panose="020B0604020202020204" pitchFamily="34" charset="0"/>
                <a:cs typeface="Arial" panose="020B0604020202020204" pitchFamily="34" charset="0"/>
              </a:rPr>
              <a:t>No designation procedure: roll-over of existing systems </a:t>
            </a:r>
          </a:p>
          <a:p>
            <a:pPr>
              <a:spcAft>
                <a:spcPts val="1200"/>
              </a:spcAft>
              <a:buClr>
                <a:schemeClr val="tx1"/>
              </a:buClr>
              <a:buFont typeface="Wingdings" panose="05000000000000000000" pitchFamily="2" charset="2"/>
              <a:buChar char="§"/>
            </a:pPr>
            <a:r>
              <a:rPr lang="en-GB" sz="2000" b="0" i="0" kern="0" dirty="0">
                <a:solidFill>
                  <a:schemeClr val="bg2"/>
                </a:solidFill>
                <a:latin typeface="Arial" panose="020B0604020202020204" pitchFamily="34" charset="0"/>
                <a:cs typeface="Arial" panose="020B0604020202020204" pitchFamily="34" charset="0"/>
              </a:rPr>
              <a:t>Fewer layers of control: Certifying Authorities replaced by an accounting function (which will not duplicate controls)</a:t>
            </a:r>
          </a:p>
          <a:p>
            <a:pPr>
              <a:spcAft>
                <a:spcPts val="1200"/>
              </a:spcAft>
              <a:buClr>
                <a:schemeClr val="tx1"/>
              </a:buClr>
              <a:buFont typeface="Wingdings" panose="05000000000000000000" pitchFamily="2" charset="2"/>
              <a:buChar char="§"/>
            </a:pPr>
            <a:r>
              <a:rPr lang="en-GB" sz="2000" b="0" i="0" kern="0" dirty="0" smtClean="0">
                <a:solidFill>
                  <a:schemeClr val="bg2"/>
                </a:solidFill>
                <a:latin typeface="Arial" panose="020B0604020202020204" pitchFamily="34" charset="0"/>
                <a:cs typeface="Arial" panose="020B0604020202020204" pitchFamily="34" charset="0"/>
              </a:rPr>
              <a:t>Administrative </a:t>
            </a:r>
            <a:r>
              <a:rPr lang="en-GB" sz="2000" b="0" i="0" kern="0" dirty="0">
                <a:solidFill>
                  <a:schemeClr val="bg2"/>
                </a:solidFill>
                <a:latin typeface="Arial" panose="020B0604020202020204" pitchFamily="34" charset="0"/>
                <a:cs typeface="Arial" panose="020B0604020202020204" pitchFamily="34" charset="0"/>
              </a:rPr>
              <a:t>verification of 100% of payment claims.</a:t>
            </a:r>
            <a:br>
              <a:rPr lang="en-GB" sz="2000" b="0" i="0" kern="0" dirty="0">
                <a:solidFill>
                  <a:schemeClr val="bg2"/>
                </a:solidFill>
                <a:latin typeface="Arial" panose="020B0604020202020204" pitchFamily="34" charset="0"/>
                <a:cs typeface="Arial" panose="020B0604020202020204" pitchFamily="34" charset="0"/>
              </a:rPr>
            </a:br>
            <a:r>
              <a:rPr lang="en-GB" sz="2000" b="0" i="0" kern="0" dirty="0">
                <a:solidFill>
                  <a:schemeClr val="bg2"/>
                </a:solidFill>
                <a:latin typeface="Arial" panose="020B0604020202020204" pitchFamily="34" charset="0"/>
                <a:cs typeface="Arial" panose="020B0604020202020204" pitchFamily="34" charset="0"/>
              </a:rPr>
              <a:t>Post-2020 : risk-based sample</a:t>
            </a:r>
          </a:p>
        </p:txBody>
      </p:sp>
      <p:cxnSp>
        <p:nvCxnSpPr>
          <p:cNvPr id="10" name="Straight Connector 9"/>
          <p:cNvCxnSpPr/>
          <p:nvPr/>
        </p:nvCxnSpPr>
        <p:spPr bwMode="auto">
          <a:xfrm>
            <a:off x="4427984" y="2039475"/>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8807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smtClean="0">
                <a:latin typeface="Arial" panose="020B0604020202020204" pitchFamily="34" charset="0"/>
                <a:cs typeface="Arial" panose="020B0604020202020204" pitchFamily="34" charset="0"/>
              </a:rPr>
              <a:t>Performance, monitoring and </a:t>
            </a:r>
            <a:r>
              <a:rPr lang="pl-PL" dirty="0" err="1" smtClean="0">
                <a:latin typeface="Arial" panose="020B0604020202020204" pitchFamily="34" charset="0"/>
                <a:cs typeface="Arial" panose="020B0604020202020204" pitchFamily="34" charset="0"/>
              </a:rPr>
              <a:t>evaluation</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67594" y="1484784"/>
            <a:ext cx="3600400" cy="5245894"/>
          </a:xfrm>
          <a:prstGeom prst="rect">
            <a:avLst/>
          </a:prstGeom>
        </p:spPr>
        <p:txBody>
          <a:bodyPr/>
          <a:lstStyle/>
          <a:p>
            <a:pPr marL="0" indent="0">
              <a:spcAft>
                <a:spcPts val="600"/>
              </a:spcAft>
              <a:buNone/>
            </a:pPr>
            <a:r>
              <a:rPr lang="en-GB" b="1" i="0" dirty="0" smtClean="0">
                <a:solidFill>
                  <a:schemeClr val="tx1"/>
                </a:solidFill>
                <a:latin typeface="Arial" panose="020B0604020202020204" pitchFamily="34" charset="0"/>
                <a:cs typeface="Arial" panose="020B0604020202020204" pitchFamily="34" charset="0"/>
              </a:rPr>
              <a:t>What's in?</a:t>
            </a:r>
            <a:endParaRPr lang="pl-PL" sz="20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2000" i="0" dirty="0" smtClean="0">
                <a:solidFill>
                  <a:schemeClr val="bg2"/>
                </a:solidFill>
                <a:latin typeface="Arial" panose="020B0604020202020204" pitchFamily="34" charset="0"/>
                <a:cs typeface="Arial" panose="020B0604020202020204" pitchFamily="34" charset="0"/>
              </a:rPr>
              <a:t>Performance </a:t>
            </a:r>
            <a:r>
              <a:rPr lang="pl-PL" sz="2000" i="0" dirty="0" err="1" smtClean="0">
                <a:solidFill>
                  <a:schemeClr val="bg2"/>
                </a:solidFill>
                <a:latin typeface="Arial" panose="020B0604020202020204" pitchFamily="34" charset="0"/>
                <a:cs typeface="Arial" panose="020B0604020202020204" pitchFamily="34" charset="0"/>
              </a:rPr>
              <a:t>framework</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will</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cover</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all</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output</a:t>
            </a:r>
            <a:r>
              <a:rPr lang="pl-PL" sz="2000" i="0" dirty="0" smtClean="0">
                <a:solidFill>
                  <a:schemeClr val="bg2"/>
                </a:solidFill>
                <a:latin typeface="Arial" panose="020B0604020202020204" pitchFamily="34" charset="0"/>
                <a:cs typeface="Arial" panose="020B0604020202020204" pitchFamily="34" charset="0"/>
              </a:rPr>
              <a:t> and </a:t>
            </a:r>
            <a:r>
              <a:rPr lang="pl-PL" sz="2000" i="0" dirty="0" err="1" smtClean="0">
                <a:solidFill>
                  <a:schemeClr val="bg2"/>
                </a:solidFill>
                <a:latin typeface="Arial" panose="020B0604020202020204" pitchFamily="34" charset="0"/>
                <a:cs typeface="Arial" panose="020B0604020202020204" pitchFamily="34" charset="0"/>
              </a:rPr>
              <a:t>result</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indicators</a:t>
            </a:r>
            <a:endParaRPr lang="pl-PL" sz="20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2000" i="0" dirty="0" smtClean="0">
                <a:solidFill>
                  <a:schemeClr val="bg2"/>
                </a:solidFill>
                <a:latin typeface="Arial" panose="020B0604020202020204" pitchFamily="34" charset="0"/>
                <a:cs typeface="Arial" panose="020B0604020202020204" pitchFamily="34" charset="0"/>
              </a:rPr>
              <a:t>"Open </a:t>
            </a:r>
            <a:r>
              <a:rPr lang="pl-PL" sz="2000" i="0" dirty="0" smtClean="0">
                <a:solidFill>
                  <a:schemeClr val="bg2"/>
                </a:solidFill>
                <a:latin typeface="Arial" panose="020B0604020202020204" pitchFamily="34" charset="0"/>
                <a:cs typeface="Arial" panose="020B0604020202020204" pitchFamily="34" charset="0"/>
              </a:rPr>
              <a:t>data</a:t>
            </a:r>
            <a:r>
              <a:rPr lang="fr-BE" sz="2000" i="0" dirty="0" smtClean="0">
                <a:solidFill>
                  <a:schemeClr val="bg2"/>
                </a:solidFill>
                <a:latin typeface="Arial" panose="020B0604020202020204" pitchFamily="34" charset="0"/>
                <a:cs typeface="Arial" panose="020B0604020202020204" pitchFamily="34" charset="0"/>
              </a:rPr>
              <a:t>"</a:t>
            </a:r>
            <a:r>
              <a:rPr lang="pl-PL" sz="2000" i="0" dirty="0" smtClean="0">
                <a:solidFill>
                  <a:schemeClr val="bg2"/>
                </a:solidFill>
                <a:latin typeface="Arial" panose="020B0604020202020204" pitchFamily="34" charset="0"/>
                <a:cs typeface="Arial" panose="020B0604020202020204" pitchFamily="34" charset="0"/>
              </a:rPr>
              <a:t> </a:t>
            </a:r>
            <a:r>
              <a:rPr lang="fr-BE" sz="2000" i="0" dirty="0" smtClean="0">
                <a:solidFill>
                  <a:schemeClr val="bg2"/>
                </a:solidFill>
                <a:latin typeface="Arial" panose="020B0604020202020204" pitchFamily="34" charset="0"/>
                <a:cs typeface="Arial" panose="020B0604020202020204" pitchFamily="34" charset="0"/>
              </a:rPr>
              <a:t>on </a:t>
            </a:r>
            <a:r>
              <a:rPr lang="pl-PL" sz="2000" i="0" dirty="0" err="1" smtClean="0">
                <a:solidFill>
                  <a:schemeClr val="bg2"/>
                </a:solidFill>
                <a:latin typeface="Arial" panose="020B0604020202020204" pitchFamily="34" charset="0"/>
                <a:cs typeface="Arial" panose="020B0604020202020204" pitchFamily="34" charset="0"/>
              </a:rPr>
              <a:t>progress</a:t>
            </a:r>
            <a:r>
              <a:rPr lang="pl-PL"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every</a:t>
            </a:r>
            <a:r>
              <a:rPr lang="fr-BE" sz="2000" i="0" dirty="0" smtClean="0">
                <a:solidFill>
                  <a:schemeClr val="bg2"/>
                </a:solidFill>
                <a:latin typeface="Arial" panose="020B0604020202020204" pitchFamily="34" charset="0"/>
                <a:cs typeface="Arial" panose="020B0604020202020204" pitchFamily="34" charset="0"/>
              </a:rPr>
              <a:t> 2 </a:t>
            </a:r>
            <a:r>
              <a:rPr lang="fr-BE" sz="2000" i="0" dirty="0" err="1" smtClean="0">
                <a:solidFill>
                  <a:schemeClr val="bg2"/>
                </a:solidFill>
                <a:latin typeface="Arial" panose="020B0604020202020204" pitchFamily="34" charset="0"/>
                <a:cs typeface="Arial" panose="020B0604020202020204" pitchFamily="34" charset="0"/>
              </a:rPr>
              <a:t>months</a:t>
            </a: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2000" i="0" dirty="0" err="1" smtClean="0">
                <a:solidFill>
                  <a:schemeClr val="bg2"/>
                </a:solidFill>
                <a:latin typeface="Arial" panose="020B0604020202020204" pitchFamily="34" charset="0"/>
                <a:cs typeface="Arial" panose="020B0604020202020204" pitchFamily="34" charset="0"/>
              </a:rPr>
              <a:t>Structured</a:t>
            </a:r>
            <a:r>
              <a:rPr lang="pl-PL" sz="2000" i="0" dirty="0" smtClean="0">
                <a:solidFill>
                  <a:schemeClr val="bg2"/>
                </a:solidFill>
                <a:latin typeface="Arial" panose="020B0604020202020204" pitchFamily="34" charset="0"/>
                <a:cs typeface="Arial" panose="020B0604020202020204" pitchFamily="34" charset="0"/>
              </a:rPr>
              <a:t> and </a:t>
            </a:r>
            <a:r>
              <a:rPr lang="pl-PL" sz="2000" i="0" dirty="0" err="1" smtClean="0">
                <a:solidFill>
                  <a:schemeClr val="bg2"/>
                </a:solidFill>
                <a:latin typeface="Arial" panose="020B0604020202020204" pitchFamily="34" charset="0"/>
                <a:cs typeface="Arial" panose="020B0604020202020204" pitchFamily="34" charset="0"/>
              </a:rPr>
              <a:t>dynamic</a:t>
            </a:r>
            <a:r>
              <a:rPr lang="pl-PL" sz="2000" i="0" dirty="0" smtClean="0">
                <a:solidFill>
                  <a:schemeClr val="bg2"/>
                </a:solidFill>
                <a:latin typeface="Arial" panose="020B0604020202020204" pitchFamily="34" charset="0"/>
                <a:cs typeface="Arial" panose="020B0604020202020204" pitchFamily="34" charset="0"/>
              </a:rPr>
              <a:t> policy </a:t>
            </a:r>
            <a:r>
              <a:rPr lang="pl-PL" sz="2000" i="0" dirty="0" err="1" smtClean="0">
                <a:solidFill>
                  <a:schemeClr val="bg2"/>
                </a:solidFill>
                <a:latin typeface="Arial" panose="020B0604020202020204" pitchFamily="34" charset="0"/>
                <a:cs typeface="Arial" panose="020B0604020202020204" pitchFamily="34" charset="0"/>
              </a:rPr>
              <a:t>dialogue</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between</a:t>
            </a:r>
            <a:r>
              <a:rPr lang="pl-PL" sz="2000" i="0" dirty="0" smtClean="0">
                <a:solidFill>
                  <a:schemeClr val="bg2"/>
                </a:solidFill>
                <a:latin typeface="Arial" panose="020B0604020202020204" pitchFamily="34" charset="0"/>
                <a:cs typeface="Arial" panose="020B0604020202020204" pitchFamily="34" charset="0"/>
              </a:rPr>
              <a:t> COM and MS in the </a:t>
            </a:r>
            <a:r>
              <a:rPr lang="pl-PL" sz="2000" i="0" dirty="0" err="1" smtClean="0">
                <a:solidFill>
                  <a:schemeClr val="bg2"/>
                </a:solidFill>
                <a:latin typeface="Arial" panose="020B0604020202020204" pitchFamily="34" charset="0"/>
                <a:cs typeface="Arial" panose="020B0604020202020204" pitchFamily="34" charset="0"/>
              </a:rPr>
              <a:t>annual</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review</a:t>
            </a:r>
            <a:r>
              <a:rPr lang="pl-PL" sz="2000" i="0" dirty="0" smtClean="0">
                <a:solidFill>
                  <a:schemeClr val="bg2"/>
                </a:solidFill>
                <a:latin typeface="Arial" panose="020B0604020202020204" pitchFamily="34" charset="0"/>
                <a:cs typeface="Arial" panose="020B0604020202020204" pitchFamily="34" charset="0"/>
              </a:rPr>
              <a:t> </a:t>
            </a:r>
            <a:r>
              <a:rPr lang="pl-PL" sz="2000" i="0" dirty="0" err="1" smtClean="0">
                <a:solidFill>
                  <a:schemeClr val="bg2"/>
                </a:solidFill>
                <a:latin typeface="Arial" panose="020B0604020202020204" pitchFamily="34" charset="0"/>
                <a:cs typeface="Arial" panose="020B0604020202020204" pitchFamily="34" charset="0"/>
              </a:rPr>
              <a:t>meeting</a:t>
            </a:r>
            <a:endParaRPr lang="fr-BE" sz="2000" i="0" dirty="0" smtClean="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5010422" y="1484784"/>
            <a:ext cx="3600400" cy="4841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chemeClr val="tx1"/>
                </a:solidFill>
                <a:latin typeface="Arial" panose="020B0604020202020204" pitchFamily="34" charset="0"/>
                <a:cs typeface="Arial" panose="020B0604020202020204" pitchFamily="34" charset="0"/>
              </a:rPr>
              <a:t>What</a:t>
            </a:r>
            <a:r>
              <a:rPr lang="pl-PL" b="1" i="0" kern="0" dirty="0" smtClean="0">
                <a:solidFill>
                  <a:schemeClr val="tx1"/>
                </a:solidFill>
                <a:latin typeface="Arial" panose="020B0604020202020204" pitchFamily="34" charset="0"/>
                <a:cs typeface="Arial" panose="020B0604020202020204" pitchFamily="34" charset="0"/>
              </a:rPr>
              <a:t>’s </a:t>
            </a:r>
            <a:r>
              <a:rPr lang="fr-BE" b="1" i="0" kern="0" dirty="0" smtClean="0">
                <a:solidFill>
                  <a:schemeClr val="tx1"/>
                </a:solidFill>
                <a:latin typeface="Arial" panose="020B0604020202020204" pitchFamily="34" charset="0"/>
                <a:cs typeface="Arial" panose="020B0604020202020204" pitchFamily="34" charset="0"/>
              </a:rPr>
              <a:t>out</a:t>
            </a:r>
            <a:r>
              <a:rPr lang="en-GB" b="1" i="0" kern="0" dirty="0" smtClean="0">
                <a:solidFill>
                  <a:schemeClr val="tx1"/>
                </a:solidFill>
                <a:latin typeface="Arial" panose="020B0604020202020204" pitchFamily="34" charset="0"/>
                <a:cs typeface="Arial" panose="020B0604020202020204" pitchFamily="34" charset="0"/>
              </a:rPr>
              <a:t>?</a:t>
            </a:r>
          </a:p>
          <a:p>
            <a:pPr>
              <a:spcAft>
                <a:spcPts val="1200"/>
              </a:spcAft>
              <a:buClr>
                <a:schemeClr val="tx1"/>
              </a:buClr>
              <a:buFont typeface="Wingdings" panose="05000000000000000000" pitchFamily="2" charset="2"/>
              <a:buChar char="§"/>
            </a:pPr>
            <a:r>
              <a:rPr lang="fr-BE" sz="2000" b="0" i="0" kern="0" dirty="0" smtClean="0">
                <a:solidFill>
                  <a:schemeClr val="bg2"/>
                </a:solidFill>
                <a:latin typeface="Arial" panose="020B0604020202020204" pitchFamily="34" charset="0"/>
                <a:cs typeface="Arial" panose="020B0604020202020204" pitchFamily="34" charset="0"/>
              </a:rPr>
              <a:t>P</a:t>
            </a:r>
            <a:r>
              <a:rPr lang="pl-PL" sz="2000" b="0" i="0" kern="0" dirty="0" err="1" smtClean="0">
                <a:solidFill>
                  <a:schemeClr val="bg2"/>
                </a:solidFill>
                <a:latin typeface="Arial" panose="020B0604020202020204" pitchFamily="34" charset="0"/>
                <a:cs typeface="Arial" panose="020B0604020202020204" pitchFamily="34" charset="0"/>
              </a:rPr>
              <a:t>erformance</a:t>
            </a:r>
            <a:r>
              <a:rPr lang="pl-PL" sz="2000" b="0" i="0" kern="0" dirty="0" smtClean="0">
                <a:solidFill>
                  <a:schemeClr val="bg2"/>
                </a:solidFill>
                <a:latin typeface="Arial" panose="020B0604020202020204" pitchFamily="34" charset="0"/>
                <a:cs typeface="Arial" panose="020B0604020202020204" pitchFamily="34" charset="0"/>
              </a:rPr>
              <a:t> </a:t>
            </a:r>
            <a:r>
              <a:rPr lang="pl-PL" sz="2000" b="0" i="0" kern="0" dirty="0" err="1" smtClean="0">
                <a:solidFill>
                  <a:schemeClr val="bg2"/>
                </a:solidFill>
                <a:latin typeface="Arial" panose="020B0604020202020204" pitchFamily="34" charset="0"/>
                <a:cs typeface="Arial" panose="020B0604020202020204" pitchFamily="34" charset="0"/>
              </a:rPr>
              <a:t>reserve</a:t>
            </a:r>
            <a:r>
              <a:rPr lang="fr-BE"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replaced</a:t>
            </a:r>
            <a:r>
              <a:rPr lang="fr-BE" sz="2000" b="0" i="0" kern="0" dirty="0" smtClean="0">
                <a:solidFill>
                  <a:schemeClr val="bg2"/>
                </a:solidFill>
                <a:latin typeface="Arial" panose="020B0604020202020204" pitchFamily="34" charset="0"/>
                <a:cs typeface="Arial" panose="020B0604020202020204" pitchFamily="34" charset="0"/>
              </a:rPr>
              <a:t> by </a:t>
            </a:r>
            <a:r>
              <a:rPr lang="fr-BE" sz="2000" b="0" i="0" kern="0" dirty="0">
                <a:solidFill>
                  <a:schemeClr val="bg2"/>
                </a:solidFill>
                <a:latin typeface="Arial" panose="020B0604020202020204" pitchFamily="34" charset="0"/>
                <a:cs typeface="Arial" panose="020B0604020202020204" pitchFamily="34" charset="0"/>
              </a:rPr>
              <a:t>"</a:t>
            </a:r>
            <a:r>
              <a:rPr lang="fr-BE" sz="2000" b="0" i="0" kern="0" dirty="0" smtClean="0">
                <a:solidFill>
                  <a:schemeClr val="bg2"/>
                </a:solidFill>
                <a:latin typeface="Arial" panose="020B0604020202020204" pitchFamily="34" charset="0"/>
                <a:cs typeface="Arial" panose="020B0604020202020204" pitchFamily="34" charset="0"/>
              </a:rPr>
              <a:t>5+2")</a:t>
            </a:r>
            <a:endParaRPr lang="pl-PL" sz="2000"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2000" b="0" i="0" kern="0" dirty="0" smtClean="0">
                <a:solidFill>
                  <a:schemeClr val="bg2"/>
                </a:solidFill>
                <a:latin typeface="Arial" panose="020B0604020202020204" pitchFamily="34" charset="0"/>
                <a:cs typeface="Arial" panose="020B0604020202020204" pitchFamily="34" charset="0"/>
              </a:rPr>
              <a:t>A</a:t>
            </a:r>
            <a:r>
              <a:rPr lang="pl-PL" sz="2000" b="0" i="0" kern="0" dirty="0" err="1" smtClean="0">
                <a:solidFill>
                  <a:schemeClr val="bg2"/>
                </a:solidFill>
                <a:latin typeface="Arial" panose="020B0604020202020204" pitchFamily="34" charset="0"/>
                <a:cs typeface="Arial" panose="020B0604020202020204" pitchFamily="34" charset="0"/>
              </a:rPr>
              <a:t>nnual</a:t>
            </a:r>
            <a:r>
              <a:rPr lang="pl-PL" sz="2000" b="0" i="0" kern="0" dirty="0" smtClean="0">
                <a:solidFill>
                  <a:schemeClr val="bg2"/>
                </a:solidFill>
                <a:latin typeface="Arial" panose="020B0604020202020204" pitchFamily="34" charset="0"/>
                <a:cs typeface="Arial" panose="020B0604020202020204" pitchFamily="34" charset="0"/>
              </a:rPr>
              <a:t> </a:t>
            </a:r>
            <a:r>
              <a:rPr lang="fr-BE" sz="2000" b="0" i="0" kern="0" dirty="0" err="1" smtClean="0">
                <a:solidFill>
                  <a:schemeClr val="bg2"/>
                </a:solidFill>
                <a:latin typeface="Arial" panose="020B0604020202020204" pitchFamily="34" charset="0"/>
                <a:cs typeface="Arial" panose="020B0604020202020204" pitchFamily="34" charset="0"/>
              </a:rPr>
              <a:t>implementation</a:t>
            </a:r>
            <a:r>
              <a:rPr lang="fr-BE" sz="2000" b="0" i="0" kern="0" dirty="0" smtClean="0">
                <a:solidFill>
                  <a:schemeClr val="bg2"/>
                </a:solidFill>
                <a:latin typeface="Arial" panose="020B0604020202020204" pitchFamily="34" charset="0"/>
                <a:cs typeface="Arial" panose="020B0604020202020204" pitchFamily="34" charset="0"/>
              </a:rPr>
              <a:t> and </a:t>
            </a:r>
            <a:r>
              <a:rPr lang="pl-PL" sz="2000" b="0" i="0" kern="0" dirty="0" err="1" smtClean="0">
                <a:solidFill>
                  <a:schemeClr val="bg2"/>
                </a:solidFill>
                <a:latin typeface="Arial" panose="020B0604020202020204" pitchFamily="34" charset="0"/>
                <a:cs typeface="Arial" panose="020B0604020202020204" pitchFamily="34" charset="0"/>
              </a:rPr>
              <a:t>progre</a:t>
            </a:r>
            <a:r>
              <a:rPr lang="fr-BE" sz="2000" b="0" i="0" kern="0" dirty="0" smtClean="0">
                <a:solidFill>
                  <a:schemeClr val="bg2"/>
                </a:solidFill>
                <a:latin typeface="Arial" panose="020B0604020202020204" pitchFamily="34" charset="0"/>
                <a:cs typeface="Arial" panose="020B0604020202020204" pitchFamily="34" charset="0"/>
              </a:rPr>
              <a:t>s</a:t>
            </a:r>
            <a:r>
              <a:rPr lang="pl-PL" sz="2000" b="0" i="0" kern="0" dirty="0" smtClean="0">
                <a:solidFill>
                  <a:schemeClr val="bg2"/>
                </a:solidFill>
                <a:latin typeface="Arial" panose="020B0604020202020204" pitchFamily="34" charset="0"/>
                <a:cs typeface="Arial" panose="020B0604020202020204" pitchFamily="34" charset="0"/>
              </a:rPr>
              <a:t>s </a:t>
            </a:r>
            <a:r>
              <a:rPr lang="pl-PL" sz="2000" b="0" i="0" kern="0" dirty="0" err="1" smtClean="0">
                <a:solidFill>
                  <a:schemeClr val="bg2"/>
                </a:solidFill>
                <a:latin typeface="Arial" panose="020B0604020202020204" pitchFamily="34" charset="0"/>
                <a:cs typeface="Arial" panose="020B0604020202020204" pitchFamily="34" charset="0"/>
              </a:rPr>
              <a:t>reports</a:t>
            </a:r>
            <a:r>
              <a:rPr lang="pl-PL" sz="2000" b="0" i="0" kern="0" dirty="0" smtClean="0">
                <a:solidFill>
                  <a:schemeClr val="bg2"/>
                </a:solidFill>
                <a:latin typeface="Arial" panose="020B0604020202020204" pitchFamily="34" charset="0"/>
                <a:cs typeface="Arial" panose="020B0604020202020204" pitchFamily="34" charset="0"/>
              </a:rPr>
              <a:t> for </a:t>
            </a:r>
            <a:r>
              <a:rPr lang="pl-PL" sz="2000" b="0" i="0" kern="0" dirty="0" err="1" smtClean="0">
                <a:solidFill>
                  <a:schemeClr val="bg2"/>
                </a:solidFill>
                <a:latin typeface="Arial" panose="020B0604020202020204" pitchFamily="34" charset="0"/>
                <a:cs typeface="Arial" panose="020B0604020202020204" pitchFamily="34" charset="0"/>
              </a:rPr>
              <a:t>cohesion</a:t>
            </a:r>
            <a:r>
              <a:rPr lang="pl-PL" sz="2000" b="0" i="0" kern="0" dirty="0" smtClean="0">
                <a:solidFill>
                  <a:schemeClr val="bg2"/>
                </a:solidFill>
                <a:latin typeface="Arial" panose="020B0604020202020204" pitchFamily="34" charset="0"/>
                <a:cs typeface="Arial" panose="020B0604020202020204" pitchFamily="34" charset="0"/>
              </a:rPr>
              <a:t> policy </a:t>
            </a:r>
          </a:p>
          <a:p>
            <a:pPr>
              <a:spcAft>
                <a:spcPts val="1200"/>
              </a:spcAft>
              <a:buClr>
                <a:schemeClr val="tx1"/>
              </a:buClr>
              <a:buFont typeface="Wingdings" panose="05000000000000000000" pitchFamily="2" charset="2"/>
              <a:buChar char="§"/>
            </a:pPr>
            <a:r>
              <a:rPr lang="fr-BE" sz="2000" b="0" i="0" dirty="0" smtClean="0">
                <a:solidFill>
                  <a:schemeClr val="bg2"/>
                </a:solidFill>
                <a:latin typeface="Arial" panose="020B0604020202020204" pitchFamily="34" charset="0"/>
                <a:cs typeface="Arial" panose="020B0604020202020204" pitchFamily="34" charset="0"/>
              </a:rPr>
              <a:t>Ex </a:t>
            </a:r>
            <a:r>
              <a:rPr lang="pl-PL" sz="2000" b="0" i="0" dirty="0" err="1" smtClean="0">
                <a:solidFill>
                  <a:schemeClr val="bg2"/>
                </a:solidFill>
                <a:latin typeface="Arial" panose="020B0604020202020204" pitchFamily="34" charset="0"/>
                <a:cs typeface="Arial" panose="020B0604020202020204" pitchFamily="34" charset="0"/>
              </a:rPr>
              <a:t>ante</a:t>
            </a:r>
            <a:r>
              <a:rPr lang="pl-PL" sz="2000" b="0" i="0" dirty="0" smtClean="0">
                <a:solidFill>
                  <a:schemeClr val="bg2"/>
                </a:solidFill>
                <a:latin typeface="Arial" panose="020B0604020202020204" pitchFamily="34" charset="0"/>
                <a:cs typeface="Arial" panose="020B0604020202020204" pitchFamily="34" charset="0"/>
              </a:rPr>
              <a:t> </a:t>
            </a:r>
            <a:r>
              <a:rPr lang="pl-PL" sz="2000" b="0" i="0" dirty="0" err="1" smtClean="0">
                <a:solidFill>
                  <a:schemeClr val="bg2"/>
                </a:solidFill>
                <a:latin typeface="Arial" panose="020B0604020202020204" pitchFamily="34" charset="0"/>
                <a:cs typeface="Arial" panose="020B0604020202020204" pitchFamily="34" charset="0"/>
              </a:rPr>
              <a:t>evaluation</a:t>
            </a:r>
            <a:endParaRPr lang="pl-PL" sz="2000" b="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2000" b="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b="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b="0" i="0" kern="0" dirty="0">
              <a:solidFill>
                <a:schemeClr val="bg2"/>
              </a:solidFill>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428396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6361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solidFill>
                  <a:srgbClr val="20AA63"/>
                </a:solidFill>
                <a:latin typeface="Arial" panose="020B0604020202020204" pitchFamily="34" charset="0"/>
                <a:cs typeface="Arial" panose="020B0604020202020204" pitchFamily="34" charset="0"/>
              </a:rPr>
              <a:t>Facilitated use of financial </a:t>
            </a:r>
            <a:r>
              <a:rPr lang="en-GB" dirty="0">
                <a:solidFill>
                  <a:srgbClr val="20AA63"/>
                </a:solidFill>
                <a:latin typeface="Arial" panose="020B0604020202020204" pitchFamily="34" charset="0"/>
                <a:cs typeface="Arial" panose="020B0604020202020204" pitchFamily="34" charset="0"/>
              </a:rPr>
              <a:t>instruments</a:t>
            </a: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pPr>
            <a:endParaRPr lang="en-GB" sz="20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pPr>
            <a:r>
              <a:rPr lang="en-US" sz="2000" i="0" dirty="0" smtClean="0">
                <a:solidFill>
                  <a:schemeClr val="bg2"/>
                </a:solidFill>
                <a:latin typeface="Arial" panose="020B0604020202020204" pitchFamily="34" charset="0"/>
                <a:cs typeface="Arial" panose="020B0604020202020204" pitchFamily="34" charset="0"/>
              </a:rPr>
              <a:t>Encouraging financial instruments (FIs) by simplification:</a:t>
            </a:r>
          </a:p>
          <a:p>
            <a:pPr lvl="1">
              <a:spcAft>
                <a:spcPts val="1200"/>
              </a:spcAft>
              <a:buClr>
                <a:schemeClr val="tx1"/>
              </a:buClr>
            </a:pPr>
            <a:r>
              <a:rPr lang="en-GB" sz="1800" b="0" i="0" dirty="0" smtClean="0">
                <a:solidFill>
                  <a:schemeClr val="bg2"/>
                </a:solidFill>
                <a:latin typeface="Arial" panose="020B0604020202020204" pitchFamily="34" charset="0"/>
                <a:cs typeface="Arial" panose="020B0604020202020204" pitchFamily="34" charset="0"/>
              </a:rPr>
              <a:t>Lighter ex-ante assessments</a:t>
            </a:r>
          </a:p>
          <a:p>
            <a:pPr lvl="1">
              <a:spcAft>
                <a:spcPts val="1200"/>
              </a:spcAft>
              <a:buClr>
                <a:schemeClr val="tx1"/>
              </a:buClr>
            </a:pPr>
            <a:r>
              <a:rPr lang="en-GB" sz="1800" b="0" dirty="0" smtClean="0">
                <a:solidFill>
                  <a:schemeClr val="bg2"/>
                </a:solidFill>
                <a:latin typeface="Arial" panose="020B0604020202020204" pitchFamily="34" charset="0"/>
                <a:cs typeface="Arial" panose="020B0604020202020204" pitchFamily="34" charset="0"/>
              </a:rPr>
              <a:t>Integrated rules for grants and FIs</a:t>
            </a:r>
            <a:br>
              <a:rPr lang="en-GB" sz="1800" b="0" dirty="0" smtClean="0">
                <a:solidFill>
                  <a:schemeClr val="bg2"/>
                </a:solidFill>
                <a:latin typeface="Arial" panose="020B0604020202020204" pitchFamily="34" charset="0"/>
                <a:cs typeface="Arial" panose="020B0604020202020204" pitchFamily="34" charset="0"/>
              </a:rPr>
            </a:br>
            <a:r>
              <a:rPr lang="en-GB" sz="1800" b="0" dirty="0" smtClean="0">
                <a:solidFill>
                  <a:schemeClr val="bg2"/>
                </a:solidFill>
                <a:latin typeface="Arial" panose="020B0604020202020204" pitchFamily="34" charset="0"/>
                <a:cs typeface="Arial" panose="020B0604020202020204" pitchFamily="34" charset="0"/>
              </a:rPr>
              <a:t>(=&gt; easier to master rules, easier to c</a:t>
            </a:r>
            <a:r>
              <a:rPr lang="en-GB" sz="1800" b="0" i="0" dirty="0" smtClean="0">
                <a:solidFill>
                  <a:schemeClr val="bg2"/>
                </a:solidFill>
                <a:latin typeface="Arial" panose="020B0604020202020204" pitchFamily="34" charset="0"/>
                <a:cs typeface="Arial" panose="020B0604020202020204" pitchFamily="34" charset="0"/>
              </a:rPr>
              <a:t>ombine instruments)</a:t>
            </a:r>
          </a:p>
          <a:p>
            <a:pPr lvl="1">
              <a:spcAft>
                <a:spcPts val="1200"/>
              </a:spcAft>
              <a:buClr>
                <a:schemeClr val="tx1"/>
              </a:buClr>
            </a:pPr>
            <a:r>
              <a:rPr lang="en-GB" sz="1800" b="0" i="0" dirty="0" smtClean="0">
                <a:solidFill>
                  <a:schemeClr val="bg2"/>
                </a:solidFill>
                <a:latin typeface="Arial" panose="020B0604020202020204" pitchFamily="34" charset="0"/>
                <a:cs typeface="Arial" panose="020B0604020202020204" pitchFamily="34" charset="0"/>
              </a:rPr>
              <a:t>Simpler </a:t>
            </a:r>
            <a:r>
              <a:rPr lang="en-GB" sz="1800" b="0" i="0" dirty="0">
                <a:solidFill>
                  <a:schemeClr val="bg2"/>
                </a:solidFill>
                <a:latin typeface="Arial" panose="020B0604020202020204" pitchFamily="34" charset="0"/>
                <a:cs typeface="Arial" panose="020B0604020202020204" pitchFamily="34" charset="0"/>
              </a:rPr>
              <a:t>rules on eligibility, payments and management </a:t>
            </a:r>
            <a:r>
              <a:rPr lang="en-GB" sz="1800" b="0" i="0" dirty="0" smtClean="0">
                <a:solidFill>
                  <a:schemeClr val="bg2"/>
                </a:solidFill>
                <a:latin typeface="Arial" panose="020B0604020202020204" pitchFamily="34" charset="0"/>
                <a:cs typeface="Arial" panose="020B0604020202020204" pitchFamily="34" charset="0"/>
              </a:rPr>
              <a:t>fees</a:t>
            </a:r>
          </a:p>
          <a:p>
            <a:pPr lvl="1">
              <a:spcAft>
                <a:spcPts val="1200"/>
              </a:spcAft>
              <a:buClr>
                <a:schemeClr val="tx1"/>
              </a:buClr>
            </a:pPr>
            <a:r>
              <a:rPr lang="en-GB" sz="1800" b="0" dirty="0" smtClean="0">
                <a:solidFill>
                  <a:schemeClr val="bg2"/>
                </a:solidFill>
                <a:latin typeface="Arial" panose="020B0604020202020204" pitchFamily="34" charset="0"/>
                <a:cs typeface="Arial" panose="020B0604020202020204" pitchFamily="34" charset="0"/>
              </a:rPr>
              <a:t>No separate reporting</a:t>
            </a:r>
            <a:endParaRPr lang="en-GB" sz="1800" b="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en-US" sz="2000" i="0" dirty="0" smtClean="0">
                <a:solidFill>
                  <a:schemeClr val="bg2"/>
                </a:solidFill>
                <a:latin typeface="Arial" panose="020B0604020202020204" pitchFamily="34" charset="0"/>
                <a:cs typeface="Arial" panose="020B0604020202020204" pitchFamily="34" charset="0"/>
              </a:rPr>
              <a:t>Voluntary contribution up </a:t>
            </a:r>
            <a:r>
              <a:rPr lang="en-US" sz="2000" i="0" dirty="0">
                <a:solidFill>
                  <a:schemeClr val="bg2"/>
                </a:solidFill>
                <a:latin typeface="Arial" panose="020B0604020202020204" pitchFamily="34" charset="0"/>
                <a:cs typeface="Arial" panose="020B0604020202020204" pitchFamily="34" charset="0"/>
              </a:rPr>
              <a:t>to 5% of each Fund to </a:t>
            </a:r>
            <a:r>
              <a:rPr lang="en-US" sz="2000" i="0" dirty="0" smtClean="0">
                <a:solidFill>
                  <a:schemeClr val="bg2"/>
                </a:solidFill>
                <a:latin typeface="Arial" panose="020B0604020202020204" pitchFamily="34" charset="0"/>
                <a:cs typeface="Arial" panose="020B0604020202020204" pitchFamily="34" charset="0"/>
              </a:rPr>
              <a:t>new "</a:t>
            </a:r>
            <a:r>
              <a:rPr lang="en-US" sz="2000" i="0" dirty="0" err="1" smtClean="0">
                <a:solidFill>
                  <a:schemeClr val="bg2"/>
                </a:solidFill>
                <a:latin typeface="Arial" panose="020B0604020202020204" pitchFamily="34" charset="0"/>
                <a:cs typeface="Arial" panose="020B0604020202020204" pitchFamily="34" charset="0"/>
              </a:rPr>
              <a:t>InvestEU</a:t>
            </a:r>
            <a:r>
              <a:rPr lang="en-US" sz="2000" i="0" dirty="0" smtClean="0">
                <a:solidFill>
                  <a:schemeClr val="bg2"/>
                </a:solidFill>
                <a:latin typeface="Arial" panose="020B0604020202020204" pitchFamily="34" charset="0"/>
                <a:cs typeface="Arial" panose="020B0604020202020204" pitchFamily="34" charset="0"/>
              </a:rPr>
              <a:t>" instrument. </a:t>
            </a:r>
            <a:r>
              <a:rPr lang="en-GB" sz="2000" i="0" dirty="0" smtClean="0">
                <a:solidFill>
                  <a:schemeClr val="bg2"/>
                </a:solidFill>
                <a:latin typeface="Arial" panose="020B0604020202020204" pitchFamily="34" charset="0"/>
                <a:cs typeface="Arial" panose="020B0604020202020204" pitchFamily="34" charset="0"/>
              </a:rPr>
              <a:t>Rules </a:t>
            </a:r>
            <a:r>
              <a:rPr lang="en-GB" sz="2000" i="0" dirty="0">
                <a:solidFill>
                  <a:schemeClr val="bg2"/>
                </a:solidFill>
                <a:latin typeface="Arial" panose="020B0604020202020204" pitchFamily="34" charset="0"/>
                <a:cs typeface="Arial" panose="020B0604020202020204" pitchFamily="34" charset="0"/>
              </a:rPr>
              <a:t>of </a:t>
            </a:r>
            <a:r>
              <a:rPr lang="en-GB" sz="2000" i="0" dirty="0" err="1" smtClean="0">
                <a:solidFill>
                  <a:schemeClr val="bg2"/>
                </a:solidFill>
                <a:latin typeface="Arial" panose="020B0604020202020204" pitchFamily="34" charset="0"/>
                <a:cs typeface="Arial" panose="020B0604020202020204" pitchFamily="34" charset="0"/>
              </a:rPr>
              <a:t>InvestEU</a:t>
            </a:r>
            <a:r>
              <a:rPr lang="en-GB" sz="2000" i="0" dirty="0" smtClean="0">
                <a:solidFill>
                  <a:schemeClr val="bg2"/>
                </a:solidFill>
                <a:latin typeface="Arial" panose="020B0604020202020204" pitchFamily="34" charset="0"/>
                <a:cs typeface="Arial" panose="020B0604020202020204" pitchFamily="34" charset="0"/>
              </a:rPr>
              <a:t>, but cohesion objectives.</a:t>
            </a: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en-GB" sz="20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pPr>
            <a:endParaRPr lang="en-GB" sz="20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584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876256" cy="646331"/>
          </a:xfrm>
          <a:prstGeom prst="rect">
            <a:avLst/>
          </a:prstGeom>
          <a:solidFill>
            <a:schemeClr val="tx1"/>
          </a:solidFill>
        </p:spPr>
        <p:txBody>
          <a:bodyPr wrap="square" lIns="0" rtlCol="0" anchor="ctr" anchorCtr="0">
            <a:spAutoFit/>
          </a:bodyPr>
          <a:lstStyle/>
          <a:p>
            <a:pPr lvl="1"/>
            <a:r>
              <a:rPr lang="fr-BE" sz="3600" dirty="0" err="1" smtClean="0">
                <a:solidFill>
                  <a:schemeClr val="bg1"/>
                </a:solidFill>
                <a:latin typeface="+mj-lt"/>
              </a:rPr>
              <a:t>Solidarity</a:t>
            </a:r>
            <a:r>
              <a:rPr lang="fr-BE" sz="3600" dirty="0" smtClean="0">
                <a:solidFill>
                  <a:schemeClr val="bg1"/>
                </a:solidFill>
                <a:latin typeface="+mj-lt"/>
              </a:rPr>
              <a:t> and </a:t>
            </a:r>
            <a:r>
              <a:rPr lang="fr-BE" sz="3600" dirty="0" err="1" smtClean="0">
                <a:solidFill>
                  <a:schemeClr val="bg1"/>
                </a:solidFill>
                <a:latin typeface="+mj-lt"/>
              </a:rPr>
              <a:t>responsibility</a:t>
            </a:r>
            <a:endParaRPr lang="en-GB" sz="3600" dirty="0" smtClean="0">
              <a:solidFill>
                <a:schemeClr val="bg1"/>
              </a:solidFill>
              <a:latin typeface="+mj-lt"/>
            </a:endParaRPr>
          </a:p>
        </p:txBody>
      </p:sp>
    </p:spTree>
    <p:extLst>
      <p:ext uri="{BB962C8B-B14F-4D97-AF65-F5344CB8AC3E}">
        <p14:creationId xmlns:p14="http://schemas.microsoft.com/office/powerpoint/2010/main" val="140321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88091" y="216605"/>
            <a:ext cx="7920880" cy="954107"/>
          </a:xfrm>
          <a:prstGeom prst="rect">
            <a:avLst/>
          </a:prstGeom>
        </p:spPr>
        <p:txBody>
          <a:bodyPr>
            <a:spAutoFit/>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lvl="0" indent="0"/>
            <a:r>
              <a:rPr lang="fr-BE" sz="2800" cap="all" dirty="0" err="1"/>
              <a:t>AligNed</a:t>
            </a:r>
            <a:r>
              <a:rPr lang="fr-BE" sz="2800" cap="all" dirty="0"/>
              <a:t> to </a:t>
            </a:r>
            <a:r>
              <a:rPr lang="fr-BE" sz="2800" cap="all" dirty="0" err="1"/>
              <a:t>political</a:t>
            </a:r>
            <a:r>
              <a:rPr lang="fr-BE" sz="2800" cap="all" dirty="0"/>
              <a:t> </a:t>
            </a:r>
            <a:r>
              <a:rPr lang="fr-BE" sz="2800" cap="all" dirty="0" err="1" smtClean="0"/>
              <a:t>priorities</a:t>
            </a:r>
            <a:r>
              <a:rPr lang="fr-BE" sz="2800" cap="all" dirty="0" smtClean="0"/>
              <a:t> </a:t>
            </a:r>
            <a:r>
              <a:rPr lang="en-GB" sz="2800" dirty="0" smtClean="0"/>
              <a:t>Simplification, transparency and flexibility</a:t>
            </a:r>
            <a:endParaRPr lang="en-IE" sz="2800" dirty="0"/>
          </a:p>
        </p:txBody>
      </p:sp>
      <p:pic>
        <p:nvPicPr>
          <p:cNvPr id="11" name="Picture 4" descr="U:\5_Websites\5.7_Web_Teams_Meetings_and_Coordination\2017\Diana All Files\MFF\2nd May 2018\Presentation\support\graphs and visuals\Alignment to politicalpriorities-icon@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91" y="216605"/>
            <a:ext cx="702000" cy="70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9578" y="6381328"/>
            <a:ext cx="2019152" cy="246221"/>
          </a:xfrm>
          <a:prstGeom prst="rect">
            <a:avLst/>
          </a:prstGeom>
          <a:noFill/>
        </p:spPr>
        <p:txBody>
          <a:bodyPr wrap="square" rtlCol="0">
            <a:spAutoFit/>
          </a:bodyPr>
          <a:lstStyle/>
          <a:p>
            <a:r>
              <a:rPr lang="en-GB" sz="1000" b="0" i="1" dirty="0" smtClean="0">
                <a:solidFill>
                  <a:srgbClr val="000000"/>
                </a:solidFill>
                <a:latin typeface="Arial"/>
                <a:cs typeface="Times New Roman" panose="02020603050405020304" pitchFamily="18" charset="0"/>
              </a:rPr>
              <a:t>Source: </a:t>
            </a:r>
            <a:r>
              <a:rPr lang="en-GB" sz="1000" b="0" dirty="0" smtClean="0">
                <a:solidFill>
                  <a:srgbClr val="000000"/>
                </a:solidFill>
                <a:latin typeface="Arial"/>
                <a:cs typeface="Times New Roman" panose="02020603050405020304" pitchFamily="18" charset="0"/>
              </a:rPr>
              <a:t>European Commission</a:t>
            </a:r>
            <a:endParaRPr lang="en-GB" sz="1000" b="0" dirty="0">
              <a:solidFill>
                <a:srgbClr val="000000"/>
              </a:solidFill>
              <a:latin typeface="Arial"/>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214399"/>
            <a:ext cx="7691839" cy="509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473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fr-BE" dirty="0" err="1" smtClean="0">
                <a:solidFill>
                  <a:srgbClr val="20AA63"/>
                </a:solidFill>
                <a:latin typeface="Arial" panose="020B0604020202020204" pitchFamily="34" charset="0"/>
                <a:cs typeface="Arial" panose="020B0604020202020204" pitchFamily="34" charset="0"/>
              </a:rPr>
              <a:t>Lower</a:t>
            </a:r>
            <a:r>
              <a:rPr lang="fr-BE" dirty="0" smtClean="0">
                <a:solidFill>
                  <a:srgbClr val="20AA63"/>
                </a:solidFill>
                <a:latin typeface="Arial" panose="020B0604020202020204" pitchFamily="34" charset="0"/>
                <a:cs typeface="Arial" panose="020B0604020202020204" pitchFamily="34" charset="0"/>
              </a:rPr>
              <a:t> </a:t>
            </a:r>
            <a:r>
              <a:rPr lang="fr-BE" dirty="0" err="1" smtClean="0">
                <a:solidFill>
                  <a:srgbClr val="20AA63"/>
                </a:solidFill>
                <a:latin typeface="Arial" panose="020B0604020202020204" pitchFamily="34" charset="0"/>
                <a:cs typeface="Arial" panose="020B0604020202020204" pitchFamily="34" charset="0"/>
              </a:rPr>
              <a:t>co-financing</a:t>
            </a:r>
            <a:r>
              <a:rPr lang="fr-BE" dirty="0" smtClean="0">
                <a:solidFill>
                  <a:srgbClr val="20AA63"/>
                </a:solidFill>
                <a:latin typeface="Arial" panose="020B0604020202020204" pitchFamily="34" charset="0"/>
                <a:cs typeface="Arial" panose="020B0604020202020204" pitchFamily="34" charset="0"/>
              </a:rPr>
              <a:t> </a:t>
            </a:r>
            <a:r>
              <a:rPr lang="fr-BE" dirty="0" err="1" smtClean="0">
                <a:solidFill>
                  <a:srgbClr val="20AA63"/>
                </a:solidFill>
                <a:latin typeface="Arial" panose="020B0604020202020204" pitchFamily="34" charset="0"/>
                <a:cs typeface="Arial" panose="020B0604020202020204" pitchFamily="34" charset="0"/>
              </a:rPr>
              <a:t>ceilings</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pPr>
            <a:endParaRPr lang="en-US" sz="20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fr-BE" sz="16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fr-BE"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fr-BE" sz="16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fr-BE"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fr-BE" sz="1600" i="0" dirty="0" smtClean="0">
              <a:solidFill>
                <a:schemeClr val="bg2"/>
              </a:solidFill>
              <a:latin typeface="Arial" panose="020B0604020202020204" pitchFamily="34" charset="0"/>
              <a:cs typeface="Arial" panose="020B0604020202020204" pitchFamily="34" charset="0"/>
            </a:endParaRPr>
          </a:p>
          <a:p>
            <a:pPr marL="0" indent="0">
              <a:spcAft>
                <a:spcPts val="0"/>
              </a:spcAft>
              <a:buClr>
                <a:schemeClr val="tx1"/>
              </a:buClr>
              <a:buNone/>
            </a:pPr>
            <a:endParaRPr lang="fr-BE" sz="1800" i="0" dirty="0" smtClean="0">
              <a:solidFill>
                <a:schemeClr val="bg2"/>
              </a:solidFill>
              <a:latin typeface="Arial" panose="020B0604020202020204" pitchFamily="34" charset="0"/>
              <a:cs typeface="Arial" panose="020B0604020202020204" pitchFamily="34" charset="0"/>
            </a:endParaRPr>
          </a:p>
          <a:p>
            <a:pPr marL="0" indent="0">
              <a:spcAft>
                <a:spcPts val="0"/>
              </a:spcAft>
              <a:buClr>
                <a:schemeClr val="tx1"/>
              </a:buClr>
              <a:buNone/>
            </a:pPr>
            <a:r>
              <a:rPr lang="fr-BE" sz="2000" i="0" dirty="0" smtClean="0">
                <a:solidFill>
                  <a:schemeClr val="bg2"/>
                </a:solidFill>
                <a:latin typeface="Arial" panose="020B0604020202020204" pitchFamily="34" charset="0"/>
                <a:cs typeface="Arial" panose="020B0604020202020204" pitchFamily="34" charset="0"/>
              </a:rPr>
              <a:t>"Quid pro quo":	VAT </a:t>
            </a:r>
            <a:r>
              <a:rPr lang="fr-BE" sz="2000" i="0" dirty="0" err="1" smtClean="0">
                <a:solidFill>
                  <a:schemeClr val="bg2"/>
                </a:solidFill>
                <a:latin typeface="Arial" panose="020B0604020202020204" pitchFamily="34" charset="0"/>
                <a:cs typeface="Arial" panose="020B0604020202020204" pitchFamily="34" charset="0"/>
              </a:rPr>
              <a:t>eligibility</a:t>
            </a:r>
            <a:endParaRPr lang="fr-BE" sz="2000" i="0" dirty="0" smtClean="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r>
              <a:rPr lang="fr-BE" sz="2000" i="0" dirty="0" smtClean="0">
                <a:solidFill>
                  <a:schemeClr val="bg2"/>
                </a:solidFill>
                <a:latin typeface="Arial" panose="020B0604020202020204" pitchFamily="34" charset="0"/>
                <a:cs typeface="Arial" panose="020B0604020202020204" pitchFamily="34" charset="0"/>
              </a:rPr>
              <a:t>		No </a:t>
            </a:r>
            <a:r>
              <a:rPr lang="fr-BE" sz="2000" i="0" dirty="0" err="1" smtClean="0">
                <a:solidFill>
                  <a:schemeClr val="bg2"/>
                </a:solidFill>
                <a:latin typeface="Arial" panose="020B0604020202020204" pitchFamily="34" charset="0"/>
                <a:cs typeface="Arial" panose="020B0604020202020204" pitchFamily="34" charset="0"/>
              </a:rPr>
              <a:t>specific</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rules</a:t>
            </a:r>
            <a:r>
              <a:rPr lang="fr-BE" sz="2000" i="0" dirty="0" smtClean="0">
                <a:solidFill>
                  <a:schemeClr val="bg2"/>
                </a:solidFill>
                <a:latin typeface="Arial" panose="020B0604020202020204" pitchFamily="34" charset="0"/>
                <a:cs typeface="Arial" panose="020B0604020202020204" pitchFamily="34" charset="0"/>
              </a:rPr>
              <a:t> for revenue </a:t>
            </a:r>
            <a:r>
              <a:rPr lang="fr-BE" sz="2000" i="0" dirty="0" err="1" smtClean="0">
                <a:solidFill>
                  <a:schemeClr val="bg2"/>
                </a:solidFill>
                <a:latin typeface="Arial" panose="020B0604020202020204" pitchFamily="34" charset="0"/>
                <a:cs typeface="Arial" panose="020B0604020202020204" pitchFamily="34" charset="0"/>
              </a:rPr>
              <a:t>generating</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project</a:t>
            </a:r>
            <a:r>
              <a:rPr lang="fr-BE" sz="2000" i="0" dirty="0" err="1">
                <a:solidFill>
                  <a:schemeClr val="bg2"/>
                </a:solidFill>
                <a:latin typeface="Arial" panose="020B0604020202020204" pitchFamily="34" charset="0"/>
                <a:cs typeface="Arial" panose="020B0604020202020204" pitchFamily="34" charset="0"/>
              </a:rPr>
              <a:t>s</a:t>
            </a:r>
            <a:endParaRPr lang="fr-BE" sz="2000" i="0" dirty="0" smtClean="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en-GB" sz="1600" i="0" dirty="0" smtClean="0">
              <a:solidFill>
                <a:schemeClr val="bg2"/>
              </a:solidFill>
              <a:latin typeface="Arial" panose="020B0604020202020204" pitchFamily="34" charset="0"/>
              <a:cs typeface="Arial" panose="020B0604020202020204" pitchFamily="34" charset="0"/>
            </a:endParaRPr>
          </a:p>
          <a:p>
            <a:pPr lvl="1">
              <a:spcAft>
                <a:spcPts val="1200"/>
              </a:spcAft>
              <a:buClr>
                <a:schemeClr val="tx1"/>
              </a:buClr>
            </a:pPr>
            <a:endParaRPr lang="en-GB" sz="16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86560740"/>
              </p:ext>
            </p:extLst>
          </p:nvPr>
        </p:nvGraphicFramePr>
        <p:xfrm>
          <a:off x="2267744" y="1412776"/>
          <a:ext cx="4608512" cy="2499360"/>
        </p:xfrm>
        <a:graphic>
          <a:graphicData uri="http://schemas.openxmlformats.org/drawingml/2006/table">
            <a:tbl>
              <a:tblPr firstRow="1" bandRow="1">
                <a:tableStyleId>{5C22544A-7EE6-4342-B048-85BDC9FD1C3A}</a:tableStyleId>
              </a:tblPr>
              <a:tblGrid>
                <a:gridCol w="122413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tblGrid>
              <a:tr h="370840">
                <a:tc>
                  <a:txBody>
                    <a:bodyPr/>
                    <a:lstStyle/>
                    <a:p>
                      <a:r>
                        <a:rPr lang="fr-BE" sz="2000" dirty="0" err="1" smtClean="0">
                          <a:solidFill>
                            <a:schemeClr val="bg2"/>
                          </a:solidFill>
                        </a:rPr>
                        <a:t>Ceiling</a:t>
                      </a:r>
                      <a:endParaRPr lang="en-GB" sz="2000" dirty="0">
                        <a:solidFill>
                          <a:schemeClr val="bg2"/>
                        </a:solidFill>
                      </a:endParaRPr>
                    </a:p>
                  </a:txBody>
                  <a:tcPr/>
                </a:tc>
                <a:tc>
                  <a:txBody>
                    <a:bodyPr/>
                    <a:lstStyle/>
                    <a:p>
                      <a:r>
                        <a:rPr lang="fr-BE" sz="2000" dirty="0" err="1" smtClean="0">
                          <a:solidFill>
                            <a:schemeClr val="bg2"/>
                          </a:solidFill>
                        </a:rPr>
                        <a:t>Applies</a:t>
                      </a:r>
                      <a:r>
                        <a:rPr lang="fr-BE" sz="2000" dirty="0" smtClean="0">
                          <a:solidFill>
                            <a:schemeClr val="bg2"/>
                          </a:solidFill>
                        </a:rPr>
                        <a:t> to</a:t>
                      </a:r>
                      <a:endParaRPr lang="en-GB" sz="2000" dirty="0">
                        <a:solidFill>
                          <a:schemeClr val="bg2"/>
                        </a:solidFill>
                      </a:endParaRPr>
                    </a:p>
                  </a:txBody>
                  <a:tcPr/>
                </a:tc>
                <a:extLst>
                  <a:ext uri="{0D108BD9-81ED-4DB2-BD59-A6C34878D82A}">
                    <a16:rowId xmlns="" xmlns:a16="http://schemas.microsoft.com/office/drawing/2014/main" val="10000"/>
                  </a:ext>
                </a:extLst>
              </a:tr>
              <a:tr h="370840">
                <a:tc>
                  <a:txBody>
                    <a:bodyPr/>
                    <a:lstStyle/>
                    <a:p>
                      <a:r>
                        <a:rPr lang="fr-BE" sz="2000" dirty="0" smtClean="0">
                          <a:solidFill>
                            <a:schemeClr val="bg2"/>
                          </a:solidFill>
                        </a:rPr>
                        <a:t>70%</a:t>
                      </a:r>
                      <a:endParaRPr lang="en-GB" sz="2000" dirty="0">
                        <a:solidFill>
                          <a:schemeClr val="bg2"/>
                        </a:solidFill>
                      </a:endParaRPr>
                    </a:p>
                  </a:txBody>
                  <a:tcPr/>
                </a:tc>
                <a:tc>
                  <a:txBody>
                    <a:bodyPr/>
                    <a:lstStyle/>
                    <a:p>
                      <a:r>
                        <a:rPr lang="fr-BE" sz="2000" dirty="0" err="1" smtClean="0">
                          <a:solidFill>
                            <a:schemeClr val="bg2"/>
                          </a:solidFill>
                        </a:rPr>
                        <a:t>Less</a:t>
                      </a:r>
                      <a:r>
                        <a:rPr lang="fr-BE" sz="2000" baseline="0" dirty="0" smtClean="0">
                          <a:solidFill>
                            <a:schemeClr val="bg2"/>
                          </a:solidFill>
                        </a:rPr>
                        <a:t> </a:t>
                      </a:r>
                      <a:r>
                        <a:rPr lang="fr-BE" sz="2000" baseline="0" dirty="0" err="1" smtClean="0">
                          <a:solidFill>
                            <a:schemeClr val="bg2"/>
                          </a:solidFill>
                        </a:rPr>
                        <a:t>developed</a:t>
                      </a:r>
                      <a:r>
                        <a:rPr lang="fr-BE" sz="2000" baseline="0" dirty="0" smtClean="0">
                          <a:solidFill>
                            <a:schemeClr val="bg2"/>
                          </a:solidFill>
                        </a:rPr>
                        <a:t> </a:t>
                      </a:r>
                      <a:r>
                        <a:rPr lang="fr-BE" sz="2000" baseline="0" dirty="0" err="1" smtClean="0">
                          <a:solidFill>
                            <a:schemeClr val="bg2"/>
                          </a:solidFill>
                        </a:rPr>
                        <a:t>regions</a:t>
                      </a:r>
                      <a:endParaRPr lang="fr-BE" sz="2000" baseline="0" dirty="0" smtClean="0">
                        <a:solidFill>
                          <a:schemeClr val="bg2"/>
                        </a:solidFill>
                      </a:endParaRPr>
                    </a:p>
                    <a:p>
                      <a:r>
                        <a:rPr lang="fr-BE" sz="2000" baseline="0" dirty="0" err="1" smtClean="0">
                          <a:solidFill>
                            <a:schemeClr val="bg2"/>
                          </a:solidFill>
                        </a:rPr>
                        <a:t>Outermost</a:t>
                      </a:r>
                      <a:r>
                        <a:rPr lang="fr-BE" sz="2000" baseline="0" dirty="0" smtClean="0">
                          <a:solidFill>
                            <a:schemeClr val="bg2"/>
                          </a:solidFill>
                        </a:rPr>
                        <a:t> </a:t>
                      </a:r>
                      <a:r>
                        <a:rPr lang="fr-BE" sz="2000" baseline="0" dirty="0" err="1" smtClean="0">
                          <a:solidFill>
                            <a:schemeClr val="bg2"/>
                          </a:solidFill>
                        </a:rPr>
                        <a:t>regions</a:t>
                      </a:r>
                      <a:endParaRPr lang="fr-BE" sz="2000" baseline="0" dirty="0" smtClean="0">
                        <a:solidFill>
                          <a:schemeClr val="bg2"/>
                        </a:solidFill>
                      </a:endParaRPr>
                    </a:p>
                    <a:p>
                      <a:r>
                        <a:rPr lang="fr-BE" sz="2000" baseline="0" dirty="0" err="1" smtClean="0">
                          <a:solidFill>
                            <a:schemeClr val="bg2"/>
                          </a:solidFill>
                        </a:rPr>
                        <a:t>Cohesion</a:t>
                      </a:r>
                      <a:r>
                        <a:rPr lang="fr-BE" sz="2000" baseline="0" dirty="0" smtClean="0">
                          <a:solidFill>
                            <a:schemeClr val="bg2"/>
                          </a:solidFill>
                        </a:rPr>
                        <a:t> </a:t>
                      </a:r>
                      <a:r>
                        <a:rPr lang="fr-BE" sz="2000" baseline="0" dirty="0" err="1" smtClean="0">
                          <a:solidFill>
                            <a:schemeClr val="bg2"/>
                          </a:solidFill>
                        </a:rPr>
                        <a:t>Fund</a:t>
                      </a:r>
                      <a:endParaRPr lang="fr-BE" sz="2000" baseline="0" dirty="0" smtClean="0">
                        <a:solidFill>
                          <a:schemeClr val="bg2"/>
                        </a:solidFill>
                      </a:endParaRPr>
                    </a:p>
                    <a:p>
                      <a:r>
                        <a:rPr lang="fr-BE" sz="2000" baseline="0" dirty="0" err="1" smtClean="0">
                          <a:solidFill>
                            <a:schemeClr val="bg2"/>
                          </a:solidFill>
                        </a:rPr>
                        <a:t>Interreg</a:t>
                      </a:r>
                      <a:endParaRPr lang="en-GB" sz="2000" dirty="0">
                        <a:solidFill>
                          <a:schemeClr val="bg2"/>
                        </a:solidFill>
                      </a:endParaRPr>
                    </a:p>
                  </a:txBody>
                  <a:tcPr/>
                </a:tc>
                <a:extLst>
                  <a:ext uri="{0D108BD9-81ED-4DB2-BD59-A6C34878D82A}">
                    <a16:rowId xmlns="" xmlns:a16="http://schemas.microsoft.com/office/drawing/2014/main" val="10001"/>
                  </a:ext>
                </a:extLst>
              </a:tr>
              <a:tr h="370840">
                <a:tc>
                  <a:txBody>
                    <a:bodyPr/>
                    <a:lstStyle/>
                    <a:p>
                      <a:r>
                        <a:rPr lang="fr-BE" sz="2000" dirty="0" smtClean="0">
                          <a:solidFill>
                            <a:schemeClr val="bg2"/>
                          </a:solidFill>
                        </a:rPr>
                        <a:t>55%</a:t>
                      </a:r>
                      <a:endParaRPr lang="en-GB" sz="2000" dirty="0">
                        <a:solidFill>
                          <a:schemeClr val="bg2"/>
                        </a:solidFill>
                      </a:endParaRPr>
                    </a:p>
                  </a:txBody>
                  <a:tcPr/>
                </a:tc>
                <a:tc>
                  <a:txBody>
                    <a:bodyPr/>
                    <a:lstStyle/>
                    <a:p>
                      <a:r>
                        <a:rPr lang="fr-BE" sz="2000" dirty="0" smtClean="0">
                          <a:solidFill>
                            <a:schemeClr val="bg2"/>
                          </a:solidFill>
                        </a:rPr>
                        <a:t>Transition </a:t>
                      </a:r>
                      <a:r>
                        <a:rPr lang="fr-BE" sz="2000" dirty="0" err="1" smtClean="0">
                          <a:solidFill>
                            <a:schemeClr val="bg2"/>
                          </a:solidFill>
                        </a:rPr>
                        <a:t>regions</a:t>
                      </a:r>
                      <a:endParaRPr lang="en-GB" sz="2000" dirty="0">
                        <a:solidFill>
                          <a:schemeClr val="bg2"/>
                        </a:solidFill>
                      </a:endParaRPr>
                    </a:p>
                  </a:txBody>
                  <a:tcPr/>
                </a:tc>
                <a:extLst>
                  <a:ext uri="{0D108BD9-81ED-4DB2-BD59-A6C34878D82A}">
                    <a16:rowId xmlns="" xmlns:a16="http://schemas.microsoft.com/office/drawing/2014/main" val="10002"/>
                  </a:ext>
                </a:extLst>
              </a:tr>
              <a:tr h="370840">
                <a:tc>
                  <a:txBody>
                    <a:bodyPr/>
                    <a:lstStyle/>
                    <a:p>
                      <a:r>
                        <a:rPr lang="fr-BE" sz="2000" dirty="0" smtClean="0">
                          <a:solidFill>
                            <a:schemeClr val="bg2"/>
                          </a:solidFill>
                        </a:rPr>
                        <a:t>40%</a:t>
                      </a:r>
                      <a:endParaRPr lang="en-GB" sz="2000" dirty="0">
                        <a:solidFill>
                          <a:schemeClr val="bg2"/>
                        </a:solidFill>
                      </a:endParaRPr>
                    </a:p>
                  </a:txBody>
                  <a:tcPr/>
                </a:tc>
                <a:tc>
                  <a:txBody>
                    <a:bodyPr/>
                    <a:lstStyle/>
                    <a:p>
                      <a:r>
                        <a:rPr lang="fr-BE" sz="2000" dirty="0" smtClean="0">
                          <a:solidFill>
                            <a:schemeClr val="bg2"/>
                          </a:solidFill>
                        </a:rPr>
                        <a:t>More </a:t>
                      </a:r>
                      <a:r>
                        <a:rPr lang="fr-BE" sz="2000" dirty="0" err="1" smtClean="0">
                          <a:solidFill>
                            <a:schemeClr val="bg2"/>
                          </a:solidFill>
                        </a:rPr>
                        <a:t>developed</a:t>
                      </a:r>
                      <a:r>
                        <a:rPr lang="fr-BE" sz="2000" baseline="0" dirty="0" smtClean="0">
                          <a:solidFill>
                            <a:schemeClr val="bg2"/>
                          </a:solidFill>
                        </a:rPr>
                        <a:t> </a:t>
                      </a:r>
                      <a:r>
                        <a:rPr lang="fr-BE" sz="2000" baseline="0" dirty="0" err="1" smtClean="0">
                          <a:solidFill>
                            <a:schemeClr val="bg2"/>
                          </a:solidFill>
                        </a:rPr>
                        <a:t>regions</a:t>
                      </a:r>
                      <a:endParaRPr lang="en-GB" sz="2000" dirty="0">
                        <a:solidFill>
                          <a:schemeClr val="bg2"/>
                        </a:solidFill>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6080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48297860"/>
              </p:ext>
            </p:extLst>
          </p:nvPr>
        </p:nvGraphicFramePr>
        <p:xfrm>
          <a:off x="611560" y="908720"/>
          <a:ext cx="8064895" cy="489654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bwMode="auto">
          <a:xfrm flipV="1">
            <a:off x="3419872" y="2420888"/>
            <a:ext cx="288032" cy="504056"/>
          </a:xfrm>
          <a:prstGeom prst="straightConnector1">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4235864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876256" cy="646331"/>
          </a:xfrm>
          <a:prstGeom prst="rect">
            <a:avLst/>
          </a:prstGeom>
          <a:solidFill>
            <a:schemeClr val="tx1"/>
          </a:solidFill>
        </p:spPr>
        <p:txBody>
          <a:bodyPr wrap="square" lIns="0" rtlCol="0" anchor="ctr" anchorCtr="0">
            <a:spAutoFit/>
          </a:bodyPr>
          <a:lstStyle/>
          <a:p>
            <a:pPr lvl="1"/>
            <a:r>
              <a:rPr lang="en-GB" sz="3600" dirty="0" smtClean="0">
                <a:solidFill>
                  <a:schemeClr val="bg1"/>
                </a:solidFill>
                <a:latin typeface="+mj-lt"/>
              </a:rPr>
              <a:t>Allocations &amp; eligibility</a:t>
            </a:r>
          </a:p>
        </p:txBody>
      </p:sp>
    </p:spTree>
    <p:extLst>
      <p:ext uri="{BB962C8B-B14F-4D97-AF65-F5344CB8AC3E}">
        <p14:creationId xmlns:p14="http://schemas.microsoft.com/office/powerpoint/2010/main" val="2116859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6387" y="260648"/>
            <a:ext cx="8147248" cy="1152129"/>
          </a:xfrm>
          <a:prstGeom prst="rect">
            <a:avLst/>
          </a:prstGeom>
        </p:spPr>
        <p:txBody>
          <a:bodyPr/>
          <a:lstStyle/>
          <a:p>
            <a:pPr algn="ctr"/>
            <a:r>
              <a:rPr lang="en-GB" dirty="0" smtClean="0">
                <a:solidFill>
                  <a:schemeClr val="tx1"/>
                </a:solidFill>
                <a:latin typeface="Arial" panose="020B0604020202020204" pitchFamily="34" charset="0"/>
                <a:cs typeface="Arial" panose="020B0604020202020204" pitchFamily="34" charset="0"/>
              </a:rPr>
              <a:t>Step 1: "Berlin method"</a:t>
            </a:r>
            <a:br>
              <a:rPr lang="en-GB" dirty="0" smtClean="0">
                <a:solidFill>
                  <a:schemeClr val="tx1"/>
                </a:solidFill>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indicates financial weight)</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buFont typeface="Wingdings" panose="05000000000000000000" pitchFamily="2" charset="2"/>
              <a:buChar char="§"/>
            </a:pP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chemeClr val="tx1"/>
              </a:solidFill>
              <a:latin typeface="Arial" panose="020B0604020202020204" pitchFamily="34" charset="0"/>
              <a:cs typeface="Arial" panose="020B0604020202020204" pitchFamily="34" charset="0"/>
            </a:endParaRPr>
          </a:p>
          <a:p>
            <a:pPr>
              <a:spcAft>
                <a:spcPts val="600"/>
              </a:spcAft>
            </a:pPr>
            <a:endParaRPr lang="en-GB" b="1" i="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0204800"/>
              </p:ext>
            </p:extLst>
          </p:nvPr>
        </p:nvGraphicFramePr>
        <p:xfrm>
          <a:off x="395535" y="1628800"/>
          <a:ext cx="8568951" cy="4680590"/>
        </p:xfrm>
        <a:graphic>
          <a:graphicData uri="http://schemas.openxmlformats.org/drawingml/2006/table">
            <a:tbl>
              <a:tblPr>
                <a:tableStyleId>{5C22544A-7EE6-4342-B048-85BDC9FD1C3A}</a:tableStyleId>
              </a:tblPr>
              <a:tblGrid>
                <a:gridCol w="4680520">
                  <a:extLst>
                    <a:ext uri="{9D8B030D-6E8A-4147-A177-3AD203B41FA5}">
                      <a16:colId xmlns="" xmlns:a16="http://schemas.microsoft.com/office/drawing/2014/main" val="20000"/>
                    </a:ext>
                  </a:extLst>
                </a:gridCol>
                <a:gridCol w="1822273">
                  <a:extLst>
                    <a:ext uri="{9D8B030D-6E8A-4147-A177-3AD203B41FA5}">
                      <a16:colId xmlns="" xmlns:a16="http://schemas.microsoft.com/office/drawing/2014/main" val="20001"/>
                    </a:ext>
                  </a:extLst>
                </a:gridCol>
                <a:gridCol w="2066158">
                  <a:extLst>
                    <a:ext uri="{9D8B030D-6E8A-4147-A177-3AD203B41FA5}">
                      <a16:colId xmlns="" xmlns:a16="http://schemas.microsoft.com/office/drawing/2014/main" val="20002"/>
                    </a:ext>
                  </a:extLst>
                </a:gridCol>
              </a:tblGrid>
              <a:tr h="390897">
                <a:tc>
                  <a:txBody>
                    <a:bodyPr/>
                    <a:lstStyle/>
                    <a:p>
                      <a:pPr algn="l" fontAlgn="ct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2014-2020</a:t>
                      </a: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a:solidFill>
                            <a:schemeClr val="bg2"/>
                          </a:solidFill>
                          <a:effectLst/>
                        </a:rPr>
                        <a:t>2021-2027</a:t>
                      </a:r>
                      <a:endParaRPr lang="en-GB" sz="2000" b="1" i="0" u="none" strike="noStrike">
                        <a:solidFill>
                          <a:schemeClr val="bg2"/>
                        </a:solidFill>
                        <a:effectLst/>
                        <a:latin typeface="Arial"/>
                      </a:endParaRPr>
                    </a:p>
                  </a:txBody>
                  <a:tcPr marL="7620" marR="7620" marT="7620" marB="0" anchor="ctr"/>
                </a:tc>
                <a:extLst>
                  <a:ext uri="{0D108BD9-81ED-4DB2-BD59-A6C34878D82A}">
                    <a16:rowId xmlns="" xmlns:a16="http://schemas.microsoft.com/office/drawing/2014/main" val="10000"/>
                  </a:ext>
                </a:extLst>
              </a:tr>
              <a:tr h="390897">
                <a:tc>
                  <a:txBody>
                    <a:bodyPr/>
                    <a:lstStyle/>
                    <a:p>
                      <a:pPr algn="l" fontAlgn="ctr"/>
                      <a:r>
                        <a:rPr lang="en-GB" sz="2000" u="none" strike="noStrike" dirty="0">
                          <a:solidFill>
                            <a:schemeClr val="bg2"/>
                          </a:solidFill>
                          <a:effectLst/>
                        </a:rPr>
                        <a:t>GDP (</a:t>
                      </a:r>
                      <a:r>
                        <a:rPr lang="en-GB" sz="2000" u="none" strike="noStrike" dirty="0" smtClean="0">
                          <a:solidFill>
                            <a:schemeClr val="bg2"/>
                          </a:solidFill>
                          <a:effectLst/>
                        </a:rPr>
                        <a:t>incl. GNI for Cohesion</a:t>
                      </a:r>
                      <a:r>
                        <a:rPr lang="en-GB" sz="2000" u="none" strike="noStrike" baseline="0" dirty="0" smtClean="0">
                          <a:solidFill>
                            <a:schemeClr val="bg2"/>
                          </a:solidFill>
                          <a:effectLst/>
                        </a:rPr>
                        <a:t> </a:t>
                      </a:r>
                      <a:r>
                        <a:rPr lang="en-GB" sz="2000" u="none" strike="noStrike" dirty="0" smtClean="0">
                          <a:solidFill>
                            <a:schemeClr val="bg2"/>
                          </a:solidFill>
                          <a:effectLst/>
                        </a:rPr>
                        <a:t>Fund)</a:t>
                      </a: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86%</a:t>
                      </a:r>
                      <a:endParaRPr lang="en-GB" sz="2000" b="0"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81%</a:t>
                      </a:r>
                      <a:endParaRPr lang="en-GB" sz="2000" b="0" i="0" u="none" strike="noStrike" dirty="0">
                        <a:solidFill>
                          <a:schemeClr val="bg2"/>
                        </a:solidFill>
                        <a:effectLst/>
                        <a:latin typeface="Arial"/>
                      </a:endParaRPr>
                    </a:p>
                  </a:txBody>
                  <a:tcPr marL="7620" marR="7620" marT="7620" marB="0" anchor="ctr"/>
                </a:tc>
                <a:extLst>
                  <a:ext uri="{0D108BD9-81ED-4DB2-BD59-A6C34878D82A}">
                    <a16:rowId xmlns="" xmlns:a16="http://schemas.microsoft.com/office/drawing/2014/main" val="10001"/>
                  </a:ext>
                </a:extLst>
              </a:tr>
              <a:tr h="559337">
                <a:tc>
                  <a:txBody>
                    <a:bodyPr/>
                    <a:lstStyle/>
                    <a:p>
                      <a:pPr algn="l" fontAlgn="ctr"/>
                      <a:r>
                        <a:rPr lang="en-GB" sz="2000" u="none" strike="noStrike" dirty="0">
                          <a:solidFill>
                            <a:schemeClr val="bg2"/>
                          </a:solidFill>
                          <a:effectLst/>
                        </a:rPr>
                        <a:t>Labour market, education, demographics</a:t>
                      </a: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14%</a:t>
                      </a:r>
                      <a:endParaRPr lang="en-GB" sz="2000" b="0"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15%</a:t>
                      </a:r>
                      <a:endParaRPr lang="en-GB" sz="2000" b="0" i="0" u="none" strike="noStrike" dirty="0">
                        <a:solidFill>
                          <a:schemeClr val="bg2"/>
                        </a:solidFill>
                        <a:effectLst/>
                        <a:latin typeface="Arial"/>
                      </a:endParaRPr>
                    </a:p>
                  </a:txBody>
                  <a:tcPr marL="7620" marR="7620" marT="7620" marB="0" anchor="ctr"/>
                </a:tc>
                <a:extLst>
                  <a:ext uri="{0D108BD9-81ED-4DB2-BD59-A6C34878D82A}">
                    <a16:rowId xmlns="" xmlns:a16="http://schemas.microsoft.com/office/drawing/2014/main" val="10002"/>
                  </a:ext>
                </a:extLst>
              </a:tr>
              <a:tr h="390897">
                <a:tc>
                  <a:txBody>
                    <a:bodyPr/>
                    <a:lstStyle/>
                    <a:p>
                      <a:pPr algn="l" fontAlgn="ctr"/>
                      <a:r>
                        <a:rPr lang="en-GB" sz="2000" u="none" strike="noStrike" dirty="0">
                          <a:solidFill>
                            <a:schemeClr val="bg2"/>
                          </a:solidFill>
                          <a:effectLst/>
                        </a:rPr>
                        <a:t>Climate</a:t>
                      </a: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smtClean="0">
                          <a:solidFill>
                            <a:schemeClr val="bg2"/>
                          </a:solidFill>
                          <a:effectLst/>
                        </a:rPr>
                        <a:t>-</a:t>
                      </a:r>
                      <a:r>
                        <a:rPr lang="en-GB" sz="2000" u="none" strike="noStrike" dirty="0">
                          <a:solidFill>
                            <a:schemeClr val="bg2"/>
                          </a:solidFill>
                          <a:effectLst/>
                        </a:rPr>
                        <a:t> </a:t>
                      </a:r>
                      <a:endParaRPr lang="en-GB" sz="2000" b="0"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1%</a:t>
                      </a:r>
                      <a:endParaRPr lang="en-GB" sz="2000" b="0" i="0" u="none" strike="noStrike" dirty="0">
                        <a:solidFill>
                          <a:schemeClr val="bg2"/>
                        </a:solidFill>
                        <a:effectLst/>
                        <a:latin typeface="Arial"/>
                      </a:endParaRPr>
                    </a:p>
                  </a:txBody>
                  <a:tcPr marL="7620" marR="7620" marT="7620" marB="0" anchor="ctr"/>
                </a:tc>
                <a:extLst>
                  <a:ext uri="{0D108BD9-81ED-4DB2-BD59-A6C34878D82A}">
                    <a16:rowId xmlns="" xmlns:a16="http://schemas.microsoft.com/office/drawing/2014/main" val="10003"/>
                  </a:ext>
                </a:extLst>
              </a:tr>
              <a:tr h="390897">
                <a:tc>
                  <a:txBody>
                    <a:bodyPr/>
                    <a:lstStyle/>
                    <a:p>
                      <a:pPr algn="l" fontAlgn="ctr"/>
                      <a:r>
                        <a:rPr lang="en-GB" sz="2000" u="none" strike="noStrike" dirty="0">
                          <a:solidFill>
                            <a:schemeClr val="bg2"/>
                          </a:solidFill>
                          <a:effectLst/>
                        </a:rPr>
                        <a:t>Migration</a:t>
                      </a: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smtClean="0">
                          <a:solidFill>
                            <a:schemeClr val="bg2"/>
                          </a:solidFill>
                          <a:effectLst/>
                        </a:rPr>
                        <a:t>-</a:t>
                      </a:r>
                      <a:r>
                        <a:rPr lang="en-GB" sz="2000" u="none" strike="noStrike" dirty="0">
                          <a:solidFill>
                            <a:schemeClr val="bg2"/>
                          </a:solidFill>
                          <a:effectLst/>
                        </a:rPr>
                        <a:t> </a:t>
                      </a:r>
                      <a:endParaRPr lang="en-GB" sz="2000" b="0"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3%</a:t>
                      </a:r>
                      <a:endParaRPr lang="en-GB" sz="2000" b="0" i="0" u="none" strike="noStrike" dirty="0">
                        <a:solidFill>
                          <a:schemeClr val="bg2"/>
                        </a:solidFill>
                        <a:effectLst/>
                        <a:latin typeface="Arial"/>
                      </a:endParaRPr>
                    </a:p>
                  </a:txBody>
                  <a:tcPr marL="7620" marR="7620" marT="7620" marB="0" anchor="ctr"/>
                </a:tc>
                <a:extLst>
                  <a:ext uri="{0D108BD9-81ED-4DB2-BD59-A6C34878D82A}">
                    <a16:rowId xmlns="" xmlns:a16="http://schemas.microsoft.com/office/drawing/2014/main" val="10004"/>
                  </a:ext>
                </a:extLst>
              </a:tr>
              <a:tr h="390897">
                <a:tc>
                  <a:txBody>
                    <a:bodyPr/>
                    <a:lstStyle/>
                    <a:p>
                      <a:pPr algn="l" fontAlgn="ctr"/>
                      <a:r>
                        <a:rPr lang="en-GB" sz="2000" u="none" strike="noStrike" dirty="0">
                          <a:solidFill>
                            <a:schemeClr val="bg2"/>
                          </a:solidFill>
                          <a:effectLst/>
                        </a:rPr>
                        <a:t>Total</a:t>
                      </a:r>
                      <a:endParaRPr lang="en-GB" sz="2000" b="1"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100%</a:t>
                      </a:r>
                      <a:endParaRPr lang="en-GB" sz="2000" b="0" i="0" u="none" strike="noStrike" dirty="0">
                        <a:solidFill>
                          <a:schemeClr val="bg2"/>
                        </a:solidFill>
                        <a:effectLst/>
                        <a:latin typeface="Arial"/>
                      </a:endParaRPr>
                    </a:p>
                  </a:txBody>
                  <a:tcPr marL="7620" marR="7620" marT="7620" marB="0" anchor="ctr"/>
                </a:tc>
                <a:tc>
                  <a:txBody>
                    <a:bodyPr/>
                    <a:lstStyle/>
                    <a:p>
                      <a:pPr algn="ctr" fontAlgn="ctr"/>
                      <a:r>
                        <a:rPr lang="en-GB" sz="2000" u="none" strike="noStrike" dirty="0">
                          <a:solidFill>
                            <a:schemeClr val="bg2"/>
                          </a:solidFill>
                          <a:effectLst/>
                        </a:rPr>
                        <a:t>100%</a:t>
                      </a:r>
                      <a:endParaRPr lang="en-GB" sz="2000" b="0" i="0" u="none" strike="noStrike" dirty="0">
                        <a:solidFill>
                          <a:schemeClr val="bg2"/>
                        </a:solidFill>
                        <a:effectLst/>
                        <a:latin typeface="Arial"/>
                      </a:endParaRPr>
                    </a:p>
                  </a:txBody>
                  <a:tcPr marL="7620" marR="7620" marT="7620" marB="0" anchor="ctr"/>
                </a:tc>
                <a:extLst>
                  <a:ext uri="{0D108BD9-81ED-4DB2-BD59-A6C34878D82A}">
                    <a16:rowId xmlns="" xmlns:a16="http://schemas.microsoft.com/office/drawing/2014/main" val="10005"/>
                  </a:ext>
                </a:extLst>
              </a:tr>
              <a:tr h="407894">
                <a:tc gridSpan="3">
                  <a:txBody>
                    <a:bodyPr/>
                    <a:lstStyle/>
                    <a:p>
                      <a:pPr algn="l" fontAlgn="b"/>
                      <a:endParaRPr lang="en-GB" sz="1600" u="none" strike="noStrike" dirty="0" smtClean="0">
                        <a:solidFill>
                          <a:schemeClr val="bg2"/>
                        </a:solidFill>
                        <a:effectLst/>
                      </a:endParaRPr>
                    </a:p>
                    <a:p>
                      <a:pPr algn="l" fontAlgn="b"/>
                      <a:endParaRPr lang="en-GB" sz="1600" u="none" strike="noStrike" dirty="0" smtClean="0">
                        <a:solidFill>
                          <a:schemeClr val="bg2"/>
                        </a:solidFill>
                        <a:effectLst/>
                      </a:endParaRPr>
                    </a:p>
                    <a:p>
                      <a:pPr algn="l" fontAlgn="b"/>
                      <a:r>
                        <a:rPr lang="en-GB" sz="1600" u="none" strike="noStrike" dirty="0" smtClean="0">
                          <a:solidFill>
                            <a:schemeClr val="bg2"/>
                          </a:solidFill>
                          <a:effectLst/>
                        </a:rPr>
                        <a:t>Labour </a:t>
                      </a:r>
                      <a:r>
                        <a:rPr lang="en-GB" sz="1600" u="none" strike="noStrike" dirty="0">
                          <a:solidFill>
                            <a:schemeClr val="bg2"/>
                          </a:solidFill>
                          <a:effectLst/>
                        </a:rPr>
                        <a:t>market: unemployment rate, youth unemployment rate, employment rate</a:t>
                      </a:r>
                      <a:endParaRPr lang="en-GB" sz="1600" b="0" i="0" u="none" strike="noStrike" dirty="0">
                        <a:solidFill>
                          <a:schemeClr val="bg2"/>
                        </a:solidFill>
                        <a:effectLst/>
                        <a:latin typeface="Verdana"/>
                      </a:endParaRPr>
                    </a:p>
                  </a:txBody>
                  <a:tcPr marL="7620" marR="7620" marT="7620" marB="0" anchor="b"/>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356907">
                <a:tc gridSpan="3">
                  <a:txBody>
                    <a:bodyPr/>
                    <a:lstStyle/>
                    <a:p>
                      <a:pPr algn="l" fontAlgn="b"/>
                      <a:r>
                        <a:rPr lang="en-GB" sz="1600" u="none" strike="noStrike" dirty="0">
                          <a:solidFill>
                            <a:schemeClr val="bg2"/>
                          </a:solidFill>
                          <a:effectLst/>
                        </a:rPr>
                        <a:t>Education: early school leavers, tertiary level of education, low level of education</a:t>
                      </a:r>
                      <a:endParaRPr lang="en-GB" sz="1600" b="0" i="0" u="none" strike="noStrike" dirty="0">
                        <a:solidFill>
                          <a:schemeClr val="bg2"/>
                        </a:solidFill>
                        <a:effectLst/>
                        <a:latin typeface="Verdana"/>
                      </a:endParaRPr>
                    </a:p>
                  </a:txBody>
                  <a:tcPr marL="7620" marR="7620" marT="7620" marB="0" anchor="b"/>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7"/>
                  </a:ext>
                </a:extLst>
              </a:tr>
              <a:tr h="356907">
                <a:tc gridSpan="3">
                  <a:txBody>
                    <a:bodyPr/>
                    <a:lstStyle/>
                    <a:p>
                      <a:pPr algn="l" fontAlgn="b"/>
                      <a:r>
                        <a:rPr lang="en-GB" sz="1600" u="none" strike="noStrike" dirty="0">
                          <a:solidFill>
                            <a:schemeClr val="bg2"/>
                          </a:solidFill>
                          <a:effectLst/>
                        </a:rPr>
                        <a:t>Demographics: population of regions, low density of population</a:t>
                      </a:r>
                      <a:endParaRPr lang="en-GB" sz="1600" b="0" i="0" u="none" strike="noStrike" dirty="0">
                        <a:solidFill>
                          <a:schemeClr val="bg2"/>
                        </a:solidFill>
                        <a:effectLst/>
                        <a:latin typeface="Verdana"/>
                      </a:endParaRPr>
                    </a:p>
                  </a:txBody>
                  <a:tcPr marL="7620" marR="7620" marT="7620" marB="0" anchor="b"/>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r h="356907">
                <a:tc gridSpan="3">
                  <a:txBody>
                    <a:bodyPr/>
                    <a:lstStyle/>
                    <a:p>
                      <a:pPr algn="l" fontAlgn="b"/>
                      <a:r>
                        <a:rPr lang="en-GB" sz="1600" u="none" strike="noStrike" dirty="0">
                          <a:solidFill>
                            <a:schemeClr val="bg2"/>
                          </a:solidFill>
                          <a:effectLst/>
                        </a:rPr>
                        <a:t>Climate: Green House </a:t>
                      </a:r>
                      <a:r>
                        <a:rPr lang="en-GB" sz="1600" u="none" strike="noStrike" dirty="0" smtClean="0">
                          <a:solidFill>
                            <a:schemeClr val="bg2"/>
                          </a:solidFill>
                          <a:effectLst/>
                        </a:rPr>
                        <a:t>gas </a:t>
                      </a:r>
                      <a:r>
                        <a:rPr lang="en-GB" sz="1600" u="none" strike="noStrike" dirty="0">
                          <a:solidFill>
                            <a:schemeClr val="bg2"/>
                          </a:solidFill>
                          <a:effectLst/>
                        </a:rPr>
                        <a:t>emissions in the non </a:t>
                      </a:r>
                      <a:r>
                        <a:rPr lang="en-GB" sz="1600" u="none" strike="noStrike" dirty="0" smtClean="0">
                          <a:solidFill>
                            <a:schemeClr val="bg2"/>
                          </a:solidFill>
                          <a:effectLst/>
                        </a:rPr>
                        <a:t>ETS </a:t>
                      </a:r>
                      <a:r>
                        <a:rPr lang="en-GB" sz="1600" u="none" strike="noStrike" dirty="0">
                          <a:solidFill>
                            <a:schemeClr val="bg2"/>
                          </a:solidFill>
                          <a:effectLst/>
                        </a:rPr>
                        <a:t>sectors</a:t>
                      </a:r>
                      <a:endParaRPr lang="en-GB" sz="1600" b="0" i="0" u="none" strike="noStrike" dirty="0">
                        <a:solidFill>
                          <a:schemeClr val="bg2"/>
                        </a:solidFill>
                        <a:effectLst/>
                        <a:latin typeface="Verdana"/>
                      </a:endParaRPr>
                    </a:p>
                  </a:txBody>
                  <a:tcPr marL="7620" marR="7620" marT="7620" marB="0" anchor="b"/>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9"/>
                  </a:ext>
                </a:extLst>
              </a:tr>
              <a:tr h="356907">
                <a:tc gridSpan="3">
                  <a:txBody>
                    <a:bodyPr/>
                    <a:lstStyle/>
                    <a:p>
                      <a:pPr algn="l" fontAlgn="b"/>
                      <a:r>
                        <a:rPr lang="en-GB" sz="1600" u="none" strike="noStrike" dirty="0">
                          <a:solidFill>
                            <a:schemeClr val="bg2"/>
                          </a:solidFill>
                          <a:effectLst/>
                        </a:rPr>
                        <a:t>Migration: Net migration of non EU citizens</a:t>
                      </a:r>
                      <a:endParaRPr lang="en-GB" sz="1600" b="0" i="0" u="none" strike="noStrike" dirty="0">
                        <a:solidFill>
                          <a:schemeClr val="bg2"/>
                        </a:solidFill>
                        <a:effectLst/>
                        <a:latin typeface="Verdana"/>
                      </a:endParaRPr>
                    </a:p>
                  </a:txBody>
                  <a:tcPr marL="7620" marR="7620" marT="7620" marB="0" anchor="b"/>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078561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85827941"/>
              </p:ext>
            </p:extLst>
          </p:nvPr>
        </p:nvGraphicFramePr>
        <p:xfrm>
          <a:off x="179512" y="260648"/>
          <a:ext cx="8568951"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7222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fr-BE" dirty="0" err="1" smtClean="0">
                <a:solidFill>
                  <a:srgbClr val="20AA63"/>
                </a:solidFill>
                <a:latin typeface="Arial" panose="020B0604020202020204" pitchFamily="34" charset="0"/>
                <a:cs typeface="Arial" panose="020B0604020202020204" pitchFamily="34" charset="0"/>
              </a:rPr>
              <a:t>Step</a:t>
            </a:r>
            <a:r>
              <a:rPr lang="fr-BE" dirty="0" smtClean="0">
                <a:solidFill>
                  <a:srgbClr val="20AA63"/>
                </a:solidFill>
                <a:latin typeface="Arial" panose="020B0604020202020204" pitchFamily="34" charset="0"/>
                <a:cs typeface="Arial" panose="020B0604020202020204" pitchFamily="34" charset="0"/>
              </a:rPr>
              <a:t> 2: Caps and </a:t>
            </a:r>
            <a:r>
              <a:rPr lang="fr-BE" dirty="0" err="1" smtClean="0">
                <a:solidFill>
                  <a:srgbClr val="20AA63"/>
                </a:solidFill>
                <a:latin typeface="Arial" panose="020B0604020202020204" pitchFamily="34" charset="0"/>
                <a:cs typeface="Arial" panose="020B0604020202020204" pitchFamily="34" charset="0"/>
              </a:rPr>
              <a:t>safety</a:t>
            </a:r>
            <a:r>
              <a:rPr lang="fr-BE" dirty="0" smtClean="0">
                <a:solidFill>
                  <a:srgbClr val="20AA63"/>
                </a:solidFill>
                <a:latin typeface="Arial" panose="020B0604020202020204" pitchFamily="34" charset="0"/>
                <a:cs typeface="Arial" panose="020B0604020202020204" pitchFamily="34" charset="0"/>
              </a:rPr>
              <a:t> nets</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pPr>
            <a:r>
              <a:rPr lang="en-US" sz="2000" i="0" dirty="0" smtClean="0">
                <a:solidFill>
                  <a:schemeClr val="bg2"/>
                </a:solidFill>
                <a:latin typeface="Arial" panose="020B0604020202020204" pitchFamily="34" charset="0"/>
                <a:cs typeface="Arial" panose="020B0604020202020204" pitchFamily="34" charset="0"/>
              </a:rPr>
              <a:t>Absorption and equity cap (ranges from 2.3% of GDP for RO, BG and HR to 1.55% for most MSs)</a:t>
            </a:r>
          </a:p>
          <a:p>
            <a:pPr>
              <a:spcAft>
                <a:spcPts val="1200"/>
              </a:spcAft>
              <a:buClr>
                <a:schemeClr val="tx1"/>
              </a:buClr>
            </a:pPr>
            <a:r>
              <a:rPr lang="en-US" sz="2000" i="0" dirty="0" smtClean="0">
                <a:solidFill>
                  <a:schemeClr val="bg2"/>
                </a:solidFill>
                <a:latin typeface="Arial" panose="020B0604020202020204" pitchFamily="34" charset="0"/>
                <a:cs typeface="Arial" panose="020B0604020202020204" pitchFamily="34" charset="0"/>
              </a:rPr>
              <a:t>Safety nets and limits:</a:t>
            </a:r>
          </a:p>
          <a:p>
            <a:pPr lvl="1">
              <a:spcAft>
                <a:spcPts val="1200"/>
              </a:spcAft>
              <a:buClr>
                <a:schemeClr val="tx1"/>
              </a:buClr>
            </a:pPr>
            <a:r>
              <a:rPr lang="en-US" sz="1800" b="0" dirty="0" smtClean="0">
                <a:solidFill>
                  <a:schemeClr val="bg2"/>
                </a:solidFill>
                <a:latin typeface="Arial" panose="020B0604020202020204" pitchFamily="34" charset="0"/>
                <a:cs typeface="Arial" panose="020B0604020202020204" pitchFamily="34" charset="0"/>
              </a:rPr>
              <a:t>- 24% lower limit – the "safety net"</a:t>
            </a:r>
          </a:p>
          <a:p>
            <a:pPr lvl="1">
              <a:spcAft>
                <a:spcPts val="1200"/>
              </a:spcAft>
              <a:buClr>
                <a:schemeClr val="tx1"/>
              </a:buClr>
            </a:pPr>
            <a:r>
              <a:rPr lang="en-US" sz="1800" b="0" i="0" dirty="0" smtClean="0">
                <a:solidFill>
                  <a:schemeClr val="bg2"/>
                </a:solidFill>
                <a:latin typeface="Arial" panose="020B0604020202020204" pitchFamily="34" charset="0"/>
                <a:cs typeface="Arial" panose="020B0604020202020204" pitchFamily="34" charset="0"/>
              </a:rPr>
              <a:t>+ 8% "reverse safety net"</a:t>
            </a:r>
          </a:p>
          <a:p>
            <a:pPr lvl="1">
              <a:spcAft>
                <a:spcPts val="1200"/>
              </a:spcAft>
              <a:buClr>
                <a:schemeClr val="tx1"/>
              </a:buClr>
            </a:pPr>
            <a:r>
              <a:rPr lang="en-US" sz="1800" b="0" dirty="0" smtClean="0">
                <a:solidFill>
                  <a:schemeClr val="bg2"/>
                </a:solidFill>
                <a:latin typeface="Arial" panose="020B0604020202020204" pitchFamily="34" charset="0"/>
                <a:cs typeface="Arial" panose="020B0604020202020204" pitchFamily="34" charset="0"/>
              </a:rPr>
              <a:t>0% limit on increases in Member States with &gt;120% GNI</a:t>
            </a:r>
            <a:endParaRPr lang="en-GB" sz="1800" b="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36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7820036"/>
              </p:ext>
            </p:extLst>
          </p:nvPr>
        </p:nvGraphicFramePr>
        <p:xfrm>
          <a:off x="0" y="980728"/>
          <a:ext cx="8957310" cy="4154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7740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4868"/>
            <a:ext cx="6840760" cy="441804"/>
          </a:xfrm>
          <a:prstGeom prst="rect">
            <a:avLst/>
          </a:prstGeom>
        </p:spPr>
        <p:txBody>
          <a:bodyPr/>
          <a:lstStyle/>
          <a:p>
            <a:pPr marL="0" indent="0" algn="ctr"/>
            <a:r>
              <a:rPr lang="en-GB" dirty="0" smtClean="0">
                <a:solidFill>
                  <a:schemeClr val="tx1"/>
                </a:solidFill>
                <a:latin typeface="Arial" panose="020B0604020202020204" pitchFamily="34" charset="0"/>
                <a:cs typeface="Arial" panose="020B0604020202020204" pitchFamily="34" charset="0"/>
              </a:rPr>
              <a:t>Allocations by Member State</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buFont typeface="Wingdings" panose="05000000000000000000" pitchFamily="2" charset="2"/>
              <a:buChar char="§"/>
            </a:pP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chemeClr val="tx1"/>
              </a:solidFill>
              <a:latin typeface="Arial" panose="020B0604020202020204" pitchFamily="34" charset="0"/>
              <a:cs typeface="Arial" panose="020B0604020202020204" pitchFamily="34" charset="0"/>
            </a:endParaRPr>
          </a:p>
          <a:p>
            <a:pPr>
              <a:spcAft>
                <a:spcPts val="600"/>
              </a:spcAft>
            </a:pPr>
            <a:endParaRPr lang="en-GB" b="1" i="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28990541"/>
              </p:ext>
            </p:extLst>
          </p:nvPr>
        </p:nvGraphicFramePr>
        <p:xfrm>
          <a:off x="827584" y="620688"/>
          <a:ext cx="6934510" cy="6387794"/>
        </p:xfrm>
        <a:graphic>
          <a:graphicData uri="http://schemas.openxmlformats.org/drawingml/2006/table">
            <a:tbl>
              <a:tblPr>
                <a:tableStyleId>{5C22544A-7EE6-4342-B048-85BDC9FD1C3A}</a:tableStyleId>
              </a:tblPr>
              <a:tblGrid>
                <a:gridCol w="933647">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370609">
                  <a:extLst>
                    <a:ext uri="{9D8B030D-6E8A-4147-A177-3AD203B41FA5}">
                      <a16:colId xmlns="" xmlns:a16="http://schemas.microsoft.com/office/drawing/2014/main" val="20003"/>
                    </a:ext>
                  </a:extLst>
                </a:gridCol>
                <a:gridCol w="1461902">
                  <a:extLst>
                    <a:ext uri="{9D8B030D-6E8A-4147-A177-3AD203B41FA5}">
                      <a16:colId xmlns="" xmlns:a16="http://schemas.microsoft.com/office/drawing/2014/main" val="20004"/>
                    </a:ext>
                  </a:extLst>
                </a:gridCol>
              </a:tblGrid>
              <a:tr h="401873">
                <a:tc>
                  <a:txBody>
                    <a:bodyPr/>
                    <a:lstStyle/>
                    <a:p>
                      <a:pPr algn="ctr" fontAlgn="ctr"/>
                      <a:r>
                        <a:rPr lang="en-GB" sz="1250" b="1" u="none" strike="noStrike" dirty="0">
                          <a:solidFill>
                            <a:schemeClr val="bg2"/>
                          </a:solidFill>
                          <a:effectLst/>
                        </a:rPr>
                        <a:t>Member </a:t>
                      </a:r>
                      <a:r>
                        <a:rPr lang="en-GB" sz="1250" b="1" u="none" strike="noStrike" dirty="0" smtClean="0">
                          <a:solidFill>
                            <a:schemeClr val="bg2"/>
                          </a:solidFill>
                          <a:effectLst/>
                        </a:rPr>
                        <a:t/>
                      </a:r>
                      <a:br>
                        <a:rPr lang="en-GB" sz="1250" b="1" u="none" strike="noStrike" dirty="0" smtClean="0">
                          <a:solidFill>
                            <a:schemeClr val="bg2"/>
                          </a:solidFill>
                          <a:effectLst/>
                        </a:rPr>
                      </a:br>
                      <a:r>
                        <a:rPr lang="en-GB" sz="1250" b="1" u="none" strike="noStrike" dirty="0" smtClean="0">
                          <a:solidFill>
                            <a:schemeClr val="bg2"/>
                          </a:solidFill>
                          <a:effectLst/>
                        </a:rPr>
                        <a:t>State</a:t>
                      </a:r>
                      <a:endParaRPr lang="en-GB"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2021-27 allocation </a:t>
                      </a:r>
                      <a:r>
                        <a:rPr lang="en-GB" sz="1250" b="1" u="none" strike="noStrike" dirty="0" smtClean="0">
                          <a:solidFill>
                            <a:schemeClr val="bg2"/>
                          </a:solidFill>
                          <a:effectLst/>
                        </a:rPr>
                        <a:t/>
                      </a:r>
                      <a:br>
                        <a:rPr lang="en-GB" sz="1250" b="1" u="none" strike="noStrike" dirty="0" smtClean="0">
                          <a:solidFill>
                            <a:schemeClr val="bg2"/>
                          </a:solidFill>
                          <a:effectLst/>
                        </a:rPr>
                      </a:br>
                      <a:r>
                        <a:rPr lang="en-GB" sz="1250" b="1" u="none" strike="noStrike" dirty="0" smtClean="0">
                          <a:solidFill>
                            <a:schemeClr val="bg2"/>
                          </a:solidFill>
                          <a:effectLst/>
                        </a:rPr>
                        <a:t>(</a:t>
                      </a:r>
                      <a:r>
                        <a:rPr lang="en-GB" sz="1250" b="1" u="none" strike="noStrike" dirty="0">
                          <a:solidFill>
                            <a:schemeClr val="bg2"/>
                          </a:solidFill>
                          <a:effectLst/>
                        </a:rPr>
                        <a:t>billions, 2018 prices)</a:t>
                      </a:r>
                      <a:endParaRPr lang="en-GB"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Change from </a:t>
                      </a:r>
                      <a:r>
                        <a:rPr lang="en-GB" sz="1250" b="1" u="none" strike="noStrike" dirty="0" smtClean="0">
                          <a:solidFill>
                            <a:schemeClr val="bg2"/>
                          </a:solidFill>
                          <a:effectLst/>
                        </a:rPr>
                        <a:t/>
                      </a:r>
                      <a:br>
                        <a:rPr lang="en-GB" sz="1250" b="1" u="none" strike="noStrike" dirty="0" smtClean="0">
                          <a:solidFill>
                            <a:schemeClr val="bg2"/>
                          </a:solidFill>
                          <a:effectLst/>
                        </a:rPr>
                      </a:br>
                      <a:r>
                        <a:rPr lang="en-GB" sz="1250" b="1" u="none" strike="noStrike" dirty="0" smtClean="0">
                          <a:solidFill>
                            <a:schemeClr val="bg2"/>
                          </a:solidFill>
                          <a:effectLst/>
                        </a:rPr>
                        <a:t>2014-2020 period </a:t>
                      </a:r>
                      <a:r>
                        <a:rPr lang="en-GB" sz="1250" b="1" u="none" strike="noStrike" dirty="0">
                          <a:solidFill>
                            <a:schemeClr val="bg2"/>
                          </a:solidFill>
                          <a:effectLst/>
                        </a:rPr>
                        <a:t>(%)</a:t>
                      </a:r>
                      <a:endParaRPr lang="en-GB"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Aid intensity (EUR/head)</a:t>
                      </a:r>
                      <a:endParaRPr lang="en-GB"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Change from </a:t>
                      </a:r>
                      <a:r>
                        <a:rPr lang="en-GB" sz="1250" b="1" u="none" strike="noStrike" dirty="0" smtClean="0">
                          <a:solidFill>
                            <a:schemeClr val="bg2"/>
                          </a:solidFill>
                          <a:effectLst/>
                        </a:rPr>
                        <a:t>2014-2020 </a:t>
                      </a:r>
                      <a:r>
                        <a:rPr lang="en-GB" sz="1250" b="1" u="none" strike="noStrike" dirty="0">
                          <a:solidFill>
                            <a:schemeClr val="bg2"/>
                          </a:solidFill>
                          <a:effectLst/>
                        </a:rPr>
                        <a:t>period (%)</a:t>
                      </a:r>
                      <a:endParaRPr lang="en-GB"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04243">
                <a:tc>
                  <a:txBody>
                    <a:bodyPr/>
                    <a:lstStyle/>
                    <a:p>
                      <a:pPr algn="ctr" fontAlgn="b"/>
                      <a:r>
                        <a:rPr lang="en-GB" sz="1250" b="1" u="none" strike="noStrike" dirty="0">
                          <a:solidFill>
                            <a:schemeClr val="bg2"/>
                          </a:solidFill>
                          <a:effectLst/>
                        </a:rPr>
                        <a:t>BG</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178</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15</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04243">
                <a:tc>
                  <a:txBody>
                    <a:bodyPr/>
                    <a:lstStyle/>
                    <a:p>
                      <a:pPr algn="ctr" fontAlgn="b"/>
                      <a:r>
                        <a:rPr lang="en-GB" sz="1250" b="1" u="none" strike="noStrike">
                          <a:solidFill>
                            <a:schemeClr val="bg2"/>
                          </a:solidFill>
                          <a:effectLst/>
                        </a:rPr>
                        <a:t>RO</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27.2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196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04243">
                <a:tc>
                  <a:txBody>
                    <a:bodyPr/>
                    <a:lstStyle/>
                    <a:p>
                      <a:pPr algn="ctr" fontAlgn="b"/>
                      <a:r>
                        <a:rPr lang="en-GB" sz="1250" b="1" u="none" strike="noStrike" dirty="0">
                          <a:solidFill>
                            <a:schemeClr val="bg2"/>
                          </a:solidFill>
                          <a:effectLst/>
                        </a:rPr>
                        <a:t>HR</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-6</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298</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04243">
                <a:tc>
                  <a:txBody>
                    <a:bodyPr/>
                    <a:lstStyle/>
                    <a:p>
                      <a:pPr algn="ctr" fontAlgn="b"/>
                      <a:r>
                        <a:rPr lang="en-GB" sz="1250" b="1" u="none" strike="noStrike">
                          <a:solidFill>
                            <a:schemeClr val="bg2"/>
                          </a:solidFill>
                          <a:effectLst/>
                        </a:rPr>
                        <a:t>LV</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4.3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308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04243">
                <a:tc>
                  <a:txBody>
                    <a:bodyPr/>
                    <a:lstStyle/>
                    <a:p>
                      <a:pPr algn="ctr" fontAlgn="b"/>
                      <a:r>
                        <a:rPr lang="en-GB" sz="1250" b="1" u="none" strike="noStrike">
                          <a:solidFill>
                            <a:schemeClr val="bg2"/>
                          </a:solidFill>
                          <a:effectLst/>
                        </a:rPr>
                        <a:t>HU</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17.9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260</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04243">
                <a:tc>
                  <a:txBody>
                    <a:bodyPr/>
                    <a:lstStyle/>
                    <a:p>
                      <a:pPr algn="ctr" fontAlgn="b"/>
                      <a:r>
                        <a:rPr lang="en-GB" sz="1250" b="1" u="none" strike="noStrike">
                          <a:solidFill>
                            <a:schemeClr val="bg2"/>
                          </a:solidFill>
                          <a:effectLst/>
                        </a:rPr>
                        <a:t>EL</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19.2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254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04243">
                <a:tc>
                  <a:txBody>
                    <a:bodyPr/>
                    <a:lstStyle/>
                    <a:p>
                      <a:pPr algn="ctr" fontAlgn="b"/>
                      <a:r>
                        <a:rPr lang="en-GB" sz="1250" b="1" u="none" strike="noStrike">
                          <a:solidFill>
                            <a:schemeClr val="bg2"/>
                          </a:solidFill>
                          <a:effectLst/>
                        </a:rPr>
                        <a:t>PL</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64.4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239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04243">
                <a:tc>
                  <a:txBody>
                    <a:bodyPr/>
                    <a:lstStyle/>
                    <a:p>
                      <a:pPr algn="ctr" fontAlgn="b"/>
                      <a:r>
                        <a:rPr lang="en-GB" sz="1250" b="1" u="none" strike="noStrike">
                          <a:solidFill>
                            <a:schemeClr val="bg2"/>
                          </a:solidFill>
                          <a:effectLst/>
                        </a:rPr>
                        <a:t>LT</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5.6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278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04243">
                <a:tc>
                  <a:txBody>
                    <a:bodyPr/>
                    <a:lstStyle/>
                    <a:p>
                      <a:pPr algn="ctr" fontAlgn="b"/>
                      <a:r>
                        <a:rPr lang="en-GB" sz="1250" b="1" u="none" strike="noStrike">
                          <a:solidFill>
                            <a:schemeClr val="bg2"/>
                          </a:solidFill>
                          <a:effectLst/>
                        </a:rPr>
                        <a:t>EE</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317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04243">
                <a:tc>
                  <a:txBody>
                    <a:bodyPr/>
                    <a:lstStyle/>
                    <a:p>
                      <a:pPr algn="ctr" fontAlgn="b"/>
                      <a:r>
                        <a:rPr lang="en-GB" sz="1250" b="1" u="none" strike="noStrike">
                          <a:solidFill>
                            <a:schemeClr val="bg2"/>
                          </a:solidFill>
                          <a:effectLst/>
                        </a:rPr>
                        <a:t>PT</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21.2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292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188007">
                <a:tc>
                  <a:txBody>
                    <a:bodyPr/>
                    <a:lstStyle/>
                    <a:p>
                      <a:pPr algn="ctr" fontAlgn="b"/>
                      <a:r>
                        <a:rPr lang="en-GB" sz="1250" b="1" u="none" strike="noStrike" dirty="0">
                          <a:solidFill>
                            <a:schemeClr val="bg2"/>
                          </a:solidFill>
                          <a:effectLst/>
                        </a:rPr>
                        <a:t>SK</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50" b="1" u="none" strike="noStrike" dirty="0">
                          <a:solidFill>
                            <a:schemeClr val="bg2"/>
                          </a:solidFill>
                          <a:effectLst/>
                        </a:rPr>
                        <a:t>11.8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50" b="1" u="none" strike="noStrike" dirty="0">
                          <a:solidFill>
                            <a:schemeClr val="bg2"/>
                          </a:solidFill>
                          <a:effectLst/>
                        </a:rPr>
                        <a:t>-22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50" b="1" u="none" strike="noStrike" dirty="0">
                          <a:solidFill>
                            <a:schemeClr val="bg2"/>
                          </a:solidFill>
                          <a:effectLst/>
                        </a:rPr>
                        <a:t>310</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50" b="1" u="none" strike="noStrike" dirty="0">
                          <a:solidFill>
                            <a:schemeClr val="bg2"/>
                          </a:solidFill>
                          <a:effectLst/>
                        </a:rPr>
                        <a:t>-22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04243">
                <a:tc>
                  <a:txBody>
                    <a:bodyPr/>
                    <a:lstStyle/>
                    <a:p>
                      <a:pPr algn="ctr" fontAlgn="b"/>
                      <a:r>
                        <a:rPr lang="en-GB" sz="1250" b="1" u="none" strike="noStrike">
                          <a:solidFill>
                            <a:schemeClr val="bg2"/>
                          </a:solidFill>
                          <a:effectLst/>
                        </a:rPr>
                        <a:t>CY</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0.9</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147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04243">
                <a:tc>
                  <a:txBody>
                    <a:bodyPr/>
                    <a:lstStyle/>
                    <a:p>
                      <a:pPr algn="ctr" fontAlgn="b"/>
                      <a:r>
                        <a:rPr lang="en-GB" sz="1250" b="1" u="none" strike="noStrike">
                          <a:solidFill>
                            <a:schemeClr val="bg2"/>
                          </a:solidFill>
                          <a:effectLst/>
                        </a:rPr>
                        <a:t>SI</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-11</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302726">
                <a:tc>
                  <a:txBody>
                    <a:bodyPr/>
                    <a:lstStyle/>
                    <a:p>
                      <a:pPr algn="ctr" fontAlgn="b"/>
                      <a:r>
                        <a:rPr lang="en-GB" sz="1250" b="1" u="none" strike="noStrike" dirty="0">
                          <a:solidFill>
                            <a:schemeClr val="bg2"/>
                          </a:solidFill>
                          <a:effectLst/>
                        </a:rPr>
                        <a:t>CZ</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GB" sz="1250" b="1" u="none" strike="noStrike" dirty="0">
                          <a:solidFill>
                            <a:schemeClr val="bg2"/>
                          </a:solidFill>
                          <a:effectLst/>
                        </a:rPr>
                        <a:t>17.8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GB" sz="1250" b="1" u="none" strike="noStrike" dirty="0">
                          <a:solidFill>
                            <a:schemeClr val="bg2"/>
                          </a:solidFill>
                          <a:effectLst/>
                        </a:rPr>
                        <a:t>-24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GB" sz="1250" b="1" u="none" strike="noStrike" dirty="0">
                          <a:solidFill>
                            <a:schemeClr val="bg2"/>
                          </a:solidFill>
                          <a:effectLst/>
                        </a:rPr>
                        <a:t>242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GB" sz="1250" b="1" u="none" strike="noStrike" dirty="0">
                          <a:solidFill>
                            <a:schemeClr val="bg2"/>
                          </a:solidFill>
                          <a:effectLst/>
                        </a:rPr>
                        <a:t>-25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14"/>
                  </a:ext>
                </a:extLst>
              </a:tr>
              <a:tr h="204243">
                <a:tc>
                  <a:txBody>
                    <a:bodyPr/>
                    <a:lstStyle/>
                    <a:p>
                      <a:pPr algn="ctr" fontAlgn="b"/>
                      <a:r>
                        <a:rPr lang="en-GB" sz="1250" b="1" u="none" strike="noStrike">
                          <a:solidFill>
                            <a:schemeClr val="bg2"/>
                          </a:solidFill>
                          <a:effectLst/>
                        </a:rPr>
                        <a:t>ES</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34.0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105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204243">
                <a:tc>
                  <a:txBody>
                    <a:bodyPr/>
                    <a:lstStyle/>
                    <a:p>
                      <a:pPr algn="ctr" fontAlgn="b"/>
                      <a:r>
                        <a:rPr lang="en-GB" sz="1250" b="1" u="none" strike="noStrike" dirty="0">
                          <a:solidFill>
                            <a:schemeClr val="bg2"/>
                          </a:solidFill>
                          <a:effectLst/>
                        </a:rPr>
                        <a:t>MT</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0.6</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197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-28</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204243">
                <a:tc>
                  <a:txBody>
                    <a:bodyPr/>
                    <a:lstStyle/>
                    <a:p>
                      <a:pPr algn="ctr" fontAlgn="b"/>
                      <a:r>
                        <a:rPr lang="en-GB" sz="1250" b="1" u="none" strike="noStrike">
                          <a:solidFill>
                            <a:schemeClr val="bg2"/>
                          </a:solidFill>
                          <a:effectLst/>
                        </a:rPr>
                        <a:t>IT</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38.6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91</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204243">
                <a:tc>
                  <a:txBody>
                    <a:bodyPr/>
                    <a:lstStyle/>
                    <a:p>
                      <a:pPr algn="ctr" fontAlgn="b"/>
                      <a:r>
                        <a:rPr lang="en-GB" sz="1250" b="1" u="none" strike="noStrike">
                          <a:solidFill>
                            <a:schemeClr val="bg2"/>
                          </a:solidFill>
                          <a:effectLst/>
                        </a:rPr>
                        <a:t>FR</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16.0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8"/>
                  </a:ext>
                </a:extLst>
              </a:tr>
              <a:tr h="204243">
                <a:tc>
                  <a:txBody>
                    <a:bodyPr/>
                    <a:lstStyle/>
                    <a:p>
                      <a:pPr algn="ctr" fontAlgn="b"/>
                      <a:r>
                        <a:rPr lang="en-GB" sz="1250" b="1" u="none" strike="noStrike">
                          <a:solidFill>
                            <a:schemeClr val="bg2"/>
                          </a:solidFill>
                          <a:effectLst/>
                        </a:rPr>
                        <a:t>FI</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42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9"/>
                  </a:ext>
                </a:extLst>
              </a:tr>
              <a:tr h="204243">
                <a:tc>
                  <a:txBody>
                    <a:bodyPr/>
                    <a:lstStyle/>
                    <a:p>
                      <a:pPr algn="ctr" fontAlgn="b"/>
                      <a:r>
                        <a:rPr lang="en-GB" sz="1250" b="1" u="none" strike="noStrike">
                          <a:solidFill>
                            <a:schemeClr val="bg2"/>
                          </a:solidFill>
                          <a:effectLst/>
                        </a:rPr>
                        <a:t>BE</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2.4</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0</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0"/>
                  </a:ext>
                </a:extLst>
              </a:tr>
              <a:tr h="204243">
                <a:tc>
                  <a:txBody>
                    <a:bodyPr/>
                    <a:lstStyle/>
                    <a:p>
                      <a:pPr algn="ctr" fontAlgn="b"/>
                      <a:r>
                        <a:rPr lang="en-GB" sz="1250" b="1" u="none" strike="noStrike">
                          <a:solidFill>
                            <a:schemeClr val="bg2"/>
                          </a:solidFill>
                          <a:effectLst/>
                        </a:rPr>
                        <a:t>SE</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0</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-6</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1"/>
                  </a:ext>
                </a:extLst>
              </a:tr>
              <a:tr h="204243">
                <a:tc>
                  <a:txBody>
                    <a:bodyPr/>
                    <a:lstStyle/>
                    <a:p>
                      <a:pPr algn="ctr" fontAlgn="b"/>
                      <a:r>
                        <a:rPr lang="en-GB" sz="1250" b="1" u="none" strike="noStrike">
                          <a:solidFill>
                            <a:schemeClr val="bg2"/>
                          </a:solidFill>
                          <a:effectLst/>
                        </a:rPr>
                        <a:t>DE</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15.7</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27</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-20</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2"/>
                  </a:ext>
                </a:extLst>
              </a:tr>
              <a:tr h="204243">
                <a:tc>
                  <a:txBody>
                    <a:bodyPr/>
                    <a:lstStyle/>
                    <a:p>
                      <a:pPr algn="ctr" fontAlgn="b"/>
                      <a:r>
                        <a:rPr lang="en-GB" sz="1250" b="1" u="none" strike="noStrike">
                          <a:solidFill>
                            <a:schemeClr val="bg2"/>
                          </a:solidFill>
                          <a:effectLst/>
                        </a:rPr>
                        <a:t>DK</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3"/>
                  </a:ext>
                </a:extLst>
              </a:tr>
              <a:tr h="204243">
                <a:tc>
                  <a:txBody>
                    <a:bodyPr/>
                    <a:lstStyle/>
                    <a:p>
                      <a:pPr algn="ctr" fontAlgn="b"/>
                      <a:r>
                        <a:rPr lang="en-GB" sz="1250" b="1" u="none" strike="noStrike">
                          <a:solidFill>
                            <a:schemeClr val="bg2"/>
                          </a:solidFill>
                          <a:effectLst/>
                        </a:rPr>
                        <a:t>AT</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1.3</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4"/>
                  </a:ext>
                </a:extLst>
              </a:tr>
              <a:tr h="204243">
                <a:tc>
                  <a:txBody>
                    <a:bodyPr/>
                    <a:lstStyle/>
                    <a:p>
                      <a:pPr algn="ctr" fontAlgn="b"/>
                      <a:r>
                        <a:rPr lang="en-GB" sz="1250" b="1" u="none" strike="noStrike">
                          <a:solidFill>
                            <a:schemeClr val="bg2"/>
                          </a:solidFill>
                          <a:effectLst/>
                        </a:rPr>
                        <a:t>NL</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1.4</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12</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5"/>
                  </a:ext>
                </a:extLst>
              </a:tr>
              <a:tr h="204243">
                <a:tc>
                  <a:txBody>
                    <a:bodyPr/>
                    <a:lstStyle/>
                    <a:p>
                      <a:pPr algn="ctr" fontAlgn="b"/>
                      <a:r>
                        <a:rPr lang="en-GB" sz="1250" b="1" u="none" strike="noStrike">
                          <a:solidFill>
                            <a:schemeClr val="bg2"/>
                          </a:solidFill>
                          <a:effectLst/>
                        </a:rPr>
                        <a:t>IE</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-13</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33</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6"/>
                  </a:ext>
                </a:extLst>
              </a:tr>
              <a:tr h="204243">
                <a:tc>
                  <a:txBody>
                    <a:bodyPr/>
                    <a:lstStyle/>
                    <a:p>
                      <a:pPr algn="ctr" fontAlgn="b"/>
                      <a:r>
                        <a:rPr lang="en-GB" sz="1250" b="1" u="none" strike="noStrike">
                          <a:solidFill>
                            <a:schemeClr val="bg2"/>
                          </a:solidFill>
                          <a:effectLst/>
                        </a:rPr>
                        <a:t>LU</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-14</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7"/>
                  </a:ext>
                </a:extLst>
              </a:tr>
              <a:tr h="204243">
                <a:tc>
                  <a:txBody>
                    <a:bodyPr/>
                    <a:lstStyle/>
                    <a:p>
                      <a:pPr algn="ctr" fontAlgn="b"/>
                      <a:r>
                        <a:rPr lang="en-GB" sz="1250" b="1" u="none" strike="noStrike" dirty="0">
                          <a:solidFill>
                            <a:schemeClr val="bg2"/>
                          </a:solidFill>
                          <a:effectLst/>
                        </a:rPr>
                        <a:t>EU27</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331</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-9.9</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106</a:t>
                      </a:r>
                      <a:endParaRPr lang="en-GB"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-11</a:t>
                      </a:r>
                      <a:endParaRPr lang="en-GB"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8"/>
                  </a:ext>
                </a:extLst>
              </a:tr>
            </a:tbl>
          </a:graphicData>
        </a:graphic>
      </p:graphicFrame>
    </p:spTree>
    <p:extLst>
      <p:ext uri="{BB962C8B-B14F-4D97-AF65-F5344CB8AC3E}">
        <p14:creationId xmlns:p14="http://schemas.microsoft.com/office/powerpoint/2010/main" val="794995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solidFill>
                  <a:schemeClr val="tx1"/>
                </a:solidFill>
                <a:latin typeface="Arial" panose="020B0604020202020204" pitchFamily="34" charset="0"/>
                <a:cs typeface="Arial" panose="020B0604020202020204" pitchFamily="34" charset="0"/>
              </a:rPr>
              <a:t>Continued concentration on less developed</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buFont typeface="Wingdings" panose="05000000000000000000" pitchFamily="2" charset="2"/>
              <a:buChar char="§"/>
            </a:pP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chemeClr val="tx1"/>
              </a:solidFill>
              <a:latin typeface="Arial" panose="020B0604020202020204" pitchFamily="34" charset="0"/>
              <a:cs typeface="Arial" panose="020B0604020202020204" pitchFamily="34" charset="0"/>
            </a:endParaRPr>
          </a:p>
          <a:p>
            <a:pPr>
              <a:spcAft>
                <a:spcPts val="600"/>
              </a:spcAft>
            </a:pPr>
            <a:endParaRPr lang="en-GB"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5755435"/>
              </p:ext>
            </p:extLst>
          </p:nvPr>
        </p:nvGraphicFramePr>
        <p:xfrm>
          <a:off x="755576" y="1988839"/>
          <a:ext cx="7128791" cy="3312372"/>
        </p:xfrm>
        <a:graphic>
          <a:graphicData uri="http://schemas.openxmlformats.org/drawingml/2006/table">
            <a:tbl>
              <a:tblPr>
                <a:tableStyleId>{5C22544A-7EE6-4342-B048-85BDC9FD1C3A}</a:tableStyleId>
              </a:tblPr>
              <a:tblGrid>
                <a:gridCol w="3456384">
                  <a:extLst>
                    <a:ext uri="{9D8B030D-6E8A-4147-A177-3AD203B41FA5}">
                      <a16:colId xmlns="" xmlns:a16="http://schemas.microsoft.com/office/drawing/2014/main" val="20000"/>
                    </a:ext>
                  </a:extLst>
                </a:gridCol>
                <a:gridCol w="1440159">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tblGrid>
              <a:tr h="473196">
                <a:tc>
                  <a:txBody>
                    <a:bodyPr/>
                    <a:lstStyle/>
                    <a:p>
                      <a:pPr algn="l" fontAlgn="b"/>
                      <a:r>
                        <a:rPr lang="en-GB" sz="1800" u="none" strike="noStrike" dirty="0">
                          <a:solidFill>
                            <a:schemeClr val="bg2"/>
                          </a:solidFill>
                          <a:effectLst/>
                        </a:rPr>
                        <a:t> </a:t>
                      </a:r>
                      <a:endParaRPr lang="en-GB" sz="1800" b="1" i="0" u="none" strike="noStrike" dirty="0">
                        <a:solidFill>
                          <a:schemeClr val="bg2"/>
                        </a:solidFill>
                        <a:effectLst/>
                        <a:latin typeface="verdana"/>
                      </a:endParaRPr>
                    </a:p>
                  </a:txBody>
                  <a:tcPr marL="7620" marR="7620" marT="7620" marB="0" anchor="b"/>
                </a:tc>
                <a:tc>
                  <a:txBody>
                    <a:bodyPr/>
                    <a:lstStyle/>
                    <a:p>
                      <a:pPr algn="ctr" fontAlgn="b"/>
                      <a:r>
                        <a:rPr lang="en-GB" sz="1800" u="none" strike="noStrike" dirty="0">
                          <a:solidFill>
                            <a:schemeClr val="bg2"/>
                          </a:solidFill>
                          <a:effectLst/>
                        </a:rPr>
                        <a:t>2021-2027</a:t>
                      </a:r>
                      <a:endParaRPr lang="en-GB" sz="1800" b="1" i="0" u="none" strike="noStrike" dirty="0">
                        <a:solidFill>
                          <a:schemeClr val="bg2"/>
                        </a:solidFill>
                        <a:effectLst/>
                        <a:latin typeface="verdana"/>
                      </a:endParaRPr>
                    </a:p>
                  </a:txBody>
                  <a:tcPr marL="7620" marR="7620" marT="7620" marB="0" anchor="b"/>
                </a:tc>
                <a:tc>
                  <a:txBody>
                    <a:bodyPr/>
                    <a:lstStyle/>
                    <a:p>
                      <a:pPr algn="ctr" fontAlgn="b"/>
                      <a:r>
                        <a:rPr lang="en-GB" sz="1800" u="none" strike="noStrike" dirty="0">
                          <a:solidFill>
                            <a:schemeClr val="bg2"/>
                          </a:solidFill>
                          <a:effectLst/>
                        </a:rPr>
                        <a:t>2014-2020</a:t>
                      </a:r>
                      <a:endParaRPr lang="en-GB" sz="1800" b="1"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0"/>
                  </a:ext>
                </a:extLst>
              </a:tr>
              <a:tr h="473196">
                <a:tc>
                  <a:txBody>
                    <a:bodyPr/>
                    <a:lstStyle/>
                    <a:p>
                      <a:pPr algn="l" fontAlgn="b"/>
                      <a:r>
                        <a:rPr lang="en-GB" sz="1800" u="none" strike="noStrike" dirty="0" smtClean="0">
                          <a:solidFill>
                            <a:schemeClr val="bg2"/>
                          </a:solidFill>
                          <a:effectLst/>
                        </a:rPr>
                        <a:t>Cohesion Fund</a:t>
                      </a:r>
                      <a:endParaRPr lang="en-GB" sz="1800" b="1"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13%</a:t>
                      </a:r>
                      <a:endParaRPr lang="en-GB" sz="1800" b="0"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22%</a:t>
                      </a:r>
                      <a:endParaRPr lang="en-GB" sz="1800" b="0"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1"/>
                  </a:ext>
                </a:extLst>
              </a:tr>
              <a:tr h="473196">
                <a:tc>
                  <a:txBody>
                    <a:bodyPr/>
                    <a:lstStyle/>
                    <a:p>
                      <a:pPr algn="l" fontAlgn="b"/>
                      <a:r>
                        <a:rPr lang="en-GB" sz="1800" u="none" strike="noStrike" dirty="0" smtClean="0">
                          <a:solidFill>
                            <a:schemeClr val="bg2"/>
                          </a:solidFill>
                          <a:effectLst/>
                        </a:rPr>
                        <a:t>ERDF </a:t>
                      </a:r>
                      <a:r>
                        <a:rPr lang="en-GB" sz="1600" u="none" strike="noStrike" dirty="0" smtClean="0">
                          <a:solidFill>
                            <a:schemeClr val="bg2"/>
                          </a:solidFill>
                          <a:effectLst/>
                        </a:rPr>
                        <a:t>Less</a:t>
                      </a:r>
                      <a:r>
                        <a:rPr lang="en-GB" sz="1600" u="none" strike="noStrike" baseline="0" dirty="0" smtClean="0">
                          <a:solidFill>
                            <a:schemeClr val="bg2"/>
                          </a:solidFill>
                          <a:effectLst/>
                        </a:rPr>
                        <a:t> developed regions</a:t>
                      </a:r>
                      <a:endParaRPr lang="en-GB" sz="1600" b="1"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62%</a:t>
                      </a:r>
                      <a:endParaRPr lang="en-GB" sz="1800" b="0"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53%</a:t>
                      </a:r>
                      <a:endParaRPr lang="en-GB" sz="1800" b="0"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2"/>
                  </a:ext>
                </a:extLst>
              </a:tr>
              <a:tr h="473196">
                <a:tc>
                  <a:txBody>
                    <a:bodyPr/>
                    <a:lstStyle/>
                    <a:p>
                      <a:pPr algn="l" fontAlgn="b"/>
                      <a:r>
                        <a:rPr lang="en-GB" sz="1800" u="none" strike="noStrike" dirty="0" smtClean="0">
                          <a:solidFill>
                            <a:schemeClr val="bg2"/>
                          </a:solidFill>
                          <a:effectLst/>
                        </a:rPr>
                        <a:t>ERDF</a:t>
                      </a:r>
                      <a:r>
                        <a:rPr lang="en-GB" sz="1600" u="none" strike="noStrike" dirty="0" smtClean="0">
                          <a:solidFill>
                            <a:schemeClr val="bg2"/>
                          </a:solidFill>
                          <a:effectLst/>
                        </a:rPr>
                        <a:t> Transition</a:t>
                      </a:r>
                      <a:endParaRPr lang="en-GB" sz="1600" b="1"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14%</a:t>
                      </a:r>
                      <a:endParaRPr lang="en-GB" sz="1800" b="0"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10%</a:t>
                      </a:r>
                      <a:endParaRPr lang="en-GB" sz="1800" b="0"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3"/>
                  </a:ext>
                </a:extLst>
              </a:tr>
              <a:tr h="473196">
                <a:tc>
                  <a:txBody>
                    <a:bodyPr/>
                    <a:lstStyle/>
                    <a:p>
                      <a:pPr algn="l" fontAlgn="b"/>
                      <a:r>
                        <a:rPr lang="en-GB" sz="1800" u="none" strike="noStrike" dirty="0" smtClean="0">
                          <a:solidFill>
                            <a:schemeClr val="bg2"/>
                          </a:solidFill>
                          <a:effectLst/>
                        </a:rPr>
                        <a:t>ERDF </a:t>
                      </a:r>
                      <a:r>
                        <a:rPr lang="en-GB" sz="1600" u="none" strike="noStrike" kern="1200" dirty="0" smtClean="0">
                          <a:solidFill>
                            <a:schemeClr val="bg2"/>
                          </a:solidFill>
                          <a:effectLst/>
                          <a:latin typeface="+mn-lt"/>
                          <a:ea typeface="+mn-ea"/>
                          <a:cs typeface="+mn-cs"/>
                        </a:rPr>
                        <a:t>More developed</a:t>
                      </a:r>
                      <a:endParaRPr lang="en-GB" sz="1600" u="none" strike="noStrike" kern="1200" dirty="0">
                        <a:solidFill>
                          <a:schemeClr val="bg2"/>
                        </a:solidFill>
                        <a:effectLst/>
                        <a:latin typeface="+mn-lt"/>
                        <a:ea typeface="+mn-ea"/>
                        <a:cs typeface="+mn-cs"/>
                      </a:endParaRPr>
                    </a:p>
                  </a:txBody>
                  <a:tcPr marL="7620" marR="7620" marT="7620" marB="0" anchor="b"/>
                </a:tc>
                <a:tc>
                  <a:txBody>
                    <a:bodyPr/>
                    <a:lstStyle/>
                    <a:p>
                      <a:pPr algn="r" fontAlgn="b"/>
                      <a:r>
                        <a:rPr lang="en-GB" sz="1800" u="none" strike="noStrike" dirty="0">
                          <a:solidFill>
                            <a:schemeClr val="bg2"/>
                          </a:solidFill>
                          <a:effectLst/>
                        </a:rPr>
                        <a:t>11%</a:t>
                      </a:r>
                      <a:endParaRPr lang="en-GB" sz="1800" b="0" i="0" u="none" strike="noStrike" dirty="0">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15%</a:t>
                      </a:r>
                      <a:endParaRPr lang="en-GB" sz="1800" b="0"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4"/>
                  </a:ext>
                </a:extLst>
              </a:tr>
              <a:tr h="473196">
                <a:tc>
                  <a:txBody>
                    <a:bodyPr/>
                    <a:lstStyle/>
                    <a:p>
                      <a:pPr algn="l" fontAlgn="b"/>
                      <a:r>
                        <a:rPr lang="en-GB" sz="1800" u="none" strike="noStrike" dirty="0" smtClean="0">
                          <a:solidFill>
                            <a:schemeClr val="bg2"/>
                          </a:solidFill>
                          <a:effectLst/>
                        </a:rPr>
                        <a:t>Total</a:t>
                      </a:r>
                      <a:endParaRPr lang="en-GB" sz="1800" b="1" i="0" u="none" strike="noStrike" dirty="0">
                        <a:solidFill>
                          <a:schemeClr val="bg2"/>
                        </a:solidFill>
                        <a:effectLst/>
                        <a:latin typeface="verdana"/>
                      </a:endParaRPr>
                    </a:p>
                  </a:txBody>
                  <a:tcPr marL="7620" marR="7620" marT="7620" marB="0" anchor="b"/>
                </a:tc>
                <a:tc>
                  <a:txBody>
                    <a:bodyPr/>
                    <a:lstStyle/>
                    <a:p>
                      <a:pPr algn="r" fontAlgn="b"/>
                      <a:r>
                        <a:rPr lang="en-GB" sz="1800" u="none" strike="noStrike">
                          <a:solidFill>
                            <a:schemeClr val="bg2"/>
                          </a:solidFill>
                          <a:effectLst/>
                        </a:rPr>
                        <a:t>100%</a:t>
                      </a:r>
                      <a:endParaRPr lang="en-GB" sz="1800" b="0" i="0" u="none" strike="noStrike">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100%</a:t>
                      </a:r>
                      <a:endParaRPr lang="en-GB" sz="1800" b="0"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5"/>
                  </a:ext>
                </a:extLst>
              </a:tr>
              <a:tr h="473196">
                <a:tc>
                  <a:txBody>
                    <a:bodyPr/>
                    <a:lstStyle/>
                    <a:p>
                      <a:pPr algn="l" fontAlgn="b"/>
                      <a:r>
                        <a:rPr lang="en-GB" sz="1800" u="none" strike="noStrike" dirty="0">
                          <a:solidFill>
                            <a:schemeClr val="bg2"/>
                          </a:solidFill>
                          <a:effectLst/>
                        </a:rPr>
                        <a:t>Share </a:t>
                      </a:r>
                      <a:r>
                        <a:rPr lang="en-GB" sz="1800" u="none" strike="noStrike" dirty="0" smtClean="0">
                          <a:solidFill>
                            <a:schemeClr val="bg2"/>
                          </a:solidFill>
                          <a:effectLst/>
                        </a:rPr>
                        <a:t>CF</a:t>
                      </a:r>
                      <a:r>
                        <a:rPr lang="en-GB" sz="1800" u="none" strike="noStrike" baseline="0" dirty="0" smtClean="0">
                          <a:solidFill>
                            <a:schemeClr val="bg2"/>
                          </a:solidFill>
                          <a:effectLst/>
                        </a:rPr>
                        <a:t> + ERDF </a:t>
                      </a:r>
                      <a:r>
                        <a:rPr lang="en-GB" sz="1600" u="none" strike="noStrike" baseline="0" dirty="0" smtClean="0">
                          <a:solidFill>
                            <a:schemeClr val="bg2"/>
                          </a:solidFill>
                          <a:effectLst/>
                        </a:rPr>
                        <a:t>less developed</a:t>
                      </a:r>
                      <a:endParaRPr lang="en-GB" sz="1600" b="1" i="0" u="none" strike="noStrike" dirty="0">
                        <a:solidFill>
                          <a:schemeClr val="bg2"/>
                        </a:solidFill>
                        <a:effectLst/>
                        <a:latin typeface="verdana"/>
                      </a:endParaRPr>
                    </a:p>
                  </a:txBody>
                  <a:tcPr marL="7620" marR="7620" marT="7620" marB="0" anchor="b"/>
                </a:tc>
                <a:tc>
                  <a:txBody>
                    <a:bodyPr/>
                    <a:lstStyle/>
                    <a:p>
                      <a:pPr algn="r" fontAlgn="b"/>
                      <a:r>
                        <a:rPr lang="en-GB" sz="1800" u="none" strike="noStrike">
                          <a:solidFill>
                            <a:schemeClr val="bg2"/>
                          </a:solidFill>
                          <a:effectLst/>
                        </a:rPr>
                        <a:t>75%</a:t>
                      </a:r>
                      <a:endParaRPr lang="en-GB" sz="1800" b="1" i="0" u="none" strike="noStrike">
                        <a:solidFill>
                          <a:schemeClr val="bg2"/>
                        </a:solidFill>
                        <a:effectLst/>
                        <a:latin typeface="verdana"/>
                      </a:endParaRPr>
                    </a:p>
                  </a:txBody>
                  <a:tcPr marL="7620" marR="7620" marT="7620" marB="0" anchor="b"/>
                </a:tc>
                <a:tc>
                  <a:txBody>
                    <a:bodyPr/>
                    <a:lstStyle/>
                    <a:p>
                      <a:pPr algn="r" fontAlgn="b"/>
                      <a:r>
                        <a:rPr lang="en-GB" sz="1800" u="none" strike="noStrike" dirty="0">
                          <a:solidFill>
                            <a:schemeClr val="bg2"/>
                          </a:solidFill>
                          <a:effectLst/>
                        </a:rPr>
                        <a:t>74%</a:t>
                      </a:r>
                      <a:endParaRPr lang="en-GB" sz="1800" b="1" i="0" u="none" strike="noStrike" dirty="0">
                        <a:solidFill>
                          <a:schemeClr val="bg2"/>
                        </a:solidFill>
                        <a:effectLst/>
                        <a:latin typeface="verdana"/>
                      </a:endParaRPr>
                    </a:p>
                  </a:txBody>
                  <a:tcPr marL="7620" marR="7620" marT="7620" marB="0" anchor="b"/>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179108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190"/>
            <a:ext cx="5161664" cy="719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88224" y="980728"/>
            <a:ext cx="2160240" cy="1938992"/>
          </a:xfrm>
          <a:prstGeom prst="rect">
            <a:avLst/>
          </a:prstGeom>
          <a:noFill/>
        </p:spPr>
        <p:txBody>
          <a:bodyPr wrap="square" rtlCol="0">
            <a:spAutoFit/>
          </a:bodyPr>
          <a:lstStyle/>
          <a:p>
            <a:pPr algn="ctr"/>
            <a:r>
              <a:rPr lang="fr-BE" sz="2400" dirty="0" smtClean="0">
                <a:solidFill>
                  <a:srgbClr val="0F5494"/>
                </a:solidFill>
              </a:rPr>
              <a:t>New </a:t>
            </a:r>
            <a:r>
              <a:rPr lang="fr-BE" sz="2400" dirty="0" err="1" smtClean="0">
                <a:solidFill>
                  <a:srgbClr val="0F5494"/>
                </a:solidFill>
              </a:rPr>
              <a:t>regional</a:t>
            </a:r>
            <a:r>
              <a:rPr lang="fr-BE" sz="2400" dirty="0" smtClean="0">
                <a:solidFill>
                  <a:srgbClr val="0F5494"/>
                </a:solidFill>
              </a:rPr>
              <a:t> </a:t>
            </a:r>
            <a:r>
              <a:rPr lang="fr-BE" sz="2400" dirty="0" err="1" smtClean="0">
                <a:solidFill>
                  <a:srgbClr val="0F5494"/>
                </a:solidFill>
              </a:rPr>
              <a:t>eligibility</a:t>
            </a:r>
            <a:r>
              <a:rPr lang="fr-BE" sz="2400" dirty="0" smtClean="0">
                <a:solidFill>
                  <a:srgbClr val="0F5494"/>
                </a:solidFill>
              </a:rPr>
              <a:t> </a:t>
            </a:r>
            <a:r>
              <a:rPr lang="fr-BE" sz="2400" dirty="0" err="1" smtClean="0">
                <a:solidFill>
                  <a:srgbClr val="0F5494"/>
                </a:solidFill>
              </a:rPr>
              <a:t>map</a:t>
            </a:r>
            <a:r>
              <a:rPr lang="fr-BE" sz="2400" dirty="0" smtClean="0">
                <a:solidFill>
                  <a:srgbClr val="0F5494"/>
                </a:solidFill>
              </a:rPr>
              <a:t> </a:t>
            </a:r>
          </a:p>
          <a:p>
            <a:pPr algn="ctr"/>
            <a:r>
              <a:rPr lang="fr-BE" sz="2400" dirty="0" smtClean="0">
                <a:solidFill>
                  <a:srgbClr val="0F5494"/>
                </a:solidFill>
              </a:rPr>
              <a:t>2021-2027</a:t>
            </a:r>
            <a:endParaRPr lang="en-GB" sz="2400" dirty="0" err="1" smtClean="0">
              <a:solidFill>
                <a:srgbClr val="0F5494"/>
              </a:solidFill>
            </a:endParaRPr>
          </a:p>
        </p:txBody>
      </p:sp>
    </p:spTree>
    <p:extLst>
      <p:ext uri="{BB962C8B-B14F-4D97-AF65-F5344CB8AC3E}">
        <p14:creationId xmlns:p14="http://schemas.microsoft.com/office/powerpoint/2010/main" val="3272993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548679"/>
            <a:ext cx="5400600" cy="720081"/>
          </a:xfrm>
          <a:prstGeom prst="rect">
            <a:avLst/>
          </a:prstGeom>
        </p:spPr>
        <p:txBody>
          <a:bodyPr/>
          <a:lstStyle/>
          <a:p>
            <a:pPr algn="ctr"/>
            <a:r>
              <a:rPr lang="fr-BE" dirty="0" smtClean="0">
                <a:solidFill>
                  <a:srgbClr val="20AA63"/>
                </a:solidFill>
                <a:latin typeface="Arial" panose="020B0604020202020204" pitchFamily="34" charset="0"/>
                <a:cs typeface="Arial" panose="020B0604020202020204" pitchFamily="34" charset="0"/>
              </a:rPr>
              <a:t>A modern, </a:t>
            </a:r>
            <a:r>
              <a:rPr lang="fr-BE" dirty="0" err="1" smtClean="0">
                <a:solidFill>
                  <a:srgbClr val="20AA63"/>
                </a:solidFill>
                <a:latin typeface="Arial" panose="020B0604020202020204" pitchFamily="34" charset="0"/>
                <a:cs typeface="Arial" panose="020B0604020202020204" pitchFamily="34" charset="0"/>
              </a:rPr>
              <a:t>dynamic</a:t>
            </a:r>
            <a:r>
              <a:rPr lang="fr-BE" dirty="0" smtClean="0">
                <a:solidFill>
                  <a:srgbClr val="20AA63"/>
                </a:solidFill>
                <a:latin typeface="Arial" panose="020B0604020202020204" pitchFamily="34" charset="0"/>
                <a:cs typeface="Arial" panose="020B0604020202020204" pitchFamily="34" charset="0"/>
              </a:rPr>
              <a:t> </a:t>
            </a:r>
            <a:r>
              <a:rPr lang="fr-BE" dirty="0" err="1" smtClean="0">
                <a:solidFill>
                  <a:srgbClr val="20AA63"/>
                </a:solidFill>
                <a:latin typeface="Arial" panose="020B0604020202020204" pitchFamily="34" charset="0"/>
                <a:cs typeface="Arial" panose="020B0604020202020204" pitchFamily="34" charset="0"/>
              </a:rPr>
              <a:t>cohesion</a:t>
            </a:r>
            <a:r>
              <a:rPr lang="fr-BE" dirty="0" smtClean="0">
                <a:solidFill>
                  <a:srgbClr val="20AA63"/>
                </a:solidFill>
                <a:latin typeface="Arial" panose="020B0604020202020204" pitchFamily="34" charset="0"/>
                <a:cs typeface="Arial" panose="020B0604020202020204" pitchFamily="34" charset="0"/>
              </a:rPr>
              <a:t> </a:t>
            </a:r>
            <a:r>
              <a:rPr lang="fr-BE" dirty="0" err="1" smtClean="0">
                <a:solidFill>
                  <a:srgbClr val="20AA63"/>
                </a:solidFill>
                <a:latin typeface="Arial" panose="020B0604020202020204" pitchFamily="34" charset="0"/>
                <a:cs typeface="Arial" panose="020B0604020202020204" pitchFamily="34" charset="0"/>
              </a:rPr>
              <a:t>policy</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07504" y="1988840"/>
            <a:ext cx="3158976" cy="3921820"/>
          </a:xfrm>
          <a:prstGeom prst="rect">
            <a:avLst/>
          </a:prstGeom>
        </p:spPr>
        <p:txBody>
          <a:bodyPr/>
          <a:lstStyle/>
          <a:p>
            <a:pPr marL="0" indent="0">
              <a:spcAft>
                <a:spcPts val="600"/>
              </a:spcAft>
              <a:buNone/>
            </a:pPr>
            <a:r>
              <a:rPr lang="en-GB" b="1" i="0" dirty="0" smtClean="0">
                <a:solidFill>
                  <a:srgbClr val="20AA63"/>
                </a:solidFill>
                <a:latin typeface="Arial" panose="020B0604020202020204" pitchFamily="34" charset="0"/>
                <a:cs typeface="Arial" panose="020B0604020202020204" pitchFamily="34" charset="0"/>
              </a:rPr>
              <a:t>Modern investment</a:t>
            </a:r>
            <a:endParaRPr lang="en-GB" b="1"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GB" sz="1800" i="0" dirty="0" smtClean="0">
                <a:solidFill>
                  <a:schemeClr val="bg2"/>
                </a:solidFill>
                <a:latin typeface="Arial" panose="020B0604020202020204" pitchFamily="34" charset="0"/>
                <a:cs typeface="Arial" panose="020B0604020202020204" pitchFamily="34" charset="0"/>
              </a:rPr>
              <a:t>Focus </a:t>
            </a:r>
            <a:r>
              <a:rPr lang="en-GB" sz="1800" i="0" dirty="0">
                <a:solidFill>
                  <a:schemeClr val="bg2"/>
                </a:solidFill>
                <a:latin typeface="Arial" panose="020B0604020202020204" pitchFamily="34" charset="0"/>
                <a:cs typeface="Arial" panose="020B0604020202020204" pitchFamily="34" charset="0"/>
              </a:rPr>
              <a:t>on </a:t>
            </a:r>
            <a:r>
              <a:rPr lang="en-GB" sz="1800" i="0" dirty="0" smtClean="0">
                <a:solidFill>
                  <a:schemeClr val="bg2"/>
                </a:solidFill>
                <a:latin typeface="Arial" panose="020B0604020202020204" pitchFamily="34" charset="0"/>
                <a:cs typeface="Arial" panose="020B0604020202020204" pitchFamily="34" charset="0"/>
              </a:rPr>
              <a:t>transition to smart, low-carbon economy</a:t>
            </a:r>
          </a:p>
          <a:p>
            <a:pPr>
              <a:spcAft>
                <a:spcPts val="1200"/>
              </a:spcAft>
              <a:buClr>
                <a:schemeClr val="tx1"/>
              </a:buClr>
              <a:buFont typeface="Wingdings" panose="05000000000000000000" pitchFamily="2" charset="2"/>
              <a:buChar char="§"/>
            </a:pPr>
            <a:r>
              <a:rPr lang="fr-BE" sz="1800" i="0" dirty="0" err="1" smtClean="0">
                <a:solidFill>
                  <a:schemeClr val="bg2"/>
                </a:solidFill>
                <a:latin typeface="Arial" panose="020B0604020202020204" pitchFamily="34" charset="0"/>
                <a:cs typeface="Arial" panose="020B0604020202020204" pitchFamily="34" charset="0"/>
              </a:rPr>
              <a:t>Stronger</a:t>
            </a:r>
            <a:r>
              <a:rPr lang="fr-BE" sz="1800" i="0" dirty="0" smtClean="0">
                <a:solidFill>
                  <a:schemeClr val="bg2"/>
                </a:solidFill>
                <a:latin typeface="Arial" panose="020B0604020202020204" pitchFamily="34" charset="0"/>
                <a:cs typeface="Arial" panose="020B0604020202020204" pitchFamily="34" charset="0"/>
              </a:rPr>
              <a:t> conditions &amp; </a:t>
            </a:r>
            <a:r>
              <a:rPr lang="fr-BE" sz="1800" i="0" dirty="0" err="1" smtClean="0">
                <a:solidFill>
                  <a:schemeClr val="bg2"/>
                </a:solidFill>
                <a:latin typeface="Arial" panose="020B0604020202020204" pitchFamily="34" charset="0"/>
                <a:cs typeface="Arial" panose="020B0604020202020204" pitchFamily="34" charset="0"/>
              </a:rPr>
              <a:t>link</a:t>
            </a:r>
            <a:r>
              <a:rPr lang="fr-BE" sz="1800" i="0" dirty="0" smtClean="0">
                <a:solidFill>
                  <a:schemeClr val="bg2"/>
                </a:solidFill>
                <a:latin typeface="Arial" panose="020B0604020202020204" pitchFamily="34" charset="0"/>
                <a:cs typeface="Arial" panose="020B0604020202020204" pitchFamily="34" charset="0"/>
              </a:rPr>
              <a:t> to </a:t>
            </a:r>
            <a:r>
              <a:rPr lang="fr-BE" sz="1800" i="0" dirty="0" err="1" smtClean="0">
                <a:solidFill>
                  <a:schemeClr val="bg2"/>
                </a:solidFill>
                <a:latin typeface="Arial" panose="020B0604020202020204" pitchFamily="34" charset="0"/>
                <a:cs typeface="Arial" panose="020B0604020202020204" pitchFamily="34" charset="0"/>
              </a:rPr>
              <a:t>European</a:t>
            </a:r>
            <a:r>
              <a:rPr lang="fr-BE" sz="1800" i="0" dirty="0" smtClean="0">
                <a:solidFill>
                  <a:schemeClr val="bg2"/>
                </a:solidFill>
                <a:latin typeface="Arial" panose="020B0604020202020204" pitchFamily="34" charset="0"/>
                <a:cs typeface="Arial" panose="020B0604020202020204" pitchFamily="34" charset="0"/>
              </a:rPr>
              <a:t> </a:t>
            </a:r>
            <a:r>
              <a:rPr lang="fr-BE" sz="1800" i="0" dirty="0" err="1" smtClean="0">
                <a:solidFill>
                  <a:schemeClr val="bg2"/>
                </a:solidFill>
                <a:latin typeface="Arial" panose="020B0604020202020204" pitchFamily="34" charset="0"/>
                <a:cs typeface="Arial" panose="020B0604020202020204" pitchFamily="34" charset="0"/>
              </a:rPr>
              <a:t>Semester</a:t>
            </a:r>
            <a:endParaRPr lang="fr-BE" sz="18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1800" i="0" dirty="0" err="1" smtClean="0">
                <a:solidFill>
                  <a:schemeClr val="bg2"/>
                </a:solidFill>
                <a:latin typeface="Arial" panose="020B0604020202020204" pitchFamily="34" charset="0"/>
                <a:cs typeface="Arial" panose="020B0604020202020204" pitchFamily="34" charset="0"/>
              </a:rPr>
              <a:t>Comprehensive</a:t>
            </a:r>
            <a:r>
              <a:rPr lang="fr-BE" sz="1800" i="0" dirty="0" smtClean="0">
                <a:solidFill>
                  <a:schemeClr val="bg2"/>
                </a:solidFill>
                <a:latin typeface="Arial" panose="020B0604020202020204" pitchFamily="34" charset="0"/>
                <a:cs typeface="Arial" panose="020B0604020202020204" pitchFamily="34" charset="0"/>
              </a:rPr>
              <a:t> performance data (in </a:t>
            </a:r>
            <a:r>
              <a:rPr lang="fr-BE" sz="1800" i="0" dirty="0" err="1" smtClean="0">
                <a:solidFill>
                  <a:schemeClr val="bg2"/>
                </a:solidFill>
                <a:latin typeface="Arial" panose="020B0604020202020204" pitchFamily="34" charset="0"/>
                <a:cs typeface="Arial" panose="020B0604020202020204" pitchFamily="34" charset="0"/>
              </a:rPr>
              <a:t>near</a:t>
            </a:r>
            <a:r>
              <a:rPr lang="fr-BE" sz="1800" i="0" dirty="0" smtClean="0">
                <a:solidFill>
                  <a:schemeClr val="bg2"/>
                </a:solidFill>
                <a:latin typeface="Arial" panose="020B0604020202020204" pitchFamily="34" charset="0"/>
                <a:cs typeface="Arial" panose="020B0604020202020204" pitchFamily="34" charset="0"/>
              </a:rPr>
              <a:t> real time), open data</a:t>
            </a:r>
            <a:endParaRPr lang="en-GB" sz="18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275856" y="1985382"/>
            <a:ext cx="2880320" cy="3921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rgbClr val="20AA63"/>
                </a:solidFill>
                <a:latin typeface="Arial" panose="020B0604020202020204" pitchFamily="34" charset="0"/>
                <a:cs typeface="Arial" panose="020B0604020202020204" pitchFamily="34" charset="0"/>
              </a:rPr>
              <a:t>Simple, flexible, dynamic</a:t>
            </a:r>
            <a:endParaRPr lang="en-GB" b="1" i="0"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US" sz="1800" b="0" i="0" kern="0" dirty="0" smtClean="0">
                <a:solidFill>
                  <a:schemeClr val="bg2"/>
                </a:solidFill>
                <a:latin typeface="Arial" panose="020B0604020202020204" pitchFamily="34" charset="0"/>
                <a:cs typeface="Arial" panose="020B0604020202020204" pitchFamily="34" charset="0"/>
              </a:rPr>
              <a:t>7 funds, 1 regulation (50% shorter)</a:t>
            </a:r>
            <a:endParaRPr lang="en-US" sz="18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US" sz="1800" b="0" i="0" kern="0" dirty="0">
                <a:solidFill>
                  <a:schemeClr val="bg2"/>
                </a:solidFill>
                <a:latin typeface="Arial" panose="020B0604020202020204" pitchFamily="34" charset="0"/>
                <a:cs typeface="Arial" panose="020B0604020202020204" pitchFamily="34" charset="0"/>
              </a:rPr>
              <a:t>50 key </a:t>
            </a:r>
            <a:r>
              <a:rPr lang="en-US" sz="1800" b="0" i="0" kern="0" dirty="0" smtClean="0">
                <a:solidFill>
                  <a:schemeClr val="bg2"/>
                </a:solidFill>
                <a:latin typeface="Arial" panose="020B0604020202020204" pitchFamily="34" charset="0"/>
                <a:cs typeface="Arial" panose="020B0604020202020204" pitchFamily="34" charset="0"/>
              </a:rPr>
              <a:t>administrative simplifications</a:t>
            </a:r>
            <a:endParaRPr lang="en-US" sz="18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1800" b="0" i="0" kern="0" dirty="0" err="1">
                <a:solidFill>
                  <a:schemeClr val="bg2"/>
                </a:solidFill>
                <a:latin typeface="Arial" panose="020B0604020202020204" pitchFamily="34" charset="0"/>
                <a:cs typeface="Arial" panose="020B0604020202020204" pitchFamily="34" charset="0"/>
              </a:rPr>
              <a:t>Faster</a:t>
            </a:r>
            <a:r>
              <a:rPr lang="fr-BE" sz="1800" b="0" i="0" kern="0" dirty="0">
                <a:solidFill>
                  <a:schemeClr val="bg2"/>
                </a:solidFill>
                <a:latin typeface="Arial" panose="020B0604020202020204" pitchFamily="34" charset="0"/>
                <a:cs typeface="Arial" panose="020B0604020202020204" pitchFamily="34" charset="0"/>
              </a:rPr>
              <a:t> </a:t>
            </a:r>
            <a:r>
              <a:rPr lang="fr-BE" sz="1800" b="0" i="0" kern="0" dirty="0" err="1">
                <a:solidFill>
                  <a:schemeClr val="bg2"/>
                </a:solidFill>
                <a:latin typeface="Arial" panose="020B0604020202020204" pitchFamily="34" charset="0"/>
                <a:cs typeface="Arial" panose="020B0604020202020204" pitchFamily="34" charset="0"/>
              </a:rPr>
              <a:t>implementation</a:t>
            </a:r>
            <a:r>
              <a:rPr lang="fr-BE" sz="1800" b="0" i="0" kern="0" dirty="0">
                <a:solidFill>
                  <a:schemeClr val="bg2"/>
                </a:solidFill>
                <a:latin typeface="Arial" panose="020B0604020202020204" pitchFamily="34" charset="0"/>
                <a:cs typeface="Arial" panose="020B0604020202020204" pitchFamily="34" charset="0"/>
              </a:rPr>
              <a:t> (return to n+2)</a:t>
            </a:r>
            <a:endParaRPr lang="en-GB" sz="18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GB" sz="1800" b="0" i="0" kern="0" dirty="0" smtClean="0">
                <a:solidFill>
                  <a:schemeClr val="bg2"/>
                </a:solidFill>
                <a:latin typeface="Arial" panose="020B0604020202020204" pitchFamily="34" charset="0"/>
                <a:cs typeface="Arial" panose="020B0604020202020204" pitchFamily="34" charset="0"/>
              </a:rPr>
              <a:t>Responsive to emerging needs (migration, economy)</a:t>
            </a:r>
          </a:p>
        </p:txBody>
      </p:sp>
      <p:sp>
        <p:nvSpPr>
          <p:cNvPr id="6" name="Content Placeholder 2"/>
          <p:cNvSpPr txBox="1">
            <a:spLocks/>
          </p:cNvSpPr>
          <p:nvPr/>
        </p:nvSpPr>
        <p:spPr bwMode="auto">
          <a:xfrm>
            <a:off x="6300192" y="1988840"/>
            <a:ext cx="2664296" cy="3921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smtClean="0">
                <a:solidFill>
                  <a:srgbClr val="20AA63"/>
                </a:solidFill>
                <a:latin typeface="Arial" panose="020B0604020202020204" pitchFamily="34" charset="0"/>
                <a:cs typeface="Arial" panose="020B0604020202020204" pitchFamily="34" charset="0"/>
              </a:rPr>
              <a:t>For all regions</a:t>
            </a:r>
            <a:endParaRPr lang="en-GB" b="1" i="0"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US" sz="1800" b="0" i="0" kern="0" dirty="0" smtClean="0">
                <a:solidFill>
                  <a:schemeClr val="bg2"/>
                </a:solidFill>
                <a:latin typeface="Arial" panose="020B0604020202020204" pitchFamily="34" charset="0"/>
                <a:cs typeface="Arial" panose="020B0604020202020204" pitchFamily="34" charset="0"/>
              </a:rPr>
              <a:t>Balanced and fair "Berlin method"</a:t>
            </a:r>
          </a:p>
          <a:p>
            <a:pPr>
              <a:spcAft>
                <a:spcPts val="1200"/>
              </a:spcAft>
              <a:buClr>
                <a:schemeClr val="tx1"/>
              </a:buClr>
              <a:buFont typeface="Wingdings" panose="05000000000000000000" pitchFamily="2" charset="2"/>
              <a:buChar char="§"/>
            </a:pPr>
            <a:r>
              <a:rPr lang="en-US" sz="1800" b="0" i="0" kern="0" dirty="0">
                <a:solidFill>
                  <a:schemeClr val="bg2"/>
                </a:solidFill>
                <a:latin typeface="Arial" panose="020B0604020202020204" pitchFamily="34" charset="0"/>
                <a:cs typeface="Arial" panose="020B0604020202020204" pitchFamily="34" charset="0"/>
              </a:rPr>
              <a:t>75</a:t>
            </a:r>
            <a:r>
              <a:rPr lang="en-US" sz="1800" b="0" i="0" kern="0" dirty="0" smtClean="0">
                <a:solidFill>
                  <a:schemeClr val="bg2"/>
                </a:solidFill>
                <a:latin typeface="Arial" panose="020B0604020202020204" pitchFamily="34" charset="0"/>
                <a:cs typeface="Arial" panose="020B0604020202020204" pitchFamily="34" charset="0"/>
              </a:rPr>
              <a:t>% to poorest regions, where most needed</a:t>
            </a:r>
          </a:p>
          <a:p>
            <a:pPr>
              <a:spcAft>
                <a:spcPts val="1200"/>
              </a:spcAft>
              <a:buClr>
                <a:schemeClr val="tx1"/>
              </a:buClr>
              <a:buFont typeface="Wingdings" panose="05000000000000000000" pitchFamily="2" charset="2"/>
              <a:buChar char="§"/>
            </a:pPr>
            <a:r>
              <a:rPr lang="en-US" sz="1800" b="0" i="0" kern="0" dirty="0" smtClean="0">
                <a:solidFill>
                  <a:schemeClr val="bg2"/>
                </a:solidFill>
                <a:latin typeface="Arial" panose="020B0604020202020204" pitchFamily="34" charset="0"/>
                <a:cs typeface="Arial" panose="020B0604020202020204" pitchFamily="34" charset="0"/>
              </a:rPr>
              <a:t>Tackling emerging needs and economic transition across the EU</a:t>
            </a:r>
          </a:p>
          <a:p>
            <a:pPr marL="0" indent="0">
              <a:spcAft>
                <a:spcPts val="1200"/>
              </a:spcAft>
              <a:buClr>
                <a:schemeClr val="tx1"/>
              </a:buClr>
              <a:buNone/>
            </a:pPr>
            <a:endParaRPr lang="en-GB" sz="2000" b="0" i="0" kern="0" dirty="0">
              <a:solidFill>
                <a:schemeClr val="bg2"/>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6228184" y="1988840"/>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3266480" y="1985382"/>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9" name="Picture 2" descr="U:\12. Policy development Post 2020\Communication\visuals\ppt_visuals1-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7368"/>
            <a:ext cx="142911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09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876256" cy="646331"/>
          </a:xfrm>
          <a:prstGeom prst="rect">
            <a:avLst/>
          </a:prstGeom>
          <a:solidFill>
            <a:schemeClr val="tx1"/>
          </a:solidFill>
        </p:spPr>
        <p:txBody>
          <a:bodyPr wrap="square" lIns="0" rtlCol="0" anchor="ctr" anchorCtr="0">
            <a:spAutoFit/>
          </a:bodyPr>
          <a:lstStyle/>
          <a:p>
            <a:pPr lvl="1"/>
            <a:r>
              <a:rPr lang="en-GB" sz="3600" dirty="0" smtClean="0">
                <a:solidFill>
                  <a:schemeClr val="bg1"/>
                </a:solidFill>
                <a:latin typeface="+mj-lt"/>
              </a:rPr>
              <a:t>Next steps</a:t>
            </a:r>
          </a:p>
        </p:txBody>
      </p:sp>
    </p:spTree>
    <p:extLst>
      <p:ext uri="{BB962C8B-B14F-4D97-AF65-F5344CB8AC3E}">
        <p14:creationId xmlns:p14="http://schemas.microsoft.com/office/powerpoint/2010/main" val="197345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fr-BE" dirty="0" err="1" smtClean="0">
                <a:solidFill>
                  <a:srgbClr val="20AA63"/>
                </a:solidFill>
                <a:latin typeface="Arial" panose="020B0604020202020204" pitchFamily="34" charset="0"/>
                <a:cs typeface="Arial" panose="020B0604020202020204" pitchFamily="34" charset="0"/>
              </a:rPr>
              <a:t>Timeline</a:t>
            </a:r>
            <a:endParaRPr lang="en-GB"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4293096"/>
            <a:ext cx="7920880" cy="1800200"/>
          </a:xfrm>
          <a:prstGeom prst="rect">
            <a:avLst/>
          </a:prstGeom>
        </p:spPr>
        <p:txBody>
          <a:bodyPr/>
          <a:lstStyle/>
          <a:p>
            <a:pPr marL="0" indent="0">
              <a:spcAft>
                <a:spcPts val="1200"/>
              </a:spcAft>
              <a:buClr>
                <a:schemeClr val="tx1"/>
              </a:buClr>
              <a:buNone/>
            </a:pPr>
            <a:r>
              <a:rPr lang="en-US" sz="2000" i="0" dirty="0" smtClean="0">
                <a:solidFill>
                  <a:schemeClr val="bg2"/>
                </a:solidFill>
                <a:latin typeface="Arial" panose="020B0604020202020204" pitchFamily="34" charset="0"/>
                <a:cs typeface="Arial" panose="020B0604020202020204" pitchFamily="34" charset="0"/>
              </a:rPr>
              <a:t>Your help is crucial</a:t>
            </a:r>
          </a:p>
          <a:p>
            <a:pPr>
              <a:spcAft>
                <a:spcPts val="1200"/>
              </a:spcAft>
              <a:buClr>
                <a:schemeClr val="tx1"/>
              </a:buClr>
              <a:buFontTx/>
              <a:buChar char="-"/>
            </a:pPr>
            <a:r>
              <a:rPr lang="en-US" sz="2000" i="0" dirty="0" smtClean="0">
                <a:solidFill>
                  <a:schemeClr val="bg2"/>
                </a:solidFill>
                <a:latin typeface="Arial" panose="020B0604020202020204" pitchFamily="34" charset="0"/>
                <a:cs typeface="Arial" panose="020B0604020202020204" pitchFamily="34" charset="0"/>
              </a:rPr>
              <a:t>to explain the proposal and convince our stakeholders</a:t>
            </a:r>
          </a:p>
          <a:p>
            <a:pPr>
              <a:spcAft>
                <a:spcPts val="1200"/>
              </a:spcAft>
              <a:buClr>
                <a:schemeClr val="tx1"/>
              </a:buClr>
              <a:buFontTx/>
              <a:buChar char="-"/>
            </a:pPr>
            <a:r>
              <a:rPr lang="en-US" sz="2000" i="0" dirty="0" smtClean="0">
                <a:solidFill>
                  <a:schemeClr val="bg2"/>
                </a:solidFill>
                <a:latin typeface="Arial" panose="020B0604020202020204" pitchFamily="34" charset="0"/>
                <a:cs typeface="Arial" panose="020B0604020202020204" pitchFamily="34" charset="0"/>
              </a:rPr>
              <a:t>in the negotiation phase – we must  clarify the details of the </a:t>
            </a:r>
            <a:r>
              <a:rPr lang="en-US" sz="2000" i="0" dirty="0" err="1" smtClean="0">
                <a:solidFill>
                  <a:schemeClr val="bg2"/>
                </a:solidFill>
                <a:latin typeface="Arial" panose="020B0604020202020204" pitchFamily="34" charset="0"/>
                <a:cs typeface="Arial" panose="020B0604020202020204" pitchFamily="34" charset="0"/>
              </a:rPr>
              <a:t>modernisation</a:t>
            </a:r>
            <a:r>
              <a:rPr lang="en-US" sz="2000" i="0" dirty="0" smtClean="0">
                <a:solidFill>
                  <a:schemeClr val="bg2"/>
                </a:solidFill>
                <a:latin typeface="Arial" panose="020B0604020202020204" pitchFamily="34" charset="0"/>
                <a:cs typeface="Arial" panose="020B0604020202020204" pitchFamily="34" charset="0"/>
              </a:rPr>
              <a:t> and simplification agenda to be able </a:t>
            </a:r>
            <a:r>
              <a:rPr lang="en-US" sz="2000" i="0" smtClean="0">
                <a:solidFill>
                  <a:schemeClr val="bg2"/>
                </a:solidFill>
                <a:latin typeface="Arial" panose="020B0604020202020204" pitchFamily="34" charset="0"/>
                <a:cs typeface="Arial" panose="020B0604020202020204" pitchFamily="34" charset="0"/>
              </a:rPr>
              <a:t>to "sell"</a:t>
            </a:r>
            <a:endParaRPr lang="en-GB" sz="16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pic>
        <p:nvPicPr>
          <p:cNvPr id="2050" name="Picture 2" descr="C:\Users\mouquda\AppData\Local\Microsoft\Windows\Temporary Internet Files\Content.Outlook\OLTKQ579\ppt_visuals1_Tim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802021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59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2060848"/>
            <a:ext cx="4320480"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sz="4800" dirty="0">
                <a:solidFill>
                  <a:schemeClr val="tx2"/>
                </a:solidFill>
              </a:rPr>
              <a:t>T</a:t>
            </a:r>
            <a:r>
              <a:rPr lang="en-US" sz="4800" dirty="0" smtClean="0">
                <a:solidFill>
                  <a:schemeClr val="tx2"/>
                </a:solidFill>
              </a:rPr>
              <a:t>hank you for your attention</a:t>
            </a:r>
            <a:br>
              <a:rPr lang="en-US" sz="4800" dirty="0" smtClean="0">
                <a:solidFill>
                  <a:schemeClr val="tx2"/>
                </a:solidFill>
              </a:rPr>
            </a:br>
            <a:r>
              <a:rPr lang="en-US" sz="4800" dirty="0" smtClean="0">
                <a:solidFill>
                  <a:schemeClr val="tx2"/>
                </a:solidFill>
              </a:rPr>
              <a:t/>
            </a:r>
            <a:br>
              <a:rPr lang="en-US" sz="4800" dirty="0" smtClean="0">
                <a:solidFill>
                  <a:schemeClr val="tx2"/>
                </a:solidFill>
              </a:rPr>
            </a:br>
            <a:endParaRPr lang="en-GB" sz="4800" dirty="0">
              <a:solidFill>
                <a:schemeClr val="tx2"/>
              </a:solidFill>
            </a:endParaRPr>
          </a:p>
        </p:txBody>
      </p:sp>
      <p:sp>
        <p:nvSpPr>
          <p:cNvPr id="6" name="Rectangle 5"/>
          <p:cNvSpPr/>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nvSpPr>
        <p:spPr>
          <a:xfrm>
            <a:off x="457306" y="5589240"/>
            <a:ext cx="2592288" cy="1015663"/>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2000" b="0" i="1" dirty="0">
                <a:solidFill>
                  <a:schemeClr val="bg1"/>
                </a:solidFill>
                <a:latin typeface="Arial" panose="020B0604020202020204" pitchFamily="34" charset="0"/>
                <a:cs typeface="Arial" panose="020B0604020202020204" pitchFamily="34" charset="0"/>
              </a:rPr>
              <a:t>#</a:t>
            </a:r>
            <a:r>
              <a:rPr lang="en-GB" sz="2000" b="0" i="1" dirty="0" err="1">
                <a:solidFill>
                  <a:schemeClr val="bg1"/>
                </a:solidFill>
                <a:latin typeface="Arial" panose="020B0604020202020204" pitchFamily="34" charset="0"/>
                <a:cs typeface="Arial" panose="020B0604020202020204" pitchFamily="34" charset="0"/>
              </a:rPr>
              <a:t>CohesionPolicy</a:t>
            </a:r>
            <a:r>
              <a:rPr lang="en-GB" sz="2000" b="0" i="1" dirty="0">
                <a:solidFill>
                  <a:schemeClr val="bg1"/>
                </a:solidFill>
                <a:latin typeface="Arial" panose="020B0604020202020204" pitchFamily="34" charset="0"/>
                <a:cs typeface="Arial" panose="020B0604020202020204" pitchFamily="34" charset="0"/>
              </a:rPr>
              <a:t> #</a:t>
            </a:r>
            <a:r>
              <a:rPr lang="en-GB" sz="2000" b="0" i="1" dirty="0" err="1">
                <a:solidFill>
                  <a:schemeClr val="bg1"/>
                </a:solidFill>
                <a:latin typeface="Arial" panose="020B0604020202020204" pitchFamily="34" charset="0"/>
                <a:cs typeface="Arial" panose="020B0604020202020204" pitchFamily="34" charset="0"/>
              </a:rPr>
              <a:t>EUinmyRegion</a:t>
            </a:r>
            <a:endParaRPr lang="en-GB" sz="2000" b="0" i="1" dirty="0">
              <a:solidFill>
                <a:schemeClr val="bg1"/>
              </a:solidFill>
              <a:latin typeface="Arial" panose="020B0604020202020204" pitchFamily="34" charset="0"/>
              <a:cs typeface="Arial" panose="020B0604020202020204" pitchFamily="34" charset="0"/>
            </a:endParaRPr>
          </a:p>
          <a:p>
            <a:endParaRPr lang="en-GB" sz="2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852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876256" cy="646331"/>
          </a:xfrm>
          <a:prstGeom prst="rect">
            <a:avLst/>
          </a:prstGeom>
          <a:solidFill>
            <a:schemeClr val="tx1"/>
          </a:solidFill>
        </p:spPr>
        <p:txBody>
          <a:bodyPr wrap="square" lIns="0" rtlCol="0" anchor="ctr" anchorCtr="0">
            <a:spAutoFit/>
          </a:bodyPr>
          <a:lstStyle/>
          <a:p>
            <a:pPr lvl="1"/>
            <a:r>
              <a:rPr lang="en-GB" sz="3600" dirty="0" smtClean="0">
                <a:solidFill>
                  <a:schemeClr val="bg1"/>
                </a:solidFill>
                <a:latin typeface="+mj-lt"/>
              </a:rPr>
              <a:t>Modernising the policy</a:t>
            </a:r>
          </a:p>
        </p:txBody>
      </p:sp>
    </p:spTree>
    <p:extLst>
      <p:ext uri="{BB962C8B-B14F-4D97-AF65-F5344CB8AC3E}">
        <p14:creationId xmlns:p14="http://schemas.microsoft.com/office/powerpoint/2010/main" val="2351032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solidFill>
                  <a:schemeClr val="tx1"/>
                </a:solidFill>
                <a:latin typeface="Arial" panose="020B0604020202020204" pitchFamily="34" charset="0"/>
                <a:cs typeface="Arial" panose="020B0604020202020204" pitchFamily="34" charset="0"/>
              </a:rPr>
              <a:t>Policy objectives</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79512" y="1484784"/>
            <a:ext cx="5472608" cy="4608512"/>
          </a:xfrm>
          <a:prstGeom prst="rect">
            <a:avLst/>
          </a:prstGeom>
        </p:spPr>
        <p:txBody>
          <a:bodyPr/>
          <a:lstStyle/>
          <a:p>
            <a:pPr marL="0" indent="0">
              <a:spcAft>
                <a:spcPts val="1200"/>
              </a:spcAft>
              <a:buClr>
                <a:schemeClr val="tx1"/>
              </a:buClr>
              <a:buNone/>
            </a:pPr>
            <a:r>
              <a:rPr lang="fr-BE" sz="1800" i="0" dirty="0">
                <a:solidFill>
                  <a:schemeClr val="bg2"/>
                </a:solidFill>
                <a:latin typeface="Arial" panose="020B0604020202020204" pitchFamily="34" charset="0"/>
                <a:cs typeface="Arial" panose="020B0604020202020204" pitchFamily="34" charset="0"/>
              </a:rPr>
              <a:t>11 objectives </a:t>
            </a:r>
            <a:r>
              <a:rPr lang="fr-BE" sz="1800" i="0" dirty="0" err="1" smtClean="0">
                <a:solidFill>
                  <a:schemeClr val="bg2"/>
                </a:solidFill>
                <a:latin typeface="Arial" panose="020B0604020202020204" pitchFamily="34" charset="0"/>
                <a:cs typeface="Arial" panose="020B0604020202020204" pitchFamily="34" charset="0"/>
              </a:rPr>
              <a:t>simplified</a:t>
            </a:r>
            <a:r>
              <a:rPr lang="fr-BE" sz="1800" i="0" dirty="0" smtClean="0">
                <a:solidFill>
                  <a:schemeClr val="bg2"/>
                </a:solidFill>
                <a:latin typeface="Arial" panose="020B0604020202020204" pitchFamily="34" charset="0"/>
                <a:cs typeface="Arial" panose="020B0604020202020204" pitchFamily="34" charset="0"/>
              </a:rPr>
              <a:t> </a:t>
            </a:r>
            <a:r>
              <a:rPr lang="fr-BE" sz="1800" i="0" dirty="0">
                <a:solidFill>
                  <a:schemeClr val="bg2"/>
                </a:solidFill>
                <a:latin typeface="Arial" panose="020B0604020202020204" pitchFamily="34" charset="0"/>
                <a:cs typeface="Arial" panose="020B0604020202020204" pitchFamily="34" charset="0"/>
              </a:rPr>
              <a:t>and </a:t>
            </a:r>
            <a:r>
              <a:rPr lang="fr-BE" sz="1800" i="0" dirty="0" err="1">
                <a:solidFill>
                  <a:schemeClr val="bg2"/>
                </a:solidFill>
                <a:latin typeface="Arial" panose="020B0604020202020204" pitchFamily="34" charset="0"/>
                <a:cs typeface="Arial" panose="020B0604020202020204" pitchFamily="34" charset="0"/>
              </a:rPr>
              <a:t>consolidated</a:t>
            </a:r>
            <a:r>
              <a:rPr lang="fr-BE" sz="1800" i="0" dirty="0">
                <a:solidFill>
                  <a:schemeClr val="bg2"/>
                </a:solidFill>
                <a:latin typeface="Arial" panose="020B0604020202020204" pitchFamily="34" charset="0"/>
                <a:cs typeface="Arial" panose="020B0604020202020204" pitchFamily="34" charset="0"/>
              </a:rPr>
              <a:t> to 5:</a:t>
            </a:r>
            <a:endParaRPr lang="en-GB" sz="1800" i="0" dirty="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r>
              <a:rPr lang="en-GB" sz="1800" i="0" dirty="0">
                <a:solidFill>
                  <a:schemeClr val="bg2"/>
                </a:solidFill>
                <a:latin typeface="Arial" panose="020B0604020202020204" pitchFamily="34" charset="0"/>
                <a:cs typeface="Arial" panose="020B0604020202020204" pitchFamily="34" charset="0"/>
              </a:rPr>
              <a:t>A smarter Europe (innovative &amp; smart economic transformation)</a:t>
            </a:r>
          </a:p>
          <a:p>
            <a:pPr marL="457200" indent="-457200">
              <a:spcAft>
                <a:spcPts val="1200"/>
              </a:spcAft>
              <a:buClr>
                <a:schemeClr val="tx1"/>
              </a:buClr>
              <a:buFont typeface="+mj-lt"/>
              <a:buAutoNum type="arabicPeriod"/>
            </a:pPr>
            <a:r>
              <a:rPr lang="en-GB" sz="1800" i="0" dirty="0">
                <a:solidFill>
                  <a:schemeClr val="bg2"/>
                </a:solidFill>
                <a:latin typeface="Arial" panose="020B0604020202020204" pitchFamily="34" charset="0"/>
                <a:cs typeface="Arial" panose="020B0604020202020204" pitchFamily="34" charset="0"/>
              </a:rPr>
              <a:t>A greener, low-carbon Europe (including energy transition, the circular economy, climate adaptation and risk management)</a:t>
            </a:r>
          </a:p>
          <a:p>
            <a:pPr marL="457200" indent="-457200">
              <a:spcAft>
                <a:spcPts val="1200"/>
              </a:spcAft>
              <a:buClr>
                <a:schemeClr val="tx1"/>
              </a:buClr>
              <a:buFont typeface="+mj-lt"/>
              <a:buAutoNum type="arabicPeriod"/>
            </a:pPr>
            <a:r>
              <a:rPr lang="en-GB" sz="1800" i="0" dirty="0">
                <a:solidFill>
                  <a:schemeClr val="bg2"/>
                </a:solidFill>
                <a:latin typeface="Arial" panose="020B0604020202020204" pitchFamily="34" charset="0"/>
                <a:cs typeface="Arial" panose="020B0604020202020204" pitchFamily="34" charset="0"/>
              </a:rPr>
              <a:t>A more connected Europe (mobility and ICT connectivity)</a:t>
            </a:r>
          </a:p>
          <a:p>
            <a:pPr marL="457200" indent="-457200">
              <a:spcAft>
                <a:spcPts val="1200"/>
              </a:spcAft>
              <a:buClr>
                <a:schemeClr val="tx1"/>
              </a:buClr>
              <a:buFont typeface="+mj-lt"/>
              <a:buAutoNum type="arabicPeriod"/>
            </a:pPr>
            <a:r>
              <a:rPr lang="en-GB" sz="1800" i="0" dirty="0">
                <a:solidFill>
                  <a:schemeClr val="bg2"/>
                </a:solidFill>
                <a:latin typeface="Arial" panose="020B0604020202020204" pitchFamily="34" charset="0"/>
                <a:cs typeface="Arial" panose="020B0604020202020204" pitchFamily="34" charset="0"/>
              </a:rPr>
              <a:t>A more social Europe (the European Pillar of Social Rights)</a:t>
            </a:r>
          </a:p>
          <a:p>
            <a:pPr marL="457200" indent="-457200">
              <a:spcAft>
                <a:spcPts val="1200"/>
              </a:spcAft>
              <a:buClr>
                <a:schemeClr val="tx1"/>
              </a:buClr>
              <a:buFont typeface="+mj-lt"/>
              <a:buAutoNum type="arabicPeriod"/>
            </a:pPr>
            <a:r>
              <a:rPr lang="en-GB" sz="1800" i="0" dirty="0" smtClean="0">
                <a:solidFill>
                  <a:schemeClr val="bg2"/>
                </a:solidFill>
                <a:latin typeface="Arial" panose="020B0604020202020204" pitchFamily="34" charset="0"/>
                <a:cs typeface="Arial" panose="020B0604020202020204" pitchFamily="34" charset="0"/>
              </a:rPr>
              <a:t>A </a:t>
            </a:r>
            <a:r>
              <a:rPr lang="en-GB" sz="1800" i="0" dirty="0">
                <a:solidFill>
                  <a:schemeClr val="bg2"/>
                </a:solidFill>
                <a:latin typeface="Arial" panose="020B0604020202020204" pitchFamily="34" charset="0"/>
                <a:cs typeface="Arial" panose="020B0604020202020204" pitchFamily="34" charset="0"/>
              </a:rPr>
              <a:t>Europe closer to citizens (sustainable development of urban, rural and coastal areas and local initiatives</a:t>
            </a:r>
            <a:r>
              <a:rPr lang="en-GB" sz="1800" i="0" dirty="0" smtClean="0">
                <a:solidFill>
                  <a:schemeClr val="bg2"/>
                </a:solidFill>
                <a:latin typeface="Arial" panose="020B0604020202020204" pitchFamily="34" charset="0"/>
                <a:cs typeface="Arial" panose="020B0604020202020204" pitchFamily="34" charset="0"/>
              </a:rPr>
              <a:t>)</a:t>
            </a:r>
            <a:endParaRPr lang="en-GB" b="1" i="0" dirty="0">
              <a:solidFill>
                <a:srgbClr val="20AA63"/>
              </a:solidFill>
              <a:latin typeface="Arial" panose="020B0604020202020204" pitchFamily="34" charset="0"/>
              <a:cs typeface="Arial" panose="020B0604020202020204" pitchFamily="34" charset="0"/>
            </a:endParaRPr>
          </a:p>
        </p:txBody>
      </p:sp>
      <p:pic>
        <p:nvPicPr>
          <p:cNvPr id="9218" name="Picture 2" descr="U:\12. Policy development Post 2020\Communication\visuals\ppt_visuals1_Open Data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6632"/>
            <a:ext cx="1612349" cy="1299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84168" y="1416485"/>
            <a:ext cx="45719" cy="461665"/>
          </a:xfrm>
          <a:prstGeom prst="rect">
            <a:avLst/>
          </a:prstGeom>
          <a:noFill/>
        </p:spPr>
        <p:txBody>
          <a:bodyPr wrap="square" rtlCol="0">
            <a:spAutoFit/>
          </a:bodyPr>
          <a:lstStyle/>
          <a:p>
            <a:endParaRPr lang="en-GB" sz="2400" b="0" dirty="0" err="1" smtClean="0">
              <a:solidFill>
                <a:srgbClr val="0F5494"/>
              </a:solidFill>
            </a:endParaRPr>
          </a:p>
        </p:txBody>
      </p:sp>
      <p:sp>
        <p:nvSpPr>
          <p:cNvPr id="5" name="TextBox 4"/>
          <p:cNvSpPr txBox="1"/>
          <p:nvPr/>
        </p:nvSpPr>
        <p:spPr>
          <a:xfrm>
            <a:off x="5878347" y="1556792"/>
            <a:ext cx="3096344" cy="3003899"/>
          </a:xfrm>
          <a:prstGeom prst="rect">
            <a:avLst/>
          </a:prstGeom>
          <a:noFill/>
        </p:spPr>
        <p:txBody>
          <a:bodyPr wrap="square" rtlCol="0">
            <a:spAutoFit/>
          </a:bodyPr>
          <a:lstStyle/>
          <a:p>
            <a:r>
              <a:rPr lang="en-GB" sz="1800" b="0" dirty="0" smtClean="0">
                <a:solidFill>
                  <a:schemeClr val="bg2"/>
                </a:solidFill>
                <a:latin typeface="Arial" panose="020B0604020202020204" pitchFamily="34" charset="0"/>
                <a:cs typeface="Arial" panose="020B0604020202020204" pitchFamily="34" charset="0"/>
              </a:rPr>
              <a:t>2 horizontal objectives: </a:t>
            </a:r>
          </a:p>
          <a:p>
            <a:endParaRPr lang="en-GB" sz="1800" b="0" dirty="0">
              <a:solidFill>
                <a:schemeClr val="bg2"/>
              </a:solidFill>
              <a:latin typeface="Arial" panose="020B0604020202020204" pitchFamily="34" charset="0"/>
              <a:cs typeface="Arial" panose="020B0604020202020204" pitchFamily="34" charset="0"/>
            </a:endParaRPr>
          </a:p>
          <a:p>
            <a:pPr marL="342900" indent="-342900">
              <a:spcBef>
                <a:spcPct val="20000"/>
              </a:spcBef>
              <a:spcAft>
                <a:spcPts val="1200"/>
              </a:spcAft>
              <a:buClr>
                <a:schemeClr val="tx1"/>
              </a:buClr>
              <a:buFont typeface="Wingdings" panose="05000000000000000000" pitchFamily="2" charset="2"/>
              <a:buChar char="§"/>
            </a:pPr>
            <a:r>
              <a:rPr lang="en-GB" sz="1800" b="0" kern="0" dirty="0">
                <a:solidFill>
                  <a:schemeClr val="bg2"/>
                </a:solidFill>
                <a:latin typeface="Arial" panose="020B0604020202020204" pitchFamily="34" charset="0"/>
                <a:cs typeface="Arial" panose="020B0604020202020204" pitchFamily="34" charset="0"/>
              </a:rPr>
              <a:t>Administrative capacity building</a:t>
            </a:r>
          </a:p>
          <a:p>
            <a:pPr marL="342900" indent="-342900">
              <a:spcBef>
                <a:spcPct val="20000"/>
              </a:spcBef>
              <a:spcAft>
                <a:spcPts val="1200"/>
              </a:spcAft>
              <a:buClr>
                <a:schemeClr val="tx1"/>
              </a:buClr>
              <a:buFont typeface="Wingdings" panose="05000000000000000000" pitchFamily="2" charset="2"/>
              <a:buChar char="§"/>
            </a:pPr>
            <a:r>
              <a:rPr lang="en-GB" sz="1800" b="0" kern="0" dirty="0">
                <a:solidFill>
                  <a:schemeClr val="bg2"/>
                </a:solidFill>
                <a:latin typeface="Arial" panose="020B0604020202020204" pitchFamily="34" charset="0"/>
                <a:cs typeface="Arial" panose="020B0604020202020204" pitchFamily="34" charset="0"/>
              </a:rPr>
              <a:t>Co-operation between regions </a:t>
            </a:r>
            <a:r>
              <a:rPr lang="en-GB" sz="1800" b="0" kern="0" dirty="0" smtClean="0">
                <a:solidFill>
                  <a:schemeClr val="bg2"/>
                </a:solidFill>
                <a:latin typeface="Arial" panose="020B0604020202020204" pitchFamily="34" charset="0"/>
                <a:cs typeface="Arial" panose="020B0604020202020204" pitchFamily="34" charset="0"/>
              </a:rPr>
              <a:t>and </a:t>
            </a:r>
            <a:r>
              <a:rPr lang="en-GB" sz="1800" b="0" kern="0" dirty="0">
                <a:solidFill>
                  <a:schemeClr val="bg2"/>
                </a:solidFill>
                <a:latin typeface="Arial" panose="020B0604020202020204" pitchFamily="34" charset="0"/>
                <a:cs typeface="Arial" panose="020B0604020202020204" pitchFamily="34" charset="0"/>
              </a:rPr>
              <a:t>across borders (embeds co-operation in mainstream)</a:t>
            </a:r>
          </a:p>
          <a:p>
            <a:endParaRPr lang="en-GB" sz="1800" b="0" dirty="0" err="1">
              <a:solidFill>
                <a:schemeClr val="bg2"/>
              </a:solidFill>
              <a:latin typeface="Arial" panose="020B0604020202020204" pitchFamily="34" charset="0"/>
              <a:cs typeface="Arial" panose="020B0604020202020204" pitchFamily="34" charset="0"/>
            </a:endParaRPr>
          </a:p>
        </p:txBody>
      </p:sp>
      <p:cxnSp>
        <p:nvCxnSpPr>
          <p:cNvPr id="7" name="Straight Connector 6"/>
          <p:cNvCxnSpPr/>
          <p:nvPr/>
        </p:nvCxnSpPr>
        <p:spPr bwMode="auto">
          <a:xfrm>
            <a:off x="5724128" y="1988840"/>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1158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latin typeface="Arial" panose="020B0604020202020204" pitchFamily="34" charset="0"/>
                <a:cs typeface="Arial" panose="020B0604020202020204" pitchFamily="34" charset="0"/>
              </a:rPr>
              <a:t>ERDF THEMATIC CONCENTRATION</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07504" y="1324074"/>
            <a:ext cx="8928992" cy="4769222"/>
          </a:xfrm>
          <a:prstGeom prst="rect">
            <a:avLst/>
          </a:prstGeom>
        </p:spPr>
        <p:txBody>
          <a:bodyPr/>
          <a:lstStyle/>
          <a:p>
            <a:pPr>
              <a:spcAft>
                <a:spcPts val="1200"/>
              </a:spcAft>
              <a:buClr>
                <a:schemeClr val="tx1"/>
              </a:buClr>
              <a:buFont typeface="Wingdings" panose="05000000000000000000" pitchFamily="2" charset="2"/>
              <a:buChar char="§"/>
            </a:pPr>
            <a:r>
              <a:rPr lang="en-GB" sz="2000" i="0" dirty="0">
                <a:solidFill>
                  <a:schemeClr val="bg2"/>
                </a:solidFill>
                <a:latin typeface="Arial" panose="020B0604020202020204" pitchFamily="34" charset="0"/>
                <a:cs typeface="Arial" panose="020B0604020202020204" pitchFamily="34" charset="0"/>
              </a:rPr>
              <a:t>Maintaining spending in the key areas for growth and jobs </a:t>
            </a: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At </a:t>
            </a:r>
            <a:r>
              <a:rPr lang="en-GB" sz="2000" i="0" dirty="0">
                <a:solidFill>
                  <a:schemeClr val="bg2"/>
                </a:solidFill>
                <a:latin typeface="Arial" panose="020B0604020202020204" pitchFamily="34" charset="0"/>
                <a:cs typeface="Arial" panose="020B0604020202020204" pitchFamily="34" charset="0"/>
              </a:rPr>
              <a:t>national level based on GNI per </a:t>
            </a:r>
            <a:r>
              <a:rPr lang="en-GB" sz="2000" i="0" dirty="0" smtClean="0">
                <a:solidFill>
                  <a:schemeClr val="bg2"/>
                </a:solidFill>
                <a:latin typeface="Arial" panose="020B0604020202020204" pitchFamily="34" charset="0"/>
                <a:cs typeface="Arial" panose="020B0604020202020204" pitchFamily="34" charset="0"/>
              </a:rPr>
              <a:t>head =&gt; flexibility</a:t>
            </a:r>
            <a:endParaRPr lang="en-GB" sz="2000" i="0" dirty="0">
              <a:solidFill>
                <a:schemeClr val="bg2"/>
              </a:solidFill>
              <a:latin typeface="Arial" panose="020B0604020202020204" pitchFamily="34" charset="0"/>
              <a:cs typeface="Arial" panose="020B0604020202020204" pitchFamily="34" charset="0"/>
            </a:endParaRPr>
          </a:p>
          <a:p>
            <a:pPr>
              <a:spcAft>
                <a:spcPts val="600"/>
              </a:spcAft>
            </a:pPr>
            <a:endParaRPr lang="fr-BE" b="1" i="0" dirty="0" smtClean="0">
              <a:solidFill>
                <a:schemeClr val="bg2"/>
              </a:solidFill>
              <a:latin typeface="Arial" panose="020B0604020202020204" pitchFamily="34" charset="0"/>
              <a:cs typeface="Arial" panose="020B0604020202020204" pitchFamily="34" charset="0"/>
            </a:endParaRPr>
          </a:p>
          <a:p>
            <a:pPr>
              <a:spcAft>
                <a:spcPts val="600"/>
              </a:spcAft>
            </a:pPr>
            <a:endParaRPr lang="fr-BE" b="1" i="0" dirty="0">
              <a:solidFill>
                <a:schemeClr val="bg2"/>
              </a:solidFill>
              <a:latin typeface="Arial" panose="020B0604020202020204" pitchFamily="34" charset="0"/>
              <a:cs typeface="Arial" panose="020B0604020202020204" pitchFamily="34" charset="0"/>
            </a:endParaRPr>
          </a:p>
          <a:p>
            <a:pPr>
              <a:spcAft>
                <a:spcPts val="600"/>
              </a:spcAft>
            </a:pPr>
            <a:endParaRPr lang="fr-BE" b="1" i="0" dirty="0" smtClean="0">
              <a:solidFill>
                <a:schemeClr val="bg2"/>
              </a:solidFill>
              <a:latin typeface="Arial" panose="020B0604020202020204" pitchFamily="34" charset="0"/>
              <a:cs typeface="Arial" panose="020B0604020202020204" pitchFamily="34" charset="0"/>
            </a:endParaRPr>
          </a:p>
          <a:p>
            <a:pPr>
              <a:spcAft>
                <a:spcPts val="600"/>
              </a:spcAft>
            </a:pPr>
            <a:endParaRPr lang="fr-BE" b="1"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2000" i="0" dirty="0" smtClean="0">
                <a:solidFill>
                  <a:schemeClr val="bg2"/>
                </a:solidFill>
                <a:latin typeface="Arial" panose="020B0604020202020204" pitchFamily="34" charset="0"/>
                <a:cs typeface="Arial" panose="020B0604020202020204" pitchFamily="34" charset="0"/>
              </a:rPr>
              <a:t>6</a:t>
            </a:r>
            <a:r>
              <a:rPr lang="fr-BE" sz="2000" i="0" dirty="0">
                <a:solidFill>
                  <a:schemeClr val="bg2"/>
                </a:solidFill>
                <a:latin typeface="Arial" panose="020B0604020202020204" pitchFamily="34" charset="0"/>
                <a:cs typeface="Arial" panose="020B0604020202020204" pitchFamily="34" charset="0"/>
              </a:rPr>
              <a:t>% of budget to </a:t>
            </a:r>
            <a:r>
              <a:rPr lang="fr-BE" sz="2000" i="0" dirty="0" err="1">
                <a:solidFill>
                  <a:schemeClr val="bg2"/>
                </a:solidFill>
                <a:latin typeface="Arial" panose="020B0604020202020204" pitchFamily="34" charset="0"/>
                <a:cs typeface="Arial" panose="020B0604020202020204" pitchFamily="34" charset="0"/>
              </a:rPr>
              <a:t>urban</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development</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delivered</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through</a:t>
            </a:r>
            <a:r>
              <a:rPr lang="fr-BE" sz="2000" i="0" dirty="0">
                <a:solidFill>
                  <a:schemeClr val="bg2"/>
                </a:solidFill>
                <a:latin typeface="Arial" panose="020B0604020202020204" pitchFamily="34" charset="0"/>
                <a:cs typeface="Arial" panose="020B0604020202020204" pitchFamily="34" charset="0"/>
              </a:rPr>
              <a:t> local </a:t>
            </a:r>
            <a:r>
              <a:rPr lang="fr-BE" sz="2000" i="0" dirty="0" err="1">
                <a:solidFill>
                  <a:schemeClr val="bg2"/>
                </a:solidFill>
                <a:latin typeface="Arial" panose="020B0604020202020204" pitchFamily="34" charset="0"/>
                <a:cs typeface="Arial" panose="020B0604020202020204" pitchFamily="34" charset="0"/>
              </a:rPr>
              <a:t>development</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partnerships</a:t>
            </a:r>
            <a:endParaRPr lang="fr-BE" sz="2000" i="0" dirty="0">
              <a:solidFill>
                <a:schemeClr val="bg2"/>
              </a:solidFill>
              <a:latin typeface="Arial" panose="020B0604020202020204" pitchFamily="34" charset="0"/>
              <a:cs typeface="Arial" panose="020B0604020202020204" pitchFamily="34" charset="0"/>
            </a:endParaRPr>
          </a:p>
          <a:p>
            <a:pPr>
              <a:spcAft>
                <a:spcPts val="600"/>
              </a:spcAft>
            </a:pPr>
            <a:endParaRPr lang="en-GB" b="1" i="0" dirty="0" smtClean="0">
              <a:solidFill>
                <a:schemeClr val="bg2"/>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1311939"/>
              </p:ext>
            </p:extLst>
          </p:nvPr>
        </p:nvGraphicFramePr>
        <p:xfrm>
          <a:off x="467544" y="2564904"/>
          <a:ext cx="8424935" cy="1728192"/>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3528391">
                  <a:extLst>
                    <a:ext uri="{9D8B030D-6E8A-4147-A177-3AD203B41FA5}">
                      <a16:colId xmlns="" xmlns:a16="http://schemas.microsoft.com/office/drawing/2014/main" val="20002"/>
                    </a:ext>
                  </a:extLst>
                </a:gridCol>
              </a:tblGrid>
              <a:tr h="638071">
                <a:tc>
                  <a:txBody>
                    <a:bodyPr/>
                    <a:lstStyle/>
                    <a:p>
                      <a:pPr marL="0" algn="ctr" defTabSz="914400" rtl="0" eaLnBrk="1" latinLnBrk="0" hangingPunct="1">
                        <a:spcBef>
                          <a:spcPts val="300"/>
                        </a:spcBef>
                        <a:spcAft>
                          <a:spcPts val="300"/>
                        </a:spcAft>
                      </a:pPr>
                      <a:r>
                        <a:rPr lang="en-GB" sz="2000" i="0" dirty="0">
                          <a:solidFill>
                            <a:schemeClr val="bg2"/>
                          </a:solidFill>
                          <a:latin typeface="Arial" panose="020B0604020202020204" pitchFamily="34" charset="0"/>
                          <a:ea typeface="+mn-ea"/>
                          <a:cs typeface="Arial" panose="020B0604020202020204" pitchFamily="34" charset="0"/>
                        </a:rPr>
                        <a:t>For countries with: </a:t>
                      </a:r>
                    </a:p>
                  </a:txBody>
                  <a:tcPr marL="68580" marR="68580" marT="0" marB="0"/>
                </a:tc>
                <a:tc>
                  <a:txBody>
                    <a:bodyPr/>
                    <a:lstStyle/>
                    <a:p>
                      <a:pPr marL="0" algn="ctr" defTabSz="914400" rtl="0" eaLnBrk="1" latinLnBrk="0" hangingPunct="1">
                        <a:spcBef>
                          <a:spcPts val="300"/>
                        </a:spcBef>
                        <a:spcAft>
                          <a:spcPts val="300"/>
                        </a:spcAft>
                      </a:pPr>
                      <a:r>
                        <a:rPr lang="fr-BE" sz="2000" i="0" dirty="0">
                          <a:solidFill>
                            <a:schemeClr val="bg2"/>
                          </a:solidFill>
                          <a:latin typeface="Arial" panose="020B0604020202020204" pitchFamily="34" charset="0"/>
                          <a:ea typeface="+mn-ea"/>
                          <a:cs typeface="Arial" panose="020B0604020202020204" pitchFamily="34" charset="0"/>
                        </a:rPr>
                        <a:t>minimum % </a:t>
                      </a:r>
                      <a:r>
                        <a:rPr lang="fr-BE" sz="2000" i="0" dirty="0" smtClean="0">
                          <a:solidFill>
                            <a:schemeClr val="bg2"/>
                          </a:solidFill>
                          <a:latin typeface="Arial" panose="020B0604020202020204" pitchFamily="34" charset="0"/>
                          <a:ea typeface="+mn-ea"/>
                          <a:cs typeface="Arial" panose="020B0604020202020204" pitchFamily="34" charset="0"/>
                        </a:rPr>
                        <a:t>PO1 ("</a:t>
                      </a:r>
                      <a:r>
                        <a:rPr lang="fr-BE" sz="2000" i="0" dirty="0" err="1" smtClean="0">
                          <a:solidFill>
                            <a:schemeClr val="bg2"/>
                          </a:solidFill>
                          <a:latin typeface="Arial" panose="020B0604020202020204" pitchFamily="34" charset="0"/>
                          <a:ea typeface="+mn-ea"/>
                          <a:cs typeface="Arial" panose="020B0604020202020204" pitchFamily="34" charset="0"/>
                        </a:rPr>
                        <a:t>smarter</a:t>
                      </a:r>
                      <a:r>
                        <a:rPr lang="fr-BE" sz="2000" i="0" dirty="0" smtClean="0">
                          <a:solidFill>
                            <a:schemeClr val="bg2"/>
                          </a:solidFill>
                          <a:latin typeface="Arial" panose="020B0604020202020204" pitchFamily="34" charset="0"/>
                          <a:ea typeface="+mn-ea"/>
                          <a:cs typeface="Arial" panose="020B0604020202020204" pitchFamily="34" charset="0"/>
                        </a:rPr>
                        <a:t> Europe")</a:t>
                      </a:r>
                      <a:endParaRPr lang="en-GB" sz="2000" i="0" dirty="0">
                        <a:solidFill>
                          <a:schemeClr val="bg2"/>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ctr" defTabSz="914400" rtl="0" eaLnBrk="1" latinLnBrk="0" hangingPunct="1">
                        <a:spcBef>
                          <a:spcPts val="300"/>
                        </a:spcBef>
                        <a:spcAft>
                          <a:spcPts val="300"/>
                        </a:spcAft>
                      </a:pPr>
                      <a:r>
                        <a:rPr lang="fr-BE" sz="2000" i="0" dirty="0">
                          <a:solidFill>
                            <a:schemeClr val="bg2"/>
                          </a:solidFill>
                          <a:latin typeface="Arial" panose="020B0604020202020204" pitchFamily="34" charset="0"/>
                          <a:ea typeface="+mn-ea"/>
                          <a:cs typeface="Arial" panose="020B0604020202020204" pitchFamily="34" charset="0"/>
                        </a:rPr>
                        <a:t>minimum % </a:t>
                      </a:r>
                      <a:r>
                        <a:rPr lang="fr-BE" sz="2000" i="0" dirty="0" smtClean="0">
                          <a:solidFill>
                            <a:schemeClr val="bg2"/>
                          </a:solidFill>
                          <a:latin typeface="Arial" panose="020B0604020202020204" pitchFamily="34" charset="0"/>
                          <a:ea typeface="+mn-ea"/>
                          <a:cs typeface="Arial" panose="020B0604020202020204" pitchFamily="34" charset="0"/>
                        </a:rPr>
                        <a:t>PO2</a:t>
                      </a:r>
                      <a:r>
                        <a:rPr lang="fr-BE" sz="2000" i="0" baseline="0" dirty="0">
                          <a:solidFill>
                            <a:schemeClr val="bg2"/>
                          </a:solidFill>
                          <a:latin typeface="Arial" panose="020B0604020202020204" pitchFamily="34" charset="0"/>
                          <a:ea typeface="+mn-ea"/>
                          <a:cs typeface="Arial" panose="020B0604020202020204" pitchFamily="34" charset="0"/>
                        </a:rPr>
                        <a:t> </a:t>
                      </a:r>
                      <a:r>
                        <a:rPr lang="fr-BE" sz="2000" i="0" baseline="0" dirty="0" smtClean="0">
                          <a:solidFill>
                            <a:schemeClr val="bg2"/>
                          </a:solidFill>
                          <a:latin typeface="Arial" panose="020B0604020202020204" pitchFamily="34" charset="0"/>
                          <a:ea typeface="+mn-ea"/>
                          <a:cs typeface="Arial" panose="020B0604020202020204" pitchFamily="34" charset="0"/>
                        </a:rPr>
                        <a:t>("</a:t>
                      </a:r>
                      <a:r>
                        <a:rPr lang="fr-BE" sz="2000" i="0" baseline="0" dirty="0" err="1" smtClean="0">
                          <a:solidFill>
                            <a:schemeClr val="bg2"/>
                          </a:solidFill>
                          <a:latin typeface="Arial" panose="020B0604020202020204" pitchFamily="34" charset="0"/>
                          <a:ea typeface="+mn-ea"/>
                          <a:cs typeface="Arial" panose="020B0604020202020204" pitchFamily="34" charset="0"/>
                        </a:rPr>
                        <a:t>greener</a:t>
                      </a:r>
                      <a:r>
                        <a:rPr lang="fr-BE" sz="2000" i="0" baseline="0" dirty="0" smtClean="0">
                          <a:solidFill>
                            <a:schemeClr val="bg2"/>
                          </a:solidFill>
                          <a:latin typeface="Arial" panose="020B0604020202020204" pitchFamily="34" charset="0"/>
                          <a:ea typeface="+mn-ea"/>
                          <a:cs typeface="Arial" panose="020B0604020202020204" pitchFamily="34" charset="0"/>
                        </a:rPr>
                        <a:t>, </a:t>
                      </a:r>
                      <a:r>
                        <a:rPr lang="fr-BE" sz="2000" i="0" baseline="0" dirty="0" err="1" smtClean="0">
                          <a:solidFill>
                            <a:schemeClr val="bg2"/>
                          </a:solidFill>
                          <a:latin typeface="Arial" panose="020B0604020202020204" pitchFamily="34" charset="0"/>
                          <a:ea typeface="+mn-ea"/>
                          <a:cs typeface="Arial" panose="020B0604020202020204" pitchFamily="34" charset="0"/>
                        </a:rPr>
                        <a:t>low</a:t>
                      </a:r>
                      <a:r>
                        <a:rPr lang="fr-BE" sz="2000" i="0" baseline="0" dirty="0" smtClean="0">
                          <a:solidFill>
                            <a:schemeClr val="bg2"/>
                          </a:solidFill>
                          <a:latin typeface="Arial" panose="020B0604020202020204" pitchFamily="34" charset="0"/>
                          <a:ea typeface="+mn-ea"/>
                          <a:cs typeface="Arial" panose="020B0604020202020204" pitchFamily="34" charset="0"/>
                        </a:rPr>
                        <a:t> </a:t>
                      </a:r>
                      <a:r>
                        <a:rPr lang="fr-BE" sz="2000" i="0" baseline="0" dirty="0" err="1" smtClean="0">
                          <a:solidFill>
                            <a:schemeClr val="bg2"/>
                          </a:solidFill>
                          <a:latin typeface="Arial" panose="020B0604020202020204" pitchFamily="34" charset="0"/>
                          <a:ea typeface="+mn-ea"/>
                          <a:cs typeface="Arial" panose="020B0604020202020204" pitchFamily="34" charset="0"/>
                        </a:rPr>
                        <a:t>carbon</a:t>
                      </a:r>
                      <a:r>
                        <a:rPr lang="fr-BE" sz="2000" i="0" baseline="0" dirty="0" smtClean="0">
                          <a:solidFill>
                            <a:schemeClr val="bg2"/>
                          </a:solidFill>
                          <a:latin typeface="Arial" panose="020B0604020202020204" pitchFamily="34" charset="0"/>
                          <a:ea typeface="+mn-ea"/>
                          <a:cs typeface="Arial" panose="020B0604020202020204" pitchFamily="34" charset="0"/>
                        </a:rPr>
                        <a:t> Europe")</a:t>
                      </a:r>
                      <a:endParaRPr lang="en-GB" sz="2000" i="0" dirty="0">
                        <a:solidFill>
                          <a:schemeClr val="bg2"/>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370639">
                <a:tc>
                  <a:txBody>
                    <a:bodyPr/>
                    <a:lstStyle/>
                    <a:p>
                      <a:pPr marL="0" algn="just" defTabSz="914400" rtl="0" eaLnBrk="1" latinLnBrk="0" hangingPunct="1">
                        <a:spcBef>
                          <a:spcPts val="300"/>
                        </a:spcBef>
                        <a:spcAft>
                          <a:spcPts val="300"/>
                        </a:spcAft>
                      </a:pPr>
                      <a:r>
                        <a:rPr lang="en-GB" sz="2000" i="0" dirty="0">
                          <a:solidFill>
                            <a:schemeClr val="bg2"/>
                          </a:solidFill>
                          <a:latin typeface="Arial" panose="020B0604020202020204" pitchFamily="34" charset="0"/>
                          <a:ea typeface="+mn-ea"/>
                          <a:cs typeface="Arial" panose="020B0604020202020204" pitchFamily="34" charset="0"/>
                        </a:rPr>
                        <a:t>GNI below 75%</a:t>
                      </a:r>
                    </a:p>
                  </a:txBody>
                  <a:tcPr marL="68580" marR="68580" marT="0" marB="0"/>
                </a:tc>
                <a:tc>
                  <a:txBody>
                    <a:bodyPr/>
                    <a:lstStyle/>
                    <a:p>
                      <a:pPr marL="0" algn="just" defTabSz="914400" rtl="0" eaLnBrk="1" latinLnBrk="0" hangingPunct="1">
                        <a:spcBef>
                          <a:spcPts val="300"/>
                        </a:spcBef>
                        <a:spcAft>
                          <a:spcPts val="300"/>
                        </a:spcAft>
                      </a:pPr>
                      <a:r>
                        <a:rPr lang="en-GB" sz="2000" i="0" dirty="0">
                          <a:solidFill>
                            <a:schemeClr val="bg2"/>
                          </a:solidFill>
                          <a:latin typeface="Arial" panose="020B0604020202020204" pitchFamily="34" charset="0"/>
                          <a:ea typeface="+mn-ea"/>
                          <a:cs typeface="Arial" panose="020B0604020202020204" pitchFamily="34" charset="0"/>
                        </a:rPr>
                        <a:t>35%</a:t>
                      </a:r>
                    </a:p>
                  </a:txBody>
                  <a:tcPr marL="68580" marR="68580" marT="0" marB="0"/>
                </a:tc>
                <a:tc>
                  <a:txBody>
                    <a:bodyPr/>
                    <a:lstStyle/>
                    <a:p>
                      <a:pPr marL="0" algn="just" defTabSz="914400" rtl="0" eaLnBrk="1" latinLnBrk="0" hangingPunct="1">
                        <a:spcBef>
                          <a:spcPts val="300"/>
                        </a:spcBef>
                        <a:spcAft>
                          <a:spcPts val="300"/>
                        </a:spcAft>
                      </a:pPr>
                      <a:r>
                        <a:rPr lang="fr-BE" sz="2000" i="0" dirty="0">
                          <a:solidFill>
                            <a:schemeClr val="bg2"/>
                          </a:solidFill>
                          <a:latin typeface="Arial" panose="020B0604020202020204" pitchFamily="34" charset="0"/>
                          <a:ea typeface="+mn-ea"/>
                          <a:cs typeface="Arial" panose="020B0604020202020204" pitchFamily="34" charset="0"/>
                        </a:rPr>
                        <a:t>30%</a:t>
                      </a:r>
                      <a:endParaRPr lang="en-GB" sz="2000" i="0" dirty="0">
                        <a:solidFill>
                          <a:schemeClr val="bg2"/>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370639">
                <a:tc>
                  <a:txBody>
                    <a:bodyPr/>
                    <a:lstStyle/>
                    <a:p>
                      <a:pPr marL="0" algn="just" defTabSz="914400" rtl="0" eaLnBrk="1" latinLnBrk="0" hangingPunct="1">
                        <a:spcBef>
                          <a:spcPts val="300"/>
                        </a:spcBef>
                        <a:spcAft>
                          <a:spcPts val="300"/>
                        </a:spcAft>
                      </a:pPr>
                      <a:r>
                        <a:rPr lang="en-GB" sz="2000" i="0">
                          <a:solidFill>
                            <a:schemeClr val="bg2"/>
                          </a:solidFill>
                          <a:latin typeface="Arial" panose="020B0604020202020204" pitchFamily="34" charset="0"/>
                          <a:ea typeface="+mn-ea"/>
                          <a:cs typeface="Arial" panose="020B0604020202020204" pitchFamily="34" charset="0"/>
                        </a:rPr>
                        <a:t>GNI 75-100%</a:t>
                      </a:r>
                    </a:p>
                  </a:txBody>
                  <a:tcPr marL="68580" marR="68580" marT="0" marB="0"/>
                </a:tc>
                <a:tc>
                  <a:txBody>
                    <a:bodyPr/>
                    <a:lstStyle/>
                    <a:p>
                      <a:pPr marL="0" algn="just" defTabSz="914400" rtl="0" eaLnBrk="1" latinLnBrk="0" hangingPunct="1">
                        <a:spcBef>
                          <a:spcPts val="300"/>
                        </a:spcBef>
                        <a:spcAft>
                          <a:spcPts val="300"/>
                        </a:spcAft>
                      </a:pPr>
                      <a:r>
                        <a:rPr lang="en-GB" sz="2000" i="0" dirty="0">
                          <a:solidFill>
                            <a:schemeClr val="bg2"/>
                          </a:solidFill>
                          <a:latin typeface="Arial" panose="020B0604020202020204" pitchFamily="34" charset="0"/>
                          <a:ea typeface="+mn-ea"/>
                          <a:cs typeface="Arial" panose="020B0604020202020204" pitchFamily="34" charset="0"/>
                        </a:rPr>
                        <a:t>45%</a:t>
                      </a:r>
                    </a:p>
                  </a:txBody>
                  <a:tcPr marL="68580" marR="68580" marT="0" marB="0"/>
                </a:tc>
                <a:tc>
                  <a:txBody>
                    <a:bodyPr/>
                    <a:lstStyle/>
                    <a:p>
                      <a:pPr marL="0" algn="just" defTabSz="914400" rtl="0" eaLnBrk="1" latinLnBrk="0" hangingPunct="1">
                        <a:spcBef>
                          <a:spcPts val="300"/>
                        </a:spcBef>
                        <a:spcAft>
                          <a:spcPts val="300"/>
                        </a:spcAft>
                      </a:pPr>
                      <a:r>
                        <a:rPr lang="fr-BE" sz="2000" i="0">
                          <a:solidFill>
                            <a:schemeClr val="bg2"/>
                          </a:solidFill>
                          <a:latin typeface="Arial" panose="020B0604020202020204" pitchFamily="34" charset="0"/>
                          <a:ea typeface="+mn-ea"/>
                          <a:cs typeface="Arial" panose="020B0604020202020204" pitchFamily="34" charset="0"/>
                        </a:rPr>
                        <a:t>30%</a:t>
                      </a:r>
                      <a:endParaRPr lang="en-GB" sz="2000" i="0">
                        <a:solidFill>
                          <a:schemeClr val="bg2"/>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348843">
                <a:tc>
                  <a:txBody>
                    <a:bodyPr/>
                    <a:lstStyle/>
                    <a:p>
                      <a:pPr marL="0" algn="just" defTabSz="914400" rtl="0" eaLnBrk="1" latinLnBrk="0" hangingPunct="1">
                        <a:spcBef>
                          <a:spcPts val="300"/>
                        </a:spcBef>
                        <a:spcAft>
                          <a:spcPts val="300"/>
                        </a:spcAft>
                      </a:pPr>
                      <a:r>
                        <a:rPr lang="en-GB" sz="2000" i="0" dirty="0">
                          <a:solidFill>
                            <a:schemeClr val="bg2"/>
                          </a:solidFill>
                          <a:latin typeface="Arial" panose="020B0604020202020204" pitchFamily="34" charset="0"/>
                          <a:ea typeface="+mn-ea"/>
                          <a:cs typeface="Arial" panose="020B0604020202020204" pitchFamily="34" charset="0"/>
                        </a:rPr>
                        <a:t>GNI above 100%</a:t>
                      </a:r>
                    </a:p>
                  </a:txBody>
                  <a:tcPr marL="68580" marR="68580" marT="0" marB="0"/>
                </a:tc>
                <a:tc>
                  <a:txBody>
                    <a:bodyPr/>
                    <a:lstStyle/>
                    <a:p>
                      <a:pPr marL="0" algn="just" defTabSz="914400" rtl="0" eaLnBrk="1" latinLnBrk="0" hangingPunct="1">
                        <a:spcBef>
                          <a:spcPts val="300"/>
                        </a:spcBef>
                        <a:spcAft>
                          <a:spcPts val="300"/>
                        </a:spcAft>
                      </a:pPr>
                      <a:r>
                        <a:rPr lang="en-GB" sz="2000" i="0" dirty="0">
                          <a:solidFill>
                            <a:schemeClr val="bg2"/>
                          </a:solidFill>
                          <a:latin typeface="Arial" panose="020B0604020202020204" pitchFamily="34" charset="0"/>
                          <a:ea typeface="+mn-ea"/>
                          <a:cs typeface="Arial" panose="020B0604020202020204" pitchFamily="34" charset="0"/>
                        </a:rPr>
                        <a:t>60%</a:t>
                      </a:r>
                    </a:p>
                  </a:txBody>
                  <a:tcPr marL="68580" marR="68580" marT="0" marB="0"/>
                </a:tc>
                <a:tc>
                  <a:txBody>
                    <a:bodyPr/>
                    <a:lstStyle/>
                    <a:p>
                      <a:pPr marL="0" algn="just" defTabSz="914400" rtl="0" eaLnBrk="1" latinLnBrk="0" hangingPunct="1">
                        <a:spcBef>
                          <a:spcPts val="300"/>
                        </a:spcBef>
                        <a:spcAft>
                          <a:spcPts val="300"/>
                        </a:spcAft>
                      </a:pPr>
                      <a:r>
                        <a:rPr lang="en-GB" sz="2000" i="0" dirty="0" smtClean="0">
                          <a:solidFill>
                            <a:schemeClr val="bg2"/>
                          </a:solidFill>
                          <a:latin typeface="Arial" panose="020B0604020202020204" pitchFamily="34" charset="0"/>
                          <a:ea typeface="+mn-ea"/>
                          <a:cs typeface="Arial" panose="020B0604020202020204" pitchFamily="34" charset="0"/>
                        </a:rPr>
                        <a:t>PO1 + PO2 </a:t>
                      </a:r>
                      <a:r>
                        <a:rPr lang="en-GB" sz="2000" i="0" dirty="0">
                          <a:solidFill>
                            <a:schemeClr val="bg2"/>
                          </a:solidFill>
                          <a:latin typeface="Arial" panose="020B0604020202020204" pitchFamily="34" charset="0"/>
                          <a:ea typeface="+mn-ea"/>
                          <a:cs typeface="Arial" panose="020B0604020202020204" pitchFamily="34" charset="0"/>
                        </a:rPr>
                        <a:t>min. 85%</a:t>
                      </a: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2298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solidFill>
                  <a:schemeClr val="tx1"/>
                </a:solidFill>
                <a:latin typeface="Arial" panose="020B0604020202020204" pitchFamily="34" charset="0"/>
                <a:cs typeface="Arial" panose="020B0604020202020204" pitchFamily="34" charset="0"/>
              </a:rPr>
              <a:t>Changes in </a:t>
            </a:r>
            <a:r>
              <a:rPr lang="en-GB" dirty="0" err="1" smtClean="0">
                <a:solidFill>
                  <a:schemeClr val="tx1"/>
                </a:solidFill>
                <a:latin typeface="Arial" panose="020B0604020202020204" pitchFamily="34" charset="0"/>
                <a:cs typeface="Arial" panose="020B0604020202020204" pitchFamily="34" charset="0"/>
              </a:rPr>
              <a:t>Interreg</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buFont typeface="Wingdings" panose="05000000000000000000" pitchFamily="2" charset="2"/>
              <a:buChar char="§"/>
            </a:pPr>
            <a:r>
              <a:rPr lang="fr-BE" sz="2000" i="0" dirty="0" err="1" smtClean="0">
                <a:solidFill>
                  <a:schemeClr val="bg2"/>
                </a:solidFill>
                <a:latin typeface="Arial" panose="020B0604020202020204" pitchFamily="34" charset="0"/>
                <a:cs typeface="Arial" panose="020B0604020202020204" pitchFamily="34" charset="0"/>
              </a:rPr>
              <a:t>Embedding</a:t>
            </a:r>
            <a:r>
              <a:rPr lang="fr-BE" sz="2000" i="0" dirty="0" smtClean="0">
                <a:solidFill>
                  <a:schemeClr val="bg2"/>
                </a:solidFill>
                <a:latin typeface="Arial" panose="020B0604020202020204" pitchFamily="34" charset="0"/>
                <a:cs typeface="Arial" panose="020B0604020202020204" pitchFamily="34" charset="0"/>
              </a:rPr>
              <a:t> in </a:t>
            </a:r>
            <a:r>
              <a:rPr lang="fr-BE" sz="2000" i="0" dirty="0" err="1" smtClean="0">
                <a:solidFill>
                  <a:schemeClr val="bg2"/>
                </a:solidFill>
                <a:latin typeface="Arial" panose="020B0604020202020204" pitchFamily="34" charset="0"/>
                <a:cs typeface="Arial" panose="020B0604020202020204" pitchFamily="34" charset="0"/>
              </a:rPr>
              <a:t>mainstream</a:t>
            </a:r>
            <a:r>
              <a:rPr lang="fr-BE" sz="2000" i="0" dirty="0" smtClean="0">
                <a:solidFill>
                  <a:schemeClr val="bg2"/>
                </a:solidFill>
                <a:latin typeface="Arial" panose="020B0604020202020204" pitchFamily="34" charset="0"/>
                <a:cs typeface="Arial" panose="020B0604020202020204" pitchFamily="34" charset="0"/>
              </a:rPr>
              <a:t> via horizontal objectives</a:t>
            </a:r>
            <a:endParaRPr lang="en-GB" sz="20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cs typeface="Arial" panose="020B0604020202020204" pitchFamily="34" charset="0"/>
              </a:rPr>
              <a:t>Cross-border </a:t>
            </a:r>
            <a:r>
              <a:rPr lang="en-GB" sz="2000" i="0" dirty="0">
                <a:solidFill>
                  <a:schemeClr val="bg2"/>
                </a:solidFill>
                <a:latin typeface="Arial" panose="020B0604020202020204" pitchFamily="34" charset="0"/>
                <a:cs typeface="Arial" panose="020B0604020202020204" pitchFamily="34" charset="0"/>
              </a:rPr>
              <a:t>programmes: from fund distributors to centres of strategic planning</a:t>
            </a:r>
          </a:p>
          <a:p>
            <a:pPr>
              <a:spcAft>
                <a:spcPts val="1200"/>
              </a:spcAft>
              <a:buClr>
                <a:schemeClr val="tx1"/>
              </a:buClr>
              <a:buFont typeface="Wingdings" panose="05000000000000000000" pitchFamily="2" charset="2"/>
              <a:buChar char="§"/>
            </a:pPr>
            <a:r>
              <a:rPr lang="fr-BE" sz="2000" i="0" dirty="0">
                <a:solidFill>
                  <a:schemeClr val="bg2"/>
                </a:solidFill>
                <a:latin typeface="Arial" panose="020B0604020202020204" pitchFamily="34" charset="0"/>
                <a:cs typeface="Arial" panose="020B0604020202020204" pitchFamily="34" charset="0"/>
              </a:rPr>
              <a:t>New: </a:t>
            </a:r>
            <a:r>
              <a:rPr lang="fr-BE" sz="2000" i="0" dirty="0" err="1">
                <a:solidFill>
                  <a:schemeClr val="bg2"/>
                </a:solidFill>
                <a:latin typeface="Arial" panose="020B0604020202020204" pitchFamily="34" charset="0"/>
                <a:cs typeface="Arial" panose="020B0604020202020204" pitchFamily="34" charset="0"/>
              </a:rPr>
              <a:t>Interregional</a:t>
            </a:r>
            <a:r>
              <a:rPr lang="fr-BE" sz="2000" i="0" dirty="0">
                <a:solidFill>
                  <a:schemeClr val="bg2"/>
                </a:solidFill>
                <a:latin typeface="Arial" panose="020B0604020202020204" pitchFamily="34" charset="0"/>
                <a:cs typeface="Arial" panose="020B0604020202020204" pitchFamily="34" charset="0"/>
              </a:rPr>
              <a:t> innovation instruments</a:t>
            </a:r>
          </a:p>
          <a:p>
            <a:pPr>
              <a:spcAft>
                <a:spcPts val="1200"/>
              </a:spcAft>
              <a:buClr>
                <a:schemeClr val="tx1"/>
              </a:buClr>
              <a:buFont typeface="Wingdings" panose="05000000000000000000" pitchFamily="2" charset="2"/>
              <a:buChar char="§"/>
            </a:pPr>
            <a:r>
              <a:rPr lang="fr-BE" sz="2000" i="0" dirty="0">
                <a:solidFill>
                  <a:schemeClr val="bg2"/>
                </a:solidFill>
                <a:latin typeface="Arial" panose="020B0604020202020204" pitchFamily="34" charset="0"/>
                <a:cs typeface="Arial" panose="020B0604020202020204" pitchFamily="34" charset="0"/>
              </a:rPr>
              <a:t>New: Maritime </a:t>
            </a:r>
            <a:r>
              <a:rPr lang="fr-BE" sz="2000" i="0" dirty="0" err="1">
                <a:solidFill>
                  <a:schemeClr val="bg2"/>
                </a:solidFill>
                <a:latin typeface="Arial" panose="020B0604020202020204" pitchFamily="34" charset="0"/>
                <a:cs typeface="Arial" panose="020B0604020202020204" pitchFamily="34" charset="0"/>
              </a:rPr>
              <a:t>co-operation</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goes</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from</a:t>
            </a:r>
            <a:r>
              <a:rPr lang="fr-BE" sz="2000" i="0" dirty="0">
                <a:solidFill>
                  <a:schemeClr val="bg2"/>
                </a:solidFill>
                <a:latin typeface="Arial" panose="020B0604020202020204" pitchFamily="34" charset="0"/>
                <a:cs typeface="Arial" panose="020B0604020202020204" pitchFamily="34" charset="0"/>
              </a:rPr>
              <a:t> CBC to </a:t>
            </a:r>
            <a:r>
              <a:rPr lang="fr-BE" sz="2000" i="0" dirty="0" err="1">
                <a:solidFill>
                  <a:schemeClr val="bg2"/>
                </a:solidFill>
                <a:latin typeface="Arial" panose="020B0604020202020204" pitchFamily="34" charset="0"/>
                <a:cs typeface="Arial" panose="020B0604020202020204" pitchFamily="34" charset="0"/>
              </a:rPr>
              <a:t>sea</a:t>
            </a:r>
            <a:r>
              <a:rPr lang="fr-BE" sz="2000" i="0" dirty="0">
                <a:solidFill>
                  <a:schemeClr val="bg2"/>
                </a:solidFill>
                <a:latin typeface="Arial" panose="020B0604020202020204" pitchFamily="34" charset="0"/>
                <a:cs typeface="Arial" panose="020B0604020202020204" pitchFamily="34" charset="0"/>
              </a:rPr>
              <a:t>-basin </a:t>
            </a:r>
            <a:r>
              <a:rPr lang="fr-BE" sz="2000" i="0" dirty="0" err="1">
                <a:solidFill>
                  <a:schemeClr val="bg2"/>
                </a:solidFill>
                <a:latin typeface="Arial" panose="020B0604020202020204" pitchFamily="34" charset="0"/>
                <a:cs typeface="Arial" panose="020B0604020202020204" pitchFamily="34" charset="0"/>
              </a:rPr>
              <a:t>level</a:t>
            </a:r>
            <a:endParaRPr lang="fr-BE"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2000" i="0" dirty="0">
                <a:solidFill>
                  <a:schemeClr val="bg2"/>
                </a:solidFill>
                <a:latin typeface="Arial" panose="020B0604020202020204" pitchFamily="34" charset="0"/>
                <a:cs typeface="Arial" panose="020B0604020202020204" pitchFamily="34" charset="0"/>
              </a:rPr>
              <a:t>New: </a:t>
            </a:r>
            <a:r>
              <a:rPr lang="fr-BE" sz="2000" i="0" dirty="0" err="1">
                <a:solidFill>
                  <a:schemeClr val="bg2"/>
                </a:solidFill>
                <a:latin typeface="Arial" panose="020B0604020202020204" pitchFamily="34" charset="0"/>
                <a:cs typeface="Arial" panose="020B0604020202020204" pitchFamily="34" charset="0"/>
              </a:rPr>
              <a:t>Specific</a:t>
            </a:r>
            <a:r>
              <a:rPr lang="fr-BE" sz="2000" i="0" dirty="0">
                <a:solidFill>
                  <a:schemeClr val="bg2"/>
                </a:solidFill>
                <a:latin typeface="Arial" panose="020B0604020202020204" pitchFamily="34" charset="0"/>
                <a:cs typeface="Arial" panose="020B0604020202020204" pitchFamily="34" charset="0"/>
              </a:rPr>
              <a:t> component for the </a:t>
            </a:r>
            <a:r>
              <a:rPr lang="fr-BE" sz="2000" i="0" dirty="0" err="1">
                <a:solidFill>
                  <a:schemeClr val="bg2"/>
                </a:solidFill>
                <a:latin typeface="Arial" panose="020B0604020202020204" pitchFamily="34" charset="0"/>
                <a:cs typeface="Arial" panose="020B0604020202020204" pitchFamily="34" charset="0"/>
              </a:rPr>
              <a:t>outermost</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regions</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with</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co-operation</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outside</a:t>
            </a:r>
            <a:r>
              <a:rPr lang="fr-BE" sz="2000" i="0" dirty="0">
                <a:solidFill>
                  <a:schemeClr val="bg2"/>
                </a:solidFill>
                <a:latin typeface="Arial" panose="020B0604020202020204" pitchFamily="34" charset="0"/>
                <a:cs typeface="Arial" panose="020B0604020202020204" pitchFamily="34" charset="0"/>
              </a:rPr>
              <a:t> EU)</a:t>
            </a: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fr-BE" sz="2000" i="0" dirty="0">
                <a:solidFill>
                  <a:schemeClr val="bg2"/>
                </a:solidFill>
                <a:latin typeface="Arial" panose="020B0604020202020204" pitchFamily="34" charset="0"/>
                <a:cs typeface="Arial" panose="020B0604020202020204" pitchFamily="34" charset="0"/>
              </a:rPr>
              <a:t>New: </a:t>
            </a:r>
            <a:r>
              <a:rPr lang="fr-BE" sz="2000" i="0" dirty="0" err="1">
                <a:solidFill>
                  <a:schemeClr val="bg2"/>
                </a:solidFill>
                <a:latin typeface="Arial" panose="020B0604020202020204" pitchFamily="34" charset="0"/>
                <a:cs typeface="Arial" panose="020B0604020202020204" pitchFamily="34" charset="0"/>
              </a:rPr>
              <a:t>Co-operation</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outside</a:t>
            </a:r>
            <a:r>
              <a:rPr lang="fr-BE" sz="2000" i="0" dirty="0">
                <a:solidFill>
                  <a:schemeClr val="bg2"/>
                </a:solidFill>
                <a:latin typeface="Arial" panose="020B0604020202020204" pitchFamily="34" charset="0"/>
                <a:cs typeface="Arial" panose="020B0604020202020204" pitchFamily="34" charset="0"/>
              </a:rPr>
              <a:t> the EU (incorporation of IPA/ENI)</a:t>
            </a:r>
          </a:p>
          <a:p>
            <a:pPr>
              <a:spcAft>
                <a:spcPts val="1200"/>
              </a:spcAft>
              <a:buClr>
                <a:schemeClr val="tx1"/>
              </a:buClr>
              <a:buFont typeface="Wingdings" panose="05000000000000000000" pitchFamily="2" charset="2"/>
              <a:buChar char="§"/>
            </a:pPr>
            <a:r>
              <a:rPr lang="fr-BE" sz="2000" i="0" dirty="0">
                <a:solidFill>
                  <a:schemeClr val="bg2"/>
                </a:solidFill>
                <a:latin typeface="Arial" panose="020B0604020202020204" pitchFamily="34" charset="0"/>
                <a:cs typeface="Arial" panose="020B0604020202020204" pitchFamily="34" charset="0"/>
              </a:rPr>
              <a:t>New: </a:t>
            </a:r>
            <a:r>
              <a:rPr lang="fr-BE" sz="2000" i="0" dirty="0" err="1">
                <a:solidFill>
                  <a:schemeClr val="bg2"/>
                </a:solidFill>
                <a:latin typeface="Arial" panose="020B0604020202020204" pitchFamily="34" charset="0"/>
                <a:cs typeface="Arial" panose="020B0604020202020204" pitchFamily="34" charset="0"/>
              </a:rPr>
              <a:t>European</a:t>
            </a:r>
            <a:r>
              <a:rPr lang="fr-BE" sz="2000" i="0" dirty="0">
                <a:solidFill>
                  <a:schemeClr val="bg2"/>
                </a:solidFill>
                <a:latin typeface="Arial" panose="020B0604020202020204" pitchFamily="34" charset="0"/>
                <a:cs typeface="Arial" panose="020B0604020202020204" pitchFamily="34" charset="0"/>
              </a:rPr>
              <a:t> Cross Border </a:t>
            </a:r>
            <a:r>
              <a:rPr lang="fr-BE" sz="2000" i="0" dirty="0" err="1">
                <a:solidFill>
                  <a:schemeClr val="bg2"/>
                </a:solidFill>
                <a:latin typeface="Arial" panose="020B0604020202020204" pitchFamily="34" charset="0"/>
                <a:cs typeface="Arial" panose="020B0604020202020204" pitchFamily="34" charset="0"/>
              </a:rPr>
              <a:t>Mechanism</a:t>
            </a:r>
            <a:r>
              <a:rPr lang="fr-BE" sz="2000" i="0" dirty="0">
                <a:solidFill>
                  <a:schemeClr val="bg2"/>
                </a:solidFill>
                <a:latin typeface="Arial" panose="020B0604020202020204" pitchFamily="34" charset="0"/>
                <a:cs typeface="Arial" panose="020B0604020202020204" pitchFamily="34" charset="0"/>
              </a:rPr>
              <a:t> (ECBC and ECBS)</a:t>
            </a: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chemeClr val="tx1"/>
              </a:solidFill>
              <a:latin typeface="Arial" panose="020B0604020202020204" pitchFamily="34" charset="0"/>
              <a:cs typeface="Arial" panose="020B0604020202020204" pitchFamily="34" charset="0"/>
            </a:endParaRPr>
          </a:p>
          <a:p>
            <a:pPr>
              <a:spcAft>
                <a:spcPts val="600"/>
              </a:spcAft>
            </a:pPr>
            <a:endParaRPr lang="en-GB"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66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dirty="0" smtClean="0">
                <a:latin typeface="Arial" panose="020B0604020202020204" pitchFamily="34" charset="0"/>
                <a:cs typeface="Arial" panose="020B0604020202020204" pitchFamily="34" charset="0"/>
              </a:rPr>
              <a:t>Sustainable urban development</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pPr>
            <a:r>
              <a:rPr lang="en-GB" sz="2000" i="0" dirty="0" smtClean="0">
                <a:solidFill>
                  <a:schemeClr val="bg2"/>
                </a:solidFill>
                <a:latin typeface="Arial" panose="020B0604020202020204" pitchFamily="34" charset="0"/>
                <a:cs typeface="Arial" panose="020B0604020202020204" pitchFamily="34" charset="0"/>
              </a:rPr>
              <a:t>New dedicated specific objective for integrated development of urban areas</a:t>
            </a: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fr-BE" sz="2000" i="0" dirty="0" smtClean="0">
                <a:solidFill>
                  <a:schemeClr val="bg2"/>
                </a:solidFill>
                <a:latin typeface="Arial" panose="020B0604020202020204" pitchFamily="34" charset="0"/>
                <a:cs typeface="Arial" panose="020B0604020202020204" pitchFamily="34" charset="0"/>
              </a:rPr>
              <a:t>6% of ERDF to go to </a:t>
            </a:r>
            <a:r>
              <a:rPr lang="fr-BE" sz="2000" i="0" dirty="0" err="1" smtClean="0">
                <a:solidFill>
                  <a:schemeClr val="bg2"/>
                </a:solidFill>
                <a:latin typeface="Arial" panose="020B0604020202020204" pitchFamily="34" charset="0"/>
                <a:cs typeface="Arial" panose="020B0604020202020204" pitchFamily="34" charset="0"/>
              </a:rPr>
              <a:t>urban</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development</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delivered</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through</a:t>
            </a:r>
            <a:r>
              <a:rPr lang="fr-BE" sz="2000" i="0" dirty="0" smtClean="0">
                <a:solidFill>
                  <a:schemeClr val="bg2"/>
                </a:solidFill>
                <a:latin typeface="Arial" panose="020B0604020202020204" pitchFamily="34" charset="0"/>
                <a:cs typeface="Arial" panose="020B0604020202020204" pitchFamily="34" charset="0"/>
              </a:rPr>
              <a:t> local </a:t>
            </a:r>
            <a:r>
              <a:rPr lang="fr-BE" sz="2000" i="0" dirty="0" err="1" smtClean="0">
                <a:solidFill>
                  <a:schemeClr val="bg2"/>
                </a:solidFill>
                <a:latin typeface="Arial" panose="020B0604020202020204" pitchFamily="34" charset="0"/>
                <a:cs typeface="Arial" panose="020B0604020202020204" pitchFamily="34" charset="0"/>
              </a:rPr>
              <a:t>development</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partnerships</a:t>
            </a:r>
            <a:r>
              <a:rPr lang="fr-BE" sz="2000" i="0" dirty="0" smtClean="0">
                <a:solidFill>
                  <a:schemeClr val="bg2"/>
                </a:solidFill>
                <a:latin typeface="Arial" panose="020B0604020202020204" pitchFamily="34" charset="0"/>
                <a:cs typeface="Arial" panose="020B0604020202020204" pitchFamily="34" charset="0"/>
              </a:rPr>
              <a:t> via </a:t>
            </a:r>
            <a:r>
              <a:rPr lang="fr-BE" sz="2000" i="0" dirty="0" err="1" smtClean="0">
                <a:solidFill>
                  <a:schemeClr val="bg2"/>
                </a:solidFill>
                <a:latin typeface="Arial" panose="020B0604020202020204" pitchFamily="34" charset="0"/>
                <a:cs typeface="Arial" panose="020B0604020202020204" pitchFamily="34" charset="0"/>
              </a:rPr>
              <a:t>various</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tools</a:t>
            </a:r>
            <a:endParaRPr lang="fr-BE" sz="20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fr-BE" sz="2000" i="0" dirty="0" err="1" smtClean="0">
                <a:solidFill>
                  <a:schemeClr val="bg2"/>
                </a:solidFill>
                <a:latin typeface="Arial" panose="020B0604020202020204" pitchFamily="34" charset="0"/>
                <a:cs typeface="Arial" panose="020B0604020202020204" pitchFamily="34" charset="0"/>
              </a:rPr>
              <a:t>Requirement</a:t>
            </a:r>
            <a:r>
              <a:rPr lang="fr-BE" sz="2000" i="0" dirty="0" smtClean="0">
                <a:solidFill>
                  <a:schemeClr val="bg2"/>
                </a:solidFill>
                <a:latin typeface="Arial" panose="020B0604020202020204" pitchFamily="34" charset="0"/>
                <a:cs typeface="Arial" panose="020B0604020202020204" pitchFamily="34" charset="0"/>
              </a:rPr>
              <a:t> for local </a:t>
            </a:r>
            <a:r>
              <a:rPr lang="fr-BE" sz="2000" i="0" dirty="0" err="1" smtClean="0">
                <a:solidFill>
                  <a:schemeClr val="bg2"/>
                </a:solidFill>
                <a:latin typeface="Arial" panose="020B0604020202020204" pitchFamily="34" charset="0"/>
                <a:cs typeface="Arial" panose="020B0604020202020204" pitchFamily="34" charset="0"/>
              </a:rPr>
              <a:t>development</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strategies</a:t>
            </a:r>
            <a:r>
              <a:rPr lang="fr-BE" sz="2000" i="0" dirty="0">
                <a:solidFill>
                  <a:schemeClr val="bg2"/>
                </a:solidFill>
                <a:latin typeface="Arial" panose="020B0604020202020204" pitchFamily="34" charset="0"/>
                <a:cs typeface="Arial" panose="020B0604020202020204" pitchFamily="34" charset="0"/>
              </a:rPr>
              <a:t> </a:t>
            </a:r>
            <a:r>
              <a:rPr lang="fr-BE" sz="2000" i="0" dirty="0" smtClean="0">
                <a:solidFill>
                  <a:schemeClr val="bg2"/>
                </a:solidFill>
                <a:latin typeface="Arial" panose="020B0604020202020204" pitchFamily="34" charset="0"/>
                <a:cs typeface="Arial" panose="020B0604020202020204" pitchFamily="34" charset="0"/>
              </a:rPr>
              <a:t>– local </a:t>
            </a:r>
            <a:r>
              <a:rPr lang="fr-BE" sz="2000" i="0" dirty="0" err="1" smtClean="0">
                <a:solidFill>
                  <a:schemeClr val="bg2"/>
                </a:solidFill>
                <a:latin typeface="Arial" panose="020B0604020202020204" pitchFamily="34" charset="0"/>
                <a:cs typeface="Arial" panose="020B0604020202020204" pitchFamily="34" charset="0"/>
              </a:rPr>
              <a:t>ownership</a:t>
            </a:r>
            <a:endParaRPr lang="fr-BE" sz="2000" i="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fr-BE" sz="2000" i="0" dirty="0" smtClean="0">
                <a:solidFill>
                  <a:schemeClr val="bg2"/>
                </a:solidFill>
                <a:latin typeface="Arial" panose="020B0604020202020204" pitchFamily="34" charset="0"/>
                <a:cs typeface="Arial" panose="020B0604020202020204" pitchFamily="34" charset="0"/>
              </a:rPr>
              <a:t>European </a:t>
            </a:r>
            <a:r>
              <a:rPr lang="fr-BE" sz="2000" i="0" dirty="0" err="1">
                <a:solidFill>
                  <a:schemeClr val="bg2"/>
                </a:solidFill>
                <a:latin typeface="Arial" panose="020B0604020202020204" pitchFamily="34" charset="0"/>
                <a:cs typeface="Arial" panose="020B0604020202020204" pitchFamily="34" charset="0"/>
              </a:rPr>
              <a:t>U</a:t>
            </a:r>
            <a:r>
              <a:rPr lang="fr-BE" sz="2000" i="0" dirty="0" err="1" smtClean="0">
                <a:solidFill>
                  <a:schemeClr val="bg2"/>
                </a:solidFill>
                <a:latin typeface="Arial" panose="020B0604020202020204" pitchFamily="34" charset="0"/>
                <a:cs typeface="Arial" panose="020B0604020202020204" pitchFamily="34" charset="0"/>
              </a:rPr>
              <a:t>rban</a:t>
            </a:r>
            <a:r>
              <a:rPr lang="fr-BE" sz="2000" i="0" dirty="0" smtClean="0">
                <a:solidFill>
                  <a:schemeClr val="bg2"/>
                </a:solidFill>
                <a:latin typeface="Arial" panose="020B0604020202020204" pitchFamily="34" charset="0"/>
                <a:cs typeface="Arial" panose="020B0604020202020204" pitchFamily="34" charset="0"/>
              </a:rPr>
              <a:t> Initiative: a </a:t>
            </a:r>
            <a:r>
              <a:rPr lang="fr-BE" sz="2000" i="0" dirty="0" err="1" smtClean="0">
                <a:solidFill>
                  <a:schemeClr val="bg2"/>
                </a:solidFill>
                <a:latin typeface="Arial" panose="020B0604020202020204" pitchFamily="34" charset="0"/>
                <a:cs typeface="Arial" panose="020B0604020202020204" pitchFamily="34" charset="0"/>
              </a:rPr>
              <a:t>coherent</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approach</a:t>
            </a:r>
            <a:r>
              <a:rPr lang="fr-BE" sz="2000" i="0" dirty="0" smtClean="0">
                <a:solidFill>
                  <a:schemeClr val="bg2"/>
                </a:solidFill>
                <a:latin typeface="Arial" panose="020B0604020202020204" pitchFamily="34" charset="0"/>
                <a:cs typeface="Arial" panose="020B0604020202020204" pitchFamily="34" charset="0"/>
              </a:rPr>
              <a:t> to </a:t>
            </a:r>
            <a:r>
              <a:rPr lang="fr-BE" sz="2000" i="0" dirty="0" err="1" smtClean="0">
                <a:solidFill>
                  <a:schemeClr val="bg2"/>
                </a:solidFill>
                <a:latin typeface="Arial" panose="020B0604020202020204" pitchFamily="34" charset="0"/>
                <a:cs typeface="Arial" panose="020B0604020202020204" pitchFamily="34" charset="0"/>
              </a:rPr>
              <a:t>capacity</a:t>
            </a:r>
            <a:r>
              <a:rPr lang="fr-BE" sz="2000" i="0" dirty="0" smtClean="0">
                <a:solidFill>
                  <a:schemeClr val="bg2"/>
                </a:solidFill>
                <a:latin typeface="Arial" panose="020B0604020202020204" pitchFamily="34" charset="0"/>
                <a:cs typeface="Arial" panose="020B0604020202020204" pitchFamily="34" charset="0"/>
              </a:rPr>
              <a:t> building, </a:t>
            </a:r>
            <a:r>
              <a:rPr lang="fr-BE" sz="2000" i="0" dirty="0" err="1" smtClean="0">
                <a:solidFill>
                  <a:schemeClr val="bg2"/>
                </a:solidFill>
                <a:latin typeface="Arial" panose="020B0604020202020204" pitchFamily="34" charset="0"/>
                <a:cs typeface="Arial" panose="020B0604020202020204" pitchFamily="34" charset="0"/>
              </a:rPr>
              <a:t>innovative</a:t>
            </a:r>
            <a:r>
              <a:rPr lang="fr-BE" sz="2000" i="0" dirty="0" smtClean="0">
                <a:solidFill>
                  <a:schemeClr val="bg2"/>
                </a:solidFill>
                <a:latin typeface="Arial" panose="020B0604020202020204" pitchFamily="34" charset="0"/>
                <a:cs typeface="Arial" panose="020B0604020202020204" pitchFamily="34" charset="0"/>
              </a:rPr>
              <a:t> actions, </a:t>
            </a:r>
            <a:r>
              <a:rPr lang="fr-BE" sz="2000" i="0" dirty="0" err="1" smtClean="0">
                <a:solidFill>
                  <a:schemeClr val="bg2"/>
                </a:solidFill>
                <a:latin typeface="Arial" panose="020B0604020202020204" pitchFamily="34" charset="0"/>
                <a:cs typeface="Arial" panose="020B0604020202020204" pitchFamily="34" charset="0"/>
              </a:rPr>
              <a:t>knowledge</a:t>
            </a:r>
            <a:r>
              <a:rPr lang="fr-BE" sz="2000" i="0" dirty="0" smtClean="0">
                <a:solidFill>
                  <a:schemeClr val="bg2"/>
                </a:solidFill>
                <a:latin typeface="Arial" panose="020B0604020202020204" pitchFamily="34" charset="0"/>
                <a:cs typeface="Arial" panose="020B0604020202020204" pitchFamily="34" charset="0"/>
              </a:rPr>
              <a:t> and </a:t>
            </a:r>
            <a:r>
              <a:rPr lang="fr-BE" sz="2000" i="0" dirty="0" err="1" smtClean="0">
                <a:solidFill>
                  <a:schemeClr val="bg2"/>
                </a:solidFill>
                <a:latin typeface="Arial" panose="020B0604020202020204" pitchFamily="34" charset="0"/>
                <a:cs typeface="Arial" panose="020B0604020202020204" pitchFamily="34" charset="0"/>
              </a:rPr>
              <a:t>policy</a:t>
            </a:r>
            <a:r>
              <a:rPr lang="fr-BE" sz="2000" i="0" dirty="0" smtClean="0">
                <a:solidFill>
                  <a:schemeClr val="bg2"/>
                </a:solidFill>
                <a:latin typeface="Arial" panose="020B0604020202020204" pitchFamily="34" charset="0"/>
                <a:cs typeface="Arial" panose="020B0604020202020204" pitchFamily="34" charset="0"/>
              </a:rPr>
              <a:t> </a:t>
            </a:r>
            <a:r>
              <a:rPr lang="fr-BE" sz="2000" i="0" dirty="0" err="1" smtClean="0">
                <a:solidFill>
                  <a:schemeClr val="bg2"/>
                </a:solidFill>
                <a:latin typeface="Arial" panose="020B0604020202020204" pitchFamily="34" charset="0"/>
                <a:cs typeface="Arial" panose="020B0604020202020204" pitchFamily="34" charset="0"/>
              </a:rPr>
              <a:t>development</a:t>
            </a:r>
            <a:r>
              <a:rPr lang="fr-BE" sz="2000" i="0" dirty="0" smtClean="0">
                <a:solidFill>
                  <a:schemeClr val="bg2"/>
                </a:solidFill>
                <a:latin typeface="Arial" panose="020B0604020202020204" pitchFamily="34" charset="0"/>
                <a:cs typeface="Arial" panose="020B0604020202020204" pitchFamily="34" charset="0"/>
              </a:rPr>
              <a:t> and communication</a:t>
            </a:r>
            <a:endParaRPr lang="en-GB" sz="2000" i="0" dirty="0" smtClean="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en-GB" sz="2000" i="0" dirty="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en-GB"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chemeClr val="tx1"/>
              </a:solidFill>
              <a:latin typeface="Arial" panose="020B0604020202020204" pitchFamily="34" charset="0"/>
              <a:cs typeface="Arial" panose="020B0604020202020204" pitchFamily="34" charset="0"/>
            </a:endParaRPr>
          </a:p>
          <a:p>
            <a:pPr>
              <a:spcAft>
                <a:spcPts val="600"/>
              </a:spcAft>
            </a:pPr>
            <a:endParaRPr lang="en-GB"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92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548679"/>
            <a:ext cx="7499176" cy="720081"/>
          </a:xfrm>
          <a:prstGeom prst="rect">
            <a:avLst/>
          </a:prstGeom>
        </p:spPr>
        <p:txBody>
          <a:bodyPr/>
          <a:lstStyle/>
          <a:p>
            <a:pPr algn="ctr"/>
            <a:r>
              <a:rPr lang="en-GB" dirty="0">
                <a:solidFill>
                  <a:srgbClr val="20AA63"/>
                </a:solidFill>
                <a:latin typeface="Arial" panose="020B0604020202020204" pitchFamily="34" charset="0"/>
                <a:cs typeface="Arial" panose="020B0604020202020204" pitchFamily="34" charset="0"/>
              </a:rPr>
              <a:t>Coherence with other EU instruments</a:t>
            </a:r>
          </a:p>
        </p:txBody>
      </p:sp>
      <p:sp>
        <p:nvSpPr>
          <p:cNvPr id="3" name="Content Placeholder 2"/>
          <p:cNvSpPr>
            <a:spLocks noGrp="1"/>
          </p:cNvSpPr>
          <p:nvPr>
            <p:ph idx="4294967295"/>
          </p:nvPr>
        </p:nvSpPr>
        <p:spPr>
          <a:xfrm>
            <a:off x="611560" y="1412776"/>
            <a:ext cx="7920880" cy="4680520"/>
          </a:xfrm>
          <a:prstGeom prst="rect">
            <a:avLst/>
          </a:prstGeom>
        </p:spPr>
        <p:txBody>
          <a:bodyPr/>
          <a:lstStyle/>
          <a:p>
            <a:pPr marL="0" indent="0">
              <a:spcAft>
                <a:spcPts val="1200"/>
              </a:spcAft>
              <a:buClr>
                <a:schemeClr val="tx1"/>
              </a:buClr>
              <a:buNone/>
            </a:pPr>
            <a:r>
              <a:rPr lang="fr-BE" sz="2000" i="0" dirty="0" smtClean="0">
                <a:solidFill>
                  <a:schemeClr val="bg2"/>
                </a:solidFill>
                <a:latin typeface="Arial" panose="020B0604020202020204" pitchFamily="34" charset="0"/>
                <a:cs typeface="Arial" panose="020B0604020202020204" pitchFamily="34" charset="0"/>
              </a:rPr>
              <a:t>4 key </a:t>
            </a:r>
            <a:r>
              <a:rPr lang="fr-BE" sz="2000" i="0" dirty="0" err="1" smtClean="0">
                <a:solidFill>
                  <a:schemeClr val="bg2"/>
                </a:solidFill>
                <a:latin typeface="Arial" panose="020B0604020202020204" pitchFamily="34" charset="0"/>
                <a:cs typeface="Arial" panose="020B0604020202020204" pitchFamily="34" charset="0"/>
              </a:rPr>
              <a:t>examples</a:t>
            </a:r>
            <a:r>
              <a:rPr lang="fr-BE" sz="2000" i="0" dirty="0" smtClean="0">
                <a:solidFill>
                  <a:schemeClr val="bg2"/>
                </a:solidFill>
                <a:latin typeface="Arial" panose="020B0604020202020204" pitchFamily="34" charset="0"/>
                <a:cs typeface="Arial" panose="020B0604020202020204" pitchFamily="34" charset="0"/>
              </a:rPr>
              <a:t>:</a:t>
            </a:r>
          </a:p>
          <a:p>
            <a:pPr>
              <a:spcAft>
                <a:spcPts val="1200"/>
              </a:spcAft>
              <a:buClr>
                <a:schemeClr val="tx1"/>
              </a:buClr>
            </a:pPr>
            <a:r>
              <a:rPr lang="fr-BE" sz="2000" i="0" dirty="0" smtClean="0">
                <a:solidFill>
                  <a:schemeClr val="bg2"/>
                </a:solidFill>
                <a:latin typeface="Arial" panose="020B0604020202020204" pitchFamily="34" charset="0"/>
                <a:cs typeface="Arial" panose="020B0604020202020204" pitchFamily="34" charset="0"/>
              </a:rPr>
              <a:t>Horizon </a:t>
            </a:r>
            <a:r>
              <a:rPr lang="fr-BE" sz="2000" i="0" dirty="0">
                <a:solidFill>
                  <a:schemeClr val="bg2"/>
                </a:solidFill>
                <a:latin typeface="Arial" panose="020B0604020202020204" pitchFamily="34" charset="0"/>
                <a:cs typeface="Arial" panose="020B0604020202020204" pitchFamily="34" charset="0"/>
              </a:rPr>
              <a:t>Europe ("</a:t>
            </a:r>
            <a:r>
              <a:rPr lang="fr-BE" sz="2000" i="0" dirty="0" err="1">
                <a:solidFill>
                  <a:schemeClr val="bg2"/>
                </a:solidFill>
                <a:latin typeface="Arial" panose="020B0604020202020204" pitchFamily="34" charset="0"/>
                <a:cs typeface="Arial" panose="020B0604020202020204" pitchFamily="34" charset="0"/>
              </a:rPr>
              <a:t>European</a:t>
            </a:r>
            <a:r>
              <a:rPr lang="fr-BE" sz="2000" i="0" dirty="0">
                <a:solidFill>
                  <a:schemeClr val="bg2"/>
                </a:solidFill>
                <a:latin typeface="Arial" panose="020B0604020202020204" pitchFamily="34" charset="0"/>
                <a:cs typeface="Arial" panose="020B0604020202020204" pitchFamily="34" charset="0"/>
              </a:rPr>
              <a:t> excellence")</a:t>
            </a:r>
            <a:br>
              <a:rPr lang="fr-BE" sz="2000" i="0" dirty="0">
                <a:solidFill>
                  <a:schemeClr val="bg2"/>
                </a:solidFill>
                <a:latin typeface="Arial" panose="020B0604020202020204" pitchFamily="34" charset="0"/>
                <a:cs typeface="Arial" panose="020B0604020202020204" pitchFamily="34" charset="0"/>
              </a:rPr>
            </a:br>
            <a:r>
              <a:rPr lang="fr-BE" sz="2000" i="0" dirty="0">
                <a:solidFill>
                  <a:schemeClr val="bg2"/>
                </a:solidFill>
                <a:latin typeface="Arial" panose="020B0604020202020204" pitchFamily="34" charset="0"/>
                <a:cs typeface="Arial" panose="020B0604020202020204" pitchFamily="34" charset="0"/>
              </a:rPr>
              <a:t>ERDF ("</a:t>
            </a:r>
            <a:r>
              <a:rPr lang="fr-BE" sz="2000" i="0" dirty="0" err="1">
                <a:solidFill>
                  <a:schemeClr val="bg2"/>
                </a:solidFill>
                <a:latin typeface="Arial" panose="020B0604020202020204" pitchFamily="34" charset="0"/>
                <a:cs typeface="Arial" panose="020B0604020202020204" pitchFamily="34" charset="0"/>
              </a:rPr>
              <a:t>regional</a:t>
            </a:r>
            <a:r>
              <a:rPr lang="fr-BE" sz="2000" i="0" dirty="0">
                <a:solidFill>
                  <a:schemeClr val="bg2"/>
                </a:solidFill>
                <a:latin typeface="Arial" panose="020B0604020202020204" pitchFamily="34" charset="0"/>
                <a:cs typeface="Arial" panose="020B0604020202020204" pitchFamily="34" charset="0"/>
              </a:rPr>
              <a:t> </a:t>
            </a:r>
            <a:r>
              <a:rPr lang="fr-BE" sz="2000" i="0" dirty="0" smtClean="0">
                <a:solidFill>
                  <a:schemeClr val="bg2"/>
                </a:solidFill>
                <a:latin typeface="Arial" panose="020B0604020202020204" pitchFamily="34" charset="0"/>
                <a:cs typeface="Arial" panose="020B0604020202020204" pitchFamily="34" charset="0"/>
              </a:rPr>
              <a:t>relevance", smart </a:t>
            </a:r>
            <a:r>
              <a:rPr lang="fr-BE" sz="2000" i="0" dirty="0" err="1" smtClean="0">
                <a:solidFill>
                  <a:schemeClr val="bg2"/>
                </a:solidFill>
                <a:latin typeface="Arial" panose="020B0604020202020204" pitchFamily="34" charset="0"/>
                <a:cs typeface="Arial" panose="020B0604020202020204" pitchFamily="34" charset="0"/>
              </a:rPr>
              <a:t>specialisation</a:t>
            </a:r>
            <a:r>
              <a:rPr lang="fr-BE" sz="2000" i="0" dirty="0" smtClean="0">
                <a:solidFill>
                  <a:schemeClr val="bg2"/>
                </a:solidFill>
                <a:latin typeface="Arial" panose="020B0604020202020204" pitchFamily="34" charset="0"/>
                <a:cs typeface="Arial" panose="020B0604020202020204" pitchFamily="34" charset="0"/>
              </a:rPr>
              <a:t>, innovation diffusion) </a:t>
            </a:r>
            <a:r>
              <a:rPr lang="fr-BE" sz="2000" i="0" dirty="0">
                <a:solidFill>
                  <a:schemeClr val="bg2"/>
                </a:solidFill>
                <a:latin typeface="Arial" panose="020B0604020202020204" pitchFamily="34" charset="0"/>
                <a:cs typeface="Arial" panose="020B0604020202020204" pitchFamily="34" charset="0"/>
              </a:rPr>
              <a:t>&amp; </a:t>
            </a:r>
            <a:r>
              <a:rPr lang="fr-BE" sz="2000" i="0" dirty="0" err="1">
                <a:solidFill>
                  <a:schemeClr val="bg2"/>
                </a:solidFill>
                <a:latin typeface="Arial" panose="020B0604020202020204" pitchFamily="34" charset="0"/>
                <a:cs typeface="Arial" panose="020B0604020202020204" pitchFamily="34" charset="0"/>
              </a:rPr>
              <a:t>reinforced</a:t>
            </a:r>
            <a:r>
              <a:rPr lang="fr-BE" sz="2000" i="0" dirty="0">
                <a:solidFill>
                  <a:schemeClr val="bg2"/>
                </a:solidFill>
                <a:latin typeface="Arial" panose="020B0604020202020204" pitchFamily="34" charset="0"/>
                <a:cs typeface="Arial" panose="020B0604020202020204" pitchFamily="34" charset="0"/>
              </a:rPr>
              <a:t> </a:t>
            </a:r>
            <a:r>
              <a:rPr lang="fr-BE" sz="2000" i="0" dirty="0" err="1">
                <a:solidFill>
                  <a:schemeClr val="bg2"/>
                </a:solidFill>
                <a:latin typeface="Arial" panose="020B0604020202020204" pitchFamily="34" charset="0"/>
                <a:cs typeface="Arial" panose="020B0604020202020204" pitchFamily="34" charset="0"/>
              </a:rPr>
              <a:t>seal</a:t>
            </a:r>
            <a:r>
              <a:rPr lang="fr-BE" sz="2000" i="0" dirty="0">
                <a:solidFill>
                  <a:schemeClr val="bg2"/>
                </a:solidFill>
                <a:latin typeface="Arial" panose="020B0604020202020204" pitchFamily="34" charset="0"/>
                <a:cs typeface="Arial" panose="020B0604020202020204" pitchFamily="34" charset="0"/>
              </a:rPr>
              <a:t> of excellence </a:t>
            </a:r>
            <a:r>
              <a:rPr lang="fr-BE" sz="2000" i="0" dirty="0" err="1">
                <a:solidFill>
                  <a:schemeClr val="bg2"/>
                </a:solidFill>
                <a:latin typeface="Arial" panose="020B0604020202020204" pitchFamily="34" charset="0"/>
                <a:cs typeface="Arial" panose="020B0604020202020204" pitchFamily="34" charset="0"/>
              </a:rPr>
              <a:t>mechanism</a:t>
            </a:r>
            <a:endParaRPr lang="fr-BE"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fr-BE" sz="2000" i="0" dirty="0">
                <a:solidFill>
                  <a:schemeClr val="bg2"/>
                </a:solidFill>
                <a:latin typeface="Arial" panose="020B0604020202020204" pitchFamily="34" charset="0"/>
                <a:cs typeface="Arial" panose="020B0604020202020204" pitchFamily="34" charset="0"/>
              </a:rPr>
              <a:t>CEF/CF: </a:t>
            </a:r>
            <a:r>
              <a:rPr lang="en-US" sz="2000" i="0" dirty="0">
                <a:solidFill>
                  <a:schemeClr val="bg2"/>
                </a:solidFill>
                <a:latin typeface="Arial" panose="020B0604020202020204" pitchFamily="34" charset="0"/>
                <a:cs typeface="Arial" panose="020B0604020202020204" pitchFamily="34" charset="0"/>
              </a:rPr>
              <a:t>Transfer of EUR </a:t>
            </a:r>
            <a:r>
              <a:rPr lang="en-US" sz="2000" i="0" dirty="0" smtClean="0">
                <a:solidFill>
                  <a:schemeClr val="bg2"/>
                </a:solidFill>
                <a:latin typeface="Arial" panose="020B0604020202020204" pitchFamily="34" charset="0"/>
                <a:cs typeface="Arial" panose="020B0604020202020204" pitchFamily="34" charset="0"/>
              </a:rPr>
              <a:t>10 billion from </a:t>
            </a:r>
            <a:r>
              <a:rPr lang="en-US" sz="2000" i="0" dirty="0">
                <a:solidFill>
                  <a:schemeClr val="bg2"/>
                </a:solidFill>
                <a:latin typeface="Arial" panose="020B0604020202020204" pitchFamily="34" charset="0"/>
                <a:cs typeface="Arial" panose="020B0604020202020204" pitchFamily="34" charset="0"/>
              </a:rPr>
              <a:t>the CF to the CEF; trans-European transport networks projects to be financed both through shared and direct management</a:t>
            </a:r>
          </a:p>
          <a:p>
            <a:pPr>
              <a:spcAft>
                <a:spcPts val="1200"/>
              </a:spcAft>
              <a:buClr>
                <a:schemeClr val="tx1"/>
              </a:buClr>
            </a:pPr>
            <a:r>
              <a:rPr lang="en-US" sz="2000" i="0" dirty="0">
                <a:solidFill>
                  <a:schemeClr val="bg2"/>
                </a:solidFill>
                <a:latin typeface="Arial" panose="020B0604020202020204" pitchFamily="34" charset="0"/>
                <a:cs typeface="Arial" panose="020B0604020202020204" pitchFamily="34" charset="0"/>
              </a:rPr>
              <a:t>Migration: all Cohesion Policy Funds will address long-term needs linked to integration, </a:t>
            </a:r>
            <a:r>
              <a:rPr lang="en-US" sz="2000" i="0" dirty="0" smtClean="0">
                <a:solidFill>
                  <a:schemeClr val="bg2"/>
                </a:solidFill>
                <a:latin typeface="Arial" panose="020B0604020202020204" pitchFamily="34" charset="0"/>
                <a:cs typeface="Arial" panose="020B0604020202020204" pitchFamily="34" charset="0"/>
              </a:rPr>
              <a:t>AMIF </a:t>
            </a:r>
            <a:r>
              <a:rPr lang="en-US" sz="2000" i="0" dirty="0">
                <a:solidFill>
                  <a:schemeClr val="bg2"/>
                </a:solidFill>
                <a:latin typeface="Arial" panose="020B0604020202020204" pitchFamily="34" charset="0"/>
                <a:cs typeface="Arial" panose="020B0604020202020204" pitchFamily="34" charset="0"/>
              </a:rPr>
              <a:t>will focus on short term </a:t>
            </a:r>
            <a:r>
              <a:rPr lang="en-US" sz="2000" i="0" dirty="0" smtClean="0">
                <a:solidFill>
                  <a:schemeClr val="bg2"/>
                </a:solidFill>
                <a:latin typeface="Arial" panose="020B0604020202020204" pitchFamily="34" charset="0"/>
                <a:cs typeface="Arial" panose="020B0604020202020204" pitchFamily="34" charset="0"/>
              </a:rPr>
              <a:t>needs</a:t>
            </a:r>
          </a:p>
          <a:p>
            <a:pPr>
              <a:spcAft>
                <a:spcPts val="1200"/>
              </a:spcAft>
              <a:buClr>
                <a:schemeClr val="tx1"/>
              </a:buClr>
            </a:pPr>
            <a:r>
              <a:rPr lang="en-US" sz="2000" i="0" dirty="0" smtClean="0">
                <a:solidFill>
                  <a:schemeClr val="bg2"/>
                </a:solidFill>
                <a:latin typeface="Arial" panose="020B0604020202020204" pitchFamily="34" charset="0"/>
                <a:cs typeface="Arial" panose="020B0604020202020204" pitchFamily="34" charset="0"/>
              </a:rPr>
              <a:t>Reform Support </a:t>
            </a:r>
            <a:r>
              <a:rPr lang="en-US" sz="2000" i="0" dirty="0" err="1" smtClean="0">
                <a:solidFill>
                  <a:schemeClr val="bg2"/>
                </a:solidFill>
                <a:latin typeface="Arial" panose="020B0604020202020204" pitchFamily="34" charset="0"/>
                <a:cs typeface="Arial" panose="020B0604020202020204" pitchFamily="34" charset="0"/>
              </a:rPr>
              <a:t>Programme</a:t>
            </a:r>
            <a:r>
              <a:rPr lang="en-US" sz="2000" i="0" dirty="0" smtClean="0">
                <a:solidFill>
                  <a:schemeClr val="bg2"/>
                </a:solidFill>
                <a:latin typeface="Arial" panose="020B0604020202020204" pitchFamily="34" charset="0"/>
                <a:cs typeface="Arial" panose="020B0604020202020204" pitchFamily="34" charset="0"/>
              </a:rPr>
              <a:t/>
            </a:r>
            <a:br>
              <a:rPr lang="en-US" sz="2000" i="0" dirty="0" smtClean="0">
                <a:solidFill>
                  <a:schemeClr val="bg2"/>
                </a:solidFill>
                <a:latin typeface="Arial" panose="020B0604020202020204" pitchFamily="34" charset="0"/>
                <a:cs typeface="Arial" panose="020B0604020202020204" pitchFamily="34" charset="0"/>
              </a:rPr>
            </a:br>
            <a:r>
              <a:rPr lang="en-US" sz="2000" i="0" dirty="0" smtClean="0">
                <a:solidFill>
                  <a:schemeClr val="bg2"/>
                </a:solidFill>
                <a:latin typeface="Arial" panose="020B0604020202020204" pitchFamily="34" charset="0"/>
                <a:cs typeface="Arial" panose="020B0604020202020204" pitchFamily="34" charset="0"/>
              </a:rPr>
              <a:t>European Investment </a:t>
            </a:r>
            <a:r>
              <a:rPr lang="en-US" sz="2000" i="0" dirty="0" err="1" smtClean="0">
                <a:solidFill>
                  <a:schemeClr val="bg2"/>
                </a:solidFill>
                <a:latin typeface="Arial" panose="020B0604020202020204" pitchFamily="34" charset="0"/>
                <a:cs typeface="Arial" panose="020B0604020202020204" pitchFamily="34" charset="0"/>
              </a:rPr>
              <a:t>Stabilisation</a:t>
            </a:r>
            <a:r>
              <a:rPr lang="en-US" sz="2000" i="0" dirty="0" smtClean="0">
                <a:solidFill>
                  <a:schemeClr val="bg2"/>
                </a:solidFill>
                <a:latin typeface="Arial" panose="020B0604020202020204" pitchFamily="34" charset="0"/>
                <a:cs typeface="Arial" panose="020B0604020202020204" pitchFamily="34" charset="0"/>
              </a:rPr>
              <a:t> Function</a:t>
            </a: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pic>
        <p:nvPicPr>
          <p:cNvPr id="2050" name="Picture 2" descr="U:\12. Policy development Post 2020\Communication\visuals\ppt_visuals1_Coherence and synergies with other polic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4664"/>
            <a:ext cx="936104" cy="89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50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1418</TotalTime>
  <Words>1810</Words>
  <Application>Microsoft Office PowerPoint</Application>
  <PresentationFormat>On-screen Show (4:3)</PresentationFormat>
  <Paragraphs>441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vt:lpstr>
      <vt:lpstr>EU Budget for the future New legislative package for cohesion policy 2021-2027  </vt:lpstr>
      <vt:lpstr>PowerPoint Presentation</vt:lpstr>
      <vt:lpstr>A modern, dynamic cohesion policy</vt:lpstr>
      <vt:lpstr>PowerPoint Presentation</vt:lpstr>
      <vt:lpstr>Policy objectives</vt:lpstr>
      <vt:lpstr>ERDF THEMATIC CONCENTRATION</vt:lpstr>
      <vt:lpstr>Changes in Interreg</vt:lpstr>
      <vt:lpstr>Sustainable urban development</vt:lpstr>
      <vt:lpstr>Coherence with other EU instruments</vt:lpstr>
      <vt:lpstr>PowerPoint Presentation</vt:lpstr>
      <vt:lpstr>Simpler</vt:lpstr>
      <vt:lpstr>Programming</vt:lpstr>
      <vt:lpstr>More flexible</vt:lpstr>
      <vt:lpstr>Simpler reimbursement</vt:lpstr>
      <vt:lpstr>Eligibility</vt:lpstr>
      <vt:lpstr>Simpler management and control</vt:lpstr>
      <vt:lpstr>Performance, monitoring and evaluation</vt:lpstr>
      <vt:lpstr>Facilitated use of financial instruments</vt:lpstr>
      <vt:lpstr>PowerPoint Presentation</vt:lpstr>
      <vt:lpstr>Lower co-financing ceilings</vt:lpstr>
      <vt:lpstr>PowerPoint Presentation</vt:lpstr>
      <vt:lpstr>PowerPoint Presentation</vt:lpstr>
      <vt:lpstr>Step 1: "Berlin method" (% indicates financial weight)</vt:lpstr>
      <vt:lpstr>PowerPoint Presentation</vt:lpstr>
      <vt:lpstr>Step 2: Caps and safety nets</vt:lpstr>
      <vt:lpstr>PowerPoint Presentation</vt:lpstr>
      <vt:lpstr>Allocations by Member State</vt:lpstr>
      <vt:lpstr>Continued concentration on less developed</vt:lpstr>
      <vt:lpstr>PowerPoint Presentation</vt:lpstr>
      <vt:lpstr>PowerPoint Presentation</vt:lpstr>
      <vt:lpstr>Timeline</vt:lpstr>
      <vt:lpstr>Thank you for your attention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JERMOL MARCINCAK Barbara (REGIO)</dc:creator>
  <cp:lastModifiedBy>JERMOL MARCINCAK Barbara (REGIO)</cp:lastModifiedBy>
  <cp:revision>366</cp:revision>
  <cp:lastPrinted>2018-05-29T08:31:39Z</cp:lastPrinted>
  <dcterms:created xsi:type="dcterms:W3CDTF">2018-03-19T13:44:15Z</dcterms:created>
  <dcterms:modified xsi:type="dcterms:W3CDTF">2018-06-14T11:19:28Z</dcterms:modified>
</cp:coreProperties>
</file>