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</p:sldMasterIdLst>
  <p:notesMasterIdLst>
    <p:notesMasterId r:id="rId35"/>
  </p:notesMasterIdLst>
  <p:handoutMasterIdLst>
    <p:handoutMasterId r:id="rId36"/>
  </p:handoutMasterIdLst>
  <p:sldIdLst>
    <p:sldId id="658" r:id="rId2"/>
    <p:sldId id="731" r:id="rId3"/>
    <p:sldId id="768" r:id="rId4"/>
    <p:sldId id="769" r:id="rId5"/>
    <p:sldId id="770" r:id="rId6"/>
    <p:sldId id="763" r:id="rId7"/>
    <p:sldId id="771" r:id="rId8"/>
    <p:sldId id="815" r:id="rId9"/>
    <p:sldId id="766" r:id="rId10"/>
    <p:sldId id="792" r:id="rId11"/>
    <p:sldId id="776" r:id="rId12"/>
    <p:sldId id="811" r:id="rId13"/>
    <p:sldId id="814" r:id="rId14"/>
    <p:sldId id="813" r:id="rId15"/>
    <p:sldId id="809" r:id="rId16"/>
    <p:sldId id="812" r:id="rId17"/>
    <p:sldId id="783" r:id="rId18"/>
    <p:sldId id="784" r:id="rId19"/>
    <p:sldId id="786" r:id="rId20"/>
    <p:sldId id="788" r:id="rId21"/>
    <p:sldId id="789" r:id="rId22"/>
    <p:sldId id="790" r:id="rId23"/>
    <p:sldId id="791" r:id="rId24"/>
    <p:sldId id="794" r:id="rId25"/>
    <p:sldId id="796" r:id="rId26"/>
    <p:sldId id="797" r:id="rId27"/>
    <p:sldId id="798" r:id="rId28"/>
    <p:sldId id="799" r:id="rId29"/>
    <p:sldId id="800" r:id="rId30"/>
    <p:sldId id="802" r:id="rId31"/>
    <p:sldId id="803" r:id="rId32"/>
    <p:sldId id="808" r:id="rId33"/>
    <p:sldId id="720" r:id="rId34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3D8"/>
    <a:srgbClr val="7494A4"/>
    <a:srgbClr val="000000"/>
    <a:srgbClr val="67635D"/>
    <a:srgbClr val="77726B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86410" autoAdjust="0"/>
  </p:normalViewPr>
  <p:slideViewPr>
    <p:cSldViewPr snapToGrid="0" snapToObjects="1">
      <p:cViewPr varScale="1">
        <p:scale>
          <a:sx n="131" d="100"/>
          <a:sy n="131" d="100"/>
        </p:scale>
        <p:origin x="1020" y="12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11/28/2018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8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0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BE02D-20C0-F840-AFAC-BEA99C74FD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BE02D-20C0-F840-AFAC-BEA99C74FD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2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2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6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0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160m EUR ERDF, 2 calls (2015 and 2016) with a high demand of TN cooperation on the ground and 900+ partners involved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P1 from advanced manufacturing to entrepreneurship; P2 from energy efficiency of public buildings to integrated urban mobility; P3 from air quality to </a:t>
            </a:r>
            <a:r>
              <a:rPr lang="en-US" altLang="de-DE" sz="1000" dirty="0" smtClean="0">
                <a:latin typeface="Trebuchet MS" pitchFamily="34" charset="0"/>
                <a:ea typeface="ＭＳ Ｐゴシック" pitchFamily="34" charset="-128"/>
              </a:rPr>
              <a:t>industrial and archaeological heritage t</a:t>
            </a:r>
            <a:r>
              <a:rPr lang="en-GB" baseline="0" noProof="0" dirty="0" smtClean="0"/>
              <a:t>o food waste; P4 from sustainable mobility to integrated logistics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Allocated funds: P1 43,4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P2 34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P3 63,7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P4 17 M€</a:t>
            </a:r>
          </a:p>
          <a:p>
            <a:endParaRPr lang="de-D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BE02D-20C0-F840-AFAC-BEA99C74FD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7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3360"/>
            <a:ext cx="9154030" cy="6918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61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98" r:id="rId18"/>
    <p:sldLayoutId id="214748389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terreg-central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interreg-central.eu/Content.Node/discover/programme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emf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terreg-central.eu/Content.Node/events/EURegionsWeek.html" TargetMode="External"/><Relationship Id="rId5" Type="http://schemas.openxmlformats.org/officeDocument/2006/relationships/image" Target="../media/image62.png"/><Relationship Id="rId4" Type="http://schemas.openxmlformats.org/officeDocument/2006/relationships/hyperlink" Target="http://www.interreg-central.eu/event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Workshop ke 4. výzvě </a:t>
            </a:r>
            <a:endParaRPr lang="de-AT" dirty="0" smtClean="0"/>
          </a:p>
          <a:p>
            <a:r>
              <a:rPr lang="cs-CZ" dirty="0" smtClean="0"/>
              <a:t>Praha, prostory Nadace ABF, 27. listopad </a:t>
            </a:r>
            <a:r>
              <a:rPr lang="de-AT" dirty="0" smtClean="0"/>
              <a:t>201</a:t>
            </a:r>
            <a:r>
              <a:rPr lang="cs-CZ" dirty="0"/>
              <a:t>8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</a:t>
            </a:r>
            <a:r>
              <a:rPr lang="cs-CZ" dirty="0" err="1" smtClean="0"/>
              <a:t>evr</a:t>
            </a:r>
            <a:r>
              <a:rPr lang="cs-CZ" dirty="0" smtClean="0"/>
              <a:t>. </a:t>
            </a:r>
            <a:r>
              <a:rPr lang="cs-CZ" dirty="0"/>
              <a:t>ú</a:t>
            </a:r>
            <a:r>
              <a:rPr lang="cs-CZ" dirty="0" smtClean="0"/>
              <a:t>zemní spolupráce MMR I Stella Horváthová </a:t>
            </a: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171" y="149225"/>
            <a:ext cx="6418015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Dosavadní statistiky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5" y="1022978"/>
            <a:ext cx="8811143" cy="321199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65196" y="4907751"/>
            <a:ext cx="146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ovací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15774" y="4928185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Nízkouhlíkové hospodářství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64527" y="4952257"/>
            <a:ext cx="178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Živ.prostředí</a:t>
            </a: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&amp; 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kultura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01114" y="4926479"/>
            <a:ext cx="143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Doprava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146609" y="4297191"/>
          <a:ext cx="8786459" cy="183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2801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projektů celkem/ z toho projektů s účastí za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Partnerů z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rozděleno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všem partnerům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pro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partnery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</a:rPr>
                        <a:t> z ČR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1) jaro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35</a:t>
                      </a:r>
                      <a:r>
                        <a:rPr lang="cs-CZ" sz="1600" dirty="0" smtClean="0"/>
                        <a:t>/23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2) jaro</a:t>
                      </a:r>
                      <a:r>
                        <a:rPr lang="cs-CZ" sz="1600" baseline="0" dirty="0" smtClean="0"/>
                        <a:t> 2016</a:t>
                      </a:r>
                      <a:endParaRPr lang="cs-CZ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50</a:t>
                      </a:r>
                      <a:r>
                        <a:rPr lang="cs-CZ" sz="1600" dirty="0" smtClean="0"/>
                        <a:t>/33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96,4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1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85</a:t>
                      </a:r>
                      <a:r>
                        <a:rPr lang="cs-CZ" sz="1600" dirty="0" smtClean="0"/>
                        <a:t>/56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166,9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118554"/>
            <a:ext cx="9144000" cy="81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7447"/>
              </p:ext>
            </p:extLst>
          </p:nvPr>
        </p:nvGraphicFramePr>
        <p:xfrm>
          <a:off x="1218461" y="2259180"/>
          <a:ext cx="6719778" cy="3453101"/>
        </p:xfrm>
        <a:graphic>
          <a:graphicData uri="http://schemas.openxmlformats.org/drawingml/2006/table">
            <a:tbl>
              <a:tblPr firstRow="1" firstCol="1" bandRow="1"/>
              <a:tblGrid>
                <a:gridCol w="3303180">
                  <a:extLst>
                    <a:ext uri="{9D8B030D-6E8A-4147-A177-3AD203B41FA5}">
                      <a16:colId xmlns:a16="http://schemas.microsoft.com/office/drawing/2014/main" val="2316547301"/>
                    </a:ext>
                  </a:extLst>
                </a:gridCol>
                <a:gridCol w="3416598">
                  <a:extLst>
                    <a:ext uri="{9D8B030D-6E8A-4147-A177-3AD203B41FA5}">
                      <a16:colId xmlns:a16="http://schemas.microsoft.com/office/drawing/2014/main" val="791641859"/>
                    </a:ext>
                  </a:extLst>
                </a:gridCol>
              </a:tblGrid>
              <a:tr h="150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Podmínky</a:t>
                      </a:r>
                      <a:r>
                        <a:rPr lang="de-AT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povinnost</a:t>
                      </a:r>
                      <a:r>
                        <a:rPr lang="cs-CZ" sz="1600" b="1" baseline="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splnit</a:t>
                      </a:r>
                      <a:r>
                        <a:rPr lang="de-AT" sz="1600" b="1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Doporučení</a:t>
                      </a:r>
                      <a:endParaRPr lang="de-AT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09385"/>
                  </a:ext>
                </a:extLst>
              </a:tr>
              <a:tr h="1504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u="sng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cs-CZ" sz="1400" b="1" u="sng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obsahové stránce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79378"/>
                  </a:ext>
                </a:extLst>
              </a:tr>
              <a:tr h="22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</a:t>
                      </a:r>
                      <a:r>
                        <a:rPr lang="cs-CZ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pilot</a:t>
                      </a: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cs-CZ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ktivity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nejasné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anebo neodůvodněné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)*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rgbClr val="44546A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44997"/>
                  </a:ext>
                </a:extLst>
              </a:tr>
              <a:tr h="300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Neodůvodnění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</a:t>
                      </a:r>
                      <a:r>
                        <a:rPr lang="cs-CZ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ři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sídlem mimo území CE 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92883"/>
                  </a:ext>
                </a:extLst>
              </a:tr>
              <a:tr h="150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Zabránění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překrývání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</a:t>
                      </a:r>
                      <a:r>
                        <a:rPr lang="cs-CZ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uplicitnímu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financování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184773"/>
                  </a:ext>
                </a:extLst>
              </a:tr>
              <a:tr h="300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Zlepšení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pracovních plánů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např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zapojení 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  <a:r>
                        <a:rPr lang="cs-CZ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ů</a:t>
                      </a:r>
                      <a:r>
                        <a:rPr lang="en-US" sz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udržitelnost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synergie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cíle pro ukazatele</a:t>
                      </a:r>
                      <a:r>
                        <a:rPr lang="en-US" sz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60457"/>
                  </a:ext>
                </a:extLst>
              </a:tr>
              <a:tr h="150420">
                <a:tc gridSpan="2">
                  <a:txBody>
                    <a:bodyPr/>
                    <a:lstStyle/>
                    <a:p>
                      <a:pPr marL="0" algn="ctr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u="sng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Komunikace</a:t>
                      </a:r>
                      <a:endParaRPr lang="de-AT" sz="1400" b="1" u="sng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34267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Komunikační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aktivity</a:t>
                      </a:r>
                      <a:r>
                        <a:rPr lang="en-US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cs-CZ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výstupy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(=</a:t>
                      </a:r>
                      <a:r>
                        <a:rPr lang="cs-CZ" sz="1200" kern="1200" baseline="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deliverables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AT" sz="1200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97298"/>
                  </a:ext>
                </a:extLst>
              </a:tr>
              <a:tr h="150420">
                <a:tc gridSpan="2">
                  <a:txBody>
                    <a:bodyPr/>
                    <a:lstStyle/>
                    <a:p>
                      <a:pPr marL="0" algn="ctr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cs-CZ" sz="1400" b="1" u="sng" kern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inanční</a:t>
                      </a:r>
                      <a:r>
                        <a:rPr lang="cs-CZ" sz="1400" b="1" u="sng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stránka</a:t>
                      </a:r>
                      <a:endParaRPr lang="de-AT" sz="1400" b="1" u="sng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5216"/>
                  </a:ext>
                </a:extLst>
              </a:tr>
              <a:tr h="150420">
                <a:tc>
                  <a:txBody>
                    <a:bodyPr/>
                    <a:lstStyle/>
                    <a:p>
                      <a:pPr marL="0" algn="l" defTabSz="913878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cs-CZ" sz="1200" i="1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Chybějící</a:t>
                      </a:r>
                      <a:r>
                        <a:rPr lang="cs-CZ" sz="1200" i="1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popis investic</a:t>
                      </a:r>
                      <a:endParaRPr lang="de-AT" sz="1200" i="1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13525"/>
                  </a:ext>
                </a:extLst>
              </a:tr>
              <a:tr h="15042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rozpočtu</a:t>
                      </a:r>
                      <a:endParaRPr lang="de-AT" sz="1200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510104"/>
                  </a:ext>
                </a:extLst>
              </a:tr>
              <a:tr h="15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Stanovení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kern="1200" baseline="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rozpočt.kategorie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(BL)</a:t>
                      </a:r>
                      <a:endParaRPr lang="de-AT" sz="1200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03612"/>
                  </a:ext>
                </a:extLst>
              </a:tr>
              <a:tr h="15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</a:t>
                      </a:r>
                      <a:r>
                        <a:rPr lang="cs-CZ" sz="1200" kern="1200" dirty="0" err="1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</a:t>
                      </a:r>
                      <a:r>
                        <a:rPr lang="cs-CZ" sz="1200" kern="1200" baseline="0" dirty="0" smtClean="0">
                          <a:solidFill>
                            <a:srgbClr val="1F497D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chyby</a:t>
                      </a:r>
                      <a:endParaRPr lang="de-AT" sz="1200" kern="1200" dirty="0">
                        <a:solidFill>
                          <a:srgbClr val="1F497D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89" marR="67689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784818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1" y="1989821"/>
            <a:ext cx="800811" cy="7403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40" y="1837058"/>
            <a:ext cx="801689" cy="8168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556" y="5044006"/>
            <a:ext cx="479055" cy="4416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741" y="3638105"/>
            <a:ext cx="444785" cy="46125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805" y="4309865"/>
            <a:ext cx="324595" cy="337579"/>
          </a:xfrm>
          <a:prstGeom prst="rect">
            <a:avLst/>
          </a:prstGeom>
        </p:spPr>
      </p:pic>
      <p:sp>
        <p:nvSpPr>
          <p:cNvPr id="13" name="Titel 13"/>
          <p:cNvSpPr>
            <a:spLocks noGrp="1"/>
          </p:cNvSpPr>
          <p:nvPr>
            <p:ph type="title"/>
          </p:nvPr>
        </p:nvSpPr>
        <p:spPr>
          <a:xfrm>
            <a:off x="-4761" y="969170"/>
            <a:ext cx="8968008" cy="5145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Už ve 3. </a:t>
            </a:r>
            <a:r>
              <a:rPr lang="cs-CZ" dirty="0" err="1" smtClean="0"/>
              <a:t>výzvĚ</a:t>
            </a:r>
            <a:r>
              <a:rPr lang="cs-CZ" dirty="0" smtClean="0"/>
              <a:t> se v podmínkách pro schválení</a:t>
            </a:r>
            <a:endParaRPr lang="de-AT" dirty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96865" y="1267132"/>
            <a:ext cx="8562975" cy="563043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cs-CZ" dirty="0" smtClean="0"/>
              <a:t>nově uplatní zjednodušený přístup</a:t>
            </a:r>
            <a:endParaRPr lang="de-AT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74171" y="149225"/>
            <a:ext cx="64180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zjednodušení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93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komunikační aktivity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hlinkClick r:id="rId2"/>
              </a:rPr>
              <a:t>www.interreg-central.eu</a:t>
            </a:r>
            <a:endParaRPr lang="cs-CZ" sz="16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u="sng" dirty="0" smtClean="0"/>
              <a:t>Vyhledávání partnerů</a:t>
            </a:r>
            <a:r>
              <a:rPr lang="cs-CZ" sz="16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Webové stránky programu: </a:t>
            </a:r>
            <a:r>
              <a:rPr lang="cs-CZ" sz="1600" dirty="0" err="1" smtClean="0"/>
              <a:t>Interreg</a:t>
            </a:r>
            <a:r>
              <a:rPr lang="cs-CZ" sz="1600" dirty="0" smtClean="0"/>
              <a:t> </a:t>
            </a:r>
            <a:r>
              <a:rPr lang="cs-CZ" sz="1600" dirty="0"/>
              <a:t>CENTRAL </a:t>
            </a:r>
            <a:r>
              <a:rPr lang="cs-CZ" sz="1600" dirty="0" err="1" smtClean="0"/>
              <a:t>Community</a:t>
            </a:r>
            <a:r>
              <a:rPr lang="cs-CZ" sz="1600" dirty="0" smtClean="0"/>
              <a:t>, (+</a:t>
            </a:r>
            <a:r>
              <a:rPr lang="cs-CZ" sz="1600" dirty="0" err="1" smtClean="0"/>
              <a:t>project</a:t>
            </a:r>
            <a:r>
              <a:rPr lang="cs-CZ" sz="1600" dirty="0" smtClean="0"/>
              <a:t> </a:t>
            </a:r>
            <a:r>
              <a:rPr lang="cs-CZ" sz="1600" dirty="0" err="1" smtClean="0"/>
              <a:t>ideas</a:t>
            </a:r>
            <a:r>
              <a:rPr lang="cs-CZ" sz="1600" dirty="0" smtClean="0"/>
              <a:t>)</a:t>
            </a:r>
            <a:r>
              <a:rPr lang="cs-CZ" sz="16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Linkedin</a:t>
            </a:r>
            <a:r>
              <a:rPr lang="cs-CZ" sz="1600" dirty="0" smtClean="0"/>
              <a:t>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smtClean="0"/>
              <a:t>Vlastní síť partnerů anebo doporučení od stávajících kontaktů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Hledání relevantních partnerů na internetu dle klíčových slov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Databáze schválených projektů: sekce PROJECTS</a:t>
            </a:r>
          </a:p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7" y="3125971"/>
            <a:ext cx="7054932" cy="30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komunikační aktivity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4986669" y="25652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6" y="835141"/>
            <a:ext cx="6101267" cy="24542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6" y="3397736"/>
            <a:ext cx="4722522" cy="2564182"/>
          </a:xfrm>
          <a:prstGeom prst="rect">
            <a:avLst/>
          </a:prstGeom>
        </p:spPr>
      </p:pic>
      <p:sp>
        <p:nvSpPr>
          <p:cNvPr id="6" name="Zahnutá šipka dolů 5"/>
          <p:cNvSpPr/>
          <p:nvPr/>
        </p:nvSpPr>
        <p:spPr>
          <a:xfrm rot="4228620">
            <a:off x="905913" y="1890275"/>
            <a:ext cx="2099935" cy="1069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47488" y="4209931"/>
            <a:ext cx="3847795" cy="11219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Xls</a:t>
            </a:r>
            <a:r>
              <a:rPr lang="cs-CZ" sz="1600" dirty="0" smtClean="0"/>
              <a:t>. </a:t>
            </a:r>
            <a:r>
              <a:rPr lang="cs-CZ" sz="1600" dirty="0"/>
              <a:t>t</a:t>
            </a:r>
            <a:r>
              <a:rPr lang="cs-CZ" sz="1600" dirty="0" smtClean="0"/>
              <a:t>abulka </a:t>
            </a:r>
            <a:r>
              <a:rPr lang="cs-CZ" sz="1600" i="1" dirty="0" smtClean="0"/>
              <a:t>LIST OF OPERATIONS</a:t>
            </a:r>
            <a:r>
              <a:rPr lang="cs-CZ" sz="1600" dirty="0" smtClean="0"/>
              <a:t> obsahuje základní popis projektů a přehled partnerů, </a:t>
            </a:r>
            <a:r>
              <a:rPr lang="cs-CZ" sz="1600" dirty="0" err="1" smtClean="0"/>
              <a:t>kt</a:t>
            </a:r>
            <a:r>
              <a:rPr lang="cs-CZ" sz="1600" dirty="0" smtClean="0"/>
              <a:t>. jsou zapojeni v projektech</a:t>
            </a:r>
          </a:p>
        </p:txBody>
      </p:sp>
    </p:spTree>
    <p:extLst>
      <p:ext uri="{BB962C8B-B14F-4D97-AF65-F5344CB8AC3E}">
        <p14:creationId xmlns:p14="http://schemas.microsoft.com/office/powerpoint/2010/main" val="22215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komunikační aktivity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1" y="1087515"/>
            <a:ext cx="6754083" cy="1720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5" y="3115480"/>
            <a:ext cx="8220391" cy="3060843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5720316" y="24497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0098" y="2072411"/>
            <a:ext cx="4760516" cy="1093207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Odběr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newsletteru</a:t>
            </a:r>
            <a:endParaRPr lang="cs-CZ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Sekce PROGRAMME na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webstránce</a:t>
            </a:r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programu</a:t>
            </a:r>
          </a:p>
        </p:txBody>
      </p:sp>
    </p:spTree>
    <p:extLst>
      <p:ext uri="{BB962C8B-B14F-4D97-AF65-F5344CB8AC3E}">
        <p14:creationId xmlns:p14="http://schemas.microsoft.com/office/powerpoint/2010/main" val="248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5386" y="414687"/>
            <a:ext cx="8562975" cy="563043"/>
          </a:xfrm>
        </p:spPr>
        <p:txBody>
          <a:bodyPr/>
          <a:lstStyle/>
          <a:p>
            <a:r>
              <a:rPr lang="cs-CZ" b="1" dirty="0" smtClean="0"/>
              <a:t>Akce plánované na rok 2019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31674" y="856435"/>
            <a:ext cx="8654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400" dirty="0" err="1" smtClean="0"/>
              <a:t>Akce</a:t>
            </a:r>
            <a:r>
              <a:rPr lang="sk-SK" sz="1400" dirty="0" smtClean="0"/>
              <a:t> k </a:t>
            </a:r>
            <a:r>
              <a:rPr lang="sk-SK" sz="1400" dirty="0" err="1" smtClean="0"/>
              <a:t>budoucí</a:t>
            </a:r>
            <a:r>
              <a:rPr lang="sk-SK" sz="1400" dirty="0" smtClean="0"/>
              <a:t> spolupráci </a:t>
            </a:r>
            <a:r>
              <a:rPr lang="sk-SK" sz="1400" dirty="0" err="1" smtClean="0"/>
              <a:t>ve</a:t>
            </a:r>
            <a:r>
              <a:rPr lang="sk-SK" sz="1400" dirty="0" smtClean="0"/>
              <a:t> </a:t>
            </a:r>
            <a:r>
              <a:rPr lang="sk-SK" sz="1400" dirty="0" err="1" smtClean="0"/>
              <a:t>střední</a:t>
            </a:r>
            <a:r>
              <a:rPr lang="sk-SK" sz="1400" dirty="0" smtClean="0"/>
              <a:t> </a:t>
            </a:r>
            <a:r>
              <a:rPr lang="sk-SK" sz="1400" dirty="0" err="1" smtClean="0"/>
              <a:t>Evropě</a:t>
            </a:r>
            <a:endParaRPr lang="en-GB" sz="14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 smtClean="0"/>
              <a:t>Národní </a:t>
            </a:r>
            <a:r>
              <a:rPr lang="sk-SK" sz="1400" b="1" dirty="0" err="1" smtClean="0"/>
              <a:t>akce</a:t>
            </a:r>
            <a:r>
              <a:rPr lang="sk-SK" sz="1400" b="1" dirty="0" smtClean="0"/>
              <a:t>: 1 na členský </a:t>
            </a:r>
            <a:r>
              <a:rPr lang="sk-SK" sz="1400" b="1" dirty="0" err="1" smtClean="0"/>
              <a:t>stát</a:t>
            </a:r>
            <a:r>
              <a:rPr lang="sk-SK" sz="1400" b="1" dirty="0" smtClean="0"/>
              <a:t> do konce roku, </a:t>
            </a:r>
            <a:r>
              <a:rPr lang="sk-SK" sz="1400" b="1" dirty="0" err="1" smtClean="0"/>
              <a:t>cíl</a:t>
            </a:r>
            <a:r>
              <a:rPr lang="sk-SK" sz="1400" b="1" dirty="0" smtClean="0"/>
              <a:t>: </a:t>
            </a:r>
            <a:r>
              <a:rPr lang="en-GB" sz="1400" u="sng" dirty="0" smtClean="0"/>
              <a:t>dis</a:t>
            </a:r>
            <a:r>
              <a:rPr lang="cs-CZ" sz="1400" u="sng" dirty="0" smtClean="0"/>
              <a:t>kuse o výsledcích projektů </a:t>
            </a:r>
            <a:r>
              <a:rPr lang="cs-CZ" sz="1400" dirty="0" smtClean="0"/>
              <a:t>s příjemci a se </a:t>
            </a:r>
            <a:r>
              <a:rPr lang="cs-CZ" sz="1400" dirty="0" err="1" smtClean="0"/>
              <a:t>stakeholdry</a:t>
            </a:r>
            <a:r>
              <a:rPr lang="cs-CZ" sz="1400" dirty="0" smtClean="0"/>
              <a:t>; z pohledu priorit spolupráce v budoucnu </a:t>
            </a:r>
            <a:endParaRPr lang="sk-SK" sz="1400" b="1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400" dirty="0" smtClean="0"/>
              <a:t>Výroční</a:t>
            </a:r>
            <a:r>
              <a:rPr lang="en-GB" sz="1400" dirty="0" smtClean="0"/>
              <a:t> </a:t>
            </a:r>
            <a:r>
              <a:rPr lang="cs-CZ" sz="1400" dirty="0" err="1" smtClean="0"/>
              <a:t>fó</a:t>
            </a:r>
            <a:r>
              <a:rPr lang="en-GB" sz="1400" dirty="0" err="1" smtClean="0"/>
              <a:t>ra</a:t>
            </a:r>
            <a:r>
              <a:rPr lang="en-GB" sz="1400" dirty="0" smtClean="0"/>
              <a:t> </a:t>
            </a:r>
            <a:r>
              <a:rPr lang="cs-CZ" sz="1400" dirty="0" smtClean="0"/>
              <a:t>k </a:t>
            </a:r>
            <a:r>
              <a:rPr lang="cs-CZ" sz="1400" dirty="0" err="1" smtClean="0"/>
              <a:t>makroregionálním</a:t>
            </a:r>
            <a:r>
              <a:rPr lang="cs-CZ" sz="1400" dirty="0" smtClean="0"/>
              <a:t> strategiím EU</a:t>
            </a:r>
            <a:r>
              <a:rPr lang="en-GB" sz="1400" dirty="0" smtClean="0"/>
              <a:t> </a:t>
            </a:r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dirty="0" smtClean="0"/>
              <a:t>Baltic Sea Strategy, 12-13</a:t>
            </a:r>
            <a:r>
              <a:rPr lang="cs-CZ" sz="1400" dirty="0" smtClean="0"/>
              <a:t>. června</a:t>
            </a:r>
            <a:r>
              <a:rPr lang="cs-CZ" sz="1400" dirty="0"/>
              <a:t>,</a:t>
            </a:r>
            <a:r>
              <a:rPr lang="en-GB" sz="1400" dirty="0" smtClean="0"/>
              <a:t> </a:t>
            </a:r>
            <a:r>
              <a:rPr lang="en-GB" sz="1400" dirty="0" err="1" smtClean="0"/>
              <a:t>Lübeck</a:t>
            </a:r>
            <a:endParaRPr lang="en-GB" sz="1400" dirty="0" smtClean="0"/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400" dirty="0" smtClean="0"/>
              <a:t>Danube </a:t>
            </a:r>
            <a:r>
              <a:rPr lang="de-DE" sz="1400" dirty="0" err="1"/>
              <a:t>Strategy</a:t>
            </a:r>
            <a:r>
              <a:rPr lang="de-DE" sz="1400" dirty="0"/>
              <a:t>, </a:t>
            </a:r>
            <a:r>
              <a:rPr lang="de-DE" sz="1400" dirty="0" smtClean="0"/>
              <a:t>27-28</a:t>
            </a:r>
            <a:r>
              <a:rPr lang="cs-CZ" sz="1400" dirty="0" smtClean="0"/>
              <a:t>. června, </a:t>
            </a:r>
            <a:r>
              <a:rPr lang="de-DE" sz="1400" dirty="0" err="1" smtClean="0"/>
              <a:t>Bu</a:t>
            </a:r>
            <a:r>
              <a:rPr lang="cs-CZ" sz="1400" dirty="0" err="1" smtClean="0"/>
              <a:t>kurešť</a:t>
            </a:r>
            <a:endParaRPr lang="cs-CZ" sz="1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400" dirty="0"/>
              <a:t>Na úrovni EU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/>
              <a:t>EUSEW – EU </a:t>
            </a:r>
            <a:r>
              <a:rPr lang="sk-SK" sz="1400" dirty="0" err="1"/>
              <a:t>Sustainable</a:t>
            </a:r>
            <a:r>
              <a:rPr lang="sk-SK" sz="1400" dirty="0"/>
              <a:t> Energy </a:t>
            </a:r>
            <a:r>
              <a:rPr lang="sk-SK" sz="1400" dirty="0" err="1"/>
              <a:t>Week</a:t>
            </a:r>
            <a:r>
              <a:rPr lang="sk-SK" sz="1400" dirty="0"/>
              <a:t> (</a:t>
            </a:r>
            <a:r>
              <a:rPr lang="sk-SK" sz="1400" dirty="0" err="1"/>
              <a:t>Evropský</a:t>
            </a:r>
            <a:r>
              <a:rPr lang="sk-SK" sz="1400" dirty="0"/>
              <a:t> </a:t>
            </a:r>
            <a:r>
              <a:rPr lang="sk-SK" sz="1400" dirty="0" err="1"/>
              <a:t>týden</a:t>
            </a:r>
            <a:r>
              <a:rPr lang="sk-SK" sz="1400" dirty="0"/>
              <a:t> </a:t>
            </a:r>
            <a:r>
              <a:rPr lang="sk-SK" sz="1400" dirty="0" err="1"/>
              <a:t>udržitelných</a:t>
            </a:r>
            <a:r>
              <a:rPr lang="sk-SK" sz="1400" dirty="0"/>
              <a:t> </a:t>
            </a:r>
            <a:r>
              <a:rPr lang="sk-SK" sz="1400" dirty="0" err="1"/>
              <a:t>energí</a:t>
            </a:r>
            <a:r>
              <a:rPr lang="sk-SK" sz="1400" dirty="0"/>
              <a:t>), 13–17. </a:t>
            </a:r>
            <a:r>
              <a:rPr lang="sk-SK" sz="1400" dirty="0" err="1"/>
              <a:t>květen</a:t>
            </a:r>
            <a:endParaRPr lang="sk-SK" sz="14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/>
              <a:t>EU </a:t>
            </a:r>
            <a:r>
              <a:rPr lang="sk-SK" sz="1400" dirty="0" err="1"/>
              <a:t>GreenWeek</a:t>
            </a:r>
            <a:r>
              <a:rPr lang="sk-SK" sz="1400" dirty="0"/>
              <a:t>, 17-21. </a:t>
            </a:r>
            <a:r>
              <a:rPr lang="sk-SK" sz="1400" dirty="0" err="1"/>
              <a:t>červen</a:t>
            </a:r>
            <a:endParaRPr lang="sk-SK" sz="14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/>
              <a:t>EU </a:t>
            </a:r>
            <a:r>
              <a:rPr lang="sk-SK" sz="1400" dirty="0" err="1"/>
              <a:t>Regions</a:t>
            </a:r>
            <a:r>
              <a:rPr lang="sk-SK" sz="1400" dirty="0"/>
              <a:t> </a:t>
            </a:r>
            <a:r>
              <a:rPr lang="sk-SK" sz="1400" dirty="0" err="1"/>
              <a:t>Week</a:t>
            </a:r>
            <a:r>
              <a:rPr lang="sk-SK" sz="1400" dirty="0"/>
              <a:t> 2019, 7-11. </a:t>
            </a:r>
            <a:r>
              <a:rPr lang="sk-SK" sz="1400" dirty="0" err="1"/>
              <a:t>říjen</a:t>
            </a:r>
            <a:r>
              <a:rPr lang="sk-SK" sz="1400" dirty="0"/>
              <a:t>, </a:t>
            </a:r>
            <a:r>
              <a:rPr lang="sk-SK" sz="1400" dirty="0" err="1"/>
              <a:t>Brussels</a:t>
            </a:r>
            <a:endParaRPr lang="sk-SK" sz="14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400" dirty="0" err="1"/>
              <a:t>European</a:t>
            </a:r>
            <a:r>
              <a:rPr lang="sk-SK" sz="1400" dirty="0"/>
              <a:t> </a:t>
            </a:r>
            <a:r>
              <a:rPr lang="sk-SK" sz="1400" dirty="0" err="1"/>
              <a:t>Cooperation</a:t>
            </a:r>
            <a:r>
              <a:rPr lang="sk-SK" sz="1400" dirty="0"/>
              <a:t> </a:t>
            </a:r>
            <a:r>
              <a:rPr lang="sk-SK" sz="1400" dirty="0" err="1"/>
              <a:t>Day</a:t>
            </a:r>
            <a:r>
              <a:rPr lang="sk-SK" sz="1400" dirty="0"/>
              <a:t>, 21. </a:t>
            </a:r>
            <a:r>
              <a:rPr lang="sk-SK" sz="1400" dirty="0" err="1" smtClean="0"/>
              <a:t>září</a:t>
            </a:r>
            <a:endParaRPr lang="sk-SK" sz="1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400" dirty="0" err="1"/>
              <a:t>Akce</a:t>
            </a:r>
            <a:r>
              <a:rPr lang="sk-SK" sz="1400" dirty="0"/>
              <a:t> </a:t>
            </a:r>
            <a:r>
              <a:rPr lang="sk-SK" sz="1400" dirty="0" err="1"/>
              <a:t>prezentující</a:t>
            </a:r>
            <a:r>
              <a:rPr lang="sk-SK" sz="1400" dirty="0"/>
              <a:t> výsledky (</a:t>
            </a:r>
            <a:r>
              <a:rPr lang="sk-SK" sz="1400" dirty="0" err="1"/>
              <a:t>projektů</a:t>
            </a:r>
            <a:r>
              <a:rPr lang="sk-SK" sz="1400" dirty="0"/>
              <a:t>) + 4. výzvu</a:t>
            </a:r>
            <a:endParaRPr lang="en-GB" sz="14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T</a:t>
            </a:r>
            <a:r>
              <a:rPr lang="cs-CZ" sz="1400" b="1" dirty="0" err="1"/>
              <a:t>ematické</a:t>
            </a:r>
            <a:r>
              <a:rPr lang="cs-CZ" sz="1400" b="1" dirty="0"/>
              <a:t> workshopy</a:t>
            </a:r>
            <a:r>
              <a:rPr lang="en-GB" sz="1400" b="1" dirty="0"/>
              <a:t> </a:t>
            </a:r>
            <a:r>
              <a:rPr lang="cs-CZ" sz="1400" b="1" dirty="0"/>
              <a:t>pro</a:t>
            </a:r>
            <a:r>
              <a:rPr lang="en-GB" sz="1400" b="1" dirty="0"/>
              <a:t> </a:t>
            </a:r>
            <a:r>
              <a:rPr lang="en-GB" sz="1400" b="1" dirty="0" err="1"/>
              <a:t>Interreg</a:t>
            </a:r>
            <a:r>
              <a:rPr lang="en-GB" sz="1400" b="1" dirty="0"/>
              <a:t> CE </a:t>
            </a:r>
            <a:r>
              <a:rPr lang="en-GB" sz="1400" b="1" dirty="0" err="1"/>
              <a:t>proje</a:t>
            </a:r>
            <a:r>
              <a:rPr lang="cs-CZ" sz="1400" b="1" dirty="0" err="1"/>
              <a:t>kty</a:t>
            </a:r>
            <a:r>
              <a:rPr lang="en-GB" sz="1400" b="1" dirty="0"/>
              <a:t> (cross-</a:t>
            </a:r>
            <a:r>
              <a:rPr lang="en-GB" sz="1400" b="1" dirty="0" err="1"/>
              <a:t>fertili</a:t>
            </a:r>
            <a:r>
              <a:rPr lang="cs-CZ" sz="1400" b="1" dirty="0" err="1"/>
              <a:t>zace</a:t>
            </a:r>
            <a:r>
              <a:rPr lang="en-GB" sz="1400" b="1" dirty="0"/>
              <a:t>)</a:t>
            </a:r>
            <a:r>
              <a:rPr lang="sk-SK" sz="1400" b="1" dirty="0"/>
              <a:t> </a:t>
            </a:r>
            <a:r>
              <a:rPr lang="sk-SK" sz="1400" b="1" dirty="0">
                <a:sym typeface="Wingdings 3" panose="05040102010807070707" pitchFamily="18" charset="2"/>
              </a:rPr>
              <a:t></a:t>
            </a:r>
            <a:r>
              <a:rPr lang="sk-SK" sz="1400" b="1" dirty="0"/>
              <a:t> </a:t>
            </a:r>
            <a:r>
              <a:rPr lang="sk-SK" sz="1400" b="1" dirty="0" err="1"/>
              <a:t>Duben</a:t>
            </a:r>
            <a:r>
              <a:rPr lang="sk-SK" sz="1400" b="1" dirty="0"/>
              <a:t> 2019, </a:t>
            </a:r>
            <a:r>
              <a:rPr lang="sk-SK" sz="1400" b="1" dirty="0" err="1"/>
              <a:t>Vídeň</a:t>
            </a:r>
            <a:endParaRPr lang="sk-SK" sz="1400" b="1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1400" b="1" dirty="0"/>
              <a:t>Nadnárodní akce, </a:t>
            </a:r>
            <a:r>
              <a:rPr lang="cs-CZ" sz="1400" b="1" dirty="0" err="1"/>
              <a:t>matchmaking</a:t>
            </a:r>
            <a:r>
              <a:rPr lang="cs-CZ" sz="1400" b="1" dirty="0"/>
              <a:t> a podpora pro 4. výzvu</a:t>
            </a:r>
            <a:r>
              <a:rPr lang="en-GB" sz="1400" b="1" dirty="0"/>
              <a:t> </a:t>
            </a:r>
            <a:r>
              <a:rPr lang="sk-SK" sz="1400" b="1" dirty="0"/>
              <a:t> </a:t>
            </a:r>
            <a:r>
              <a:rPr lang="sk-SK" sz="1400" b="1" dirty="0">
                <a:sym typeface="Wingdings 3" panose="05040102010807070707" pitchFamily="18" charset="2"/>
              </a:rPr>
              <a:t></a:t>
            </a:r>
            <a:r>
              <a:rPr lang="sk-SK" sz="1400" b="1" dirty="0"/>
              <a:t>  </a:t>
            </a:r>
            <a:r>
              <a:rPr lang="sk-SK" sz="1400" b="1" dirty="0" err="1"/>
              <a:t>květen</a:t>
            </a:r>
            <a:r>
              <a:rPr lang="sk-SK" sz="1400" b="1" dirty="0"/>
              <a:t> 2019, Brusel </a:t>
            </a:r>
          </a:p>
          <a:p>
            <a:pPr marL="628650" lvl="2">
              <a:spcBef>
                <a:spcPts val="1200"/>
              </a:spcBef>
              <a:buSzPct val="100000"/>
            </a:pPr>
            <a:r>
              <a:rPr lang="cs-CZ" sz="1400" dirty="0"/>
              <a:t>Cílená akce ve spolupráci s jinými EU nástroji </a:t>
            </a:r>
            <a:r>
              <a:rPr lang="en-GB" sz="1400" dirty="0"/>
              <a:t>(</a:t>
            </a:r>
            <a:r>
              <a:rPr lang="cs-CZ" sz="1400" dirty="0"/>
              <a:t>především</a:t>
            </a:r>
            <a:r>
              <a:rPr lang="en-GB" sz="1400" dirty="0"/>
              <a:t> FP7/Horizon 2020 - DG RTD) </a:t>
            </a:r>
            <a:r>
              <a:rPr lang="cs-CZ" sz="1400" dirty="0"/>
              <a:t>pro vytvoření příležitostí k </a:t>
            </a:r>
            <a:r>
              <a:rPr lang="cs-CZ" sz="1400" dirty="0" err="1"/>
              <a:t>matchmaking</a:t>
            </a:r>
            <a:r>
              <a:rPr lang="cs-CZ" sz="1400" dirty="0"/>
              <a:t>-u. Příjemci z výzev 1 a 2 by se této akce měli účastnit s první představou o svých projektových záměrech a představou o potřebách partnerů vůči 4</a:t>
            </a:r>
            <a:r>
              <a:rPr lang="en-GB" sz="1400" dirty="0"/>
              <a:t>.</a:t>
            </a:r>
            <a:r>
              <a:rPr lang="cs-CZ" sz="1400" dirty="0"/>
              <a:t> </a:t>
            </a:r>
            <a:r>
              <a:rPr lang="cs-CZ" sz="1400" dirty="0" smtClean="0"/>
              <a:t>výzvě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1740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713" y="1439888"/>
            <a:ext cx="5716585" cy="30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6864" y="922139"/>
            <a:ext cx="7571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Tzv. </a:t>
            </a:r>
            <a:r>
              <a:rPr lang="cs-CZ" sz="1800" b="1" dirty="0" err="1"/>
              <a:t>videotutorials</a:t>
            </a:r>
            <a:r>
              <a:rPr lang="cs-CZ" sz="1800" b="1" dirty="0"/>
              <a:t>: </a:t>
            </a:r>
            <a:r>
              <a:rPr lang="cs-CZ" sz="1800" b="1" dirty="0" err="1"/>
              <a:t>YouTube</a:t>
            </a:r>
            <a:r>
              <a:rPr lang="cs-CZ" sz="1800" b="1" dirty="0"/>
              <a:t> ikonka na horní </a:t>
            </a:r>
            <a:r>
              <a:rPr lang="cs-CZ" sz="1800" b="1" dirty="0" smtClean="0"/>
              <a:t>liště na </a:t>
            </a:r>
            <a:r>
              <a:rPr lang="cs-CZ" sz="1800" b="1" dirty="0" err="1" smtClean="0"/>
              <a:t>webstránce</a:t>
            </a:r>
            <a:r>
              <a:rPr lang="cs-CZ" sz="1800" b="1" dirty="0" smtClean="0"/>
              <a:t> programu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Interreg</a:t>
            </a:r>
            <a:r>
              <a:rPr lang="cs-CZ" sz="1800" dirty="0" smtClean="0"/>
              <a:t> CE </a:t>
            </a:r>
            <a:r>
              <a:rPr lang="cs-CZ" sz="1800" dirty="0" err="1" smtClean="0"/>
              <a:t>Community</a:t>
            </a:r>
            <a:endParaRPr lang="cs-CZ" sz="1800" dirty="0"/>
          </a:p>
        </p:txBody>
      </p:sp>
      <p:sp>
        <p:nvSpPr>
          <p:cNvPr id="7" name="Rectangle 1"/>
          <p:cNvSpPr/>
          <p:nvPr/>
        </p:nvSpPr>
        <p:spPr>
          <a:xfrm>
            <a:off x="60695" y="4317952"/>
            <a:ext cx="84416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000" u="sng" dirty="0" smtClean="0"/>
              <a:t>V souvislosti se 4. výzvou:</a:t>
            </a:r>
            <a:endParaRPr lang="en-GB" sz="2000" u="sng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/>
              <a:t>Větší koncentrace na tematické výsledky projektů a tematické stránky</a:t>
            </a:r>
            <a:endParaRPr lang="en-GB" sz="18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/>
              <a:t>Pokračování</a:t>
            </a:r>
            <a:r>
              <a:rPr lang="en-GB" sz="1800" dirty="0" smtClean="0"/>
              <a:t> </a:t>
            </a:r>
            <a:r>
              <a:rPr lang="en-GB" sz="1800" dirty="0"/>
              <a:t>#</a:t>
            </a:r>
            <a:r>
              <a:rPr lang="en-GB" sz="1800" dirty="0" err="1"/>
              <a:t>cooperationiscentral</a:t>
            </a:r>
            <a:r>
              <a:rPr lang="en-GB" sz="1800" dirty="0"/>
              <a:t> </a:t>
            </a:r>
            <a:r>
              <a:rPr lang="cs-CZ" sz="1800" dirty="0" smtClean="0"/>
              <a:t>kampaně</a:t>
            </a:r>
            <a:r>
              <a:rPr lang="en-GB" sz="1800" dirty="0" smtClean="0"/>
              <a:t> </a:t>
            </a:r>
            <a:endParaRPr lang="en-GB" sz="18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cs-CZ" sz="1800" dirty="0" smtClean="0"/>
              <a:t>Úprava </a:t>
            </a:r>
            <a:r>
              <a:rPr lang="cs-CZ" sz="1800" dirty="0" err="1" smtClean="0"/>
              <a:t>webstránky</a:t>
            </a:r>
            <a:r>
              <a:rPr lang="cs-CZ" sz="1800" dirty="0" smtClean="0"/>
              <a:t> podle potřeb 4. výzvy</a:t>
            </a:r>
            <a:r>
              <a:rPr lang="en-GB" sz="1800" dirty="0" smtClean="0"/>
              <a:t> (</a:t>
            </a:r>
            <a:r>
              <a:rPr lang="cs-CZ" sz="1800" dirty="0" smtClean="0"/>
              <a:t>´</a:t>
            </a:r>
            <a:r>
              <a:rPr lang="en-GB" sz="1800" dirty="0" smtClean="0"/>
              <a:t>apply page</a:t>
            </a:r>
            <a:r>
              <a:rPr lang="cs-CZ" sz="1800" dirty="0" smtClean="0"/>
              <a:t>´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média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9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2288" b="22313"/>
          <a:stretch/>
        </p:blipFill>
        <p:spPr>
          <a:xfrm>
            <a:off x="0" y="849632"/>
            <a:ext cx="5205944" cy="5158739"/>
          </a:xfrm>
          <a:prstGeom prst="rect">
            <a:avLst/>
          </a:prstGeom>
        </p:spPr>
      </p:pic>
      <p:pic>
        <p:nvPicPr>
          <p:cNvPr id="16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4" y="858141"/>
            <a:ext cx="1020270" cy="891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03138" y="858142"/>
            <a:ext cx="3940863" cy="5142609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3" tIns="13716" rIns="27433" bIns="13716"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AutoShape 2"/>
          <p:cNvSpPr>
            <a:spLocks/>
          </p:cNvSpPr>
          <p:nvPr/>
        </p:nvSpPr>
        <p:spPr bwMode="auto">
          <a:xfrm>
            <a:off x="5183084" y="2739707"/>
            <a:ext cx="3960916" cy="16934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5242" tIns="15242" rIns="15242" bIns="15242" anchor="t" anchorCtr="0"/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white"/>
                </a:solidFill>
                <a:cs typeface="Raleway Regular"/>
              </a:rPr>
              <a:t>	  Talk session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prstClr val="white"/>
              </a:solidFill>
              <a:cs typeface="Raleway Regular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white"/>
                </a:solidFill>
                <a:cs typeface="Raleway Regular"/>
              </a:rPr>
              <a:t>	   9 October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prstClr val="white"/>
                </a:solidFill>
                <a:cs typeface="Raleway Regular"/>
              </a:rPr>
              <a:t/>
            </a:r>
            <a:br>
              <a:rPr lang="de-DE" sz="1800" dirty="0">
                <a:solidFill>
                  <a:prstClr val="white"/>
                </a:solidFill>
                <a:cs typeface="Raleway Regular"/>
              </a:rPr>
            </a:br>
            <a:r>
              <a:rPr lang="de-DE" sz="2000" dirty="0">
                <a:solidFill>
                  <a:prstClr val="white"/>
                </a:solidFill>
                <a:cs typeface="Raleway Regular"/>
              </a:rPr>
              <a:t> 	   10.30 </a:t>
            </a:r>
            <a:endParaRPr lang="en-GB" sz="2000" dirty="0">
              <a:solidFill>
                <a:prstClr val="white"/>
              </a:solidFill>
              <a:cs typeface="Raleway Regular"/>
            </a:endParaRPr>
          </a:p>
          <a:p>
            <a:pPr algn="ctr">
              <a:defRPr/>
            </a:pPr>
            <a:endParaRPr lang="sk-SK" sz="1200" i="1" dirty="0">
              <a:solidFill>
                <a:prstClr val="white"/>
              </a:solidFill>
              <a:cs typeface="Raleway Regular"/>
            </a:endParaRPr>
          </a:p>
        </p:txBody>
      </p:sp>
      <p:sp>
        <p:nvSpPr>
          <p:cNvPr id="22" name="AutoShape 2"/>
          <p:cNvSpPr>
            <a:spLocks/>
          </p:cNvSpPr>
          <p:nvPr/>
        </p:nvSpPr>
        <p:spPr bwMode="auto">
          <a:xfrm>
            <a:off x="5287995" y="1796900"/>
            <a:ext cx="3773954" cy="5933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5242" tIns="15242" rIns="15242" bIns="15242" anchor="b" anchorCtr="0"/>
          <a:lstStyle/>
          <a:p>
            <a:pPr algn="ctr">
              <a:defRPr/>
            </a:pPr>
            <a:r>
              <a:rPr lang="de-DE" sz="2800" b="1" dirty="0">
                <a:solidFill>
                  <a:prstClr val="white"/>
                </a:solidFill>
                <a:latin typeface="Montserrat" panose="020B0604020202020204" charset="0"/>
                <a:cs typeface="Raleway Regular"/>
              </a:rPr>
              <a:t>Why central Europe needs cooperation more than ever</a:t>
            </a:r>
            <a:endParaRPr lang="en-US" sz="2800" b="1" dirty="0">
              <a:solidFill>
                <a:prstClr val="white"/>
              </a:solidFill>
              <a:latin typeface="Montserrat" panose="020B0604020202020204" charset="0"/>
              <a:cs typeface="Raleway Regular"/>
            </a:endParaRPr>
          </a:p>
        </p:txBody>
      </p:sp>
      <p:sp>
        <p:nvSpPr>
          <p:cNvPr id="11" name="AutoShape 20"/>
          <p:cNvSpPr>
            <a:spLocks/>
          </p:cNvSpPr>
          <p:nvPr/>
        </p:nvSpPr>
        <p:spPr bwMode="auto">
          <a:xfrm>
            <a:off x="5483197" y="3679930"/>
            <a:ext cx="437544" cy="4359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73"/>
          <p:cNvSpPr>
            <a:spLocks/>
          </p:cNvSpPr>
          <p:nvPr/>
        </p:nvSpPr>
        <p:spPr bwMode="auto">
          <a:xfrm>
            <a:off x="5427439" y="2801537"/>
            <a:ext cx="493302" cy="4934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Freeform 31"/>
          <p:cNvSpPr>
            <a:spLocks noChangeArrowheads="1"/>
          </p:cNvSpPr>
          <p:nvPr/>
        </p:nvSpPr>
        <p:spPr bwMode="auto">
          <a:xfrm>
            <a:off x="5498437" y="4494980"/>
            <a:ext cx="553830" cy="543285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17" name="Freeform 32"/>
          <p:cNvSpPr>
            <a:spLocks noChangeArrowheads="1"/>
          </p:cNvSpPr>
          <p:nvPr/>
        </p:nvSpPr>
        <p:spPr bwMode="auto">
          <a:xfrm>
            <a:off x="5743998" y="4618640"/>
            <a:ext cx="126591" cy="263729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" y="852650"/>
            <a:ext cx="5201446" cy="5148100"/>
          </a:xfrm>
          <a:prstGeom prst="rect">
            <a:avLst/>
          </a:prstGeom>
        </p:spPr>
      </p:pic>
      <p:pic>
        <p:nvPicPr>
          <p:cNvPr id="16" name="Grafi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" y="858141"/>
            <a:ext cx="1020270" cy="891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03138" y="858142"/>
            <a:ext cx="3940863" cy="5142609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3" tIns="13716" rIns="27433" bIns="13716" rtlCol="0" anchor="ctr"/>
          <a:lstStyle/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AutoShape 2"/>
          <p:cNvSpPr>
            <a:spLocks/>
          </p:cNvSpPr>
          <p:nvPr/>
        </p:nvSpPr>
        <p:spPr bwMode="auto">
          <a:xfrm>
            <a:off x="5203137" y="2764328"/>
            <a:ext cx="3960916" cy="16934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5242" tIns="15242" rIns="15242" bIns="15242" anchor="t" anchorCtr="0"/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white"/>
                </a:solidFill>
                <a:cs typeface="Raleway Regular"/>
              </a:rPr>
              <a:t>	  Joint idea lab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prstClr val="white"/>
              </a:solidFill>
              <a:cs typeface="Raleway Regular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white"/>
                </a:solidFill>
                <a:cs typeface="Raleway Regular"/>
              </a:rPr>
              <a:t>	  10 October 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prstClr val="white"/>
              </a:solidFill>
              <a:cs typeface="Raleway Regular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prstClr val="white"/>
                </a:solidFill>
                <a:cs typeface="Raleway Regular"/>
              </a:rPr>
              <a:t> 	   16.30 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prstClr val="white"/>
                </a:solidFill>
                <a:cs typeface="Raleway Regular"/>
              </a:rPr>
              <a:t/>
            </a:r>
            <a:br>
              <a:rPr lang="de-DE" sz="1200" dirty="0">
                <a:solidFill>
                  <a:prstClr val="white"/>
                </a:solidFill>
                <a:cs typeface="Raleway Regular"/>
              </a:rPr>
            </a:br>
            <a:r>
              <a:rPr lang="de-DE" sz="2000" dirty="0">
                <a:solidFill>
                  <a:prstClr val="white"/>
                </a:solidFill>
                <a:cs typeface="Raleway Regular"/>
              </a:rPr>
              <a:t>  Plus: Permanent joint exhibition</a:t>
            </a:r>
            <a:endParaRPr lang="en-GB" sz="2000" dirty="0">
              <a:solidFill>
                <a:prstClr val="white"/>
              </a:solidFill>
              <a:cs typeface="Raleway Regular"/>
            </a:endParaRPr>
          </a:p>
          <a:p>
            <a:pPr algn="ctr">
              <a:defRPr/>
            </a:pPr>
            <a:endParaRPr lang="sk-SK" sz="1200" i="1" dirty="0">
              <a:solidFill>
                <a:prstClr val="white"/>
              </a:solidFill>
              <a:cs typeface="Raleway Regular"/>
            </a:endParaRPr>
          </a:p>
        </p:txBody>
      </p:sp>
      <p:sp>
        <p:nvSpPr>
          <p:cNvPr id="22" name="AutoShape 2"/>
          <p:cNvSpPr>
            <a:spLocks/>
          </p:cNvSpPr>
          <p:nvPr/>
        </p:nvSpPr>
        <p:spPr bwMode="auto">
          <a:xfrm>
            <a:off x="5262658" y="1791873"/>
            <a:ext cx="3773954" cy="5933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5242" tIns="15242" rIns="15242" bIns="15242" anchor="b" anchorCtr="0"/>
          <a:lstStyle/>
          <a:p>
            <a:pPr algn="ctr">
              <a:defRPr/>
            </a:pPr>
            <a:r>
              <a:rPr lang="de-DE" sz="2800" b="1" dirty="0">
                <a:solidFill>
                  <a:prstClr val="white"/>
                </a:solidFill>
                <a:latin typeface="Montserrat" panose="020B0604020202020204" charset="0"/>
                <a:cs typeface="Raleway Regular"/>
              </a:rPr>
              <a:t>Transnational Cooperation -  Tomorrow as Today?</a:t>
            </a:r>
            <a:endParaRPr lang="en-US" sz="2800" b="1" dirty="0">
              <a:solidFill>
                <a:prstClr val="white"/>
              </a:solidFill>
              <a:latin typeface="Montserrat" panose="020B0604020202020204" charset="0"/>
              <a:cs typeface="Raleway Regular"/>
            </a:endParaRPr>
          </a:p>
        </p:txBody>
      </p:sp>
      <p:sp>
        <p:nvSpPr>
          <p:cNvPr id="11" name="AutoShape 20"/>
          <p:cNvSpPr>
            <a:spLocks/>
          </p:cNvSpPr>
          <p:nvPr/>
        </p:nvSpPr>
        <p:spPr bwMode="auto">
          <a:xfrm>
            <a:off x="5483197" y="3679930"/>
            <a:ext cx="437544" cy="4359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AutoShape 73"/>
          <p:cNvSpPr>
            <a:spLocks/>
          </p:cNvSpPr>
          <p:nvPr/>
        </p:nvSpPr>
        <p:spPr bwMode="auto">
          <a:xfrm>
            <a:off x="5427439" y="2801537"/>
            <a:ext cx="493302" cy="49343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Freeform 31"/>
          <p:cNvSpPr>
            <a:spLocks noChangeArrowheads="1"/>
          </p:cNvSpPr>
          <p:nvPr/>
        </p:nvSpPr>
        <p:spPr bwMode="auto">
          <a:xfrm>
            <a:off x="5498437" y="4494980"/>
            <a:ext cx="553830" cy="543285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  <p:sp>
        <p:nvSpPr>
          <p:cNvPr id="17" name="Freeform 32"/>
          <p:cNvSpPr>
            <a:spLocks noChangeArrowheads="1"/>
          </p:cNvSpPr>
          <p:nvPr/>
        </p:nvSpPr>
        <p:spPr bwMode="auto">
          <a:xfrm>
            <a:off x="5743998" y="4618640"/>
            <a:ext cx="126591" cy="263729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4D4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0" y="821526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3000279" y="2196573"/>
            <a:ext cx="797720" cy="797927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4D4D4E"/>
              </a:solidFill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3487476" y="4223021"/>
            <a:ext cx="686096" cy="596605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4D4D4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5029" y="3619370"/>
            <a:ext cx="828670" cy="828670"/>
            <a:chOff x="4127501" y="4194175"/>
            <a:chExt cx="909638" cy="909637"/>
          </a:xfrm>
          <a:solidFill>
            <a:schemeClr val="accent5"/>
          </a:solidFill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rgbClr val="4D4D4E"/>
                </a:solidFill>
              </a:endParaRPr>
            </a:p>
          </p:txBody>
        </p:sp>
      </p:grp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5695242" y="1924051"/>
            <a:ext cx="759251" cy="700945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4D4D4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5029" y="4494277"/>
            <a:ext cx="3308262" cy="75465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de-DE" sz="2200" b="1" dirty="0">
                <a:solidFill>
                  <a:prstClr val="white"/>
                </a:solidFill>
                <a:cs typeface="Raleway"/>
              </a:rPr>
              <a:t>15 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n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ových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project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stories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,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vide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a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5187" y="1842452"/>
            <a:ext cx="1813076" cy="210886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Pravidelné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p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říspěvky</a:t>
            </a:r>
            <a:r>
              <a:rPr lang="cs-CZ" sz="2200" b="1" dirty="0">
                <a:solidFill>
                  <a:prstClr val="white"/>
                </a:solidFill>
                <a:cs typeface="Raleway"/>
              </a:rPr>
              <a:t>,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články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de-DE" sz="2200" b="1" dirty="0">
                <a:solidFill>
                  <a:prstClr val="white"/>
                </a:solidFill>
                <a:cs typeface="Raleway"/>
              </a:rPr>
              <a:t>6000+ 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spojení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  <a:p>
            <a:endParaRPr lang="de-DE" sz="2200" b="1" dirty="0">
              <a:solidFill>
                <a:prstClr val="white"/>
              </a:solidFill>
              <a:cs typeface="Ralewa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168" y="1850284"/>
            <a:ext cx="2013121" cy="210886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D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enně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de-DE" sz="2200" b="1" dirty="0" err="1" smtClean="0">
                <a:solidFill>
                  <a:prstClr val="white"/>
                </a:solidFill>
                <a:cs typeface="Raleway"/>
              </a:rPr>
              <a:t>post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y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            </a:t>
            </a:r>
            <a:r>
              <a:rPr lang="de-DE" sz="2200" b="1" dirty="0">
                <a:solidFill>
                  <a:prstClr val="white"/>
                </a:solidFill>
                <a:cs typeface="Raleway"/>
              </a:rPr>
              <a:t>4100+ </a:t>
            </a:r>
            <a:r>
              <a:rPr lang="de-DE" sz="2200" b="1" dirty="0" err="1" smtClean="0">
                <a:solidFill>
                  <a:prstClr val="white"/>
                </a:solidFill>
                <a:cs typeface="Raleway"/>
              </a:rPr>
              <a:t>follower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ům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  <a:p>
            <a:r>
              <a:rPr lang="cs-CZ" sz="2200" b="1" dirty="0">
                <a:solidFill>
                  <a:prstClr val="white"/>
                </a:solidFill>
                <a:cs typeface="Raleway"/>
              </a:rPr>
              <a:t>s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 více než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  <a:p>
            <a:r>
              <a:rPr lang="de-DE" sz="2200" b="1" dirty="0">
                <a:solidFill>
                  <a:prstClr val="white"/>
                </a:solidFill>
                <a:cs typeface="Raleway"/>
              </a:rPr>
              <a:t>600+ 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zobrazeními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241" y="4845723"/>
            <a:ext cx="3392354" cy="75465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D</a:t>
            </a:r>
            <a:r>
              <a:rPr lang="cs-CZ" sz="2200" b="1" dirty="0" err="1" smtClean="0">
                <a:solidFill>
                  <a:prstClr val="white"/>
                </a:solidFill>
                <a:cs typeface="Raleway"/>
              </a:rPr>
              <a:t>enní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 </a:t>
            </a:r>
            <a:r>
              <a:rPr lang="de-DE" sz="2200" b="1" dirty="0" err="1" smtClean="0">
                <a:solidFill>
                  <a:prstClr val="white"/>
                </a:solidFill>
                <a:cs typeface="Raleway"/>
              </a:rPr>
              <a:t>tweet</a:t>
            </a:r>
            <a:r>
              <a:rPr lang="cs-CZ" sz="2200" b="1" dirty="0" smtClean="0">
                <a:solidFill>
                  <a:prstClr val="white"/>
                </a:solidFill>
                <a:cs typeface="Raleway"/>
              </a:rPr>
              <a:t>y a sdílení vč. </a:t>
            </a:r>
            <a:r>
              <a:rPr lang="de-DE" sz="2200" b="1" dirty="0" smtClean="0">
                <a:solidFill>
                  <a:prstClr val="white"/>
                </a:solidFill>
                <a:cs typeface="Raleway"/>
              </a:rPr>
              <a:t>EC</a:t>
            </a:r>
            <a:endParaRPr lang="de-DE" sz="2200" b="1" dirty="0">
              <a:solidFill>
                <a:prstClr val="white"/>
              </a:solidFill>
              <a:cs typeface="Raleway"/>
            </a:endParaRPr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3608126" y="2582856"/>
            <a:ext cx="1993418" cy="3425514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225" t="11594" r="30420" b="3621"/>
          <a:stretch/>
        </p:blipFill>
        <p:spPr>
          <a:xfrm>
            <a:off x="8050492" y="912342"/>
            <a:ext cx="1075929" cy="1271551"/>
          </a:xfrm>
          <a:prstGeom prst="rect">
            <a:avLst/>
          </a:prstGeom>
        </p:spPr>
      </p:pic>
      <p:sp>
        <p:nvSpPr>
          <p:cNvPr id="20" name="Titel 13"/>
          <p:cNvSpPr txBox="1">
            <a:spLocks/>
          </p:cNvSpPr>
          <p:nvPr/>
        </p:nvSpPr>
        <p:spPr>
          <a:xfrm>
            <a:off x="-4762" y="1090467"/>
            <a:ext cx="9148762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AT" dirty="0" err="1" smtClean="0">
                <a:solidFill>
                  <a:schemeClr val="bg1"/>
                </a:solidFill>
              </a:rPr>
              <a:t>Soci</a:t>
            </a:r>
            <a:r>
              <a:rPr lang="cs-CZ" dirty="0" err="1" smtClean="0">
                <a:solidFill>
                  <a:schemeClr val="bg1"/>
                </a:solidFill>
              </a:rPr>
              <a:t>ální</a:t>
            </a:r>
            <a:r>
              <a:rPr lang="de-AT" dirty="0" smtClean="0">
                <a:solidFill>
                  <a:schemeClr val="bg1"/>
                </a:solidFill>
              </a:rPr>
              <a:t> m</a:t>
            </a:r>
            <a:r>
              <a:rPr lang="cs-CZ" dirty="0" smtClean="0">
                <a:solidFill>
                  <a:schemeClr val="bg1"/>
                </a:solidFill>
              </a:rPr>
              <a:t>é</a:t>
            </a:r>
            <a:r>
              <a:rPr lang="de-AT" dirty="0" err="1" smtClean="0">
                <a:solidFill>
                  <a:schemeClr val="bg1"/>
                </a:solidFill>
              </a:rPr>
              <a:t>dia</a:t>
            </a:r>
            <a:endParaRPr lang="de-AT" cap="none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3133" t="24539" r="40534" b="12550"/>
          <a:stretch/>
        </p:blipFill>
        <p:spPr>
          <a:xfrm>
            <a:off x="65671" y="1924051"/>
            <a:ext cx="1296497" cy="17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8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Workshop ke</a:t>
            </a:r>
          </a:p>
          <a:p>
            <a:r>
              <a:rPr lang="cs-CZ" dirty="0" smtClean="0"/>
              <a:t> 4. výzvě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Priority a účast partnerů </a:t>
            </a:r>
          </a:p>
          <a:p>
            <a:r>
              <a:rPr lang="cs-CZ" dirty="0" smtClean="0"/>
              <a:t>v programu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 smtClean="0"/>
              <a:t>4. výzva – </a:t>
            </a:r>
          </a:p>
          <a:p>
            <a:r>
              <a:rPr lang="cs-CZ" dirty="0" smtClean="0"/>
              <a:t>Koncept </a:t>
            </a:r>
          </a:p>
          <a:p>
            <a:r>
              <a:rPr lang="cs-CZ" dirty="0" smtClean="0"/>
              <a:t>číselné údaje harmonogram</a:t>
            </a:r>
            <a:endParaRPr lang="de-AT" dirty="0"/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/>
              <a:t>1. výzva</a:t>
            </a:r>
            <a:endParaRPr lang="de-AT" dirty="0"/>
          </a:p>
          <a:p>
            <a:r>
              <a:rPr lang="cs-CZ" dirty="0"/>
              <a:t>2. výzva</a:t>
            </a:r>
          </a:p>
          <a:p>
            <a:r>
              <a:rPr lang="cs-CZ" dirty="0" smtClean="0"/>
              <a:t>Realizace, stav </a:t>
            </a:r>
          </a:p>
          <a:p>
            <a:r>
              <a:rPr lang="cs-CZ" dirty="0" smtClean="0"/>
              <a:t>a výstupy projektů</a:t>
            </a:r>
            <a:endParaRPr lang="cs-CZ" dirty="0"/>
          </a:p>
          <a:p>
            <a:endParaRPr lang="de-AT" dirty="0"/>
          </a:p>
          <a:p>
            <a:endParaRPr lang="cs-CZ" dirty="0" smtClean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3. výzva</a:t>
            </a:r>
          </a:p>
          <a:p>
            <a:r>
              <a:rPr lang="cs-CZ" dirty="0" smtClean="0"/>
              <a:t>Statistiky – odhad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Plánované akce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Web programu a </a:t>
            </a:r>
            <a:r>
              <a:rPr lang="cs-CZ" dirty="0" smtClean="0"/>
              <a:t>dokumenty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184"/>
          <a:stretch/>
        </p:blipFill>
        <p:spPr>
          <a:xfrm>
            <a:off x="-15240" y="819924"/>
            <a:ext cx="9189720" cy="518082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05500" y="5078730"/>
            <a:ext cx="1851660" cy="35052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8860" y="5101590"/>
            <a:ext cx="1501140" cy="292988"/>
          </a:xfrm>
          <a:prstGeom prst="rect">
            <a:avLst/>
          </a:prstGeom>
          <a:noFill/>
          <a:ln>
            <a:noFill/>
          </a:ln>
        </p:spPr>
        <p:txBody>
          <a:bodyPr wrap="square" lIns="76794" tIns="38397" rIns="76794" bIns="38397" rtlCol="0">
            <a:spAutoFit/>
          </a:bodyPr>
          <a:lstStyle/>
          <a:p>
            <a:r>
              <a:rPr lang="de-DE" sz="1400" b="1" u="sng" dirty="0">
                <a:solidFill>
                  <a:srgbClr val="7E93A5"/>
                </a:solidFill>
                <a:uFill>
                  <a:solidFill>
                    <a:srgbClr val="C8D3D8"/>
                  </a:solidFill>
                </a:uFill>
                <a:cs typeface="Raleway"/>
                <a:hlinkClick r:id="rId4"/>
              </a:rPr>
              <a:t>Start to explore</a:t>
            </a:r>
            <a:endParaRPr lang="de-DE" sz="1400" b="1" u="sng" dirty="0">
              <a:solidFill>
                <a:srgbClr val="7E93A5"/>
              </a:solidFill>
              <a:uFill>
                <a:solidFill>
                  <a:srgbClr val="C8D3D8"/>
                </a:solidFill>
              </a:uFill>
              <a:cs typeface="Raleway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18" y="1071860"/>
            <a:ext cx="2280659" cy="10485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cs typeface="Raleway"/>
              </a:rPr>
              <a:t>N</a:t>
            </a:r>
            <a:r>
              <a:rPr lang="cs-CZ" sz="2000" dirty="0" err="1" smtClean="0">
                <a:solidFill>
                  <a:prstClr val="white"/>
                </a:solidFill>
                <a:cs typeface="Raleway"/>
              </a:rPr>
              <a:t>ově</a:t>
            </a:r>
            <a:r>
              <a:rPr lang="cs-CZ" sz="2000" dirty="0" smtClean="0">
                <a:solidFill>
                  <a:prstClr val="white"/>
                </a:solidFill>
                <a:cs typeface="Raleway"/>
              </a:rPr>
              <a:t> zpřístupněna</a:t>
            </a:r>
            <a:r>
              <a:rPr lang="en-US" sz="2000" dirty="0" smtClean="0">
                <a:solidFill>
                  <a:prstClr val="white"/>
                </a:solidFill>
                <a:cs typeface="Raleway"/>
              </a:rPr>
              <a:t>: </a:t>
            </a:r>
            <a:endParaRPr lang="en-US" sz="2000" dirty="0">
              <a:solidFill>
                <a:prstClr val="white"/>
              </a:solidFill>
              <a:cs typeface="Raleway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cs typeface="Raleway"/>
              </a:rPr>
              <a:t>Story map</a:t>
            </a:r>
            <a:endParaRPr lang="en-US" sz="1400" dirty="0">
              <a:solidFill>
                <a:prstClr val="white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131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500"/>
          <a:stretch/>
        </p:blipFill>
        <p:spPr>
          <a:xfrm>
            <a:off x="-7620" y="857250"/>
            <a:ext cx="917448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629419" y="2706677"/>
            <a:ext cx="323134" cy="16500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30041" y="2816681"/>
            <a:ext cx="199380" cy="1925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08914" y="3799830"/>
            <a:ext cx="123754" cy="2681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1415" y="3621074"/>
            <a:ext cx="185630" cy="178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9077" y="1005417"/>
            <a:ext cx="2150490" cy="8982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prstClr val="white"/>
                </a:solidFill>
                <a:cs typeface="Raleway"/>
              </a:rPr>
              <a:t>Brzy k dispozici</a:t>
            </a:r>
            <a:r>
              <a:rPr lang="en-US" sz="2000" dirty="0" smtClean="0">
                <a:solidFill>
                  <a:prstClr val="white"/>
                </a:solidFill>
                <a:cs typeface="Raleway"/>
              </a:rPr>
              <a:t>: </a:t>
            </a:r>
            <a:r>
              <a:rPr lang="en-US" sz="2000" dirty="0">
                <a:solidFill>
                  <a:prstClr val="white"/>
                </a:solidFill>
                <a:cs typeface="Raleway"/>
              </a:rPr>
              <a:t>Output library</a:t>
            </a:r>
          </a:p>
        </p:txBody>
      </p:sp>
    </p:spTree>
    <p:extLst>
      <p:ext uri="{BB962C8B-B14F-4D97-AF65-F5344CB8AC3E}">
        <p14:creationId xmlns:p14="http://schemas.microsoft.com/office/powerpoint/2010/main" val="14854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9" y="855406"/>
            <a:ext cx="6355640" cy="51579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096" y="978695"/>
            <a:ext cx="2382153" cy="92493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prstClr val="white"/>
                </a:solidFill>
                <a:cs typeface="Raleway"/>
              </a:rPr>
              <a:t>Brzy</a:t>
            </a:r>
            <a:r>
              <a:rPr lang="en-US" sz="2000" dirty="0" smtClean="0">
                <a:solidFill>
                  <a:prstClr val="white"/>
                </a:solidFill>
                <a:cs typeface="Raleway"/>
              </a:rPr>
              <a:t>: </a:t>
            </a:r>
            <a:r>
              <a:rPr lang="en-US" sz="2000" dirty="0">
                <a:solidFill>
                  <a:prstClr val="white"/>
                </a:solidFill>
                <a:cs typeface="Raleway"/>
              </a:rPr>
              <a:t>Geographic search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/>
          <a:stretch/>
        </p:blipFill>
        <p:spPr>
          <a:xfrm>
            <a:off x="6356913" y="857250"/>
            <a:ext cx="2784491" cy="51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-4762" y="1090467"/>
            <a:ext cx="9148762" cy="514505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Campaign Publications</a:t>
            </a:r>
            <a:endParaRPr lang="de-AT" cap="non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" y="2348185"/>
            <a:ext cx="1151729" cy="11517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92" y="2346825"/>
            <a:ext cx="1153088" cy="115308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36" y="2346825"/>
            <a:ext cx="1153088" cy="115308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0" y="2346825"/>
            <a:ext cx="1153088" cy="115308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" y="3621458"/>
            <a:ext cx="1153088" cy="11530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80" y="3618864"/>
            <a:ext cx="1153088" cy="115308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37" y="3621459"/>
            <a:ext cx="1155681" cy="1155681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1" y="3618865"/>
            <a:ext cx="1155681" cy="1155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1360" y="1732571"/>
            <a:ext cx="2759077" cy="3889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34056" t="9522" r="34772" b="9918"/>
          <a:stretch/>
        </p:blipFill>
        <p:spPr>
          <a:xfrm>
            <a:off x="4958623" y="2995383"/>
            <a:ext cx="2042714" cy="29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499" y="1207633"/>
            <a:ext cx="8562127" cy="556028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2500" dirty="0" smtClean="0"/>
              <a:t>2018</a:t>
            </a:r>
            <a:endParaRPr lang="en-GB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00561" y="1872462"/>
            <a:ext cx="41354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N</a:t>
            </a:r>
            <a:r>
              <a:rPr lang="cs-CZ" sz="2000" dirty="0" err="1" smtClean="0"/>
              <a:t>ová</a:t>
            </a:r>
            <a:r>
              <a:rPr lang="cs-CZ" sz="2000" dirty="0" smtClean="0"/>
              <a:t> struktura s větším zaměřením na projekty a jejich výstupy</a:t>
            </a:r>
            <a:endParaRPr lang="en-GB" sz="2000" dirty="0"/>
          </a:p>
          <a:p>
            <a:pPr>
              <a:spcBef>
                <a:spcPts val="1200"/>
              </a:spcBef>
            </a:pPr>
            <a:endParaRPr lang="en-GB" sz="1600" dirty="0"/>
          </a:p>
          <a:p>
            <a:pPr>
              <a:spcBef>
                <a:spcPts val="1200"/>
              </a:spcBef>
            </a:pPr>
            <a:endParaRPr lang="en-GB" sz="1600" dirty="0"/>
          </a:p>
          <a:p>
            <a:pPr>
              <a:spcBef>
                <a:spcPts val="1200"/>
              </a:spcBef>
            </a:pPr>
            <a:endParaRPr lang="en-GB" sz="16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spcBef>
                <a:spcPts val="1200"/>
              </a:spcBef>
            </a:pPr>
            <a:endParaRPr lang="en-GB" sz="20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endParaRPr lang="en-GB" sz="1400" b="1" dirty="0">
              <a:solidFill>
                <a:srgbClr val="FF0000"/>
              </a:solidFill>
            </a:endParaRPr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endParaRPr lang="en-GB" sz="1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5" name="Bildplatzhalter 4" descr="Why cooperation is central at the heart of Europe - Interr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6824" y="960752"/>
            <a:ext cx="4530733" cy="44060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6863" y="2850163"/>
            <a:ext cx="3608829" cy="45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#</a:t>
            </a:r>
            <a:r>
              <a:rPr lang="en-GB" sz="2000" dirty="0" err="1"/>
              <a:t>cooperationiscentral</a:t>
            </a:r>
            <a:r>
              <a:rPr lang="en-GB" sz="2000" dirty="0"/>
              <a:t> stories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6649" y="3520755"/>
            <a:ext cx="1502595" cy="45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Story map</a:t>
            </a:r>
          </a:p>
          <a:p>
            <a:pPr algn="ctr"/>
            <a:endParaRPr lang="en-US" sz="2000" dirty="0">
              <a:solidFill>
                <a:prstClr val="white"/>
              </a:solidFill>
              <a:cs typeface="Raleway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63" y="4272203"/>
            <a:ext cx="1961631" cy="4587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Output library</a:t>
            </a:r>
          </a:p>
          <a:p>
            <a:pPr algn="ctr"/>
            <a:endParaRPr lang="en-US" sz="2000" dirty="0">
              <a:solidFill>
                <a:prstClr val="white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637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" y="1765157"/>
            <a:ext cx="4245388" cy="159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" y="3334005"/>
            <a:ext cx="4250479" cy="2583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>
          <a:xfrm>
            <a:off x="4451869" y="1827977"/>
            <a:ext cx="2110797" cy="21478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/>
        </p:blipFill>
        <p:spPr>
          <a:xfrm>
            <a:off x="4459052" y="4146206"/>
            <a:ext cx="2110797" cy="1736676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-4762" y="1090467"/>
            <a:ext cx="9148762" cy="514505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#cooperationiscentral: Web and social media</a:t>
            </a:r>
            <a:endParaRPr lang="de-AT" b="0" cap="none" dirty="0">
              <a:solidFill>
                <a:schemeClr val="bg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459051" y="5575106"/>
            <a:ext cx="81705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chemeClr val="bg2"/>
                </a:solidFill>
                <a:cs typeface="Raleway"/>
              </a:rPr>
              <a:t>Twitter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4451869" y="3667014"/>
            <a:ext cx="100270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Facebook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32809" y="1827977"/>
            <a:ext cx="2364190" cy="2147879"/>
            <a:chOff x="6956825" y="747721"/>
            <a:chExt cx="2283217" cy="2077511"/>
          </a:xfrm>
        </p:grpSpPr>
        <p:pic>
          <p:nvPicPr>
            <p:cNvPr id="11" name="Bildplatzhalter 5" descr="(1) Interreg CENTRAL EUROPE Programme: Company Page Admin | LinkedI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63884" y="747721"/>
              <a:ext cx="2276158" cy="2077511"/>
            </a:xfrm>
            <a:prstGeom prst="rect">
              <a:avLst/>
            </a:prstGeom>
          </p:spPr>
        </p:pic>
        <p:sp>
          <p:nvSpPr>
            <p:cNvPr id="16" name="Rectangle 16"/>
            <p:cNvSpPr/>
            <p:nvPr/>
          </p:nvSpPr>
          <p:spPr>
            <a:xfrm>
              <a:off x="6956825" y="2517455"/>
              <a:ext cx="9562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400" b="1" dirty="0">
                  <a:solidFill>
                    <a:schemeClr val="bg2"/>
                  </a:solidFill>
                  <a:cs typeface="Raleway"/>
                </a:rPr>
                <a:t>LinkedIn</a:t>
              </a:r>
              <a:endParaRPr lang="en-GB" sz="1400" dirty="0">
                <a:solidFill>
                  <a:schemeClr val="bg2"/>
                </a:solidFill>
                <a:cs typeface="Raleway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01966" y="1765158"/>
            <a:ext cx="17940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Website Story Blog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809" y="4393905"/>
            <a:ext cx="2364190" cy="1325729"/>
          </a:xfrm>
          <a:prstGeom prst="rect">
            <a:avLst/>
          </a:prstGeom>
        </p:spPr>
      </p:pic>
      <p:sp>
        <p:nvSpPr>
          <p:cNvPr id="18" name="Rectangle 16"/>
          <p:cNvSpPr/>
          <p:nvPr/>
        </p:nvSpPr>
        <p:spPr>
          <a:xfrm>
            <a:off x="6732810" y="5418434"/>
            <a:ext cx="9562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YouTube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4686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5" y="1268450"/>
            <a:ext cx="8562975" cy="563043"/>
          </a:xfrm>
        </p:spPr>
        <p:txBody>
          <a:bodyPr/>
          <a:lstStyle/>
          <a:p>
            <a:r>
              <a:rPr lang="de-DE" dirty="0" smtClean="0"/>
              <a:t>2018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864" y="2000054"/>
            <a:ext cx="41354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Facebook</a:t>
            </a:r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 smtClean="0"/>
              <a:t>post</a:t>
            </a:r>
            <a:r>
              <a:rPr lang="cs-CZ" sz="1400" b="1" dirty="0" smtClean="0"/>
              <a:t>y</a:t>
            </a:r>
            <a:r>
              <a:rPr lang="en-GB" sz="1400" b="1" dirty="0" smtClean="0"/>
              <a:t> </a:t>
            </a:r>
            <a:endParaRPr lang="cs-CZ" sz="1400" b="1" dirty="0" smtClean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400" b="1" dirty="0" err="1" smtClean="0"/>
              <a:t>Intera</a:t>
            </a:r>
            <a:r>
              <a:rPr lang="cs-CZ" sz="1400" b="1" dirty="0" err="1" smtClean="0"/>
              <a:t>ktivní</a:t>
            </a:r>
            <a:r>
              <a:rPr lang="cs-CZ" sz="1400" b="1" dirty="0" smtClean="0"/>
              <a:t> obsah</a:t>
            </a:r>
            <a:r>
              <a:rPr lang="de-DE" sz="1400" b="1" dirty="0" smtClean="0"/>
              <a:t>, </a:t>
            </a:r>
            <a:r>
              <a:rPr lang="de-DE" sz="1400" b="1" dirty="0"/>
              <a:t>project </a:t>
            </a:r>
            <a:r>
              <a:rPr lang="de-DE" sz="1400" b="1" dirty="0" err="1"/>
              <a:t>stories</a:t>
            </a:r>
            <a:endParaRPr lang="en-GB" sz="1400" b="1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/>
              <a:t>4200 Followers</a:t>
            </a:r>
            <a:r>
              <a:rPr lang="en-GB" sz="1400" b="1" dirty="0"/>
              <a:t/>
            </a:r>
            <a:br>
              <a:rPr lang="en-GB" sz="1400" b="1" dirty="0"/>
            </a:br>
            <a:endParaRPr lang="en-GB" sz="1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77" y="1306748"/>
            <a:ext cx="2130624" cy="3093963"/>
          </a:xfrm>
          <a:prstGeom prst="rect">
            <a:avLst/>
          </a:prstGeom>
        </p:spPr>
      </p:pic>
      <p:pic>
        <p:nvPicPr>
          <p:cNvPr id="7" name="Bildplatzhalter 4" descr="Interreg Central Europ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300" y="1367957"/>
            <a:ext cx="2212198" cy="2975181"/>
          </a:xfrm>
          <a:prstGeom prst="rect">
            <a:avLst/>
          </a:prstGeom>
        </p:spPr>
      </p:pic>
      <p:pic>
        <p:nvPicPr>
          <p:cNvPr id="8" name="Bildplatzhalter 4" descr="Interreg Central Europ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64" y="3835449"/>
            <a:ext cx="4123516" cy="15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5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5" y="1268450"/>
            <a:ext cx="8562975" cy="563043"/>
          </a:xfrm>
        </p:spPr>
        <p:txBody>
          <a:bodyPr/>
          <a:lstStyle/>
          <a:p>
            <a:r>
              <a:rPr lang="de-DE" dirty="0" smtClean="0"/>
              <a:t>2018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864" y="2000053"/>
            <a:ext cx="41354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2000" dirty="0"/>
              <a:t>Linkedin</a:t>
            </a:r>
            <a:endParaRPr lang="en-GB" sz="20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 smtClean="0"/>
              <a:t>články </a:t>
            </a:r>
            <a:r>
              <a:rPr lang="sk-SK" sz="1400" b="1" dirty="0"/>
              <a:t>+ </a:t>
            </a:r>
            <a:r>
              <a:rPr lang="sk-SK" sz="1400" b="1" dirty="0" err="1" smtClean="0"/>
              <a:t>aktualizace</a:t>
            </a:r>
            <a:endParaRPr lang="sk-SK" sz="1400" b="1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 err="1" smtClean="0"/>
              <a:t>Linkedin</a:t>
            </a:r>
            <a:r>
              <a:rPr lang="sk-SK" sz="1400" b="1" dirty="0" smtClean="0"/>
              <a:t> skupiny k nové </a:t>
            </a:r>
            <a:r>
              <a:rPr lang="sk-SK" sz="1400" b="1" dirty="0" err="1" smtClean="0"/>
              <a:t>výzvě</a:t>
            </a:r>
            <a:endParaRPr lang="en-GB" sz="1400" b="1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sk-SK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757598"/>
            <a:ext cx="2473502" cy="17534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5" y="3757598"/>
            <a:ext cx="3536301" cy="18266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989" y="996544"/>
            <a:ext cx="1680844" cy="27610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6" y="1065292"/>
            <a:ext cx="2273424" cy="38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5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5" y="1268450"/>
            <a:ext cx="8562975" cy="563043"/>
          </a:xfrm>
        </p:spPr>
        <p:txBody>
          <a:bodyPr/>
          <a:lstStyle/>
          <a:p>
            <a:r>
              <a:rPr lang="de-DE" dirty="0" smtClean="0"/>
              <a:t>2018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864" y="2000054"/>
            <a:ext cx="41354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2000" dirty="0"/>
              <a:t>Twitter</a:t>
            </a:r>
          </a:p>
          <a:p>
            <a:pPr marL="726871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400" b="1" dirty="0" smtClean="0"/>
              <a:t>2.900</a:t>
            </a:r>
            <a:r>
              <a:rPr lang="sk-SK" sz="1400" b="1" dirty="0"/>
              <a:t>+ </a:t>
            </a:r>
            <a:r>
              <a:rPr lang="sk-SK" sz="1400" b="1" dirty="0" err="1" smtClean="0"/>
              <a:t>followeři</a:t>
            </a:r>
            <a:endParaRPr lang="sk-SK" sz="1400" b="1" dirty="0"/>
          </a:p>
          <a:p>
            <a:pPr marL="726871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400" b="1" dirty="0" err="1" smtClean="0"/>
              <a:t>tweety</a:t>
            </a:r>
            <a:r>
              <a:rPr lang="sk-SK" sz="1400" b="1" dirty="0" smtClean="0"/>
              <a:t> </a:t>
            </a:r>
            <a:r>
              <a:rPr lang="sk-SK" sz="1400" b="1" dirty="0"/>
              <a:t>+ </a:t>
            </a:r>
            <a:r>
              <a:rPr lang="sk-SK" sz="1400" b="1" dirty="0" smtClean="0"/>
              <a:t>re-</a:t>
            </a:r>
            <a:r>
              <a:rPr lang="sk-SK" sz="1400" b="1" dirty="0" err="1" smtClean="0"/>
              <a:t>tweety</a:t>
            </a:r>
            <a:endParaRPr lang="sk-SK" sz="1400" b="1" dirty="0"/>
          </a:p>
          <a:p>
            <a:pPr marL="383971" lvl="2">
              <a:spcBef>
                <a:spcPts val="1200"/>
              </a:spcBef>
            </a:pPr>
            <a:endParaRPr lang="en-GB" sz="1400" b="1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093" y="857251"/>
            <a:ext cx="3822746" cy="431087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47" y="3179523"/>
            <a:ext cx="1914248" cy="23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5" y="1268450"/>
            <a:ext cx="8562975" cy="563043"/>
          </a:xfrm>
        </p:spPr>
        <p:txBody>
          <a:bodyPr/>
          <a:lstStyle/>
          <a:p>
            <a:r>
              <a:rPr lang="de-DE" dirty="0" smtClean="0"/>
              <a:t>2018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1787979" y="4607743"/>
            <a:ext cx="4281532" cy="96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5478" y="1973658"/>
            <a:ext cx="4135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2000" dirty="0"/>
              <a:t>YouTube</a:t>
            </a:r>
          </a:p>
          <a:p>
            <a:pPr marL="726871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400" b="1" dirty="0" smtClean="0"/>
              <a:t>217 </a:t>
            </a:r>
            <a:r>
              <a:rPr lang="sk-SK" sz="1400" b="1" dirty="0" err="1" smtClean="0"/>
              <a:t>odběratelů</a:t>
            </a:r>
            <a:endParaRPr lang="sk-SK" sz="1400" b="1" dirty="0"/>
          </a:p>
          <a:p>
            <a:pPr marL="726871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1400" b="1" dirty="0"/>
              <a:t>#</a:t>
            </a:r>
            <a:r>
              <a:rPr lang="sk-SK" sz="1400" b="1" dirty="0" err="1"/>
              <a:t>cooperationiscentral</a:t>
            </a:r>
            <a:r>
              <a:rPr lang="sk-SK" sz="1400" b="1" dirty="0"/>
              <a:t> </a:t>
            </a:r>
            <a:endParaRPr lang="sk-SK" sz="1400" b="1" dirty="0" smtClean="0"/>
          </a:p>
          <a:p>
            <a:pPr marL="383971" lvl="2">
              <a:spcBef>
                <a:spcPts val="1200"/>
              </a:spcBef>
            </a:pPr>
            <a:r>
              <a:rPr lang="sk-SK" sz="1400" b="1" dirty="0" smtClean="0"/>
              <a:t>       kampaň</a:t>
            </a:r>
            <a:endParaRPr lang="sk-SK" sz="1400" b="1" dirty="0"/>
          </a:p>
          <a:p>
            <a:pPr marL="726871" lvl="2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sk-SK" sz="1400" b="1" dirty="0"/>
          </a:p>
          <a:p>
            <a:pPr marL="383971" lvl="2">
              <a:spcBef>
                <a:spcPts val="1200"/>
              </a:spcBef>
            </a:pPr>
            <a:endParaRPr lang="en-GB" sz="1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94" y="1063623"/>
            <a:ext cx="5822036" cy="50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5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0673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92379" y="1526088"/>
            <a:ext cx="8541037" cy="5206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cs-CZ" sz="1800" i="1" dirty="0" smtClean="0">
                <a:solidFill>
                  <a:srgbClr val="000000"/>
                </a:solidFill>
              </a:rPr>
              <a:t>Co by měl program 4. výzvou dosáhnout</a:t>
            </a:r>
            <a:r>
              <a:rPr lang="en-US" sz="1800" i="1" dirty="0" smtClean="0">
                <a:solidFill>
                  <a:srgbClr val="000000"/>
                </a:solidFill>
              </a:rPr>
              <a:t>?</a:t>
            </a: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278519" y="2366990"/>
            <a:ext cx="8541037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Proje</a:t>
            </a:r>
            <a:r>
              <a:rPr lang="cs-CZ" sz="1800" dirty="0" err="1" smtClean="0">
                <a:solidFill>
                  <a:srgbClr val="000000"/>
                </a:solidFill>
              </a:rPr>
              <a:t>kty</a:t>
            </a:r>
            <a:r>
              <a:rPr lang="cs-CZ" sz="1800" dirty="0" smtClean="0">
                <a:solidFill>
                  <a:srgbClr val="000000"/>
                </a:solidFill>
              </a:rPr>
              <a:t> dotované ze zdrojů 4. výzvy by měly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převzít</a:t>
            </a:r>
            <a:r>
              <a:rPr lang="en-US" sz="1800" b="1" dirty="0" smtClean="0">
                <a:solidFill>
                  <a:schemeClr val="accent1"/>
                </a:solidFill>
              </a:rPr>
              <a:t> a</a:t>
            </a:r>
            <a:r>
              <a:rPr lang="cs-CZ" sz="1800" b="1" dirty="0">
                <a:solidFill>
                  <a:schemeClr val="accent1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dalším využitím zúročit (´</a:t>
            </a:r>
            <a:r>
              <a:rPr lang="cs-CZ" sz="1800" b="1" i="1" dirty="0" err="1" smtClean="0">
                <a:solidFill>
                  <a:schemeClr val="accent1"/>
                </a:solidFill>
              </a:rPr>
              <a:t>capitalise</a:t>
            </a:r>
            <a:r>
              <a:rPr lang="cs-CZ" sz="1800" b="1" dirty="0" smtClean="0">
                <a:solidFill>
                  <a:schemeClr val="accent1"/>
                </a:solidFill>
              </a:rPr>
              <a:t>´) existující výsledky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na nižší úrovni územních jednotek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(downstream) </a:t>
            </a:r>
            <a:r>
              <a:rPr lang="en-US" sz="1800" dirty="0" smtClean="0">
                <a:solidFill>
                  <a:srgbClr val="000000"/>
                </a:solidFill>
              </a:rPr>
              <a:t>a </a:t>
            </a:r>
            <a:r>
              <a:rPr lang="cs-CZ" sz="1800" dirty="0" smtClean="0">
                <a:solidFill>
                  <a:srgbClr val="000000"/>
                </a:solidFill>
              </a:rPr>
              <a:t>na úrovni institucí, které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jsou tvůrcem politik </a:t>
            </a:r>
            <a:r>
              <a:rPr lang="en-US" sz="1800" dirty="0" smtClean="0">
                <a:solidFill>
                  <a:srgbClr val="000000"/>
                </a:solidFill>
              </a:rPr>
              <a:t>(upstream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K tomu má dojít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spojením </a:t>
            </a:r>
            <a:r>
              <a:rPr lang="en-GB" sz="1800" b="1" dirty="0" smtClean="0">
                <a:solidFill>
                  <a:schemeClr val="accent1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smtClean="0">
                <a:solidFill>
                  <a:srgbClr val="000000"/>
                </a:solidFill>
              </a:rPr>
              <a:t>´</a:t>
            </a:r>
            <a:r>
              <a:rPr lang="en-GB" sz="1800" dirty="0" smtClean="0">
                <a:solidFill>
                  <a:srgbClr val="000000"/>
                </a:solidFill>
              </a:rPr>
              <a:t>clustering</a:t>
            </a:r>
            <a:r>
              <a:rPr lang="cs-CZ" sz="1800" dirty="0" smtClean="0">
                <a:solidFill>
                  <a:srgbClr val="000000"/>
                </a:solidFill>
              </a:rPr>
              <a:t>´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r>
              <a:rPr lang="cs-CZ" sz="1800" dirty="0" smtClean="0">
                <a:solidFill>
                  <a:srgbClr val="000000"/>
                </a:solidFill>
              </a:rPr>
              <a:t>výsledků</a:t>
            </a:r>
            <a:r>
              <a:rPr lang="en-GB" sz="1800" dirty="0" smtClean="0">
                <a:solidFill>
                  <a:srgbClr val="000000"/>
                </a:solidFill>
              </a:rPr>
              <a:t> exist</a:t>
            </a:r>
            <a:r>
              <a:rPr lang="cs-CZ" sz="1800" dirty="0" err="1" smtClean="0">
                <a:solidFill>
                  <a:srgbClr val="000000"/>
                </a:solidFill>
              </a:rPr>
              <a:t>ujících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proj</a:t>
            </a:r>
            <a:r>
              <a:rPr lang="cs-CZ" sz="1800" dirty="0" err="1" smtClean="0">
                <a:solidFill>
                  <a:srgbClr val="000000"/>
                </a:solidFill>
              </a:rPr>
              <a:t>ektů</a:t>
            </a:r>
            <a:r>
              <a:rPr lang="cs-CZ" sz="1800" dirty="0" smtClean="0">
                <a:solidFill>
                  <a:srgbClr val="000000"/>
                </a:solidFill>
              </a:rPr>
              <a:t> CE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 </a:t>
            </a:r>
            <a:r>
              <a:rPr lang="en-GB" sz="1800" dirty="0" smtClean="0">
                <a:solidFill>
                  <a:srgbClr val="000000"/>
                </a:solidFill>
              </a:rPr>
              <a:t>a p</a:t>
            </a:r>
            <a:r>
              <a:rPr lang="cs-CZ" sz="1800" dirty="0" err="1" smtClean="0">
                <a:solidFill>
                  <a:srgbClr val="000000"/>
                </a:solidFill>
              </a:rPr>
              <a:t>řípadně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</a:rPr>
              <a:t>proj</a:t>
            </a:r>
            <a:r>
              <a:rPr lang="cs-CZ" sz="1800" dirty="0" err="1" smtClean="0">
                <a:solidFill>
                  <a:srgbClr val="000000"/>
                </a:solidFill>
              </a:rPr>
              <a:t>ektů</a:t>
            </a:r>
            <a:r>
              <a:rPr lang="cs-CZ" sz="1800" dirty="0" smtClean="0">
                <a:solidFill>
                  <a:srgbClr val="000000"/>
                </a:solidFill>
              </a:rPr>
              <a:t> dotovaných jinými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nástroji </a:t>
            </a:r>
            <a:r>
              <a:rPr lang="en-GB" sz="1800" dirty="0" smtClean="0">
                <a:solidFill>
                  <a:srgbClr val="000000"/>
                </a:solidFill>
              </a:rPr>
              <a:t>EU (</a:t>
            </a:r>
            <a:r>
              <a:rPr lang="cs-CZ" sz="1800" dirty="0" smtClean="0">
                <a:solidFill>
                  <a:srgbClr val="000000"/>
                </a:solidFill>
              </a:rPr>
              <a:t>včetně </a:t>
            </a:r>
            <a:r>
              <a:rPr lang="en-GB" sz="1800" dirty="0" err="1" smtClean="0">
                <a:solidFill>
                  <a:srgbClr val="000000"/>
                </a:solidFill>
              </a:rPr>
              <a:t>Interreg</a:t>
            </a:r>
            <a:r>
              <a:rPr lang="cs-CZ" sz="1800" dirty="0" smtClean="0">
                <a:solidFill>
                  <a:srgbClr val="000000"/>
                </a:solidFill>
              </a:rPr>
              <a:t>-ů</a:t>
            </a:r>
            <a:r>
              <a:rPr lang="en-GB" sz="1800" dirty="0" smtClean="0">
                <a:solidFill>
                  <a:srgbClr val="000000"/>
                </a:solidFill>
              </a:rPr>
              <a:t>)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16829" y="2048837"/>
            <a:ext cx="55517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96863" y="1137684"/>
            <a:ext cx="8562975" cy="992367"/>
          </a:xfrm>
        </p:spPr>
        <p:txBody>
          <a:bodyPr/>
          <a:lstStyle/>
          <a:p>
            <a:r>
              <a:rPr lang="cs-CZ" dirty="0" smtClean="0"/>
              <a:t>Cíl výzvy - kapitalizační</a:t>
            </a:r>
            <a:endParaRPr lang="cs-CZ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5093" y="4274181"/>
            <a:ext cx="8679372" cy="17265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Detaily obsahu 4. výzvy a data trvání výzvy budou potvrzeny po jednání MC v lednu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Ovlivní ho analýza výsledků projektů CE a potenciál koordinace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s </a:t>
            </a:r>
            <a:r>
              <a:rPr lang="cs-CZ" sz="2000" dirty="0"/>
              <a:t>jinými nástroji EU; </a:t>
            </a:r>
            <a:r>
              <a:rPr lang="cs-CZ" sz="2000" dirty="0" smtClean="0"/>
              <a:t>záleží také od zájmu </a:t>
            </a:r>
            <a:r>
              <a:rPr lang="cs-CZ" sz="2000" dirty="0"/>
              <a:t>příjemců o zapojení se do 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výzvy (</a:t>
            </a:r>
            <a:r>
              <a:rPr lang="cs-CZ" sz="2000" dirty="0"/>
              <a:t>průzkum provádí JS)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841316"/>
            <a:ext cx="7513185" cy="5274191"/>
          </a:xfrm>
          <a:prstGeom prst="rect">
            <a:avLst/>
          </a:prstGeom>
        </p:spPr>
      </p:pic>
      <p:sp>
        <p:nvSpPr>
          <p:cNvPr id="2" name="Šipka nahoru 1"/>
          <p:cNvSpPr/>
          <p:nvPr/>
        </p:nvSpPr>
        <p:spPr>
          <a:xfrm>
            <a:off x="5574182" y="12362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34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6865" y="1268450"/>
            <a:ext cx="8562975" cy="563043"/>
          </a:xfrm>
        </p:spPr>
        <p:txBody>
          <a:bodyPr/>
          <a:lstStyle/>
          <a:p>
            <a:r>
              <a:rPr lang="cs-CZ" dirty="0" smtClean="0"/>
              <a:t>Komunikační aktivity </a:t>
            </a:r>
            <a:r>
              <a:rPr lang="de-DE" dirty="0" smtClean="0"/>
              <a:t>2018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296864" y="2000053"/>
            <a:ext cx="463999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Newsletter</a:t>
            </a:r>
            <a:r>
              <a:rPr lang="cs-CZ" sz="2000" dirty="0" smtClean="0"/>
              <a:t>, </a:t>
            </a:r>
            <a:r>
              <a:rPr lang="en-GB" sz="2000" dirty="0" smtClean="0"/>
              <a:t>direct mailing</a:t>
            </a:r>
            <a:endParaRPr lang="en-GB" sz="20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6 </a:t>
            </a:r>
            <a:r>
              <a:rPr lang="en-GB" sz="1400" b="1" dirty="0" smtClean="0"/>
              <a:t>newsletter</a:t>
            </a:r>
            <a:r>
              <a:rPr lang="cs-CZ" sz="1400" b="1" dirty="0" smtClean="0"/>
              <a:t>ů,</a:t>
            </a:r>
            <a:r>
              <a:rPr lang="en-GB" sz="1400" b="1" dirty="0" smtClean="0"/>
              <a:t> </a:t>
            </a:r>
            <a:r>
              <a:rPr lang="en-GB" sz="1400" b="1" dirty="0"/>
              <a:t>10 direct </a:t>
            </a:r>
            <a:r>
              <a:rPr lang="en-GB" sz="1400" b="1" dirty="0" smtClean="0"/>
              <a:t>mailing</a:t>
            </a:r>
            <a:r>
              <a:rPr lang="cs-CZ" sz="1400" b="1" dirty="0" err="1" smtClean="0"/>
              <a:t>ových</a:t>
            </a:r>
            <a:r>
              <a:rPr lang="cs-CZ" sz="1400" b="1" dirty="0" smtClean="0"/>
              <a:t> aktivit </a:t>
            </a:r>
            <a:endParaRPr lang="en-GB" sz="1400" b="1" dirty="0"/>
          </a:p>
          <a:p>
            <a:pPr>
              <a:spcBef>
                <a:spcPts val="1200"/>
              </a:spcBef>
            </a:pPr>
            <a:endParaRPr lang="en-GB" sz="1400" b="1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 err="1" smtClean="0"/>
              <a:t>Publi</a:t>
            </a:r>
            <a:r>
              <a:rPr lang="cs-CZ" sz="2000" dirty="0" err="1" smtClean="0"/>
              <a:t>kace</a:t>
            </a:r>
            <a:endParaRPr lang="en-GB" sz="2000" dirty="0"/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Impact study (</a:t>
            </a:r>
            <a:r>
              <a:rPr lang="en-GB" sz="1400" b="1" dirty="0" err="1"/>
              <a:t>wiiw</a:t>
            </a:r>
            <a:r>
              <a:rPr lang="en-GB" sz="1400" b="1" dirty="0"/>
              <a:t>)  </a:t>
            </a:r>
          </a:p>
          <a:p>
            <a:pPr marL="720725" lvl="1" indent="-96838">
              <a:spcBef>
                <a:spcPts val="600"/>
              </a:spcBef>
              <a:buSzPct val="100000"/>
            </a:pPr>
            <a:r>
              <a:rPr lang="en-GB" sz="1400" b="1" dirty="0"/>
              <a:t> </a:t>
            </a:r>
            <a:r>
              <a:rPr lang="en-GB" sz="1000" b="1" dirty="0"/>
              <a:t>www.interreg-central.eu/impactstudy</a:t>
            </a:r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Programme input paper</a:t>
            </a:r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Cooperation maps </a:t>
            </a:r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GB" sz="1400" b="1" dirty="0"/>
              <a:t>Cooperation leaflet </a:t>
            </a:r>
            <a:r>
              <a:rPr lang="en-GB" sz="1000" u="sng" dirty="0"/>
              <a:t>(printed copies available)</a:t>
            </a:r>
            <a:r>
              <a:rPr lang="en-GB" sz="1000" b="1" dirty="0"/>
              <a:t> </a:t>
            </a:r>
            <a:endParaRPr lang="en-US" sz="1000" b="1" dirty="0"/>
          </a:p>
          <a:p>
            <a:pPr marL="623888" lvl="1">
              <a:spcBef>
                <a:spcPts val="600"/>
              </a:spcBef>
              <a:buSzPct val="100000"/>
            </a:pPr>
            <a:r>
              <a:rPr lang="en-GB" sz="1400" b="1" dirty="0"/>
              <a:t> </a:t>
            </a:r>
            <a:r>
              <a:rPr lang="en-GB" sz="1000" b="1" dirty="0"/>
              <a:t>www.interreg-central.eu/publications</a:t>
            </a:r>
            <a:endParaRPr lang="en-US" sz="1000" b="1" dirty="0"/>
          </a:p>
        </p:txBody>
      </p:sp>
      <p:pic>
        <p:nvPicPr>
          <p:cNvPr id="5" name="Bildplatzhalter 4" descr="Interreg CENTRAL EUROPE Newsletter - Interr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059" y="855284"/>
            <a:ext cx="1850480" cy="46590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34252" y="1453194"/>
            <a:ext cx="1032632" cy="981461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7389" y="1618867"/>
            <a:ext cx="1272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t>30% 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t>Click rate</a:t>
            </a:r>
          </a:p>
        </p:txBody>
      </p:sp>
      <p:sp>
        <p:nvSpPr>
          <p:cNvPr id="10" name="Oval 9"/>
          <p:cNvSpPr/>
          <p:nvPr/>
        </p:nvSpPr>
        <p:spPr>
          <a:xfrm>
            <a:off x="5992435" y="2445047"/>
            <a:ext cx="1103227" cy="1048558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0824" y="2649945"/>
            <a:ext cx="12722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t>3500 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3996871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566" y="1080241"/>
            <a:ext cx="8562975" cy="563043"/>
          </a:xfrm>
        </p:spPr>
        <p:txBody>
          <a:bodyPr/>
          <a:lstStyle/>
          <a:p>
            <a:r>
              <a:rPr lang="sk-SK" dirty="0" err="1" smtClean="0"/>
              <a:t>Prezentace</a:t>
            </a:r>
            <a:r>
              <a:rPr lang="sk-SK" dirty="0" smtClean="0"/>
              <a:t> z </a:t>
            </a:r>
            <a:r>
              <a:rPr lang="sk-SK" dirty="0" err="1" smtClean="0"/>
              <a:t>různých</a:t>
            </a:r>
            <a:r>
              <a:rPr lang="sk-SK" dirty="0" smtClean="0"/>
              <a:t> </a:t>
            </a:r>
            <a:r>
              <a:rPr lang="sk-SK" dirty="0" err="1" smtClean="0"/>
              <a:t>akcí</a:t>
            </a:r>
            <a:r>
              <a:rPr lang="cs-CZ" dirty="0" smtClean="0"/>
              <a:t> – na horní liště </a:t>
            </a:r>
            <a:r>
              <a:rPr lang="cs-CZ" dirty="0" err="1" smtClean="0"/>
              <a:t>webstránky</a:t>
            </a:r>
            <a:r>
              <a:rPr lang="cs-CZ" dirty="0" smtClean="0"/>
              <a:t> - položka „EVENTS“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271772" y="1793615"/>
            <a:ext cx="428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2000" dirty="0" err="1" smtClean="0"/>
              <a:t>Semináře</a:t>
            </a:r>
            <a:r>
              <a:rPr lang="sk-SK" sz="2000" dirty="0" smtClean="0"/>
              <a:t> pro </a:t>
            </a:r>
            <a:r>
              <a:rPr lang="sk-SK" sz="2000" dirty="0" err="1" smtClean="0"/>
              <a:t>příjemce</a:t>
            </a:r>
            <a:endParaRPr lang="sk-SK" sz="20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/>
              <a:t>PIT + </a:t>
            </a:r>
            <a:r>
              <a:rPr lang="sk-SK" sz="1400" b="1" dirty="0" err="1"/>
              <a:t>Communication</a:t>
            </a:r>
            <a:r>
              <a:rPr lang="sk-SK" sz="1400" b="1" dirty="0"/>
              <a:t> </a:t>
            </a:r>
            <a:r>
              <a:rPr lang="sk-SK" sz="1400" b="1" dirty="0" err="1" smtClean="0"/>
              <a:t>Seminar</a:t>
            </a:r>
            <a:endParaRPr lang="cs-CZ" sz="2000" dirty="0" smtClean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endParaRPr lang="en-GB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95" y="4078801"/>
            <a:ext cx="4131871" cy="22612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1299" y="2534932"/>
            <a:ext cx="2135174" cy="23143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sk-SK" sz="1000" b="1" dirty="0">
                <a:solidFill>
                  <a:schemeClr val="accent1"/>
                </a:solidFill>
                <a:latin typeface="Trebuchet MS" pitchFamily="34" charset="0"/>
                <a:cs typeface="Raleway"/>
                <a:hlinkClick r:id="rId4"/>
              </a:rPr>
              <a:t>www.interreg-central.eu/events</a:t>
            </a:r>
            <a:endParaRPr lang="en-GB" sz="1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4251001" y="1835640"/>
            <a:ext cx="42844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2000" dirty="0" err="1" smtClean="0"/>
              <a:t>Veřejné</a:t>
            </a:r>
            <a:r>
              <a:rPr lang="sk-SK" sz="2000" dirty="0" smtClean="0"/>
              <a:t> </a:t>
            </a:r>
            <a:r>
              <a:rPr lang="sk-SK" sz="2000" dirty="0" err="1" smtClean="0"/>
              <a:t>akce</a:t>
            </a:r>
            <a:endParaRPr lang="sk-SK" sz="2000" dirty="0"/>
          </a:p>
          <a:p>
            <a:pPr marL="669721" lvl="1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400" b="1" dirty="0"/>
              <a:t>EURegionsTalk, TN Workshop at </a:t>
            </a:r>
            <a:r>
              <a:rPr lang="sk-SK" sz="1400" b="1" dirty="0" smtClean="0"/>
              <a:t>EWRC</a:t>
            </a:r>
            <a:r>
              <a:rPr lang="en-GB" sz="2000" dirty="0"/>
              <a:t/>
            </a:r>
            <a:br>
              <a:rPr lang="en-GB" sz="2000" dirty="0"/>
            </a:br>
            <a:endParaRPr lang="en-GB"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511" y="3611804"/>
            <a:ext cx="1958820" cy="209892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705297" y="2699346"/>
            <a:ext cx="2154542" cy="23143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sk-SK" sz="1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www.interreg-central.eu/news</a:t>
            </a:r>
            <a:endParaRPr lang="en-GB" sz="1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2948" y="5771699"/>
            <a:ext cx="38185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6"/>
              </a:rPr>
              <a:t>https://www.interreg-central.eu/Content.Node/events/EURegionsWeek.html</a:t>
            </a:r>
            <a:endParaRPr lang="en-GB" sz="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27" y="2761040"/>
            <a:ext cx="5397856" cy="11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8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spolupráce, </a:t>
            </a:r>
            <a:endParaRPr lang="cs-CZ" altLang="de-DE" sz="16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583906"/>
            <a:ext cx="5338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cs-CZ" altLang="cs-CZ" sz="1600" dirty="0" err="1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cs-CZ" altLang="cs-CZ" sz="1600" dirty="0" smtClean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75944" y="4984959"/>
            <a:ext cx="60430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600" dirty="0" smtClean="0">
                <a:latin typeface="Trebuchet MS" pitchFamily="34" charset="0"/>
                <a:cs typeface="Raleway"/>
              </a:rPr>
              <a:t>twitter.com/</a:t>
            </a:r>
            <a:r>
              <a:rPr lang="en-GB" sz="1600" dirty="0" err="1" smtClean="0">
                <a:latin typeface="Trebuchet MS" pitchFamily="34" charset="0"/>
                <a:cs typeface="Raleway"/>
              </a:rPr>
              <a:t>InterregCE</a:t>
            </a:r>
            <a:r>
              <a:rPr lang="cs-CZ" sz="1600" dirty="0" smtClean="0">
                <a:latin typeface="Trebuchet MS" pitchFamily="34" charset="0"/>
                <a:cs typeface="Raleway"/>
              </a:rPr>
              <a:t>                 twitter.com/</a:t>
            </a:r>
            <a:r>
              <a:rPr lang="cs-CZ" sz="1600" dirty="0" err="1" smtClean="0">
                <a:latin typeface="Trebuchet MS" pitchFamily="34" charset="0"/>
                <a:cs typeface="Raleway"/>
              </a:rPr>
              <a:t>Interreg_CZ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355431"/>
            <a:ext cx="53387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 smtClean="0">
                <a:latin typeface="Trebuchet MS" pitchFamily="34" charset="0"/>
                <a:cs typeface="Raleway"/>
              </a:rPr>
              <a:t>Linkedin.com/in/</a:t>
            </a:r>
            <a:r>
              <a:rPr lang="en-GB" sz="1600" dirty="0" err="1" smtClean="0">
                <a:latin typeface="Trebuchet MS" pitchFamily="34" charset="0"/>
                <a:cs typeface="Raleway"/>
              </a:rPr>
              <a:t>interregce</a:t>
            </a:r>
            <a:endParaRPr lang="cs-CZ" altLang="cs-CZ" sz="1600" dirty="0" smtClean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latin typeface="Trebuchet MS" pitchFamily="34" charset="0"/>
                <a:cs typeface="Raleway"/>
              </a:rPr>
              <a:t>youtube.com/</a:t>
            </a:r>
            <a:r>
              <a:rPr lang="en-GB" sz="1600" dirty="0" err="1" smtClean="0">
                <a:latin typeface="Trebuchet MS" pitchFamily="34" charset="0"/>
                <a:cs typeface="Raleway"/>
              </a:rPr>
              <a:t>interregcentraleurope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 eaLnBrk="1" hangingPunct="1"/>
            <a:r>
              <a:rPr lang="cs-CZ" altLang="cs-CZ" sz="1600" dirty="0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 #</a:t>
            </a:r>
            <a:r>
              <a:rPr lang="cs-CZ" altLang="cs-CZ" sz="1600" dirty="0" err="1" smtClean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cooperationiscentral</a:t>
            </a:r>
            <a:endParaRPr lang="cs-CZ" altLang="cs-CZ" sz="1600" dirty="0" smtClean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757088" y="4626927"/>
            <a:ext cx="100013" cy="203200"/>
            <a:chOff x="2084" y="2051"/>
            <a:chExt cx="63" cy="128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4" y="205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2086" y="2053"/>
              <a:ext cx="63" cy="126"/>
            </a:xfrm>
            <a:custGeom>
              <a:avLst/>
              <a:gdLst>
                <a:gd name="T0" fmla="*/ 0 w 33"/>
                <a:gd name="T1" fmla="*/ 22 h 68"/>
                <a:gd name="T2" fmla="*/ 7 w 33"/>
                <a:gd name="T3" fmla="*/ 22 h 68"/>
                <a:gd name="T4" fmla="*/ 7 w 33"/>
                <a:gd name="T5" fmla="*/ 15 h 68"/>
                <a:gd name="T6" fmla="*/ 9 w 33"/>
                <a:gd name="T7" fmla="*/ 5 h 68"/>
                <a:gd name="T8" fmla="*/ 20 w 33"/>
                <a:gd name="T9" fmla="*/ 0 h 68"/>
                <a:gd name="T10" fmla="*/ 33 w 33"/>
                <a:gd name="T11" fmla="*/ 1 h 68"/>
                <a:gd name="T12" fmla="*/ 31 w 33"/>
                <a:gd name="T13" fmla="*/ 11 h 68"/>
                <a:gd name="T14" fmla="*/ 25 w 33"/>
                <a:gd name="T15" fmla="*/ 11 h 68"/>
                <a:gd name="T16" fmla="*/ 20 w 33"/>
                <a:gd name="T17" fmla="*/ 14 h 68"/>
                <a:gd name="T18" fmla="*/ 20 w 33"/>
                <a:gd name="T19" fmla="*/ 22 h 68"/>
                <a:gd name="T20" fmla="*/ 31 w 33"/>
                <a:gd name="T21" fmla="*/ 22 h 68"/>
                <a:gd name="T22" fmla="*/ 30 w 33"/>
                <a:gd name="T23" fmla="*/ 32 h 68"/>
                <a:gd name="T24" fmla="*/ 20 w 33"/>
                <a:gd name="T25" fmla="*/ 32 h 68"/>
                <a:gd name="T26" fmla="*/ 20 w 33"/>
                <a:gd name="T27" fmla="*/ 68 h 68"/>
                <a:gd name="T28" fmla="*/ 7 w 33"/>
                <a:gd name="T29" fmla="*/ 68 h 68"/>
                <a:gd name="T30" fmla="*/ 7 w 33"/>
                <a:gd name="T31" fmla="*/ 32 h 68"/>
                <a:gd name="T32" fmla="*/ 0 w 33"/>
                <a:gd name="T33" fmla="*/ 32 h 68"/>
                <a:gd name="T34" fmla="*/ 0 w 33"/>
                <a:gd name="T35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8">
                  <a:moveTo>
                    <a:pt x="0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2"/>
                    <a:pt x="7" y="8"/>
                    <a:pt x="9" y="5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29" y="0"/>
                    <a:pt x="33" y="1"/>
                    <a:pt x="33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28" y="11"/>
                    <a:pt x="25" y="11"/>
                  </a:cubicBezTo>
                  <a:cubicBezTo>
                    <a:pt x="22" y="11"/>
                    <a:pt x="20" y="11"/>
                    <a:pt x="20" y="1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7F9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pic>
        <p:nvPicPr>
          <p:cNvPr id="22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51" y="5027912"/>
            <a:ext cx="202500" cy="1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75" y="5377239"/>
            <a:ext cx="202500" cy="1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Y:\MA27\Powerpoint\rep\youtube-logo_Petrol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26" y="5864621"/>
            <a:ext cx="225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0673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69580" y="341197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07831" y="4195875"/>
            <a:ext cx="8562975" cy="563043"/>
          </a:xfrm>
        </p:spPr>
        <p:txBody>
          <a:bodyPr/>
          <a:lstStyle/>
          <a:p>
            <a:r>
              <a:rPr lang="cs-CZ" dirty="0" smtClean="0"/>
              <a:t>Přístup k výzvě </a:t>
            </a:r>
            <a:endParaRPr lang="en-GB" dirty="0"/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461854" y="4511946"/>
            <a:ext cx="8176614" cy="188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u="sng" dirty="0" smtClean="0">
                <a:solidFill>
                  <a:srgbClr val="000000"/>
                </a:solidFill>
              </a:rPr>
              <a:t>Zaměření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Výzva bude </a:t>
            </a:r>
            <a:r>
              <a:rPr lang="cs-CZ" sz="1800" dirty="0">
                <a:solidFill>
                  <a:srgbClr val="000000"/>
                </a:solidFill>
              </a:rPr>
              <a:t>s</a:t>
            </a:r>
            <a:r>
              <a:rPr lang="cs-CZ" sz="1800" dirty="0" smtClean="0">
                <a:solidFill>
                  <a:srgbClr val="000000"/>
                </a:solidFill>
              </a:rPr>
              <a:t>oustředěna na využití existujících výsledků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Proje</a:t>
            </a:r>
            <a:r>
              <a:rPr lang="cs-CZ" sz="1800" dirty="0" err="1" smtClean="0">
                <a:solidFill>
                  <a:srgbClr val="000000"/>
                </a:solidFill>
              </a:rPr>
              <a:t>kty</a:t>
            </a:r>
            <a:r>
              <a:rPr lang="cs-CZ" sz="1800" dirty="0" smtClean="0">
                <a:solidFill>
                  <a:srgbClr val="000000"/>
                </a:solidFill>
              </a:rPr>
              <a:t> budou mít za cíl určit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konkrétní aktivity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pro využití výsledků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cs-CZ" sz="1800" dirty="0" smtClean="0">
                <a:solidFill>
                  <a:srgbClr val="000000"/>
                </a:solidFill>
              </a:rPr>
              <a:t>případně je koordinovat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s dalšími nástroji </a:t>
            </a:r>
            <a:r>
              <a:rPr lang="en-US" sz="1800" dirty="0" smtClean="0">
                <a:solidFill>
                  <a:srgbClr val="000000"/>
                </a:solidFill>
              </a:rPr>
              <a:t>EU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Pouhé duplikování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cs-CZ" sz="1800" dirty="0" smtClean="0">
                <a:solidFill>
                  <a:srgbClr val="000000"/>
                </a:solidFill>
              </a:rPr>
              <a:t>reprodukce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existujících výsledků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- - -&gt; </a:t>
            </a:r>
            <a:r>
              <a:rPr lang="cs-CZ" sz="1800" u="sng" dirty="0" smtClean="0">
                <a:solidFill>
                  <a:srgbClr val="000000"/>
                </a:solidFill>
              </a:rPr>
              <a:t>je vyloučené</a:t>
            </a:r>
            <a:endParaRPr lang="en-US" sz="1800" u="sng" dirty="0" smtClean="0">
              <a:solidFill>
                <a:srgbClr val="000000"/>
              </a:solidFill>
            </a:endParaRPr>
          </a:p>
          <a:p>
            <a:endParaRPr lang="en-US" sz="1800" u="sng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956" y="1119878"/>
            <a:ext cx="8462723" cy="253975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cs typeface="Raleway"/>
              </a:rPr>
              <a:t>Kapitalizace </a:t>
            </a:r>
            <a:r>
              <a:rPr lang="cs-CZ" sz="2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→ </a:t>
            </a:r>
          </a:p>
          <a:p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Např. </a:t>
            </a:r>
            <a:r>
              <a:rPr lang="cs-CZ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d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efinice podle INTERREG EUROPE ≈ www.interreg4c.eu: optimalizace výsledků dosažených ve specifické oblasti regionální politiky;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k.aktivity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se skládají ze sběru, analýzy, šíření a přenosu nejlepších postupů (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best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practices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) v určité oblasti politiky  </a:t>
            </a:r>
          </a:p>
          <a:p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Na webu: Programme/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Publications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/General/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Key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features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of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capitalisation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projects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good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practice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– transfer –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action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plan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-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feasible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transferability</a:t>
            </a:r>
            <a:r>
              <a:rPr lang="cs-CZ" sz="20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056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06736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0361" y="381844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244549" y="1052623"/>
            <a:ext cx="8625251" cy="509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u="sng" dirty="0" smtClean="0">
                <a:solidFill>
                  <a:srgbClr val="000000"/>
                </a:solidFill>
              </a:rPr>
              <a:t>Otevřená témata:</a:t>
            </a:r>
          </a:p>
          <a:p>
            <a:r>
              <a:rPr lang="cs-CZ" sz="1800" dirty="0" smtClean="0">
                <a:solidFill>
                  <a:srgbClr val="000000"/>
                </a:solidFill>
              </a:rPr>
              <a:t>Schválení </a:t>
            </a:r>
            <a:r>
              <a:rPr lang="cs-CZ" sz="1800" dirty="0">
                <a:solidFill>
                  <a:srgbClr val="000000"/>
                </a:solidFill>
              </a:rPr>
              <a:t>předvýběru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témat: na jednání Monitorovacího výboru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cs-CZ" sz="1800" dirty="0">
                <a:solidFill>
                  <a:srgbClr val="000000"/>
                </a:solidFill>
              </a:rPr>
              <a:t>= MC, leden</a:t>
            </a:r>
            <a:r>
              <a:rPr lang="en-US" sz="1800" dirty="0">
                <a:solidFill>
                  <a:srgbClr val="000000"/>
                </a:solidFill>
              </a:rPr>
              <a:t> 2019, </a:t>
            </a:r>
            <a:r>
              <a:rPr lang="cs-CZ" sz="1800" dirty="0">
                <a:solidFill>
                  <a:srgbClr val="000000"/>
                </a:solidFill>
              </a:rPr>
              <a:t>předvýběr bude vycházet z analytických dokumentů, </a:t>
            </a:r>
            <a:r>
              <a:rPr lang="cs-CZ" sz="1800" dirty="0" err="1">
                <a:solidFill>
                  <a:srgbClr val="000000"/>
                </a:solidFill>
              </a:rPr>
              <a:t>kt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  <a:r>
              <a:rPr lang="cs-CZ" sz="1800" dirty="0" smtClean="0">
                <a:solidFill>
                  <a:srgbClr val="000000"/>
                </a:solidFill>
              </a:rPr>
              <a:t>zpracuje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MA/JS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en-US" sz="1800" u="sng" dirty="0" smtClean="0">
                <a:solidFill>
                  <a:srgbClr val="000000"/>
                </a:solidFill>
              </a:rPr>
              <a:t>Partner</a:t>
            </a:r>
            <a:r>
              <a:rPr lang="cs-CZ" sz="1800" u="sng" dirty="0" err="1">
                <a:solidFill>
                  <a:srgbClr val="000000"/>
                </a:solidFill>
              </a:rPr>
              <a:t>ství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</a:rPr>
              <a:t>Stanovení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minimálního podílu příjemců projektů CE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– týká se </a:t>
            </a:r>
            <a:r>
              <a:rPr lang="en-US" sz="1800" dirty="0">
                <a:solidFill>
                  <a:srgbClr val="000000"/>
                </a:solidFill>
              </a:rPr>
              <a:t>85 </a:t>
            </a:r>
            <a:r>
              <a:rPr lang="en-US" sz="1800" dirty="0" err="1">
                <a:solidFill>
                  <a:srgbClr val="000000"/>
                </a:solidFill>
              </a:rPr>
              <a:t>proje</a:t>
            </a:r>
            <a:r>
              <a:rPr lang="cs-CZ" sz="1800" dirty="0" err="1">
                <a:solidFill>
                  <a:srgbClr val="000000"/>
                </a:solidFill>
              </a:rPr>
              <a:t>ktů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schválených ve výzvách</a:t>
            </a:r>
            <a:r>
              <a:rPr lang="en-US" sz="1800" dirty="0">
                <a:solidFill>
                  <a:srgbClr val="000000"/>
                </a:solidFill>
              </a:rPr>
              <a:t> 1-2</a:t>
            </a:r>
          </a:p>
          <a:p>
            <a:r>
              <a:rPr lang="cs-CZ" sz="1800" u="sng" dirty="0" smtClean="0">
                <a:solidFill>
                  <a:srgbClr val="000000"/>
                </a:solidFill>
              </a:rPr>
              <a:t>Charakteristiky projektů</a:t>
            </a:r>
            <a:endParaRPr lang="en-GB" sz="1800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Trvání</a:t>
            </a:r>
            <a:r>
              <a:rPr lang="en-GB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24 </a:t>
            </a:r>
            <a:r>
              <a:rPr lang="en-GB" sz="1800" dirty="0" smtClean="0">
                <a:solidFill>
                  <a:srgbClr val="000000"/>
                </a:solidFill>
              </a:rPr>
              <a:t>m</a:t>
            </a:r>
            <a:r>
              <a:rPr lang="cs-CZ" sz="1800" dirty="0" err="1" smtClean="0">
                <a:solidFill>
                  <a:srgbClr val="000000"/>
                </a:solidFill>
              </a:rPr>
              <a:t>ěsíců</a:t>
            </a:r>
            <a:endParaRPr lang="en-GB" sz="1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Partner</a:t>
            </a:r>
            <a:r>
              <a:rPr lang="cs-CZ" sz="1800" dirty="0" err="1" smtClean="0">
                <a:solidFill>
                  <a:srgbClr val="000000"/>
                </a:solidFill>
              </a:rPr>
              <a:t>ství</a:t>
            </a:r>
            <a:r>
              <a:rPr lang="en-GB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12 </a:t>
            </a:r>
            <a:r>
              <a:rPr lang="en-GB" sz="1800" dirty="0" smtClean="0">
                <a:solidFill>
                  <a:srgbClr val="000000"/>
                </a:solidFill>
              </a:rPr>
              <a:t>partner</a:t>
            </a:r>
            <a:r>
              <a:rPr lang="cs-CZ" sz="1800" dirty="0" smtClean="0">
                <a:solidFill>
                  <a:srgbClr val="000000"/>
                </a:solidFill>
              </a:rPr>
              <a:t>ů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Rozpočet</a:t>
            </a:r>
            <a:r>
              <a:rPr lang="en-GB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do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1,5 </a:t>
            </a:r>
            <a:r>
              <a:rPr lang="en-GB" sz="1800" dirty="0" smtClean="0">
                <a:solidFill>
                  <a:srgbClr val="000000"/>
                </a:solidFill>
              </a:rPr>
              <a:t>m</a:t>
            </a:r>
            <a:r>
              <a:rPr lang="cs-CZ" sz="1800" dirty="0" err="1" smtClean="0">
                <a:solidFill>
                  <a:srgbClr val="000000"/>
                </a:solidFill>
              </a:rPr>
              <a:t>il</a:t>
            </a:r>
            <a:r>
              <a:rPr lang="cs-CZ" sz="1800" dirty="0" smtClean="0">
                <a:solidFill>
                  <a:srgbClr val="000000"/>
                </a:solidFill>
              </a:rPr>
              <a:t>. </a:t>
            </a:r>
            <a:r>
              <a:rPr lang="en-GB" sz="1800" dirty="0" smtClean="0">
                <a:solidFill>
                  <a:srgbClr val="000000"/>
                </a:solidFill>
              </a:rPr>
              <a:t>EUR ERDF</a:t>
            </a:r>
            <a:endParaRPr lang="cs-CZ" sz="1800" u="sng" dirty="0" smtClean="0">
              <a:solidFill>
                <a:srgbClr val="000000"/>
              </a:solidFill>
            </a:endParaRPr>
          </a:p>
          <a:p>
            <a:r>
              <a:rPr lang="cs-CZ" sz="1800" u="sng" dirty="0" smtClean="0">
                <a:solidFill>
                  <a:srgbClr val="000000"/>
                </a:solidFill>
              </a:rPr>
              <a:t>Rozpočet pro výzvu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Přesný rozsah dotací alokovaných pro 4. výzvu bude upřesněn až po rozhodnutí o schválených dotacích pro 3. výzvu (15.-16. leden 2019)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cs-CZ" sz="1800" u="sng" dirty="0" smtClean="0">
                <a:solidFill>
                  <a:srgbClr val="000000"/>
                </a:solidFill>
              </a:rPr>
              <a:t>Typ výzvy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000000"/>
                </a:solidFill>
              </a:rPr>
              <a:t>jednokolová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cs-CZ" sz="1800" dirty="0" smtClean="0">
                <a:solidFill>
                  <a:srgbClr val="000000"/>
                </a:solidFill>
              </a:rPr>
              <a:t>se zjednodušením v etapě hodnocení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54726" y="365975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platzhalter 6"/>
          <p:cNvSpPr txBox="1">
            <a:spLocks/>
          </p:cNvSpPr>
          <p:nvPr/>
        </p:nvSpPr>
        <p:spPr>
          <a:xfrm>
            <a:off x="1201479" y="1666073"/>
            <a:ext cx="7706039" cy="421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Dostupný rozpočet </a:t>
            </a:r>
            <a:r>
              <a:rPr lang="en-US" sz="1800" dirty="0" smtClean="0">
                <a:solidFill>
                  <a:srgbClr val="000000"/>
                </a:solidFill>
              </a:rPr>
              <a:t>ERDF </a:t>
            </a:r>
            <a:r>
              <a:rPr lang="cs-CZ" sz="1800" dirty="0" smtClean="0">
                <a:solidFill>
                  <a:srgbClr val="000000"/>
                </a:solidFill>
              </a:rPr>
              <a:t>pro 4. výzvu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cca </a:t>
            </a:r>
            <a:r>
              <a:rPr lang="en-US" sz="1800" b="1" dirty="0" smtClean="0">
                <a:solidFill>
                  <a:schemeClr val="accent1"/>
                </a:solidFill>
              </a:rPr>
              <a:t>11 m</a:t>
            </a:r>
            <a:r>
              <a:rPr lang="cs-CZ" sz="1800" b="1" dirty="0" err="1" smtClean="0">
                <a:solidFill>
                  <a:schemeClr val="accent1"/>
                </a:solidFill>
              </a:rPr>
              <a:t>il</a:t>
            </a:r>
            <a:r>
              <a:rPr lang="cs-CZ" sz="1800" b="1" dirty="0" smtClean="0">
                <a:solidFill>
                  <a:schemeClr val="accent1"/>
                </a:solidFill>
              </a:rPr>
              <a:t>. </a:t>
            </a:r>
            <a:r>
              <a:rPr lang="en-US" sz="1800" b="1" dirty="0" smtClean="0">
                <a:solidFill>
                  <a:schemeClr val="accent1"/>
                </a:solidFill>
              </a:rPr>
              <a:t>EUR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smtClean="0">
                <a:solidFill>
                  <a:srgbClr val="000000"/>
                </a:solidFill>
              </a:rPr>
              <a:t>doposud nepřidělených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>
                <a:solidFill>
                  <a:srgbClr val="000000"/>
                </a:solidFill>
              </a:rPr>
              <a:t>+ </a:t>
            </a:r>
            <a:r>
              <a:rPr lang="cs-CZ" sz="1800" dirty="0" smtClean="0">
                <a:solidFill>
                  <a:srgbClr val="000000"/>
                </a:solidFill>
              </a:rPr>
              <a:t> cca </a:t>
            </a:r>
            <a:r>
              <a:rPr lang="en-US" sz="1800" b="1" dirty="0" smtClean="0">
                <a:solidFill>
                  <a:schemeClr val="accent1"/>
                </a:solidFill>
              </a:rPr>
              <a:t>4-5 m</a:t>
            </a:r>
            <a:r>
              <a:rPr lang="cs-CZ" sz="1800" b="1" dirty="0" err="1" smtClean="0">
                <a:solidFill>
                  <a:schemeClr val="accent1"/>
                </a:solidFill>
              </a:rPr>
              <a:t>il</a:t>
            </a:r>
            <a:r>
              <a:rPr lang="cs-CZ" sz="1800" b="1" dirty="0" smtClean="0">
                <a:solidFill>
                  <a:schemeClr val="accent1"/>
                </a:solidFill>
              </a:rPr>
              <a:t>. </a:t>
            </a:r>
            <a:r>
              <a:rPr lang="en-US" sz="1800" b="1" dirty="0" smtClean="0">
                <a:solidFill>
                  <a:schemeClr val="accent1"/>
                </a:solidFill>
              </a:rPr>
              <a:t>EUR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smtClean="0">
                <a:solidFill>
                  <a:srgbClr val="000000"/>
                </a:solidFill>
              </a:rPr>
              <a:t>z úspor, zatím odhad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Časový plán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termín vyhlášení výzvy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zatím není stanoven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accent1"/>
                </a:solidFill>
              </a:rPr>
              <a:t>U</a:t>
            </a:r>
            <a:r>
              <a:rPr lang="cs-CZ" sz="1800" b="1" dirty="0" smtClean="0">
                <a:solidFill>
                  <a:schemeClr val="accent1"/>
                </a:solidFill>
              </a:rPr>
              <a:t>končena bude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</a:rPr>
              <a:t>na konci června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hodnocení a výběr projektů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smtClean="0">
                <a:solidFill>
                  <a:srgbClr val="000000"/>
                </a:solidFill>
              </a:rPr>
              <a:t>    </a:t>
            </a:r>
            <a:r>
              <a:rPr lang="cs-CZ" sz="1800" dirty="0">
                <a:solidFill>
                  <a:srgbClr val="000000"/>
                </a:solidFill>
              </a:rPr>
              <a:t>se uskuteční </a:t>
            </a:r>
            <a:r>
              <a:rPr lang="cs-CZ" sz="1800" b="1" dirty="0" smtClean="0">
                <a:solidFill>
                  <a:schemeClr val="accent1"/>
                </a:solidFill>
              </a:rPr>
              <a:t>v průběhu roku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Podepsání smluv 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cs-CZ" sz="1800" b="1" dirty="0" smtClean="0">
                <a:solidFill>
                  <a:schemeClr val="accent1"/>
                </a:solidFill>
              </a:rPr>
              <a:t> do konce roku 2019</a:t>
            </a:r>
            <a:endParaRPr lang="en-US" sz="1800" b="1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Trvání projektu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cs-CZ" sz="1800" dirty="0" smtClean="0">
                <a:solidFill>
                  <a:srgbClr val="000000"/>
                </a:solidFill>
              </a:rPr>
              <a:t>projekty musí být ukončeny nejpozději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30.06.2022</a:t>
            </a:r>
            <a:endParaRPr lang="cs-CZ" sz="1800" b="1" dirty="0" smtClean="0">
              <a:solidFill>
                <a:schemeClr val="accent1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kapitola </a:t>
            </a:r>
            <a:r>
              <a:rPr lang="cs-CZ" sz="1800" dirty="0">
                <a:solidFill>
                  <a:srgbClr val="000000"/>
                </a:solidFill>
              </a:rPr>
              <a:t>D.3.5 Implementačního manuálu - </a:t>
            </a:r>
            <a:r>
              <a:rPr lang="cs-CZ" sz="1800" dirty="0" err="1">
                <a:solidFill>
                  <a:srgbClr val="000000"/>
                </a:solidFill>
              </a:rPr>
              <a:t>Extension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of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project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           </a:t>
            </a:r>
            <a:r>
              <a:rPr lang="cs-CZ" sz="1800" dirty="0" err="1" smtClean="0">
                <a:solidFill>
                  <a:srgbClr val="000000"/>
                </a:solidFill>
              </a:rPr>
              <a:t>duration</a:t>
            </a:r>
            <a:r>
              <a:rPr lang="cs-CZ" sz="1800" dirty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Freeform 34"/>
          <p:cNvSpPr>
            <a:spLocks noChangeArrowheads="1"/>
          </p:cNvSpPr>
          <p:nvPr/>
        </p:nvSpPr>
        <p:spPr bwMode="auto">
          <a:xfrm>
            <a:off x="654407" y="4172431"/>
            <a:ext cx="337574" cy="59603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8" name="Freeform 116"/>
          <p:cNvSpPr>
            <a:spLocks noChangeArrowheads="1"/>
          </p:cNvSpPr>
          <p:nvPr/>
        </p:nvSpPr>
        <p:spPr bwMode="auto">
          <a:xfrm>
            <a:off x="556826" y="2833008"/>
            <a:ext cx="532736" cy="553830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6826" y="1684564"/>
            <a:ext cx="532736" cy="532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accent1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557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74427" y="969170"/>
            <a:ext cx="8888819" cy="514505"/>
          </a:xfrm>
        </p:spPr>
        <p:txBody>
          <a:bodyPr>
            <a:normAutofit fontScale="90000"/>
          </a:bodyPr>
          <a:lstStyle/>
          <a:p>
            <a:r>
              <a:rPr lang="de-AT" dirty="0" err="1" smtClean="0"/>
              <a:t>Wiiw</a:t>
            </a:r>
            <a:r>
              <a:rPr lang="de-AT" dirty="0" smtClean="0"/>
              <a:t> </a:t>
            </a:r>
            <a:r>
              <a:rPr lang="de-AT" dirty="0" err="1" smtClean="0"/>
              <a:t>study</a:t>
            </a:r>
            <a:endParaRPr lang="de-AT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651" y="1275908"/>
            <a:ext cx="8647189" cy="747240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cs-CZ" dirty="0" smtClean="0"/>
              <a:t>Hlavní cíle studie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9440" y="1959535"/>
            <a:ext cx="3185509" cy="3936516"/>
          </a:xfrm>
        </p:spPr>
        <p:txBody>
          <a:bodyPr/>
          <a:lstStyle/>
          <a:p>
            <a:r>
              <a:rPr lang="cs-CZ" sz="1800" i="1" dirty="0" smtClean="0">
                <a:solidFill>
                  <a:srgbClr val="000000"/>
                </a:solidFill>
              </a:rPr>
              <a:t>Studie </a:t>
            </a:r>
            <a:r>
              <a:rPr lang="cs-CZ" sz="1800" i="1" dirty="0" err="1" smtClean="0">
                <a:solidFill>
                  <a:srgbClr val="000000"/>
                </a:solidFill>
              </a:rPr>
              <a:t>socio</a:t>
            </a:r>
            <a:r>
              <a:rPr lang="cs-CZ" sz="1800" i="1" dirty="0" smtClean="0">
                <a:solidFill>
                  <a:srgbClr val="000000"/>
                </a:solidFill>
              </a:rPr>
              <a:t>-ekonomických výzev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poten</a:t>
            </a:r>
            <a:r>
              <a:rPr lang="cs-CZ" sz="1800" i="1" dirty="0" err="1" smtClean="0">
                <a:solidFill>
                  <a:srgbClr val="000000"/>
                </a:solidFill>
              </a:rPr>
              <a:t>ciálů</a:t>
            </a:r>
            <a:r>
              <a:rPr lang="en-US" sz="1800" i="1" dirty="0" smtClean="0">
                <a:solidFill>
                  <a:srgbClr val="000000"/>
                </a:solidFill>
              </a:rPr>
              <a:t> a </a:t>
            </a:r>
            <a:r>
              <a:rPr lang="cs-CZ" sz="1800" i="1" dirty="0" smtClean="0">
                <a:solidFill>
                  <a:srgbClr val="000000"/>
                </a:solidFill>
              </a:rPr>
              <a:t>dopadů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cs-CZ" sz="1800" i="1" dirty="0" smtClean="0">
                <a:solidFill>
                  <a:srgbClr val="000000"/>
                </a:solidFill>
              </a:rPr>
              <a:t>nadnárodní spolupráce v regionu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cs-CZ" sz="1800" i="1" dirty="0" smtClean="0">
                <a:solidFill>
                  <a:srgbClr val="000000"/>
                </a:solidFill>
              </a:rPr>
              <a:t>střední Evropy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de-AT" sz="1800" i="1" dirty="0" smtClean="0">
                <a:solidFill>
                  <a:srgbClr val="000000"/>
                </a:solidFill>
              </a:rPr>
              <a:t> </a:t>
            </a:r>
            <a:endParaRPr lang="de-AT" sz="1800" i="1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600" dirty="0">
              <a:solidFill>
                <a:srgbClr val="000000"/>
              </a:solidFill>
            </a:endParaRPr>
          </a:p>
          <a:p>
            <a:endParaRPr lang="de-AT" sz="1800" dirty="0">
              <a:solidFill>
                <a:srgbClr val="000000"/>
              </a:solidFill>
            </a:endParaRPr>
          </a:p>
          <a:p>
            <a:endParaRPr lang="de-AT" sz="1800" dirty="0">
              <a:solidFill>
                <a:srgbClr val="000000"/>
              </a:solidFill>
            </a:endParaRPr>
          </a:p>
          <a:p>
            <a:endParaRPr lang="de-AT" sz="1800" dirty="0">
              <a:solidFill>
                <a:srgbClr val="000000"/>
              </a:solidFill>
            </a:endParaRPr>
          </a:p>
          <a:p>
            <a:endParaRPr lang="de-AT" sz="18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84324" y="2372417"/>
            <a:ext cx="3030625" cy="2370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6794" tIns="38397" rIns="76794" bIns="38397" rtlCol="0">
            <a:spAutoFit/>
          </a:bodyPr>
          <a:lstStyle/>
          <a:p>
            <a:r>
              <a:rPr lang="de-AT" sz="2200" u="sng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3 </a:t>
            </a:r>
            <a:r>
              <a:rPr lang="de-AT" sz="2200" u="sng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do</a:t>
            </a:r>
            <a:r>
              <a:rPr lang="cs-CZ" sz="2200" u="sng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kumenty</a:t>
            </a:r>
            <a:r>
              <a:rPr lang="de-AT" sz="2200" u="sng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:</a:t>
            </a:r>
            <a:endParaRPr lang="de-AT" sz="2200" u="sng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AT" sz="18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Full</a:t>
            </a:r>
            <a:r>
              <a:rPr lang="de-AT" sz="18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Study</a:t>
            </a:r>
            <a:endParaRPr lang="de-AT" sz="1800" i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Raleway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b="1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Summary</a:t>
            </a:r>
            <a:r>
              <a:rPr lang="cs-CZ" sz="1800" b="1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for</a:t>
            </a:r>
            <a:r>
              <a:rPr lang="cs-CZ" sz="1800" b="1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Stakeholders</a:t>
            </a:r>
            <a:r>
              <a:rPr lang="cs-CZ" sz="1800" b="1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(</a:t>
            </a:r>
            <a:r>
              <a:rPr lang="de-AT" sz="1800" b="1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Executive </a:t>
            </a:r>
            <a:r>
              <a:rPr lang="de-AT" sz="1800" b="1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summary</a:t>
            </a:r>
            <a:r>
              <a:rPr lang="cs-CZ" sz="1800" b="1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Summary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for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Policy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2000" i="1" dirty="0" err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M</a:t>
            </a: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akers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(</a:t>
            </a: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Policy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2000" i="1" dirty="0" err="1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Brief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)</a:t>
            </a:r>
            <a:endParaRPr lang="de-AT" sz="1600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2651" y="3219583"/>
            <a:ext cx="323229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u="sng" dirty="0" smtClean="0">
                <a:solidFill>
                  <a:srgbClr val="000000"/>
                </a:solidFill>
              </a:rPr>
              <a:t>Obsah</a:t>
            </a:r>
            <a:r>
              <a:rPr lang="en-US" sz="1800" u="sng" dirty="0" smtClean="0">
                <a:solidFill>
                  <a:srgbClr val="000000"/>
                </a:solidFill>
              </a:rPr>
              <a:t>:</a:t>
            </a:r>
            <a:endParaRPr lang="en-US" sz="1800" u="sng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Hlavní územní výzvy a potřeby s vlivem na CE </a:t>
            </a:r>
            <a:r>
              <a:rPr lang="en-US" sz="1600" dirty="0" smtClean="0">
                <a:solidFill>
                  <a:srgbClr val="000000"/>
                </a:solidFill>
              </a:rPr>
              <a:t>(region</a:t>
            </a:r>
            <a:r>
              <a:rPr lang="cs-CZ" sz="1600" dirty="0" err="1" smtClean="0">
                <a:solidFill>
                  <a:srgbClr val="000000"/>
                </a:solidFill>
              </a:rPr>
              <a:t>ální</a:t>
            </a:r>
            <a:r>
              <a:rPr lang="cs-CZ" sz="1600" dirty="0" smtClean="0">
                <a:solidFill>
                  <a:srgbClr val="000000"/>
                </a:solidFill>
              </a:rPr>
              <a:t> analýza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Anal</a:t>
            </a:r>
            <a:r>
              <a:rPr lang="cs-CZ" sz="1600" dirty="0" err="1" smtClean="0">
                <a:solidFill>
                  <a:srgbClr val="000000"/>
                </a:solidFill>
              </a:rPr>
              <a:t>ýza</a:t>
            </a:r>
            <a:r>
              <a:rPr lang="cs-CZ" sz="1600" dirty="0" smtClean="0">
                <a:solidFill>
                  <a:srgbClr val="000000"/>
                </a:solidFill>
              </a:rPr>
              <a:t> dopadů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a výsledků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programu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CE 2007-2013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600" u="sng" dirty="0" smtClean="0">
                <a:solidFill>
                  <a:srgbClr val="000000"/>
                </a:solidFill>
              </a:rPr>
              <a:t>Výhled</a:t>
            </a:r>
            <a:r>
              <a:rPr lang="en-US" sz="1600" u="sng" dirty="0" smtClean="0">
                <a:solidFill>
                  <a:srgbClr val="000000"/>
                </a:solidFill>
              </a:rPr>
              <a:t> a </a:t>
            </a:r>
            <a:r>
              <a:rPr lang="cs-CZ" sz="1600" u="sng" dirty="0" smtClean="0">
                <a:solidFill>
                  <a:srgbClr val="000000"/>
                </a:solidFill>
              </a:rPr>
              <a:t>doporučení</a:t>
            </a:r>
            <a:r>
              <a:rPr lang="en-US" sz="1600" u="sng" dirty="0" smtClean="0">
                <a:solidFill>
                  <a:srgbClr val="000000"/>
                </a:solidFill>
              </a:rPr>
              <a:t> (</a:t>
            </a:r>
            <a:r>
              <a:rPr lang="cs-CZ" sz="1600" u="sng" dirty="0" smtClean="0">
                <a:solidFill>
                  <a:srgbClr val="000000"/>
                </a:solidFill>
              </a:rPr>
              <a:t>pro 4. výzvu a budoucí CE program</a:t>
            </a:r>
            <a:r>
              <a:rPr lang="en-US" sz="1600" u="sng" dirty="0" smtClean="0">
                <a:solidFill>
                  <a:srgbClr val="000000"/>
                </a:solidFill>
              </a:rPr>
              <a:t>)</a:t>
            </a: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70" y="1483675"/>
            <a:ext cx="2460554" cy="4549842"/>
          </a:xfrm>
          <a:prstGeom prst="rect">
            <a:avLst/>
          </a:prstGeom>
        </p:spPr>
      </p:pic>
      <p:sp>
        <p:nvSpPr>
          <p:cNvPr id="8" name="Titel 13"/>
          <p:cNvSpPr txBox="1">
            <a:spLocks/>
          </p:cNvSpPr>
          <p:nvPr/>
        </p:nvSpPr>
        <p:spPr>
          <a:xfrm>
            <a:off x="179875" y="381545"/>
            <a:ext cx="5825714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de-AT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31401" y="488801"/>
            <a:ext cx="8603316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Koncept 4. výzvy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5" name="Titel 13"/>
          <p:cNvSpPr txBox="1">
            <a:spLocks/>
          </p:cNvSpPr>
          <p:nvPr/>
        </p:nvSpPr>
        <p:spPr>
          <a:xfrm>
            <a:off x="74427" y="969170"/>
            <a:ext cx="8888819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71742" y="1011577"/>
            <a:ext cx="8562975" cy="1029350"/>
          </a:xfrm>
        </p:spPr>
        <p:txBody>
          <a:bodyPr/>
          <a:lstStyle/>
          <a:p>
            <a:r>
              <a:rPr lang="cs-CZ" dirty="0" smtClean="0"/>
              <a:t>Měla by reagovat na cíle 2021-2027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Benchmarking</a:t>
            </a:r>
            <a:r>
              <a:rPr lang="cs-CZ" dirty="0" smtClean="0"/>
              <a:t> CE a budoucího období podle </a:t>
            </a:r>
            <a:r>
              <a:rPr lang="cs-CZ" i="1" dirty="0" smtClean="0"/>
              <a:t>Background </a:t>
            </a:r>
            <a:r>
              <a:rPr lang="cs-CZ" i="1" dirty="0" err="1" smtClean="0"/>
              <a:t>analysis</a:t>
            </a:r>
            <a:endParaRPr lang="en-GB" i="1" dirty="0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6" y="2049198"/>
            <a:ext cx="8592651" cy="3209073"/>
          </a:xfrm>
          <a:prstGeom prst="rect">
            <a:avLst/>
          </a:prstGeom>
        </p:spPr>
      </p:pic>
      <p:sp>
        <p:nvSpPr>
          <p:cNvPr id="8" name="Rechteck 5"/>
          <p:cNvSpPr/>
          <p:nvPr/>
        </p:nvSpPr>
        <p:spPr>
          <a:xfrm>
            <a:off x="528359" y="5250000"/>
            <a:ext cx="844388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de-AT" sz="1400" dirty="0" smtClean="0">
                <a:solidFill>
                  <a:schemeClr val="accent1"/>
                </a:solidFill>
              </a:rPr>
              <a:t>S</a:t>
            </a:r>
            <a:r>
              <a:rPr lang="cs-CZ" sz="1400" dirty="0" err="1" smtClean="0">
                <a:solidFill>
                  <a:schemeClr val="accent1"/>
                </a:solidFill>
              </a:rPr>
              <a:t>ilné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de-AT" sz="1400" dirty="0" err="1" smtClean="0">
                <a:solidFill>
                  <a:schemeClr val="accent1"/>
                </a:solidFill>
              </a:rPr>
              <a:t>environment</a:t>
            </a:r>
            <a:r>
              <a:rPr lang="cs-CZ" sz="1400" dirty="0" err="1" smtClean="0">
                <a:solidFill>
                  <a:schemeClr val="accent1"/>
                </a:solidFill>
              </a:rPr>
              <a:t>ální</a:t>
            </a:r>
            <a:r>
              <a:rPr lang="de-AT" sz="1400" dirty="0" smtClean="0">
                <a:solidFill>
                  <a:schemeClr val="accent1"/>
                </a:solidFill>
              </a:rPr>
              <a:t> a </a:t>
            </a:r>
            <a:r>
              <a:rPr lang="cs-CZ" sz="1400" dirty="0" smtClean="0">
                <a:solidFill>
                  <a:schemeClr val="accent1"/>
                </a:solidFill>
              </a:rPr>
              <a:t>nízkouhlíkové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zakotvení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v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de-AT" sz="1400" dirty="0" err="1" smtClean="0">
                <a:solidFill>
                  <a:schemeClr val="accent1"/>
                </a:solidFill>
              </a:rPr>
              <a:t>Interreg</a:t>
            </a:r>
            <a:r>
              <a:rPr lang="de-AT" sz="1400" dirty="0" smtClean="0">
                <a:solidFill>
                  <a:schemeClr val="accent1"/>
                </a:solidFill>
              </a:rPr>
              <a:t> CE (PO 2)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accent1"/>
                </a:solidFill>
              </a:rPr>
              <a:t>Výrazné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provázání s tématy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inovací</a:t>
            </a:r>
            <a:r>
              <a:rPr lang="de-AT" sz="1400" dirty="0" smtClean="0">
                <a:solidFill>
                  <a:schemeClr val="accent1"/>
                </a:solidFill>
              </a:rPr>
              <a:t>, </a:t>
            </a:r>
            <a:r>
              <a:rPr lang="cs-CZ" sz="1400" dirty="0" smtClean="0">
                <a:solidFill>
                  <a:schemeClr val="accent1"/>
                </a:solidFill>
              </a:rPr>
              <a:t>dopravy</a:t>
            </a:r>
            <a:r>
              <a:rPr lang="de-AT" sz="1400" dirty="0" smtClean="0">
                <a:solidFill>
                  <a:schemeClr val="accent1"/>
                </a:solidFill>
              </a:rPr>
              <a:t> a </a:t>
            </a:r>
            <a:r>
              <a:rPr lang="de-AT" sz="1400" dirty="0" err="1" smtClean="0">
                <a:solidFill>
                  <a:schemeClr val="accent1"/>
                </a:solidFill>
              </a:rPr>
              <a:t>integr</a:t>
            </a:r>
            <a:r>
              <a:rPr lang="cs-CZ" sz="1400" dirty="0" err="1" smtClean="0">
                <a:solidFill>
                  <a:schemeClr val="accent1"/>
                </a:solidFill>
              </a:rPr>
              <a:t>ovaného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rozvoje</a:t>
            </a:r>
            <a:r>
              <a:rPr lang="de-AT" sz="1400" dirty="0" smtClean="0">
                <a:solidFill>
                  <a:schemeClr val="accent1"/>
                </a:solidFill>
              </a:rPr>
              <a:t> (PO1, PO3, PO5)</a:t>
            </a:r>
          </a:p>
          <a:p>
            <a:pPr marL="285750" indent="-285750">
              <a:buFont typeface="Trebuchet MS" panose="020B0603020202020204" pitchFamily="34" charset="0"/>
              <a:buChar char="~"/>
            </a:pPr>
            <a:r>
              <a:rPr lang="de-AT" sz="1400" dirty="0" err="1" smtClean="0">
                <a:solidFill>
                  <a:schemeClr val="accent1"/>
                </a:solidFill>
              </a:rPr>
              <a:t>Soci</a:t>
            </a:r>
            <a:r>
              <a:rPr lang="cs-CZ" sz="1400" dirty="0" err="1" smtClean="0">
                <a:solidFill>
                  <a:schemeClr val="accent1"/>
                </a:solidFill>
              </a:rPr>
              <a:t>ální</a:t>
            </a:r>
            <a:r>
              <a:rPr lang="de-AT" sz="1400" dirty="0" smtClean="0">
                <a:solidFill>
                  <a:schemeClr val="accent1"/>
                </a:solidFill>
              </a:rPr>
              <a:t> t</a:t>
            </a:r>
            <a:r>
              <a:rPr lang="cs-CZ" sz="1400" dirty="0" err="1" smtClean="0">
                <a:solidFill>
                  <a:schemeClr val="accent1"/>
                </a:solidFill>
              </a:rPr>
              <a:t>émata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r>
              <a:rPr lang="de-AT" sz="1400" dirty="0">
                <a:solidFill>
                  <a:schemeClr val="accent1"/>
                </a:solidFill>
              </a:rPr>
              <a:t>(PO4) </a:t>
            </a:r>
            <a:r>
              <a:rPr lang="cs-CZ" sz="1400" dirty="0" smtClean="0">
                <a:solidFill>
                  <a:schemeClr val="accent1"/>
                </a:solidFill>
              </a:rPr>
              <a:t>řešena v menším rozsahu</a:t>
            </a:r>
            <a:r>
              <a:rPr lang="de-AT" sz="1400" dirty="0" smtClean="0">
                <a:solidFill>
                  <a:schemeClr val="accent1"/>
                </a:solidFill>
              </a:rPr>
              <a:t> </a:t>
            </a:r>
            <a:endParaRPr lang="de-AT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231401" y="488801"/>
            <a:ext cx="8603316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zdroje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574158" y="1628906"/>
            <a:ext cx="7974419" cy="435563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Ve 4. výzvě budou rozděleny zbylé dostupné zdroje  zohlední i odhady čerpání</a:t>
            </a:r>
            <a:endParaRPr lang="en-GB" sz="2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lvl="3"/>
            <a:endParaRPr lang="cs-CZ" sz="16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1 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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35 </a:t>
            </a:r>
            <a:r>
              <a:rPr lang="de-AT" sz="1600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proje</a:t>
            </a:r>
            <a:r>
              <a:rPr lang="cs-CZ" sz="1600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ktů</a:t>
            </a:r>
            <a:r>
              <a:rPr lang="cs-CZ" sz="1600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– schváleno v dubnu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 2016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2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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50 p</a:t>
            </a:r>
            <a:r>
              <a:rPr lang="cs-CZ" sz="1600" dirty="0" err="1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rojektů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–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schváleno v březnu</a:t>
            </a:r>
            <a:r>
              <a:rPr lang="cs-CZ" sz="1600" dirty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2017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3 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uzavřena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25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. ledna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2018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;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rozhodnutí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MC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se očekává v lednu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2018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4 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má být vyhlášena do konce června 2019</a:t>
            </a:r>
            <a:endParaRPr lang="de-AT" sz="1600" dirty="0" smtClean="0">
              <a:solidFill>
                <a:schemeClr val="tx2"/>
              </a:solidFill>
              <a:latin typeface="Trebuchet MS" pitchFamily="34" charset="0"/>
              <a:cs typeface="Raleway"/>
              <a:sym typeface="Wingdings" panose="05000000000000000000" pitchFamily="2" charset="2"/>
            </a:endParaRPr>
          </a:p>
          <a:p>
            <a:endParaRPr lang="de-AT" sz="2000" b="1" dirty="0" smtClean="0">
              <a:solidFill>
                <a:schemeClr val="accent1"/>
              </a:solidFill>
              <a:latin typeface="Trebuchet MS" pitchFamily="34" charset="0"/>
              <a:cs typeface="Raleway"/>
              <a:sym typeface="Wingdings" panose="05000000000000000000" pitchFamily="2" charset="2"/>
            </a:endParaRPr>
          </a:p>
          <a:p>
            <a:r>
              <a:rPr lang="de-AT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A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lokace</a:t>
            </a:r>
            <a:endParaRPr lang="de-AT" sz="1600" dirty="0">
              <a:solidFill>
                <a:schemeClr val="tx2"/>
              </a:solidFill>
              <a:latin typeface="Trebuchet MS" pitchFamily="34" charset="0"/>
              <a:cs typeface="Raleway"/>
              <a:sym typeface="Wingdings" panose="05000000000000000000" pitchFamily="2" charset="2"/>
            </a:endParaRP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1  </a:t>
            </a:r>
            <a:r>
              <a:rPr lang="de-AT" sz="1600" dirty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69,9 M EUR ERDF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2 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90,2 M EUR ERDF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3 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očekává se rozdělení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60 M EUR ERDF</a:t>
            </a:r>
          </a:p>
          <a:p>
            <a:pPr marL="1494813" lvl="3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výzva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b="1" dirty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4 </a:t>
            </a:r>
            <a:r>
              <a:rPr lang="de-AT" sz="16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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očekává se rozdělení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cca 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1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1</a:t>
            </a:r>
            <a:r>
              <a:rPr lang="de-AT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600" dirty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M EUR ERDF + </a:t>
            </a:r>
            <a:r>
              <a:rPr lang="cs-CZ" sz="1600" dirty="0" smtClean="0">
                <a:solidFill>
                  <a:schemeClr val="tx2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úspory (nevyčerpané zdroje) z výzvy 1</a:t>
            </a:r>
            <a:endParaRPr lang="de-AT" sz="16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  <a:p>
            <a:endParaRPr lang="de-AT" sz="22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260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1626</Words>
  <Application>Microsoft Office PowerPoint</Application>
  <PresentationFormat>Předvádění na obrazovce (4:3)</PresentationFormat>
  <Paragraphs>318</Paragraphs>
  <Slides>33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51" baseType="lpstr">
      <vt:lpstr>ＭＳ Ｐゴシック</vt:lpstr>
      <vt:lpstr>Arial</vt:lpstr>
      <vt:lpstr>Bahnschrift SemiBold</vt:lpstr>
      <vt:lpstr>Bahnschrift SemiLight</vt:lpstr>
      <vt:lpstr>Calibri</vt:lpstr>
      <vt:lpstr>Gill Sans</vt:lpstr>
      <vt:lpstr>Lato Light</vt:lpstr>
      <vt:lpstr>Montserrat</vt:lpstr>
      <vt:lpstr>Raleway</vt:lpstr>
      <vt:lpstr>Raleway Light</vt:lpstr>
      <vt:lpstr>Raleway Regular</vt:lpstr>
      <vt:lpstr>Tahoma</vt:lpstr>
      <vt:lpstr>Times New Roman</vt:lpstr>
      <vt:lpstr>Trebuchet MS</vt:lpstr>
      <vt:lpstr>Wingdings</vt:lpstr>
      <vt:lpstr>Wingdings 2</vt:lpstr>
      <vt:lpstr>Wingdings 3</vt:lpstr>
      <vt:lpstr>CentralEurope_iService</vt:lpstr>
      <vt:lpstr>Prezentace aplikace PowerPoint</vt:lpstr>
      <vt:lpstr>PREZENTACE v kostce</vt:lpstr>
      <vt:lpstr>Koncept 4. výzvy</vt:lpstr>
      <vt:lpstr>Koncept 4. výzvy</vt:lpstr>
      <vt:lpstr>Koncept 4. výzvy</vt:lpstr>
      <vt:lpstr>Koncept 4. výzvy</vt:lpstr>
      <vt:lpstr>Wiiw study</vt:lpstr>
      <vt:lpstr>Koncept 4. výzvy </vt:lpstr>
      <vt:lpstr>zdroje </vt:lpstr>
      <vt:lpstr>Dosavadní statistiky</vt:lpstr>
      <vt:lpstr>Už ve 3. výzvĚ se v podmínkách pro schválení</vt:lpstr>
      <vt:lpstr> komunikační aktivity </vt:lpstr>
      <vt:lpstr> komunikační aktivity </vt:lpstr>
      <vt:lpstr> komunikační aktivity </vt:lpstr>
      <vt:lpstr>Prezentace aplikace PowerPoint</vt:lpstr>
      <vt:lpstr>SOCIÁLNÍ média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Campaign Publications</vt:lpstr>
      <vt:lpstr>Prezentace aplikace PowerPoint</vt:lpstr>
      <vt:lpstr>#cooperationiscentral: Web and social media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Horváthová Stella</cp:lastModifiedBy>
  <cp:revision>2623</cp:revision>
  <cp:lastPrinted>2018-11-26T15:23:37Z</cp:lastPrinted>
  <dcterms:created xsi:type="dcterms:W3CDTF">2014-11-12T21:47:38Z</dcterms:created>
  <dcterms:modified xsi:type="dcterms:W3CDTF">2018-11-28T09:37:32Z</dcterms:modified>
</cp:coreProperties>
</file>