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812" r:id="rId1"/>
  </p:sldMasterIdLst>
  <p:notesMasterIdLst>
    <p:notesMasterId r:id="rId35"/>
  </p:notesMasterIdLst>
  <p:handoutMasterIdLst>
    <p:handoutMasterId r:id="rId36"/>
  </p:handoutMasterIdLst>
  <p:sldIdLst>
    <p:sldId id="658" r:id="rId2"/>
    <p:sldId id="731" r:id="rId3"/>
    <p:sldId id="768" r:id="rId4"/>
    <p:sldId id="769" r:id="rId5"/>
    <p:sldId id="770" r:id="rId6"/>
    <p:sldId id="763" r:id="rId7"/>
    <p:sldId id="771" r:id="rId8"/>
    <p:sldId id="815" r:id="rId9"/>
    <p:sldId id="766" r:id="rId10"/>
    <p:sldId id="792" r:id="rId11"/>
    <p:sldId id="776" r:id="rId12"/>
    <p:sldId id="811" r:id="rId13"/>
    <p:sldId id="814" r:id="rId14"/>
    <p:sldId id="813" r:id="rId15"/>
    <p:sldId id="809" r:id="rId16"/>
    <p:sldId id="812" r:id="rId17"/>
    <p:sldId id="783" r:id="rId18"/>
    <p:sldId id="784" r:id="rId19"/>
    <p:sldId id="786" r:id="rId20"/>
    <p:sldId id="788" r:id="rId21"/>
    <p:sldId id="789" r:id="rId22"/>
    <p:sldId id="790" r:id="rId23"/>
    <p:sldId id="791" r:id="rId24"/>
    <p:sldId id="794" r:id="rId25"/>
    <p:sldId id="796" r:id="rId26"/>
    <p:sldId id="797" r:id="rId27"/>
    <p:sldId id="798" r:id="rId28"/>
    <p:sldId id="799" r:id="rId29"/>
    <p:sldId id="800" r:id="rId30"/>
    <p:sldId id="802" r:id="rId31"/>
    <p:sldId id="803" r:id="rId32"/>
    <p:sldId id="808" r:id="rId33"/>
    <p:sldId id="720" r:id="rId34"/>
  </p:sldIdLst>
  <p:sldSz cx="9144000" cy="6858000" type="screen4x3"/>
  <p:notesSz cx="6797675" cy="9926638"/>
  <p:defaultTextStyle>
    <a:defPPr>
      <a:defRPr lang="en-US"/>
    </a:defPPr>
    <a:lvl1pPr marL="0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383971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767942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151913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1535885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1919856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303827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2687798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3071770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06">
          <p15:clr>
            <a:srgbClr val="A4A3A4"/>
          </p15:clr>
        </p15:guide>
        <p15:guide id="2" orient="horz">
          <p15:clr>
            <a:srgbClr val="A4A3A4"/>
          </p15:clr>
        </p15:guide>
        <p15:guide id="3" pos="5480">
          <p15:clr>
            <a:srgbClr val="A4A3A4"/>
          </p15:clr>
        </p15:guide>
        <p15:guide id="4" pos="2792">
          <p15:clr>
            <a:srgbClr val="A4A3A4"/>
          </p15:clr>
        </p15:guide>
        <p15:guide id="5" pos="18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D3D8"/>
    <a:srgbClr val="7494A4"/>
    <a:srgbClr val="000000"/>
    <a:srgbClr val="67635D"/>
    <a:srgbClr val="77726B"/>
    <a:srgbClr val="B78B02"/>
    <a:srgbClr val="F10F21"/>
    <a:srgbClr val="DEA902"/>
    <a:srgbClr val="D09E02"/>
    <a:srgbClr val="1E27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33" autoAdjust="0"/>
    <p:restoredTop sz="86410" autoAdjust="0"/>
  </p:normalViewPr>
  <p:slideViewPr>
    <p:cSldViewPr snapToGrid="0" snapToObjects="1">
      <p:cViewPr varScale="1">
        <p:scale>
          <a:sx n="131" d="100"/>
          <a:sy n="131" d="100"/>
        </p:scale>
        <p:origin x="1020" y="126"/>
      </p:cViewPr>
      <p:guideLst>
        <p:guide orient="horz" pos="4306"/>
        <p:guide orient="horz"/>
        <p:guide pos="5480"/>
        <p:guide pos="2792"/>
        <p:guide pos="1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6" d="100"/>
          <a:sy n="86" d="100"/>
        </p:scale>
        <p:origin x="3786" y="78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Trebuchet MS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94CB2D-72F5-5C4E-93D3-E8E8F059BBA5}" type="datetimeFigureOut">
              <a:rPr lang="en-US" smtClean="0">
                <a:latin typeface="Trebuchet MS" pitchFamily="34" charset="0"/>
              </a:rPr>
              <a:t>11/28/2018</a:t>
            </a:fld>
            <a:endParaRPr lang="en-US" dirty="0">
              <a:latin typeface="Trebuchet MS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Trebuchet MS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849E0F-067E-034A-A3D7-0C57F78FBA91}" type="slidenum">
              <a:rPr lang="en-US" smtClean="0">
                <a:latin typeface="Trebuchet MS" pitchFamily="34" charset="0"/>
              </a:rPr>
              <a:t>‹#›</a:t>
            </a:fld>
            <a:endParaRPr lang="en-US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9999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rebuchet MS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rebuchet MS" pitchFamily="34" charset="0"/>
              </a:defRPr>
            </a:lvl1pPr>
          </a:lstStyle>
          <a:p>
            <a:fld id="{EFC10EE1-B198-C942-8235-326C972CBB30}" type="datetimeFigureOut">
              <a:rPr lang="en-US" smtClean="0"/>
              <a:pPr/>
              <a:t>11/28/2018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rebuchet MS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rebuchet MS" pitchFamily="34" charset="0"/>
              </a:defRPr>
            </a:lvl1pPr>
          </a:lstStyle>
          <a:p>
            <a:fld id="{006BE02D-20C0-F840-AFAC-BEA99C74FDC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83971" rtl="0" eaLnBrk="1" latinLnBrk="0" hangingPunct="1">
      <a:defRPr sz="1000" kern="1200">
        <a:solidFill>
          <a:schemeClr val="tx1"/>
        </a:solidFill>
        <a:latin typeface="Trebuchet MS" pitchFamily="34" charset="0"/>
        <a:ea typeface="+mn-ea"/>
        <a:cs typeface="+mn-cs"/>
      </a:defRPr>
    </a:lvl1pPr>
    <a:lvl2pPr marL="383971" algn="l" defTabSz="383971" rtl="0" eaLnBrk="1" latinLnBrk="0" hangingPunct="1">
      <a:defRPr sz="1000" kern="1200">
        <a:solidFill>
          <a:schemeClr val="tx1"/>
        </a:solidFill>
        <a:latin typeface="Trebuchet MS" pitchFamily="34" charset="0"/>
        <a:ea typeface="+mn-ea"/>
        <a:cs typeface="+mn-cs"/>
      </a:defRPr>
    </a:lvl2pPr>
    <a:lvl3pPr marL="767942" algn="l" defTabSz="383971" rtl="0" eaLnBrk="1" latinLnBrk="0" hangingPunct="1">
      <a:defRPr sz="1000" kern="1200">
        <a:solidFill>
          <a:schemeClr val="tx1"/>
        </a:solidFill>
        <a:latin typeface="Trebuchet MS" pitchFamily="34" charset="0"/>
        <a:ea typeface="+mn-ea"/>
        <a:cs typeface="+mn-cs"/>
      </a:defRPr>
    </a:lvl3pPr>
    <a:lvl4pPr marL="1151913" algn="l" defTabSz="383971" rtl="0" eaLnBrk="1" latinLnBrk="0" hangingPunct="1">
      <a:defRPr sz="1000" kern="1200">
        <a:solidFill>
          <a:schemeClr val="tx1"/>
        </a:solidFill>
        <a:latin typeface="Trebuchet MS" pitchFamily="34" charset="0"/>
        <a:ea typeface="+mn-ea"/>
        <a:cs typeface="+mn-cs"/>
      </a:defRPr>
    </a:lvl4pPr>
    <a:lvl5pPr marL="1535885" algn="l" defTabSz="383971" rtl="0" eaLnBrk="1" latinLnBrk="0" hangingPunct="1">
      <a:defRPr sz="1000" kern="1200">
        <a:solidFill>
          <a:schemeClr val="tx1"/>
        </a:solidFill>
        <a:latin typeface="Trebuchet MS" pitchFamily="34" charset="0"/>
        <a:ea typeface="+mn-ea"/>
        <a:cs typeface="+mn-cs"/>
      </a:defRPr>
    </a:lvl5pPr>
    <a:lvl6pPr marL="1919856" algn="l" defTabSz="38397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303827" algn="l" defTabSz="38397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687798" algn="l" defTabSz="38397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071770" algn="l" defTabSz="38397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4031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5805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5070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6BE02D-20C0-F840-AFAC-BEA99C74FDC2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1087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6BE02D-20C0-F840-AFAC-BEA99C74FDC2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5204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pPr marL="0" marR="0" lvl="0" indent="0" algn="r" defTabSz="7679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4216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325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929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2721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4127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3634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4009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3839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noProof="0" dirty="0" smtClean="0"/>
              <a:t>160m EUR ERDF, 2 calls (2015 and 2016) with a high demand of TN cooperation on the ground and 900+ partners involved</a:t>
            </a:r>
          </a:p>
          <a:p>
            <a:pPr marL="0" marR="0" indent="0" algn="l" defTabSz="3839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noProof="0" dirty="0" smtClean="0"/>
              <a:t>P1 from advanced manufacturing to entrepreneurship; P2 from energy efficiency of public buildings to integrated urban mobility; P3 from air quality to </a:t>
            </a:r>
            <a:r>
              <a:rPr lang="en-US" altLang="de-DE" sz="1000" dirty="0" smtClean="0">
                <a:latin typeface="Trebuchet MS" pitchFamily="34" charset="0"/>
                <a:ea typeface="ＭＳ Ｐゴシック" pitchFamily="34" charset="-128"/>
              </a:rPr>
              <a:t>industrial and archaeological heritage t</a:t>
            </a:r>
            <a:r>
              <a:rPr lang="en-GB" baseline="0" noProof="0" dirty="0" smtClean="0"/>
              <a:t>o food waste; P4 from sustainable mobility to integrated logistics</a:t>
            </a:r>
          </a:p>
          <a:p>
            <a:pPr marL="0" marR="0" indent="0" algn="l" defTabSz="3839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noProof="0" dirty="0" smtClean="0"/>
              <a:t>Allocated funds: P1 43,4 M€;</a:t>
            </a:r>
            <a:r>
              <a:rPr lang="en-GB" baseline="0" noProof="0" dirty="0" smtClean="0"/>
              <a:t> </a:t>
            </a:r>
            <a:r>
              <a:rPr lang="en-GB" noProof="0" dirty="0" smtClean="0"/>
              <a:t>P2 34 M€;</a:t>
            </a:r>
            <a:r>
              <a:rPr lang="en-GB" baseline="0" noProof="0" dirty="0" smtClean="0"/>
              <a:t> </a:t>
            </a:r>
            <a:r>
              <a:rPr lang="en-GB" noProof="0" dirty="0" smtClean="0"/>
              <a:t>P3 63,7 M€;</a:t>
            </a:r>
            <a:r>
              <a:rPr lang="en-GB" baseline="0" noProof="0" dirty="0" smtClean="0"/>
              <a:t> </a:t>
            </a:r>
            <a:r>
              <a:rPr lang="en-GB" noProof="0" dirty="0" smtClean="0"/>
              <a:t>P4 17 M€</a:t>
            </a:r>
          </a:p>
          <a:p>
            <a:endParaRPr lang="de-DE" b="1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pPr marL="0" marR="0" lvl="0" indent="0" algn="r" defTabSz="7679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2912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89610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6BE02D-20C0-F840-AFAC-BEA99C74FDC2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679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ISTORAGE\-Print\MA27\Powerpoint\rep\Cover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eck 5"/>
          <p:cNvSpPr/>
          <p:nvPr userDrawn="1"/>
        </p:nvSpPr>
        <p:spPr>
          <a:xfrm>
            <a:off x="0" y="4513081"/>
            <a:ext cx="9144000" cy="23449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4" name="Freeform 2"/>
          <p:cNvSpPr>
            <a:spLocks noChangeArrowheads="1"/>
          </p:cNvSpPr>
          <p:nvPr userDrawn="1"/>
        </p:nvSpPr>
        <p:spPr bwMode="auto">
          <a:xfrm>
            <a:off x="715716" y="4857905"/>
            <a:ext cx="164475" cy="267271"/>
          </a:xfrm>
          <a:custGeom>
            <a:avLst/>
            <a:gdLst>
              <a:gd name="T0" fmla="*/ 125 w 249"/>
              <a:gd name="T1" fmla="*/ 0 h 400"/>
              <a:gd name="T2" fmla="*/ 125 w 249"/>
              <a:gd name="T3" fmla="*/ 0 h 400"/>
              <a:gd name="T4" fmla="*/ 0 w 249"/>
              <a:gd name="T5" fmla="*/ 125 h 400"/>
              <a:gd name="T6" fmla="*/ 125 w 249"/>
              <a:gd name="T7" fmla="*/ 399 h 400"/>
              <a:gd name="T8" fmla="*/ 248 w 249"/>
              <a:gd name="T9" fmla="*/ 125 h 400"/>
              <a:gd name="T10" fmla="*/ 125 w 249"/>
              <a:gd name="T11" fmla="*/ 0 h 400"/>
              <a:gd name="T12" fmla="*/ 125 w 249"/>
              <a:gd name="T13" fmla="*/ 196 h 400"/>
              <a:gd name="T14" fmla="*/ 125 w 249"/>
              <a:gd name="T15" fmla="*/ 196 h 400"/>
              <a:gd name="T16" fmla="*/ 53 w 249"/>
              <a:gd name="T17" fmla="*/ 125 h 400"/>
              <a:gd name="T18" fmla="*/ 125 w 249"/>
              <a:gd name="T19" fmla="*/ 54 h 400"/>
              <a:gd name="T20" fmla="*/ 195 w 249"/>
              <a:gd name="T21" fmla="*/ 125 h 400"/>
              <a:gd name="T22" fmla="*/ 125 w 249"/>
              <a:gd name="T23" fmla="*/ 196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49" h="400">
                <a:moveTo>
                  <a:pt x="125" y="0"/>
                </a:moveTo>
                <a:lnTo>
                  <a:pt x="125" y="0"/>
                </a:lnTo>
                <a:cubicBezTo>
                  <a:pt x="53" y="0"/>
                  <a:pt x="0" y="54"/>
                  <a:pt x="0" y="125"/>
                </a:cubicBezTo>
                <a:cubicBezTo>
                  <a:pt x="0" y="240"/>
                  <a:pt x="125" y="399"/>
                  <a:pt x="125" y="399"/>
                </a:cubicBezTo>
                <a:cubicBezTo>
                  <a:pt x="125" y="399"/>
                  <a:pt x="248" y="240"/>
                  <a:pt x="248" y="125"/>
                </a:cubicBezTo>
                <a:cubicBezTo>
                  <a:pt x="248" y="54"/>
                  <a:pt x="195" y="0"/>
                  <a:pt x="125" y="0"/>
                </a:cubicBezTo>
                <a:close/>
                <a:moveTo>
                  <a:pt x="125" y="196"/>
                </a:moveTo>
                <a:lnTo>
                  <a:pt x="125" y="196"/>
                </a:lnTo>
                <a:cubicBezTo>
                  <a:pt x="88" y="196"/>
                  <a:pt x="53" y="160"/>
                  <a:pt x="53" y="125"/>
                </a:cubicBezTo>
                <a:cubicBezTo>
                  <a:pt x="53" y="89"/>
                  <a:pt x="88" y="54"/>
                  <a:pt x="125" y="54"/>
                </a:cubicBezTo>
                <a:cubicBezTo>
                  <a:pt x="159" y="54"/>
                  <a:pt x="195" y="89"/>
                  <a:pt x="195" y="125"/>
                </a:cubicBezTo>
                <a:cubicBezTo>
                  <a:pt x="195" y="160"/>
                  <a:pt x="159" y="196"/>
                  <a:pt x="125" y="196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en-US" dirty="0">
              <a:latin typeface="Trebuchet MS" pitchFamily="34" charset="0"/>
            </a:endParaRPr>
          </a:p>
        </p:txBody>
      </p:sp>
      <p:sp>
        <p:nvSpPr>
          <p:cNvPr id="5" name="AutoShape 71"/>
          <p:cNvSpPr>
            <a:spLocks/>
          </p:cNvSpPr>
          <p:nvPr userDrawn="1"/>
        </p:nvSpPr>
        <p:spPr bwMode="auto">
          <a:xfrm>
            <a:off x="634536" y="5560295"/>
            <a:ext cx="326835" cy="335440"/>
          </a:xfrm>
          <a:custGeom>
            <a:avLst/>
            <a:gdLst>
              <a:gd name="T0" fmla="*/ 10800 w 21600"/>
              <a:gd name="T1" fmla="*/ 10794 h 21588"/>
              <a:gd name="T2" fmla="*/ 10800 w 21600"/>
              <a:gd name="T3" fmla="*/ 10794 h 21588"/>
              <a:gd name="T4" fmla="*/ 10800 w 21600"/>
              <a:gd name="T5" fmla="*/ 10794 h 21588"/>
              <a:gd name="T6" fmla="*/ 10800 w 21600"/>
              <a:gd name="T7" fmla="*/ 10794 h 215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588">
                <a:moveTo>
                  <a:pt x="10794" y="0"/>
                </a:moveTo>
                <a:cubicBezTo>
                  <a:pt x="12288" y="0"/>
                  <a:pt x="13689" y="251"/>
                  <a:pt x="14997" y="750"/>
                </a:cubicBezTo>
                <a:cubicBezTo>
                  <a:pt x="16304" y="1249"/>
                  <a:pt x="17445" y="1929"/>
                  <a:pt x="18422" y="2781"/>
                </a:cubicBezTo>
                <a:cubicBezTo>
                  <a:pt x="19399" y="3639"/>
                  <a:pt x="20173" y="4640"/>
                  <a:pt x="20743" y="5783"/>
                </a:cubicBezTo>
                <a:cubicBezTo>
                  <a:pt x="21315" y="6926"/>
                  <a:pt x="21599" y="8156"/>
                  <a:pt x="21599" y="9468"/>
                </a:cubicBezTo>
                <a:cubicBezTo>
                  <a:pt x="21599" y="10774"/>
                  <a:pt x="21315" y="12002"/>
                  <a:pt x="20743" y="13141"/>
                </a:cubicBezTo>
                <a:cubicBezTo>
                  <a:pt x="20173" y="14287"/>
                  <a:pt x="19399" y="15288"/>
                  <a:pt x="18422" y="16149"/>
                </a:cubicBezTo>
                <a:cubicBezTo>
                  <a:pt x="17445" y="17007"/>
                  <a:pt x="16304" y="17686"/>
                  <a:pt x="14997" y="18180"/>
                </a:cubicBezTo>
                <a:cubicBezTo>
                  <a:pt x="13689" y="18677"/>
                  <a:pt x="12288" y="18922"/>
                  <a:pt x="10794" y="18922"/>
                </a:cubicBezTo>
                <a:cubicBezTo>
                  <a:pt x="10104" y="18922"/>
                  <a:pt x="9426" y="18869"/>
                  <a:pt x="8767" y="18761"/>
                </a:cubicBezTo>
                <a:cubicBezTo>
                  <a:pt x="7444" y="20014"/>
                  <a:pt x="5900" y="20877"/>
                  <a:pt x="4135" y="21354"/>
                </a:cubicBezTo>
                <a:cubicBezTo>
                  <a:pt x="3947" y="21391"/>
                  <a:pt x="3758" y="21430"/>
                  <a:pt x="3565" y="21467"/>
                </a:cubicBezTo>
                <a:cubicBezTo>
                  <a:pt x="3375" y="21509"/>
                  <a:pt x="3170" y="21549"/>
                  <a:pt x="2951" y="21583"/>
                </a:cubicBezTo>
                <a:cubicBezTo>
                  <a:pt x="2831" y="21600"/>
                  <a:pt x="2727" y="21571"/>
                  <a:pt x="2643" y="21495"/>
                </a:cubicBezTo>
                <a:cubicBezTo>
                  <a:pt x="2556" y="21419"/>
                  <a:pt x="2497" y="21309"/>
                  <a:pt x="2466" y="21165"/>
                </a:cubicBezTo>
                <a:cubicBezTo>
                  <a:pt x="2438" y="21021"/>
                  <a:pt x="2457" y="20900"/>
                  <a:pt x="2523" y="20807"/>
                </a:cubicBezTo>
                <a:cubicBezTo>
                  <a:pt x="2591" y="20714"/>
                  <a:pt x="2666" y="20621"/>
                  <a:pt x="2749" y="20530"/>
                </a:cubicBezTo>
                <a:cubicBezTo>
                  <a:pt x="2920" y="20324"/>
                  <a:pt x="3083" y="20124"/>
                  <a:pt x="3233" y="19929"/>
                </a:cubicBezTo>
                <a:cubicBezTo>
                  <a:pt x="3384" y="19737"/>
                  <a:pt x="3521" y="19506"/>
                  <a:pt x="3645" y="19241"/>
                </a:cubicBezTo>
                <a:cubicBezTo>
                  <a:pt x="3768" y="18976"/>
                  <a:pt x="3881" y="18662"/>
                  <a:pt x="3982" y="18301"/>
                </a:cubicBezTo>
                <a:cubicBezTo>
                  <a:pt x="4083" y="17940"/>
                  <a:pt x="4173" y="17506"/>
                  <a:pt x="4248" y="16992"/>
                </a:cubicBezTo>
                <a:cubicBezTo>
                  <a:pt x="2942" y="16109"/>
                  <a:pt x="1906" y="15020"/>
                  <a:pt x="1143" y="13731"/>
                </a:cubicBezTo>
                <a:cubicBezTo>
                  <a:pt x="381" y="12436"/>
                  <a:pt x="0" y="11017"/>
                  <a:pt x="0" y="9468"/>
                </a:cubicBezTo>
                <a:cubicBezTo>
                  <a:pt x="0" y="8164"/>
                  <a:pt x="284" y="6937"/>
                  <a:pt x="856" y="5789"/>
                </a:cubicBezTo>
                <a:cubicBezTo>
                  <a:pt x="1428" y="4640"/>
                  <a:pt x="2200" y="3639"/>
                  <a:pt x="3177" y="2781"/>
                </a:cubicBezTo>
                <a:cubicBezTo>
                  <a:pt x="4154" y="1929"/>
                  <a:pt x="5293" y="1249"/>
                  <a:pt x="6597" y="750"/>
                </a:cubicBezTo>
                <a:cubicBezTo>
                  <a:pt x="7901" y="251"/>
                  <a:pt x="9299" y="0"/>
                  <a:pt x="10794" y="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7" name="AutoShape 128"/>
          <p:cNvSpPr>
            <a:spLocks/>
          </p:cNvSpPr>
          <p:nvPr userDrawn="1"/>
        </p:nvSpPr>
        <p:spPr bwMode="auto">
          <a:xfrm>
            <a:off x="692929" y="6321461"/>
            <a:ext cx="210048" cy="23018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3980" y="10851"/>
                </a:moveTo>
                <a:cubicBezTo>
                  <a:pt x="14231" y="10892"/>
                  <a:pt x="14582" y="10935"/>
                  <a:pt x="15043" y="10992"/>
                </a:cubicBezTo>
                <a:cubicBezTo>
                  <a:pt x="15500" y="11044"/>
                  <a:pt x="15978" y="11105"/>
                  <a:pt x="16477" y="11168"/>
                </a:cubicBezTo>
                <a:cubicBezTo>
                  <a:pt x="16972" y="11234"/>
                  <a:pt x="17436" y="11300"/>
                  <a:pt x="17868" y="11369"/>
                </a:cubicBezTo>
                <a:cubicBezTo>
                  <a:pt x="18297" y="11439"/>
                  <a:pt x="18610" y="11502"/>
                  <a:pt x="18803" y="11554"/>
                </a:cubicBezTo>
                <a:cubicBezTo>
                  <a:pt x="19123" y="11646"/>
                  <a:pt x="19451" y="11842"/>
                  <a:pt x="19777" y="12133"/>
                </a:cubicBezTo>
                <a:cubicBezTo>
                  <a:pt x="20102" y="12429"/>
                  <a:pt x="20404" y="12769"/>
                  <a:pt x="20678" y="13152"/>
                </a:cubicBezTo>
                <a:cubicBezTo>
                  <a:pt x="20954" y="13538"/>
                  <a:pt x="21176" y="13935"/>
                  <a:pt x="21343" y="14352"/>
                </a:cubicBezTo>
                <a:cubicBezTo>
                  <a:pt x="21516" y="14761"/>
                  <a:pt x="21599" y="15138"/>
                  <a:pt x="21599" y="15481"/>
                </a:cubicBezTo>
                <a:lnTo>
                  <a:pt x="21599" y="20813"/>
                </a:lnTo>
                <a:cubicBezTo>
                  <a:pt x="21507" y="20854"/>
                  <a:pt x="21407" y="20914"/>
                  <a:pt x="21291" y="21006"/>
                </a:cubicBezTo>
                <a:cubicBezTo>
                  <a:pt x="21176" y="21101"/>
                  <a:pt x="21052" y="21188"/>
                  <a:pt x="20920" y="21277"/>
                </a:cubicBezTo>
                <a:cubicBezTo>
                  <a:pt x="20785" y="21363"/>
                  <a:pt x="20658" y="21441"/>
                  <a:pt x="20540" y="21504"/>
                </a:cubicBezTo>
                <a:cubicBezTo>
                  <a:pt x="20419" y="21571"/>
                  <a:pt x="20318" y="21599"/>
                  <a:pt x="20237" y="21599"/>
                </a:cubicBezTo>
                <a:lnTo>
                  <a:pt x="1350" y="21599"/>
                </a:lnTo>
                <a:cubicBezTo>
                  <a:pt x="1028" y="21599"/>
                  <a:pt x="786" y="21502"/>
                  <a:pt x="619" y="21303"/>
                </a:cubicBezTo>
                <a:cubicBezTo>
                  <a:pt x="452" y="21107"/>
                  <a:pt x="247" y="20943"/>
                  <a:pt x="0" y="20813"/>
                </a:cubicBezTo>
                <a:lnTo>
                  <a:pt x="0" y="15481"/>
                </a:lnTo>
                <a:cubicBezTo>
                  <a:pt x="0" y="15138"/>
                  <a:pt x="83" y="14761"/>
                  <a:pt x="253" y="14352"/>
                </a:cubicBezTo>
                <a:cubicBezTo>
                  <a:pt x="426" y="13935"/>
                  <a:pt x="645" y="13543"/>
                  <a:pt x="915" y="13166"/>
                </a:cubicBezTo>
                <a:cubicBezTo>
                  <a:pt x="1186" y="12789"/>
                  <a:pt x="1485" y="12449"/>
                  <a:pt x="1817" y="12144"/>
                </a:cubicBezTo>
                <a:cubicBezTo>
                  <a:pt x="2145" y="11845"/>
                  <a:pt x="2473" y="11643"/>
                  <a:pt x="2796" y="11551"/>
                </a:cubicBezTo>
                <a:cubicBezTo>
                  <a:pt x="2960" y="11499"/>
                  <a:pt x="3262" y="11436"/>
                  <a:pt x="3703" y="11367"/>
                </a:cubicBezTo>
                <a:cubicBezTo>
                  <a:pt x="4143" y="11297"/>
                  <a:pt x="4616" y="11231"/>
                  <a:pt x="5117" y="11165"/>
                </a:cubicBezTo>
                <a:cubicBezTo>
                  <a:pt x="5618" y="11102"/>
                  <a:pt x="6096" y="11041"/>
                  <a:pt x="6556" y="10990"/>
                </a:cubicBezTo>
                <a:cubicBezTo>
                  <a:pt x="7014" y="10932"/>
                  <a:pt x="7368" y="10889"/>
                  <a:pt x="7616" y="10848"/>
                </a:cubicBezTo>
                <a:cubicBezTo>
                  <a:pt x="6772" y="10307"/>
                  <a:pt x="6113" y="9602"/>
                  <a:pt x="5626" y="8735"/>
                </a:cubicBezTo>
                <a:cubicBezTo>
                  <a:pt x="5142" y="7866"/>
                  <a:pt x="4903" y="6921"/>
                  <a:pt x="4903" y="5899"/>
                </a:cubicBezTo>
                <a:cubicBezTo>
                  <a:pt x="4903" y="5093"/>
                  <a:pt x="5059" y="4330"/>
                  <a:pt x="5370" y="3619"/>
                </a:cubicBezTo>
                <a:cubicBezTo>
                  <a:pt x="5681" y="2908"/>
                  <a:pt x="6104" y="2283"/>
                  <a:pt x="6631" y="1744"/>
                </a:cubicBezTo>
                <a:cubicBezTo>
                  <a:pt x="7161" y="1209"/>
                  <a:pt x="7777" y="783"/>
                  <a:pt x="8492" y="472"/>
                </a:cubicBezTo>
                <a:cubicBezTo>
                  <a:pt x="9203" y="158"/>
                  <a:pt x="9963" y="0"/>
                  <a:pt x="10772" y="0"/>
                </a:cubicBezTo>
                <a:cubicBezTo>
                  <a:pt x="11581" y="0"/>
                  <a:pt x="12347" y="158"/>
                  <a:pt x="13061" y="472"/>
                </a:cubicBezTo>
                <a:cubicBezTo>
                  <a:pt x="13778" y="783"/>
                  <a:pt x="14406" y="1209"/>
                  <a:pt x="14942" y="1744"/>
                </a:cubicBezTo>
                <a:cubicBezTo>
                  <a:pt x="15480" y="2283"/>
                  <a:pt x="15901" y="2908"/>
                  <a:pt x="16209" y="3619"/>
                </a:cubicBezTo>
                <a:cubicBezTo>
                  <a:pt x="16514" y="4330"/>
                  <a:pt x="16670" y="5093"/>
                  <a:pt x="16670" y="5899"/>
                </a:cubicBezTo>
                <a:cubicBezTo>
                  <a:pt x="16670" y="6904"/>
                  <a:pt x="16431" y="7843"/>
                  <a:pt x="15953" y="8721"/>
                </a:cubicBezTo>
                <a:cubicBezTo>
                  <a:pt x="15489" y="9599"/>
                  <a:pt x="14827" y="10310"/>
                  <a:pt x="13980" y="10851"/>
                </a:cubicBezTo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1104926" y="4732402"/>
            <a:ext cx="7754912" cy="573246"/>
          </a:xfrm>
        </p:spPr>
        <p:txBody>
          <a:bodyPr wrap="square" lIns="0" tIns="0" rIns="0" bIns="0" anchor="ctr" anchorCtr="0">
            <a:noAutofit/>
          </a:bodyPr>
          <a:lstStyle>
            <a:lvl1pPr marL="0" indent="0">
              <a:buFontTx/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Meeting </a:t>
            </a:r>
            <a:r>
              <a:rPr lang="de-DE" dirty="0" err="1" smtClean="0"/>
              <a:t>xy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Place | DD </a:t>
            </a:r>
            <a:r>
              <a:rPr lang="de-DE" dirty="0" err="1" smtClean="0"/>
              <a:t>Month</a:t>
            </a:r>
            <a:r>
              <a:rPr lang="de-DE" dirty="0" smtClean="0"/>
              <a:t> YYYY</a:t>
            </a:r>
            <a:endParaRPr lang="de-AT" dirty="0"/>
          </a:p>
        </p:txBody>
      </p:sp>
      <p:sp>
        <p:nvSpPr>
          <p:cNvPr id="13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1104926" y="5464598"/>
            <a:ext cx="7754912" cy="712920"/>
          </a:xfrm>
        </p:spPr>
        <p:txBody>
          <a:bodyPr wrap="square" lIns="0" tIns="0" rIns="0" bIns="0" anchor="ctr" anchorCtr="0">
            <a:normAutofit/>
          </a:bodyPr>
          <a:lstStyle>
            <a:lvl1pPr marL="0" indent="0">
              <a:lnSpc>
                <a:spcPts val="2500"/>
              </a:lnSpc>
              <a:buFontTx/>
              <a:buNone/>
              <a:defRPr sz="2600" b="1"/>
            </a:lvl1pPr>
          </a:lstStyle>
          <a:p>
            <a:pPr lvl="0"/>
            <a:r>
              <a:rPr lang="de-DE" dirty="0" smtClean="0"/>
              <a:t>Headline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4" hasCustomPrompt="1"/>
          </p:nvPr>
        </p:nvSpPr>
        <p:spPr>
          <a:xfrm>
            <a:off x="1104926" y="6307559"/>
            <a:ext cx="7754912" cy="275990"/>
          </a:xfrm>
        </p:spPr>
        <p:txBody>
          <a:bodyPr wrap="square" lIns="0" tIns="0" rIns="0" bIns="0" anchor="ctr" anchorCtr="0">
            <a:noAutofit/>
          </a:bodyPr>
          <a:lstStyle>
            <a:lvl1pPr marL="0" indent="0" eaLnBrk="1" hangingPunct="1">
              <a:spcBef>
                <a:spcPct val="50000"/>
              </a:spcBef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pPr eaLnBrk="1" hangingPunct="1">
              <a:spcBef>
                <a:spcPct val="50000"/>
              </a:spcBef>
            </a:pPr>
            <a:r>
              <a:rPr lang="en-US" altLang="de-DE" sz="1400" dirty="0" err="1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Arial" charset="0"/>
              </a:rPr>
              <a:t>Interreg</a:t>
            </a:r>
            <a:r>
              <a:rPr lang="en-US" altLang="de-DE" sz="14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Arial" charset="0"/>
              </a:rPr>
              <a:t> CENTRAL EUROPE | Joint Secretariat | Frank Schneider</a:t>
            </a:r>
            <a:endParaRPr lang="en-US" altLang="de-DE" sz="1400" dirty="0">
              <a:solidFill>
                <a:schemeClr val="accent6">
                  <a:lumMod val="75000"/>
                </a:schemeClr>
              </a:solidFill>
              <a:latin typeface="Trebuchet MS" pitchFamily="34" charset="0"/>
              <a:cs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_Image &gt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300039" y="1286539"/>
            <a:ext cx="2475058" cy="18181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id-ID" dirty="0"/>
          </a:p>
        </p:txBody>
      </p:sp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1" y="149225"/>
            <a:ext cx="6639478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55851" y="1286540"/>
            <a:ext cx="5903987" cy="1818168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6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296234" y="3296093"/>
            <a:ext cx="8542338" cy="2200940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5320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gt; SMA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2" y="149225"/>
            <a:ext cx="6533153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6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6384780" y="1286539"/>
            <a:ext cx="2475058" cy="18181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id-ID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6234" y="1286540"/>
            <a:ext cx="5903987" cy="1818168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296234" y="3296093"/>
            <a:ext cx="8542338" cy="2200940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74475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meline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17"/>
          <p:cNvCxnSpPr/>
          <p:nvPr userDrawn="1"/>
        </p:nvCxnSpPr>
        <p:spPr>
          <a:xfrm flipH="1">
            <a:off x="4419600" y="1733097"/>
            <a:ext cx="1" cy="47846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4"/>
          <p:cNvSpPr>
            <a:spLocks/>
          </p:cNvSpPr>
          <p:nvPr userDrawn="1"/>
        </p:nvSpPr>
        <p:spPr bwMode="auto">
          <a:xfrm>
            <a:off x="4230925" y="975585"/>
            <a:ext cx="372112" cy="597051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0561" y="5503"/>
                </a:moveTo>
                <a:cubicBezTo>
                  <a:pt x="20836" y="5503"/>
                  <a:pt x="21078" y="5553"/>
                  <a:pt x="21285" y="5656"/>
                </a:cubicBezTo>
                <a:cubicBezTo>
                  <a:pt x="21498" y="5760"/>
                  <a:pt x="21599" y="5889"/>
                  <a:pt x="21599" y="6045"/>
                </a:cubicBezTo>
                <a:cubicBezTo>
                  <a:pt x="21599" y="6136"/>
                  <a:pt x="21585" y="6208"/>
                  <a:pt x="21556" y="6261"/>
                </a:cubicBezTo>
                <a:lnTo>
                  <a:pt x="8488" y="21266"/>
                </a:lnTo>
                <a:cubicBezTo>
                  <a:pt x="8333" y="21489"/>
                  <a:pt x="8000" y="21599"/>
                  <a:pt x="7493" y="21599"/>
                </a:cubicBezTo>
                <a:cubicBezTo>
                  <a:pt x="7217" y="21599"/>
                  <a:pt x="6961" y="21549"/>
                  <a:pt x="6729" y="21446"/>
                </a:cubicBezTo>
                <a:cubicBezTo>
                  <a:pt x="6497" y="21343"/>
                  <a:pt x="6381" y="21213"/>
                  <a:pt x="6381" y="21057"/>
                </a:cubicBezTo>
                <a:cubicBezTo>
                  <a:pt x="6381" y="21014"/>
                  <a:pt x="6406" y="20973"/>
                  <a:pt x="6454" y="20947"/>
                </a:cubicBezTo>
                <a:lnTo>
                  <a:pt x="11169" y="10444"/>
                </a:lnTo>
                <a:cubicBezTo>
                  <a:pt x="10985" y="10473"/>
                  <a:pt x="10613" y="10531"/>
                  <a:pt x="10058" y="10610"/>
                </a:cubicBezTo>
                <a:cubicBezTo>
                  <a:pt x="9502" y="10689"/>
                  <a:pt x="8874" y="10776"/>
                  <a:pt x="8164" y="10867"/>
                </a:cubicBezTo>
                <a:cubicBezTo>
                  <a:pt x="7454" y="10960"/>
                  <a:pt x="6705" y="11061"/>
                  <a:pt x="5922" y="11171"/>
                </a:cubicBezTo>
                <a:cubicBezTo>
                  <a:pt x="5135" y="11284"/>
                  <a:pt x="4401" y="11387"/>
                  <a:pt x="3724" y="11483"/>
                </a:cubicBezTo>
                <a:cubicBezTo>
                  <a:pt x="3043" y="11579"/>
                  <a:pt x="2459" y="11654"/>
                  <a:pt x="1966" y="11707"/>
                </a:cubicBezTo>
                <a:cubicBezTo>
                  <a:pt x="1473" y="11760"/>
                  <a:pt x="1178" y="11786"/>
                  <a:pt x="1087" y="11786"/>
                </a:cubicBezTo>
                <a:cubicBezTo>
                  <a:pt x="777" y="11786"/>
                  <a:pt x="521" y="11733"/>
                  <a:pt x="314" y="11623"/>
                </a:cubicBezTo>
                <a:cubicBezTo>
                  <a:pt x="106" y="11510"/>
                  <a:pt x="0" y="11385"/>
                  <a:pt x="0" y="11248"/>
                </a:cubicBezTo>
                <a:cubicBezTo>
                  <a:pt x="0" y="11186"/>
                  <a:pt x="14" y="11150"/>
                  <a:pt x="43" y="11133"/>
                </a:cubicBezTo>
                <a:lnTo>
                  <a:pt x="4879" y="424"/>
                </a:lnTo>
                <a:cubicBezTo>
                  <a:pt x="4942" y="302"/>
                  <a:pt x="5067" y="201"/>
                  <a:pt x="5261" y="120"/>
                </a:cubicBezTo>
                <a:cubicBezTo>
                  <a:pt x="5454" y="40"/>
                  <a:pt x="5671" y="0"/>
                  <a:pt x="5922" y="0"/>
                </a:cubicBezTo>
                <a:lnTo>
                  <a:pt x="13874" y="0"/>
                </a:lnTo>
                <a:cubicBezTo>
                  <a:pt x="14155" y="0"/>
                  <a:pt x="14396" y="52"/>
                  <a:pt x="14604" y="153"/>
                </a:cubicBezTo>
                <a:cubicBezTo>
                  <a:pt x="14812" y="256"/>
                  <a:pt x="14918" y="386"/>
                  <a:pt x="14918" y="539"/>
                </a:cubicBezTo>
                <a:cubicBezTo>
                  <a:pt x="14918" y="585"/>
                  <a:pt x="14908" y="623"/>
                  <a:pt x="14894" y="652"/>
                </a:cubicBezTo>
                <a:cubicBezTo>
                  <a:pt x="14879" y="686"/>
                  <a:pt x="14855" y="729"/>
                  <a:pt x="14821" y="779"/>
                </a:cubicBezTo>
                <a:lnTo>
                  <a:pt x="10662" y="6801"/>
                </a:lnTo>
                <a:cubicBezTo>
                  <a:pt x="10845" y="6770"/>
                  <a:pt x="11208" y="6719"/>
                  <a:pt x="11749" y="6647"/>
                </a:cubicBezTo>
                <a:cubicBezTo>
                  <a:pt x="12290" y="6573"/>
                  <a:pt x="12913" y="6491"/>
                  <a:pt x="13618" y="6398"/>
                </a:cubicBezTo>
                <a:cubicBezTo>
                  <a:pt x="14329" y="6307"/>
                  <a:pt x="15063" y="6206"/>
                  <a:pt x="15821" y="6095"/>
                </a:cubicBezTo>
                <a:cubicBezTo>
                  <a:pt x="16575" y="5983"/>
                  <a:pt x="17290" y="5884"/>
                  <a:pt x="17971" y="5800"/>
                </a:cubicBezTo>
                <a:cubicBezTo>
                  <a:pt x="18648" y="5719"/>
                  <a:pt x="19227" y="5647"/>
                  <a:pt x="19706" y="5589"/>
                </a:cubicBezTo>
                <a:cubicBezTo>
                  <a:pt x="20179" y="5534"/>
                  <a:pt x="20464" y="5503"/>
                  <a:pt x="20561" y="550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0" name="Titelplatzhalter 3"/>
          <p:cNvSpPr>
            <a:spLocks noGrp="1"/>
          </p:cNvSpPr>
          <p:nvPr>
            <p:ph type="title" hasCustomPrompt="1"/>
          </p:nvPr>
        </p:nvSpPr>
        <p:spPr>
          <a:xfrm>
            <a:off x="917861" y="149227"/>
            <a:ext cx="6998239" cy="68600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/>
            </a:lvl1pPr>
          </a:lstStyle>
          <a:p>
            <a:r>
              <a:rPr lang="de-DE" dirty="0" smtClean="0"/>
              <a:t>Timeline </a:t>
            </a:r>
            <a:r>
              <a:rPr lang="de-DE" dirty="0" err="1" smtClean="0"/>
              <a:t>overview</a:t>
            </a:r>
            <a:endParaRPr lang="de-AT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343851" y="1836341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cxnSp>
        <p:nvCxnSpPr>
          <p:cNvPr id="14" name="Straight Connector 17"/>
          <p:cNvCxnSpPr/>
          <p:nvPr userDrawn="1"/>
        </p:nvCxnSpPr>
        <p:spPr>
          <a:xfrm flipH="1">
            <a:off x="4417812" y="2727278"/>
            <a:ext cx="1" cy="47846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7"/>
          <p:cNvCxnSpPr/>
          <p:nvPr userDrawn="1"/>
        </p:nvCxnSpPr>
        <p:spPr>
          <a:xfrm flipH="1">
            <a:off x="4417812" y="3721459"/>
            <a:ext cx="1" cy="47846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7"/>
          <p:cNvCxnSpPr/>
          <p:nvPr userDrawn="1"/>
        </p:nvCxnSpPr>
        <p:spPr>
          <a:xfrm flipH="1">
            <a:off x="4417812" y="5709820"/>
            <a:ext cx="1" cy="47846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17"/>
          <p:cNvCxnSpPr/>
          <p:nvPr userDrawn="1"/>
        </p:nvCxnSpPr>
        <p:spPr>
          <a:xfrm flipH="1">
            <a:off x="4417812" y="4715640"/>
            <a:ext cx="1" cy="47846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AutoShape 39"/>
          <p:cNvSpPr>
            <a:spLocks/>
          </p:cNvSpPr>
          <p:nvPr userDrawn="1"/>
        </p:nvSpPr>
        <p:spPr bwMode="auto">
          <a:xfrm>
            <a:off x="4221307" y="6239631"/>
            <a:ext cx="415390" cy="457730"/>
          </a:xfrm>
          <a:custGeom>
            <a:avLst/>
            <a:gdLst>
              <a:gd name="T0" fmla="*/ 10797 w 21595"/>
              <a:gd name="T1" fmla="*/ 10800 h 21600"/>
              <a:gd name="T2" fmla="*/ 10797 w 21595"/>
              <a:gd name="T3" fmla="*/ 10800 h 21600"/>
              <a:gd name="T4" fmla="*/ 10797 w 21595"/>
              <a:gd name="T5" fmla="*/ 10800 h 21600"/>
              <a:gd name="T6" fmla="*/ 10797 w 21595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595" h="21600">
                <a:moveTo>
                  <a:pt x="8043" y="21599"/>
                </a:moveTo>
                <a:cubicBezTo>
                  <a:pt x="7769" y="21599"/>
                  <a:pt x="7477" y="21507"/>
                  <a:pt x="7164" y="21320"/>
                </a:cubicBezTo>
                <a:cubicBezTo>
                  <a:pt x="6850" y="21132"/>
                  <a:pt x="6608" y="20916"/>
                  <a:pt x="6436" y="20665"/>
                </a:cubicBezTo>
                <a:lnTo>
                  <a:pt x="266" y="11697"/>
                </a:lnTo>
                <a:cubicBezTo>
                  <a:pt x="88" y="11439"/>
                  <a:pt x="0" y="11120"/>
                  <a:pt x="0" y="10741"/>
                </a:cubicBezTo>
                <a:cubicBezTo>
                  <a:pt x="0" y="10362"/>
                  <a:pt x="88" y="10047"/>
                  <a:pt x="266" y="9799"/>
                </a:cubicBezTo>
                <a:lnTo>
                  <a:pt x="2307" y="6831"/>
                </a:lnTo>
                <a:cubicBezTo>
                  <a:pt x="2488" y="6573"/>
                  <a:pt x="2708" y="6445"/>
                  <a:pt x="2970" y="6452"/>
                </a:cubicBezTo>
                <a:cubicBezTo>
                  <a:pt x="3233" y="6459"/>
                  <a:pt x="3448" y="6583"/>
                  <a:pt x="3622" y="6831"/>
                </a:cubicBezTo>
                <a:lnTo>
                  <a:pt x="7903" y="13022"/>
                </a:lnTo>
                <a:cubicBezTo>
                  <a:pt x="8082" y="13280"/>
                  <a:pt x="8302" y="13408"/>
                  <a:pt x="8567" y="13408"/>
                </a:cubicBezTo>
                <a:cubicBezTo>
                  <a:pt x="8827" y="13408"/>
                  <a:pt x="9045" y="13280"/>
                  <a:pt x="9221" y="13022"/>
                </a:cubicBezTo>
                <a:lnTo>
                  <a:pt x="17965" y="393"/>
                </a:lnTo>
                <a:cubicBezTo>
                  <a:pt x="18144" y="127"/>
                  <a:pt x="18364" y="0"/>
                  <a:pt x="18629" y="0"/>
                </a:cubicBezTo>
                <a:cubicBezTo>
                  <a:pt x="18888" y="0"/>
                  <a:pt x="19109" y="127"/>
                  <a:pt x="19292" y="393"/>
                </a:cubicBezTo>
                <a:lnTo>
                  <a:pt x="21333" y="3339"/>
                </a:lnTo>
                <a:cubicBezTo>
                  <a:pt x="21511" y="3601"/>
                  <a:pt x="21600" y="3920"/>
                  <a:pt x="21595" y="4299"/>
                </a:cubicBezTo>
                <a:cubicBezTo>
                  <a:pt x="21590" y="4678"/>
                  <a:pt x="21502" y="4993"/>
                  <a:pt x="21333" y="5241"/>
                </a:cubicBezTo>
                <a:lnTo>
                  <a:pt x="10664" y="20665"/>
                </a:lnTo>
                <a:cubicBezTo>
                  <a:pt x="10482" y="20930"/>
                  <a:pt x="10237" y="21146"/>
                  <a:pt x="9929" y="21330"/>
                </a:cubicBezTo>
                <a:cubicBezTo>
                  <a:pt x="9620" y="21511"/>
                  <a:pt x="9339" y="21599"/>
                  <a:pt x="9079" y="21599"/>
                </a:cubicBezTo>
                <a:lnTo>
                  <a:pt x="8043" y="215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42663" tIns="42663" rIns="42663" bIns="42663" anchor="ctr"/>
          <a:lstStyle/>
          <a:p>
            <a:pPr defTabSz="383962">
              <a:defRPr/>
            </a:pPr>
            <a:endParaRPr lang="es-ES" sz="2400" dirty="0">
              <a:solidFill>
                <a:schemeClr val="accent5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2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343851" y="2833741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24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343851" y="3831141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25" name="Textplatzhalter 2"/>
          <p:cNvSpPr>
            <a:spLocks noGrp="1"/>
          </p:cNvSpPr>
          <p:nvPr>
            <p:ph type="body" sz="quarter" idx="15"/>
          </p:nvPr>
        </p:nvSpPr>
        <p:spPr>
          <a:xfrm>
            <a:off x="343851" y="4828541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26" name="Textplatzhalter 2"/>
          <p:cNvSpPr>
            <a:spLocks noGrp="1"/>
          </p:cNvSpPr>
          <p:nvPr>
            <p:ph type="body" sz="quarter" idx="16"/>
          </p:nvPr>
        </p:nvSpPr>
        <p:spPr>
          <a:xfrm>
            <a:off x="343851" y="5825941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27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4602428" y="2330659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28" name="Textplatzhalter 2"/>
          <p:cNvSpPr>
            <a:spLocks noGrp="1"/>
          </p:cNvSpPr>
          <p:nvPr>
            <p:ph type="body" sz="quarter" idx="18"/>
          </p:nvPr>
        </p:nvSpPr>
        <p:spPr>
          <a:xfrm>
            <a:off x="4602428" y="3337197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29" name="Textplatzhalter 2"/>
          <p:cNvSpPr>
            <a:spLocks noGrp="1"/>
          </p:cNvSpPr>
          <p:nvPr>
            <p:ph type="body" sz="quarter" idx="19"/>
          </p:nvPr>
        </p:nvSpPr>
        <p:spPr>
          <a:xfrm>
            <a:off x="4602428" y="4343735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30" name="Textplatzhalter 2"/>
          <p:cNvSpPr>
            <a:spLocks noGrp="1"/>
          </p:cNvSpPr>
          <p:nvPr>
            <p:ph type="body" sz="quarter" idx="20"/>
          </p:nvPr>
        </p:nvSpPr>
        <p:spPr>
          <a:xfrm>
            <a:off x="4602428" y="5350272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186196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2" grpId="0" animBg="1"/>
      <p:bldP spid="23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8"/>
          <p:cNvCxnSpPr/>
          <p:nvPr userDrawn="1"/>
        </p:nvCxnSpPr>
        <p:spPr>
          <a:xfrm>
            <a:off x="4416983" y="5078355"/>
            <a:ext cx="0" cy="181428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 userDrawn="1"/>
        </p:nvCxnSpPr>
        <p:spPr>
          <a:xfrm flipH="1">
            <a:off x="4416983" y="1977656"/>
            <a:ext cx="2617" cy="218146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4"/>
          <p:cNvSpPr>
            <a:spLocks/>
          </p:cNvSpPr>
          <p:nvPr userDrawn="1"/>
        </p:nvSpPr>
        <p:spPr bwMode="auto">
          <a:xfrm>
            <a:off x="4230925" y="943686"/>
            <a:ext cx="372112" cy="597051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0561" y="5503"/>
                </a:moveTo>
                <a:cubicBezTo>
                  <a:pt x="20836" y="5503"/>
                  <a:pt x="21078" y="5553"/>
                  <a:pt x="21285" y="5656"/>
                </a:cubicBezTo>
                <a:cubicBezTo>
                  <a:pt x="21498" y="5760"/>
                  <a:pt x="21599" y="5889"/>
                  <a:pt x="21599" y="6045"/>
                </a:cubicBezTo>
                <a:cubicBezTo>
                  <a:pt x="21599" y="6136"/>
                  <a:pt x="21585" y="6208"/>
                  <a:pt x="21556" y="6261"/>
                </a:cubicBezTo>
                <a:lnTo>
                  <a:pt x="8488" y="21266"/>
                </a:lnTo>
                <a:cubicBezTo>
                  <a:pt x="8333" y="21489"/>
                  <a:pt x="8000" y="21599"/>
                  <a:pt x="7493" y="21599"/>
                </a:cubicBezTo>
                <a:cubicBezTo>
                  <a:pt x="7217" y="21599"/>
                  <a:pt x="6961" y="21549"/>
                  <a:pt x="6729" y="21446"/>
                </a:cubicBezTo>
                <a:cubicBezTo>
                  <a:pt x="6497" y="21343"/>
                  <a:pt x="6381" y="21213"/>
                  <a:pt x="6381" y="21057"/>
                </a:cubicBezTo>
                <a:cubicBezTo>
                  <a:pt x="6381" y="21014"/>
                  <a:pt x="6406" y="20973"/>
                  <a:pt x="6454" y="20947"/>
                </a:cubicBezTo>
                <a:lnTo>
                  <a:pt x="11169" y="10444"/>
                </a:lnTo>
                <a:cubicBezTo>
                  <a:pt x="10985" y="10473"/>
                  <a:pt x="10613" y="10531"/>
                  <a:pt x="10058" y="10610"/>
                </a:cubicBezTo>
                <a:cubicBezTo>
                  <a:pt x="9502" y="10689"/>
                  <a:pt x="8874" y="10776"/>
                  <a:pt x="8164" y="10867"/>
                </a:cubicBezTo>
                <a:cubicBezTo>
                  <a:pt x="7454" y="10960"/>
                  <a:pt x="6705" y="11061"/>
                  <a:pt x="5922" y="11171"/>
                </a:cubicBezTo>
                <a:cubicBezTo>
                  <a:pt x="5135" y="11284"/>
                  <a:pt x="4401" y="11387"/>
                  <a:pt x="3724" y="11483"/>
                </a:cubicBezTo>
                <a:cubicBezTo>
                  <a:pt x="3043" y="11579"/>
                  <a:pt x="2459" y="11654"/>
                  <a:pt x="1966" y="11707"/>
                </a:cubicBezTo>
                <a:cubicBezTo>
                  <a:pt x="1473" y="11760"/>
                  <a:pt x="1178" y="11786"/>
                  <a:pt x="1087" y="11786"/>
                </a:cubicBezTo>
                <a:cubicBezTo>
                  <a:pt x="777" y="11786"/>
                  <a:pt x="521" y="11733"/>
                  <a:pt x="314" y="11623"/>
                </a:cubicBezTo>
                <a:cubicBezTo>
                  <a:pt x="106" y="11510"/>
                  <a:pt x="0" y="11385"/>
                  <a:pt x="0" y="11248"/>
                </a:cubicBezTo>
                <a:cubicBezTo>
                  <a:pt x="0" y="11186"/>
                  <a:pt x="14" y="11150"/>
                  <a:pt x="43" y="11133"/>
                </a:cubicBezTo>
                <a:lnTo>
                  <a:pt x="4879" y="424"/>
                </a:lnTo>
                <a:cubicBezTo>
                  <a:pt x="4942" y="302"/>
                  <a:pt x="5067" y="201"/>
                  <a:pt x="5261" y="120"/>
                </a:cubicBezTo>
                <a:cubicBezTo>
                  <a:pt x="5454" y="40"/>
                  <a:pt x="5671" y="0"/>
                  <a:pt x="5922" y="0"/>
                </a:cubicBezTo>
                <a:lnTo>
                  <a:pt x="13874" y="0"/>
                </a:lnTo>
                <a:cubicBezTo>
                  <a:pt x="14155" y="0"/>
                  <a:pt x="14396" y="52"/>
                  <a:pt x="14604" y="153"/>
                </a:cubicBezTo>
                <a:cubicBezTo>
                  <a:pt x="14812" y="256"/>
                  <a:pt x="14918" y="386"/>
                  <a:pt x="14918" y="539"/>
                </a:cubicBezTo>
                <a:cubicBezTo>
                  <a:pt x="14918" y="585"/>
                  <a:pt x="14908" y="623"/>
                  <a:pt x="14894" y="652"/>
                </a:cubicBezTo>
                <a:cubicBezTo>
                  <a:pt x="14879" y="686"/>
                  <a:pt x="14855" y="729"/>
                  <a:pt x="14821" y="779"/>
                </a:cubicBezTo>
                <a:lnTo>
                  <a:pt x="10662" y="6801"/>
                </a:lnTo>
                <a:cubicBezTo>
                  <a:pt x="10845" y="6770"/>
                  <a:pt x="11208" y="6719"/>
                  <a:pt x="11749" y="6647"/>
                </a:cubicBezTo>
                <a:cubicBezTo>
                  <a:pt x="12290" y="6573"/>
                  <a:pt x="12913" y="6491"/>
                  <a:pt x="13618" y="6398"/>
                </a:cubicBezTo>
                <a:cubicBezTo>
                  <a:pt x="14329" y="6307"/>
                  <a:pt x="15063" y="6206"/>
                  <a:pt x="15821" y="6095"/>
                </a:cubicBezTo>
                <a:cubicBezTo>
                  <a:pt x="16575" y="5983"/>
                  <a:pt x="17290" y="5884"/>
                  <a:pt x="17971" y="5800"/>
                </a:cubicBezTo>
                <a:cubicBezTo>
                  <a:pt x="18648" y="5719"/>
                  <a:pt x="19227" y="5647"/>
                  <a:pt x="19706" y="5589"/>
                </a:cubicBezTo>
                <a:cubicBezTo>
                  <a:pt x="20179" y="5534"/>
                  <a:pt x="20464" y="5503"/>
                  <a:pt x="20561" y="550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0" name="Titelplatzhalter 3"/>
          <p:cNvSpPr>
            <a:spLocks noGrp="1"/>
          </p:cNvSpPr>
          <p:nvPr>
            <p:ph type="title" hasCustomPrompt="1"/>
          </p:nvPr>
        </p:nvSpPr>
        <p:spPr>
          <a:xfrm>
            <a:off x="917861" y="149227"/>
            <a:ext cx="6998239" cy="68600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/>
            </a:lvl1pPr>
          </a:lstStyle>
          <a:p>
            <a:r>
              <a:rPr lang="de-DE" dirty="0" smtClean="0"/>
              <a:t>Timeline</a:t>
            </a:r>
            <a:endParaRPr lang="de-AT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603038" y="5199999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13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603038" y="4360031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603038" y="2270862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03038" y="1430894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sp>
        <p:nvSpPr>
          <p:cNvPr id="18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306657" y="4090625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 algn="r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06657" y="3250657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 algn="r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276202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melin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Straight Connector 8"/>
          <p:cNvCxnSpPr/>
          <p:nvPr userDrawn="1"/>
        </p:nvCxnSpPr>
        <p:spPr>
          <a:xfrm>
            <a:off x="4416983" y="2741186"/>
            <a:ext cx="2617" cy="198166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17"/>
          <p:cNvCxnSpPr/>
          <p:nvPr userDrawn="1"/>
        </p:nvCxnSpPr>
        <p:spPr>
          <a:xfrm flipH="1">
            <a:off x="4416983" y="-203806"/>
            <a:ext cx="2617" cy="218146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603038" y="5199999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31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603038" y="4360031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sp>
        <p:nvSpPr>
          <p:cNvPr id="32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603038" y="2270862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33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03038" y="1430894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sp>
        <p:nvSpPr>
          <p:cNvPr id="34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306657" y="4090625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 algn="r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35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06657" y="3250657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 algn="r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cxnSp>
        <p:nvCxnSpPr>
          <p:cNvPr id="36" name="Straight Connector 8"/>
          <p:cNvCxnSpPr/>
          <p:nvPr userDrawn="1"/>
        </p:nvCxnSpPr>
        <p:spPr>
          <a:xfrm>
            <a:off x="4416983" y="5950857"/>
            <a:ext cx="0" cy="181428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62235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meline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AutoShape 39"/>
          <p:cNvSpPr>
            <a:spLocks/>
          </p:cNvSpPr>
          <p:nvPr userDrawn="1"/>
        </p:nvSpPr>
        <p:spPr bwMode="auto">
          <a:xfrm>
            <a:off x="4221307" y="6239631"/>
            <a:ext cx="415390" cy="457730"/>
          </a:xfrm>
          <a:custGeom>
            <a:avLst/>
            <a:gdLst>
              <a:gd name="T0" fmla="*/ 10797 w 21595"/>
              <a:gd name="T1" fmla="*/ 10800 h 21600"/>
              <a:gd name="T2" fmla="*/ 10797 w 21595"/>
              <a:gd name="T3" fmla="*/ 10800 h 21600"/>
              <a:gd name="T4" fmla="*/ 10797 w 21595"/>
              <a:gd name="T5" fmla="*/ 10800 h 21600"/>
              <a:gd name="T6" fmla="*/ 10797 w 21595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595" h="21600">
                <a:moveTo>
                  <a:pt x="8043" y="21599"/>
                </a:moveTo>
                <a:cubicBezTo>
                  <a:pt x="7769" y="21599"/>
                  <a:pt x="7477" y="21507"/>
                  <a:pt x="7164" y="21320"/>
                </a:cubicBezTo>
                <a:cubicBezTo>
                  <a:pt x="6850" y="21132"/>
                  <a:pt x="6608" y="20916"/>
                  <a:pt x="6436" y="20665"/>
                </a:cubicBezTo>
                <a:lnTo>
                  <a:pt x="266" y="11697"/>
                </a:lnTo>
                <a:cubicBezTo>
                  <a:pt x="88" y="11439"/>
                  <a:pt x="0" y="11120"/>
                  <a:pt x="0" y="10741"/>
                </a:cubicBezTo>
                <a:cubicBezTo>
                  <a:pt x="0" y="10362"/>
                  <a:pt x="88" y="10047"/>
                  <a:pt x="266" y="9799"/>
                </a:cubicBezTo>
                <a:lnTo>
                  <a:pt x="2307" y="6831"/>
                </a:lnTo>
                <a:cubicBezTo>
                  <a:pt x="2488" y="6573"/>
                  <a:pt x="2708" y="6445"/>
                  <a:pt x="2970" y="6452"/>
                </a:cubicBezTo>
                <a:cubicBezTo>
                  <a:pt x="3233" y="6459"/>
                  <a:pt x="3448" y="6583"/>
                  <a:pt x="3622" y="6831"/>
                </a:cubicBezTo>
                <a:lnTo>
                  <a:pt x="7903" y="13022"/>
                </a:lnTo>
                <a:cubicBezTo>
                  <a:pt x="8082" y="13280"/>
                  <a:pt x="8302" y="13408"/>
                  <a:pt x="8567" y="13408"/>
                </a:cubicBezTo>
                <a:cubicBezTo>
                  <a:pt x="8827" y="13408"/>
                  <a:pt x="9045" y="13280"/>
                  <a:pt x="9221" y="13022"/>
                </a:cubicBezTo>
                <a:lnTo>
                  <a:pt x="17965" y="393"/>
                </a:lnTo>
                <a:cubicBezTo>
                  <a:pt x="18144" y="127"/>
                  <a:pt x="18364" y="0"/>
                  <a:pt x="18629" y="0"/>
                </a:cubicBezTo>
                <a:cubicBezTo>
                  <a:pt x="18888" y="0"/>
                  <a:pt x="19109" y="127"/>
                  <a:pt x="19292" y="393"/>
                </a:cubicBezTo>
                <a:lnTo>
                  <a:pt x="21333" y="3339"/>
                </a:lnTo>
                <a:cubicBezTo>
                  <a:pt x="21511" y="3601"/>
                  <a:pt x="21600" y="3920"/>
                  <a:pt x="21595" y="4299"/>
                </a:cubicBezTo>
                <a:cubicBezTo>
                  <a:pt x="21590" y="4678"/>
                  <a:pt x="21502" y="4993"/>
                  <a:pt x="21333" y="5241"/>
                </a:cubicBezTo>
                <a:lnTo>
                  <a:pt x="10664" y="20665"/>
                </a:lnTo>
                <a:cubicBezTo>
                  <a:pt x="10482" y="20930"/>
                  <a:pt x="10237" y="21146"/>
                  <a:pt x="9929" y="21330"/>
                </a:cubicBezTo>
                <a:cubicBezTo>
                  <a:pt x="9620" y="21511"/>
                  <a:pt x="9339" y="21599"/>
                  <a:pt x="9079" y="21599"/>
                </a:cubicBezTo>
                <a:lnTo>
                  <a:pt x="8043" y="215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42663" tIns="42663" rIns="42663" bIns="42663" anchor="ctr"/>
          <a:lstStyle/>
          <a:p>
            <a:pPr defTabSz="383962">
              <a:defRPr/>
            </a:pPr>
            <a:endParaRPr lang="es-ES" sz="2400" dirty="0">
              <a:solidFill>
                <a:schemeClr val="accent5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cxnSp>
        <p:nvCxnSpPr>
          <p:cNvPr id="29" name="Straight Connector 8"/>
          <p:cNvCxnSpPr/>
          <p:nvPr userDrawn="1"/>
        </p:nvCxnSpPr>
        <p:spPr>
          <a:xfrm flipH="1">
            <a:off x="4409888" y="4121385"/>
            <a:ext cx="7096" cy="211824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17"/>
          <p:cNvCxnSpPr/>
          <p:nvPr userDrawn="1"/>
        </p:nvCxnSpPr>
        <p:spPr>
          <a:xfrm flipH="1">
            <a:off x="4416983" y="-1054446"/>
            <a:ext cx="2617" cy="218146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603038" y="4349359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32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603038" y="3509391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sp>
        <p:nvSpPr>
          <p:cNvPr id="3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603038" y="1420222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34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03038" y="580254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sp>
        <p:nvSpPr>
          <p:cNvPr id="35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306657" y="3239985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 algn="r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3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06657" y="2400017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 algn="r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cxnSp>
        <p:nvCxnSpPr>
          <p:cNvPr id="37" name="Straight Connector 8"/>
          <p:cNvCxnSpPr/>
          <p:nvPr userDrawn="1"/>
        </p:nvCxnSpPr>
        <p:spPr>
          <a:xfrm>
            <a:off x="4409888" y="1849461"/>
            <a:ext cx="0" cy="181428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21644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1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lay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 noChangeAspect="1"/>
          </p:cNvSpPr>
          <p:nvPr>
            <p:ph type="pic" sz="quarter" idx="13"/>
          </p:nvPr>
        </p:nvSpPr>
        <p:spPr>
          <a:xfrm>
            <a:off x="294794" y="1658672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 dirty="0"/>
          </a:p>
        </p:txBody>
      </p:sp>
      <p:sp>
        <p:nvSpPr>
          <p:cNvPr id="26" name="Picture Placeholder 24"/>
          <p:cNvSpPr>
            <a:spLocks noGrp="1" noChangeAspect="1"/>
          </p:cNvSpPr>
          <p:nvPr>
            <p:ph type="pic" sz="quarter" idx="14"/>
          </p:nvPr>
        </p:nvSpPr>
        <p:spPr>
          <a:xfrm>
            <a:off x="1925220" y="3509423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37" name="Picture Placeholder 24"/>
          <p:cNvSpPr>
            <a:spLocks noGrp="1" noChangeAspect="1"/>
          </p:cNvSpPr>
          <p:nvPr>
            <p:ph type="pic" sz="quarter" idx="15"/>
          </p:nvPr>
        </p:nvSpPr>
        <p:spPr>
          <a:xfrm>
            <a:off x="3589272" y="1658672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38" name="Picture Placeholder 24"/>
          <p:cNvSpPr>
            <a:spLocks noGrp="1" noChangeAspect="1"/>
          </p:cNvSpPr>
          <p:nvPr>
            <p:ph type="pic" sz="quarter" idx="16"/>
          </p:nvPr>
        </p:nvSpPr>
        <p:spPr>
          <a:xfrm>
            <a:off x="5246234" y="3509423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41" name="Picture Placeholder 24"/>
          <p:cNvSpPr>
            <a:spLocks noGrp="1" noChangeAspect="1"/>
          </p:cNvSpPr>
          <p:nvPr>
            <p:ph type="pic" sz="quarter" idx="17"/>
          </p:nvPr>
        </p:nvSpPr>
        <p:spPr>
          <a:xfrm>
            <a:off x="6883750" y="1658672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8" name="Titelplatzhalter 3"/>
          <p:cNvSpPr>
            <a:spLocks noGrp="1"/>
          </p:cNvSpPr>
          <p:nvPr>
            <p:ph type="title"/>
          </p:nvPr>
        </p:nvSpPr>
        <p:spPr>
          <a:xfrm>
            <a:off x="-4762" y="149225"/>
            <a:ext cx="6575683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404548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ygrou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 noChangeAspect="1"/>
          </p:cNvSpPr>
          <p:nvPr>
            <p:ph type="pic" sz="quarter" idx="13"/>
          </p:nvPr>
        </p:nvSpPr>
        <p:spPr>
          <a:xfrm>
            <a:off x="294794" y="1658672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 dirty="0"/>
          </a:p>
        </p:txBody>
      </p:sp>
      <p:sp>
        <p:nvSpPr>
          <p:cNvPr id="37" name="Picture Placeholder 24"/>
          <p:cNvSpPr>
            <a:spLocks noGrp="1" noChangeAspect="1"/>
          </p:cNvSpPr>
          <p:nvPr>
            <p:ph type="pic" sz="quarter" idx="15"/>
          </p:nvPr>
        </p:nvSpPr>
        <p:spPr>
          <a:xfrm>
            <a:off x="2491113" y="1658672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41" name="Picture Placeholder 24"/>
          <p:cNvSpPr>
            <a:spLocks noGrp="1" noChangeAspect="1"/>
          </p:cNvSpPr>
          <p:nvPr>
            <p:ph type="pic" sz="quarter" idx="17"/>
          </p:nvPr>
        </p:nvSpPr>
        <p:spPr>
          <a:xfrm>
            <a:off x="4687432" y="1658672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8" name="Titelplatzhalter 3"/>
          <p:cNvSpPr>
            <a:spLocks noGrp="1"/>
          </p:cNvSpPr>
          <p:nvPr>
            <p:ph type="title"/>
          </p:nvPr>
        </p:nvSpPr>
        <p:spPr>
          <a:xfrm>
            <a:off x="-4762" y="149225"/>
            <a:ext cx="6575683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9" name="Picture Placeholder 24"/>
          <p:cNvSpPr>
            <a:spLocks noGrp="1" noChangeAspect="1"/>
          </p:cNvSpPr>
          <p:nvPr>
            <p:ph type="pic" sz="quarter" idx="18"/>
          </p:nvPr>
        </p:nvSpPr>
        <p:spPr>
          <a:xfrm>
            <a:off x="294794" y="3509423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 dirty="0"/>
          </a:p>
        </p:txBody>
      </p:sp>
      <p:sp>
        <p:nvSpPr>
          <p:cNvPr id="10" name="Picture Placeholder 24"/>
          <p:cNvSpPr>
            <a:spLocks noGrp="1" noChangeAspect="1"/>
          </p:cNvSpPr>
          <p:nvPr>
            <p:ph type="pic" sz="quarter" idx="19"/>
          </p:nvPr>
        </p:nvSpPr>
        <p:spPr>
          <a:xfrm>
            <a:off x="2491113" y="3509423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11" name="Picture Placeholder 24"/>
          <p:cNvSpPr>
            <a:spLocks noGrp="1" noChangeAspect="1"/>
          </p:cNvSpPr>
          <p:nvPr>
            <p:ph type="pic" sz="quarter" idx="20"/>
          </p:nvPr>
        </p:nvSpPr>
        <p:spPr>
          <a:xfrm>
            <a:off x="4687432" y="3509423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12" name="Picture Placeholder 24"/>
          <p:cNvSpPr>
            <a:spLocks noGrp="1" noChangeAspect="1"/>
          </p:cNvSpPr>
          <p:nvPr>
            <p:ph type="pic" sz="quarter" idx="21"/>
          </p:nvPr>
        </p:nvSpPr>
        <p:spPr>
          <a:xfrm>
            <a:off x="6883750" y="1658672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13" name="Picture Placeholder 24"/>
          <p:cNvSpPr>
            <a:spLocks noGrp="1" noChangeAspect="1"/>
          </p:cNvSpPr>
          <p:nvPr>
            <p:ph type="pic" sz="quarter" idx="22"/>
          </p:nvPr>
        </p:nvSpPr>
        <p:spPr>
          <a:xfrm>
            <a:off x="6883750" y="3509423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7243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2_Break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-13360"/>
            <a:ext cx="9154030" cy="69181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80">
                <a:solidFill>
                  <a:schemeClr val="bg1"/>
                </a:solidFill>
                <a:latin typeface="Raleway Light"/>
                <a:cs typeface="Raleway Light"/>
              </a:defRPr>
            </a:lvl1pPr>
          </a:lstStyle>
          <a:p>
            <a:r>
              <a:rPr lang="de-DE" smtClean="0"/>
              <a:t>Bild durch Klicken auf Symbol hinzufügen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736135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954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elplatzhalter 3"/>
          <p:cNvSpPr>
            <a:spLocks noGrp="1"/>
          </p:cNvSpPr>
          <p:nvPr>
            <p:ph type="title"/>
          </p:nvPr>
        </p:nvSpPr>
        <p:spPr>
          <a:xfrm>
            <a:off x="-4761" y="149225"/>
            <a:ext cx="6565050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37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285601" y="1329278"/>
            <a:ext cx="1976216" cy="1974365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Part 1 Title…</a:t>
            </a:r>
          </a:p>
        </p:txBody>
      </p:sp>
      <p:sp>
        <p:nvSpPr>
          <p:cNvPr id="38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2479622" y="1329278"/>
            <a:ext cx="1976216" cy="1974365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Part 2 Title…</a:t>
            </a:r>
          </a:p>
        </p:txBody>
      </p:sp>
      <p:sp>
        <p:nvSpPr>
          <p:cNvPr id="3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43" y="1323253"/>
            <a:ext cx="1976216" cy="1974365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Part 3 Title…</a:t>
            </a:r>
          </a:p>
        </p:txBody>
      </p:sp>
      <p:sp>
        <p:nvSpPr>
          <p:cNvPr id="40" name="Textplatzhalter 2"/>
          <p:cNvSpPr>
            <a:spLocks noGrp="1"/>
          </p:cNvSpPr>
          <p:nvPr>
            <p:ph type="body" sz="quarter" idx="14" hasCustomPrompt="1"/>
          </p:nvPr>
        </p:nvSpPr>
        <p:spPr>
          <a:xfrm>
            <a:off x="6867664" y="1323253"/>
            <a:ext cx="1976216" cy="1974365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Part 4 Title…</a:t>
            </a:r>
          </a:p>
        </p:txBody>
      </p:sp>
      <p:sp>
        <p:nvSpPr>
          <p:cNvPr id="42" name="Textplatzhalter 2"/>
          <p:cNvSpPr>
            <a:spLocks noGrp="1"/>
          </p:cNvSpPr>
          <p:nvPr>
            <p:ph type="body" sz="quarter" idx="16" hasCustomPrompt="1"/>
          </p:nvPr>
        </p:nvSpPr>
        <p:spPr>
          <a:xfrm>
            <a:off x="2479622" y="3462068"/>
            <a:ext cx="1976216" cy="1974365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Part 5 Title…</a:t>
            </a:r>
          </a:p>
        </p:txBody>
      </p:sp>
      <p:sp>
        <p:nvSpPr>
          <p:cNvPr id="43" name="Textplatzhalter 2"/>
          <p:cNvSpPr>
            <a:spLocks noGrp="1"/>
          </p:cNvSpPr>
          <p:nvPr>
            <p:ph type="body" sz="quarter" idx="17" hasCustomPrompt="1"/>
          </p:nvPr>
        </p:nvSpPr>
        <p:spPr>
          <a:xfrm>
            <a:off x="4673643" y="3456043"/>
            <a:ext cx="1976216" cy="1974365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Part 6 Title…</a:t>
            </a:r>
          </a:p>
        </p:txBody>
      </p:sp>
      <p:sp>
        <p:nvSpPr>
          <p:cNvPr id="44" name="Textplatzhalter 2"/>
          <p:cNvSpPr>
            <a:spLocks noGrp="1"/>
          </p:cNvSpPr>
          <p:nvPr>
            <p:ph type="body" sz="quarter" idx="18" hasCustomPrompt="1"/>
          </p:nvPr>
        </p:nvSpPr>
        <p:spPr>
          <a:xfrm>
            <a:off x="6867664" y="3456043"/>
            <a:ext cx="1976216" cy="1974365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Part 7 Title…</a:t>
            </a:r>
          </a:p>
        </p:txBody>
      </p:sp>
    </p:spTree>
    <p:extLst>
      <p:ext uri="{BB962C8B-B14F-4D97-AF65-F5344CB8AC3E}">
        <p14:creationId xmlns:p14="http://schemas.microsoft.com/office/powerpoint/2010/main" val="174941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s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platzhalter 3"/>
          <p:cNvSpPr>
            <a:spLocks noGrp="1"/>
          </p:cNvSpPr>
          <p:nvPr>
            <p:ph type="title"/>
          </p:nvPr>
        </p:nvSpPr>
        <p:spPr>
          <a:xfrm>
            <a:off x="-4761" y="149225"/>
            <a:ext cx="6596948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 dirty="0" err="1" smtClean="0"/>
              <a:t>Titelmasterformat</a:t>
            </a:r>
            <a:endParaRPr lang="en-GB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6864" y="2264735"/>
            <a:ext cx="8562974" cy="3211032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296863" y="1335217"/>
            <a:ext cx="8562975" cy="750724"/>
          </a:xfrm>
        </p:spPr>
        <p:txBody>
          <a:bodyPr wrap="square" lIns="0" tIns="0" rIns="0" bIns="0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Headlines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2036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platzhalter 3"/>
          <p:cNvSpPr>
            <a:spLocks noGrp="1"/>
          </p:cNvSpPr>
          <p:nvPr>
            <p:ph type="title"/>
          </p:nvPr>
        </p:nvSpPr>
        <p:spPr>
          <a:xfrm>
            <a:off x="-4762" y="149225"/>
            <a:ext cx="6607581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 dirty="0" err="1" smtClean="0"/>
              <a:t>Titelmasterformat</a:t>
            </a:r>
            <a:endParaRPr lang="en-GB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6864" y="1307806"/>
            <a:ext cx="8562974" cy="4167962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6545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1" y="149225"/>
            <a:ext cx="6596948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6" name="Bildplatzhalt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116013"/>
            <a:ext cx="9143999" cy="441325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de-AT" smtClean="0"/>
              <a:t>FULL Image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2661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&gt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grammplatzhalter 2"/>
          <p:cNvSpPr>
            <a:spLocks noGrp="1"/>
          </p:cNvSpPr>
          <p:nvPr>
            <p:ph type="chart" sz="quarter" idx="14"/>
          </p:nvPr>
        </p:nvSpPr>
        <p:spPr>
          <a:xfrm>
            <a:off x="296234" y="1285875"/>
            <a:ext cx="4102100" cy="4381500"/>
          </a:xfrm>
        </p:spPr>
        <p:txBody>
          <a:bodyPr/>
          <a:lstStyle/>
          <a:p>
            <a:endParaRPr lang="de-AT"/>
          </a:p>
        </p:txBody>
      </p:sp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2" y="149225"/>
            <a:ext cx="6618213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508205" y="1286539"/>
            <a:ext cx="4351633" cy="4040373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116552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gt;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1" y="149225"/>
            <a:ext cx="6596948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6235" y="1286539"/>
            <a:ext cx="4102100" cy="4401880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6" name="Diagrammplatzhalter 2"/>
          <p:cNvSpPr>
            <a:spLocks noGrp="1"/>
          </p:cNvSpPr>
          <p:nvPr>
            <p:ph type="chart" sz="quarter" idx="14"/>
          </p:nvPr>
        </p:nvSpPr>
        <p:spPr>
          <a:xfrm>
            <a:off x="4518837" y="1285875"/>
            <a:ext cx="4330368" cy="4009139"/>
          </a:xfrm>
        </p:spPr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19329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&gt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300039" y="1286539"/>
            <a:ext cx="4098296" cy="438061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id-ID" dirty="0"/>
          </a:p>
        </p:txBody>
      </p:sp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1" y="149225"/>
            <a:ext cx="6596948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508205" y="1286539"/>
            <a:ext cx="4351633" cy="4040373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07457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gt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4540102" y="1286539"/>
            <a:ext cx="4319736" cy="404037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id-ID" dirty="0"/>
          </a:p>
        </p:txBody>
      </p:sp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2" y="149225"/>
            <a:ext cx="6586315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6235" y="1286539"/>
            <a:ext cx="4102100" cy="4401880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274748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6.emf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5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4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 Verbindung 3"/>
          <p:cNvCxnSpPr/>
          <p:nvPr/>
        </p:nvCxnSpPr>
        <p:spPr>
          <a:xfrm>
            <a:off x="-6889" y="6382282"/>
            <a:ext cx="4578525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hteck 1"/>
          <p:cNvSpPr/>
          <p:nvPr/>
        </p:nvSpPr>
        <p:spPr>
          <a:xfrm>
            <a:off x="-1" y="1"/>
            <a:ext cx="9143275" cy="10096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9" name="Textplatzhalter 2"/>
          <p:cNvSpPr>
            <a:spLocks noGrp="1"/>
          </p:cNvSpPr>
          <p:nvPr>
            <p:ph type="body" idx="1"/>
          </p:nvPr>
        </p:nvSpPr>
        <p:spPr>
          <a:xfrm>
            <a:off x="299805" y="1296613"/>
            <a:ext cx="8064216" cy="4051148"/>
          </a:xfrm>
          <a:prstGeom prst="rect">
            <a:avLst/>
          </a:prstGeom>
        </p:spPr>
        <p:txBody>
          <a:bodyPr vert="horz" lIns="217590" tIns="108794" rIns="217590" bIns="108794" rtlCol="0">
            <a:norm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AT" dirty="0"/>
          </a:p>
        </p:txBody>
      </p:sp>
      <p:sp>
        <p:nvSpPr>
          <p:cNvPr id="12" name="TextBox 35"/>
          <p:cNvSpPr txBox="1"/>
          <p:nvPr/>
        </p:nvSpPr>
        <p:spPr>
          <a:xfrm>
            <a:off x="3551950" y="6199434"/>
            <a:ext cx="428783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1500" b="0" kern="1200" spc="50" baseline="0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TAKING </a:t>
            </a:r>
            <a:r>
              <a:rPr lang="de-AT" sz="1500" b="1" kern="1200" spc="50" baseline="0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COOPERATION</a:t>
            </a:r>
            <a:r>
              <a:rPr lang="de-AT" sz="1500" b="0" kern="1200" spc="50" baseline="0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 FORWARD</a:t>
            </a:r>
            <a:endParaRPr lang="id-ID" sz="1500" b="0" kern="1200" spc="50" baseline="0" dirty="0">
              <a:solidFill>
                <a:schemeClr val="accent1"/>
              </a:solidFill>
              <a:latin typeface="Trebuchet MS" pitchFamily="34" charset="0"/>
              <a:cs typeface="Lato Light"/>
            </a:endParaRPr>
          </a:p>
        </p:txBody>
      </p:sp>
      <p:pic>
        <p:nvPicPr>
          <p:cNvPr id="13" name="Picture 2" descr="\\ISTORAGE\-Print\MA27\Report_DOC\LogoOffice.emf"/>
          <p:cNvPicPr>
            <a:picLocks noChangeAspect="1" noChangeArrowheads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2490" y="220455"/>
            <a:ext cx="2177348" cy="548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\\ISTORAGE\-Print\MA27\Report_DOC\gfx.png"/>
          <p:cNvPicPr>
            <a:picLocks noChangeAspect="1" noChangeArrowheads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5949" y="5353818"/>
            <a:ext cx="1457325" cy="1507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27"/>
          <p:cNvSpPr txBox="1"/>
          <p:nvPr/>
        </p:nvSpPr>
        <p:spPr>
          <a:xfrm>
            <a:off x="8220448" y="6154602"/>
            <a:ext cx="674149" cy="369296"/>
          </a:xfrm>
          <a:prstGeom prst="rect">
            <a:avLst/>
          </a:prstGeom>
          <a:noFill/>
        </p:spPr>
        <p:txBody>
          <a:bodyPr wrap="none" lIns="182843" tIns="91422" rIns="182843" bIns="91422" rtlCol="0">
            <a:spAutoFit/>
          </a:bodyPr>
          <a:lstStyle/>
          <a:p>
            <a:pPr algn="ctr"/>
            <a:fld id="{260E2A6B-A809-4840-BF14-8648BC0BDF87}" type="slidenum">
              <a:rPr lang="id-ID" sz="1200" b="0" smtClean="0">
                <a:solidFill>
                  <a:schemeClr val="accent1"/>
                </a:solidFill>
                <a:latin typeface="Trebuchet MS" pitchFamily="34" charset="0"/>
                <a:cs typeface="Raleway Light"/>
              </a:rPr>
              <a:pPr algn="ctr"/>
              <a:t>‹#›</a:t>
            </a:fld>
            <a:endParaRPr lang="id-ID" sz="1200" b="0" dirty="0">
              <a:solidFill>
                <a:schemeClr val="accent1"/>
              </a:solidFill>
              <a:latin typeface="Trebuchet MS" pitchFamily="34" charset="0"/>
              <a:cs typeface="Raleway Light"/>
            </a:endParaRPr>
          </a:p>
        </p:txBody>
      </p:sp>
      <p:pic>
        <p:nvPicPr>
          <p:cNvPr id="49" name="Picture 10" descr="\\ISTORAGE\-Print\MA27\Powerpoint\rep\icons (7).emf"/>
          <p:cNvPicPr>
            <a:picLocks noChangeAspect="1" noChangeArrowheads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880" y="6154025"/>
            <a:ext cx="480567" cy="480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" descr="\\ISTORAGE\-Print\MA27\Powerpoint\rep\icons (1).emf"/>
          <p:cNvPicPr>
            <a:picLocks noChangeAspect="1" noChangeArrowheads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147" y="6154025"/>
            <a:ext cx="485294" cy="480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11" descr="\\ISTORAGE\-Print\MA27\Powerpoint\rep\icons (8).emf"/>
          <p:cNvPicPr>
            <a:picLocks noChangeAspect="1" noChangeArrowheads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71" y="6154025"/>
            <a:ext cx="486082" cy="480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5" descr="\\ISTORAGE\-Print\MA27\Powerpoint\rep\icons (2).emf"/>
          <p:cNvPicPr>
            <a:picLocks noChangeAspect="1" noChangeArrowheads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51" y="6153426"/>
            <a:ext cx="486082" cy="480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Titelplatzhalter 3"/>
          <p:cNvSpPr>
            <a:spLocks noGrp="1"/>
          </p:cNvSpPr>
          <p:nvPr>
            <p:ph type="title"/>
          </p:nvPr>
        </p:nvSpPr>
        <p:spPr>
          <a:xfrm>
            <a:off x="-6888" y="149227"/>
            <a:ext cx="6588442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581459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49" r:id="rId2"/>
    <p:sldLayoutId id="2147483859" r:id="rId3"/>
    <p:sldLayoutId id="2147483850" r:id="rId4"/>
    <p:sldLayoutId id="2147483861" r:id="rId5"/>
    <p:sldLayoutId id="2147483847" r:id="rId6"/>
    <p:sldLayoutId id="2147483855" r:id="rId7"/>
    <p:sldLayoutId id="2147483854" r:id="rId8"/>
    <p:sldLayoutId id="2147483851" r:id="rId9"/>
    <p:sldLayoutId id="2147483852" r:id="rId10"/>
    <p:sldLayoutId id="2147483853" r:id="rId11"/>
    <p:sldLayoutId id="2147483856" r:id="rId12"/>
    <p:sldLayoutId id="2147483860" r:id="rId13"/>
    <p:sldLayoutId id="2147483857" r:id="rId14"/>
    <p:sldLayoutId id="2147483858" r:id="rId15"/>
    <p:sldLayoutId id="2147483800" r:id="rId16"/>
    <p:sldLayoutId id="2147483862" r:id="rId17"/>
    <p:sldLayoutId id="2147483898" r:id="rId18"/>
    <p:sldLayoutId id="2147483899" r:id="rId19"/>
  </p:sldLayoutIdLst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marL="216000" algn="l" defTabSz="913878" rtl="0" eaLnBrk="1" latinLnBrk="0" hangingPunct="1">
        <a:spcBef>
          <a:spcPct val="0"/>
        </a:spcBef>
        <a:buNone/>
        <a:defRPr sz="2800" b="1" kern="1200" cap="all" normalizeH="0" baseline="0">
          <a:solidFill>
            <a:schemeClr val="accent3">
              <a:lumMod val="75000"/>
            </a:schemeClr>
          </a:solidFill>
          <a:latin typeface="Trebuchet MS" pitchFamily="34" charset="0"/>
          <a:ea typeface="+mj-ea"/>
          <a:cs typeface="+mj-cs"/>
        </a:defRPr>
      </a:lvl1pPr>
    </p:titleStyle>
    <p:bodyStyle>
      <a:lvl1pPr marL="342705" indent="-342705" algn="l" defTabSz="913878" rtl="0" eaLnBrk="1" latinLnBrk="0" hangingPunct="1">
        <a:spcBef>
          <a:spcPct val="20000"/>
        </a:spcBef>
        <a:buClr>
          <a:schemeClr val="accent1"/>
        </a:buClr>
        <a:buSzPct val="80000"/>
        <a:buFont typeface="Wingdings 2" pitchFamily="18" charset="2"/>
        <a:buChar char=""/>
        <a:defRPr sz="2400" kern="1200">
          <a:solidFill>
            <a:schemeClr val="accent1"/>
          </a:solidFill>
          <a:latin typeface="Trebuchet MS" pitchFamily="34" charset="0"/>
          <a:ea typeface="+mn-ea"/>
          <a:cs typeface="+mn-cs"/>
        </a:defRPr>
      </a:lvl1pPr>
      <a:lvl2pPr marL="742527" indent="-285588" algn="l" defTabSz="913878" rtl="0" eaLnBrk="1" latinLnBrk="0" hangingPunct="1">
        <a:spcBef>
          <a:spcPct val="20000"/>
        </a:spcBef>
        <a:buClr>
          <a:schemeClr val="accent1"/>
        </a:buClr>
        <a:buSzPct val="80000"/>
        <a:buFont typeface="Wingdings" pitchFamily="2" charset="2"/>
        <a:buChar char=""/>
        <a:defRPr sz="2000" kern="1200">
          <a:solidFill>
            <a:schemeClr val="accent6">
              <a:lumMod val="50000"/>
            </a:schemeClr>
          </a:solidFill>
          <a:latin typeface="Trebuchet MS" pitchFamily="34" charset="0"/>
          <a:ea typeface="+mn-ea"/>
          <a:cs typeface="+mn-cs"/>
        </a:defRPr>
      </a:lvl2pPr>
      <a:lvl3pPr marL="1142349" indent="-228470" algn="l" defTabSz="913878" rtl="0" eaLnBrk="1" latinLnBrk="0" hangingPunct="1">
        <a:spcBef>
          <a:spcPct val="20000"/>
        </a:spcBef>
        <a:buClr>
          <a:schemeClr val="accent1"/>
        </a:buClr>
        <a:buSzPct val="100000"/>
        <a:buFont typeface="Trebuchet MS" pitchFamily="34" charset="0"/>
        <a:buChar char="&gt;"/>
        <a:defRPr sz="1800" kern="1200">
          <a:solidFill>
            <a:schemeClr val="accent6">
              <a:lumMod val="50000"/>
            </a:schemeClr>
          </a:solidFill>
          <a:latin typeface="Trebuchet MS" pitchFamily="34" charset="0"/>
          <a:ea typeface="+mn-ea"/>
          <a:cs typeface="+mn-cs"/>
        </a:defRPr>
      </a:lvl3pPr>
      <a:lvl4pPr marL="1599288" indent="-228470" algn="l" defTabSz="913878" rtl="0" eaLnBrk="1" latinLnBrk="0" hangingPunct="1">
        <a:spcBef>
          <a:spcPct val="20000"/>
        </a:spcBef>
        <a:buClr>
          <a:schemeClr val="accent1"/>
        </a:buClr>
        <a:buFont typeface="Trebuchet MS" pitchFamily="34" charset="0"/>
        <a:buChar char="&gt;"/>
        <a:defRPr sz="1800" kern="1200">
          <a:solidFill>
            <a:schemeClr val="accent6">
              <a:lumMod val="50000"/>
            </a:schemeClr>
          </a:solidFill>
          <a:latin typeface="Trebuchet MS" pitchFamily="34" charset="0"/>
          <a:ea typeface="+mn-ea"/>
          <a:cs typeface="+mn-cs"/>
        </a:defRPr>
      </a:lvl4pPr>
      <a:lvl5pPr marL="2056227" indent="-228470" algn="l" defTabSz="913878" rtl="0" eaLnBrk="1" latinLnBrk="0" hangingPunct="1">
        <a:spcBef>
          <a:spcPct val="20000"/>
        </a:spcBef>
        <a:buClr>
          <a:schemeClr val="accent1"/>
        </a:buClr>
        <a:buFont typeface="Trebuchet MS" pitchFamily="34" charset="0"/>
        <a:buChar char="&gt;"/>
        <a:defRPr sz="1800" kern="1200">
          <a:solidFill>
            <a:schemeClr val="accent6">
              <a:lumMod val="50000"/>
            </a:schemeClr>
          </a:solidFill>
          <a:latin typeface="Trebuchet MS" pitchFamily="34" charset="0"/>
          <a:ea typeface="+mn-ea"/>
          <a:cs typeface="+mn-cs"/>
        </a:defRPr>
      </a:lvl5pPr>
      <a:lvl6pPr marL="2513167" indent="-228470" algn="l" defTabSz="9138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106" indent="-228470" algn="l" defTabSz="9138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047" indent="-228470" algn="l" defTabSz="9138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986" indent="-228470" algn="l" defTabSz="9138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39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78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17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758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698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637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576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515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www.interreg-central.eu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Relationship Id="rId4" Type="http://schemas.openxmlformats.org/officeDocument/2006/relationships/hyperlink" Target="https://www.interreg-central.eu/Content.Node/discover/programme.html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jpeg"/><Relationship Id="rId11" Type="http://schemas.openxmlformats.org/officeDocument/2006/relationships/image" Target="../media/image40.emf"/><Relationship Id="rId5" Type="http://schemas.openxmlformats.org/officeDocument/2006/relationships/image" Target="../media/image34.jpeg"/><Relationship Id="rId10" Type="http://schemas.openxmlformats.org/officeDocument/2006/relationships/image" Target="../media/image39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interreg-central.eu/Content.Node/events/EURegionsWeek.html" TargetMode="External"/><Relationship Id="rId5" Type="http://schemas.openxmlformats.org/officeDocument/2006/relationships/image" Target="../media/image62.png"/><Relationship Id="rId4" Type="http://schemas.openxmlformats.org/officeDocument/2006/relationships/hyperlink" Target="http://www.interreg-central.eu/events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Interreg_CZ" TargetMode="External"/><Relationship Id="rId2" Type="http://schemas.openxmlformats.org/officeDocument/2006/relationships/hyperlink" Target="http://www.dotaceeu.cz/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6.emf"/><Relationship Id="rId5" Type="http://schemas.openxmlformats.org/officeDocument/2006/relationships/image" Target="../media/image65.emf"/><Relationship Id="rId4" Type="http://schemas.openxmlformats.org/officeDocument/2006/relationships/image" Target="../media/image64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 smtClean="0"/>
              <a:t>Workshop ke 4. výzvě </a:t>
            </a:r>
            <a:endParaRPr lang="de-AT" dirty="0" smtClean="0"/>
          </a:p>
          <a:p>
            <a:r>
              <a:rPr lang="cs-CZ" dirty="0" smtClean="0"/>
              <a:t>Praha, prostory Nadace ABF, 27. listopad </a:t>
            </a:r>
            <a:r>
              <a:rPr lang="de-AT" dirty="0" smtClean="0"/>
              <a:t>201</a:t>
            </a:r>
            <a:r>
              <a:rPr lang="cs-CZ" dirty="0"/>
              <a:t>8</a:t>
            </a:r>
            <a:endParaRPr lang="de-AT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cs-CZ" sz="3200" dirty="0" err="1" smtClean="0"/>
              <a:t>Interreg</a:t>
            </a:r>
            <a:r>
              <a:rPr lang="cs-CZ" sz="3200" dirty="0" smtClean="0"/>
              <a:t> CENTRAL EUROPE</a:t>
            </a:r>
            <a:endParaRPr lang="de-AT" sz="3200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4"/>
          </p:nvPr>
        </p:nvSpPr>
        <p:spPr>
          <a:xfrm>
            <a:off x="1104926" y="6336468"/>
            <a:ext cx="7754912" cy="275990"/>
          </a:xfrm>
        </p:spPr>
        <p:txBody>
          <a:bodyPr/>
          <a:lstStyle/>
          <a:p>
            <a:r>
              <a:rPr lang="cs-CZ" dirty="0" smtClean="0"/>
              <a:t>Odbor </a:t>
            </a:r>
            <a:r>
              <a:rPr lang="cs-CZ" dirty="0" err="1" smtClean="0"/>
              <a:t>evr</a:t>
            </a:r>
            <a:r>
              <a:rPr lang="cs-CZ" dirty="0" smtClean="0"/>
              <a:t>. </a:t>
            </a:r>
            <a:r>
              <a:rPr lang="cs-CZ" dirty="0"/>
              <a:t>ú</a:t>
            </a:r>
            <a:r>
              <a:rPr lang="cs-CZ" dirty="0" smtClean="0"/>
              <a:t>zemní spolupráce MMR I Stella Horváthová </a:t>
            </a:r>
          </a:p>
        </p:txBody>
      </p:sp>
    </p:spTree>
    <p:extLst>
      <p:ext uri="{BB962C8B-B14F-4D97-AF65-F5344CB8AC3E}">
        <p14:creationId xmlns:p14="http://schemas.microsoft.com/office/powerpoint/2010/main" val="843689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4171" y="149225"/>
            <a:ext cx="6418015" cy="686006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chemeClr val="tx1"/>
                </a:solidFill>
              </a:rPr>
              <a:t>Dosavadní statistiky</a:t>
            </a:r>
            <a:endParaRPr lang="de-AT" dirty="0">
              <a:solidFill>
                <a:schemeClr val="tx1"/>
              </a:solidFill>
            </a:endParaRPr>
          </a:p>
        </p:txBody>
      </p:sp>
      <p:pic>
        <p:nvPicPr>
          <p:cNvPr id="22" name="Grafik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5" y="1022978"/>
            <a:ext cx="8811143" cy="3211993"/>
          </a:xfrm>
          <a:prstGeom prst="rect">
            <a:avLst/>
          </a:prstGeom>
        </p:spPr>
      </p:pic>
      <p:sp>
        <p:nvSpPr>
          <p:cNvPr id="23" name="Textfeld 22"/>
          <p:cNvSpPr txBox="1"/>
          <p:nvPr/>
        </p:nvSpPr>
        <p:spPr>
          <a:xfrm>
            <a:off x="365196" y="4907751"/>
            <a:ext cx="14659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E93A5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In</a:t>
            </a:r>
            <a:r>
              <a:rPr kumimoji="0" lang="cs-CZ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E93A5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ovací</a:t>
            </a:r>
            <a:endParaRPr kumimoji="0" lang="de-AT" sz="1400" b="1" i="0" u="none" strike="noStrike" kern="1200" cap="none" spc="0" normalizeH="0" baseline="0" noProof="0" dirty="0">
              <a:ln>
                <a:noFill/>
              </a:ln>
              <a:solidFill>
                <a:srgbClr val="7E93A5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2615774" y="4928185"/>
            <a:ext cx="1855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E93A5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Nízkouhlíkové hospodářství</a:t>
            </a:r>
            <a:endParaRPr kumimoji="0" lang="de-AT" sz="1400" b="1" i="0" u="none" strike="noStrike" kern="1200" cap="none" spc="0" normalizeH="0" baseline="0" noProof="0" dirty="0">
              <a:ln>
                <a:noFill/>
              </a:ln>
              <a:solidFill>
                <a:srgbClr val="7E93A5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5064527" y="4952257"/>
            <a:ext cx="17844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E93A5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Živ.prostředí</a:t>
            </a:r>
            <a:r>
              <a:rPr kumimoji="0" lang="de-AT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E93A5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</a:t>
            </a:r>
            <a:r>
              <a:rPr kumimoji="0" lang="de-AT" sz="1400" b="1" i="0" u="none" strike="noStrike" kern="1200" cap="none" spc="0" normalizeH="0" baseline="0" noProof="0" dirty="0">
                <a:ln>
                  <a:noFill/>
                </a:ln>
                <a:solidFill>
                  <a:srgbClr val="7E93A5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&amp; </a:t>
            </a:r>
            <a:r>
              <a:rPr kumimoji="0" lang="cs-CZ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E93A5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kultura</a:t>
            </a:r>
            <a:endParaRPr kumimoji="0" lang="de-AT" sz="1400" b="1" i="0" u="none" strike="noStrike" kern="1200" cap="none" spc="0" normalizeH="0" baseline="0" noProof="0" dirty="0">
              <a:ln>
                <a:noFill/>
              </a:ln>
              <a:solidFill>
                <a:srgbClr val="7E93A5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26" name="Textfeld 25"/>
          <p:cNvSpPr txBox="1"/>
          <p:nvPr/>
        </p:nvSpPr>
        <p:spPr>
          <a:xfrm>
            <a:off x="7501114" y="4926479"/>
            <a:ext cx="14319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E93A5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Doprava</a:t>
            </a:r>
            <a:endParaRPr kumimoji="0" lang="de-AT" sz="1400" b="1" i="0" u="none" strike="noStrike" kern="1200" cap="none" spc="0" normalizeH="0" baseline="0" noProof="0" dirty="0">
              <a:ln>
                <a:noFill/>
              </a:ln>
              <a:solidFill>
                <a:srgbClr val="7E93A5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graphicFrame>
        <p:nvGraphicFramePr>
          <p:cNvPr id="9" name="Tabulka 8"/>
          <p:cNvGraphicFramePr>
            <a:graphicFrameLocks noGrp="1"/>
          </p:cNvGraphicFramePr>
          <p:nvPr>
            <p:extLst/>
          </p:nvPr>
        </p:nvGraphicFramePr>
        <p:xfrm>
          <a:off x="146609" y="4297191"/>
          <a:ext cx="8786459" cy="18366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43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75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517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0125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72801">
                <a:tc>
                  <a:txBody>
                    <a:bodyPr/>
                    <a:lstStyle/>
                    <a:p>
                      <a:pPr algn="ctr"/>
                      <a:r>
                        <a:rPr lang="cs-CZ" sz="1400" b="0" dirty="0" smtClean="0"/>
                        <a:t>Výzva</a:t>
                      </a:r>
                      <a:endParaRPr lang="cs-CZ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dirty="0" smtClean="0"/>
                        <a:t>projektů celkem/ z toho projektů s účastí za ČR</a:t>
                      </a:r>
                      <a:endParaRPr lang="cs-CZ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dirty="0" smtClean="0"/>
                        <a:t>Partnerů z ČR</a:t>
                      </a:r>
                      <a:endParaRPr lang="cs-CZ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dirty="0" smtClean="0">
                          <a:solidFill>
                            <a:schemeClr val="lt1"/>
                          </a:solidFill>
                        </a:rPr>
                        <a:t>rozděleno</a:t>
                      </a:r>
                      <a:r>
                        <a:rPr lang="cs-CZ" sz="1400" b="0" baseline="0" dirty="0" smtClean="0">
                          <a:solidFill>
                            <a:schemeClr val="lt1"/>
                          </a:solidFill>
                        </a:rPr>
                        <a:t> </a:t>
                      </a:r>
                      <a:r>
                        <a:rPr lang="cs-CZ" sz="1400" b="0" dirty="0" smtClean="0">
                          <a:solidFill>
                            <a:schemeClr val="bg1"/>
                          </a:solidFill>
                        </a:rPr>
                        <a:t>všem partnerům</a:t>
                      </a:r>
                      <a:r>
                        <a:rPr lang="cs-CZ" sz="1400" b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cs-CZ" sz="1400" b="0" dirty="0" smtClean="0"/>
                        <a:t>(mil. EUR ERDF)</a:t>
                      </a:r>
                      <a:endParaRPr lang="cs-CZ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dirty="0" smtClean="0">
                          <a:solidFill>
                            <a:schemeClr val="lt1"/>
                          </a:solidFill>
                        </a:rPr>
                        <a:t>pro</a:t>
                      </a:r>
                      <a:r>
                        <a:rPr lang="cs-CZ" sz="1400" b="0" baseline="0" dirty="0" smtClean="0">
                          <a:solidFill>
                            <a:schemeClr val="lt1"/>
                          </a:solidFill>
                        </a:rPr>
                        <a:t> </a:t>
                      </a:r>
                      <a:r>
                        <a:rPr lang="cs-CZ" sz="1400" b="0" dirty="0" smtClean="0">
                          <a:solidFill>
                            <a:schemeClr val="bg1"/>
                          </a:solidFill>
                        </a:rPr>
                        <a:t>partnery</a:t>
                      </a:r>
                      <a:r>
                        <a:rPr lang="cs-CZ" sz="1400" b="0" baseline="0" dirty="0" smtClean="0">
                          <a:solidFill>
                            <a:schemeClr val="bg1"/>
                          </a:solidFill>
                        </a:rPr>
                        <a:t> z ČR</a:t>
                      </a:r>
                      <a:r>
                        <a:rPr lang="cs-CZ" sz="1400" b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cs-CZ" sz="1400" b="0" dirty="0" smtClean="0"/>
                        <a:t>(mil. EUR ERDF)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2473"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1) jaro</a:t>
                      </a:r>
                      <a:r>
                        <a:rPr lang="cs-CZ" sz="1600" baseline="0" dirty="0" smtClean="0"/>
                        <a:t> </a:t>
                      </a:r>
                      <a:r>
                        <a:rPr lang="cs-CZ" sz="1600" dirty="0" smtClean="0"/>
                        <a:t>2015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/>
                        <a:t>35</a:t>
                      </a:r>
                      <a:r>
                        <a:rPr lang="cs-CZ" sz="1600" dirty="0" smtClean="0"/>
                        <a:t>/23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35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70,5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5,1</a:t>
                      </a:r>
                      <a:endParaRPr lang="cs-CZ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2473"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2) jaro</a:t>
                      </a:r>
                      <a:r>
                        <a:rPr lang="cs-CZ" sz="1600" baseline="0" dirty="0" smtClean="0"/>
                        <a:t> 2016</a:t>
                      </a:r>
                      <a:endParaRPr lang="cs-CZ" sz="16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/>
                        <a:t>50</a:t>
                      </a:r>
                      <a:r>
                        <a:rPr lang="cs-CZ" sz="1600" dirty="0" smtClean="0"/>
                        <a:t>/33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49</a:t>
                      </a:r>
                      <a:r>
                        <a:rPr lang="cs-CZ" sz="1600" baseline="0" dirty="0" smtClean="0"/>
                        <a:t> 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96,4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8,0</a:t>
                      </a:r>
                      <a:endParaRPr lang="cs-CZ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313"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Celkem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/>
                        <a:t>85</a:t>
                      </a:r>
                      <a:r>
                        <a:rPr lang="cs-CZ" sz="1600" dirty="0" smtClean="0"/>
                        <a:t>/56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84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166,9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13,1</a:t>
                      </a:r>
                      <a:endParaRPr lang="cs-CZ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9520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5118554"/>
            <a:ext cx="9144000" cy="8186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087447"/>
              </p:ext>
            </p:extLst>
          </p:nvPr>
        </p:nvGraphicFramePr>
        <p:xfrm>
          <a:off x="1218461" y="2259180"/>
          <a:ext cx="6719778" cy="3453101"/>
        </p:xfrm>
        <a:graphic>
          <a:graphicData uri="http://schemas.openxmlformats.org/drawingml/2006/table">
            <a:tbl>
              <a:tblPr firstRow="1" firstCol="1" bandRow="1"/>
              <a:tblGrid>
                <a:gridCol w="3303180">
                  <a:extLst>
                    <a:ext uri="{9D8B030D-6E8A-4147-A177-3AD203B41FA5}">
                      <a16:colId xmlns:a16="http://schemas.microsoft.com/office/drawing/2014/main" val="2316547301"/>
                    </a:ext>
                  </a:extLst>
                </a:gridCol>
                <a:gridCol w="3416598">
                  <a:extLst>
                    <a:ext uri="{9D8B030D-6E8A-4147-A177-3AD203B41FA5}">
                      <a16:colId xmlns:a16="http://schemas.microsoft.com/office/drawing/2014/main" val="791641859"/>
                    </a:ext>
                  </a:extLst>
                </a:gridCol>
              </a:tblGrid>
              <a:tr h="1504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Podmínky</a:t>
                      </a:r>
                      <a:r>
                        <a:rPr lang="de-AT" sz="1600" b="1" dirty="0" smtClean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cs-CZ" sz="1600" b="1" dirty="0" smtClean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povinnost</a:t>
                      </a:r>
                      <a:r>
                        <a:rPr lang="cs-CZ" sz="1600" b="1" baseline="0" dirty="0" smtClean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splnit</a:t>
                      </a:r>
                      <a:r>
                        <a:rPr lang="de-AT" sz="1600" b="1" dirty="0" smtClean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de-A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9" marR="67689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Doporučení</a:t>
                      </a:r>
                      <a:endParaRPr lang="de-AT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9" marR="67689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2009385"/>
                  </a:ext>
                </a:extLst>
              </a:tr>
              <a:tr h="15042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u="sng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</a:t>
                      </a:r>
                      <a:r>
                        <a:rPr lang="cs-CZ" sz="1400" b="1" u="sng" baseline="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obsahové stránce</a:t>
                      </a:r>
                      <a:endParaRPr lang="de-A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9" marR="67689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3079378"/>
                  </a:ext>
                </a:extLst>
              </a:tr>
              <a:tr h="2243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Invest</a:t>
                      </a:r>
                      <a:r>
                        <a:rPr lang="cs-CZ" sz="1200" dirty="0" err="1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ice</a:t>
                      </a:r>
                      <a:r>
                        <a:rPr lang="en-US" sz="120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 pilot</a:t>
                      </a:r>
                      <a:r>
                        <a:rPr lang="cs-CZ" sz="120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ní</a:t>
                      </a:r>
                      <a:r>
                        <a:rPr lang="cs-CZ" sz="1200" baseline="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cs-CZ" sz="1200" dirty="0" err="1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ktivity</a:t>
                      </a:r>
                      <a:r>
                        <a:rPr lang="en-US" sz="120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cs-CZ" sz="120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nejasné</a:t>
                      </a:r>
                      <a:r>
                        <a:rPr lang="cs-CZ" sz="1200" baseline="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anebo neodůvodněné</a:t>
                      </a:r>
                      <a:r>
                        <a:rPr lang="en-US" sz="120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)*</a:t>
                      </a:r>
                      <a:endParaRPr lang="de-A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9" marR="67689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AT" sz="1000" dirty="0">
                          <a:solidFill>
                            <a:srgbClr val="44546A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9" marR="67689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3544997"/>
                  </a:ext>
                </a:extLst>
              </a:tr>
              <a:tr h="3008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Neodůvodnění</a:t>
                      </a:r>
                      <a:r>
                        <a:rPr lang="en-US" sz="120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partne</a:t>
                      </a:r>
                      <a:r>
                        <a:rPr lang="cs-CZ" sz="1200" dirty="0" err="1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ři</a:t>
                      </a:r>
                      <a:r>
                        <a:rPr lang="en-US" sz="120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20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 sídlem mimo území CE </a:t>
                      </a:r>
                      <a:endParaRPr lang="de-A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9" marR="67689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7092883"/>
                  </a:ext>
                </a:extLst>
              </a:tr>
              <a:tr h="1504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Zabránění</a:t>
                      </a:r>
                      <a:r>
                        <a:rPr lang="cs-CZ" sz="1200" baseline="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překrývání</a:t>
                      </a:r>
                      <a:r>
                        <a:rPr lang="en-US" sz="120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/d</a:t>
                      </a:r>
                      <a:r>
                        <a:rPr lang="cs-CZ" sz="1200" dirty="0" err="1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uplicitnímu</a:t>
                      </a:r>
                      <a:r>
                        <a:rPr lang="cs-CZ" sz="1200" baseline="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financování</a:t>
                      </a:r>
                      <a:endParaRPr lang="de-A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9" marR="67689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1184773"/>
                  </a:ext>
                </a:extLst>
              </a:tr>
              <a:tr h="3008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9" marR="67689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Zlepšení</a:t>
                      </a:r>
                      <a:r>
                        <a:rPr lang="cs-CZ" sz="1200" baseline="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 pracovních plánů</a:t>
                      </a:r>
                      <a:r>
                        <a:rPr lang="en-US" sz="120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cs-CZ" sz="1200" dirty="0" err="1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např</a:t>
                      </a:r>
                      <a:r>
                        <a:rPr lang="en-US" sz="120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cs-CZ" sz="120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zapojení </a:t>
                      </a:r>
                      <a:r>
                        <a:rPr lang="en-US" sz="120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stakeholder</a:t>
                      </a:r>
                      <a:r>
                        <a:rPr lang="cs-CZ" sz="120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ů</a:t>
                      </a:r>
                      <a:r>
                        <a:rPr lang="en-US" sz="120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200" baseline="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200" baseline="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udržitelnost</a:t>
                      </a:r>
                      <a:r>
                        <a:rPr lang="en-US" sz="1200" baseline="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200" baseline="0" dirty="0" err="1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synergie</a:t>
                      </a:r>
                      <a:r>
                        <a:rPr lang="en-US" sz="1200" baseline="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cs-CZ" sz="1200" baseline="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cíle pro ukazatele</a:t>
                      </a:r>
                      <a:r>
                        <a:rPr lang="en-US" sz="1200" baseline="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de-A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9" marR="67689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9360457"/>
                  </a:ext>
                </a:extLst>
              </a:tr>
              <a:tr h="150420">
                <a:tc gridSpan="2">
                  <a:txBody>
                    <a:bodyPr/>
                    <a:lstStyle/>
                    <a:p>
                      <a:pPr marL="0" algn="ctr" defTabSz="913878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400" b="1" u="sng" kern="120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Komunikace</a:t>
                      </a:r>
                      <a:endParaRPr lang="de-AT" sz="1400" b="1" u="sng" kern="1200" dirty="0">
                        <a:solidFill>
                          <a:srgbClr val="1F497D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9" marR="67689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5534267"/>
                  </a:ext>
                </a:extLst>
              </a:tr>
              <a:tr h="1917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9" marR="67689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kern="120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Komunikační</a:t>
                      </a:r>
                      <a:r>
                        <a:rPr lang="cs-CZ" sz="1200" kern="1200" baseline="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aktivity</a:t>
                      </a:r>
                      <a:r>
                        <a:rPr lang="en-US" sz="1200" kern="120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cs-CZ" sz="1200" kern="120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výstupy</a:t>
                      </a:r>
                      <a:r>
                        <a:rPr lang="cs-CZ" sz="1200" kern="1200" baseline="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(=</a:t>
                      </a:r>
                      <a:r>
                        <a:rPr lang="cs-CZ" sz="1200" kern="1200" baseline="0" dirty="0" err="1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deliverables</a:t>
                      </a:r>
                      <a:r>
                        <a:rPr lang="cs-CZ" sz="1200" kern="1200" baseline="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de-AT" sz="1200" kern="1200" dirty="0">
                        <a:solidFill>
                          <a:srgbClr val="1F497D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9" marR="67689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8497298"/>
                  </a:ext>
                </a:extLst>
              </a:tr>
              <a:tr h="150420">
                <a:tc gridSpan="2">
                  <a:txBody>
                    <a:bodyPr/>
                    <a:lstStyle/>
                    <a:p>
                      <a:pPr marL="0" algn="ctr" defTabSz="913878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400" b="1" u="sng" kern="120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cs-CZ" sz="1400" b="1" u="sng" kern="1200" dirty="0" err="1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inanční</a:t>
                      </a:r>
                      <a:r>
                        <a:rPr lang="cs-CZ" sz="1400" b="1" u="sng" kern="1200" baseline="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stránka</a:t>
                      </a:r>
                      <a:endParaRPr lang="de-AT" sz="1400" b="1" u="sng" kern="1200" dirty="0">
                        <a:solidFill>
                          <a:srgbClr val="1F497D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9" marR="67689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885216"/>
                  </a:ext>
                </a:extLst>
              </a:tr>
              <a:tr h="150420">
                <a:tc>
                  <a:txBody>
                    <a:bodyPr/>
                    <a:lstStyle/>
                    <a:p>
                      <a:pPr marL="0" algn="l" defTabSz="913878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200" kern="120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</a:t>
                      </a:r>
                      <a:r>
                        <a:rPr lang="cs-CZ" sz="1200" i="1" kern="120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Chybějící</a:t>
                      </a:r>
                      <a:r>
                        <a:rPr lang="cs-CZ" sz="1200" i="1" kern="1200" baseline="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popis investic</a:t>
                      </a:r>
                      <a:endParaRPr lang="de-AT" sz="1200" i="1" kern="1200" dirty="0">
                        <a:solidFill>
                          <a:srgbClr val="1F497D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9" marR="67689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9" marR="67689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7613525"/>
                  </a:ext>
                </a:extLst>
              </a:tr>
              <a:tr h="150420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9" marR="67689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kern="120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Snížení</a:t>
                      </a:r>
                      <a:r>
                        <a:rPr lang="cs-CZ" sz="1200" kern="1200" baseline="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rozpočtu</a:t>
                      </a:r>
                      <a:endParaRPr lang="de-AT" sz="1200" kern="1200" dirty="0">
                        <a:solidFill>
                          <a:srgbClr val="1F497D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9" marR="67689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3510104"/>
                  </a:ext>
                </a:extLst>
              </a:tr>
              <a:tr h="150420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kern="120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Stanovení</a:t>
                      </a:r>
                      <a:r>
                        <a:rPr lang="cs-CZ" sz="1200" kern="1200" baseline="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200" kern="1200" baseline="0" dirty="0" err="1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rozpočt.kategorie</a:t>
                      </a:r>
                      <a:r>
                        <a:rPr lang="cs-CZ" sz="1200" kern="1200" baseline="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(BL)</a:t>
                      </a:r>
                      <a:endParaRPr lang="de-AT" sz="1200" kern="1200" dirty="0">
                        <a:solidFill>
                          <a:srgbClr val="1F497D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9" marR="67689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6403612"/>
                  </a:ext>
                </a:extLst>
              </a:tr>
              <a:tr h="150420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20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Technic</a:t>
                      </a:r>
                      <a:r>
                        <a:rPr lang="cs-CZ" sz="1200" kern="1200" dirty="0" err="1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ké</a:t>
                      </a:r>
                      <a:r>
                        <a:rPr lang="cs-CZ" sz="1200" kern="1200" baseline="0" dirty="0" smtClean="0">
                          <a:solidFill>
                            <a:srgbClr val="1F497D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chyby</a:t>
                      </a:r>
                      <a:endParaRPr lang="de-AT" sz="1200" kern="1200" dirty="0">
                        <a:solidFill>
                          <a:srgbClr val="1F497D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9" marR="67689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9784818"/>
                  </a:ext>
                </a:extLst>
              </a:tr>
            </a:tbl>
          </a:graphicData>
        </a:graphic>
      </p:graphicFrame>
      <p:pic>
        <p:nvPicPr>
          <p:cNvPr id="10" name="Grafi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651" y="1989821"/>
            <a:ext cx="800811" cy="740372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8240" y="1837058"/>
            <a:ext cx="801689" cy="816815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9556" y="5044006"/>
            <a:ext cx="479055" cy="441629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8741" y="3638105"/>
            <a:ext cx="444785" cy="461259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3805" y="4309865"/>
            <a:ext cx="324595" cy="337579"/>
          </a:xfrm>
          <a:prstGeom prst="rect">
            <a:avLst/>
          </a:prstGeom>
        </p:spPr>
      </p:pic>
      <p:sp>
        <p:nvSpPr>
          <p:cNvPr id="13" name="Titel 13"/>
          <p:cNvSpPr>
            <a:spLocks noGrp="1"/>
          </p:cNvSpPr>
          <p:nvPr>
            <p:ph type="title"/>
          </p:nvPr>
        </p:nvSpPr>
        <p:spPr>
          <a:xfrm>
            <a:off x="-4761" y="969170"/>
            <a:ext cx="8968008" cy="514505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Už ve 3. </a:t>
            </a:r>
            <a:r>
              <a:rPr lang="cs-CZ" dirty="0" err="1" smtClean="0"/>
              <a:t>výzvĚ</a:t>
            </a:r>
            <a:r>
              <a:rPr lang="cs-CZ" dirty="0" smtClean="0"/>
              <a:t> se v podmínkách pro schválení</a:t>
            </a:r>
            <a:endParaRPr lang="de-AT" dirty="0"/>
          </a:p>
        </p:txBody>
      </p:sp>
      <p:sp>
        <p:nvSpPr>
          <p:cNvPr id="15" name="Textplatzhalter 15"/>
          <p:cNvSpPr>
            <a:spLocks noGrp="1"/>
          </p:cNvSpPr>
          <p:nvPr>
            <p:ph type="body" sz="quarter" idx="13"/>
          </p:nvPr>
        </p:nvSpPr>
        <p:spPr>
          <a:xfrm>
            <a:off x="296865" y="1267132"/>
            <a:ext cx="8562975" cy="563043"/>
          </a:xfrm>
        </p:spPr>
        <p:txBody>
          <a:bodyPr/>
          <a:lstStyle/>
          <a:p>
            <a:r>
              <a:rPr lang="de-AT" dirty="0" smtClean="0"/>
              <a:t/>
            </a:r>
            <a:br>
              <a:rPr lang="de-AT" dirty="0" smtClean="0"/>
            </a:br>
            <a:r>
              <a:rPr lang="cs-CZ" dirty="0" smtClean="0"/>
              <a:t>nově uplatní zjednodušený přístup</a:t>
            </a:r>
            <a:endParaRPr lang="de-AT" dirty="0"/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174171" y="149225"/>
            <a:ext cx="6418015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16000" algn="l" defTabSz="913878" rtl="0" eaLnBrk="1" latinLnBrk="0" hangingPunct="1">
              <a:spcBef>
                <a:spcPct val="0"/>
              </a:spcBef>
              <a:buNone/>
              <a:defRPr sz="2800" b="1" kern="1200" cap="all" normalizeH="0" baseline="0"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r>
              <a:rPr lang="cs-CZ" dirty="0" smtClean="0"/>
              <a:t>zjednodušení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409323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7455" y="149225"/>
            <a:ext cx="6464731" cy="83024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komunikační aktivity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127455" y="907940"/>
            <a:ext cx="8870673" cy="536678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dirty="0" smtClean="0">
                <a:hlinkClick r:id="rId2"/>
              </a:rPr>
              <a:t>www.interreg-central.eu</a:t>
            </a:r>
            <a:endParaRPr lang="cs-CZ" sz="1600" u="sng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600" u="sng" dirty="0" smtClean="0"/>
              <a:t>Vyhledávání partnerů</a:t>
            </a:r>
            <a:r>
              <a:rPr lang="cs-CZ" sz="1600" dirty="0" smtClean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600" dirty="0" smtClean="0"/>
              <a:t>Webové stránky programu: </a:t>
            </a:r>
            <a:r>
              <a:rPr lang="cs-CZ" sz="1600" dirty="0" err="1" smtClean="0"/>
              <a:t>Interreg</a:t>
            </a:r>
            <a:r>
              <a:rPr lang="cs-CZ" sz="1600" dirty="0" smtClean="0"/>
              <a:t> </a:t>
            </a:r>
            <a:r>
              <a:rPr lang="cs-CZ" sz="1600" dirty="0"/>
              <a:t>CENTRAL </a:t>
            </a:r>
            <a:r>
              <a:rPr lang="cs-CZ" sz="1600" dirty="0" err="1" smtClean="0"/>
              <a:t>Community</a:t>
            </a:r>
            <a:r>
              <a:rPr lang="cs-CZ" sz="1600" dirty="0" smtClean="0"/>
              <a:t>, (+</a:t>
            </a:r>
            <a:r>
              <a:rPr lang="cs-CZ" sz="1600" dirty="0" err="1" smtClean="0"/>
              <a:t>project</a:t>
            </a:r>
            <a:r>
              <a:rPr lang="cs-CZ" sz="1600" dirty="0" smtClean="0"/>
              <a:t> </a:t>
            </a:r>
            <a:r>
              <a:rPr lang="cs-CZ" sz="1600" dirty="0" err="1" smtClean="0"/>
              <a:t>ideas</a:t>
            </a:r>
            <a:r>
              <a:rPr lang="cs-CZ" sz="1600" dirty="0" smtClean="0"/>
              <a:t>)</a:t>
            </a:r>
            <a:r>
              <a:rPr lang="cs-CZ" sz="1600" b="1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600" dirty="0" err="1" smtClean="0"/>
              <a:t>Linkedin</a:t>
            </a:r>
            <a:r>
              <a:rPr lang="cs-CZ" sz="1600" dirty="0" smtClean="0"/>
              <a:t>                 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 </a:t>
            </a:r>
            <a:r>
              <a:rPr lang="cs-CZ" sz="1600" dirty="0" smtClean="0"/>
              <a:t>Vlastní síť partnerů anebo doporučení od stávajících kontaktů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600" dirty="0" smtClean="0"/>
              <a:t>Hledání relevantních partnerů na internetu dle klíčových slov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600" dirty="0" smtClean="0"/>
              <a:t>Databáze schválených projektů: sekce PROJECTS</a:t>
            </a:r>
          </a:p>
          <a:p>
            <a:endParaRPr lang="cs-CZ" sz="1800" i="1" dirty="0" smtClean="0"/>
          </a:p>
          <a:p>
            <a:endParaRPr lang="cs-CZ" sz="16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1800" b="1" u="sng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16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1600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077" y="3125971"/>
            <a:ext cx="7054932" cy="305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808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7455" y="149225"/>
            <a:ext cx="6464731" cy="83024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komunikační aktivity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127455" y="907940"/>
            <a:ext cx="8870673" cy="5366786"/>
          </a:xfrm>
        </p:spPr>
        <p:txBody>
          <a:bodyPr/>
          <a:lstStyle/>
          <a:p>
            <a:endParaRPr lang="cs-CZ" sz="1800" i="1" dirty="0" smtClean="0"/>
          </a:p>
          <a:p>
            <a:endParaRPr lang="cs-CZ" sz="16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1800" b="1" u="sng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16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1600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  <p:sp>
        <p:nvSpPr>
          <p:cNvPr id="8" name="Šipka doleva 7"/>
          <p:cNvSpPr/>
          <p:nvPr/>
        </p:nvSpPr>
        <p:spPr>
          <a:xfrm>
            <a:off x="4986669" y="2565270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56" y="835141"/>
            <a:ext cx="6101267" cy="245428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56" y="3397736"/>
            <a:ext cx="4722522" cy="2564182"/>
          </a:xfrm>
          <a:prstGeom prst="rect">
            <a:avLst/>
          </a:prstGeom>
        </p:spPr>
      </p:pic>
      <p:sp>
        <p:nvSpPr>
          <p:cNvPr id="6" name="Zahnutá šipka dolů 5"/>
          <p:cNvSpPr/>
          <p:nvPr/>
        </p:nvSpPr>
        <p:spPr>
          <a:xfrm rot="4228620">
            <a:off x="905913" y="1890275"/>
            <a:ext cx="2099935" cy="106947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0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5047488" y="4209931"/>
            <a:ext cx="3847795" cy="112199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600" dirty="0" err="1" smtClean="0"/>
              <a:t>Xls</a:t>
            </a:r>
            <a:r>
              <a:rPr lang="cs-CZ" sz="1600" dirty="0" smtClean="0"/>
              <a:t>. </a:t>
            </a:r>
            <a:r>
              <a:rPr lang="cs-CZ" sz="1600" dirty="0"/>
              <a:t>t</a:t>
            </a:r>
            <a:r>
              <a:rPr lang="cs-CZ" sz="1600" dirty="0" smtClean="0"/>
              <a:t>abulka </a:t>
            </a:r>
            <a:r>
              <a:rPr lang="cs-CZ" sz="1600" i="1" dirty="0" smtClean="0"/>
              <a:t>LIST OF OPERATIONS</a:t>
            </a:r>
            <a:r>
              <a:rPr lang="cs-CZ" sz="1600" dirty="0" smtClean="0"/>
              <a:t> obsahuje základní popis projektů a přehled partnerů, </a:t>
            </a:r>
            <a:r>
              <a:rPr lang="cs-CZ" sz="1600" dirty="0" err="1" smtClean="0"/>
              <a:t>kt</a:t>
            </a:r>
            <a:r>
              <a:rPr lang="cs-CZ" sz="1600" dirty="0" smtClean="0"/>
              <a:t>. jsou zapojeni v projektech</a:t>
            </a:r>
          </a:p>
        </p:txBody>
      </p:sp>
    </p:spTree>
    <p:extLst>
      <p:ext uri="{BB962C8B-B14F-4D97-AF65-F5344CB8AC3E}">
        <p14:creationId xmlns:p14="http://schemas.microsoft.com/office/powerpoint/2010/main" val="2221504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7455" y="149225"/>
            <a:ext cx="6464731" cy="83024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komunikační aktivity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127455" y="907940"/>
            <a:ext cx="8870673" cy="5366786"/>
          </a:xfrm>
        </p:spPr>
        <p:txBody>
          <a:bodyPr/>
          <a:lstStyle/>
          <a:p>
            <a:endParaRPr lang="cs-CZ" sz="1800" i="1" dirty="0" smtClean="0"/>
          </a:p>
          <a:p>
            <a:endParaRPr lang="cs-CZ" sz="16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1800" b="1" u="sng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16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1600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831" y="1087515"/>
            <a:ext cx="6754083" cy="1720071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35" y="3115480"/>
            <a:ext cx="8220391" cy="3060843"/>
          </a:xfrm>
          <a:prstGeom prst="rect">
            <a:avLst/>
          </a:prstGeom>
        </p:spPr>
      </p:pic>
      <p:sp>
        <p:nvSpPr>
          <p:cNvPr id="8" name="Šipka doleva 7"/>
          <p:cNvSpPr/>
          <p:nvPr/>
        </p:nvSpPr>
        <p:spPr>
          <a:xfrm>
            <a:off x="5720316" y="2449737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260098" y="2072411"/>
            <a:ext cx="4760516" cy="1093207"/>
          </a:xfrm>
          <a:prstGeom prst="rect">
            <a:avLst/>
          </a:prstGeom>
          <a:noFill/>
        </p:spPr>
        <p:txBody>
          <a:bodyPr wrap="none" lIns="76794" tIns="38397" rIns="76794" bIns="38397" rtlCol="0">
            <a:spAutoFit/>
          </a:bodyPr>
          <a:lstStyle/>
          <a:p>
            <a:r>
              <a:rPr lang="cs-CZ" sz="2200" b="1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Odběr </a:t>
            </a:r>
            <a:r>
              <a:rPr lang="cs-CZ" sz="2200" b="1" dirty="0" err="1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newsletteru</a:t>
            </a:r>
            <a:endParaRPr lang="cs-CZ" sz="2200" b="1" dirty="0" smtClean="0">
              <a:solidFill>
                <a:schemeClr val="accent1"/>
              </a:solidFill>
              <a:latin typeface="Trebuchet MS" pitchFamily="34" charset="0"/>
              <a:cs typeface="Raleway"/>
            </a:endParaRPr>
          </a:p>
          <a:p>
            <a:r>
              <a:rPr lang="cs-CZ" sz="2200" b="1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Sekce PROGRAMME na </a:t>
            </a:r>
            <a:r>
              <a:rPr lang="cs-CZ" sz="2200" b="1" dirty="0" err="1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webstránce</a:t>
            </a:r>
            <a:r>
              <a:rPr lang="cs-CZ" sz="2200" b="1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 </a:t>
            </a:r>
          </a:p>
          <a:p>
            <a:r>
              <a:rPr lang="cs-CZ" sz="2200" b="1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programu</a:t>
            </a:r>
          </a:p>
        </p:txBody>
      </p:sp>
    </p:spTree>
    <p:extLst>
      <p:ext uri="{BB962C8B-B14F-4D97-AF65-F5344CB8AC3E}">
        <p14:creationId xmlns:p14="http://schemas.microsoft.com/office/powerpoint/2010/main" val="2481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85386" y="414687"/>
            <a:ext cx="8562975" cy="563043"/>
          </a:xfrm>
        </p:spPr>
        <p:txBody>
          <a:bodyPr/>
          <a:lstStyle/>
          <a:p>
            <a:r>
              <a:rPr lang="cs-CZ" b="1" dirty="0" smtClean="0"/>
              <a:t>Akce plánované na rok 2019</a:t>
            </a:r>
            <a:endParaRPr lang="en-GB" b="1" dirty="0"/>
          </a:p>
        </p:txBody>
      </p:sp>
      <p:sp>
        <p:nvSpPr>
          <p:cNvPr id="6" name="Rectangle 5"/>
          <p:cNvSpPr/>
          <p:nvPr/>
        </p:nvSpPr>
        <p:spPr>
          <a:xfrm>
            <a:off x="1787979" y="4607743"/>
            <a:ext cx="4281532" cy="960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131674" y="856435"/>
            <a:ext cx="865488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sk-SK" sz="1400" dirty="0" err="1" smtClean="0"/>
              <a:t>Akce</a:t>
            </a:r>
            <a:r>
              <a:rPr lang="sk-SK" sz="1400" dirty="0" smtClean="0"/>
              <a:t> k </a:t>
            </a:r>
            <a:r>
              <a:rPr lang="sk-SK" sz="1400" dirty="0" err="1" smtClean="0"/>
              <a:t>budoucí</a:t>
            </a:r>
            <a:r>
              <a:rPr lang="sk-SK" sz="1400" dirty="0" smtClean="0"/>
              <a:t> spolupráci </a:t>
            </a:r>
            <a:r>
              <a:rPr lang="sk-SK" sz="1400" dirty="0" err="1" smtClean="0"/>
              <a:t>ve</a:t>
            </a:r>
            <a:r>
              <a:rPr lang="sk-SK" sz="1400" dirty="0" smtClean="0"/>
              <a:t> </a:t>
            </a:r>
            <a:r>
              <a:rPr lang="sk-SK" sz="1400" dirty="0" err="1" smtClean="0"/>
              <a:t>střední</a:t>
            </a:r>
            <a:r>
              <a:rPr lang="sk-SK" sz="1400" dirty="0" smtClean="0"/>
              <a:t> </a:t>
            </a:r>
            <a:r>
              <a:rPr lang="sk-SK" sz="1400" dirty="0" err="1" smtClean="0"/>
              <a:t>Evropě</a:t>
            </a:r>
            <a:endParaRPr lang="en-GB" sz="1400" dirty="0"/>
          </a:p>
          <a:p>
            <a:pPr marL="669721" lvl="1" indent="-285750">
              <a:spcBef>
                <a:spcPts val="1200"/>
              </a:spcBef>
              <a:buSzPct val="100000"/>
              <a:buFont typeface="Wingdings" panose="05000000000000000000" pitchFamily="2" charset="2"/>
              <a:buChar char="Ø"/>
            </a:pPr>
            <a:r>
              <a:rPr lang="sk-SK" sz="1400" b="1" dirty="0" smtClean="0"/>
              <a:t>Národní </a:t>
            </a:r>
            <a:r>
              <a:rPr lang="sk-SK" sz="1400" b="1" dirty="0" err="1" smtClean="0"/>
              <a:t>akce</a:t>
            </a:r>
            <a:r>
              <a:rPr lang="sk-SK" sz="1400" b="1" dirty="0" smtClean="0"/>
              <a:t>: 1 na členský </a:t>
            </a:r>
            <a:r>
              <a:rPr lang="sk-SK" sz="1400" b="1" dirty="0" err="1" smtClean="0"/>
              <a:t>stát</a:t>
            </a:r>
            <a:r>
              <a:rPr lang="sk-SK" sz="1400" b="1" dirty="0" smtClean="0"/>
              <a:t> do konce roku, </a:t>
            </a:r>
            <a:r>
              <a:rPr lang="sk-SK" sz="1400" b="1" dirty="0" err="1" smtClean="0"/>
              <a:t>cíl</a:t>
            </a:r>
            <a:r>
              <a:rPr lang="sk-SK" sz="1400" b="1" dirty="0" smtClean="0"/>
              <a:t>: </a:t>
            </a:r>
            <a:r>
              <a:rPr lang="en-GB" sz="1400" u="sng" dirty="0" smtClean="0"/>
              <a:t>dis</a:t>
            </a:r>
            <a:r>
              <a:rPr lang="cs-CZ" sz="1400" u="sng" dirty="0" smtClean="0"/>
              <a:t>kuse o výsledcích projektů </a:t>
            </a:r>
            <a:r>
              <a:rPr lang="cs-CZ" sz="1400" dirty="0" smtClean="0"/>
              <a:t>s příjemci a se </a:t>
            </a:r>
            <a:r>
              <a:rPr lang="cs-CZ" sz="1400" dirty="0" err="1" smtClean="0"/>
              <a:t>stakeholdry</a:t>
            </a:r>
            <a:r>
              <a:rPr lang="cs-CZ" sz="1400" dirty="0" smtClean="0"/>
              <a:t>; z pohledu priorit spolupráce v budoucnu </a:t>
            </a:r>
            <a:endParaRPr lang="sk-SK" sz="1400" b="1" dirty="0" smtClean="0"/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cs-CZ" sz="1400" dirty="0" smtClean="0"/>
              <a:t>Výroční</a:t>
            </a:r>
            <a:r>
              <a:rPr lang="en-GB" sz="1400" dirty="0" smtClean="0"/>
              <a:t> </a:t>
            </a:r>
            <a:r>
              <a:rPr lang="cs-CZ" sz="1400" dirty="0" err="1" smtClean="0"/>
              <a:t>fó</a:t>
            </a:r>
            <a:r>
              <a:rPr lang="en-GB" sz="1400" dirty="0" err="1" smtClean="0"/>
              <a:t>ra</a:t>
            </a:r>
            <a:r>
              <a:rPr lang="en-GB" sz="1400" dirty="0" smtClean="0"/>
              <a:t> </a:t>
            </a:r>
            <a:r>
              <a:rPr lang="cs-CZ" sz="1400" dirty="0" smtClean="0"/>
              <a:t>k </a:t>
            </a:r>
            <a:r>
              <a:rPr lang="cs-CZ" sz="1400" dirty="0" err="1" smtClean="0"/>
              <a:t>makroregionálním</a:t>
            </a:r>
            <a:r>
              <a:rPr lang="cs-CZ" sz="1400" dirty="0" smtClean="0"/>
              <a:t> strategiím EU</a:t>
            </a:r>
            <a:r>
              <a:rPr lang="en-GB" sz="1400" dirty="0" smtClean="0"/>
              <a:t> </a:t>
            </a:r>
          </a:p>
          <a:p>
            <a:pPr marL="669721" lvl="1" indent="-285750">
              <a:spcBef>
                <a:spcPts val="600"/>
              </a:spcBef>
              <a:buSzPct val="100000"/>
              <a:buFont typeface="Wingdings" panose="05000000000000000000" pitchFamily="2" charset="2"/>
              <a:buChar char="Ø"/>
            </a:pPr>
            <a:r>
              <a:rPr lang="en-GB" sz="1400" dirty="0" smtClean="0"/>
              <a:t>Baltic Sea Strategy, 12-13</a:t>
            </a:r>
            <a:r>
              <a:rPr lang="cs-CZ" sz="1400" dirty="0" smtClean="0"/>
              <a:t>. června</a:t>
            </a:r>
            <a:r>
              <a:rPr lang="cs-CZ" sz="1400" dirty="0"/>
              <a:t>,</a:t>
            </a:r>
            <a:r>
              <a:rPr lang="en-GB" sz="1400" dirty="0" smtClean="0"/>
              <a:t> </a:t>
            </a:r>
            <a:r>
              <a:rPr lang="en-GB" sz="1400" dirty="0" err="1" smtClean="0"/>
              <a:t>Lübeck</a:t>
            </a:r>
            <a:endParaRPr lang="en-GB" sz="1400" dirty="0" smtClean="0"/>
          </a:p>
          <a:p>
            <a:pPr marL="669721" lvl="1" indent="-285750">
              <a:spcBef>
                <a:spcPts val="600"/>
              </a:spcBef>
              <a:buSzPct val="100000"/>
              <a:buFont typeface="Wingdings" panose="05000000000000000000" pitchFamily="2" charset="2"/>
              <a:buChar char="Ø"/>
            </a:pPr>
            <a:r>
              <a:rPr lang="de-DE" sz="1400" dirty="0" smtClean="0"/>
              <a:t>Danube </a:t>
            </a:r>
            <a:r>
              <a:rPr lang="de-DE" sz="1400" dirty="0" err="1"/>
              <a:t>Strategy</a:t>
            </a:r>
            <a:r>
              <a:rPr lang="de-DE" sz="1400" dirty="0"/>
              <a:t>, </a:t>
            </a:r>
            <a:r>
              <a:rPr lang="de-DE" sz="1400" dirty="0" smtClean="0"/>
              <a:t>27-28</a:t>
            </a:r>
            <a:r>
              <a:rPr lang="cs-CZ" sz="1400" dirty="0" smtClean="0"/>
              <a:t>. června, </a:t>
            </a:r>
            <a:r>
              <a:rPr lang="de-DE" sz="1400" dirty="0" err="1" smtClean="0"/>
              <a:t>Bu</a:t>
            </a:r>
            <a:r>
              <a:rPr lang="cs-CZ" sz="1400" dirty="0" err="1" smtClean="0"/>
              <a:t>kurešť</a:t>
            </a:r>
            <a:endParaRPr lang="cs-CZ" sz="1400" dirty="0" smtClean="0"/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sk-SK" sz="1400" dirty="0"/>
              <a:t>Na úrovni EU</a:t>
            </a:r>
          </a:p>
          <a:p>
            <a:pPr marL="726871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sk-SK" sz="1400" dirty="0"/>
              <a:t>EUSEW – EU </a:t>
            </a:r>
            <a:r>
              <a:rPr lang="sk-SK" sz="1400" dirty="0" err="1"/>
              <a:t>Sustainable</a:t>
            </a:r>
            <a:r>
              <a:rPr lang="sk-SK" sz="1400" dirty="0"/>
              <a:t> Energy </a:t>
            </a:r>
            <a:r>
              <a:rPr lang="sk-SK" sz="1400" dirty="0" err="1"/>
              <a:t>Week</a:t>
            </a:r>
            <a:r>
              <a:rPr lang="sk-SK" sz="1400" dirty="0"/>
              <a:t> (</a:t>
            </a:r>
            <a:r>
              <a:rPr lang="sk-SK" sz="1400" dirty="0" err="1"/>
              <a:t>Evropský</a:t>
            </a:r>
            <a:r>
              <a:rPr lang="sk-SK" sz="1400" dirty="0"/>
              <a:t> </a:t>
            </a:r>
            <a:r>
              <a:rPr lang="sk-SK" sz="1400" dirty="0" err="1"/>
              <a:t>týden</a:t>
            </a:r>
            <a:r>
              <a:rPr lang="sk-SK" sz="1400" dirty="0"/>
              <a:t> </a:t>
            </a:r>
            <a:r>
              <a:rPr lang="sk-SK" sz="1400" dirty="0" err="1"/>
              <a:t>udržitelných</a:t>
            </a:r>
            <a:r>
              <a:rPr lang="sk-SK" sz="1400" dirty="0"/>
              <a:t> </a:t>
            </a:r>
            <a:r>
              <a:rPr lang="sk-SK" sz="1400" dirty="0" err="1"/>
              <a:t>energí</a:t>
            </a:r>
            <a:r>
              <a:rPr lang="sk-SK" sz="1400" dirty="0"/>
              <a:t>), 13–17. </a:t>
            </a:r>
            <a:r>
              <a:rPr lang="sk-SK" sz="1400" dirty="0" err="1"/>
              <a:t>květen</a:t>
            </a:r>
            <a:endParaRPr lang="sk-SK" sz="1400" dirty="0"/>
          </a:p>
          <a:p>
            <a:pPr marL="726871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sk-SK" sz="1400" dirty="0"/>
              <a:t>EU </a:t>
            </a:r>
            <a:r>
              <a:rPr lang="sk-SK" sz="1400" dirty="0" err="1"/>
              <a:t>GreenWeek</a:t>
            </a:r>
            <a:r>
              <a:rPr lang="sk-SK" sz="1400" dirty="0"/>
              <a:t>, 17-21. </a:t>
            </a:r>
            <a:r>
              <a:rPr lang="sk-SK" sz="1400" dirty="0" err="1"/>
              <a:t>červen</a:t>
            </a:r>
            <a:endParaRPr lang="sk-SK" sz="1400" dirty="0"/>
          </a:p>
          <a:p>
            <a:pPr marL="726871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sk-SK" sz="1400" dirty="0"/>
              <a:t>EU </a:t>
            </a:r>
            <a:r>
              <a:rPr lang="sk-SK" sz="1400" dirty="0" err="1"/>
              <a:t>Regions</a:t>
            </a:r>
            <a:r>
              <a:rPr lang="sk-SK" sz="1400" dirty="0"/>
              <a:t> </a:t>
            </a:r>
            <a:r>
              <a:rPr lang="sk-SK" sz="1400" dirty="0" err="1"/>
              <a:t>Week</a:t>
            </a:r>
            <a:r>
              <a:rPr lang="sk-SK" sz="1400" dirty="0"/>
              <a:t> 2019, 7-11. </a:t>
            </a:r>
            <a:r>
              <a:rPr lang="sk-SK" sz="1400" dirty="0" err="1"/>
              <a:t>říjen</a:t>
            </a:r>
            <a:r>
              <a:rPr lang="sk-SK" sz="1400" dirty="0"/>
              <a:t>, </a:t>
            </a:r>
            <a:r>
              <a:rPr lang="sk-SK" sz="1400" dirty="0" err="1"/>
              <a:t>Brussels</a:t>
            </a:r>
            <a:endParaRPr lang="sk-SK" sz="1400" dirty="0"/>
          </a:p>
          <a:p>
            <a:pPr marL="726871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sk-SK" sz="1400" dirty="0" err="1"/>
              <a:t>European</a:t>
            </a:r>
            <a:r>
              <a:rPr lang="sk-SK" sz="1400" dirty="0"/>
              <a:t> </a:t>
            </a:r>
            <a:r>
              <a:rPr lang="sk-SK" sz="1400" dirty="0" err="1"/>
              <a:t>Cooperation</a:t>
            </a:r>
            <a:r>
              <a:rPr lang="sk-SK" sz="1400" dirty="0"/>
              <a:t> </a:t>
            </a:r>
            <a:r>
              <a:rPr lang="sk-SK" sz="1400" dirty="0" err="1"/>
              <a:t>Day</a:t>
            </a:r>
            <a:r>
              <a:rPr lang="sk-SK" sz="1400" dirty="0"/>
              <a:t>, 21. </a:t>
            </a:r>
            <a:r>
              <a:rPr lang="sk-SK" sz="1400" dirty="0" err="1" smtClean="0"/>
              <a:t>září</a:t>
            </a:r>
            <a:endParaRPr lang="sk-SK" sz="1400" dirty="0" smtClean="0"/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sk-SK" sz="1400" dirty="0" err="1"/>
              <a:t>Akce</a:t>
            </a:r>
            <a:r>
              <a:rPr lang="sk-SK" sz="1400" dirty="0"/>
              <a:t> </a:t>
            </a:r>
            <a:r>
              <a:rPr lang="sk-SK" sz="1400" dirty="0" err="1"/>
              <a:t>prezentující</a:t>
            </a:r>
            <a:r>
              <a:rPr lang="sk-SK" sz="1400" dirty="0"/>
              <a:t> výsledky (</a:t>
            </a:r>
            <a:r>
              <a:rPr lang="sk-SK" sz="1400" dirty="0" err="1"/>
              <a:t>projektů</a:t>
            </a:r>
            <a:r>
              <a:rPr lang="sk-SK" sz="1400" dirty="0"/>
              <a:t>) + 4. výzvu</a:t>
            </a:r>
            <a:endParaRPr lang="en-GB" sz="1400" dirty="0"/>
          </a:p>
          <a:p>
            <a:pPr marL="669721" lvl="1" indent="-285750">
              <a:spcBef>
                <a:spcPts val="1200"/>
              </a:spcBef>
              <a:buSzPct val="100000"/>
              <a:buFont typeface="Wingdings" panose="05000000000000000000" pitchFamily="2" charset="2"/>
              <a:buChar char="Ø"/>
            </a:pPr>
            <a:r>
              <a:rPr lang="en-GB" sz="1400" b="1" dirty="0"/>
              <a:t>T</a:t>
            </a:r>
            <a:r>
              <a:rPr lang="cs-CZ" sz="1400" b="1" dirty="0" err="1"/>
              <a:t>ematické</a:t>
            </a:r>
            <a:r>
              <a:rPr lang="cs-CZ" sz="1400" b="1" dirty="0"/>
              <a:t> workshopy</a:t>
            </a:r>
            <a:r>
              <a:rPr lang="en-GB" sz="1400" b="1" dirty="0"/>
              <a:t> </a:t>
            </a:r>
            <a:r>
              <a:rPr lang="cs-CZ" sz="1400" b="1" dirty="0"/>
              <a:t>pro</a:t>
            </a:r>
            <a:r>
              <a:rPr lang="en-GB" sz="1400" b="1" dirty="0"/>
              <a:t> </a:t>
            </a:r>
            <a:r>
              <a:rPr lang="en-GB" sz="1400" b="1" dirty="0" err="1"/>
              <a:t>Interreg</a:t>
            </a:r>
            <a:r>
              <a:rPr lang="en-GB" sz="1400" b="1" dirty="0"/>
              <a:t> CE </a:t>
            </a:r>
            <a:r>
              <a:rPr lang="en-GB" sz="1400" b="1" dirty="0" err="1"/>
              <a:t>proje</a:t>
            </a:r>
            <a:r>
              <a:rPr lang="cs-CZ" sz="1400" b="1" dirty="0" err="1"/>
              <a:t>kty</a:t>
            </a:r>
            <a:r>
              <a:rPr lang="en-GB" sz="1400" b="1" dirty="0"/>
              <a:t> (cross-</a:t>
            </a:r>
            <a:r>
              <a:rPr lang="en-GB" sz="1400" b="1" dirty="0" err="1"/>
              <a:t>fertili</a:t>
            </a:r>
            <a:r>
              <a:rPr lang="cs-CZ" sz="1400" b="1" dirty="0" err="1"/>
              <a:t>zace</a:t>
            </a:r>
            <a:r>
              <a:rPr lang="en-GB" sz="1400" b="1" dirty="0"/>
              <a:t>)</a:t>
            </a:r>
            <a:r>
              <a:rPr lang="sk-SK" sz="1400" b="1" dirty="0"/>
              <a:t> </a:t>
            </a:r>
            <a:r>
              <a:rPr lang="sk-SK" sz="1400" b="1" dirty="0">
                <a:sym typeface="Wingdings 3" panose="05040102010807070707" pitchFamily="18" charset="2"/>
              </a:rPr>
              <a:t></a:t>
            </a:r>
            <a:r>
              <a:rPr lang="sk-SK" sz="1400" b="1" dirty="0"/>
              <a:t> </a:t>
            </a:r>
            <a:r>
              <a:rPr lang="sk-SK" sz="1400" b="1" dirty="0" err="1"/>
              <a:t>Duben</a:t>
            </a:r>
            <a:r>
              <a:rPr lang="sk-SK" sz="1400" b="1" dirty="0"/>
              <a:t> 2019, </a:t>
            </a:r>
            <a:r>
              <a:rPr lang="sk-SK" sz="1400" b="1" dirty="0" err="1"/>
              <a:t>Vídeň</a:t>
            </a:r>
            <a:endParaRPr lang="sk-SK" sz="1400" b="1" dirty="0"/>
          </a:p>
          <a:p>
            <a:pPr marL="669721" lvl="1" indent="-285750">
              <a:spcBef>
                <a:spcPts val="1200"/>
              </a:spcBef>
              <a:buSzPct val="100000"/>
              <a:buFont typeface="Wingdings" panose="05000000000000000000" pitchFamily="2" charset="2"/>
              <a:buChar char="Ø"/>
            </a:pPr>
            <a:r>
              <a:rPr lang="cs-CZ" sz="1400" b="1" dirty="0"/>
              <a:t>Nadnárodní akce, </a:t>
            </a:r>
            <a:r>
              <a:rPr lang="cs-CZ" sz="1400" b="1" dirty="0" err="1"/>
              <a:t>matchmaking</a:t>
            </a:r>
            <a:r>
              <a:rPr lang="cs-CZ" sz="1400" b="1" dirty="0"/>
              <a:t> a podpora pro 4. výzvu</a:t>
            </a:r>
            <a:r>
              <a:rPr lang="en-GB" sz="1400" b="1" dirty="0"/>
              <a:t> </a:t>
            </a:r>
            <a:r>
              <a:rPr lang="sk-SK" sz="1400" b="1" dirty="0"/>
              <a:t> </a:t>
            </a:r>
            <a:r>
              <a:rPr lang="sk-SK" sz="1400" b="1" dirty="0">
                <a:sym typeface="Wingdings 3" panose="05040102010807070707" pitchFamily="18" charset="2"/>
              </a:rPr>
              <a:t></a:t>
            </a:r>
            <a:r>
              <a:rPr lang="sk-SK" sz="1400" b="1" dirty="0"/>
              <a:t>  </a:t>
            </a:r>
            <a:r>
              <a:rPr lang="sk-SK" sz="1400" b="1" dirty="0" err="1"/>
              <a:t>květen</a:t>
            </a:r>
            <a:r>
              <a:rPr lang="sk-SK" sz="1400" b="1" dirty="0"/>
              <a:t> 2019, Brusel </a:t>
            </a:r>
          </a:p>
          <a:p>
            <a:pPr marL="628650" lvl="2">
              <a:spcBef>
                <a:spcPts val="1200"/>
              </a:spcBef>
              <a:buSzPct val="100000"/>
            </a:pPr>
            <a:r>
              <a:rPr lang="cs-CZ" sz="1400" dirty="0"/>
              <a:t>Cílená akce ve spolupráci s jinými EU nástroji </a:t>
            </a:r>
            <a:r>
              <a:rPr lang="en-GB" sz="1400" dirty="0"/>
              <a:t>(</a:t>
            </a:r>
            <a:r>
              <a:rPr lang="cs-CZ" sz="1400" dirty="0"/>
              <a:t>především</a:t>
            </a:r>
            <a:r>
              <a:rPr lang="en-GB" sz="1400" dirty="0"/>
              <a:t> FP7/Horizon 2020 - DG RTD) </a:t>
            </a:r>
            <a:r>
              <a:rPr lang="cs-CZ" sz="1400" dirty="0"/>
              <a:t>pro vytvoření příležitostí k </a:t>
            </a:r>
            <a:r>
              <a:rPr lang="cs-CZ" sz="1400" dirty="0" err="1"/>
              <a:t>matchmaking</a:t>
            </a:r>
            <a:r>
              <a:rPr lang="cs-CZ" sz="1400" dirty="0"/>
              <a:t>-u. Příjemci z výzev 1 a 2 by se této akce měli účastnit s první představou o svých projektových záměrech a představou o potřebách partnerů vůči 4</a:t>
            </a:r>
            <a:r>
              <a:rPr lang="en-GB" sz="1400" dirty="0"/>
              <a:t>.</a:t>
            </a:r>
            <a:r>
              <a:rPr lang="cs-CZ" sz="1400" dirty="0"/>
              <a:t> </a:t>
            </a:r>
            <a:r>
              <a:rPr lang="cs-CZ" sz="1400" dirty="0" smtClean="0"/>
              <a:t>výzvě</a:t>
            </a:r>
            <a:endParaRPr lang="en-GB" sz="1400" b="1" dirty="0"/>
          </a:p>
        </p:txBody>
      </p:sp>
    </p:spTree>
    <p:extLst>
      <p:ext uri="{BB962C8B-B14F-4D97-AF65-F5344CB8AC3E}">
        <p14:creationId xmlns:p14="http://schemas.microsoft.com/office/powerpoint/2010/main" val="3217407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93713" y="1439888"/>
            <a:ext cx="5716585" cy="3006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296864" y="922139"/>
            <a:ext cx="75712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800" dirty="0"/>
              <a:t>Tzv. </a:t>
            </a:r>
            <a:r>
              <a:rPr lang="cs-CZ" sz="1800" b="1" dirty="0" err="1"/>
              <a:t>videotutorials</a:t>
            </a:r>
            <a:r>
              <a:rPr lang="cs-CZ" sz="1800" b="1" dirty="0"/>
              <a:t>: </a:t>
            </a:r>
            <a:r>
              <a:rPr lang="cs-CZ" sz="1800" b="1" dirty="0" err="1"/>
              <a:t>YouTube</a:t>
            </a:r>
            <a:r>
              <a:rPr lang="cs-CZ" sz="1800" b="1" dirty="0"/>
              <a:t> ikonka na horní </a:t>
            </a:r>
            <a:r>
              <a:rPr lang="cs-CZ" sz="1800" b="1" dirty="0" smtClean="0"/>
              <a:t>liště na </a:t>
            </a:r>
            <a:r>
              <a:rPr lang="cs-CZ" sz="1800" b="1" dirty="0" err="1" smtClean="0"/>
              <a:t>webstránce</a:t>
            </a:r>
            <a:r>
              <a:rPr lang="cs-CZ" sz="1800" b="1" dirty="0" smtClean="0"/>
              <a:t> programu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800" dirty="0" err="1" smtClean="0"/>
              <a:t>Interreg</a:t>
            </a:r>
            <a:r>
              <a:rPr lang="cs-CZ" sz="1800" dirty="0" smtClean="0"/>
              <a:t> CE </a:t>
            </a:r>
            <a:r>
              <a:rPr lang="cs-CZ" sz="1800" dirty="0" err="1" smtClean="0"/>
              <a:t>Community</a:t>
            </a:r>
            <a:endParaRPr lang="cs-CZ" sz="1800" dirty="0"/>
          </a:p>
        </p:txBody>
      </p:sp>
      <p:sp>
        <p:nvSpPr>
          <p:cNvPr id="7" name="Rectangle 1"/>
          <p:cNvSpPr/>
          <p:nvPr/>
        </p:nvSpPr>
        <p:spPr>
          <a:xfrm>
            <a:off x="60695" y="4317952"/>
            <a:ext cx="8441619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cs-CZ" sz="2000" u="sng" dirty="0" smtClean="0"/>
              <a:t>V souvislosti se 4. výzvou:</a:t>
            </a:r>
            <a:endParaRPr lang="en-GB" sz="2000" u="sng" dirty="0"/>
          </a:p>
          <a:p>
            <a:pPr marL="669721" lvl="1" indent="-285750">
              <a:spcBef>
                <a:spcPts val="1200"/>
              </a:spcBef>
              <a:buSzPct val="100000"/>
              <a:buFont typeface="Wingdings" panose="05000000000000000000" pitchFamily="2" charset="2"/>
              <a:buChar char="Ø"/>
            </a:pPr>
            <a:r>
              <a:rPr lang="cs-CZ" sz="1800" dirty="0" smtClean="0"/>
              <a:t>Větší koncentrace na tematické výsledky projektů a tematické stránky</a:t>
            </a:r>
            <a:endParaRPr lang="en-GB" sz="1800" dirty="0"/>
          </a:p>
          <a:p>
            <a:pPr marL="669721" lvl="1" indent="-285750">
              <a:spcBef>
                <a:spcPts val="1200"/>
              </a:spcBef>
              <a:buSzPct val="100000"/>
              <a:buFont typeface="Wingdings" panose="05000000000000000000" pitchFamily="2" charset="2"/>
              <a:buChar char="Ø"/>
            </a:pPr>
            <a:r>
              <a:rPr lang="cs-CZ" sz="1800" dirty="0" smtClean="0"/>
              <a:t>Pokračování</a:t>
            </a:r>
            <a:r>
              <a:rPr lang="en-GB" sz="1800" dirty="0" smtClean="0"/>
              <a:t> </a:t>
            </a:r>
            <a:r>
              <a:rPr lang="en-GB" sz="1800" dirty="0"/>
              <a:t>#</a:t>
            </a:r>
            <a:r>
              <a:rPr lang="en-GB" sz="1800" dirty="0" err="1"/>
              <a:t>cooperationiscentral</a:t>
            </a:r>
            <a:r>
              <a:rPr lang="en-GB" sz="1800" dirty="0"/>
              <a:t> </a:t>
            </a:r>
            <a:r>
              <a:rPr lang="cs-CZ" sz="1800" dirty="0" smtClean="0"/>
              <a:t>kampaně</a:t>
            </a:r>
            <a:r>
              <a:rPr lang="en-GB" sz="1800" dirty="0" smtClean="0"/>
              <a:t> </a:t>
            </a:r>
            <a:endParaRPr lang="en-GB" sz="1800" dirty="0"/>
          </a:p>
          <a:p>
            <a:pPr marL="669721" lvl="1" indent="-285750">
              <a:spcBef>
                <a:spcPts val="1200"/>
              </a:spcBef>
              <a:buSzPct val="100000"/>
              <a:buFont typeface="Wingdings" panose="05000000000000000000" pitchFamily="2" charset="2"/>
              <a:buChar char="Ø"/>
            </a:pPr>
            <a:r>
              <a:rPr lang="cs-CZ" sz="1800" dirty="0" smtClean="0"/>
              <a:t>Úprava </a:t>
            </a:r>
            <a:r>
              <a:rPr lang="cs-CZ" sz="1800" dirty="0" err="1" smtClean="0"/>
              <a:t>webstránky</a:t>
            </a:r>
            <a:r>
              <a:rPr lang="cs-CZ" sz="1800" dirty="0" smtClean="0"/>
              <a:t> podle potřeb 4. výzvy</a:t>
            </a:r>
            <a:r>
              <a:rPr lang="en-GB" sz="1800" dirty="0" smtClean="0"/>
              <a:t> (</a:t>
            </a:r>
            <a:r>
              <a:rPr lang="cs-CZ" sz="1800" dirty="0" smtClean="0"/>
              <a:t>´</a:t>
            </a:r>
            <a:r>
              <a:rPr lang="en-GB" sz="1800" dirty="0" smtClean="0"/>
              <a:t>apply page</a:t>
            </a:r>
            <a:r>
              <a:rPr lang="cs-CZ" sz="1800" dirty="0" smtClean="0"/>
              <a:t>´</a:t>
            </a:r>
            <a:r>
              <a:rPr lang="en-GB" sz="1800" dirty="0" smtClean="0"/>
              <a:t>)</a:t>
            </a:r>
            <a:endParaRPr lang="en-GB" sz="18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SOCIÁLNÍ média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0903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Bildplatzhalter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5" t="12288" b="22313"/>
          <a:stretch/>
        </p:blipFill>
        <p:spPr>
          <a:xfrm>
            <a:off x="0" y="849632"/>
            <a:ext cx="5205944" cy="5158739"/>
          </a:xfrm>
          <a:prstGeom prst="rect">
            <a:avLst/>
          </a:prstGeom>
        </p:spPr>
      </p:pic>
      <p:pic>
        <p:nvPicPr>
          <p:cNvPr id="16" name="Grafik 1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674" y="858141"/>
            <a:ext cx="1020270" cy="891448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5203138" y="858142"/>
            <a:ext cx="3940863" cy="5142609"/>
          </a:xfrm>
          <a:prstGeom prst="rect">
            <a:avLst/>
          </a:prstGeom>
          <a:solidFill>
            <a:schemeClr val="accent2">
              <a:alpha val="89804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7433" tIns="13716" rIns="27433" bIns="13716" rtlCol="0" anchor="ctr"/>
          <a:lstStyle/>
          <a:p>
            <a:pPr algn="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AutoShape 2"/>
          <p:cNvSpPr>
            <a:spLocks/>
          </p:cNvSpPr>
          <p:nvPr/>
        </p:nvSpPr>
        <p:spPr bwMode="auto">
          <a:xfrm>
            <a:off x="5183084" y="2739707"/>
            <a:ext cx="3960916" cy="169344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15242" tIns="15242" rIns="15242" bIns="15242" anchor="t" anchorCtr="0"/>
          <a:lstStyle/>
          <a:p>
            <a:pPr>
              <a:lnSpc>
                <a:spcPct val="150000"/>
              </a:lnSpc>
            </a:pPr>
            <a:r>
              <a:rPr lang="de-DE" sz="2000" dirty="0">
                <a:solidFill>
                  <a:prstClr val="white"/>
                </a:solidFill>
                <a:cs typeface="Raleway Regular"/>
              </a:rPr>
              <a:t>	  Talk session </a:t>
            </a:r>
          </a:p>
          <a:p>
            <a:pPr>
              <a:lnSpc>
                <a:spcPct val="150000"/>
              </a:lnSpc>
            </a:pPr>
            <a:endParaRPr lang="de-DE" sz="2000" dirty="0">
              <a:solidFill>
                <a:prstClr val="white"/>
              </a:solidFill>
              <a:cs typeface="Raleway Regular"/>
            </a:endParaRPr>
          </a:p>
          <a:p>
            <a:pPr>
              <a:lnSpc>
                <a:spcPct val="150000"/>
              </a:lnSpc>
            </a:pPr>
            <a:r>
              <a:rPr lang="de-DE" sz="2000" dirty="0">
                <a:solidFill>
                  <a:prstClr val="white"/>
                </a:solidFill>
                <a:cs typeface="Raleway Regular"/>
              </a:rPr>
              <a:t>	   9 October </a:t>
            </a:r>
          </a:p>
          <a:p>
            <a:pPr>
              <a:lnSpc>
                <a:spcPct val="150000"/>
              </a:lnSpc>
            </a:pPr>
            <a:r>
              <a:rPr lang="de-DE" sz="1800" dirty="0">
                <a:solidFill>
                  <a:prstClr val="white"/>
                </a:solidFill>
                <a:cs typeface="Raleway Regular"/>
              </a:rPr>
              <a:t/>
            </a:r>
            <a:br>
              <a:rPr lang="de-DE" sz="1800" dirty="0">
                <a:solidFill>
                  <a:prstClr val="white"/>
                </a:solidFill>
                <a:cs typeface="Raleway Regular"/>
              </a:rPr>
            </a:br>
            <a:r>
              <a:rPr lang="de-DE" sz="2000" dirty="0">
                <a:solidFill>
                  <a:prstClr val="white"/>
                </a:solidFill>
                <a:cs typeface="Raleway Regular"/>
              </a:rPr>
              <a:t> 	   10.30 </a:t>
            </a:r>
            <a:endParaRPr lang="en-GB" sz="2000" dirty="0">
              <a:solidFill>
                <a:prstClr val="white"/>
              </a:solidFill>
              <a:cs typeface="Raleway Regular"/>
            </a:endParaRPr>
          </a:p>
          <a:p>
            <a:pPr algn="ctr">
              <a:defRPr/>
            </a:pPr>
            <a:endParaRPr lang="sk-SK" sz="1200" i="1" dirty="0">
              <a:solidFill>
                <a:prstClr val="white"/>
              </a:solidFill>
              <a:cs typeface="Raleway Regular"/>
            </a:endParaRPr>
          </a:p>
        </p:txBody>
      </p:sp>
      <p:sp>
        <p:nvSpPr>
          <p:cNvPr id="22" name="AutoShape 2"/>
          <p:cNvSpPr>
            <a:spLocks/>
          </p:cNvSpPr>
          <p:nvPr/>
        </p:nvSpPr>
        <p:spPr bwMode="auto">
          <a:xfrm>
            <a:off x="5287995" y="1796900"/>
            <a:ext cx="3773954" cy="593314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15242" tIns="15242" rIns="15242" bIns="15242" anchor="b" anchorCtr="0"/>
          <a:lstStyle/>
          <a:p>
            <a:pPr algn="ctr">
              <a:defRPr/>
            </a:pPr>
            <a:r>
              <a:rPr lang="de-DE" sz="2800" b="1" dirty="0">
                <a:solidFill>
                  <a:prstClr val="white"/>
                </a:solidFill>
                <a:latin typeface="Montserrat" panose="020B0604020202020204" charset="0"/>
                <a:cs typeface="Raleway Regular"/>
              </a:rPr>
              <a:t>Why central Europe needs cooperation more than ever</a:t>
            </a:r>
            <a:endParaRPr lang="en-US" sz="2800" b="1" dirty="0">
              <a:solidFill>
                <a:prstClr val="white"/>
              </a:solidFill>
              <a:latin typeface="Montserrat" panose="020B0604020202020204" charset="0"/>
              <a:cs typeface="Raleway Regular"/>
            </a:endParaRPr>
          </a:p>
        </p:txBody>
      </p:sp>
      <p:sp>
        <p:nvSpPr>
          <p:cNvPr id="11" name="AutoShape 20"/>
          <p:cNvSpPr>
            <a:spLocks/>
          </p:cNvSpPr>
          <p:nvPr/>
        </p:nvSpPr>
        <p:spPr bwMode="auto">
          <a:xfrm>
            <a:off x="5483197" y="3679930"/>
            <a:ext cx="437544" cy="43590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9987" y="2580"/>
                </a:moveTo>
                <a:cubicBezTo>
                  <a:pt x="20419" y="2580"/>
                  <a:pt x="20793" y="2735"/>
                  <a:pt x="21116" y="3052"/>
                </a:cubicBezTo>
                <a:cubicBezTo>
                  <a:pt x="21438" y="3372"/>
                  <a:pt x="21599" y="3743"/>
                  <a:pt x="21599" y="4175"/>
                </a:cubicBezTo>
                <a:lnTo>
                  <a:pt x="21599" y="19987"/>
                </a:lnTo>
                <a:cubicBezTo>
                  <a:pt x="21599" y="20419"/>
                  <a:pt x="21438" y="20796"/>
                  <a:pt x="21116" y="21116"/>
                </a:cubicBezTo>
                <a:cubicBezTo>
                  <a:pt x="20793" y="21438"/>
                  <a:pt x="20419" y="21599"/>
                  <a:pt x="19987" y="21599"/>
                </a:cubicBezTo>
                <a:lnTo>
                  <a:pt x="1612" y="21599"/>
                </a:lnTo>
                <a:cubicBezTo>
                  <a:pt x="1180" y="21599"/>
                  <a:pt x="806" y="21438"/>
                  <a:pt x="483" y="21116"/>
                </a:cubicBezTo>
                <a:cubicBezTo>
                  <a:pt x="161" y="20796"/>
                  <a:pt x="0" y="20419"/>
                  <a:pt x="0" y="19987"/>
                </a:cubicBezTo>
                <a:lnTo>
                  <a:pt x="0" y="4175"/>
                </a:lnTo>
                <a:cubicBezTo>
                  <a:pt x="0" y="3743"/>
                  <a:pt x="161" y="3372"/>
                  <a:pt x="483" y="3052"/>
                </a:cubicBezTo>
                <a:cubicBezTo>
                  <a:pt x="806" y="2735"/>
                  <a:pt x="1180" y="2580"/>
                  <a:pt x="1612" y="2580"/>
                </a:cubicBezTo>
                <a:lnTo>
                  <a:pt x="2150" y="2580"/>
                </a:lnTo>
                <a:lnTo>
                  <a:pt x="2150" y="2401"/>
                </a:lnTo>
                <a:cubicBezTo>
                  <a:pt x="2150" y="2116"/>
                  <a:pt x="2196" y="1828"/>
                  <a:pt x="2288" y="1540"/>
                </a:cubicBezTo>
                <a:cubicBezTo>
                  <a:pt x="2381" y="1249"/>
                  <a:pt x="2530" y="990"/>
                  <a:pt x="2738" y="766"/>
                </a:cubicBezTo>
                <a:cubicBezTo>
                  <a:pt x="2942" y="541"/>
                  <a:pt x="3216" y="360"/>
                  <a:pt x="3555" y="213"/>
                </a:cubicBezTo>
                <a:cubicBezTo>
                  <a:pt x="3895" y="75"/>
                  <a:pt x="4310" y="0"/>
                  <a:pt x="4796" y="0"/>
                </a:cubicBezTo>
                <a:cubicBezTo>
                  <a:pt x="5283" y="0"/>
                  <a:pt x="5698" y="75"/>
                  <a:pt x="6037" y="213"/>
                </a:cubicBezTo>
                <a:cubicBezTo>
                  <a:pt x="6377" y="360"/>
                  <a:pt x="6651" y="541"/>
                  <a:pt x="6858" y="766"/>
                </a:cubicBezTo>
                <a:cubicBezTo>
                  <a:pt x="7062" y="990"/>
                  <a:pt x="7215" y="1255"/>
                  <a:pt x="7313" y="1546"/>
                </a:cubicBezTo>
                <a:cubicBezTo>
                  <a:pt x="7411" y="1840"/>
                  <a:pt x="7457" y="2125"/>
                  <a:pt x="7457" y="2401"/>
                </a:cubicBezTo>
                <a:lnTo>
                  <a:pt x="7457" y="2580"/>
                </a:lnTo>
                <a:lnTo>
                  <a:pt x="8133" y="2580"/>
                </a:lnTo>
                <a:lnTo>
                  <a:pt x="8133" y="2401"/>
                </a:lnTo>
                <a:cubicBezTo>
                  <a:pt x="8133" y="2116"/>
                  <a:pt x="8179" y="1828"/>
                  <a:pt x="8269" y="1540"/>
                </a:cubicBezTo>
                <a:cubicBezTo>
                  <a:pt x="8364" y="1249"/>
                  <a:pt x="8511" y="990"/>
                  <a:pt x="8718" y="766"/>
                </a:cubicBezTo>
                <a:cubicBezTo>
                  <a:pt x="8925" y="541"/>
                  <a:pt x="9199" y="360"/>
                  <a:pt x="9538" y="213"/>
                </a:cubicBezTo>
                <a:cubicBezTo>
                  <a:pt x="9878" y="74"/>
                  <a:pt x="10293" y="0"/>
                  <a:pt x="10779" y="0"/>
                </a:cubicBezTo>
                <a:cubicBezTo>
                  <a:pt x="11266" y="0"/>
                  <a:pt x="11678" y="74"/>
                  <a:pt x="12020" y="213"/>
                </a:cubicBezTo>
                <a:cubicBezTo>
                  <a:pt x="12360" y="360"/>
                  <a:pt x="12636" y="541"/>
                  <a:pt x="12852" y="766"/>
                </a:cubicBezTo>
                <a:cubicBezTo>
                  <a:pt x="13068" y="990"/>
                  <a:pt x="13227" y="1255"/>
                  <a:pt x="13322" y="1546"/>
                </a:cubicBezTo>
                <a:cubicBezTo>
                  <a:pt x="13417" y="1840"/>
                  <a:pt x="13469" y="2125"/>
                  <a:pt x="13469" y="2401"/>
                </a:cubicBezTo>
                <a:lnTo>
                  <a:pt x="13469" y="2580"/>
                </a:lnTo>
                <a:lnTo>
                  <a:pt x="14142" y="2580"/>
                </a:lnTo>
                <a:lnTo>
                  <a:pt x="14142" y="2401"/>
                </a:lnTo>
                <a:cubicBezTo>
                  <a:pt x="14142" y="2116"/>
                  <a:pt x="14191" y="1828"/>
                  <a:pt x="14286" y="1540"/>
                </a:cubicBezTo>
                <a:cubicBezTo>
                  <a:pt x="14384" y="1249"/>
                  <a:pt x="14534" y="990"/>
                  <a:pt x="14741" y="765"/>
                </a:cubicBezTo>
                <a:cubicBezTo>
                  <a:pt x="14948" y="541"/>
                  <a:pt x="15219" y="359"/>
                  <a:pt x="15556" y="213"/>
                </a:cubicBezTo>
                <a:cubicBezTo>
                  <a:pt x="15890" y="74"/>
                  <a:pt x="16305" y="0"/>
                  <a:pt x="16803" y="0"/>
                </a:cubicBezTo>
                <a:cubicBezTo>
                  <a:pt x="17289" y="0"/>
                  <a:pt x="17704" y="74"/>
                  <a:pt x="18044" y="213"/>
                </a:cubicBezTo>
                <a:cubicBezTo>
                  <a:pt x="18383" y="359"/>
                  <a:pt x="18657" y="541"/>
                  <a:pt x="18864" y="765"/>
                </a:cubicBezTo>
                <a:cubicBezTo>
                  <a:pt x="19069" y="990"/>
                  <a:pt x="19218" y="1255"/>
                  <a:pt x="19311" y="1546"/>
                </a:cubicBezTo>
                <a:cubicBezTo>
                  <a:pt x="19403" y="1839"/>
                  <a:pt x="19449" y="2125"/>
                  <a:pt x="19449" y="2401"/>
                </a:cubicBezTo>
                <a:lnTo>
                  <a:pt x="19449" y="2580"/>
                </a:lnTo>
                <a:lnTo>
                  <a:pt x="19987" y="2580"/>
                </a:lnTo>
                <a:close/>
                <a:moveTo>
                  <a:pt x="6066" y="7968"/>
                </a:moveTo>
                <a:lnTo>
                  <a:pt x="2179" y="7968"/>
                </a:lnTo>
                <a:lnTo>
                  <a:pt x="2179" y="11443"/>
                </a:lnTo>
                <a:lnTo>
                  <a:pt x="6066" y="11443"/>
                </a:lnTo>
                <a:lnTo>
                  <a:pt x="6066" y="7968"/>
                </a:lnTo>
                <a:close/>
                <a:moveTo>
                  <a:pt x="6066" y="11976"/>
                </a:moveTo>
                <a:lnTo>
                  <a:pt x="2179" y="11976"/>
                </a:lnTo>
                <a:lnTo>
                  <a:pt x="2179" y="15452"/>
                </a:lnTo>
                <a:lnTo>
                  <a:pt x="6066" y="15452"/>
                </a:lnTo>
                <a:lnTo>
                  <a:pt x="6066" y="11976"/>
                </a:lnTo>
                <a:close/>
                <a:moveTo>
                  <a:pt x="6066" y="15976"/>
                </a:moveTo>
                <a:lnTo>
                  <a:pt x="2179" y="15976"/>
                </a:lnTo>
                <a:lnTo>
                  <a:pt x="2179" y="19422"/>
                </a:lnTo>
                <a:lnTo>
                  <a:pt x="6066" y="19422"/>
                </a:lnTo>
                <a:lnTo>
                  <a:pt x="6066" y="15976"/>
                </a:lnTo>
                <a:close/>
                <a:moveTo>
                  <a:pt x="3754" y="5543"/>
                </a:moveTo>
                <a:cubicBezTo>
                  <a:pt x="3754" y="6067"/>
                  <a:pt x="4102" y="6323"/>
                  <a:pt x="4799" y="6323"/>
                </a:cubicBezTo>
                <a:cubicBezTo>
                  <a:pt x="5499" y="6323"/>
                  <a:pt x="5847" y="6067"/>
                  <a:pt x="5847" y="5543"/>
                </a:cubicBezTo>
                <a:lnTo>
                  <a:pt x="5847" y="2398"/>
                </a:lnTo>
                <a:cubicBezTo>
                  <a:pt x="5847" y="1877"/>
                  <a:pt x="5499" y="1612"/>
                  <a:pt x="4799" y="1612"/>
                </a:cubicBezTo>
                <a:cubicBezTo>
                  <a:pt x="4102" y="1612"/>
                  <a:pt x="3754" y="1877"/>
                  <a:pt x="3754" y="2398"/>
                </a:cubicBezTo>
                <a:lnTo>
                  <a:pt x="3754" y="5543"/>
                </a:lnTo>
                <a:close/>
                <a:moveTo>
                  <a:pt x="10535" y="7968"/>
                </a:moveTo>
                <a:lnTo>
                  <a:pt x="6607" y="7968"/>
                </a:lnTo>
                <a:lnTo>
                  <a:pt x="6607" y="11443"/>
                </a:lnTo>
                <a:lnTo>
                  <a:pt x="10535" y="11443"/>
                </a:lnTo>
                <a:lnTo>
                  <a:pt x="10535" y="7968"/>
                </a:lnTo>
                <a:close/>
                <a:moveTo>
                  <a:pt x="10535" y="11976"/>
                </a:moveTo>
                <a:lnTo>
                  <a:pt x="6607" y="11976"/>
                </a:lnTo>
                <a:lnTo>
                  <a:pt x="6607" y="15452"/>
                </a:lnTo>
                <a:lnTo>
                  <a:pt x="10535" y="15452"/>
                </a:lnTo>
                <a:lnTo>
                  <a:pt x="10535" y="11976"/>
                </a:lnTo>
                <a:close/>
                <a:moveTo>
                  <a:pt x="10535" y="15976"/>
                </a:moveTo>
                <a:lnTo>
                  <a:pt x="6607" y="15976"/>
                </a:lnTo>
                <a:lnTo>
                  <a:pt x="6607" y="19422"/>
                </a:lnTo>
                <a:lnTo>
                  <a:pt x="10535" y="19422"/>
                </a:lnTo>
                <a:lnTo>
                  <a:pt x="10535" y="15976"/>
                </a:lnTo>
                <a:close/>
                <a:moveTo>
                  <a:pt x="9774" y="5543"/>
                </a:moveTo>
                <a:cubicBezTo>
                  <a:pt x="9774" y="5825"/>
                  <a:pt x="9849" y="6027"/>
                  <a:pt x="9996" y="6145"/>
                </a:cubicBezTo>
                <a:cubicBezTo>
                  <a:pt x="10143" y="6269"/>
                  <a:pt x="10405" y="6323"/>
                  <a:pt x="10782" y="6323"/>
                </a:cubicBezTo>
                <a:cubicBezTo>
                  <a:pt x="11159" y="6323"/>
                  <a:pt x="11427" y="6263"/>
                  <a:pt x="11588" y="6139"/>
                </a:cubicBezTo>
                <a:cubicBezTo>
                  <a:pt x="11750" y="6015"/>
                  <a:pt x="11830" y="5819"/>
                  <a:pt x="11830" y="5543"/>
                </a:cubicBezTo>
                <a:lnTo>
                  <a:pt x="11830" y="2398"/>
                </a:lnTo>
                <a:cubicBezTo>
                  <a:pt x="11830" y="2128"/>
                  <a:pt x="11750" y="1932"/>
                  <a:pt x="11588" y="1802"/>
                </a:cubicBezTo>
                <a:cubicBezTo>
                  <a:pt x="11427" y="1673"/>
                  <a:pt x="11159" y="1612"/>
                  <a:pt x="10782" y="1612"/>
                </a:cubicBezTo>
                <a:cubicBezTo>
                  <a:pt x="10405" y="1612"/>
                  <a:pt x="10143" y="1679"/>
                  <a:pt x="9996" y="1814"/>
                </a:cubicBezTo>
                <a:cubicBezTo>
                  <a:pt x="9849" y="1944"/>
                  <a:pt x="9774" y="2139"/>
                  <a:pt x="9774" y="2398"/>
                </a:cubicBezTo>
                <a:lnTo>
                  <a:pt x="9774" y="5543"/>
                </a:lnTo>
                <a:close/>
                <a:moveTo>
                  <a:pt x="14986" y="7968"/>
                </a:moveTo>
                <a:lnTo>
                  <a:pt x="11073" y="7968"/>
                </a:lnTo>
                <a:lnTo>
                  <a:pt x="11073" y="11443"/>
                </a:lnTo>
                <a:lnTo>
                  <a:pt x="14986" y="11443"/>
                </a:lnTo>
                <a:lnTo>
                  <a:pt x="14986" y="7968"/>
                </a:lnTo>
                <a:close/>
                <a:moveTo>
                  <a:pt x="14986" y="11976"/>
                </a:moveTo>
                <a:lnTo>
                  <a:pt x="11073" y="11976"/>
                </a:lnTo>
                <a:lnTo>
                  <a:pt x="11073" y="15452"/>
                </a:lnTo>
                <a:lnTo>
                  <a:pt x="14986" y="15452"/>
                </a:lnTo>
                <a:lnTo>
                  <a:pt x="14986" y="11976"/>
                </a:lnTo>
                <a:close/>
                <a:moveTo>
                  <a:pt x="14986" y="15976"/>
                </a:moveTo>
                <a:lnTo>
                  <a:pt x="11073" y="15976"/>
                </a:lnTo>
                <a:lnTo>
                  <a:pt x="11073" y="19422"/>
                </a:lnTo>
                <a:lnTo>
                  <a:pt x="14986" y="19422"/>
                </a:lnTo>
                <a:lnTo>
                  <a:pt x="14986" y="15976"/>
                </a:lnTo>
                <a:close/>
                <a:moveTo>
                  <a:pt x="19423" y="7968"/>
                </a:moveTo>
                <a:lnTo>
                  <a:pt x="15521" y="7968"/>
                </a:lnTo>
                <a:lnTo>
                  <a:pt x="15521" y="11443"/>
                </a:lnTo>
                <a:lnTo>
                  <a:pt x="19423" y="11443"/>
                </a:lnTo>
                <a:lnTo>
                  <a:pt x="19423" y="7968"/>
                </a:lnTo>
                <a:close/>
                <a:moveTo>
                  <a:pt x="19423" y="11976"/>
                </a:moveTo>
                <a:lnTo>
                  <a:pt x="15521" y="11976"/>
                </a:lnTo>
                <a:lnTo>
                  <a:pt x="15521" y="15452"/>
                </a:lnTo>
                <a:lnTo>
                  <a:pt x="19423" y="15452"/>
                </a:lnTo>
                <a:lnTo>
                  <a:pt x="19423" y="11976"/>
                </a:lnTo>
                <a:close/>
                <a:moveTo>
                  <a:pt x="19423" y="15976"/>
                </a:moveTo>
                <a:lnTo>
                  <a:pt x="15521" y="15976"/>
                </a:lnTo>
                <a:lnTo>
                  <a:pt x="15521" y="19422"/>
                </a:lnTo>
                <a:lnTo>
                  <a:pt x="19423" y="19422"/>
                </a:lnTo>
                <a:lnTo>
                  <a:pt x="19423" y="15976"/>
                </a:lnTo>
                <a:close/>
                <a:moveTo>
                  <a:pt x="15758" y="5543"/>
                </a:moveTo>
                <a:cubicBezTo>
                  <a:pt x="15758" y="6067"/>
                  <a:pt x="16106" y="6323"/>
                  <a:pt x="16806" y="6323"/>
                </a:cubicBezTo>
                <a:cubicBezTo>
                  <a:pt x="17502" y="6323"/>
                  <a:pt x="17848" y="6067"/>
                  <a:pt x="17839" y="5543"/>
                </a:cubicBezTo>
                <a:lnTo>
                  <a:pt x="17839" y="2398"/>
                </a:lnTo>
                <a:cubicBezTo>
                  <a:pt x="17839" y="1877"/>
                  <a:pt x="17494" y="1612"/>
                  <a:pt x="16806" y="1612"/>
                </a:cubicBezTo>
                <a:cubicBezTo>
                  <a:pt x="16106" y="1612"/>
                  <a:pt x="15758" y="1877"/>
                  <a:pt x="15758" y="2398"/>
                </a:cubicBezTo>
                <a:lnTo>
                  <a:pt x="15758" y="554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2" name="AutoShape 73"/>
          <p:cNvSpPr>
            <a:spLocks/>
          </p:cNvSpPr>
          <p:nvPr/>
        </p:nvSpPr>
        <p:spPr bwMode="auto">
          <a:xfrm>
            <a:off x="5427439" y="2801537"/>
            <a:ext cx="493302" cy="493430"/>
          </a:xfrm>
          <a:custGeom>
            <a:avLst/>
            <a:gdLst>
              <a:gd name="T0" fmla="*/ 10800 w 21600"/>
              <a:gd name="T1" fmla="*/ 10794 h 21588"/>
              <a:gd name="T2" fmla="*/ 10800 w 21600"/>
              <a:gd name="T3" fmla="*/ 10794 h 21588"/>
              <a:gd name="T4" fmla="*/ 10800 w 21600"/>
              <a:gd name="T5" fmla="*/ 10794 h 21588"/>
              <a:gd name="T6" fmla="*/ 10800 w 21600"/>
              <a:gd name="T7" fmla="*/ 10794 h 215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588">
                <a:moveTo>
                  <a:pt x="17530" y="7696"/>
                </a:moveTo>
                <a:cubicBezTo>
                  <a:pt x="17530" y="8751"/>
                  <a:pt x="17302" y="9747"/>
                  <a:pt x="16843" y="10684"/>
                </a:cubicBezTo>
                <a:cubicBezTo>
                  <a:pt x="16386" y="11620"/>
                  <a:pt x="15760" y="12436"/>
                  <a:pt x="14969" y="13127"/>
                </a:cubicBezTo>
                <a:cubicBezTo>
                  <a:pt x="14176" y="13821"/>
                  <a:pt x="13249" y="14371"/>
                  <a:pt x="12185" y="14775"/>
                </a:cubicBezTo>
                <a:cubicBezTo>
                  <a:pt x="11121" y="15181"/>
                  <a:pt x="9982" y="15384"/>
                  <a:pt x="8765" y="15384"/>
                </a:cubicBezTo>
                <a:cubicBezTo>
                  <a:pt x="8487" y="15384"/>
                  <a:pt x="8212" y="15370"/>
                  <a:pt x="7936" y="15342"/>
                </a:cubicBezTo>
                <a:cubicBezTo>
                  <a:pt x="7663" y="15316"/>
                  <a:pt x="7395" y="15283"/>
                  <a:pt x="7131" y="15249"/>
                </a:cubicBezTo>
                <a:cubicBezTo>
                  <a:pt x="6027" y="16264"/>
                  <a:pt x="4766" y="16967"/>
                  <a:pt x="3346" y="17339"/>
                </a:cubicBezTo>
                <a:cubicBezTo>
                  <a:pt x="3196" y="17379"/>
                  <a:pt x="3043" y="17413"/>
                  <a:pt x="2890" y="17444"/>
                </a:cubicBezTo>
                <a:cubicBezTo>
                  <a:pt x="2735" y="17475"/>
                  <a:pt x="2572" y="17509"/>
                  <a:pt x="2398" y="17545"/>
                </a:cubicBezTo>
                <a:cubicBezTo>
                  <a:pt x="2308" y="17562"/>
                  <a:pt x="2228" y="17534"/>
                  <a:pt x="2155" y="17455"/>
                </a:cubicBezTo>
                <a:cubicBezTo>
                  <a:pt x="2085" y="17379"/>
                  <a:pt x="2033" y="17297"/>
                  <a:pt x="2005" y="17207"/>
                </a:cubicBezTo>
                <a:lnTo>
                  <a:pt x="2005" y="17181"/>
                </a:lnTo>
                <a:cubicBezTo>
                  <a:pt x="1974" y="17071"/>
                  <a:pt x="1986" y="16984"/>
                  <a:pt x="2038" y="16916"/>
                </a:cubicBezTo>
                <a:cubicBezTo>
                  <a:pt x="2090" y="16851"/>
                  <a:pt x="2158" y="16769"/>
                  <a:pt x="2240" y="16679"/>
                </a:cubicBezTo>
                <a:cubicBezTo>
                  <a:pt x="2377" y="16518"/>
                  <a:pt x="2506" y="16355"/>
                  <a:pt x="2629" y="16188"/>
                </a:cubicBezTo>
                <a:cubicBezTo>
                  <a:pt x="2753" y="16022"/>
                  <a:pt x="2864" y="15830"/>
                  <a:pt x="2963" y="15621"/>
                </a:cubicBezTo>
                <a:cubicBezTo>
                  <a:pt x="3059" y="15410"/>
                  <a:pt x="3151" y="15159"/>
                  <a:pt x="3238" y="14871"/>
                </a:cubicBezTo>
                <a:cubicBezTo>
                  <a:pt x="3325" y="14580"/>
                  <a:pt x="3398" y="14225"/>
                  <a:pt x="3457" y="13801"/>
                </a:cubicBezTo>
                <a:cubicBezTo>
                  <a:pt x="2398" y="13102"/>
                  <a:pt x="1558" y="12222"/>
                  <a:pt x="934" y="11164"/>
                </a:cubicBezTo>
                <a:cubicBezTo>
                  <a:pt x="310" y="10106"/>
                  <a:pt x="0" y="8952"/>
                  <a:pt x="0" y="7696"/>
                </a:cubicBezTo>
                <a:cubicBezTo>
                  <a:pt x="0" y="6627"/>
                  <a:pt x="230" y="5625"/>
                  <a:pt x="691" y="4694"/>
                </a:cubicBezTo>
                <a:cubicBezTo>
                  <a:pt x="1153" y="3763"/>
                  <a:pt x="1781" y="2948"/>
                  <a:pt x="2574" y="2257"/>
                </a:cubicBezTo>
                <a:cubicBezTo>
                  <a:pt x="3365" y="1565"/>
                  <a:pt x="4290" y="1012"/>
                  <a:pt x="5352" y="609"/>
                </a:cubicBezTo>
                <a:cubicBezTo>
                  <a:pt x="6409" y="203"/>
                  <a:pt x="7548" y="0"/>
                  <a:pt x="8765" y="0"/>
                </a:cubicBezTo>
                <a:cubicBezTo>
                  <a:pt x="9982" y="0"/>
                  <a:pt x="11121" y="203"/>
                  <a:pt x="12185" y="609"/>
                </a:cubicBezTo>
                <a:cubicBezTo>
                  <a:pt x="13249" y="1012"/>
                  <a:pt x="14176" y="1565"/>
                  <a:pt x="14969" y="2257"/>
                </a:cubicBezTo>
                <a:cubicBezTo>
                  <a:pt x="15760" y="2948"/>
                  <a:pt x="16386" y="3763"/>
                  <a:pt x="16843" y="4694"/>
                </a:cubicBezTo>
                <a:cubicBezTo>
                  <a:pt x="17302" y="5625"/>
                  <a:pt x="17530" y="6627"/>
                  <a:pt x="17530" y="7696"/>
                </a:cubicBezTo>
                <a:moveTo>
                  <a:pt x="21599" y="11736"/>
                </a:moveTo>
                <a:cubicBezTo>
                  <a:pt x="21599" y="12986"/>
                  <a:pt x="21286" y="14146"/>
                  <a:pt x="20665" y="15204"/>
                </a:cubicBezTo>
                <a:cubicBezTo>
                  <a:pt x="20039" y="16261"/>
                  <a:pt x="19199" y="17139"/>
                  <a:pt x="18140" y="17841"/>
                </a:cubicBezTo>
                <a:cubicBezTo>
                  <a:pt x="18201" y="18265"/>
                  <a:pt x="18271" y="18620"/>
                  <a:pt x="18354" y="18908"/>
                </a:cubicBezTo>
                <a:cubicBezTo>
                  <a:pt x="18436" y="19199"/>
                  <a:pt x="18533" y="19444"/>
                  <a:pt x="18641" y="19661"/>
                </a:cubicBezTo>
                <a:cubicBezTo>
                  <a:pt x="18752" y="19870"/>
                  <a:pt x="18862" y="20059"/>
                  <a:pt x="18980" y="20226"/>
                </a:cubicBezTo>
                <a:cubicBezTo>
                  <a:pt x="19095" y="20392"/>
                  <a:pt x="19222" y="20556"/>
                  <a:pt x="19356" y="20719"/>
                </a:cubicBezTo>
                <a:cubicBezTo>
                  <a:pt x="19432" y="20809"/>
                  <a:pt x="19498" y="20891"/>
                  <a:pt x="19554" y="20968"/>
                </a:cubicBezTo>
                <a:cubicBezTo>
                  <a:pt x="19611" y="21047"/>
                  <a:pt x="19622" y="21128"/>
                  <a:pt x="19592" y="21219"/>
                </a:cubicBezTo>
                <a:lnTo>
                  <a:pt x="19592" y="21247"/>
                </a:lnTo>
                <a:cubicBezTo>
                  <a:pt x="19578" y="21351"/>
                  <a:pt x="19533" y="21439"/>
                  <a:pt x="19453" y="21509"/>
                </a:cubicBezTo>
                <a:cubicBezTo>
                  <a:pt x="19373" y="21577"/>
                  <a:pt x="19291" y="21599"/>
                  <a:pt x="19199" y="21583"/>
                </a:cubicBezTo>
                <a:cubicBezTo>
                  <a:pt x="19027" y="21549"/>
                  <a:pt x="18862" y="21512"/>
                  <a:pt x="18709" y="21481"/>
                </a:cubicBezTo>
                <a:cubicBezTo>
                  <a:pt x="18556" y="21450"/>
                  <a:pt x="18403" y="21419"/>
                  <a:pt x="18253" y="21379"/>
                </a:cubicBezTo>
                <a:cubicBezTo>
                  <a:pt x="17530" y="21199"/>
                  <a:pt x="16854" y="20931"/>
                  <a:pt x="16224" y="20570"/>
                </a:cubicBezTo>
                <a:cubicBezTo>
                  <a:pt x="15593" y="20211"/>
                  <a:pt x="15007" y="19783"/>
                  <a:pt x="14468" y="19286"/>
                </a:cubicBezTo>
                <a:cubicBezTo>
                  <a:pt x="14204" y="19323"/>
                  <a:pt x="13936" y="19354"/>
                  <a:pt x="13660" y="19382"/>
                </a:cubicBezTo>
                <a:cubicBezTo>
                  <a:pt x="13387" y="19407"/>
                  <a:pt x="13112" y="19424"/>
                  <a:pt x="12832" y="19424"/>
                </a:cubicBezTo>
                <a:cubicBezTo>
                  <a:pt x="11773" y="19424"/>
                  <a:pt x="10777" y="19263"/>
                  <a:pt x="9847" y="18950"/>
                </a:cubicBezTo>
                <a:cubicBezTo>
                  <a:pt x="8915" y="18634"/>
                  <a:pt x="8070" y="18211"/>
                  <a:pt x="7312" y="17678"/>
                </a:cubicBezTo>
                <a:cubicBezTo>
                  <a:pt x="7357" y="17644"/>
                  <a:pt x="7407" y="17607"/>
                  <a:pt x="7463" y="17571"/>
                </a:cubicBezTo>
                <a:cubicBezTo>
                  <a:pt x="7520" y="17537"/>
                  <a:pt x="7571" y="17500"/>
                  <a:pt x="7616" y="17463"/>
                </a:cubicBezTo>
                <a:cubicBezTo>
                  <a:pt x="8000" y="17517"/>
                  <a:pt x="8381" y="17545"/>
                  <a:pt x="8765" y="17545"/>
                </a:cubicBezTo>
                <a:cubicBezTo>
                  <a:pt x="10245" y="17545"/>
                  <a:pt x="11632" y="17291"/>
                  <a:pt x="12921" y="16781"/>
                </a:cubicBezTo>
                <a:cubicBezTo>
                  <a:pt x="14214" y="16270"/>
                  <a:pt x="15334" y="15576"/>
                  <a:pt x="16280" y="14690"/>
                </a:cubicBezTo>
                <a:cubicBezTo>
                  <a:pt x="17229" y="13801"/>
                  <a:pt x="17972" y="12757"/>
                  <a:pt x="18516" y="11558"/>
                </a:cubicBezTo>
                <a:cubicBezTo>
                  <a:pt x="19062" y="10365"/>
                  <a:pt x="19335" y="9075"/>
                  <a:pt x="19335" y="7696"/>
                </a:cubicBezTo>
                <a:cubicBezTo>
                  <a:pt x="19335" y="7326"/>
                  <a:pt x="19312" y="6954"/>
                  <a:pt x="19267" y="6564"/>
                </a:cubicBezTo>
                <a:cubicBezTo>
                  <a:pt x="19987" y="7267"/>
                  <a:pt x="20557" y="8054"/>
                  <a:pt x="20973" y="8926"/>
                </a:cubicBezTo>
                <a:cubicBezTo>
                  <a:pt x="21392" y="9801"/>
                  <a:pt x="21599" y="10737"/>
                  <a:pt x="21599" y="11736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4" name="Freeform 31"/>
          <p:cNvSpPr>
            <a:spLocks noChangeArrowheads="1"/>
          </p:cNvSpPr>
          <p:nvPr/>
        </p:nvSpPr>
        <p:spPr bwMode="auto">
          <a:xfrm>
            <a:off x="5498437" y="4494980"/>
            <a:ext cx="553830" cy="543285"/>
          </a:xfrm>
          <a:custGeom>
            <a:avLst/>
            <a:gdLst>
              <a:gd name="T0" fmla="*/ 231 w 462"/>
              <a:gd name="T1" fmla="*/ 0 h 453"/>
              <a:gd name="T2" fmla="*/ 231 w 462"/>
              <a:gd name="T3" fmla="*/ 0 h 453"/>
              <a:gd name="T4" fmla="*/ 0 w 462"/>
              <a:gd name="T5" fmla="*/ 222 h 453"/>
              <a:gd name="T6" fmla="*/ 231 w 462"/>
              <a:gd name="T7" fmla="*/ 452 h 453"/>
              <a:gd name="T8" fmla="*/ 461 w 462"/>
              <a:gd name="T9" fmla="*/ 222 h 453"/>
              <a:gd name="T10" fmla="*/ 231 w 462"/>
              <a:gd name="T11" fmla="*/ 0 h 453"/>
              <a:gd name="T12" fmla="*/ 231 w 462"/>
              <a:gd name="T13" fmla="*/ 399 h 453"/>
              <a:gd name="T14" fmla="*/ 231 w 462"/>
              <a:gd name="T15" fmla="*/ 399 h 453"/>
              <a:gd name="T16" fmla="*/ 53 w 462"/>
              <a:gd name="T17" fmla="*/ 222 h 453"/>
              <a:gd name="T18" fmla="*/ 231 w 462"/>
              <a:gd name="T19" fmla="*/ 45 h 453"/>
              <a:gd name="T20" fmla="*/ 408 w 462"/>
              <a:gd name="T21" fmla="*/ 222 h 453"/>
              <a:gd name="T22" fmla="*/ 231 w 462"/>
              <a:gd name="T23" fmla="*/ 399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62" h="453">
                <a:moveTo>
                  <a:pt x="231" y="0"/>
                </a:moveTo>
                <a:lnTo>
                  <a:pt x="231" y="0"/>
                </a:lnTo>
                <a:cubicBezTo>
                  <a:pt x="106" y="0"/>
                  <a:pt x="0" y="98"/>
                  <a:pt x="0" y="222"/>
                </a:cubicBezTo>
                <a:cubicBezTo>
                  <a:pt x="0" y="346"/>
                  <a:pt x="106" y="452"/>
                  <a:pt x="231" y="452"/>
                </a:cubicBezTo>
                <a:cubicBezTo>
                  <a:pt x="355" y="452"/>
                  <a:pt x="461" y="346"/>
                  <a:pt x="461" y="222"/>
                </a:cubicBezTo>
                <a:cubicBezTo>
                  <a:pt x="461" y="98"/>
                  <a:pt x="355" y="0"/>
                  <a:pt x="231" y="0"/>
                </a:cubicBezTo>
                <a:close/>
                <a:moveTo>
                  <a:pt x="231" y="399"/>
                </a:moveTo>
                <a:lnTo>
                  <a:pt x="231" y="399"/>
                </a:lnTo>
                <a:cubicBezTo>
                  <a:pt x="133" y="399"/>
                  <a:pt x="53" y="319"/>
                  <a:pt x="53" y="222"/>
                </a:cubicBezTo>
                <a:cubicBezTo>
                  <a:pt x="53" y="124"/>
                  <a:pt x="133" y="45"/>
                  <a:pt x="231" y="45"/>
                </a:cubicBezTo>
                <a:cubicBezTo>
                  <a:pt x="328" y="45"/>
                  <a:pt x="408" y="124"/>
                  <a:pt x="408" y="222"/>
                </a:cubicBezTo>
                <a:cubicBezTo>
                  <a:pt x="408" y="319"/>
                  <a:pt x="328" y="399"/>
                  <a:pt x="231" y="3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en-US" dirty="0">
              <a:solidFill>
                <a:srgbClr val="4D4D4E"/>
              </a:solidFill>
            </a:endParaRPr>
          </a:p>
        </p:txBody>
      </p:sp>
      <p:sp>
        <p:nvSpPr>
          <p:cNvPr id="17" name="Freeform 32"/>
          <p:cNvSpPr>
            <a:spLocks noChangeArrowheads="1"/>
          </p:cNvSpPr>
          <p:nvPr/>
        </p:nvSpPr>
        <p:spPr bwMode="auto">
          <a:xfrm>
            <a:off x="5743998" y="4618640"/>
            <a:ext cx="126591" cy="263729"/>
          </a:xfrm>
          <a:custGeom>
            <a:avLst/>
            <a:gdLst>
              <a:gd name="T0" fmla="*/ 36 w 107"/>
              <a:gd name="T1" fmla="*/ 0 h 222"/>
              <a:gd name="T2" fmla="*/ 0 w 107"/>
              <a:gd name="T3" fmla="*/ 0 h 222"/>
              <a:gd name="T4" fmla="*/ 0 w 107"/>
              <a:gd name="T5" fmla="*/ 133 h 222"/>
              <a:gd name="T6" fmla="*/ 89 w 107"/>
              <a:gd name="T7" fmla="*/ 221 h 222"/>
              <a:gd name="T8" fmla="*/ 106 w 107"/>
              <a:gd name="T9" fmla="*/ 195 h 222"/>
              <a:gd name="T10" fmla="*/ 36 w 107"/>
              <a:gd name="T11" fmla="*/ 114 h 222"/>
              <a:gd name="T12" fmla="*/ 36 w 107"/>
              <a:gd name="T13" fmla="*/ 0 h 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7" h="222">
                <a:moveTo>
                  <a:pt x="36" y="0"/>
                </a:moveTo>
                <a:lnTo>
                  <a:pt x="0" y="0"/>
                </a:lnTo>
                <a:lnTo>
                  <a:pt x="0" y="133"/>
                </a:lnTo>
                <a:lnTo>
                  <a:pt x="89" y="221"/>
                </a:lnTo>
                <a:lnTo>
                  <a:pt x="106" y="195"/>
                </a:lnTo>
                <a:lnTo>
                  <a:pt x="36" y="114"/>
                </a:lnTo>
                <a:lnTo>
                  <a:pt x="36" y="0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en-US" dirty="0">
              <a:solidFill>
                <a:srgbClr val="4D4D4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499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" y="852650"/>
            <a:ext cx="5201446" cy="5148100"/>
          </a:xfrm>
          <a:prstGeom prst="rect">
            <a:avLst/>
          </a:prstGeom>
        </p:spPr>
      </p:pic>
      <p:pic>
        <p:nvPicPr>
          <p:cNvPr id="16" name="Grafik 1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" y="858141"/>
            <a:ext cx="1020270" cy="891448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5203138" y="858142"/>
            <a:ext cx="3940863" cy="5142609"/>
          </a:xfrm>
          <a:prstGeom prst="rect">
            <a:avLst/>
          </a:prstGeom>
          <a:solidFill>
            <a:schemeClr val="accent2">
              <a:alpha val="89804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7433" tIns="13716" rIns="27433" bIns="13716" rtlCol="0" anchor="ctr"/>
          <a:lstStyle/>
          <a:p>
            <a:pPr algn="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AutoShape 2"/>
          <p:cNvSpPr>
            <a:spLocks/>
          </p:cNvSpPr>
          <p:nvPr/>
        </p:nvSpPr>
        <p:spPr bwMode="auto">
          <a:xfrm>
            <a:off x="5203137" y="2764328"/>
            <a:ext cx="3960916" cy="169344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15242" tIns="15242" rIns="15242" bIns="15242" anchor="t" anchorCtr="0"/>
          <a:lstStyle/>
          <a:p>
            <a:pPr>
              <a:lnSpc>
                <a:spcPct val="150000"/>
              </a:lnSpc>
            </a:pPr>
            <a:r>
              <a:rPr lang="de-DE" sz="2000" dirty="0">
                <a:solidFill>
                  <a:prstClr val="white"/>
                </a:solidFill>
                <a:cs typeface="Raleway Regular"/>
              </a:rPr>
              <a:t>	  Joint idea lab </a:t>
            </a:r>
          </a:p>
          <a:p>
            <a:pPr>
              <a:lnSpc>
                <a:spcPct val="150000"/>
              </a:lnSpc>
            </a:pPr>
            <a:endParaRPr lang="de-DE" sz="2000" dirty="0">
              <a:solidFill>
                <a:prstClr val="white"/>
              </a:solidFill>
              <a:cs typeface="Raleway Regular"/>
            </a:endParaRPr>
          </a:p>
          <a:p>
            <a:pPr>
              <a:lnSpc>
                <a:spcPct val="150000"/>
              </a:lnSpc>
            </a:pPr>
            <a:r>
              <a:rPr lang="de-DE" sz="2000" dirty="0">
                <a:solidFill>
                  <a:prstClr val="white"/>
                </a:solidFill>
                <a:cs typeface="Raleway Regular"/>
              </a:rPr>
              <a:t>	  10 October </a:t>
            </a:r>
          </a:p>
          <a:p>
            <a:pPr>
              <a:lnSpc>
                <a:spcPct val="150000"/>
              </a:lnSpc>
            </a:pPr>
            <a:endParaRPr lang="de-DE" sz="1800" dirty="0">
              <a:solidFill>
                <a:prstClr val="white"/>
              </a:solidFill>
              <a:cs typeface="Raleway Regular"/>
            </a:endParaRPr>
          </a:p>
          <a:p>
            <a:pPr>
              <a:lnSpc>
                <a:spcPct val="150000"/>
              </a:lnSpc>
            </a:pPr>
            <a:r>
              <a:rPr lang="de-DE" sz="2000" dirty="0">
                <a:solidFill>
                  <a:prstClr val="white"/>
                </a:solidFill>
                <a:cs typeface="Raleway Regular"/>
              </a:rPr>
              <a:t> 	   16.30 </a:t>
            </a:r>
          </a:p>
          <a:p>
            <a:pPr>
              <a:lnSpc>
                <a:spcPct val="150000"/>
              </a:lnSpc>
            </a:pPr>
            <a:r>
              <a:rPr lang="de-DE" sz="1200" dirty="0">
                <a:solidFill>
                  <a:prstClr val="white"/>
                </a:solidFill>
                <a:cs typeface="Raleway Regular"/>
              </a:rPr>
              <a:t/>
            </a:r>
            <a:br>
              <a:rPr lang="de-DE" sz="1200" dirty="0">
                <a:solidFill>
                  <a:prstClr val="white"/>
                </a:solidFill>
                <a:cs typeface="Raleway Regular"/>
              </a:rPr>
            </a:br>
            <a:r>
              <a:rPr lang="de-DE" sz="2000" dirty="0">
                <a:solidFill>
                  <a:prstClr val="white"/>
                </a:solidFill>
                <a:cs typeface="Raleway Regular"/>
              </a:rPr>
              <a:t>  Plus: Permanent joint exhibition</a:t>
            </a:r>
            <a:endParaRPr lang="en-GB" sz="2000" dirty="0">
              <a:solidFill>
                <a:prstClr val="white"/>
              </a:solidFill>
              <a:cs typeface="Raleway Regular"/>
            </a:endParaRPr>
          </a:p>
          <a:p>
            <a:pPr algn="ctr">
              <a:defRPr/>
            </a:pPr>
            <a:endParaRPr lang="sk-SK" sz="1200" i="1" dirty="0">
              <a:solidFill>
                <a:prstClr val="white"/>
              </a:solidFill>
              <a:cs typeface="Raleway Regular"/>
            </a:endParaRPr>
          </a:p>
        </p:txBody>
      </p:sp>
      <p:sp>
        <p:nvSpPr>
          <p:cNvPr id="22" name="AutoShape 2"/>
          <p:cNvSpPr>
            <a:spLocks/>
          </p:cNvSpPr>
          <p:nvPr/>
        </p:nvSpPr>
        <p:spPr bwMode="auto">
          <a:xfrm>
            <a:off x="5262658" y="1791873"/>
            <a:ext cx="3773954" cy="593314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15242" tIns="15242" rIns="15242" bIns="15242" anchor="b" anchorCtr="0"/>
          <a:lstStyle/>
          <a:p>
            <a:pPr algn="ctr">
              <a:defRPr/>
            </a:pPr>
            <a:r>
              <a:rPr lang="de-DE" sz="2800" b="1" dirty="0">
                <a:solidFill>
                  <a:prstClr val="white"/>
                </a:solidFill>
                <a:latin typeface="Montserrat" panose="020B0604020202020204" charset="0"/>
                <a:cs typeface="Raleway Regular"/>
              </a:rPr>
              <a:t>Transnational Cooperation -  Tomorrow as Today?</a:t>
            </a:r>
            <a:endParaRPr lang="en-US" sz="2800" b="1" dirty="0">
              <a:solidFill>
                <a:prstClr val="white"/>
              </a:solidFill>
              <a:latin typeface="Montserrat" panose="020B0604020202020204" charset="0"/>
              <a:cs typeface="Raleway Regular"/>
            </a:endParaRPr>
          </a:p>
        </p:txBody>
      </p:sp>
      <p:sp>
        <p:nvSpPr>
          <p:cNvPr id="11" name="AutoShape 20"/>
          <p:cNvSpPr>
            <a:spLocks/>
          </p:cNvSpPr>
          <p:nvPr/>
        </p:nvSpPr>
        <p:spPr bwMode="auto">
          <a:xfrm>
            <a:off x="5483197" y="3679930"/>
            <a:ext cx="437544" cy="43590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9987" y="2580"/>
                </a:moveTo>
                <a:cubicBezTo>
                  <a:pt x="20419" y="2580"/>
                  <a:pt x="20793" y="2735"/>
                  <a:pt x="21116" y="3052"/>
                </a:cubicBezTo>
                <a:cubicBezTo>
                  <a:pt x="21438" y="3372"/>
                  <a:pt x="21599" y="3743"/>
                  <a:pt x="21599" y="4175"/>
                </a:cubicBezTo>
                <a:lnTo>
                  <a:pt x="21599" y="19987"/>
                </a:lnTo>
                <a:cubicBezTo>
                  <a:pt x="21599" y="20419"/>
                  <a:pt x="21438" y="20796"/>
                  <a:pt x="21116" y="21116"/>
                </a:cubicBezTo>
                <a:cubicBezTo>
                  <a:pt x="20793" y="21438"/>
                  <a:pt x="20419" y="21599"/>
                  <a:pt x="19987" y="21599"/>
                </a:cubicBezTo>
                <a:lnTo>
                  <a:pt x="1612" y="21599"/>
                </a:lnTo>
                <a:cubicBezTo>
                  <a:pt x="1180" y="21599"/>
                  <a:pt x="806" y="21438"/>
                  <a:pt x="483" y="21116"/>
                </a:cubicBezTo>
                <a:cubicBezTo>
                  <a:pt x="161" y="20796"/>
                  <a:pt x="0" y="20419"/>
                  <a:pt x="0" y="19987"/>
                </a:cubicBezTo>
                <a:lnTo>
                  <a:pt x="0" y="4175"/>
                </a:lnTo>
                <a:cubicBezTo>
                  <a:pt x="0" y="3743"/>
                  <a:pt x="161" y="3372"/>
                  <a:pt x="483" y="3052"/>
                </a:cubicBezTo>
                <a:cubicBezTo>
                  <a:pt x="806" y="2735"/>
                  <a:pt x="1180" y="2580"/>
                  <a:pt x="1612" y="2580"/>
                </a:cubicBezTo>
                <a:lnTo>
                  <a:pt x="2150" y="2580"/>
                </a:lnTo>
                <a:lnTo>
                  <a:pt x="2150" y="2401"/>
                </a:lnTo>
                <a:cubicBezTo>
                  <a:pt x="2150" y="2116"/>
                  <a:pt x="2196" y="1828"/>
                  <a:pt x="2288" y="1540"/>
                </a:cubicBezTo>
                <a:cubicBezTo>
                  <a:pt x="2381" y="1249"/>
                  <a:pt x="2530" y="990"/>
                  <a:pt x="2738" y="766"/>
                </a:cubicBezTo>
                <a:cubicBezTo>
                  <a:pt x="2942" y="541"/>
                  <a:pt x="3216" y="360"/>
                  <a:pt x="3555" y="213"/>
                </a:cubicBezTo>
                <a:cubicBezTo>
                  <a:pt x="3895" y="75"/>
                  <a:pt x="4310" y="0"/>
                  <a:pt x="4796" y="0"/>
                </a:cubicBezTo>
                <a:cubicBezTo>
                  <a:pt x="5283" y="0"/>
                  <a:pt x="5698" y="75"/>
                  <a:pt x="6037" y="213"/>
                </a:cubicBezTo>
                <a:cubicBezTo>
                  <a:pt x="6377" y="360"/>
                  <a:pt x="6651" y="541"/>
                  <a:pt x="6858" y="766"/>
                </a:cubicBezTo>
                <a:cubicBezTo>
                  <a:pt x="7062" y="990"/>
                  <a:pt x="7215" y="1255"/>
                  <a:pt x="7313" y="1546"/>
                </a:cubicBezTo>
                <a:cubicBezTo>
                  <a:pt x="7411" y="1840"/>
                  <a:pt x="7457" y="2125"/>
                  <a:pt x="7457" y="2401"/>
                </a:cubicBezTo>
                <a:lnTo>
                  <a:pt x="7457" y="2580"/>
                </a:lnTo>
                <a:lnTo>
                  <a:pt x="8133" y="2580"/>
                </a:lnTo>
                <a:lnTo>
                  <a:pt x="8133" y="2401"/>
                </a:lnTo>
                <a:cubicBezTo>
                  <a:pt x="8133" y="2116"/>
                  <a:pt x="8179" y="1828"/>
                  <a:pt x="8269" y="1540"/>
                </a:cubicBezTo>
                <a:cubicBezTo>
                  <a:pt x="8364" y="1249"/>
                  <a:pt x="8511" y="990"/>
                  <a:pt x="8718" y="766"/>
                </a:cubicBezTo>
                <a:cubicBezTo>
                  <a:pt x="8925" y="541"/>
                  <a:pt x="9199" y="360"/>
                  <a:pt x="9538" y="213"/>
                </a:cubicBezTo>
                <a:cubicBezTo>
                  <a:pt x="9878" y="74"/>
                  <a:pt x="10293" y="0"/>
                  <a:pt x="10779" y="0"/>
                </a:cubicBezTo>
                <a:cubicBezTo>
                  <a:pt x="11266" y="0"/>
                  <a:pt x="11678" y="74"/>
                  <a:pt x="12020" y="213"/>
                </a:cubicBezTo>
                <a:cubicBezTo>
                  <a:pt x="12360" y="360"/>
                  <a:pt x="12636" y="541"/>
                  <a:pt x="12852" y="766"/>
                </a:cubicBezTo>
                <a:cubicBezTo>
                  <a:pt x="13068" y="990"/>
                  <a:pt x="13227" y="1255"/>
                  <a:pt x="13322" y="1546"/>
                </a:cubicBezTo>
                <a:cubicBezTo>
                  <a:pt x="13417" y="1840"/>
                  <a:pt x="13469" y="2125"/>
                  <a:pt x="13469" y="2401"/>
                </a:cubicBezTo>
                <a:lnTo>
                  <a:pt x="13469" y="2580"/>
                </a:lnTo>
                <a:lnTo>
                  <a:pt x="14142" y="2580"/>
                </a:lnTo>
                <a:lnTo>
                  <a:pt x="14142" y="2401"/>
                </a:lnTo>
                <a:cubicBezTo>
                  <a:pt x="14142" y="2116"/>
                  <a:pt x="14191" y="1828"/>
                  <a:pt x="14286" y="1540"/>
                </a:cubicBezTo>
                <a:cubicBezTo>
                  <a:pt x="14384" y="1249"/>
                  <a:pt x="14534" y="990"/>
                  <a:pt x="14741" y="765"/>
                </a:cubicBezTo>
                <a:cubicBezTo>
                  <a:pt x="14948" y="541"/>
                  <a:pt x="15219" y="359"/>
                  <a:pt x="15556" y="213"/>
                </a:cubicBezTo>
                <a:cubicBezTo>
                  <a:pt x="15890" y="74"/>
                  <a:pt x="16305" y="0"/>
                  <a:pt x="16803" y="0"/>
                </a:cubicBezTo>
                <a:cubicBezTo>
                  <a:pt x="17289" y="0"/>
                  <a:pt x="17704" y="74"/>
                  <a:pt x="18044" y="213"/>
                </a:cubicBezTo>
                <a:cubicBezTo>
                  <a:pt x="18383" y="359"/>
                  <a:pt x="18657" y="541"/>
                  <a:pt x="18864" y="765"/>
                </a:cubicBezTo>
                <a:cubicBezTo>
                  <a:pt x="19069" y="990"/>
                  <a:pt x="19218" y="1255"/>
                  <a:pt x="19311" y="1546"/>
                </a:cubicBezTo>
                <a:cubicBezTo>
                  <a:pt x="19403" y="1839"/>
                  <a:pt x="19449" y="2125"/>
                  <a:pt x="19449" y="2401"/>
                </a:cubicBezTo>
                <a:lnTo>
                  <a:pt x="19449" y="2580"/>
                </a:lnTo>
                <a:lnTo>
                  <a:pt x="19987" y="2580"/>
                </a:lnTo>
                <a:close/>
                <a:moveTo>
                  <a:pt x="6066" y="7968"/>
                </a:moveTo>
                <a:lnTo>
                  <a:pt x="2179" y="7968"/>
                </a:lnTo>
                <a:lnTo>
                  <a:pt x="2179" y="11443"/>
                </a:lnTo>
                <a:lnTo>
                  <a:pt x="6066" y="11443"/>
                </a:lnTo>
                <a:lnTo>
                  <a:pt x="6066" y="7968"/>
                </a:lnTo>
                <a:close/>
                <a:moveTo>
                  <a:pt x="6066" y="11976"/>
                </a:moveTo>
                <a:lnTo>
                  <a:pt x="2179" y="11976"/>
                </a:lnTo>
                <a:lnTo>
                  <a:pt x="2179" y="15452"/>
                </a:lnTo>
                <a:lnTo>
                  <a:pt x="6066" y="15452"/>
                </a:lnTo>
                <a:lnTo>
                  <a:pt x="6066" y="11976"/>
                </a:lnTo>
                <a:close/>
                <a:moveTo>
                  <a:pt x="6066" y="15976"/>
                </a:moveTo>
                <a:lnTo>
                  <a:pt x="2179" y="15976"/>
                </a:lnTo>
                <a:lnTo>
                  <a:pt x="2179" y="19422"/>
                </a:lnTo>
                <a:lnTo>
                  <a:pt x="6066" y="19422"/>
                </a:lnTo>
                <a:lnTo>
                  <a:pt x="6066" y="15976"/>
                </a:lnTo>
                <a:close/>
                <a:moveTo>
                  <a:pt x="3754" y="5543"/>
                </a:moveTo>
                <a:cubicBezTo>
                  <a:pt x="3754" y="6067"/>
                  <a:pt x="4102" y="6323"/>
                  <a:pt x="4799" y="6323"/>
                </a:cubicBezTo>
                <a:cubicBezTo>
                  <a:pt x="5499" y="6323"/>
                  <a:pt x="5847" y="6067"/>
                  <a:pt x="5847" y="5543"/>
                </a:cubicBezTo>
                <a:lnTo>
                  <a:pt x="5847" y="2398"/>
                </a:lnTo>
                <a:cubicBezTo>
                  <a:pt x="5847" y="1877"/>
                  <a:pt x="5499" y="1612"/>
                  <a:pt x="4799" y="1612"/>
                </a:cubicBezTo>
                <a:cubicBezTo>
                  <a:pt x="4102" y="1612"/>
                  <a:pt x="3754" y="1877"/>
                  <a:pt x="3754" y="2398"/>
                </a:cubicBezTo>
                <a:lnTo>
                  <a:pt x="3754" y="5543"/>
                </a:lnTo>
                <a:close/>
                <a:moveTo>
                  <a:pt x="10535" y="7968"/>
                </a:moveTo>
                <a:lnTo>
                  <a:pt x="6607" y="7968"/>
                </a:lnTo>
                <a:lnTo>
                  <a:pt x="6607" y="11443"/>
                </a:lnTo>
                <a:lnTo>
                  <a:pt x="10535" y="11443"/>
                </a:lnTo>
                <a:lnTo>
                  <a:pt x="10535" y="7968"/>
                </a:lnTo>
                <a:close/>
                <a:moveTo>
                  <a:pt x="10535" y="11976"/>
                </a:moveTo>
                <a:lnTo>
                  <a:pt x="6607" y="11976"/>
                </a:lnTo>
                <a:lnTo>
                  <a:pt x="6607" y="15452"/>
                </a:lnTo>
                <a:lnTo>
                  <a:pt x="10535" y="15452"/>
                </a:lnTo>
                <a:lnTo>
                  <a:pt x="10535" y="11976"/>
                </a:lnTo>
                <a:close/>
                <a:moveTo>
                  <a:pt x="10535" y="15976"/>
                </a:moveTo>
                <a:lnTo>
                  <a:pt x="6607" y="15976"/>
                </a:lnTo>
                <a:lnTo>
                  <a:pt x="6607" y="19422"/>
                </a:lnTo>
                <a:lnTo>
                  <a:pt x="10535" y="19422"/>
                </a:lnTo>
                <a:lnTo>
                  <a:pt x="10535" y="15976"/>
                </a:lnTo>
                <a:close/>
                <a:moveTo>
                  <a:pt x="9774" y="5543"/>
                </a:moveTo>
                <a:cubicBezTo>
                  <a:pt x="9774" y="5825"/>
                  <a:pt x="9849" y="6027"/>
                  <a:pt x="9996" y="6145"/>
                </a:cubicBezTo>
                <a:cubicBezTo>
                  <a:pt x="10143" y="6269"/>
                  <a:pt x="10405" y="6323"/>
                  <a:pt x="10782" y="6323"/>
                </a:cubicBezTo>
                <a:cubicBezTo>
                  <a:pt x="11159" y="6323"/>
                  <a:pt x="11427" y="6263"/>
                  <a:pt x="11588" y="6139"/>
                </a:cubicBezTo>
                <a:cubicBezTo>
                  <a:pt x="11750" y="6015"/>
                  <a:pt x="11830" y="5819"/>
                  <a:pt x="11830" y="5543"/>
                </a:cubicBezTo>
                <a:lnTo>
                  <a:pt x="11830" y="2398"/>
                </a:lnTo>
                <a:cubicBezTo>
                  <a:pt x="11830" y="2128"/>
                  <a:pt x="11750" y="1932"/>
                  <a:pt x="11588" y="1802"/>
                </a:cubicBezTo>
                <a:cubicBezTo>
                  <a:pt x="11427" y="1673"/>
                  <a:pt x="11159" y="1612"/>
                  <a:pt x="10782" y="1612"/>
                </a:cubicBezTo>
                <a:cubicBezTo>
                  <a:pt x="10405" y="1612"/>
                  <a:pt x="10143" y="1679"/>
                  <a:pt x="9996" y="1814"/>
                </a:cubicBezTo>
                <a:cubicBezTo>
                  <a:pt x="9849" y="1944"/>
                  <a:pt x="9774" y="2139"/>
                  <a:pt x="9774" y="2398"/>
                </a:cubicBezTo>
                <a:lnTo>
                  <a:pt x="9774" y="5543"/>
                </a:lnTo>
                <a:close/>
                <a:moveTo>
                  <a:pt x="14986" y="7968"/>
                </a:moveTo>
                <a:lnTo>
                  <a:pt x="11073" y="7968"/>
                </a:lnTo>
                <a:lnTo>
                  <a:pt x="11073" y="11443"/>
                </a:lnTo>
                <a:lnTo>
                  <a:pt x="14986" y="11443"/>
                </a:lnTo>
                <a:lnTo>
                  <a:pt x="14986" y="7968"/>
                </a:lnTo>
                <a:close/>
                <a:moveTo>
                  <a:pt x="14986" y="11976"/>
                </a:moveTo>
                <a:lnTo>
                  <a:pt x="11073" y="11976"/>
                </a:lnTo>
                <a:lnTo>
                  <a:pt x="11073" y="15452"/>
                </a:lnTo>
                <a:lnTo>
                  <a:pt x="14986" y="15452"/>
                </a:lnTo>
                <a:lnTo>
                  <a:pt x="14986" y="11976"/>
                </a:lnTo>
                <a:close/>
                <a:moveTo>
                  <a:pt x="14986" y="15976"/>
                </a:moveTo>
                <a:lnTo>
                  <a:pt x="11073" y="15976"/>
                </a:lnTo>
                <a:lnTo>
                  <a:pt x="11073" y="19422"/>
                </a:lnTo>
                <a:lnTo>
                  <a:pt x="14986" y="19422"/>
                </a:lnTo>
                <a:lnTo>
                  <a:pt x="14986" y="15976"/>
                </a:lnTo>
                <a:close/>
                <a:moveTo>
                  <a:pt x="19423" y="7968"/>
                </a:moveTo>
                <a:lnTo>
                  <a:pt x="15521" y="7968"/>
                </a:lnTo>
                <a:lnTo>
                  <a:pt x="15521" y="11443"/>
                </a:lnTo>
                <a:lnTo>
                  <a:pt x="19423" y="11443"/>
                </a:lnTo>
                <a:lnTo>
                  <a:pt x="19423" y="7968"/>
                </a:lnTo>
                <a:close/>
                <a:moveTo>
                  <a:pt x="19423" y="11976"/>
                </a:moveTo>
                <a:lnTo>
                  <a:pt x="15521" y="11976"/>
                </a:lnTo>
                <a:lnTo>
                  <a:pt x="15521" y="15452"/>
                </a:lnTo>
                <a:lnTo>
                  <a:pt x="19423" y="15452"/>
                </a:lnTo>
                <a:lnTo>
                  <a:pt x="19423" y="11976"/>
                </a:lnTo>
                <a:close/>
                <a:moveTo>
                  <a:pt x="19423" y="15976"/>
                </a:moveTo>
                <a:lnTo>
                  <a:pt x="15521" y="15976"/>
                </a:lnTo>
                <a:lnTo>
                  <a:pt x="15521" y="19422"/>
                </a:lnTo>
                <a:lnTo>
                  <a:pt x="19423" y="19422"/>
                </a:lnTo>
                <a:lnTo>
                  <a:pt x="19423" y="15976"/>
                </a:lnTo>
                <a:close/>
                <a:moveTo>
                  <a:pt x="15758" y="5543"/>
                </a:moveTo>
                <a:cubicBezTo>
                  <a:pt x="15758" y="6067"/>
                  <a:pt x="16106" y="6323"/>
                  <a:pt x="16806" y="6323"/>
                </a:cubicBezTo>
                <a:cubicBezTo>
                  <a:pt x="17502" y="6323"/>
                  <a:pt x="17848" y="6067"/>
                  <a:pt x="17839" y="5543"/>
                </a:cubicBezTo>
                <a:lnTo>
                  <a:pt x="17839" y="2398"/>
                </a:lnTo>
                <a:cubicBezTo>
                  <a:pt x="17839" y="1877"/>
                  <a:pt x="17494" y="1612"/>
                  <a:pt x="16806" y="1612"/>
                </a:cubicBezTo>
                <a:cubicBezTo>
                  <a:pt x="16106" y="1612"/>
                  <a:pt x="15758" y="1877"/>
                  <a:pt x="15758" y="2398"/>
                </a:cubicBezTo>
                <a:lnTo>
                  <a:pt x="15758" y="554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2" name="AutoShape 73"/>
          <p:cNvSpPr>
            <a:spLocks/>
          </p:cNvSpPr>
          <p:nvPr/>
        </p:nvSpPr>
        <p:spPr bwMode="auto">
          <a:xfrm>
            <a:off x="5427439" y="2801537"/>
            <a:ext cx="493302" cy="493430"/>
          </a:xfrm>
          <a:custGeom>
            <a:avLst/>
            <a:gdLst>
              <a:gd name="T0" fmla="*/ 10800 w 21600"/>
              <a:gd name="T1" fmla="*/ 10794 h 21588"/>
              <a:gd name="T2" fmla="*/ 10800 w 21600"/>
              <a:gd name="T3" fmla="*/ 10794 h 21588"/>
              <a:gd name="T4" fmla="*/ 10800 w 21600"/>
              <a:gd name="T5" fmla="*/ 10794 h 21588"/>
              <a:gd name="T6" fmla="*/ 10800 w 21600"/>
              <a:gd name="T7" fmla="*/ 10794 h 215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588">
                <a:moveTo>
                  <a:pt x="17530" y="7696"/>
                </a:moveTo>
                <a:cubicBezTo>
                  <a:pt x="17530" y="8751"/>
                  <a:pt x="17302" y="9747"/>
                  <a:pt x="16843" y="10684"/>
                </a:cubicBezTo>
                <a:cubicBezTo>
                  <a:pt x="16386" y="11620"/>
                  <a:pt x="15760" y="12436"/>
                  <a:pt x="14969" y="13127"/>
                </a:cubicBezTo>
                <a:cubicBezTo>
                  <a:pt x="14176" y="13821"/>
                  <a:pt x="13249" y="14371"/>
                  <a:pt x="12185" y="14775"/>
                </a:cubicBezTo>
                <a:cubicBezTo>
                  <a:pt x="11121" y="15181"/>
                  <a:pt x="9982" y="15384"/>
                  <a:pt x="8765" y="15384"/>
                </a:cubicBezTo>
                <a:cubicBezTo>
                  <a:pt x="8487" y="15384"/>
                  <a:pt x="8212" y="15370"/>
                  <a:pt x="7936" y="15342"/>
                </a:cubicBezTo>
                <a:cubicBezTo>
                  <a:pt x="7663" y="15316"/>
                  <a:pt x="7395" y="15283"/>
                  <a:pt x="7131" y="15249"/>
                </a:cubicBezTo>
                <a:cubicBezTo>
                  <a:pt x="6027" y="16264"/>
                  <a:pt x="4766" y="16967"/>
                  <a:pt x="3346" y="17339"/>
                </a:cubicBezTo>
                <a:cubicBezTo>
                  <a:pt x="3196" y="17379"/>
                  <a:pt x="3043" y="17413"/>
                  <a:pt x="2890" y="17444"/>
                </a:cubicBezTo>
                <a:cubicBezTo>
                  <a:pt x="2735" y="17475"/>
                  <a:pt x="2572" y="17509"/>
                  <a:pt x="2398" y="17545"/>
                </a:cubicBezTo>
                <a:cubicBezTo>
                  <a:pt x="2308" y="17562"/>
                  <a:pt x="2228" y="17534"/>
                  <a:pt x="2155" y="17455"/>
                </a:cubicBezTo>
                <a:cubicBezTo>
                  <a:pt x="2085" y="17379"/>
                  <a:pt x="2033" y="17297"/>
                  <a:pt x="2005" y="17207"/>
                </a:cubicBezTo>
                <a:lnTo>
                  <a:pt x="2005" y="17181"/>
                </a:lnTo>
                <a:cubicBezTo>
                  <a:pt x="1974" y="17071"/>
                  <a:pt x="1986" y="16984"/>
                  <a:pt x="2038" y="16916"/>
                </a:cubicBezTo>
                <a:cubicBezTo>
                  <a:pt x="2090" y="16851"/>
                  <a:pt x="2158" y="16769"/>
                  <a:pt x="2240" y="16679"/>
                </a:cubicBezTo>
                <a:cubicBezTo>
                  <a:pt x="2377" y="16518"/>
                  <a:pt x="2506" y="16355"/>
                  <a:pt x="2629" y="16188"/>
                </a:cubicBezTo>
                <a:cubicBezTo>
                  <a:pt x="2753" y="16022"/>
                  <a:pt x="2864" y="15830"/>
                  <a:pt x="2963" y="15621"/>
                </a:cubicBezTo>
                <a:cubicBezTo>
                  <a:pt x="3059" y="15410"/>
                  <a:pt x="3151" y="15159"/>
                  <a:pt x="3238" y="14871"/>
                </a:cubicBezTo>
                <a:cubicBezTo>
                  <a:pt x="3325" y="14580"/>
                  <a:pt x="3398" y="14225"/>
                  <a:pt x="3457" y="13801"/>
                </a:cubicBezTo>
                <a:cubicBezTo>
                  <a:pt x="2398" y="13102"/>
                  <a:pt x="1558" y="12222"/>
                  <a:pt x="934" y="11164"/>
                </a:cubicBezTo>
                <a:cubicBezTo>
                  <a:pt x="310" y="10106"/>
                  <a:pt x="0" y="8952"/>
                  <a:pt x="0" y="7696"/>
                </a:cubicBezTo>
                <a:cubicBezTo>
                  <a:pt x="0" y="6627"/>
                  <a:pt x="230" y="5625"/>
                  <a:pt x="691" y="4694"/>
                </a:cubicBezTo>
                <a:cubicBezTo>
                  <a:pt x="1153" y="3763"/>
                  <a:pt x="1781" y="2948"/>
                  <a:pt x="2574" y="2257"/>
                </a:cubicBezTo>
                <a:cubicBezTo>
                  <a:pt x="3365" y="1565"/>
                  <a:pt x="4290" y="1012"/>
                  <a:pt x="5352" y="609"/>
                </a:cubicBezTo>
                <a:cubicBezTo>
                  <a:pt x="6409" y="203"/>
                  <a:pt x="7548" y="0"/>
                  <a:pt x="8765" y="0"/>
                </a:cubicBezTo>
                <a:cubicBezTo>
                  <a:pt x="9982" y="0"/>
                  <a:pt x="11121" y="203"/>
                  <a:pt x="12185" y="609"/>
                </a:cubicBezTo>
                <a:cubicBezTo>
                  <a:pt x="13249" y="1012"/>
                  <a:pt x="14176" y="1565"/>
                  <a:pt x="14969" y="2257"/>
                </a:cubicBezTo>
                <a:cubicBezTo>
                  <a:pt x="15760" y="2948"/>
                  <a:pt x="16386" y="3763"/>
                  <a:pt x="16843" y="4694"/>
                </a:cubicBezTo>
                <a:cubicBezTo>
                  <a:pt x="17302" y="5625"/>
                  <a:pt x="17530" y="6627"/>
                  <a:pt x="17530" y="7696"/>
                </a:cubicBezTo>
                <a:moveTo>
                  <a:pt x="21599" y="11736"/>
                </a:moveTo>
                <a:cubicBezTo>
                  <a:pt x="21599" y="12986"/>
                  <a:pt x="21286" y="14146"/>
                  <a:pt x="20665" y="15204"/>
                </a:cubicBezTo>
                <a:cubicBezTo>
                  <a:pt x="20039" y="16261"/>
                  <a:pt x="19199" y="17139"/>
                  <a:pt x="18140" y="17841"/>
                </a:cubicBezTo>
                <a:cubicBezTo>
                  <a:pt x="18201" y="18265"/>
                  <a:pt x="18271" y="18620"/>
                  <a:pt x="18354" y="18908"/>
                </a:cubicBezTo>
                <a:cubicBezTo>
                  <a:pt x="18436" y="19199"/>
                  <a:pt x="18533" y="19444"/>
                  <a:pt x="18641" y="19661"/>
                </a:cubicBezTo>
                <a:cubicBezTo>
                  <a:pt x="18752" y="19870"/>
                  <a:pt x="18862" y="20059"/>
                  <a:pt x="18980" y="20226"/>
                </a:cubicBezTo>
                <a:cubicBezTo>
                  <a:pt x="19095" y="20392"/>
                  <a:pt x="19222" y="20556"/>
                  <a:pt x="19356" y="20719"/>
                </a:cubicBezTo>
                <a:cubicBezTo>
                  <a:pt x="19432" y="20809"/>
                  <a:pt x="19498" y="20891"/>
                  <a:pt x="19554" y="20968"/>
                </a:cubicBezTo>
                <a:cubicBezTo>
                  <a:pt x="19611" y="21047"/>
                  <a:pt x="19622" y="21128"/>
                  <a:pt x="19592" y="21219"/>
                </a:cubicBezTo>
                <a:lnTo>
                  <a:pt x="19592" y="21247"/>
                </a:lnTo>
                <a:cubicBezTo>
                  <a:pt x="19578" y="21351"/>
                  <a:pt x="19533" y="21439"/>
                  <a:pt x="19453" y="21509"/>
                </a:cubicBezTo>
                <a:cubicBezTo>
                  <a:pt x="19373" y="21577"/>
                  <a:pt x="19291" y="21599"/>
                  <a:pt x="19199" y="21583"/>
                </a:cubicBezTo>
                <a:cubicBezTo>
                  <a:pt x="19027" y="21549"/>
                  <a:pt x="18862" y="21512"/>
                  <a:pt x="18709" y="21481"/>
                </a:cubicBezTo>
                <a:cubicBezTo>
                  <a:pt x="18556" y="21450"/>
                  <a:pt x="18403" y="21419"/>
                  <a:pt x="18253" y="21379"/>
                </a:cubicBezTo>
                <a:cubicBezTo>
                  <a:pt x="17530" y="21199"/>
                  <a:pt x="16854" y="20931"/>
                  <a:pt x="16224" y="20570"/>
                </a:cubicBezTo>
                <a:cubicBezTo>
                  <a:pt x="15593" y="20211"/>
                  <a:pt x="15007" y="19783"/>
                  <a:pt x="14468" y="19286"/>
                </a:cubicBezTo>
                <a:cubicBezTo>
                  <a:pt x="14204" y="19323"/>
                  <a:pt x="13936" y="19354"/>
                  <a:pt x="13660" y="19382"/>
                </a:cubicBezTo>
                <a:cubicBezTo>
                  <a:pt x="13387" y="19407"/>
                  <a:pt x="13112" y="19424"/>
                  <a:pt x="12832" y="19424"/>
                </a:cubicBezTo>
                <a:cubicBezTo>
                  <a:pt x="11773" y="19424"/>
                  <a:pt x="10777" y="19263"/>
                  <a:pt x="9847" y="18950"/>
                </a:cubicBezTo>
                <a:cubicBezTo>
                  <a:pt x="8915" y="18634"/>
                  <a:pt x="8070" y="18211"/>
                  <a:pt x="7312" y="17678"/>
                </a:cubicBezTo>
                <a:cubicBezTo>
                  <a:pt x="7357" y="17644"/>
                  <a:pt x="7407" y="17607"/>
                  <a:pt x="7463" y="17571"/>
                </a:cubicBezTo>
                <a:cubicBezTo>
                  <a:pt x="7520" y="17537"/>
                  <a:pt x="7571" y="17500"/>
                  <a:pt x="7616" y="17463"/>
                </a:cubicBezTo>
                <a:cubicBezTo>
                  <a:pt x="8000" y="17517"/>
                  <a:pt x="8381" y="17545"/>
                  <a:pt x="8765" y="17545"/>
                </a:cubicBezTo>
                <a:cubicBezTo>
                  <a:pt x="10245" y="17545"/>
                  <a:pt x="11632" y="17291"/>
                  <a:pt x="12921" y="16781"/>
                </a:cubicBezTo>
                <a:cubicBezTo>
                  <a:pt x="14214" y="16270"/>
                  <a:pt x="15334" y="15576"/>
                  <a:pt x="16280" y="14690"/>
                </a:cubicBezTo>
                <a:cubicBezTo>
                  <a:pt x="17229" y="13801"/>
                  <a:pt x="17972" y="12757"/>
                  <a:pt x="18516" y="11558"/>
                </a:cubicBezTo>
                <a:cubicBezTo>
                  <a:pt x="19062" y="10365"/>
                  <a:pt x="19335" y="9075"/>
                  <a:pt x="19335" y="7696"/>
                </a:cubicBezTo>
                <a:cubicBezTo>
                  <a:pt x="19335" y="7326"/>
                  <a:pt x="19312" y="6954"/>
                  <a:pt x="19267" y="6564"/>
                </a:cubicBezTo>
                <a:cubicBezTo>
                  <a:pt x="19987" y="7267"/>
                  <a:pt x="20557" y="8054"/>
                  <a:pt x="20973" y="8926"/>
                </a:cubicBezTo>
                <a:cubicBezTo>
                  <a:pt x="21392" y="9801"/>
                  <a:pt x="21599" y="10737"/>
                  <a:pt x="21599" y="11736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4" name="Freeform 31"/>
          <p:cNvSpPr>
            <a:spLocks noChangeArrowheads="1"/>
          </p:cNvSpPr>
          <p:nvPr/>
        </p:nvSpPr>
        <p:spPr bwMode="auto">
          <a:xfrm>
            <a:off x="5498437" y="4494980"/>
            <a:ext cx="553830" cy="543285"/>
          </a:xfrm>
          <a:custGeom>
            <a:avLst/>
            <a:gdLst>
              <a:gd name="T0" fmla="*/ 231 w 462"/>
              <a:gd name="T1" fmla="*/ 0 h 453"/>
              <a:gd name="T2" fmla="*/ 231 w 462"/>
              <a:gd name="T3" fmla="*/ 0 h 453"/>
              <a:gd name="T4" fmla="*/ 0 w 462"/>
              <a:gd name="T5" fmla="*/ 222 h 453"/>
              <a:gd name="T6" fmla="*/ 231 w 462"/>
              <a:gd name="T7" fmla="*/ 452 h 453"/>
              <a:gd name="T8" fmla="*/ 461 w 462"/>
              <a:gd name="T9" fmla="*/ 222 h 453"/>
              <a:gd name="T10" fmla="*/ 231 w 462"/>
              <a:gd name="T11" fmla="*/ 0 h 453"/>
              <a:gd name="T12" fmla="*/ 231 w 462"/>
              <a:gd name="T13" fmla="*/ 399 h 453"/>
              <a:gd name="T14" fmla="*/ 231 w 462"/>
              <a:gd name="T15" fmla="*/ 399 h 453"/>
              <a:gd name="T16" fmla="*/ 53 w 462"/>
              <a:gd name="T17" fmla="*/ 222 h 453"/>
              <a:gd name="T18" fmla="*/ 231 w 462"/>
              <a:gd name="T19" fmla="*/ 45 h 453"/>
              <a:gd name="T20" fmla="*/ 408 w 462"/>
              <a:gd name="T21" fmla="*/ 222 h 453"/>
              <a:gd name="T22" fmla="*/ 231 w 462"/>
              <a:gd name="T23" fmla="*/ 399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62" h="453">
                <a:moveTo>
                  <a:pt x="231" y="0"/>
                </a:moveTo>
                <a:lnTo>
                  <a:pt x="231" y="0"/>
                </a:lnTo>
                <a:cubicBezTo>
                  <a:pt x="106" y="0"/>
                  <a:pt x="0" y="98"/>
                  <a:pt x="0" y="222"/>
                </a:cubicBezTo>
                <a:cubicBezTo>
                  <a:pt x="0" y="346"/>
                  <a:pt x="106" y="452"/>
                  <a:pt x="231" y="452"/>
                </a:cubicBezTo>
                <a:cubicBezTo>
                  <a:pt x="355" y="452"/>
                  <a:pt x="461" y="346"/>
                  <a:pt x="461" y="222"/>
                </a:cubicBezTo>
                <a:cubicBezTo>
                  <a:pt x="461" y="98"/>
                  <a:pt x="355" y="0"/>
                  <a:pt x="231" y="0"/>
                </a:cubicBezTo>
                <a:close/>
                <a:moveTo>
                  <a:pt x="231" y="399"/>
                </a:moveTo>
                <a:lnTo>
                  <a:pt x="231" y="399"/>
                </a:lnTo>
                <a:cubicBezTo>
                  <a:pt x="133" y="399"/>
                  <a:pt x="53" y="319"/>
                  <a:pt x="53" y="222"/>
                </a:cubicBezTo>
                <a:cubicBezTo>
                  <a:pt x="53" y="124"/>
                  <a:pt x="133" y="45"/>
                  <a:pt x="231" y="45"/>
                </a:cubicBezTo>
                <a:cubicBezTo>
                  <a:pt x="328" y="45"/>
                  <a:pt x="408" y="124"/>
                  <a:pt x="408" y="222"/>
                </a:cubicBezTo>
                <a:cubicBezTo>
                  <a:pt x="408" y="319"/>
                  <a:pt x="328" y="399"/>
                  <a:pt x="231" y="3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en-US" dirty="0">
              <a:solidFill>
                <a:srgbClr val="4D4D4E"/>
              </a:solidFill>
            </a:endParaRPr>
          </a:p>
        </p:txBody>
      </p:sp>
      <p:sp>
        <p:nvSpPr>
          <p:cNvPr id="17" name="Freeform 32"/>
          <p:cNvSpPr>
            <a:spLocks noChangeArrowheads="1"/>
          </p:cNvSpPr>
          <p:nvPr/>
        </p:nvSpPr>
        <p:spPr bwMode="auto">
          <a:xfrm>
            <a:off x="5743998" y="4618640"/>
            <a:ext cx="126591" cy="263729"/>
          </a:xfrm>
          <a:custGeom>
            <a:avLst/>
            <a:gdLst>
              <a:gd name="T0" fmla="*/ 36 w 107"/>
              <a:gd name="T1" fmla="*/ 0 h 222"/>
              <a:gd name="T2" fmla="*/ 0 w 107"/>
              <a:gd name="T3" fmla="*/ 0 h 222"/>
              <a:gd name="T4" fmla="*/ 0 w 107"/>
              <a:gd name="T5" fmla="*/ 133 h 222"/>
              <a:gd name="T6" fmla="*/ 89 w 107"/>
              <a:gd name="T7" fmla="*/ 221 h 222"/>
              <a:gd name="T8" fmla="*/ 106 w 107"/>
              <a:gd name="T9" fmla="*/ 195 h 222"/>
              <a:gd name="T10" fmla="*/ 36 w 107"/>
              <a:gd name="T11" fmla="*/ 114 h 222"/>
              <a:gd name="T12" fmla="*/ 36 w 107"/>
              <a:gd name="T13" fmla="*/ 0 h 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7" h="222">
                <a:moveTo>
                  <a:pt x="36" y="0"/>
                </a:moveTo>
                <a:lnTo>
                  <a:pt x="0" y="0"/>
                </a:lnTo>
                <a:lnTo>
                  <a:pt x="0" y="133"/>
                </a:lnTo>
                <a:lnTo>
                  <a:pt x="89" y="221"/>
                </a:lnTo>
                <a:lnTo>
                  <a:pt x="106" y="195"/>
                </a:lnTo>
                <a:lnTo>
                  <a:pt x="36" y="114"/>
                </a:lnTo>
                <a:lnTo>
                  <a:pt x="36" y="0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en-US" dirty="0">
              <a:solidFill>
                <a:srgbClr val="4D4D4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453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/>
          <p:cNvSpPr/>
          <p:nvPr/>
        </p:nvSpPr>
        <p:spPr>
          <a:xfrm>
            <a:off x="0" y="821526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Freeform 9"/>
          <p:cNvSpPr>
            <a:spLocks noEditPoints="1"/>
          </p:cNvSpPr>
          <p:nvPr/>
        </p:nvSpPr>
        <p:spPr bwMode="auto">
          <a:xfrm>
            <a:off x="3000279" y="2196573"/>
            <a:ext cx="797720" cy="797927"/>
          </a:xfrm>
          <a:custGeom>
            <a:avLst/>
            <a:gdLst>
              <a:gd name="T0" fmla="*/ 122 w 243"/>
              <a:gd name="T1" fmla="*/ 0 h 243"/>
              <a:gd name="T2" fmla="*/ 0 w 243"/>
              <a:gd name="T3" fmla="*/ 121 h 243"/>
              <a:gd name="T4" fmla="*/ 122 w 243"/>
              <a:gd name="T5" fmla="*/ 243 h 243"/>
              <a:gd name="T6" fmla="*/ 243 w 243"/>
              <a:gd name="T7" fmla="*/ 121 h 243"/>
              <a:gd name="T8" fmla="*/ 122 w 243"/>
              <a:gd name="T9" fmla="*/ 0 h 243"/>
              <a:gd name="T10" fmla="*/ 154 w 243"/>
              <a:gd name="T11" fmla="*/ 121 h 243"/>
              <a:gd name="T12" fmla="*/ 133 w 243"/>
              <a:gd name="T13" fmla="*/ 121 h 243"/>
              <a:gd name="T14" fmla="*/ 133 w 243"/>
              <a:gd name="T15" fmla="*/ 196 h 243"/>
              <a:gd name="T16" fmla="*/ 102 w 243"/>
              <a:gd name="T17" fmla="*/ 196 h 243"/>
              <a:gd name="T18" fmla="*/ 102 w 243"/>
              <a:gd name="T19" fmla="*/ 121 h 243"/>
              <a:gd name="T20" fmla="*/ 87 w 243"/>
              <a:gd name="T21" fmla="*/ 121 h 243"/>
              <a:gd name="T22" fmla="*/ 87 w 243"/>
              <a:gd name="T23" fmla="*/ 94 h 243"/>
              <a:gd name="T24" fmla="*/ 102 w 243"/>
              <a:gd name="T25" fmla="*/ 94 h 243"/>
              <a:gd name="T26" fmla="*/ 102 w 243"/>
              <a:gd name="T27" fmla="*/ 77 h 243"/>
              <a:gd name="T28" fmla="*/ 133 w 243"/>
              <a:gd name="T29" fmla="*/ 46 h 243"/>
              <a:gd name="T30" fmla="*/ 156 w 243"/>
              <a:gd name="T31" fmla="*/ 46 h 243"/>
              <a:gd name="T32" fmla="*/ 156 w 243"/>
              <a:gd name="T33" fmla="*/ 72 h 243"/>
              <a:gd name="T34" fmla="*/ 140 w 243"/>
              <a:gd name="T35" fmla="*/ 72 h 243"/>
              <a:gd name="T36" fmla="*/ 133 w 243"/>
              <a:gd name="T37" fmla="*/ 79 h 243"/>
              <a:gd name="T38" fmla="*/ 133 w 243"/>
              <a:gd name="T39" fmla="*/ 94 h 243"/>
              <a:gd name="T40" fmla="*/ 157 w 243"/>
              <a:gd name="T41" fmla="*/ 94 h 243"/>
              <a:gd name="T42" fmla="*/ 154 w 243"/>
              <a:gd name="T43" fmla="*/ 121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43" h="243">
                <a:moveTo>
                  <a:pt x="122" y="0"/>
                </a:moveTo>
                <a:cubicBezTo>
                  <a:pt x="55" y="0"/>
                  <a:pt x="0" y="54"/>
                  <a:pt x="0" y="121"/>
                </a:cubicBezTo>
                <a:cubicBezTo>
                  <a:pt x="0" y="188"/>
                  <a:pt x="55" y="243"/>
                  <a:pt x="122" y="243"/>
                </a:cubicBezTo>
                <a:cubicBezTo>
                  <a:pt x="189" y="243"/>
                  <a:pt x="243" y="188"/>
                  <a:pt x="243" y="121"/>
                </a:cubicBezTo>
                <a:cubicBezTo>
                  <a:pt x="243" y="54"/>
                  <a:pt x="189" y="0"/>
                  <a:pt x="122" y="0"/>
                </a:cubicBezTo>
                <a:close/>
                <a:moveTo>
                  <a:pt x="154" y="121"/>
                </a:moveTo>
                <a:cubicBezTo>
                  <a:pt x="133" y="121"/>
                  <a:pt x="133" y="121"/>
                  <a:pt x="133" y="121"/>
                </a:cubicBezTo>
                <a:cubicBezTo>
                  <a:pt x="133" y="154"/>
                  <a:pt x="133" y="196"/>
                  <a:pt x="133" y="196"/>
                </a:cubicBezTo>
                <a:cubicBezTo>
                  <a:pt x="102" y="196"/>
                  <a:pt x="102" y="196"/>
                  <a:pt x="102" y="196"/>
                </a:cubicBezTo>
                <a:cubicBezTo>
                  <a:pt x="102" y="196"/>
                  <a:pt x="102" y="155"/>
                  <a:pt x="102" y="121"/>
                </a:cubicBezTo>
                <a:cubicBezTo>
                  <a:pt x="87" y="121"/>
                  <a:pt x="87" y="121"/>
                  <a:pt x="87" y="121"/>
                </a:cubicBezTo>
                <a:cubicBezTo>
                  <a:pt x="87" y="94"/>
                  <a:pt x="87" y="94"/>
                  <a:pt x="87" y="94"/>
                </a:cubicBezTo>
                <a:cubicBezTo>
                  <a:pt x="102" y="94"/>
                  <a:pt x="102" y="94"/>
                  <a:pt x="102" y="94"/>
                </a:cubicBezTo>
                <a:cubicBezTo>
                  <a:pt x="102" y="77"/>
                  <a:pt x="102" y="77"/>
                  <a:pt x="102" y="77"/>
                </a:cubicBezTo>
                <a:cubicBezTo>
                  <a:pt x="102" y="65"/>
                  <a:pt x="108" y="46"/>
                  <a:pt x="133" y="46"/>
                </a:cubicBezTo>
                <a:cubicBezTo>
                  <a:pt x="156" y="46"/>
                  <a:pt x="156" y="46"/>
                  <a:pt x="156" y="46"/>
                </a:cubicBezTo>
                <a:cubicBezTo>
                  <a:pt x="156" y="72"/>
                  <a:pt x="156" y="72"/>
                  <a:pt x="156" y="72"/>
                </a:cubicBezTo>
                <a:cubicBezTo>
                  <a:pt x="156" y="72"/>
                  <a:pt x="142" y="72"/>
                  <a:pt x="140" y="72"/>
                </a:cubicBezTo>
                <a:cubicBezTo>
                  <a:pt x="137" y="72"/>
                  <a:pt x="133" y="73"/>
                  <a:pt x="133" y="79"/>
                </a:cubicBezTo>
                <a:cubicBezTo>
                  <a:pt x="133" y="94"/>
                  <a:pt x="133" y="94"/>
                  <a:pt x="133" y="94"/>
                </a:cubicBezTo>
                <a:cubicBezTo>
                  <a:pt x="157" y="94"/>
                  <a:pt x="157" y="94"/>
                  <a:pt x="157" y="94"/>
                </a:cubicBezTo>
                <a:lnTo>
                  <a:pt x="154" y="12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xtLst/>
        </p:spPr>
        <p:txBody>
          <a:bodyPr vert="horz" wrap="square" lIns="182843" tIns="91422" rIns="182843" bIns="91422" numCol="1" anchor="t" anchorCtr="0" compatLnSpc="1">
            <a:prstTxWarp prst="textNoShape">
              <a:avLst/>
            </a:prstTxWarp>
          </a:bodyPr>
          <a:lstStyle/>
          <a:p>
            <a:endParaRPr lang="id-ID" dirty="0">
              <a:solidFill>
                <a:srgbClr val="4D4D4E"/>
              </a:solidFill>
            </a:endParaRPr>
          </a:p>
        </p:txBody>
      </p:sp>
      <p:sp>
        <p:nvSpPr>
          <p:cNvPr id="5" name="Freeform 20"/>
          <p:cNvSpPr>
            <a:spLocks/>
          </p:cNvSpPr>
          <p:nvPr/>
        </p:nvSpPr>
        <p:spPr bwMode="auto">
          <a:xfrm>
            <a:off x="3487476" y="4223021"/>
            <a:ext cx="686096" cy="596605"/>
          </a:xfrm>
          <a:custGeom>
            <a:avLst/>
            <a:gdLst>
              <a:gd name="T0" fmla="*/ 280 w 280"/>
              <a:gd name="T1" fmla="*/ 27 h 228"/>
              <a:gd name="T2" fmla="*/ 247 w 280"/>
              <a:gd name="T3" fmla="*/ 36 h 228"/>
              <a:gd name="T4" fmla="*/ 272 w 280"/>
              <a:gd name="T5" fmla="*/ 5 h 228"/>
              <a:gd name="T6" fmla="*/ 236 w 280"/>
              <a:gd name="T7" fmla="*/ 19 h 228"/>
              <a:gd name="T8" fmla="*/ 194 w 280"/>
              <a:gd name="T9" fmla="*/ 0 h 228"/>
              <a:gd name="T10" fmla="*/ 136 w 280"/>
              <a:gd name="T11" fmla="*/ 58 h 228"/>
              <a:gd name="T12" fmla="*/ 138 w 280"/>
              <a:gd name="T13" fmla="*/ 71 h 228"/>
              <a:gd name="T14" fmla="*/ 19 w 280"/>
              <a:gd name="T15" fmla="*/ 11 h 228"/>
              <a:gd name="T16" fmla="*/ 12 w 280"/>
              <a:gd name="T17" fmla="*/ 40 h 228"/>
              <a:gd name="T18" fmla="*/ 37 w 280"/>
              <a:gd name="T19" fmla="*/ 88 h 228"/>
              <a:gd name="T20" fmla="*/ 11 w 280"/>
              <a:gd name="T21" fmla="*/ 80 h 228"/>
              <a:gd name="T22" fmla="*/ 11 w 280"/>
              <a:gd name="T23" fmla="*/ 81 h 228"/>
              <a:gd name="T24" fmla="*/ 57 w 280"/>
              <a:gd name="T25" fmla="*/ 138 h 228"/>
              <a:gd name="T26" fmla="*/ 42 w 280"/>
              <a:gd name="T27" fmla="*/ 140 h 228"/>
              <a:gd name="T28" fmla="*/ 31 w 280"/>
              <a:gd name="T29" fmla="*/ 139 h 228"/>
              <a:gd name="T30" fmla="*/ 85 w 280"/>
              <a:gd name="T31" fmla="*/ 178 h 228"/>
              <a:gd name="T32" fmla="*/ 14 w 280"/>
              <a:gd name="T33" fmla="*/ 203 h 228"/>
              <a:gd name="T34" fmla="*/ 0 w 280"/>
              <a:gd name="T35" fmla="*/ 202 h 228"/>
              <a:gd name="T36" fmla="*/ 88 w 280"/>
              <a:gd name="T37" fmla="*/ 228 h 228"/>
              <a:gd name="T38" fmla="*/ 251 w 280"/>
              <a:gd name="T39" fmla="*/ 65 h 228"/>
              <a:gd name="T40" fmla="*/ 251 w 280"/>
              <a:gd name="T41" fmla="*/ 57 h 228"/>
              <a:gd name="T42" fmla="*/ 280 w 280"/>
              <a:gd name="T43" fmla="*/ 27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80" h="228">
                <a:moveTo>
                  <a:pt x="280" y="27"/>
                </a:moveTo>
                <a:cubicBezTo>
                  <a:pt x="270" y="32"/>
                  <a:pt x="259" y="35"/>
                  <a:pt x="247" y="36"/>
                </a:cubicBezTo>
                <a:cubicBezTo>
                  <a:pt x="259" y="29"/>
                  <a:pt x="268" y="18"/>
                  <a:pt x="272" y="5"/>
                </a:cubicBezTo>
                <a:cubicBezTo>
                  <a:pt x="261" y="11"/>
                  <a:pt x="249" y="16"/>
                  <a:pt x="236" y="19"/>
                </a:cubicBezTo>
                <a:cubicBezTo>
                  <a:pt x="225" y="7"/>
                  <a:pt x="210" y="0"/>
                  <a:pt x="194" y="0"/>
                </a:cubicBezTo>
                <a:cubicBezTo>
                  <a:pt x="162" y="0"/>
                  <a:pt x="136" y="26"/>
                  <a:pt x="136" y="58"/>
                </a:cubicBezTo>
                <a:cubicBezTo>
                  <a:pt x="136" y="62"/>
                  <a:pt x="137" y="67"/>
                  <a:pt x="138" y="71"/>
                </a:cubicBezTo>
                <a:cubicBezTo>
                  <a:pt x="90" y="69"/>
                  <a:pt x="48" y="46"/>
                  <a:pt x="19" y="11"/>
                </a:cubicBezTo>
                <a:cubicBezTo>
                  <a:pt x="14" y="19"/>
                  <a:pt x="12" y="29"/>
                  <a:pt x="12" y="40"/>
                </a:cubicBezTo>
                <a:cubicBezTo>
                  <a:pt x="12" y="60"/>
                  <a:pt x="22" y="77"/>
                  <a:pt x="37" y="88"/>
                </a:cubicBezTo>
                <a:cubicBezTo>
                  <a:pt x="28" y="87"/>
                  <a:pt x="19" y="85"/>
                  <a:pt x="11" y="80"/>
                </a:cubicBezTo>
                <a:cubicBezTo>
                  <a:pt x="11" y="81"/>
                  <a:pt x="11" y="81"/>
                  <a:pt x="11" y="81"/>
                </a:cubicBezTo>
                <a:cubicBezTo>
                  <a:pt x="11" y="109"/>
                  <a:pt x="31" y="132"/>
                  <a:pt x="57" y="138"/>
                </a:cubicBezTo>
                <a:cubicBezTo>
                  <a:pt x="52" y="139"/>
                  <a:pt x="47" y="140"/>
                  <a:pt x="42" y="140"/>
                </a:cubicBezTo>
                <a:cubicBezTo>
                  <a:pt x="38" y="140"/>
                  <a:pt x="35" y="139"/>
                  <a:pt x="31" y="139"/>
                </a:cubicBezTo>
                <a:cubicBezTo>
                  <a:pt x="39" y="161"/>
                  <a:pt x="60" y="178"/>
                  <a:pt x="85" y="178"/>
                </a:cubicBezTo>
                <a:cubicBezTo>
                  <a:pt x="65" y="194"/>
                  <a:pt x="40" y="203"/>
                  <a:pt x="14" y="203"/>
                </a:cubicBezTo>
                <a:cubicBezTo>
                  <a:pt x="9" y="203"/>
                  <a:pt x="4" y="203"/>
                  <a:pt x="0" y="202"/>
                </a:cubicBezTo>
                <a:cubicBezTo>
                  <a:pt x="25" y="219"/>
                  <a:pt x="55" y="228"/>
                  <a:pt x="88" y="228"/>
                </a:cubicBezTo>
                <a:cubicBezTo>
                  <a:pt x="194" y="228"/>
                  <a:pt x="251" y="140"/>
                  <a:pt x="251" y="65"/>
                </a:cubicBezTo>
                <a:cubicBezTo>
                  <a:pt x="251" y="62"/>
                  <a:pt x="251" y="60"/>
                  <a:pt x="251" y="57"/>
                </a:cubicBezTo>
                <a:cubicBezTo>
                  <a:pt x="263" y="49"/>
                  <a:pt x="272" y="39"/>
                  <a:pt x="280" y="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xtLst/>
        </p:spPr>
        <p:txBody>
          <a:bodyPr vert="horz" wrap="square" lIns="182843" tIns="91422" rIns="182843" bIns="91422" numCol="1" anchor="t" anchorCtr="0" compatLnSpc="1">
            <a:prstTxWarp prst="textNoShape">
              <a:avLst/>
            </a:prstTxWarp>
          </a:bodyPr>
          <a:lstStyle/>
          <a:p>
            <a:endParaRPr lang="id-ID" dirty="0">
              <a:solidFill>
                <a:srgbClr val="4D4D4E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795029" y="3619370"/>
            <a:ext cx="828670" cy="828670"/>
            <a:chOff x="4127501" y="4194175"/>
            <a:chExt cx="909638" cy="909637"/>
          </a:xfrm>
          <a:solidFill>
            <a:schemeClr val="accent5"/>
          </a:solidFill>
        </p:grpSpPr>
        <p:sp>
          <p:nvSpPr>
            <p:cNvPr id="7" name="Freeform 11"/>
            <p:cNvSpPr>
              <a:spLocks/>
            </p:cNvSpPr>
            <p:nvPr/>
          </p:nvSpPr>
          <p:spPr bwMode="auto">
            <a:xfrm>
              <a:off x="4386263" y="4659313"/>
              <a:ext cx="96838" cy="192087"/>
            </a:xfrm>
            <a:custGeom>
              <a:avLst/>
              <a:gdLst>
                <a:gd name="T0" fmla="*/ 0 w 61"/>
                <a:gd name="T1" fmla="*/ 18 h 121"/>
                <a:gd name="T2" fmla="*/ 22 w 61"/>
                <a:gd name="T3" fmla="*/ 18 h 121"/>
                <a:gd name="T4" fmla="*/ 22 w 61"/>
                <a:gd name="T5" fmla="*/ 121 h 121"/>
                <a:gd name="T6" fmla="*/ 40 w 61"/>
                <a:gd name="T7" fmla="*/ 121 h 121"/>
                <a:gd name="T8" fmla="*/ 40 w 61"/>
                <a:gd name="T9" fmla="*/ 18 h 121"/>
                <a:gd name="T10" fmla="*/ 61 w 61"/>
                <a:gd name="T11" fmla="*/ 18 h 121"/>
                <a:gd name="T12" fmla="*/ 61 w 61"/>
                <a:gd name="T13" fmla="*/ 0 h 121"/>
                <a:gd name="T14" fmla="*/ 0 w 61"/>
                <a:gd name="T15" fmla="*/ 0 h 121"/>
                <a:gd name="T16" fmla="*/ 0 w 61"/>
                <a:gd name="T17" fmla="*/ 18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121">
                  <a:moveTo>
                    <a:pt x="0" y="18"/>
                  </a:moveTo>
                  <a:lnTo>
                    <a:pt x="22" y="18"/>
                  </a:lnTo>
                  <a:lnTo>
                    <a:pt x="22" y="121"/>
                  </a:lnTo>
                  <a:lnTo>
                    <a:pt x="40" y="121"/>
                  </a:lnTo>
                  <a:lnTo>
                    <a:pt x="40" y="18"/>
                  </a:lnTo>
                  <a:lnTo>
                    <a:pt x="61" y="18"/>
                  </a:lnTo>
                  <a:lnTo>
                    <a:pt x="61" y="0"/>
                  </a:lnTo>
                  <a:lnTo>
                    <a:pt x="0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>
                <a:solidFill>
                  <a:srgbClr val="4D4D4E"/>
                </a:solidFill>
              </a:endParaRPr>
            </a:p>
          </p:txBody>
        </p:sp>
        <p:sp>
          <p:nvSpPr>
            <p:cNvPr id="8" name="Freeform 12"/>
            <p:cNvSpPr>
              <a:spLocks/>
            </p:cNvSpPr>
            <p:nvPr/>
          </p:nvSpPr>
          <p:spPr bwMode="auto">
            <a:xfrm>
              <a:off x="4572001" y="4440238"/>
              <a:ext cx="25400" cy="109537"/>
            </a:xfrm>
            <a:custGeom>
              <a:avLst/>
              <a:gdLst>
                <a:gd name="T0" fmla="*/ 3 w 6"/>
                <a:gd name="T1" fmla="*/ 26 h 26"/>
                <a:gd name="T2" fmla="*/ 5 w 6"/>
                <a:gd name="T3" fmla="*/ 25 h 26"/>
                <a:gd name="T4" fmla="*/ 6 w 6"/>
                <a:gd name="T5" fmla="*/ 23 h 26"/>
                <a:gd name="T6" fmla="*/ 6 w 6"/>
                <a:gd name="T7" fmla="*/ 3 h 26"/>
                <a:gd name="T8" fmla="*/ 5 w 6"/>
                <a:gd name="T9" fmla="*/ 1 h 26"/>
                <a:gd name="T10" fmla="*/ 3 w 6"/>
                <a:gd name="T11" fmla="*/ 0 h 26"/>
                <a:gd name="T12" fmla="*/ 0 w 6"/>
                <a:gd name="T13" fmla="*/ 1 h 26"/>
                <a:gd name="T14" fmla="*/ 0 w 6"/>
                <a:gd name="T15" fmla="*/ 3 h 26"/>
                <a:gd name="T16" fmla="*/ 0 w 6"/>
                <a:gd name="T17" fmla="*/ 23 h 26"/>
                <a:gd name="T18" fmla="*/ 0 w 6"/>
                <a:gd name="T19" fmla="*/ 25 h 26"/>
                <a:gd name="T20" fmla="*/ 3 w 6"/>
                <a:gd name="T21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26">
                  <a:moveTo>
                    <a:pt x="3" y="26"/>
                  </a:moveTo>
                  <a:cubicBezTo>
                    <a:pt x="4" y="26"/>
                    <a:pt x="5" y="26"/>
                    <a:pt x="5" y="25"/>
                  </a:cubicBezTo>
                  <a:cubicBezTo>
                    <a:pt x="6" y="25"/>
                    <a:pt x="6" y="24"/>
                    <a:pt x="6" y="2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2"/>
                    <a:pt x="6" y="1"/>
                    <a:pt x="5" y="1"/>
                  </a:cubicBezTo>
                  <a:cubicBezTo>
                    <a:pt x="5" y="0"/>
                    <a:pt x="4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4"/>
                    <a:pt x="0" y="25"/>
                    <a:pt x="0" y="25"/>
                  </a:cubicBezTo>
                  <a:cubicBezTo>
                    <a:pt x="1" y="26"/>
                    <a:pt x="2" y="26"/>
                    <a:pt x="3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>
                <a:solidFill>
                  <a:srgbClr val="4D4D4E"/>
                </a:solidFill>
              </a:endParaRPr>
            </a:p>
          </p:txBody>
        </p:sp>
        <p:sp>
          <p:nvSpPr>
            <p:cNvPr id="9" name="Freeform 13"/>
            <p:cNvSpPr>
              <a:spLocks noEditPoints="1"/>
            </p:cNvSpPr>
            <p:nvPr/>
          </p:nvSpPr>
          <p:spPr bwMode="auto">
            <a:xfrm>
              <a:off x="4600576" y="4659313"/>
              <a:ext cx="79375" cy="192087"/>
            </a:xfrm>
            <a:custGeom>
              <a:avLst/>
              <a:gdLst>
                <a:gd name="T0" fmla="*/ 13 w 19"/>
                <a:gd name="T1" fmla="*/ 12 h 46"/>
                <a:gd name="T2" fmla="*/ 9 w 19"/>
                <a:gd name="T3" fmla="*/ 12 h 46"/>
                <a:gd name="T4" fmla="*/ 6 w 19"/>
                <a:gd name="T5" fmla="*/ 15 h 46"/>
                <a:gd name="T6" fmla="*/ 6 w 19"/>
                <a:gd name="T7" fmla="*/ 0 h 46"/>
                <a:gd name="T8" fmla="*/ 0 w 19"/>
                <a:gd name="T9" fmla="*/ 0 h 46"/>
                <a:gd name="T10" fmla="*/ 0 w 19"/>
                <a:gd name="T11" fmla="*/ 46 h 46"/>
                <a:gd name="T12" fmla="*/ 6 w 19"/>
                <a:gd name="T13" fmla="*/ 46 h 46"/>
                <a:gd name="T14" fmla="*/ 6 w 19"/>
                <a:gd name="T15" fmla="*/ 43 h 46"/>
                <a:gd name="T16" fmla="*/ 9 w 19"/>
                <a:gd name="T17" fmla="*/ 45 h 46"/>
                <a:gd name="T18" fmla="*/ 13 w 19"/>
                <a:gd name="T19" fmla="*/ 46 h 46"/>
                <a:gd name="T20" fmla="*/ 18 w 19"/>
                <a:gd name="T21" fmla="*/ 44 h 46"/>
                <a:gd name="T22" fmla="*/ 19 w 19"/>
                <a:gd name="T23" fmla="*/ 39 h 46"/>
                <a:gd name="T24" fmla="*/ 19 w 19"/>
                <a:gd name="T25" fmla="*/ 20 h 46"/>
                <a:gd name="T26" fmla="*/ 17 w 19"/>
                <a:gd name="T27" fmla="*/ 14 h 46"/>
                <a:gd name="T28" fmla="*/ 13 w 19"/>
                <a:gd name="T29" fmla="*/ 12 h 46"/>
                <a:gd name="T30" fmla="*/ 12 w 19"/>
                <a:gd name="T31" fmla="*/ 38 h 46"/>
                <a:gd name="T32" fmla="*/ 12 w 19"/>
                <a:gd name="T33" fmla="*/ 40 h 46"/>
                <a:gd name="T34" fmla="*/ 10 w 19"/>
                <a:gd name="T35" fmla="*/ 41 h 46"/>
                <a:gd name="T36" fmla="*/ 8 w 19"/>
                <a:gd name="T37" fmla="*/ 41 h 46"/>
                <a:gd name="T38" fmla="*/ 6 w 19"/>
                <a:gd name="T39" fmla="*/ 39 h 46"/>
                <a:gd name="T40" fmla="*/ 6 w 19"/>
                <a:gd name="T41" fmla="*/ 18 h 46"/>
                <a:gd name="T42" fmla="*/ 8 w 19"/>
                <a:gd name="T43" fmla="*/ 17 h 46"/>
                <a:gd name="T44" fmla="*/ 9 w 19"/>
                <a:gd name="T45" fmla="*/ 17 h 46"/>
                <a:gd name="T46" fmla="*/ 11 w 19"/>
                <a:gd name="T47" fmla="*/ 18 h 46"/>
                <a:gd name="T48" fmla="*/ 12 w 19"/>
                <a:gd name="T49" fmla="*/ 20 h 46"/>
                <a:gd name="T50" fmla="*/ 12 w 19"/>
                <a:gd name="T51" fmla="*/ 3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9" h="46">
                  <a:moveTo>
                    <a:pt x="13" y="12"/>
                  </a:moveTo>
                  <a:cubicBezTo>
                    <a:pt x="11" y="12"/>
                    <a:pt x="10" y="12"/>
                    <a:pt x="9" y="12"/>
                  </a:cubicBezTo>
                  <a:cubicBezTo>
                    <a:pt x="8" y="13"/>
                    <a:pt x="7" y="14"/>
                    <a:pt x="6" y="15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6" y="43"/>
                    <a:pt x="6" y="43"/>
                    <a:pt x="6" y="43"/>
                  </a:cubicBezTo>
                  <a:cubicBezTo>
                    <a:pt x="7" y="44"/>
                    <a:pt x="8" y="45"/>
                    <a:pt x="9" y="45"/>
                  </a:cubicBezTo>
                  <a:cubicBezTo>
                    <a:pt x="10" y="46"/>
                    <a:pt x="12" y="46"/>
                    <a:pt x="13" y="46"/>
                  </a:cubicBezTo>
                  <a:cubicBezTo>
                    <a:pt x="15" y="46"/>
                    <a:pt x="16" y="46"/>
                    <a:pt x="18" y="44"/>
                  </a:cubicBezTo>
                  <a:cubicBezTo>
                    <a:pt x="19" y="43"/>
                    <a:pt x="19" y="41"/>
                    <a:pt x="19" y="39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7"/>
                    <a:pt x="19" y="15"/>
                    <a:pt x="17" y="14"/>
                  </a:cubicBezTo>
                  <a:cubicBezTo>
                    <a:pt x="16" y="12"/>
                    <a:pt x="15" y="12"/>
                    <a:pt x="13" y="12"/>
                  </a:cubicBezTo>
                  <a:close/>
                  <a:moveTo>
                    <a:pt x="12" y="38"/>
                  </a:moveTo>
                  <a:cubicBezTo>
                    <a:pt x="12" y="39"/>
                    <a:pt x="12" y="40"/>
                    <a:pt x="12" y="40"/>
                  </a:cubicBezTo>
                  <a:cubicBezTo>
                    <a:pt x="11" y="41"/>
                    <a:pt x="11" y="41"/>
                    <a:pt x="10" y="41"/>
                  </a:cubicBezTo>
                  <a:cubicBezTo>
                    <a:pt x="9" y="41"/>
                    <a:pt x="9" y="41"/>
                    <a:pt x="8" y="41"/>
                  </a:cubicBezTo>
                  <a:cubicBezTo>
                    <a:pt x="8" y="40"/>
                    <a:pt x="7" y="40"/>
                    <a:pt x="6" y="3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7" y="18"/>
                    <a:pt x="7" y="17"/>
                    <a:pt x="8" y="17"/>
                  </a:cubicBezTo>
                  <a:cubicBezTo>
                    <a:pt x="8" y="17"/>
                    <a:pt x="9" y="17"/>
                    <a:pt x="9" y="17"/>
                  </a:cubicBezTo>
                  <a:cubicBezTo>
                    <a:pt x="10" y="17"/>
                    <a:pt x="11" y="17"/>
                    <a:pt x="11" y="18"/>
                  </a:cubicBezTo>
                  <a:cubicBezTo>
                    <a:pt x="12" y="18"/>
                    <a:pt x="12" y="19"/>
                    <a:pt x="12" y="20"/>
                  </a:cubicBezTo>
                  <a:lnTo>
                    <a:pt x="12" y="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>
                <a:solidFill>
                  <a:srgbClr val="4D4D4E"/>
                </a:solidFill>
              </a:endParaRPr>
            </a:p>
          </p:txBody>
        </p:sp>
        <p:sp>
          <p:nvSpPr>
            <p:cNvPr id="10" name="Freeform 14"/>
            <p:cNvSpPr>
              <a:spLocks/>
            </p:cNvSpPr>
            <p:nvPr/>
          </p:nvSpPr>
          <p:spPr bwMode="auto">
            <a:xfrm>
              <a:off x="4495801" y="4710113"/>
              <a:ext cx="84138" cy="141287"/>
            </a:xfrm>
            <a:custGeom>
              <a:avLst/>
              <a:gdLst>
                <a:gd name="T0" fmla="*/ 13 w 20"/>
                <a:gd name="T1" fmla="*/ 26 h 34"/>
                <a:gd name="T2" fmla="*/ 11 w 20"/>
                <a:gd name="T3" fmla="*/ 27 h 34"/>
                <a:gd name="T4" fmla="*/ 9 w 20"/>
                <a:gd name="T5" fmla="*/ 28 h 34"/>
                <a:gd name="T6" fmla="*/ 7 w 20"/>
                <a:gd name="T7" fmla="*/ 28 h 34"/>
                <a:gd name="T8" fmla="*/ 7 w 20"/>
                <a:gd name="T9" fmla="*/ 26 h 34"/>
                <a:gd name="T10" fmla="*/ 7 w 20"/>
                <a:gd name="T11" fmla="*/ 0 h 34"/>
                <a:gd name="T12" fmla="*/ 0 w 20"/>
                <a:gd name="T13" fmla="*/ 0 h 34"/>
                <a:gd name="T14" fmla="*/ 0 w 20"/>
                <a:gd name="T15" fmla="*/ 28 h 34"/>
                <a:gd name="T16" fmla="*/ 1 w 20"/>
                <a:gd name="T17" fmla="*/ 33 h 34"/>
                <a:gd name="T18" fmla="*/ 5 w 20"/>
                <a:gd name="T19" fmla="*/ 34 h 34"/>
                <a:gd name="T20" fmla="*/ 9 w 20"/>
                <a:gd name="T21" fmla="*/ 33 h 34"/>
                <a:gd name="T22" fmla="*/ 13 w 20"/>
                <a:gd name="T23" fmla="*/ 30 h 34"/>
                <a:gd name="T24" fmla="*/ 13 w 20"/>
                <a:gd name="T25" fmla="*/ 34 h 34"/>
                <a:gd name="T26" fmla="*/ 20 w 20"/>
                <a:gd name="T27" fmla="*/ 34 h 34"/>
                <a:gd name="T28" fmla="*/ 20 w 20"/>
                <a:gd name="T29" fmla="*/ 0 h 34"/>
                <a:gd name="T30" fmla="*/ 13 w 20"/>
                <a:gd name="T31" fmla="*/ 0 h 34"/>
                <a:gd name="T32" fmla="*/ 13 w 20"/>
                <a:gd name="T33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" h="34">
                  <a:moveTo>
                    <a:pt x="13" y="26"/>
                  </a:moveTo>
                  <a:cubicBezTo>
                    <a:pt x="12" y="26"/>
                    <a:pt x="11" y="27"/>
                    <a:pt x="11" y="27"/>
                  </a:cubicBezTo>
                  <a:cubicBezTo>
                    <a:pt x="10" y="28"/>
                    <a:pt x="9" y="28"/>
                    <a:pt x="9" y="28"/>
                  </a:cubicBezTo>
                  <a:cubicBezTo>
                    <a:pt x="8" y="28"/>
                    <a:pt x="8" y="28"/>
                    <a:pt x="7" y="28"/>
                  </a:cubicBezTo>
                  <a:cubicBezTo>
                    <a:pt x="7" y="27"/>
                    <a:pt x="7" y="27"/>
                    <a:pt x="7" y="26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30"/>
                    <a:pt x="1" y="32"/>
                    <a:pt x="1" y="33"/>
                  </a:cubicBezTo>
                  <a:cubicBezTo>
                    <a:pt x="2" y="34"/>
                    <a:pt x="3" y="34"/>
                    <a:pt x="5" y="34"/>
                  </a:cubicBezTo>
                  <a:cubicBezTo>
                    <a:pt x="6" y="34"/>
                    <a:pt x="8" y="34"/>
                    <a:pt x="9" y="33"/>
                  </a:cubicBezTo>
                  <a:cubicBezTo>
                    <a:pt x="10" y="32"/>
                    <a:pt x="12" y="31"/>
                    <a:pt x="13" y="30"/>
                  </a:cubicBezTo>
                  <a:cubicBezTo>
                    <a:pt x="13" y="34"/>
                    <a:pt x="13" y="34"/>
                    <a:pt x="13" y="34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3" y="0"/>
                    <a:pt x="13" y="0"/>
                    <a:pt x="13" y="0"/>
                  </a:cubicBezTo>
                  <a:lnTo>
                    <a:pt x="13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>
                <a:solidFill>
                  <a:srgbClr val="4D4D4E"/>
                </a:solidFill>
              </a:endParaRPr>
            </a:p>
          </p:txBody>
        </p:sp>
        <p:sp>
          <p:nvSpPr>
            <p:cNvPr id="11" name="Freeform 15"/>
            <p:cNvSpPr>
              <a:spLocks noEditPoints="1"/>
            </p:cNvSpPr>
            <p:nvPr/>
          </p:nvSpPr>
          <p:spPr bwMode="auto">
            <a:xfrm>
              <a:off x="4127501" y="4194175"/>
              <a:ext cx="909638" cy="909637"/>
            </a:xfrm>
            <a:custGeom>
              <a:avLst/>
              <a:gdLst>
                <a:gd name="T0" fmla="*/ 108 w 217"/>
                <a:gd name="T1" fmla="*/ 0 h 217"/>
                <a:gd name="T2" fmla="*/ 0 w 217"/>
                <a:gd name="T3" fmla="*/ 108 h 217"/>
                <a:gd name="T4" fmla="*/ 108 w 217"/>
                <a:gd name="T5" fmla="*/ 217 h 217"/>
                <a:gd name="T6" fmla="*/ 217 w 217"/>
                <a:gd name="T7" fmla="*/ 108 h 217"/>
                <a:gd name="T8" fmla="*/ 108 w 217"/>
                <a:gd name="T9" fmla="*/ 0 h 217"/>
                <a:gd name="T10" fmla="*/ 126 w 217"/>
                <a:gd name="T11" fmla="*/ 53 h 217"/>
                <a:gd name="T12" fmla="*/ 134 w 217"/>
                <a:gd name="T13" fmla="*/ 53 h 217"/>
                <a:gd name="T14" fmla="*/ 134 w 217"/>
                <a:gd name="T15" fmla="*/ 82 h 217"/>
                <a:gd name="T16" fmla="*/ 134 w 217"/>
                <a:gd name="T17" fmla="*/ 84 h 217"/>
                <a:gd name="T18" fmla="*/ 136 w 217"/>
                <a:gd name="T19" fmla="*/ 84 h 217"/>
                <a:gd name="T20" fmla="*/ 138 w 217"/>
                <a:gd name="T21" fmla="*/ 84 h 217"/>
                <a:gd name="T22" fmla="*/ 140 w 217"/>
                <a:gd name="T23" fmla="*/ 82 h 217"/>
                <a:gd name="T24" fmla="*/ 140 w 217"/>
                <a:gd name="T25" fmla="*/ 53 h 217"/>
                <a:gd name="T26" fmla="*/ 148 w 217"/>
                <a:gd name="T27" fmla="*/ 53 h 217"/>
                <a:gd name="T28" fmla="*/ 148 w 217"/>
                <a:gd name="T29" fmla="*/ 91 h 217"/>
                <a:gd name="T30" fmla="*/ 140 w 217"/>
                <a:gd name="T31" fmla="*/ 91 h 217"/>
                <a:gd name="T32" fmla="*/ 140 w 217"/>
                <a:gd name="T33" fmla="*/ 86 h 217"/>
                <a:gd name="T34" fmla="*/ 136 w 217"/>
                <a:gd name="T35" fmla="*/ 90 h 217"/>
                <a:gd name="T36" fmla="*/ 131 w 217"/>
                <a:gd name="T37" fmla="*/ 91 h 217"/>
                <a:gd name="T38" fmla="*/ 127 w 217"/>
                <a:gd name="T39" fmla="*/ 89 h 217"/>
                <a:gd name="T40" fmla="*/ 126 w 217"/>
                <a:gd name="T41" fmla="*/ 84 h 217"/>
                <a:gd name="T42" fmla="*/ 126 w 217"/>
                <a:gd name="T43" fmla="*/ 53 h 217"/>
                <a:gd name="T44" fmla="*/ 98 w 217"/>
                <a:gd name="T45" fmla="*/ 62 h 217"/>
                <a:gd name="T46" fmla="*/ 101 w 217"/>
                <a:gd name="T47" fmla="*/ 55 h 217"/>
                <a:gd name="T48" fmla="*/ 109 w 217"/>
                <a:gd name="T49" fmla="*/ 52 h 217"/>
                <a:gd name="T50" fmla="*/ 117 w 217"/>
                <a:gd name="T51" fmla="*/ 55 h 217"/>
                <a:gd name="T52" fmla="*/ 120 w 217"/>
                <a:gd name="T53" fmla="*/ 62 h 217"/>
                <a:gd name="T54" fmla="*/ 120 w 217"/>
                <a:gd name="T55" fmla="*/ 81 h 217"/>
                <a:gd name="T56" fmla="*/ 117 w 217"/>
                <a:gd name="T57" fmla="*/ 89 h 217"/>
                <a:gd name="T58" fmla="*/ 109 w 217"/>
                <a:gd name="T59" fmla="*/ 91 h 217"/>
                <a:gd name="T60" fmla="*/ 101 w 217"/>
                <a:gd name="T61" fmla="*/ 89 h 217"/>
                <a:gd name="T62" fmla="*/ 98 w 217"/>
                <a:gd name="T63" fmla="*/ 81 h 217"/>
                <a:gd name="T64" fmla="*/ 98 w 217"/>
                <a:gd name="T65" fmla="*/ 62 h 217"/>
                <a:gd name="T66" fmla="*/ 77 w 217"/>
                <a:gd name="T67" fmla="*/ 40 h 217"/>
                <a:gd name="T68" fmla="*/ 83 w 217"/>
                <a:gd name="T69" fmla="*/ 60 h 217"/>
                <a:gd name="T70" fmla="*/ 83 w 217"/>
                <a:gd name="T71" fmla="*/ 60 h 217"/>
                <a:gd name="T72" fmla="*/ 88 w 217"/>
                <a:gd name="T73" fmla="*/ 40 h 217"/>
                <a:gd name="T74" fmla="*/ 97 w 217"/>
                <a:gd name="T75" fmla="*/ 40 h 217"/>
                <a:gd name="T76" fmla="*/ 87 w 217"/>
                <a:gd name="T77" fmla="*/ 70 h 217"/>
                <a:gd name="T78" fmla="*/ 87 w 217"/>
                <a:gd name="T79" fmla="*/ 91 h 217"/>
                <a:gd name="T80" fmla="*/ 79 w 217"/>
                <a:gd name="T81" fmla="*/ 91 h 217"/>
                <a:gd name="T82" fmla="*/ 79 w 217"/>
                <a:gd name="T83" fmla="*/ 71 h 217"/>
                <a:gd name="T84" fmla="*/ 68 w 217"/>
                <a:gd name="T85" fmla="*/ 40 h 217"/>
                <a:gd name="T86" fmla="*/ 77 w 217"/>
                <a:gd name="T87" fmla="*/ 40 h 217"/>
                <a:gd name="T88" fmla="*/ 177 w 217"/>
                <a:gd name="T89" fmla="*/ 146 h 217"/>
                <a:gd name="T90" fmla="*/ 152 w 217"/>
                <a:gd name="T91" fmla="*/ 171 h 217"/>
                <a:gd name="T92" fmla="*/ 68 w 217"/>
                <a:gd name="T93" fmla="*/ 171 h 217"/>
                <a:gd name="T94" fmla="*/ 43 w 217"/>
                <a:gd name="T95" fmla="*/ 146 h 217"/>
                <a:gd name="T96" fmla="*/ 43 w 217"/>
                <a:gd name="T97" fmla="*/ 127 h 217"/>
                <a:gd name="T98" fmla="*/ 68 w 217"/>
                <a:gd name="T99" fmla="*/ 102 h 217"/>
                <a:gd name="T100" fmla="*/ 152 w 217"/>
                <a:gd name="T101" fmla="*/ 102 h 217"/>
                <a:gd name="T102" fmla="*/ 177 w 217"/>
                <a:gd name="T103" fmla="*/ 127 h 217"/>
                <a:gd name="T104" fmla="*/ 177 w 217"/>
                <a:gd name="T105" fmla="*/ 146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17" h="217">
                  <a:moveTo>
                    <a:pt x="108" y="0"/>
                  </a:moveTo>
                  <a:cubicBezTo>
                    <a:pt x="48" y="0"/>
                    <a:pt x="0" y="48"/>
                    <a:pt x="0" y="108"/>
                  </a:cubicBezTo>
                  <a:cubicBezTo>
                    <a:pt x="0" y="169"/>
                    <a:pt x="48" y="217"/>
                    <a:pt x="108" y="217"/>
                  </a:cubicBezTo>
                  <a:cubicBezTo>
                    <a:pt x="169" y="217"/>
                    <a:pt x="217" y="169"/>
                    <a:pt x="217" y="108"/>
                  </a:cubicBezTo>
                  <a:cubicBezTo>
                    <a:pt x="217" y="48"/>
                    <a:pt x="169" y="0"/>
                    <a:pt x="108" y="0"/>
                  </a:cubicBezTo>
                  <a:close/>
                  <a:moveTo>
                    <a:pt x="126" y="53"/>
                  </a:moveTo>
                  <a:cubicBezTo>
                    <a:pt x="134" y="53"/>
                    <a:pt x="134" y="53"/>
                    <a:pt x="134" y="53"/>
                  </a:cubicBezTo>
                  <a:cubicBezTo>
                    <a:pt x="134" y="82"/>
                    <a:pt x="134" y="82"/>
                    <a:pt x="134" y="82"/>
                  </a:cubicBezTo>
                  <a:cubicBezTo>
                    <a:pt x="134" y="83"/>
                    <a:pt x="134" y="83"/>
                    <a:pt x="134" y="84"/>
                  </a:cubicBezTo>
                  <a:cubicBezTo>
                    <a:pt x="134" y="84"/>
                    <a:pt x="135" y="84"/>
                    <a:pt x="136" y="84"/>
                  </a:cubicBezTo>
                  <a:cubicBezTo>
                    <a:pt x="136" y="84"/>
                    <a:pt x="137" y="84"/>
                    <a:pt x="138" y="84"/>
                  </a:cubicBezTo>
                  <a:cubicBezTo>
                    <a:pt x="139" y="83"/>
                    <a:pt x="139" y="82"/>
                    <a:pt x="140" y="82"/>
                  </a:cubicBezTo>
                  <a:cubicBezTo>
                    <a:pt x="140" y="53"/>
                    <a:pt x="140" y="53"/>
                    <a:pt x="140" y="53"/>
                  </a:cubicBezTo>
                  <a:cubicBezTo>
                    <a:pt x="148" y="53"/>
                    <a:pt x="148" y="53"/>
                    <a:pt x="148" y="53"/>
                  </a:cubicBezTo>
                  <a:cubicBezTo>
                    <a:pt x="148" y="91"/>
                    <a:pt x="148" y="91"/>
                    <a:pt x="148" y="91"/>
                  </a:cubicBezTo>
                  <a:cubicBezTo>
                    <a:pt x="140" y="91"/>
                    <a:pt x="140" y="91"/>
                    <a:pt x="140" y="91"/>
                  </a:cubicBezTo>
                  <a:cubicBezTo>
                    <a:pt x="140" y="86"/>
                    <a:pt x="140" y="86"/>
                    <a:pt x="140" y="86"/>
                  </a:cubicBezTo>
                  <a:cubicBezTo>
                    <a:pt x="139" y="88"/>
                    <a:pt x="137" y="89"/>
                    <a:pt x="136" y="90"/>
                  </a:cubicBezTo>
                  <a:cubicBezTo>
                    <a:pt x="134" y="91"/>
                    <a:pt x="133" y="91"/>
                    <a:pt x="131" y="91"/>
                  </a:cubicBezTo>
                  <a:cubicBezTo>
                    <a:pt x="130" y="91"/>
                    <a:pt x="128" y="91"/>
                    <a:pt x="127" y="89"/>
                  </a:cubicBezTo>
                  <a:cubicBezTo>
                    <a:pt x="126" y="88"/>
                    <a:pt x="126" y="87"/>
                    <a:pt x="126" y="84"/>
                  </a:cubicBezTo>
                  <a:lnTo>
                    <a:pt x="126" y="53"/>
                  </a:lnTo>
                  <a:close/>
                  <a:moveTo>
                    <a:pt x="98" y="62"/>
                  </a:moveTo>
                  <a:cubicBezTo>
                    <a:pt x="98" y="59"/>
                    <a:pt x="99" y="57"/>
                    <a:pt x="101" y="55"/>
                  </a:cubicBezTo>
                  <a:cubicBezTo>
                    <a:pt x="103" y="53"/>
                    <a:pt x="106" y="52"/>
                    <a:pt x="109" y="52"/>
                  </a:cubicBezTo>
                  <a:cubicBezTo>
                    <a:pt x="112" y="52"/>
                    <a:pt x="115" y="53"/>
                    <a:pt x="117" y="55"/>
                  </a:cubicBezTo>
                  <a:cubicBezTo>
                    <a:pt x="119" y="57"/>
                    <a:pt x="120" y="59"/>
                    <a:pt x="120" y="62"/>
                  </a:cubicBezTo>
                  <a:cubicBezTo>
                    <a:pt x="120" y="81"/>
                    <a:pt x="120" y="81"/>
                    <a:pt x="120" y="81"/>
                  </a:cubicBezTo>
                  <a:cubicBezTo>
                    <a:pt x="120" y="84"/>
                    <a:pt x="119" y="87"/>
                    <a:pt x="117" y="89"/>
                  </a:cubicBezTo>
                  <a:cubicBezTo>
                    <a:pt x="115" y="91"/>
                    <a:pt x="112" y="91"/>
                    <a:pt x="109" y="91"/>
                  </a:cubicBezTo>
                  <a:cubicBezTo>
                    <a:pt x="105" y="91"/>
                    <a:pt x="103" y="91"/>
                    <a:pt x="101" y="89"/>
                  </a:cubicBezTo>
                  <a:cubicBezTo>
                    <a:pt x="99" y="87"/>
                    <a:pt x="98" y="84"/>
                    <a:pt x="98" y="81"/>
                  </a:cubicBezTo>
                  <a:lnTo>
                    <a:pt x="98" y="62"/>
                  </a:lnTo>
                  <a:close/>
                  <a:moveTo>
                    <a:pt x="77" y="40"/>
                  </a:move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91"/>
                    <a:pt x="87" y="91"/>
                    <a:pt x="87" y="91"/>
                  </a:cubicBezTo>
                  <a:cubicBezTo>
                    <a:pt x="79" y="91"/>
                    <a:pt x="79" y="91"/>
                    <a:pt x="79" y="91"/>
                  </a:cubicBezTo>
                  <a:cubicBezTo>
                    <a:pt x="79" y="71"/>
                    <a:pt x="79" y="71"/>
                    <a:pt x="79" y="71"/>
                  </a:cubicBezTo>
                  <a:cubicBezTo>
                    <a:pt x="68" y="40"/>
                    <a:pt x="68" y="40"/>
                    <a:pt x="68" y="40"/>
                  </a:cubicBezTo>
                  <a:lnTo>
                    <a:pt x="77" y="40"/>
                  </a:lnTo>
                  <a:close/>
                  <a:moveTo>
                    <a:pt x="177" y="146"/>
                  </a:moveTo>
                  <a:cubicBezTo>
                    <a:pt x="177" y="160"/>
                    <a:pt x="166" y="171"/>
                    <a:pt x="152" y="171"/>
                  </a:cubicBezTo>
                  <a:cubicBezTo>
                    <a:pt x="68" y="171"/>
                    <a:pt x="68" y="171"/>
                    <a:pt x="68" y="171"/>
                  </a:cubicBezTo>
                  <a:cubicBezTo>
                    <a:pt x="54" y="171"/>
                    <a:pt x="43" y="160"/>
                    <a:pt x="43" y="146"/>
                  </a:cubicBezTo>
                  <a:cubicBezTo>
                    <a:pt x="43" y="127"/>
                    <a:pt x="43" y="127"/>
                    <a:pt x="43" y="127"/>
                  </a:cubicBezTo>
                  <a:cubicBezTo>
                    <a:pt x="43" y="113"/>
                    <a:pt x="54" y="102"/>
                    <a:pt x="68" y="102"/>
                  </a:cubicBezTo>
                  <a:cubicBezTo>
                    <a:pt x="152" y="102"/>
                    <a:pt x="152" y="102"/>
                    <a:pt x="152" y="102"/>
                  </a:cubicBezTo>
                  <a:cubicBezTo>
                    <a:pt x="166" y="102"/>
                    <a:pt x="177" y="113"/>
                    <a:pt x="177" y="127"/>
                  </a:cubicBezTo>
                  <a:lnTo>
                    <a:pt x="177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>
                <a:solidFill>
                  <a:srgbClr val="4D4D4E"/>
                </a:solidFill>
              </a:endParaRPr>
            </a:p>
          </p:txBody>
        </p:sp>
        <p:sp>
          <p:nvSpPr>
            <p:cNvPr id="12" name="Freeform 16"/>
            <p:cNvSpPr>
              <a:spLocks noEditPoints="1"/>
            </p:cNvSpPr>
            <p:nvPr/>
          </p:nvSpPr>
          <p:spPr bwMode="auto">
            <a:xfrm>
              <a:off x="4697413" y="4705350"/>
              <a:ext cx="84138" cy="150812"/>
            </a:xfrm>
            <a:custGeom>
              <a:avLst/>
              <a:gdLst>
                <a:gd name="T0" fmla="*/ 10 w 20"/>
                <a:gd name="T1" fmla="*/ 0 h 36"/>
                <a:gd name="T2" fmla="*/ 3 w 20"/>
                <a:gd name="T3" fmla="*/ 3 h 36"/>
                <a:gd name="T4" fmla="*/ 0 w 20"/>
                <a:gd name="T5" fmla="*/ 10 h 36"/>
                <a:gd name="T6" fmla="*/ 0 w 20"/>
                <a:gd name="T7" fmla="*/ 25 h 36"/>
                <a:gd name="T8" fmla="*/ 2 w 20"/>
                <a:gd name="T9" fmla="*/ 33 h 36"/>
                <a:gd name="T10" fmla="*/ 9 w 20"/>
                <a:gd name="T11" fmla="*/ 36 h 36"/>
                <a:gd name="T12" fmla="*/ 17 w 20"/>
                <a:gd name="T13" fmla="*/ 33 h 36"/>
                <a:gd name="T14" fmla="*/ 20 w 20"/>
                <a:gd name="T15" fmla="*/ 25 h 36"/>
                <a:gd name="T16" fmla="*/ 20 w 20"/>
                <a:gd name="T17" fmla="*/ 23 h 36"/>
                <a:gd name="T18" fmla="*/ 13 w 20"/>
                <a:gd name="T19" fmla="*/ 23 h 36"/>
                <a:gd name="T20" fmla="*/ 13 w 20"/>
                <a:gd name="T21" fmla="*/ 25 h 36"/>
                <a:gd name="T22" fmla="*/ 12 w 20"/>
                <a:gd name="T23" fmla="*/ 29 h 36"/>
                <a:gd name="T24" fmla="*/ 10 w 20"/>
                <a:gd name="T25" fmla="*/ 30 h 36"/>
                <a:gd name="T26" fmla="*/ 7 w 20"/>
                <a:gd name="T27" fmla="*/ 29 h 36"/>
                <a:gd name="T28" fmla="*/ 7 w 20"/>
                <a:gd name="T29" fmla="*/ 25 h 36"/>
                <a:gd name="T30" fmla="*/ 7 w 20"/>
                <a:gd name="T31" fmla="*/ 19 h 36"/>
                <a:gd name="T32" fmla="*/ 20 w 20"/>
                <a:gd name="T33" fmla="*/ 19 h 36"/>
                <a:gd name="T34" fmla="*/ 20 w 20"/>
                <a:gd name="T35" fmla="*/ 10 h 36"/>
                <a:gd name="T36" fmla="*/ 17 w 20"/>
                <a:gd name="T37" fmla="*/ 3 h 36"/>
                <a:gd name="T38" fmla="*/ 10 w 20"/>
                <a:gd name="T39" fmla="*/ 0 h 36"/>
                <a:gd name="T40" fmla="*/ 13 w 20"/>
                <a:gd name="T41" fmla="*/ 13 h 36"/>
                <a:gd name="T42" fmla="*/ 7 w 20"/>
                <a:gd name="T43" fmla="*/ 13 h 36"/>
                <a:gd name="T44" fmla="*/ 7 w 20"/>
                <a:gd name="T45" fmla="*/ 10 h 36"/>
                <a:gd name="T46" fmla="*/ 7 w 20"/>
                <a:gd name="T47" fmla="*/ 7 h 36"/>
                <a:gd name="T48" fmla="*/ 10 w 20"/>
                <a:gd name="T49" fmla="*/ 6 h 36"/>
                <a:gd name="T50" fmla="*/ 12 w 20"/>
                <a:gd name="T51" fmla="*/ 7 h 36"/>
                <a:gd name="T52" fmla="*/ 13 w 20"/>
                <a:gd name="T53" fmla="*/ 10 h 36"/>
                <a:gd name="T54" fmla="*/ 13 w 20"/>
                <a:gd name="T55" fmla="*/ 1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0" h="36">
                  <a:moveTo>
                    <a:pt x="10" y="0"/>
                  </a:moveTo>
                  <a:cubicBezTo>
                    <a:pt x="7" y="0"/>
                    <a:pt x="4" y="1"/>
                    <a:pt x="3" y="3"/>
                  </a:cubicBezTo>
                  <a:cubicBezTo>
                    <a:pt x="1" y="5"/>
                    <a:pt x="0" y="7"/>
                    <a:pt x="0" y="10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8"/>
                    <a:pt x="1" y="31"/>
                    <a:pt x="2" y="33"/>
                  </a:cubicBezTo>
                  <a:cubicBezTo>
                    <a:pt x="4" y="35"/>
                    <a:pt x="6" y="36"/>
                    <a:pt x="9" y="36"/>
                  </a:cubicBezTo>
                  <a:cubicBezTo>
                    <a:pt x="13" y="36"/>
                    <a:pt x="15" y="35"/>
                    <a:pt x="17" y="33"/>
                  </a:cubicBezTo>
                  <a:cubicBezTo>
                    <a:pt x="19" y="31"/>
                    <a:pt x="20" y="29"/>
                    <a:pt x="20" y="25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7"/>
                    <a:pt x="12" y="28"/>
                    <a:pt x="12" y="29"/>
                  </a:cubicBezTo>
                  <a:cubicBezTo>
                    <a:pt x="11" y="29"/>
                    <a:pt x="11" y="30"/>
                    <a:pt x="10" y="30"/>
                  </a:cubicBezTo>
                  <a:cubicBezTo>
                    <a:pt x="8" y="30"/>
                    <a:pt x="8" y="29"/>
                    <a:pt x="7" y="29"/>
                  </a:cubicBezTo>
                  <a:cubicBezTo>
                    <a:pt x="7" y="28"/>
                    <a:pt x="7" y="27"/>
                    <a:pt x="7" y="25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7"/>
                    <a:pt x="19" y="4"/>
                    <a:pt x="17" y="3"/>
                  </a:cubicBezTo>
                  <a:cubicBezTo>
                    <a:pt x="15" y="1"/>
                    <a:pt x="13" y="0"/>
                    <a:pt x="10" y="0"/>
                  </a:cubicBezTo>
                  <a:close/>
                  <a:moveTo>
                    <a:pt x="13" y="13"/>
                  </a:moveTo>
                  <a:cubicBezTo>
                    <a:pt x="7" y="13"/>
                    <a:pt x="7" y="13"/>
                    <a:pt x="7" y="13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9"/>
                    <a:pt x="7" y="8"/>
                    <a:pt x="7" y="7"/>
                  </a:cubicBezTo>
                  <a:cubicBezTo>
                    <a:pt x="8" y="6"/>
                    <a:pt x="9" y="6"/>
                    <a:pt x="10" y="6"/>
                  </a:cubicBezTo>
                  <a:cubicBezTo>
                    <a:pt x="11" y="6"/>
                    <a:pt x="11" y="6"/>
                    <a:pt x="12" y="7"/>
                  </a:cubicBezTo>
                  <a:cubicBezTo>
                    <a:pt x="12" y="8"/>
                    <a:pt x="13" y="9"/>
                    <a:pt x="13" y="10"/>
                  </a:cubicBezTo>
                  <a:lnTo>
                    <a:pt x="13" y="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>
                <a:solidFill>
                  <a:srgbClr val="4D4D4E"/>
                </a:solidFill>
              </a:endParaRPr>
            </a:p>
          </p:txBody>
        </p:sp>
      </p:grpSp>
      <p:sp>
        <p:nvSpPr>
          <p:cNvPr id="13" name="Freeform 7"/>
          <p:cNvSpPr>
            <a:spLocks noEditPoints="1"/>
          </p:cNvSpPr>
          <p:nvPr/>
        </p:nvSpPr>
        <p:spPr bwMode="auto">
          <a:xfrm>
            <a:off x="5695242" y="1924051"/>
            <a:ext cx="759251" cy="700945"/>
          </a:xfrm>
          <a:custGeom>
            <a:avLst/>
            <a:gdLst>
              <a:gd name="T0" fmla="*/ 106 w 114"/>
              <a:gd name="T1" fmla="*/ 0 h 114"/>
              <a:gd name="T2" fmla="*/ 8 w 114"/>
              <a:gd name="T3" fmla="*/ 0 h 114"/>
              <a:gd name="T4" fmla="*/ 0 w 114"/>
              <a:gd name="T5" fmla="*/ 8 h 114"/>
              <a:gd name="T6" fmla="*/ 0 w 114"/>
              <a:gd name="T7" fmla="*/ 106 h 114"/>
              <a:gd name="T8" fmla="*/ 8 w 114"/>
              <a:gd name="T9" fmla="*/ 114 h 114"/>
              <a:gd name="T10" fmla="*/ 106 w 114"/>
              <a:gd name="T11" fmla="*/ 114 h 114"/>
              <a:gd name="T12" fmla="*/ 114 w 114"/>
              <a:gd name="T13" fmla="*/ 106 h 114"/>
              <a:gd name="T14" fmla="*/ 114 w 114"/>
              <a:gd name="T15" fmla="*/ 8 h 114"/>
              <a:gd name="T16" fmla="*/ 106 w 114"/>
              <a:gd name="T17" fmla="*/ 0 h 114"/>
              <a:gd name="T18" fmla="*/ 35 w 114"/>
              <a:gd name="T19" fmla="*/ 96 h 114"/>
              <a:gd name="T20" fmla="*/ 17 w 114"/>
              <a:gd name="T21" fmla="*/ 96 h 114"/>
              <a:gd name="T22" fmla="*/ 17 w 114"/>
              <a:gd name="T23" fmla="*/ 44 h 114"/>
              <a:gd name="T24" fmla="*/ 35 w 114"/>
              <a:gd name="T25" fmla="*/ 44 h 114"/>
              <a:gd name="T26" fmla="*/ 35 w 114"/>
              <a:gd name="T27" fmla="*/ 96 h 114"/>
              <a:gd name="T28" fmla="*/ 26 w 114"/>
              <a:gd name="T29" fmla="*/ 37 h 114"/>
              <a:gd name="T30" fmla="*/ 26 w 114"/>
              <a:gd name="T31" fmla="*/ 37 h 114"/>
              <a:gd name="T32" fmla="*/ 16 w 114"/>
              <a:gd name="T33" fmla="*/ 28 h 114"/>
              <a:gd name="T34" fmla="*/ 26 w 114"/>
              <a:gd name="T35" fmla="*/ 19 h 114"/>
              <a:gd name="T36" fmla="*/ 36 w 114"/>
              <a:gd name="T37" fmla="*/ 28 h 114"/>
              <a:gd name="T38" fmla="*/ 26 w 114"/>
              <a:gd name="T39" fmla="*/ 37 h 114"/>
              <a:gd name="T40" fmla="*/ 97 w 114"/>
              <a:gd name="T41" fmla="*/ 96 h 114"/>
              <a:gd name="T42" fmla="*/ 80 w 114"/>
              <a:gd name="T43" fmla="*/ 96 h 114"/>
              <a:gd name="T44" fmla="*/ 80 w 114"/>
              <a:gd name="T45" fmla="*/ 68 h 114"/>
              <a:gd name="T46" fmla="*/ 71 w 114"/>
              <a:gd name="T47" fmla="*/ 56 h 114"/>
              <a:gd name="T48" fmla="*/ 62 w 114"/>
              <a:gd name="T49" fmla="*/ 63 h 114"/>
              <a:gd name="T50" fmla="*/ 61 w 114"/>
              <a:gd name="T51" fmla="*/ 67 h 114"/>
              <a:gd name="T52" fmla="*/ 61 w 114"/>
              <a:gd name="T53" fmla="*/ 96 h 114"/>
              <a:gd name="T54" fmla="*/ 44 w 114"/>
              <a:gd name="T55" fmla="*/ 96 h 114"/>
              <a:gd name="T56" fmla="*/ 44 w 114"/>
              <a:gd name="T57" fmla="*/ 44 h 114"/>
              <a:gd name="T58" fmla="*/ 61 w 114"/>
              <a:gd name="T59" fmla="*/ 44 h 114"/>
              <a:gd name="T60" fmla="*/ 61 w 114"/>
              <a:gd name="T61" fmla="*/ 51 h 114"/>
              <a:gd name="T62" fmla="*/ 77 w 114"/>
              <a:gd name="T63" fmla="*/ 43 h 114"/>
              <a:gd name="T64" fmla="*/ 97 w 114"/>
              <a:gd name="T65" fmla="*/ 66 h 114"/>
              <a:gd name="T66" fmla="*/ 97 w 114"/>
              <a:gd name="T67" fmla="*/ 96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14" h="114">
                <a:moveTo>
                  <a:pt x="106" y="0"/>
                </a:moveTo>
                <a:cubicBezTo>
                  <a:pt x="8" y="0"/>
                  <a:pt x="8" y="0"/>
                  <a:pt x="8" y="0"/>
                </a:cubicBezTo>
                <a:cubicBezTo>
                  <a:pt x="4" y="0"/>
                  <a:pt x="0" y="3"/>
                  <a:pt x="0" y="8"/>
                </a:cubicBezTo>
                <a:cubicBezTo>
                  <a:pt x="0" y="106"/>
                  <a:pt x="0" y="106"/>
                  <a:pt x="0" y="106"/>
                </a:cubicBezTo>
                <a:cubicBezTo>
                  <a:pt x="0" y="111"/>
                  <a:pt x="4" y="114"/>
                  <a:pt x="8" y="114"/>
                </a:cubicBezTo>
                <a:cubicBezTo>
                  <a:pt x="106" y="114"/>
                  <a:pt x="106" y="114"/>
                  <a:pt x="106" y="114"/>
                </a:cubicBezTo>
                <a:cubicBezTo>
                  <a:pt x="110" y="114"/>
                  <a:pt x="114" y="111"/>
                  <a:pt x="114" y="106"/>
                </a:cubicBezTo>
                <a:cubicBezTo>
                  <a:pt x="114" y="8"/>
                  <a:pt x="114" y="8"/>
                  <a:pt x="114" y="8"/>
                </a:cubicBezTo>
                <a:cubicBezTo>
                  <a:pt x="114" y="3"/>
                  <a:pt x="110" y="0"/>
                  <a:pt x="106" y="0"/>
                </a:cubicBezTo>
                <a:close/>
                <a:moveTo>
                  <a:pt x="35" y="96"/>
                </a:moveTo>
                <a:cubicBezTo>
                  <a:pt x="17" y="96"/>
                  <a:pt x="17" y="96"/>
                  <a:pt x="17" y="96"/>
                </a:cubicBezTo>
                <a:cubicBezTo>
                  <a:pt x="17" y="44"/>
                  <a:pt x="17" y="44"/>
                  <a:pt x="17" y="44"/>
                </a:cubicBezTo>
                <a:cubicBezTo>
                  <a:pt x="35" y="44"/>
                  <a:pt x="35" y="44"/>
                  <a:pt x="35" y="44"/>
                </a:cubicBezTo>
                <a:lnTo>
                  <a:pt x="35" y="96"/>
                </a:lnTo>
                <a:close/>
                <a:moveTo>
                  <a:pt x="26" y="37"/>
                </a:moveTo>
                <a:cubicBezTo>
                  <a:pt x="26" y="37"/>
                  <a:pt x="26" y="37"/>
                  <a:pt x="26" y="37"/>
                </a:cubicBezTo>
                <a:cubicBezTo>
                  <a:pt x="20" y="37"/>
                  <a:pt x="16" y="33"/>
                  <a:pt x="16" y="28"/>
                </a:cubicBezTo>
                <a:cubicBezTo>
                  <a:pt x="16" y="23"/>
                  <a:pt x="20" y="19"/>
                  <a:pt x="26" y="19"/>
                </a:cubicBezTo>
                <a:cubicBezTo>
                  <a:pt x="32" y="19"/>
                  <a:pt x="36" y="23"/>
                  <a:pt x="36" y="28"/>
                </a:cubicBezTo>
                <a:cubicBezTo>
                  <a:pt x="36" y="33"/>
                  <a:pt x="32" y="37"/>
                  <a:pt x="26" y="37"/>
                </a:cubicBezTo>
                <a:close/>
                <a:moveTo>
                  <a:pt x="97" y="96"/>
                </a:moveTo>
                <a:cubicBezTo>
                  <a:pt x="80" y="96"/>
                  <a:pt x="80" y="96"/>
                  <a:pt x="80" y="96"/>
                </a:cubicBezTo>
                <a:cubicBezTo>
                  <a:pt x="80" y="68"/>
                  <a:pt x="80" y="68"/>
                  <a:pt x="80" y="68"/>
                </a:cubicBezTo>
                <a:cubicBezTo>
                  <a:pt x="80" y="61"/>
                  <a:pt x="77" y="56"/>
                  <a:pt x="71" y="56"/>
                </a:cubicBezTo>
                <a:cubicBezTo>
                  <a:pt x="66" y="56"/>
                  <a:pt x="63" y="59"/>
                  <a:pt x="62" y="63"/>
                </a:cubicBezTo>
                <a:cubicBezTo>
                  <a:pt x="61" y="64"/>
                  <a:pt x="61" y="65"/>
                  <a:pt x="61" y="67"/>
                </a:cubicBezTo>
                <a:cubicBezTo>
                  <a:pt x="61" y="96"/>
                  <a:pt x="61" y="96"/>
                  <a:pt x="61" y="96"/>
                </a:cubicBezTo>
                <a:cubicBezTo>
                  <a:pt x="44" y="96"/>
                  <a:pt x="44" y="96"/>
                  <a:pt x="44" y="96"/>
                </a:cubicBezTo>
                <a:cubicBezTo>
                  <a:pt x="44" y="96"/>
                  <a:pt x="44" y="49"/>
                  <a:pt x="44" y="44"/>
                </a:cubicBezTo>
                <a:cubicBezTo>
                  <a:pt x="61" y="44"/>
                  <a:pt x="61" y="44"/>
                  <a:pt x="61" y="44"/>
                </a:cubicBezTo>
                <a:cubicBezTo>
                  <a:pt x="61" y="51"/>
                  <a:pt x="61" y="51"/>
                  <a:pt x="61" y="51"/>
                </a:cubicBezTo>
                <a:cubicBezTo>
                  <a:pt x="64" y="48"/>
                  <a:pt x="68" y="43"/>
                  <a:pt x="77" y="43"/>
                </a:cubicBezTo>
                <a:cubicBezTo>
                  <a:pt x="88" y="43"/>
                  <a:pt x="97" y="50"/>
                  <a:pt x="97" y="66"/>
                </a:cubicBezTo>
                <a:lnTo>
                  <a:pt x="97" y="9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xtLst/>
        </p:spPr>
        <p:txBody>
          <a:bodyPr vert="horz" wrap="square" lIns="182843" tIns="91422" rIns="182843" bIns="91422" numCol="1" anchor="t" anchorCtr="0" compatLnSpc="1">
            <a:prstTxWarp prst="textNoShape">
              <a:avLst/>
            </a:prstTxWarp>
          </a:bodyPr>
          <a:lstStyle/>
          <a:p>
            <a:endParaRPr lang="id-ID" dirty="0">
              <a:solidFill>
                <a:srgbClr val="4D4D4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95029" y="4494277"/>
            <a:ext cx="3308262" cy="754652"/>
          </a:xfrm>
          <a:prstGeom prst="rect">
            <a:avLst/>
          </a:prstGeom>
          <a:noFill/>
        </p:spPr>
        <p:txBody>
          <a:bodyPr wrap="square" lIns="76794" tIns="38397" rIns="76794" bIns="38397" rtlCol="0">
            <a:spAutoFit/>
          </a:bodyPr>
          <a:lstStyle/>
          <a:p>
            <a:r>
              <a:rPr lang="de-DE" sz="2200" b="1" dirty="0">
                <a:solidFill>
                  <a:prstClr val="white"/>
                </a:solidFill>
                <a:cs typeface="Raleway"/>
              </a:rPr>
              <a:t>15 </a:t>
            </a:r>
            <a:r>
              <a:rPr lang="de-DE" sz="2200" b="1" dirty="0" smtClean="0">
                <a:solidFill>
                  <a:prstClr val="white"/>
                </a:solidFill>
                <a:cs typeface="Raleway"/>
              </a:rPr>
              <a:t>n</a:t>
            </a:r>
            <a:r>
              <a:rPr lang="cs-CZ" sz="2200" b="1" dirty="0" err="1" smtClean="0">
                <a:solidFill>
                  <a:prstClr val="white"/>
                </a:solidFill>
                <a:cs typeface="Raleway"/>
              </a:rPr>
              <a:t>ových</a:t>
            </a:r>
            <a:r>
              <a:rPr lang="cs-CZ" sz="2200" b="1" dirty="0" smtClean="0">
                <a:solidFill>
                  <a:prstClr val="white"/>
                </a:solidFill>
                <a:cs typeface="Raleway"/>
              </a:rPr>
              <a:t> </a:t>
            </a:r>
            <a:r>
              <a:rPr lang="cs-CZ" sz="2200" b="1" dirty="0" err="1" smtClean="0">
                <a:solidFill>
                  <a:prstClr val="white"/>
                </a:solidFill>
                <a:cs typeface="Raleway"/>
              </a:rPr>
              <a:t>project</a:t>
            </a:r>
            <a:r>
              <a:rPr lang="cs-CZ" sz="2200" b="1" dirty="0" smtClean="0">
                <a:solidFill>
                  <a:prstClr val="white"/>
                </a:solidFill>
                <a:cs typeface="Raleway"/>
              </a:rPr>
              <a:t> </a:t>
            </a:r>
            <a:r>
              <a:rPr lang="cs-CZ" sz="2200" b="1" dirty="0" err="1" smtClean="0">
                <a:solidFill>
                  <a:prstClr val="white"/>
                </a:solidFill>
                <a:cs typeface="Raleway"/>
              </a:rPr>
              <a:t>stories</a:t>
            </a:r>
            <a:r>
              <a:rPr lang="cs-CZ" sz="2200" b="1" dirty="0" smtClean="0">
                <a:solidFill>
                  <a:prstClr val="white"/>
                </a:solidFill>
                <a:cs typeface="Raleway"/>
              </a:rPr>
              <a:t>,</a:t>
            </a:r>
            <a:r>
              <a:rPr lang="de-DE" sz="2200" b="1" dirty="0" smtClean="0">
                <a:solidFill>
                  <a:prstClr val="white"/>
                </a:solidFill>
                <a:cs typeface="Raleway"/>
              </a:rPr>
              <a:t> vide</a:t>
            </a:r>
            <a:r>
              <a:rPr lang="cs-CZ" sz="2200" b="1" dirty="0" smtClean="0">
                <a:solidFill>
                  <a:prstClr val="white"/>
                </a:solidFill>
                <a:cs typeface="Raleway"/>
              </a:rPr>
              <a:t>a</a:t>
            </a:r>
            <a:endParaRPr lang="de-DE" sz="2200" b="1" dirty="0">
              <a:solidFill>
                <a:prstClr val="white"/>
              </a:solidFill>
              <a:cs typeface="Raleway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35187" y="1842452"/>
            <a:ext cx="1813076" cy="2108869"/>
          </a:xfrm>
          <a:prstGeom prst="rect">
            <a:avLst/>
          </a:prstGeom>
          <a:noFill/>
        </p:spPr>
        <p:txBody>
          <a:bodyPr wrap="square" lIns="76794" tIns="38397" rIns="76794" bIns="38397" rtlCol="0">
            <a:spAutoFit/>
          </a:bodyPr>
          <a:lstStyle/>
          <a:p>
            <a:r>
              <a:rPr lang="cs-CZ" sz="2200" b="1" dirty="0" smtClean="0">
                <a:solidFill>
                  <a:prstClr val="white"/>
                </a:solidFill>
                <a:cs typeface="Raleway"/>
              </a:rPr>
              <a:t>Pravidelné</a:t>
            </a:r>
            <a:r>
              <a:rPr lang="de-DE" sz="2200" b="1" dirty="0" smtClean="0">
                <a:solidFill>
                  <a:prstClr val="white"/>
                </a:solidFill>
                <a:cs typeface="Raleway"/>
              </a:rPr>
              <a:t> p</a:t>
            </a:r>
            <a:r>
              <a:rPr lang="cs-CZ" sz="2200" b="1" dirty="0" err="1" smtClean="0">
                <a:solidFill>
                  <a:prstClr val="white"/>
                </a:solidFill>
                <a:cs typeface="Raleway"/>
              </a:rPr>
              <a:t>říspěvky</a:t>
            </a:r>
            <a:r>
              <a:rPr lang="cs-CZ" sz="2200" b="1" dirty="0">
                <a:solidFill>
                  <a:prstClr val="white"/>
                </a:solidFill>
                <a:cs typeface="Raleway"/>
              </a:rPr>
              <a:t>,</a:t>
            </a:r>
            <a:r>
              <a:rPr lang="de-DE" sz="2200" b="1" dirty="0" smtClean="0">
                <a:solidFill>
                  <a:prstClr val="white"/>
                </a:solidFill>
                <a:cs typeface="Raleway"/>
              </a:rPr>
              <a:t> </a:t>
            </a:r>
            <a:r>
              <a:rPr lang="cs-CZ" sz="2200" b="1" dirty="0" smtClean="0">
                <a:solidFill>
                  <a:prstClr val="white"/>
                </a:solidFill>
                <a:cs typeface="Raleway"/>
              </a:rPr>
              <a:t>články</a:t>
            </a:r>
            <a:r>
              <a:rPr lang="de-DE" sz="2200" b="1" dirty="0" smtClean="0">
                <a:solidFill>
                  <a:prstClr val="white"/>
                </a:solidFill>
                <a:cs typeface="Raleway"/>
              </a:rPr>
              <a:t> </a:t>
            </a:r>
            <a:r>
              <a:rPr lang="de-DE" sz="2200" b="1" dirty="0">
                <a:solidFill>
                  <a:prstClr val="white"/>
                </a:solidFill>
                <a:cs typeface="Raleway"/>
              </a:rPr>
              <a:t>6000+ </a:t>
            </a:r>
            <a:r>
              <a:rPr lang="cs-CZ" sz="2200" b="1" dirty="0" smtClean="0">
                <a:solidFill>
                  <a:prstClr val="white"/>
                </a:solidFill>
                <a:cs typeface="Raleway"/>
              </a:rPr>
              <a:t>spojení</a:t>
            </a:r>
            <a:endParaRPr lang="de-DE" sz="2200" b="1" dirty="0">
              <a:solidFill>
                <a:prstClr val="white"/>
              </a:solidFill>
              <a:cs typeface="Raleway"/>
            </a:endParaRPr>
          </a:p>
          <a:p>
            <a:endParaRPr lang="de-DE" sz="2200" b="1" dirty="0">
              <a:solidFill>
                <a:prstClr val="white"/>
              </a:solidFill>
              <a:cs typeface="Raleway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62168" y="1850284"/>
            <a:ext cx="2013121" cy="2108869"/>
          </a:xfrm>
          <a:prstGeom prst="rect">
            <a:avLst/>
          </a:prstGeom>
          <a:noFill/>
        </p:spPr>
        <p:txBody>
          <a:bodyPr wrap="square" lIns="76794" tIns="38397" rIns="76794" bIns="38397" rtlCol="0">
            <a:spAutoFit/>
          </a:bodyPr>
          <a:lstStyle/>
          <a:p>
            <a:r>
              <a:rPr lang="de-DE" sz="2200" b="1" dirty="0" smtClean="0">
                <a:solidFill>
                  <a:prstClr val="white"/>
                </a:solidFill>
                <a:cs typeface="Raleway"/>
              </a:rPr>
              <a:t>D</a:t>
            </a:r>
            <a:r>
              <a:rPr lang="cs-CZ" sz="2200" b="1" dirty="0" err="1" smtClean="0">
                <a:solidFill>
                  <a:prstClr val="white"/>
                </a:solidFill>
                <a:cs typeface="Raleway"/>
              </a:rPr>
              <a:t>enně</a:t>
            </a:r>
            <a:r>
              <a:rPr lang="de-DE" sz="2200" b="1" dirty="0" smtClean="0">
                <a:solidFill>
                  <a:prstClr val="white"/>
                </a:solidFill>
                <a:cs typeface="Raleway"/>
              </a:rPr>
              <a:t> </a:t>
            </a:r>
            <a:r>
              <a:rPr lang="de-DE" sz="2200" b="1" dirty="0" err="1" smtClean="0">
                <a:solidFill>
                  <a:prstClr val="white"/>
                </a:solidFill>
                <a:cs typeface="Raleway"/>
              </a:rPr>
              <a:t>post</a:t>
            </a:r>
            <a:r>
              <a:rPr lang="cs-CZ" sz="2200" b="1" dirty="0" smtClean="0">
                <a:solidFill>
                  <a:prstClr val="white"/>
                </a:solidFill>
                <a:cs typeface="Raleway"/>
              </a:rPr>
              <a:t>y</a:t>
            </a:r>
            <a:r>
              <a:rPr lang="de-DE" sz="2200" b="1" dirty="0" smtClean="0">
                <a:solidFill>
                  <a:prstClr val="white"/>
                </a:solidFill>
                <a:cs typeface="Raleway"/>
              </a:rPr>
              <a:t>             </a:t>
            </a:r>
            <a:r>
              <a:rPr lang="de-DE" sz="2200" b="1" dirty="0">
                <a:solidFill>
                  <a:prstClr val="white"/>
                </a:solidFill>
                <a:cs typeface="Raleway"/>
              </a:rPr>
              <a:t>4100+ </a:t>
            </a:r>
            <a:r>
              <a:rPr lang="de-DE" sz="2200" b="1" dirty="0" err="1" smtClean="0">
                <a:solidFill>
                  <a:prstClr val="white"/>
                </a:solidFill>
                <a:cs typeface="Raleway"/>
              </a:rPr>
              <a:t>follower</a:t>
            </a:r>
            <a:r>
              <a:rPr lang="cs-CZ" sz="2200" b="1" dirty="0" err="1" smtClean="0">
                <a:solidFill>
                  <a:prstClr val="white"/>
                </a:solidFill>
                <a:cs typeface="Raleway"/>
              </a:rPr>
              <a:t>ům</a:t>
            </a:r>
            <a:endParaRPr lang="de-DE" sz="2200" b="1" dirty="0">
              <a:solidFill>
                <a:prstClr val="white"/>
              </a:solidFill>
              <a:cs typeface="Raleway"/>
            </a:endParaRPr>
          </a:p>
          <a:p>
            <a:r>
              <a:rPr lang="cs-CZ" sz="2200" b="1" dirty="0">
                <a:solidFill>
                  <a:prstClr val="white"/>
                </a:solidFill>
                <a:cs typeface="Raleway"/>
              </a:rPr>
              <a:t>s</a:t>
            </a:r>
            <a:r>
              <a:rPr lang="cs-CZ" sz="2200" b="1" dirty="0" smtClean="0">
                <a:solidFill>
                  <a:prstClr val="white"/>
                </a:solidFill>
                <a:cs typeface="Raleway"/>
              </a:rPr>
              <a:t> více než</a:t>
            </a:r>
            <a:r>
              <a:rPr lang="de-DE" sz="2200" b="1" dirty="0" smtClean="0">
                <a:solidFill>
                  <a:prstClr val="white"/>
                </a:solidFill>
                <a:cs typeface="Raleway"/>
              </a:rPr>
              <a:t> </a:t>
            </a:r>
            <a:endParaRPr lang="de-DE" sz="2200" b="1" dirty="0">
              <a:solidFill>
                <a:prstClr val="white"/>
              </a:solidFill>
              <a:cs typeface="Raleway"/>
            </a:endParaRPr>
          </a:p>
          <a:p>
            <a:r>
              <a:rPr lang="de-DE" sz="2200" b="1" dirty="0">
                <a:solidFill>
                  <a:prstClr val="white"/>
                </a:solidFill>
                <a:cs typeface="Raleway"/>
              </a:rPr>
              <a:t>600+ </a:t>
            </a:r>
            <a:r>
              <a:rPr lang="cs-CZ" sz="2200" b="1" dirty="0" smtClean="0">
                <a:solidFill>
                  <a:prstClr val="white"/>
                </a:solidFill>
                <a:cs typeface="Raleway"/>
              </a:rPr>
              <a:t>zobrazeními</a:t>
            </a:r>
            <a:endParaRPr lang="de-DE" sz="2200" b="1" dirty="0">
              <a:solidFill>
                <a:prstClr val="white"/>
              </a:solidFill>
              <a:cs typeface="Raleway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66241" y="4845723"/>
            <a:ext cx="3392354" cy="754652"/>
          </a:xfrm>
          <a:prstGeom prst="rect">
            <a:avLst/>
          </a:prstGeom>
          <a:noFill/>
        </p:spPr>
        <p:txBody>
          <a:bodyPr wrap="square" lIns="76794" tIns="38397" rIns="76794" bIns="38397" rtlCol="0">
            <a:spAutoFit/>
          </a:bodyPr>
          <a:lstStyle/>
          <a:p>
            <a:r>
              <a:rPr lang="de-DE" sz="2200" b="1" dirty="0" smtClean="0">
                <a:solidFill>
                  <a:prstClr val="white"/>
                </a:solidFill>
                <a:cs typeface="Raleway"/>
              </a:rPr>
              <a:t>D</a:t>
            </a:r>
            <a:r>
              <a:rPr lang="cs-CZ" sz="2200" b="1" dirty="0" err="1" smtClean="0">
                <a:solidFill>
                  <a:prstClr val="white"/>
                </a:solidFill>
                <a:cs typeface="Raleway"/>
              </a:rPr>
              <a:t>enní</a:t>
            </a:r>
            <a:r>
              <a:rPr lang="de-DE" sz="2200" b="1" dirty="0" smtClean="0">
                <a:solidFill>
                  <a:prstClr val="white"/>
                </a:solidFill>
                <a:cs typeface="Raleway"/>
              </a:rPr>
              <a:t> </a:t>
            </a:r>
            <a:r>
              <a:rPr lang="de-DE" sz="2200" b="1" dirty="0" err="1" smtClean="0">
                <a:solidFill>
                  <a:prstClr val="white"/>
                </a:solidFill>
                <a:cs typeface="Raleway"/>
              </a:rPr>
              <a:t>tweet</a:t>
            </a:r>
            <a:r>
              <a:rPr lang="cs-CZ" sz="2200" b="1" dirty="0" smtClean="0">
                <a:solidFill>
                  <a:prstClr val="white"/>
                </a:solidFill>
                <a:cs typeface="Raleway"/>
              </a:rPr>
              <a:t>y a sdílení vč. </a:t>
            </a:r>
            <a:r>
              <a:rPr lang="de-DE" sz="2200" b="1" dirty="0" smtClean="0">
                <a:solidFill>
                  <a:prstClr val="white"/>
                </a:solidFill>
                <a:cs typeface="Raleway"/>
              </a:rPr>
              <a:t>EC</a:t>
            </a:r>
            <a:endParaRPr lang="de-DE" sz="2200" b="1" dirty="0">
              <a:solidFill>
                <a:prstClr val="white"/>
              </a:solidFill>
              <a:cs typeface="Raleway"/>
            </a:endParaRPr>
          </a:p>
        </p:txBody>
      </p:sp>
      <p:sp>
        <p:nvSpPr>
          <p:cNvPr id="18" name="Freeform 37"/>
          <p:cNvSpPr>
            <a:spLocks/>
          </p:cNvSpPr>
          <p:nvPr/>
        </p:nvSpPr>
        <p:spPr bwMode="auto">
          <a:xfrm>
            <a:off x="3608126" y="2582856"/>
            <a:ext cx="1993418" cy="3425514"/>
          </a:xfrm>
          <a:custGeom>
            <a:avLst/>
            <a:gdLst>
              <a:gd name="T0" fmla="*/ 470 w 588"/>
              <a:gd name="T1" fmla="*/ 274 h 1010"/>
              <a:gd name="T2" fmla="*/ 543 w 588"/>
              <a:gd name="T3" fmla="*/ 164 h 1010"/>
              <a:gd name="T4" fmla="*/ 588 w 588"/>
              <a:gd name="T5" fmla="*/ 13 h 1010"/>
              <a:gd name="T6" fmla="*/ 580 w 588"/>
              <a:gd name="T7" fmla="*/ 9 h 1010"/>
              <a:gd name="T8" fmla="*/ 531 w 588"/>
              <a:gd name="T9" fmla="*/ 143 h 1010"/>
              <a:gd name="T10" fmla="*/ 456 w 588"/>
              <a:gd name="T11" fmla="*/ 237 h 1010"/>
              <a:gd name="T12" fmla="*/ 454 w 588"/>
              <a:gd name="T13" fmla="*/ 238 h 1010"/>
              <a:gd name="T14" fmla="*/ 310 w 588"/>
              <a:gd name="T15" fmla="*/ 0 h 1010"/>
              <a:gd name="T16" fmla="*/ 272 w 588"/>
              <a:gd name="T17" fmla="*/ 25 h 1010"/>
              <a:gd name="T18" fmla="*/ 401 w 588"/>
              <a:gd name="T19" fmla="*/ 434 h 1010"/>
              <a:gd name="T20" fmla="*/ 234 w 588"/>
              <a:gd name="T21" fmla="*/ 365 h 1010"/>
              <a:gd name="T22" fmla="*/ 106 w 588"/>
              <a:gd name="T23" fmla="*/ 257 h 1010"/>
              <a:gd name="T24" fmla="*/ 12 w 588"/>
              <a:gd name="T25" fmla="*/ 95 h 1010"/>
              <a:gd name="T26" fmla="*/ 0 w 588"/>
              <a:gd name="T27" fmla="*/ 101 h 1010"/>
              <a:gd name="T28" fmla="*/ 90 w 588"/>
              <a:gd name="T29" fmla="*/ 284 h 1010"/>
              <a:gd name="T30" fmla="*/ 218 w 588"/>
              <a:gd name="T31" fmla="*/ 413 h 1010"/>
              <a:gd name="T32" fmla="*/ 406 w 588"/>
              <a:gd name="T33" fmla="*/ 511 h 1010"/>
              <a:gd name="T34" fmla="*/ 331 w 588"/>
              <a:gd name="T35" fmla="*/ 1010 h 1010"/>
              <a:gd name="T36" fmla="*/ 557 w 588"/>
              <a:gd name="T37" fmla="*/ 1010 h 1010"/>
              <a:gd name="T38" fmla="*/ 546 w 588"/>
              <a:gd name="T39" fmla="*/ 509 h 1010"/>
              <a:gd name="T40" fmla="*/ 470 w 588"/>
              <a:gd name="T41" fmla="*/ 274 h 10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588" h="1010">
                <a:moveTo>
                  <a:pt x="470" y="274"/>
                </a:moveTo>
                <a:cubicBezTo>
                  <a:pt x="498" y="243"/>
                  <a:pt x="523" y="207"/>
                  <a:pt x="543" y="164"/>
                </a:cubicBezTo>
                <a:cubicBezTo>
                  <a:pt x="564" y="120"/>
                  <a:pt x="581" y="71"/>
                  <a:pt x="588" y="13"/>
                </a:cubicBezTo>
                <a:cubicBezTo>
                  <a:pt x="580" y="9"/>
                  <a:pt x="580" y="9"/>
                  <a:pt x="580" y="9"/>
                </a:cubicBezTo>
                <a:cubicBezTo>
                  <a:pt x="571" y="60"/>
                  <a:pt x="552" y="106"/>
                  <a:pt x="531" y="143"/>
                </a:cubicBezTo>
                <a:cubicBezTo>
                  <a:pt x="509" y="181"/>
                  <a:pt x="483" y="212"/>
                  <a:pt x="456" y="237"/>
                </a:cubicBezTo>
                <a:cubicBezTo>
                  <a:pt x="455" y="238"/>
                  <a:pt x="455" y="238"/>
                  <a:pt x="454" y="238"/>
                </a:cubicBezTo>
                <a:cubicBezTo>
                  <a:pt x="415" y="153"/>
                  <a:pt x="366" y="73"/>
                  <a:pt x="310" y="0"/>
                </a:cubicBezTo>
                <a:cubicBezTo>
                  <a:pt x="272" y="25"/>
                  <a:pt x="272" y="25"/>
                  <a:pt x="272" y="25"/>
                </a:cubicBezTo>
                <a:cubicBezTo>
                  <a:pt x="346" y="158"/>
                  <a:pt x="386" y="295"/>
                  <a:pt x="401" y="434"/>
                </a:cubicBezTo>
                <a:cubicBezTo>
                  <a:pt x="344" y="419"/>
                  <a:pt x="287" y="397"/>
                  <a:pt x="234" y="365"/>
                </a:cubicBezTo>
                <a:cubicBezTo>
                  <a:pt x="188" y="337"/>
                  <a:pt x="145" y="301"/>
                  <a:pt x="106" y="257"/>
                </a:cubicBezTo>
                <a:cubicBezTo>
                  <a:pt x="68" y="212"/>
                  <a:pt x="32" y="157"/>
                  <a:pt x="12" y="95"/>
                </a:cubicBezTo>
                <a:cubicBezTo>
                  <a:pt x="0" y="101"/>
                  <a:pt x="0" y="101"/>
                  <a:pt x="0" y="101"/>
                </a:cubicBezTo>
                <a:cubicBezTo>
                  <a:pt x="18" y="172"/>
                  <a:pt x="52" y="232"/>
                  <a:pt x="90" y="284"/>
                </a:cubicBezTo>
                <a:cubicBezTo>
                  <a:pt x="128" y="335"/>
                  <a:pt x="172" y="378"/>
                  <a:pt x="218" y="413"/>
                </a:cubicBezTo>
                <a:cubicBezTo>
                  <a:pt x="278" y="457"/>
                  <a:pt x="341" y="489"/>
                  <a:pt x="406" y="511"/>
                </a:cubicBezTo>
                <a:cubicBezTo>
                  <a:pt x="412" y="679"/>
                  <a:pt x="383" y="847"/>
                  <a:pt x="331" y="1010"/>
                </a:cubicBezTo>
                <a:cubicBezTo>
                  <a:pt x="557" y="1010"/>
                  <a:pt x="557" y="1010"/>
                  <a:pt x="557" y="1010"/>
                </a:cubicBezTo>
                <a:cubicBezTo>
                  <a:pt x="583" y="820"/>
                  <a:pt x="587" y="695"/>
                  <a:pt x="546" y="509"/>
                </a:cubicBezTo>
                <a:cubicBezTo>
                  <a:pt x="528" y="428"/>
                  <a:pt x="503" y="349"/>
                  <a:pt x="470" y="27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xtLst/>
        </p:spPr>
        <p:txBody>
          <a:bodyPr vert="horz" wrap="square" lIns="182843" tIns="91422" rIns="182843" bIns="91422" numCol="1" anchor="t" anchorCtr="0" compatLnSpc="1">
            <a:prstTxWarp prst="textNoShape">
              <a:avLst/>
            </a:prstTxWarp>
          </a:bodyPr>
          <a:lstStyle/>
          <a:p>
            <a:endParaRPr lang="id-ID" dirty="0">
              <a:solidFill>
                <a:prstClr val="white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9225" t="11594" r="30420" b="3621"/>
          <a:stretch/>
        </p:blipFill>
        <p:spPr>
          <a:xfrm>
            <a:off x="8050492" y="912342"/>
            <a:ext cx="1075929" cy="1271551"/>
          </a:xfrm>
          <a:prstGeom prst="rect">
            <a:avLst/>
          </a:prstGeom>
        </p:spPr>
      </p:pic>
      <p:sp>
        <p:nvSpPr>
          <p:cNvPr id="20" name="Titel 13"/>
          <p:cNvSpPr txBox="1">
            <a:spLocks/>
          </p:cNvSpPr>
          <p:nvPr/>
        </p:nvSpPr>
        <p:spPr>
          <a:xfrm>
            <a:off x="-4762" y="1090467"/>
            <a:ext cx="9148762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marL="216000" algn="l" defTabSz="913878" rtl="0" eaLnBrk="1" latinLnBrk="0" hangingPunct="1">
              <a:spcBef>
                <a:spcPct val="0"/>
              </a:spcBef>
              <a:buNone/>
              <a:defRPr sz="2800" b="1" kern="1200" cap="all" normalizeH="0" baseline="0"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de-AT" dirty="0" err="1" smtClean="0">
                <a:solidFill>
                  <a:schemeClr val="bg1"/>
                </a:solidFill>
              </a:rPr>
              <a:t>Soci</a:t>
            </a:r>
            <a:r>
              <a:rPr lang="cs-CZ" dirty="0" err="1" smtClean="0">
                <a:solidFill>
                  <a:schemeClr val="bg1"/>
                </a:solidFill>
              </a:rPr>
              <a:t>ální</a:t>
            </a:r>
            <a:r>
              <a:rPr lang="de-AT" dirty="0" smtClean="0">
                <a:solidFill>
                  <a:schemeClr val="bg1"/>
                </a:solidFill>
              </a:rPr>
              <a:t> m</a:t>
            </a:r>
            <a:r>
              <a:rPr lang="cs-CZ" dirty="0" smtClean="0">
                <a:solidFill>
                  <a:schemeClr val="bg1"/>
                </a:solidFill>
              </a:rPr>
              <a:t>é</a:t>
            </a:r>
            <a:r>
              <a:rPr lang="de-AT" dirty="0" err="1" smtClean="0">
                <a:solidFill>
                  <a:schemeClr val="bg1"/>
                </a:solidFill>
              </a:rPr>
              <a:t>dia</a:t>
            </a:r>
            <a:endParaRPr lang="de-AT" cap="none" dirty="0">
              <a:solidFill>
                <a:schemeClr val="bg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/>
          <a:srcRect l="33133" t="24539" r="40534" b="12550"/>
          <a:stretch/>
        </p:blipFill>
        <p:spPr>
          <a:xfrm>
            <a:off x="65671" y="1924051"/>
            <a:ext cx="1296497" cy="174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3983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3" grpId="0" animBg="1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el 26"/>
          <p:cNvSpPr>
            <a:spLocks noGrp="1"/>
          </p:cNvSpPr>
          <p:nvPr>
            <p:ph type="title"/>
          </p:nvPr>
        </p:nvSpPr>
        <p:spPr>
          <a:xfrm>
            <a:off x="69011" y="149225"/>
            <a:ext cx="6491278" cy="686006"/>
          </a:xfrm>
        </p:spPr>
        <p:txBody>
          <a:bodyPr/>
          <a:lstStyle/>
          <a:p>
            <a:r>
              <a:rPr lang="cs-CZ" dirty="0" smtClean="0"/>
              <a:t>PREZENTACE v kostce</a:t>
            </a:r>
            <a:endParaRPr lang="de-AT" dirty="0"/>
          </a:p>
        </p:txBody>
      </p:sp>
      <p:sp>
        <p:nvSpPr>
          <p:cNvPr id="28" name="Textplatzhalter 27"/>
          <p:cNvSpPr>
            <a:spLocks noGrp="1"/>
          </p:cNvSpPr>
          <p:nvPr>
            <p:ph type="body" sz="quarter" idx="11"/>
          </p:nvPr>
        </p:nvSpPr>
        <p:spPr>
          <a:solidFill>
            <a:schemeClr val="tx2"/>
          </a:solidFill>
        </p:spPr>
        <p:txBody>
          <a:bodyPr/>
          <a:lstStyle/>
          <a:p>
            <a:r>
              <a:rPr lang="cs-CZ" dirty="0" smtClean="0"/>
              <a:t>Workshop ke</a:t>
            </a:r>
          </a:p>
          <a:p>
            <a:r>
              <a:rPr lang="cs-CZ" dirty="0" smtClean="0"/>
              <a:t> 4. výzvě</a:t>
            </a:r>
          </a:p>
          <a:p>
            <a:endParaRPr lang="de-AT" dirty="0"/>
          </a:p>
        </p:txBody>
      </p:sp>
      <p:sp>
        <p:nvSpPr>
          <p:cNvPr id="29" name="Textplatzhalter 28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 smtClean="0"/>
              <a:t>Priority a účast partnerů </a:t>
            </a:r>
          </a:p>
          <a:p>
            <a:r>
              <a:rPr lang="cs-CZ" dirty="0" smtClean="0"/>
              <a:t>v programu</a:t>
            </a:r>
          </a:p>
        </p:txBody>
      </p:sp>
      <p:sp>
        <p:nvSpPr>
          <p:cNvPr id="30" name="Textplatzhalter 29"/>
          <p:cNvSpPr>
            <a:spLocks noGrp="1"/>
          </p:cNvSpPr>
          <p:nvPr>
            <p:ph type="body" sz="quarter" idx="13"/>
          </p:nvPr>
        </p:nvSpPr>
        <p:spPr>
          <a:xfrm>
            <a:off x="4673643" y="1323253"/>
            <a:ext cx="1976216" cy="1980390"/>
          </a:xfrm>
        </p:spPr>
        <p:txBody>
          <a:bodyPr/>
          <a:lstStyle/>
          <a:p>
            <a:r>
              <a:rPr lang="cs-CZ" dirty="0" smtClean="0"/>
              <a:t>4. výzva – </a:t>
            </a:r>
          </a:p>
          <a:p>
            <a:r>
              <a:rPr lang="cs-CZ" dirty="0" smtClean="0"/>
              <a:t>Koncept </a:t>
            </a:r>
          </a:p>
          <a:p>
            <a:r>
              <a:rPr lang="cs-CZ" dirty="0" smtClean="0"/>
              <a:t>číselné údaje harmonogram</a:t>
            </a:r>
            <a:endParaRPr lang="de-AT" dirty="0"/>
          </a:p>
          <a:p>
            <a:endParaRPr lang="de-AT" dirty="0"/>
          </a:p>
        </p:txBody>
      </p:sp>
      <p:sp>
        <p:nvSpPr>
          <p:cNvPr id="31" name="Textplatzhalter 30"/>
          <p:cNvSpPr>
            <a:spLocks noGrp="1"/>
          </p:cNvSpPr>
          <p:nvPr>
            <p:ph type="body" sz="quarter" idx="14"/>
          </p:nvPr>
        </p:nvSpPr>
        <p:spPr>
          <a:xfrm>
            <a:off x="6867664" y="1323253"/>
            <a:ext cx="1976216" cy="1980390"/>
          </a:xfrm>
        </p:spPr>
        <p:txBody>
          <a:bodyPr/>
          <a:lstStyle/>
          <a:p>
            <a:r>
              <a:rPr lang="cs-CZ" dirty="0"/>
              <a:t>1. výzva</a:t>
            </a:r>
            <a:endParaRPr lang="de-AT" dirty="0"/>
          </a:p>
          <a:p>
            <a:r>
              <a:rPr lang="cs-CZ" dirty="0"/>
              <a:t>2. výzva</a:t>
            </a:r>
          </a:p>
          <a:p>
            <a:r>
              <a:rPr lang="cs-CZ" dirty="0" smtClean="0"/>
              <a:t>Realizace, stav </a:t>
            </a:r>
          </a:p>
          <a:p>
            <a:r>
              <a:rPr lang="cs-CZ" dirty="0" smtClean="0"/>
              <a:t>a výstupy projektů</a:t>
            </a:r>
            <a:endParaRPr lang="cs-CZ" dirty="0"/>
          </a:p>
          <a:p>
            <a:endParaRPr lang="de-AT" dirty="0"/>
          </a:p>
          <a:p>
            <a:endParaRPr lang="cs-CZ" dirty="0" smtClean="0"/>
          </a:p>
        </p:txBody>
      </p:sp>
      <p:sp>
        <p:nvSpPr>
          <p:cNvPr id="32" name="Textplatzhalter 3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 smtClean="0"/>
              <a:t>3. výzva</a:t>
            </a:r>
          </a:p>
          <a:p>
            <a:r>
              <a:rPr lang="cs-CZ" dirty="0" smtClean="0"/>
              <a:t>Statistiky – odhad </a:t>
            </a:r>
          </a:p>
          <a:p>
            <a:endParaRPr lang="de-AT" dirty="0"/>
          </a:p>
          <a:p>
            <a:endParaRPr lang="de-AT" dirty="0"/>
          </a:p>
        </p:txBody>
      </p:sp>
      <p:sp>
        <p:nvSpPr>
          <p:cNvPr id="33" name="Textplatzhalter 3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cs-CZ" dirty="0" smtClean="0"/>
              <a:t>Plánované akce</a:t>
            </a:r>
            <a:endParaRPr lang="de-AT" dirty="0"/>
          </a:p>
        </p:txBody>
      </p:sp>
      <p:sp>
        <p:nvSpPr>
          <p:cNvPr id="34" name="Textplatzhalter 33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cs-CZ" dirty="0"/>
              <a:t>Web programu a </a:t>
            </a:r>
            <a:r>
              <a:rPr lang="cs-CZ" dirty="0" smtClean="0"/>
              <a:t>dokumenty</a:t>
            </a:r>
            <a:endParaRPr lang="de-AT" dirty="0"/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321882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8" r="184"/>
          <a:stretch/>
        </p:blipFill>
        <p:spPr>
          <a:xfrm>
            <a:off x="-15240" y="819924"/>
            <a:ext cx="9189720" cy="5180826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5905500" y="5078730"/>
            <a:ext cx="1851660" cy="350520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18860" y="5101590"/>
            <a:ext cx="1501140" cy="292988"/>
          </a:xfrm>
          <a:prstGeom prst="rect">
            <a:avLst/>
          </a:prstGeom>
          <a:noFill/>
          <a:ln>
            <a:noFill/>
          </a:ln>
        </p:spPr>
        <p:txBody>
          <a:bodyPr wrap="square" lIns="76794" tIns="38397" rIns="76794" bIns="38397" rtlCol="0">
            <a:spAutoFit/>
          </a:bodyPr>
          <a:lstStyle/>
          <a:p>
            <a:r>
              <a:rPr lang="de-DE" sz="1400" b="1" u="sng" dirty="0">
                <a:solidFill>
                  <a:srgbClr val="7E93A5"/>
                </a:solidFill>
                <a:uFill>
                  <a:solidFill>
                    <a:srgbClr val="C8D3D8"/>
                  </a:solidFill>
                </a:uFill>
                <a:cs typeface="Raleway"/>
                <a:hlinkClick r:id="rId4"/>
              </a:rPr>
              <a:t>Start to explore</a:t>
            </a:r>
            <a:endParaRPr lang="de-DE" sz="1400" b="1" u="sng" dirty="0">
              <a:solidFill>
                <a:srgbClr val="7E93A5"/>
              </a:solidFill>
              <a:uFill>
                <a:solidFill>
                  <a:srgbClr val="C8D3D8"/>
                </a:solidFill>
              </a:uFill>
              <a:cs typeface="Raleway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08018" y="1071860"/>
            <a:ext cx="2280659" cy="1048583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prstClr val="white"/>
                </a:solidFill>
                <a:cs typeface="Raleway"/>
              </a:rPr>
              <a:t>N</a:t>
            </a:r>
            <a:r>
              <a:rPr lang="cs-CZ" sz="2000" dirty="0" err="1" smtClean="0">
                <a:solidFill>
                  <a:prstClr val="white"/>
                </a:solidFill>
                <a:cs typeface="Raleway"/>
              </a:rPr>
              <a:t>ově</a:t>
            </a:r>
            <a:r>
              <a:rPr lang="cs-CZ" sz="2000" dirty="0" smtClean="0">
                <a:solidFill>
                  <a:prstClr val="white"/>
                </a:solidFill>
                <a:cs typeface="Raleway"/>
              </a:rPr>
              <a:t> zpřístupněna</a:t>
            </a:r>
            <a:r>
              <a:rPr lang="en-US" sz="2000" dirty="0" smtClean="0">
                <a:solidFill>
                  <a:prstClr val="white"/>
                </a:solidFill>
                <a:cs typeface="Raleway"/>
              </a:rPr>
              <a:t>: </a:t>
            </a:r>
            <a:endParaRPr lang="en-US" sz="2000" dirty="0">
              <a:solidFill>
                <a:prstClr val="white"/>
              </a:solidFill>
              <a:cs typeface="Raleway"/>
            </a:endParaRPr>
          </a:p>
          <a:p>
            <a:pPr algn="ctr"/>
            <a:r>
              <a:rPr lang="en-US" sz="2000" dirty="0">
                <a:solidFill>
                  <a:prstClr val="white"/>
                </a:solidFill>
                <a:cs typeface="Raleway"/>
              </a:rPr>
              <a:t>Story map</a:t>
            </a:r>
            <a:endParaRPr lang="en-US" sz="1400" dirty="0">
              <a:solidFill>
                <a:prstClr val="white"/>
              </a:solidFill>
              <a:cs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913138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" r="1500"/>
          <a:stretch/>
        </p:blipFill>
        <p:spPr>
          <a:xfrm>
            <a:off x="-7620" y="857250"/>
            <a:ext cx="9174480" cy="5143500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 flipH="1">
            <a:off x="1629419" y="2706677"/>
            <a:ext cx="323134" cy="165005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1430041" y="2816681"/>
            <a:ext cx="199380" cy="19250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6008914" y="3799830"/>
            <a:ext cx="123754" cy="268132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6091415" y="3621074"/>
            <a:ext cx="185630" cy="178755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59077" y="1005417"/>
            <a:ext cx="2150490" cy="89820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dirty="0" smtClean="0">
                <a:solidFill>
                  <a:prstClr val="white"/>
                </a:solidFill>
                <a:cs typeface="Raleway"/>
              </a:rPr>
              <a:t>Brzy k dispozici</a:t>
            </a:r>
            <a:r>
              <a:rPr lang="en-US" sz="2000" dirty="0" smtClean="0">
                <a:solidFill>
                  <a:prstClr val="white"/>
                </a:solidFill>
                <a:cs typeface="Raleway"/>
              </a:rPr>
              <a:t>: </a:t>
            </a:r>
            <a:r>
              <a:rPr lang="en-US" sz="2000" dirty="0">
                <a:solidFill>
                  <a:prstClr val="white"/>
                </a:solidFill>
                <a:cs typeface="Raleway"/>
              </a:rPr>
              <a:t>Output library</a:t>
            </a:r>
          </a:p>
        </p:txBody>
      </p:sp>
    </p:spTree>
    <p:extLst>
      <p:ext uri="{BB962C8B-B14F-4D97-AF65-F5344CB8AC3E}">
        <p14:creationId xmlns:p14="http://schemas.microsoft.com/office/powerpoint/2010/main" val="1485420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49" y="855406"/>
            <a:ext cx="6355640" cy="515792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97096" y="978695"/>
            <a:ext cx="2382153" cy="92493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dirty="0" smtClean="0">
                <a:solidFill>
                  <a:prstClr val="white"/>
                </a:solidFill>
                <a:cs typeface="Raleway"/>
              </a:rPr>
              <a:t>Brzy</a:t>
            </a:r>
            <a:r>
              <a:rPr lang="en-US" sz="2000" dirty="0" smtClean="0">
                <a:solidFill>
                  <a:prstClr val="white"/>
                </a:solidFill>
                <a:cs typeface="Raleway"/>
              </a:rPr>
              <a:t>: </a:t>
            </a:r>
            <a:r>
              <a:rPr lang="en-US" sz="2000" dirty="0">
                <a:solidFill>
                  <a:prstClr val="white"/>
                </a:solidFill>
                <a:cs typeface="Raleway"/>
              </a:rPr>
              <a:t>Geographic search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"/>
          <a:stretch/>
        </p:blipFill>
        <p:spPr>
          <a:xfrm>
            <a:off x="6356913" y="857250"/>
            <a:ext cx="2784491" cy="511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24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0" y="85725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4" name="Titel 13"/>
          <p:cNvSpPr>
            <a:spLocks noGrp="1"/>
          </p:cNvSpPr>
          <p:nvPr>
            <p:ph type="title"/>
          </p:nvPr>
        </p:nvSpPr>
        <p:spPr>
          <a:xfrm>
            <a:off x="-4762" y="1090467"/>
            <a:ext cx="9148762" cy="514505"/>
          </a:xfrm>
        </p:spPr>
        <p:txBody>
          <a:bodyPr>
            <a:normAutofit fontScale="90000"/>
          </a:bodyPr>
          <a:lstStyle/>
          <a:p>
            <a:pPr algn="ctr"/>
            <a:r>
              <a:rPr lang="de-AT" dirty="0" smtClean="0">
                <a:solidFill>
                  <a:schemeClr val="bg1"/>
                </a:solidFill>
              </a:rPr>
              <a:t>Campaign Publications</a:t>
            </a:r>
            <a:endParaRPr lang="de-AT" cap="none" dirty="0">
              <a:solidFill>
                <a:schemeClr val="bg1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08" y="2348185"/>
            <a:ext cx="1151729" cy="1151729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692" y="2346825"/>
            <a:ext cx="1153088" cy="1153088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0036" y="2346825"/>
            <a:ext cx="1153088" cy="1153088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380" y="2346825"/>
            <a:ext cx="1153088" cy="1153088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07" y="3621458"/>
            <a:ext cx="1153088" cy="1153088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780" y="3618864"/>
            <a:ext cx="1153088" cy="1153088"/>
          </a:xfrm>
          <a:prstGeom prst="rect">
            <a:avLst/>
          </a:prstGeom>
        </p:spPr>
      </p:pic>
      <p:pic>
        <p:nvPicPr>
          <p:cNvPr id="25" name="Grafik 24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0037" y="3621459"/>
            <a:ext cx="1155681" cy="1155681"/>
          </a:xfrm>
          <a:prstGeom prst="rect">
            <a:avLst/>
          </a:prstGeom>
        </p:spPr>
      </p:pic>
      <p:pic>
        <p:nvPicPr>
          <p:cNvPr id="26" name="Grafik 25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381" y="3618865"/>
            <a:ext cx="1155681" cy="115568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1360" y="1732571"/>
            <a:ext cx="2759077" cy="38893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2"/>
          <a:srcRect l="34056" t="9522" r="34772" b="9918"/>
          <a:stretch/>
        </p:blipFill>
        <p:spPr>
          <a:xfrm>
            <a:off x="4958623" y="2995383"/>
            <a:ext cx="2042714" cy="2969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5920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88499" y="1207633"/>
            <a:ext cx="8562127" cy="556028"/>
          </a:xfrm>
        </p:spPr>
        <p:txBody>
          <a:bodyPr/>
          <a:lstStyle/>
          <a:p>
            <a:r>
              <a:rPr lang="de-DE" dirty="0" smtClean="0"/>
              <a:t> </a:t>
            </a:r>
            <a:r>
              <a:rPr lang="de-DE" sz="2500" dirty="0" smtClean="0"/>
              <a:t>2018</a:t>
            </a:r>
            <a:endParaRPr lang="en-GB" sz="2500" b="1" dirty="0"/>
          </a:p>
        </p:txBody>
      </p:sp>
      <p:sp>
        <p:nvSpPr>
          <p:cNvPr id="6" name="Rectangle 5"/>
          <p:cNvSpPr/>
          <p:nvPr/>
        </p:nvSpPr>
        <p:spPr>
          <a:xfrm>
            <a:off x="1787979" y="4607743"/>
            <a:ext cx="4281532" cy="960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00561" y="1872462"/>
            <a:ext cx="4135437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GB" sz="2000" dirty="0" smtClean="0"/>
              <a:t>N</a:t>
            </a:r>
            <a:r>
              <a:rPr lang="cs-CZ" sz="2000" dirty="0" err="1" smtClean="0"/>
              <a:t>ová</a:t>
            </a:r>
            <a:r>
              <a:rPr lang="cs-CZ" sz="2000" dirty="0" smtClean="0"/>
              <a:t> struktura s větším zaměřením na projekty a jejich výstupy</a:t>
            </a:r>
            <a:endParaRPr lang="en-GB" sz="2000" dirty="0"/>
          </a:p>
          <a:p>
            <a:pPr>
              <a:spcBef>
                <a:spcPts val="1200"/>
              </a:spcBef>
            </a:pPr>
            <a:endParaRPr lang="en-GB" sz="1600" dirty="0"/>
          </a:p>
          <a:p>
            <a:pPr>
              <a:spcBef>
                <a:spcPts val="1200"/>
              </a:spcBef>
            </a:pPr>
            <a:endParaRPr lang="en-GB" sz="1600" dirty="0"/>
          </a:p>
          <a:p>
            <a:pPr>
              <a:spcBef>
                <a:spcPts val="1200"/>
              </a:spcBef>
            </a:pPr>
            <a:endParaRPr lang="en-GB" sz="1600" dirty="0"/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Ø"/>
            </a:pPr>
            <a:endParaRPr lang="en-GB" sz="1600" dirty="0"/>
          </a:p>
          <a:p>
            <a:pPr>
              <a:spcBef>
                <a:spcPts val="1200"/>
              </a:spcBef>
            </a:pPr>
            <a:endParaRPr lang="en-GB" sz="2000" dirty="0"/>
          </a:p>
          <a:p>
            <a:pPr marL="669721" lvl="1" indent="-285750">
              <a:spcBef>
                <a:spcPts val="1200"/>
              </a:spcBef>
              <a:buSzPct val="100000"/>
              <a:buFont typeface="Wingdings" panose="05000000000000000000" pitchFamily="2" charset="2"/>
              <a:buChar char="Ø"/>
            </a:pPr>
            <a:endParaRPr lang="en-GB" sz="1400" b="1" dirty="0">
              <a:solidFill>
                <a:srgbClr val="FF0000"/>
              </a:solidFill>
            </a:endParaRPr>
          </a:p>
          <a:p>
            <a:pPr marL="669721" lvl="1" indent="-285750">
              <a:spcBef>
                <a:spcPts val="1200"/>
              </a:spcBef>
              <a:buSzPct val="100000"/>
              <a:buFont typeface="Wingdings" panose="05000000000000000000" pitchFamily="2" charset="2"/>
              <a:buChar char="Ø"/>
            </a:pPr>
            <a:endParaRPr lang="en-GB" sz="1400" b="1" dirty="0">
              <a:solidFill>
                <a:srgbClr val="FF0000"/>
              </a:solidFill>
            </a:endParaRPr>
          </a:p>
          <a:p>
            <a:pPr>
              <a:spcBef>
                <a:spcPts val="1200"/>
              </a:spcBef>
            </a:pPr>
            <a:endParaRPr lang="en-GB" sz="2000" dirty="0"/>
          </a:p>
        </p:txBody>
      </p:sp>
      <p:pic>
        <p:nvPicPr>
          <p:cNvPr id="5" name="Bildplatzhalter 4" descr="Why cooperation is central at the heart of Europe - Interre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6824" y="960752"/>
            <a:ext cx="4530733" cy="4406034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96863" y="2850163"/>
            <a:ext cx="3608829" cy="458785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#</a:t>
            </a:r>
            <a:r>
              <a:rPr lang="en-GB" sz="2000" dirty="0" err="1"/>
              <a:t>cooperationiscentral</a:t>
            </a:r>
            <a:r>
              <a:rPr lang="en-GB" sz="2000" dirty="0"/>
              <a:t> stories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06649" y="3520755"/>
            <a:ext cx="1502595" cy="458785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dirty="0"/>
          </a:p>
          <a:p>
            <a:pPr algn="ctr"/>
            <a:r>
              <a:rPr lang="en-GB" sz="2000" dirty="0"/>
              <a:t>Story map</a:t>
            </a:r>
          </a:p>
          <a:p>
            <a:pPr algn="ctr"/>
            <a:endParaRPr lang="en-US" sz="2000" dirty="0">
              <a:solidFill>
                <a:prstClr val="white"/>
              </a:solidFill>
              <a:cs typeface="Raleway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96863" y="4272203"/>
            <a:ext cx="1961631" cy="458785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dirty="0"/>
          </a:p>
          <a:p>
            <a:pPr algn="ctr"/>
            <a:r>
              <a:rPr lang="en-GB" sz="2000" dirty="0"/>
              <a:t>Output library</a:t>
            </a:r>
          </a:p>
          <a:p>
            <a:pPr algn="ctr"/>
            <a:endParaRPr lang="en-US" sz="2000" dirty="0">
              <a:solidFill>
                <a:prstClr val="white"/>
              </a:solidFill>
              <a:cs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3163737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0" y="85725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9" y="1765157"/>
            <a:ext cx="4245388" cy="159421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8" y="3334005"/>
            <a:ext cx="4250479" cy="258369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01"/>
          <a:stretch/>
        </p:blipFill>
        <p:spPr>
          <a:xfrm>
            <a:off x="4451869" y="1827977"/>
            <a:ext cx="2110797" cy="214787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53"/>
          <a:stretch/>
        </p:blipFill>
        <p:spPr>
          <a:xfrm>
            <a:off x="4459052" y="4146206"/>
            <a:ext cx="2110797" cy="1736676"/>
          </a:xfrm>
          <a:prstGeom prst="rect">
            <a:avLst/>
          </a:prstGeom>
        </p:spPr>
      </p:pic>
      <p:sp>
        <p:nvSpPr>
          <p:cNvPr id="14" name="Titel 13"/>
          <p:cNvSpPr>
            <a:spLocks noGrp="1"/>
          </p:cNvSpPr>
          <p:nvPr>
            <p:ph type="title"/>
          </p:nvPr>
        </p:nvSpPr>
        <p:spPr>
          <a:xfrm>
            <a:off x="-4762" y="1090467"/>
            <a:ext cx="9148762" cy="514505"/>
          </a:xfrm>
        </p:spPr>
        <p:txBody>
          <a:bodyPr>
            <a:normAutofit fontScale="90000"/>
          </a:bodyPr>
          <a:lstStyle/>
          <a:p>
            <a:pPr algn="ctr"/>
            <a:r>
              <a:rPr lang="de-AT" dirty="0" smtClean="0">
                <a:solidFill>
                  <a:schemeClr val="bg1"/>
                </a:solidFill>
              </a:rPr>
              <a:t>#cooperationiscentral: Web and social media</a:t>
            </a:r>
            <a:endParaRPr lang="de-AT" b="0" cap="none" dirty="0">
              <a:solidFill>
                <a:schemeClr val="bg1"/>
              </a:solidFill>
            </a:endParaRPr>
          </a:p>
        </p:txBody>
      </p:sp>
      <p:sp>
        <p:nvSpPr>
          <p:cNvPr id="21" name="Rectangle 16"/>
          <p:cNvSpPr/>
          <p:nvPr/>
        </p:nvSpPr>
        <p:spPr>
          <a:xfrm>
            <a:off x="4459051" y="5575106"/>
            <a:ext cx="817058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sk-SK" sz="1400" b="1" dirty="0">
                <a:solidFill>
                  <a:schemeClr val="bg2"/>
                </a:solidFill>
                <a:cs typeface="Raleway"/>
              </a:rPr>
              <a:t>Twitter</a:t>
            </a:r>
            <a:endParaRPr lang="en-GB" sz="1400" dirty="0">
              <a:solidFill>
                <a:schemeClr val="bg2"/>
              </a:solidFill>
              <a:cs typeface="Raleway"/>
            </a:endParaRPr>
          </a:p>
        </p:txBody>
      </p:sp>
      <p:sp>
        <p:nvSpPr>
          <p:cNvPr id="10" name="Rectangle 16"/>
          <p:cNvSpPr/>
          <p:nvPr/>
        </p:nvSpPr>
        <p:spPr>
          <a:xfrm>
            <a:off x="4451869" y="3667014"/>
            <a:ext cx="1002709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400" b="1" dirty="0">
                <a:solidFill>
                  <a:schemeClr val="bg2"/>
                </a:solidFill>
                <a:cs typeface="Raleway"/>
              </a:rPr>
              <a:t>Facebook</a:t>
            </a:r>
            <a:endParaRPr lang="en-GB" sz="1400" dirty="0">
              <a:solidFill>
                <a:schemeClr val="bg2"/>
              </a:solidFill>
              <a:cs typeface="Raleway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732809" y="1827977"/>
            <a:ext cx="2364190" cy="2147879"/>
            <a:chOff x="6956825" y="747721"/>
            <a:chExt cx="2283217" cy="2077511"/>
          </a:xfrm>
        </p:grpSpPr>
        <p:pic>
          <p:nvPicPr>
            <p:cNvPr id="11" name="Bildplatzhalter 5" descr="(1) Interreg CENTRAL EUROPE Programme: Company Page Admin | LinkedIn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963884" y="747721"/>
              <a:ext cx="2276158" cy="2077511"/>
            </a:xfrm>
            <a:prstGeom prst="rect">
              <a:avLst/>
            </a:prstGeom>
          </p:spPr>
        </p:pic>
        <p:sp>
          <p:nvSpPr>
            <p:cNvPr id="16" name="Rectangle 16"/>
            <p:cNvSpPr/>
            <p:nvPr/>
          </p:nvSpPr>
          <p:spPr>
            <a:xfrm>
              <a:off x="6956825" y="2517455"/>
              <a:ext cx="956257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de-DE" sz="1400" b="1" dirty="0">
                  <a:solidFill>
                    <a:schemeClr val="bg2"/>
                  </a:solidFill>
                  <a:cs typeface="Raleway"/>
                </a:rPr>
                <a:t>LinkedIn</a:t>
              </a:r>
              <a:endParaRPr lang="en-GB" sz="1400" dirty="0">
                <a:solidFill>
                  <a:schemeClr val="bg2"/>
                </a:solidFill>
                <a:cs typeface="Raleway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2501966" y="1765158"/>
            <a:ext cx="1794001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400" b="1" dirty="0">
                <a:solidFill>
                  <a:schemeClr val="bg2"/>
                </a:solidFill>
                <a:cs typeface="Raleway"/>
              </a:rPr>
              <a:t>Website Story Blog</a:t>
            </a:r>
            <a:endParaRPr lang="en-GB" sz="1400" dirty="0">
              <a:solidFill>
                <a:schemeClr val="bg2"/>
              </a:solidFill>
              <a:cs typeface="Raleway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32809" y="4393905"/>
            <a:ext cx="2364190" cy="1325729"/>
          </a:xfrm>
          <a:prstGeom prst="rect">
            <a:avLst/>
          </a:prstGeom>
        </p:spPr>
      </p:pic>
      <p:sp>
        <p:nvSpPr>
          <p:cNvPr id="18" name="Rectangle 16"/>
          <p:cNvSpPr/>
          <p:nvPr/>
        </p:nvSpPr>
        <p:spPr>
          <a:xfrm>
            <a:off x="6732810" y="5418434"/>
            <a:ext cx="956257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400" b="1" dirty="0">
                <a:solidFill>
                  <a:schemeClr val="bg2"/>
                </a:solidFill>
                <a:cs typeface="Raleway"/>
              </a:rPr>
              <a:t>YouTube</a:t>
            </a:r>
            <a:endParaRPr lang="en-GB" sz="1400" dirty="0">
              <a:solidFill>
                <a:schemeClr val="bg2"/>
              </a:solidFill>
              <a:cs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18468671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96865" y="1268450"/>
            <a:ext cx="8562975" cy="563043"/>
          </a:xfrm>
        </p:spPr>
        <p:txBody>
          <a:bodyPr/>
          <a:lstStyle/>
          <a:p>
            <a:r>
              <a:rPr lang="de-DE" dirty="0" smtClean="0"/>
              <a:t>2018</a:t>
            </a:r>
            <a:endParaRPr lang="en-GB" b="1" dirty="0"/>
          </a:p>
        </p:txBody>
      </p:sp>
      <p:sp>
        <p:nvSpPr>
          <p:cNvPr id="6" name="Rectangle 5"/>
          <p:cNvSpPr/>
          <p:nvPr/>
        </p:nvSpPr>
        <p:spPr>
          <a:xfrm>
            <a:off x="1787979" y="4607743"/>
            <a:ext cx="4281532" cy="960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96864" y="2000054"/>
            <a:ext cx="4135437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sz="2000" dirty="0"/>
              <a:t>Facebook</a:t>
            </a:r>
          </a:p>
          <a:p>
            <a:pPr marL="669721" lvl="1" indent="-285750">
              <a:spcBef>
                <a:spcPts val="1200"/>
              </a:spcBef>
              <a:buSzPct val="100000"/>
              <a:buFont typeface="Wingdings" panose="05000000000000000000" pitchFamily="2" charset="2"/>
              <a:buChar char="Ø"/>
            </a:pPr>
            <a:r>
              <a:rPr lang="en-GB" sz="1400" b="1" dirty="0" smtClean="0"/>
              <a:t>post</a:t>
            </a:r>
            <a:r>
              <a:rPr lang="cs-CZ" sz="1400" b="1" dirty="0" smtClean="0"/>
              <a:t>y</a:t>
            </a:r>
            <a:r>
              <a:rPr lang="en-GB" sz="1400" b="1" dirty="0" smtClean="0"/>
              <a:t> </a:t>
            </a:r>
            <a:endParaRPr lang="cs-CZ" sz="1400" b="1" dirty="0" smtClean="0"/>
          </a:p>
          <a:p>
            <a:pPr marL="669721" lvl="1" indent="-285750">
              <a:spcBef>
                <a:spcPts val="1200"/>
              </a:spcBef>
              <a:buSzPct val="100000"/>
              <a:buFont typeface="Wingdings" panose="05000000000000000000" pitchFamily="2" charset="2"/>
              <a:buChar char="Ø"/>
            </a:pPr>
            <a:r>
              <a:rPr lang="de-DE" sz="1400" b="1" dirty="0" err="1" smtClean="0"/>
              <a:t>Intera</a:t>
            </a:r>
            <a:r>
              <a:rPr lang="cs-CZ" sz="1400" b="1" dirty="0" err="1" smtClean="0"/>
              <a:t>ktivní</a:t>
            </a:r>
            <a:r>
              <a:rPr lang="cs-CZ" sz="1400" b="1" dirty="0" smtClean="0"/>
              <a:t> obsah</a:t>
            </a:r>
            <a:r>
              <a:rPr lang="de-DE" sz="1400" b="1" dirty="0" smtClean="0"/>
              <a:t>, </a:t>
            </a:r>
            <a:r>
              <a:rPr lang="de-DE" sz="1400" b="1" dirty="0"/>
              <a:t>project </a:t>
            </a:r>
            <a:r>
              <a:rPr lang="de-DE" sz="1400" b="1" dirty="0" err="1"/>
              <a:t>stories</a:t>
            </a:r>
            <a:endParaRPr lang="en-GB" sz="1400" b="1" dirty="0"/>
          </a:p>
          <a:p>
            <a:pPr marL="669721" lvl="1" indent="-285750">
              <a:spcBef>
                <a:spcPts val="1200"/>
              </a:spcBef>
              <a:buSzPct val="100000"/>
              <a:buFont typeface="Wingdings" panose="05000000000000000000" pitchFamily="2" charset="2"/>
              <a:buChar char="Ø"/>
            </a:pPr>
            <a:r>
              <a:rPr lang="sk-SK" sz="1400" b="1" dirty="0"/>
              <a:t>4200 Followers</a:t>
            </a:r>
            <a:r>
              <a:rPr lang="en-GB" sz="1400" b="1" dirty="0"/>
              <a:t/>
            </a:r>
            <a:br>
              <a:rPr lang="en-GB" sz="1400" b="1" dirty="0"/>
            </a:br>
            <a:endParaRPr lang="en-GB" sz="1400" b="1" dirty="0">
              <a:solidFill>
                <a:srgbClr val="FF0000"/>
              </a:solidFill>
            </a:endParaRPr>
          </a:p>
          <a:p>
            <a:pPr>
              <a:spcBef>
                <a:spcPts val="1200"/>
              </a:spcBef>
            </a:pPr>
            <a:endParaRPr lang="en-GB" sz="200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7877" y="1306748"/>
            <a:ext cx="2130624" cy="3093963"/>
          </a:xfrm>
          <a:prstGeom prst="rect">
            <a:avLst/>
          </a:prstGeom>
        </p:spPr>
      </p:pic>
      <p:pic>
        <p:nvPicPr>
          <p:cNvPr id="7" name="Bildplatzhalter 4" descr="Interreg Central Europe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32300" y="1367957"/>
            <a:ext cx="2212198" cy="2975181"/>
          </a:xfrm>
          <a:prstGeom prst="rect">
            <a:avLst/>
          </a:prstGeom>
        </p:spPr>
      </p:pic>
      <p:pic>
        <p:nvPicPr>
          <p:cNvPr id="8" name="Bildplatzhalter 4" descr="Interreg Central Europe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6864" y="3835449"/>
            <a:ext cx="4123516" cy="1535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7152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96865" y="1268450"/>
            <a:ext cx="8562975" cy="563043"/>
          </a:xfrm>
        </p:spPr>
        <p:txBody>
          <a:bodyPr/>
          <a:lstStyle/>
          <a:p>
            <a:r>
              <a:rPr lang="de-DE" dirty="0" smtClean="0"/>
              <a:t>2018</a:t>
            </a:r>
            <a:endParaRPr lang="en-GB" b="1" dirty="0"/>
          </a:p>
        </p:txBody>
      </p:sp>
      <p:sp>
        <p:nvSpPr>
          <p:cNvPr id="6" name="Rectangle 5"/>
          <p:cNvSpPr/>
          <p:nvPr/>
        </p:nvSpPr>
        <p:spPr>
          <a:xfrm>
            <a:off x="1787979" y="4607743"/>
            <a:ext cx="4281532" cy="960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96864" y="2000053"/>
            <a:ext cx="4135437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sk-SK" sz="2000" dirty="0"/>
              <a:t>Linkedin</a:t>
            </a:r>
            <a:endParaRPr lang="en-GB" sz="2000" dirty="0"/>
          </a:p>
          <a:p>
            <a:pPr marL="669721" lvl="1" indent="-285750">
              <a:spcBef>
                <a:spcPts val="1200"/>
              </a:spcBef>
              <a:buSzPct val="100000"/>
              <a:buFont typeface="Wingdings" panose="05000000000000000000" pitchFamily="2" charset="2"/>
              <a:buChar char="Ø"/>
            </a:pPr>
            <a:r>
              <a:rPr lang="sk-SK" sz="1400" b="1" dirty="0" smtClean="0"/>
              <a:t>články </a:t>
            </a:r>
            <a:r>
              <a:rPr lang="sk-SK" sz="1400" b="1" dirty="0"/>
              <a:t>+ </a:t>
            </a:r>
            <a:r>
              <a:rPr lang="sk-SK" sz="1400" b="1" dirty="0" err="1" smtClean="0"/>
              <a:t>aktualizace</a:t>
            </a:r>
            <a:endParaRPr lang="sk-SK" sz="1400" b="1" dirty="0"/>
          </a:p>
          <a:p>
            <a:pPr marL="669721" lvl="1" indent="-285750">
              <a:spcBef>
                <a:spcPts val="1200"/>
              </a:spcBef>
              <a:buSzPct val="100000"/>
              <a:buFont typeface="Wingdings" panose="05000000000000000000" pitchFamily="2" charset="2"/>
              <a:buChar char="Ø"/>
            </a:pPr>
            <a:r>
              <a:rPr lang="sk-SK" sz="1400" b="1" dirty="0" err="1" smtClean="0"/>
              <a:t>Linkedin</a:t>
            </a:r>
            <a:r>
              <a:rPr lang="sk-SK" sz="1400" b="1" dirty="0" smtClean="0"/>
              <a:t> skupiny k nové </a:t>
            </a:r>
            <a:r>
              <a:rPr lang="sk-SK" sz="1400" b="1" dirty="0" err="1" smtClean="0"/>
              <a:t>výzvě</a:t>
            </a:r>
            <a:endParaRPr lang="en-GB" sz="1400" b="1" dirty="0"/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endParaRPr lang="sk-SK" sz="2000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300" y="3757598"/>
            <a:ext cx="2473502" cy="1753442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65" y="3757598"/>
            <a:ext cx="3536301" cy="1826635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0989" y="996544"/>
            <a:ext cx="1680844" cy="2761054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576" y="1065292"/>
            <a:ext cx="2273424" cy="383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0565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96865" y="1268450"/>
            <a:ext cx="8562975" cy="563043"/>
          </a:xfrm>
        </p:spPr>
        <p:txBody>
          <a:bodyPr/>
          <a:lstStyle/>
          <a:p>
            <a:r>
              <a:rPr lang="de-DE" dirty="0" smtClean="0"/>
              <a:t>2018</a:t>
            </a:r>
            <a:endParaRPr lang="en-GB" b="1" dirty="0"/>
          </a:p>
        </p:txBody>
      </p:sp>
      <p:sp>
        <p:nvSpPr>
          <p:cNvPr id="6" name="Rectangle 5"/>
          <p:cNvSpPr/>
          <p:nvPr/>
        </p:nvSpPr>
        <p:spPr>
          <a:xfrm>
            <a:off x="1787979" y="4607743"/>
            <a:ext cx="4281532" cy="960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96864" y="2000054"/>
            <a:ext cx="4135437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sk-SK" sz="2000" dirty="0"/>
              <a:t>Twitter</a:t>
            </a:r>
          </a:p>
          <a:p>
            <a:pPr marL="726871" lvl="2" indent="-3429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sk-SK" sz="1400" b="1" dirty="0" smtClean="0"/>
              <a:t>2.900</a:t>
            </a:r>
            <a:r>
              <a:rPr lang="sk-SK" sz="1400" b="1" dirty="0"/>
              <a:t>+ </a:t>
            </a:r>
            <a:r>
              <a:rPr lang="sk-SK" sz="1400" b="1" dirty="0" err="1" smtClean="0"/>
              <a:t>followeři</a:t>
            </a:r>
            <a:endParaRPr lang="sk-SK" sz="1400" b="1" dirty="0"/>
          </a:p>
          <a:p>
            <a:pPr marL="726871" lvl="2" indent="-3429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sk-SK" sz="1400" b="1" dirty="0" err="1" smtClean="0"/>
              <a:t>tweety</a:t>
            </a:r>
            <a:r>
              <a:rPr lang="sk-SK" sz="1400" b="1" dirty="0" smtClean="0"/>
              <a:t> </a:t>
            </a:r>
            <a:r>
              <a:rPr lang="sk-SK" sz="1400" b="1" dirty="0"/>
              <a:t>+ </a:t>
            </a:r>
            <a:r>
              <a:rPr lang="sk-SK" sz="1400" b="1" dirty="0" smtClean="0"/>
              <a:t>re-</a:t>
            </a:r>
            <a:r>
              <a:rPr lang="sk-SK" sz="1400" b="1" dirty="0" err="1" smtClean="0"/>
              <a:t>tweety</a:t>
            </a:r>
            <a:endParaRPr lang="sk-SK" sz="1400" b="1" dirty="0"/>
          </a:p>
          <a:p>
            <a:pPr marL="383971" lvl="2">
              <a:spcBef>
                <a:spcPts val="1200"/>
              </a:spcBef>
            </a:pPr>
            <a:endParaRPr lang="en-GB" sz="1400" b="1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7093" y="857251"/>
            <a:ext cx="3822746" cy="4310871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9947" y="3179523"/>
            <a:ext cx="1914248" cy="2388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0985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96865" y="1268450"/>
            <a:ext cx="8562975" cy="563043"/>
          </a:xfrm>
        </p:spPr>
        <p:txBody>
          <a:bodyPr/>
          <a:lstStyle/>
          <a:p>
            <a:r>
              <a:rPr lang="de-DE" dirty="0" smtClean="0"/>
              <a:t>2018</a:t>
            </a:r>
            <a:endParaRPr lang="en-GB" b="1" dirty="0"/>
          </a:p>
        </p:txBody>
      </p:sp>
      <p:sp>
        <p:nvSpPr>
          <p:cNvPr id="6" name="Rectangle 5"/>
          <p:cNvSpPr/>
          <p:nvPr/>
        </p:nvSpPr>
        <p:spPr>
          <a:xfrm>
            <a:off x="1787979" y="4607743"/>
            <a:ext cx="4281532" cy="960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105478" y="1973658"/>
            <a:ext cx="413543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sk-SK" sz="2000" dirty="0"/>
              <a:t>YouTube</a:t>
            </a:r>
          </a:p>
          <a:p>
            <a:pPr marL="726871" lvl="2" indent="-3429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sk-SK" sz="1400" b="1" dirty="0" smtClean="0"/>
              <a:t>217 </a:t>
            </a:r>
            <a:r>
              <a:rPr lang="sk-SK" sz="1400" b="1" dirty="0" err="1" smtClean="0"/>
              <a:t>odběratelů</a:t>
            </a:r>
            <a:endParaRPr lang="sk-SK" sz="1400" b="1" dirty="0"/>
          </a:p>
          <a:p>
            <a:pPr marL="726871" lvl="2" indent="-3429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sk-SK" sz="1400" b="1" dirty="0"/>
              <a:t>#</a:t>
            </a:r>
            <a:r>
              <a:rPr lang="sk-SK" sz="1400" b="1" dirty="0" err="1"/>
              <a:t>cooperationiscentral</a:t>
            </a:r>
            <a:r>
              <a:rPr lang="sk-SK" sz="1400" b="1" dirty="0"/>
              <a:t> </a:t>
            </a:r>
            <a:endParaRPr lang="sk-SK" sz="1400" b="1" dirty="0" smtClean="0"/>
          </a:p>
          <a:p>
            <a:pPr marL="383971" lvl="2">
              <a:spcBef>
                <a:spcPts val="1200"/>
              </a:spcBef>
            </a:pPr>
            <a:r>
              <a:rPr lang="sk-SK" sz="1400" b="1" dirty="0" smtClean="0"/>
              <a:t>       kampaň</a:t>
            </a:r>
            <a:endParaRPr lang="sk-SK" sz="1400" b="1" dirty="0"/>
          </a:p>
          <a:p>
            <a:pPr marL="726871" lvl="2" indent="-342900">
              <a:spcBef>
                <a:spcPts val="1200"/>
              </a:spcBef>
              <a:buFont typeface="Wingdings" panose="05000000000000000000" pitchFamily="2" charset="2"/>
              <a:buChar char="Ø"/>
            </a:pPr>
            <a:endParaRPr lang="sk-SK" sz="1400" b="1" dirty="0"/>
          </a:p>
          <a:p>
            <a:pPr marL="383971" lvl="2">
              <a:spcBef>
                <a:spcPts val="1200"/>
              </a:spcBef>
            </a:pPr>
            <a:endParaRPr lang="en-GB" sz="1400" b="1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6794" y="1063623"/>
            <a:ext cx="5822036" cy="5081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3511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4906736"/>
            <a:ext cx="9144000" cy="10940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4" name="Titel 13"/>
          <p:cNvSpPr>
            <a:spLocks noGrp="1"/>
          </p:cNvSpPr>
          <p:nvPr>
            <p:ph type="title"/>
          </p:nvPr>
        </p:nvSpPr>
        <p:spPr>
          <a:xfrm>
            <a:off x="141374" y="386240"/>
            <a:ext cx="8839479" cy="514505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000000"/>
                </a:solidFill>
              </a:rPr>
              <a:t>Koncept 4. výzvy</a:t>
            </a:r>
            <a:endParaRPr lang="de-AT" cap="none" dirty="0">
              <a:solidFill>
                <a:srgbClr val="000000"/>
              </a:solidFill>
            </a:endParaRPr>
          </a:p>
        </p:txBody>
      </p:sp>
      <p:sp>
        <p:nvSpPr>
          <p:cNvPr id="7" name="Textplatzhalter 6"/>
          <p:cNvSpPr txBox="1">
            <a:spLocks/>
          </p:cNvSpPr>
          <p:nvPr/>
        </p:nvSpPr>
        <p:spPr>
          <a:xfrm>
            <a:off x="392379" y="1526088"/>
            <a:ext cx="8541037" cy="52065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0" tIns="0" rIns="0" bIns="0" rtlCol="0" anchor="ctr" anchorCtr="0">
            <a:no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cs-CZ" sz="1800" i="1" dirty="0" smtClean="0">
                <a:solidFill>
                  <a:srgbClr val="000000"/>
                </a:solidFill>
              </a:rPr>
              <a:t>Co by měl program 4. výzvou dosáhnout</a:t>
            </a:r>
            <a:r>
              <a:rPr lang="en-US" sz="1800" i="1" dirty="0" smtClean="0">
                <a:solidFill>
                  <a:srgbClr val="000000"/>
                </a:solidFill>
              </a:rPr>
              <a:t>?</a:t>
            </a:r>
            <a:endParaRPr lang="en-GB" sz="1800" i="1" dirty="0">
              <a:solidFill>
                <a:srgbClr val="000000"/>
              </a:solidFill>
            </a:endParaRPr>
          </a:p>
        </p:txBody>
      </p:sp>
      <p:sp>
        <p:nvSpPr>
          <p:cNvPr id="8" name="Textplatzhalter 6"/>
          <p:cNvSpPr txBox="1">
            <a:spLocks/>
          </p:cNvSpPr>
          <p:nvPr/>
        </p:nvSpPr>
        <p:spPr>
          <a:xfrm>
            <a:off x="278519" y="2366990"/>
            <a:ext cx="8541037" cy="17727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800" dirty="0" err="1" smtClean="0">
                <a:solidFill>
                  <a:srgbClr val="000000"/>
                </a:solidFill>
              </a:rPr>
              <a:t>Proje</a:t>
            </a:r>
            <a:r>
              <a:rPr lang="cs-CZ" sz="1800" dirty="0" err="1" smtClean="0">
                <a:solidFill>
                  <a:srgbClr val="000000"/>
                </a:solidFill>
              </a:rPr>
              <a:t>kty</a:t>
            </a:r>
            <a:r>
              <a:rPr lang="cs-CZ" sz="1800" dirty="0" smtClean="0">
                <a:solidFill>
                  <a:srgbClr val="000000"/>
                </a:solidFill>
              </a:rPr>
              <a:t> dotované ze zdrojů 4. výzvy by měly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cs-CZ" sz="1800" b="1" dirty="0" smtClean="0">
                <a:solidFill>
                  <a:schemeClr val="accent1"/>
                </a:solidFill>
              </a:rPr>
              <a:t>převzít</a:t>
            </a:r>
            <a:r>
              <a:rPr lang="en-US" sz="1800" b="1" dirty="0" smtClean="0">
                <a:solidFill>
                  <a:schemeClr val="accent1"/>
                </a:solidFill>
              </a:rPr>
              <a:t> a</a:t>
            </a:r>
            <a:r>
              <a:rPr lang="cs-CZ" sz="1800" b="1" dirty="0">
                <a:solidFill>
                  <a:schemeClr val="accent1"/>
                </a:solidFill>
              </a:rPr>
              <a:t> </a:t>
            </a:r>
            <a:r>
              <a:rPr lang="cs-CZ" sz="1800" b="1" dirty="0" smtClean="0">
                <a:solidFill>
                  <a:schemeClr val="accent1"/>
                </a:solidFill>
              </a:rPr>
              <a:t>dalším využitím zúročit (´</a:t>
            </a:r>
            <a:r>
              <a:rPr lang="cs-CZ" sz="1800" b="1" i="1" dirty="0" err="1" smtClean="0">
                <a:solidFill>
                  <a:schemeClr val="accent1"/>
                </a:solidFill>
              </a:rPr>
              <a:t>capitalise</a:t>
            </a:r>
            <a:r>
              <a:rPr lang="cs-CZ" sz="1800" b="1" dirty="0" smtClean="0">
                <a:solidFill>
                  <a:schemeClr val="accent1"/>
                </a:solidFill>
              </a:rPr>
              <a:t>´) existující výsledky</a:t>
            </a:r>
            <a:r>
              <a:rPr lang="en-US" sz="1800" b="1" dirty="0" smtClean="0">
                <a:solidFill>
                  <a:schemeClr val="accent1"/>
                </a:solidFill>
              </a:rPr>
              <a:t> 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sz="18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smtClean="0">
                <a:solidFill>
                  <a:srgbClr val="000000"/>
                </a:solidFill>
              </a:rPr>
              <a:t>na nižší úrovni územních jednotek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>
                <a:solidFill>
                  <a:srgbClr val="000000"/>
                </a:solidFill>
              </a:rPr>
              <a:t>(downstream) </a:t>
            </a:r>
            <a:r>
              <a:rPr lang="en-US" sz="1800" dirty="0" smtClean="0">
                <a:solidFill>
                  <a:srgbClr val="000000"/>
                </a:solidFill>
              </a:rPr>
              <a:t>a </a:t>
            </a:r>
            <a:r>
              <a:rPr lang="cs-CZ" sz="1800" dirty="0" smtClean="0">
                <a:solidFill>
                  <a:srgbClr val="000000"/>
                </a:solidFill>
              </a:rPr>
              <a:t>na úrovni institucí, které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cs-CZ" sz="1800" dirty="0" smtClean="0">
                <a:solidFill>
                  <a:srgbClr val="000000"/>
                </a:solidFill>
              </a:rPr>
              <a:t>jsou tvůrcem politik </a:t>
            </a:r>
            <a:r>
              <a:rPr lang="en-US" sz="1800" dirty="0" smtClean="0">
                <a:solidFill>
                  <a:srgbClr val="000000"/>
                </a:solidFill>
              </a:rPr>
              <a:t>(upstream</a:t>
            </a:r>
            <a:r>
              <a:rPr lang="en-US" sz="1800" dirty="0">
                <a:solidFill>
                  <a:srgbClr val="000000"/>
                </a:solidFill>
              </a:rPr>
              <a:t>) 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endParaRPr lang="en-US" sz="1800" dirty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dirty="0" smtClean="0">
                <a:solidFill>
                  <a:srgbClr val="000000"/>
                </a:solidFill>
              </a:rPr>
              <a:t>K tomu má dojít</a:t>
            </a:r>
            <a:r>
              <a:rPr lang="en-GB" sz="1800" dirty="0" smtClean="0">
                <a:solidFill>
                  <a:srgbClr val="000000"/>
                </a:solidFill>
              </a:rPr>
              <a:t> </a:t>
            </a:r>
            <a:r>
              <a:rPr lang="cs-CZ" sz="1800" b="1" dirty="0" smtClean="0">
                <a:solidFill>
                  <a:schemeClr val="accent1"/>
                </a:solidFill>
              </a:rPr>
              <a:t>spojením </a:t>
            </a:r>
            <a:r>
              <a:rPr lang="en-GB" sz="1800" b="1" dirty="0" smtClean="0">
                <a:solidFill>
                  <a:schemeClr val="accent1"/>
                </a:solidFill>
              </a:rPr>
              <a:t> </a:t>
            </a:r>
            <a:r>
              <a:rPr lang="en-GB" sz="1800" dirty="0" smtClean="0">
                <a:solidFill>
                  <a:srgbClr val="000000"/>
                </a:solidFill>
              </a:rPr>
              <a:t>(</a:t>
            </a:r>
            <a:r>
              <a:rPr lang="cs-CZ" sz="1800" dirty="0" smtClean="0">
                <a:solidFill>
                  <a:srgbClr val="000000"/>
                </a:solidFill>
              </a:rPr>
              <a:t>´</a:t>
            </a:r>
            <a:r>
              <a:rPr lang="en-GB" sz="1800" dirty="0" smtClean="0">
                <a:solidFill>
                  <a:srgbClr val="000000"/>
                </a:solidFill>
              </a:rPr>
              <a:t>clustering</a:t>
            </a:r>
            <a:r>
              <a:rPr lang="cs-CZ" sz="1800" dirty="0" smtClean="0">
                <a:solidFill>
                  <a:srgbClr val="000000"/>
                </a:solidFill>
              </a:rPr>
              <a:t>´</a:t>
            </a:r>
            <a:r>
              <a:rPr lang="en-GB" sz="1800" dirty="0" smtClean="0">
                <a:solidFill>
                  <a:srgbClr val="000000"/>
                </a:solidFill>
              </a:rPr>
              <a:t>) </a:t>
            </a:r>
            <a:r>
              <a:rPr lang="cs-CZ" sz="1800" dirty="0" smtClean="0">
                <a:solidFill>
                  <a:srgbClr val="000000"/>
                </a:solidFill>
              </a:rPr>
              <a:t>výsledků</a:t>
            </a:r>
            <a:r>
              <a:rPr lang="en-GB" sz="1800" dirty="0" smtClean="0">
                <a:solidFill>
                  <a:srgbClr val="000000"/>
                </a:solidFill>
              </a:rPr>
              <a:t> exist</a:t>
            </a:r>
            <a:r>
              <a:rPr lang="cs-CZ" sz="1800" dirty="0" err="1" smtClean="0">
                <a:solidFill>
                  <a:srgbClr val="000000"/>
                </a:solidFill>
              </a:rPr>
              <a:t>ujících</a:t>
            </a:r>
            <a:r>
              <a:rPr lang="cs-CZ" sz="1800" dirty="0">
                <a:solidFill>
                  <a:srgbClr val="000000"/>
                </a:solidFill>
              </a:rPr>
              <a:t> </a:t>
            </a:r>
            <a:r>
              <a:rPr lang="en-GB" sz="1800" dirty="0" err="1" smtClean="0">
                <a:solidFill>
                  <a:srgbClr val="000000"/>
                </a:solidFill>
              </a:rPr>
              <a:t>proj</a:t>
            </a:r>
            <a:r>
              <a:rPr lang="cs-CZ" sz="1800" dirty="0" err="1" smtClean="0">
                <a:solidFill>
                  <a:srgbClr val="000000"/>
                </a:solidFill>
              </a:rPr>
              <a:t>ektů</a:t>
            </a:r>
            <a:r>
              <a:rPr lang="cs-CZ" sz="1800" dirty="0" smtClean="0">
                <a:solidFill>
                  <a:srgbClr val="000000"/>
                </a:solidFill>
              </a:rPr>
              <a:t> CE</a:t>
            </a:r>
            <a:r>
              <a:rPr lang="en-GB" sz="1800" dirty="0" smtClean="0">
                <a:solidFill>
                  <a:srgbClr val="000000"/>
                </a:solidFill>
              </a:rPr>
              <a:t> </a:t>
            </a:r>
            <a:endParaRPr lang="cs-CZ" sz="1800" dirty="0" smtClean="0">
              <a:solidFill>
                <a:srgbClr val="000000"/>
              </a:solidFill>
            </a:endParaRPr>
          </a:p>
          <a:p>
            <a:r>
              <a:rPr lang="cs-CZ" sz="1800" dirty="0">
                <a:solidFill>
                  <a:srgbClr val="000000"/>
                </a:solidFill>
              </a:rPr>
              <a:t> </a:t>
            </a:r>
            <a:r>
              <a:rPr lang="cs-CZ" sz="1800" dirty="0" smtClean="0">
                <a:solidFill>
                  <a:srgbClr val="000000"/>
                </a:solidFill>
              </a:rPr>
              <a:t>    </a:t>
            </a:r>
            <a:r>
              <a:rPr lang="en-GB" sz="1800" dirty="0" smtClean="0">
                <a:solidFill>
                  <a:srgbClr val="000000"/>
                </a:solidFill>
              </a:rPr>
              <a:t>a p</a:t>
            </a:r>
            <a:r>
              <a:rPr lang="cs-CZ" sz="1800" dirty="0" err="1" smtClean="0">
                <a:solidFill>
                  <a:srgbClr val="000000"/>
                </a:solidFill>
              </a:rPr>
              <a:t>řípadně</a:t>
            </a:r>
            <a:r>
              <a:rPr lang="en-GB" sz="1800" dirty="0" smtClean="0">
                <a:solidFill>
                  <a:srgbClr val="000000"/>
                </a:solidFill>
              </a:rPr>
              <a:t> </a:t>
            </a:r>
            <a:r>
              <a:rPr lang="en-GB" sz="1800" dirty="0" err="1" smtClean="0">
                <a:solidFill>
                  <a:srgbClr val="000000"/>
                </a:solidFill>
              </a:rPr>
              <a:t>proj</a:t>
            </a:r>
            <a:r>
              <a:rPr lang="cs-CZ" sz="1800" dirty="0" err="1" smtClean="0">
                <a:solidFill>
                  <a:srgbClr val="000000"/>
                </a:solidFill>
              </a:rPr>
              <a:t>ektů</a:t>
            </a:r>
            <a:r>
              <a:rPr lang="cs-CZ" sz="1800" dirty="0" smtClean="0">
                <a:solidFill>
                  <a:srgbClr val="000000"/>
                </a:solidFill>
              </a:rPr>
              <a:t> dotovaných jinými</a:t>
            </a:r>
            <a:r>
              <a:rPr lang="en-GB" sz="1800" dirty="0" smtClean="0">
                <a:solidFill>
                  <a:srgbClr val="000000"/>
                </a:solidFill>
              </a:rPr>
              <a:t> </a:t>
            </a:r>
            <a:r>
              <a:rPr lang="cs-CZ" sz="1800" dirty="0" smtClean="0">
                <a:solidFill>
                  <a:srgbClr val="000000"/>
                </a:solidFill>
              </a:rPr>
              <a:t>nástroji </a:t>
            </a:r>
            <a:r>
              <a:rPr lang="en-GB" sz="1800" dirty="0" smtClean="0">
                <a:solidFill>
                  <a:srgbClr val="000000"/>
                </a:solidFill>
              </a:rPr>
              <a:t>EU (</a:t>
            </a:r>
            <a:r>
              <a:rPr lang="cs-CZ" sz="1800" dirty="0" smtClean="0">
                <a:solidFill>
                  <a:srgbClr val="000000"/>
                </a:solidFill>
              </a:rPr>
              <a:t>včetně </a:t>
            </a:r>
            <a:r>
              <a:rPr lang="en-GB" sz="1800" dirty="0" err="1" smtClean="0">
                <a:solidFill>
                  <a:srgbClr val="000000"/>
                </a:solidFill>
              </a:rPr>
              <a:t>Interreg</a:t>
            </a:r>
            <a:r>
              <a:rPr lang="cs-CZ" sz="1800" dirty="0" smtClean="0">
                <a:solidFill>
                  <a:srgbClr val="000000"/>
                </a:solidFill>
              </a:rPr>
              <a:t>-ů</a:t>
            </a:r>
            <a:r>
              <a:rPr lang="en-GB" sz="1800" dirty="0" smtClean="0">
                <a:solidFill>
                  <a:srgbClr val="000000"/>
                </a:solidFill>
              </a:rPr>
              <a:t>)</a:t>
            </a:r>
            <a:endParaRPr lang="en-GB" sz="1800" dirty="0">
              <a:solidFill>
                <a:srgbClr val="000000"/>
              </a:solidFill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4016829" y="2048837"/>
            <a:ext cx="555171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3"/>
          </p:nvPr>
        </p:nvSpPr>
        <p:spPr>
          <a:xfrm>
            <a:off x="296863" y="1137684"/>
            <a:ext cx="8562975" cy="992367"/>
          </a:xfrm>
        </p:spPr>
        <p:txBody>
          <a:bodyPr/>
          <a:lstStyle/>
          <a:p>
            <a:r>
              <a:rPr lang="cs-CZ" dirty="0" smtClean="0"/>
              <a:t>Cíl výzvy - kapitalizační</a:t>
            </a:r>
            <a:endParaRPr lang="cs-CZ" dirty="0"/>
          </a:p>
        </p:txBody>
      </p:sp>
      <p:sp>
        <p:nvSpPr>
          <p:cNvPr id="11" name="Textplatzhalter 1"/>
          <p:cNvSpPr>
            <a:spLocks noGrp="1"/>
          </p:cNvSpPr>
          <p:nvPr>
            <p:ph type="body" sz="quarter" idx="13"/>
          </p:nvPr>
        </p:nvSpPr>
        <p:spPr>
          <a:xfrm>
            <a:off x="285093" y="4274181"/>
            <a:ext cx="8679372" cy="172656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Detaily obsahu 4. výzvy a data trvání výzvy budou potvrzeny po jednání MC v lednu 2019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Ovlivní ho analýza výsledků projektů CE a potenciál koordinace </a:t>
            </a:r>
            <a:endParaRPr lang="cs-CZ" sz="2000" dirty="0" smtClean="0"/>
          </a:p>
          <a:p>
            <a:r>
              <a:rPr lang="cs-CZ" sz="2000" dirty="0"/>
              <a:t> </a:t>
            </a:r>
            <a:r>
              <a:rPr lang="cs-CZ" sz="2000" dirty="0" smtClean="0"/>
              <a:t>    s </a:t>
            </a:r>
            <a:r>
              <a:rPr lang="cs-CZ" sz="2000" dirty="0"/>
              <a:t>jinými nástroji EU; </a:t>
            </a:r>
            <a:r>
              <a:rPr lang="cs-CZ" sz="2000" dirty="0" smtClean="0"/>
              <a:t>záleží také od zájmu </a:t>
            </a:r>
            <a:r>
              <a:rPr lang="cs-CZ" sz="2000" dirty="0"/>
              <a:t>příjemců o zapojení se do </a:t>
            </a:r>
            <a:r>
              <a:rPr lang="cs-CZ" sz="2000" dirty="0" smtClean="0"/>
              <a:t> </a:t>
            </a:r>
          </a:p>
          <a:p>
            <a:r>
              <a:rPr lang="cs-CZ" sz="2000" dirty="0"/>
              <a:t> </a:t>
            </a:r>
            <a:r>
              <a:rPr lang="cs-CZ" sz="2000" dirty="0" smtClean="0"/>
              <a:t>    výzvy (</a:t>
            </a:r>
            <a:r>
              <a:rPr lang="cs-CZ" sz="2000" dirty="0"/>
              <a:t>průzkum provádí JS)</a:t>
            </a:r>
          </a:p>
          <a:p>
            <a:endParaRPr lang="cs-CZ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9423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571827" y="2795201"/>
            <a:ext cx="45683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2400" b="1" dirty="0">
                <a:solidFill>
                  <a:prstClr val="white"/>
                </a:solidFill>
                <a:latin typeface="Bahnschrift SemiBold" panose="020B0502040204020203" pitchFamily="34" charset="0"/>
              </a:rPr>
              <a:t>Newsletters and Publication</a:t>
            </a:r>
            <a:endParaRPr lang="en-US" sz="1050" b="1" dirty="0">
              <a:solidFill>
                <a:prstClr val="white"/>
              </a:solidFill>
              <a:latin typeface="Bahnschrift SemiLight" panose="020B0502040204020203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841316"/>
            <a:ext cx="7513185" cy="5274191"/>
          </a:xfrm>
          <a:prstGeom prst="rect">
            <a:avLst/>
          </a:prstGeom>
        </p:spPr>
      </p:pic>
      <p:sp>
        <p:nvSpPr>
          <p:cNvPr id="2" name="Šipka nahoru 1"/>
          <p:cNvSpPr/>
          <p:nvPr/>
        </p:nvSpPr>
        <p:spPr>
          <a:xfrm>
            <a:off x="5574182" y="1236268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63412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96865" y="1268450"/>
            <a:ext cx="8562975" cy="563043"/>
          </a:xfrm>
        </p:spPr>
        <p:txBody>
          <a:bodyPr/>
          <a:lstStyle/>
          <a:p>
            <a:r>
              <a:rPr lang="cs-CZ" dirty="0" smtClean="0"/>
              <a:t>Komunikační aktivity </a:t>
            </a:r>
            <a:r>
              <a:rPr lang="de-DE" dirty="0" smtClean="0"/>
              <a:t>2018</a:t>
            </a:r>
            <a:endParaRPr lang="en-GB" b="1" dirty="0"/>
          </a:p>
        </p:txBody>
      </p:sp>
      <p:sp>
        <p:nvSpPr>
          <p:cNvPr id="2" name="Rectangle 1"/>
          <p:cNvSpPr/>
          <p:nvPr/>
        </p:nvSpPr>
        <p:spPr>
          <a:xfrm>
            <a:off x="296864" y="2000053"/>
            <a:ext cx="4639991" cy="367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sz="2000" dirty="0" smtClean="0"/>
              <a:t>Newsletter</a:t>
            </a:r>
            <a:r>
              <a:rPr lang="cs-CZ" sz="2000" dirty="0" smtClean="0"/>
              <a:t>, </a:t>
            </a:r>
            <a:r>
              <a:rPr lang="en-GB" sz="2000" dirty="0" smtClean="0"/>
              <a:t>direct mailing</a:t>
            </a:r>
            <a:endParaRPr lang="en-GB" sz="2000" dirty="0"/>
          </a:p>
          <a:p>
            <a:pPr marL="669721" lvl="1" indent="-285750">
              <a:spcBef>
                <a:spcPts val="1200"/>
              </a:spcBef>
              <a:buSzPct val="100000"/>
              <a:buFont typeface="Wingdings" panose="05000000000000000000" pitchFamily="2" charset="2"/>
              <a:buChar char="Ø"/>
            </a:pPr>
            <a:r>
              <a:rPr lang="en-GB" sz="1400" b="1" dirty="0"/>
              <a:t>6 </a:t>
            </a:r>
            <a:r>
              <a:rPr lang="en-GB" sz="1400" b="1" dirty="0" smtClean="0"/>
              <a:t>newsletter</a:t>
            </a:r>
            <a:r>
              <a:rPr lang="cs-CZ" sz="1400" b="1" dirty="0" smtClean="0"/>
              <a:t>ů,</a:t>
            </a:r>
            <a:r>
              <a:rPr lang="en-GB" sz="1400" b="1" dirty="0" smtClean="0"/>
              <a:t> </a:t>
            </a:r>
            <a:r>
              <a:rPr lang="en-GB" sz="1400" b="1" dirty="0"/>
              <a:t>10 direct </a:t>
            </a:r>
            <a:r>
              <a:rPr lang="en-GB" sz="1400" b="1" dirty="0" smtClean="0"/>
              <a:t>mailing</a:t>
            </a:r>
            <a:r>
              <a:rPr lang="cs-CZ" sz="1400" b="1" dirty="0" err="1" smtClean="0"/>
              <a:t>ových</a:t>
            </a:r>
            <a:r>
              <a:rPr lang="cs-CZ" sz="1400" b="1" dirty="0" smtClean="0"/>
              <a:t> aktivit </a:t>
            </a:r>
            <a:endParaRPr lang="en-GB" sz="1400" b="1" dirty="0"/>
          </a:p>
          <a:p>
            <a:pPr>
              <a:spcBef>
                <a:spcPts val="1200"/>
              </a:spcBef>
            </a:pPr>
            <a:endParaRPr lang="en-GB" sz="1400" b="1" dirty="0"/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sz="2000" dirty="0" err="1" smtClean="0"/>
              <a:t>Publi</a:t>
            </a:r>
            <a:r>
              <a:rPr lang="cs-CZ" sz="2000" dirty="0" err="1" smtClean="0"/>
              <a:t>kace</a:t>
            </a:r>
            <a:endParaRPr lang="en-GB" sz="2000" dirty="0"/>
          </a:p>
          <a:p>
            <a:pPr marL="669721" lvl="1" indent="-285750">
              <a:spcBef>
                <a:spcPts val="600"/>
              </a:spcBef>
              <a:buSzPct val="100000"/>
              <a:buFont typeface="Wingdings" panose="05000000000000000000" pitchFamily="2" charset="2"/>
              <a:buChar char="Ø"/>
            </a:pPr>
            <a:r>
              <a:rPr lang="en-GB" sz="1400" b="1" dirty="0"/>
              <a:t>Impact study (</a:t>
            </a:r>
            <a:r>
              <a:rPr lang="en-GB" sz="1400" b="1" dirty="0" err="1"/>
              <a:t>wiiw</a:t>
            </a:r>
            <a:r>
              <a:rPr lang="en-GB" sz="1400" b="1" dirty="0"/>
              <a:t>)  </a:t>
            </a:r>
          </a:p>
          <a:p>
            <a:pPr marL="720725" lvl="1" indent="-96838">
              <a:spcBef>
                <a:spcPts val="600"/>
              </a:spcBef>
              <a:buSzPct val="100000"/>
            </a:pPr>
            <a:r>
              <a:rPr lang="en-GB" sz="1400" b="1" dirty="0"/>
              <a:t> </a:t>
            </a:r>
            <a:r>
              <a:rPr lang="en-GB" sz="1000" b="1" dirty="0"/>
              <a:t>www.interreg-central.eu/impactstudy</a:t>
            </a:r>
          </a:p>
          <a:p>
            <a:pPr marL="669721" lvl="1" indent="-285750">
              <a:spcBef>
                <a:spcPts val="1200"/>
              </a:spcBef>
              <a:buSzPct val="100000"/>
              <a:buFont typeface="Wingdings" panose="05000000000000000000" pitchFamily="2" charset="2"/>
              <a:buChar char="Ø"/>
            </a:pPr>
            <a:r>
              <a:rPr lang="en-GB" sz="1400" b="1" dirty="0"/>
              <a:t>Programme input paper</a:t>
            </a:r>
          </a:p>
          <a:p>
            <a:pPr marL="669721" lvl="1" indent="-285750">
              <a:spcBef>
                <a:spcPts val="1200"/>
              </a:spcBef>
              <a:buSzPct val="100000"/>
              <a:buFont typeface="Wingdings" panose="05000000000000000000" pitchFamily="2" charset="2"/>
              <a:buChar char="Ø"/>
            </a:pPr>
            <a:r>
              <a:rPr lang="en-GB" sz="1400" b="1" dirty="0"/>
              <a:t>Cooperation maps </a:t>
            </a:r>
          </a:p>
          <a:p>
            <a:pPr marL="669721" lvl="1" indent="-285750">
              <a:spcBef>
                <a:spcPts val="1200"/>
              </a:spcBef>
              <a:buSzPct val="100000"/>
              <a:buFont typeface="Wingdings" panose="05000000000000000000" pitchFamily="2" charset="2"/>
              <a:buChar char="Ø"/>
            </a:pPr>
            <a:r>
              <a:rPr lang="en-GB" sz="1400" b="1" dirty="0"/>
              <a:t>Cooperation leaflet </a:t>
            </a:r>
            <a:r>
              <a:rPr lang="en-GB" sz="1000" u="sng" dirty="0"/>
              <a:t>(printed copies available)</a:t>
            </a:r>
            <a:r>
              <a:rPr lang="en-GB" sz="1000" b="1" dirty="0"/>
              <a:t> </a:t>
            </a:r>
            <a:endParaRPr lang="en-US" sz="1000" b="1" dirty="0"/>
          </a:p>
          <a:p>
            <a:pPr marL="623888" lvl="1">
              <a:spcBef>
                <a:spcPts val="600"/>
              </a:spcBef>
              <a:buSzPct val="100000"/>
            </a:pPr>
            <a:r>
              <a:rPr lang="en-GB" sz="1400" b="1" dirty="0"/>
              <a:t> </a:t>
            </a:r>
            <a:r>
              <a:rPr lang="en-GB" sz="1000" b="1" dirty="0"/>
              <a:t>www.interreg-central.eu/publications</a:t>
            </a:r>
            <a:endParaRPr lang="en-US" sz="1000" b="1" dirty="0"/>
          </a:p>
        </p:txBody>
      </p:sp>
      <p:pic>
        <p:nvPicPr>
          <p:cNvPr id="5" name="Bildplatzhalter 4" descr="Interreg CENTRAL EUROPE Newsletter - Interre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93059" y="855284"/>
            <a:ext cx="1850480" cy="4659026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5134252" y="1453194"/>
            <a:ext cx="1032632" cy="981461"/>
          </a:xfrm>
          <a:prstGeom prst="ellipse">
            <a:avLst/>
          </a:prstGeom>
          <a:noFill/>
          <a:ln w="127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17389" y="1618867"/>
            <a:ext cx="1272268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solidFill>
                  <a:schemeClr val="accent1"/>
                </a:solidFill>
                <a:latin typeface="Trebuchet MS" pitchFamily="34" charset="0"/>
                <a:cs typeface="Raleway Light"/>
              </a:rPr>
              <a:t>30% </a:t>
            </a:r>
          </a:p>
          <a:p>
            <a:pPr algn="ctr"/>
            <a:r>
              <a:rPr lang="de-DE" sz="1200" dirty="0">
                <a:solidFill>
                  <a:schemeClr val="accent1"/>
                </a:solidFill>
                <a:latin typeface="Trebuchet MS" pitchFamily="34" charset="0"/>
                <a:cs typeface="Raleway Light"/>
              </a:rPr>
              <a:t>Click rate</a:t>
            </a:r>
          </a:p>
        </p:txBody>
      </p:sp>
      <p:sp>
        <p:nvSpPr>
          <p:cNvPr id="10" name="Oval 9"/>
          <p:cNvSpPr/>
          <p:nvPr/>
        </p:nvSpPr>
        <p:spPr>
          <a:xfrm>
            <a:off x="5992435" y="2445047"/>
            <a:ext cx="1103227" cy="1048558"/>
          </a:xfrm>
          <a:prstGeom prst="ellipse">
            <a:avLst/>
          </a:prstGeom>
          <a:noFill/>
          <a:ln w="127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latin typeface="Trebuchet MS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00824" y="2649945"/>
            <a:ext cx="1272268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solidFill>
                  <a:schemeClr val="accent1"/>
                </a:solidFill>
                <a:latin typeface="Trebuchet MS" pitchFamily="34" charset="0"/>
                <a:cs typeface="Raleway Light"/>
              </a:rPr>
              <a:t>3500 </a:t>
            </a:r>
          </a:p>
          <a:p>
            <a:pPr algn="ctr"/>
            <a:r>
              <a:rPr lang="de-DE" sz="1200" dirty="0">
                <a:solidFill>
                  <a:schemeClr val="accent1"/>
                </a:solidFill>
                <a:latin typeface="Trebuchet MS" pitchFamily="34" charset="0"/>
                <a:cs typeface="Raleway Light"/>
              </a:rPr>
              <a:t>Views</a:t>
            </a:r>
          </a:p>
        </p:txBody>
      </p:sp>
    </p:spTree>
    <p:extLst>
      <p:ext uri="{BB962C8B-B14F-4D97-AF65-F5344CB8AC3E}">
        <p14:creationId xmlns:p14="http://schemas.microsoft.com/office/powerpoint/2010/main" val="39968714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65566" y="1080241"/>
            <a:ext cx="8562975" cy="563043"/>
          </a:xfrm>
        </p:spPr>
        <p:txBody>
          <a:bodyPr/>
          <a:lstStyle/>
          <a:p>
            <a:r>
              <a:rPr lang="sk-SK" dirty="0" err="1" smtClean="0"/>
              <a:t>Prezentace</a:t>
            </a:r>
            <a:r>
              <a:rPr lang="sk-SK" dirty="0" smtClean="0"/>
              <a:t> z </a:t>
            </a:r>
            <a:r>
              <a:rPr lang="sk-SK" dirty="0" err="1" smtClean="0"/>
              <a:t>různých</a:t>
            </a:r>
            <a:r>
              <a:rPr lang="sk-SK" dirty="0" smtClean="0"/>
              <a:t> </a:t>
            </a:r>
            <a:r>
              <a:rPr lang="sk-SK" dirty="0" err="1" smtClean="0"/>
              <a:t>akcí</a:t>
            </a:r>
            <a:r>
              <a:rPr lang="cs-CZ" dirty="0" smtClean="0"/>
              <a:t> – na horní liště </a:t>
            </a:r>
            <a:r>
              <a:rPr lang="cs-CZ" dirty="0" err="1" smtClean="0"/>
              <a:t>webstránky</a:t>
            </a:r>
            <a:r>
              <a:rPr lang="cs-CZ" dirty="0" smtClean="0"/>
              <a:t> - položka „EVENTS“</a:t>
            </a:r>
            <a:endParaRPr lang="en-GB" b="1" dirty="0"/>
          </a:p>
        </p:txBody>
      </p:sp>
      <p:sp>
        <p:nvSpPr>
          <p:cNvPr id="2" name="Rectangle 1"/>
          <p:cNvSpPr/>
          <p:nvPr/>
        </p:nvSpPr>
        <p:spPr>
          <a:xfrm>
            <a:off x="271772" y="1793615"/>
            <a:ext cx="42844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sk-SK" sz="2000" dirty="0" err="1" smtClean="0"/>
              <a:t>Semináře</a:t>
            </a:r>
            <a:r>
              <a:rPr lang="sk-SK" sz="2000" dirty="0" smtClean="0"/>
              <a:t> pro </a:t>
            </a:r>
            <a:r>
              <a:rPr lang="sk-SK" sz="2000" dirty="0" err="1" smtClean="0"/>
              <a:t>příjemce</a:t>
            </a:r>
            <a:endParaRPr lang="sk-SK" sz="2000" dirty="0"/>
          </a:p>
          <a:p>
            <a:pPr marL="669721" lvl="1" indent="-285750">
              <a:spcBef>
                <a:spcPts val="1200"/>
              </a:spcBef>
              <a:buSzPct val="100000"/>
              <a:buFont typeface="Wingdings" panose="05000000000000000000" pitchFamily="2" charset="2"/>
              <a:buChar char="Ø"/>
            </a:pPr>
            <a:r>
              <a:rPr lang="sk-SK" sz="1400" b="1" dirty="0"/>
              <a:t>PIT + </a:t>
            </a:r>
            <a:r>
              <a:rPr lang="sk-SK" sz="1400" b="1" dirty="0" err="1"/>
              <a:t>Communication</a:t>
            </a:r>
            <a:r>
              <a:rPr lang="sk-SK" sz="1400" b="1" dirty="0"/>
              <a:t> </a:t>
            </a:r>
            <a:r>
              <a:rPr lang="sk-SK" sz="1400" b="1" dirty="0" err="1" smtClean="0"/>
              <a:t>Seminar</a:t>
            </a:r>
            <a:endParaRPr lang="cs-CZ" sz="2000" dirty="0" smtClean="0"/>
          </a:p>
          <a:p>
            <a:pPr marL="669721" lvl="1" indent="-285750">
              <a:spcBef>
                <a:spcPts val="1200"/>
              </a:spcBef>
              <a:buSzPct val="100000"/>
              <a:buFont typeface="Wingdings" panose="05000000000000000000" pitchFamily="2" charset="2"/>
              <a:buChar char="Ø"/>
            </a:pPr>
            <a:endParaRPr lang="en-GB" sz="180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495" y="4078801"/>
            <a:ext cx="4131871" cy="2261253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1041299" y="2534932"/>
            <a:ext cx="2135174" cy="231432"/>
          </a:xfrm>
          <a:prstGeom prst="rect">
            <a:avLst/>
          </a:prstGeom>
          <a:noFill/>
        </p:spPr>
        <p:txBody>
          <a:bodyPr wrap="square" lIns="76794" tIns="38397" rIns="76794" bIns="38397" rtlCol="0">
            <a:spAutoFit/>
          </a:bodyPr>
          <a:lstStyle/>
          <a:p>
            <a:r>
              <a:rPr lang="sk-SK" sz="1000" b="1" dirty="0">
                <a:solidFill>
                  <a:schemeClr val="accent1"/>
                </a:solidFill>
                <a:latin typeface="Trebuchet MS" pitchFamily="34" charset="0"/>
                <a:cs typeface="Raleway"/>
                <a:hlinkClick r:id="rId4"/>
              </a:rPr>
              <a:t>www.interreg-central.eu/events</a:t>
            </a:r>
            <a:endParaRPr lang="en-GB" sz="1000" b="1" dirty="0">
              <a:solidFill>
                <a:schemeClr val="accent1"/>
              </a:solidFill>
              <a:latin typeface="Trebuchet MS" pitchFamily="34" charset="0"/>
              <a:cs typeface="Raleway"/>
            </a:endParaRPr>
          </a:p>
        </p:txBody>
      </p:sp>
      <p:sp>
        <p:nvSpPr>
          <p:cNvPr id="7" name="Rectangle 1"/>
          <p:cNvSpPr/>
          <p:nvPr/>
        </p:nvSpPr>
        <p:spPr>
          <a:xfrm>
            <a:off x="4251001" y="1835640"/>
            <a:ext cx="4284468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sk-SK" sz="2000" dirty="0" err="1" smtClean="0"/>
              <a:t>Veřejné</a:t>
            </a:r>
            <a:r>
              <a:rPr lang="sk-SK" sz="2000" dirty="0" smtClean="0"/>
              <a:t> </a:t>
            </a:r>
            <a:r>
              <a:rPr lang="sk-SK" sz="2000" dirty="0" err="1" smtClean="0"/>
              <a:t>akce</a:t>
            </a:r>
            <a:endParaRPr lang="sk-SK" sz="2000" dirty="0"/>
          </a:p>
          <a:p>
            <a:pPr marL="669721" lvl="1" indent="-285750">
              <a:spcBef>
                <a:spcPts val="1200"/>
              </a:spcBef>
              <a:buSzPct val="100000"/>
              <a:buFont typeface="Wingdings" panose="05000000000000000000" pitchFamily="2" charset="2"/>
              <a:buChar char="Ø"/>
            </a:pPr>
            <a:r>
              <a:rPr lang="sk-SK" sz="1400" b="1" dirty="0"/>
              <a:t>EURegionsTalk, TN Workshop at </a:t>
            </a:r>
            <a:r>
              <a:rPr lang="sk-SK" sz="1400" b="1" dirty="0" smtClean="0"/>
              <a:t>EWRC</a:t>
            </a:r>
            <a:r>
              <a:rPr lang="en-GB" sz="2000" dirty="0"/>
              <a:t/>
            </a:r>
            <a:br>
              <a:rPr lang="en-GB" sz="2000" dirty="0"/>
            </a:br>
            <a:endParaRPr lang="en-GB" sz="1800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3511" y="3611804"/>
            <a:ext cx="1958820" cy="2098922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6705297" y="2699346"/>
            <a:ext cx="2154542" cy="231432"/>
          </a:xfrm>
          <a:prstGeom prst="rect">
            <a:avLst/>
          </a:prstGeom>
          <a:noFill/>
        </p:spPr>
        <p:txBody>
          <a:bodyPr wrap="square" lIns="76794" tIns="38397" rIns="76794" bIns="38397" rtlCol="0">
            <a:spAutoFit/>
          </a:bodyPr>
          <a:lstStyle/>
          <a:p>
            <a:r>
              <a:rPr lang="sk-SK" sz="1000" b="1" dirty="0">
                <a:solidFill>
                  <a:schemeClr val="accent1"/>
                </a:solidFill>
                <a:latin typeface="Trebuchet MS" pitchFamily="34" charset="0"/>
                <a:cs typeface="Raleway"/>
              </a:rPr>
              <a:t>www.interreg-central.eu/news</a:t>
            </a:r>
            <a:endParaRPr lang="en-GB" sz="1000" b="1" dirty="0">
              <a:solidFill>
                <a:schemeClr val="accent1"/>
              </a:solidFill>
              <a:latin typeface="Trebuchet MS" pitchFamily="34" charset="0"/>
              <a:cs typeface="Raleway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5002948" y="5771699"/>
            <a:ext cx="381853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800" dirty="0">
                <a:hlinkClick r:id="rId6"/>
              </a:rPr>
              <a:t>https://www.interreg-central.eu/Content.Node/events/EURegionsWeek.html</a:t>
            </a:r>
            <a:endParaRPr lang="en-GB" sz="800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127" y="2761040"/>
            <a:ext cx="5397856" cy="1195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1484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Box 14"/>
          <p:cNvSpPr txBox="1">
            <a:spLocks noChangeArrowheads="1"/>
          </p:cNvSpPr>
          <p:nvPr/>
        </p:nvSpPr>
        <p:spPr bwMode="auto">
          <a:xfrm>
            <a:off x="2154238" y="1320266"/>
            <a:ext cx="6629400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7667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67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Národní kontaktní místo – </a:t>
            </a:r>
            <a:r>
              <a:rPr lang="cs-CZ" altLang="de-DE" sz="1600" dirty="0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Ministerstvo pro 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místní </a:t>
            </a:r>
            <a:r>
              <a:rPr lang="cs-CZ" altLang="de-DE" sz="1600" dirty="0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rozvoj </a:t>
            </a:r>
          </a:p>
          <a:p>
            <a:pPr eaLnBrk="1" hangingPunct="1"/>
            <a:r>
              <a:rPr lang="cs-CZ" altLang="de-DE" sz="1600" dirty="0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Odbor 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evropské územní spolupráce, </a:t>
            </a:r>
            <a:endParaRPr lang="cs-CZ" altLang="de-DE" sz="1600" dirty="0" smtClean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pPr eaLnBrk="1" hangingPunct="1"/>
            <a:r>
              <a:rPr lang="cs-CZ" altLang="de-DE" sz="1600" dirty="0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kancelář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: Letenská 3, Praha</a:t>
            </a:r>
            <a:endParaRPr lang="de-DE" altLang="de-DE" sz="16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pPr eaLnBrk="1" hangingPunct="1"/>
            <a:r>
              <a:rPr lang="de-DE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Phone	</a:t>
            </a:r>
            <a:r>
              <a:rPr lang="sk-SK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</a:t>
            </a:r>
            <a:r>
              <a:rPr lang="de-AT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+4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2</a:t>
            </a:r>
            <a:r>
              <a:rPr lang="de-AT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(0)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</a:t>
            </a:r>
            <a:r>
              <a:rPr lang="cs-CZ" altLang="cs-CZ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224 862 213, </a:t>
            </a:r>
            <a:r>
              <a:rPr lang="de-AT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+4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2</a:t>
            </a:r>
            <a:r>
              <a:rPr lang="de-AT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(0)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</a:t>
            </a:r>
            <a:r>
              <a:rPr lang="cs-CZ" altLang="cs-CZ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224 862 260</a:t>
            </a:r>
            <a:endParaRPr lang="de-DE" altLang="de-DE" sz="16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pPr eaLnBrk="1" hangingPunct="1"/>
            <a:r>
              <a:rPr lang="de-DE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Mail	</a:t>
            </a:r>
            <a:r>
              <a:rPr lang="sk-SK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 </a:t>
            </a:r>
            <a:r>
              <a:rPr lang="cs-CZ" altLang="de-DE" sz="1600" dirty="0" err="1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nadnarodni</a:t>
            </a:r>
            <a:r>
              <a:rPr lang="de-DE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@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mmr.cz</a:t>
            </a:r>
            <a:endParaRPr lang="de-DE" altLang="de-DE" sz="16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pPr eaLnBrk="1" hangingPunct="1"/>
            <a:r>
              <a:rPr lang="de-DE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Web	</a:t>
            </a:r>
            <a:r>
              <a:rPr lang="sk-SK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 </a:t>
            </a:r>
            <a:r>
              <a:rPr lang="de-DE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2"/>
              </a:rPr>
              <a:t>www.</a:t>
            </a:r>
            <a:r>
              <a:rPr lang="cs-CZ" altLang="de-DE" sz="1600" dirty="0" err="1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2"/>
              </a:rPr>
              <a:t>dotaceEU</a:t>
            </a:r>
            <a:r>
              <a:rPr lang="de-DE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2"/>
              </a:rPr>
              <a:t>.</a:t>
            </a:r>
            <a:r>
              <a:rPr lang="cs-CZ" altLang="de-DE" sz="1600" dirty="0" err="1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2"/>
              </a:rPr>
              <a:t>cz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2"/>
              </a:rPr>
              <a:t>/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Programové období 2014-2020</a:t>
            </a:r>
            <a:r>
              <a:rPr lang="de-DE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/ Programy</a:t>
            </a:r>
            <a:endParaRPr lang="de-DE" altLang="de-DE" sz="16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pPr eaLnBrk="1" hangingPunct="1"/>
            <a:r>
              <a:rPr lang="en-US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Twitter </a:t>
            </a:r>
            <a:r>
              <a:rPr lang="sk-SK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	  </a:t>
            </a:r>
            <a:r>
              <a:rPr lang="cs-CZ" altLang="cs-CZ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3"/>
              </a:rPr>
              <a:t>@</a:t>
            </a:r>
            <a:r>
              <a:rPr lang="cs-CZ" altLang="cs-CZ" sz="1600" dirty="0" err="1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3"/>
              </a:rPr>
              <a:t>Interreg_CZ</a:t>
            </a:r>
            <a:endParaRPr lang="cs-CZ" altLang="cs-CZ" sz="16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</p:txBody>
      </p:sp>
      <p:sp>
        <p:nvSpPr>
          <p:cNvPr id="43011" name="TextBox 16"/>
          <p:cNvSpPr txBox="1">
            <a:spLocks noChangeArrowheads="1"/>
          </p:cNvSpPr>
          <p:nvPr/>
        </p:nvSpPr>
        <p:spPr bwMode="auto">
          <a:xfrm>
            <a:off x="2154238" y="4041775"/>
            <a:ext cx="3278188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7667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67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cs-CZ" altLang="cs-CZ" sz="1600" dirty="0"/>
              <a:t>+43 (0) 1 8908 088 - 2403</a:t>
            </a:r>
            <a:endParaRPr lang="en-JM" altLang="cs-CZ" sz="1600" dirty="0">
              <a:solidFill>
                <a:srgbClr val="4D4D4E"/>
              </a:solidFill>
              <a:latin typeface="Trebuchet MS" pitchFamily="34" charset="0"/>
              <a:ea typeface="Raleway"/>
              <a:cs typeface="Raleway"/>
            </a:endParaRPr>
          </a:p>
        </p:txBody>
      </p:sp>
      <p:sp>
        <p:nvSpPr>
          <p:cNvPr id="43012" name="TextBox 17"/>
          <p:cNvSpPr txBox="1">
            <a:spLocks noChangeArrowheads="1"/>
          </p:cNvSpPr>
          <p:nvPr/>
        </p:nvSpPr>
        <p:spPr bwMode="auto">
          <a:xfrm>
            <a:off x="2154238" y="3645694"/>
            <a:ext cx="33782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7667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67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cs-CZ" altLang="cs-CZ" sz="1600" dirty="0" err="1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info</a:t>
            </a:r>
            <a:r>
              <a:rPr lang="de-AT" altLang="cs-CZ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@interreg-central.eu</a:t>
            </a:r>
            <a:endParaRPr lang="en-JM" altLang="cs-CZ" sz="16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</p:txBody>
      </p:sp>
      <p:sp>
        <p:nvSpPr>
          <p:cNvPr id="43015" name="TextBox 20"/>
          <p:cNvSpPr txBox="1">
            <a:spLocks noChangeArrowheads="1"/>
          </p:cNvSpPr>
          <p:nvPr/>
        </p:nvSpPr>
        <p:spPr bwMode="auto">
          <a:xfrm>
            <a:off x="2190748" y="3265488"/>
            <a:ext cx="32781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7667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67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AT" altLang="cs-CZ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www.interreg-central.eu</a:t>
            </a:r>
            <a:endParaRPr lang="en-JM" altLang="cs-CZ" sz="16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</p:txBody>
      </p:sp>
      <p:sp>
        <p:nvSpPr>
          <p:cNvPr id="43016" name="Freeform 21"/>
          <p:cNvSpPr>
            <a:spLocks noEditPoints="1"/>
          </p:cNvSpPr>
          <p:nvPr/>
        </p:nvSpPr>
        <p:spPr bwMode="auto">
          <a:xfrm>
            <a:off x="1533896" y="1428305"/>
            <a:ext cx="357188" cy="361950"/>
          </a:xfrm>
          <a:custGeom>
            <a:avLst/>
            <a:gdLst>
              <a:gd name="T0" fmla="*/ 2147483647 w 1500"/>
              <a:gd name="T1" fmla="*/ 2147483647 h 1500"/>
              <a:gd name="T2" fmla="*/ 2147483647 w 1500"/>
              <a:gd name="T3" fmla="*/ 2147483647 h 1500"/>
              <a:gd name="T4" fmla="*/ 2147483647 w 1500"/>
              <a:gd name="T5" fmla="*/ 0 h 1500"/>
              <a:gd name="T6" fmla="*/ 2147483647 w 1500"/>
              <a:gd name="T7" fmla="*/ 2147483647 h 1500"/>
              <a:gd name="T8" fmla="*/ 2147483647 w 1500"/>
              <a:gd name="T9" fmla="*/ 2147483647 h 1500"/>
              <a:gd name="T10" fmla="*/ 0 w 1500"/>
              <a:gd name="T11" fmla="*/ 2147483647 h 1500"/>
              <a:gd name="T12" fmla="*/ 2147483647 w 1500"/>
              <a:gd name="T13" fmla="*/ 2147483647 h 1500"/>
              <a:gd name="T14" fmla="*/ 2147483647 w 1500"/>
              <a:gd name="T15" fmla="*/ 2147483647 h 1500"/>
              <a:gd name="T16" fmla="*/ 2147483647 w 1500"/>
              <a:gd name="T17" fmla="*/ 2147483647 h 1500"/>
              <a:gd name="T18" fmla="*/ 2147483647 w 1500"/>
              <a:gd name="T19" fmla="*/ 2147483647 h 1500"/>
              <a:gd name="T20" fmla="*/ 2147483647 w 1500"/>
              <a:gd name="T21" fmla="*/ 2147483647 h 1500"/>
              <a:gd name="T22" fmla="*/ 2147483647 w 1500"/>
              <a:gd name="T23" fmla="*/ 2147483647 h 1500"/>
              <a:gd name="T24" fmla="*/ 2147483647 w 1500"/>
              <a:gd name="T25" fmla="*/ 2147483647 h 1500"/>
              <a:gd name="T26" fmla="*/ 2147483647 w 1500"/>
              <a:gd name="T27" fmla="*/ 2147483647 h 1500"/>
              <a:gd name="T28" fmla="*/ 2147483647 w 1500"/>
              <a:gd name="T29" fmla="*/ 2147483647 h 1500"/>
              <a:gd name="T30" fmla="*/ 2147483647 w 1500"/>
              <a:gd name="T31" fmla="*/ 2147483647 h 1500"/>
              <a:gd name="T32" fmla="*/ 2147483647 w 1500"/>
              <a:gd name="T33" fmla="*/ 2147483647 h 1500"/>
              <a:gd name="T34" fmla="*/ 2147483647 w 1500"/>
              <a:gd name="T35" fmla="*/ 2147483647 h 1500"/>
              <a:gd name="T36" fmla="*/ 2147483647 w 1500"/>
              <a:gd name="T37" fmla="*/ 2147483647 h 1500"/>
              <a:gd name="T38" fmla="*/ 2147483647 w 1500"/>
              <a:gd name="T39" fmla="*/ 2147483647 h 1500"/>
              <a:gd name="T40" fmla="*/ 2147483647 w 1500"/>
              <a:gd name="T41" fmla="*/ 2147483647 h 1500"/>
              <a:gd name="T42" fmla="*/ 2147483647 w 1500"/>
              <a:gd name="T43" fmla="*/ 2147483647 h 1500"/>
              <a:gd name="T44" fmla="*/ 2147483647 w 1500"/>
              <a:gd name="T45" fmla="*/ 2147483647 h 1500"/>
              <a:gd name="T46" fmla="*/ 2147483647 w 1500"/>
              <a:gd name="T47" fmla="*/ 2147483647 h 1500"/>
              <a:gd name="T48" fmla="*/ 2147483647 w 1500"/>
              <a:gd name="T49" fmla="*/ 2147483647 h 1500"/>
              <a:gd name="T50" fmla="*/ 2147483647 w 1500"/>
              <a:gd name="T51" fmla="*/ 2147483647 h 1500"/>
              <a:gd name="T52" fmla="*/ 2147483647 w 1500"/>
              <a:gd name="T53" fmla="*/ 2147483647 h 1500"/>
              <a:gd name="T54" fmla="*/ 2147483647 w 1500"/>
              <a:gd name="T55" fmla="*/ 2147483647 h 1500"/>
              <a:gd name="T56" fmla="*/ 2147483647 w 1500"/>
              <a:gd name="T57" fmla="*/ 2147483647 h 1500"/>
              <a:gd name="T58" fmla="*/ 2147483647 w 1500"/>
              <a:gd name="T59" fmla="*/ 2147483647 h 1500"/>
              <a:gd name="T60" fmla="*/ 2147483647 w 1500"/>
              <a:gd name="T61" fmla="*/ 2147483647 h 1500"/>
              <a:gd name="T62" fmla="*/ 2147483647 w 1500"/>
              <a:gd name="T63" fmla="*/ 2147483647 h 1500"/>
              <a:gd name="T64" fmla="*/ 2147483647 w 1500"/>
              <a:gd name="T65" fmla="*/ 2147483647 h 1500"/>
              <a:gd name="T66" fmla="*/ 2147483647 w 1500"/>
              <a:gd name="T67" fmla="*/ 2147483647 h 1500"/>
              <a:gd name="T68" fmla="*/ 2147483647 w 1500"/>
              <a:gd name="T69" fmla="*/ 2147483647 h 1500"/>
              <a:gd name="T70" fmla="*/ 2147483647 w 1500"/>
              <a:gd name="T71" fmla="*/ 2147483647 h 1500"/>
              <a:gd name="T72" fmla="*/ 2147483647 w 1500"/>
              <a:gd name="T73" fmla="*/ 2147483647 h 1500"/>
              <a:gd name="T74" fmla="*/ 2147483647 w 1500"/>
              <a:gd name="T75" fmla="*/ 2147483647 h 1500"/>
              <a:gd name="T76" fmla="*/ 2147483647 w 1500"/>
              <a:gd name="T77" fmla="*/ 2147483647 h 1500"/>
              <a:gd name="T78" fmla="*/ 2147483647 w 1500"/>
              <a:gd name="T79" fmla="*/ 2147483647 h 1500"/>
              <a:gd name="T80" fmla="*/ 2147483647 w 1500"/>
              <a:gd name="T81" fmla="*/ 2147483647 h 1500"/>
              <a:gd name="T82" fmla="*/ 2147483647 w 1500"/>
              <a:gd name="T83" fmla="*/ 2147483647 h 1500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500" h="1500">
                <a:moveTo>
                  <a:pt x="1472" y="525"/>
                </a:moveTo>
                <a:cubicBezTo>
                  <a:pt x="1331" y="338"/>
                  <a:pt x="1331" y="338"/>
                  <a:pt x="1331" y="338"/>
                </a:cubicBezTo>
                <a:cubicBezTo>
                  <a:pt x="1326" y="330"/>
                  <a:pt x="1319" y="324"/>
                  <a:pt x="1312" y="318"/>
                </a:cubicBezTo>
                <a:cubicBezTo>
                  <a:pt x="1312" y="94"/>
                  <a:pt x="1312" y="94"/>
                  <a:pt x="1312" y="94"/>
                </a:cubicBezTo>
                <a:cubicBezTo>
                  <a:pt x="1312" y="42"/>
                  <a:pt x="1271" y="0"/>
                  <a:pt x="1219" y="0"/>
                </a:cubicBezTo>
                <a:cubicBezTo>
                  <a:pt x="281" y="0"/>
                  <a:pt x="281" y="0"/>
                  <a:pt x="281" y="0"/>
                </a:cubicBezTo>
                <a:cubicBezTo>
                  <a:pt x="229" y="0"/>
                  <a:pt x="187" y="42"/>
                  <a:pt x="187" y="94"/>
                </a:cubicBezTo>
                <a:cubicBezTo>
                  <a:pt x="187" y="318"/>
                  <a:pt x="187" y="318"/>
                  <a:pt x="187" y="318"/>
                </a:cubicBezTo>
                <a:cubicBezTo>
                  <a:pt x="181" y="324"/>
                  <a:pt x="174" y="330"/>
                  <a:pt x="169" y="338"/>
                </a:cubicBezTo>
                <a:cubicBezTo>
                  <a:pt x="28" y="525"/>
                  <a:pt x="28" y="525"/>
                  <a:pt x="28" y="525"/>
                </a:cubicBezTo>
                <a:cubicBezTo>
                  <a:pt x="10" y="549"/>
                  <a:pt x="0" y="579"/>
                  <a:pt x="0" y="609"/>
                </a:cubicBezTo>
                <a:cubicBezTo>
                  <a:pt x="0" y="656"/>
                  <a:pt x="0" y="656"/>
                  <a:pt x="0" y="656"/>
                </a:cubicBezTo>
                <a:cubicBezTo>
                  <a:pt x="0" y="734"/>
                  <a:pt x="63" y="797"/>
                  <a:pt x="141" y="797"/>
                </a:cubicBezTo>
                <a:cubicBezTo>
                  <a:pt x="141" y="797"/>
                  <a:pt x="141" y="797"/>
                  <a:pt x="141" y="797"/>
                </a:cubicBezTo>
                <a:cubicBezTo>
                  <a:pt x="141" y="1406"/>
                  <a:pt x="141" y="1406"/>
                  <a:pt x="141" y="1406"/>
                </a:cubicBezTo>
                <a:cubicBezTo>
                  <a:pt x="141" y="1458"/>
                  <a:pt x="183" y="1500"/>
                  <a:pt x="234" y="1500"/>
                </a:cubicBezTo>
                <a:cubicBezTo>
                  <a:pt x="1266" y="1500"/>
                  <a:pt x="1266" y="1500"/>
                  <a:pt x="1266" y="1500"/>
                </a:cubicBezTo>
                <a:cubicBezTo>
                  <a:pt x="1317" y="1500"/>
                  <a:pt x="1359" y="1458"/>
                  <a:pt x="1359" y="1406"/>
                </a:cubicBezTo>
                <a:cubicBezTo>
                  <a:pt x="1359" y="797"/>
                  <a:pt x="1359" y="797"/>
                  <a:pt x="1359" y="797"/>
                </a:cubicBezTo>
                <a:cubicBezTo>
                  <a:pt x="1359" y="797"/>
                  <a:pt x="1359" y="797"/>
                  <a:pt x="1359" y="797"/>
                </a:cubicBezTo>
                <a:cubicBezTo>
                  <a:pt x="1437" y="797"/>
                  <a:pt x="1500" y="734"/>
                  <a:pt x="1500" y="656"/>
                </a:cubicBezTo>
                <a:cubicBezTo>
                  <a:pt x="1500" y="609"/>
                  <a:pt x="1500" y="609"/>
                  <a:pt x="1500" y="609"/>
                </a:cubicBezTo>
                <a:cubicBezTo>
                  <a:pt x="1500" y="579"/>
                  <a:pt x="1490" y="549"/>
                  <a:pt x="1472" y="525"/>
                </a:cubicBezTo>
                <a:close/>
                <a:moveTo>
                  <a:pt x="1219" y="94"/>
                </a:moveTo>
                <a:cubicBezTo>
                  <a:pt x="1219" y="281"/>
                  <a:pt x="1219" y="281"/>
                  <a:pt x="1219" y="281"/>
                </a:cubicBezTo>
                <a:cubicBezTo>
                  <a:pt x="281" y="281"/>
                  <a:pt x="281" y="281"/>
                  <a:pt x="281" y="281"/>
                </a:cubicBezTo>
                <a:cubicBezTo>
                  <a:pt x="281" y="281"/>
                  <a:pt x="281" y="281"/>
                  <a:pt x="281" y="281"/>
                </a:cubicBezTo>
                <a:cubicBezTo>
                  <a:pt x="281" y="94"/>
                  <a:pt x="281" y="94"/>
                  <a:pt x="281" y="94"/>
                </a:cubicBezTo>
                <a:lnTo>
                  <a:pt x="1219" y="94"/>
                </a:lnTo>
                <a:close/>
                <a:moveTo>
                  <a:pt x="478" y="703"/>
                </a:moveTo>
                <a:cubicBezTo>
                  <a:pt x="281" y="703"/>
                  <a:pt x="281" y="703"/>
                  <a:pt x="281" y="703"/>
                </a:cubicBezTo>
                <a:cubicBezTo>
                  <a:pt x="469" y="375"/>
                  <a:pt x="469" y="375"/>
                  <a:pt x="469" y="375"/>
                </a:cubicBezTo>
                <a:cubicBezTo>
                  <a:pt x="572" y="375"/>
                  <a:pt x="572" y="375"/>
                  <a:pt x="572" y="375"/>
                </a:cubicBezTo>
                <a:lnTo>
                  <a:pt x="478" y="703"/>
                </a:lnTo>
                <a:close/>
                <a:moveTo>
                  <a:pt x="620" y="375"/>
                </a:moveTo>
                <a:cubicBezTo>
                  <a:pt x="727" y="375"/>
                  <a:pt x="727" y="375"/>
                  <a:pt x="727" y="375"/>
                </a:cubicBezTo>
                <a:cubicBezTo>
                  <a:pt x="727" y="703"/>
                  <a:pt x="727" y="703"/>
                  <a:pt x="727" y="703"/>
                </a:cubicBezTo>
                <a:cubicBezTo>
                  <a:pt x="527" y="703"/>
                  <a:pt x="527" y="703"/>
                  <a:pt x="527" y="703"/>
                </a:cubicBezTo>
                <a:lnTo>
                  <a:pt x="620" y="375"/>
                </a:lnTo>
                <a:close/>
                <a:moveTo>
                  <a:pt x="773" y="375"/>
                </a:moveTo>
                <a:cubicBezTo>
                  <a:pt x="880" y="375"/>
                  <a:pt x="880" y="375"/>
                  <a:pt x="880" y="375"/>
                </a:cubicBezTo>
                <a:cubicBezTo>
                  <a:pt x="973" y="703"/>
                  <a:pt x="973" y="703"/>
                  <a:pt x="973" y="703"/>
                </a:cubicBezTo>
                <a:cubicBezTo>
                  <a:pt x="773" y="703"/>
                  <a:pt x="773" y="703"/>
                  <a:pt x="773" y="703"/>
                </a:cubicBezTo>
                <a:lnTo>
                  <a:pt x="773" y="375"/>
                </a:lnTo>
                <a:close/>
                <a:moveTo>
                  <a:pt x="928" y="375"/>
                </a:moveTo>
                <a:cubicBezTo>
                  <a:pt x="1031" y="375"/>
                  <a:pt x="1031" y="375"/>
                  <a:pt x="1031" y="375"/>
                </a:cubicBezTo>
                <a:cubicBezTo>
                  <a:pt x="1219" y="703"/>
                  <a:pt x="1219" y="703"/>
                  <a:pt x="1219" y="703"/>
                </a:cubicBezTo>
                <a:cubicBezTo>
                  <a:pt x="1022" y="703"/>
                  <a:pt x="1022" y="703"/>
                  <a:pt x="1022" y="703"/>
                </a:cubicBezTo>
                <a:lnTo>
                  <a:pt x="928" y="375"/>
                </a:lnTo>
                <a:close/>
                <a:moveTo>
                  <a:pt x="94" y="656"/>
                </a:moveTo>
                <a:cubicBezTo>
                  <a:pt x="94" y="609"/>
                  <a:pt x="94" y="609"/>
                  <a:pt x="94" y="609"/>
                </a:cubicBezTo>
                <a:cubicBezTo>
                  <a:pt x="94" y="599"/>
                  <a:pt x="97" y="589"/>
                  <a:pt x="103" y="581"/>
                </a:cubicBezTo>
                <a:cubicBezTo>
                  <a:pt x="244" y="394"/>
                  <a:pt x="244" y="394"/>
                  <a:pt x="244" y="394"/>
                </a:cubicBezTo>
                <a:cubicBezTo>
                  <a:pt x="253" y="382"/>
                  <a:pt x="266" y="375"/>
                  <a:pt x="281" y="375"/>
                </a:cubicBezTo>
                <a:cubicBezTo>
                  <a:pt x="415" y="375"/>
                  <a:pt x="415" y="375"/>
                  <a:pt x="415" y="375"/>
                </a:cubicBezTo>
                <a:cubicBezTo>
                  <a:pt x="227" y="703"/>
                  <a:pt x="227" y="703"/>
                  <a:pt x="227" y="703"/>
                </a:cubicBezTo>
                <a:cubicBezTo>
                  <a:pt x="141" y="703"/>
                  <a:pt x="141" y="703"/>
                  <a:pt x="141" y="703"/>
                </a:cubicBezTo>
                <a:cubicBezTo>
                  <a:pt x="115" y="703"/>
                  <a:pt x="94" y="682"/>
                  <a:pt x="94" y="656"/>
                </a:cubicBezTo>
                <a:close/>
                <a:moveTo>
                  <a:pt x="937" y="1406"/>
                </a:moveTo>
                <a:cubicBezTo>
                  <a:pt x="586" y="1406"/>
                  <a:pt x="586" y="1406"/>
                  <a:pt x="586" y="1406"/>
                </a:cubicBezTo>
                <a:cubicBezTo>
                  <a:pt x="586" y="938"/>
                  <a:pt x="586" y="938"/>
                  <a:pt x="586" y="938"/>
                </a:cubicBezTo>
                <a:cubicBezTo>
                  <a:pt x="937" y="938"/>
                  <a:pt x="937" y="938"/>
                  <a:pt x="937" y="938"/>
                </a:cubicBezTo>
                <a:lnTo>
                  <a:pt x="937" y="1406"/>
                </a:lnTo>
                <a:close/>
                <a:moveTo>
                  <a:pt x="1266" y="1406"/>
                </a:moveTo>
                <a:cubicBezTo>
                  <a:pt x="984" y="1406"/>
                  <a:pt x="984" y="1406"/>
                  <a:pt x="984" y="1406"/>
                </a:cubicBezTo>
                <a:cubicBezTo>
                  <a:pt x="984" y="938"/>
                  <a:pt x="984" y="938"/>
                  <a:pt x="984" y="938"/>
                </a:cubicBezTo>
                <a:cubicBezTo>
                  <a:pt x="984" y="912"/>
                  <a:pt x="963" y="891"/>
                  <a:pt x="937" y="891"/>
                </a:cubicBezTo>
                <a:cubicBezTo>
                  <a:pt x="586" y="891"/>
                  <a:pt x="586" y="891"/>
                  <a:pt x="586" y="891"/>
                </a:cubicBezTo>
                <a:cubicBezTo>
                  <a:pt x="560" y="891"/>
                  <a:pt x="539" y="912"/>
                  <a:pt x="539" y="938"/>
                </a:cubicBezTo>
                <a:cubicBezTo>
                  <a:pt x="539" y="1406"/>
                  <a:pt x="539" y="1406"/>
                  <a:pt x="539" y="1406"/>
                </a:cubicBezTo>
                <a:cubicBezTo>
                  <a:pt x="234" y="1406"/>
                  <a:pt x="234" y="1406"/>
                  <a:pt x="234" y="1406"/>
                </a:cubicBezTo>
                <a:cubicBezTo>
                  <a:pt x="234" y="797"/>
                  <a:pt x="234" y="797"/>
                  <a:pt x="234" y="797"/>
                </a:cubicBezTo>
                <a:cubicBezTo>
                  <a:pt x="1266" y="797"/>
                  <a:pt x="1266" y="797"/>
                  <a:pt x="1266" y="797"/>
                </a:cubicBezTo>
                <a:lnTo>
                  <a:pt x="1266" y="1406"/>
                </a:lnTo>
                <a:close/>
                <a:moveTo>
                  <a:pt x="1406" y="656"/>
                </a:moveTo>
                <a:cubicBezTo>
                  <a:pt x="1406" y="682"/>
                  <a:pt x="1385" y="703"/>
                  <a:pt x="1359" y="703"/>
                </a:cubicBezTo>
                <a:cubicBezTo>
                  <a:pt x="1273" y="703"/>
                  <a:pt x="1273" y="703"/>
                  <a:pt x="1273" y="703"/>
                </a:cubicBezTo>
                <a:cubicBezTo>
                  <a:pt x="1085" y="375"/>
                  <a:pt x="1085" y="375"/>
                  <a:pt x="1085" y="375"/>
                </a:cubicBezTo>
                <a:cubicBezTo>
                  <a:pt x="1219" y="375"/>
                  <a:pt x="1219" y="375"/>
                  <a:pt x="1219" y="375"/>
                </a:cubicBezTo>
                <a:cubicBezTo>
                  <a:pt x="1219" y="375"/>
                  <a:pt x="1219" y="375"/>
                  <a:pt x="1219" y="375"/>
                </a:cubicBezTo>
                <a:cubicBezTo>
                  <a:pt x="1234" y="375"/>
                  <a:pt x="1247" y="382"/>
                  <a:pt x="1256" y="394"/>
                </a:cubicBezTo>
                <a:cubicBezTo>
                  <a:pt x="1397" y="581"/>
                  <a:pt x="1397" y="581"/>
                  <a:pt x="1397" y="581"/>
                </a:cubicBezTo>
                <a:cubicBezTo>
                  <a:pt x="1403" y="589"/>
                  <a:pt x="1406" y="599"/>
                  <a:pt x="1406" y="609"/>
                </a:cubicBezTo>
                <a:lnTo>
                  <a:pt x="1406" y="6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8405" tIns="19202" rIns="38405" bIns="19202"/>
          <a:lstStyle/>
          <a:p>
            <a:endParaRPr lang="cs-CZ"/>
          </a:p>
        </p:txBody>
      </p:sp>
      <p:grpSp>
        <p:nvGrpSpPr>
          <p:cNvPr id="3" name="Skupina 2"/>
          <p:cNvGrpSpPr/>
          <p:nvPr/>
        </p:nvGrpSpPr>
        <p:grpSpPr>
          <a:xfrm>
            <a:off x="1608138" y="3265488"/>
            <a:ext cx="255587" cy="1041400"/>
            <a:chOff x="1608138" y="2776538"/>
            <a:chExt cx="255587" cy="1041400"/>
          </a:xfrm>
        </p:grpSpPr>
        <p:sp>
          <p:nvSpPr>
            <p:cNvPr id="43013" name="Freeform 27"/>
            <p:cNvSpPr>
              <a:spLocks noEditPoints="1"/>
            </p:cNvSpPr>
            <p:nvPr/>
          </p:nvSpPr>
          <p:spPr bwMode="auto">
            <a:xfrm>
              <a:off x="1627188" y="3211513"/>
              <a:ext cx="223837" cy="136525"/>
            </a:xfrm>
            <a:custGeom>
              <a:avLst/>
              <a:gdLst>
                <a:gd name="T0" fmla="*/ 0 w 229"/>
                <a:gd name="T1" fmla="*/ 0 h 137"/>
                <a:gd name="T2" fmla="*/ 0 w 229"/>
                <a:gd name="T3" fmla="*/ 2147483647 h 137"/>
                <a:gd name="T4" fmla="*/ 0 w 229"/>
                <a:gd name="T5" fmla="*/ 2147483647 h 137"/>
                <a:gd name="T6" fmla="*/ 0 w 229"/>
                <a:gd name="T7" fmla="*/ 2147483647 h 137"/>
                <a:gd name="T8" fmla="*/ 2147483647 w 229"/>
                <a:gd name="T9" fmla="*/ 2147483647 h 137"/>
                <a:gd name="T10" fmla="*/ 2147483647 w 229"/>
                <a:gd name="T11" fmla="*/ 2147483647 h 137"/>
                <a:gd name="T12" fmla="*/ 2147483647 w 229"/>
                <a:gd name="T13" fmla="*/ 2147483647 h 137"/>
                <a:gd name="T14" fmla="*/ 2147483647 w 229"/>
                <a:gd name="T15" fmla="*/ 0 h 137"/>
                <a:gd name="T16" fmla="*/ 0 w 229"/>
                <a:gd name="T17" fmla="*/ 0 h 137"/>
                <a:gd name="T18" fmla="*/ 2147483647 w 229"/>
                <a:gd name="T19" fmla="*/ 2147483647 h 137"/>
                <a:gd name="T20" fmla="*/ 2147483647 w 229"/>
                <a:gd name="T21" fmla="*/ 2147483647 h 137"/>
                <a:gd name="T22" fmla="*/ 2147483647 w 229"/>
                <a:gd name="T23" fmla="*/ 2147483647 h 137"/>
                <a:gd name="T24" fmla="*/ 2147483647 w 229"/>
                <a:gd name="T25" fmla="*/ 2147483647 h 137"/>
                <a:gd name="T26" fmla="*/ 2147483647 w 229"/>
                <a:gd name="T27" fmla="*/ 2147483647 h 137"/>
                <a:gd name="T28" fmla="*/ 2147483647 w 229"/>
                <a:gd name="T29" fmla="*/ 2147483647 h 137"/>
                <a:gd name="T30" fmla="*/ 2147483647 w 229"/>
                <a:gd name="T31" fmla="*/ 2147483647 h 137"/>
                <a:gd name="T32" fmla="*/ 2147483647 w 229"/>
                <a:gd name="T33" fmla="*/ 2147483647 h 137"/>
                <a:gd name="T34" fmla="*/ 2147483647 w 229"/>
                <a:gd name="T35" fmla="*/ 2147483647 h 137"/>
                <a:gd name="T36" fmla="*/ 2147483647 w 229"/>
                <a:gd name="T37" fmla="*/ 2147483647 h 137"/>
                <a:gd name="T38" fmla="*/ 2147483647 w 229"/>
                <a:gd name="T39" fmla="*/ 2147483647 h 137"/>
                <a:gd name="T40" fmla="*/ 2147483647 w 229"/>
                <a:gd name="T41" fmla="*/ 2147483647 h 137"/>
                <a:gd name="T42" fmla="*/ 2147483647 w 229"/>
                <a:gd name="T43" fmla="*/ 2147483647 h 137"/>
                <a:gd name="T44" fmla="*/ 2147483647 w 229"/>
                <a:gd name="T45" fmla="*/ 2147483647 h 137"/>
                <a:gd name="T46" fmla="*/ 2147483647 w 229"/>
                <a:gd name="T47" fmla="*/ 2147483647 h 137"/>
                <a:gd name="T48" fmla="*/ 2147483647 w 229"/>
                <a:gd name="T49" fmla="*/ 2147483647 h 137"/>
                <a:gd name="T50" fmla="*/ 2147483647 w 229"/>
                <a:gd name="T51" fmla="*/ 2147483647 h 137"/>
                <a:gd name="T52" fmla="*/ 2147483647 w 229"/>
                <a:gd name="T53" fmla="*/ 2147483647 h 137"/>
                <a:gd name="T54" fmla="*/ 2147483647 w 229"/>
                <a:gd name="T55" fmla="*/ 2147483647 h 137"/>
                <a:gd name="T56" fmla="*/ 2147483647 w 229"/>
                <a:gd name="T57" fmla="*/ 2147483647 h 137"/>
                <a:gd name="T58" fmla="*/ 2147483647 w 229"/>
                <a:gd name="T59" fmla="*/ 2147483647 h 137"/>
                <a:gd name="T60" fmla="*/ 2147483647 w 229"/>
                <a:gd name="T61" fmla="*/ 2147483647 h 13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229" h="137">
                  <a:moveTo>
                    <a:pt x="0" y="0"/>
                  </a:moveTo>
                  <a:lnTo>
                    <a:pt x="0" y="3"/>
                  </a:lnTo>
                  <a:lnTo>
                    <a:pt x="0" y="134"/>
                  </a:lnTo>
                  <a:lnTo>
                    <a:pt x="0" y="137"/>
                  </a:lnTo>
                  <a:lnTo>
                    <a:pt x="229" y="137"/>
                  </a:lnTo>
                  <a:lnTo>
                    <a:pt x="229" y="134"/>
                  </a:lnTo>
                  <a:lnTo>
                    <a:pt x="229" y="3"/>
                  </a:lnTo>
                  <a:lnTo>
                    <a:pt x="229" y="0"/>
                  </a:lnTo>
                  <a:lnTo>
                    <a:pt x="0" y="0"/>
                  </a:lnTo>
                  <a:close/>
                  <a:moveTo>
                    <a:pt x="209" y="121"/>
                  </a:moveTo>
                  <a:lnTo>
                    <a:pt x="153" y="69"/>
                  </a:lnTo>
                  <a:lnTo>
                    <a:pt x="209" y="16"/>
                  </a:lnTo>
                  <a:lnTo>
                    <a:pt x="209" y="121"/>
                  </a:lnTo>
                  <a:close/>
                  <a:moveTo>
                    <a:pt x="16" y="16"/>
                  </a:moveTo>
                  <a:lnTo>
                    <a:pt x="72" y="69"/>
                  </a:lnTo>
                  <a:lnTo>
                    <a:pt x="16" y="121"/>
                  </a:lnTo>
                  <a:lnTo>
                    <a:pt x="16" y="16"/>
                  </a:lnTo>
                  <a:close/>
                  <a:moveTo>
                    <a:pt x="42" y="121"/>
                  </a:moveTo>
                  <a:lnTo>
                    <a:pt x="88" y="78"/>
                  </a:lnTo>
                  <a:lnTo>
                    <a:pt x="117" y="108"/>
                  </a:lnTo>
                  <a:lnTo>
                    <a:pt x="144" y="78"/>
                  </a:lnTo>
                  <a:lnTo>
                    <a:pt x="190" y="121"/>
                  </a:lnTo>
                  <a:lnTo>
                    <a:pt x="42" y="121"/>
                  </a:lnTo>
                  <a:close/>
                  <a:moveTo>
                    <a:pt x="134" y="69"/>
                  </a:moveTo>
                  <a:lnTo>
                    <a:pt x="117" y="85"/>
                  </a:lnTo>
                  <a:lnTo>
                    <a:pt x="101" y="69"/>
                  </a:lnTo>
                  <a:lnTo>
                    <a:pt x="88" y="59"/>
                  </a:lnTo>
                  <a:lnTo>
                    <a:pt x="42" y="16"/>
                  </a:lnTo>
                  <a:lnTo>
                    <a:pt x="190" y="16"/>
                  </a:lnTo>
                  <a:lnTo>
                    <a:pt x="144" y="59"/>
                  </a:lnTo>
                  <a:lnTo>
                    <a:pt x="134" y="6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76794" tIns="38397" rIns="76794" bIns="38397"/>
            <a:lstStyle/>
            <a:p>
              <a:endParaRPr lang="cs-CZ"/>
            </a:p>
          </p:txBody>
        </p:sp>
        <p:sp>
          <p:nvSpPr>
            <p:cNvPr id="43014" name="Freeform 130"/>
            <p:cNvSpPr>
              <a:spLocks noEditPoints="1"/>
            </p:cNvSpPr>
            <p:nvPr/>
          </p:nvSpPr>
          <p:spPr bwMode="auto">
            <a:xfrm>
              <a:off x="1608138" y="2776538"/>
              <a:ext cx="255587" cy="260350"/>
            </a:xfrm>
            <a:custGeom>
              <a:avLst/>
              <a:gdLst>
                <a:gd name="T0" fmla="*/ 0 w 67"/>
                <a:gd name="T1" fmla="*/ 2147483647 h 67"/>
                <a:gd name="T2" fmla="*/ 2147483647 w 67"/>
                <a:gd name="T3" fmla="*/ 2147483647 h 67"/>
                <a:gd name="T4" fmla="*/ 2147483647 w 67"/>
                <a:gd name="T5" fmla="*/ 2147483647 h 67"/>
                <a:gd name="T6" fmla="*/ 2147483647 w 67"/>
                <a:gd name="T7" fmla="*/ 2147483647 h 67"/>
                <a:gd name="T8" fmla="*/ 2147483647 w 67"/>
                <a:gd name="T9" fmla="*/ 2147483647 h 67"/>
                <a:gd name="T10" fmla="*/ 2147483647 w 67"/>
                <a:gd name="T11" fmla="*/ 2147483647 h 67"/>
                <a:gd name="T12" fmla="*/ 2147483647 w 67"/>
                <a:gd name="T13" fmla="*/ 2147483647 h 67"/>
                <a:gd name="T14" fmla="*/ 2147483647 w 67"/>
                <a:gd name="T15" fmla="*/ 2147483647 h 67"/>
                <a:gd name="T16" fmla="*/ 2147483647 w 67"/>
                <a:gd name="T17" fmla="*/ 2147483647 h 67"/>
                <a:gd name="T18" fmla="*/ 2147483647 w 67"/>
                <a:gd name="T19" fmla="*/ 2147483647 h 67"/>
                <a:gd name="T20" fmla="*/ 2147483647 w 67"/>
                <a:gd name="T21" fmla="*/ 2147483647 h 67"/>
                <a:gd name="T22" fmla="*/ 2147483647 w 67"/>
                <a:gd name="T23" fmla="*/ 2147483647 h 67"/>
                <a:gd name="T24" fmla="*/ 2147483647 w 67"/>
                <a:gd name="T25" fmla="*/ 2147483647 h 67"/>
                <a:gd name="T26" fmla="*/ 2147483647 w 67"/>
                <a:gd name="T27" fmla="*/ 2147483647 h 67"/>
                <a:gd name="T28" fmla="*/ 2147483647 w 67"/>
                <a:gd name="T29" fmla="*/ 2147483647 h 67"/>
                <a:gd name="T30" fmla="*/ 2147483647 w 67"/>
                <a:gd name="T31" fmla="*/ 2147483647 h 67"/>
                <a:gd name="T32" fmla="*/ 2147483647 w 67"/>
                <a:gd name="T33" fmla="*/ 2147483647 h 67"/>
                <a:gd name="T34" fmla="*/ 2147483647 w 67"/>
                <a:gd name="T35" fmla="*/ 2147483647 h 67"/>
                <a:gd name="T36" fmla="*/ 2147483647 w 67"/>
                <a:gd name="T37" fmla="*/ 2147483647 h 67"/>
                <a:gd name="T38" fmla="*/ 2147483647 w 67"/>
                <a:gd name="T39" fmla="*/ 2147483647 h 67"/>
                <a:gd name="T40" fmla="*/ 2147483647 w 67"/>
                <a:gd name="T41" fmla="*/ 2147483647 h 67"/>
                <a:gd name="T42" fmla="*/ 2147483647 w 67"/>
                <a:gd name="T43" fmla="*/ 2147483647 h 67"/>
                <a:gd name="T44" fmla="*/ 2147483647 w 67"/>
                <a:gd name="T45" fmla="*/ 2147483647 h 67"/>
                <a:gd name="T46" fmla="*/ 2147483647 w 67"/>
                <a:gd name="T47" fmla="*/ 2147483647 h 67"/>
                <a:gd name="T48" fmla="*/ 2147483647 w 67"/>
                <a:gd name="T49" fmla="*/ 2147483647 h 67"/>
                <a:gd name="T50" fmla="*/ 2147483647 w 67"/>
                <a:gd name="T51" fmla="*/ 2147483647 h 67"/>
                <a:gd name="T52" fmla="*/ 2147483647 w 67"/>
                <a:gd name="T53" fmla="*/ 2147483647 h 67"/>
                <a:gd name="T54" fmla="*/ 2147483647 w 67"/>
                <a:gd name="T55" fmla="*/ 2147483647 h 67"/>
                <a:gd name="T56" fmla="*/ 2147483647 w 67"/>
                <a:gd name="T57" fmla="*/ 2147483647 h 67"/>
                <a:gd name="T58" fmla="*/ 2147483647 w 67"/>
                <a:gd name="T59" fmla="*/ 2147483647 h 67"/>
                <a:gd name="T60" fmla="*/ 2147483647 w 67"/>
                <a:gd name="T61" fmla="*/ 2147483647 h 67"/>
                <a:gd name="T62" fmla="*/ 2147483647 w 67"/>
                <a:gd name="T63" fmla="*/ 2147483647 h 6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cubicBezTo>
                    <a:pt x="15" y="0"/>
                    <a:pt x="0" y="15"/>
                    <a:pt x="0" y="34"/>
                  </a:cubicBezTo>
                  <a:cubicBezTo>
                    <a:pt x="0" y="52"/>
                    <a:pt x="15" y="67"/>
                    <a:pt x="34" y="67"/>
                  </a:cubicBezTo>
                  <a:cubicBezTo>
                    <a:pt x="52" y="67"/>
                    <a:pt x="67" y="52"/>
                    <a:pt x="67" y="34"/>
                  </a:cubicBezTo>
                  <a:cubicBezTo>
                    <a:pt x="67" y="15"/>
                    <a:pt x="52" y="0"/>
                    <a:pt x="34" y="0"/>
                  </a:cubicBezTo>
                  <a:close/>
                  <a:moveTo>
                    <a:pt x="34" y="63"/>
                  </a:moveTo>
                  <a:cubicBezTo>
                    <a:pt x="29" y="60"/>
                    <a:pt x="25" y="56"/>
                    <a:pt x="22" y="51"/>
                  </a:cubicBezTo>
                  <a:cubicBezTo>
                    <a:pt x="26" y="50"/>
                    <a:pt x="30" y="49"/>
                    <a:pt x="34" y="49"/>
                  </a:cubicBezTo>
                  <a:cubicBezTo>
                    <a:pt x="38" y="49"/>
                    <a:pt x="42" y="50"/>
                    <a:pt x="46" y="51"/>
                  </a:cubicBezTo>
                  <a:cubicBezTo>
                    <a:pt x="43" y="56"/>
                    <a:pt x="40" y="60"/>
                    <a:pt x="35" y="63"/>
                  </a:cubicBezTo>
                  <a:cubicBezTo>
                    <a:pt x="35" y="63"/>
                    <a:pt x="34" y="63"/>
                    <a:pt x="34" y="63"/>
                  </a:cubicBezTo>
                  <a:close/>
                  <a:moveTo>
                    <a:pt x="26" y="62"/>
                  </a:moveTo>
                  <a:cubicBezTo>
                    <a:pt x="21" y="61"/>
                    <a:pt x="17" y="59"/>
                    <a:pt x="13" y="55"/>
                  </a:cubicBezTo>
                  <a:cubicBezTo>
                    <a:pt x="15" y="54"/>
                    <a:pt x="17" y="53"/>
                    <a:pt x="19" y="53"/>
                  </a:cubicBezTo>
                  <a:cubicBezTo>
                    <a:pt x="21" y="56"/>
                    <a:pt x="23" y="60"/>
                    <a:pt x="26" y="62"/>
                  </a:cubicBezTo>
                  <a:close/>
                  <a:moveTo>
                    <a:pt x="4" y="32"/>
                  </a:moveTo>
                  <a:cubicBezTo>
                    <a:pt x="4" y="25"/>
                    <a:pt x="7" y="19"/>
                    <a:pt x="10" y="15"/>
                  </a:cubicBezTo>
                  <a:cubicBezTo>
                    <a:pt x="12" y="16"/>
                    <a:pt x="14" y="18"/>
                    <a:pt x="17" y="19"/>
                  </a:cubicBezTo>
                  <a:cubicBezTo>
                    <a:pt x="15" y="23"/>
                    <a:pt x="14" y="27"/>
                    <a:pt x="14" y="32"/>
                  </a:cubicBezTo>
                  <a:lnTo>
                    <a:pt x="4" y="32"/>
                  </a:lnTo>
                  <a:close/>
                  <a:moveTo>
                    <a:pt x="35" y="4"/>
                  </a:moveTo>
                  <a:cubicBezTo>
                    <a:pt x="40" y="7"/>
                    <a:pt x="44" y="12"/>
                    <a:pt x="46" y="17"/>
                  </a:cubicBezTo>
                  <a:cubicBezTo>
                    <a:pt x="42" y="18"/>
                    <a:pt x="38" y="19"/>
                    <a:pt x="34" y="19"/>
                  </a:cubicBezTo>
                  <a:cubicBezTo>
                    <a:pt x="30" y="19"/>
                    <a:pt x="26" y="18"/>
                    <a:pt x="22" y="17"/>
                  </a:cubicBezTo>
                  <a:cubicBezTo>
                    <a:pt x="25" y="11"/>
                    <a:pt x="29" y="7"/>
                    <a:pt x="34" y="4"/>
                  </a:cubicBezTo>
                  <a:cubicBezTo>
                    <a:pt x="34" y="4"/>
                    <a:pt x="35" y="4"/>
                    <a:pt x="35" y="4"/>
                  </a:cubicBezTo>
                  <a:close/>
                  <a:moveTo>
                    <a:pt x="43" y="5"/>
                  </a:moveTo>
                  <a:cubicBezTo>
                    <a:pt x="47" y="7"/>
                    <a:pt x="51" y="9"/>
                    <a:pt x="54" y="12"/>
                  </a:cubicBezTo>
                  <a:cubicBezTo>
                    <a:pt x="53" y="13"/>
                    <a:pt x="52" y="14"/>
                    <a:pt x="50" y="15"/>
                  </a:cubicBezTo>
                  <a:cubicBezTo>
                    <a:pt x="48" y="11"/>
                    <a:pt x="46" y="8"/>
                    <a:pt x="43" y="5"/>
                  </a:cubicBezTo>
                  <a:close/>
                  <a:moveTo>
                    <a:pt x="18" y="15"/>
                  </a:moveTo>
                  <a:cubicBezTo>
                    <a:pt x="16" y="14"/>
                    <a:pt x="15" y="13"/>
                    <a:pt x="13" y="12"/>
                  </a:cubicBezTo>
                  <a:cubicBezTo>
                    <a:pt x="17" y="8"/>
                    <a:pt x="21" y="6"/>
                    <a:pt x="26" y="5"/>
                  </a:cubicBezTo>
                  <a:cubicBezTo>
                    <a:pt x="23" y="8"/>
                    <a:pt x="20" y="11"/>
                    <a:pt x="18" y="15"/>
                  </a:cubicBezTo>
                  <a:close/>
                  <a:moveTo>
                    <a:pt x="20" y="20"/>
                  </a:moveTo>
                  <a:cubicBezTo>
                    <a:pt x="25" y="22"/>
                    <a:pt x="29" y="23"/>
                    <a:pt x="34" y="23"/>
                  </a:cubicBezTo>
                  <a:cubicBezTo>
                    <a:pt x="39" y="23"/>
                    <a:pt x="44" y="22"/>
                    <a:pt x="48" y="20"/>
                  </a:cubicBezTo>
                  <a:cubicBezTo>
                    <a:pt x="49" y="24"/>
                    <a:pt x="50" y="28"/>
                    <a:pt x="50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28"/>
                    <a:pt x="19" y="24"/>
                    <a:pt x="20" y="20"/>
                  </a:cubicBezTo>
                  <a:close/>
                  <a:moveTo>
                    <a:pt x="50" y="36"/>
                  </a:moveTo>
                  <a:cubicBezTo>
                    <a:pt x="50" y="40"/>
                    <a:pt x="49" y="44"/>
                    <a:pt x="48" y="47"/>
                  </a:cubicBezTo>
                  <a:cubicBezTo>
                    <a:pt x="43" y="46"/>
                    <a:pt x="39" y="45"/>
                    <a:pt x="34" y="45"/>
                  </a:cubicBezTo>
                  <a:cubicBezTo>
                    <a:pt x="29" y="45"/>
                    <a:pt x="25" y="46"/>
                    <a:pt x="21" y="47"/>
                  </a:cubicBezTo>
                  <a:cubicBezTo>
                    <a:pt x="19" y="44"/>
                    <a:pt x="18" y="40"/>
                    <a:pt x="18" y="36"/>
                  </a:cubicBezTo>
                  <a:lnTo>
                    <a:pt x="50" y="36"/>
                  </a:lnTo>
                  <a:close/>
                  <a:moveTo>
                    <a:pt x="50" y="53"/>
                  </a:moveTo>
                  <a:cubicBezTo>
                    <a:pt x="51" y="53"/>
                    <a:pt x="53" y="54"/>
                    <a:pt x="54" y="55"/>
                  </a:cubicBezTo>
                  <a:cubicBezTo>
                    <a:pt x="51" y="58"/>
                    <a:pt x="47" y="60"/>
                    <a:pt x="43" y="62"/>
                  </a:cubicBezTo>
                  <a:cubicBezTo>
                    <a:pt x="46" y="59"/>
                    <a:pt x="48" y="56"/>
                    <a:pt x="50" y="53"/>
                  </a:cubicBezTo>
                  <a:close/>
                  <a:moveTo>
                    <a:pt x="51" y="49"/>
                  </a:moveTo>
                  <a:cubicBezTo>
                    <a:pt x="53" y="45"/>
                    <a:pt x="54" y="40"/>
                    <a:pt x="54" y="36"/>
                  </a:cubicBezTo>
                  <a:cubicBezTo>
                    <a:pt x="63" y="36"/>
                    <a:pt x="63" y="36"/>
                    <a:pt x="63" y="36"/>
                  </a:cubicBezTo>
                  <a:cubicBezTo>
                    <a:pt x="63" y="42"/>
                    <a:pt x="61" y="48"/>
                    <a:pt x="57" y="52"/>
                  </a:cubicBezTo>
                  <a:cubicBezTo>
                    <a:pt x="55" y="51"/>
                    <a:pt x="53" y="50"/>
                    <a:pt x="51" y="49"/>
                  </a:cubicBezTo>
                  <a:close/>
                  <a:moveTo>
                    <a:pt x="54" y="32"/>
                  </a:moveTo>
                  <a:cubicBezTo>
                    <a:pt x="54" y="27"/>
                    <a:pt x="53" y="23"/>
                    <a:pt x="52" y="19"/>
                  </a:cubicBezTo>
                  <a:cubicBezTo>
                    <a:pt x="54" y="18"/>
                    <a:pt x="55" y="17"/>
                    <a:pt x="57" y="15"/>
                  </a:cubicBezTo>
                  <a:cubicBezTo>
                    <a:pt x="61" y="20"/>
                    <a:pt x="63" y="25"/>
                    <a:pt x="63" y="32"/>
                  </a:cubicBezTo>
                  <a:lnTo>
                    <a:pt x="54" y="32"/>
                  </a:lnTo>
                  <a:close/>
                  <a:moveTo>
                    <a:pt x="4" y="36"/>
                  </a:moveTo>
                  <a:cubicBezTo>
                    <a:pt x="14" y="36"/>
                    <a:pt x="14" y="36"/>
                    <a:pt x="14" y="36"/>
                  </a:cubicBezTo>
                  <a:cubicBezTo>
                    <a:pt x="14" y="40"/>
                    <a:pt x="15" y="45"/>
                    <a:pt x="17" y="49"/>
                  </a:cubicBezTo>
                  <a:cubicBezTo>
                    <a:pt x="15" y="50"/>
                    <a:pt x="13" y="51"/>
                    <a:pt x="11" y="53"/>
                  </a:cubicBezTo>
                  <a:cubicBezTo>
                    <a:pt x="7" y="48"/>
                    <a:pt x="4" y="42"/>
                    <a:pt x="4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76794" tIns="38397" rIns="76794" bIns="38397"/>
            <a:lstStyle/>
            <a:p>
              <a:endParaRPr lang="cs-CZ"/>
            </a:p>
          </p:txBody>
        </p:sp>
        <p:sp>
          <p:nvSpPr>
            <p:cNvPr id="43017" name="Freeform 76"/>
            <p:cNvSpPr>
              <a:spLocks noChangeArrowheads="1"/>
            </p:cNvSpPr>
            <p:nvPr/>
          </p:nvSpPr>
          <p:spPr bwMode="auto">
            <a:xfrm>
              <a:off x="1674813" y="3552825"/>
              <a:ext cx="150812" cy="265113"/>
            </a:xfrm>
            <a:custGeom>
              <a:avLst/>
              <a:gdLst>
                <a:gd name="T0" fmla="*/ 2147483647 w 283"/>
                <a:gd name="T1" fmla="*/ 0 h 489"/>
                <a:gd name="T2" fmla="*/ 2147483647 w 283"/>
                <a:gd name="T3" fmla="*/ 0 h 489"/>
                <a:gd name="T4" fmla="*/ 2147483647 w 283"/>
                <a:gd name="T5" fmla="*/ 0 h 489"/>
                <a:gd name="T6" fmla="*/ 0 w 283"/>
                <a:gd name="T7" fmla="*/ 2147483647 h 489"/>
                <a:gd name="T8" fmla="*/ 0 w 283"/>
                <a:gd name="T9" fmla="*/ 2147483647 h 489"/>
                <a:gd name="T10" fmla="*/ 2147483647 w 283"/>
                <a:gd name="T11" fmla="*/ 2147483647 h 489"/>
                <a:gd name="T12" fmla="*/ 2147483647 w 283"/>
                <a:gd name="T13" fmla="*/ 2147483647 h 489"/>
                <a:gd name="T14" fmla="*/ 2147483647 w 283"/>
                <a:gd name="T15" fmla="*/ 2147483647 h 489"/>
                <a:gd name="T16" fmla="*/ 2147483647 w 283"/>
                <a:gd name="T17" fmla="*/ 2147483647 h 489"/>
                <a:gd name="T18" fmla="*/ 2147483647 w 283"/>
                <a:gd name="T19" fmla="*/ 0 h 489"/>
                <a:gd name="T20" fmla="*/ 2147483647 w 283"/>
                <a:gd name="T21" fmla="*/ 2147483647 h 489"/>
                <a:gd name="T22" fmla="*/ 2147483647 w 283"/>
                <a:gd name="T23" fmla="*/ 2147483647 h 489"/>
                <a:gd name="T24" fmla="*/ 2147483647 w 283"/>
                <a:gd name="T25" fmla="*/ 2147483647 h 489"/>
                <a:gd name="T26" fmla="*/ 2147483647 w 283"/>
                <a:gd name="T27" fmla="*/ 2147483647 h 489"/>
                <a:gd name="T28" fmla="*/ 2147483647 w 283"/>
                <a:gd name="T29" fmla="*/ 2147483647 h 489"/>
                <a:gd name="T30" fmla="*/ 2147483647 w 283"/>
                <a:gd name="T31" fmla="*/ 2147483647 h 489"/>
                <a:gd name="T32" fmla="*/ 2147483647 w 283"/>
                <a:gd name="T33" fmla="*/ 2147483647 h 489"/>
                <a:gd name="T34" fmla="*/ 2147483647 w 283"/>
                <a:gd name="T35" fmla="*/ 2147483647 h 489"/>
                <a:gd name="T36" fmla="*/ 2147483647 w 283"/>
                <a:gd name="T37" fmla="*/ 2147483647 h 489"/>
                <a:gd name="T38" fmla="*/ 2147483647 w 283"/>
                <a:gd name="T39" fmla="*/ 2147483647 h 489"/>
                <a:gd name="T40" fmla="*/ 2147483647 w 283"/>
                <a:gd name="T41" fmla="*/ 2147483647 h 489"/>
                <a:gd name="T42" fmla="*/ 2147483647 w 283"/>
                <a:gd name="T43" fmla="*/ 2147483647 h 48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83" h="489">
                  <a:moveTo>
                    <a:pt x="238" y="0"/>
                  </a:moveTo>
                  <a:lnTo>
                    <a:pt x="238" y="0"/>
                  </a:lnTo>
                  <a:cubicBezTo>
                    <a:pt x="44" y="0"/>
                    <a:pt x="44" y="0"/>
                    <a:pt x="44" y="0"/>
                  </a:cubicBezTo>
                  <a:cubicBezTo>
                    <a:pt x="17" y="0"/>
                    <a:pt x="0" y="18"/>
                    <a:pt x="0" y="4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460"/>
                    <a:pt x="17" y="488"/>
                    <a:pt x="44" y="488"/>
                  </a:cubicBezTo>
                  <a:cubicBezTo>
                    <a:pt x="238" y="488"/>
                    <a:pt x="238" y="488"/>
                    <a:pt x="238" y="488"/>
                  </a:cubicBezTo>
                  <a:cubicBezTo>
                    <a:pt x="265" y="488"/>
                    <a:pt x="282" y="460"/>
                    <a:pt x="282" y="434"/>
                  </a:cubicBezTo>
                  <a:cubicBezTo>
                    <a:pt x="282" y="44"/>
                    <a:pt x="282" y="44"/>
                    <a:pt x="282" y="44"/>
                  </a:cubicBezTo>
                  <a:cubicBezTo>
                    <a:pt x="282" y="18"/>
                    <a:pt x="265" y="0"/>
                    <a:pt x="238" y="0"/>
                  </a:cubicBezTo>
                  <a:close/>
                  <a:moveTo>
                    <a:pt x="141" y="460"/>
                  </a:moveTo>
                  <a:lnTo>
                    <a:pt x="141" y="460"/>
                  </a:lnTo>
                  <a:cubicBezTo>
                    <a:pt x="123" y="460"/>
                    <a:pt x="106" y="451"/>
                    <a:pt x="106" y="443"/>
                  </a:cubicBezTo>
                  <a:cubicBezTo>
                    <a:pt x="106" y="425"/>
                    <a:pt x="123" y="416"/>
                    <a:pt x="141" y="416"/>
                  </a:cubicBezTo>
                  <a:cubicBezTo>
                    <a:pt x="159" y="416"/>
                    <a:pt x="176" y="425"/>
                    <a:pt x="176" y="443"/>
                  </a:cubicBezTo>
                  <a:cubicBezTo>
                    <a:pt x="176" y="451"/>
                    <a:pt x="159" y="460"/>
                    <a:pt x="141" y="460"/>
                  </a:cubicBezTo>
                  <a:close/>
                  <a:moveTo>
                    <a:pt x="247" y="390"/>
                  </a:moveTo>
                  <a:lnTo>
                    <a:pt x="247" y="390"/>
                  </a:lnTo>
                  <a:cubicBezTo>
                    <a:pt x="35" y="390"/>
                    <a:pt x="35" y="390"/>
                    <a:pt x="35" y="390"/>
                  </a:cubicBezTo>
                  <a:cubicBezTo>
                    <a:pt x="35" y="62"/>
                    <a:pt x="35" y="62"/>
                    <a:pt x="35" y="62"/>
                  </a:cubicBezTo>
                  <a:cubicBezTo>
                    <a:pt x="247" y="62"/>
                    <a:pt x="247" y="62"/>
                    <a:pt x="247" y="62"/>
                  </a:cubicBezTo>
                  <a:lnTo>
                    <a:pt x="247" y="39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38405" tIns="19202" rIns="38405" bIns="19202" anchor="ctr"/>
            <a:lstStyle/>
            <a:p>
              <a:endParaRPr lang="cs-CZ"/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16000" indent="0" defTabSz="913878" eaLnBrk="1" fontAlgn="auto" hangingPunct="1">
              <a:spcAft>
                <a:spcPts val="0"/>
              </a:spcAft>
              <a:defRPr/>
            </a:pPr>
            <a:r>
              <a:rPr lang="cs-CZ" dirty="0" smtClean="0">
                <a:solidFill>
                  <a:schemeClr val="bg2">
                    <a:lumMod val="75000"/>
                  </a:schemeClr>
                </a:solidFill>
              </a:rPr>
              <a:t>Kontakty </a:t>
            </a:r>
            <a:endParaRPr lang="de-AT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3019" name="TextBox 16"/>
          <p:cNvSpPr txBox="1">
            <a:spLocks noChangeArrowheads="1"/>
          </p:cNvSpPr>
          <p:nvPr/>
        </p:nvSpPr>
        <p:spPr bwMode="auto">
          <a:xfrm>
            <a:off x="2190748" y="4583906"/>
            <a:ext cx="533876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7667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67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AT" altLang="cs-CZ" sz="1600" dirty="0" smtClean="0">
                <a:solidFill>
                  <a:srgbClr val="4D4D4E"/>
                </a:solidFill>
                <a:latin typeface="Trebuchet MS" pitchFamily="34" charset="0"/>
                <a:ea typeface="Raleway"/>
                <a:cs typeface="Raleway"/>
              </a:rPr>
              <a:t>facebook.com/</a:t>
            </a:r>
            <a:r>
              <a:rPr lang="cs-CZ" altLang="cs-CZ" sz="1600" dirty="0" err="1" smtClean="0">
                <a:solidFill>
                  <a:srgbClr val="4D4D4E"/>
                </a:solidFill>
                <a:latin typeface="Trebuchet MS" pitchFamily="34" charset="0"/>
                <a:ea typeface="Raleway"/>
                <a:cs typeface="Raleway"/>
              </a:rPr>
              <a:t>InterregCE</a:t>
            </a:r>
            <a:endParaRPr lang="cs-CZ" altLang="cs-CZ" sz="1600" dirty="0" smtClean="0">
              <a:solidFill>
                <a:srgbClr val="4D4D4E"/>
              </a:solidFill>
              <a:latin typeface="Trebuchet MS" pitchFamily="34" charset="0"/>
              <a:ea typeface="Raleway"/>
              <a:cs typeface="Raleway"/>
            </a:endParaRPr>
          </a:p>
        </p:txBody>
      </p:sp>
      <p:sp>
        <p:nvSpPr>
          <p:cNvPr id="43020" name="TextBox 16"/>
          <p:cNvSpPr txBox="1">
            <a:spLocks noChangeArrowheads="1"/>
          </p:cNvSpPr>
          <p:nvPr/>
        </p:nvSpPr>
        <p:spPr bwMode="auto">
          <a:xfrm>
            <a:off x="2175944" y="4984959"/>
            <a:ext cx="604302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7667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67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GB" sz="1600" dirty="0" smtClean="0">
                <a:latin typeface="Trebuchet MS" pitchFamily="34" charset="0"/>
                <a:cs typeface="Raleway"/>
              </a:rPr>
              <a:t>twitter.com/</a:t>
            </a:r>
            <a:r>
              <a:rPr lang="en-GB" sz="1600" dirty="0" err="1" smtClean="0">
                <a:latin typeface="Trebuchet MS" pitchFamily="34" charset="0"/>
                <a:cs typeface="Raleway"/>
              </a:rPr>
              <a:t>InterregCE</a:t>
            </a:r>
            <a:r>
              <a:rPr lang="cs-CZ" sz="1600" dirty="0" smtClean="0">
                <a:latin typeface="Trebuchet MS" pitchFamily="34" charset="0"/>
                <a:cs typeface="Raleway"/>
              </a:rPr>
              <a:t>                 twitter.com/</a:t>
            </a:r>
            <a:r>
              <a:rPr lang="cs-CZ" sz="1600" dirty="0" err="1" smtClean="0">
                <a:latin typeface="Trebuchet MS" pitchFamily="34" charset="0"/>
                <a:cs typeface="Raleway"/>
              </a:rPr>
              <a:t>Interreg_CZ</a:t>
            </a:r>
            <a:endParaRPr lang="en-GB" sz="1600" dirty="0">
              <a:latin typeface="Trebuchet MS" pitchFamily="34" charset="0"/>
              <a:cs typeface="Raleway"/>
            </a:endParaRPr>
          </a:p>
        </p:txBody>
      </p:sp>
      <p:sp>
        <p:nvSpPr>
          <p:cNvPr id="43021" name="TextBox 16"/>
          <p:cNvSpPr txBox="1">
            <a:spLocks noChangeArrowheads="1"/>
          </p:cNvSpPr>
          <p:nvPr/>
        </p:nvSpPr>
        <p:spPr bwMode="auto">
          <a:xfrm>
            <a:off x="2190749" y="5355431"/>
            <a:ext cx="5338763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7667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67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n-GB" sz="1600" dirty="0" smtClean="0">
                <a:latin typeface="Trebuchet MS" pitchFamily="34" charset="0"/>
                <a:cs typeface="Raleway"/>
              </a:rPr>
              <a:t>Linkedin.com/in/</a:t>
            </a:r>
            <a:r>
              <a:rPr lang="en-GB" sz="1600" dirty="0" err="1" smtClean="0">
                <a:latin typeface="Trebuchet MS" pitchFamily="34" charset="0"/>
                <a:cs typeface="Raleway"/>
              </a:rPr>
              <a:t>interregce</a:t>
            </a:r>
            <a:endParaRPr lang="cs-CZ" altLang="cs-CZ" sz="1600" dirty="0" smtClean="0">
              <a:solidFill>
                <a:srgbClr val="4D4D4E"/>
              </a:solidFill>
              <a:latin typeface="Trebuchet MS" pitchFamily="34" charset="0"/>
              <a:ea typeface="Raleway"/>
              <a:cs typeface="Raleway"/>
            </a:endParaRPr>
          </a:p>
          <a:p>
            <a:pPr>
              <a:lnSpc>
                <a:spcPct val="150000"/>
              </a:lnSpc>
            </a:pPr>
            <a:r>
              <a:rPr lang="en-GB" sz="1600" dirty="0" smtClean="0">
                <a:latin typeface="Trebuchet MS" pitchFamily="34" charset="0"/>
                <a:cs typeface="Raleway"/>
              </a:rPr>
              <a:t>youtube.com/</a:t>
            </a:r>
            <a:r>
              <a:rPr lang="en-GB" sz="1600" dirty="0" err="1" smtClean="0">
                <a:latin typeface="Trebuchet MS" pitchFamily="34" charset="0"/>
                <a:cs typeface="Raleway"/>
              </a:rPr>
              <a:t>interregcentraleurope</a:t>
            </a:r>
            <a:endParaRPr lang="cs-CZ" altLang="cs-CZ" sz="1600" dirty="0">
              <a:solidFill>
                <a:srgbClr val="4D4D4E"/>
              </a:solidFill>
              <a:latin typeface="Trebuchet MS" pitchFamily="34" charset="0"/>
              <a:ea typeface="Raleway"/>
              <a:cs typeface="Raleway"/>
            </a:endParaRPr>
          </a:p>
          <a:p>
            <a:pPr eaLnBrk="1" hangingPunct="1"/>
            <a:r>
              <a:rPr lang="cs-CZ" altLang="cs-CZ" sz="1600" dirty="0" smtClean="0">
                <a:solidFill>
                  <a:srgbClr val="4D4D4E"/>
                </a:solidFill>
                <a:latin typeface="Trebuchet MS" pitchFamily="34" charset="0"/>
                <a:ea typeface="Raleway"/>
                <a:cs typeface="Raleway"/>
              </a:rPr>
              <a:t> #</a:t>
            </a:r>
            <a:r>
              <a:rPr lang="cs-CZ" altLang="cs-CZ" sz="1600" dirty="0" err="1" smtClean="0">
                <a:solidFill>
                  <a:srgbClr val="4D4D4E"/>
                </a:solidFill>
                <a:latin typeface="Trebuchet MS" pitchFamily="34" charset="0"/>
                <a:ea typeface="Raleway"/>
                <a:cs typeface="Raleway"/>
              </a:rPr>
              <a:t>cooperationiscentral</a:t>
            </a:r>
            <a:endParaRPr lang="cs-CZ" altLang="cs-CZ" sz="1600" dirty="0" smtClean="0">
              <a:solidFill>
                <a:srgbClr val="4D4D4E"/>
              </a:solidFill>
              <a:latin typeface="Trebuchet MS" pitchFamily="34" charset="0"/>
              <a:ea typeface="Raleway"/>
              <a:cs typeface="Raleway"/>
            </a:endParaRPr>
          </a:p>
        </p:txBody>
      </p:sp>
      <p:grpSp>
        <p:nvGrpSpPr>
          <p:cNvPr id="19" name="Group 4"/>
          <p:cNvGrpSpPr>
            <a:grpSpLocks noChangeAspect="1"/>
          </p:cNvGrpSpPr>
          <p:nvPr/>
        </p:nvGrpSpPr>
        <p:grpSpPr bwMode="auto">
          <a:xfrm>
            <a:off x="1757088" y="4626927"/>
            <a:ext cx="100013" cy="203200"/>
            <a:chOff x="2084" y="2051"/>
            <a:chExt cx="63" cy="128"/>
          </a:xfrm>
        </p:grpSpPr>
        <p:sp>
          <p:nvSpPr>
            <p:cNvPr id="20" name="AutoShape 3"/>
            <p:cNvSpPr>
              <a:spLocks noChangeAspect="1" noChangeArrowheads="1" noTextEdit="1"/>
            </p:cNvSpPr>
            <p:nvPr/>
          </p:nvSpPr>
          <p:spPr bwMode="auto">
            <a:xfrm>
              <a:off x="2084" y="2051"/>
              <a:ext cx="63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AT"/>
            </a:p>
          </p:txBody>
        </p:sp>
        <p:sp>
          <p:nvSpPr>
            <p:cNvPr id="21" name="Freeform 5"/>
            <p:cNvSpPr>
              <a:spLocks/>
            </p:cNvSpPr>
            <p:nvPr/>
          </p:nvSpPr>
          <p:spPr bwMode="auto">
            <a:xfrm>
              <a:off x="2086" y="2053"/>
              <a:ext cx="63" cy="126"/>
            </a:xfrm>
            <a:custGeom>
              <a:avLst/>
              <a:gdLst>
                <a:gd name="T0" fmla="*/ 0 w 33"/>
                <a:gd name="T1" fmla="*/ 22 h 68"/>
                <a:gd name="T2" fmla="*/ 7 w 33"/>
                <a:gd name="T3" fmla="*/ 22 h 68"/>
                <a:gd name="T4" fmla="*/ 7 w 33"/>
                <a:gd name="T5" fmla="*/ 15 h 68"/>
                <a:gd name="T6" fmla="*/ 9 w 33"/>
                <a:gd name="T7" fmla="*/ 5 h 68"/>
                <a:gd name="T8" fmla="*/ 20 w 33"/>
                <a:gd name="T9" fmla="*/ 0 h 68"/>
                <a:gd name="T10" fmla="*/ 33 w 33"/>
                <a:gd name="T11" fmla="*/ 1 h 68"/>
                <a:gd name="T12" fmla="*/ 31 w 33"/>
                <a:gd name="T13" fmla="*/ 11 h 68"/>
                <a:gd name="T14" fmla="*/ 25 w 33"/>
                <a:gd name="T15" fmla="*/ 11 h 68"/>
                <a:gd name="T16" fmla="*/ 20 w 33"/>
                <a:gd name="T17" fmla="*/ 14 h 68"/>
                <a:gd name="T18" fmla="*/ 20 w 33"/>
                <a:gd name="T19" fmla="*/ 22 h 68"/>
                <a:gd name="T20" fmla="*/ 31 w 33"/>
                <a:gd name="T21" fmla="*/ 22 h 68"/>
                <a:gd name="T22" fmla="*/ 30 w 33"/>
                <a:gd name="T23" fmla="*/ 32 h 68"/>
                <a:gd name="T24" fmla="*/ 20 w 33"/>
                <a:gd name="T25" fmla="*/ 32 h 68"/>
                <a:gd name="T26" fmla="*/ 20 w 33"/>
                <a:gd name="T27" fmla="*/ 68 h 68"/>
                <a:gd name="T28" fmla="*/ 7 w 33"/>
                <a:gd name="T29" fmla="*/ 68 h 68"/>
                <a:gd name="T30" fmla="*/ 7 w 33"/>
                <a:gd name="T31" fmla="*/ 32 h 68"/>
                <a:gd name="T32" fmla="*/ 0 w 33"/>
                <a:gd name="T33" fmla="*/ 32 h 68"/>
                <a:gd name="T34" fmla="*/ 0 w 33"/>
                <a:gd name="T35" fmla="*/ 22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3" h="68">
                  <a:moveTo>
                    <a:pt x="0" y="22"/>
                  </a:moveTo>
                  <a:cubicBezTo>
                    <a:pt x="7" y="22"/>
                    <a:pt x="7" y="22"/>
                    <a:pt x="7" y="22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7" y="12"/>
                    <a:pt x="7" y="8"/>
                    <a:pt x="9" y="5"/>
                  </a:cubicBezTo>
                  <a:cubicBezTo>
                    <a:pt x="11" y="2"/>
                    <a:pt x="15" y="0"/>
                    <a:pt x="20" y="0"/>
                  </a:cubicBezTo>
                  <a:cubicBezTo>
                    <a:pt x="29" y="0"/>
                    <a:pt x="33" y="1"/>
                    <a:pt x="33" y="1"/>
                  </a:cubicBezTo>
                  <a:cubicBezTo>
                    <a:pt x="31" y="11"/>
                    <a:pt x="31" y="11"/>
                    <a:pt x="31" y="11"/>
                  </a:cubicBezTo>
                  <a:cubicBezTo>
                    <a:pt x="31" y="11"/>
                    <a:pt x="28" y="11"/>
                    <a:pt x="25" y="11"/>
                  </a:cubicBezTo>
                  <a:cubicBezTo>
                    <a:pt x="22" y="11"/>
                    <a:pt x="20" y="11"/>
                    <a:pt x="20" y="14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68"/>
                    <a:pt x="20" y="68"/>
                    <a:pt x="20" y="68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0" y="32"/>
                    <a:pt x="0" y="32"/>
                    <a:pt x="0" y="32"/>
                  </a:cubicBezTo>
                  <a:lnTo>
                    <a:pt x="0" y="22"/>
                  </a:lnTo>
                  <a:close/>
                </a:path>
              </a:pathLst>
            </a:custGeom>
            <a:solidFill>
              <a:srgbClr val="7F94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AT"/>
            </a:p>
          </p:txBody>
        </p:sp>
      </p:grpSp>
      <p:pic>
        <p:nvPicPr>
          <p:cNvPr id="22" name="Picture 13" descr="\\ISTORAGE\-Print\MA27\Powerpoint\rep\twitter.emf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851" y="5027912"/>
            <a:ext cx="202500" cy="160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12" descr="\\ISTORAGE\-Print\MA27\Powerpoint\rep\linkedin.emf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475" y="5377239"/>
            <a:ext cx="202500" cy="18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6" descr="Y:\MA27\Powerpoint\rep\youtube-logo_Petrol.em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2926" y="5864621"/>
            <a:ext cx="225425" cy="21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1629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06736"/>
            <a:ext cx="9144000" cy="10940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4" name="Titel 13"/>
          <p:cNvSpPr>
            <a:spLocks noGrp="1"/>
          </p:cNvSpPr>
          <p:nvPr>
            <p:ph type="title"/>
          </p:nvPr>
        </p:nvSpPr>
        <p:spPr>
          <a:xfrm>
            <a:off x="169580" y="341197"/>
            <a:ext cx="8839479" cy="514505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000000"/>
                </a:solidFill>
              </a:rPr>
              <a:t>Koncept 4. výzvy</a:t>
            </a:r>
            <a:endParaRPr lang="de-AT" cap="none" dirty="0">
              <a:solidFill>
                <a:srgbClr val="000000"/>
              </a:solidFill>
            </a:endParaRPr>
          </a:p>
        </p:txBody>
      </p:sp>
      <p:sp>
        <p:nvSpPr>
          <p:cNvPr id="2" name="Textplatzhalter 1"/>
          <p:cNvSpPr>
            <a:spLocks noGrp="1"/>
          </p:cNvSpPr>
          <p:nvPr>
            <p:ph type="body" sz="quarter" idx="13"/>
          </p:nvPr>
        </p:nvSpPr>
        <p:spPr>
          <a:xfrm>
            <a:off x="307831" y="4195875"/>
            <a:ext cx="8562975" cy="563043"/>
          </a:xfrm>
        </p:spPr>
        <p:txBody>
          <a:bodyPr/>
          <a:lstStyle/>
          <a:p>
            <a:r>
              <a:rPr lang="cs-CZ" dirty="0" smtClean="0"/>
              <a:t>Přístup k výzvě </a:t>
            </a:r>
            <a:endParaRPr lang="en-GB" dirty="0"/>
          </a:p>
        </p:txBody>
      </p:sp>
      <p:sp>
        <p:nvSpPr>
          <p:cNvPr id="8" name="Textplatzhalter 6"/>
          <p:cNvSpPr txBox="1">
            <a:spLocks/>
          </p:cNvSpPr>
          <p:nvPr/>
        </p:nvSpPr>
        <p:spPr>
          <a:xfrm>
            <a:off x="461854" y="4511946"/>
            <a:ext cx="8176614" cy="18835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800" u="sng" dirty="0" smtClean="0">
                <a:solidFill>
                  <a:srgbClr val="000000"/>
                </a:solidFill>
              </a:rPr>
              <a:t>Zaměření</a:t>
            </a:r>
            <a:endParaRPr lang="en-US" sz="1800" u="sng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 smtClean="0">
                <a:solidFill>
                  <a:srgbClr val="000000"/>
                </a:solidFill>
              </a:rPr>
              <a:t>Výzva bude </a:t>
            </a:r>
            <a:r>
              <a:rPr lang="cs-CZ" sz="1800" dirty="0">
                <a:solidFill>
                  <a:srgbClr val="000000"/>
                </a:solidFill>
              </a:rPr>
              <a:t>s</a:t>
            </a:r>
            <a:r>
              <a:rPr lang="cs-CZ" sz="1800" dirty="0" smtClean="0">
                <a:solidFill>
                  <a:srgbClr val="000000"/>
                </a:solidFill>
              </a:rPr>
              <a:t>oustředěna na využití existujících výsledků</a:t>
            </a:r>
            <a:endParaRPr lang="en-US" sz="18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0000"/>
                </a:solidFill>
              </a:rPr>
              <a:t>Proje</a:t>
            </a:r>
            <a:r>
              <a:rPr lang="cs-CZ" sz="1800" dirty="0" err="1" smtClean="0">
                <a:solidFill>
                  <a:srgbClr val="000000"/>
                </a:solidFill>
              </a:rPr>
              <a:t>kty</a:t>
            </a:r>
            <a:r>
              <a:rPr lang="cs-CZ" sz="1800" dirty="0" smtClean="0">
                <a:solidFill>
                  <a:srgbClr val="000000"/>
                </a:solidFill>
              </a:rPr>
              <a:t> budou mít za cíl určit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cs-CZ" sz="1800" dirty="0" smtClean="0">
                <a:solidFill>
                  <a:srgbClr val="000000"/>
                </a:solidFill>
              </a:rPr>
              <a:t>konkrétní aktivity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cs-CZ" sz="1800" dirty="0" smtClean="0">
                <a:solidFill>
                  <a:srgbClr val="000000"/>
                </a:solidFill>
              </a:rPr>
              <a:t>pro využití výsledků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cs-CZ" sz="1800" dirty="0" smtClean="0">
                <a:solidFill>
                  <a:srgbClr val="000000"/>
                </a:solidFill>
              </a:rPr>
              <a:t>případně je koordinovat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cs-CZ" sz="1800" dirty="0" smtClean="0">
                <a:solidFill>
                  <a:srgbClr val="000000"/>
                </a:solidFill>
              </a:rPr>
              <a:t>s dalšími nástroji </a:t>
            </a:r>
            <a:r>
              <a:rPr lang="en-US" sz="1800" dirty="0" smtClean="0">
                <a:solidFill>
                  <a:srgbClr val="000000"/>
                </a:solidFill>
              </a:rPr>
              <a:t>EU</a:t>
            </a:r>
            <a:endParaRPr lang="en-US" sz="18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 smtClean="0">
                <a:solidFill>
                  <a:srgbClr val="000000"/>
                </a:solidFill>
              </a:rPr>
              <a:t>Pouhé duplikování</a:t>
            </a:r>
            <a:r>
              <a:rPr lang="en-US" sz="1800" dirty="0" smtClean="0">
                <a:solidFill>
                  <a:srgbClr val="000000"/>
                </a:solidFill>
              </a:rPr>
              <a:t>/</a:t>
            </a:r>
            <a:r>
              <a:rPr lang="cs-CZ" sz="1800" dirty="0" smtClean="0">
                <a:solidFill>
                  <a:srgbClr val="000000"/>
                </a:solidFill>
              </a:rPr>
              <a:t>reprodukce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cs-CZ" sz="1800" dirty="0" smtClean="0">
                <a:solidFill>
                  <a:srgbClr val="000000"/>
                </a:solidFill>
              </a:rPr>
              <a:t>existujících výsledků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cs-CZ" sz="1800" dirty="0" smtClean="0">
                <a:solidFill>
                  <a:srgbClr val="000000"/>
                </a:solidFill>
              </a:rPr>
              <a:t>- - -&gt; </a:t>
            </a:r>
            <a:r>
              <a:rPr lang="cs-CZ" sz="1800" u="sng" dirty="0" smtClean="0">
                <a:solidFill>
                  <a:srgbClr val="000000"/>
                </a:solidFill>
              </a:rPr>
              <a:t>je vyloučené</a:t>
            </a:r>
            <a:endParaRPr lang="en-US" sz="1800" u="sng" dirty="0" smtClean="0">
              <a:solidFill>
                <a:srgbClr val="000000"/>
              </a:solidFill>
            </a:endParaRPr>
          </a:p>
          <a:p>
            <a:endParaRPr lang="en-US" sz="1800" u="sng" dirty="0">
              <a:solidFill>
                <a:srgbClr val="000000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357956" y="1119878"/>
            <a:ext cx="8462723" cy="2539756"/>
          </a:xfrm>
          <a:prstGeom prst="rect">
            <a:avLst/>
          </a:prstGeom>
          <a:noFill/>
        </p:spPr>
        <p:txBody>
          <a:bodyPr wrap="square" lIns="76794" tIns="38397" rIns="76794" bIns="38397" rtlCol="0">
            <a:spAutoFit/>
          </a:bodyPr>
          <a:lstStyle/>
          <a:p>
            <a:r>
              <a:rPr lang="cs-CZ" sz="2000" b="1" dirty="0" smtClean="0">
                <a:solidFill>
                  <a:schemeClr val="accent1"/>
                </a:solidFill>
                <a:cs typeface="Raleway"/>
              </a:rPr>
              <a:t>Kapitalizace </a:t>
            </a:r>
            <a:r>
              <a:rPr lang="cs-CZ" sz="2000" b="1" dirty="0" smtClean="0">
                <a:solidFill>
                  <a:schemeClr val="accent1"/>
                </a:solidFill>
                <a:cs typeface="Arial" panose="020B0604020202020204" pitchFamily="34" charset="0"/>
              </a:rPr>
              <a:t>→ </a:t>
            </a:r>
          </a:p>
          <a:p>
            <a:r>
              <a:rPr lang="cs-CZ" sz="2000" b="1" i="1" dirty="0" smtClean="0">
                <a:solidFill>
                  <a:schemeClr val="accent1"/>
                </a:solidFill>
                <a:cs typeface="Arial" panose="020B0604020202020204" pitchFamily="34" charset="0"/>
              </a:rPr>
              <a:t>Např. </a:t>
            </a:r>
            <a:r>
              <a:rPr lang="cs-CZ" sz="2000" b="1" i="1" dirty="0">
                <a:solidFill>
                  <a:schemeClr val="accent1"/>
                </a:solidFill>
                <a:cs typeface="Arial" panose="020B0604020202020204" pitchFamily="34" charset="0"/>
              </a:rPr>
              <a:t>d</a:t>
            </a:r>
            <a:r>
              <a:rPr lang="cs-CZ" sz="2000" b="1" i="1" dirty="0" smtClean="0">
                <a:solidFill>
                  <a:schemeClr val="accent1"/>
                </a:solidFill>
                <a:cs typeface="Arial" panose="020B0604020202020204" pitchFamily="34" charset="0"/>
              </a:rPr>
              <a:t>efinice podle INTERREG EUROPE ≈ www.interreg4c.eu: optimalizace výsledků dosažených ve specifické oblasti regionální politiky; </a:t>
            </a:r>
            <a:r>
              <a:rPr lang="cs-CZ" sz="2000" b="1" i="1" dirty="0" err="1" smtClean="0">
                <a:solidFill>
                  <a:schemeClr val="accent1"/>
                </a:solidFill>
                <a:cs typeface="Arial" panose="020B0604020202020204" pitchFamily="34" charset="0"/>
              </a:rPr>
              <a:t>k.aktivity</a:t>
            </a:r>
            <a:r>
              <a:rPr lang="cs-CZ" sz="2000" b="1" i="1" dirty="0" smtClean="0">
                <a:solidFill>
                  <a:schemeClr val="accent1"/>
                </a:solidFill>
                <a:cs typeface="Arial" panose="020B0604020202020204" pitchFamily="34" charset="0"/>
              </a:rPr>
              <a:t> se skládají ze sběru, analýzy, šíření a přenosu nejlepších postupů (</a:t>
            </a:r>
            <a:r>
              <a:rPr lang="cs-CZ" sz="2000" b="1" i="1" dirty="0" err="1" smtClean="0">
                <a:solidFill>
                  <a:schemeClr val="accent1"/>
                </a:solidFill>
                <a:cs typeface="Arial" panose="020B0604020202020204" pitchFamily="34" charset="0"/>
              </a:rPr>
              <a:t>best</a:t>
            </a:r>
            <a:r>
              <a:rPr lang="cs-CZ" sz="2000" b="1" i="1" dirty="0" smtClean="0">
                <a:solidFill>
                  <a:schemeClr val="accent1"/>
                </a:solidFill>
                <a:cs typeface="Arial" panose="020B0604020202020204" pitchFamily="34" charset="0"/>
              </a:rPr>
              <a:t> </a:t>
            </a:r>
            <a:r>
              <a:rPr lang="cs-CZ" sz="2000" b="1" i="1" dirty="0" err="1" smtClean="0">
                <a:solidFill>
                  <a:schemeClr val="accent1"/>
                </a:solidFill>
                <a:cs typeface="Arial" panose="020B0604020202020204" pitchFamily="34" charset="0"/>
              </a:rPr>
              <a:t>practices</a:t>
            </a:r>
            <a:r>
              <a:rPr lang="cs-CZ" sz="2000" b="1" i="1" dirty="0" smtClean="0">
                <a:solidFill>
                  <a:schemeClr val="accent1"/>
                </a:solidFill>
                <a:cs typeface="Arial" panose="020B0604020202020204" pitchFamily="34" charset="0"/>
              </a:rPr>
              <a:t>) v určité oblasti politiky  </a:t>
            </a:r>
          </a:p>
          <a:p>
            <a:r>
              <a:rPr lang="cs-CZ" sz="2000" b="1" i="1" dirty="0" smtClean="0">
                <a:solidFill>
                  <a:schemeClr val="accent1"/>
                </a:solidFill>
                <a:cs typeface="Arial" panose="020B0604020202020204" pitchFamily="34" charset="0"/>
              </a:rPr>
              <a:t>Na webu: Programme/</a:t>
            </a:r>
            <a:r>
              <a:rPr lang="cs-CZ" sz="2000" b="1" i="1" dirty="0" err="1" smtClean="0">
                <a:solidFill>
                  <a:schemeClr val="accent1"/>
                </a:solidFill>
                <a:cs typeface="Arial" panose="020B0604020202020204" pitchFamily="34" charset="0"/>
              </a:rPr>
              <a:t>Publications</a:t>
            </a:r>
            <a:r>
              <a:rPr lang="cs-CZ" sz="2000" b="1" i="1" dirty="0" smtClean="0">
                <a:solidFill>
                  <a:schemeClr val="accent1"/>
                </a:solidFill>
                <a:cs typeface="Arial" panose="020B0604020202020204" pitchFamily="34" charset="0"/>
              </a:rPr>
              <a:t>/General/</a:t>
            </a:r>
            <a:r>
              <a:rPr lang="cs-CZ" sz="2000" b="1" i="1" dirty="0" err="1" smtClean="0">
                <a:solidFill>
                  <a:schemeClr val="accent1"/>
                </a:solidFill>
                <a:cs typeface="Arial" panose="020B0604020202020204" pitchFamily="34" charset="0"/>
              </a:rPr>
              <a:t>Key</a:t>
            </a:r>
            <a:r>
              <a:rPr lang="cs-CZ" sz="2000" b="1" i="1" dirty="0" smtClean="0">
                <a:solidFill>
                  <a:schemeClr val="accent1"/>
                </a:solidFill>
                <a:cs typeface="Arial" panose="020B0604020202020204" pitchFamily="34" charset="0"/>
              </a:rPr>
              <a:t> </a:t>
            </a:r>
            <a:r>
              <a:rPr lang="cs-CZ" sz="2000" b="1" i="1" dirty="0" err="1" smtClean="0">
                <a:solidFill>
                  <a:schemeClr val="accent1"/>
                </a:solidFill>
                <a:cs typeface="Arial" panose="020B0604020202020204" pitchFamily="34" charset="0"/>
              </a:rPr>
              <a:t>features</a:t>
            </a:r>
            <a:r>
              <a:rPr lang="cs-CZ" sz="2000" b="1" i="1" dirty="0" smtClean="0">
                <a:solidFill>
                  <a:schemeClr val="accent1"/>
                </a:solidFill>
                <a:cs typeface="Arial" panose="020B0604020202020204" pitchFamily="34" charset="0"/>
              </a:rPr>
              <a:t> </a:t>
            </a:r>
            <a:r>
              <a:rPr lang="cs-CZ" sz="2000" b="1" i="1" dirty="0" err="1" smtClean="0">
                <a:solidFill>
                  <a:schemeClr val="accent1"/>
                </a:solidFill>
                <a:cs typeface="Arial" panose="020B0604020202020204" pitchFamily="34" charset="0"/>
              </a:rPr>
              <a:t>of</a:t>
            </a:r>
            <a:r>
              <a:rPr lang="cs-CZ" sz="2000" b="1" i="1" dirty="0" smtClean="0">
                <a:solidFill>
                  <a:schemeClr val="accent1"/>
                </a:solidFill>
                <a:cs typeface="Arial" panose="020B0604020202020204" pitchFamily="34" charset="0"/>
              </a:rPr>
              <a:t> </a:t>
            </a:r>
            <a:r>
              <a:rPr lang="cs-CZ" sz="2000" b="1" i="1" dirty="0" err="1" smtClean="0">
                <a:solidFill>
                  <a:schemeClr val="accent1"/>
                </a:solidFill>
                <a:cs typeface="Arial" panose="020B0604020202020204" pitchFamily="34" charset="0"/>
              </a:rPr>
              <a:t>capitalisation</a:t>
            </a:r>
            <a:r>
              <a:rPr lang="cs-CZ" sz="2000" b="1" i="1" dirty="0" smtClean="0">
                <a:solidFill>
                  <a:schemeClr val="accent1"/>
                </a:solidFill>
                <a:cs typeface="Arial" panose="020B0604020202020204" pitchFamily="34" charset="0"/>
              </a:rPr>
              <a:t> </a:t>
            </a:r>
            <a:r>
              <a:rPr lang="cs-CZ" sz="2000" b="1" i="1" dirty="0" err="1" smtClean="0">
                <a:solidFill>
                  <a:schemeClr val="accent1"/>
                </a:solidFill>
                <a:cs typeface="Arial" panose="020B0604020202020204" pitchFamily="34" charset="0"/>
              </a:rPr>
              <a:t>projects</a:t>
            </a:r>
            <a:r>
              <a:rPr lang="cs-CZ" sz="2000" b="1" i="1" dirty="0" smtClean="0">
                <a:solidFill>
                  <a:schemeClr val="accent1"/>
                </a:solidFill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1" i="1" dirty="0" smtClean="0">
                <a:solidFill>
                  <a:schemeClr val="accent1"/>
                </a:solidFill>
                <a:cs typeface="Arial" panose="020B0604020202020204" pitchFamily="34" charset="0"/>
              </a:rPr>
              <a:t>(</a:t>
            </a:r>
            <a:r>
              <a:rPr lang="cs-CZ" sz="2000" b="1" i="1" dirty="0" err="1" smtClean="0">
                <a:solidFill>
                  <a:schemeClr val="accent1"/>
                </a:solidFill>
                <a:cs typeface="Arial" panose="020B0604020202020204" pitchFamily="34" charset="0"/>
              </a:rPr>
              <a:t>good</a:t>
            </a:r>
            <a:r>
              <a:rPr lang="cs-CZ" sz="2000" b="1" i="1" dirty="0" smtClean="0">
                <a:solidFill>
                  <a:schemeClr val="accent1"/>
                </a:solidFill>
                <a:cs typeface="Arial" panose="020B0604020202020204" pitchFamily="34" charset="0"/>
              </a:rPr>
              <a:t> </a:t>
            </a:r>
            <a:r>
              <a:rPr lang="cs-CZ" sz="2000" b="1" i="1" dirty="0" err="1" smtClean="0">
                <a:solidFill>
                  <a:schemeClr val="accent1"/>
                </a:solidFill>
                <a:cs typeface="Arial" panose="020B0604020202020204" pitchFamily="34" charset="0"/>
              </a:rPr>
              <a:t>practice</a:t>
            </a:r>
            <a:r>
              <a:rPr lang="cs-CZ" sz="2000" b="1" i="1" dirty="0" smtClean="0">
                <a:solidFill>
                  <a:schemeClr val="accent1"/>
                </a:solidFill>
                <a:cs typeface="Arial" panose="020B0604020202020204" pitchFamily="34" charset="0"/>
              </a:rPr>
              <a:t> – transfer – </a:t>
            </a:r>
            <a:r>
              <a:rPr lang="cs-CZ" sz="2000" b="1" i="1" dirty="0" err="1" smtClean="0">
                <a:solidFill>
                  <a:schemeClr val="accent1"/>
                </a:solidFill>
                <a:cs typeface="Arial" panose="020B0604020202020204" pitchFamily="34" charset="0"/>
              </a:rPr>
              <a:t>action</a:t>
            </a:r>
            <a:r>
              <a:rPr lang="cs-CZ" sz="2000" b="1" i="1" dirty="0" smtClean="0">
                <a:solidFill>
                  <a:schemeClr val="accent1"/>
                </a:solidFill>
                <a:cs typeface="Arial" panose="020B0604020202020204" pitchFamily="34" charset="0"/>
              </a:rPr>
              <a:t> </a:t>
            </a:r>
            <a:r>
              <a:rPr lang="cs-CZ" sz="2000" b="1" i="1" dirty="0" err="1" smtClean="0">
                <a:solidFill>
                  <a:schemeClr val="accent1"/>
                </a:solidFill>
                <a:cs typeface="Arial" panose="020B0604020202020204" pitchFamily="34" charset="0"/>
              </a:rPr>
              <a:t>plan</a:t>
            </a:r>
            <a:r>
              <a:rPr lang="cs-CZ" sz="2000" b="1" i="1" dirty="0" smtClean="0">
                <a:solidFill>
                  <a:schemeClr val="accent1"/>
                </a:solidFill>
                <a:cs typeface="Arial" panose="020B0604020202020204" pitchFamily="34" charset="0"/>
              </a:rPr>
              <a:t> - </a:t>
            </a:r>
            <a:r>
              <a:rPr lang="cs-CZ" sz="2000" b="1" i="1" dirty="0" err="1" smtClean="0">
                <a:solidFill>
                  <a:schemeClr val="accent1"/>
                </a:solidFill>
                <a:cs typeface="Arial" panose="020B0604020202020204" pitchFamily="34" charset="0"/>
              </a:rPr>
              <a:t>feasible</a:t>
            </a:r>
            <a:r>
              <a:rPr lang="cs-CZ" sz="2000" b="1" i="1" dirty="0" smtClean="0">
                <a:solidFill>
                  <a:schemeClr val="accent1"/>
                </a:solidFill>
                <a:cs typeface="Arial" panose="020B0604020202020204" pitchFamily="34" charset="0"/>
              </a:rPr>
              <a:t> </a:t>
            </a:r>
            <a:r>
              <a:rPr lang="cs-CZ" sz="2000" b="1" i="1" dirty="0" err="1" smtClean="0">
                <a:solidFill>
                  <a:schemeClr val="accent1"/>
                </a:solidFill>
                <a:cs typeface="Arial" panose="020B0604020202020204" pitchFamily="34" charset="0"/>
              </a:rPr>
              <a:t>transferability</a:t>
            </a:r>
            <a:r>
              <a:rPr lang="cs-CZ" sz="2000" b="1" i="1" dirty="0" smtClean="0">
                <a:solidFill>
                  <a:schemeClr val="accent1"/>
                </a:solidFill>
                <a:cs typeface="Arial" panose="020B0604020202020204" pitchFamily="34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705625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4906736"/>
            <a:ext cx="9144000" cy="10940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4" name="Titel 13"/>
          <p:cNvSpPr>
            <a:spLocks noGrp="1"/>
          </p:cNvSpPr>
          <p:nvPr>
            <p:ph type="title"/>
          </p:nvPr>
        </p:nvSpPr>
        <p:spPr>
          <a:xfrm>
            <a:off x="20361" y="381844"/>
            <a:ext cx="8839479" cy="514505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000000"/>
                </a:solidFill>
              </a:rPr>
              <a:t>Koncept 4. výzvy</a:t>
            </a:r>
            <a:endParaRPr lang="de-AT" cap="none" dirty="0">
              <a:solidFill>
                <a:srgbClr val="000000"/>
              </a:solidFill>
            </a:endParaRPr>
          </a:p>
        </p:txBody>
      </p:sp>
      <p:sp>
        <p:nvSpPr>
          <p:cNvPr id="8" name="Textplatzhalter 6"/>
          <p:cNvSpPr txBox="1">
            <a:spLocks/>
          </p:cNvSpPr>
          <p:nvPr/>
        </p:nvSpPr>
        <p:spPr>
          <a:xfrm>
            <a:off x="244549" y="1052623"/>
            <a:ext cx="8625251" cy="50967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800" u="sng" dirty="0" smtClean="0">
                <a:solidFill>
                  <a:srgbClr val="000000"/>
                </a:solidFill>
              </a:rPr>
              <a:t>Otevřená témata:</a:t>
            </a:r>
          </a:p>
          <a:p>
            <a:r>
              <a:rPr lang="cs-CZ" sz="1800" dirty="0" smtClean="0">
                <a:solidFill>
                  <a:srgbClr val="000000"/>
                </a:solidFill>
              </a:rPr>
              <a:t>Schválení </a:t>
            </a:r>
            <a:r>
              <a:rPr lang="cs-CZ" sz="1800" dirty="0">
                <a:solidFill>
                  <a:srgbClr val="000000"/>
                </a:solidFill>
              </a:rPr>
              <a:t>předvýběru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cs-CZ" sz="1800" dirty="0">
                <a:solidFill>
                  <a:srgbClr val="000000"/>
                </a:solidFill>
              </a:rPr>
              <a:t>témat: na jednání Monitorovacího výboru</a:t>
            </a:r>
            <a:r>
              <a:rPr lang="en-US" sz="1800" dirty="0">
                <a:solidFill>
                  <a:srgbClr val="000000"/>
                </a:solidFill>
              </a:rPr>
              <a:t> (</a:t>
            </a:r>
            <a:r>
              <a:rPr lang="cs-CZ" sz="1800" dirty="0">
                <a:solidFill>
                  <a:srgbClr val="000000"/>
                </a:solidFill>
              </a:rPr>
              <a:t>= MC, leden</a:t>
            </a:r>
            <a:r>
              <a:rPr lang="en-US" sz="1800" dirty="0">
                <a:solidFill>
                  <a:srgbClr val="000000"/>
                </a:solidFill>
              </a:rPr>
              <a:t> 2019, </a:t>
            </a:r>
            <a:r>
              <a:rPr lang="cs-CZ" sz="1800" dirty="0">
                <a:solidFill>
                  <a:srgbClr val="000000"/>
                </a:solidFill>
              </a:rPr>
              <a:t>předvýběr bude vycházet z analytických dokumentů, </a:t>
            </a:r>
            <a:r>
              <a:rPr lang="cs-CZ" sz="1800" dirty="0" err="1">
                <a:solidFill>
                  <a:srgbClr val="000000"/>
                </a:solidFill>
              </a:rPr>
              <a:t>kt</a:t>
            </a:r>
            <a:r>
              <a:rPr lang="cs-CZ" sz="1800" dirty="0">
                <a:solidFill>
                  <a:srgbClr val="000000"/>
                </a:solidFill>
              </a:rPr>
              <a:t>. </a:t>
            </a:r>
            <a:r>
              <a:rPr lang="cs-CZ" sz="1800" dirty="0" smtClean="0">
                <a:solidFill>
                  <a:srgbClr val="000000"/>
                </a:solidFill>
              </a:rPr>
              <a:t>zpracuje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>
                <a:solidFill>
                  <a:srgbClr val="000000"/>
                </a:solidFill>
              </a:rPr>
              <a:t>MA/JS</a:t>
            </a:r>
            <a:r>
              <a:rPr lang="en-US" sz="1800" dirty="0" smtClean="0">
                <a:solidFill>
                  <a:srgbClr val="000000"/>
                </a:solidFill>
              </a:rPr>
              <a:t>)</a:t>
            </a:r>
            <a:endParaRPr lang="cs-CZ" sz="1800" dirty="0" smtClean="0">
              <a:solidFill>
                <a:srgbClr val="000000"/>
              </a:solidFill>
            </a:endParaRPr>
          </a:p>
          <a:p>
            <a:endParaRPr lang="cs-CZ" sz="1800" dirty="0" smtClean="0">
              <a:solidFill>
                <a:srgbClr val="000000"/>
              </a:solidFill>
            </a:endParaRPr>
          </a:p>
          <a:p>
            <a:r>
              <a:rPr lang="en-US" sz="1800" u="sng" dirty="0" smtClean="0">
                <a:solidFill>
                  <a:srgbClr val="000000"/>
                </a:solidFill>
              </a:rPr>
              <a:t>Partner</a:t>
            </a:r>
            <a:r>
              <a:rPr lang="cs-CZ" sz="1800" u="sng" dirty="0" err="1">
                <a:solidFill>
                  <a:srgbClr val="000000"/>
                </a:solidFill>
              </a:rPr>
              <a:t>ství</a:t>
            </a:r>
            <a:endParaRPr lang="en-US" sz="1800" u="sng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rgbClr val="000000"/>
                </a:solidFill>
              </a:rPr>
              <a:t>Stanovení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cs-CZ" sz="1800" dirty="0">
                <a:solidFill>
                  <a:srgbClr val="000000"/>
                </a:solidFill>
              </a:rPr>
              <a:t>minimálního podílu příjemců projektů CE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cs-CZ" sz="1800" dirty="0">
                <a:solidFill>
                  <a:srgbClr val="000000"/>
                </a:solidFill>
              </a:rPr>
              <a:t>– týká se </a:t>
            </a:r>
            <a:r>
              <a:rPr lang="en-US" sz="1800" dirty="0">
                <a:solidFill>
                  <a:srgbClr val="000000"/>
                </a:solidFill>
              </a:rPr>
              <a:t>85 </a:t>
            </a:r>
            <a:r>
              <a:rPr lang="en-US" sz="1800" dirty="0" err="1">
                <a:solidFill>
                  <a:srgbClr val="000000"/>
                </a:solidFill>
              </a:rPr>
              <a:t>proje</a:t>
            </a:r>
            <a:r>
              <a:rPr lang="cs-CZ" sz="1800" dirty="0" err="1">
                <a:solidFill>
                  <a:srgbClr val="000000"/>
                </a:solidFill>
              </a:rPr>
              <a:t>ktů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cs-CZ" sz="1800" dirty="0">
                <a:solidFill>
                  <a:srgbClr val="000000"/>
                </a:solidFill>
              </a:rPr>
              <a:t>schválených ve výzvách</a:t>
            </a:r>
            <a:r>
              <a:rPr lang="en-US" sz="1800" dirty="0">
                <a:solidFill>
                  <a:srgbClr val="000000"/>
                </a:solidFill>
              </a:rPr>
              <a:t> 1-2</a:t>
            </a:r>
          </a:p>
          <a:p>
            <a:r>
              <a:rPr lang="cs-CZ" sz="1800" u="sng" dirty="0" smtClean="0">
                <a:solidFill>
                  <a:srgbClr val="000000"/>
                </a:solidFill>
              </a:rPr>
              <a:t>Charakteristiky projektů</a:t>
            </a:r>
            <a:endParaRPr lang="en-GB" sz="1800" u="sng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 smtClean="0">
                <a:solidFill>
                  <a:srgbClr val="000000"/>
                </a:solidFill>
              </a:rPr>
              <a:t>Trvání</a:t>
            </a:r>
            <a:r>
              <a:rPr lang="en-GB" sz="1800" dirty="0" smtClean="0">
                <a:solidFill>
                  <a:srgbClr val="000000"/>
                </a:solidFill>
              </a:rPr>
              <a:t>: </a:t>
            </a:r>
            <a:r>
              <a:rPr lang="cs-CZ" sz="1800" dirty="0" smtClean="0">
                <a:solidFill>
                  <a:srgbClr val="000000"/>
                </a:solidFill>
              </a:rPr>
              <a:t>do</a:t>
            </a:r>
            <a:r>
              <a:rPr lang="en-GB" sz="1800" dirty="0" smtClean="0">
                <a:solidFill>
                  <a:srgbClr val="000000"/>
                </a:solidFill>
              </a:rPr>
              <a:t> </a:t>
            </a:r>
            <a:r>
              <a:rPr lang="en-GB" sz="1800" dirty="0">
                <a:solidFill>
                  <a:srgbClr val="000000"/>
                </a:solidFill>
              </a:rPr>
              <a:t>24 </a:t>
            </a:r>
            <a:r>
              <a:rPr lang="en-GB" sz="1800" dirty="0" smtClean="0">
                <a:solidFill>
                  <a:srgbClr val="000000"/>
                </a:solidFill>
              </a:rPr>
              <a:t>m</a:t>
            </a:r>
            <a:r>
              <a:rPr lang="cs-CZ" sz="1800" dirty="0" err="1" smtClean="0">
                <a:solidFill>
                  <a:srgbClr val="000000"/>
                </a:solidFill>
              </a:rPr>
              <a:t>ěsíců</a:t>
            </a:r>
            <a:endParaRPr lang="en-GB" sz="18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rgbClr val="000000"/>
                </a:solidFill>
              </a:rPr>
              <a:t>Partner</a:t>
            </a:r>
            <a:r>
              <a:rPr lang="cs-CZ" sz="1800" dirty="0" err="1" smtClean="0">
                <a:solidFill>
                  <a:srgbClr val="000000"/>
                </a:solidFill>
              </a:rPr>
              <a:t>ství</a:t>
            </a:r>
            <a:r>
              <a:rPr lang="en-GB" sz="1800" dirty="0" smtClean="0">
                <a:solidFill>
                  <a:srgbClr val="000000"/>
                </a:solidFill>
              </a:rPr>
              <a:t>: </a:t>
            </a:r>
            <a:r>
              <a:rPr lang="cs-CZ" sz="1800" dirty="0" smtClean="0">
                <a:solidFill>
                  <a:srgbClr val="000000"/>
                </a:solidFill>
              </a:rPr>
              <a:t>do</a:t>
            </a:r>
            <a:r>
              <a:rPr lang="en-GB" sz="1800" dirty="0" smtClean="0">
                <a:solidFill>
                  <a:srgbClr val="000000"/>
                </a:solidFill>
              </a:rPr>
              <a:t> </a:t>
            </a:r>
            <a:r>
              <a:rPr lang="en-GB" sz="1800" dirty="0">
                <a:solidFill>
                  <a:srgbClr val="000000"/>
                </a:solidFill>
              </a:rPr>
              <a:t>12 </a:t>
            </a:r>
            <a:r>
              <a:rPr lang="en-GB" sz="1800" dirty="0" smtClean="0">
                <a:solidFill>
                  <a:srgbClr val="000000"/>
                </a:solidFill>
              </a:rPr>
              <a:t>partner</a:t>
            </a:r>
            <a:r>
              <a:rPr lang="cs-CZ" sz="1800" dirty="0" smtClean="0">
                <a:solidFill>
                  <a:srgbClr val="000000"/>
                </a:solidFill>
              </a:rPr>
              <a:t>ů</a:t>
            </a:r>
            <a:r>
              <a:rPr lang="en-GB" sz="1800" dirty="0" smtClean="0">
                <a:solidFill>
                  <a:srgbClr val="000000"/>
                </a:solidFill>
              </a:rPr>
              <a:t> </a:t>
            </a:r>
            <a:endParaRPr lang="en-GB" sz="18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 smtClean="0">
                <a:solidFill>
                  <a:srgbClr val="000000"/>
                </a:solidFill>
              </a:rPr>
              <a:t>Rozpočet</a:t>
            </a:r>
            <a:r>
              <a:rPr lang="en-GB" sz="1800" dirty="0" smtClean="0">
                <a:solidFill>
                  <a:srgbClr val="000000"/>
                </a:solidFill>
              </a:rPr>
              <a:t>: </a:t>
            </a:r>
            <a:r>
              <a:rPr lang="cs-CZ" sz="1800" dirty="0" smtClean="0">
                <a:solidFill>
                  <a:srgbClr val="000000"/>
                </a:solidFill>
              </a:rPr>
              <a:t>do</a:t>
            </a:r>
            <a:r>
              <a:rPr lang="en-GB" sz="1800" dirty="0" smtClean="0">
                <a:solidFill>
                  <a:srgbClr val="000000"/>
                </a:solidFill>
              </a:rPr>
              <a:t> </a:t>
            </a:r>
            <a:r>
              <a:rPr lang="en-GB" sz="1800" dirty="0">
                <a:solidFill>
                  <a:srgbClr val="000000"/>
                </a:solidFill>
              </a:rPr>
              <a:t>1,5 </a:t>
            </a:r>
            <a:r>
              <a:rPr lang="en-GB" sz="1800" dirty="0" smtClean="0">
                <a:solidFill>
                  <a:srgbClr val="000000"/>
                </a:solidFill>
              </a:rPr>
              <a:t>m</a:t>
            </a:r>
            <a:r>
              <a:rPr lang="cs-CZ" sz="1800" dirty="0" err="1" smtClean="0">
                <a:solidFill>
                  <a:srgbClr val="000000"/>
                </a:solidFill>
              </a:rPr>
              <a:t>il</a:t>
            </a:r>
            <a:r>
              <a:rPr lang="cs-CZ" sz="1800" dirty="0" smtClean="0">
                <a:solidFill>
                  <a:srgbClr val="000000"/>
                </a:solidFill>
              </a:rPr>
              <a:t>. </a:t>
            </a:r>
            <a:r>
              <a:rPr lang="en-GB" sz="1800" dirty="0" smtClean="0">
                <a:solidFill>
                  <a:srgbClr val="000000"/>
                </a:solidFill>
              </a:rPr>
              <a:t>EUR ERDF</a:t>
            </a:r>
            <a:endParaRPr lang="cs-CZ" sz="1800" u="sng" dirty="0" smtClean="0">
              <a:solidFill>
                <a:srgbClr val="000000"/>
              </a:solidFill>
            </a:endParaRPr>
          </a:p>
          <a:p>
            <a:r>
              <a:rPr lang="cs-CZ" sz="1800" u="sng" dirty="0" smtClean="0">
                <a:solidFill>
                  <a:srgbClr val="000000"/>
                </a:solidFill>
              </a:rPr>
              <a:t>Rozpočet pro výzvu</a:t>
            </a:r>
            <a:endParaRPr lang="en-US" sz="1800" u="sng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 smtClean="0">
                <a:solidFill>
                  <a:srgbClr val="000000"/>
                </a:solidFill>
              </a:rPr>
              <a:t>Přesný rozsah dotací alokovaných pro 4. výzvu bude upřesněn až po rozhodnutí o schválených dotacích pro 3. výzvu (15.-16. leden 2019)</a:t>
            </a:r>
            <a:endParaRPr lang="en-US" sz="1800" dirty="0">
              <a:solidFill>
                <a:srgbClr val="000000"/>
              </a:solidFill>
            </a:endParaRPr>
          </a:p>
          <a:p>
            <a:r>
              <a:rPr lang="cs-CZ" sz="1800" u="sng" dirty="0" smtClean="0">
                <a:solidFill>
                  <a:srgbClr val="000000"/>
                </a:solidFill>
              </a:rPr>
              <a:t>Typ výzvy</a:t>
            </a:r>
            <a:endParaRPr lang="en-US" sz="1800" u="sng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 smtClean="0">
                <a:solidFill>
                  <a:srgbClr val="000000"/>
                </a:solidFill>
              </a:rPr>
              <a:t>jednokolová</a:t>
            </a:r>
            <a:r>
              <a:rPr lang="en-US" sz="1800" dirty="0" smtClean="0">
                <a:solidFill>
                  <a:srgbClr val="000000"/>
                </a:solidFill>
              </a:rPr>
              <a:t> (</a:t>
            </a:r>
            <a:r>
              <a:rPr lang="cs-CZ" sz="1800" dirty="0" smtClean="0">
                <a:solidFill>
                  <a:srgbClr val="000000"/>
                </a:solidFill>
              </a:rPr>
              <a:t>se zjednodušením v etapě hodnocení</a:t>
            </a:r>
            <a:r>
              <a:rPr lang="en-US" sz="1800" dirty="0" smtClean="0">
                <a:solidFill>
                  <a:srgbClr val="00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4844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/>
          <p:cNvSpPr>
            <a:spLocks noGrp="1"/>
          </p:cNvSpPr>
          <p:nvPr>
            <p:ph type="title"/>
          </p:nvPr>
        </p:nvSpPr>
        <p:spPr>
          <a:xfrm>
            <a:off x="154726" y="365975"/>
            <a:ext cx="8839479" cy="514505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000000"/>
                </a:solidFill>
              </a:rPr>
              <a:t>Koncept 4. výzvy</a:t>
            </a:r>
            <a:endParaRPr lang="de-AT" cap="none" dirty="0">
              <a:solidFill>
                <a:srgbClr val="000000"/>
              </a:solidFill>
            </a:endParaRPr>
          </a:p>
        </p:txBody>
      </p:sp>
      <p:sp>
        <p:nvSpPr>
          <p:cNvPr id="4" name="Textplatzhalter 6"/>
          <p:cNvSpPr txBox="1">
            <a:spLocks/>
          </p:cNvSpPr>
          <p:nvPr/>
        </p:nvSpPr>
        <p:spPr>
          <a:xfrm>
            <a:off x="1201479" y="1666073"/>
            <a:ext cx="7706039" cy="42103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dirty="0" smtClean="0">
                <a:solidFill>
                  <a:srgbClr val="000000"/>
                </a:solidFill>
              </a:rPr>
              <a:t>Dostupný rozpočet </a:t>
            </a:r>
            <a:r>
              <a:rPr lang="en-US" sz="1800" dirty="0" smtClean="0">
                <a:solidFill>
                  <a:srgbClr val="000000"/>
                </a:solidFill>
              </a:rPr>
              <a:t>ERDF </a:t>
            </a:r>
            <a:r>
              <a:rPr lang="cs-CZ" sz="1800" dirty="0" smtClean="0">
                <a:solidFill>
                  <a:srgbClr val="000000"/>
                </a:solidFill>
              </a:rPr>
              <a:t>pro 4. výzvu</a:t>
            </a:r>
            <a:r>
              <a:rPr lang="en-US" sz="1800" dirty="0" smtClean="0">
                <a:solidFill>
                  <a:srgbClr val="000000"/>
                </a:solidFill>
              </a:rPr>
              <a:t>: </a:t>
            </a:r>
            <a:r>
              <a:rPr lang="cs-CZ" sz="1800" dirty="0" smtClean="0">
                <a:solidFill>
                  <a:srgbClr val="000000"/>
                </a:solidFill>
              </a:rPr>
              <a:t>cca </a:t>
            </a:r>
            <a:r>
              <a:rPr lang="en-US" sz="1800" b="1" dirty="0" smtClean="0">
                <a:solidFill>
                  <a:schemeClr val="accent1"/>
                </a:solidFill>
              </a:rPr>
              <a:t>11 m</a:t>
            </a:r>
            <a:r>
              <a:rPr lang="cs-CZ" sz="1800" b="1" dirty="0" err="1" smtClean="0">
                <a:solidFill>
                  <a:schemeClr val="accent1"/>
                </a:solidFill>
              </a:rPr>
              <a:t>il</a:t>
            </a:r>
            <a:r>
              <a:rPr lang="cs-CZ" sz="1800" b="1" dirty="0" smtClean="0">
                <a:solidFill>
                  <a:schemeClr val="accent1"/>
                </a:solidFill>
              </a:rPr>
              <a:t>. </a:t>
            </a:r>
            <a:r>
              <a:rPr lang="en-US" sz="1800" b="1" dirty="0" smtClean="0">
                <a:solidFill>
                  <a:schemeClr val="accent1"/>
                </a:solidFill>
              </a:rPr>
              <a:t>EUR </a:t>
            </a:r>
            <a:r>
              <a:rPr lang="en-US" sz="1800" dirty="0" smtClean="0">
                <a:solidFill>
                  <a:srgbClr val="000000"/>
                </a:solidFill>
              </a:rPr>
              <a:t>(</a:t>
            </a:r>
            <a:r>
              <a:rPr lang="cs-CZ" sz="1800" dirty="0" smtClean="0">
                <a:solidFill>
                  <a:srgbClr val="000000"/>
                </a:solidFill>
              </a:rPr>
              <a:t>doposud nepřidělených</a:t>
            </a:r>
            <a:r>
              <a:rPr lang="en-US" sz="1800" dirty="0" smtClean="0">
                <a:solidFill>
                  <a:srgbClr val="000000"/>
                </a:solidFill>
              </a:rPr>
              <a:t>) </a:t>
            </a:r>
            <a:r>
              <a:rPr lang="en-US" sz="1800" dirty="0">
                <a:solidFill>
                  <a:srgbClr val="000000"/>
                </a:solidFill>
              </a:rPr>
              <a:t>+ </a:t>
            </a:r>
            <a:r>
              <a:rPr lang="cs-CZ" sz="1800" dirty="0" smtClean="0">
                <a:solidFill>
                  <a:srgbClr val="000000"/>
                </a:solidFill>
              </a:rPr>
              <a:t> cca </a:t>
            </a:r>
            <a:r>
              <a:rPr lang="en-US" sz="1800" b="1" dirty="0" smtClean="0">
                <a:solidFill>
                  <a:schemeClr val="accent1"/>
                </a:solidFill>
              </a:rPr>
              <a:t>4-5 m</a:t>
            </a:r>
            <a:r>
              <a:rPr lang="cs-CZ" sz="1800" b="1" dirty="0" err="1" smtClean="0">
                <a:solidFill>
                  <a:schemeClr val="accent1"/>
                </a:solidFill>
              </a:rPr>
              <a:t>il</a:t>
            </a:r>
            <a:r>
              <a:rPr lang="cs-CZ" sz="1800" b="1" dirty="0" smtClean="0">
                <a:solidFill>
                  <a:schemeClr val="accent1"/>
                </a:solidFill>
              </a:rPr>
              <a:t>. </a:t>
            </a:r>
            <a:r>
              <a:rPr lang="en-US" sz="1800" b="1" dirty="0" smtClean="0">
                <a:solidFill>
                  <a:schemeClr val="accent1"/>
                </a:solidFill>
              </a:rPr>
              <a:t>EUR </a:t>
            </a:r>
            <a:r>
              <a:rPr lang="en-US" sz="1800" dirty="0" smtClean="0">
                <a:solidFill>
                  <a:srgbClr val="000000"/>
                </a:solidFill>
              </a:rPr>
              <a:t>(</a:t>
            </a:r>
            <a:r>
              <a:rPr lang="cs-CZ" sz="1800" dirty="0" smtClean="0">
                <a:solidFill>
                  <a:srgbClr val="000000"/>
                </a:solidFill>
              </a:rPr>
              <a:t>z úspor, zatím odhad</a:t>
            </a:r>
            <a:r>
              <a:rPr lang="en-US" sz="1800" dirty="0" smtClean="0">
                <a:solidFill>
                  <a:srgbClr val="000000"/>
                </a:solidFill>
              </a:rPr>
              <a:t>)</a:t>
            </a:r>
            <a:endParaRPr lang="en-US" sz="1800" dirty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1800" dirty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1800" dirty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dirty="0" smtClean="0">
                <a:solidFill>
                  <a:srgbClr val="000000"/>
                </a:solidFill>
              </a:rPr>
              <a:t>Časový plán</a:t>
            </a:r>
            <a:r>
              <a:rPr lang="en-US" sz="1800" dirty="0" smtClean="0">
                <a:solidFill>
                  <a:srgbClr val="000000"/>
                </a:solidFill>
              </a:rPr>
              <a:t>: </a:t>
            </a:r>
            <a:r>
              <a:rPr lang="cs-CZ" sz="1800" dirty="0" smtClean="0">
                <a:solidFill>
                  <a:srgbClr val="000000"/>
                </a:solidFill>
              </a:rPr>
              <a:t>termín vyhlášení výzvy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cs-CZ" sz="1800" b="1" dirty="0" smtClean="0">
                <a:solidFill>
                  <a:schemeClr val="accent1"/>
                </a:solidFill>
              </a:rPr>
              <a:t>zatím není stanoven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b="1" dirty="0">
                <a:solidFill>
                  <a:schemeClr val="accent1"/>
                </a:solidFill>
              </a:rPr>
              <a:t>U</a:t>
            </a:r>
            <a:r>
              <a:rPr lang="cs-CZ" sz="1800" b="1" dirty="0" smtClean="0">
                <a:solidFill>
                  <a:schemeClr val="accent1"/>
                </a:solidFill>
              </a:rPr>
              <a:t>končena bude</a:t>
            </a:r>
            <a:r>
              <a:rPr lang="en-US" sz="1800" b="1" dirty="0" smtClean="0">
                <a:solidFill>
                  <a:schemeClr val="accent1"/>
                </a:solidFill>
              </a:rPr>
              <a:t> </a:t>
            </a:r>
            <a:r>
              <a:rPr lang="cs-CZ" sz="1800" b="1" dirty="0" smtClean="0">
                <a:solidFill>
                  <a:schemeClr val="accent1"/>
                </a:solidFill>
              </a:rPr>
              <a:t>na konci června</a:t>
            </a:r>
            <a:r>
              <a:rPr lang="en-US" sz="1800" b="1" dirty="0" smtClean="0">
                <a:solidFill>
                  <a:schemeClr val="accent1"/>
                </a:solidFill>
              </a:rPr>
              <a:t> </a:t>
            </a:r>
            <a:r>
              <a:rPr lang="en-US" sz="1800" dirty="0">
                <a:solidFill>
                  <a:srgbClr val="000000"/>
                </a:solidFill>
                <a:sym typeface="Wingdings" panose="05000000000000000000" pitchFamily="2" charset="2"/>
              </a:rPr>
              <a:t> </a:t>
            </a:r>
            <a:r>
              <a:rPr lang="cs-CZ" sz="1800" dirty="0" smtClean="0">
                <a:solidFill>
                  <a:srgbClr val="000000"/>
                </a:solidFill>
                <a:sym typeface="Wingdings" panose="05000000000000000000" pitchFamily="2" charset="2"/>
              </a:rPr>
              <a:t>hodnocení a výběr projektů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endParaRPr lang="cs-CZ" sz="1800" dirty="0" smtClean="0">
              <a:solidFill>
                <a:srgbClr val="000000"/>
              </a:solidFill>
            </a:endParaRPr>
          </a:p>
          <a:p>
            <a:r>
              <a:rPr lang="cs-CZ" sz="1800" b="1" dirty="0">
                <a:solidFill>
                  <a:srgbClr val="000000"/>
                </a:solidFill>
              </a:rPr>
              <a:t> </a:t>
            </a:r>
            <a:r>
              <a:rPr lang="cs-CZ" sz="1800" b="1" dirty="0" smtClean="0">
                <a:solidFill>
                  <a:srgbClr val="000000"/>
                </a:solidFill>
              </a:rPr>
              <a:t>    </a:t>
            </a:r>
            <a:r>
              <a:rPr lang="cs-CZ" sz="1800" dirty="0">
                <a:solidFill>
                  <a:srgbClr val="000000"/>
                </a:solidFill>
              </a:rPr>
              <a:t>se uskuteční </a:t>
            </a:r>
            <a:r>
              <a:rPr lang="cs-CZ" sz="1800" b="1" dirty="0" smtClean="0">
                <a:solidFill>
                  <a:schemeClr val="accent1"/>
                </a:solidFill>
              </a:rPr>
              <a:t>v průběhu roku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1800" b="1" dirty="0" smtClean="0">
              <a:solidFill>
                <a:schemeClr val="accent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b="1" dirty="0" smtClean="0">
                <a:solidFill>
                  <a:schemeClr val="accent1"/>
                </a:solidFill>
              </a:rPr>
              <a:t>Podepsání smluv </a:t>
            </a:r>
            <a:r>
              <a:rPr lang="en-US" sz="1800" dirty="0">
                <a:solidFill>
                  <a:srgbClr val="000000"/>
                </a:solidFill>
                <a:sym typeface="Wingdings" panose="05000000000000000000" pitchFamily="2" charset="2"/>
              </a:rPr>
              <a:t></a:t>
            </a:r>
            <a:r>
              <a:rPr lang="cs-CZ" sz="1800" b="1" dirty="0" smtClean="0">
                <a:solidFill>
                  <a:schemeClr val="accent1"/>
                </a:solidFill>
              </a:rPr>
              <a:t> do konce roku 2019</a:t>
            </a:r>
            <a:endParaRPr lang="en-US" sz="1800" b="1" dirty="0">
              <a:solidFill>
                <a:schemeClr val="accent1"/>
              </a:solidFill>
            </a:endParaRPr>
          </a:p>
          <a:p>
            <a:endParaRPr lang="en-US" sz="1800" dirty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dirty="0" smtClean="0">
                <a:solidFill>
                  <a:srgbClr val="000000"/>
                </a:solidFill>
              </a:rPr>
              <a:t>Trvání projektu</a:t>
            </a:r>
            <a:r>
              <a:rPr lang="en-US" sz="1800" dirty="0" smtClean="0">
                <a:solidFill>
                  <a:srgbClr val="000000"/>
                </a:solidFill>
              </a:rPr>
              <a:t>: </a:t>
            </a:r>
            <a:r>
              <a:rPr lang="cs-CZ" sz="1800" dirty="0" smtClean="0">
                <a:solidFill>
                  <a:srgbClr val="000000"/>
                </a:solidFill>
              </a:rPr>
              <a:t>projekty musí být ukončeny nejpozději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b="1" dirty="0" smtClean="0">
                <a:solidFill>
                  <a:schemeClr val="accent1"/>
                </a:solidFill>
              </a:rPr>
              <a:t>30.06.2022</a:t>
            </a:r>
            <a:endParaRPr lang="cs-CZ" sz="1800" b="1" dirty="0" smtClean="0">
              <a:solidFill>
                <a:schemeClr val="accent1"/>
              </a:solidFill>
            </a:endParaRPr>
          </a:p>
          <a:p>
            <a:r>
              <a:rPr lang="cs-CZ" sz="1800" dirty="0" smtClean="0">
                <a:solidFill>
                  <a:srgbClr val="000000"/>
                </a:solidFill>
              </a:rPr>
              <a:t>     </a:t>
            </a:r>
            <a:r>
              <a:rPr lang="en-US" sz="1800" dirty="0" smtClean="0">
                <a:solidFill>
                  <a:srgbClr val="000000"/>
                </a:solidFill>
                <a:sym typeface="Wingdings" panose="05000000000000000000" pitchFamily="2" charset="2"/>
              </a:rPr>
              <a:t> </a:t>
            </a:r>
            <a:r>
              <a:rPr lang="cs-CZ" sz="1800" dirty="0" smtClean="0">
                <a:solidFill>
                  <a:srgbClr val="000000"/>
                </a:solidFill>
                <a:sym typeface="Wingdings" panose="05000000000000000000" pitchFamily="2" charset="2"/>
              </a:rPr>
              <a:t> </a:t>
            </a:r>
            <a:r>
              <a:rPr lang="cs-CZ" sz="1800" dirty="0" smtClean="0">
                <a:solidFill>
                  <a:srgbClr val="000000"/>
                </a:solidFill>
              </a:rPr>
              <a:t>kapitola </a:t>
            </a:r>
            <a:r>
              <a:rPr lang="cs-CZ" sz="1800" dirty="0">
                <a:solidFill>
                  <a:srgbClr val="000000"/>
                </a:solidFill>
              </a:rPr>
              <a:t>D.3.5 Implementačního manuálu - </a:t>
            </a:r>
            <a:r>
              <a:rPr lang="cs-CZ" sz="1800" dirty="0" err="1">
                <a:solidFill>
                  <a:srgbClr val="000000"/>
                </a:solidFill>
              </a:rPr>
              <a:t>Extension</a:t>
            </a:r>
            <a:r>
              <a:rPr lang="cs-CZ" sz="1800" dirty="0">
                <a:solidFill>
                  <a:srgbClr val="000000"/>
                </a:solidFill>
              </a:rPr>
              <a:t> </a:t>
            </a:r>
            <a:r>
              <a:rPr lang="cs-CZ" sz="1800" dirty="0" err="1">
                <a:solidFill>
                  <a:srgbClr val="000000"/>
                </a:solidFill>
              </a:rPr>
              <a:t>of</a:t>
            </a:r>
            <a:r>
              <a:rPr lang="cs-CZ" sz="1800" dirty="0">
                <a:solidFill>
                  <a:srgbClr val="000000"/>
                </a:solidFill>
              </a:rPr>
              <a:t> </a:t>
            </a:r>
            <a:r>
              <a:rPr lang="cs-CZ" sz="1800" dirty="0" err="1" smtClean="0">
                <a:solidFill>
                  <a:srgbClr val="000000"/>
                </a:solidFill>
              </a:rPr>
              <a:t>project</a:t>
            </a:r>
            <a:endParaRPr lang="cs-CZ" sz="1800" dirty="0" smtClean="0">
              <a:solidFill>
                <a:srgbClr val="000000"/>
              </a:solidFill>
            </a:endParaRPr>
          </a:p>
          <a:p>
            <a:r>
              <a:rPr lang="cs-CZ" sz="1800" dirty="0" smtClean="0">
                <a:solidFill>
                  <a:srgbClr val="000000"/>
                </a:solidFill>
              </a:rPr>
              <a:t>           </a:t>
            </a:r>
            <a:r>
              <a:rPr lang="cs-CZ" sz="1800" dirty="0" err="1" smtClean="0">
                <a:solidFill>
                  <a:srgbClr val="000000"/>
                </a:solidFill>
              </a:rPr>
              <a:t>duration</a:t>
            </a:r>
            <a:r>
              <a:rPr lang="cs-CZ" sz="1800" dirty="0">
                <a:solidFill>
                  <a:srgbClr val="000000"/>
                </a:solidFill>
              </a:rPr>
              <a:t>)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7" name="Freeform 34"/>
          <p:cNvSpPr>
            <a:spLocks noChangeArrowheads="1"/>
          </p:cNvSpPr>
          <p:nvPr/>
        </p:nvSpPr>
        <p:spPr bwMode="auto">
          <a:xfrm>
            <a:off x="654407" y="4172431"/>
            <a:ext cx="337574" cy="596031"/>
          </a:xfrm>
          <a:custGeom>
            <a:avLst/>
            <a:gdLst>
              <a:gd name="T0" fmla="*/ 283 w 284"/>
              <a:gd name="T1" fmla="*/ 115 h 497"/>
              <a:gd name="T2" fmla="*/ 283 w 284"/>
              <a:gd name="T3" fmla="*/ 115 h 497"/>
              <a:gd name="T4" fmla="*/ 283 w 284"/>
              <a:gd name="T5" fmla="*/ 62 h 497"/>
              <a:gd name="T6" fmla="*/ 142 w 284"/>
              <a:gd name="T7" fmla="*/ 0 h 497"/>
              <a:gd name="T8" fmla="*/ 0 w 284"/>
              <a:gd name="T9" fmla="*/ 62 h 497"/>
              <a:gd name="T10" fmla="*/ 0 w 284"/>
              <a:gd name="T11" fmla="*/ 115 h 497"/>
              <a:gd name="T12" fmla="*/ 97 w 284"/>
              <a:gd name="T13" fmla="*/ 248 h 497"/>
              <a:gd name="T14" fmla="*/ 0 w 284"/>
              <a:gd name="T15" fmla="*/ 381 h 497"/>
              <a:gd name="T16" fmla="*/ 0 w 284"/>
              <a:gd name="T17" fmla="*/ 443 h 497"/>
              <a:gd name="T18" fmla="*/ 142 w 284"/>
              <a:gd name="T19" fmla="*/ 496 h 497"/>
              <a:gd name="T20" fmla="*/ 283 w 284"/>
              <a:gd name="T21" fmla="*/ 443 h 497"/>
              <a:gd name="T22" fmla="*/ 283 w 284"/>
              <a:gd name="T23" fmla="*/ 381 h 497"/>
              <a:gd name="T24" fmla="*/ 186 w 284"/>
              <a:gd name="T25" fmla="*/ 248 h 497"/>
              <a:gd name="T26" fmla="*/ 283 w 284"/>
              <a:gd name="T27" fmla="*/ 115 h 497"/>
              <a:gd name="T28" fmla="*/ 44 w 284"/>
              <a:gd name="T29" fmla="*/ 62 h 497"/>
              <a:gd name="T30" fmla="*/ 44 w 284"/>
              <a:gd name="T31" fmla="*/ 62 h 497"/>
              <a:gd name="T32" fmla="*/ 142 w 284"/>
              <a:gd name="T33" fmla="*/ 35 h 497"/>
              <a:gd name="T34" fmla="*/ 239 w 284"/>
              <a:gd name="T35" fmla="*/ 62 h 497"/>
              <a:gd name="T36" fmla="*/ 248 w 284"/>
              <a:gd name="T37" fmla="*/ 71 h 497"/>
              <a:gd name="T38" fmla="*/ 142 w 284"/>
              <a:gd name="T39" fmla="*/ 97 h 497"/>
              <a:gd name="T40" fmla="*/ 35 w 284"/>
              <a:gd name="T41" fmla="*/ 71 h 497"/>
              <a:gd name="T42" fmla="*/ 44 w 284"/>
              <a:gd name="T43" fmla="*/ 62 h 497"/>
              <a:gd name="T44" fmla="*/ 151 w 284"/>
              <a:gd name="T45" fmla="*/ 248 h 497"/>
              <a:gd name="T46" fmla="*/ 151 w 284"/>
              <a:gd name="T47" fmla="*/ 248 h 497"/>
              <a:gd name="T48" fmla="*/ 204 w 284"/>
              <a:gd name="T49" fmla="*/ 328 h 497"/>
              <a:gd name="T50" fmla="*/ 248 w 284"/>
              <a:gd name="T51" fmla="*/ 381 h 497"/>
              <a:gd name="T52" fmla="*/ 248 w 284"/>
              <a:gd name="T53" fmla="*/ 416 h 497"/>
              <a:gd name="T54" fmla="*/ 151 w 284"/>
              <a:gd name="T55" fmla="*/ 354 h 497"/>
              <a:gd name="T56" fmla="*/ 133 w 284"/>
              <a:gd name="T57" fmla="*/ 354 h 497"/>
              <a:gd name="T58" fmla="*/ 35 w 284"/>
              <a:gd name="T59" fmla="*/ 416 h 497"/>
              <a:gd name="T60" fmla="*/ 35 w 284"/>
              <a:gd name="T61" fmla="*/ 381 h 497"/>
              <a:gd name="T62" fmla="*/ 80 w 284"/>
              <a:gd name="T63" fmla="*/ 328 h 497"/>
              <a:gd name="T64" fmla="*/ 133 w 284"/>
              <a:gd name="T65" fmla="*/ 248 h 497"/>
              <a:gd name="T66" fmla="*/ 80 w 284"/>
              <a:gd name="T67" fmla="*/ 177 h 497"/>
              <a:gd name="T68" fmla="*/ 35 w 284"/>
              <a:gd name="T69" fmla="*/ 115 h 497"/>
              <a:gd name="T70" fmla="*/ 35 w 284"/>
              <a:gd name="T71" fmla="*/ 88 h 497"/>
              <a:gd name="T72" fmla="*/ 142 w 284"/>
              <a:gd name="T73" fmla="*/ 115 h 497"/>
              <a:gd name="T74" fmla="*/ 248 w 284"/>
              <a:gd name="T75" fmla="*/ 88 h 497"/>
              <a:gd name="T76" fmla="*/ 248 w 284"/>
              <a:gd name="T77" fmla="*/ 115 h 497"/>
              <a:gd name="T78" fmla="*/ 204 w 284"/>
              <a:gd name="T79" fmla="*/ 177 h 497"/>
              <a:gd name="T80" fmla="*/ 151 w 284"/>
              <a:gd name="T81" fmla="*/ 248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84" h="497">
                <a:moveTo>
                  <a:pt x="283" y="115"/>
                </a:moveTo>
                <a:lnTo>
                  <a:pt x="283" y="115"/>
                </a:lnTo>
                <a:cubicBezTo>
                  <a:pt x="283" y="62"/>
                  <a:pt x="283" y="62"/>
                  <a:pt x="283" y="62"/>
                </a:cubicBezTo>
                <a:cubicBezTo>
                  <a:pt x="283" y="35"/>
                  <a:pt x="221" y="0"/>
                  <a:pt x="142" y="0"/>
                </a:cubicBezTo>
                <a:cubicBezTo>
                  <a:pt x="61" y="0"/>
                  <a:pt x="0" y="35"/>
                  <a:pt x="0" y="62"/>
                </a:cubicBezTo>
                <a:cubicBezTo>
                  <a:pt x="0" y="62"/>
                  <a:pt x="0" y="62"/>
                  <a:pt x="0" y="115"/>
                </a:cubicBezTo>
                <a:cubicBezTo>
                  <a:pt x="0" y="168"/>
                  <a:pt x="97" y="213"/>
                  <a:pt x="97" y="248"/>
                </a:cubicBezTo>
                <a:cubicBezTo>
                  <a:pt x="97" y="292"/>
                  <a:pt x="0" y="328"/>
                  <a:pt x="0" y="381"/>
                </a:cubicBezTo>
                <a:cubicBezTo>
                  <a:pt x="0" y="434"/>
                  <a:pt x="0" y="443"/>
                  <a:pt x="0" y="443"/>
                </a:cubicBezTo>
                <a:cubicBezTo>
                  <a:pt x="0" y="460"/>
                  <a:pt x="61" y="496"/>
                  <a:pt x="142" y="496"/>
                </a:cubicBezTo>
                <a:cubicBezTo>
                  <a:pt x="221" y="496"/>
                  <a:pt x="283" y="460"/>
                  <a:pt x="283" y="443"/>
                </a:cubicBezTo>
                <a:cubicBezTo>
                  <a:pt x="283" y="443"/>
                  <a:pt x="283" y="434"/>
                  <a:pt x="283" y="381"/>
                </a:cubicBezTo>
                <a:cubicBezTo>
                  <a:pt x="283" y="328"/>
                  <a:pt x="186" y="292"/>
                  <a:pt x="186" y="248"/>
                </a:cubicBezTo>
                <a:cubicBezTo>
                  <a:pt x="186" y="213"/>
                  <a:pt x="283" y="168"/>
                  <a:pt x="283" y="115"/>
                </a:cubicBezTo>
                <a:close/>
                <a:moveTo>
                  <a:pt x="44" y="62"/>
                </a:moveTo>
                <a:lnTo>
                  <a:pt x="44" y="62"/>
                </a:lnTo>
                <a:cubicBezTo>
                  <a:pt x="61" y="53"/>
                  <a:pt x="88" y="35"/>
                  <a:pt x="142" y="35"/>
                </a:cubicBezTo>
                <a:cubicBezTo>
                  <a:pt x="195" y="35"/>
                  <a:pt x="239" y="62"/>
                  <a:pt x="239" y="62"/>
                </a:cubicBezTo>
                <a:cubicBezTo>
                  <a:pt x="248" y="62"/>
                  <a:pt x="257" y="71"/>
                  <a:pt x="248" y="71"/>
                </a:cubicBezTo>
                <a:cubicBezTo>
                  <a:pt x="230" y="88"/>
                  <a:pt x="186" y="97"/>
                  <a:pt x="142" y="97"/>
                </a:cubicBezTo>
                <a:cubicBezTo>
                  <a:pt x="97" y="97"/>
                  <a:pt x="53" y="88"/>
                  <a:pt x="35" y="71"/>
                </a:cubicBezTo>
                <a:cubicBezTo>
                  <a:pt x="26" y="71"/>
                  <a:pt x="44" y="62"/>
                  <a:pt x="44" y="62"/>
                </a:cubicBezTo>
                <a:close/>
                <a:moveTo>
                  <a:pt x="151" y="248"/>
                </a:moveTo>
                <a:lnTo>
                  <a:pt x="151" y="248"/>
                </a:lnTo>
                <a:cubicBezTo>
                  <a:pt x="151" y="283"/>
                  <a:pt x="177" y="301"/>
                  <a:pt x="204" y="328"/>
                </a:cubicBezTo>
                <a:cubicBezTo>
                  <a:pt x="221" y="345"/>
                  <a:pt x="248" y="372"/>
                  <a:pt x="248" y="381"/>
                </a:cubicBezTo>
                <a:cubicBezTo>
                  <a:pt x="248" y="416"/>
                  <a:pt x="248" y="416"/>
                  <a:pt x="248" y="416"/>
                </a:cubicBezTo>
                <a:cubicBezTo>
                  <a:pt x="230" y="407"/>
                  <a:pt x="151" y="390"/>
                  <a:pt x="151" y="354"/>
                </a:cubicBezTo>
                <a:cubicBezTo>
                  <a:pt x="151" y="337"/>
                  <a:pt x="133" y="337"/>
                  <a:pt x="133" y="354"/>
                </a:cubicBezTo>
                <a:cubicBezTo>
                  <a:pt x="133" y="390"/>
                  <a:pt x="61" y="407"/>
                  <a:pt x="35" y="416"/>
                </a:cubicBezTo>
                <a:cubicBezTo>
                  <a:pt x="35" y="381"/>
                  <a:pt x="35" y="381"/>
                  <a:pt x="35" y="381"/>
                </a:cubicBezTo>
                <a:cubicBezTo>
                  <a:pt x="35" y="372"/>
                  <a:pt x="61" y="345"/>
                  <a:pt x="80" y="328"/>
                </a:cubicBezTo>
                <a:cubicBezTo>
                  <a:pt x="106" y="301"/>
                  <a:pt x="133" y="283"/>
                  <a:pt x="133" y="248"/>
                </a:cubicBezTo>
                <a:cubicBezTo>
                  <a:pt x="133" y="222"/>
                  <a:pt x="106" y="203"/>
                  <a:pt x="80" y="177"/>
                </a:cubicBezTo>
                <a:cubicBezTo>
                  <a:pt x="61" y="159"/>
                  <a:pt x="35" y="132"/>
                  <a:pt x="35" y="115"/>
                </a:cubicBezTo>
                <a:cubicBezTo>
                  <a:pt x="35" y="88"/>
                  <a:pt x="35" y="88"/>
                  <a:pt x="35" y="88"/>
                </a:cubicBezTo>
                <a:cubicBezTo>
                  <a:pt x="61" y="106"/>
                  <a:pt x="97" y="115"/>
                  <a:pt x="142" y="115"/>
                </a:cubicBezTo>
                <a:cubicBezTo>
                  <a:pt x="186" y="115"/>
                  <a:pt x="230" y="106"/>
                  <a:pt x="248" y="88"/>
                </a:cubicBezTo>
                <a:cubicBezTo>
                  <a:pt x="248" y="115"/>
                  <a:pt x="248" y="115"/>
                  <a:pt x="248" y="115"/>
                </a:cubicBezTo>
                <a:cubicBezTo>
                  <a:pt x="248" y="132"/>
                  <a:pt x="221" y="159"/>
                  <a:pt x="204" y="177"/>
                </a:cubicBezTo>
                <a:cubicBezTo>
                  <a:pt x="177" y="203"/>
                  <a:pt x="151" y="222"/>
                  <a:pt x="151" y="24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en-US" dirty="0">
              <a:latin typeface="Trebuchet MS" pitchFamily="34" charset="0"/>
            </a:endParaRPr>
          </a:p>
        </p:txBody>
      </p:sp>
      <p:sp>
        <p:nvSpPr>
          <p:cNvPr id="8" name="Freeform 116"/>
          <p:cNvSpPr>
            <a:spLocks noChangeArrowheads="1"/>
          </p:cNvSpPr>
          <p:nvPr/>
        </p:nvSpPr>
        <p:spPr bwMode="auto">
          <a:xfrm>
            <a:off x="556826" y="2833008"/>
            <a:ext cx="532736" cy="553830"/>
          </a:xfrm>
          <a:custGeom>
            <a:avLst/>
            <a:gdLst>
              <a:gd name="T0" fmla="*/ 400 w 445"/>
              <a:gd name="T1" fmla="*/ 159 h 462"/>
              <a:gd name="T2" fmla="*/ 400 w 445"/>
              <a:gd name="T3" fmla="*/ 159 h 462"/>
              <a:gd name="T4" fmla="*/ 266 w 445"/>
              <a:gd name="T5" fmla="*/ 8 h 462"/>
              <a:gd name="T6" fmla="*/ 36 w 445"/>
              <a:gd name="T7" fmla="*/ 248 h 462"/>
              <a:gd name="T8" fmla="*/ 9 w 445"/>
              <a:gd name="T9" fmla="*/ 319 h 462"/>
              <a:gd name="T10" fmla="*/ 81 w 445"/>
              <a:gd name="T11" fmla="*/ 355 h 462"/>
              <a:gd name="T12" fmla="*/ 98 w 445"/>
              <a:gd name="T13" fmla="*/ 346 h 462"/>
              <a:gd name="T14" fmla="*/ 134 w 445"/>
              <a:gd name="T15" fmla="*/ 372 h 462"/>
              <a:gd name="T16" fmla="*/ 160 w 445"/>
              <a:gd name="T17" fmla="*/ 434 h 462"/>
              <a:gd name="T18" fmla="*/ 187 w 445"/>
              <a:gd name="T19" fmla="*/ 452 h 462"/>
              <a:gd name="T20" fmla="*/ 240 w 445"/>
              <a:gd name="T21" fmla="*/ 434 h 462"/>
              <a:gd name="T22" fmla="*/ 249 w 445"/>
              <a:gd name="T23" fmla="*/ 416 h 462"/>
              <a:gd name="T24" fmla="*/ 231 w 445"/>
              <a:gd name="T25" fmla="*/ 390 h 462"/>
              <a:gd name="T26" fmla="*/ 204 w 445"/>
              <a:gd name="T27" fmla="*/ 337 h 462"/>
              <a:gd name="T28" fmla="*/ 231 w 445"/>
              <a:gd name="T29" fmla="*/ 310 h 462"/>
              <a:gd name="T30" fmla="*/ 417 w 445"/>
              <a:gd name="T31" fmla="*/ 355 h 462"/>
              <a:gd name="T32" fmla="*/ 400 w 445"/>
              <a:gd name="T33" fmla="*/ 159 h 462"/>
              <a:gd name="T34" fmla="*/ 390 w 445"/>
              <a:gd name="T35" fmla="*/ 310 h 462"/>
              <a:gd name="T36" fmla="*/ 390 w 445"/>
              <a:gd name="T37" fmla="*/ 310 h 462"/>
              <a:gd name="T38" fmla="*/ 302 w 445"/>
              <a:gd name="T39" fmla="*/ 204 h 462"/>
              <a:gd name="T40" fmla="*/ 284 w 445"/>
              <a:gd name="T41" fmla="*/ 62 h 462"/>
              <a:gd name="T42" fmla="*/ 364 w 445"/>
              <a:gd name="T43" fmla="*/ 177 h 462"/>
              <a:gd name="T44" fmla="*/ 390 w 445"/>
              <a:gd name="T45" fmla="*/ 310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445" h="462">
                <a:moveTo>
                  <a:pt x="400" y="159"/>
                </a:moveTo>
                <a:lnTo>
                  <a:pt x="400" y="159"/>
                </a:lnTo>
                <a:cubicBezTo>
                  <a:pt x="364" y="71"/>
                  <a:pt x="302" y="0"/>
                  <a:pt x="266" y="8"/>
                </a:cubicBezTo>
                <a:cubicBezTo>
                  <a:pt x="213" y="36"/>
                  <a:pt x="302" y="142"/>
                  <a:pt x="36" y="248"/>
                </a:cubicBezTo>
                <a:cubicBezTo>
                  <a:pt x="9" y="257"/>
                  <a:pt x="0" y="292"/>
                  <a:pt x="9" y="319"/>
                </a:cubicBezTo>
                <a:cubicBezTo>
                  <a:pt x="18" y="337"/>
                  <a:pt x="53" y="363"/>
                  <a:pt x="81" y="355"/>
                </a:cubicBezTo>
                <a:lnTo>
                  <a:pt x="98" y="346"/>
                </a:lnTo>
                <a:cubicBezTo>
                  <a:pt x="116" y="372"/>
                  <a:pt x="134" y="355"/>
                  <a:pt x="134" y="372"/>
                </a:cubicBezTo>
                <a:cubicBezTo>
                  <a:pt x="143" y="390"/>
                  <a:pt x="160" y="425"/>
                  <a:pt x="160" y="434"/>
                </a:cubicBezTo>
                <a:cubicBezTo>
                  <a:pt x="169" y="443"/>
                  <a:pt x="178" y="461"/>
                  <a:pt x="187" y="452"/>
                </a:cubicBezTo>
                <a:cubicBezTo>
                  <a:pt x="196" y="452"/>
                  <a:pt x="231" y="443"/>
                  <a:pt x="240" y="434"/>
                </a:cubicBezTo>
                <a:cubicBezTo>
                  <a:pt x="257" y="434"/>
                  <a:pt x="257" y="425"/>
                  <a:pt x="249" y="416"/>
                </a:cubicBezTo>
                <a:cubicBezTo>
                  <a:pt x="249" y="408"/>
                  <a:pt x="231" y="399"/>
                  <a:pt x="231" y="390"/>
                </a:cubicBezTo>
                <a:cubicBezTo>
                  <a:pt x="222" y="381"/>
                  <a:pt x="213" y="346"/>
                  <a:pt x="204" y="337"/>
                </a:cubicBezTo>
                <a:cubicBezTo>
                  <a:pt x="196" y="328"/>
                  <a:pt x="213" y="310"/>
                  <a:pt x="231" y="310"/>
                </a:cubicBezTo>
                <a:cubicBezTo>
                  <a:pt x="355" y="302"/>
                  <a:pt x="373" y="372"/>
                  <a:pt x="417" y="355"/>
                </a:cubicBezTo>
                <a:cubicBezTo>
                  <a:pt x="444" y="346"/>
                  <a:pt x="444" y="248"/>
                  <a:pt x="400" y="159"/>
                </a:cubicBezTo>
                <a:close/>
                <a:moveTo>
                  <a:pt x="390" y="310"/>
                </a:moveTo>
                <a:lnTo>
                  <a:pt x="390" y="310"/>
                </a:lnTo>
                <a:cubicBezTo>
                  <a:pt x="381" y="310"/>
                  <a:pt x="328" y="275"/>
                  <a:pt x="302" y="204"/>
                </a:cubicBezTo>
                <a:cubicBezTo>
                  <a:pt x="275" y="133"/>
                  <a:pt x="275" y="62"/>
                  <a:pt x="284" y="62"/>
                </a:cubicBezTo>
                <a:cubicBezTo>
                  <a:pt x="293" y="62"/>
                  <a:pt x="337" y="106"/>
                  <a:pt x="364" y="177"/>
                </a:cubicBezTo>
                <a:cubicBezTo>
                  <a:pt x="400" y="248"/>
                  <a:pt x="390" y="302"/>
                  <a:pt x="390" y="31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en-US" dirty="0">
              <a:latin typeface="Trebuchet MS" pitchFamily="34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556826" y="1684564"/>
            <a:ext cx="532736" cy="532736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b="1" dirty="0">
                <a:solidFill>
                  <a:schemeClr val="accent1"/>
                </a:solidFill>
              </a:rPr>
              <a:t>€</a:t>
            </a:r>
          </a:p>
        </p:txBody>
      </p:sp>
    </p:spTree>
    <p:extLst>
      <p:ext uri="{BB962C8B-B14F-4D97-AF65-F5344CB8AC3E}">
        <p14:creationId xmlns:p14="http://schemas.microsoft.com/office/powerpoint/2010/main" val="455702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/>
          <p:cNvSpPr>
            <a:spLocks noGrp="1"/>
          </p:cNvSpPr>
          <p:nvPr>
            <p:ph type="title"/>
          </p:nvPr>
        </p:nvSpPr>
        <p:spPr>
          <a:xfrm>
            <a:off x="74427" y="969170"/>
            <a:ext cx="8888819" cy="514505"/>
          </a:xfrm>
        </p:spPr>
        <p:txBody>
          <a:bodyPr>
            <a:normAutofit fontScale="90000"/>
          </a:bodyPr>
          <a:lstStyle/>
          <a:p>
            <a:r>
              <a:rPr lang="de-AT" dirty="0" err="1" smtClean="0"/>
              <a:t>Wiiw</a:t>
            </a:r>
            <a:r>
              <a:rPr lang="de-AT" dirty="0" smtClean="0"/>
              <a:t> </a:t>
            </a:r>
            <a:r>
              <a:rPr lang="de-AT" dirty="0" err="1" smtClean="0"/>
              <a:t>study</a:t>
            </a:r>
            <a:endParaRPr lang="de-AT" dirty="0"/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3"/>
          </p:nvPr>
        </p:nvSpPr>
        <p:spPr>
          <a:xfrm>
            <a:off x="212651" y="1275908"/>
            <a:ext cx="8647189" cy="747240"/>
          </a:xfrm>
        </p:spPr>
        <p:txBody>
          <a:bodyPr/>
          <a:lstStyle/>
          <a:p>
            <a:r>
              <a:rPr lang="de-AT" dirty="0" smtClean="0"/>
              <a:t/>
            </a:r>
            <a:br>
              <a:rPr lang="de-AT" dirty="0" smtClean="0"/>
            </a:br>
            <a:r>
              <a:rPr lang="cs-CZ" dirty="0" smtClean="0"/>
              <a:t>Hlavní cíle studie</a:t>
            </a:r>
            <a:r>
              <a:rPr lang="de-AT" dirty="0" smtClean="0"/>
              <a:t>:</a:t>
            </a:r>
            <a:endParaRPr lang="de-AT" dirty="0"/>
          </a:p>
        </p:txBody>
      </p:sp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259440" y="1959535"/>
            <a:ext cx="3185509" cy="3936516"/>
          </a:xfrm>
        </p:spPr>
        <p:txBody>
          <a:bodyPr/>
          <a:lstStyle/>
          <a:p>
            <a:r>
              <a:rPr lang="cs-CZ" sz="1800" i="1" dirty="0" smtClean="0">
                <a:solidFill>
                  <a:srgbClr val="000000"/>
                </a:solidFill>
              </a:rPr>
              <a:t>Studie </a:t>
            </a:r>
            <a:r>
              <a:rPr lang="cs-CZ" sz="1800" i="1" dirty="0" err="1" smtClean="0">
                <a:solidFill>
                  <a:srgbClr val="000000"/>
                </a:solidFill>
              </a:rPr>
              <a:t>socio</a:t>
            </a:r>
            <a:r>
              <a:rPr lang="cs-CZ" sz="1800" i="1" dirty="0" smtClean="0">
                <a:solidFill>
                  <a:srgbClr val="000000"/>
                </a:solidFill>
              </a:rPr>
              <a:t>-ekonomických výzev</a:t>
            </a:r>
            <a:r>
              <a:rPr lang="en-US" sz="1800" i="1" dirty="0" smtClean="0">
                <a:solidFill>
                  <a:srgbClr val="000000"/>
                </a:solidFill>
              </a:rPr>
              <a:t>, </a:t>
            </a:r>
            <a:r>
              <a:rPr lang="en-US" sz="1800" i="1" dirty="0" err="1" smtClean="0">
                <a:solidFill>
                  <a:srgbClr val="000000"/>
                </a:solidFill>
              </a:rPr>
              <a:t>poten</a:t>
            </a:r>
            <a:r>
              <a:rPr lang="cs-CZ" sz="1800" i="1" dirty="0" err="1" smtClean="0">
                <a:solidFill>
                  <a:srgbClr val="000000"/>
                </a:solidFill>
              </a:rPr>
              <a:t>ciálů</a:t>
            </a:r>
            <a:r>
              <a:rPr lang="en-US" sz="1800" i="1" dirty="0" smtClean="0">
                <a:solidFill>
                  <a:srgbClr val="000000"/>
                </a:solidFill>
              </a:rPr>
              <a:t> a </a:t>
            </a:r>
            <a:r>
              <a:rPr lang="cs-CZ" sz="1800" i="1" dirty="0" smtClean="0">
                <a:solidFill>
                  <a:srgbClr val="000000"/>
                </a:solidFill>
              </a:rPr>
              <a:t>dopadů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cs-CZ" sz="1800" i="1" dirty="0" smtClean="0">
                <a:solidFill>
                  <a:srgbClr val="000000"/>
                </a:solidFill>
              </a:rPr>
              <a:t>nadnárodní spolupráce v regionu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cs-CZ" sz="1800" i="1" dirty="0" smtClean="0">
                <a:solidFill>
                  <a:srgbClr val="000000"/>
                </a:solidFill>
              </a:rPr>
              <a:t>střední Evropy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de-AT" sz="1800" i="1" dirty="0" smtClean="0">
                <a:solidFill>
                  <a:srgbClr val="000000"/>
                </a:solidFill>
              </a:rPr>
              <a:t> </a:t>
            </a:r>
            <a:endParaRPr lang="de-AT" sz="1800" i="1" dirty="0">
              <a:solidFill>
                <a:srgbClr val="000000"/>
              </a:solidFill>
            </a:endParaRPr>
          </a:p>
          <a:p>
            <a:endParaRPr lang="en-US" sz="1600" dirty="0">
              <a:solidFill>
                <a:srgbClr val="0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AT" sz="1600" dirty="0">
              <a:solidFill>
                <a:srgbClr val="000000"/>
              </a:solidFill>
            </a:endParaRPr>
          </a:p>
          <a:p>
            <a:endParaRPr lang="de-AT" sz="1800" dirty="0">
              <a:solidFill>
                <a:srgbClr val="000000"/>
              </a:solidFill>
            </a:endParaRPr>
          </a:p>
          <a:p>
            <a:endParaRPr lang="de-AT" sz="1800" dirty="0">
              <a:solidFill>
                <a:srgbClr val="000000"/>
              </a:solidFill>
            </a:endParaRPr>
          </a:p>
          <a:p>
            <a:endParaRPr lang="de-AT" sz="1800" dirty="0">
              <a:solidFill>
                <a:srgbClr val="000000"/>
              </a:solidFill>
            </a:endParaRPr>
          </a:p>
          <a:p>
            <a:endParaRPr lang="de-AT" sz="1800" dirty="0">
              <a:solidFill>
                <a:srgbClr val="000000"/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984324" y="2372417"/>
            <a:ext cx="3030625" cy="237047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76794" tIns="38397" rIns="76794" bIns="38397" rtlCol="0">
            <a:spAutoFit/>
          </a:bodyPr>
          <a:lstStyle/>
          <a:p>
            <a:r>
              <a:rPr lang="de-AT" sz="2200" u="sng" dirty="0">
                <a:solidFill>
                  <a:srgbClr val="000000"/>
                </a:solidFill>
                <a:latin typeface="Trebuchet MS" pitchFamily="34" charset="0"/>
                <a:cs typeface="Raleway"/>
              </a:rPr>
              <a:t>3 </a:t>
            </a:r>
            <a:r>
              <a:rPr lang="de-AT" sz="2200" u="sng" dirty="0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do</a:t>
            </a:r>
            <a:r>
              <a:rPr lang="cs-CZ" sz="2200" u="sng" dirty="0" err="1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kumenty</a:t>
            </a:r>
            <a:r>
              <a:rPr lang="de-AT" sz="2200" u="sng" dirty="0" smtClean="0">
                <a:solidFill>
                  <a:srgbClr val="000000"/>
                </a:solidFill>
                <a:latin typeface="Trebuchet MS" pitchFamily="34" charset="0"/>
                <a:cs typeface="Raleway"/>
              </a:rPr>
              <a:t>:</a:t>
            </a:r>
            <a:endParaRPr lang="de-AT" sz="2200" u="sng" dirty="0">
              <a:solidFill>
                <a:srgbClr val="000000"/>
              </a:solidFill>
              <a:latin typeface="Trebuchet MS" pitchFamily="34" charset="0"/>
              <a:cs typeface="Raleway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de-AT" sz="1800" i="1" dirty="0" err="1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  <a:cs typeface="Raleway"/>
              </a:rPr>
              <a:t>Full</a:t>
            </a:r>
            <a:r>
              <a:rPr lang="de-AT" sz="1800" i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  <a:cs typeface="Raleway"/>
              </a:rPr>
              <a:t> </a:t>
            </a:r>
            <a:r>
              <a:rPr lang="cs-CZ" sz="1800" i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  <a:cs typeface="Raleway"/>
              </a:rPr>
              <a:t>Study</a:t>
            </a:r>
            <a:endParaRPr lang="de-AT" sz="1800" i="1" dirty="0">
              <a:solidFill>
                <a:schemeClr val="tx2">
                  <a:lumMod val="75000"/>
                </a:schemeClr>
              </a:solidFill>
              <a:latin typeface="Trebuchet MS" pitchFamily="34" charset="0"/>
              <a:cs typeface="Raleway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1800" b="1" i="1" dirty="0" err="1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  <a:cs typeface="Raleway"/>
              </a:rPr>
              <a:t>Summary</a:t>
            </a:r>
            <a:r>
              <a:rPr lang="cs-CZ" sz="1800" b="1" i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  <a:cs typeface="Raleway"/>
              </a:rPr>
              <a:t> </a:t>
            </a:r>
            <a:r>
              <a:rPr lang="cs-CZ" sz="1800" b="1" i="1" dirty="0" err="1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  <a:cs typeface="Raleway"/>
              </a:rPr>
              <a:t>for</a:t>
            </a:r>
            <a:r>
              <a:rPr lang="cs-CZ" sz="1800" b="1" i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  <a:cs typeface="Raleway"/>
              </a:rPr>
              <a:t> </a:t>
            </a:r>
            <a:r>
              <a:rPr lang="cs-CZ" sz="1800" b="1" i="1" dirty="0" err="1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  <a:cs typeface="Raleway"/>
              </a:rPr>
              <a:t>Stakeholders</a:t>
            </a:r>
            <a:r>
              <a:rPr lang="cs-CZ" sz="1800" b="1" i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  <a:cs typeface="Raleway"/>
              </a:rPr>
              <a:t> (</a:t>
            </a:r>
            <a:r>
              <a:rPr lang="de-AT" sz="1800" b="1" i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  <a:cs typeface="Raleway"/>
              </a:rPr>
              <a:t>Executive </a:t>
            </a:r>
            <a:r>
              <a:rPr lang="de-AT" sz="1800" b="1" i="1" dirty="0" err="1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  <a:cs typeface="Raleway"/>
              </a:rPr>
              <a:t>summary</a:t>
            </a:r>
            <a:r>
              <a:rPr lang="cs-CZ" sz="1800" b="1" i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  <a:cs typeface="Raleway"/>
              </a:rPr>
              <a:t>)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2000" i="1" dirty="0" err="1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  <a:cs typeface="Raleway"/>
              </a:rPr>
              <a:t>Summary</a:t>
            </a:r>
            <a:r>
              <a:rPr lang="cs-CZ" sz="2000" i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  <a:cs typeface="Raleway"/>
              </a:rPr>
              <a:t> </a:t>
            </a:r>
            <a:r>
              <a:rPr lang="cs-CZ" sz="2000" i="1" dirty="0" err="1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  <a:cs typeface="Raleway"/>
              </a:rPr>
              <a:t>for</a:t>
            </a:r>
            <a:r>
              <a:rPr lang="cs-CZ" sz="2000" i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  <a:cs typeface="Raleway"/>
              </a:rPr>
              <a:t> </a:t>
            </a:r>
            <a:r>
              <a:rPr lang="cs-CZ" sz="2000" i="1" dirty="0" err="1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  <a:cs typeface="Raleway"/>
              </a:rPr>
              <a:t>Policy</a:t>
            </a:r>
            <a:r>
              <a:rPr lang="cs-CZ" sz="2000" i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  <a:cs typeface="Raleway"/>
              </a:rPr>
              <a:t> </a:t>
            </a:r>
            <a:r>
              <a:rPr lang="cs-CZ" sz="2000" i="1" dirty="0" err="1">
                <a:solidFill>
                  <a:schemeClr val="tx2">
                    <a:lumMod val="75000"/>
                  </a:schemeClr>
                </a:solidFill>
                <a:latin typeface="Trebuchet MS" pitchFamily="34" charset="0"/>
                <a:cs typeface="Raleway"/>
              </a:rPr>
              <a:t>M</a:t>
            </a:r>
            <a:r>
              <a:rPr lang="cs-CZ" sz="2000" i="1" dirty="0" err="1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  <a:cs typeface="Raleway"/>
              </a:rPr>
              <a:t>akers</a:t>
            </a:r>
            <a:r>
              <a:rPr lang="cs-CZ" sz="2000" i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  <a:cs typeface="Raleway"/>
              </a:rPr>
              <a:t> (</a:t>
            </a:r>
            <a:r>
              <a:rPr lang="cs-CZ" sz="2000" i="1" dirty="0" err="1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  <a:cs typeface="Raleway"/>
              </a:rPr>
              <a:t>Policy</a:t>
            </a:r>
            <a:r>
              <a:rPr lang="cs-CZ" sz="2000" i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  <a:cs typeface="Raleway"/>
              </a:rPr>
              <a:t> </a:t>
            </a:r>
            <a:r>
              <a:rPr lang="cs-CZ" sz="2000" i="1" dirty="0" err="1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  <a:cs typeface="Raleway"/>
              </a:rPr>
              <a:t>Brief</a:t>
            </a:r>
            <a:r>
              <a:rPr lang="cs-CZ" sz="2000" i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  <a:cs typeface="Raleway"/>
              </a:rPr>
              <a:t>)</a:t>
            </a:r>
            <a:endParaRPr lang="de-AT" sz="1600" dirty="0">
              <a:solidFill>
                <a:schemeClr val="tx2">
                  <a:lumMod val="75000"/>
                </a:schemeClr>
              </a:solidFill>
              <a:latin typeface="Trebuchet MS" pitchFamily="34" charset="0"/>
              <a:cs typeface="Raleway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212651" y="3219583"/>
            <a:ext cx="3232298" cy="232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800" u="sng" dirty="0" smtClean="0">
                <a:solidFill>
                  <a:srgbClr val="000000"/>
                </a:solidFill>
              </a:rPr>
              <a:t>Obsah</a:t>
            </a:r>
            <a:r>
              <a:rPr lang="en-US" sz="1800" u="sng" dirty="0" smtClean="0">
                <a:solidFill>
                  <a:srgbClr val="000000"/>
                </a:solidFill>
              </a:rPr>
              <a:t>:</a:t>
            </a:r>
            <a:endParaRPr lang="en-US" sz="1800" u="sng" dirty="0">
              <a:solidFill>
                <a:srgbClr val="000000"/>
              </a:solidFill>
            </a:endParaRPr>
          </a:p>
          <a:p>
            <a:pPr marL="285750" indent="-28575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1600" dirty="0" smtClean="0">
                <a:solidFill>
                  <a:srgbClr val="000000"/>
                </a:solidFill>
              </a:rPr>
              <a:t>Hlavní územní výzvy a potřeby s vlivem na CE </a:t>
            </a:r>
            <a:r>
              <a:rPr lang="en-US" sz="1600" dirty="0" smtClean="0">
                <a:solidFill>
                  <a:srgbClr val="000000"/>
                </a:solidFill>
              </a:rPr>
              <a:t>(region</a:t>
            </a:r>
            <a:r>
              <a:rPr lang="cs-CZ" sz="1600" dirty="0" err="1" smtClean="0">
                <a:solidFill>
                  <a:srgbClr val="000000"/>
                </a:solidFill>
              </a:rPr>
              <a:t>ální</a:t>
            </a:r>
            <a:r>
              <a:rPr lang="cs-CZ" sz="1600" dirty="0" smtClean="0">
                <a:solidFill>
                  <a:srgbClr val="000000"/>
                </a:solidFill>
              </a:rPr>
              <a:t> analýza</a:t>
            </a:r>
            <a:r>
              <a:rPr lang="en-US" sz="1600" dirty="0" smtClean="0">
                <a:solidFill>
                  <a:srgbClr val="000000"/>
                </a:solidFill>
              </a:rPr>
              <a:t>)</a:t>
            </a:r>
            <a:endParaRPr lang="en-US" sz="1600" dirty="0">
              <a:solidFill>
                <a:srgbClr val="000000"/>
              </a:solidFill>
            </a:endParaRPr>
          </a:p>
          <a:p>
            <a:pPr marL="285750" indent="-28575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</a:rPr>
              <a:t>Anal</a:t>
            </a:r>
            <a:r>
              <a:rPr lang="cs-CZ" sz="1600" dirty="0" err="1" smtClean="0">
                <a:solidFill>
                  <a:srgbClr val="000000"/>
                </a:solidFill>
              </a:rPr>
              <a:t>ýza</a:t>
            </a:r>
            <a:r>
              <a:rPr lang="cs-CZ" sz="1600" dirty="0" smtClean="0">
                <a:solidFill>
                  <a:srgbClr val="000000"/>
                </a:solidFill>
              </a:rPr>
              <a:t> dopadů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cs-CZ" sz="1600" dirty="0" smtClean="0">
                <a:solidFill>
                  <a:srgbClr val="000000"/>
                </a:solidFill>
              </a:rPr>
              <a:t>a výsledků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cs-CZ" sz="1600" dirty="0" smtClean="0">
                <a:solidFill>
                  <a:srgbClr val="000000"/>
                </a:solidFill>
              </a:rPr>
              <a:t>programu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>
                <a:solidFill>
                  <a:srgbClr val="000000"/>
                </a:solidFill>
              </a:rPr>
              <a:t>CE 2007-2013 </a:t>
            </a:r>
            <a:endParaRPr lang="cs-CZ" sz="1600" dirty="0" smtClean="0">
              <a:solidFill>
                <a:srgbClr val="000000"/>
              </a:solidFill>
            </a:endParaRPr>
          </a:p>
          <a:p>
            <a:pPr marL="285750" indent="-28575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1600" u="sng" dirty="0" smtClean="0">
                <a:solidFill>
                  <a:srgbClr val="000000"/>
                </a:solidFill>
              </a:rPr>
              <a:t>Výhled</a:t>
            </a:r>
            <a:r>
              <a:rPr lang="en-US" sz="1600" u="sng" dirty="0" smtClean="0">
                <a:solidFill>
                  <a:srgbClr val="000000"/>
                </a:solidFill>
              </a:rPr>
              <a:t> a </a:t>
            </a:r>
            <a:r>
              <a:rPr lang="cs-CZ" sz="1600" u="sng" dirty="0" smtClean="0">
                <a:solidFill>
                  <a:srgbClr val="000000"/>
                </a:solidFill>
              </a:rPr>
              <a:t>doporučení</a:t>
            </a:r>
            <a:r>
              <a:rPr lang="en-US" sz="1600" u="sng" dirty="0" smtClean="0">
                <a:solidFill>
                  <a:srgbClr val="000000"/>
                </a:solidFill>
              </a:rPr>
              <a:t> (</a:t>
            </a:r>
            <a:r>
              <a:rPr lang="cs-CZ" sz="1600" u="sng" dirty="0" smtClean="0">
                <a:solidFill>
                  <a:srgbClr val="000000"/>
                </a:solidFill>
              </a:rPr>
              <a:t>pro 4. výzvu a budoucí CE program</a:t>
            </a:r>
            <a:r>
              <a:rPr lang="en-US" sz="1600" u="sng" dirty="0" smtClean="0">
                <a:solidFill>
                  <a:srgbClr val="000000"/>
                </a:solidFill>
              </a:rPr>
              <a:t>)</a:t>
            </a:r>
            <a:endParaRPr lang="en-US" sz="1600" u="sng" dirty="0">
              <a:solidFill>
                <a:srgbClr val="000000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770" y="1483675"/>
            <a:ext cx="2460554" cy="4549842"/>
          </a:xfrm>
          <a:prstGeom prst="rect">
            <a:avLst/>
          </a:prstGeom>
        </p:spPr>
      </p:pic>
      <p:sp>
        <p:nvSpPr>
          <p:cNvPr id="8" name="Titel 13"/>
          <p:cNvSpPr txBox="1">
            <a:spLocks/>
          </p:cNvSpPr>
          <p:nvPr/>
        </p:nvSpPr>
        <p:spPr>
          <a:xfrm>
            <a:off x="179875" y="381545"/>
            <a:ext cx="5825714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marL="216000" algn="l" defTabSz="913878" rtl="0" eaLnBrk="1" latinLnBrk="0" hangingPunct="1">
              <a:spcBef>
                <a:spcPct val="0"/>
              </a:spcBef>
              <a:buNone/>
              <a:defRPr sz="2800" b="1" kern="1200" cap="all" normalizeH="0" baseline="0"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r>
              <a:rPr lang="cs-CZ" dirty="0" smtClean="0">
                <a:solidFill>
                  <a:srgbClr val="000000"/>
                </a:solidFill>
              </a:rPr>
              <a:t>Koncept 4. výzvy</a:t>
            </a:r>
            <a:br>
              <a:rPr lang="cs-CZ" dirty="0" smtClean="0">
                <a:solidFill>
                  <a:srgbClr val="000000"/>
                </a:solidFill>
              </a:rPr>
            </a:br>
            <a:endParaRPr lang="de-AT" cap="non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12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/>
          <p:cNvSpPr>
            <a:spLocks noGrp="1"/>
          </p:cNvSpPr>
          <p:nvPr>
            <p:ph type="title"/>
          </p:nvPr>
        </p:nvSpPr>
        <p:spPr>
          <a:xfrm>
            <a:off x="231401" y="488801"/>
            <a:ext cx="8603316" cy="514505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000000"/>
                </a:solidFill>
              </a:rPr>
              <a:t>Koncept 4. výzvy</a:t>
            </a:r>
            <a:br>
              <a:rPr lang="cs-CZ" dirty="0" smtClean="0">
                <a:solidFill>
                  <a:srgbClr val="000000"/>
                </a:solidFill>
              </a:rPr>
            </a:br>
            <a:endParaRPr lang="de-AT" cap="none" dirty="0">
              <a:solidFill>
                <a:srgbClr val="000000"/>
              </a:solidFill>
            </a:endParaRPr>
          </a:p>
        </p:txBody>
      </p:sp>
      <p:sp>
        <p:nvSpPr>
          <p:cNvPr id="5" name="Titel 13"/>
          <p:cNvSpPr txBox="1">
            <a:spLocks/>
          </p:cNvSpPr>
          <p:nvPr/>
        </p:nvSpPr>
        <p:spPr>
          <a:xfrm>
            <a:off x="74427" y="969170"/>
            <a:ext cx="8888819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marL="216000" algn="l" defTabSz="913878" rtl="0" eaLnBrk="1" latinLnBrk="0" hangingPunct="1">
              <a:spcBef>
                <a:spcPct val="0"/>
              </a:spcBef>
              <a:buNone/>
              <a:defRPr sz="2800" b="1" kern="1200" cap="all" normalizeH="0" baseline="0"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endParaRPr lang="de-AT" dirty="0"/>
          </a:p>
        </p:txBody>
      </p:sp>
      <p:sp>
        <p:nvSpPr>
          <p:cNvPr id="6" name="Textplatzhalter 1"/>
          <p:cNvSpPr>
            <a:spLocks noGrp="1"/>
          </p:cNvSpPr>
          <p:nvPr>
            <p:ph type="body" sz="quarter" idx="13"/>
          </p:nvPr>
        </p:nvSpPr>
        <p:spPr>
          <a:xfrm>
            <a:off x="271742" y="1011577"/>
            <a:ext cx="8562975" cy="1029350"/>
          </a:xfrm>
        </p:spPr>
        <p:txBody>
          <a:bodyPr/>
          <a:lstStyle/>
          <a:p>
            <a:r>
              <a:rPr lang="cs-CZ" dirty="0" smtClean="0"/>
              <a:t>Měla by reagovat na cíle 2021-2027</a:t>
            </a:r>
          </a:p>
          <a:p>
            <a:r>
              <a:rPr lang="cs-CZ" dirty="0" smtClean="0"/>
              <a:t>- </a:t>
            </a:r>
            <a:r>
              <a:rPr lang="cs-CZ" dirty="0" err="1" smtClean="0"/>
              <a:t>Benchmarking</a:t>
            </a:r>
            <a:r>
              <a:rPr lang="cs-CZ" dirty="0" smtClean="0"/>
              <a:t> CE a budoucího období podle </a:t>
            </a:r>
            <a:r>
              <a:rPr lang="cs-CZ" i="1" dirty="0" smtClean="0"/>
              <a:t>Background </a:t>
            </a:r>
            <a:r>
              <a:rPr lang="cs-CZ" i="1" dirty="0" err="1" smtClean="0"/>
              <a:t>analysis</a:t>
            </a:r>
            <a:endParaRPr lang="en-GB" i="1" dirty="0"/>
          </a:p>
        </p:txBody>
      </p:sp>
      <p:pic>
        <p:nvPicPr>
          <p:cNvPr id="7" name="tabl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066" y="2049198"/>
            <a:ext cx="8592651" cy="3209073"/>
          </a:xfrm>
          <a:prstGeom prst="rect">
            <a:avLst/>
          </a:prstGeom>
        </p:spPr>
      </p:pic>
      <p:sp>
        <p:nvSpPr>
          <p:cNvPr id="8" name="Rechteck 5"/>
          <p:cNvSpPr/>
          <p:nvPr/>
        </p:nvSpPr>
        <p:spPr>
          <a:xfrm>
            <a:off x="528359" y="5250000"/>
            <a:ext cx="8443885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3971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7942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1913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35885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19856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03827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87798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71770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Wingdings" panose="05000000000000000000" pitchFamily="2" charset="2"/>
              <a:buChar char="ü"/>
            </a:pPr>
            <a:r>
              <a:rPr lang="de-AT" sz="1400" dirty="0" smtClean="0">
                <a:solidFill>
                  <a:schemeClr val="accent1"/>
                </a:solidFill>
              </a:rPr>
              <a:t>S</a:t>
            </a:r>
            <a:r>
              <a:rPr lang="cs-CZ" sz="1400" dirty="0" err="1" smtClean="0">
                <a:solidFill>
                  <a:schemeClr val="accent1"/>
                </a:solidFill>
              </a:rPr>
              <a:t>ilné</a:t>
            </a:r>
            <a:r>
              <a:rPr lang="de-AT" sz="1400" dirty="0" smtClean="0">
                <a:solidFill>
                  <a:schemeClr val="accent1"/>
                </a:solidFill>
              </a:rPr>
              <a:t> </a:t>
            </a:r>
            <a:r>
              <a:rPr lang="de-AT" sz="1400" dirty="0" err="1" smtClean="0">
                <a:solidFill>
                  <a:schemeClr val="accent1"/>
                </a:solidFill>
              </a:rPr>
              <a:t>environment</a:t>
            </a:r>
            <a:r>
              <a:rPr lang="cs-CZ" sz="1400" dirty="0" err="1" smtClean="0">
                <a:solidFill>
                  <a:schemeClr val="accent1"/>
                </a:solidFill>
              </a:rPr>
              <a:t>ální</a:t>
            </a:r>
            <a:r>
              <a:rPr lang="de-AT" sz="1400" dirty="0" smtClean="0">
                <a:solidFill>
                  <a:schemeClr val="accent1"/>
                </a:solidFill>
              </a:rPr>
              <a:t> a </a:t>
            </a:r>
            <a:r>
              <a:rPr lang="cs-CZ" sz="1400" dirty="0" smtClean="0">
                <a:solidFill>
                  <a:schemeClr val="accent1"/>
                </a:solidFill>
              </a:rPr>
              <a:t>nízkouhlíkové</a:t>
            </a:r>
            <a:r>
              <a:rPr lang="de-AT" sz="1400" dirty="0" smtClean="0">
                <a:solidFill>
                  <a:schemeClr val="accent1"/>
                </a:solidFill>
              </a:rPr>
              <a:t> </a:t>
            </a:r>
            <a:r>
              <a:rPr lang="cs-CZ" sz="1400" dirty="0" smtClean="0">
                <a:solidFill>
                  <a:schemeClr val="accent1"/>
                </a:solidFill>
              </a:rPr>
              <a:t>zakotvení</a:t>
            </a:r>
            <a:r>
              <a:rPr lang="de-AT" sz="1400" dirty="0" smtClean="0">
                <a:solidFill>
                  <a:schemeClr val="accent1"/>
                </a:solidFill>
              </a:rPr>
              <a:t> </a:t>
            </a:r>
            <a:r>
              <a:rPr lang="cs-CZ" sz="1400" dirty="0" smtClean="0">
                <a:solidFill>
                  <a:schemeClr val="accent1"/>
                </a:solidFill>
              </a:rPr>
              <a:t>v</a:t>
            </a:r>
            <a:r>
              <a:rPr lang="de-AT" sz="1400" dirty="0" smtClean="0">
                <a:solidFill>
                  <a:schemeClr val="accent1"/>
                </a:solidFill>
              </a:rPr>
              <a:t> </a:t>
            </a:r>
            <a:r>
              <a:rPr lang="de-AT" sz="1400" dirty="0" err="1" smtClean="0">
                <a:solidFill>
                  <a:schemeClr val="accent1"/>
                </a:solidFill>
              </a:rPr>
              <a:t>Interreg</a:t>
            </a:r>
            <a:r>
              <a:rPr lang="de-AT" sz="1400" dirty="0" smtClean="0">
                <a:solidFill>
                  <a:schemeClr val="accent1"/>
                </a:solidFill>
              </a:rPr>
              <a:t> CE (PO 2)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cs-CZ" sz="1400" dirty="0" smtClean="0">
                <a:solidFill>
                  <a:schemeClr val="accent1"/>
                </a:solidFill>
              </a:rPr>
              <a:t>Výrazné</a:t>
            </a:r>
            <a:r>
              <a:rPr lang="de-AT" sz="1400" dirty="0" smtClean="0">
                <a:solidFill>
                  <a:schemeClr val="accent1"/>
                </a:solidFill>
              </a:rPr>
              <a:t> </a:t>
            </a:r>
            <a:r>
              <a:rPr lang="cs-CZ" sz="1400" dirty="0" smtClean="0">
                <a:solidFill>
                  <a:schemeClr val="accent1"/>
                </a:solidFill>
              </a:rPr>
              <a:t>provázání s tématy</a:t>
            </a:r>
            <a:r>
              <a:rPr lang="de-AT" sz="1400" dirty="0" smtClean="0">
                <a:solidFill>
                  <a:schemeClr val="accent1"/>
                </a:solidFill>
              </a:rPr>
              <a:t> </a:t>
            </a:r>
            <a:r>
              <a:rPr lang="cs-CZ" sz="1400" dirty="0" smtClean="0">
                <a:solidFill>
                  <a:schemeClr val="accent1"/>
                </a:solidFill>
              </a:rPr>
              <a:t>inovací</a:t>
            </a:r>
            <a:r>
              <a:rPr lang="de-AT" sz="1400" dirty="0" smtClean="0">
                <a:solidFill>
                  <a:schemeClr val="accent1"/>
                </a:solidFill>
              </a:rPr>
              <a:t>, </a:t>
            </a:r>
            <a:r>
              <a:rPr lang="cs-CZ" sz="1400" dirty="0" smtClean="0">
                <a:solidFill>
                  <a:schemeClr val="accent1"/>
                </a:solidFill>
              </a:rPr>
              <a:t>dopravy</a:t>
            </a:r>
            <a:r>
              <a:rPr lang="de-AT" sz="1400" dirty="0" smtClean="0">
                <a:solidFill>
                  <a:schemeClr val="accent1"/>
                </a:solidFill>
              </a:rPr>
              <a:t> a </a:t>
            </a:r>
            <a:r>
              <a:rPr lang="de-AT" sz="1400" dirty="0" err="1" smtClean="0">
                <a:solidFill>
                  <a:schemeClr val="accent1"/>
                </a:solidFill>
              </a:rPr>
              <a:t>integr</a:t>
            </a:r>
            <a:r>
              <a:rPr lang="cs-CZ" sz="1400" dirty="0" err="1" smtClean="0">
                <a:solidFill>
                  <a:schemeClr val="accent1"/>
                </a:solidFill>
              </a:rPr>
              <a:t>ovaného</a:t>
            </a:r>
            <a:r>
              <a:rPr lang="de-AT" sz="1400" dirty="0" smtClean="0">
                <a:solidFill>
                  <a:schemeClr val="accent1"/>
                </a:solidFill>
              </a:rPr>
              <a:t> </a:t>
            </a:r>
            <a:r>
              <a:rPr lang="cs-CZ" sz="1400" dirty="0" smtClean="0">
                <a:solidFill>
                  <a:schemeClr val="accent1"/>
                </a:solidFill>
              </a:rPr>
              <a:t>rozvoje</a:t>
            </a:r>
            <a:r>
              <a:rPr lang="de-AT" sz="1400" dirty="0" smtClean="0">
                <a:solidFill>
                  <a:schemeClr val="accent1"/>
                </a:solidFill>
              </a:rPr>
              <a:t> (PO1, PO3, PO5)</a:t>
            </a:r>
          </a:p>
          <a:p>
            <a:pPr marL="285750" indent="-285750">
              <a:buFont typeface="Trebuchet MS" panose="020B0603020202020204" pitchFamily="34" charset="0"/>
              <a:buChar char="~"/>
            </a:pPr>
            <a:r>
              <a:rPr lang="de-AT" sz="1400" dirty="0" err="1" smtClean="0">
                <a:solidFill>
                  <a:schemeClr val="accent1"/>
                </a:solidFill>
              </a:rPr>
              <a:t>Soci</a:t>
            </a:r>
            <a:r>
              <a:rPr lang="cs-CZ" sz="1400" dirty="0" err="1" smtClean="0">
                <a:solidFill>
                  <a:schemeClr val="accent1"/>
                </a:solidFill>
              </a:rPr>
              <a:t>ální</a:t>
            </a:r>
            <a:r>
              <a:rPr lang="de-AT" sz="1400" dirty="0" smtClean="0">
                <a:solidFill>
                  <a:schemeClr val="accent1"/>
                </a:solidFill>
              </a:rPr>
              <a:t> t</a:t>
            </a:r>
            <a:r>
              <a:rPr lang="cs-CZ" sz="1400" dirty="0" err="1" smtClean="0">
                <a:solidFill>
                  <a:schemeClr val="accent1"/>
                </a:solidFill>
              </a:rPr>
              <a:t>émata</a:t>
            </a:r>
            <a:r>
              <a:rPr lang="de-AT" sz="1400" dirty="0" smtClean="0">
                <a:solidFill>
                  <a:schemeClr val="accent1"/>
                </a:solidFill>
              </a:rPr>
              <a:t> </a:t>
            </a:r>
            <a:r>
              <a:rPr lang="de-AT" sz="1400" dirty="0">
                <a:solidFill>
                  <a:schemeClr val="accent1"/>
                </a:solidFill>
              </a:rPr>
              <a:t>(PO4) </a:t>
            </a:r>
            <a:r>
              <a:rPr lang="cs-CZ" sz="1400" dirty="0" smtClean="0">
                <a:solidFill>
                  <a:schemeClr val="accent1"/>
                </a:solidFill>
              </a:rPr>
              <a:t>řešena v menším rozsahu</a:t>
            </a:r>
            <a:r>
              <a:rPr lang="de-AT" sz="1400" dirty="0" smtClean="0">
                <a:solidFill>
                  <a:schemeClr val="accent1"/>
                </a:solidFill>
              </a:rPr>
              <a:t> </a:t>
            </a:r>
            <a:endParaRPr lang="de-AT" sz="1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673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/>
          <p:cNvSpPr>
            <a:spLocks noGrp="1"/>
          </p:cNvSpPr>
          <p:nvPr>
            <p:ph type="title"/>
          </p:nvPr>
        </p:nvSpPr>
        <p:spPr>
          <a:xfrm>
            <a:off x="231401" y="488801"/>
            <a:ext cx="8603316" cy="514505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000000"/>
                </a:solidFill>
              </a:rPr>
              <a:t>zdroje</a:t>
            </a:r>
            <a:br>
              <a:rPr lang="cs-CZ" dirty="0" smtClean="0">
                <a:solidFill>
                  <a:srgbClr val="000000"/>
                </a:solidFill>
              </a:rPr>
            </a:br>
            <a:endParaRPr lang="de-AT" cap="none" dirty="0">
              <a:solidFill>
                <a:srgbClr val="000000"/>
              </a:solidFill>
            </a:endParaRPr>
          </a:p>
        </p:txBody>
      </p:sp>
      <p:sp>
        <p:nvSpPr>
          <p:cNvPr id="4" name="TextBox 10"/>
          <p:cNvSpPr txBox="1"/>
          <p:nvPr/>
        </p:nvSpPr>
        <p:spPr>
          <a:xfrm>
            <a:off x="574158" y="1628906"/>
            <a:ext cx="7974419" cy="4355638"/>
          </a:xfrm>
          <a:prstGeom prst="rect">
            <a:avLst/>
          </a:prstGeom>
          <a:noFill/>
        </p:spPr>
        <p:txBody>
          <a:bodyPr wrap="square" lIns="76794" tIns="38397" rIns="76794" bIns="38397" rtlCol="0">
            <a:spAutoFit/>
          </a:bodyPr>
          <a:lstStyle>
            <a:defPPr>
              <a:defRPr lang="en-US"/>
            </a:defPPr>
            <a:lvl1pPr marL="0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3971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7942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1913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35885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19856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03827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87798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71770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3"/>
            <a:r>
              <a:rPr lang="cs-CZ" sz="2000" b="1" dirty="0">
                <a:solidFill>
                  <a:schemeClr val="accent1"/>
                </a:solidFill>
                <a:latin typeface="Trebuchet MS" pitchFamily="34" charset="0"/>
                <a:cs typeface="Raleway"/>
              </a:rPr>
              <a:t>Ve 4. výzvě budou rozděleny zbylé dostupné zdroje  zohlední i odhady čerpání</a:t>
            </a:r>
            <a:endParaRPr lang="en-GB" sz="2000" b="1" dirty="0">
              <a:solidFill>
                <a:schemeClr val="accent1"/>
              </a:solidFill>
              <a:latin typeface="Trebuchet MS" pitchFamily="34" charset="0"/>
              <a:cs typeface="Raleway"/>
            </a:endParaRPr>
          </a:p>
          <a:p>
            <a:pPr lvl="3"/>
            <a:endParaRPr lang="cs-CZ" sz="1600" b="1" dirty="0">
              <a:solidFill>
                <a:schemeClr val="accent1"/>
              </a:solidFill>
              <a:latin typeface="Trebuchet MS" pitchFamily="34" charset="0"/>
              <a:cs typeface="Raleway"/>
            </a:endParaRPr>
          </a:p>
          <a:p>
            <a:pPr marL="1494813" lvl="3" indent="-342900">
              <a:buFont typeface="Wingdings" panose="05000000000000000000" pitchFamily="2" charset="2"/>
              <a:buChar char="§"/>
            </a:pPr>
            <a:r>
              <a:rPr lang="cs-CZ" sz="1600" b="1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výzva</a:t>
            </a:r>
            <a:r>
              <a:rPr lang="de-AT" sz="1600" b="1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 1 </a:t>
            </a:r>
            <a:r>
              <a:rPr lang="de-AT" sz="1600" b="1" dirty="0" smtClean="0">
                <a:solidFill>
                  <a:schemeClr val="accent1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</a:t>
            </a:r>
            <a:r>
              <a:rPr lang="de-AT" sz="1600" b="1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 </a:t>
            </a:r>
            <a:r>
              <a:rPr lang="de-AT" sz="1600" dirty="0" smtClean="0">
                <a:solidFill>
                  <a:schemeClr val="tx2"/>
                </a:solidFill>
                <a:latin typeface="Trebuchet MS" pitchFamily="34" charset="0"/>
                <a:cs typeface="Raleway"/>
              </a:rPr>
              <a:t>35 </a:t>
            </a:r>
            <a:r>
              <a:rPr lang="de-AT" sz="1600" dirty="0" err="1" smtClean="0">
                <a:solidFill>
                  <a:schemeClr val="tx2"/>
                </a:solidFill>
                <a:latin typeface="Trebuchet MS" pitchFamily="34" charset="0"/>
                <a:cs typeface="Raleway"/>
              </a:rPr>
              <a:t>proje</a:t>
            </a:r>
            <a:r>
              <a:rPr lang="cs-CZ" sz="1600" dirty="0" err="1" smtClean="0">
                <a:solidFill>
                  <a:schemeClr val="tx2"/>
                </a:solidFill>
                <a:latin typeface="Trebuchet MS" pitchFamily="34" charset="0"/>
                <a:cs typeface="Raleway"/>
              </a:rPr>
              <a:t>ktů</a:t>
            </a:r>
            <a:r>
              <a:rPr lang="cs-CZ" sz="1600" dirty="0">
                <a:solidFill>
                  <a:schemeClr val="tx2"/>
                </a:solidFill>
                <a:latin typeface="Trebuchet MS" pitchFamily="34" charset="0"/>
                <a:cs typeface="Raleway"/>
              </a:rPr>
              <a:t> </a:t>
            </a:r>
            <a:r>
              <a:rPr lang="cs-CZ" sz="1600" dirty="0" smtClean="0">
                <a:solidFill>
                  <a:schemeClr val="tx2"/>
                </a:solidFill>
                <a:latin typeface="Trebuchet MS" pitchFamily="34" charset="0"/>
                <a:cs typeface="Raleway"/>
              </a:rPr>
              <a:t>– schváleno v dubnu</a:t>
            </a:r>
            <a:r>
              <a:rPr lang="de-AT" sz="1600" dirty="0" smtClean="0">
                <a:solidFill>
                  <a:schemeClr val="tx2"/>
                </a:solidFill>
                <a:latin typeface="Trebuchet MS" pitchFamily="34" charset="0"/>
                <a:cs typeface="Raleway"/>
              </a:rPr>
              <a:t> 2016</a:t>
            </a:r>
          </a:p>
          <a:p>
            <a:pPr marL="1494813" lvl="3" indent="-342900">
              <a:buFont typeface="Wingdings" panose="05000000000000000000" pitchFamily="2" charset="2"/>
              <a:buChar char="§"/>
            </a:pPr>
            <a:r>
              <a:rPr lang="cs-CZ" sz="1600" b="1" dirty="0">
                <a:solidFill>
                  <a:schemeClr val="accent1"/>
                </a:solidFill>
                <a:latin typeface="Trebuchet MS" pitchFamily="34" charset="0"/>
                <a:cs typeface="Raleway"/>
              </a:rPr>
              <a:t>výzva</a:t>
            </a:r>
            <a:r>
              <a:rPr lang="de-AT" sz="1600" b="1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 </a:t>
            </a:r>
            <a:r>
              <a:rPr lang="de-AT" sz="1600" b="1" dirty="0">
                <a:solidFill>
                  <a:schemeClr val="accent1"/>
                </a:solidFill>
                <a:latin typeface="Trebuchet MS" pitchFamily="34" charset="0"/>
                <a:cs typeface="Raleway"/>
              </a:rPr>
              <a:t>2 </a:t>
            </a:r>
            <a:r>
              <a:rPr lang="de-AT" sz="1600" b="1" dirty="0">
                <a:solidFill>
                  <a:schemeClr val="accent1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 </a:t>
            </a:r>
            <a:r>
              <a:rPr lang="de-AT" sz="1600" dirty="0" smtClean="0">
                <a:solidFill>
                  <a:schemeClr val="tx2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50 p</a:t>
            </a:r>
            <a:r>
              <a:rPr lang="cs-CZ" sz="1600" dirty="0" err="1" smtClean="0">
                <a:solidFill>
                  <a:schemeClr val="tx2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rojektů</a:t>
            </a:r>
            <a:r>
              <a:rPr lang="cs-CZ" sz="1600" dirty="0" smtClean="0">
                <a:solidFill>
                  <a:schemeClr val="tx2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 –</a:t>
            </a:r>
            <a:r>
              <a:rPr lang="de-AT" sz="1600" dirty="0" smtClean="0">
                <a:solidFill>
                  <a:schemeClr val="tx2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 </a:t>
            </a:r>
            <a:r>
              <a:rPr lang="cs-CZ" sz="1600" dirty="0" smtClean="0">
                <a:solidFill>
                  <a:schemeClr val="tx2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schváleno v březnu</a:t>
            </a:r>
            <a:r>
              <a:rPr lang="cs-CZ" sz="1600" dirty="0">
                <a:solidFill>
                  <a:schemeClr val="tx2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 </a:t>
            </a:r>
            <a:r>
              <a:rPr lang="de-AT" sz="1600" dirty="0" smtClean="0">
                <a:solidFill>
                  <a:schemeClr val="tx2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2017</a:t>
            </a:r>
          </a:p>
          <a:p>
            <a:pPr marL="1494813" lvl="3" indent="-342900">
              <a:buFont typeface="Wingdings" panose="05000000000000000000" pitchFamily="2" charset="2"/>
              <a:buChar char="§"/>
            </a:pPr>
            <a:r>
              <a:rPr lang="cs-CZ" sz="1600" b="1" dirty="0">
                <a:solidFill>
                  <a:schemeClr val="accent1"/>
                </a:solidFill>
                <a:latin typeface="Trebuchet MS" pitchFamily="34" charset="0"/>
                <a:cs typeface="Raleway"/>
              </a:rPr>
              <a:t>výzva</a:t>
            </a:r>
            <a:r>
              <a:rPr lang="de-AT" sz="1600" b="1" dirty="0" smtClean="0">
                <a:solidFill>
                  <a:schemeClr val="accent1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 </a:t>
            </a:r>
            <a:r>
              <a:rPr lang="de-AT" sz="1600" b="1" dirty="0">
                <a:solidFill>
                  <a:schemeClr val="accent1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3  </a:t>
            </a:r>
            <a:r>
              <a:rPr lang="cs-CZ" sz="1600" dirty="0" smtClean="0">
                <a:solidFill>
                  <a:schemeClr val="tx2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uzavřena</a:t>
            </a:r>
            <a:r>
              <a:rPr lang="de-AT" sz="1600" dirty="0" smtClean="0">
                <a:solidFill>
                  <a:schemeClr val="tx2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 25</a:t>
            </a:r>
            <a:r>
              <a:rPr lang="cs-CZ" sz="1600" dirty="0" smtClean="0">
                <a:solidFill>
                  <a:schemeClr val="tx2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. ledna</a:t>
            </a:r>
            <a:r>
              <a:rPr lang="de-AT" sz="1600" dirty="0" smtClean="0">
                <a:solidFill>
                  <a:schemeClr val="tx2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 2018</a:t>
            </a:r>
            <a:r>
              <a:rPr lang="cs-CZ" sz="1600" dirty="0" smtClean="0">
                <a:solidFill>
                  <a:schemeClr val="tx2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;</a:t>
            </a:r>
            <a:r>
              <a:rPr lang="de-AT" sz="1600" dirty="0" smtClean="0">
                <a:solidFill>
                  <a:schemeClr val="tx2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 </a:t>
            </a:r>
            <a:r>
              <a:rPr lang="cs-CZ" sz="1600" dirty="0" smtClean="0">
                <a:solidFill>
                  <a:schemeClr val="tx2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rozhodnutí </a:t>
            </a:r>
            <a:r>
              <a:rPr lang="de-AT" sz="1600" dirty="0" smtClean="0">
                <a:solidFill>
                  <a:schemeClr val="tx2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MC </a:t>
            </a:r>
            <a:r>
              <a:rPr lang="cs-CZ" sz="1600" dirty="0" smtClean="0">
                <a:solidFill>
                  <a:schemeClr val="tx2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se očekává v lednu </a:t>
            </a:r>
            <a:r>
              <a:rPr lang="de-AT" sz="1600" dirty="0" smtClean="0">
                <a:solidFill>
                  <a:schemeClr val="tx2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2018</a:t>
            </a:r>
          </a:p>
          <a:p>
            <a:pPr marL="1494813" lvl="3" indent="-342900">
              <a:buFont typeface="Wingdings" panose="05000000000000000000" pitchFamily="2" charset="2"/>
              <a:buChar char="§"/>
            </a:pPr>
            <a:r>
              <a:rPr lang="cs-CZ" sz="1600" b="1" dirty="0">
                <a:solidFill>
                  <a:schemeClr val="accent1"/>
                </a:solidFill>
                <a:latin typeface="Trebuchet MS" pitchFamily="34" charset="0"/>
                <a:cs typeface="Raleway"/>
              </a:rPr>
              <a:t>výzva</a:t>
            </a:r>
            <a:r>
              <a:rPr lang="de-AT" sz="1600" b="1" dirty="0" smtClean="0">
                <a:solidFill>
                  <a:schemeClr val="accent1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 </a:t>
            </a:r>
            <a:r>
              <a:rPr lang="de-AT" sz="1600" b="1" dirty="0">
                <a:solidFill>
                  <a:schemeClr val="accent1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4  </a:t>
            </a:r>
            <a:r>
              <a:rPr lang="cs-CZ" sz="1600" dirty="0" smtClean="0">
                <a:solidFill>
                  <a:schemeClr val="tx2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má být vyhlášena do konce června 2019</a:t>
            </a:r>
            <a:endParaRPr lang="de-AT" sz="1600" dirty="0" smtClean="0">
              <a:solidFill>
                <a:schemeClr val="tx2"/>
              </a:solidFill>
              <a:latin typeface="Trebuchet MS" pitchFamily="34" charset="0"/>
              <a:cs typeface="Raleway"/>
              <a:sym typeface="Wingdings" panose="05000000000000000000" pitchFamily="2" charset="2"/>
            </a:endParaRPr>
          </a:p>
          <a:p>
            <a:endParaRPr lang="de-AT" sz="2000" b="1" dirty="0" smtClean="0">
              <a:solidFill>
                <a:schemeClr val="accent1"/>
              </a:solidFill>
              <a:latin typeface="Trebuchet MS" pitchFamily="34" charset="0"/>
              <a:cs typeface="Raleway"/>
              <a:sym typeface="Wingdings" panose="05000000000000000000" pitchFamily="2" charset="2"/>
            </a:endParaRPr>
          </a:p>
          <a:p>
            <a:r>
              <a:rPr lang="de-AT" sz="2000" b="1" dirty="0" smtClean="0">
                <a:solidFill>
                  <a:schemeClr val="accent1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A</a:t>
            </a:r>
            <a:r>
              <a:rPr lang="cs-CZ" sz="2000" b="1" dirty="0" smtClean="0">
                <a:solidFill>
                  <a:schemeClr val="accent1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lokace</a:t>
            </a:r>
            <a:endParaRPr lang="de-AT" sz="1600" dirty="0">
              <a:solidFill>
                <a:schemeClr val="tx2"/>
              </a:solidFill>
              <a:latin typeface="Trebuchet MS" pitchFamily="34" charset="0"/>
              <a:cs typeface="Raleway"/>
              <a:sym typeface="Wingdings" panose="05000000000000000000" pitchFamily="2" charset="2"/>
            </a:endParaRPr>
          </a:p>
          <a:p>
            <a:pPr marL="1494813" lvl="3" indent="-342900">
              <a:buFont typeface="Wingdings" panose="05000000000000000000" pitchFamily="2" charset="2"/>
              <a:buChar char="§"/>
            </a:pPr>
            <a:r>
              <a:rPr lang="cs-CZ" sz="1600" b="1" dirty="0">
                <a:solidFill>
                  <a:schemeClr val="accent1"/>
                </a:solidFill>
                <a:latin typeface="Trebuchet MS" pitchFamily="34" charset="0"/>
                <a:cs typeface="Raleway"/>
              </a:rPr>
              <a:t>výzva</a:t>
            </a:r>
            <a:r>
              <a:rPr lang="de-AT" sz="1600" b="1" dirty="0" smtClean="0">
                <a:solidFill>
                  <a:schemeClr val="accent1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 </a:t>
            </a:r>
            <a:r>
              <a:rPr lang="de-AT" sz="1600" b="1" dirty="0">
                <a:solidFill>
                  <a:schemeClr val="accent1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1  </a:t>
            </a:r>
            <a:r>
              <a:rPr lang="de-AT" sz="1600" dirty="0">
                <a:solidFill>
                  <a:schemeClr val="tx2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69,9 M EUR ERDF</a:t>
            </a:r>
          </a:p>
          <a:p>
            <a:pPr marL="1494813" lvl="3" indent="-342900">
              <a:buFont typeface="Wingdings" panose="05000000000000000000" pitchFamily="2" charset="2"/>
              <a:buChar char="§"/>
            </a:pPr>
            <a:r>
              <a:rPr lang="cs-CZ" sz="1600" b="1" dirty="0">
                <a:solidFill>
                  <a:schemeClr val="accent1"/>
                </a:solidFill>
                <a:latin typeface="Trebuchet MS" pitchFamily="34" charset="0"/>
                <a:cs typeface="Raleway"/>
              </a:rPr>
              <a:t>výzva</a:t>
            </a:r>
            <a:r>
              <a:rPr lang="de-AT" sz="1600" b="1" dirty="0" smtClean="0">
                <a:solidFill>
                  <a:schemeClr val="accent1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 </a:t>
            </a:r>
            <a:r>
              <a:rPr lang="de-AT" sz="1600" b="1" dirty="0">
                <a:solidFill>
                  <a:schemeClr val="accent1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2  </a:t>
            </a:r>
            <a:r>
              <a:rPr lang="de-AT" sz="1600" dirty="0" smtClean="0">
                <a:solidFill>
                  <a:schemeClr val="tx2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90,2 M EUR ERDF</a:t>
            </a:r>
          </a:p>
          <a:p>
            <a:pPr marL="1494813" lvl="3" indent="-342900">
              <a:buFont typeface="Wingdings" panose="05000000000000000000" pitchFamily="2" charset="2"/>
              <a:buChar char="§"/>
            </a:pPr>
            <a:r>
              <a:rPr lang="cs-CZ" sz="1600" b="1" dirty="0">
                <a:solidFill>
                  <a:schemeClr val="accent1"/>
                </a:solidFill>
                <a:latin typeface="Trebuchet MS" pitchFamily="34" charset="0"/>
                <a:cs typeface="Raleway"/>
              </a:rPr>
              <a:t>výzva</a:t>
            </a:r>
            <a:r>
              <a:rPr lang="de-AT" sz="1600" b="1" dirty="0" smtClean="0">
                <a:solidFill>
                  <a:schemeClr val="accent1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 </a:t>
            </a:r>
            <a:r>
              <a:rPr lang="de-AT" sz="1600" b="1" dirty="0">
                <a:solidFill>
                  <a:schemeClr val="accent1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3  </a:t>
            </a:r>
            <a:r>
              <a:rPr lang="cs-CZ" sz="1600" dirty="0" smtClean="0">
                <a:solidFill>
                  <a:schemeClr val="tx2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očekává se rozdělení</a:t>
            </a:r>
            <a:r>
              <a:rPr lang="de-AT" sz="1600" dirty="0" smtClean="0">
                <a:solidFill>
                  <a:schemeClr val="tx2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 60 M EUR ERDF</a:t>
            </a:r>
          </a:p>
          <a:p>
            <a:pPr marL="1494813" lvl="3" indent="-342900">
              <a:buFont typeface="Wingdings" panose="05000000000000000000" pitchFamily="2" charset="2"/>
              <a:buChar char="§"/>
            </a:pPr>
            <a:r>
              <a:rPr lang="cs-CZ" sz="1600" b="1" dirty="0">
                <a:solidFill>
                  <a:schemeClr val="accent1"/>
                </a:solidFill>
                <a:latin typeface="Trebuchet MS" pitchFamily="34" charset="0"/>
                <a:cs typeface="Raleway"/>
              </a:rPr>
              <a:t>výzva</a:t>
            </a:r>
            <a:r>
              <a:rPr lang="de-AT" sz="1600" b="1" dirty="0" smtClean="0">
                <a:solidFill>
                  <a:schemeClr val="accent1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 </a:t>
            </a:r>
            <a:r>
              <a:rPr lang="de-AT" sz="1600" b="1" dirty="0">
                <a:solidFill>
                  <a:schemeClr val="accent1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4 </a:t>
            </a:r>
            <a:r>
              <a:rPr lang="de-AT" sz="1600" b="1" dirty="0" smtClean="0">
                <a:solidFill>
                  <a:schemeClr val="accent1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 </a:t>
            </a:r>
            <a:r>
              <a:rPr lang="cs-CZ" sz="1600" dirty="0" smtClean="0">
                <a:solidFill>
                  <a:schemeClr val="tx2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očekává se rozdělení</a:t>
            </a:r>
            <a:r>
              <a:rPr lang="de-AT" sz="1600" dirty="0" smtClean="0">
                <a:solidFill>
                  <a:schemeClr val="tx2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 </a:t>
            </a:r>
            <a:r>
              <a:rPr lang="cs-CZ" sz="1600" dirty="0" smtClean="0">
                <a:solidFill>
                  <a:schemeClr val="tx2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cca </a:t>
            </a:r>
            <a:r>
              <a:rPr lang="de-AT" sz="1600" dirty="0" smtClean="0">
                <a:solidFill>
                  <a:schemeClr val="tx2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1</a:t>
            </a:r>
            <a:r>
              <a:rPr lang="cs-CZ" sz="1600" dirty="0" smtClean="0">
                <a:solidFill>
                  <a:schemeClr val="tx2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1</a:t>
            </a:r>
            <a:r>
              <a:rPr lang="de-AT" sz="1600" dirty="0" smtClean="0">
                <a:solidFill>
                  <a:schemeClr val="tx2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 </a:t>
            </a:r>
            <a:r>
              <a:rPr lang="de-AT" sz="1600" dirty="0">
                <a:solidFill>
                  <a:schemeClr val="tx2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M EUR ERDF + </a:t>
            </a:r>
            <a:r>
              <a:rPr lang="cs-CZ" sz="1600" dirty="0" smtClean="0">
                <a:solidFill>
                  <a:schemeClr val="tx2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úspory (nevyčerpané zdroje) z výzvy 1</a:t>
            </a:r>
            <a:endParaRPr lang="de-AT" sz="1600" dirty="0">
              <a:solidFill>
                <a:schemeClr val="tx2"/>
              </a:solidFill>
              <a:latin typeface="Trebuchet MS" pitchFamily="34" charset="0"/>
              <a:cs typeface="Raleway"/>
            </a:endParaRPr>
          </a:p>
          <a:p>
            <a:endParaRPr lang="de-AT" sz="2200" dirty="0">
              <a:solidFill>
                <a:schemeClr val="tx2"/>
              </a:solidFill>
              <a:latin typeface="Trebuchet MS" pitchFamily="34" charset="0"/>
              <a:cs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4026049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entralEurope_iService">
  <a:themeElements>
    <a:clrScheme name="Central Europe">
      <a:dk1>
        <a:srgbClr val="4D4D4E"/>
      </a:dk1>
      <a:lt1>
        <a:sysClr val="window" lastClr="FFFFFF"/>
      </a:lt1>
      <a:dk2>
        <a:srgbClr val="7B7B7B"/>
      </a:dk2>
      <a:lt2>
        <a:srgbClr val="A6A6A6"/>
      </a:lt2>
      <a:accent1>
        <a:srgbClr val="7E93A5"/>
      </a:accent1>
      <a:accent2>
        <a:srgbClr val="7D8B8A"/>
      </a:accent2>
      <a:accent3>
        <a:srgbClr val="8A8A8A"/>
      </a:accent3>
      <a:accent4>
        <a:srgbClr val="90ABAB"/>
      </a:accent4>
      <a:accent5>
        <a:srgbClr val="C8D3D8"/>
      </a:accent5>
      <a:accent6>
        <a:srgbClr val="4D4933"/>
      </a:accent6>
      <a:hlink>
        <a:srgbClr val="7E93A5"/>
      </a:hlink>
      <a:folHlink>
        <a:srgbClr val="7E93A5"/>
      </a:folHlink>
    </a:clrScheme>
    <a:fontScheme name="Central Europe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76794" tIns="38397" rIns="76794" bIns="38397" rtlCol="0">
        <a:spAutoFit/>
      </a:bodyPr>
      <a:lstStyle>
        <a:defPPr>
          <a:defRPr sz="2200" b="1" dirty="0" smtClean="0">
            <a:solidFill>
              <a:schemeClr val="accent1"/>
            </a:solidFill>
            <a:latin typeface="Trebuchet MS" pitchFamily="34" charset="0"/>
            <a:cs typeface="Raleway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2876</TotalTime>
  <Words>1626</Words>
  <Application>Microsoft Office PowerPoint</Application>
  <PresentationFormat>Předvádění na obrazovce (4:3)</PresentationFormat>
  <Paragraphs>318</Paragraphs>
  <Slides>33</Slides>
  <Notes>15</Notes>
  <HiddenSlides>0</HiddenSlides>
  <MMClips>0</MMClips>
  <ScaleCrop>false</ScaleCrop>
  <HeadingPairs>
    <vt:vector size="6" baseType="variant">
      <vt:variant>
        <vt:lpstr>Použitá písma</vt:lpstr>
      </vt:variant>
      <vt:variant>
        <vt:i4>17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51" baseType="lpstr">
      <vt:lpstr>ＭＳ Ｐゴシック</vt:lpstr>
      <vt:lpstr>Arial</vt:lpstr>
      <vt:lpstr>Bahnschrift SemiBold</vt:lpstr>
      <vt:lpstr>Bahnschrift SemiLight</vt:lpstr>
      <vt:lpstr>Calibri</vt:lpstr>
      <vt:lpstr>Gill Sans</vt:lpstr>
      <vt:lpstr>Lato Light</vt:lpstr>
      <vt:lpstr>Montserrat</vt:lpstr>
      <vt:lpstr>Raleway</vt:lpstr>
      <vt:lpstr>Raleway Light</vt:lpstr>
      <vt:lpstr>Raleway Regular</vt:lpstr>
      <vt:lpstr>Tahoma</vt:lpstr>
      <vt:lpstr>Times New Roman</vt:lpstr>
      <vt:lpstr>Trebuchet MS</vt:lpstr>
      <vt:lpstr>Wingdings</vt:lpstr>
      <vt:lpstr>Wingdings 2</vt:lpstr>
      <vt:lpstr>Wingdings 3</vt:lpstr>
      <vt:lpstr>CentralEurope_iService</vt:lpstr>
      <vt:lpstr>Prezentace aplikace PowerPoint</vt:lpstr>
      <vt:lpstr>PREZENTACE v kostce</vt:lpstr>
      <vt:lpstr>Koncept 4. výzvy</vt:lpstr>
      <vt:lpstr>Koncept 4. výzvy</vt:lpstr>
      <vt:lpstr>Koncept 4. výzvy</vt:lpstr>
      <vt:lpstr>Koncept 4. výzvy</vt:lpstr>
      <vt:lpstr>Wiiw study</vt:lpstr>
      <vt:lpstr>Koncept 4. výzvy </vt:lpstr>
      <vt:lpstr>zdroje </vt:lpstr>
      <vt:lpstr>Dosavadní statistiky</vt:lpstr>
      <vt:lpstr>Už ve 3. výzvĚ se v podmínkách pro schválení</vt:lpstr>
      <vt:lpstr> komunikační aktivity </vt:lpstr>
      <vt:lpstr> komunikační aktivity </vt:lpstr>
      <vt:lpstr> komunikační aktivity </vt:lpstr>
      <vt:lpstr>Prezentace aplikace PowerPoint</vt:lpstr>
      <vt:lpstr>SOCIÁLNÍ média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Campaign Publications</vt:lpstr>
      <vt:lpstr>Prezentace aplikace PowerPoint</vt:lpstr>
      <vt:lpstr>#cooperationiscentral: Web and social media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Kontakty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Phunk</dc:creator>
  <cp:lastModifiedBy>Horváthová Stella</cp:lastModifiedBy>
  <cp:revision>2623</cp:revision>
  <cp:lastPrinted>2018-11-26T15:23:37Z</cp:lastPrinted>
  <dcterms:created xsi:type="dcterms:W3CDTF">2014-11-12T21:47:38Z</dcterms:created>
  <dcterms:modified xsi:type="dcterms:W3CDTF">2018-11-28T09:37:32Z</dcterms:modified>
</cp:coreProperties>
</file>