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263" r:id="rId2"/>
    <p:sldId id="307" r:id="rId3"/>
    <p:sldId id="344" r:id="rId4"/>
    <p:sldId id="332" r:id="rId5"/>
    <p:sldId id="333" r:id="rId6"/>
    <p:sldId id="354" r:id="rId7"/>
    <p:sldId id="320" r:id="rId8"/>
    <p:sldId id="308" r:id="rId9"/>
    <p:sldId id="334" r:id="rId10"/>
    <p:sldId id="321" r:id="rId11"/>
    <p:sldId id="335" r:id="rId12"/>
    <p:sldId id="347" r:id="rId13"/>
    <p:sldId id="337" r:id="rId14"/>
    <p:sldId id="323" r:id="rId15"/>
    <p:sldId id="353" r:id="rId16"/>
    <p:sldId id="348" r:id="rId17"/>
    <p:sldId id="338" r:id="rId18"/>
    <p:sldId id="339" r:id="rId19"/>
    <p:sldId id="340" r:id="rId20"/>
    <p:sldId id="343" r:id="rId21"/>
    <p:sldId id="325" r:id="rId22"/>
    <p:sldId id="330" r:id="rId23"/>
    <p:sldId id="341" r:id="rId24"/>
    <p:sldId id="342" r:id="rId25"/>
    <p:sldId id="349" r:id="rId26"/>
    <p:sldId id="326" r:id="rId27"/>
    <p:sldId id="327" r:id="rId28"/>
    <p:sldId id="328" r:id="rId29"/>
    <p:sldId id="331" r:id="rId30"/>
    <p:sldId id="329" r:id="rId31"/>
    <p:sldId id="352" r:id="rId32"/>
    <p:sldId id="264" r:id="rId33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82">
          <p15:clr>
            <a:srgbClr val="A4A3A4"/>
          </p15:clr>
        </p15:guide>
        <p15:guide id="2" pos="48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7B7BE5"/>
    <a:srgbClr val="CCCCCC"/>
    <a:srgbClr val="5FA4E5"/>
    <a:srgbClr val="0052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10" d="100"/>
          <a:sy n="110" d="100"/>
        </p:scale>
        <p:origin x="1644" y="108"/>
      </p:cViewPr>
      <p:guideLst>
        <p:guide orient="horz" pos="3382"/>
        <p:guide pos="48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24D319-7988-0C47-A5AD-1F558D33A394}" type="datetimeFigureOut">
              <a:rPr lang="en-US" smtClean="0"/>
              <a:t>4/23/2019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36DEBE-37C2-3D4C-B405-6A6964797A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932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6DD4C1-CE3B-8245-AB32-946652F98E9B}" type="datetimeFigureOut">
              <a:rPr lang="en-US" smtClean="0"/>
              <a:t>4/23/2019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1A35AD-0B81-F94A-83A1-9125CBB4FF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61958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15082"/>
            <a:ext cx="7772400" cy="1997296"/>
          </a:xfrm>
        </p:spPr>
        <p:txBody>
          <a:bodyPr anchor="t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386972"/>
            <a:ext cx="6400800" cy="570201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5FA4E5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85800" y="3309620"/>
            <a:ext cx="6632575" cy="145256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156851" y="6356350"/>
            <a:ext cx="2006600" cy="369888"/>
          </a:xfrm>
        </p:spPr>
        <p:txBody>
          <a:bodyPr/>
          <a:lstStyle>
            <a:lvl1pPr>
              <a:defRPr>
                <a:solidFill>
                  <a:srgbClr val="CCCCCC"/>
                </a:solidFill>
              </a:defRPr>
            </a:lvl1pPr>
          </a:lstStyle>
          <a:p>
            <a:pPr lvl="0"/>
            <a:fld id="{A8AD1661-3A61-224B-91E0-4B126FC883AF}" type="datetime1">
              <a:rPr lang="en-US" smtClean="0"/>
              <a:t>9/6/2017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9806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6375" y="1306874"/>
            <a:ext cx="7700425" cy="4819290"/>
          </a:xfrm>
        </p:spPr>
        <p:txBody>
          <a:bodyPr/>
          <a:lstStyle>
            <a:lvl1pPr>
              <a:defRPr sz="1800"/>
            </a:lvl1pPr>
            <a:lvl2pPr marL="628650" indent="-171450">
              <a:defRPr sz="2000" b="1"/>
            </a:lvl2pPr>
            <a:lvl3pPr marL="1073150" indent="-158750">
              <a:defRPr sz="1600"/>
            </a:lvl3pPr>
            <a:lvl4pPr marL="1528763" indent="-157163">
              <a:defRPr sz="1600"/>
            </a:lvl4pPr>
            <a:lvl5pPr marL="1973263" indent="-144463"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223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24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0490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7527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580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7752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6290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6341" y="1264906"/>
            <a:ext cx="7383470" cy="1470025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Subtitle 2"/>
          <p:cNvSpPr txBox="1">
            <a:spLocks/>
          </p:cNvSpPr>
          <p:nvPr userDrawn="1"/>
        </p:nvSpPr>
        <p:spPr>
          <a:xfrm>
            <a:off x="169747" y="5840002"/>
            <a:ext cx="3312170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2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Centrum pro regionální rozvoj České republiky</a:t>
            </a:r>
          </a:p>
        </p:txBody>
      </p:sp>
      <p:sp>
        <p:nvSpPr>
          <p:cNvPr id="14" name="Subtitle 2"/>
          <p:cNvSpPr txBox="1">
            <a:spLocks/>
          </p:cNvSpPr>
          <p:nvPr userDrawn="1"/>
        </p:nvSpPr>
        <p:spPr>
          <a:xfrm>
            <a:off x="3268138" y="5840002"/>
            <a:ext cx="3191932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200" b="1" dirty="0" smtClean="0"/>
              <a:t>U </a:t>
            </a:r>
            <a:r>
              <a:rPr lang="en-US" sz="1200" b="1" dirty="0" err="1" smtClean="0"/>
              <a:t>Nákladového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nádraží</a:t>
            </a:r>
            <a:r>
              <a:rPr lang="en-US" sz="1200" b="1" dirty="0" smtClean="0"/>
              <a:t> 3144/4, 130 00 </a:t>
            </a:r>
            <a:r>
              <a:rPr lang="en-US" sz="1200" b="1" dirty="0" err="1" smtClean="0"/>
              <a:t>Praha</a:t>
            </a:r>
            <a:r>
              <a:rPr lang="en-US" sz="1200" b="1" dirty="0" smtClean="0"/>
              <a:t> 3</a:t>
            </a:r>
            <a:endParaRPr lang="cs-CZ" sz="1200" b="0" dirty="0" smtClean="0">
              <a:solidFill>
                <a:schemeClr val="bg1"/>
              </a:solidFill>
            </a:endParaRPr>
          </a:p>
        </p:txBody>
      </p:sp>
      <p:sp>
        <p:nvSpPr>
          <p:cNvPr id="15" name="Subtitle 2"/>
          <p:cNvSpPr txBox="1">
            <a:spLocks/>
          </p:cNvSpPr>
          <p:nvPr userDrawn="1"/>
        </p:nvSpPr>
        <p:spPr>
          <a:xfrm>
            <a:off x="6479130" y="5840002"/>
            <a:ext cx="1747402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200" b="0" dirty="0" smtClean="0">
                <a:solidFill>
                  <a:schemeClr val="bg1"/>
                </a:solidFill>
              </a:rPr>
              <a:t>tel.: +420 </a:t>
            </a:r>
            <a:r>
              <a:rPr lang="is-IS" sz="1200" b="1" dirty="0" smtClean="0"/>
              <a:t>225 855 321</a:t>
            </a:r>
            <a:endParaRPr lang="cs-CZ" sz="1200" b="0" dirty="0" smtClean="0">
              <a:solidFill>
                <a:schemeClr val="bg1"/>
              </a:solidFill>
            </a:endParaRPr>
          </a:p>
        </p:txBody>
      </p:sp>
      <p:sp>
        <p:nvSpPr>
          <p:cNvPr id="16" name="Subtitle 2"/>
          <p:cNvSpPr txBox="1">
            <a:spLocks/>
          </p:cNvSpPr>
          <p:nvPr userDrawn="1"/>
        </p:nvSpPr>
        <p:spPr>
          <a:xfrm>
            <a:off x="8116035" y="5828841"/>
            <a:ext cx="1000451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200" b="0" kern="1200" dirty="0" err="1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www.crr.cz</a:t>
            </a:r>
            <a:endParaRPr lang="cs-CZ" sz="1200" b="0" kern="1200" dirty="0" smtClean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1074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6375" y="1306874"/>
            <a:ext cx="7700425" cy="4819290"/>
          </a:xfrm>
        </p:spPr>
        <p:txBody>
          <a:bodyPr/>
          <a:lstStyle>
            <a:lvl1pPr>
              <a:defRPr sz="1800"/>
            </a:lvl1pPr>
            <a:lvl2pPr marL="628650" indent="-171450">
              <a:defRPr sz="2000" b="1"/>
            </a:lvl2pPr>
            <a:lvl3pPr marL="1073150" indent="-158750">
              <a:defRPr sz="1600"/>
            </a:lvl3pPr>
            <a:lvl4pPr marL="1528763" indent="-157163">
              <a:defRPr sz="1600"/>
            </a:lvl4pPr>
            <a:lvl5pPr marL="1973263" indent="-144463">
              <a:defRPr sz="1600"/>
            </a:lvl5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22325"/>
          </a:xfrm>
        </p:spPr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471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62310"/>
            <a:ext cx="8229600" cy="8226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6374" y="1306873"/>
            <a:ext cx="7675766" cy="4806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27451" y="6356350"/>
            <a:ext cx="52923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529C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83137" y="6356349"/>
            <a:ext cx="5004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529C"/>
                </a:solidFill>
              </a:defRPr>
            </a:lvl1pPr>
          </a:lstStyle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051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7" r:id="rId7"/>
    <p:sldLayoutId id="2147483660" r:id="rId8"/>
    <p:sldLayoutId id="2147483661" r:id="rId9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457200" rtl="0" eaLnBrk="1" latinLnBrk="0" hangingPunct="1">
        <a:spcBef>
          <a:spcPct val="0"/>
        </a:spcBef>
        <a:buNone/>
        <a:defRPr sz="3600" b="1" kern="1200">
          <a:solidFill>
            <a:srgbClr val="00529C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lnSpc>
          <a:spcPct val="100000"/>
        </a:lnSpc>
        <a:spcBef>
          <a:spcPct val="20000"/>
        </a:spcBef>
        <a:spcAft>
          <a:spcPts val="200"/>
        </a:spcAft>
        <a:buFont typeface="Arial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4025" indent="-187325" algn="l" defTabSz="457200" rtl="0" eaLnBrk="1" latinLnBrk="0" hangingPunct="1">
        <a:lnSpc>
          <a:spcPct val="100000"/>
        </a:lnSpc>
        <a:spcBef>
          <a:spcPts val="1680"/>
        </a:spcBef>
        <a:spcAft>
          <a:spcPts val="0"/>
        </a:spcAft>
        <a:buFont typeface="Arial"/>
        <a:buChar char="•"/>
        <a:defRPr sz="2000" b="1" kern="1200">
          <a:solidFill>
            <a:srgbClr val="00529C"/>
          </a:solidFill>
          <a:latin typeface="+mn-lt"/>
          <a:ea typeface="+mn-ea"/>
          <a:cs typeface="+mn-cs"/>
        </a:defRPr>
      </a:lvl2pPr>
      <a:lvl3pPr marL="720725" indent="-187325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87425" indent="-187325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54125" indent="-173038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://ec.europa.eu/budget/graphs/inforeuro.html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otaceeu.cz/cs/Fondy-EU/2014-2020/Metodicke-pokyny/Metodika-rizeni-programu" TargetMode="External"/><Relationship Id="rId2" Type="http://schemas.openxmlformats.org/officeDocument/2006/relationships/hyperlink" Target="https://www.interregeurope.eu/library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crr.cz/cs/eus/nalezitosti-dokladovani/" TargetMode="External"/><Relationship Id="rId4" Type="http://schemas.openxmlformats.org/officeDocument/2006/relationships/hyperlink" Target="https://www.dotaceeu.cz/cs/Fondy-EU/Kohezni-politika-EU/Operacni-programy/OP-nadnarodni-spoluprace" TargetMode="Externa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 smtClean="0"/>
              <a:t>Seminář „Kontrola výdajů“ v rámci programu </a:t>
            </a:r>
            <a:r>
              <a:rPr lang="cs-CZ" dirty="0" err="1" smtClean="0"/>
              <a:t>Interreg</a:t>
            </a:r>
            <a:r>
              <a:rPr lang="cs-CZ" dirty="0" smtClean="0"/>
              <a:t> </a:t>
            </a:r>
            <a:r>
              <a:rPr lang="cs-CZ" dirty="0" err="1" smtClean="0"/>
              <a:t>Europe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23. </a:t>
            </a:r>
            <a:r>
              <a:rPr lang="cs-CZ" smtClean="0"/>
              <a:t>04. 2019</a:t>
            </a:r>
            <a:r>
              <a:rPr lang="cs-CZ" dirty="0" smtClean="0"/>
              <a:t>, Praha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1255713" y="3309620"/>
            <a:ext cx="6632575" cy="1452562"/>
          </a:xfrm>
        </p:spPr>
        <p:txBody>
          <a:bodyPr>
            <a:normAutofit/>
          </a:bodyPr>
          <a:lstStyle/>
          <a:p>
            <a:pPr algn="ctr"/>
            <a:r>
              <a:rPr lang="cs-CZ" sz="3600" dirty="0" smtClean="0"/>
              <a:t>Způsobilost výdajů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285060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sz="2000" b="1" dirty="0">
                <a:solidFill>
                  <a:srgbClr val="00529C"/>
                </a:solidFill>
                <a:latin typeface="+mj-lt"/>
                <a:ea typeface="+mj-ea"/>
                <a:cs typeface="+mj-cs"/>
              </a:rPr>
              <a:t>Modely zaměstnávání zaměstnanců </a:t>
            </a:r>
            <a:r>
              <a:rPr lang="cs-CZ" sz="2000" b="1" dirty="0" smtClean="0">
                <a:solidFill>
                  <a:srgbClr val="00529C"/>
                </a:solidFill>
                <a:latin typeface="+mj-lt"/>
                <a:ea typeface="+mj-ea"/>
                <a:cs typeface="+mj-cs"/>
              </a:rPr>
              <a:t>příjemcem (dle Programového manuálu 7. verze): </a:t>
            </a:r>
          </a:p>
          <a:p>
            <a:endParaRPr lang="cs-CZ" sz="2000" b="1" dirty="0">
              <a:solidFill>
                <a:srgbClr val="00529C"/>
              </a:solidFill>
              <a:latin typeface="+mj-lt"/>
              <a:ea typeface="+mj-ea"/>
              <a:cs typeface="+mj-cs"/>
            </a:endParaRPr>
          </a:p>
          <a:p>
            <a:pPr marL="342900" indent="-342900">
              <a:buFont typeface="+mj-lt"/>
              <a:buAutoNum type="alphaLcParenR"/>
            </a:pPr>
            <a:r>
              <a:rPr lang="cs-CZ" b="1" dirty="0" smtClean="0"/>
              <a:t>Na plný úvazek </a:t>
            </a:r>
            <a:r>
              <a:rPr lang="cs-CZ" dirty="0" smtClean="0"/>
              <a:t>(Full - </a:t>
            </a:r>
            <a:r>
              <a:rPr lang="cs-CZ" dirty="0" err="1" smtClean="0"/>
              <a:t>time</a:t>
            </a:r>
            <a:r>
              <a:rPr lang="cs-CZ" dirty="0" smtClean="0"/>
              <a:t>)</a:t>
            </a:r>
          </a:p>
          <a:p>
            <a:pPr marL="342900" indent="-342900">
              <a:buFont typeface="+mj-lt"/>
              <a:buAutoNum type="alphaLcParenR"/>
            </a:pPr>
            <a:r>
              <a:rPr lang="cs-CZ" b="1" dirty="0" smtClean="0"/>
              <a:t>Částečný úvazek s pevně stanoveným procentním podílem odpracované doby za měsíc</a:t>
            </a:r>
            <a:r>
              <a:rPr lang="cs-CZ" dirty="0" smtClean="0"/>
              <a:t> (</a:t>
            </a:r>
            <a:r>
              <a:rPr lang="cs-CZ" dirty="0" err="1" smtClean="0"/>
              <a:t>Fixed</a:t>
            </a:r>
            <a:r>
              <a:rPr lang="cs-CZ" dirty="0" smtClean="0"/>
              <a:t> %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time</a:t>
            </a:r>
            <a:r>
              <a:rPr lang="cs-CZ" dirty="0" smtClean="0"/>
              <a:t> per </a:t>
            </a:r>
            <a:r>
              <a:rPr lang="cs-CZ" dirty="0" err="1" smtClean="0"/>
              <a:t>month</a:t>
            </a:r>
            <a:r>
              <a:rPr lang="cs-CZ" dirty="0" smtClean="0"/>
              <a:t>)</a:t>
            </a:r>
          </a:p>
          <a:p>
            <a:pPr marL="342900" indent="-342900">
              <a:buFont typeface="+mj-lt"/>
              <a:buAutoNum type="alphaLcParenR"/>
            </a:pPr>
            <a:r>
              <a:rPr lang="cs-CZ" b="1" dirty="0" smtClean="0"/>
              <a:t>Hodinová </a:t>
            </a:r>
            <a:r>
              <a:rPr lang="cs-CZ" b="1" dirty="0"/>
              <a:t>sazba</a:t>
            </a:r>
            <a:r>
              <a:rPr lang="cs-CZ" dirty="0"/>
              <a:t> </a:t>
            </a:r>
            <a:r>
              <a:rPr lang="cs-CZ" dirty="0" smtClean="0"/>
              <a:t>(</a:t>
            </a:r>
            <a:r>
              <a:rPr lang="cs-CZ" dirty="0" err="1"/>
              <a:t>H</a:t>
            </a:r>
            <a:r>
              <a:rPr lang="cs-CZ" dirty="0" err="1" smtClean="0"/>
              <a:t>ourly</a:t>
            </a:r>
            <a:r>
              <a:rPr lang="cs-CZ" dirty="0" smtClean="0"/>
              <a:t> </a:t>
            </a:r>
            <a:r>
              <a:rPr lang="cs-CZ" dirty="0" err="1"/>
              <a:t>basis</a:t>
            </a:r>
            <a:r>
              <a:rPr lang="cs-CZ" dirty="0"/>
              <a:t>)</a:t>
            </a:r>
          </a:p>
          <a:p>
            <a:endParaRPr lang="cs-CZ" dirty="0"/>
          </a:p>
          <a:p>
            <a:r>
              <a:rPr lang="cs-CZ" b="1" u="sng" dirty="0" smtClean="0"/>
              <a:t>POZOR</a:t>
            </a:r>
            <a:r>
              <a:rPr lang="cs-CZ" b="1" dirty="0" smtClean="0"/>
              <a:t>! </a:t>
            </a:r>
          </a:p>
          <a:p>
            <a:endParaRPr lang="cs-CZ" b="1" dirty="0" smtClean="0"/>
          </a:p>
          <a:p>
            <a:r>
              <a:rPr lang="cs-CZ" b="1" dirty="0" smtClean="0"/>
              <a:t>Částečný </a:t>
            </a:r>
            <a:r>
              <a:rPr lang="cs-CZ" b="1" dirty="0"/>
              <a:t>úvazek s pružným počtem odpracovaných hodin za měsíc </a:t>
            </a:r>
            <a:r>
              <a:rPr lang="cs-CZ" dirty="0"/>
              <a:t>(</a:t>
            </a:r>
            <a:r>
              <a:rPr lang="cs-CZ" dirty="0" err="1"/>
              <a:t>Flexible</a:t>
            </a:r>
            <a:r>
              <a:rPr lang="cs-CZ" dirty="0"/>
              <a:t> No.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hours</a:t>
            </a:r>
            <a:r>
              <a:rPr lang="cs-CZ" dirty="0"/>
              <a:t> per </a:t>
            </a:r>
            <a:r>
              <a:rPr lang="cs-CZ" dirty="0" err="1"/>
              <a:t>month</a:t>
            </a:r>
            <a:r>
              <a:rPr lang="cs-CZ" dirty="0" smtClean="0"/>
              <a:t>)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/>
              <a:t>podíl měsíčních </a:t>
            </a:r>
            <a:r>
              <a:rPr lang="cs-CZ" dirty="0"/>
              <a:t>hrubých mzdových nákladů a měsíční pracovní doby stanovené </a:t>
            </a:r>
            <a:r>
              <a:rPr lang="cs-CZ" dirty="0" smtClean="0"/>
              <a:t>v</a:t>
            </a:r>
            <a:r>
              <a:rPr lang="cs-CZ" dirty="0"/>
              <a:t> pracovní smlouvě (dokladu o zaměstnání) a vyjádřené v </a:t>
            </a:r>
            <a:r>
              <a:rPr lang="cs-CZ" dirty="0" smtClean="0"/>
              <a:t>hodinách </a:t>
            </a:r>
            <a:endParaRPr lang="cs-CZ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/>
              <a:t> </a:t>
            </a:r>
            <a:r>
              <a:rPr lang="cs-CZ" dirty="0"/>
              <a:t>podíl posledních doložených ročních hrubých mzdových nákladů (</a:t>
            </a:r>
            <a:r>
              <a:rPr lang="cs-CZ" dirty="0" err="1"/>
              <a:t>tj.mzdových</a:t>
            </a:r>
            <a:r>
              <a:rPr lang="cs-CZ" dirty="0"/>
              <a:t> nákladů za posledních 12 po sobě jdoucích měsíců) a 1720 hodin v souladu s čl. 68, odst. 2, nařízení (EU) č. </a:t>
            </a:r>
            <a:r>
              <a:rPr lang="cs-CZ" dirty="0" smtClean="0"/>
              <a:t>1303/2013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b="1" dirty="0" smtClean="0"/>
              <a:t>TYTO METODY LZE VYUŽÍT POUZE U PROJEKTŮ Z 1.,2. a 3. výzvy.</a:t>
            </a:r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pPr marL="342900" indent="-342900">
              <a:buFont typeface="+mj-lt"/>
              <a:buAutoNum type="alphaLcParenR"/>
            </a:pP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1. </a:t>
            </a:r>
            <a:r>
              <a:rPr lang="cs-CZ" dirty="0" err="1" smtClean="0"/>
              <a:t>Staff</a:t>
            </a:r>
            <a:r>
              <a:rPr lang="cs-CZ" dirty="0" smtClean="0"/>
              <a:t> </a:t>
            </a:r>
            <a:r>
              <a:rPr lang="cs-CZ" dirty="0" err="1" smtClean="0"/>
              <a:t>costs</a:t>
            </a:r>
            <a:r>
              <a:rPr lang="cs-CZ" dirty="0" smtClean="0"/>
              <a:t> – mzdové výdaje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1824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AutoNum type="alphaLcParenR"/>
            </a:pPr>
            <a:r>
              <a:rPr lang="cs-CZ" b="1" dirty="0" smtClean="0"/>
              <a:t>Zaměstnání </a:t>
            </a:r>
            <a:r>
              <a:rPr lang="cs-CZ" b="1" dirty="0"/>
              <a:t>na plný úvazek v projektu </a:t>
            </a:r>
            <a:endParaRPr lang="cs-CZ" b="1" dirty="0" smtClean="0"/>
          </a:p>
          <a:p>
            <a:pPr lvl="1" indent="0">
              <a:buNone/>
            </a:pPr>
            <a:r>
              <a:rPr lang="cs-CZ" sz="1800" b="0" dirty="0">
                <a:solidFill>
                  <a:schemeClr val="tx1"/>
                </a:solidFill>
              </a:rPr>
              <a:t>Rozhodující jsou ustanovení pracovní smlouvy/ekvivalentu, nedokládá se </a:t>
            </a:r>
            <a:r>
              <a:rPr lang="cs-CZ" sz="1800" b="0" dirty="0" err="1" smtClean="0">
                <a:solidFill>
                  <a:schemeClr val="tx1"/>
                </a:solidFill>
              </a:rPr>
              <a:t>time</a:t>
            </a:r>
            <a:r>
              <a:rPr lang="cs-CZ" sz="1800" b="0" dirty="0" smtClean="0">
                <a:solidFill>
                  <a:schemeClr val="tx1"/>
                </a:solidFill>
              </a:rPr>
              <a:t> - </a:t>
            </a:r>
            <a:r>
              <a:rPr lang="cs-CZ" sz="1800" b="0" dirty="0" err="1" smtClean="0">
                <a:solidFill>
                  <a:schemeClr val="tx1"/>
                </a:solidFill>
              </a:rPr>
              <a:t>sheet</a:t>
            </a:r>
            <a:r>
              <a:rPr lang="cs-CZ" sz="1800" b="0" dirty="0">
                <a:solidFill>
                  <a:schemeClr val="tx1"/>
                </a:solidFill>
              </a:rPr>
              <a:t>.</a:t>
            </a:r>
          </a:p>
          <a:p>
            <a:pPr marL="342900" indent="-342900">
              <a:buAutoNum type="alphaLcParenR"/>
            </a:pPr>
            <a:endParaRPr lang="cs-CZ" dirty="0" smtClean="0"/>
          </a:p>
          <a:p>
            <a:pPr marL="342900" indent="-342900">
              <a:buFont typeface="Arial"/>
              <a:buAutoNum type="alphaLcParenR"/>
            </a:pPr>
            <a:r>
              <a:rPr lang="cs-CZ" b="1" dirty="0"/>
              <a:t>Zaměstnání na částečný úvazek s pevně stanoveným procentním podílem odpracované doby na projektu za </a:t>
            </a:r>
            <a:r>
              <a:rPr lang="cs-CZ" b="1" dirty="0" smtClean="0"/>
              <a:t>měsíc</a:t>
            </a:r>
          </a:p>
          <a:p>
            <a:pPr lvl="1" indent="0">
              <a:buNone/>
            </a:pPr>
            <a:r>
              <a:rPr lang="cs-CZ" sz="1800" b="0" dirty="0" err="1" smtClean="0">
                <a:solidFill>
                  <a:schemeClr val="tx1"/>
                </a:solidFill>
              </a:rPr>
              <a:t>Time</a:t>
            </a:r>
            <a:r>
              <a:rPr lang="cs-CZ" sz="1800" b="0" dirty="0" smtClean="0">
                <a:solidFill>
                  <a:schemeClr val="tx1"/>
                </a:solidFill>
              </a:rPr>
              <a:t> - </a:t>
            </a:r>
            <a:r>
              <a:rPr lang="cs-CZ" sz="1800" b="0" dirty="0" err="1" smtClean="0">
                <a:solidFill>
                  <a:schemeClr val="tx1"/>
                </a:solidFill>
              </a:rPr>
              <a:t>sheet</a:t>
            </a:r>
            <a:r>
              <a:rPr lang="cs-CZ" sz="1800" b="0" dirty="0" smtClean="0">
                <a:solidFill>
                  <a:schemeClr val="tx1"/>
                </a:solidFill>
              </a:rPr>
              <a:t> </a:t>
            </a:r>
            <a:r>
              <a:rPr lang="cs-CZ" sz="1800" b="0" dirty="0">
                <a:solidFill>
                  <a:schemeClr val="tx1"/>
                </a:solidFill>
              </a:rPr>
              <a:t>není vyžadován, v pracovní smlouvě/dohodě, náplni práce resp. popisu pracovního místa musí být uveden procentní podíl doby, který má zaměstnanec na projektu odpracovat</a:t>
            </a:r>
          </a:p>
          <a:p>
            <a:pPr lvl="1" indent="0">
              <a:buNone/>
            </a:pPr>
            <a:endParaRPr lang="cs-CZ" sz="1800" b="0" dirty="0">
              <a:solidFill>
                <a:schemeClr val="tx1"/>
              </a:solidFill>
            </a:endParaRPr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Vykazování výdajů v období 2014-2020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5508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c</a:t>
            </a:r>
            <a:r>
              <a:rPr lang="cs-CZ" dirty="0" smtClean="0"/>
              <a:t>) </a:t>
            </a:r>
            <a:r>
              <a:rPr lang="cs-CZ" b="1" dirty="0"/>
              <a:t>Hodinová </a:t>
            </a:r>
            <a:r>
              <a:rPr lang="cs-CZ" b="1" dirty="0" smtClean="0"/>
              <a:t>sazba</a:t>
            </a:r>
          </a:p>
          <a:p>
            <a:endParaRPr lang="cs-CZ" dirty="0"/>
          </a:p>
          <a:p>
            <a:r>
              <a:rPr lang="cs-CZ" dirty="0" smtClean="0"/>
              <a:t>	</a:t>
            </a:r>
            <a:r>
              <a:rPr lang="cs-CZ" dirty="0"/>
              <a:t>Hodinová sazba uvedená v pracovní smlouvě (dokladu o </a:t>
            </a:r>
            <a:r>
              <a:rPr lang="cs-CZ" dirty="0" smtClean="0"/>
              <a:t>zaměstnání</a:t>
            </a:r>
            <a:r>
              <a:rPr lang="cs-CZ" dirty="0"/>
              <a:t>) se </a:t>
            </a:r>
            <a:r>
              <a:rPr lang="cs-CZ" dirty="0" smtClean="0"/>
              <a:t>	vynásobí </a:t>
            </a:r>
            <a:r>
              <a:rPr lang="cs-CZ" dirty="0"/>
              <a:t>skutečně odpracovanou dobou na 	projektu. Pro vyúčtování těchto </a:t>
            </a:r>
            <a:r>
              <a:rPr lang="cs-CZ" dirty="0" smtClean="0"/>
              <a:t>	osobních </a:t>
            </a:r>
            <a:r>
              <a:rPr lang="cs-CZ" dirty="0"/>
              <a:t>nákladů je nezbytně </a:t>
            </a:r>
            <a:r>
              <a:rPr lang="cs-CZ" dirty="0" smtClean="0"/>
              <a:t>nutné</a:t>
            </a:r>
            <a:r>
              <a:rPr lang="cs-CZ" dirty="0"/>
              <a:t>, aby byly doloženy, kromě </a:t>
            </a:r>
            <a:r>
              <a:rPr lang="cs-CZ" dirty="0" smtClean="0"/>
              <a:t>pracovní 	smlouvy</a:t>
            </a:r>
            <a:r>
              <a:rPr lang="cs-CZ" dirty="0"/>
              <a:t>, také výkazy </a:t>
            </a:r>
            <a:r>
              <a:rPr lang="cs-CZ" dirty="0" smtClean="0"/>
              <a:t>práce/</a:t>
            </a:r>
            <a:r>
              <a:rPr lang="cs-CZ" dirty="0" err="1" smtClean="0"/>
              <a:t>timesheety</a:t>
            </a:r>
            <a:r>
              <a:rPr lang="cs-CZ" dirty="0" smtClean="0"/>
              <a:t> </a:t>
            </a:r>
            <a:r>
              <a:rPr lang="cs-CZ" dirty="0"/>
              <a:t>(podepsanými osobou, která </a:t>
            </a:r>
            <a:r>
              <a:rPr lang="cs-CZ" dirty="0" smtClean="0"/>
              <a:t>	práci 	vykonala</a:t>
            </a:r>
            <a:r>
              <a:rPr lang="cs-CZ" dirty="0"/>
              <a:t>, i </a:t>
            </a:r>
            <a:r>
              <a:rPr lang="cs-CZ" dirty="0" smtClean="0"/>
              <a:t>příjemcem</a:t>
            </a:r>
            <a:r>
              <a:rPr lang="cs-CZ" dirty="0"/>
              <a:t>).</a:t>
            </a:r>
          </a:p>
          <a:p>
            <a:endParaRPr lang="cs-CZ" sz="2000" b="1" dirty="0">
              <a:solidFill>
                <a:srgbClr val="00529C"/>
              </a:solidFill>
            </a:endParaRPr>
          </a:p>
          <a:p>
            <a:endParaRPr lang="cs-CZ" b="1" u="sng" dirty="0"/>
          </a:p>
          <a:p>
            <a:endParaRPr lang="cs-CZ" dirty="0"/>
          </a:p>
          <a:p>
            <a:endParaRPr lang="cs-CZ" dirty="0" smtClean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Vykazování výdajů v období 2014-2020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2904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b="1" dirty="0" smtClean="0"/>
              <a:t>Co je nutné doložit při první kontrole </a:t>
            </a:r>
            <a:r>
              <a:rPr lang="cs-CZ" dirty="0" smtClean="0">
                <a:solidFill>
                  <a:srgbClr val="FF0000"/>
                </a:solidFill>
              </a:rPr>
              <a:t>(v dalších kontrolách doklady o případných změnách v dokumentaci):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Pracovní smlouvy včetně případných dodatků, popřípadě DPP/DPČ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Přidělení pracovníka pro projekt, a to např. rozhodnutí o jmenování nebo jiný ekvivalent, který lze považovat za doklad o zaměstnání s vyčleněním pro projekt (rozhodnutí o přidělení pracovníka k projektu)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Platový výměr, (pokud není v pracovní smlouvě), popřípadě jiné doložení výše mzdy/platu (u pracovníka ve státní správě zařazení do platové třídy a stupně)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Pracovní náplň, (pokud není uvedeno v PS)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Stanovení/volba metody a způsobu výpočtu hodinové sazby u částečných úvazků tam, kde je to relevantní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V případě metody přepočtu se 1720h také doklady k prokázání hrubé mzdy za posledních 12 měsíců, popř. extrapolace</a:t>
            </a:r>
          </a:p>
          <a:p>
            <a:pPr marL="285750" indent="-285750">
              <a:buFontTx/>
              <a:buChar char="-"/>
            </a:pPr>
            <a:r>
              <a:rPr lang="cs-CZ" dirty="0" smtClean="0">
                <a:solidFill>
                  <a:srgbClr val="FF0000"/>
                </a:solidFill>
              </a:rPr>
              <a:t>Sestavu rekapitulace mezd</a:t>
            </a:r>
          </a:p>
          <a:p>
            <a:pPr marL="285750" indent="-285750">
              <a:buFontTx/>
              <a:buChar char="-"/>
            </a:pPr>
            <a:r>
              <a:rPr lang="cs-CZ" dirty="0" err="1" smtClean="0"/>
              <a:t>Time-sheet</a:t>
            </a:r>
            <a:r>
              <a:rPr lang="cs-CZ" dirty="0" smtClean="0"/>
              <a:t>, tam kde je relevantní</a:t>
            </a:r>
          </a:p>
          <a:p>
            <a:pPr marL="285750" indent="-285750">
              <a:buFontTx/>
              <a:buChar char="-"/>
            </a:pP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Jak dokládat …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2722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b="1" u="sng" dirty="0"/>
              <a:t>V</a:t>
            </a:r>
            <a:r>
              <a:rPr lang="cs-CZ" b="1" u="sng" dirty="0" smtClean="0"/>
              <a:t>ýplatu </a:t>
            </a:r>
            <a:r>
              <a:rPr lang="cs-CZ" b="1" u="sng" dirty="0"/>
              <a:t>mezd</a:t>
            </a:r>
            <a:r>
              <a:rPr lang="cs-CZ" dirty="0"/>
              <a:t>: </a:t>
            </a:r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výpis </a:t>
            </a:r>
            <a:r>
              <a:rPr lang="cs-CZ" dirty="0"/>
              <a:t>z účtu nebo výdajový pokladní </a:t>
            </a:r>
            <a:r>
              <a:rPr lang="cs-CZ" dirty="0" smtClean="0"/>
              <a:t>doklad.</a:t>
            </a:r>
          </a:p>
          <a:p>
            <a:r>
              <a:rPr lang="cs-CZ" b="1" dirty="0"/>
              <a:t> </a:t>
            </a:r>
            <a:r>
              <a:rPr lang="cs-CZ" b="1" dirty="0" smtClean="0"/>
              <a:t>     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b="1" dirty="0" smtClean="0"/>
              <a:t>Výjimka</a:t>
            </a:r>
            <a:r>
              <a:rPr lang="cs-CZ" dirty="0"/>
              <a:t>: </a:t>
            </a:r>
            <a:endParaRPr lang="cs-CZ" dirty="0" smtClean="0"/>
          </a:p>
          <a:p>
            <a:r>
              <a:rPr lang="cs-CZ" dirty="0" smtClean="0"/>
              <a:t>→ 	v </a:t>
            </a:r>
            <a:r>
              <a:rPr lang="cs-CZ" dirty="0"/>
              <a:t>případě organizační složky státu, územně </a:t>
            </a:r>
            <a:r>
              <a:rPr lang="cs-CZ" dirty="0" smtClean="0"/>
              <a:t>správního celku </a:t>
            </a:r>
            <a:r>
              <a:rPr lang="cs-CZ" dirty="0"/>
              <a:t>a jejich příspěvkové organizace </a:t>
            </a:r>
            <a:r>
              <a:rPr lang="cs-CZ" dirty="0" smtClean="0"/>
              <a:t>	lze  doložit čestným prohlášením</a:t>
            </a:r>
          </a:p>
          <a:p>
            <a:r>
              <a:rPr lang="cs-CZ" dirty="0" smtClean="0"/>
              <a:t>→	v </a:t>
            </a:r>
            <a:r>
              <a:rPr lang="cs-CZ" dirty="0"/>
              <a:t>případě výplaty mezd z účtu organizace jednou </a:t>
            </a:r>
            <a:r>
              <a:rPr lang="cs-CZ" dirty="0" smtClean="0"/>
              <a:t>částkou: čestné </a:t>
            </a:r>
            <a:r>
              <a:rPr lang="cs-CZ" dirty="0"/>
              <a:t>prohlášení každého </a:t>
            </a:r>
            <a:r>
              <a:rPr lang="cs-CZ" dirty="0" smtClean="0"/>
              <a:t>	zaměstnance </a:t>
            </a:r>
            <a:r>
              <a:rPr lang="cs-CZ" dirty="0"/>
              <a:t>+ výpis z </a:t>
            </a:r>
            <a:r>
              <a:rPr lang="cs-CZ" dirty="0" smtClean="0"/>
              <a:t>účtu prokazující </a:t>
            </a:r>
            <a:r>
              <a:rPr lang="cs-CZ" dirty="0"/>
              <a:t>úhradu souhrnné částky výdajů	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b="1" u="sng" dirty="0"/>
              <a:t>M</a:t>
            </a:r>
            <a:r>
              <a:rPr lang="cs-CZ" b="1" u="sng" dirty="0" smtClean="0"/>
              <a:t>zdu </a:t>
            </a:r>
            <a:r>
              <a:rPr lang="cs-CZ" b="1" u="sng" dirty="0"/>
              <a:t>obvyklou</a:t>
            </a:r>
            <a:r>
              <a:rPr lang="cs-CZ" dirty="0"/>
              <a:t>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mzdové </a:t>
            </a:r>
            <a:r>
              <a:rPr lang="cs-CZ" dirty="0"/>
              <a:t>tabulky nebo tarify; platový výměr pracovníka na stejné pracovní </a:t>
            </a:r>
            <a:r>
              <a:rPr lang="cs-CZ" dirty="0" smtClean="0"/>
              <a:t>pozici</a:t>
            </a:r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 dokládat ….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6158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b="1" u="sng" dirty="0"/>
              <a:t>Odměny</a:t>
            </a:r>
            <a:r>
              <a:rPr lang="cs-CZ" dirty="0"/>
              <a:t>; obecné podmínky pro způsobilost odměn</a:t>
            </a:r>
            <a:r>
              <a:rPr lang="cs-CZ" dirty="0" smtClean="0"/>
              <a:t>:</a:t>
            </a:r>
          </a:p>
          <a:p>
            <a:endParaRPr lang="cs-CZ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dirty="0"/>
              <a:t>způsobilé jsou</a:t>
            </a:r>
            <a:r>
              <a:rPr lang="cs-CZ" u="sng" dirty="0"/>
              <a:t> odměny/prémie</a:t>
            </a:r>
            <a:r>
              <a:rPr lang="cs-CZ" dirty="0"/>
              <a:t>, </a:t>
            </a:r>
            <a:r>
              <a:rPr lang="cs-CZ" u="sng" dirty="0"/>
              <a:t>které vznikly v souvislosti s realizací projektu a byly řádně odůvodněny</a:t>
            </a:r>
            <a:endParaRPr lang="cs-CZ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dirty="0"/>
              <a:t>jsou stanoveny v pracovněprávních předpisech nebo v předpisech o odměňování příslušné instituce nebo ve vnitrostátních právních předpisech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dirty="0"/>
              <a:t>jsou v dané instituci zavedeny minimálně po dobu 6 - ti měsíců před předložením projektové žádosti,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dirty="0"/>
              <a:t>potenciálně zahrnují všechny zaměstnance dané instituce </a:t>
            </a:r>
            <a:endParaRPr lang="cs-CZ" dirty="0" smtClean="0"/>
          </a:p>
          <a:p>
            <a:endParaRPr lang="cs-CZ" b="1" dirty="0">
              <a:solidFill>
                <a:srgbClr val="FF0000"/>
              </a:solidFill>
            </a:endParaRPr>
          </a:p>
          <a:p>
            <a:r>
              <a:rPr lang="cs-CZ" b="1" dirty="0" smtClean="0">
                <a:solidFill>
                  <a:srgbClr val="FF0000"/>
                </a:solidFill>
              </a:rPr>
              <a:t>Centrum </a:t>
            </a:r>
            <a:r>
              <a:rPr lang="cs-CZ" b="1" dirty="0">
                <a:solidFill>
                  <a:srgbClr val="FF0000"/>
                </a:solidFill>
              </a:rPr>
              <a:t>pro regionální rozvoj České republiky je na základě registrace u MV oprávněno nakládat i s citlivými informacemi a zaručuje jejich bezpečnost.</a:t>
            </a:r>
            <a:endParaRPr lang="cs-CZ" dirty="0">
              <a:solidFill>
                <a:srgbClr val="FF0000"/>
              </a:solidFill>
            </a:endParaRPr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 dokládat ….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479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Tabulka </a:t>
            </a:r>
            <a:r>
              <a:rPr lang="cs-CZ" b="1" dirty="0"/>
              <a:t>Rekapitulace mezd má  celkem čtyři </a:t>
            </a:r>
            <a:r>
              <a:rPr lang="cs-CZ" b="1" dirty="0" smtClean="0"/>
              <a:t>části</a:t>
            </a:r>
            <a:r>
              <a:rPr lang="cs-CZ" dirty="0" smtClean="0"/>
              <a:t>:</a:t>
            </a:r>
          </a:p>
          <a:p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 smtClean="0"/>
              <a:t>První část </a:t>
            </a:r>
            <a:r>
              <a:rPr lang="cs-CZ" dirty="0" smtClean="0"/>
              <a:t>– vkládají se </a:t>
            </a:r>
            <a:r>
              <a:rPr lang="cs-CZ" dirty="0"/>
              <a:t>údaje o položkách </a:t>
            </a:r>
            <a:r>
              <a:rPr lang="cs-CZ" dirty="0" smtClean="0"/>
              <a:t>mzdy, vzhledem </a:t>
            </a:r>
            <a:r>
              <a:rPr lang="cs-CZ" dirty="0"/>
              <a:t>k uvedeným hodinám, které </a:t>
            </a:r>
            <a:r>
              <a:rPr lang="cs-CZ" dirty="0" smtClean="0"/>
              <a:t>se musí shodovat </a:t>
            </a:r>
            <a:r>
              <a:rPr lang="cs-CZ" dirty="0"/>
              <a:t>s výplatním páskem (jeden sloupec) a s </a:t>
            </a:r>
            <a:r>
              <a:rPr lang="cs-CZ" dirty="0" err="1"/>
              <a:t>timesheetem</a:t>
            </a:r>
            <a:r>
              <a:rPr lang="cs-CZ" dirty="0"/>
              <a:t> (druhý sloupec) </a:t>
            </a:r>
            <a:r>
              <a:rPr lang="cs-CZ" dirty="0" smtClean="0"/>
              <a:t>→ způsobilá </a:t>
            </a:r>
            <a:r>
              <a:rPr lang="cs-CZ" dirty="0"/>
              <a:t>mzda </a:t>
            </a:r>
            <a:r>
              <a:rPr lang="cs-CZ" dirty="0" smtClean="0"/>
              <a:t>celkem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 smtClean="0"/>
              <a:t>Druhá část </a:t>
            </a:r>
            <a:r>
              <a:rPr lang="cs-CZ" b="1" dirty="0"/>
              <a:t>(</a:t>
            </a:r>
            <a:r>
              <a:rPr lang="cs-CZ" b="1" dirty="0" smtClean="0"/>
              <a:t>růžová) </a:t>
            </a:r>
            <a:r>
              <a:rPr lang="cs-CZ" dirty="0" smtClean="0"/>
              <a:t>– nic se nevyplňuje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 smtClean="0"/>
              <a:t>Třetí část </a:t>
            </a:r>
            <a:r>
              <a:rPr lang="cs-CZ" b="1" dirty="0"/>
              <a:t>(</a:t>
            </a:r>
            <a:r>
              <a:rPr lang="cs-CZ" b="1" dirty="0" smtClean="0"/>
              <a:t>šedá) </a:t>
            </a:r>
            <a:r>
              <a:rPr lang="cs-CZ" dirty="0" smtClean="0"/>
              <a:t>- na </a:t>
            </a:r>
            <a:r>
              <a:rPr lang="cs-CZ" dirty="0"/>
              <a:t>jednotlivých řádcích </a:t>
            </a:r>
            <a:r>
              <a:rPr lang="cs-CZ" dirty="0" smtClean="0"/>
              <a:t>se vyplní součty </a:t>
            </a:r>
            <a:r>
              <a:rPr lang="cs-CZ" dirty="0"/>
              <a:t>odpracovaných hodin v jednotlivých balíčcích dle </a:t>
            </a:r>
            <a:r>
              <a:rPr lang="cs-CZ" dirty="0" err="1"/>
              <a:t>timesheetů</a:t>
            </a:r>
            <a:r>
              <a:rPr lang="cs-CZ" dirty="0"/>
              <a:t>. </a:t>
            </a:r>
            <a:r>
              <a:rPr lang="cs-CZ" b="1" u="sng" dirty="0"/>
              <a:t>Do sloupce kurz dejte jedničku</a:t>
            </a:r>
            <a:r>
              <a:rPr lang="cs-CZ" dirty="0"/>
              <a:t> </a:t>
            </a:r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 smtClean="0"/>
              <a:t>Čtvrtá </a:t>
            </a:r>
            <a:r>
              <a:rPr lang="cs-CZ" b="1" dirty="0"/>
              <a:t>část (zelená) </a:t>
            </a:r>
            <a:r>
              <a:rPr lang="cs-CZ" dirty="0" smtClean="0"/>
              <a:t>- </a:t>
            </a:r>
            <a:r>
              <a:rPr lang="cs-CZ" strike="sngStrike" dirty="0" smtClean="0"/>
              <a:t>se automaticky </a:t>
            </a:r>
            <a:r>
              <a:rPr lang="cs-CZ" strike="sngStrike" dirty="0"/>
              <a:t>propočte a sečte za všechny pracovníky za celé období po pracovních balíčcích v CZK. Tyto hodnoty </a:t>
            </a:r>
            <a:r>
              <a:rPr lang="cs-CZ" strike="sngStrike" dirty="0" smtClean="0"/>
              <a:t>se pak </a:t>
            </a:r>
            <a:r>
              <a:rPr lang="cs-CZ" strike="sngStrike" dirty="0"/>
              <a:t>vložíte do </a:t>
            </a:r>
            <a:r>
              <a:rPr lang="cs-CZ" strike="sngStrike" dirty="0" err="1"/>
              <a:t>LoE</a:t>
            </a:r>
            <a:r>
              <a:rPr lang="cs-CZ" strike="sngStrike" dirty="0"/>
              <a:t> (tedy součty), čímž to zabere tolik řádků, kolik </a:t>
            </a:r>
            <a:r>
              <a:rPr lang="cs-CZ" strike="sngStrike" dirty="0" smtClean="0"/>
              <a:t>bude pracovních </a:t>
            </a:r>
            <a:r>
              <a:rPr lang="cs-CZ" strike="sngStrike" dirty="0"/>
              <a:t>balíčků v daném </a:t>
            </a:r>
            <a:r>
              <a:rPr lang="cs-CZ" strike="sngStrike" dirty="0" smtClean="0"/>
              <a:t>období</a:t>
            </a:r>
            <a:r>
              <a:rPr lang="cs-CZ" dirty="0"/>
              <a:t> </a:t>
            </a:r>
            <a:r>
              <a:rPr lang="cs-CZ" dirty="0" smtClean="0"/>
              <a:t>→ rozdělení na pracovní balíčky v programu </a:t>
            </a:r>
            <a:r>
              <a:rPr lang="cs-CZ" dirty="0" err="1" smtClean="0"/>
              <a:t>Interreg</a:t>
            </a:r>
            <a:r>
              <a:rPr lang="cs-CZ" dirty="0" smtClean="0"/>
              <a:t> </a:t>
            </a:r>
            <a:r>
              <a:rPr lang="cs-CZ" dirty="0" err="1" smtClean="0"/>
              <a:t>Europe</a:t>
            </a:r>
            <a:r>
              <a:rPr lang="cs-CZ" dirty="0" smtClean="0"/>
              <a:t> je nerelevantní</a:t>
            </a: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Jak vyplnit sestavu Rekapitulace mzdových výdajů</a:t>
            </a:r>
            <a:endParaRPr lang="cs-CZ" sz="2800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7716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4025" lvl="1" indent="-187325"/>
            <a:endParaRPr lang="cs-CZ" dirty="0" smtClean="0"/>
          </a:p>
          <a:p>
            <a:pPr marL="454025" lvl="1" indent="-187325"/>
            <a:r>
              <a:rPr lang="cs-CZ" dirty="0" smtClean="0"/>
              <a:t>Chybějící doklady a problémy v této oblasti</a:t>
            </a:r>
            <a:endParaRPr lang="cs-CZ" dirty="0"/>
          </a:p>
          <a:p>
            <a:pPr marL="720725" lvl="2" indent="-187325"/>
            <a:r>
              <a:rPr lang="cs-CZ" dirty="0"/>
              <a:t>P</a:t>
            </a:r>
            <a:r>
              <a:rPr lang="cs-CZ" dirty="0" smtClean="0"/>
              <a:t>racovní </a:t>
            </a:r>
            <a:r>
              <a:rPr lang="cs-CZ" dirty="0"/>
              <a:t>smlouva vč</a:t>
            </a:r>
            <a:r>
              <a:rPr lang="cs-CZ" dirty="0" smtClean="0"/>
              <a:t>. všech </a:t>
            </a:r>
            <a:r>
              <a:rPr lang="cs-CZ" dirty="0"/>
              <a:t>dodatků / DPP, DPČ, pracovní náplň / přidělení pro projekt, mzdový/platový </a:t>
            </a:r>
            <a:r>
              <a:rPr lang="cs-CZ" dirty="0" smtClean="0"/>
              <a:t>výměr, 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Výplatní </a:t>
            </a:r>
            <a:r>
              <a:rPr lang="cs-CZ" dirty="0"/>
              <a:t>pásky, doklad o </a:t>
            </a:r>
            <a:r>
              <a:rPr lang="cs-CZ" dirty="0" smtClean="0"/>
              <a:t>úhradě mezd, 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Centrum disponuje oprávněním nakládat s tímto typem informací a odmítnout poskytnout takové informace z důvodu jejich ochrany není relevantní,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U </a:t>
            </a:r>
            <a:r>
              <a:rPr lang="cs-CZ" dirty="0"/>
              <a:t>odměn vždy zdůvodnění a schválení nadřízeným </a:t>
            </a:r>
            <a:r>
              <a:rPr lang="cs-CZ" dirty="0" smtClean="0"/>
              <a:t>pracovníkem; doložení období, ke kterému se odměna vztahuje, 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Odlišný popis činností v </a:t>
            </a:r>
            <a:r>
              <a:rPr lang="cs-CZ" dirty="0" err="1" smtClean="0"/>
              <a:t>timesheetu</a:t>
            </a:r>
            <a:r>
              <a:rPr lang="cs-CZ" dirty="0" smtClean="0"/>
              <a:t> vzhledem k pracovní smlouvě/pracovní náplni/</a:t>
            </a:r>
            <a:r>
              <a:rPr lang="cs-CZ" dirty="0" err="1" smtClean="0"/>
              <a:t>progress</a:t>
            </a:r>
            <a:r>
              <a:rPr lang="cs-CZ" dirty="0" smtClean="0"/>
              <a:t> report/</a:t>
            </a:r>
            <a:r>
              <a:rPr lang="cs-CZ" dirty="0" err="1" smtClean="0"/>
              <a:t>application</a:t>
            </a:r>
            <a:r>
              <a:rPr lang="cs-CZ" dirty="0" smtClean="0"/>
              <a:t> </a:t>
            </a:r>
            <a:r>
              <a:rPr lang="cs-CZ" dirty="0" err="1" smtClean="0"/>
              <a:t>form</a:t>
            </a:r>
            <a:r>
              <a:rPr lang="cs-CZ" dirty="0" smtClean="0"/>
              <a:t>/</a:t>
            </a:r>
            <a:endParaRPr lang="cs-CZ" dirty="0"/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Chyby v odlišení činností dle </a:t>
            </a:r>
            <a:r>
              <a:rPr lang="cs-CZ" dirty="0" err="1" smtClean="0"/>
              <a:t>timesheet</a:t>
            </a:r>
            <a:r>
              <a:rPr lang="cs-CZ" dirty="0" smtClean="0"/>
              <a:t> a schválenými aktivitami dle </a:t>
            </a:r>
            <a:r>
              <a:rPr lang="cs-CZ" dirty="0" err="1" smtClean="0"/>
              <a:t>application</a:t>
            </a:r>
            <a:r>
              <a:rPr lang="cs-CZ" dirty="0" smtClean="0"/>
              <a:t> </a:t>
            </a:r>
            <a:r>
              <a:rPr lang="cs-CZ" dirty="0" err="1" smtClean="0"/>
              <a:t>form</a:t>
            </a:r>
            <a:r>
              <a:rPr lang="cs-CZ" dirty="0"/>
              <a:t>,</a:t>
            </a:r>
            <a:endParaRPr lang="cs-CZ" dirty="0" smtClean="0"/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Nedoložení výstupů uváděných v </a:t>
            </a:r>
            <a:r>
              <a:rPr lang="cs-CZ" dirty="0" err="1" smtClean="0"/>
              <a:t>timesheetech</a:t>
            </a:r>
            <a:r>
              <a:rPr lang="cs-CZ" dirty="0" smtClean="0"/>
              <a:t> průkaznou formou.</a:t>
            </a: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Vykazování výdajů a nejčastější </a:t>
            </a:r>
            <a:r>
              <a:rPr lang="cs-CZ" dirty="0" smtClean="0"/>
              <a:t>pochybení po rozpočtových </a:t>
            </a:r>
            <a:r>
              <a:rPr lang="cs-CZ" dirty="0"/>
              <a:t>kapitolách </a:t>
            </a:r>
            <a:r>
              <a:rPr lang="cs-CZ" dirty="0" smtClean="0"/>
              <a:t> - MZDOVÉ VÝDAJE 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565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4025" lvl="1" indent="-187325"/>
            <a:endParaRPr lang="cs-CZ" dirty="0" smtClean="0"/>
          </a:p>
          <a:p>
            <a:pPr marL="454025" lvl="1" indent="-187325"/>
            <a:r>
              <a:rPr lang="cs-CZ" dirty="0" smtClean="0"/>
              <a:t>Nárokování </a:t>
            </a:r>
            <a:r>
              <a:rPr lang="cs-CZ" dirty="0"/>
              <a:t>nezpůsobilých položek 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Navyšování mezd pouze pro účely projektu, 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Bonusy </a:t>
            </a:r>
            <a:r>
              <a:rPr lang="cs-CZ" dirty="0"/>
              <a:t>bez souvislosti s projektem, dovolená vyšší než alikvotní část pro </a:t>
            </a:r>
            <a:r>
              <a:rPr lang="cs-CZ" dirty="0" smtClean="0"/>
              <a:t>projekt, 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Mzdy jsou nárokovány dle data úhrady  - časová způsobilost.</a:t>
            </a:r>
          </a:p>
          <a:p>
            <a:pPr marL="533400" lvl="2" indent="0">
              <a:spcBef>
                <a:spcPts val="400"/>
              </a:spcBef>
              <a:buNone/>
            </a:pP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Vykazování výdajů a nejčastější </a:t>
            </a:r>
            <a:r>
              <a:rPr lang="cs-CZ" dirty="0" smtClean="0"/>
              <a:t>pochybení po rozpočtových </a:t>
            </a:r>
            <a:r>
              <a:rPr lang="cs-CZ" dirty="0"/>
              <a:t>kapitolách </a:t>
            </a:r>
            <a:r>
              <a:rPr lang="cs-CZ" dirty="0" smtClean="0"/>
              <a:t> - MZDOVÉ VÝDAJE 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9013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 smtClean="0"/>
          </a:p>
          <a:p>
            <a:endParaRPr lang="cs-CZ" dirty="0"/>
          </a:p>
          <a:p>
            <a:r>
              <a:rPr lang="cs-CZ" dirty="0" smtClean="0"/>
              <a:t>Paušální sazba </a:t>
            </a:r>
            <a:r>
              <a:rPr lang="cs-CZ" dirty="0"/>
              <a:t>15% uznatelných mzdových výdajů za příslušné </a:t>
            </a:r>
            <a:r>
              <a:rPr lang="cs-CZ" dirty="0" err="1"/>
              <a:t>reportovací</a:t>
            </a:r>
            <a:r>
              <a:rPr lang="cs-CZ" dirty="0"/>
              <a:t> období. </a:t>
            </a:r>
            <a:r>
              <a:rPr lang="cs-CZ" dirty="0" smtClean="0"/>
              <a:t>Ke kontrole není </a:t>
            </a:r>
            <a:r>
              <a:rPr lang="cs-CZ" dirty="0"/>
              <a:t>třeba dokládat žádnou dokumentaci ani </a:t>
            </a:r>
            <a:r>
              <a:rPr lang="cs-CZ" dirty="0" smtClean="0"/>
              <a:t>propočty, nepodléhá kontrole na FLC úrovni.</a:t>
            </a:r>
          </a:p>
          <a:p>
            <a:endParaRPr lang="cs-CZ" dirty="0"/>
          </a:p>
          <a:p>
            <a:r>
              <a:rPr lang="cs-CZ" dirty="0" smtClean="0"/>
              <a:t>Výdaje charakteru Office and </a:t>
            </a:r>
            <a:r>
              <a:rPr lang="cs-CZ" dirty="0" err="1" smtClean="0"/>
              <a:t>administrative</a:t>
            </a:r>
            <a:r>
              <a:rPr lang="cs-CZ" dirty="0" smtClean="0"/>
              <a:t> </a:t>
            </a:r>
            <a:r>
              <a:rPr lang="cs-CZ" dirty="0" err="1" smtClean="0"/>
              <a:t>costs</a:t>
            </a:r>
            <a:r>
              <a:rPr lang="cs-CZ" dirty="0" smtClean="0"/>
              <a:t> nemohou být nárokovány v jiné rozpočtové kapitole</a:t>
            </a: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2</a:t>
            </a:r>
            <a:r>
              <a:rPr lang="cs-CZ" dirty="0" smtClean="0"/>
              <a:t>. Office </a:t>
            </a:r>
            <a:r>
              <a:rPr lang="cs-CZ" dirty="0"/>
              <a:t>and </a:t>
            </a:r>
            <a:r>
              <a:rPr lang="cs-CZ" dirty="0" err="1"/>
              <a:t>administrative</a:t>
            </a:r>
            <a:r>
              <a:rPr lang="cs-CZ" dirty="0"/>
              <a:t> </a:t>
            </a:r>
            <a:r>
              <a:rPr lang="cs-CZ" dirty="0" err="1"/>
              <a:t>expenditure</a:t>
            </a:r>
            <a:r>
              <a:rPr lang="cs-CZ" dirty="0"/>
              <a:t> </a:t>
            </a:r>
            <a:r>
              <a:rPr lang="cs-CZ" dirty="0" smtClean="0"/>
              <a:t>- Administrativní a režijní výdaje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1226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1" indent="-342900">
              <a:spcBef>
                <a:spcPct val="20000"/>
              </a:spcBef>
              <a:buFontTx/>
              <a:buChar char="-"/>
            </a:pPr>
            <a:r>
              <a:rPr lang="cs-CZ" altLang="cs-CZ" dirty="0" smtClean="0"/>
              <a:t>Ověření způsobilosti výdajů je jedním, ale ne jediným z cílů kontroly</a:t>
            </a:r>
          </a:p>
          <a:p>
            <a:pPr marL="342900" lvl="1" indent="-342900">
              <a:spcBef>
                <a:spcPct val="20000"/>
              </a:spcBef>
              <a:buFontTx/>
              <a:buChar char="-"/>
            </a:pPr>
            <a:endParaRPr lang="cs-CZ" sz="2000" b="1" dirty="0">
              <a:solidFill>
                <a:srgbClr val="00529C"/>
              </a:solidFill>
            </a:endParaRPr>
          </a:p>
          <a:p>
            <a:pPr marL="342900" lvl="1" indent="-342900">
              <a:spcBef>
                <a:spcPct val="20000"/>
              </a:spcBef>
              <a:buFontTx/>
              <a:buChar char="-"/>
            </a:pPr>
            <a:r>
              <a:rPr lang="cs-CZ" sz="2000" b="1" dirty="0" smtClean="0">
                <a:solidFill>
                  <a:srgbClr val="00529C"/>
                </a:solidFill>
              </a:rPr>
              <a:t>V rámci finančního řízení a v rámci kontroly je potřeba postupovat v souladu s:</a:t>
            </a:r>
          </a:p>
          <a:p>
            <a:pPr marL="0" lvl="1" indent="0">
              <a:spcBef>
                <a:spcPct val="20000"/>
              </a:spcBef>
              <a:buNone/>
            </a:pPr>
            <a:endParaRPr lang="cs-CZ" sz="2000" b="1" dirty="0" smtClean="0">
              <a:solidFill>
                <a:srgbClr val="00529C"/>
              </a:solidFill>
            </a:endParaRPr>
          </a:p>
          <a:p>
            <a:pPr marL="342900" lvl="1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s-CZ" sz="1800" dirty="0" smtClean="0">
                <a:solidFill>
                  <a:schemeClr val="tx1"/>
                </a:solidFill>
              </a:rPr>
              <a:t>Nařízeními EU</a:t>
            </a:r>
            <a:endParaRPr lang="cs-CZ" sz="1800" b="1" dirty="0">
              <a:solidFill>
                <a:schemeClr val="tx1"/>
              </a:solidFill>
            </a:endParaRPr>
          </a:p>
          <a:p>
            <a:pPr marL="342900" lvl="1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s-CZ" sz="1800" b="1" dirty="0" smtClean="0">
                <a:solidFill>
                  <a:schemeClr val="tx1"/>
                </a:solidFill>
              </a:rPr>
              <a:t>Programovou dokumentací </a:t>
            </a:r>
            <a:r>
              <a:rPr lang="cs-CZ" sz="1800" b="0" dirty="0" smtClean="0">
                <a:solidFill>
                  <a:schemeClr val="tx1"/>
                </a:solidFill>
              </a:rPr>
              <a:t>(</a:t>
            </a:r>
            <a:r>
              <a:rPr lang="cs-CZ" sz="1800" b="0" dirty="0" err="1" smtClean="0">
                <a:solidFill>
                  <a:schemeClr val="tx1"/>
                </a:solidFill>
              </a:rPr>
              <a:t>Programme</a:t>
            </a:r>
            <a:r>
              <a:rPr lang="cs-CZ" sz="1800" b="0" dirty="0" smtClean="0">
                <a:solidFill>
                  <a:schemeClr val="tx1"/>
                </a:solidFill>
              </a:rPr>
              <a:t> </a:t>
            </a:r>
            <a:r>
              <a:rPr lang="cs-CZ" sz="1800" b="0" dirty="0" err="1" smtClean="0">
                <a:solidFill>
                  <a:schemeClr val="tx1"/>
                </a:solidFill>
              </a:rPr>
              <a:t>manual</a:t>
            </a:r>
            <a:r>
              <a:rPr lang="cs-CZ" sz="1800" b="0" dirty="0" smtClean="0">
                <a:solidFill>
                  <a:schemeClr val="tx1"/>
                </a:solidFill>
              </a:rPr>
              <a:t>)</a:t>
            </a:r>
          </a:p>
          <a:p>
            <a:pPr marL="342900" lvl="1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s-CZ" sz="1800" dirty="0" smtClean="0">
                <a:solidFill>
                  <a:schemeClr val="tx1"/>
                </a:solidFill>
              </a:rPr>
              <a:t>Národní legislativou a metodikami </a:t>
            </a:r>
            <a:r>
              <a:rPr lang="cs-CZ" sz="1800" b="0" dirty="0" smtClean="0">
                <a:solidFill>
                  <a:schemeClr val="tx1"/>
                </a:solidFill>
              </a:rPr>
              <a:t>(zejména Metodický pokyn pro způsobilost výdajů a jejich vykazování v programovém období 2014 -2020)</a:t>
            </a:r>
          </a:p>
          <a:p>
            <a:pPr marL="342900" lvl="1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s-CZ" sz="1800" b="1" dirty="0" smtClean="0">
                <a:solidFill>
                  <a:schemeClr val="tx1"/>
                </a:solidFill>
              </a:rPr>
              <a:t>Pokyny pro příjemce ke kontrole vč. příloh</a:t>
            </a:r>
          </a:p>
          <a:p>
            <a:pPr marL="342900" lvl="1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s-CZ" sz="1800" dirty="0" smtClean="0">
                <a:solidFill>
                  <a:schemeClr val="tx1"/>
                </a:solidFill>
              </a:rPr>
              <a:t>Náležitosti dokladování vč. příloh</a:t>
            </a:r>
          </a:p>
          <a:p>
            <a:pPr marL="0" lvl="1" indent="0">
              <a:spcBef>
                <a:spcPct val="20000"/>
              </a:spcBef>
              <a:buNone/>
            </a:pPr>
            <a:endParaRPr lang="cs-CZ" sz="1800" b="1" dirty="0">
              <a:solidFill>
                <a:schemeClr val="tx1"/>
              </a:solidFill>
            </a:endParaRPr>
          </a:p>
          <a:p>
            <a:pPr marL="0" lvl="1" indent="0">
              <a:spcBef>
                <a:spcPct val="20000"/>
              </a:spcBef>
              <a:buNone/>
            </a:pPr>
            <a:endParaRPr lang="cs-CZ" sz="1800" b="1" dirty="0">
              <a:solidFill>
                <a:schemeClr val="tx1"/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Viz </a:t>
            </a:r>
            <a:r>
              <a:rPr lang="cs-CZ" dirty="0" err="1" smtClean="0"/>
              <a:t>slide</a:t>
            </a:r>
            <a:r>
              <a:rPr lang="cs-CZ" dirty="0" smtClean="0"/>
              <a:t> </a:t>
            </a:r>
            <a:r>
              <a:rPr lang="cs-CZ" dirty="0" smtClean="0"/>
              <a:t>31 </a:t>
            </a:r>
            <a:r>
              <a:rPr lang="cs-CZ" dirty="0" smtClean="0"/>
              <a:t>– Odkazy na dokumentaci </a:t>
            </a:r>
            <a:endParaRPr lang="en-US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Způsobilost výdajů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27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454025" lvl="1" indent="-187325"/>
            <a:r>
              <a:rPr lang="cs-CZ" dirty="0" smtClean="0"/>
              <a:t>Administrativní výdaje </a:t>
            </a:r>
            <a:endParaRPr lang="cs-CZ" dirty="0"/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Náhrada paušálem do výše 15% </a:t>
            </a:r>
            <a:r>
              <a:rPr lang="cs-CZ" dirty="0" smtClean="0">
                <a:solidFill>
                  <a:srgbClr val="FF0000"/>
                </a:solidFill>
              </a:rPr>
              <a:t>způsobilých</a:t>
            </a:r>
            <a:r>
              <a:rPr lang="cs-CZ" dirty="0" smtClean="0"/>
              <a:t> mzdových výdajů partnera 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Žádné další přímé výdaje nejsou způsobilé </a:t>
            </a:r>
          </a:p>
          <a:p>
            <a:pPr marL="454025" lvl="1" indent="-187325"/>
            <a:r>
              <a:rPr lang="cs-CZ" dirty="0" smtClean="0"/>
              <a:t>Způsobilé administrativní výdaje </a:t>
            </a:r>
            <a:r>
              <a:rPr lang="cs-CZ" dirty="0" smtClean="0">
                <a:solidFill>
                  <a:srgbClr val="FF0000"/>
                </a:solidFill>
              </a:rPr>
              <a:t>(konečný výčet výdajů)</a:t>
            </a:r>
            <a:endParaRPr lang="cs-CZ" dirty="0">
              <a:solidFill>
                <a:srgbClr val="FF0000"/>
              </a:solidFill>
            </a:endParaRPr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nájem </a:t>
            </a:r>
            <a:r>
              <a:rPr lang="cs-CZ" dirty="0"/>
              <a:t>kancelářských </a:t>
            </a:r>
            <a:r>
              <a:rPr lang="cs-CZ" dirty="0" smtClean="0"/>
              <a:t>prostor 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pojištění </a:t>
            </a:r>
            <a:r>
              <a:rPr lang="cs-CZ" dirty="0"/>
              <a:t>a daně související s budovami, v nichž se nacházejí zaměstnanci, a s vybavením kanceláře (např. pojištění proti požáru, krádeži</a:t>
            </a:r>
            <a:r>
              <a:rPr lang="cs-CZ" dirty="0" smtClean="0"/>
              <a:t>) 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veřejné </a:t>
            </a:r>
            <a:r>
              <a:rPr lang="cs-CZ" dirty="0"/>
              <a:t>služby (např. elektřina, topení, voda</a:t>
            </a:r>
            <a:r>
              <a:rPr lang="cs-CZ" dirty="0" smtClean="0"/>
              <a:t>) 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kancelářské potřeby 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všeobecné </a:t>
            </a:r>
            <a:r>
              <a:rPr lang="cs-CZ" dirty="0"/>
              <a:t>účetnictví zajišťované uvnitř organizace, která je </a:t>
            </a:r>
            <a:r>
              <a:rPr lang="cs-CZ" dirty="0" smtClean="0"/>
              <a:t>příjemcem 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archivy 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údržba</a:t>
            </a:r>
            <a:r>
              <a:rPr lang="cs-CZ" dirty="0"/>
              <a:t>, úklid a </a:t>
            </a:r>
            <a:r>
              <a:rPr lang="cs-CZ" dirty="0" smtClean="0"/>
              <a:t>opravy 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bezpečnost 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systémy </a:t>
            </a:r>
            <a:r>
              <a:rPr lang="cs-CZ" dirty="0"/>
              <a:t>informačních </a:t>
            </a:r>
            <a:r>
              <a:rPr lang="cs-CZ" dirty="0" smtClean="0"/>
              <a:t>technologií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komunikace </a:t>
            </a:r>
            <a:r>
              <a:rPr lang="cs-CZ" dirty="0"/>
              <a:t>(např. telefon, fax, internet, poštovní služby, </a:t>
            </a:r>
            <a:r>
              <a:rPr lang="cs-CZ" dirty="0" smtClean="0"/>
              <a:t>vizitky) 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bankovní </a:t>
            </a:r>
            <a:r>
              <a:rPr lang="cs-CZ" dirty="0"/>
              <a:t>poplatky za otevření a správu účtu nebo účtů, jestliže provádění operace vyžaduje otevření zvláštního </a:t>
            </a:r>
            <a:r>
              <a:rPr lang="cs-CZ" dirty="0" smtClean="0"/>
              <a:t>účtu 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poplatky </a:t>
            </a:r>
            <a:r>
              <a:rPr lang="cs-CZ" dirty="0"/>
              <a:t>za nadnárodní </a:t>
            </a:r>
            <a:r>
              <a:rPr lang="cs-CZ" dirty="0" smtClean="0"/>
              <a:t>finanční transakce </a:t>
            </a:r>
          </a:p>
          <a:p>
            <a:pPr marL="533400" lvl="2" indent="0">
              <a:spcBef>
                <a:spcPts val="400"/>
              </a:spcBef>
              <a:buNone/>
            </a:pP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Vykazování výdajů </a:t>
            </a:r>
            <a:r>
              <a:rPr lang="cs-CZ" dirty="0"/>
              <a:t>v období 2014-2020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4375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dirty="0" smtClean="0"/>
          </a:p>
          <a:p>
            <a:r>
              <a:rPr lang="cs-CZ" b="1" dirty="0" smtClean="0"/>
              <a:t>Zahrnují výdaje na následující položky</a:t>
            </a:r>
            <a:r>
              <a:rPr lang="cs-CZ" dirty="0" smtClean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J</a:t>
            </a:r>
            <a:r>
              <a:rPr lang="cs-CZ" dirty="0" smtClean="0"/>
              <a:t>ízdné a náhrady jízdného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Stravné</a:t>
            </a: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Ubytování</a:t>
            </a: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Víza</a:t>
            </a: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Kapesné</a:t>
            </a:r>
            <a:endParaRPr lang="cs-CZ" dirty="0"/>
          </a:p>
          <a:p>
            <a:endParaRPr lang="cs-CZ" dirty="0" smtClean="0"/>
          </a:p>
          <a:p>
            <a:r>
              <a:rPr lang="cs-CZ" dirty="0" smtClean="0"/>
              <a:t>Pracovní cesty realizované výhradně </a:t>
            </a:r>
            <a:r>
              <a:rPr lang="cs-CZ" u="sng" dirty="0" smtClean="0"/>
              <a:t>zaměstnanci projektového partnera</a:t>
            </a:r>
            <a:r>
              <a:rPr lang="cs-CZ" dirty="0" smtClean="0"/>
              <a:t>.</a:t>
            </a:r>
          </a:p>
          <a:p>
            <a:endParaRPr lang="cs-CZ" dirty="0" smtClean="0"/>
          </a:p>
          <a:p>
            <a:r>
              <a:rPr lang="cs-CZ" b="1" u="sng" dirty="0" smtClean="0"/>
              <a:t>POZOR</a:t>
            </a:r>
            <a:r>
              <a:rPr lang="cs-CZ" b="1" dirty="0" smtClean="0"/>
              <a:t>!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Pracovní cesty realizované osobou, která není zaměstnancem projektového partnera – vykazují se v rozpočtové kapitole Externí služby</a:t>
            </a:r>
          </a:p>
          <a:p>
            <a:pPr marL="285750" indent="-285750">
              <a:buFontTx/>
              <a:buChar char="-"/>
            </a:pP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3</a:t>
            </a:r>
            <a:r>
              <a:rPr lang="cs-CZ" dirty="0" smtClean="0"/>
              <a:t>. </a:t>
            </a:r>
            <a:r>
              <a:rPr lang="cs-CZ" dirty="0" err="1" smtClean="0"/>
              <a:t>Travel</a:t>
            </a:r>
            <a:r>
              <a:rPr lang="cs-CZ" dirty="0" smtClean="0"/>
              <a:t> </a:t>
            </a:r>
            <a:r>
              <a:rPr lang="cs-CZ" dirty="0"/>
              <a:t>and </a:t>
            </a:r>
            <a:r>
              <a:rPr lang="cs-CZ" dirty="0" err="1"/>
              <a:t>accommodation</a:t>
            </a:r>
            <a:r>
              <a:rPr lang="cs-CZ" dirty="0"/>
              <a:t> </a:t>
            </a:r>
            <a:r>
              <a:rPr lang="cs-CZ" dirty="0" err="1"/>
              <a:t>costs</a:t>
            </a:r>
            <a:r>
              <a:rPr lang="cs-CZ" dirty="0"/>
              <a:t> </a:t>
            </a:r>
            <a:r>
              <a:rPr lang="cs-CZ" dirty="0" smtClean="0"/>
              <a:t>- Cestovní výdaje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6983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</a:rPr>
              <a:t>Na co si dávat pozor:</a:t>
            </a:r>
            <a:endParaRPr lang="cs-CZ" b="1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Náhrady za </a:t>
            </a:r>
            <a:r>
              <a:rPr lang="cs-CZ" u="sng" dirty="0"/>
              <a:t>použití soukromého vozidla </a:t>
            </a:r>
            <a:r>
              <a:rPr lang="cs-CZ" dirty="0"/>
              <a:t>– častá chyba je nesprávný výpočet náhrady za spotřebu pohonných hmot. Základem pro výpočet je tzv. kombinovaná spotřeba uvedená v technickém průkaze</a:t>
            </a:r>
            <a:r>
              <a:rPr lang="cs-CZ" dirty="0" smtClean="0"/>
              <a:t>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u="sng" dirty="0" smtClean="0"/>
              <a:t>Použití </a:t>
            </a:r>
            <a:r>
              <a:rPr lang="cs-CZ" u="sng" dirty="0"/>
              <a:t>služebního vozidla  </a:t>
            </a:r>
            <a:r>
              <a:rPr lang="cs-CZ" dirty="0"/>
              <a:t>-  způsobilé jsou výdaje za spotřebované pohonné hmoty. Výdaje za opravy a údržbu jsou hrazeny v rámci paušální částky za administrativní a režijní výdaje.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Pracovní cesty </a:t>
            </a:r>
            <a:r>
              <a:rPr lang="cs-CZ" u="sng" dirty="0"/>
              <a:t>mimo programové území </a:t>
            </a:r>
            <a:r>
              <a:rPr lang="cs-CZ" dirty="0"/>
              <a:t>– pouze jsou-li uvedeny v projektové žádosti nebo </a:t>
            </a:r>
            <a:r>
              <a:rPr lang="cs-CZ" dirty="0" smtClean="0"/>
              <a:t>předem schváleny JS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/>
              <a:t>pracovníci na </a:t>
            </a:r>
            <a:r>
              <a:rPr lang="cs-CZ" u="sng" dirty="0" smtClean="0"/>
              <a:t>DPP/DPČ</a:t>
            </a:r>
            <a:r>
              <a:rPr lang="cs-CZ" dirty="0" smtClean="0"/>
              <a:t>  nemají ze zákona nárok na náhradu cestovních výdajů. Možnost sjednat v textu DPP/DPČ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Cestovní výdaje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88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Co je nutné doložit ke kontrole způsobilosti:</a:t>
            </a:r>
          </a:p>
          <a:p>
            <a:r>
              <a:rPr lang="cs-CZ" b="1" dirty="0" smtClean="0"/>
              <a:t>Vždy</a:t>
            </a:r>
            <a:r>
              <a:rPr lang="cs-CZ" dirty="0" smtClean="0"/>
              <a:t>:</a:t>
            </a:r>
          </a:p>
          <a:p>
            <a:pPr marL="285750" indent="-285750">
              <a:buFontTx/>
              <a:buChar char="-"/>
            </a:pPr>
            <a:r>
              <a:rPr lang="cs-CZ" dirty="0" smtClean="0">
                <a:solidFill>
                  <a:srgbClr val="FF0000"/>
                </a:solidFill>
              </a:rPr>
              <a:t>Přehled pracovních cest  </a:t>
            </a:r>
            <a:r>
              <a:rPr lang="cs-CZ" dirty="0" smtClean="0"/>
              <a:t>(standardizovaný formulář) – pokud nelze předložit, pak lze nahradit jinou sestavu o stejné vypovídací schopnosti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Vnitřní předpis zaměstnavatele o pracovních cestách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Zdůvodnění použití jiné než ekonomické třídy nebo taxi</a:t>
            </a:r>
          </a:p>
          <a:p>
            <a:pPr marL="285750" indent="-285750">
              <a:buFontTx/>
              <a:buChar char="-"/>
            </a:pPr>
            <a:endParaRPr lang="cs-CZ" dirty="0" smtClean="0"/>
          </a:p>
          <a:p>
            <a:r>
              <a:rPr lang="cs-CZ" b="1" dirty="0" smtClean="0"/>
              <a:t>Na vybraném vzorku</a:t>
            </a:r>
            <a:r>
              <a:rPr lang="cs-CZ" dirty="0" smtClean="0"/>
              <a:t>: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Při využití soukromého vozidla dohodu/souhlas o používání vlastního motorového vozidla ke služebním účelům a kopii technického průkazu,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Při využití služebního vozidla minimálně kopii knihy jízd, technického průkazu,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Zprávu ze SC pokud je zpracovávána.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Cestovní příkaz, vyúčtování cesty včetně prvotních dokladů a doklad o zaplacení.</a:t>
            </a:r>
          </a:p>
          <a:p>
            <a:pPr marL="285750" indent="-285750">
              <a:buFontTx/>
              <a:buChar char="-"/>
            </a:pP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Vykazování výdajů v období 2014-2020 </a:t>
            </a:r>
            <a:r>
              <a:rPr lang="cs-CZ" dirty="0" smtClean="0"/>
              <a:t>- CESTOVNÍ </a:t>
            </a:r>
            <a:r>
              <a:rPr lang="cs-CZ" dirty="0"/>
              <a:t>NÁHRADY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31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986375" y="1296241"/>
            <a:ext cx="7700425" cy="4819290"/>
          </a:xfrm>
        </p:spPr>
        <p:txBody>
          <a:bodyPr>
            <a:normAutofit lnSpcReduction="10000"/>
          </a:bodyPr>
          <a:lstStyle/>
          <a:p>
            <a:endParaRPr lang="cs-CZ" dirty="0" smtClean="0"/>
          </a:p>
          <a:p>
            <a:r>
              <a:rPr lang="cs-CZ" dirty="0"/>
              <a:t>• 	</a:t>
            </a:r>
            <a:r>
              <a:rPr lang="cs-CZ" dirty="0" smtClean="0"/>
              <a:t>Trvání cesty v </a:t>
            </a:r>
            <a:r>
              <a:rPr lang="cs-CZ" dirty="0"/>
              <a:t>přímé vazbě na projekt </a:t>
            </a:r>
            <a:r>
              <a:rPr lang="cs-CZ" dirty="0" smtClean="0"/>
              <a:t>(jednání +</a:t>
            </a:r>
            <a:r>
              <a:rPr lang="cs-CZ" dirty="0"/>
              <a:t>1 den před a </a:t>
            </a:r>
            <a:r>
              <a:rPr lang="cs-CZ" dirty="0" smtClean="0"/>
              <a:t>po) </a:t>
            </a:r>
          </a:p>
          <a:p>
            <a:r>
              <a:rPr lang="cs-CZ" dirty="0"/>
              <a:t>• 	</a:t>
            </a:r>
            <a:r>
              <a:rPr lang="cs-CZ" dirty="0" smtClean="0"/>
              <a:t>Doložit vztah k aktivitě dle </a:t>
            </a:r>
            <a:r>
              <a:rPr lang="cs-CZ" dirty="0" err="1" smtClean="0"/>
              <a:t>Application</a:t>
            </a:r>
            <a:r>
              <a:rPr lang="cs-CZ" dirty="0" smtClean="0"/>
              <a:t> </a:t>
            </a:r>
            <a:r>
              <a:rPr lang="cs-CZ" dirty="0" err="1" smtClean="0"/>
              <a:t>Form</a:t>
            </a:r>
            <a:r>
              <a:rPr lang="cs-CZ" dirty="0" smtClean="0"/>
              <a:t> </a:t>
            </a:r>
            <a:endParaRPr lang="cs-CZ" dirty="0"/>
          </a:p>
          <a:p>
            <a:r>
              <a:rPr lang="cs-CZ" dirty="0"/>
              <a:t>•	Nutnost doložit, že cesta skutečně proběhla – </a:t>
            </a:r>
            <a:r>
              <a:rPr lang="cs-CZ" dirty="0" err="1"/>
              <a:t>boarding</a:t>
            </a:r>
            <a:r>
              <a:rPr lang="cs-CZ" dirty="0"/>
              <a:t> </a:t>
            </a:r>
            <a:r>
              <a:rPr lang="cs-CZ" dirty="0" err="1"/>
              <a:t>pass</a:t>
            </a:r>
            <a:r>
              <a:rPr lang="cs-CZ" dirty="0"/>
              <a:t>, </a:t>
            </a:r>
            <a:r>
              <a:rPr lang="cs-CZ" dirty="0" smtClean="0"/>
              <a:t>jízdenky; 	prezenční listina </a:t>
            </a:r>
            <a:endParaRPr lang="cs-CZ" dirty="0"/>
          </a:p>
          <a:p>
            <a:r>
              <a:rPr lang="cs-CZ" dirty="0"/>
              <a:t>•	Výpočet stravného dle vyhlášky MPSV, krácení dle ZP (např. za snídani v </a:t>
            </a:r>
            <a:r>
              <a:rPr lang="cs-CZ" dirty="0" smtClean="0"/>
              <a:t>	ceně ubytování</a:t>
            </a:r>
            <a:r>
              <a:rPr lang="cs-CZ" dirty="0"/>
              <a:t>) </a:t>
            </a:r>
            <a:endParaRPr lang="cs-CZ" dirty="0" smtClean="0"/>
          </a:p>
          <a:p>
            <a:r>
              <a:rPr lang="cs-CZ" dirty="0"/>
              <a:t>• </a:t>
            </a:r>
            <a:r>
              <a:rPr lang="cs-CZ" dirty="0" smtClean="0"/>
              <a:t>	Pozor na použití kurzu pro </a:t>
            </a:r>
            <a:r>
              <a:rPr lang="cs-CZ" dirty="0"/>
              <a:t>přepočet </a:t>
            </a:r>
            <a:r>
              <a:rPr lang="cs-CZ" dirty="0" smtClean="0"/>
              <a:t> cizí měny – u pracovních cest se řídí ZP </a:t>
            </a:r>
            <a:endParaRPr lang="cs-CZ" dirty="0"/>
          </a:p>
          <a:p>
            <a:r>
              <a:rPr lang="cs-CZ" dirty="0"/>
              <a:t>• </a:t>
            </a:r>
            <a:r>
              <a:rPr lang="cs-CZ" dirty="0" smtClean="0"/>
              <a:t>	Konferenční poplatky patří do rozpočtové kapitoly EE (2014-2020)</a:t>
            </a:r>
          </a:p>
          <a:p>
            <a:pPr marL="454025" lvl="1" indent="-187325"/>
            <a:r>
              <a:rPr lang="cs-CZ" dirty="0"/>
              <a:t>Nárokování nezpůsobilých položek </a:t>
            </a:r>
          </a:p>
          <a:p>
            <a:r>
              <a:rPr lang="cs-CZ" dirty="0" smtClean="0"/>
              <a:t>•</a:t>
            </a:r>
            <a:r>
              <a:rPr lang="cs-CZ" dirty="0"/>
              <a:t>	</a:t>
            </a:r>
            <a:r>
              <a:rPr lang="cs-CZ" dirty="0" smtClean="0"/>
              <a:t>cesty </a:t>
            </a:r>
            <a:r>
              <a:rPr lang="cs-CZ" dirty="0"/>
              <a:t>business </a:t>
            </a:r>
            <a:r>
              <a:rPr lang="cs-CZ" dirty="0" err="1"/>
              <a:t>class</a:t>
            </a:r>
            <a:r>
              <a:rPr lang="cs-CZ" dirty="0"/>
              <a:t> </a:t>
            </a:r>
            <a:r>
              <a:rPr lang="cs-CZ" dirty="0" smtClean="0"/>
              <a:t>, taxi pokud bylo možné použít veřejnou dopravu 	(nesplňují pravidlo 3E) </a:t>
            </a:r>
            <a:endParaRPr lang="cs-CZ" dirty="0"/>
          </a:p>
          <a:p>
            <a:r>
              <a:rPr lang="cs-CZ" dirty="0"/>
              <a:t>•	</a:t>
            </a:r>
            <a:r>
              <a:rPr lang="cs-CZ" dirty="0" smtClean="0"/>
              <a:t>Cesty </a:t>
            </a:r>
            <a:r>
              <a:rPr lang="cs-CZ" dirty="0"/>
              <a:t>mimo </a:t>
            </a:r>
            <a:r>
              <a:rPr lang="cs-CZ" dirty="0" smtClean="0"/>
              <a:t>programové území </a:t>
            </a:r>
            <a:r>
              <a:rPr lang="cs-CZ" dirty="0" err="1"/>
              <a:t>Central</a:t>
            </a:r>
            <a:r>
              <a:rPr lang="cs-CZ" dirty="0"/>
              <a:t> </a:t>
            </a:r>
            <a:r>
              <a:rPr lang="cs-CZ" dirty="0" err="1"/>
              <a:t>Europe</a:t>
            </a:r>
            <a:r>
              <a:rPr lang="cs-CZ" dirty="0"/>
              <a:t> musí být </a:t>
            </a:r>
            <a:r>
              <a:rPr lang="cs-CZ" dirty="0" smtClean="0"/>
              <a:t>uvedeny </a:t>
            </a:r>
            <a:r>
              <a:rPr lang="cs-CZ" dirty="0"/>
              <a:t>v </a:t>
            </a:r>
            <a:r>
              <a:rPr lang="cs-CZ" dirty="0" smtClean="0"/>
              <a:t>	</a:t>
            </a:r>
            <a:r>
              <a:rPr lang="cs-CZ" dirty="0" err="1" smtClean="0"/>
              <a:t>Application</a:t>
            </a:r>
            <a:r>
              <a:rPr lang="cs-CZ" dirty="0" smtClean="0"/>
              <a:t> </a:t>
            </a:r>
            <a:r>
              <a:rPr lang="cs-CZ" dirty="0" err="1" smtClean="0"/>
              <a:t>Form</a:t>
            </a:r>
            <a:r>
              <a:rPr lang="cs-CZ" dirty="0" smtClean="0"/>
              <a:t> </a:t>
            </a:r>
            <a:r>
              <a:rPr lang="cs-CZ" dirty="0"/>
              <a:t>nebo </a:t>
            </a:r>
            <a:r>
              <a:rPr lang="cs-CZ" u="sng" dirty="0"/>
              <a:t>předem</a:t>
            </a:r>
            <a:r>
              <a:rPr lang="cs-CZ" dirty="0"/>
              <a:t> </a:t>
            </a:r>
            <a:r>
              <a:rPr lang="cs-CZ" dirty="0" smtClean="0"/>
              <a:t>schváleny JS.  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Vykazování výdajů a nejčastější </a:t>
            </a:r>
            <a:r>
              <a:rPr lang="cs-CZ" dirty="0" smtClean="0"/>
              <a:t>pochybení po rozpočtových </a:t>
            </a:r>
            <a:r>
              <a:rPr lang="cs-CZ" dirty="0"/>
              <a:t>kapitolách </a:t>
            </a:r>
            <a:r>
              <a:rPr lang="cs-CZ" dirty="0" smtClean="0"/>
              <a:t>– CESTOVNÍ NÁHRADY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763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dirty="0"/>
              <a:t>v případě zálohy – doplňte data vyplacení </a:t>
            </a:r>
            <a:r>
              <a:rPr lang="cs-CZ" dirty="0" smtClean="0"/>
              <a:t>zaměstnavatelem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dirty="0" smtClean="0"/>
              <a:t>v</a:t>
            </a:r>
            <a:r>
              <a:rPr lang="cs-CZ" dirty="0"/>
              <a:t> případě doplatku/přeplatku – doplňte data zaplaceni </a:t>
            </a:r>
            <a:r>
              <a:rPr lang="cs-CZ" dirty="0" smtClean="0"/>
              <a:t>zaměstnanci/zaměstnancem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dirty="0" smtClean="0"/>
              <a:t>V </a:t>
            </a:r>
            <a:r>
              <a:rPr lang="cs-CZ" dirty="0"/>
              <a:t>této tabulce se uvádí výdaje na cesty, které si hradí a vyúčtovává zaměstnanec prostřednictvím cestovního příkazu. Do tabulky neuvádějte hodnoty, které platil za zaměstnance přímo zaměstnavatel. Tyto jsou do List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Expenditure</a:t>
            </a:r>
            <a:r>
              <a:rPr lang="cs-CZ" dirty="0"/>
              <a:t> vkládány </a:t>
            </a:r>
            <a:r>
              <a:rPr lang="cs-CZ" dirty="0" smtClean="0"/>
              <a:t>jednotlivě.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dirty="0" smtClean="0"/>
              <a:t>V</a:t>
            </a:r>
            <a:r>
              <a:rPr lang="cs-CZ" dirty="0"/>
              <a:t> případě, že je cesta uhrazena v CZK uvádějte do tabulky přehledu pracovních cest pouze „Detail v CZK</a:t>
            </a:r>
            <a:r>
              <a:rPr lang="cs-CZ" dirty="0" smtClean="0"/>
              <a:t>“.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dirty="0" smtClean="0"/>
              <a:t>V</a:t>
            </a:r>
            <a:r>
              <a:rPr lang="cs-CZ" dirty="0"/>
              <a:t> případě, že je cesta uhrazena v EUR uvádějte do tabulky přehledu pracovních cest pouze „Detail v EUR</a:t>
            </a:r>
            <a:r>
              <a:rPr lang="cs-CZ" dirty="0" smtClean="0"/>
              <a:t>“.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dirty="0" smtClean="0"/>
              <a:t>V </a:t>
            </a:r>
            <a:r>
              <a:rPr lang="cs-CZ" dirty="0"/>
              <a:t>případě, že na cestu obdrží pracovník zálohu v EUR a zároveň i v Kč, uveďte jednu cestu na dvou řádcích. Za předpokladu, že doplatek/vratka k této cestě bude už pouze v jedné z těchto měn, uvede se jen u příslušné měny, druhá měna bude nabývat hodnoty </a:t>
            </a:r>
            <a:r>
              <a:rPr lang="cs-CZ" dirty="0" smtClean="0"/>
              <a:t>nula.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dirty="0" smtClean="0"/>
              <a:t>V </a:t>
            </a:r>
            <a:r>
              <a:rPr lang="cs-CZ" dirty="0"/>
              <a:t>případě, že zálohu nebo doplatek obdrží pracovník v jiné měně než v EUR/CZK, je nutné ji nejdřív konvertovat na CZK/EUR dle pravidel programu.</a:t>
            </a:r>
          </a:p>
          <a:p>
            <a:r>
              <a:rPr lang="cs-CZ" dirty="0"/>
              <a:t> </a:t>
            </a:r>
          </a:p>
          <a:p>
            <a:r>
              <a:rPr lang="cs-CZ" b="1" u="sng" dirty="0"/>
              <a:t>: V List </a:t>
            </a:r>
            <a:r>
              <a:rPr lang="cs-CZ" b="1" u="sng" dirty="0" err="1"/>
              <a:t>of</a:t>
            </a:r>
            <a:r>
              <a:rPr lang="cs-CZ" b="1" u="sng" dirty="0"/>
              <a:t> </a:t>
            </a:r>
            <a:r>
              <a:rPr lang="cs-CZ" b="1" u="sng" dirty="0" err="1"/>
              <a:t>Expenditure</a:t>
            </a:r>
            <a:endParaRPr lang="cs-CZ" dirty="0"/>
          </a:p>
          <a:p>
            <a:pPr lvl="0"/>
            <a:r>
              <a:rPr lang="cs-CZ" dirty="0" err="1"/>
              <a:t>Inv</a:t>
            </a:r>
            <a:r>
              <a:rPr lang="cs-CZ" dirty="0"/>
              <a:t>. </a:t>
            </a:r>
            <a:r>
              <a:rPr lang="cs-CZ" dirty="0" err="1"/>
              <a:t>Date</a:t>
            </a:r>
            <a:r>
              <a:rPr lang="cs-CZ" dirty="0"/>
              <a:t> a </a:t>
            </a:r>
            <a:r>
              <a:rPr lang="cs-CZ" dirty="0" err="1"/>
              <a:t>Paym</a:t>
            </a:r>
            <a:r>
              <a:rPr lang="cs-CZ" dirty="0"/>
              <a:t>. </a:t>
            </a:r>
            <a:r>
              <a:rPr lang="cs-CZ" dirty="0" err="1"/>
              <a:t>Date</a:t>
            </a:r>
            <a:r>
              <a:rPr lang="cs-CZ" dirty="0"/>
              <a:t> vyplňujte dle skutečnosti </a:t>
            </a:r>
            <a:endParaRPr lang="cs-CZ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dirty="0" smtClean="0"/>
              <a:t>v </a:t>
            </a:r>
            <a:r>
              <a:rPr lang="cs-CZ" dirty="0"/>
              <a:t>případě, kdy </a:t>
            </a:r>
            <a:r>
              <a:rPr lang="cs-CZ" b="1" u="sng" dirty="0"/>
              <a:t>nebyla poskytnuta záloha</a:t>
            </a:r>
            <a:r>
              <a:rPr lang="cs-CZ" dirty="0"/>
              <a:t>, doporučuji vyplňovat </a:t>
            </a:r>
            <a:r>
              <a:rPr lang="cs-CZ" dirty="0" err="1"/>
              <a:t>Inv</a:t>
            </a:r>
            <a:r>
              <a:rPr lang="cs-CZ" dirty="0"/>
              <a:t>. </a:t>
            </a:r>
            <a:r>
              <a:rPr lang="cs-CZ" dirty="0" err="1"/>
              <a:t>date</a:t>
            </a:r>
            <a:r>
              <a:rPr lang="cs-CZ" dirty="0"/>
              <a:t> – datum zahájení služební cesty, </a:t>
            </a:r>
            <a:r>
              <a:rPr lang="cs-CZ" dirty="0" err="1"/>
              <a:t>Paym</a:t>
            </a:r>
            <a:r>
              <a:rPr lang="cs-CZ" dirty="0"/>
              <a:t>. </a:t>
            </a:r>
            <a:r>
              <a:rPr lang="cs-CZ" dirty="0" err="1"/>
              <a:t>Date</a:t>
            </a:r>
            <a:r>
              <a:rPr lang="cs-CZ" dirty="0"/>
              <a:t> – datum kdy byly vyplaceny mzdy a s nimi i proplacené CP nebo datum dle bankovního výpisu, kdy došlo k úhradě daného výdaje </a:t>
            </a:r>
            <a:endParaRPr lang="cs-CZ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dirty="0" smtClean="0"/>
              <a:t>v</a:t>
            </a:r>
            <a:r>
              <a:rPr lang="cs-CZ" dirty="0"/>
              <a:t> případě, kdy </a:t>
            </a:r>
            <a:r>
              <a:rPr lang="cs-CZ" b="1" u="sng" dirty="0"/>
              <a:t>byla poskytnuta záloha</a:t>
            </a:r>
            <a:r>
              <a:rPr lang="cs-CZ" dirty="0"/>
              <a:t>;  </a:t>
            </a:r>
            <a:r>
              <a:rPr lang="cs-CZ" dirty="0" err="1"/>
              <a:t>Inv</a:t>
            </a:r>
            <a:r>
              <a:rPr lang="cs-CZ" dirty="0"/>
              <a:t>. </a:t>
            </a:r>
            <a:r>
              <a:rPr lang="cs-CZ" dirty="0" err="1"/>
              <a:t>Date</a:t>
            </a:r>
            <a:r>
              <a:rPr lang="cs-CZ" dirty="0"/>
              <a:t> – datum vyplacení zálohy, </a:t>
            </a:r>
            <a:r>
              <a:rPr lang="cs-CZ" dirty="0" err="1"/>
              <a:t>Paym</a:t>
            </a:r>
            <a:r>
              <a:rPr lang="cs-CZ" dirty="0"/>
              <a:t>. </a:t>
            </a:r>
            <a:r>
              <a:rPr lang="cs-CZ" dirty="0" err="1"/>
              <a:t>Date</a:t>
            </a:r>
            <a:r>
              <a:rPr lang="cs-CZ" dirty="0"/>
              <a:t> – datum zaplaceni zaměstnanci/zaměstnancem (řídíte se dle výdajových/příjmových pokladních dokladů).</a:t>
            </a:r>
          </a:p>
          <a:p>
            <a:r>
              <a:rPr lang="cs-CZ" b="1" dirty="0"/>
              <a:t> </a:t>
            </a:r>
            <a:endParaRPr lang="cs-CZ" dirty="0"/>
          </a:p>
          <a:p>
            <a:r>
              <a:rPr lang="cs-CZ" b="1" dirty="0"/>
              <a:t> </a:t>
            </a:r>
            <a:endParaRPr lang="cs-CZ" dirty="0"/>
          </a:p>
          <a:p>
            <a:r>
              <a:rPr lang="cs-CZ" b="1" dirty="0"/>
              <a:t>OBECNĚ</a:t>
            </a:r>
            <a:r>
              <a:rPr lang="cs-CZ" dirty="0"/>
              <a:t>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dirty="0"/>
              <a:t>Dle §183 zákoníku práce platí následovné: </a:t>
            </a:r>
            <a:r>
              <a:rPr lang="cs-CZ" i="1" dirty="0"/>
              <a:t>odst. 2) „Pro určení korunové hodnoty zahraničního stravného a částky zahraničního stravného v dohodnuté měně se použijí kurzy vyhlášené Českou národní bankou a </a:t>
            </a:r>
            <a:r>
              <a:rPr lang="cs-CZ" b="1" i="1" dirty="0"/>
              <a:t>platné v den vyplacení zálohy</a:t>
            </a:r>
            <a:r>
              <a:rPr lang="cs-CZ" i="1" dirty="0"/>
              <a:t>“. </a:t>
            </a:r>
            <a:endParaRPr lang="cs-CZ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dirty="0" smtClean="0"/>
              <a:t>V</a:t>
            </a:r>
            <a:r>
              <a:rPr lang="cs-CZ" dirty="0"/>
              <a:t> případě že nebyla vyplacena záloha, počítáte s vyhlášeným kurzem ČNB </a:t>
            </a:r>
            <a:r>
              <a:rPr lang="cs-CZ" b="1" dirty="0"/>
              <a:t>platným v den zahájení služební cesty</a:t>
            </a:r>
            <a:r>
              <a:rPr lang="cs-CZ" dirty="0"/>
              <a:t>.</a:t>
            </a:r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Jak vyplnit Přehled pracovních cest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5155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Ú</a:t>
            </a:r>
            <a:r>
              <a:rPr lang="cs-CZ" dirty="0" smtClean="0"/>
              <a:t>čast na meetingu: pozvánka, program, zápis, kopie účastnické listiny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/>
              <a:t>Cesta letadlem: faktura, úhrada faktury, </a:t>
            </a:r>
            <a:r>
              <a:rPr lang="cs-CZ" dirty="0" err="1" smtClean="0"/>
              <a:t>boarding</a:t>
            </a:r>
            <a:r>
              <a:rPr lang="cs-CZ" dirty="0" smtClean="0"/>
              <a:t> </a:t>
            </a:r>
            <a:r>
              <a:rPr lang="cs-CZ" dirty="0" err="1" smtClean="0"/>
              <a:t>pass</a:t>
            </a:r>
            <a:endParaRPr lang="cs-CZ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Ú</a:t>
            </a:r>
            <a:r>
              <a:rPr lang="cs-CZ" dirty="0" smtClean="0"/>
              <a:t>hrada cestovních náhrad pracovníkovi: výdajový pokladní doklad, výpis z účtu. V případě úhrady společně s výplatou mzdy mzdový lístek, výpis z účtu</a:t>
            </a:r>
            <a:endParaRPr lang="cs-CZ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V</a:t>
            </a:r>
            <a:r>
              <a:rPr lang="cs-CZ" dirty="0" smtClean="0"/>
              <a:t>ýdaje na neuskutečněné cesty nejsou způsobilé</a:t>
            </a: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Jak dokládat …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8842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studie, expertízy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Překlady</a:t>
            </a: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organizace setkání a meetingů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tisk propagačních a dalších materiálů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cestovné externích osob, které pracují na projektu, ale nejsou zaměstnanci projektového partnera. Musí mít smluvní podklad.</a:t>
            </a:r>
          </a:p>
          <a:p>
            <a:endParaRPr lang="cs-CZ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>
                <a:solidFill>
                  <a:srgbClr val="FF0000"/>
                </a:solidFill>
              </a:rPr>
              <a:t>Detailní výčet externích služeb str. 118 – 120 Programového manuálu</a:t>
            </a:r>
            <a:endParaRPr lang="cs-CZ" dirty="0">
              <a:solidFill>
                <a:srgbClr val="FF0000"/>
              </a:solidFill>
            </a:endParaRPr>
          </a:p>
          <a:p>
            <a:endParaRPr lang="cs-CZ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</a:rPr>
              <a:t>Na co si dávat pozor: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vazba na aktivity </a:t>
            </a:r>
            <a:r>
              <a:rPr lang="cs-CZ" dirty="0" smtClean="0"/>
              <a:t>projektu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/>
              <a:t>limity a pravidla pro výběrová řízení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/>
              <a:t>fakturace mezi projektovými partnery není přípustná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/>
              <a:t>výdaje na cestovné externích osob – doklady musí znít na projektového partnera a musí být projektovým partnerem uhrazeny</a:t>
            </a:r>
            <a:endParaRPr lang="cs-CZ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cs-CZ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4. </a:t>
            </a:r>
            <a:r>
              <a:rPr lang="cs-CZ" dirty="0" err="1" smtClean="0"/>
              <a:t>External</a:t>
            </a:r>
            <a:r>
              <a:rPr lang="cs-CZ" dirty="0" smtClean="0"/>
              <a:t> </a:t>
            </a:r>
            <a:r>
              <a:rPr lang="cs-CZ" dirty="0" err="1"/>
              <a:t>expertise</a:t>
            </a:r>
            <a:r>
              <a:rPr lang="cs-CZ" dirty="0"/>
              <a:t> and </a:t>
            </a:r>
            <a:r>
              <a:rPr lang="cs-CZ" dirty="0" err="1"/>
              <a:t>services</a:t>
            </a:r>
            <a:r>
              <a:rPr lang="cs-CZ" dirty="0"/>
              <a:t> </a:t>
            </a:r>
            <a:r>
              <a:rPr lang="cs-CZ" dirty="0" err="1"/>
              <a:t>costs</a:t>
            </a:r>
            <a:r>
              <a:rPr lang="cs-CZ" dirty="0"/>
              <a:t> </a:t>
            </a:r>
            <a:r>
              <a:rPr lang="cs-CZ" dirty="0" smtClean="0"/>
              <a:t>- Externí služby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8682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IT hardware a software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měřicí přístroje, laboratorní vybavení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kancelářské vybavení další zařízení nezbytné pro potřeby projektu</a:t>
            </a:r>
          </a:p>
          <a:p>
            <a:endParaRPr lang="cs-CZ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>
                <a:solidFill>
                  <a:srgbClr val="FF0000"/>
                </a:solidFill>
              </a:rPr>
              <a:t>Detailní </a:t>
            </a:r>
            <a:r>
              <a:rPr lang="cs-CZ" dirty="0">
                <a:solidFill>
                  <a:srgbClr val="FF0000"/>
                </a:solidFill>
              </a:rPr>
              <a:t>výčet </a:t>
            </a:r>
            <a:r>
              <a:rPr lang="cs-CZ" dirty="0" smtClean="0">
                <a:solidFill>
                  <a:srgbClr val="FF0000"/>
                </a:solidFill>
              </a:rPr>
              <a:t>vybavení str. 120 – 122 Programového manuálu</a:t>
            </a:r>
          </a:p>
          <a:p>
            <a:endParaRPr lang="cs-CZ" dirty="0"/>
          </a:p>
          <a:p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</a:rPr>
              <a:t>Na co si dávat </a:t>
            </a:r>
            <a:r>
              <a:rPr lang="cs-CZ" b="1" dirty="0">
                <a:solidFill>
                  <a:schemeClr val="accent1">
                    <a:lumMod val="75000"/>
                  </a:schemeClr>
                </a:solidFill>
              </a:rPr>
              <a:t>pozor</a:t>
            </a:r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</a:rPr>
              <a:t>:</a:t>
            </a:r>
            <a:endParaRPr lang="cs-CZ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/>
              <a:t>vazba </a:t>
            </a:r>
            <a:r>
              <a:rPr lang="cs-CZ" dirty="0"/>
              <a:t>na aktivity </a:t>
            </a:r>
            <a:r>
              <a:rPr lang="cs-CZ" dirty="0" smtClean="0"/>
              <a:t>projektu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limity a pravidla pro výběrová </a:t>
            </a:r>
            <a:r>
              <a:rPr lang="cs-CZ" dirty="0" smtClean="0"/>
              <a:t>řízení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/>
              <a:t>očekává se, že vybavení bude opatřeno informací o spolufinancování z fondů EU</a:t>
            </a:r>
            <a:endParaRPr lang="cs-CZ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/>
              <a:t>rozpočet – vybavení je jmenovitě uvedeno</a:t>
            </a: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5. </a:t>
            </a:r>
            <a:r>
              <a:rPr lang="cs-CZ" dirty="0" err="1" smtClean="0"/>
              <a:t>Equipment</a:t>
            </a:r>
            <a:r>
              <a:rPr lang="cs-CZ" dirty="0" smtClean="0"/>
              <a:t> </a:t>
            </a:r>
            <a:r>
              <a:rPr lang="cs-CZ" dirty="0" err="1" smtClean="0"/>
              <a:t>expenditure</a:t>
            </a:r>
            <a:r>
              <a:rPr lang="cs-CZ" dirty="0" smtClean="0"/>
              <a:t> - </a:t>
            </a:r>
            <a:r>
              <a:rPr lang="cs-CZ" dirty="0"/>
              <a:t>Vybavení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8136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u="sng" dirty="0" smtClean="0"/>
              <a:t>DPH</a:t>
            </a:r>
            <a:r>
              <a:rPr lang="cs-CZ" dirty="0" smtClean="0"/>
              <a:t> – způsobilé pouze tehdy, jestliže nemůže být uplatněno v daňovém přiznání na vstupu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u="sng" dirty="0" smtClean="0"/>
              <a:t>věcné dary, dobrovolná práce </a:t>
            </a:r>
            <a:r>
              <a:rPr lang="cs-CZ" dirty="0" smtClean="0"/>
              <a:t>– nelze uplatnit jako způsobilý výdaj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u="sng" dirty="0" smtClean="0"/>
              <a:t>příjmy projektu </a:t>
            </a:r>
            <a:r>
              <a:rPr lang="cs-CZ" dirty="0" smtClean="0"/>
              <a:t>– snižují částku způsobilých výdajů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u="sng" dirty="0" smtClean="0"/>
              <a:t>sdílené výdaje</a:t>
            </a:r>
            <a:r>
              <a:rPr lang="cs-CZ" dirty="0" smtClean="0"/>
              <a:t>  - jsou nepřípustné – vždy rozpočtováno a nárokováno jedním projektovým partnerem.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u="sng" dirty="0" smtClean="0"/>
              <a:t>propagační materiál a dárky </a:t>
            </a:r>
            <a:r>
              <a:rPr lang="cs-CZ" dirty="0" smtClean="0"/>
              <a:t>– schválení v projektové žádosti nebo schválení společným sekretariátem</a:t>
            </a:r>
            <a:endParaRPr lang="cs-CZ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/>
              <a:t>vykazování výdajů vždy v měně </a:t>
            </a:r>
            <a:r>
              <a:rPr lang="cs-CZ" u="sng" dirty="0" smtClean="0"/>
              <a:t>EUR</a:t>
            </a:r>
            <a:r>
              <a:rPr lang="cs-CZ" dirty="0" smtClean="0"/>
              <a:t>. Kurz vyhlašovaný Evropskou komisí pro měsíc, ve kterém jsou dokumenty předkládány ke </a:t>
            </a:r>
            <a:r>
              <a:rPr lang="cs-CZ" dirty="0"/>
              <a:t>kontrole </a:t>
            </a:r>
            <a:r>
              <a:rPr lang="cs-CZ" dirty="0">
                <a:hlinkClick r:id="rId2"/>
              </a:rPr>
              <a:t>http://</a:t>
            </a:r>
            <a:r>
              <a:rPr lang="cs-CZ" dirty="0" smtClean="0">
                <a:hlinkClick r:id="rId2"/>
              </a:rPr>
              <a:t>ec.europa.eu/budget/graphs/inforeuro.html</a:t>
            </a:r>
            <a:endParaRPr lang="cs-CZ" dirty="0" smtClean="0"/>
          </a:p>
          <a:p>
            <a:endParaRPr lang="cs-CZ" dirty="0"/>
          </a:p>
          <a:p>
            <a:r>
              <a:rPr lang="cs-CZ" dirty="0" smtClean="0"/>
              <a:t>	</a:t>
            </a: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Další pravidla …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8772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714375" lvl="2" indent="-457200">
              <a:spcBef>
                <a:spcPct val="20000"/>
              </a:spcBef>
              <a:buAutoNum type="alphaUcParenR"/>
            </a:pPr>
            <a:r>
              <a:rPr lang="cs-CZ" altLang="cs-CZ" b="1" dirty="0" smtClean="0"/>
              <a:t>Věcné </a:t>
            </a:r>
            <a:r>
              <a:rPr lang="cs-CZ" altLang="cs-CZ" b="1" dirty="0"/>
              <a:t>způsobilosti výdajů </a:t>
            </a:r>
            <a:r>
              <a:rPr lang="cs-CZ" altLang="cs-CZ" dirty="0"/>
              <a:t>– </a:t>
            </a:r>
            <a:r>
              <a:rPr lang="cs-CZ" altLang="cs-CZ" dirty="0" smtClean="0"/>
              <a:t>soulad s právními předpisy, pravidly programu a podmínkami podpory. </a:t>
            </a:r>
          </a:p>
          <a:p>
            <a:pPr marL="714375" lvl="2" indent="-457200">
              <a:spcBef>
                <a:spcPct val="20000"/>
              </a:spcBef>
              <a:buAutoNum type="alphaUcParenR"/>
            </a:pPr>
            <a:endParaRPr lang="cs-CZ" altLang="cs-CZ" dirty="0" smtClean="0"/>
          </a:p>
          <a:p>
            <a:pPr marL="714375" lvl="2" indent="-457200">
              <a:spcBef>
                <a:spcPct val="20000"/>
              </a:spcBef>
              <a:buAutoNum type="alphaUcParenR"/>
            </a:pPr>
            <a:r>
              <a:rPr lang="cs-CZ" altLang="cs-CZ" b="1" dirty="0" smtClean="0"/>
              <a:t>Přiměřenosti </a:t>
            </a:r>
            <a:r>
              <a:rPr lang="cs-CZ" altLang="cs-CZ" b="1" dirty="0"/>
              <a:t>výdajů </a:t>
            </a:r>
            <a:r>
              <a:rPr lang="cs-CZ" altLang="cs-CZ" dirty="0"/>
              <a:t>– </a:t>
            </a:r>
            <a:r>
              <a:rPr lang="cs-CZ" altLang="cs-CZ" dirty="0" smtClean="0"/>
              <a:t>optimální vztah mezi hospodárnosti, účelnosti a efektivnosti, tzv. pravidlo 3E</a:t>
            </a:r>
          </a:p>
          <a:p>
            <a:pPr marL="714375" lvl="2" indent="-457200">
              <a:spcBef>
                <a:spcPct val="20000"/>
              </a:spcBef>
              <a:buAutoNum type="alphaUcParenR"/>
            </a:pPr>
            <a:endParaRPr lang="cs-CZ" altLang="cs-CZ" dirty="0"/>
          </a:p>
          <a:p>
            <a:pPr marL="714375" lvl="2" indent="-457200">
              <a:spcBef>
                <a:spcPct val="20000"/>
              </a:spcBef>
              <a:buAutoNum type="alphaUcParenR"/>
            </a:pPr>
            <a:r>
              <a:rPr lang="cs-CZ" altLang="cs-CZ" b="1" dirty="0" smtClean="0"/>
              <a:t>Časové </a:t>
            </a:r>
            <a:r>
              <a:rPr lang="cs-CZ" altLang="cs-CZ" b="1" dirty="0"/>
              <a:t>způsobilosti výdajů </a:t>
            </a:r>
            <a:r>
              <a:rPr lang="cs-CZ" altLang="cs-CZ" dirty="0"/>
              <a:t>– vznik a úhrada </a:t>
            </a:r>
            <a:r>
              <a:rPr lang="cs-CZ" altLang="cs-CZ" dirty="0" smtClean="0"/>
              <a:t>výdaje. Výdaj musí nejen vzniknout, ale i být uhrazen v daném </a:t>
            </a:r>
            <a:r>
              <a:rPr lang="cs-CZ" altLang="cs-CZ" dirty="0" err="1" smtClean="0"/>
              <a:t>reportovacím</a:t>
            </a:r>
            <a:r>
              <a:rPr lang="cs-CZ" altLang="cs-CZ" dirty="0" smtClean="0"/>
              <a:t> období (s výjimkou pro závěrečné období)</a:t>
            </a:r>
          </a:p>
          <a:p>
            <a:pPr marL="714375" lvl="2" indent="-457200">
              <a:spcBef>
                <a:spcPct val="20000"/>
              </a:spcBef>
              <a:buAutoNum type="alphaUcParenR"/>
            </a:pPr>
            <a:endParaRPr lang="cs-CZ" altLang="cs-CZ" dirty="0" smtClean="0"/>
          </a:p>
          <a:p>
            <a:pPr marL="714375" lvl="2" indent="-457200">
              <a:spcBef>
                <a:spcPct val="20000"/>
              </a:spcBef>
              <a:buAutoNum type="alphaUcParenR"/>
            </a:pPr>
            <a:r>
              <a:rPr lang="cs-CZ" altLang="cs-CZ" b="1" dirty="0" smtClean="0"/>
              <a:t>Místní </a:t>
            </a:r>
            <a:r>
              <a:rPr lang="cs-CZ" altLang="cs-CZ" b="1" dirty="0"/>
              <a:t>způsobilosti výdajů </a:t>
            </a:r>
            <a:r>
              <a:rPr lang="cs-CZ" altLang="cs-CZ" dirty="0"/>
              <a:t>– programové a </a:t>
            </a:r>
            <a:r>
              <a:rPr lang="cs-CZ" altLang="cs-CZ" dirty="0" err="1"/>
              <a:t>mimoprogramové</a:t>
            </a:r>
            <a:r>
              <a:rPr lang="cs-CZ" altLang="cs-CZ" dirty="0"/>
              <a:t> </a:t>
            </a:r>
            <a:r>
              <a:rPr lang="cs-CZ" altLang="cs-CZ" dirty="0" smtClean="0"/>
              <a:t>území</a:t>
            </a:r>
          </a:p>
          <a:p>
            <a:pPr marL="714375" lvl="2" indent="-457200">
              <a:spcBef>
                <a:spcPct val="20000"/>
              </a:spcBef>
              <a:buAutoNum type="alphaUcParenR"/>
            </a:pPr>
            <a:endParaRPr lang="cs-CZ" altLang="cs-CZ" dirty="0"/>
          </a:p>
          <a:p>
            <a:pPr marL="714375" lvl="2" indent="-457200">
              <a:spcBef>
                <a:spcPct val="20000"/>
              </a:spcBef>
              <a:buAutoNum type="alphaUcParenR"/>
            </a:pPr>
            <a:r>
              <a:rPr lang="cs-CZ" altLang="cs-CZ" b="1" dirty="0" smtClean="0"/>
              <a:t>Vykázání </a:t>
            </a:r>
            <a:r>
              <a:rPr lang="cs-CZ" altLang="cs-CZ" b="1" dirty="0"/>
              <a:t>výdajů </a:t>
            </a:r>
            <a:r>
              <a:rPr lang="cs-CZ" altLang="cs-CZ" dirty="0"/>
              <a:t>– doložení příslušnou </a:t>
            </a:r>
            <a:r>
              <a:rPr lang="cs-CZ" altLang="cs-CZ" dirty="0" smtClean="0"/>
              <a:t>dokumentací</a:t>
            </a:r>
          </a:p>
          <a:p>
            <a:pPr marL="1055688" lvl="3" indent="-342900">
              <a:buFont typeface="Arial" panose="020B0604020202020204" pitchFamily="34" charset="0"/>
              <a:buChar char="•"/>
            </a:pPr>
            <a:r>
              <a:rPr lang="cs-CZ" altLang="cs-CZ" dirty="0" smtClean="0"/>
              <a:t>úplné </a:t>
            </a:r>
            <a:r>
              <a:rPr lang="cs-CZ" altLang="cs-CZ" dirty="0"/>
              <a:t>vykazování výdajů</a:t>
            </a:r>
            <a:endParaRPr lang="cs-CZ" altLang="cs-CZ" dirty="0" smtClean="0"/>
          </a:p>
          <a:p>
            <a:pPr marL="1055688" lvl="3" indent="-342900">
              <a:buFont typeface="Arial" panose="020B0604020202020204" pitchFamily="34" charset="0"/>
              <a:buChar char="•"/>
            </a:pPr>
            <a:r>
              <a:rPr lang="cs-CZ" altLang="cs-CZ" dirty="0" smtClean="0"/>
              <a:t>zjednodušené </a:t>
            </a:r>
            <a:r>
              <a:rPr lang="cs-CZ" altLang="cs-CZ" dirty="0"/>
              <a:t>vykazování </a:t>
            </a:r>
            <a:r>
              <a:rPr lang="cs-CZ" altLang="cs-CZ" dirty="0" smtClean="0"/>
              <a:t>výdajů (tzv. paušál)</a:t>
            </a: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22325"/>
          </a:xfrm>
        </p:spPr>
        <p:txBody>
          <a:bodyPr>
            <a:noAutofit/>
          </a:bodyPr>
          <a:lstStyle/>
          <a:p>
            <a:r>
              <a:rPr lang="cs-CZ" altLang="cs-CZ" sz="2000" dirty="0"/>
              <a:t>Způsobilost nárokovaných výdajů a aktivit s nimi spojených je posuzována ve smyslu:</a:t>
            </a:r>
            <a:br>
              <a:rPr lang="cs-CZ" altLang="cs-CZ" sz="2000" dirty="0"/>
            </a:br>
            <a:endParaRPr lang="cs-CZ" sz="2000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4983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/>
              <a:t>změny v rámci 20% flexibility („budget flexibility rule“) – na úrovni rozpočtové kapitoly a na úrovni projektového partnera → není třeba předchozího schválení řídícího orgánu/společného sekretariátu. Je </a:t>
            </a:r>
            <a:r>
              <a:rPr lang="cs-CZ" dirty="0"/>
              <a:t>řízeno na </a:t>
            </a:r>
            <a:r>
              <a:rPr lang="cs-CZ" dirty="0" smtClean="0"/>
              <a:t>úrovni projektu.</a:t>
            </a: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 smtClean="0"/>
              <a:t>Výjimka</a:t>
            </a:r>
            <a:r>
              <a:rPr lang="cs-CZ" dirty="0" smtClean="0"/>
              <a:t>: rozpočtová kapitola Vybavení – navýšení vždy konzultovat se společným sekretariátem</a:t>
            </a:r>
          </a:p>
          <a:p>
            <a:r>
              <a:rPr lang="cs-CZ" dirty="0"/>
              <a:t>	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/>
              <a:t>změny nad 20% rozpočtové kapitoly nebo projektového </a:t>
            </a:r>
            <a:r>
              <a:rPr lang="cs-CZ" dirty="0"/>
              <a:t>partnera → nutné </a:t>
            </a:r>
            <a:r>
              <a:rPr lang="cs-CZ" dirty="0" smtClean="0"/>
              <a:t>předchozí schválení </a:t>
            </a:r>
            <a:r>
              <a:rPr lang="cs-CZ" dirty="0"/>
              <a:t>ze strany řídícího orgánu/společného </a:t>
            </a:r>
            <a:r>
              <a:rPr lang="cs-CZ" dirty="0" smtClean="0"/>
              <a:t>sekretariátu. Změny pouze v odůvodněných případech.</a:t>
            </a: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Změny rozpočtu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1360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err="1" smtClean="0"/>
              <a:t>Interreg</a:t>
            </a:r>
            <a:r>
              <a:rPr lang="cs-CZ" dirty="0" smtClean="0"/>
              <a:t> </a:t>
            </a:r>
            <a:r>
              <a:rPr lang="cs-CZ" dirty="0" err="1" smtClean="0"/>
              <a:t>Europe</a:t>
            </a:r>
            <a:r>
              <a:rPr lang="cs-CZ" dirty="0" smtClean="0"/>
              <a:t> </a:t>
            </a:r>
            <a:r>
              <a:rPr lang="cs-CZ" dirty="0" err="1" smtClean="0"/>
              <a:t>Programme</a:t>
            </a:r>
            <a:r>
              <a:rPr lang="cs-CZ" dirty="0" smtClean="0"/>
              <a:t> </a:t>
            </a:r>
            <a:r>
              <a:rPr lang="cs-CZ" dirty="0" err="1" smtClean="0"/>
              <a:t>Manual</a:t>
            </a:r>
            <a:r>
              <a:rPr lang="cs-CZ" dirty="0"/>
              <a:t>  →  </a:t>
            </a:r>
            <a:r>
              <a:rPr lang="cs-CZ" dirty="0">
                <a:hlinkClick r:id="rId2"/>
              </a:rPr>
              <a:t>https://www.interregeurope.eu/library</a:t>
            </a:r>
            <a:r>
              <a:rPr lang="cs-CZ" dirty="0" smtClean="0">
                <a:hlinkClick r:id="rId2"/>
              </a:rPr>
              <a:t>/</a:t>
            </a:r>
            <a:endParaRPr lang="cs-CZ" dirty="0"/>
          </a:p>
          <a:p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Metodický pokyn pro způsobilost výdajů a jejich vykazování v programovém </a:t>
            </a:r>
            <a:r>
              <a:rPr lang="cs-CZ" dirty="0"/>
              <a:t>období 2014-2020 </a:t>
            </a:r>
            <a:r>
              <a:rPr lang="cs-CZ" dirty="0" smtClean="0"/>
              <a:t>→ </a:t>
            </a:r>
            <a:r>
              <a:rPr lang="cs-CZ" dirty="0" smtClean="0">
                <a:hlinkClick r:id="rId3"/>
              </a:rPr>
              <a:t>https</a:t>
            </a:r>
            <a:r>
              <a:rPr lang="cs-CZ" dirty="0">
                <a:hlinkClick r:id="rId3"/>
              </a:rPr>
              <a:t>://</a:t>
            </a:r>
            <a:r>
              <a:rPr lang="cs-CZ" dirty="0" smtClean="0">
                <a:hlinkClick r:id="rId3"/>
              </a:rPr>
              <a:t>www.dotaceeu.cz/cs/Fondy-EU/2014-2020/Metodicke-pokyny/Metodika-rizeni-programu</a:t>
            </a:r>
            <a:endParaRPr lang="cs-CZ" dirty="0" smtClean="0"/>
          </a:p>
          <a:p>
            <a:r>
              <a:rPr lang="cs-CZ" dirty="0" smtClean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Pokyny pro příjemce </a:t>
            </a:r>
            <a:r>
              <a:rPr lang="cs-CZ" dirty="0"/>
              <a:t>ke kontrole </a:t>
            </a:r>
            <a:r>
              <a:rPr lang="cs-CZ" dirty="0" smtClean="0"/>
              <a:t>→ </a:t>
            </a:r>
            <a:r>
              <a:rPr lang="cs-CZ" dirty="0" smtClean="0">
                <a:hlinkClick r:id="rId4"/>
              </a:rPr>
              <a:t>https</a:t>
            </a:r>
            <a:r>
              <a:rPr lang="cs-CZ" dirty="0">
                <a:hlinkClick r:id="rId4"/>
              </a:rPr>
              <a:t>://</a:t>
            </a:r>
            <a:r>
              <a:rPr lang="cs-CZ" dirty="0" smtClean="0">
                <a:hlinkClick r:id="rId4"/>
              </a:rPr>
              <a:t>www.dotaceeu.cz/cs/Fondy-EU/Kohezni-politika-EU/Operacni-programy/OP-nadnarodni-spoluprace</a:t>
            </a:r>
            <a:endParaRPr lang="cs-CZ" dirty="0" smtClean="0"/>
          </a:p>
          <a:p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Náležitosti </a:t>
            </a:r>
            <a:r>
              <a:rPr lang="cs-CZ" dirty="0"/>
              <a:t>dokladování </a:t>
            </a:r>
            <a:r>
              <a:rPr lang="cs-CZ" dirty="0" smtClean="0"/>
              <a:t>→ </a:t>
            </a:r>
            <a:r>
              <a:rPr lang="cs-CZ" dirty="0" smtClean="0">
                <a:hlinkClick r:id="rId5"/>
              </a:rPr>
              <a:t>http</a:t>
            </a:r>
            <a:r>
              <a:rPr lang="cs-CZ" dirty="0">
                <a:hlinkClick r:id="rId5"/>
              </a:rPr>
              <a:t>://www.crr.cz/cs/eus/nalezitosti-dokladovani</a:t>
            </a:r>
            <a:r>
              <a:rPr lang="cs-CZ" dirty="0" smtClean="0">
                <a:hlinkClick r:id="rId5"/>
              </a:rPr>
              <a:t>/</a:t>
            </a:r>
            <a:endParaRPr lang="cs-CZ" dirty="0" smtClean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Odkazy na dokumentaci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8569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sz="4800" dirty="0" smtClean="0"/>
              <a:t>Děkuji za pozornost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sz="1600" i="1" dirty="0"/>
              <a:t>Ing. </a:t>
            </a:r>
            <a:r>
              <a:rPr lang="cs-CZ" sz="1600" i="1" dirty="0" smtClean="0"/>
              <a:t>Petra Janošová</a:t>
            </a:r>
            <a:r>
              <a:rPr lang="cs-CZ" sz="1600" i="1" dirty="0"/>
              <a:t/>
            </a:r>
            <a:br>
              <a:rPr lang="cs-CZ" sz="1600" i="1" dirty="0"/>
            </a:br>
            <a:r>
              <a:rPr lang="cs-CZ" sz="1600" i="1" dirty="0"/>
              <a:t>Centrum pro regionální rozvoj České republiky</a:t>
            </a:r>
            <a:br>
              <a:rPr lang="cs-CZ" sz="1600" i="1" dirty="0"/>
            </a:br>
            <a:r>
              <a:rPr lang="cs-CZ" sz="1600" i="1" dirty="0"/>
              <a:t>Odbor Evropské územní spolupráce</a:t>
            </a:r>
            <a:br>
              <a:rPr lang="cs-CZ" sz="1600" i="1" dirty="0"/>
            </a:br>
            <a:r>
              <a:rPr lang="cs-CZ" sz="1600" i="1" dirty="0"/>
              <a:t>U Nákladového nádraží 3144/4</a:t>
            </a:r>
            <a:br>
              <a:rPr lang="cs-CZ" sz="1600" i="1" dirty="0"/>
            </a:br>
            <a:r>
              <a:rPr lang="cs-CZ" sz="1600" i="1" dirty="0"/>
              <a:t>130 00 Praha 3</a:t>
            </a:r>
            <a:br>
              <a:rPr lang="cs-CZ" sz="1600" i="1" dirty="0"/>
            </a:br>
            <a:r>
              <a:rPr lang="cs-CZ" sz="1600" i="1" dirty="0"/>
              <a:t>M: </a:t>
            </a:r>
            <a:r>
              <a:rPr lang="cs-CZ" sz="1600" i="1" dirty="0" smtClean="0"/>
              <a:t>+420 735 199 213</a:t>
            </a:r>
            <a:br>
              <a:rPr lang="cs-CZ" sz="1600" i="1" dirty="0" smtClean="0"/>
            </a:br>
            <a:r>
              <a:rPr lang="cs-CZ" sz="1600" i="1" dirty="0" smtClean="0"/>
              <a:t>T</a:t>
            </a:r>
            <a:r>
              <a:rPr lang="cs-CZ" sz="1600" i="1" dirty="0"/>
              <a:t>: +420 225 855 </a:t>
            </a:r>
            <a:r>
              <a:rPr lang="cs-CZ" sz="1600" i="1" dirty="0" smtClean="0"/>
              <a:t>412</a:t>
            </a:r>
            <a:r>
              <a:rPr lang="cs-CZ" sz="1600" i="1" dirty="0"/>
              <a:t/>
            </a:r>
            <a:br>
              <a:rPr lang="cs-CZ" sz="1600" i="1" dirty="0"/>
            </a:br>
            <a:r>
              <a:rPr lang="cs-CZ" sz="1600" i="1" dirty="0"/>
              <a:t>E: </a:t>
            </a:r>
            <a:r>
              <a:rPr lang="cs-CZ" sz="1600" i="1" dirty="0" err="1" smtClean="0"/>
              <a:t>petra.janosova</a:t>
            </a:r>
            <a:r>
              <a:rPr lang="en-US" sz="1600" i="1" dirty="0" smtClean="0"/>
              <a:t>@</a:t>
            </a:r>
            <a:r>
              <a:rPr lang="cs-CZ" sz="1600" i="1" dirty="0" smtClean="0"/>
              <a:t>crr.cz</a:t>
            </a:r>
            <a:r>
              <a:rPr lang="cs-CZ" sz="1600" i="1" dirty="0"/>
              <a:t/>
            </a:r>
            <a:br>
              <a:rPr lang="cs-CZ" sz="1600" i="1" dirty="0"/>
            </a:br>
            <a:r>
              <a:rPr lang="cs-CZ" sz="1600" i="1" dirty="0"/>
              <a:t/>
            </a:r>
            <a:br>
              <a:rPr lang="cs-CZ" sz="1600" i="1" dirty="0"/>
            </a:br>
            <a:r>
              <a:rPr lang="cs-CZ" i="1" dirty="0" smtClean="0"/>
              <a:t/>
            </a:r>
            <a:br>
              <a:rPr lang="cs-CZ" i="1" dirty="0" smtClean="0"/>
            </a:b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4294967295"/>
          </p:nvPr>
        </p:nvSpPr>
        <p:spPr>
          <a:xfrm>
            <a:off x="0" y="6356350"/>
            <a:ext cx="501650" cy="365125"/>
          </a:xfrm>
        </p:spPr>
        <p:txBody>
          <a:bodyPr/>
          <a:lstStyle/>
          <a:p>
            <a:fld id="{4000C4B2-41BC-D741-8B94-B76DB6967C01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492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AutoNum type="alphaLcParenR"/>
            </a:pPr>
            <a:r>
              <a:rPr lang="cs-CZ" dirty="0" smtClean="0"/>
              <a:t>Úplné, kompletní a správné</a:t>
            </a:r>
          </a:p>
          <a:p>
            <a:pPr marL="342900" indent="-342900">
              <a:buAutoNum type="alphaLcParenR"/>
            </a:pPr>
            <a:r>
              <a:rPr lang="cs-CZ" dirty="0" smtClean="0"/>
              <a:t>Opravy prováděné řádným způsobem - tzv. účetní opravy</a:t>
            </a:r>
          </a:p>
          <a:p>
            <a:pPr marL="342900" indent="-342900">
              <a:buAutoNum type="alphaLcParenR"/>
            </a:pPr>
            <a:r>
              <a:rPr lang="cs-CZ" dirty="0" smtClean="0"/>
              <a:t>Utříděné</a:t>
            </a:r>
          </a:p>
          <a:p>
            <a:pPr marL="342900" indent="-342900">
              <a:buAutoNum type="alphaLcParenR"/>
            </a:pPr>
            <a:r>
              <a:rPr lang="cs-CZ" dirty="0" smtClean="0"/>
              <a:t>Odděleně zaúčtované od ostatních výdajů partnera (tzv. </a:t>
            </a:r>
            <a:r>
              <a:rPr lang="cs-CZ" dirty="0" err="1" smtClean="0"/>
              <a:t>separate</a:t>
            </a:r>
            <a:r>
              <a:rPr lang="cs-CZ" dirty="0" smtClean="0"/>
              <a:t> </a:t>
            </a:r>
            <a:r>
              <a:rPr lang="cs-CZ" dirty="0" err="1" smtClean="0"/>
              <a:t>accounting</a:t>
            </a:r>
            <a:r>
              <a:rPr lang="cs-CZ" dirty="0" smtClean="0"/>
              <a:t> </a:t>
            </a:r>
            <a:r>
              <a:rPr lang="cs-CZ" dirty="0" err="1" smtClean="0"/>
              <a:t>system</a:t>
            </a:r>
            <a:r>
              <a:rPr lang="cs-CZ" dirty="0" smtClean="0"/>
              <a:t>)</a:t>
            </a:r>
          </a:p>
          <a:p>
            <a:pPr marL="342900" indent="-342900">
              <a:buAutoNum type="alphaLcParenR"/>
            </a:pPr>
            <a:r>
              <a:rPr lang="cs-CZ" dirty="0" smtClean="0"/>
              <a:t>V souladu s pravidly způsobilosti</a:t>
            </a:r>
          </a:p>
          <a:p>
            <a:pPr marL="342900" indent="-342900">
              <a:buAutoNum type="alphaLcParenR"/>
            </a:pPr>
            <a:r>
              <a:rPr lang="cs-CZ" dirty="0" smtClean="0"/>
              <a:t>Dle charakteru a výše vzniklé na základě výběrového/zadávacího řízení</a:t>
            </a:r>
          </a:p>
          <a:p>
            <a:pPr marL="342900" indent="-342900">
              <a:buAutoNum type="alphaLcParenR"/>
            </a:pPr>
            <a:r>
              <a:rPr lang="cs-CZ" dirty="0" smtClean="0"/>
              <a:t>Označení originálů účetních dokladů řádně dle požadavků programu</a:t>
            </a:r>
          </a:p>
          <a:p>
            <a:pPr marL="971550" lvl="1" indent="-342900">
              <a:buAutoNum type="alphaLcParenR"/>
            </a:pPr>
            <a:r>
              <a:rPr lang="cs-CZ" dirty="0" smtClean="0">
                <a:solidFill>
                  <a:schemeClr val="tx1"/>
                </a:solidFill>
              </a:rPr>
              <a:t>Název projektu (ACRONYM),</a:t>
            </a:r>
          </a:p>
          <a:p>
            <a:pPr marL="971550" lvl="1" indent="-342900">
              <a:buAutoNum type="alphaLcParenR"/>
            </a:pPr>
            <a:r>
              <a:rPr lang="cs-CZ" dirty="0" smtClean="0">
                <a:solidFill>
                  <a:schemeClr val="tx1"/>
                </a:solidFill>
              </a:rPr>
              <a:t>Číslo projektu,</a:t>
            </a:r>
          </a:p>
          <a:p>
            <a:pPr marL="971550" lvl="1" indent="-342900">
              <a:buAutoNum type="alphaLcParenR"/>
            </a:pPr>
            <a:r>
              <a:rPr lang="cs-CZ" dirty="0" smtClean="0">
                <a:solidFill>
                  <a:schemeClr val="tx1"/>
                </a:solidFill>
              </a:rPr>
              <a:t>Název programu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Způsobilost výdajů – náležitosti dokumentů s výjimkou paušálních výdajů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5904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09600" lvl="1" indent="-342900">
              <a:buFont typeface="Arial" panose="020B0604020202020204" pitchFamily="34" charset="0"/>
              <a:buChar char="•"/>
            </a:pPr>
            <a:r>
              <a:rPr lang="cs-CZ" dirty="0" smtClean="0"/>
              <a:t>Nezpůsobilé </a:t>
            </a:r>
            <a:r>
              <a:rPr lang="cs-CZ" dirty="0"/>
              <a:t>výdaje v období </a:t>
            </a:r>
            <a:r>
              <a:rPr lang="cs-CZ" dirty="0" smtClean="0"/>
              <a:t>2014-2020</a:t>
            </a:r>
            <a:endParaRPr lang="cs-CZ" dirty="0"/>
          </a:p>
          <a:p>
            <a:pPr marL="720725" lvl="2" indent="-187325">
              <a:spcBef>
                <a:spcPts val="400"/>
              </a:spcBef>
            </a:pPr>
            <a:r>
              <a:rPr lang="cs-CZ" dirty="0"/>
              <a:t>V</a:t>
            </a:r>
            <a:r>
              <a:rPr lang="cs-CZ" dirty="0" smtClean="0"/>
              <a:t>ěcné příspěvky</a:t>
            </a:r>
            <a:endParaRPr lang="cs-CZ" dirty="0"/>
          </a:p>
          <a:p>
            <a:pPr marL="720725" lvl="2" indent="-187325">
              <a:spcBef>
                <a:spcPts val="400"/>
              </a:spcBef>
            </a:pPr>
            <a:r>
              <a:rPr lang="cs-CZ" dirty="0"/>
              <a:t>Ú</a:t>
            </a:r>
            <a:r>
              <a:rPr lang="cs-CZ" dirty="0" smtClean="0"/>
              <a:t>roky </a:t>
            </a:r>
            <a:r>
              <a:rPr lang="cs-CZ" dirty="0"/>
              <a:t>z dlužných částek, pokuty, penále, výdaje na soudní </a:t>
            </a:r>
            <a:r>
              <a:rPr lang="cs-CZ" dirty="0" smtClean="0"/>
              <a:t>spory</a:t>
            </a:r>
            <a:endParaRPr lang="cs-CZ" dirty="0"/>
          </a:p>
          <a:p>
            <a:pPr marL="720725" lvl="2" indent="-187325">
              <a:spcBef>
                <a:spcPts val="400"/>
              </a:spcBef>
            </a:pPr>
            <a:r>
              <a:rPr lang="cs-CZ" dirty="0"/>
              <a:t>D</a:t>
            </a:r>
            <a:r>
              <a:rPr lang="cs-CZ" dirty="0" smtClean="0"/>
              <a:t>ary </a:t>
            </a:r>
            <a:r>
              <a:rPr lang="cs-CZ" dirty="0"/>
              <a:t>nad 50€ nesouvisející s propagací, komunikací </a:t>
            </a:r>
            <a:r>
              <a:rPr lang="cs-CZ" dirty="0" smtClean="0"/>
              <a:t>projektu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/>
              <a:t>Ú</a:t>
            </a:r>
            <a:r>
              <a:rPr lang="cs-CZ" dirty="0" smtClean="0"/>
              <a:t>roky z úvěrů</a:t>
            </a:r>
            <a:endParaRPr lang="cs-CZ" dirty="0"/>
          </a:p>
          <a:p>
            <a:pPr marL="720725" lvl="2" indent="-187325">
              <a:spcBef>
                <a:spcPts val="400"/>
              </a:spcBef>
            </a:pPr>
            <a:r>
              <a:rPr lang="cs-CZ" dirty="0"/>
              <a:t>K</a:t>
            </a:r>
            <a:r>
              <a:rPr lang="cs-CZ" dirty="0" smtClean="0"/>
              <a:t>urzové rozdíly</a:t>
            </a:r>
            <a:endParaRPr lang="cs-CZ" dirty="0"/>
          </a:p>
          <a:p>
            <a:pPr marL="720725" lvl="2" indent="-187325">
              <a:spcBef>
                <a:spcPts val="400"/>
              </a:spcBef>
            </a:pPr>
            <a:r>
              <a:rPr lang="cs-CZ" dirty="0"/>
              <a:t>N</a:t>
            </a:r>
            <a:r>
              <a:rPr lang="cs-CZ" dirty="0" smtClean="0"/>
              <a:t>ákup pozemků</a:t>
            </a:r>
            <a:endParaRPr lang="cs-CZ" dirty="0"/>
          </a:p>
          <a:p>
            <a:pPr marL="720725" lvl="2" indent="-187325">
              <a:spcBef>
                <a:spcPts val="400"/>
              </a:spcBef>
            </a:pPr>
            <a:r>
              <a:rPr lang="cs-CZ" dirty="0"/>
              <a:t>DPH (výjimka pro příjemce, kteří nemohou nárokovat odpočet DPH na vstupu</a:t>
            </a:r>
            <a:r>
              <a:rPr lang="cs-CZ" dirty="0" smtClean="0"/>
              <a:t>)</a:t>
            </a:r>
            <a:endParaRPr lang="cs-CZ" dirty="0"/>
          </a:p>
          <a:p>
            <a:pPr marL="720725" lvl="2" indent="-187325">
              <a:spcBef>
                <a:spcPts val="400"/>
              </a:spcBef>
            </a:pPr>
            <a:r>
              <a:rPr lang="cs-CZ" dirty="0"/>
              <a:t>P</a:t>
            </a:r>
            <a:r>
              <a:rPr lang="cs-CZ" dirty="0" smtClean="0"/>
              <a:t>oplatky </a:t>
            </a:r>
            <a:r>
              <a:rPr lang="cs-CZ" dirty="0"/>
              <a:t>za národní finanční </a:t>
            </a:r>
            <a:r>
              <a:rPr lang="cs-CZ" dirty="0" smtClean="0"/>
              <a:t>transakce</a:t>
            </a:r>
            <a:endParaRPr lang="cs-CZ" dirty="0"/>
          </a:p>
          <a:p>
            <a:pPr marL="720725" lvl="2" indent="-187325">
              <a:spcBef>
                <a:spcPts val="400"/>
              </a:spcBef>
            </a:pPr>
            <a:r>
              <a:rPr lang="cs-CZ" dirty="0" smtClean="0">
                <a:solidFill>
                  <a:srgbClr val="FF0000"/>
                </a:solidFill>
              </a:rPr>
              <a:t>Alkohol/výdaje na alkoholické nápoje, alkohol jak dar atd.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 err="1"/>
              <a:t>P</a:t>
            </a:r>
            <a:r>
              <a:rPr lang="cs-CZ" dirty="0" err="1" smtClean="0"/>
              <a:t>řefakturace</a:t>
            </a:r>
            <a:r>
              <a:rPr lang="cs-CZ" dirty="0" smtClean="0"/>
              <a:t> </a:t>
            </a:r>
            <a:r>
              <a:rPr lang="cs-CZ" dirty="0"/>
              <a:t>mezi partnery projektu (za služby, vybavení, práce</a:t>
            </a:r>
            <a:r>
              <a:rPr lang="cs-CZ" dirty="0" smtClean="0"/>
              <a:t>)</a:t>
            </a:r>
          </a:p>
          <a:p>
            <a:pPr marL="533400" lvl="2" indent="0">
              <a:spcBef>
                <a:spcPts val="400"/>
              </a:spcBef>
              <a:buNone/>
            </a:pPr>
            <a:endParaRPr lang="cs-CZ" b="1" dirty="0" smtClean="0">
              <a:solidFill>
                <a:srgbClr val="00529C"/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Způsobilost výdajů </a:t>
            </a:r>
            <a:r>
              <a:rPr lang="cs-CZ" dirty="0"/>
              <a:t>v období </a:t>
            </a:r>
            <a:r>
              <a:rPr lang="cs-CZ" dirty="0" smtClean="0"/>
              <a:t>2014-2020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3693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Alkoholické nápoje jsou způsobilé u programu </a:t>
            </a:r>
            <a:r>
              <a:rPr lang="cs-CZ" b="1" dirty="0" err="1"/>
              <a:t>Interreg</a:t>
            </a:r>
            <a:r>
              <a:rPr lang="cs-CZ" b="1" dirty="0"/>
              <a:t> </a:t>
            </a:r>
            <a:r>
              <a:rPr lang="cs-CZ" b="1" dirty="0" err="1"/>
              <a:t>Europe</a:t>
            </a:r>
            <a:r>
              <a:rPr lang="cs-CZ" b="1" dirty="0"/>
              <a:t> </a:t>
            </a:r>
            <a:r>
              <a:rPr lang="cs-CZ" dirty="0" smtClean="0"/>
              <a:t>pouze </a:t>
            </a:r>
            <a:r>
              <a:rPr lang="cs-CZ" dirty="0"/>
              <a:t>za následujících podmínek: </a:t>
            </a:r>
            <a:endParaRPr lang="cs-CZ" dirty="0" smtClean="0"/>
          </a:p>
          <a:p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b="0" dirty="0" smtClean="0">
                <a:solidFill>
                  <a:schemeClr val="tx1"/>
                </a:solidFill>
              </a:rPr>
              <a:t>Způsobilé </a:t>
            </a:r>
            <a:r>
              <a:rPr lang="cs-CZ" sz="1800" b="0" dirty="0">
                <a:solidFill>
                  <a:schemeClr val="tx1"/>
                </a:solidFill>
              </a:rPr>
              <a:t>jsou pouze výdaje související s poskytnutým alkoholickým </a:t>
            </a:r>
            <a:r>
              <a:rPr lang="cs-CZ" sz="1800" b="0" dirty="0" smtClean="0">
                <a:solidFill>
                  <a:schemeClr val="tx1"/>
                </a:solidFill>
              </a:rPr>
              <a:t>nápojem</a:t>
            </a:r>
            <a:r>
              <a:rPr lang="cs-CZ" sz="1800" b="0" dirty="0">
                <a:solidFill>
                  <a:schemeClr val="tx1"/>
                </a:solidFill>
              </a:rPr>
              <a:t>, jehož spotřebu lze jednoznačně vztáhnout k zúčastněným </a:t>
            </a:r>
            <a:r>
              <a:rPr lang="cs-CZ" sz="1800" b="0" dirty="0" smtClean="0">
                <a:solidFill>
                  <a:schemeClr val="tx1"/>
                </a:solidFill>
              </a:rPr>
              <a:t>osobám/počtu </a:t>
            </a:r>
            <a:r>
              <a:rPr lang="cs-CZ" sz="1800" b="0" dirty="0">
                <a:solidFill>
                  <a:schemeClr val="tx1"/>
                </a:solidFill>
              </a:rPr>
              <a:t>osob na konkrétní akci. </a:t>
            </a: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b="0" dirty="0" smtClean="0">
                <a:solidFill>
                  <a:schemeClr val="tx1"/>
                </a:solidFill>
              </a:rPr>
              <a:t>Způsobilý </a:t>
            </a:r>
            <a:r>
              <a:rPr lang="cs-CZ" sz="1800" b="0" dirty="0">
                <a:solidFill>
                  <a:schemeClr val="tx1"/>
                </a:solidFill>
              </a:rPr>
              <a:t>je 1 alkoholický nápoj na osobu v případě, že se nejedná o tvrdý alkohol (ten je vždy výdajem nezpůsobilým). </a:t>
            </a: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b="0" dirty="0" smtClean="0">
                <a:solidFill>
                  <a:schemeClr val="tx1"/>
                </a:solidFill>
              </a:rPr>
              <a:t>Nezpůsobilým </a:t>
            </a:r>
            <a:r>
              <a:rPr lang="cs-CZ" sz="1800" b="0" dirty="0">
                <a:solidFill>
                  <a:schemeClr val="tx1"/>
                </a:solidFill>
              </a:rPr>
              <a:t>výdajem v souvislosti s nákupem alkoholu je takový, který nelze jednoznačně vztáhnout k zúčastněným osobám/počtu. 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Způsobilost výdajů v období 2014-2020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1900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Přípravné výdaje:</a:t>
            </a:r>
          </a:p>
          <a:p>
            <a:r>
              <a:rPr lang="cs-CZ" dirty="0" smtClean="0"/>
              <a:t>Paušální částka 15.000 EUR na projekt – přiděleno </a:t>
            </a:r>
            <a:r>
              <a:rPr lang="cs-CZ" dirty="0" err="1" smtClean="0"/>
              <a:t>Lead</a:t>
            </a:r>
            <a:r>
              <a:rPr lang="cs-CZ" dirty="0" smtClean="0"/>
              <a:t> Partnerovi.</a:t>
            </a:r>
          </a:p>
          <a:p>
            <a:r>
              <a:rPr lang="cs-CZ" dirty="0" smtClean="0"/>
              <a:t>Není předmětem kontroly na úrovni FLC.</a:t>
            </a:r>
          </a:p>
          <a:p>
            <a:endParaRPr lang="cs-CZ" dirty="0"/>
          </a:p>
          <a:p>
            <a:r>
              <a:rPr lang="cs-CZ" b="1" dirty="0" smtClean="0"/>
              <a:t>Výdaje v realizační fázi :</a:t>
            </a:r>
          </a:p>
          <a:p>
            <a:r>
              <a:rPr lang="cs-CZ" dirty="0" smtClean="0"/>
              <a:t>způsobilost počíná dnem schválení projektu monitorovacím výborem a končí posledním dnem měsíce označeného jako „finalizační“.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realizace aktivit projektu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provedeny všechny platby výdajů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předložena poslední zpráva za projekt</a:t>
            </a: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Časová způsobilost výdajů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5546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342900" indent="-342900">
              <a:buAutoNum type="arabicPeriod"/>
            </a:pPr>
            <a:r>
              <a:rPr lang="cs-CZ" b="1" dirty="0" err="1" smtClean="0"/>
              <a:t>Staff</a:t>
            </a:r>
            <a:r>
              <a:rPr lang="cs-CZ" b="1" dirty="0" smtClean="0"/>
              <a:t> </a:t>
            </a:r>
            <a:r>
              <a:rPr lang="cs-CZ" b="1" dirty="0" err="1" smtClean="0"/>
              <a:t>costs</a:t>
            </a:r>
            <a:r>
              <a:rPr lang="cs-CZ" b="1" dirty="0" smtClean="0"/>
              <a:t> </a:t>
            </a:r>
            <a:r>
              <a:rPr lang="cs-CZ" dirty="0" smtClean="0"/>
              <a:t>– mzdové výdaje</a:t>
            </a:r>
          </a:p>
          <a:p>
            <a:pPr marL="342900" indent="-342900">
              <a:buAutoNum type="arabicPeriod"/>
            </a:pPr>
            <a:endParaRPr lang="cs-CZ" dirty="0" smtClean="0"/>
          </a:p>
          <a:p>
            <a:pPr marL="342900" indent="-342900">
              <a:buFont typeface="Arial"/>
              <a:buAutoNum type="arabicPeriod"/>
            </a:pPr>
            <a:r>
              <a:rPr lang="cs-CZ" b="1" dirty="0"/>
              <a:t>Office and </a:t>
            </a:r>
            <a:r>
              <a:rPr lang="cs-CZ" b="1" dirty="0" err="1"/>
              <a:t>administrative</a:t>
            </a:r>
            <a:r>
              <a:rPr lang="cs-CZ" b="1" dirty="0"/>
              <a:t> </a:t>
            </a:r>
            <a:r>
              <a:rPr lang="cs-CZ" b="1" dirty="0" err="1"/>
              <a:t>expenditure</a:t>
            </a:r>
            <a:r>
              <a:rPr lang="cs-CZ" b="1" dirty="0"/>
              <a:t> </a:t>
            </a:r>
            <a:r>
              <a:rPr lang="cs-CZ" dirty="0"/>
              <a:t>– administrativní a kancelářské </a:t>
            </a:r>
            <a:r>
              <a:rPr lang="cs-CZ" dirty="0" smtClean="0"/>
              <a:t>výdaje</a:t>
            </a:r>
          </a:p>
          <a:p>
            <a:pPr marL="342900" indent="-342900">
              <a:buAutoNum type="arabicPeriod"/>
            </a:pPr>
            <a:endParaRPr lang="cs-CZ" dirty="0"/>
          </a:p>
          <a:p>
            <a:pPr marL="342900" indent="-342900">
              <a:buAutoNum type="arabicPeriod"/>
            </a:pPr>
            <a:r>
              <a:rPr lang="cs-CZ" b="1" dirty="0" err="1" smtClean="0"/>
              <a:t>Travel</a:t>
            </a:r>
            <a:r>
              <a:rPr lang="cs-CZ" b="1" dirty="0" smtClean="0"/>
              <a:t> </a:t>
            </a:r>
            <a:r>
              <a:rPr lang="cs-CZ" b="1" dirty="0"/>
              <a:t>and </a:t>
            </a:r>
            <a:r>
              <a:rPr lang="cs-CZ" b="1" dirty="0" err="1"/>
              <a:t>accommodation</a:t>
            </a:r>
            <a:r>
              <a:rPr lang="cs-CZ" b="1" dirty="0"/>
              <a:t> </a:t>
            </a:r>
            <a:r>
              <a:rPr lang="cs-CZ" b="1" dirty="0" err="1"/>
              <a:t>costs</a:t>
            </a:r>
            <a:r>
              <a:rPr lang="cs-CZ" b="1" dirty="0"/>
              <a:t> </a:t>
            </a:r>
            <a:r>
              <a:rPr lang="cs-CZ" dirty="0"/>
              <a:t>– </a:t>
            </a:r>
            <a:r>
              <a:rPr lang="cs-CZ" dirty="0" smtClean="0"/>
              <a:t>cestovné</a:t>
            </a:r>
          </a:p>
          <a:p>
            <a:pPr marL="342900" indent="-342900">
              <a:buAutoNum type="arabicPeriod"/>
            </a:pPr>
            <a:endParaRPr lang="cs-CZ" dirty="0" smtClean="0"/>
          </a:p>
          <a:p>
            <a:pPr marL="342900" indent="-342900">
              <a:buAutoNum type="arabicPeriod"/>
            </a:pPr>
            <a:r>
              <a:rPr lang="cs-CZ" b="1" dirty="0" err="1" smtClean="0"/>
              <a:t>External</a:t>
            </a:r>
            <a:r>
              <a:rPr lang="cs-CZ" b="1" dirty="0" smtClean="0"/>
              <a:t> </a:t>
            </a:r>
            <a:r>
              <a:rPr lang="cs-CZ" b="1" dirty="0" err="1" smtClean="0"/>
              <a:t>expertise</a:t>
            </a:r>
            <a:r>
              <a:rPr lang="cs-CZ" b="1" dirty="0" smtClean="0"/>
              <a:t> and </a:t>
            </a:r>
            <a:r>
              <a:rPr lang="cs-CZ" b="1" dirty="0" err="1" smtClean="0"/>
              <a:t>services</a:t>
            </a:r>
            <a:r>
              <a:rPr lang="cs-CZ" b="1" dirty="0" smtClean="0"/>
              <a:t> </a:t>
            </a:r>
            <a:r>
              <a:rPr lang="cs-CZ" b="1" dirty="0" err="1" smtClean="0"/>
              <a:t>costs</a:t>
            </a:r>
            <a:r>
              <a:rPr lang="cs-CZ" b="1" dirty="0" smtClean="0"/>
              <a:t> </a:t>
            </a:r>
            <a:r>
              <a:rPr lang="cs-CZ" dirty="0" smtClean="0"/>
              <a:t>– externí služby</a:t>
            </a:r>
          </a:p>
          <a:p>
            <a:pPr marL="342900" indent="-342900">
              <a:buAutoNum type="arabicPeriod"/>
            </a:pPr>
            <a:endParaRPr lang="cs-CZ" dirty="0" smtClean="0"/>
          </a:p>
          <a:p>
            <a:pPr marL="342900" indent="-342900">
              <a:buAutoNum type="arabicPeriod"/>
            </a:pPr>
            <a:r>
              <a:rPr lang="cs-CZ" b="1" dirty="0" err="1" smtClean="0"/>
              <a:t>Equipment</a:t>
            </a:r>
            <a:r>
              <a:rPr lang="cs-CZ" b="1" dirty="0" smtClean="0"/>
              <a:t> </a:t>
            </a:r>
            <a:r>
              <a:rPr lang="cs-CZ" b="1" dirty="0" err="1" smtClean="0"/>
              <a:t>expenditure</a:t>
            </a:r>
            <a:r>
              <a:rPr lang="cs-CZ" b="1" dirty="0" smtClean="0"/>
              <a:t> </a:t>
            </a:r>
            <a:r>
              <a:rPr lang="cs-CZ" dirty="0" smtClean="0"/>
              <a:t>– vybavení</a:t>
            </a:r>
          </a:p>
          <a:p>
            <a:pPr marL="342900" indent="-342900">
              <a:buAutoNum type="arabicPeriod"/>
            </a:pPr>
            <a:endParaRPr lang="cs-CZ" dirty="0" smtClean="0"/>
          </a:p>
          <a:p>
            <a:endParaRPr lang="cs-CZ" dirty="0" smtClean="0"/>
          </a:p>
          <a:p>
            <a:r>
              <a:rPr lang="cs-CZ" b="1" u="sng" dirty="0" smtClean="0"/>
              <a:t>POZOR</a:t>
            </a:r>
            <a:r>
              <a:rPr lang="cs-CZ" b="1" dirty="0" smtClean="0"/>
              <a:t>!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Kapitoly </a:t>
            </a:r>
            <a:r>
              <a:rPr lang="cs-CZ" i="1" u="sng" dirty="0" err="1"/>
              <a:t>External</a:t>
            </a:r>
            <a:r>
              <a:rPr lang="cs-CZ" i="1" u="sng" dirty="0"/>
              <a:t> </a:t>
            </a:r>
            <a:r>
              <a:rPr lang="cs-CZ" i="1" u="sng" dirty="0" err="1"/>
              <a:t>expertise</a:t>
            </a:r>
            <a:r>
              <a:rPr lang="cs-CZ" i="1" u="sng" dirty="0"/>
              <a:t> and </a:t>
            </a:r>
            <a:r>
              <a:rPr lang="cs-CZ" i="1" u="sng" dirty="0" err="1"/>
              <a:t>services</a:t>
            </a:r>
            <a:r>
              <a:rPr lang="cs-CZ" i="1" u="sng" dirty="0"/>
              <a:t> </a:t>
            </a:r>
            <a:r>
              <a:rPr lang="cs-CZ" i="1" dirty="0"/>
              <a:t> </a:t>
            </a:r>
            <a:r>
              <a:rPr lang="cs-CZ" i="1" dirty="0" smtClean="0"/>
              <a:t>a </a:t>
            </a:r>
            <a:r>
              <a:rPr lang="cs-CZ" i="1" u="sng" dirty="0" err="1" smtClean="0"/>
              <a:t>Equipment</a:t>
            </a:r>
            <a:r>
              <a:rPr lang="cs-CZ" i="1" dirty="0" smtClean="0"/>
              <a:t> </a:t>
            </a:r>
            <a:r>
              <a:rPr lang="cs-CZ" dirty="0" smtClean="0"/>
              <a:t>jsou v rozpočtu projektu uvedeny položkově pro jednotlivé projektové partnery.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Nelze v soupisce výdajů/List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expenditure</a:t>
            </a:r>
            <a:r>
              <a:rPr lang="cs-CZ" dirty="0" smtClean="0"/>
              <a:t> nárokovat jejich proplacení bez uvedení v rozpočtu, resp. </a:t>
            </a:r>
            <a:r>
              <a:rPr lang="cs-CZ" dirty="0" err="1"/>
              <a:t>A</a:t>
            </a:r>
            <a:r>
              <a:rPr lang="cs-CZ" dirty="0" err="1" smtClean="0"/>
              <a:t>pplication</a:t>
            </a:r>
            <a:r>
              <a:rPr lang="cs-CZ" dirty="0" smtClean="0"/>
              <a:t> </a:t>
            </a:r>
            <a:r>
              <a:rPr lang="cs-CZ" dirty="0" err="1" smtClean="0"/>
              <a:t>form</a:t>
            </a:r>
            <a:r>
              <a:rPr lang="cs-CZ" dirty="0" smtClean="0"/>
              <a:t>.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Rozpočtové kapitoly </a:t>
            </a:r>
            <a:r>
              <a:rPr lang="cs-CZ" dirty="0"/>
              <a:t>(budget lines</a:t>
            </a:r>
            <a:r>
              <a:rPr lang="cs-CZ" dirty="0" smtClean="0"/>
              <a:t>)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0425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4025" lvl="1" indent="-187325"/>
            <a:endParaRPr lang="cs-CZ" dirty="0" smtClean="0"/>
          </a:p>
          <a:p>
            <a:pPr marL="454025" lvl="1" indent="-187325"/>
            <a:r>
              <a:rPr lang="cs-CZ" dirty="0" err="1" smtClean="0"/>
              <a:t>Staff</a:t>
            </a:r>
            <a:r>
              <a:rPr lang="cs-CZ" dirty="0" smtClean="0"/>
              <a:t> </a:t>
            </a:r>
            <a:r>
              <a:rPr lang="cs-CZ" dirty="0" err="1" smtClean="0"/>
              <a:t>costs</a:t>
            </a:r>
            <a:r>
              <a:rPr lang="cs-CZ" dirty="0" smtClean="0"/>
              <a:t> - mzdové výdaje </a:t>
            </a:r>
            <a:endParaRPr lang="cs-CZ" dirty="0"/>
          </a:p>
          <a:p>
            <a:pPr marL="876300" lvl="2" indent="-342900">
              <a:spcBef>
                <a:spcPts val="400"/>
              </a:spcBef>
              <a:buFont typeface="+mj-lt"/>
              <a:buAutoNum type="alphaLcParenR"/>
            </a:pPr>
            <a:r>
              <a:rPr lang="cs-CZ" b="1" dirty="0" smtClean="0"/>
              <a:t>REAL COSTS </a:t>
            </a:r>
            <a:r>
              <a:rPr lang="cs-CZ" dirty="0" smtClean="0"/>
              <a:t>(SKUTEČNÉ OSOBNÍ NÁKLADY) - Náhrada dle skutečných výdajů.</a:t>
            </a:r>
          </a:p>
          <a:p>
            <a:pPr marL="876300" lvl="2" indent="-342900">
              <a:spcBef>
                <a:spcPts val="400"/>
              </a:spcBef>
              <a:buFont typeface="+mj-lt"/>
              <a:buAutoNum type="alphaLcParenR"/>
            </a:pPr>
            <a:r>
              <a:rPr lang="cs-CZ" b="1" dirty="0" smtClean="0"/>
              <a:t>FLAT RATE </a:t>
            </a:r>
            <a:r>
              <a:rPr lang="cs-CZ" dirty="0" smtClean="0"/>
              <a:t>(PAUŠÁLNÍ SAZBA) - Paušál až do výše 20% přímých výdajů partnera (bez mzdových</a:t>
            </a:r>
            <a:r>
              <a:rPr lang="cs-CZ" dirty="0"/>
              <a:t> </a:t>
            </a:r>
            <a:r>
              <a:rPr lang="cs-CZ" dirty="0" smtClean="0"/>
              <a:t>a paušálních výdajů, např. administrativních nákladů).</a:t>
            </a:r>
          </a:p>
          <a:p>
            <a:pPr marL="533400" lvl="2" indent="0">
              <a:spcBef>
                <a:spcPts val="400"/>
              </a:spcBef>
              <a:buNone/>
            </a:pPr>
            <a:endParaRPr lang="cs-CZ" dirty="0" smtClean="0"/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Výběr způsobu náhrady mzdových výdajů (paušál x skutečné osobní náklady) na začátku projektu, bez následné změny v průběhu realizace projektu – je nutné řádně zvážit volbu.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V případě skutečných výdajů jsou způsobilé hrubé mzdy a zákonné odvody ve výši zakotvené v zaměstnanecké smlouvě/ekvivalentu. Pracovní smlouvou nepodložená navýšení mezd nebo výplata odměn jsou nezpůsobilé.</a:t>
            </a:r>
          </a:p>
          <a:p>
            <a:pPr marL="533400" lvl="2" indent="0">
              <a:spcBef>
                <a:spcPts val="400"/>
              </a:spcBef>
              <a:buNone/>
            </a:pP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Vykazování výdajů </a:t>
            </a:r>
            <a:r>
              <a:rPr lang="cs-CZ" dirty="0"/>
              <a:t>v období 2014-2020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3826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ablona_centrum_2016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sablona_centrum_2016</Template>
  <TotalTime>1944</TotalTime>
  <Words>2006</Words>
  <Application>Microsoft Office PowerPoint</Application>
  <PresentationFormat>Předvádění na obrazovce (4:3)</PresentationFormat>
  <Paragraphs>334</Paragraphs>
  <Slides>32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32</vt:i4>
      </vt:variant>
    </vt:vector>
  </HeadingPairs>
  <TitlesOfParts>
    <vt:vector size="36" baseType="lpstr">
      <vt:lpstr>Arial</vt:lpstr>
      <vt:lpstr>Calibri</vt:lpstr>
      <vt:lpstr>Wingdings</vt:lpstr>
      <vt:lpstr>sablona_centrum_2016</vt:lpstr>
      <vt:lpstr>Seminář „Kontrola výdajů“ v rámci programu Interreg Europe</vt:lpstr>
      <vt:lpstr>Způsobilost výdajů</vt:lpstr>
      <vt:lpstr>Způsobilost nárokovaných výdajů a aktivit s nimi spojených je posuzována ve smyslu: </vt:lpstr>
      <vt:lpstr>Způsobilost výdajů – náležitosti dokumentů s výjimkou paušálních výdajů</vt:lpstr>
      <vt:lpstr>Způsobilost výdajů v období 2014-2020</vt:lpstr>
      <vt:lpstr>Způsobilost výdajů v období 2014-2020</vt:lpstr>
      <vt:lpstr>Časová způsobilost výdajů</vt:lpstr>
      <vt:lpstr>Rozpočtové kapitoly (budget lines)</vt:lpstr>
      <vt:lpstr>Vykazování výdajů v období 2014-2020 </vt:lpstr>
      <vt:lpstr>1. Staff costs – mzdové výdaje</vt:lpstr>
      <vt:lpstr>Vykazování výdajů v období 2014-2020 </vt:lpstr>
      <vt:lpstr>Vykazování výdajů v období 2014-2020 </vt:lpstr>
      <vt:lpstr>Jak dokládat …</vt:lpstr>
      <vt:lpstr>Jak dokládat ….</vt:lpstr>
      <vt:lpstr>Jak dokládat ….</vt:lpstr>
      <vt:lpstr>Jak vyplnit sestavu Rekapitulace mzdových výdajů</vt:lpstr>
      <vt:lpstr>Vykazování výdajů a nejčastější pochybení po rozpočtových kapitolách  - MZDOVÉ VÝDAJE </vt:lpstr>
      <vt:lpstr>Vykazování výdajů a nejčastější pochybení po rozpočtových kapitolách  - MZDOVÉ VÝDAJE </vt:lpstr>
      <vt:lpstr>2. Office and administrative expenditure - Administrativní a režijní výdaje</vt:lpstr>
      <vt:lpstr>Vykazování výdajů v období 2014-2020 </vt:lpstr>
      <vt:lpstr>3. Travel and accommodation costs - Cestovní výdaje</vt:lpstr>
      <vt:lpstr>Cestovní výdaje</vt:lpstr>
      <vt:lpstr>Vykazování výdajů v období 2014-2020 - CESTOVNÍ NÁHRADY</vt:lpstr>
      <vt:lpstr>Vykazování výdajů a nejčastější pochybení po rozpočtových kapitolách – CESTOVNÍ NÁHRADY</vt:lpstr>
      <vt:lpstr>Jak vyplnit Přehled pracovních cest</vt:lpstr>
      <vt:lpstr>Jak dokládat …</vt:lpstr>
      <vt:lpstr>4. External expertise and services costs - Externí služby</vt:lpstr>
      <vt:lpstr>5. Equipment expenditure - Vybavení</vt:lpstr>
      <vt:lpstr>Další pravidla …</vt:lpstr>
      <vt:lpstr>Změny rozpočtu</vt:lpstr>
      <vt:lpstr>Odkazy na dokumentaci</vt:lpstr>
      <vt:lpstr>Děkuji za pozornost   Ing. Petra Janošová Centrum pro regionální rozvoj České republiky Odbor Evropské územní spolupráce U Nákladového nádraží 3144/4 130 00 Praha 3 M: +420 735 199 213 T: +420 225 855 412 E: petra.janosova@crr.cz   </vt:lpstr>
    </vt:vector>
  </TitlesOfParts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Juránek Vilém</dc:creator>
  <cp:lastModifiedBy>Janošová Petra</cp:lastModifiedBy>
  <cp:revision>194</cp:revision>
  <cp:lastPrinted>2019-04-17T07:56:19Z</cp:lastPrinted>
  <dcterms:created xsi:type="dcterms:W3CDTF">2016-05-13T07:19:23Z</dcterms:created>
  <dcterms:modified xsi:type="dcterms:W3CDTF">2019-04-23T12:58:38Z</dcterms:modified>
</cp:coreProperties>
</file>