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60" r:id="rId2"/>
    <p:sldId id="263" r:id="rId3"/>
    <p:sldId id="276" r:id="rId4"/>
    <p:sldId id="277" r:id="rId5"/>
    <p:sldId id="271" r:id="rId6"/>
    <p:sldId id="261" r:id="rId7"/>
    <p:sldId id="283" r:id="rId8"/>
    <p:sldId id="272" r:id="rId9"/>
    <p:sldId id="273" r:id="rId10"/>
    <p:sldId id="275" r:id="rId11"/>
    <p:sldId id="279" r:id="rId12"/>
    <p:sldId id="278" r:id="rId13"/>
    <p:sldId id="266" r:id="rId14"/>
    <p:sldId id="267" r:id="rId15"/>
    <p:sldId id="268" r:id="rId16"/>
    <p:sldId id="269" r:id="rId17"/>
    <p:sldId id="280" r:id="rId18"/>
    <p:sldId id="281" r:id="rId19"/>
    <p:sldId id="284" r:id="rId20"/>
    <p:sldId id="282" r:id="rId21"/>
    <p:sldId id="262" r:id="rId22"/>
  </p:sldIdLst>
  <p:sldSz cx="9144000" cy="6858000" type="screen4x3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15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2669"/>
    <a:srgbClr val="B3ABE3"/>
    <a:srgbClr val="5FA4E5"/>
    <a:srgbClr val="00529C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13" autoAdjust="0"/>
    <p:restoredTop sz="93792" autoAdjust="0"/>
  </p:normalViewPr>
  <p:slideViewPr>
    <p:cSldViewPr snapToGrid="0" snapToObjects="1">
      <p:cViewPr varScale="1">
        <p:scale>
          <a:sx n="105" d="100"/>
          <a:sy n="105" d="100"/>
        </p:scale>
        <p:origin x="1392" y="96"/>
      </p:cViewPr>
      <p:guideLst>
        <p:guide orient="horz" pos="3382"/>
        <p:guide pos="1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525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320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6758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693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7396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8639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4652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76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6365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9079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593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3666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67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502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610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154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69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4703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777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339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4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97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1" r:id="rId4"/>
    <p:sldLayoutId id="2147483662" r:id="rId5"/>
    <p:sldLayoutId id="2147483660" r:id="rId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127927" y="1706584"/>
            <a:ext cx="6400800" cy="320832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4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Způsobilost výdajů v programovém období 2021 - 2027</a:t>
            </a:r>
            <a:r>
              <a:rPr lang="cs-CZ" sz="4400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1127927" y="5044657"/>
            <a:ext cx="6400800" cy="106252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 programů Interreg Danube Transnational Programme a Interreg Europe </a:t>
            </a:r>
            <a:endParaRPr lang="en-US" sz="2400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56850" y="6356350"/>
            <a:ext cx="6525303" cy="3698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Ing. Markéta Weingärtnerová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DRP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41056C-A37A-4983-BC73-5FBBE04D6A64}"/>
              </a:ext>
            </a:extLst>
          </p:cNvPr>
          <p:cNvSpPr txBox="1">
            <a:spLocks/>
          </p:cNvSpPr>
          <p:nvPr/>
        </p:nvSpPr>
        <p:spPr>
          <a:xfrm>
            <a:off x="254173" y="1421454"/>
            <a:ext cx="3600000" cy="3077766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cs-CZ" sz="1300" b="1" u="sng" dirty="0">
                <a:solidFill>
                  <a:schemeClr val="bg1"/>
                </a:solidFill>
              </a:rPr>
              <a:t>Skutečné náklady</a:t>
            </a:r>
            <a:r>
              <a:rPr lang="cs-CZ" sz="1300" dirty="0">
                <a:solidFill>
                  <a:schemeClr val="bg1"/>
                </a:solidFill>
              </a:rPr>
              <a:t> </a:t>
            </a:r>
          </a:p>
          <a:p>
            <a:endParaRPr lang="cs-CZ" sz="13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300" dirty="0">
                <a:solidFill>
                  <a:schemeClr val="bg1"/>
                </a:solidFill>
              </a:rPr>
              <a:t>Plný úvazek, tzn. full time,100% pro projekt</a:t>
            </a:r>
            <a:endParaRPr lang="cs-CZ" sz="1300" dirty="0">
              <a:solidFill>
                <a:schemeClr val="bg1"/>
              </a:solidFill>
              <a:highlight>
                <a:srgbClr val="052669"/>
              </a:highlight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Rozhodující</a:t>
            </a:r>
            <a:r>
              <a:rPr lang="cs-CZ" sz="11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jsou ustanovení pracovní smlouvy/ekvivalentu</a:t>
            </a:r>
          </a:p>
          <a:p>
            <a:pPr lvl="1"/>
            <a:endParaRPr lang="cs-CZ" sz="13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300" dirty="0">
                <a:solidFill>
                  <a:schemeClr val="bg1"/>
                </a:solidFill>
              </a:rPr>
              <a:t>Částečný úvazek pro projekt s </a:t>
            </a:r>
            <a:r>
              <a:rPr lang="cs-CZ" sz="1300" b="1" u="sng" dirty="0">
                <a:solidFill>
                  <a:schemeClr val="bg1"/>
                </a:solidFill>
              </a:rPr>
              <a:t>pevně stanoveným procentním podílem </a:t>
            </a:r>
            <a:r>
              <a:rPr lang="cs-CZ" sz="1300" b="1" dirty="0">
                <a:solidFill>
                  <a:schemeClr val="bg1"/>
                </a:solidFill>
              </a:rPr>
              <a:t>odpracované doby za měsíc</a:t>
            </a:r>
            <a:endParaRPr lang="cs-CZ" sz="1300" dirty="0">
              <a:solidFill>
                <a:schemeClr val="bg1"/>
              </a:solidFill>
              <a:highlight>
                <a:srgbClr val="052669"/>
              </a:highlight>
            </a:endParaRPr>
          </a:p>
          <a:p>
            <a:r>
              <a:rPr lang="cs-CZ" sz="1300" dirty="0">
                <a:solidFill>
                  <a:schemeClr val="bg1"/>
                </a:solidFill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p</a:t>
            </a:r>
            <a:r>
              <a:rPr lang="cs-CZ" sz="11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racovní smlouvě/dohodě, náplni práce resp. popisu pracovního místa musí být uveden procentní podíl doby, který má zaměstnanec na projektu odpracovat</a:t>
            </a:r>
          </a:p>
          <a:p>
            <a:pPr lvl="1"/>
            <a:endParaRPr lang="cs-CZ" sz="11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34154E7-A42A-4656-904C-8C68F632947E}"/>
              </a:ext>
            </a:extLst>
          </p:cNvPr>
          <p:cNvSpPr txBox="1">
            <a:spLocks/>
          </p:cNvSpPr>
          <p:nvPr/>
        </p:nvSpPr>
        <p:spPr>
          <a:xfrm>
            <a:off x="4571999" y="1464999"/>
            <a:ext cx="3600000" cy="344709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cs-CZ" sz="1300" b="1" u="sng" dirty="0">
                <a:solidFill>
                  <a:schemeClr val="tx1"/>
                </a:solidFill>
              </a:rPr>
              <a:t>Skutečné náklady</a:t>
            </a:r>
            <a:r>
              <a:rPr lang="cs-CZ" sz="1300" dirty="0">
                <a:solidFill>
                  <a:schemeClr val="tx1"/>
                </a:solidFill>
              </a:rPr>
              <a:t> </a:t>
            </a:r>
          </a:p>
          <a:p>
            <a:endParaRPr lang="cs-CZ" sz="13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300" dirty="0">
                <a:solidFill>
                  <a:schemeClr val="tx1"/>
                </a:solidFill>
              </a:rPr>
              <a:t>Plný úvazek, tzn. full time,100% pro projekt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Rozhodující</a:t>
            </a:r>
            <a:r>
              <a:rPr lang="cs-CZ" sz="11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jsou ustanovení pracovní smlouvy/ekvivalentu</a:t>
            </a:r>
            <a:endParaRPr lang="cs-CZ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sz="13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300" dirty="0">
                <a:solidFill>
                  <a:schemeClr val="tx1"/>
                </a:solidFill>
              </a:rPr>
              <a:t>Částečný úvazek pro projekt s </a:t>
            </a:r>
            <a:r>
              <a:rPr lang="cs-CZ" sz="1300" b="1" u="sng" dirty="0">
                <a:solidFill>
                  <a:schemeClr val="tx1"/>
                </a:solidFill>
              </a:rPr>
              <a:t>pevně stanoveným procentním podílem </a:t>
            </a:r>
            <a:r>
              <a:rPr lang="cs-CZ" sz="1300" b="1" dirty="0">
                <a:solidFill>
                  <a:schemeClr val="tx1"/>
                </a:solidFill>
              </a:rPr>
              <a:t>odpracované doby za měsíc</a:t>
            </a:r>
          </a:p>
          <a:p>
            <a:endParaRPr lang="cs-CZ" sz="1300" u="sng" dirty="0">
              <a:solidFill>
                <a:schemeClr val="tx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1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Ideálně v *</a:t>
            </a:r>
            <a:r>
              <a:rPr lang="cs-CZ" sz="1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Assignment</a:t>
            </a:r>
            <a:r>
              <a:rPr lang="cs-CZ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Letter</a:t>
            </a:r>
            <a:r>
              <a:rPr lang="cs-CZ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/*ND </a:t>
            </a:r>
            <a:r>
              <a:rPr lang="cs-CZ" sz="11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(popř. pracovní smlouvě/dohodě, náplni práce resp. popisu pracovního místa musí být uveden procentní podíl doby, který má zaměstnanec na projektu odpracovat)</a:t>
            </a:r>
          </a:p>
          <a:p>
            <a:pPr lvl="1"/>
            <a:endParaRPr lang="cs-CZ" sz="110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300" u="sng" dirty="0">
              <a:solidFill>
                <a:schemeClr val="tx1"/>
              </a:solidFill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827314"/>
            <a:ext cx="3600000" cy="369332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Staff</a:t>
            </a: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costs</a:t>
            </a: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/Skutečné náklady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C913388E-88CF-4DB4-BCBD-E466DE558394}"/>
              </a:ext>
            </a:extLst>
          </p:cNvPr>
          <p:cNvSpPr txBox="1"/>
          <p:nvPr/>
        </p:nvSpPr>
        <p:spPr>
          <a:xfrm>
            <a:off x="254173" y="5032232"/>
            <a:ext cx="7950925" cy="820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819150" lvl="2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Výběr způsobu náhrady mzdových výdajů (skutečné osobní náklady x paušál) je nutno stanovit na začátku projektu, v průběhu projektu nelze měnit – je nutné řádně zvážit volbu.</a:t>
            </a:r>
          </a:p>
          <a:p>
            <a:pPr marL="819150" lvl="2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V případě skutečných výdajů jsou způsobilé hrubé mzdy a zákonné odvody ve výši zakotvené v zaměstnanecké smlouvě/ekvivalentu. Pracovní smlouvou nepodložená navýšení mezd nebo výplata odměn jsou nezpůsobilé.</a:t>
            </a:r>
          </a:p>
        </p:txBody>
      </p:sp>
    </p:spTree>
    <p:extLst>
      <p:ext uri="{BB962C8B-B14F-4D97-AF65-F5344CB8AC3E}">
        <p14:creationId xmlns:p14="http://schemas.microsoft.com/office/powerpoint/2010/main" val="4074808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DRP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41056C-A37A-4983-BC73-5FBBE04D6A64}"/>
              </a:ext>
            </a:extLst>
          </p:cNvPr>
          <p:cNvSpPr txBox="1">
            <a:spLocks/>
          </p:cNvSpPr>
          <p:nvPr/>
        </p:nvSpPr>
        <p:spPr>
          <a:xfrm>
            <a:off x="254173" y="1421454"/>
            <a:ext cx="3600000" cy="3031599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100" b="1" u="sng">
                <a:solidFill>
                  <a:schemeClr val="bg1"/>
                </a:solidFill>
                <a:highlight>
                  <a:srgbClr val="05266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Náplň </a:t>
            </a:r>
            <a:r>
              <a:rPr lang="cs-CZ" sz="1100" b="1" u="sng" dirty="0">
                <a:solidFill>
                  <a:schemeClr val="bg1"/>
                </a:solidFill>
                <a:highlight>
                  <a:srgbClr val="05266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práce s vyčleněním pro projekt</a:t>
            </a:r>
            <a:r>
              <a:rPr lang="cs-CZ" sz="1200" b="1" u="sng" dirty="0">
                <a:solidFill>
                  <a:schemeClr val="bg1"/>
                </a:solidFill>
                <a:highlight>
                  <a:srgbClr val="05266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cs-CZ" sz="1200" b="1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Individuální pro konkrétního zaměstnance a pro konkrétní projekt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Obsahuje základní informace o projektu (název projektu, akronym, jméno partnera, název projektu, jméno zaměstnance)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Číslo verze dokumentu a datum platnosti (od-do)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Prohlášení, že nedochází k dvojímu financování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Vyčlenění pro projekt (%) a přiměřený popis činností odrážející odpracované (%)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Stanovené (%) pracovní doby za měsíc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Podpisy zaměstnance a zaměstnavatele</a:t>
            </a:r>
          </a:p>
          <a:p>
            <a:r>
              <a:rPr lang="cs-CZ" sz="12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12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1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34154E7-A42A-4656-904C-8C68F632947E}"/>
              </a:ext>
            </a:extLst>
          </p:cNvPr>
          <p:cNvSpPr txBox="1">
            <a:spLocks/>
          </p:cNvSpPr>
          <p:nvPr/>
        </p:nvSpPr>
        <p:spPr>
          <a:xfrm>
            <a:off x="4571999" y="1464999"/>
            <a:ext cx="3600000" cy="30315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1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cs-CZ" sz="1100" b="1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Assignment</a:t>
            </a:r>
            <a:r>
              <a:rPr lang="cs-CZ" sz="11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100" b="1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Letter</a:t>
            </a:r>
            <a:r>
              <a:rPr lang="cs-CZ" sz="11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minimální požadavky:</a:t>
            </a:r>
          </a:p>
          <a:p>
            <a:endParaRPr lang="cs-CZ" sz="1100" b="1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Individuální pro konkrétního zaměstnance a pro konkrétní projekt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Obsahuje základní informace o projektu (název projektu, akronym, jméno partnera, název projektu, jméno zaměstnance)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Číslo verze dokumentu a datum platnosti (od-do)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Prohlášení, že nedochází k dvojímu financování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Vyčlenění pro projekt (%) a přiměřený popis činností odrážející odpracované (%)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Stanovené (%) pracovní doby za měsíc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Podpisy zaměstnance a zaměstnavatele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Pravidelně revidován</a:t>
            </a:r>
          </a:p>
          <a:p>
            <a:endParaRPr lang="cs-CZ" sz="1300" dirty="0">
              <a:solidFill>
                <a:schemeClr val="tx1"/>
              </a:solidFill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827314"/>
            <a:ext cx="3600000" cy="369332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Staff</a:t>
            </a: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costs</a:t>
            </a: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/Skutečné náklady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37EA515B-69C9-47D2-A54C-2BE69477CCE8}"/>
              </a:ext>
            </a:extLst>
          </p:cNvPr>
          <p:cNvSpPr txBox="1"/>
          <p:nvPr/>
        </p:nvSpPr>
        <p:spPr>
          <a:xfrm>
            <a:off x="2420983" y="660987"/>
            <a:ext cx="3600000" cy="523220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Staff</a:t>
            </a:r>
            <a:r>
              <a:rPr lang="cs-CZ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cs-CZ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costs</a:t>
            </a:r>
            <a:r>
              <a:rPr lang="cs-CZ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/Skutečné náklady/Jak dokládat?</a:t>
            </a:r>
          </a:p>
        </p:txBody>
      </p:sp>
    </p:spTree>
    <p:extLst>
      <p:ext uri="{BB962C8B-B14F-4D97-AF65-F5344CB8AC3E}">
        <p14:creationId xmlns:p14="http://schemas.microsoft.com/office/powerpoint/2010/main" val="1576104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DRP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660987"/>
            <a:ext cx="3600000" cy="523220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Staff</a:t>
            </a:r>
            <a:r>
              <a:rPr lang="cs-CZ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cs-CZ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costs</a:t>
            </a:r>
            <a:r>
              <a:rPr lang="cs-CZ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/Skutečné náklady/Jak dokládat?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C913388E-88CF-4DB4-BCBD-E466DE558394}"/>
              </a:ext>
            </a:extLst>
          </p:cNvPr>
          <p:cNvSpPr txBox="1"/>
          <p:nvPr/>
        </p:nvSpPr>
        <p:spPr>
          <a:xfrm>
            <a:off x="433352" y="1228732"/>
            <a:ext cx="7950925" cy="494750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1050" b="1" dirty="0">
                <a:latin typeface="Arial" panose="020B0604020202020204" pitchFamily="34" charset="0"/>
                <a:cs typeface="Arial" panose="020B0604020202020204" pitchFamily="34" charset="0"/>
              </a:rPr>
              <a:t>Pracovní smlouvy </a:t>
            </a: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včetně případných dodatků, popřípadě DPP/DPČ</a:t>
            </a:r>
          </a:p>
          <a:p>
            <a:pPr marL="285750" indent="-285750">
              <a:buFontTx/>
              <a:buChar char="-"/>
            </a:pPr>
            <a:r>
              <a:rPr lang="cs-CZ" sz="1050" b="1" dirty="0">
                <a:latin typeface="Arial" panose="020B0604020202020204" pitchFamily="34" charset="0"/>
                <a:cs typeface="Arial" panose="020B0604020202020204" pitchFamily="34" charset="0"/>
              </a:rPr>
              <a:t>Platový výměr </a:t>
            </a: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(pokud není v pracovní smlouvě), popřípadě jiné doložení výše mzdy/platu (u pracovníka ve státní správě zařazení do platové třídy a stupně)</a:t>
            </a:r>
          </a:p>
          <a:p>
            <a:pPr marL="285750" indent="-285750">
              <a:buFontTx/>
              <a:buChar char="-"/>
            </a:pPr>
            <a:r>
              <a:rPr lang="cs-CZ" sz="1050" b="1" dirty="0">
                <a:latin typeface="Arial" panose="020B0604020202020204" pitchFamily="34" charset="0"/>
                <a:cs typeface="Arial" panose="020B0604020202020204" pitchFamily="34" charset="0"/>
              </a:rPr>
              <a:t>Výplatní pásky</a:t>
            </a:r>
          </a:p>
          <a:p>
            <a:pPr marL="285750" indent="-285750">
              <a:buFontTx/>
              <a:buChar char="-"/>
            </a:pPr>
            <a:r>
              <a:rPr lang="cs-CZ" sz="10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</a:t>
            </a:r>
            <a:r>
              <a:rPr lang="cs-CZ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Assignment</a:t>
            </a:r>
            <a:r>
              <a:rPr lang="cs-CZ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</a:t>
            </a:r>
            <a:r>
              <a:rPr lang="cs-CZ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/*</a:t>
            </a:r>
            <a:r>
              <a:rPr lang="cs-CZ" sz="10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Assignment</a:t>
            </a:r>
            <a:r>
              <a:rPr lang="cs-CZ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Letter</a:t>
            </a:r>
            <a:endParaRPr lang="cs-CZ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cs-CZ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Sestavu rekapitulace mezd</a:t>
            </a:r>
          </a:p>
          <a:p>
            <a:endParaRPr lang="cs-CZ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050" b="1" u="sng" dirty="0">
                <a:latin typeface="Arial" panose="020B0604020202020204" pitchFamily="34" charset="0"/>
                <a:cs typeface="Arial" panose="020B0604020202020204" pitchFamily="34" charset="0"/>
              </a:rPr>
              <a:t>Výplatu mezd</a:t>
            </a: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výpis z účtu nebo výdajový pokladní doklad.</a:t>
            </a:r>
          </a:p>
          <a:p>
            <a:r>
              <a:rPr lang="cs-CZ" sz="1050" b="1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050" b="1" u="sng" dirty="0">
                <a:latin typeface="Arial" panose="020B0604020202020204" pitchFamily="34" charset="0"/>
                <a:cs typeface="Arial" panose="020B0604020202020204" pitchFamily="34" charset="0"/>
              </a:rPr>
              <a:t>Výjimka</a:t>
            </a: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v případě organizační složky státu, územně správního celku a jejich příspěvkové organizace 	lze  doložit čestným prohlášením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v případě výplaty mezd z účtu organizace jednou částkou: čestné prohlášení každého zaměstnance + výpis z účtu prokazující úhradu souhrnné částky výdajů	</a:t>
            </a:r>
          </a:p>
          <a:p>
            <a:endParaRPr lang="cs-CZ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050" b="1" u="sng" dirty="0">
                <a:latin typeface="Arial" panose="020B0604020202020204" pitchFamily="34" charset="0"/>
                <a:cs typeface="Arial" panose="020B0604020202020204" pitchFamily="34" charset="0"/>
              </a:rPr>
              <a:t>Mzdu obvyklou</a:t>
            </a: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mzdové tabulky nebo tarify; platový výměr pracovníka na stejné pracovní pozici</a:t>
            </a:r>
          </a:p>
          <a:p>
            <a:pPr marL="285750" indent="-285750">
              <a:buFontTx/>
              <a:buChar char="-"/>
            </a:pPr>
            <a:endParaRPr lang="cs-CZ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050" b="1" u="sng" dirty="0">
                <a:latin typeface="Arial" panose="020B0604020202020204" pitchFamily="34" charset="0"/>
                <a:cs typeface="Arial" panose="020B0604020202020204" pitchFamily="34" charset="0"/>
              </a:rPr>
              <a:t>Odměny</a:t>
            </a: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; obecné podmínky pro způsobilost odměn:</a:t>
            </a:r>
          </a:p>
          <a:p>
            <a:endParaRPr lang="cs-CZ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způsobilé jsou</a:t>
            </a:r>
            <a:r>
              <a:rPr lang="cs-CZ" sz="1050" u="sng" dirty="0">
                <a:latin typeface="Arial" panose="020B0604020202020204" pitchFamily="34" charset="0"/>
                <a:cs typeface="Arial" panose="020B0604020202020204" pitchFamily="34" charset="0"/>
              </a:rPr>
              <a:t> odměny/prémie</a:t>
            </a: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050" u="sng" dirty="0">
                <a:latin typeface="Arial" panose="020B0604020202020204" pitchFamily="34" charset="0"/>
                <a:cs typeface="Arial" panose="020B0604020202020204" pitchFamily="34" charset="0"/>
              </a:rPr>
              <a:t>které vznikly v souvislosti s realizací projektu a byly řádně odůvodněny</a:t>
            </a:r>
            <a:endParaRPr lang="cs-CZ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jsou stanoveny v pracovněprávních předpisech nebo v předpisech o odměňování příslušné instituce nebo ve vnitrostátních právních předpisech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jsou v dané instituci zavedeny minimálně po dobu 6 - ti měsíců před předložením projektové žádosti,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potenciálně zahrnují všechny zaměstnance dané instituce </a:t>
            </a:r>
          </a:p>
          <a:p>
            <a:endParaRPr lang="cs-CZ" sz="105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5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Centrum pro regionální rozvoj České republiky je na základě registrace u MV oprávněno nakládat i s citlivými informacemi a zaručuje jejich bezpečnost.</a:t>
            </a:r>
            <a:endParaRPr lang="cs-CZ" sz="105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4080576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DRP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41056C-A37A-4983-BC73-5FBBE04D6A64}"/>
              </a:ext>
            </a:extLst>
          </p:cNvPr>
          <p:cNvSpPr txBox="1">
            <a:spLocks/>
          </p:cNvSpPr>
          <p:nvPr/>
        </p:nvSpPr>
        <p:spPr>
          <a:xfrm>
            <a:off x="254173" y="1464999"/>
            <a:ext cx="3600000" cy="4031873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15% paušál do výše způsobilých mzdových výdajů</a:t>
            </a:r>
          </a:p>
          <a:p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administrativní výdaje:</a:t>
            </a: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nájem kancelářských prostor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pojištění a daně související s budovami, v nichž se nacházejí zaměstnanci, a s vybavením kanceláře (např. pojištění proti požáru, krádeži)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veřejné služby (např. elektřina, topení, voda)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kancelářské potřeby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všeobecné účetnictví zajišťované uvnitř organizace, která je příjemcem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archivy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údržba, úklid a opravy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bezpečnost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systémy informačních technologií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komunikace (např. telefon, fax, internet, poštovní služby, vizitky)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bankovní poplatky za otevření a správu účtu nebo účtů, jestliže provádění operace vyžaduje otevření zvláštního účtu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poplatky za nadnárodní finanční transakce 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34154E7-A42A-4656-904C-8C68F632947E}"/>
              </a:ext>
            </a:extLst>
          </p:cNvPr>
          <p:cNvSpPr txBox="1">
            <a:spLocks/>
          </p:cNvSpPr>
          <p:nvPr/>
        </p:nvSpPr>
        <p:spPr>
          <a:xfrm>
            <a:off x="4553757" y="1466958"/>
            <a:ext cx="3600000" cy="37548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15% paušál do výše způsobilých mzdových výdajů</a:t>
            </a:r>
          </a:p>
          <a:p>
            <a:endParaRPr lang="cs-CZ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administrativní výdaje:</a:t>
            </a:r>
          </a:p>
          <a:p>
            <a:endParaRPr lang="cs-CZ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nájem kancelářských prostor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pojištění a daně související s budovami, v nichž se nacházejí zaměstnanci, a s vybavením kanceláře (např. pojištění proti požáru, krádeži)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veřejné služby (např. elektřina, topení, voda)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kancelářské potřeby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všeobecné účetnictví zajišťované uvnitř organizace, která je příjemcem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archivy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údržba, úklid a opravy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bezpečnost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systémy informačních technologií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komunikace (např. telefon, fax, internet, poštovní služby, vizitky)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bankovní poplatky za otevření a správu účtu nebo účtů, jestliže provádění operace vyžaduje otevření zvláštního účtu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poplatky za nadnárodní finanční transakce</a:t>
            </a:r>
            <a:r>
              <a: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827314"/>
            <a:ext cx="3600000" cy="369332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cs-CZ" dirty="0"/>
              <a:t>Office &amp; </a:t>
            </a:r>
            <a:r>
              <a:rPr lang="cs-CZ" dirty="0" err="1"/>
              <a:t>Administration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9776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DRP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41056C-A37A-4983-BC73-5FBBE04D6A64}"/>
              </a:ext>
            </a:extLst>
          </p:cNvPr>
          <p:cNvSpPr txBox="1">
            <a:spLocks/>
          </p:cNvSpPr>
          <p:nvPr/>
        </p:nvSpPr>
        <p:spPr>
          <a:xfrm>
            <a:off x="254173" y="1011980"/>
            <a:ext cx="3600000" cy="5663089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15% paušál do výše způsobilých mzdových výdajů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b="1" dirty="0">
                <a:solidFill>
                  <a:schemeClr val="bg1"/>
                </a:solidFill>
              </a:rPr>
              <a:t>Přímé náklady</a:t>
            </a:r>
            <a:r>
              <a:rPr lang="cs-CZ" sz="1200" dirty="0">
                <a:solidFill>
                  <a:schemeClr val="bg1"/>
                </a:solidFill>
              </a:rPr>
              <a:t>, v zájmu zjednodušení, jsou partneři projektu požádání o volbu č. 1, tj. 15% paušál. V odůvodněných případech lze zvolit i přímé náklady. </a:t>
            </a:r>
          </a:p>
          <a:p>
            <a:endParaRPr lang="cs-CZ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Výběr způsobu náhrady mzdových výdajů (skutečné osobní náklady x paušál) je nutno stanovit na začátku projektu, v průběhu projektu nelze měnit – je nutné řádně zvážit volbu.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cestovní výdaje: 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</a:rPr>
              <a:t>Cestovní náklady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</a:rPr>
              <a:t>Stravné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</a:rPr>
              <a:t>Ubytování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</a:rPr>
              <a:t>Víza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</a:rPr>
              <a:t>Kapesné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</a:rPr>
              <a:t>Náklady na Evropský systém pro cestovní informace a povolení (ETIAS)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000" dirty="0">
              <a:solidFill>
                <a:schemeClr val="bg1"/>
              </a:solidFill>
            </a:endParaRPr>
          </a:p>
          <a:p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Pracovní cesty realizované výhradně </a:t>
            </a:r>
            <a:r>
              <a:rPr lang="cs-CZ" sz="1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zaměstnanci projektového partnera</a:t>
            </a: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Pracovní cesty realizované osobou, která není zaměstnancem projektového partnera – vykazují se v rozpočtové kapitole Externí služby</a:t>
            </a:r>
          </a:p>
          <a:p>
            <a:endParaRPr lang="cs-CZ" sz="1000" dirty="0">
              <a:solidFill>
                <a:schemeClr val="bg1"/>
              </a:solidFill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34154E7-A42A-4656-904C-8C68F632947E}"/>
              </a:ext>
            </a:extLst>
          </p:cNvPr>
          <p:cNvSpPr txBox="1">
            <a:spLocks/>
          </p:cNvSpPr>
          <p:nvPr/>
        </p:nvSpPr>
        <p:spPr>
          <a:xfrm>
            <a:off x="4571999" y="1025188"/>
            <a:ext cx="3600000" cy="51706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b="1" dirty="0"/>
              <a:t>15% paušál </a:t>
            </a:r>
            <a:r>
              <a:rPr lang="cs-CZ" sz="1200" dirty="0"/>
              <a:t>do výše způsobilých mzdových výdajů</a:t>
            </a:r>
          </a:p>
          <a:p>
            <a:endParaRPr lang="cs-CZ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b="1" dirty="0"/>
              <a:t>Přímé náklady</a:t>
            </a:r>
            <a:r>
              <a:rPr lang="cs-CZ" sz="1200" dirty="0"/>
              <a:t>, v zájmu zjednodušení, jsou partneři projektu požádání o volbu č. 1, tj. 15% paušál. V odůvodněných případech lze zvolit i přímé náklady. </a:t>
            </a:r>
          </a:p>
          <a:p>
            <a:endParaRPr lang="cs-CZ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Výběr způsobu náhrady mzdových výdajů (skutečné osobní náklady x paušál) je nutno stanovit na začátku projektu, v průběhu projektu nelze měnit – je nutné řádně zvážit volbu.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200" dirty="0"/>
          </a:p>
          <a:p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cestovní výdaje:</a:t>
            </a:r>
          </a:p>
          <a:p>
            <a:endParaRPr lang="cs-CZ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Jízdné a náhrady jízdného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Stravné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Ubytování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Víza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Kapesné</a:t>
            </a:r>
          </a:p>
          <a:p>
            <a:endParaRPr lang="cs-CZ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Pracovní cesty realizované výhradně </a:t>
            </a:r>
            <a:r>
              <a:rPr lang="cs-CZ" sz="10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zaměstnanci projektového partnera</a:t>
            </a: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cs-CZ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Pracovní cesty realizované osobou, která není zaměstnancem projektového partnera – vykazují se v rozpočtové kapitole Externí služby</a:t>
            </a:r>
          </a:p>
          <a:p>
            <a:endParaRPr lang="cs-CZ" sz="12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611848"/>
            <a:ext cx="3600000" cy="369332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cs-CZ" dirty="0" err="1"/>
              <a:t>Travel</a:t>
            </a:r>
            <a:r>
              <a:rPr lang="cs-CZ" dirty="0"/>
              <a:t> &amp; </a:t>
            </a:r>
            <a:r>
              <a:rPr lang="cs-CZ" dirty="0" err="1"/>
              <a:t>Accommodation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0517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DRP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41056C-A37A-4983-BC73-5FBBE04D6A64}"/>
              </a:ext>
            </a:extLst>
          </p:cNvPr>
          <p:cNvSpPr txBox="1">
            <a:spLocks/>
          </p:cNvSpPr>
          <p:nvPr/>
        </p:nvSpPr>
        <p:spPr>
          <a:xfrm>
            <a:off x="254173" y="1438872"/>
            <a:ext cx="3600000" cy="4139595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Přímé náklady</a:t>
            </a:r>
          </a:p>
          <a:p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externí výdaje:</a:t>
            </a: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studie, expertízy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Překlady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organizace setkání a meetingů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tisk propagačních a dalších materiálů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cestovné externích osob, které pracují na projektu, ale nejsou zaměstnanci projektového partnera. Musí mít smluvní podklad.</a:t>
            </a: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co si dávat pozor: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vazba na aktivity projektu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limity a pravidla pro výběrová řízení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fakturace mezi projektovými partnery není přípustná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výdaje na cestovné externích osob – doklady musí znít na projektového partnera a musí být projektovým partnerem uhrazeny</a:t>
            </a: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34154E7-A42A-4656-904C-8C68F632947E}"/>
              </a:ext>
            </a:extLst>
          </p:cNvPr>
          <p:cNvSpPr txBox="1">
            <a:spLocks/>
          </p:cNvSpPr>
          <p:nvPr/>
        </p:nvSpPr>
        <p:spPr>
          <a:xfrm>
            <a:off x="4571999" y="1430163"/>
            <a:ext cx="3600000" cy="41088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Přímé náklady</a:t>
            </a:r>
          </a:p>
          <a:p>
            <a:endParaRPr lang="cs-CZ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externí výdaje :</a:t>
            </a:r>
          </a:p>
          <a:p>
            <a:endParaRPr lang="cs-CZ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studie, expertízy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Překlady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organizace setkání a meetingů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tisk propagačních a dalších materiálů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cestovné externích osob, které pracují na projektu, ale nejsou zaměstnanci projektového partnera. Musí mít smluvní podklad.</a:t>
            </a:r>
          </a:p>
          <a:p>
            <a:endParaRPr lang="cs-CZ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co si dávat pozor: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vazba na aktivity projektu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limity a pravidla pro výběrová řízení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fakturace mezi projektovými partnery není přípustná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výdaje na cestovné externích osob – doklady musí znít na projektového partnera a musí být projektovým partnerem uhrazeny</a:t>
            </a:r>
          </a:p>
          <a:p>
            <a:endParaRPr lang="cs-CZ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827314"/>
            <a:ext cx="3600000" cy="369332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External</a:t>
            </a: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Expertise</a:t>
            </a: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&amp; </a:t>
            </a:r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Services</a:t>
            </a: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3D4811C0-95B1-4901-8DED-2838E80028EC}"/>
              </a:ext>
            </a:extLst>
          </p:cNvPr>
          <p:cNvSpPr txBox="1"/>
          <p:nvPr/>
        </p:nvSpPr>
        <p:spPr>
          <a:xfrm>
            <a:off x="327702" y="5991997"/>
            <a:ext cx="7917826" cy="2616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 marL="819150" lvl="2" indent="-285750" algn="ctr">
              <a:spcBef>
                <a:spcPts val="400"/>
              </a:spcBef>
              <a:buFont typeface="Arial" panose="020B0604020202020204" pitchFamily="34" charset="0"/>
              <a:buChar char="•"/>
              <a:defRPr sz="110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ctr"/>
            <a:r>
              <a:rPr lang="cs-CZ" sz="1100" dirty="0"/>
              <a:t>Důsledné seznámení se s požadavky stanovenými v Implementačním Manuálu (co lze dokládat, jak dokládat atd.) </a:t>
            </a:r>
          </a:p>
        </p:txBody>
      </p:sp>
    </p:spTree>
    <p:extLst>
      <p:ext uri="{BB962C8B-B14F-4D97-AF65-F5344CB8AC3E}">
        <p14:creationId xmlns:p14="http://schemas.microsoft.com/office/powerpoint/2010/main" val="14162227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DRP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41056C-A37A-4983-BC73-5FBBE04D6A64}"/>
              </a:ext>
            </a:extLst>
          </p:cNvPr>
          <p:cNvSpPr txBox="1">
            <a:spLocks/>
          </p:cNvSpPr>
          <p:nvPr/>
        </p:nvSpPr>
        <p:spPr>
          <a:xfrm>
            <a:off x="254173" y="1430163"/>
            <a:ext cx="3600000" cy="2708434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Přímé náklady</a:t>
            </a:r>
          </a:p>
          <a:p>
            <a:endParaRPr lang="cs-CZ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výdaje na vybavení</a:t>
            </a:r>
            <a:r>
              <a:rPr lang="cs-CZ" sz="900" dirty="0">
                <a:solidFill>
                  <a:schemeClr val="bg1"/>
                </a:solidFill>
                <a:highlight>
                  <a:srgbClr val="05266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hardware a software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měřicí přístroje, laboratorní vybavení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kancelářské vybavení další zařízení nezbytné pro potřeby projektu</a:t>
            </a:r>
          </a:p>
          <a:p>
            <a:endParaRPr lang="cs-CZ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co si dávat pozor:</a:t>
            </a:r>
            <a:endParaRPr lang="cs-CZ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vazba na aktivity projektu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limity a pravidla pro výběrová řízení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očekává se, že vybavení bude opatřeno informací o spolufinancování z fondů EU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rozpočet – vybavení je jmenovitě uvedeno. Nelze v List </a:t>
            </a:r>
            <a:r>
              <a:rPr lang="cs-CZ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Expenditure</a:t>
            </a: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/Soupisce výdajů nárokovat proplacení vybavení, které není plánované v </a:t>
            </a:r>
            <a:r>
              <a:rPr lang="cs-CZ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</a:t>
            </a: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/Projektové žádosti a rozpočtu projektu!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34154E7-A42A-4656-904C-8C68F632947E}"/>
              </a:ext>
            </a:extLst>
          </p:cNvPr>
          <p:cNvSpPr txBox="1">
            <a:spLocks/>
          </p:cNvSpPr>
          <p:nvPr/>
        </p:nvSpPr>
        <p:spPr>
          <a:xfrm>
            <a:off x="4571999" y="1369203"/>
            <a:ext cx="3600000" cy="21236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Přímé náklady</a:t>
            </a:r>
          </a:p>
          <a:p>
            <a:endParaRPr lang="cs-CZ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výdaje na vybavení: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hardware a software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měřicí přístroje, laboratorní vybavení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kancelářské vybavení další zařízení nezbytné pro potřeby projektu</a:t>
            </a:r>
          </a:p>
          <a:p>
            <a:endParaRPr lang="cs-CZ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Vzhledem k povaze projektových aktivit se tato kategorie zaměřuje na obecné kancelářské vybavení pro účely projektového řízení. Obvykle může být na jeden projekt rozpočtováno a vykazováno maximálně 7000 EUR.  V případě potřeby lze pro pilotní akce zakoupit zvláštní vybavení, aby byly dosaženy cíle projektu.</a:t>
            </a:r>
          </a:p>
          <a:p>
            <a:endParaRPr lang="cs-CZ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827314"/>
            <a:ext cx="3600000" cy="369332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Equipment</a:t>
            </a: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E5AC74A-AA7F-4AD0-B1B5-E7D8EFA2D1EA}"/>
              </a:ext>
            </a:extLst>
          </p:cNvPr>
          <p:cNvSpPr txBox="1"/>
          <p:nvPr/>
        </p:nvSpPr>
        <p:spPr>
          <a:xfrm>
            <a:off x="4727929" y="4545386"/>
            <a:ext cx="3600000" cy="120032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 marL="819150" lvl="2" indent="-285750" algn="ctr">
              <a:spcBef>
                <a:spcPts val="400"/>
              </a:spcBef>
              <a:buFont typeface="Arial" panose="020B0604020202020204" pitchFamily="34" charset="0"/>
              <a:buChar char="•"/>
              <a:defRPr sz="110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l"/>
            <a:r>
              <a:rPr lang="cs-CZ" dirty="0"/>
              <a:t>Důsledné seznámení se s požadavky stanovenými v Implementačním Manuálu (co lze dokládat, jak dokládat atd.) </a:t>
            </a:r>
          </a:p>
        </p:txBody>
      </p:sp>
      <p:sp>
        <p:nvSpPr>
          <p:cNvPr id="3" name="Šipka: nahoru 2">
            <a:extLst>
              <a:ext uri="{FF2B5EF4-FFF2-40B4-BE49-F238E27FC236}">
                <a16:creationId xmlns:a16="http://schemas.microsoft.com/office/drawing/2014/main" id="{7C1D98AE-6A24-4101-8A4E-F32D7625B849}"/>
              </a:ext>
            </a:extLst>
          </p:cNvPr>
          <p:cNvSpPr/>
          <p:nvPr/>
        </p:nvSpPr>
        <p:spPr>
          <a:xfrm>
            <a:off x="6371999" y="3796937"/>
            <a:ext cx="229098" cy="670559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Šipka: doleva 3">
            <a:extLst>
              <a:ext uri="{FF2B5EF4-FFF2-40B4-BE49-F238E27FC236}">
                <a16:creationId xmlns:a16="http://schemas.microsoft.com/office/drawing/2014/main" id="{448A8CDA-7C60-41E5-B85D-2AEC48B8DC50}"/>
              </a:ext>
            </a:extLst>
          </p:cNvPr>
          <p:cNvSpPr/>
          <p:nvPr/>
        </p:nvSpPr>
        <p:spPr>
          <a:xfrm>
            <a:off x="4009939" y="5077097"/>
            <a:ext cx="649148" cy="20900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5231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DRP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41056C-A37A-4983-BC73-5FBBE04D6A64}"/>
              </a:ext>
            </a:extLst>
          </p:cNvPr>
          <p:cNvSpPr txBox="1">
            <a:spLocks/>
          </p:cNvSpPr>
          <p:nvPr/>
        </p:nvSpPr>
        <p:spPr>
          <a:xfrm>
            <a:off x="254173" y="1438872"/>
            <a:ext cx="3600000" cy="1985159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Přímé náklady</a:t>
            </a:r>
          </a:p>
          <a:p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výdaje na infrastrukturu a stavební práce :</a:t>
            </a: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Stavební povolení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Stavební materiál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Stavební práce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Specializované zásahy (např. sanace)</a:t>
            </a: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34154E7-A42A-4656-904C-8C68F632947E}"/>
              </a:ext>
            </a:extLst>
          </p:cNvPr>
          <p:cNvSpPr txBox="1">
            <a:spLocks/>
          </p:cNvSpPr>
          <p:nvPr/>
        </p:nvSpPr>
        <p:spPr>
          <a:xfrm>
            <a:off x="4571999" y="1430163"/>
            <a:ext cx="3600000" cy="256993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Přímé náklady</a:t>
            </a:r>
          </a:p>
          <a:p>
            <a:endParaRPr lang="cs-CZ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výdaje na infrastrukturu a stavební:</a:t>
            </a:r>
          </a:p>
          <a:p>
            <a:endParaRPr lang="cs-CZ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Nákup pozemků v souladu s čl. 64 odst. 1 písm. b) nařízení (EU) 2021/1060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Stavební povolení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Stavební materiál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Stavební práce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Specializované zásahy (např. sanace) </a:t>
            </a:r>
          </a:p>
          <a:p>
            <a:endParaRPr lang="cs-CZ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827314"/>
            <a:ext cx="3600000" cy="369332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Infrastructure</a:t>
            </a: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&amp; Works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3D4811C0-95B1-4901-8DED-2838E80028EC}"/>
              </a:ext>
            </a:extLst>
          </p:cNvPr>
          <p:cNvSpPr txBox="1"/>
          <p:nvPr/>
        </p:nvSpPr>
        <p:spPr>
          <a:xfrm>
            <a:off x="263694" y="5627318"/>
            <a:ext cx="7917826" cy="2616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 marL="819150" lvl="2" indent="-285750" algn="ctr">
              <a:spcBef>
                <a:spcPts val="400"/>
              </a:spcBef>
              <a:buFont typeface="Arial" panose="020B0604020202020204" pitchFamily="34" charset="0"/>
              <a:buChar char="•"/>
              <a:defRPr sz="110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ctr"/>
            <a:r>
              <a:rPr lang="cs-CZ" sz="1100" dirty="0"/>
              <a:t>Důsledné seznámení se s požadavky stanovenými v Manuálech (co lze dokládat, jak dokládat ad.) </a:t>
            </a:r>
          </a:p>
        </p:txBody>
      </p:sp>
    </p:spTree>
    <p:extLst>
      <p:ext uri="{BB962C8B-B14F-4D97-AF65-F5344CB8AC3E}">
        <p14:creationId xmlns:p14="http://schemas.microsoft.com/office/powerpoint/2010/main" val="35889483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DRP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41056C-A37A-4983-BC73-5FBBE04D6A64}"/>
              </a:ext>
            </a:extLst>
          </p:cNvPr>
          <p:cNvSpPr txBox="1">
            <a:spLocks/>
          </p:cNvSpPr>
          <p:nvPr/>
        </p:nvSpPr>
        <p:spPr>
          <a:xfrm>
            <a:off x="254173" y="1438872"/>
            <a:ext cx="3600000" cy="4447371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Malé změny/Minor </a:t>
            </a:r>
            <a:r>
              <a:rPr lang="cs-CZ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modifications</a:t>
            </a:r>
            <a:r>
              <a:rPr lang="cs-CZ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Budget Flexibility (dostačující souhlas LP):</a:t>
            </a: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Drobné úpravy obsahu projektu/Úprava administrativních prvků (změna kontaktů, změna BÚ LP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Úprava pracovního plánu (nesmí ovlivnit hlavní cíle a výstupy projektu)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Změna AP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Přerozdělení rozpočtu mezi WP a CC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Hlavní změny/Major </a:t>
            </a:r>
            <a:r>
              <a:rPr lang="cs-CZ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modification</a:t>
            </a:r>
            <a:r>
              <a:rPr lang="cs-CZ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(se souhlasem JS/ŘO):</a:t>
            </a: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Partnerství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Přerozdělení rozpočtu mezi partnery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Obsah projektu/Pracovní plán (s dopadem na cíle a aktivity projektu)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Doba trvání projektu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Zrušení závazku k projektu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34154E7-A42A-4656-904C-8C68F632947E}"/>
              </a:ext>
            </a:extLst>
          </p:cNvPr>
          <p:cNvSpPr txBox="1">
            <a:spLocks/>
          </p:cNvSpPr>
          <p:nvPr/>
        </p:nvSpPr>
        <p:spPr>
          <a:xfrm>
            <a:off x="4571999" y="1430163"/>
            <a:ext cx="3600000" cy="52937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cs-CZ" sz="9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b="1" dirty="0"/>
              <a:t>změny v rámci 20% flexibility („flexibility rule“) </a:t>
            </a:r>
            <a:r>
              <a:rPr lang="cs-CZ" sz="1000" dirty="0"/>
              <a:t>–Celkový rozpočet partnera může být překročen maximálně o 20% původní plánované částky, pokud je kompenzováno nedočerpáním rozpočtu/ů jiného partnera/ů → není třeba předchozího schválení řídícího orgánu/společného sekretariátu, ale musí být oznámeno a odůvodněno v </a:t>
            </a:r>
            <a:r>
              <a:rPr lang="cs-CZ" sz="1000" dirty="0" err="1"/>
              <a:t>Progress</a:t>
            </a:r>
            <a:r>
              <a:rPr lang="cs-CZ" sz="1000" dirty="0"/>
              <a:t> report.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b="1" dirty="0"/>
              <a:t>změny nad 20% celkového rozpočtové partnera </a:t>
            </a:r>
            <a:r>
              <a:rPr lang="cs-CZ" sz="1000" dirty="0"/>
              <a:t>→ nutné předchozí schválení ze strany řídícího orgánu/společného sekretariátu. Změny pouze v odůvodněných případech. K velké změně může v zásadě dojít jednou za dobu trvání projektu.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b="1" dirty="0"/>
              <a:t>Přerozdělení rozpočtu mezi nákladovými položkami:</a:t>
            </a:r>
          </a:p>
          <a:p>
            <a:endParaRPr lang="cs-CZ" sz="1000" dirty="0"/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cs-CZ" sz="1000" dirty="0"/>
              <a:t>Částky rozpočtu mohou být přesunuty z jedné rozpočtové kategorie do druhé a rozpočtová kategorie může být překročena (bez maximálního limitu), pokud je to plně odůvodněno potřebami projektu a aktivity projektu zůstávají v souladu s projektovou žádostí.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cs-CZ" sz="1000" dirty="0"/>
              <a:t>Částky rozpočtu mohou být přerozděleny do jiné rozpočtové kategorie, bez předchozího souhlasu JS, i když nebyly plánovány žádné náklady v rozpočtové kategorii, pokud to je řádně podloženo aktivitami a  odůvodněno v </a:t>
            </a:r>
            <a:r>
              <a:rPr lang="cs-CZ" sz="1000" dirty="0" err="1"/>
              <a:t>Progress</a:t>
            </a:r>
            <a:r>
              <a:rPr lang="cs-CZ" sz="1000" dirty="0"/>
              <a:t> report. Projekt musí mít na paměti rozpočtová doporučení pro Externí služby (viz. 3.5 </a:t>
            </a:r>
            <a:r>
              <a:rPr lang="cs-CZ" sz="1000" dirty="0" err="1"/>
              <a:t>Drawing</a:t>
            </a:r>
            <a:r>
              <a:rPr lang="cs-CZ" sz="1000" dirty="0"/>
              <a:t> up a </a:t>
            </a:r>
            <a:r>
              <a:rPr lang="cs-CZ" sz="1000" dirty="0" err="1"/>
              <a:t>project</a:t>
            </a:r>
            <a:r>
              <a:rPr lang="cs-CZ" sz="1000" dirty="0"/>
              <a:t> budget)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cs-CZ" sz="1000" dirty="0"/>
              <a:t>Vybavení by mělo zůstat výjimkou, neplánované aktivity konzultovat s JS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cs-CZ" sz="1000" dirty="0"/>
              <a:t>Infrastruktura a stavební práce – neplánované výdaje způsobile jen výjimečně a pouze po souhlasu JS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827314"/>
            <a:ext cx="3600000" cy="369332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Změny rozpočtu</a:t>
            </a:r>
          </a:p>
        </p:txBody>
      </p:sp>
    </p:spTree>
    <p:extLst>
      <p:ext uri="{BB962C8B-B14F-4D97-AF65-F5344CB8AC3E}">
        <p14:creationId xmlns:p14="http://schemas.microsoft.com/office/powerpoint/2010/main" val="10993473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E960D302-F8F4-B6F9-93EA-DEC7C8049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DE1CD84-AC15-36CD-BCEB-60ECF06B4E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128" t="25676" r="24061" b="20640"/>
          <a:stretch/>
        </p:blipFill>
        <p:spPr bwMode="auto">
          <a:xfrm>
            <a:off x="1962365" y="1078787"/>
            <a:ext cx="4715838" cy="49424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F337557-21F4-333E-3919-66E3ED03A9B4}"/>
              </a:ext>
            </a:extLst>
          </p:cNvPr>
          <p:cNvSpPr txBox="1">
            <a:spLocks/>
          </p:cNvSpPr>
          <p:nvPr/>
        </p:nvSpPr>
        <p:spPr>
          <a:xfrm rot="16200000">
            <a:off x="-1366648" y="3288385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DRP – tabulka malých a velkých změn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342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Ověření způsobilosti výdajů je jedním, ale ne jediným z cílů kontroly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altLang="cs-CZ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rámci finančního řízení a v rámci kontroly je potřeba postupovat v souladu s: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sz="2400" b="1" dirty="0">
              <a:solidFill>
                <a:srgbClr val="0052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lvl="2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Nařízeními EU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lvl="2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Programovou dokumentací </a:t>
            </a:r>
            <a:r>
              <a:rPr lang="cs-CZ" b="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b="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cs-CZ" b="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manual</a:t>
            </a:r>
            <a:r>
              <a:rPr lang="cs-CZ" b="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b="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Implementation</a:t>
            </a:r>
            <a:r>
              <a:rPr lang="cs-CZ" b="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manual)</a:t>
            </a:r>
            <a:endParaRPr lang="cs-CZ" b="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>
              <a:spcBef>
                <a:spcPct val="20000"/>
              </a:spcBef>
              <a:buNone/>
            </a:pPr>
            <a:endParaRPr lang="cs-CZ" sz="2000" b="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lvl="2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Národní legislativou a metodikami </a:t>
            </a:r>
            <a:r>
              <a:rPr lang="cs-CZ" b="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(zejména Metodický pokyn pro způsobilost výdajů a jejich vykazování v programovém období 2021 -2027)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sz="2000" b="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lvl="2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Pokyny pro partnery ke kontrole za období 2021 – 2027 vč. příloh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sz="20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lvl="2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Náležitosti dokladování vč. příloh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sz="2000" b="1" dirty="0">
              <a:solidFill>
                <a:schemeClr val="tx1"/>
              </a:solidFill>
            </a:endParaRPr>
          </a:p>
          <a:p>
            <a:pPr lvl="0"/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Způsobilost výdajů </a:t>
            </a:r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595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9338F3C-DB33-460F-96C4-F4F396C5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6" name="Obrázek 5" descr="Tázavý pohled sýčka králičího">
            <a:extLst>
              <a:ext uri="{FF2B5EF4-FFF2-40B4-BE49-F238E27FC236}">
                <a16:creationId xmlns:a16="http://schemas.microsoft.com/office/drawing/2014/main" id="{854505D9-77CE-4199-A4EC-FFD4C103B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4845"/>
            <a:ext cx="9144000" cy="6353473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46359917-94CD-4B6A-A621-5918EAB1CC76}"/>
              </a:ext>
            </a:extLst>
          </p:cNvPr>
          <p:cNvSpPr txBox="1"/>
          <p:nvPr/>
        </p:nvSpPr>
        <p:spPr>
          <a:xfrm>
            <a:off x="5138057" y="3075056"/>
            <a:ext cx="362276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cs-CZ" sz="4000" b="1" dirty="0">
                <a:ln w="1016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Další otázky? </a:t>
            </a:r>
          </a:p>
        </p:txBody>
      </p:sp>
    </p:spTree>
    <p:extLst>
      <p:ext uri="{BB962C8B-B14F-4D97-AF65-F5344CB8AC3E}">
        <p14:creationId xmlns:p14="http://schemas.microsoft.com/office/powerpoint/2010/main" val="41388964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8A77294-4A89-984E-882C-6824E409781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38585"/>
            <a:ext cx="9143999" cy="8904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za pozornost</a:t>
            </a:r>
            <a:r>
              <a:rPr lang="cs-CZ" sz="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83137" y="6356349"/>
            <a:ext cx="500431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386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>
                <a:solidFill>
                  <a:schemeClr val="bg1"/>
                </a:solidFill>
              </a:rPr>
              <a:t>Věcné způsobilosti výdajů </a:t>
            </a:r>
            <a:r>
              <a:rPr lang="cs-CZ" altLang="cs-CZ" dirty="0">
                <a:solidFill>
                  <a:schemeClr val="bg1"/>
                </a:solidFill>
              </a:rPr>
              <a:t>– soulad s právními předpisy, pravidly programu a podmínkami podpory. 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endParaRPr lang="cs-CZ" altLang="cs-CZ" dirty="0">
              <a:solidFill>
                <a:schemeClr val="bg1"/>
              </a:solidFill>
            </a:endParaRPr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>
                <a:solidFill>
                  <a:schemeClr val="bg1"/>
                </a:solidFill>
              </a:rPr>
              <a:t>Přiměřenosti výdajů </a:t>
            </a:r>
            <a:r>
              <a:rPr lang="cs-CZ" altLang="cs-CZ" dirty="0">
                <a:solidFill>
                  <a:schemeClr val="bg1"/>
                </a:solidFill>
              </a:rPr>
              <a:t>– optimální vztah mezi hospodárnosti, účelnosti a efektivnosti, tzv. pravidlo 3E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endParaRPr lang="cs-CZ" altLang="cs-CZ" dirty="0">
              <a:solidFill>
                <a:schemeClr val="bg1"/>
              </a:solidFill>
            </a:endParaRPr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>
                <a:solidFill>
                  <a:schemeClr val="bg1"/>
                </a:solidFill>
              </a:rPr>
              <a:t>Časové způsobilosti výdajů </a:t>
            </a:r>
            <a:r>
              <a:rPr lang="cs-CZ" altLang="cs-CZ" dirty="0">
                <a:solidFill>
                  <a:schemeClr val="bg1"/>
                </a:solidFill>
              </a:rPr>
              <a:t>– vznik a úhrada výdaje. Výdaj musí nejen vzniknout, ale i být uhrazen v daném reportovacím období (s výjimkou pro závěrečné období)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endParaRPr lang="cs-CZ" altLang="cs-CZ" dirty="0">
              <a:solidFill>
                <a:schemeClr val="bg1"/>
              </a:solidFill>
            </a:endParaRPr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>
                <a:solidFill>
                  <a:schemeClr val="bg1"/>
                </a:solidFill>
              </a:rPr>
              <a:t>Místní způsobilosti výdajů </a:t>
            </a:r>
            <a:r>
              <a:rPr lang="cs-CZ" altLang="cs-CZ" dirty="0">
                <a:solidFill>
                  <a:schemeClr val="bg1"/>
                </a:solidFill>
              </a:rPr>
              <a:t>– programové a </a:t>
            </a:r>
            <a:r>
              <a:rPr lang="cs-CZ" altLang="cs-CZ" dirty="0" err="1">
                <a:solidFill>
                  <a:schemeClr val="bg1"/>
                </a:solidFill>
              </a:rPr>
              <a:t>mimoprogramové</a:t>
            </a:r>
            <a:r>
              <a:rPr lang="cs-CZ" altLang="cs-CZ" dirty="0">
                <a:solidFill>
                  <a:schemeClr val="bg1"/>
                </a:solidFill>
              </a:rPr>
              <a:t> území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endParaRPr lang="cs-CZ" altLang="cs-CZ" dirty="0">
              <a:solidFill>
                <a:schemeClr val="bg1"/>
              </a:solidFill>
            </a:endParaRPr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>
                <a:solidFill>
                  <a:schemeClr val="bg1"/>
                </a:solidFill>
              </a:rPr>
              <a:t>Vykázání výdajů </a:t>
            </a:r>
            <a:r>
              <a:rPr lang="cs-CZ" altLang="cs-CZ" dirty="0">
                <a:solidFill>
                  <a:schemeClr val="bg1"/>
                </a:solidFill>
              </a:rPr>
              <a:t>– doložení příslušnou dokumentací</a:t>
            </a:r>
          </a:p>
          <a:p>
            <a:pPr marL="1055688" lvl="3" indent="-342900"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chemeClr val="bg1"/>
                </a:solidFill>
              </a:rPr>
              <a:t>úplné vykazování výdajů</a:t>
            </a:r>
          </a:p>
          <a:p>
            <a:pPr marL="1055688" lvl="3" indent="-342900"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chemeClr val="bg1"/>
                </a:solidFill>
              </a:rPr>
              <a:t>zjednodušené vykazování výdajů (tzv. paušál)</a:t>
            </a:r>
            <a:endParaRPr lang="cs-CZ" dirty="0">
              <a:solidFill>
                <a:schemeClr val="bg1"/>
              </a:solidFill>
            </a:endParaRPr>
          </a:p>
          <a:p>
            <a:pPr marL="0" lvl="1" indent="0">
              <a:spcBef>
                <a:spcPct val="20000"/>
              </a:spcBef>
              <a:buNone/>
            </a:pPr>
            <a:endParaRPr lang="cs-CZ" sz="2000" b="1" dirty="0">
              <a:solidFill>
                <a:schemeClr val="tx1"/>
              </a:solidFill>
            </a:endParaRPr>
          </a:p>
          <a:p>
            <a:pPr lvl="0"/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alt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Způsobilost nárokovaných výdajů a s nimi spojených aktivit je posuzována ve smyslu: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890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Úplné, kompletní a správné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Opravy prováděné řádným způsobem - tzv. účetní opravy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Utříděné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Odděleně zaúčtované od ostatních výdajů partnera (tzv. </a:t>
            </a:r>
            <a:r>
              <a:rPr lang="cs-CZ" sz="16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separate</a:t>
            </a:r>
            <a:r>
              <a:rPr lang="cs-CZ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accounting</a:t>
            </a:r>
            <a:r>
              <a:rPr lang="cs-CZ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cs-CZ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souladu s pravidly způsobilosti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Dle charakteru a výše vzniklé na základě výběrového/zadávacího řízení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Označení originálů účetních dokladů řádně dle požadavků programu</a:t>
            </a:r>
          </a:p>
          <a:p>
            <a:pPr marL="914400" lvl="1" indent="-285750">
              <a:buFont typeface="Wingdings" panose="05000000000000000000" pitchFamily="2" charset="2"/>
              <a:buChar char="Ø"/>
            </a:pPr>
            <a:r>
              <a:rPr lang="cs-CZ" sz="1600" b="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Název projektu (ACRONYM),</a:t>
            </a:r>
          </a:p>
          <a:p>
            <a:pPr marL="914400" lvl="1" indent="-285750">
              <a:buFont typeface="Wingdings" panose="05000000000000000000" pitchFamily="2" charset="2"/>
              <a:buChar char="Ø"/>
            </a:pPr>
            <a:r>
              <a:rPr lang="cs-CZ" sz="1600" b="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Číslo projektu</a:t>
            </a:r>
          </a:p>
          <a:p>
            <a:pPr marL="914400" lvl="1" indent="-285750">
              <a:buFont typeface="Wingdings" panose="05000000000000000000" pitchFamily="2" charset="2"/>
              <a:buChar char="Ø"/>
            </a:pPr>
            <a:r>
              <a:rPr lang="cs-CZ" sz="1600" b="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Název programu</a:t>
            </a:r>
          </a:p>
          <a:p>
            <a:pPr lvl="0"/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Způsobilost výdajů – náležitosti dokumentů s výjimkou paušálních výdajů: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962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DRP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41056C-A37A-4983-BC73-5FBBE04D6A64}"/>
              </a:ext>
            </a:extLst>
          </p:cNvPr>
          <p:cNvSpPr txBox="1">
            <a:spLocks/>
          </p:cNvSpPr>
          <p:nvPr/>
        </p:nvSpPr>
        <p:spPr>
          <a:xfrm>
            <a:off x="254173" y="1430163"/>
            <a:ext cx="3600000" cy="2462213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chemeClr val="bg1"/>
                </a:solidFill>
              </a:rPr>
              <a:t>Staff</a:t>
            </a:r>
            <a:r>
              <a:rPr lang="cs-CZ" sz="1400" dirty="0">
                <a:solidFill>
                  <a:schemeClr val="bg1"/>
                </a:solidFill>
              </a:rPr>
              <a:t> (CC1)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bg1"/>
                </a:solidFill>
              </a:rPr>
              <a:t>Office &amp; </a:t>
            </a:r>
            <a:r>
              <a:rPr lang="cs-CZ" sz="1400" dirty="0" err="1">
                <a:solidFill>
                  <a:schemeClr val="bg1"/>
                </a:solidFill>
              </a:rPr>
              <a:t>Administration</a:t>
            </a:r>
            <a:r>
              <a:rPr lang="cs-CZ" sz="1400" dirty="0">
                <a:solidFill>
                  <a:schemeClr val="bg1"/>
                </a:solidFill>
              </a:rPr>
              <a:t> (CC2)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chemeClr val="bg1"/>
                </a:solidFill>
              </a:rPr>
              <a:t>Travel</a:t>
            </a:r>
            <a:r>
              <a:rPr lang="cs-CZ" sz="1400" dirty="0">
                <a:solidFill>
                  <a:schemeClr val="bg1"/>
                </a:solidFill>
              </a:rPr>
              <a:t> &amp; </a:t>
            </a:r>
            <a:r>
              <a:rPr lang="cs-CZ" sz="1400" dirty="0" err="1">
                <a:solidFill>
                  <a:schemeClr val="bg1"/>
                </a:solidFill>
              </a:rPr>
              <a:t>Accommodation</a:t>
            </a:r>
            <a:r>
              <a:rPr lang="cs-CZ" sz="1400" dirty="0">
                <a:solidFill>
                  <a:schemeClr val="bg1"/>
                </a:solidFill>
              </a:rPr>
              <a:t> (CC3)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chemeClr val="bg1"/>
                </a:solidFill>
              </a:rPr>
              <a:t>External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Expertice</a:t>
            </a:r>
            <a:r>
              <a:rPr lang="cs-CZ" sz="1400" dirty="0">
                <a:solidFill>
                  <a:schemeClr val="bg1"/>
                </a:solidFill>
              </a:rPr>
              <a:t> &amp; </a:t>
            </a:r>
            <a:r>
              <a:rPr lang="cs-CZ" sz="1400" dirty="0" err="1">
                <a:solidFill>
                  <a:schemeClr val="bg1"/>
                </a:solidFill>
              </a:rPr>
              <a:t>Services</a:t>
            </a:r>
            <a:r>
              <a:rPr lang="cs-CZ" sz="1400" dirty="0">
                <a:solidFill>
                  <a:schemeClr val="bg1"/>
                </a:solidFill>
              </a:rPr>
              <a:t> (CC4)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chemeClr val="bg1"/>
                </a:solidFill>
              </a:rPr>
              <a:t>Equipment</a:t>
            </a:r>
            <a:r>
              <a:rPr lang="cs-CZ" sz="1400" dirty="0">
                <a:solidFill>
                  <a:schemeClr val="bg1"/>
                </a:solidFill>
              </a:rPr>
              <a:t> (CC5)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chemeClr val="bg1"/>
                </a:solidFill>
              </a:rPr>
              <a:t>Infrastructure</a:t>
            </a:r>
            <a:r>
              <a:rPr lang="cs-CZ" sz="1400" dirty="0">
                <a:solidFill>
                  <a:schemeClr val="bg1"/>
                </a:solidFill>
              </a:rPr>
              <a:t> &amp; Works (CC6)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34154E7-A42A-4656-904C-8C68F632947E}"/>
              </a:ext>
            </a:extLst>
          </p:cNvPr>
          <p:cNvSpPr txBox="1">
            <a:spLocks/>
          </p:cNvSpPr>
          <p:nvPr/>
        </p:nvSpPr>
        <p:spPr>
          <a:xfrm>
            <a:off x="4571999" y="1464999"/>
            <a:ext cx="3600000" cy="2462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chemeClr val="tx1"/>
                </a:solidFill>
              </a:rPr>
              <a:t>Staff</a:t>
            </a:r>
            <a:r>
              <a:rPr lang="cs-CZ" sz="1400" dirty="0">
                <a:solidFill>
                  <a:schemeClr val="tx1"/>
                </a:solidFill>
              </a:rPr>
              <a:t> (CC1)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tx1"/>
                </a:solidFill>
              </a:rPr>
              <a:t>Office &amp; </a:t>
            </a:r>
            <a:r>
              <a:rPr lang="cs-CZ" sz="1400" dirty="0" err="1">
                <a:solidFill>
                  <a:schemeClr val="tx1"/>
                </a:solidFill>
              </a:rPr>
              <a:t>Administration</a:t>
            </a:r>
            <a:r>
              <a:rPr lang="cs-CZ" sz="1400" dirty="0">
                <a:solidFill>
                  <a:schemeClr val="tx1"/>
                </a:solidFill>
              </a:rPr>
              <a:t> (CC2)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chemeClr val="tx1"/>
                </a:solidFill>
              </a:rPr>
              <a:t>Travel</a:t>
            </a:r>
            <a:r>
              <a:rPr lang="cs-CZ" sz="1400" dirty="0">
                <a:solidFill>
                  <a:schemeClr val="tx1"/>
                </a:solidFill>
              </a:rPr>
              <a:t> &amp; </a:t>
            </a:r>
            <a:r>
              <a:rPr lang="cs-CZ" sz="1400" dirty="0" err="1">
                <a:solidFill>
                  <a:schemeClr val="tx1"/>
                </a:solidFill>
              </a:rPr>
              <a:t>Accommodation</a:t>
            </a:r>
            <a:r>
              <a:rPr lang="cs-CZ" sz="1400" dirty="0">
                <a:solidFill>
                  <a:schemeClr val="tx1"/>
                </a:solidFill>
              </a:rPr>
              <a:t> (CC3)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chemeClr val="tx1"/>
                </a:solidFill>
              </a:rPr>
              <a:t>External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Expertice</a:t>
            </a:r>
            <a:r>
              <a:rPr lang="cs-CZ" sz="1400" dirty="0">
                <a:solidFill>
                  <a:schemeClr val="tx1"/>
                </a:solidFill>
              </a:rPr>
              <a:t> &amp; </a:t>
            </a:r>
            <a:r>
              <a:rPr lang="cs-CZ" sz="1400" dirty="0" err="1">
                <a:solidFill>
                  <a:schemeClr val="tx1"/>
                </a:solidFill>
              </a:rPr>
              <a:t>Services</a:t>
            </a:r>
            <a:r>
              <a:rPr lang="cs-CZ" sz="1400" dirty="0">
                <a:solidFill>
                  <a:schemeClr val="tx1"/>
                </a:solidFill>
              </a:rPr>
              <a:t> (CC4)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chemeClr val="tx1"/>
                </a:solidFill>
              </a:rPr>
              <a:t>Equipment</a:t>
            </a:r>
            <a:r>
              <a:rPr lang="cs-CZ" sz="1400" dirty="0">
                <a:solidFill>
                  <a:schemeClr val="tx1"/>
                </a:solidFill>
              </a:rPr>
              <a:t> (CC5)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chemeClr val="tx1"/>
                </a:solidFill>
              </a:rPr>
              <a:t>Infrastructure</a:t>
            </a:r>
            <a:r>
              <a:rPr lang="cs-CZ" sz="1400" dirty="0">
                <a:solidFill>
                  <a:schemeClr val="tx1"/>
                </a:solidFill>
              </a:rPr>
              <a:t> &amp; Works (CC6)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827314"/>
            <a:ext cx="3600000" cy="307777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Nákladové položky/</a:t>
            </a:r>
            <a:r>
              <a:rPr lang="cs-CZ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Cost</a:t>
            </a:r>
            <a:r>
              <a:rPr lang="cs-CZ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cs-CZ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Categories</a:t>
            </a:r>
            <a:r>
              <a:rPr lang="cs-CZ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(CC)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28B9852-C4C6-462A-AAA3-E9489EEA4437}"/>
              </a:ext>
            </a:extLst>
          </p:cNvPr>
          <p:cNvSpPr txBox="1"/>
          <p:nvPr/>
        </p:nvSpPr>
        <p:spPr>
          <a:xfrm>
            <a:off x="254173" y="4286183"/>
            <a:ext cx="3600000" cy="1015663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cs-CZ" dirty="0"/>
              <a:t>Programová dokumentace</a:t>
            </a:r>
            <a:r>
              <a:rPr lang="cs-CZ" sz="1800" dirty="0">
                <a:solidFill>
                  <a:schemeClr val="dk1"/>
                </a:solidFill>
              </a:rPr>
              <a:t> 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      </a:t>
            </a:r>
            <a:r>
              <a:rPr lang="cs-CZ" dirty="0" err="1"/>
              <a:t>Implementation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Manual</a:t>
            </a:r>
            <a:endParaRPr lang="cs-CZ" sz="1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cs-CZ" dirty="0"/>
              <a:t>      </a:t>
            </a:r>
            <a:r>
              <a:rPr lang="cs-CZ" dirty="0" err="1"/>
              <a:t>Manual</a:t>
            </a:r>
            <a:r>
              <a:rPr lang="cs-CZ" dirty="0"/>
              <a:t> on </a:t>
            </a:r>
            <a:r>
              <a:rPr lang="cs-CZ" dirty="0" err="1"/>
              <a:t>eligibility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 </a:t>
            </a:r>
            <a:r>
              <a:rPr lang="cs-CZ" dirty="0" err="1"/>
              <a:t>expenditure</a:t>
            </a:r>
            <a:r>
              <a:rPr lang="cs-CZ" dirty="0"/>
              <a:t>    	(</a:t>
            </a:r>
            <a:r>
              <a:rPr lang="cs-CZ" dirty="0" err="1"/>
              <a:t>MoE</a:t>
            </a:r>
            <a:r>
              <a:rPr lang="cs-CZ" dirty="0"/>
              <a:t>)</a:t>
            </a:r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539FB40-9064-4A28-B6A2-36BAED5EC8F7}"/>
              </a:ext>
            </a:extLst>
          </p:cNvPr>
          <p:cNvSpPr txBox="1"/>
          <p:nvPr/>
        </p:nvSpPr>
        <p:spPr>
          <a:xfrm>
            <a:off x="4571999" y="4257120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cs-CZ" dirty="0"/>
              <a:t>Programová dokumentace</a:t>
            </a:r>
          </a:p>
          <a:p>
            <a:pPr marL="0" indent="0">
              <a:buNone/>
            </a:pPr>
            <a:r>
              <a:rPr lang="cs-CZ" dirty="0"/>
              <a:t>      Programme </a:t>
            </a:r>
            <a:r>
              <a:rPr lang="cs-CZ" dirty="0" err="1"/>
              <a:t>Manual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9882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>
            <a:solidFill>
              <a:schemeClr val="tx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DRP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41056C-A37A-4983-BC73-5FBBE04D6A64}"/>
              </a:ext>
            </a:extLst>
          </p:cNvPr>
          <p:cNvSpPr txBox="1">
            <a:spLocks/>
          </p:cNvSpPr>
          <p:nvPr/>
        </p:nvSpPr>
        <p:spPr>
          <a:xfrm>
            <a:off x="236757" y="1149125"/>
            <a:ext cx="3600000" cy="2423740"/>
          </a:xfrm>
          <a:prstGeom prst="rect">
            <a:avLst/>
          </a:prstGeom>
          <a:solidFill>
            <a:srgbClr val="002060"/>
          </a:solidFill>
          <a:ln>
            <a:solidFill>
              <a:schemeClr val="tx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b="1" dirty="0" err="1">
                <a:solidFill>
                  <a:schemeClr val="bg1"/>
                </a:solidFill>
              </a:rPr>
              <a:t>Staff</a:t>
            </a:r>
            <a:r>
              <a:rPr lang="cs-CZ" sz="1200" b="1" dirty="0">
                <a:solidFill>
                  <a:schemeClr val="bg1"/>
                </a:solidFill>
              </a:rPr>
              <a:t> </a:t>
            </a:r>
            <a:r>
              <a:rPr lang="cs-CZ" sz="1200" b="1" dirty="0" err="1">
                <a:solidFill>
                  <a:schemeClr val="bg1"/>
                </a:solidFill>
              </a:rPr>
              <a:t>costs</a:t>
            </a:r>
            <a:r>
              <a:rPr lang="cs-CZ" sz="1200" b="1" dirty="0">
                <a:solidFill>
                  <a:schemeClr val="bg1"/>
                </a:solidFill>
              </a:rPr>
              <a:t> (CC1)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cs-CZ" sz="1200" dirty="0">
                <a:solidFill>
                  <a:schemeClr val="bg1"/>
                </a:solidFill>
              </a:rPr>
              <a:t>20% paušální sazba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b="1" dirty="0">
                <a:solidFill>
                  <a:schemeClr val="bg1"/>
                </a:solidFill>
              </a:rPr>
              <a:t>Office &amp; </a:t>
            </a:r>
            <a:r>
              <a:rPr lang="cs-CZ" sz="1200" b="1" dirty="0" err="1">
                <a:solidFill>
                  <a:schemeClr val="bg1"/>
                </a:solidFill>
              </a:rPr>
              <a:t>Administration</a:t>
            </a:r>
            <a:r>
              <a:rPr lang="cs-CZ" sz="1200" b="1" dirty="0">
                <a:solidFill>
                  <a:schemeClr val="bg1"/>
                </a:solidFill>
              </a:rPr>
              <a:t> (CC2)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cs-CZ" sz="1200" dirty="0">
                <a:solidFill>
                  <a:schemeClr val="bg1"/>
                </a:solidFill>
              </a:rPr>
              <a:t>15% paušální sazba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b="1" dirty="0" err="1">
                <a:solidFill>
                  <a:schemeClr val="bg1"/>
                </a:solidFill>
              </a:rPr>
              <a:t>Travel</a:t>
            </a:r>
            <a:r>
              <a:rPr lang="cs-CZ" sz="1200" b="1" dirty="0">
                <a:solidFill>
                  <a:schemeClr val="bg1"/>
                </a:solidFill>
              </a:rPr>
              <a:t> &amp; </a:t>
            </a:r>
            <a:r>
              <a:rPr lang="cs-CZ" sz="1200" b="1" dirty="0" err="1">
                <a:solidFill>
                  <a:schemeClr val="bg1"/>
                </a:solidFill>
              </a:rPr>
              <a:t>Accommdation</a:t>
            </a:r>
            <a:r>
              <a:rPr lang="cs-CZ" sz="1200" b="1" dirty="0">
                <a:solidFill>
                  <a:schemeClr val="bg1"/>
                </a:solidFill>
              </a:rPr>
              <a:t> (CC3)</a:t>
            </a:r>
            <a:endParaRPr lang="cs-CZ" sz="1200" dirty="0">
              <a:solidFill>
                <a:schemeClr val="bg1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cs-CZ" sz="1200" dirty="0">
                <a:solidFill>
                  <a:schemeClr val="bg1"/>
                </a:solidFill>
              </a:rPr>
              <a:t>15% paušální sazba</a:t>
            </a:r>
          </a:p>
          <a:p>
            <a:pPr lvl="1"/>
            <a:endParaRPr lang="cs-CZ" sz="1200" dirty="0"/>
          </a:p>
          <a:p>
            <a:endParaRPr lang="cs-CZ" sz="1200" b="1" u="sng" dirty="0">
              <a:solidFill>
                <a:schemeClr val="bg1"/>
              </a:solidFill>
            </a:endParaRPr>
          </a:p>
          <a:p>
            <a:endParaRPr lang="cs-CZ" sz="1050" b="1" u="sng" dirty="0">
              <a:solidFill>
                <a:schemeClr val="bg1"/>
              </a:solidFill>
            </a:endParaRPr>
          </a:p>
          <a:p>
            <a:endParaRPr lang="cs-CZ" sz="1050" b="1" u="sng" dirty="0">
              <a:solidFill>
                <a:schemeClr val="bg1"/>
              </a:solidFill>
            </a:endParaRPr>
          </a:p>
          <a:p>
            <a:endParaRPr lang="cs-CZ" sz="1050" b="1" u="sng" dirty="0">
              <a:solidFill>
                <a:schemeClr val="bg1"/>
              </a:solidFill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34154E7-A42A-4656-904C-8C68F632947E}"/>
              </a:ext>
            </a:extLst>
          </p:cNvPr>
          <p:cNvSpPr txBox="1">
            <a:spLocks/>
          </p:cNvSpPr>
          <p:nvPr/>
        </p:nvSpPr>
        <p:spPr>
          <a:xfrm>
            <a:off x="4571999" y="1175300"/>
            <a:ext cx="3600000" cy="23314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50" b="1" dirty="0">
                <a:solidFill>
                  <a:schemeClr val="tx1"/>
                </a:solidFill>
              </a:rPr>
              <a:t>Office &amp; </a:t>
            </a:r>
            <a:r>
              <a:rPr lang="cs-CZ" sz="1050" b="1" dirty="0" err="1">
                <a:solidFill>
                  <a:schemeClr val="tx1"/>
                </a:solidFill>
              </a:rPr>
              <a:t>Administration</a:t>
            </a:r>
            <a:r>
              <a:rPr lang="cs-CZ" sz="1050" b="1" dirty="0">
                <a:solidFill>
                  <a:schemeClr val="tx1"/>
                </a:solidFill>
              </a:rPr>
              <a:t> (CC2)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cs-CZ" sz="1050" dirty="0">
                <a:solidFill>
                  <a:schemeClr val="tx1"/>
                </a:solidFill>
              </a:rPr>
              <a:t>15% paušální sazba ze </a:t>
            </a:r>
            <a:r>
              <a:rPr lang="cs-CZ" sz="1050" dirty="0" err="1">
                <a:solidFill>
                  <a:schemeClr val="tx1"/>
                </a:solidFill>
              </a:rPr>
              <a:t>Staff</a:t>
            </a:r>
            <a:r>
              <a:rPr lang="cs-CZ" sz="1050" dirty="0">
                <a:solidFill>
                  <a:schemeClr val="tx1"/>
                </a:solidFill>
              </a:rPr>
              <a:t> </a:t>
            </a:r>
            <a:r>
              <a:rPr lang="cs-CZ" sz="1050" dirty="0" err="1">
                <a:solidFill>
                  <a:schemeClr val="tx1"/>
                </a:solidFill>
              </a:rPr>
              <a:t>cost</a:t>
            </a:r>
            <a:r>
              <a:rPr lang="cs-CZ" sz="1050" dirty="0">
                <a:solidFill>
                  <a:schemeClr val="tx1"/>
                </a:solidFill>
              </a:rPr>
              <a:t> (CC1)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05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50" b="1" dirty="0" err="1">
                <a:solidFill>
                  <a:schemeClr val="tx1"/>
                </a:solidFill>
              </a:rPr>
              <a:t>Travel</a:t>
            </a:r>
            <a:r>
              <a:rPr lang="cs-CZ" sz="1050" b="1" dirty="0">
                <a:solidFill>
                  <a:schemeClr val="tx1"/>
                </a:solidFill>
              </a:rPr>
              <a:t> &amp; </a:t>
            </a:r>
            <a:r>
              <a:rPr lang="cs-CZ" sz="1050" b="1" dirty="0" err="1">
                <a:solidFill>
                  <a:schemeClr val="tx1"/>
                </a:solidFill>
              </a:rPr>
              <a:t>Accommdation</a:t>
            </a:r>
            <a:r>
              <a:rPr lang="cs-CZ" sz="1050" b="1" dirty="0">
                <a:solidFill>
                  <a:schemeClr val="tx1"/>
                </a:solidFill>
              </a:rPr>
              <a:t> (CC3)</a:t>
            </a:r>
            <a:endParaRPr lang="cs-CZ" sz="1050" dirty="0">
              <a:solidFill>
                <a:schemeClr val="tx1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cs-CZ" sz="1050" dirty="0">
                <a:solidFill>
                  <a:schemeClr val="tx1"/>
                </a:solidFill>
              </a:rPr>
              <a:t>15% paušální sazba ze </a:t>
            </a:r>
            <a:r>
              <a:rPr lang="cs-CZ" sz="1050" dirty="0" err="1">
                <a:solidFill>
                  <a:schemeClr val="tx1"/>
                </a:solidFill>
              </a:rPr>
              <a:t>Staff</a:t>
            </a:r>
            <a:r>
              <a:rPr lang="cs-CZ" sz="1050" dirty="0">
                <a:solidFill>
                  <a:schemeClr val="tx1"/>
                </a:solidFill>
              </a:rPr>
              <a:t> </a:t>
            </a:r>
            <a:r>
              <a:rPr lang="cs-CZ" sz="1050" dirty="0" err="1">
                <a:solidFill>
                  <a:schemeClr val="tx1"/>
                </a:solidFill>
              </a:rPr>
              <a:t>cost</a:t>
            </a:r>
            <a:r>
              <a:rPr lang="cs-CZ" sz="1050" dirty="0">
                <a:solidFill>
                  <a:schemeClr val="tx1"/>
                </a:solidFill>
              </a:rPr>
              <a:t> (CC1)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cs-CZ" sz="1050" dirty="0">
              <a:solidFill>
                <a:schemeClr val="tx1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cs-CZ" sz="1050" dirty="0">
              <a:solidFill>
                <a:schemeClr val="tx1"/>
              </a:solidFill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704594"/>
            <a:ext cx="3600000" cy="307777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Možnosti zjednodušených nákladů</a:t>
            </a: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EEBE53F3-5867-433E-85EC-25992F0003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4677" y="2666455"/>
            <a:ext cx="477339" cy="47733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07944B62-6FE7-4372-8F6D-A984822B5EF9}"/>
              </a:ext>
            </a:extLst>
          </p:cNvPr>
          <p:cNvSpPr txBox="1"/>
          <p:nvPr/>
        </p:nvSpPr>
        <p:spPr>
          <a:xfrm>
            <a:off x="5289990" y="2666455"/>
            <a:ext cx="2726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FF0000"/>
                </a:solidFill>
              </a:rPr>
              <a:t>Jiná metoda zjednodušených výdajů v programu IE neexistuje</a:t>
            </a:r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EBBDF09F-8FBD-4F6F-93A0-62F2AE0F5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08ACA78-34D2-4B2B-9F0D-151E7142AE10}"/>
              </a:ext>
            </a:extLst>
          </p:cNvPr>
          <p:cNvSpPr txBox="1"/>
          <p:nvPr/>
        </p:nvSpPr>
        <p:spPr>
          <a:xfrm rot="16200000">
            <a:off x="-1318441" y="1649674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A3684AE-7150-E832-6CC0-B25857EB16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58" t="30986" r="45354" b="13067"/>
          <a:stretch/>
        </p:blipFill>
        <p:spPr bwMode="auto">
          <a:xfrm>
            <a:off x="1725612" y="244409"/>
            <a:ext cx="5327015" cy="3333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14267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DRP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41056C-A37A-4983-BC73-5FBBE04D6A64}"/>
              </a:ext>
            </a:extLst>
          </p:cNvPr>
          <p:cNvSpPr txBox="1">
            <a:spLocks/>
          </p:cNvSpPr>
          <p:nvPr/>
        </p:nvSpPr>
        <p:spPr>
          <a:xfrm>
            <a:off x="254173" y="1430163"/>
            <a:ext cx="3600000" cy="4431983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cs-CZ" dirty="0">
              <a:solidFill>
                <a:schemeClr val="bg1"/>
              </a:solidFill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Úroky z úvěru</a:t>
            </a:r>
          </a:p>
          <a:p>
            <a:pPr>
              <a:buClr>
                <a:schemeClr val="bg1"/>
              </a:buClr>
            </a:pPr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</a:t>
            </a:r>
          </a:p>
          <a:p>
            <a:pPr>
              <a:buClr>
                <a:schemeClr val="bg1"/>
              </a:buClr>
            </a:pPr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Pokuty, finanční sankce/penále, úroky z dlužných částek</a:t>
            </a:r>
          </a:p>
          <a:p>
            <a:pPr>
              <a:buClr>
                <a:schemeClr val="bg1"/>
              </a:buClr>
            </a:pPr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Výdaje na soudní spory</a:t>
            </a:r>
          </a:p>
          <a:p>
            <a:pPr>
              <a:buClr>
                <a:schemeClr val="bg1"/>
              </a:buClr>
            </a:pPr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Kurzový rozdíl a výdaje spojené s jeho kolísáním</a:t>
            </a:r>
          </a:p>
          <a:p>
            <a:pPr>
              <a:buClr>
                <a:schemeClr val="bg1"/>
              </a:buClr>
            </a:pPr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Věcné příspěvky, vč. dobrovolnické práce</a:t>
            </a:r>
          </a:p>
          <a:p>
            <a:pPr>
              <a:buClr>
                <a:schemeClr val="bg1"/>
              </a:buClr>
            </a:pPr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Sdílení výdajů mezi partnery, fakturování mezi partnery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Nákup pozemků</a:t>
            </a:r>
          </a:p>
          <a:p>
            <a:pPr>
              <a:buClr>
                <a:schemeClr val="bg1"/>
              </a:buClr>
            </a:pPr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Slevy nezohledněné při nárokování výdaje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DPH u projektů s hodnotou 5 mil. a výše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34154E7-A42A-4656-904C-8C68F632947E}"/>
              </a:ext>
            </a:extLst>
          </p:cNvPr>
          <p:cNvSpPr txBox="1">
            <a:spLocks/>
          </p:cNvSpPr>
          <p:nvPr/>
        </p:nvSpPr>
        <p:spPr>
          <a:xfrm>
            <a:off x="4601851" y="1425342"/>
            <a:ext cx="3600000" cy="426270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Úroky z úvěru</a:t>
            </a:r>
          </a:p>
          <a:p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Dary, Ceny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Pokuty, finanční sankce/penále, úroky z dlužných částek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Výdaje na soudní spory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Kurzové rozdíly a výdaje spojené s kolísáním</a:t>
            </a:r>
          </a:p>
          <a:p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Věcné příspěvky, vč. dobrovolnické práce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Sdílení výdajů mezi partnery, fakturování mezi partnery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Nákup pozemků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Slevy nezohledněné při nárokování výdaje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827314"/>
            <a:ext cx="3600000" cy="338554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Nezpůsobilé výdaje</a:t>
            </a:r>
          </a:p>
        </p:txBody>
      </p:sp>
    </p:spTree>
    <p:extLst>
      <p:ext uri="{BB962C8B-B14F-4D97-AF65-F5344CB8AC3E}">
        <p14:creationId xmlns:p14="http://schemas.microsoft.com/office/powerpoint/2010/main" val="2139134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DRP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41056C-A37A-4983-BC73-5FBBE04D6A64}"/>
              </a:ext>
            </a:extLst>
          </p:cNvPr>
          <p:cNvSpPr txBox="1">
            <a:spLocks/>
          </p:cNvSpPr>
          <p:nvPr/>
        </p:nvSpPr>
        <p:spPr>
          <a:xfrm>
            <a:off x="254173" y="1421454"/>
            <a:ext cx="3600000" cy="449353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300" dirty="0">
                <a:solidFill>
                  <a:schemeClr val="bg1"/>
                </a:solidFill>
              </a:rPr>
              <a:t>Mzdové náklady mohou být proplaceny na základě:</a:t>
            </a:r>
          </a:p>
          <a:p>
            <a:endParaRPr lang="cs-CZ" sz="13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lphaUcPeriod"/>
            </a:pPr>
            <a:r>
              <a:rPr lang="cs-CZ" sz="1300" b="1" u="sng" dirty="0">
                <a:solidFill>
                  <a:schemeClr val="bg1"/>
                </a:solidFill>
              </a:rPr>
              <a:t>Skutečné náklady</a:t>
            </a:r>
            <a:r>
              <a:rPr lang="cs-CZ" sz="1300" dirty="0">
                <a:solidFill>
                  <a:schemeClr val="bg1"/>
                </a:solidFill>
              </a:rPr>
              <a:t> kdy příjemce musí doložit, že vznikly a byly uhrazeny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cs-CZ" sz="1300" dirty="0">
                <a:solidFill>
                  <a:schemeClr val="bg1"/>
                </a:solidFill>
              </a:rPr>
              <a:t>Plný úvazek, tzn. full time,100% pro projekt.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cs-CZ" sz="1300" dirty="0">
                <a:solidFill>
                  <a:schemeClr val="bg1"/>
                </a:solidFill>
              </a:rPr>
              <a:t>Částečný úvazek pro projekt s </a:t>
            </a:r>
            <a:r>
              <a:rPr lang="cs-CZ" sz="1300" b="1" u="sng" dirty="0">
                <a:solidFill>
                  <a:schemeClr val="bg1"/>
                </a:solidFill>
              </a:rPr>
              <a:t>pevně stanoveným procentním podílem </a:t>
            </a:r>
            <a:r>
              <a:rPr lang="cs-CZ" sz="1300" b="1" dirty="0">
                <a:solidFill>
                  <a:schemeClr val="bg1"/>
                </a:solidFill>
              </a:rPr>
              <a:t>odpracované doby za měsíc.</a:t>
            </a:r>
            <a:r>
              <a:rPr lang="cs-CZ" sz="1300" b="1" u="sng" dirty="0">
                <a:solidFill>
                  <a:schemeClr val="bg1"/>
                </a:solidFill>
              </a:rPr>
              <a:t>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cs-CZ" sz="1300" b="1" dirty="0">
                <a:solidFill>
                  <a:schemeClr val="bg1"/>
                </a:solidFill>
              </a:rPr>
              <a:t>Jiné metody vykazování mezd nelze v programu uplatnit (metoda 1720hod a metoda částečného úvazku s pružným počtem odpracovaných hodin za měsíc)</a:t>
            </a:r>
            <a:endParaRPr lang="cs-CZ" sz="13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lphaUcPeriod"/>
            </a:pPr>
            <a:endParaRPr lang="cs-CZ" sz="13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lphaUcPeriod"/>
            </a:pPr>
            <a:r>
              <a:rPr lang="cs-CZ" sz="1300" b="1" u="sng" dirty="0">
                <a:solidFill>
                  <a:schemeClr val="bg1"/>
                </a:solidFill>
              </a:rPr>
              <a:t>Paušální sazba 20%</a:t>
            </a:r>
            <a:r>
              <a:rPr lang="cs-CZ" sz="1300" b="1" dirty="0">
                <a:solidFill>
                  <a:schemeClr val="bg1"/>
                </a:solidFill>
              </a:rPr>
              <a:t> </a:t>
            </a:r>
            <a:r>
              <a:rPr lang="cs-CZ" sz="1300" dirty="0">
                <a:solidFill>
                  <a:schemeClr val="bg1"/>
                </a:solidFill>
              </a:rPr>
              <a:t>přímých nákladů jiných, než náklady na zaměstnance, příjemce nemusí dokládat, že výdaje vznikly a byly uhrazeny.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34154E7-A42A-4656-904C-8C68F632947E}"/>
              </a:ext>
            </a:extLst>
          </p:cNvPr>
          <p:cNvSpPr txBox="1">
            <a:spLocks/>
          </p:cNvSpPr>
          <p:nvPr/>
        </p:nvSpPr>
        <p:spPr>
          <a:xfrm>
            <a:off x="4571999" y="1430163"/>
            <a:ext cx="3600000" cy="469359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300" dirty="0">
                <a:solidFill>
                  <a:schemeClr val="tx1"/>
                </a:solidFill>
              </a:rPr>
              <a:t>Mzdové náklady mohou být proplaceny na základě:</a:t>
            </a:r>
          </a:p>
          <a:p>
            <a:endParaRPr lang="cs-CZ" sz="1300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lphaUcPeriod"/>
            </a:pPr>
            <a:r>
              <a:rPr lang="cs-CZ" sz="1300" b="1" u="sng" dirty="0">
                <a:solidFill>
                  <a:schemeClr val="tx1"/>
                </a:solidFill>
              </a:rPr>
              <a:t>Skutečné náklady</a:t>
            </a:r>
            <a:r>
              <a:rPr lang="cs-CZ" sz="1300" dirty="0">
                <a:solidFill>
                  <a:schemeClr val="tx1"/>
                </a:solidFill>
              </a:rPr>
              <a:t>, kdy příjemce musí doložit, že vznikly a byly uhrazeny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cs-CZ" sz="1300" dirty="0">
                <a:solidFill>
                  <a:schemeClr val="tx1"/>
                </a:solidFill>
              </a:rPr>
              <a:t>Plný úvazek, tzn. full time,100% pro projekt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cs-CZ" sz="1300" dirty="0">
                <a:solidFill>
                  <a:schemeClr val="tx1"/>
                </a:solidFill>
              </a:rPr>
              <a:t>Částečný úvazek pro projekt s </a:t>
            </a:r>
            <a:r>
              <a:rPr lang="cs-CZ" sz="1300" b="1" u="sng" dirty="0">
                <a:solidFill>
                  <a:schemeClr val="tx1"/>
                </a:solidFill>
              </a:rPr>
              <a:t>pevně stanoveným procentním podílem </a:t>
            </a:r>
            <a:r>
              <a:rPr lang="cs-CZ" sz="1300" b="1" dirty="0">
                <a:solidFill>
                  <a:schemeClr val="tx1"/>
                </a:solidFill>
              </a:rPr>
              <a:t>odpracované doby za měsíc</a:t>
            </a:r>
            <a:r>
              <a:rPr lang="cs-CZ" sz="1300" b="1" u="sng" dirty="0">
                <a:solidFill>
                  <a:schemeClr val="tx1"/>
                </a:solidFill>
              </a:rPr>
              <a:t>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cs-CZ" sz="1300" dirty="0">
                <a:solidFill>
                  <a:schemeClr val="tx1"/>
                </a:solidFill>
              </a:rPr>
              <a:t>Jiné metody vykazování mezd nelze v programu uplatnit (metoda 1720hod a metoda částečného úvazku s pružným počtem odpracovaných hodin za měsíc)!!!  </a:t>
            </a:r>
          </a:p>
          <a:p>
            <a:pPr marL="342900" indent="-342900">
              <a:buFont typeface="+mj-lt"/>
              <a:buAutoNum type="alphaUcPeriod"/>
            </a:pPr>
            <a:endParaRPr lang="cs-CZ" sz="13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lphaUcPeriod"/>
            </a:pPr>
            <a:r>
              <a:rPr lang="cs-CZ" sz="1300" b="1" u="sng" dirty="0">
                <a:solidFill>
                  <a:schemeClr val="tx1"/>
                </a:solidFill>
              </a:rPr>
              <a:t>Paušální sazba</a:t>
            </a:r>
            <a:r>
              <a:rPr lang="cs-CZ" sz="1300" b="1" dirty="0">
                <a:solidFill>
                  <a:schemeClr val="tx1"/>
                </a:solidFill>
              </a:rPr>
              <a:t> – V programu NELZE aplikovat.</a:t>
            </a:r>
          </a:p>
          <a:p>
            <a:endParaRPr lang="cs-CZ" sz="1300" b="1" dirty="0">
              <a:solidFill>
                <a:srgbClr val="FF0000"/>
              </a:solidFill>
            </a:endParaRPr>
          </a:p>
          <a:p>
            <a:endParaRPr lang="cs-CZ" sz="1300" b="1" dirty="0">
              <a:solidFill>
                <a:srgbClr val="FF0000"/>
              </a:solidFill>
            </a:endParaRPr>
          </a:p>
          <a:p>
            <a:endParaRPr lang="cs-CZ" sz="1300" b="1" dirty="0">
              <a:solidFill>
                <a:srgbClr val="FF0000"/>
              </a:solidFill>
            </a:endParaRPr>
          </a:p>
          <a:p>
            <a:endParaRPr lang="cs-CZ" sz="1300" b="1" dirty="0">
              <a:solidFill>
                <a:srgbClr val="FF0000"/>
              </a:solidFill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827314"/>
            <a:ext cx="3600000" cy="369332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Staff</a:t>
            </a: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costs</a:t>
            </a: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4265774"/>
      </p:ext>
    </p:extLst>
  </p:cSld>
  <p:clrMapOvr>
    <a:masterClrMapping/>
  </p:clrMapOvr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RR PPT modra" id="{D7112295-DE83-5842-848C-194A14FDB72F}" vid="{3F9FFF0E-BF0B-D64C-A9D2-5EEC900BA2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CRR template</Template>
  <TotalTime>1565</TotalTime>
  <Words>2597</Words>
  <Application>Microsoft Office PowerPoint</Application>
  <PresentationFormat>Předvádění na obrazovce (4:3)</PresentationFormat>
  <Paragraphs>475</Paragraphs>
  <Slides>21</Slides>
  <Notes>20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6" baseType="lpstr">
      <vt:lpstr>Arial</vt:lpstr>
      <vt:lpstr>Calibri</vt:lpstr>
      <vt:lpstr>Courier New</vt:lpstr>
      <vt:lpstr>Wingdings</vt:lpstr>
      <vt:lpstr>CRR template</vt:lpstr>
      <vt:lpstr>Způsobilost výdajů v programovém období 2021 - 2027.</vt:lpstr>
      <vt:lpstr>Způsobilost výdajů </vt:lpstr>
      <vt:lpstr>Způsobilost nárokovaných výdajů a s nimi spojených aktivit je posuzována ve smyslu:</vt:lpstr>
      <vt:lpstr>Způsobilost výdajů – náležitosti dokumentů s výjimkou paušálních výdajů: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na více řádků, třeba i na tři anebo dokonce i na čtyři.</dc:title>
  <dc:subject/>
  <dc:creator>Microsoft Office User</dc:creator>
  <cp:keywords/>
  <dc:description/>
  <cp:lastModifiedBy>Petra Šimková</cp:lastModifiedBy>
  <cp:revision>135</cp:revision>
  <cp:lastPrinted>2023-01-25T11:21:43Z</cp:lastPrinted>
  <dcterms:created xsi:type="dcterms:W3CDTF">2021-01-13T14:58:16Z</dcterms:created>
  <dcterms:modified xsi:type="dcterms:W3CDTF">2025-02-21T08:49:29Z</dcterms:modified>
  <cp:category/>
</cp:coreProperties>
</file>