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3" r:id="rId3"/>
    <p:sldId id="276" r:id="rId4"/>
    <p:sldId id="277" r:id="rId5"/>
    <p:sldId id="271" r:id="rId6"/>
    <p:sldId id="261" r:id="rId7"/>
    <p:sldId id="283" r:id="rId8"/>
    <p:sldId id="272" r:id="rId9"/>
    <p:sldId id="273" r:id="rId10"/>
    <p:sldId id="275" r:id="rId11"/>
    <p:sldId id="279" r:id="rId12"/>
    <p:sldId id="278" r:id="rId13"/>
    <p:sldId id="266" r:id="rId14"/>
    <p:sldId id="267" r:id="rId15"/>
    <p:sldId id="268" r:id="rId16"/>
    <p:sldId id="269" r:id="rId17"/>
    <p:sldId id="280" r:id="rId18"/>
    <p:sldId id="281" r:id="rId19"/>
    <p:sldId id="284" r:id="rId20"/>
    <p:sldId id="282" r:id="rId21"/>
    <p:sldId id="262" r:id="rId2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9"/>
    <a:srgbClr val="B3ABE3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3" autoAdjust="0"/>
    <p:restoredTop sz="93792" autoAdjust="0"/>
  </p:normalViewPr>
  <p:slideViewPr>
    <p:cSldViewPr snapToGrid="0" snapToObjects="1">
      <p:cViewPr varScale="1">
        <p:scale>
          <a:sx n="105" d="100"/>
          <a:sy n="105" d="100"/>
        </p:scale>
        <p:origin x="1392" y="96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3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Způsobilost výdajů v programovém období 2021 - 2027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programů Interreg Danube Transnational Programme a Interreg Europe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Weingärtnerová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307776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Skutečné náklady</a:t>
            </a:r>
            <a:r>
              <a:rPr lang="cs-CZ" sz="1300" dirty="0">
                <a:solidFill>
                  <a:schemeClr val="bg1"/>
                </a:solidFill>
              </a:rPr>
              <a:t> </a:t>
            </a:r>
          </a:p>
          <a:p>
            <a:endParaRPr lang="cs-CZ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Plný úvazek, tzn. full time,100% pro projekt</a:t>
            </a:r>
            <a:endParaRPr lang="cs-CZ" sz="1300" dirty="0">
              <a:solidFill>
                <a:schemeClr val="bg1"/>
              </a:solidFill>
              <a:highlight>
                <a:srgbClr val="05266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Rozhodující</a:t>
            </a:r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ustanovení pracovní smlouvy/ekvivalentu</a:t>
            </a:r>
          </a:p>
          <a:p>
            <a:pPr lvl="1"/>
            <a:endParaRPr lang="cs-CZ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bg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bg1"/>
                </a:solidFill>
              </a:rPr>
              <a:t>odpracované doby za měsíc</a:t>
            </a:r>
            <a:endParaRPr lang="cs-CZ" sz="1300" dirty="0">
              <a:solidFill>
                <a:schemeClr val="bg1"/>
              </a:solidFill>
              <a:highlight>
                <a:srgbClr val="052669"/>
              </a:highlight>
            </a:endParaRPr>
          </a:p>
          <a:p>
            <a:r>
              <a:rPr lang="cs-CZ" sz="13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</a:t>
            </a:r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racovní smlouvě/dohodě, náplni práce resp. popisu pracovního místa musí být uveden procentní podíl doby, který má zaměstnanec na projektu odpracovat</a:t>
            </a:r>
          </a:p>
          <a:p>
            <a:pPr lvl="1"/>
            <a:endParaRPr lang="cs-CZ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Skutečné náklady</a:t>
            </a:r>
            <a:r>
              <a:rPr lang="cs-CZ" sz="1300" dirty="0">
                <a:solidFill>
                  <a:schemeClr val="tx1"/>
                </a:solidFill>
              </a:rPr>
              <a:t> </a:t>
            </a:r>
          </a:p>
          <a:p>
            <a:endParaRPr lang="cs-CZ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Plný úvazek, tzn. full time,100% pro projekt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Rozhodující</a:t>
            </a: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ustanovení pracovní smlouvy/ekvivalentu</a:t>
            </a:r>
            <a:endParaRPr lang="cs-CZ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tx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tx1"/>
                </a:solidFill>
              </a:rPr>
              <a:t>odpracované doby za měsíc</a:t>
            </a:r>
          </a:p>
          <a:p>
            <a:endParaRPr lang="cs-CZ" sz="1300" u="sng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Ideálně v *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/*ND </a:t>
            </a: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(popř. pracovní smlouvě/dohodě, náplni práce resp. popisu pracovního místa musí být uveden procentní podíl doby, který má zaměstnanec na projektu odpracovat)</a:t>
            </a:r>
          </a:p>
          <a:p>
            <a:pPr lvl="1"/>
            <a:endParaRPr lang="cs-CZ" sz="1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u="sng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13388E-88CF-4DB4-BCBD-E466DE558394}"/>
              </a:ext>
            </a:extLst>
          </p:cNvPr>
          <p:cNvSpPr txBox="1"/>
          <p:nvPr/>
        </p:nvSpPr>
        <p:spPr>
          <a:xfrm>
            <a:off x="254173" y="5032232"/>
            <a:ext cx="7950925" cy="820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19150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Výběr způsobu náhrady mzdových výdajů (skutečné osobní náklady x paušál) je nutno stanovit na začátku projektu, v průběhu projektu nelze měnit – je nutné řádně zvážit volbu.</a:t>
            </a:r>
          </a:p>
          <a:p>
            <a:pPr marL="819150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 případě skutečných výdajů jsou způsobilé hrubé mzdy a zákonné odvody ve výši zakotvené v zaměstnanecké smlouvě/ekvivalentu. Pracovní smlouvou nepodložená navýšení mezd nebo výplata odměn jsou nezpůsobilé.</a:t>
            </a:r>
          </a:p>
        </p:txBody>
      </p:sp>
    </p:spTree>
    <p:extLst>
      <p:ext uri="{BB962C8B-B14F-4D97-AF65-F5344CB8AC3E}">
        <p14:creationId xmlns:p14="http://schemas.microsoft.com/office/powerpoint/2010/main" val="407480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303159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b="1" u="sng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Náplň </a:t>
            </a:r>
            <a:r>
              <a:rPr lang="cs-CZ" sz="1100" b="1" u="sng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práce s vyčleněním pro projekt</a:t>
            </a:r>
            <a:r>
              <a:rPr lang="cs-CZ" sz="1200" b="1" u="sng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pro konkrétního zaměstnance a pro konkrétní projekt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základní informace o projektu (název projektu, akronym, jméno partnera, název projektu, jméno zaměstnance)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verze dokumentu a datum platnosti (od-do)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Prohlášení, že nedochází k dvojímu financování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Vyčlenění pro projekt (%) a přiměřený popis činností odrážející odpracované (%)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(%) pracovní doby za měsíc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zaměstnance a zaměstnavatele</a:t>
            </a:r>
          </a:p>
          <a:p>
            <a:r>
              <a:rPr lang="cs-CZ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30315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minimální požadavky:</a:t>
            </a:r>
          </a:p>
          <a:p>
            <a:endParaRPr lang="cs-CZ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pro konkrétního zaměstnance a pro konkrétní projekt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základní informace o projektu (název projektu, akronym, jméno partnera, název projektu, jméno zaměstnance)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verze dokumentu a datum platnosti (od-do)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Prohlášení, že nedochází k dvojímu financování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Vyčlenění pro projekt (%) a přiměřený popis činností odrážející odpracované (%)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(%) pracovní doby za měsíc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zaměstnance a zaměstnavatele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Pravidelně revidován</a:t>
            </a:r>
          </a:p>
          <a:p>
            <a:endParaRPr lang="cs-CZ" sz="1300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EA515B-69C9-47D2-A54C-2BE69477CCE8}"/>
              </a:ext>
            </a:extLst>
          </p:cNvPr>
          <p:cNvSpPr txBox="1"/>
          <p:nvPr/>
        </p:nvSpPr>
        <p:spPr>
          <a:xfrm>
            <a:off x="2420983" y="660987"/>
            <a:ext cx="3600000" cy="523220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náklady/Jak dokládat?</a:t>
            </a:r>
          </a:p>
        </p:txBody>
      </p:sp>
    </p:spTree>
    <p:extLst>
      <p:ext uri="{BB962C8B-B14F-4D97-AF65-F5344CB8AC3E}">
        <p14:creationId xmlns:p14="http://schemas.microsoft.com/office/powerpoint/2010/main" val="157610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660987"/>
            <a:ext cx="3600000" cy="523220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náklady/Jak dokládat?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13388E-88CF-4DB4-BCBD-E466DE558394}"/>
              </a:ext>
            </a:extLst>
          </p:cNvPr>
          <p:cNvSpPr txBox="1"/>
          <p:nvPr/>
        </p:nvSpPr>
        <p:spPr>
          <a:xfrm>
            <a:off x="433352" y="1228732"/>
            <a:ext cx="7950925" cy="4947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Pracovní smlouvy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včetně případných dodatků, popřípadě DPP/DPČ</a:t>
            </a:r>
          </a:p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Platový výměr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(pokud není v pracovní smlouvě), popřípadě jiné doložení výše mzdy/platu (u pracovníka ve státní správě zařazení do platové třídy a stupně)</a:t>
            </a:r>
          </a:p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Výplatní pásky</a:t>
            </a:r>
          </a:p>
          <a:p>
            <a:pPr marL="285750" indent="-285750">
              <a:buFontTx/>
              <a:buChar char="-"/>
            </a:pPr>
            <a:r>
              <a:rPr lang="cs-CZ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</a:t>
            </a:r>
            <a:r>
              <a:rPr lang="cs-CZ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cs-C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Sestavu rekapitulace mezd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Výplatu mezd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výpis z účtu nebo výdajový pokladní doklad.</a:t>
            </a:r>
          </a:p>
          <a:p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Výjimka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 případě organizační složky státu, územně správního celku a jejich příspěvkové organizace 	lze  doložit čestným prohlášením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 případě výplaty mezd z účtu organizace jednou částkou: čestné prohlášení každého zaměstnance + výpis z účtu prokazující úhradu souhrnné částky výdajů	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Mzdu obvyklou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mzdové tabulky nebo tarify; platový výměr pracovníka na stejné pracovní pozici</a:t>
            </a:r>
          </a:p>
          <a:p>
            <a:pPr marL="285750" indent="-285750">
              <a:buFontTx/>
              <a:buChar char="-"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Odměny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; obecné podmínky pro způsobilost odměn: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způsobilé jsou</a:t>
            </a:r>
            <a:r>
              <a:rPr lang="cs-CZ" sz="1050" u="sng" dirty="0">
                <a:latin typeface="Arial" panose="020B0604020202020204" pitchFamily="34" charset="0"/>
                <a:cs typeface="Arial" panose="020B0604020202020204" pitchFamily="34" charset="0"/>
              </a:rPr>
              <a:t> odměny/prémie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050" u="sng" dirty="0">
                <a:latin typeface="Arial" panose="020B0604020202020204" pitchFamily="34" charset="0"/>
                <a:cs typeface="Arial" panose="020B0604020202020204" pitchFamily="34" charset="0"/>
              </a:rPr>
              <a:t>které vznikly v souvislosti s realizací projektu a byly řádně odůvodněny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jsou stanoveny v pracovněprávních předpisech nebo v předpisech o odměňování příslušné instituce nebo ve vnitrostátních právních předpisech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jsou v dané instituci zavedeny minimálně po dobu 6 - ti měsíců před předložením projektové žádosti,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potenciálně zahrnují všechny zaměstnance dané instituce </a:t>
            </a:r>
          </a:p>
          <a:p>
            <a:endParaRPr lang="cs-CZ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pro regionální rozvoj České republiky je na základě registrace u MV oprávněno nakládat i s citlivými informacemi a zaručuje jejich bezpečnost.</a:t>
            </a:r>
            <a:endParaRPr lang="cs-CZ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8057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64999"/>
            <a:ext cx="3600000" cy="403187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paušál do výše způsobilých mzdových výdajů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administrativní výdaje: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nájem kancelářských prostor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a daně související s budovami, v nichž se nacházejí zaměstnanci, a s vybavením kanceláře (např. pojištění proti požáru, krádeži)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služby (např. elektřina, topení, voda)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potřeby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účetnictví zajišťované uvnitř organizace, která je příjemcem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údržba, úklid a opravy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informačních technologií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(např. telefon, fax, internet, poštovní služby, vizitky)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bankovní poplatky za otevření a správu účtu nebo účtů, jestliže provádění operace vyžaduje otevření zvláštního účtu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nadnárodní finanční transakce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53757" y="1466958"/>
            <a:ext cx="3600000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paušál do výše způsobilých mzdových výdajů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administrativní výdaje: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nájem kancelářských prostor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a daně související s budovami, v nichž se nacházejí zaměstnanci, a s vybavením kanceláře (např. pojištění proti požáru, krádeži)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služby (např. elektřina, topení, voda)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potřeby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účetnictví zajišťované uvnitř organizace, která je příjemcem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údržba, úklid a opravy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informačních technologií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(např. telefon, fax, internet, poštovní služby, vizitky)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bankovní poplatky za otevření a správu účtu nebo účtů, jestliže provádění operace vyžaduje otevření zvláštního účtu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nadnárodní finanční transakce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cs-CZ" dirty="0"/>
              <a:t>Office &amp; </a:t>
            </a:r>
            <a:r>
              <a:rPr lang="cs-CZ" dirty="0" err="1"/>
              <a:t>Administration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7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011980"/>
            <a:ext cx="3600000" cy="566308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paušál do výše způsobilých mzdových výdajů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Přímé náklady</a:t>
            </a:r>
            <a:r>
              <a:rPr lang="cs-CZ" sz="1200" dirty="0">
                <a:solidFill>
                  <a:schemeClr val="bg1"/>
                </a:solidFill>
              </a:rPr>
              <a:t>, v zájmu zjednodušení, jsou partneři projektu požádání o volbu č. 1, tj. 15% paušál. V odůvodněných případech lze zvolit i přímé náklady. </a:t>
            </a:r>
          </a:p>
          <a:p>
            <a:endParaRPr lang="cs-CZ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způsobu náhrady mzdových výdajů (skutečné osobní náklady x paušál) je nutno stanovit na začátku projektu, v průběhu projektu nelze měnit – je nutné řádně zvážit volbu.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cestovní výdaje: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Cestovní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Stravné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Ubytování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Víza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Kapesné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Náklady na Evropský systém pro cestovní informace a povolení (ETIAS)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bg1"/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výhradně </a:t>
            </a:r>
            <a:r>
              <a:rPr lang="cs-CZ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projektového partnera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osobou, která není zaměstnancem projektového partnera – vykazují se v rozpočtové kapitole Externí služby</a:t>
            </a:r>
          </a:p>
          <a:p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025188"/>
            <a:ext cx="3600000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/>
              <a:t>15% paušál </a:t>
            </a:r>
            <a:r>
              <a:rPr lang="cs-CZ" sz="1200" dirty="0"/>
              <a:t>do výše způsobilých mzdových výdajů</a:t>
            </a:r>
          </a:p>
          <a:p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Přímé náklady</a:t>
            </a:r>
            <a:r>
              <a:rPr lang="cs-CZ" sz="1200" dirty="0"/>
              <a:t>, v zájmu zjednodušení, jsou partneři projektu požádání o volbu č. 1, tj. 15% paušál. V odůvodněných případech lze zvolit i přímé náklady. </a:t>
            </a:r>
          </a:p>
          <a:p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Výběr způsobu náhrady mzdových výdajů (skutečné osobní náklady x paušál) je nutno stanovit na začátku projektu, v průběhu projektu nelze měnit – je nutné řádně zvážit volbu.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cestovní výdaje: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Jízdné a náhrady jízdného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Kapesné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výhradně </a:t>
            </a:r>
            <a:r>
              <a:rPr lang="cs-CZ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projektového partnera</a:t>
            </a: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osobou, která není zaměstnancem projektového partnera – vykazují se v rozpočtové kapitole Externí služby</a:t>
            </a:r>
          </a:p>
          <a:p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611848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cs-CZ" dirty="0" err="1"/>
              <a:t>Travel</a:t>
            </a:r>
            <a:r>
              <a:rPr lang="cs-CZ" dirty="0"/>
              <a:t> &amp; </a:t>
            </a:r>
            <a:r>
              <a:rPr lang="cs-CZ" dirty="0" err="1"/>
              <a:t>Accommodation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51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413959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externí výdaje: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expertízy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setkání a meetingů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 propagačních a dalších materiálů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cestovné externích osob, které pracují na projektu, ale nejsou zaměstnanci projektového partnera. Musí mít smluvní podklad.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fakturace mezi projektovými partnery není přípustná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cestovné externích osob – doklady musí znít na projektového partnera a musí být projektovým partnerem uhrazeny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4108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externí výdaje 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expertízy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setkání a meetingů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 propagačních a dalších materiálů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cestovné externích osob, které pracují na projektu, ale nejsou zaměstnanci projektového partnera. Musí mít smluvní podklad.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fakturace mezi projektovými partnery není přípustná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cestovné externích osob – doklady musí znít na projektového partnera a musí být projektovým partnerem uhrazeny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External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Expertise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Services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4811C0-95B1-4901-8DED-2838E80028EC}"/>
              </a:ext>
            </a:extLst>
          </p:cNvPr>
          <p:cNvSpPr txBox="1"/>
          <p:nvPr/>
        </p:nvSpPr>
        <p:spPr>
          <a:xfrm>
            <a:off x="327702" y="5991997"/>
            <a:ext cx="7917826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1100" dirty="0"/>
              <a:t>Důsledné seznámení se s požadavky stanovenými v Implementačním Manuálu (co lze dokládat, jak dokládat atd.) </a:t>
            </a:r>
          </a:p>
        </p:txBody>
      </p:sp>
    </p:spTree>
    <p:extLst>
      <p:ext uri="{BB962C8B-B14F-4D97-AF65-F5344CB8AC3E}">
        <p14:creationId xmlns:p14="http://schemas.microsoft.com/office/powerpoint/2010/main" val="141622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2708434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vybavení</a:t>
            </a:r>
            <a:r>
              <a:rPr lang="cs-CZ" sz="9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hardware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přístroje, laboratorní vybavení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vybavení další zařízení nezbytné pro potřeby projektu</a:t>
            </a: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 se, že vybavení bude opatřeno informací o spolufinancování z fondů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– vybavení je jmenovitě uvedeno. Nelze v List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/Soupisce výdajů nárokovat proplacení vybavení, které není plánované v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/Projektové žádosti a rozpočtu projektu!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369203"/>
            <a:ext cx="36000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vybavení: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hardware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přístroje, laboratorní vybavení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vybavení další zařízení nezbytné pro potřeby projektu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povaze projektových aktivit se tato kategorie zaměřuje na obecné kancelářské vybavení pro účely projektového řízení. Obvykle může být na jeden projekt rozpočtováno a vykazováno maximálně 7000 EUR.  V případě potřeby lze pro pilotní akce zakoupit zvláštní vybavení, aby byly dosaženy cíle projektu.</a:t>
            </a:r>
          </a:p>
          <a:p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Equipment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E5AC74A-AA7F-4AD0-B1B5-E7D8EFA2D1EA}"/>
              </a:ext>
            </a:extLst>
          </p:cNvPr>
          <p:cNvSpPr txBox="1"/>
          <p:nvPr/>
        </p:nvSpPr>
        <p:spPr>
          <a:xfrm>
            <a:off x="4727929" y="4545386"/>
            <a:ext cx="3600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cs-CZ" dirty="0"/>
              <a:t>Důsledné seznámení se s požadavky stanovenými v Implementačním Manuálu (co lze dokládat, jak dokládat atd.) </a:t>
            </a:r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7C1D98AE-6A24-4101-8A4E-F32D7625B849}"/>
              </a:ext>
            </a:extLst>
          </p:cNvPr>
          <p:cNvSpPr/>
          <p:nvPr/>
        </p:nvSpPr>
        <p:spPr>
          <a:xfrm>
            <a:off x="6371999" y="3796937"/>
            <a:ext cx="229098" cy="67055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448A8CDA-7C60-41E5-B85D-2AEC48B8DC50}"/>
              </a:ext>
            </a:extLst>
          </p:cNvPr>
          <p:cNvSpPr/>
          <p:nvPr/>
        </p:nvSpPr>
        <p:spPr>
          <a:xfrm>
            <a:off x="4009939" y="5077097"/>
            <a:ext cx="649148" cy="2090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3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198515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infrastrukturu a stavební práce 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povolení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materiál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práce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Specializované zásahy (např. sanace)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256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infrastrukturu a stavební: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pozemků v souladu s čl. 64 odst. 1 písm. b) nařízení (EU) 2021/1060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povolení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materiál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práce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Specializované zásahy (např. sanace) 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Works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4811C0-95B1-4901-8DED-2838E80028EC}"/>
              </a:ext>
            </a:extLst>
          </p:cNvPr>
          <p:cNvSpPr txBox="1"/>
          <p:nvPr/>
        </p:nvSpPr>
        <p:spPr>
          <a:xfrm>
            <a:off x="263694" y="5627318"/>
            <a:ext cx="7917826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1100" dirty="0"/>
              <a:t>Důsledné seznámení se s požadavky stanovenými v Manuálech (co lze dokládat, jak dokládat ad.) </a:t>
            </a:r>
          </a:p>
        </p:txBody>
      </p:sp>
    </p:spTree>
    <p:extLst>
      <p:ext uri="{BB962C8B-B14F-4D97-AF65-F5344CB8AC3E}">
        <p14:creationId xmlns:p14="http://schemas.microsoft.com/office/powerpoint/2010/main" val="358894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444737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změny/Minor </a:t>
            </a:r>
            <a:r>
              <a:rPr lang="cs-C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Budget Flexibility (dostačující souhlas LP):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Drobné úpravy obsahu projektu/Úprava administrativních prvků (změna kontaktů, změna BÚ 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pracovního plánu (nesmí ovlivnit hlavní cíle a výstupy projektu)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Přerozdělení rozpočtu mezi WP a 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změny/Major </a:t>
            </a:r>
            <a:r>
              <a:rPr lang="cs-C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 souhlasem JS/ŘO):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Přerozdělení rozpočtu mezi partnery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projektu/Pracovní plán (s dopadem na cíle a aktivity projektu)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trvání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závazku k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5293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změny v rámci 20% flexibility („flexibility rule“) </a:t>
            </a:r>
            <a:r>
              <a:rPr lang="cs-CZ" sz="1000" dirty="0"/>
              <a:t>–Celkový rozpočet partnera může být překročen maximálně o 20% původní plánované částky, pokud je kompenzováno nedočerpáním rozpočtu/ů jiného partnera/ů → není třeba předchozího schválení řídícího orgánu/společného sekretariátu, ale musí být oznámeno a odůvodněno v </a:t>
            </a:r>
            <a:r>
              <a:rPr lang="cs-CZ" sz="1000" dirty="0" err="1"/>
              <a:t>Progress</a:t>
            </a:r>
            <a:r>
              <a:rPr lang="cs-CZ" sz="1000" dirty="0"/>
              <a:t> report.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změny nad 20% celkového rozpočtové partnera </a:t>
            </a:r>
            <a:r>
              <a:rPr lang="cs-CZ" sz="1000" dirty="0"/>
              <a:t>→ nutné předchozí schválení ze strany řídícího orgánu/společného sekretariátu. Změny pouze v odůvodněných případech. K velké změně může v zásadě dojít jednou za dobu trvání projektu.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Přerozdělení rozpočtu mezi nákladovými položkami:</a:t>
            </a:r>
          </a:p>
          <a:p>
            <a:endParaRPr lang="cs-CZ" sz="10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Částky rozpočtu mohou být přesunuty z jedné rozpočtové kategorie do druhé a rozpočtová kategorie může být překročena (bez maximálního limitu), pokud je to plně odůvodněno potřebami projektu a aktivity projektu zůstávají v souladu s projektovou žádostí.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Částky rozpočtu mohou být přerozděleny do jiné rozpočtové kategorie, bez předchozího souhlasu JS, i když nebyly plánovány žádné náklady v rozpočtové kategorii, pokud to je řádně podloženo aktivitami a  odůvodněno v </a:t>
            </a:r>
            <a:r>
              <a:rPr lang="cs-CZ" sz="1000" dirty="0" err="1"/>
              <a:t>Progress</a:t>
            </a:r>
            <a:r>
              <a:rPr lang="cs-CZ" sz="1000" dirty="0"/>
              <a:t> report. Projekt musí mít na paměti rozpočtová doporučení pro Externí služby (viz. 3.5 </a:t>
            </a:r>
            <a:r>
              <a:rPr lang="cs-CZ" sz="1000" dirty="0" err="1"/>
              <a:t>Drawing</a:t>
            </a:r>
            <a:r>
              <a:rPr lang="cs-CZ" sz="1000" dirty="0"/>
              <a:t> up a </a:t>
            </a:r>
            <a:r>
              <a:rPr lang="cs-CZ" sz="1000" dirty="0" err="1"/>
              <a:t>project</a:t>
            </a:r>
            <a:r>
              <a:rPr lang="cs-CZ" sz="1000" dirty="0"/>
              <a:t> budget)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Vybavení by mělo zůstat výjimkou, neplánované aktivity konzultovat s JS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Infrastruktura a stavební práce – neplánované výdaje způsobile jen výjimečně a pouze po souhlasu JS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Změny rozpočtu</a:t>
            </a:r>
          </a:p>
        </p:txBody>
      </p:sp>
    </p:spTree>
    <p:extLst>
      <p:ext uri="{BB962C8B-B14F-4D97-AF65-F5344CB8AC3E}">
        <p14:creationId xmlns:p14="http://schemas.microsoft.com/office/powerpoint/2010/main" val="109934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60D302-F8F4-B6F9-93EA-DEC7C804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E1CD84-AC15-36CD-BCEB-60ECF06B4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28" t="25676" r="24061" b="20640"/>
          <a:stretch/>
        </p:blipFill>
        <p:spPr bwMode="auto">
          <a:xfrm>
            <a:off x="1962365" y="1078787"/>
            <a:ext cx="4715838" cy="4942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337557-21F4-333E-3919-66E3ED03A9B4}"/>
              </a:ext>
            </a:extLst>
          </p:cNvPr>
          <p:cNvSpPr txBox="1">
            <a:spLocks/>
          </p:cNvSpPr>
          <p:nvPr/>
        </p:nvSpPr>
        <p:spPr>
          <a:xfrm rot="16200000">
            <a:off x="-1366648" y="3288385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 – tabulka malých a velkých změn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4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způsobilosti výdajů je jedním, ale ne jediným z cílů kontroly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finančního řízení a v rámci kontroly je potřeba postupovat v souladu s: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400" b="1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Nařízeními EU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Programovou dokumentací 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b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manual)</a:t>
            </a:r>
            <a:endParaRPr lang="cs-CZ" b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cs-CZ" sz="2000" b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legislativou a metodikami 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(zejména Metodický pokyn pro způsobilost výdajů a jejich vykazování v programovém období 2021 -2027)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partnery ke kontrole za období 2021 – 2027 vč. příloh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Náležitosti dokladování vč. příloh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Věcné způsobilosti výdajů </a:t>
            </a:r>
            <a:r>
              <a:rPr lang="cs-CZ" altLang="cs-CZ" dirty="0">
                <a:solidFill>
                  <a:schemeClr val="bg1"/>
                </a:solidFill>
              </a:rPr>
              <a:t>– soulad s právními předpisy, pravidly programu a podmínkami podpory. 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Přiměřenosti výdajů </a:t>
            </a:r>
            <a:r>
              <a:rPr lang="cs-CZ" altLang="cs-CZ" dirty="0">
                <a:solidFill>
                  <a:schemeClr val="bg1"/>
                </a:solidFill>
              </a:rPr>
              <a:t>– optimální vztah mezi hospodárnosti, účelnosti a efektivnosti, tzv. pravidlo 3E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Časové způsobilosti výdajů </a:t>
            </a:r>
            <a:r>
              <a:rPr lang="cs-CZ" altLang="cs-CZ" dirty="0">
                <a:solidFill>
                  <a:schemeClr val="bg1"/>
                </a:solidFill>
              </a:rPr>
              <a:t>– vznik a úhrada výdaje. Výdaj musí nejen vzniknout, ale i být uhrazen v daném reportovacím období (s výjimkou pro závěrečné období)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Místní způsobilosti výdajů </a:t>
            </a:r>
            <a:r>
              <a:rPr lang="cs-CZ" altLang="cs-CZ" dirty="0">
                <a:solidFill>
                  <a:schemeClr val="bg1"/>
                </a:solidFill>
              </a:rPr>
              <a:t>– programové a </a:t>
            </a:r>
            <a:r>
              <a:rPr lang="cs-CZ" altLang="cs-CZ" dirty="0" err="1">
                <a:solidFill>
                  <a:schemeClr val="bg1"/>
                </a:solidFill>
              </a:rPr>
              <a:t>mimoprogramové</a:t>
            </a:r>
            <a:r>
              <a:rPr lang="cs-CZ" altLang="cs-CZ" dirty="0">
                <a:solidFill>
                  <a:schemeClr val="bg1"/>
                </a:solidFill>
              </a:rPr>
              <a:t> území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Vykázání výdajů </a:t>
            </a:r>
            <a:r>
              <a:rPr lang="cs-CZ" altLang="cs-CZ" dirty="0">
                <a:solidFill>
                  <a:schemeClr val="bg1"/>
                </a:solidFill>
              </a:rPr>
              <a:t>– doložení příslušnou dokumentací</a:t>
            </a:r>
          </a:p>
          <a:p>
            <a:pPr marL="1055688" lvl="3" indent="-34290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úplné vykazování výdajů</a:t>
            </a:r>
          </a:p>
          <a:p>
            <a:pPr marL="1055688" lvl="3" indent="-34290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zjednodušené vykazování výdajů (tzv. paušál)</a:t>
            </a:r>
            <a:endParaRPr lang="cs-CZ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nárokovaných výdajů a s nimi spojených aktivit je posuzována ve smyslu: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Úplné, kompletní a správné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prováděné řádným způsobem - tzv. účetní opravy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Utříděné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Odděleně zaúčtované od ostatních výdajů partnera (tzv.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souladu s pravidly způsobilosti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charakteru a výše vzniklé na základě výběrového/zadávacího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originálů účetních dokladů řádně dle požadavků programu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projektu (ACRONYM),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projektu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programu</a:t>
            </a: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– náležitosti dokumentů s výjimkou paušálních výdajů: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246221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Staff</a:t>
            </a:r>
            <a:r>
              <a:rPr lang="cs-CZ" sz="1400" dirty="0">
                <a:solidFill>
                  <a:schemeClr val="bg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Office &amp; </a:t>
            </a:r>
            <a:r>
              <a:rPr lang="cs-CZ" sz="1400" dirty="0" err="1">
                <a:solidFill>
                  <a:schemeClr val="bg1"/>
                </a:solidFill>
              </a:rPr>
              <a:t>Administration</a:t>
            </a:r>
            <a:r>
              <a:rPr lang="cs-CZ" sz="1400" dirty="0">
                <a:solidFill>
                  <a:schemeClr val="bg1"/>
                </a:solidFill>
              </a:rPr>
              <a:t> (CC2)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Travel</a:t>
            </a:r>
            <a:r>
              <a:rPr lang="cs-CZ" sz="1400" dirty="0">
                <a:solidFill>
                  <a:schemeClr val="bg1"/>
                </a:solidFill>
              </a:rPr>
              <a:t> &amp; </a:t>
            </a:r>
            <a:r>
              <a:rPr lang="cs-CZ" sz="1400" dirty="0" err="1">
                <a:solidFill>
                  <a:schemeClr val="bg1"/>
                </a:solidFill>
              </a:rPr>
              <a:t>Accommodation</a:t>
            </a:r>
            <a:r>
              <a:rPr lang="cs-CZ" sz="1400" dirty="0">
                <a:solidFill>
                  <a:schemeClr val="bg1"/>
                </a:solidFill>
              </a:rPr>
              <a:t> (CC3)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External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Expertice</a:t>
            </a:r>
            <a:r>
              <a:rPr lang="cs-CZ" sz="1400" dirty="0">
                <a:solidFill>
                  <a:schemeClr val="bg1"/>
                </a:solidFill>
              </a:rPr>
              <a:t> &amp; </a:t>
            </a:r>
            <a:r>
              <a:rPr lang="cs-CZ" sz="1400" dirty="0" err="1">
                <a:solidFill>
                  <a:schemeClr val="bg1"/>
                </a:solidFill>
              </a:rPr>
              <a:t>Services</a:t>
            </a:r>
            <a:r>
              <a:rPr lang="cs-CZ" sz="1400" dirty="0">
                <a:solidFill>
                  <a:schemeClr val="bg1"/>
                </a:solidFill>
              </a:rPr>
              <a:t> (CC4)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Equipment</a:t>
            </a:r>
            <a:r>
              <a:rPr lang="cs-CZ" sz="1400" dirty="0">
                <a:solidFill>
                  <a:schemeClr val="bg1"/>
                </a:solidFill>
              </a:rPr>
              <a:t> (CC5)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Infrastructure</a:t>
            </a:r>
            <a:r>
              <a:rPr lang="cs-CZ" sz="1400" dirty="0">
                <a:solidFill>
                  <a:schemeClr val="bg1"/>
                </a:solidFill>
              </a:rPr>
              <a:t> &amp; Works (CC6)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Staff</a:t>
            </a:r>
            <a:r>
              <a:rPr lang="cs-CZ" sz="1400" dirty="0">
                <a:solidFill>
                  <a:schemeClr val="tx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Office &amp; </a:t>
            </a:r>
            <a:r>
              <a:rPr lang="cs-CZ" sz="1400" dirty="0" err="1">
                <a:solidFill>
                  <a:schemeClr val="tx1"/>
                </a:solidFill>
              </a:rPr>
              <a:t>Administration</a:t>
            </a:r>
            <a:r>
              <a:rPr lang="cs-CZ" sz="1400" dirty="0">
                <a:solidFill>
                  <a:schemeClr val="tx1"/>
                </a:solidFill>
              </a:rPr>
              <a:t> (CC2)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Travel</a:t>
            </a:r>
            <a:r>
              <a:rPr lang="cs-CZ" sz="1400" dirty="0">
                <a:solidFill>
                  <a:schemeClr val="tx1"/>
                </a:solidFill>
              </a:rPr>
              <a:t> &amp; </a:t>
            </a:r>
            <a:r>
              <a:rPr lang="cs-CZ" sz="1400" dirty="0" err="1">
                <a:solidFill>
                  <a:schemeClr val="tx1"/>
                </a:solidFill>
              </a:rPr>
              <a:t>Accommodation</a:t>
            </a:r>
            <a:r>
              <a:rPr lang="cs-CZ" sz="1400" dirty="0">
                <a:solidFill>
                  <a:schemeClr val="tx1"/>
                </a:solidFill>
              </a:rPr>
              <a:t> (CC3)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External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Expertice</a:t>
            </a:r>
            <a:r>
              <a:rPr lang="cs-CZ" sz="1400" dirty="0">
                <a:solidFill>
                  <a:schemeClr val="tx1"/>
                </a:solidFill>
              </a:rPr>
              <a:t> &amp; </a:t>
            </a:r>
            <a:r>
              <a:rPr lang="cs-CZ" sz="1400" dirty="0" err="1">
                <a:solidFill>
                  <a:schemeClr val="tx1"/>
                </a:solidFill>
              </a:rPr>
              <a:t>Services</a:t>
            </a:r>
            <a:r>
              <a:rPr lang="cs-CZ" sz="1400" dirty="0">
                <a:solidFill>
                  <a:schemeClr val="tx1"/>
                </a:solidFill>
              </a:rPr>
              <a:t> (CC4)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Equipment</a:t>
            </a:r>
            <a:r>
              <a:rPr lang="cs-CZ" sz="1400" dirty="0">
                <a:solidFill>
                  <a:schemeClr val="tx1"/>
                </a:solidFill>
              </a:rPr>
              <a:t> (CC5)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Infrastructure</a:t>
            </a:r>
            <a:r>
              <a:rPr lang="cs-CZ" sz="1400" dirty="0">
                <a:solidFill>
                  <a:schemeClr val="tx1"/>
                </a:solidFill>
              </a:rPr>
              <a:t> &amp; Works (CC6)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07777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Nákladové položky/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Categories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(CC)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8B9852-C4C6-462A-AAA3-E9489EEA4437}"/>
              </a:ext>
            </a:extLst>
          </p:cNvPr>
          <p:cNvSpPr txBox="1"/>
          <p:nvPr/>
        </p:nvSpPr>
        <p:spPr>
          <a:xfrm>
            <a:off x="254173" y="4286183"/>
            <a:ext cx="3600000" cy="101566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Programová dokumentace</a:t>
            </a:r>
            <a:r>
              <a:rPr lang="cs-CZ" sz="1800" dirty="0">
                <a:solidFill>
                  <a:schemeClr val="dk1"/>
                </a:solidFill>
              </a:rPr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dirty="0" err="1"/>
              <a:t>Implementation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Manual</a:t>
            </a:r>
            <a:endParaRPr lang="cs-CZ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dirty="0" err="1"/>
              <a:t>Manual</a:t>
            </a:r>
            <a:r>
              <a:rPr lang="cs-CZ" dirty="0"/>
              <a:t> on </a:t>
            </a:r>
            <a:r>
              <a:rPr lang="cs-CZ" dirty="0" err="1"/>
              <a:t>eligibility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expenditure</a:t>
            </a:r>
            <a:r>
              <a:rPr lang="cs-CZ" dirty="0"/>
              <a:t>    	(</a:t>
            </a:r>
            <a:r>
              <a:rPr lang="cs-CZ" dirty="0" err="1"/>
              <a:t>MoE</a:t>
            </a:r>
            <a:r>
              <a:rPr lang="cs-CZ" dirty="0"/>
              <a:t>)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39FB40-9064-4A28-B6A2-36BAED5EC8F7}"/>
              </a:ext>
            </a:extLst>
          </p:cNvPr>
          <p:cNvSpPr txBox="1"/>
          <p:nvPr/>
        </p:nvSpPr>
        <p:spPr>
          <a:xfrm>
            <a:off x="4571999" y="4257120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Programová dokumentace</a:t>
            </a:r>
          </a:p>
          <a:p>
            <a:pPr marL="0" indent="0">
              <a:buNone/>
            </a:pPr>
            <a:r>
              <a:rPr lang="cs-CZ" dirty="0"/>
              <a:t>      Programme </a:t>
            </a:r>
            <a:r>
              <a:rPr lang="cs-CZ" dirty="0" err="1"/>
              <a:t>Manual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8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36757" y="1149125"/>
            <a:ext cx="3600000" cy="242374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 err="1">
                <a:solidFill>
                  <a:schemeClr val="bg1"/>
                </a:solidFill>
              </a:rPr>
              <a:t>Staff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b="1" dirty="0" err="1">
                <a:solidFill>
                  <a:schemeClr val="bg1"/>
                </a:solidFill>
              </a:rPr>
              <a:t>costs</a:t>
            </a:r>
            <a:r>
              <a:rPr lang="cs-CZ" sz="1200" b="1" dirty="0">
                <a:solidFill>
                  <a:schemeClr val="bg1"/>
                </a:solidFill>
              </a:rPr>
              <a:t> (CC1)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20% paušální sazba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Office &amp; </a:t>
            </a:r>
            <a:r>
              <a:rPr lang="cs-CZ" sz="1200" b="1" dirty="0" err="1">
                <a:solidFill>
                  <a:schemeClr val="bg1"/>
                </a:solidFill>
              </a:rPr>
              <a:t>Administration</a:t>
            </a:r>
            <a:r>
              <a:rPr lang="cs-CZ" sz="1200" b="1" dirty="0">
                <a:solidFill>
                  <a:schemeClr val="bg1"/>
                </a:solidFill>
              </a:rPr>
              <a:t> (CC2)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15% paušální sazba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 err="1">
                <a:solidFill>
                  <a:schemeClr val="bg1"/>
                </a:solidFill>
              </a:rPr>
              <a:t>Travel</a:t>
            </a:r>
            <a:r>
              <a:rPr lang="cs-CZ" sz="1200" b="1" dirty="0">
                <a:solidFill>
                  <a:schemeClr val="bg1"/>
                </a:solidFill>
              </a:rPr>
              <a:t> &amp; </a:t>
            </a:r>
            <a:r>
              <a:rPr lang="cs-CZ" sz="1200" b="1" dirty="0" err="1">
                <a:solidFill>
                  <a:schemeClr val="bg1"/>
                </a:solidFill>
              </a:rPr>
              <a:t>Accommdation</a:t>
            </a:r>
            <a:r>
              <a:rPr lang="cs-CZ" sz="1200" b="1" dirty="0">
                <a:solidFill>
                  <a:schemeClr val="bg1"/>
                </a:solidFill>
              </a:rPr>
              <a:t> (CC3)</a:t>
            </a:r>
            <a:endParaRPr lang="cs-CZ" sz="12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15% paušální sazba</a:t>
            </a:r>
          </a:p>
          <a:p>
            <a:pPr lvl="1"/>
            <a:endParaRPr lang="cs-CZ" sz="1200" dirty="0"/>
          </a:p>
          <a:p>
            <a:endParaRPr lang="cs-CZ" sz="1200" b="1" u="sng" dirty="0">
              <a:solidFill>
                <a:schemeClr val="bg1"/>
              </a:solidFill>
            </a:endParaRPr>
          </a:p>
          <a:p>
            <a:endParaRPr lang="cs-CZ" sz="1050" b="1" u="sng" dirty="0">
              <a:solidFill>
                <a:schemeClr val="bg1"/>
              </a:solidFill>
            </a:endParaRPr>
          </a:p>
          <a:p>
            <a:endParaRPr lang="cs-CZ" sz="1050" b="1" u="sng" dirty="0">
              <a:solidFill>
                <a:schemeClr val="bg1"/>
              </a:solidFill>
            </a:endParaRPr>
          </a:p>
          <a:p>
            <a:endParaRPr lang="cs-CZ" sz="1050" b="1" u="sng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175300"/>
            <a:ext cx="3600000" cy="23314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>
                <a:solidFill>
                  <a:schemeClr val="tx1"/>
                </a:solidFill>
              </a:rPr>
              <a:t>Office &amp; </a:t>
            </a:r>
            <a:r>
              <a:rPr lang="cs-CZ" sz="1050" b="1" dirty="0" err="1">
                <a:solidFill>
                  <a:schemeClr val="tx1"/>
                </a:solidFill>
              </a:rPr>
              <a:t>Administration</a:t>
            </a:r>
            <a:r>
              <a:rPr lang="cs-CZ" sz="1050" b="1" dirty="0">
                <a:solidFill>
                  <a:schemeClr val="tx1"/>
                </a:solidFill>
              </a:rPr>
              <a:t> (CC2)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050" dirty="0">
                <a:solidFill>
                  <a:schemeClr val="tx1"/>
                </a:solidFill>
              </a:rPr>
              <a:t>15% paušální sazba ze </a:t>
            </a:r>
            <a:r>
              <a:rPr lang="cs-CZ" sz="1050" dirty="0" err="1">
                <a:solidFill>
                  <a:schemeClr val="tx1"/>
                </a:solidFill>
              </a:rPr>
              <a:t>Staff</a:t>
            </a:r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cs-CZ" sz="1050" dirty="0" err="1">
                <a:solidFill>
                  <a:schemeClr val="tx1"/>
                </a:solidFill>
              </a:rPr>
              <a:t>cost</a:t>
            </a:r>
            <a:r>
              <a:rPr lang="cs-CZ" sz="1050" dirty="0">
                <a:solidFill>
                  <a:schemeClr val="tx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err="1">
                <a:solidFill>
                  <a:schemeClr val="tx1"/>
                </a:solidFill>
              </a:rPr>
              <a:t>Travel</a:t>
            </a:r>
            <a:r>
              <a:rPr lang="cs-CZ" sz="1050" b="1" dirty="0">
                <a:solidFill>
                  <a:schemeClr val="tx1"/>
                </a:solidFill>
              </a:rPr>
              <a:t> &amp; </a:t>
            </a:r>
            <a:r>
              <a:rPr lang="cs-CZ" sz="1050" b="1" dirty="0" err="1">
                <a:solidFill>
                  <a:schemeClr val="tx1"/>
                </a:solidFill>
              </a:rPr>
              <a:t>Accommdation</a:t>
            </a:r>
            <a:r>
              <a:rPr lang="cs-CZ" sz="1050" b="1" dirty="0">
                <a:solidFill>
                  <a:schemeClr val="tx1"/>
                </a:solidFill>
              </a:rPr>
              <a:t> (CC3)</a:t>
            </a:r>
            <a:endParaRPr lang="cs-CZ" sz="105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050" dirty="0">
                <a:solidFill>
                  <a:schemeClr val="tx1"/>
                </a:solidFill>
              </a:rPr>
              <a:t>15% paušální sazba ze </a:t>
            </a:r>
            <a:r>
              <a:rPr lang="cs-CZ" sz="1050" dirty="0" err="1">
                <a:solidFill>
                  <a:schemeClr val="tx1"/>
                </a:solidFill>
              </a:rPr>
              <a:t>Staff</a:t>
            </a:r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cs-CZ" sz="1050" dirty="0" err="1">
                <a:solidFill>
                  <a:schemeClr val="tx1"/>
                </a:solidFill>
              </a:rPr>
              <a:t>cost</a:t>
            </a:r>
            <a:r>
              <a:rPr lang="cs-CZ" sz="1050" dirty="0">
                <a:solidFill>
                  <a:schemeClr val="tx1"/>
                </a:solidFill>
              </a:rPr>
              <a:t> (CC1)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105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105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704594"/>
            <a:ext cx="3600000" cy="307777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Možnosti zjednodušených nákladů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EBE53F3-5867-433E-85EC-25992F000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677" y="2666455"/>
            <a:ext cx="477339" cy="4773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944B62-6FE7-4372-8F6D-A984822B5EF9}"/>
              </a:ext>
            </a:extLst>
          </p:cNvPr>
          <p:cNvSpPr txBox="1"/>
          <p:nvPr/>
        </p:nvSpPr>
        <p:spPr>
          <a:xfrm>
            <a:off x="5289990" y="2666455"/>
            <a:ext cx="272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Jiná metoda zjednodušených výdajů v programu IE neexistuje</a:t>
            </a:r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BDF09F-8FBD-4F6F-93A0-62F2AE0F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8ACA78-34D2-4B2B-9F0D-151E7142AE10}"/>
              </a:ext>
            </a:extLst>
          </p:cNvPr>
          <p:cNvSpPr txBox="1"/>
          <p:nvPr/>
        </p:nvSpPr>
        <p:spPr>
          <a:xfrm rot="16200000">
            <a:off x="-1318441" y="1649674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3684AE-7150-E832-6CC0-B25857EB1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8" t="30986" r="45354" b="13067"/>
          <a:stretch/>
        </p:blipFill>
        <p:spPr bwMode="auto">
          <a:xfrm>
            <a:off x="1725612" y="244409"/>
            <a:ext cx="5327015" cy="333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42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443198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Úroky z úvěru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Pokuty, finanční sankce/penále, úroky z dlužných částek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soudní spory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Kurzový rozdíl a výdaje spojené s jeho kolísáním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příspěvky, vč. dobrovolnické práce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výdajů mezi partnery, fakturování mezi partnery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pozemků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Slevy nezohledněné při nárokování výdaje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DPH u projektů s hodnotou 5 mil. a výše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601851" y="1425342"/>
            <a:ext cx="3600000" cy="4262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Úroky z úvěru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Dary, Ceny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Pokuty, finanční sankce/penále, úroky z dlužných částek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Výdaje na soudní spory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Kurzové rozdíly a výdaje spojené s kolísáním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Věcné příspěvky, vč. dobrovolnické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Sdílení výdajů mezi partnery, fakturování mezi partnery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Nákup pozemků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Slevy nezohledněné při nárokování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38554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13913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449353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bg1"/>
                </a:solidFill>
              </a:rPr>
              <a:t>Mzdové náklady mohou být proplaceny na základě:</a:t>
            </a:r>
          </a:p>
          <a:p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Skutečné náklady</a:t>
            </a:r>
            <a:r>
              <a:rPr lang="cs-CZ" sz="1300" dirty="0">
                <a:solidFill>
                  <a:schemeClr val="bg1"/>
                </a:solidFill>
              </a:rPr>
              <a:t> kdy příjemce musí doložit, že vznikly a byly uhrazeny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Plný úvazek, tzn. full time,100% pro projekt.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bg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bg1"/>
                </a:solidFill>
              </a:rPr>
              <a:t>odpracované doby za měsíc.</a:t>
            </a:r>
            <a:r>
              <a:rPr lang="cs-CZ" sz="1300" b="1" u="sng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chemeClr val="bg1"/>
                </a:solidFill>
              </a:rPr>
              <a:t>Jiné metody vykazování mezd nelze v programu uplatnit (metoda 1720hod a metoda částečného úvazku s pružným počtem odpracovaných hodin za měsíc)</a:t>
            </a:r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Paušální sazba 20%</a:t>
            </a:r>
            <a:r>
              <a:rPr lang="cs-CZ" sz="1300" b="1" dirty="0">
                <a:solidFill>
                  <a:schemeClr val="bg1"/>
                </a:solidFill>
              </a:rPr>
              <a:t> </a:t>
            </a:r>
            <a:r>
              <a:rPr lang="cs-CZ" sz="1300" dirty="0">
                <a:solidFill>
                  <a:schemeClr val="bg1"/>
                </a:solidFill>
              </a:rPr>
              <a:t>přímých nákladů jiných, než náklady na zaměstnance, příjemce nemusí dokládat, že výdaje vznikly a byly uhrazeny.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4693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tx1"/>
                </a:solidFill>
              </a:rPr>
              <a:t>Mzdové náklady mohou být proplaceny na základě:</a:t>
            </a:r>
          </a:p>
          <a:p>
            <a:endParaRPr lang="cs-CZ" sz="13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Skutečné náklady</a:t>
            </a:r>
            <a:r>
              <a:rPr lang="cs-CZ" sz="1300" dirty="0">
                <a:solidFill>
                  <a:schemeClr val="tx1"/>
                </a:solidFill>
              </a:rPr>
              <a:t>, kdy příjemce musí doložit, že vznikly a byly uhrazeny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Plný úvazek, tzn. full time,100% pro projekt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tx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tx1"/>
                </a:solidFill>
              </a:rPr>
              <a:t>odpracované doby za měsíc</a:t>
            </a:r>
            <a:r>
              <a:rPr lang="cs-CZ" sz="1300" b="1" u="sng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Jiné metody vykazování mezd nelze v programu uplatnit (metoda 1720hod a metoda částečného úvazku s pružným počtem odpracovaných hodin za měsíc)!!!  </a:t>
            </a:r>
          </a:p>
          <a:p>
            <a:pPr marL="342900" indent="-342900">
              <a:buFont typeface="+mj-lt"/>
              <a:buAutoNum type="alphaUcPeriod"/>
            </a:pPr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Paušální sazba</a:t>
            </a:r>
            <a:r>
              <a:rPr lang="cs-CZ" sz="1300" b="1" dirty="0">
                <a:solidFill>
                  <a:schemeClr val="tx1"/>
                </a:solidFill>
              </a:rPr>
              <a:t> – V programu NELZE aplikovat.</a:t>
            </a: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265774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1565</TotalTime>
  <Words>2597</Words>
  <Application>Microsoft Office PowerPoint</Application>
  <PresentationFormat>Předvádění na obrazovce (4:3)</PresentationFormat>
  <Paragraphs>475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CRR template</vt:lpstr>
      <vt:lpstr>Způsobilost výdajů v programovém období 2021 - 2027.</vt:lpstr>
      <vt:lpstr>Způsobilost výdajů </vt:lpstr>
      <vt:lpstr>Způsobilost nárokovaných výdajů a s nimi spojených aktivit je posuzována ve smyslu:</vt:lpstr>
      <vt:lpstr>Způsobilost výdajů – náležitosti dokumentů s výjimkou paušálních výdajů: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Petra Šimková</cp:lastModifiedBy>
  <cp:revision>135</cp:revision>
  <cp:lastPrinted>2023-01-25T11:21:43Z</cp:lastPrinted>
  <dcterms:created xsi:type="dcterms:W3CDTF">2021-01-13T14:58:16Z</dcterms:created>
  <dcterms:modified xsi:type="dcterms:W3CDTF">2025-02-21T08:49:29Z</dcterms:modified>
  <cp:category/>
</cp:coreProperties>
</file>