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9" r:id="rId4"/>
    <p:sldId id="301" r:id="rId5"/>
    <p:sldId id="296" r:id="rId6"/>
    <p:sldId id="278" r:id="rId7"/>
    <p:sldId id="281" r:id="rId8"/>
    <p:sldId id="280" r:id="rId9"/>
    <p:sldId id="299" r:id="rId10"/>
    <p:sldId id="282" r:id="rId11"/>
    <p:sldId id="290" r:id="rId12"/>
    <p:sldId id="302" r:id="rId13"/>
    <p:sldId id="303" r:id="rId14"/>
    <p:sldId id="304" r:id="rId15"/>
    <p:sldId id="305" r:id="rId16"/>
    <p:sldId id="294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6134" autoAdjust="0"/>
  </p:normalViewPr>
  <p:slideViewPr>
    <p:cSldViewPr>
      <p:cViewPr varScale="1">
        <p:scale>
          <a:sx n="126" d="100"/>
          <a:sy n="126" d="100"/>
        </p:scale>
        <p:origin x="13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17.04.2019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17.04.2019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mlouvy.gov.cz/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projects/guidance/#reporting" TargetMode="External"/><Relationship Id="rId2" Type="http://schemas.openxmlformats.org/officeDocument/2006/relationships/hyperlink" Target="https://www.interregeurope.eu/projects/implement-a-project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" TargetMode="External"/><Relationship Id="rId2" Type="http://schemas.openxmlformats.org/officeDocument/2006/relationships/hyperlink" Target="http://www.dotaceeu.cz/cs/Fondy-EU/2014-2020/Operacni-programy/OP-INTERREG-EUROP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Lukeš				23.4. 2019 Praha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496944" cy="1872208"/>
          </a:xfrm>
        </p:spPr>
        <p:txBody>
          <a:bodyPr/>
          <a:lstStyle/>
          <a:p>
            <a:r>
              <a:rPr lang="cs-CZ" sz="4000" dirty="0" smtClean="0"/>
              <a:t>Finanční seminář</a:t>
            </a:r>
            <a:br>
              <a:rPr lang="cs-CZ" sz="4000" dirty="0" smtClean="0"/>
            </a:br>
            <a:r>
              <a:rPr lang="cs-CZ" sz="4000" dirty="0" err="1" smtClean="0"/>
              <a:t>Interreg</a:t>
            </a:r>
            <a:r>
              <a:rPr lang="cs-CZ" sz="4000" dirty="0" smtClean="0"/>
              <a:t> </a:t>
            </a:r>
            <a:r>
              <a:rPr lang="cs-CZ" sz="4000" dirty="0" err="1" smtClean="0"/>
              <a:t>Europe</a:t>
            </a:r>
            <a:r>
              <a:rPr lang="cs-CZ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291264" cy="511256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altLang="cs-CZ" sz="1800" b="1" u="sng" dirty="0"/>
              <a:t>Časový harmonogram </a:t>
            </a:r>
            <a:r>
              <a:rPr lang="cs-CZ" altLang="cs-CZ" sz="1800" b="1" u="sng" dirty="0" smtClean="0"/>
              <a:t>kontroly</a:t>
            </a:r>
            <a:endParaRPr lang="cs-CZ" altLang="cs-CZ" sz="1800" b="1" dirty="0"/>
          </a:p>
          <a:p>
            <a:pPr marL="0" indent="0"/>
            <a:r>
              <a:rPr lang="cs-CZ" altLang="cs-CZ" sz="1500" dirty="0"/>
              <a:t>CZ partneři předkládají výdaje ke kontrole </a:t>
            </a:r>
            <a:r>
              <a:rPr lang="cs-CZ" altLang="cs-CZ" sz="1500" b="1" dirty="0"/>
              <a:t>zpravidla každých 6 měsíců, </a:t>
            </a:r>
            <a:r>
              <a:rPr lang="cs-CZ" altLang="cs-CZ" sz="1500" dirty="0"/>
              <a:t>pokud nárokované výdaje partnera za dané </a:t>
            </a:r>
            <a:r>
              <a:rPr lang="cs-CZ" altLang="cs-CZ" sz="1500" dirty="0" err="1"/>
              <a:t>reportovací</a:t>
            </a:r>
            <a:r>
              <a:rPr lang="cs-CZ" altLang="cs-CZ" sz="1500" dirty="0"/>
              <a:t> období jsou </a:t>
            </a:r>
          </a:p>
          <a:p>
            <a:pPr marL="0" indent="0"/>
            <a:r>
              <a:rPr lang="cs-CZ" altLang="cs-CZ" sz="1500" b="1" dirty="0"/>
              <a:t>˃7.500 </a:t>
            </a:r>
            <a:r>
              <a:rPr lang="cs-CZ" altLang="cs-CZ" sz="1500" b="1" dirty="0" smtClean="0"/>
              <a:t>EUR</a:t>
            </a:r>
            <a:endParaRPr lang="cs-CZ" altLang="cs-CZ" sz="1500" dirty="0"/>
          </a:p>
          <a:p>
            <a:pPr marL="0" indent="0"/>
            <a:r>
              <a:rPr lang="cs-CZ" altLang="cs-CZ" sz="1500" dirty="0"/>
              <a:t>Bez ohledu na tento finanční limit musí příjemci předložit výdaje ke kontrole </a:t>
            </a:r>
            <a:r>
              <a:rPr lang="cs-CZ" altLang="cs-CZ" sz="1500" b="1" dirty="0"/>
              <a:t>minimálně jednou do roka</a:t>
            </a:r>
            <a:r>
              <a:rPr lang="cs-CZ" altLang="cs-CZ" sz="1500" dirty="0"/>
              <a:t>. </a:t>
            </a:r>
            <a:endParaRPr lang="cs-CZ" altLang="cs-CZ" sz="1500" b="1" dirty="0"/>
          </a:p>
          <a:p>
            <a:pPr>
              <a:lnSpc>
                <a:spcPct val="80000"/>
              </a:lnSpc>
            </a:pPr>
            <a:r>
              <a:rPr lang="cs-CZ" altLang="cs-CZ" sz="1500" b="1" u="sng" dirty="0"/>
              <a:t>Lhůty</a:t>
            </a:r>
            <a:r>
              <a:rPr lang="cs-CZ" altLang="cs-CZ" sz="1500" b="1" dirty="0"/>
              <a:t> pro předkládání dokladů ke kontrole pro příjemce</a:t>
            </a:r>
            <a:r>
              <a:rPr lang="cs-CZ" altLang="cs-CZ" sz="1500" b="1" dirty="0" smtClean="0"/>
              <a:t>:</a:t>
            </a:r>
            <a:endParaRPr lang="cs-CZ" altLang="cs-CZ" sz="1500" dirty="0"/>
          </a:p>
          <a:p>
            <a:pPr>
              <a:lnSpc>
                <a:spcPct val="80000"/>
              </a:lnSpc>
            </a:pPr>
            <a:r>
              <a:rPr lang="cs-CZ" altLang="cs-CZ" sz="1500" dirty="0"/>
              <a:t>	</a:t>
            </a:r>
            <a:r>
              <a:rPr lang="cs-CZ" altLang="cs-CZ" sz="1500" b="1" dirty="0"/>
              <a:t>do 15 dnů </a:t>
            </a:r>
            <a:r>
              <a:rPr lang="cs-CZ" altLang="cs-CZ" sz="1500" dirty="0"/>
              <a:t>po skončení </a:t>
            </a:r>
            <a:r>
              <a:rPr lang="cs-CZ" altLang="cs-CZ" sz="1500" dirty="0" err="1"/>
              <a:t>reportovacího</a:t>
            </a:r>
            <a:r>
              <a:rPr lang="cs-CZ" altLang="cs-CZ" sz="1500" dirty="0"/>
              <a:t> období </a:t>
            </a:r>
          </a:p>
          <a:p>
            <a:pPr>
              <a:lnSpc>
                <a:spcPct val="80000"/>
              </a:lnSpc>
            </a:pPr>
            <a:r>
              <a:rPr lang="cs-CZ" altLang="cs-CZ" sz="1500" dirty="0"/>
              <a:t>		např. </a:t>
            </a:r>
            <a:r>
              <a:rPr lang="cs-CZ" altLang="cs-CZ" sz="1500" dirty="0" err="1"/>
              <a:t>reportovací</a:t>
            </a:r>
            <a:r>
              <a:rPr lang="cs-CZ" altLang="cs-CZ" sz="1500" dirty="0"/>
              <a:t> období od. 1.1. až 30.6. – nutno předložit do 15.7. </a:t>
            </a:r>
          </a:p>
          <a:p>
            <a:pPr>
              <a:lnSpc>
                <a:spcPct val="80000"/>
              </a:lnSpc>
            </a:pPr>
            <a:r>
              <a:rPr lang="cs-CZ" altLang="cs-CZ" sz="1500" dirty="0"/>
              <a:t>	Centrum má </a:t>
            </a:r>
            <a:r>
              <a:rPr lang="cs-CZ" altLang="cs-CZ" sz="1500" b="1" dirty="0"/>
              <a:t>60 dní </a:t>
            </a:r>
            <a:r>
              <a:rPr lang="cs-CZ" altLang="cs-CZ" sz="1500" dirty="0"/>
              <a:t>na kontrolu a vystavení </a:t>
            </a:r>
            <a:r>
              <a:rPr lang="cs-CZ" altLang="cs-CZ" sz="1500" dirty="0" smtClean="0"/>
              <a:t>certifikátu</a:t>
            </a:r>
            <a:endParaRPr lang="cs-CZ" altLang="cs-CZ" sz="1500" dirty="0"/>
          </a:p>
          <a:p>
            <a:pPr>
              <a:lnSpc>
                <a:spcPct val="80000"/>
              </a:lnSpc>
            </a:pPr>
            <a:r>
              <a:rPr lang="cs-CZ" altLang="cs-CZ" sz="1500" dirty="0"/>
              <a:t>LP musí </a:t>
            </a:r>
            <a:r>
              <a:rPr lang="cs-CZ" altLang="cs-CZ" sz="1500" b="1" dirty="0"/>
              <a:t>do 3 měsíců </a:t>
            </a:r>
            <a:r>
              <a:rPr lang="cs-CZ" altLang="cs-CZ" sz="1500" dirty="0"/>
              <a:t>po skončení </a:t>
            </a:r>
            <a:r>
              <a:rPr lang="cs-CZ" altLang="cs-CZ" sz="1500" dirty="0" err="1"/>
              <a:t>reportovacího</a:t>
            </a:r>
            <a:r>
              <a:rPr lang="cs-CZ" altLang="cs-CZ" sz="1500" dirty="0"/>
              <a:t> období vložit souhrnnou zprávu za </a:t>
            </a:r>
            <a:r>
              <a:rPr lang="cs-CZ" altLang="cs-CZ" sz="1500" dirty="0" smtClean="0"/>
              <a:t>celý projekt </a:t>
            </a:r>
            <a:r>
              <a:rPr lang="cs-CZ" altLang="cs-CZ" sz="1500" dirty="0"/>
              <a:t>a souhrnné výdaje do Monitorovacího systému.  </a:t>
            </a:r>
            <a:endParaRPr lang="cs-CZ" altLang="cs-CZ" sz="1500" dirty="0" smtClean="0"/>
          </a:p>
          <a:p>
            <a:pPr>
              <a:lnSpc>
                <a:spcPct val="80000"/>
              </a:lnSpc>
            </a:pPr>
            <a:r>
              <a:rPr lang="cs-CZ" altLang="cs-CZ" sz="1500" dirty="0" smtClean="0"/>
              <a:t>Aktivity projektu, včetně všech výdajů musí být uhrazeny nejpozději  </a:t>
            </a:r>
            <a:r>
              <a:rPr lang="cs-CZ" altLang="cs-CZ" sz="1500" b="1" dirty="0" smtClean="0"/>
              <a:t>do 31. 7. 2023. </a:t>
            </a:r>
          </a:p>
          <a:p>
            <a:pPr>
              <a:lnSpc>
                <a:spcPct val="80000"/>
              </a:lnSpc>
            </a:pPr>
            <a:r>
              <a:rPr lang="cs-CZ" altLang="cs-CZ" sz="1500" dirty="0" smtClean="0"/>
              <a:t>Nicméně v </a:t>
            </a:r>
            <a:r>
              <a:rPr lang="cs-CZ" altLang="cs-CZ" sz="1500" dirty="0" err="1" smtClean="0"/>
              <a:t>subsidy</a:t>
            </a:r>
            <a:r>
              <a:rPr lang="cs-CZ" altLang="cs-CZ" sz="1500" dirty="0" smtClean="0"/>
              <a:t> </a:t>
            </a:r>
            <a:r>
              <a:rPr lang="cs-CZ" altLang="cs-CZ" sz="1500" dirty="0" err="1" smtClean="0"/>
              <a:t>contract</a:t>
            </a:r>
            <a:r>
              <a:rPr lang="cs-CZ" altLang="cs-CZ" sz="1500" dirty="0" smtClean="0"/>
              <a:t> je uvedeno datum pro fázi 1, kdy lze nejpozději nárokovat výdaje na základě skutečně vynaložených výdajů.  </a:t>
            </a:r>
            <a:endParaRPr lang="cs-CZ" altLang="cs-CZ" sz="15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771800" y="562682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Provádění kontroly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72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851920" y="404664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9439"/>
            <a:ext cx="5112568" cy="5751929"/>
          </a:xfrm>
        </p:spPr>
      </p:pic>
    </p:spTree>
    <p:extLst>
      <p:ext uri="{BB962C8B-B14F-4D97-AF65-F5344CB8AC3E}">
        <p14:creationId xmlns:p14="http://schemas.microsoft.com/office/powerpoint/2010/main" val="7474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Registr Smluv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/>
              <a:t>Zákon č. 340/2015 Sb. – zákon o registru smluv ukládá </a:t>
            </a:r>
            <a:r>
              <a:rPr lang="cs-CZ" sz="5600" b="1" dirty="0"/>
              <a:t>povinnost</a:t>
            </a:r>
            <a:r>
              <a:rPr lang="cs-CZ" sz="5600" dirty="0" smtClean="0"/>
              <a:t>:</a:t>
            </a:r>
            <a:endParaRPr lang="cs-CZ" dirty="0"/>
          </a:p>
          <a:p>
            <a:r>
              <a:rPr lang="cs-CZ" sz="5600" dirty="0"/>
              <a:t>Prostřednictvím registru smluv uveřejnit soukromoprávní smlouvu, jakož i smlouvu o poskytnutí dotace nebo návratné finanční výpomoci, jejíž stranou jsou subjekty uvedeny </a:t>
            </a:r>
            <a:r>
              <a:rPr lang="cs-CZ" sz="5600" b="1" dirty="0"/>
              <a:t>§ 2 odst. </a:t>
            </a:r>
            <a:r>
              <a:rPr lang="cs-CZ" sz="5600" b="1" dirty="0" smtClean="0"/>
              <a:t>1:</a:t>
            </a:r>
          </a:p>
          <a:p>
            <a:pPr>
              <a:lnSpc>
                <a:spcPct val="20000"/>
              </a:lnSpc>
            </a:pPr>
            <a:r>
              <a:rPr lang="cs-CZ" sz="3600" b="1" dirty="0" smtClean="0"/>
              <a:t>a</a:t>
            </a:r>
            <a:r>
              <a:rPr lang="cs-CZ" sz="3600" b="1" dirty="0"/>
              <a:t>)</a:t>
            </a:r>
            <a:r>
              <a:rPr lang="cs-CZ" sz="3600" dirty="0"/>
              <a:t> Česká republika,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b)</a:t>
            </a:r>
            <a:r>
              <a:rPr lang="cs-CZ" sz="3600" dirty="0"/>
              <a:t> územní samosprávný celek, včetně městské části nebo městského obvodu územně členěného statutárního města nebo městské části hlavního města Prahy,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c)</a:t>
            </a:r>
            <a:r>
              <a:rPr lang="cs-CZ" sz="3600" dirty="0"/>
              <a:t> státní příspěvková organizace,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d)</a:t>
            </a:r>
            <a:r>
              <a:rPr lang="cs-CZ" sz="3600" dirty="0"/>
              <a:t> státní fond,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e)</a:t>
            </a:r>
            <a:r>
              <a:rPr lang="cs-CZ" sz="3600" dirty="0"/>
              <a:t> veřejná výzkumná instituce nebo veřejná vysoká škola,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f)</a:t>
            </a:r>
            <a:r>
              <a:rPr lang="cs-CZ" sz="3600" dirty="0"/>
              <a:t> dobrovolný svazek obcí,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g)</a:t>
            </a:r>
            <a:r>
              <a:rPr lang="cs-CZ" sz="3600" dirty="0"/>
              <a:t> regionální rada regionu soudržnosti,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h)</a:t>
            </a:r>
            <a:r>
              <a:rPr lang="cs-CZ" sz="3600" dirty="0"/>
              <a:t> příspěvková organizace územního samosprávného celku,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i)</a:t>
            </a:r>
            <a:r>
              <a:rPr lang="cs-CZ" sz="3600" dirty="0"/>
              <a:t> ústav založený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j)</a:t>
            </a:r>
            <a:r>
              <a:rPr lang="cs-CZ" sz="3600" dirty="0"/>
              <a:t> obecně prospěšná společnost založená státem nebo územním samosprávným celkem,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k)</a:t>
            </a:r>
            <a:r>
              <a:rPr lang="cs-CZ" sz="3600" dirty="0"/>
              <a:t> státní podnik nebo národní podnik,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l)</a:t>
            </a:r>
            <a:r>
              <a:rPr lang="cs-CZ" sz="3600" dirty="0"/>
              <a:t> zdravotní pojišťovna,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m)</a:t>
            </a:r>
            <a:r>
              <a:rPr lang="cs-CZ" sz="3600" dirty="0"/>
              <a:t> Český rozhlas nebo Česká televize, nebo</a:t>
            </a:r>
          </a:p>
          <a:p>
            <a:pPr>
              <a:lnSpc>
                <a:spcPct val="20000"/>
              </a:lnSpc>
            </a:pPr>
            <a:r>
              <a:rPr lang="cs-CZ" sz="3600" b="1" dirty="0"/>
              <a:t>n)</a:t>
            </a:r>
            <a:r>
              <a:rPr lang="cs-CZ" sz="3600" dirty="0"/>
              <a:t> právnická osoba, v níž má stát nebo územní </a:t>
            </a:r>
            <a:endParaRPr lang="cs-CZ" sz="3600" dirty="0" smtClean="0"/>
          </a:p>
          <a:p>
            <a:pPr>
              <a:lnSpc>
                <a:spcPct val="20000"/>
              </a:lnSpc>
            </a:pPr>
            <a:r>
              <a:rPr lang="cs-CZ" sz="3600" dirty="0" smtClean="0"/>
              <a:t>samosprávný celek sám nebo s jinými územními samosprávnými celky většinovou majetkovou účast, a to i prostřednictvím jiné právnické osoby. </a:t>
            </a:r>
          </a:p>
          <a:p>
            <a:endParaRPr lang="cs-CZ" sz="4000" dirty="0" smtClean="0"/>
          </a:p>
          <a:p>
            <a:r>
              <a:rPr lang="cs-CZ" sz="5600" dirty="0" smtClean="0"/>
              <a:t>A </a:t>
            </a:r>
            <a:r>
              <a:rPr lang="cs-CZ" sz="5600" dirty="0"/>
              <a:t>nevztahuje se na ni jedna z výjimek uvedena v </a:t>
            </a:r>
            <a:r>
              <a:rPr lang="cs-CZ" sz="5600" b="1" dirty="0"/>
              <a:t>§ 3 odst. 2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20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47667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Registr Smluv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>
          <a:xfrm>
            <a:off x="107504" y="1268760"/>
            <a:ext cx="8835081" cy="521455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smtClean="0"/>
              <a:t>V registru smluv je třeba zveřejnit smlouvy a objednávky včetně jejich dodatků s hodnotou:</a:t>
            </a:r>
          </a:p>
          <a:p>
            <a:endParaRPr lang="cs-CZ" sz="800" b="1" smtClean="0"/>
          </a:p>
          <a:p>
            <a:r>
              <a:rPr lang="cs-CZ" sz="1800" b="1" smtClean="0"/>
              <a:t>		50 000,- Kč a vyšší bez DPH</a:t>
            </a:r>
          </a:p>
          <a:p>
            <a:endParaRPr lang="cs-CZ" sz="1200" b="1" smtClean="0"/>
          </a:p>
          <a:p>
            <a:r>
              <a:rPr lang="cs-CZ" sz="1800" smtClean="0"/>
              <a:t>Český vedoucí partner </a:t>
            </a:r>
            <a:r>
              <a:rPr lang="cs-CZ" sz="1800" b="1" smtClean="0"/>
              <a:t>uveřejní v registru smluv Subsidy contract (případně dodatky) </a:t>
            </a:r>
            <a:r>
              <a:rPr lang="cs-CZ" sz="1800" smtClean="0"/>
              <a:t>uzavřeny mezi ním a řídícím orgánem programu.</a:t>
            </a:r>
          </a:p>
          <a:p>
            <a:endParaRPr lang="cs-CZ" sz="1800" smtClean="0"/>
          </a:p>
          <a:p>
            <a:r>
              <a:rPr lang="cs-CZ" sz="1800" smtClean="0"/>
              <a:t>Smlouvy a objednávky je třeba zveřejnit v registru smluv </a:t>
            </a:r>
            <a:r>
              <a:rPr lang="cs-CZ" sz="1800" b="1" smtClean="0"/>
              <a:t>do 30 dní </a:t>
            </a:r>
            <a:r>
              <a:rPr lang="cs-CZ" sz="1800" smtClean="0"/>
              <a:t>od jejich uzavření. Podle §6 nabývá smlouva účinnosti nejdříve dnem zveřejnění.</a:t>
            </a:r>
          </a:p>
          <a:p>
            <a:endParaRPr lang="cs-CZ" sz="1800" smtClean="0"/>
          </a:p>
          <a:p>
            <a:r>
              <a:rPr lang="cs-CZ" sz="1800" smtClean="0"/>
              <a:t>Nebyla-li smlouva zveřejněna prostřednictvím registru smluv ani do 3 měsíců ode dne, kdy byla uzavřena, je podle ustanovení § 7 tohoto zákona smlouva </a:t>
            </a:r>
            <a:r>
              <a:rPr lang="cs-CZ" sz="1800" b="1" smtClean="0"/>
              <a:t>zrušena od počátku.</a:t>
            </a:r>
            <a:r>
              <a:rPr lang="cs-CZ" sz="1800" smtClean="0"/>
              <a:t> V takovém případě budou jakékoliv výdaje vynaložené v souvislosti s takovou smlouvou považovány za </a:t>
            </a:r>
            <a:r>
              <a:rPr lang="cs-CZ" sz="1800" b="1" smtClean="0"/>
              <a:t>nezpůsobilé</a:t>
            </a:r>
            <a:r>
              <a:rPr lang="cs-CZ" sz="1800" smtClean="0"/>
              <a:t>.</a:t>
            </a:r>
          </a:p>
          <a:p>
            <a:endParaRPr lang="cs-CZ" sz="1600" smtClean="0"/>
          </a:p>
          <a:p>
            <a:r>
              <a:rPr lang="cs-CZ" sz="2000" smtClean="0"/>
              <a:t>Více na: </a:t>
            </a:r>
            <a:r>
              <a:rPr lang="cs-CZ" sz="2000" smtClean="0">
                <a:hlinkClick r:id="rId2"/>
              </a:rPr>
              <a:t>https://smlouvy.gov.cz/</a:t>
            </a:r>
            <a:r>
              <a:rPr lang="cs-CZ" sz="2000" smtClean="0"/>
              <a:t> </a:t>
            </a:r>
          </a:p>
          <a:p>
            <a:endParaRPr lang="cs-CZ" sz="2000" smtClean="0"/>
          </a:p>
          <a:p>
            <a:endParaRPr lang="cs-CZ" sz="200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119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131840" y="476672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Změny pro 4. výzvu </a:t>
            </a:r>
          </a:p>
        </p:txBody>
      </p:sp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4929412"/>
          </a:xfrm>
        </p:spPr>
        <p:txBody>
          <a:bodyPr>
            <a:normAutofit fontScale="55000" lnSpcReduction="20000"/>
          </a:bodyPr>
          <a:lstStyle/>
          <a:p>
            <a:r>
              <a:rPr lang="cs-CZ" sz="2900" b="1" dirty="0" smtClean="0"/>
              <a:t>Mzdové výdaje:</a:t>
            </a:r>
          </a:p>
          <a:p>
            <a:r>
              <a:rPr lang="cs-CZ" sz="2900" dirty="0" smtClean="0"/>
              <a:t>Modely </a:t>
            </a:r>
            <a:r>
              <a:rPr lang="cs-CZ" sz="2900" dirty="0"/>
              <a:t>zaměstnávání zaměstnanců </a:t>
            </a:r>
            <a:r>
              <a:rPr lang="cs-CZ" sz="2900" dirty="0" smtClean="0"/>
              <a:t>příjemcem (pouze pro projekty z 4. výzvy): </a:t>
            </a:r>
          </a:p>
          <a:p>
            <a:endParaRPr lang="cs-CZ" sz="2900" dirty="0"/>
          </a:p>
          <a:p>
            <a:r>
              <a:rPr lang="cs-CZ" dirty="0"/>
              <a:t>a) na plný úvazek, </a:t>
            </a:r>
          </a:p>
          <a:p>
            <a:r>
              <a:rPr lang="cs-CZ" dirty="0"/>
              <a:t>b) na částečný úvazek s pevně stanoveným procentním podílem odpracované </a:t>
            </a:r>
            <a:r>
              <a:rPr lang="cs-CZ" dirty="0" smtClean="0"/>
              <a:t>doby </a:t>
            </a:r>
            <a:r>
              <a:rPr lang="cs-CZ" dirty="0"/>
              <a:t>za měsíc nebo </a:t>
            </a:r>
          </a:p>
          <a:p>
            <a:r>
              <a:rPr lang="cs-CZ" strike="sngStrike" dirty="0"/>
              <a:t>c) na částečný úvazek s pružným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trike="sngStrike" dirty="0"/>
              <a:t>	c1)  výpočet </a:t>
            </a:r>
            <a:r>
              <a:rPr lang="cs-CZ" strike="sngStrike" dirty="0" smtClean="0"/>
              <a:t>založený na počtu odpracovaných hodin dle pracovní smlouvy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trike="sngStrike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trike="sngStrike" dirty="0"/>
              <a:t>	c2)  </a:t>
            </a:r>
            <a:r>
              <a:rPr lang="cs-CZ" strike="sngStrike" dirty="0" smtClean="0"/>
              <a:t>výpočet podílem </a:t>
            </a:r>
            <a:r>
              <a:rPr lang="cs-CZ" strike="sngStrike" dirty="0"/>
              <a:t>posledních doložených ročních hrubých mzdových </a:t>
            </a:r>
            <a:endParaRPr lang="cs-CZ" strike="sngStrike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trike="sngStrike" dirty="0"/>
              <a:t> </a:t>
            </a:r>
            <a:r>
              <a:rPr lang="cs-CZ" strike="sngStrike" dirty="0" smtClean="0"/>
              <a:t>                nákladů </a:t>
            </a:r>
            <a:r>
              <a:rPr lang="cs-CZ" strike="sngStrike" dirty="0"/>
              <a:t>(</a:t>
            </a:r>
            <a:r>
              <a:rPr lang="cs-CZ" strike="sngStrike" dirty="0" smtClean="0"/>
              <a:t>tj. mzdových nákladů za posledních 12 po sobě jdoucích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trike="sngStrike" dirty="0"/>
              <a:t> </a:t>
            </a:r>
            <a:r>
              <a:rPr lang="cs-CZ" strike="sngStrike" dirty="0" smtClean="0"/>
              <a:t>                měsíců) a 1720 hodin</a:t>
            </a:r>
            <a:r>
              <a:rPr lang="cs-CZ" strike="sngStrike" dirty="0"/>
              <a:t> </a:t>
            </a:r>
            <a:r>
              <a:rPr lang="cs-CZ" strike="sngStrike" dirty="0" smtClean="0"/>
              <a:t>v </a:t>
            </a:r>
            <a:r>
              <a:rPr lang="cs-CZ" strike="sngStrike" dirty="0"/>
              <a:t>souladu s čl. 68 odst. 2 nařízení (EU) </a:t>
            </a:r>
            <a:endParaRPr lang="cs-CZ" strike="sngStrike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trike="sngStrike" dirty="0"/>
              <a:t> </a:t>
            </a:r>
            <a:r>
              <a:rPr lang="cs-CZ" strike="sngStrike" dirty="0" smtClean="0"/>
              <a:t>                č.1303/2013</a:t>
            </a:r>
            <a:r>
              <a:rPr lang="cs-CZ" strike="sngStrike" dirty="0"/>
              <a:t>. </a:t>
            </a:r>
            <a:endParaRPr lang="cs-CZ" strike="sngStrike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r>
              <a:rPr lang="cs-CZ" dirty="0"/>
              <a:t>d) na hodinovém základě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8608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131840" y="476672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</a:rPr>
              <a:t>Změny pro 4. výzvu </a:t>
            </a:r>
          </a:p>
        </p:txBody>
      </p:sp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179513" y="1196752"/>
            <a:ext cx="4320480" cy="4929412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Výdaje pro 2. fázi projektu</a:t>
            </a:r>
            <a:r>
              <a:rPr lang="cs-CZ" b="1" dirty="0" smtClean="0"/>
              <a:t>:</a:t>
            </a:r>
          </a:p>
          <a:p>
            <a:pPr>
              <a:buFontTx/>
              <a:buChar char="-"/>
            </a:pPr>
            <a:r>
              <a:rPr lang="cs-CZ" sz="1800" dirty="0" smtClean="0"/>
              <a:t>jednotková sazba pro předem definované aktivity</a:t>
            </a:r>
          </a:p>
          <a:p>
            <a:pPr>
              <a:buFontTx/>
              <a:buChar char="-"/>
            </a:pPr>
            <a:r>
              <a:rPr lang="cs-CZ" sz="1800" dirty="0" smtClean="0"/>
              <a:t>Součástí rozpočtu LP</a:t>
            </a:r>
          </a:p>
          <a:p>
            <a:pPr>
              <a:buFontTx/>
              <a:buChar char="-"/>
            </a:pPr>
            <a:r>
              <a:rPr lang="cs-CZ" sz="1800" dirty="0" smtClean="0"/>
              <a:t>Dohoda mezi PP a LP o rozdělení mezi partnery</a:t>
            </a:r>
          </a:p>
          <a:p>
            <a:pPr>
              <a:buFontTx/>
              <a:buChar char="-"/>
            </a:pPr>
            <a:r>
              <a:rPr lang="cs-CZ" sz="1800" dirty="0" smtClean="0"/>
              <a:t>Žádné jiné výdaje není možné nárokovat, vše již zahrnuto</a:t>
            </a:r>
          </a:p>
          <a:p>
            <a:pPr>
              <a:buFontTx/>
              <a:buChar char="-"/>
            </a:pPr>
            <a:r>
              <a:rPr lang="cs-CZ" sz="1800" dirty="0" smtClean="0"/>
              <a:t>Kontrolu podmínek pro vyplacení jednotkové sazby provádí sekretariát </a:t>
            </a:r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908" y="1196752"/>
            <a:ext cx="4772691" cy="478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293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780928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Pavel Lukeš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Letenská 119/3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tel: +420 224 862 331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+420 731 628 149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lukpav@mmr.cz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Děkuji za pozornost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142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Nařízení EU č. 1299/2013 čl. 23: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>		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Zodpovídají za kontrolu výdajů členské státy na jejichž území má sídlo příjemce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Kontrolní systém v ČR je centralizovaný, tzn. </a:t>
            </a:r>
            <a:r>
              <a:rPr lang="cs-CZ" altLang="cs-CZ" sz="1800" dirty="0"/>
              <a:t>kontrolu </a:t>
            </a:r>
            <a:r>
              <a:rPr lang="cs-CZ" altLang="cs-CZ" sz="1800" dirty="0" smtClean="0"/>
              <a:t>vykonává </a:t>
            </a:r>
            <a:r>
              <a:rPr lang="cs-CZ" altLang="cs-CZ" sz="1800" dirty="0"/>
              <a:t>jedna pověřená organizace 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Na základě rozhodnutí ministryně pro místní rozvoj č. 142/2015 je kontrolou výdajů u programů Evropská územní spolupráce (tedy i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Europe</a:t>
            </a:r>
            <a:r>
              <a:rPr lang="cs-CZ" altLang="cs-CZ" sz="1800" dirty="0" smtClean="0">
                <a:latin typeface="+mn-lt"/>
              </a:rPr>
              <a:t>) pověřeno </a:t>
            </a:r>
            <a:r>
              <a:rPr lang="cs-CZ" altLang="cs-CZ" sz="1800" b="1" dirty="0" smtClean="0">
                <a:latin typeface="+mn-lt"/>
              </a:rPr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Jenom Centrum </a:t>
            </a:r>
            <a:r>
              <a:rPr lang="cs-CZ" altLang="cs-CZ" sz="1800" dirty="0" smtClean="0">
                <a:latin typeface="+mn-lt"/>
              </a:rPr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Výkon kontroly je pro české příjemce </a:t>
            </a:r>
            <a:r>
              <a:rPr lang="cs-CZ" altLang="cs-CZ" sz="1800" b="1" u="sng" dirty="0" smtClean="0">
                <a:latin typeface="+mn-lt"/>
              </a:rPr>
              <a:t>bezplatný</a:t>
            </a:r>
            <a:r>
              <a:rPr lang="cs-CZ" altLang="cs-CZ" sz="1800" b="1" dirty="0" smtClean="0">
                <a:latin typeface="+mn-lt"/>
              </a:rPr>
              <a:t>!!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   </a:t>
            </a: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Právní rámec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 smtClean="0">
                <a:latin typeface="+mn-lt"/>
              </a:rPr>
              <a:t>Nařízení EU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 smtClean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 smtClean="0">
                <a:latin typeface="+mn-lt"/>
              </a:rPr>
              <a:t>Programové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cs-CZ" altLang="cs-CZ" sz="2000" dirty="0" smtClean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cs-CZ" altLang="cs-CZ" sz="2000" dirty="0" smtClean="0">
                <a:latin typeface="+mn-lt"/>
              </a:rPr>
              <a:t>Národní dokumenty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>		</a:t>
            </a:r>
            <a:endParaRPr lang="cs-CZ" altLang="cs-CZ" sz="20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05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36517"/>
            <a:ext cx="3499711" cy="228299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520" y="4797152"/>
            <a:ext cx="84682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1600" i="1" dirty="0">
                <a:solidFill>
                  <a:schemeClr val="accent1">
                    <a:lumMod val="50000"/>
                  </a:schemeClr>
                </a:solidFill>
              </a:rPr>
              <a:t>Pro způsobilost výdajů platí tato hierarchie: Pravidla EU jsou nadřazena programovým pravidlům, </a:t>
            </a:r>
            <a:r>
              <a:rPr lang="cs-CZ" altLang="cs-CZ" sz="1600" i="1" dirty="0" err="1">
                <a:solidFill>
                  <a:schemeClr val="accent1">
                    <a:lumMod val="50000"/>
                  </a:schemeClr>
                </a:solidFill>
              </a:rPr>
              <a:t>kt</a:t>
            </a:r>
            <a:r>
              <a:rPr lang="cs-CZ" altLang="cs-CZ" sz="1600" i="1" dirty="0">
                <a:solidFill>
                  <a:schemeClr val="accent1">
                    <a:lumMod val="50000"/>
                  </a:schemeClr>
                </a:solidFill>
              </a:rPr>
              <a:t>. jsou nadřazena pravidlům národním.</a:t>
            </a:r>
          </a:p>
          <a:p>
            <a:r>
              <a:rPr lang="cs-CZ" altLang="cs-CZ" sz="1600" dirty="0">
                <a:solidFill>
                  <a:schemeClr val="accent1">
                    <a:lumMod val="50000"/>
                  </a:schemeClr>
                </a:solidFill>
              </a:rPr>
              <a:t>Programové dokumenty upravují oblasti, které nejsou přesné specifikované na úrovni EU a národní pravidla upravují jen ty postupy, které nejsou přesné stanoveny v programových dokumentech.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822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1. </a:t>
            </a:r>
            <a:r>
              <a:rPr lang="cs-CZ" altLang="cs-CZ" sz="2000" dirty="0" smtClean="0">
                <a:latin typeface="+mn-lt"/>
              </a:rPr>
              <a:t>Nařízení </a:t>
            </a:r>
            <a:r>
              <a:rPr lang="cs-CZ" altLang="cs-CZ" sz="2000" dirty="0">
                <a:latin typeface="+mn-lt"/>
              </a:rPr>
              <a:t>EU zvláště</a:t>
            </a:r>
            <a:r>
              <a:rPr lang="cs-CZ" altLang="cs-CZ" sz="2000" dirty="0" smtClean="0">
                <a:latin typeface="+mn-lt"/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>		</a:t>
            </a:r>
            <a:endParaRPr lang="cs-CZ" altLang="cs-CZ" sz="20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1303/2013 – </a:t>
            </a:r>
            <a:r>
              <a:rPr lang="cs-CZ" altLang="cs-CZ" sz="2000" dirty="0" smtClean="0">
                <a:latin typeface="+mn-lt"/>
              </a:rPr>
              <a:t>	tzv</a:t>
            </a:r>
            <a:r>
              <a:rPr lang="cs-CZ" altLang="cs-CZ" sz="2000" dirty="0">
                <a:latin typeface="+mn-lt"/>
              </a:rPr>
              <a:t>. obecné </a:t>
            </a:r>
            <a:r>
              <a:rPr lang="cs-CZ" altLang="cs-CZ" sz="2000" dirty="0" smtClean="0">
                <a:latin typeface="+mn-lt"/>
              </a:rPr>
              <a:t>nařízení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1299/2013 – </a:t>
            </a:r>
            <a:r>
              <a:rPr lang="cs-CZ" altLang="cs-CZ" sz="2000" dirty="0" smtClean="0">
                <a:latin typeface="+mn-lt"/>
              </a:rPr>
              <a:t>	nařízení </a:t>
            </a:r>
            <a:r>
              <a:rPr lang="cs-CZ" altLang="cs-CZ" sz="2000" dirty="0">
                <a:latin typeface="+mn-lt"/>
              </a:rPr>
              <a:t>o Evropské územní </a:t>
            </a:r>
            <a:r>
              <a:rPr lang="cs-CZ" altLang="cs-CZ" sz="2000" dirty="0" smtClean="0">
                <a:latin typeface="+mn-lt"/>
              </a:rPr>
              <a:t>spolupráci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1301/2013 – </a:t>
            </a:r>
            <a:r>
              <a:rPr lang="cs-CZ" altLang="cs-CZ" sz="2000" dirty="0" smtClean="0">
                <a:latin typeface="+mn-lt"/>
              </a:rPr>
              <a:t>	nařízení o Evropském fondu pro regionální rozvoj (ERDF)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481/2014 </a:t>
            </a:r>
            <a:r>
              <a:rPr lang="cs-CZ" altLang="cs-CZ" sz="2000" dirty="0" smtClean="0">
                <a:latin typeface="+mn-lt"/>
              </a:rPr>
              <a:t>  – 	nařízení EK v přenesené pravomoci </a:t>
            </a:r>
            <a:r>
              <a:rPr lang="cs-CZ" altLang="cs-CZ" sz="2000" dirty="0">
                <a:latin typeface="+mn-lt"/>
              </a:rPr>
              <a:t>o způsobilosti výdajů</a:t>
            </a:r>
            <a:br>
              <a:rPr lang="cs-CZ" altLang="cs-CZ" sz="20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05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6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2. Programové dokumenty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/>
              <a:t/>
            </a:r>
            <a:br>
              <a:rPr lang="cs-CZ" altLang="cs-CZ" sz="1800" dirty="0"/>
            </a:br>
            <a:r>
              <a:rPr lang="cs-CZ" altLang="cs-CZ" sz="1600" b="1" u="sng" dirty="0" err="1"/>
              <a:t>Interreg</a:t>
            </a:r>
            <a:r>
              <a:rPr lang="cs-CZ" altLang="cs-CZ" sz="1600" b="1" u="sng" dirty="0"/>
              <a:t> </a:t>
            </a:r>
            <a:r>
              <a:rPr lang="cs-CZ" altLang="cs-CZ" sz="1600" b="1" u="sng" dirty="0" err="1"/>
              <a:t>Europe</a:t>
            </a:r>
            <a:r>
              <a:rPr lang="cs-CZ" altLang="cs-CZ" sz="1600" u="sng" dirty="0"/>
              <a:t>	</a:t>
            </a:r>
            <a:r>
              <a:rPr lang="cs-CZ" altLang="cs-CZ" sz="1600" dirty="0"/>
              <a:t/>
            </a:r>
            <a:br>
              <a:rPr lang="cs-CZ" altLang="cs-CZ" sz="1600" dirty="0"/>
            </a:br>
            <a:r>
              <a:rPr lang="cs-CZ" sz="1100" dirty="0">
                <a:hlinkClick r:id="rId2"/>
              </a:rPr>
              <a:t>https://www.interregeurope.eu/projects/implement-a-project/</a:t>
            </a:r>
            <a:endParaRPr lang="cs-CZ" altLang="cs-CZ" sz="11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1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600" dirty="0"/>
              <a:t>Program meziregionální spolupráce </a:t>
            </a:r>
            <a:r>
              <a:rPr lang="cs-CZ" altLang="cs-CZ" sz="1600" dirty="0" err="1"/>
              <a:t>Interreg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Europe</a:t>
            </a:r>
            <a:endParaRPr lang="cs-CZ" altLang="cs-CZ" sz="16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600" dirty="0">
                <a:solidFill>
                  <a:srgbClr val="C00000"/>
                </a:solidFill>
              </a:rPr>
              <a:t>Programme </a:t>
            </a:r>
            <a:r>
              <a:rPr lang="cs-CZ" altLang="cs-CZ" sz="1600" dirty="0" err="1">
                <a:solidFill>
                  <a:srgbClr val="C00000"/>
                </a:solidFill>
              </a:rPr>
              <a:t>Manual</a:t>
            </a:r>
            <a:r>
              <a:rPr lang="cs-CZ" altLang="cs-CZ" sz="1600" dirty="0">
                <a:solidFill>
                  <a:srgbClr val="C00000"/>
                </a:solidFill>
              </a:rPr>
              <a:t> </a:t>
            </a:r>
            <a:r>
              <a:rPr lang="cs-CZ" altLang="cs-CZ" sz="1600" dirty="0" smtClean="0">
                <a:solidFill>
                  <a:srgbClr val="C00000"/>
                </a:solidFill>
              </a:rPr>
              <a:t>(7. </a:t>
            </a:r>
            <a:r>
              <a:rPr lang="cs-CZ" altLang="cs-CZ" sz="1600" dirty="0">
                <a:solidFill>
                  <a:srgbClr val="C00000"/>
                </a:solidFill>
              </a:rPr>
              <a:t>verze - </a:t>
            </a:r>
            <a:r>
              <a:rPr lang="cs-CZ" altLang="cs-CZ" sz="1600" dirty="0" smtClean="0">
                <a:solidFill>
                  <a:srgbClr val="C00000"/>
                </a:solidFill>
              </a:rPr>
              <a:t>březen 2019) </a:t>
            </a:r>
            <a:r>
              <a:rPr lang="cs-CZ" altLang="cs-CZ" sz="1600" dirty="0">
                <a:solidFill>
                  <a:srgbClr val="C00000"/>
                </a:solidFill>
              </a:rPr>
              <a:t>– </a:t>
            </a:r>
            <a:r>
              <a:rPr lang="cs-CZ" altLang="cs-CZ" sz="1600" b="1" dirty="0">
                <a:solidFill>
                  <a:srgbClr val="C00000"/>
                </a:solidFill>
              </a:rPr>
              <a:t>nutno znát </a:t>
            </a:r>
            <a:r>
              <a:rPr lang="cs-CZ" altLang="cs-CZ" sz="1600" b="1" dirty="0" smtClean="0">
                <a:solidFill>
                  <a:srgbClr val="C00000"/>
                </a:solidFill>
              </a:rPr>
              <a:t>!!!</a:t>
            </a:r>
            <a:r>
              <a:rPr lang="cs-CZ" altLang="cs-CZ" sz="1600" dirty="0"/>
              <a:t/>
            </a:r>
            <a:br>
              <a:rPr lang="cs-CZ" altLang="cs-CZ" sz="1600" dirty="0"/>
            </a:br>
            <a:r>
              <a:rPr lang="cs-CZ" altLang="cs-CZ" sz="1100" dirty="0"/>
              <a:t>(obsahuje informace pro předložení žádosti, ale i o předkládání výdajů ke kontrole) </a:t>
            </a:r>
            <a:endParaRPr lang="cs-CZ" altLang="cs-CZ" sz="16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0" err="1"/>
              <a:t>Graphic</a:t>
            </a:r>
            <a:r>
              <a:rPr lang="cs-CZ" sz="1600" dirty="0"/>
              <a:t> identity </a:t>
            </a:r>
            <a:r>
              <a:rPr lang="cs-CZ" sz="1600" dirty="0" err="1" smtClean="0"/>
              <a:t>guide</a:t>
            </a:r>
            <a:endParaRPr lang="cs-CZ" sz="1600" dirty="0" smtClean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0" err="1" smtClean="0"/>
              <a:t>Webináře</a:t>
            </a:r>
            <a:r>
              <a:rPr lang="cs-CZ" sz="1600" dirty="0" smtClean="0"/>
              <a:t> o reportování prostřednictví </a:t>
            </a:r>
            <a:r>
              <a:rPr lang="cs-CZ" sz="1600" dirty="0" err="1" smtClean="0"/>
              <a:t>iOLF</a:t>
            </a:r>
            <a:endParaRPr lang="cs-CZ" sz="16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200" dirty="0">
                <a:hlinkClick r:id="rId3"/>
              </a:rPr>
              <a:t>https</a:t>
            </a:r>
            <a:r>
              <a:rPr lang="cs-CZ" sz="1200" dirty="0" smtClean="0">
                <a:hlinkClick r:id="rId3"/>
              </a:rPr>
              <a:t>://</a:t>
            </a:r>
            <a:r>
              <a:rPr lang="cs-CZ" sz="1200" dirty="0">
                <a:hlinkClick r:id="rId3"/>
              </a:rPr>
              <a:t>www.interregeurope.eu/projects/guidance/#</a:t>
            </a:r>
            <a:r>
              <a:rPr lang="cs-CZ" sz="1200" dirty="0" smtClean="0">
                <a:hlinkClick r:id="rId3"/>
              </a:rPr>
              <a:t>reporting</a:t>
            </a:r>
            <a:r>
              <a:rPr lang="cs-CZ" sz="1200" dirty="0" smtClean="0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05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569" y="1181680"/>
            <a:ext cx="1387688" cy="551723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95832"/>
            <a:ext cx="3025135" cy="1700004"/>
          </a:xfrm>
          <a:prstGeom prst="rect">
            <a:avLst/>
          </a:prstGeom>
        </p:spPr>
      </p:pic>
      <p:cxnSp>
        <p:nvCxnSpPr>
          <p:cNvPr id="7" name="Pravoúhlá spojnice 6"/>
          <p:cNvCxnSpPr/>
          <p:nvPr/>
        </p:nvCxnSpPr>
        <p:spPr>
          <a:xfrm rot="5400000" flipH="1" flipV="1">
            <a:off x="5918177" y="2010815"/>
            <a:ext cx="1656184" cy="892154"/>
          </a:xfrm>
          <a:prstGeom prst="bentConnector3">
            <a:avLst>
              <a:gd name="adj1" fmla="val 99690"/>
            </a:avLst>
          </a:prstGeom>
          <a:ln w="444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3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4248472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3</a:t>
            </a:r>
            <a:r>
              <a:rPr lang="cs-CZ" altLang="cs-CZ" sz="1800" dirty="0">
                <a:latin typeface="+mn-lt"/>
              </a:rPr>
              <a:t>. Národní </a:t>
            </a:r>
            <a:r>
              <a:rPr lang="cs-CZ" altLang="cs-CZ" sz="1800" dirty="0" smtClean="0">
                <a:latin typeface="+mn-lt"/>
              </a:rPr>
              <a:t>dokumenty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Pokyny pro příjemce ke kontrole (včetně příloh)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200" dirty="0">
                <a:hlinkClick r:id="rId2"/>
              </a:rPr>
              <a:t>http://</a:t>
            </a:r>
            <a:r>
              <a:rPr lang="cs-CZ" altLang="cs-CZ" sz="1200" dirty="0" smtClean="0">
                <a:hlinkClick r:id="rId2"/>
              </a:rPr>
              <a:t>www.dotaceeu.cz/cs/Fondy-EU/2014-2020/Operacni-programy/OP-INTERREG-EUROPE</a:t>
            </a:r>
            <a:endParaRPr lang="cs-CZ" altLang="cs-CZ" sz="12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200" dirty="0">
              <a:solidFill>
                <a:srgbClr val="C00000"/>
              </a:solidFill>
              <a:latin typeface="+mn-lt"/>
            </a:endParaRP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solidFill>
                  <a:srgbClr val="C00000"/>
                </a:solidFill>
                <a:latin typeface="+mn-lt"/>
              </a:rPr>
              <a:t>Náležitosti dokladování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solidFill>
                  <a:srgbClr val="C00000"/>
                </a:solidFill>
                <a:latin typeface="+mn-lt"/>
              </a:rPr>
              <a:t>Mzdové sazby typových pozic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hlinkClick r:id="rId3"/>
              </a:rPr>
              <a:t>http://www.crr.cz/cs/eus</a:t>
            </a:r>
            <a:r>
              <a:rPr lang="cs-CZ" sz="1400" dirty="0" smtClean="0">
                <a:hlinkClick r:id="rId3"/>
              </a:rPr>
              <a:t>/</a:t>
            </a:r>
            <a:r>
              <a:rPr lang="cs-CZ" sz="1400" dirty="0" smtClean="0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4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latin typeface="+mn-lt"/>
              </a:rPr>
              <a:t>zákona č. </a:t>
            </a:r>
            <a:r>
              <a:rPr lang="cs-CZ" sz="1800" dirty="0" smtClean="0">
                <a:latin typeface="+mn-lt"/>
              </a:rPr>
              <a:t>134/2016 </a:t>
            </a:r>
            <a:r>
              <a:rPr lang="cs-CZ" sz="1800" dirty="0">
                <a:latin typeface="+mn-lt"/>
              </a:rPr>
              <a:t>Sb., </a:t>
            </a:r>
            <a:r>
              <a:rPr lang="cs-CZ" altLang="cs-CZ" sz="1800" dirty="0"/>
              <a:t>o zadávání veřejných </a:t>
            </a:r>
            <a:r>
              <a:rPr lang="cs-CZ" altLang="cs-CZ" sz="1800" dirty="0" smtClean="0"/>
              <a:t>zakázek</a:t>
            </a:r>
            <a:endParaRPr 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>
                <a:latin typeface="+mn-lt"/>
              </a:rPr>
              <a:t>(pro všechny zakázky vyhlášené od 1.10. 2016) </a:t>
            </a:r>
            <a:endParaRPr lang="cs-CZ" altLang="cs-CZ" sz="14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   Metodický </a:t>
            </a:r>
            <a:r>
              <a:rPr lang="cs-CZ" altLang="cs-CZ" sz="1800" dirty="0">
                <a:latin typeface="+mn-lt"/>
              </a:rPr>
              <a:t>pokyn pro zadávání zakázek pro programové </a:t>
            </a:r>
            <a:r>
              <a:rPr lang="cs-CZ" altLang="cs-CZ" sz="1800" dirty="0" smtClean="0">
                <a:latin typeface="+mn-lt"/>
              </a:rPr>
              <a:t>období 2014-2020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>	</a:t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05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272758"/>
            <a:ext cx="4630506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0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Na úrovni ČR:</a:t>
            </a:r>
          </a:p>
          <a:p>
            <a:endParaRPr lang="cs-CZ" sz="2000" dirty="0" smtClean="0"/>
          </a:p>
          <a:p>
            <a:r>
              <a:rPr lang="cs-CZ" sz="2000" dirty="0" smtClean="0"/>
              <a:t>Pokyny pro příjemce ke kontrole + přílohy</a:t>
            </a:r>
          </a:p>
          <a:p>
            <a:r>
              <a:rPr lang="cs-CZ" sz="2000" dirty="0" smtClean="0"/>
              <a:t>- 	</a:t>
            </a:r>
            <a:r>
              <a:rPr lang="cs-CZ" sz="1800" dirty="0" smtClean="0"/>
              <a:t>upravují oblasti, které nejsou dostatečně ošetřené v programových dokumentech, případně jsou specifické pro ČR – veřejné zakázky </a:t>
            </a:r>
          </a:p>
          <a:p>
            <a:pPr>
              <a:buFontTx/>
              <a:buChar char="-"/>
            </a:pPr>
            <a:r>
              <a:rPr lang="cs-CZ" sz="1800" dirty="0" smtClean="0"/>
              <a:t>obsahují základní informace pro partnery popisující požadavky pro kontrolu</a:t>
            </a:r>
          </a:p>
          <a:p>
            <a:pPr>
              <a:buFontTx/>
              <a:buChar char="-"/>
            </a:pPr>
            <a:r>
              <a:rPr lang="cs-CZ" sz="1800" dirty="0"/>
              <a:t>p</a:t>
            </a:r>
            <a:r>
              <a:rPr lang="cs-CZ" sz="1800" dirty="0" smtClean="0"/>
              <a:t>říloha </a:t>
            </a:r>
            <a:r>
              <a:rPr lang="cs-CZ" sz="1800" b="1" dirty="0" smtClean="0"/>
              <a:t>Náležitosti dokladování </a:t>
            </a:r>
            <a:r>
              <a:rPr lang="cs-CZ" sz="1800" dirty="0" smtClean="0"/>
              <a:t>– dokladování jednotlivých typů výdajů </a:t>
            </a:r>
            <a:endParaRPr lang="cs-CZ" sz="1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Na úrovni programu:</a:t>
            </a:r>
            <a:endParaRPr lang="cs-CZ" sz="2000" dirty="0" smtClean="0"/>
          </a:p>
          <a:p>
            <a:r>
              <a:rPr lang="cs-CZ" sz="2000" b="1" dirty="0" smtClean="0"/>
              <a:t>Programme </a:t>
            </a:r>
            <a:r>
              <a:rPr lang="cs-CZ" sz="2000" b="1" dirty="0" err="1" smtClean="0"/>
              <a:t>Manual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Interreg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Europe</a:t>
            </a:r>
            <a:r>
              <a:rPr lang="cs-CZ" sz="2000" b="1" dirty="0" smtClean="0"/>
              <a:t>) + přílohy</a:t>
            </a:r>
          </a:p>
          <a:p>
            <a:pPr>
              <a:buFontTx/>
              <a:buChar char="-"/>
            </a:pPr>
            <a:r>
              <a:rPr lang="cs-CZ" sz="1800" dirty="0" smtClean="0"/>
              <a:t>Obsahuje informace pro všechny partnery popisující požadavky na dokladování jednotlivých typů výdajů, způsobilost,  požadavky na kontrolu, harmonogram kontroly a formuláře ke kontrole v AJ </a:t>
            </a:r>
          </a:p>
          <a:p>
            <a:pPr marL="0" indent="0"/>
            <a:endParaRPr lang="cs-CZ" sz="1800" b="1" dirty="0" smtClean="0"/>
          </a:p>
          <a:p>
            <a:pPr marL="0" indent="0"/>
            <a:r>
              <a:rPr lang="cs-CZ" sz="1800" b="1" dirty="0" smtClean="0"/>
              <a:t>Povinné přílohy/formuláře: </a:t>
            </a:r>
            <a:r>
              <a:rPr lang="cs-CZ" sz="1800" dirty="0" smtClean="0"/>
              <a:t>(vyplnit online v </a:t>
            </a:r>
            <a:r>
              <a:rPr lang="cs-CZ" sz="1800" dirty="0" err="1" smtClean="0"/>
              <a:t>iOLF</a:t>
            </a:r>
            <a:r>
              <a:rPr lang="cs-CZ" sz="1800" dirty="0" smtClean="0"/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List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expenditures</a:t>
            </a:r>
            <a:r>
              <a:rPr lang="cs-CZ" sz="1600" dirty="0" smtClean="0"/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List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Contracts</a:t>
            </a:r>
            <a:r>
              <a:rPr lang="cs-CZ" sz="1600" dirty="0" smtClean="0"/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 smtClean="0"/>
              <a:t>Control</a:t>
            </a:r>
            <a:r>
              <a:rPr lang="cs-CZ" sz="1600" dirty="0" smtClean="0"/>
              <a:t> Report + </a:t>
            </a:r>
            <a:r>
              <a:rPr lang="cs-CZ" sz="1600" dirty="0" err="1" smtClean="0"/>
              <a:t>Checklist</a:t>
            </a:r>
            <a:r>
              <a:rPr lang="cs-CZ" sz="1600" dirty="0" smtClean="0"/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9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17232"/>
            <a:ext cx="8291264" cy="936104"/>
          </a:xfrm>
        </p:spPr>
        <p:txBody>
          <a:bodyPr>
            <a:normAutofit lnSpcReduction="10000"/>
          </a:bodyPr>
          <a:lstStyle/>
          <a:p>
            <a:endParaRPr lang="cs-CZ" sz="2000" dirty="0" smtClean="0">
              <a:hlinkClick r:id="rId2"/>
            </a:endParaRPr>
          </a:p>
          <a:p>
            <a:r>
              <a:rPr lang="cs-CZ" sz="2000" dirty="0" smtClean="0">
                <a:hlinkClick r:id="rId2"/>
              </a:rPr>
              <a:t>https</a:t>
            </a:r>
            <a:r>
              <a:rPr lang="cs-CZ" sz="2000" dirty="0">
                <a:hlinkClick r:id="rId2"/>
              </a:rPr>
              <a:t>://www.iolf.eu/Account/Login?ReturnUrl=%</a:t>
            </a:r>
            <a:r>
              <a:rPr lang="cs-CZ" sz="2000" dirty="0" smtClean="0">
                <a:hlinkClick r:id="rId2"/>
              </a:rPr>
              <a:t>2f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4" y="1124744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 smtClean="0"/>
              <a:t>Interreg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Europe</a:t>
            </a:r>
            <a:r>
              <a:rPr lang="cs-CZ" sz="2000" b="1" dirty="0" smtClean="0"/>
              <a:t> – pro reportování se používá monitorovací systém </a:t>
            </a:r>
            <a:r>
              <a:rPr lang="cs-CZ" sz="2000" b="1" dirty="0" err="1" smtClean="0"/>
              <a:t>iOLF</a:t>
            </a:r>
            <a:endParaRPr lang="cs-CZ" sz="2000" b="1" dirty="0" smtClean="0"/>
          </a:p>
          <a:p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44824"/>
            <a:ext cx="7560840" cy="410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21361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</TotalTime>
  <Words>500</Words>
  <Application>Microsoft Office PowerPoint</Application>
  <PresentationFormat>Předvádění na obrazovce (4:3)</PresentationFormat>
  <Paragraphs>168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MMR_klas</vt:lpstr>
      <vt:lpstr>Finanční seminář Interreg Europe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Lukeš Pavel</cp:lastModifiedBy>
  <cp:revision>237</cp:revision>
  <cp:lastPrinted>2019-04-17T13:56:56Z</cp:lastPrinted>
  <dcterms:created xsi:type="dcterms:W3CDTF">2014-02-26T13:05:03Z</dcterms:created>
  <dcterms:modified xsi:type="dcterms:W3CDTF">2019-04-17T13:58:59Z</dcterms:modified>
</cp:coreProperties>
</file>