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3" r:id="rId2"/>
    <p:sldId id="307" r:id="rId3"/>
    <p:sldId id="332" r:id="rId4"/>
    <p:sldId id="333" r:id="rId5"/>
    <p:sldId id="320" r:id="rId6"/>
    <p:sldId id="308" r:id="rId7"/>
    <p:sldId id="334" r:id="rId8"/>
    <p:sldId id="321" r:id="rId9"/>
    <p:sldId id="335" r:id="rId10"/>
    <p:sldId id="336" r:id="rId11"/>
    <p:sldId id="337" r:id="rId12"/>
    <p:sldId id="323" r:id="rId13"/>
    <p:sldId id="338" r:id="rId14"/>
    <p:sldId id="339" r:id="rId15"/>
    <p:sldId id="325" r:id="rId16"/>
    <p:sldId id="330" r:id="rId17"/>
    <p:sldId id="341" r:id="rId18"/>
    <p:sldId id="342" r:id="rId19"/>
    <p:sldId id="326" r:id="rId20"/>
    <p:sldId id="340" r:id="rId21"/>
    <p:sldId id="343" r:id="rId22"/>
    <p:sldId id="327" r:id="rId23"/>
    <p:sldId id="328" r:id="rId24"/>
    <p:sldId id="331" r:id="rId25"/>
    <p:sldId id="329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244" y="-55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</a:t>
            </a:r>
            <a:r>
              <a:rPr lang="cs-CZ" dirty="0" err="1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12. 9. 2017,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lphaLcParenR" startAt="3"/>
            </a:pPr>
            <a:r>
              <a:rPr lang="cs-CZ" dirty="0"/>
              <a:t>Zaměstnání na částečný úvazek s pružným počtem odpracovaných hodin na projektu za měsíc – výše mzdových nákladů se stanovuje dle počtu odpracovaných hodin na projektu a hodinové sazby, kterou je možné vypočíst jako:</a:t>
            </a:r>
          </a:p>
          <a:p>
            <a:pPr marL="971550" lvl="1" indent="-342900">
              <a:buAutoNum type="alphaLcParenR"/>
            </a:pPr>
            <a:r>
              <a:rPr lang="cs-CZ" sz="1800" dirty="0" smtClean="0"/>
              <a:t>Podíl </a:t>
            </a:r>
            <a:r>
              <a:rPr lang="cs-CZ" sz="1800" dirty="0"/>
              <a:t>měsíčních hrubých mzdových nákladů a měsíční pracovní doby v hodinách podle dokladu o zaměstnání (</a:t>
            </a:r>
            <a:r>
              <a:rPr lang="cs-CZ" sz="1800" dirty="0" err="1"/>
              <a:t>timesheet</a:t>
            </a:r>
            <a:r>
              <a:rPr lang="cs-CZ" sz="1800" dirty="0" smtClean="0"/>
              <a:t>)</a:t>
            </a:r>
          </a:p>
          <a:p>
            <a:pPr lvl="2" indent="0">
              <a:buNone/>
            </a:pPr>
            <a:r>
              <a:rPr lang="cs-CZ" sz="1400" dirty="0" smtClean="0"/>
              <a:t>- Podíl </a:t>
            </a:r>
            <a:r>
              <a:rPr lang="cs-CZ" sz="1400" dirty="0" smtClean="0"/>
              <a:t>měsíčních hrubých mzdových nákladů a měsíční pracovní doby stanovený v dokladu o zaměstnání a vyjádřený v hodinách. </a:t>
            </a:r>
            <a:endParaRPr lang="cs-CZ" sz="1400" b="1" cap="all" dirty="0" smtClean="0">
              <a:solidFill>
                <a:srgbClr val="FF0000"/>
              </a:solidFill>
            </a:endParaRPr>
          </a:p>
          <a:p>
            <a:pPr marL="971550" lvl="1" indent="-342900">
              <a:buAutoNum type="alphaLcParenR"/>
            </a:pPr>
            <a:r>
              <a:rPr lang="cs-CZ" sz="1800" dirty="0" smtClean="0"/>
              <a:t>Podíl posledních doložených ročních hrubých mzdových nákladů (tj. mzdových nákladů za posledních 12 po sobě jdoucích měsíců) a 1720hodin</a:t>
            </a:r>
          </a:p>
          <a:p>
            <a:pPr lvl="2" indent="0">
              <a:buNone/>
            </a:pPr>
            <a:r>
              <a:rPr lang="cs-CZ" sz="1400" dirty="0" smtClean="0"/>
              <a:t>- </a:t>
            </a:r>
            <a:r>
              <a:rPr lang="cs-CZ" sz="1400" dirty="0" smtClean="0"/>
              <a:t>Podíl posledních doložených ročních hrubých mzdových nákladů (tj. mzdových nákladů za posledních 12 po sobě jdoucích měsíců) a 1720 hodin</a:t>
            </a:r>
            <a:endParaRPr lang="cs-CZ" sz="1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nutné doložit při první kontrole </a:t>
            </a:r>
            <a:r>
              <a:rPr lang="cs-CZ" dirty="0" smtClean="0">
                <a:solidFill>
                  <a:srgbClr val="FF0000"/>
                </a:solidFill>
              </a:rPr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smlouvy včetně případných dodatků, popřípadě DPP/DPČ,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Přidělení pracovníka pro projekt, a to např. rozhodnutí o jmenování nebo jiný ekvivalent, který lze považovat za doklad o zaměstnání s vyčleněním pro projekt (rozhodnutí o přidělení pracovníka k projektu),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Platový výměr, (pokud není v pracovní smlouvě), popřípadě jiné doložení výše mzdy/platu (u pracovníka ve státní správě zařazení do platové třídy a stupně),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náplň, (pokud není uvedeno v PS</a:t>
            </a:r>
            <a:r>
              <a:rPr lang="cs-CZ" dirty="0" smtClean="0"/>
              <a:t>),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Stanovení/volba </a:t>
            </a:r>
            <a:r>
              <a:rPr lang="cs-CZ" dirty="0" smtClean="0"/>
              <a:t>metody a způsobu výpočtu hodinové sazby u částečných úvazků tam, kde je to </a:t>
            </a:r>
            <a:r>
              <a:rPr lang="cs-CZ" dirty="0" smtClean="0"/>
              <a:t>relevantní,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V případě metody přepočtu se 1720h také doklady k prokázání hrubé mzdy za posledních 12 </a:t>
            </a:r>
            <a:r>
              <a:rPr lang="cs-CZ" dirty="0" smtClean="0"/>
              <a:t>měsíců,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Sestavu rekapitulace mezd,</a:t>
            </a: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výplatu mezd: výpis z účtu nebo výdajový pokladní doklad.</a:t>
            </a:r>
          </a:p>
          <a:p>
            <a:r>
              <a:rPr lang="cs-CZ" dirty="0"/>
              <a:t>		               výjimka: v případě organizační složky státu, územně správního</a:t>
            </a:r>
          </a:p>
          <a:p>
            <a:r>
              <a:rPr lang="cs-CZ" dirty="0"/>
              <a:t>                                  celku a jejich příspěvkové organizace lze doložit</a:t>
            </a:r>
          </a:p>
          <a:p>
            <a:r>
              <a:rPr lang="cs-CZ" dirty="0"/>
              <a:t>                                  čestným prohlášením</a:t>
            </a:r>
          </a:p>
          <a:p>
            <a:r>
              <a:rPr lang="cs-CZ" dirty="0"/>
              <a:t>			       v případě výplaty mezd z účtu organizace jednou částkou:</a:t>
            </a:r>
          </a:p>
          <a:p>
            <a:r>
              <a:rPr lang="cs-CZ" dirty="0"/>
              <a:t>			       čestné prohlášení každého zaměstnance + výpis z účtu 					       prokazující 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mzdu obvyklou: mzdové tabulky nebo tarify; platový výměr pracovníka na stejné pracovní pozici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odměny: vnitřní předpis , který stanoví pravidla pro vyplácení odměn.  Pravidla pro odměny musí být zavedena minimálně 6 měsíců před předložením projektové žádosti.  Odměna musí být potenciálně přístupná pro všechny zaměstnance. </a:t>
            </a:r>
          </a:p>
          <a:p>
            <a:r>
              <a:rPr lang="cs-CZ" b="1" dirty="0">
                <a:solidFill>
                  <a:srgbClr val="FF0000"/>
                </a:solidFill>
              </a:rPr>
              <a:t>Centrum pro regionální rozvoj České republiky je na základě registrace u MV oprávněno nakládat i s citlivými informacemi a zaručuje jejich bezpečnost.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Chybějící doklady a problémy v této oblasti</a:t>
            </a:r>
            <a:endParaRPr lang="cs-CZ" dirty="0"/>
          </a:p>
          <a:p>
            <a:pPr marL="720725" lvl="2" indent="-187325"/>
            <a:r>
              <a:rPr lang="cs-CZ" dirty="0"/>
              <a:t>P</a:t>
            </a:r>
            <a:r>
              <a:rPr lang="cs-CZ" dirty="0" smtClean="0"/>
              <a:t>racovní </a:t>
            </a:r>
            <a:r>
              <a:rPr lang="cs-CZ" dirty="0"/>
              <a:t>smlouva vč</a:t>
            </a:r>
            <a:r>
              <a:rPr lang="cs-CZ" dirty="0" smtClean="0"/>
              <a:t>. všech </a:t>
            </a:r>
            <a:r>
              <a:rPr lang="cs-CZ" dirty="0"/>
              <a:t>dodatků / DPP, DPČ, pracovní náplň / přidělení pro projekt, mzdový/platový </a:t>
            </a:r>
            <a:r>
              <a:rPr lang="cs-CZ" dirty="0" smtClean="0"/>
              <a:t>výměr, 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Výplatní </a:t>
            </a:r>
            <a:r>
              <a:rPr lang="cs-CZ" dirty="0"/>
              <a:t>pásky, doklad o </a:t>
            </a:r>
            <a:r>
              <a:rPr lang="cs-CZ" dirty="0" smtClean="0"/>
              <a:t>úhradě </a:t>
            </a:r>
            <a:r>
              <a:rPr lang="cs-CZ" dirty="0" smtClean="0"/>
              <a:t>mezd, 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Centrum disponuje oprávněním nakládat s tímto typem informací a odmítnout poskytnout takové informace z důvodu jejich ochrany není </a:t>
            </a:r>
            <a:r>
              <a:rPr lang="cs-CZ" dirty="0" smtClean="0"/>
              <a:t>relevantní,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U </a:t>
            </a:r>
            <a:r>
              <a:rPr lang="cs-CZ" dirty="0"/>
              <a:t>odměn vždy zdůvodnění a schválení nadřízeným </a:t>
            </a:r>
            <a:r>
              <a:rPr lang="cs-CZ" dirty="0" smtClean="0"/>
              <a:t>pracovníkem; doložení období, ke kterému se odměna </a:t>
            </a:r>
            <a:r>
              <a:rPr lang="cs-CZ" dirty="0" smtClean="0"/>
              <a:t>vztahuje, 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Odlišný popis činností v </a:t>
            </a:r>
            <a:r>
              <a:rPr lang="cs-CZ" dirty="0" err="1" smtClean="0"/>
              <a:t>timesheetu</a:t>
            </a:r>
            <a:r>
              <a:rPr lang="cs-CZ" dirty="0" smtClean="0"/>
              <a:t> vzhledem k pracovní smlouvě/pracovní náplni/</a:t>
            </a:r>
            <a:r>
              <a:rPr lang="cs-CZ" dirty="0" err="1" smtClean="0"/>
              <a:t>progress</a:t>
            </a:r>
            <a:r>
              <a:rPr lang="cs-CZ" dirty="0" smtClean="0"/>
              <a:t> report/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Chyby v odlišení činností dle </a:t>
            </a:r>
            <a:r>
              <a:rPr lang="cs-CZ" dirty="0" err="1" smtClean="0"/>
              <a:t>WPs</a:t>
            </a:r>
            <a:r>
              <a:rPr lang="cs-CZ" dirty="0" smtClean="0"/>
              <a:t> mezi </a:t>
            </a:r>
            <a:r>
              <a:rPr lang="cs-CZ" dirty="0" err="1" smtClean="0"/>
              <a:t>timesheetem</a:t>
            </a:r>
            <a:r>
              <a:rPr lang="cs-CZ" dirty="0" smtClean="0"/>
              <a:t> a schválenými aktivitami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Nedoložení výstupů uváděných v </a:t>
            </a:r>
            <a:r>
              <a:rPr lang="cs-CZ" dirty="0" err="1" smtClean="0"/>
              <a:t>timesheetech</a:t>
            </a:r>
            <a:r>
              <a:rPr lang="cs-CZ" dirty="0" smtClean="0"/>
              <a:t> průkaznou formou.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Nárokování </a:t>
            </a:r>
            <a:r>
              <a:rPr lang="cs-CZ" dirty="0"/>
              <a:t>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Navyšování mezd pouze pro účely </a:t>
            </a:r>
            <a:r>
              <a:rPr lang="cs-CZ" dirty="0" smtClean="0"/>
              <a:t>projektu, 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Bonusy </a:t>
            </a:r>
            <a:r>
              <a:rPr lang="cs-CZ" dirty="0"/>
              <a:t>bez souvislosti s projektem, dovolená vyšší než alikvotní část pro </a:t>
            </a:r>
            <a:r>
              <a:rPr lang="cs-CZ" dirty="0" smtClean="0"/>
              <a:t>projekt, 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Mzdy jsou nárokovány dle data úhrady  - časová </a:t>
            </a:r>
            <a:r>
              <a:rPr lang="cs-CZ" dirty="0" smtClean="0"/>
              <a:t>způsobilosti.</a:t>
            </a:r>
            <a:endParaRPr lang="cs-CZ" dirty="0" smtClean="0"/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Zahrnují výdaje na následující položky: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jízdné a náhrady </a:t>
            </a:r>
            <a:r>
              <a:rPr lang="cs-CZ" dirty="0" smtClean="0"/>
              <a:t>jízdného,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Stravné,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Ubytování,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Víza,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Kapesné.</a:t>
            </a:r>
            <a:endParaRPr lang="cs-CZ" dirty="0" smtClean="0"/>
          </a:p>
          <a:p>
            <a:r>
              <a:rPr lang="cs-CZ" dirty="0" smtClean="0"/>
              <a:t>Pracovní cesty realizované výhradně </a:t>
            </a:r>
            <a:r>
              <a:rPr lang="cs-CZ" u="sng" dirty="0" smtClean="0"/>
              <a:t>zaměstnanci projektového partnera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i="1" dirty="0" smtClean="0"/>
              <a:t>Pracovní cesty realizované osobou, která </a:t>
            </a:r>
            <a:r>
              <a:rPr lang="cs-CZ" i="1" u="sng" dirty="0" smtClean="0"/>
              <a:t>není zaměstnancem </a:t>
            </a:r>
            <a:r>
              <a:rPr lang="cs-CZ" i="1" dirty="0" smtClean="0"/>
              <a:t>projektového partnera – vykazují se v rozpočtové kapitole </a:t>
            </a:r>
            <a:r>
              <a:rPr lang="cs-CZ" i="1" u="sng" dirty="0" smtClean="0"/>
              <a:t>Externí služby</a:t>
            </a:r>
            <a:endParaRPr lang="cs-CZ" i="1" u="sng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Cestovní </a:t>
            </a:r>
            <a:r>
              <a:rPr lang="cs-CZ" dirty="0" smtClean="0"/>
              <a:t>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Nač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</a:t>
            </a:r>
            <a:r>
              <a:rPr lang="cs-CZ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Použití </a:t>
            </a:r>
            <a:r>
              <a:rPr lang="cs-CZ" u="sng" dirty="0"/>
              <a:t>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</a:t>
            </a:r>
            <a:r>
              <a:rPr lang="cs-CZ" dirty="0" smtClean="0"/>
              <a:t>předem schváleny </a:t>
            </a:r>
            <a:r>
              <a:rPr lang="cs-CZ" dirty="0"/>
              <a:t>Společným </a:t>
            </a:r>
            <a:r>
              <a:rPr lang="cs-CZ" dirty="0" smtClean="0"/>
              <a:t>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pracovníci na </a:t>
            </a:r>
            <a:r>
              <a:rPr lang="cs-CZ" u="sng" dirty="0" smtClean="0"/>
              <a:t>DPP/DPČ</a:t>
            </a:r>
            <a:r>
              <a:rPr lang="cs-CZ" dirty="0" smtClean="0"/>
              <a:t>  nemají ze zákona nárok na náhradu cestovních výdajů. Možnost sjednat v textu DPP/DPČ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</a:t>
            </a:r>
            <a:r>
              <a:rPr lang="cs-CZ" dirty="0" smtClean="0"/>
              <a:t>je nutné doložit ke kontrole způsobilosti:</a:t>
            </a:r>
          </a:p>
          <a:p>
            <a:r>
              <a:rPr lang="cs-CZ" dirty="0" smtClean="0"/>
              <a:t>Vždy: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Přehled pracovních cest  (standardizovaný formulář) – pokud nelze předložit, pak lze nahradit jinou sestavu o stejné vypovídací schopnosti,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Vnitřní předpis zaměstnavatele o pracovních cestách,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Na vybraném vzorku: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</a:t>
            </a:r>
            <a:r>
              <a:rPr lang="cs-CZ" dirty="0" smtClean="0"/>
              <a:t>- CESTOVNÍ </a:t>
            </a:r>
            <a:r>
              <a:rPr lang="cs-CZ" dirty="0"/>
              <a:t>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/>
              <a:t>• 	</a:t>
            </a:r>
            <a:r>
              <a:rPr lang="cs-CZ" dirty="0" smtClean="0"/>
              <a:t>Trvání cesty v </a:t>
            </a:r>
            <a:r>
              <a:rPr lang="cs-CZ" dirty="0"/>
              <a:t>přímé vazbě na projekt </a:t>
            </a:r>
            <a:r>
              <a:rPr lang="cs-CZ" dirty="0" smtClean="0"/>
              <a:t>(jednání +</a:t>
            </a:r>
            <a:r>
              <a:rPr lang="cs-CZ" dirty="0"/>
              <a:t>1 den před a </a:t>
            </a:r>
            <a:r>
              <a:rPr lang="cs-CZ" dirty="0" smtClean="0"/>
              <a:t>po) </a:t>
            </a:r>
          </a:p>
          <a:p>
            <a:r>
              <a:rPr lang="cs-CZ" dirty="0"/>
              <a:t>• 	</a:t>
            </a:r>
            <a:r>
              <a:rPr lang="cs-CZ" dirty="0" smtClean="0"/>
              <a:t>Doložit vztah k aktivitě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</a:t>
            </a:r>
            <a:r>
              <a:rPr lang="cs-CZ" dirty="0" smtClean="0"/>
              <a:t>jízdenky; prezenční 	listina </a:t>
            </a:r>
            <a:endParaRPr lang="cs-CZ" dirty="0"/>
          </a:p>
          <a:p>
            <a:r>
              <a:rPr lang="cs-CZ" dirty="0"/>
              <a:t>•	Výpočet stravného dle vyhlášky MPSV, krácení dle ZP (např. za snídani v ceně </a:t>
            </a:r>
            <a:r>
              <a:rPr lang="cs-CZ" dirty="0" smtClean="0"/>
              <a:t>	ubytování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/>
              <a:t>• </a:t>
            </a:r>
            <a:r>
              <a:rPr lang="cs-CZ" dirty="0" smtClean="0"/>
              <a:t>	Pozor na použití kurzu pro </a:t>
            </a:r>
            <a:r>
              <a:rPr lang="cs-CZ" dirty="0"/>
              <a:t>přepočet </a:t>
            </a:r>
            <a:r>
              <a:rPr lang="cs-CZ" dirty="0" smtClean="0"/>
              <a:t> cizí měny – u pracovních cest se řídí ZP </a:t>
            </a:r>
            <a:endParaRPr lang="cs-CZ" dirty="0"/>
          </a:p>
          <a:p>
            <a:r>
              <a:rPr lang="cs-CZ" dirty="0"/>
              <a:t>• </a:t>
            </a:r>
            <a:r>
              <a:rPr lang="cs-CZ" dirty="0" smtClean="0"/>
              <a:t>	Konferenční poplatky patří do rozpočtové kapitoly EE (2014-2020)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 smtClean="0"/>
              <a:t>•</a:t>
            </a:r>
            <a:r>
              <a:rPr lang="cs-CZ" dirty="0"/>
              <a:t>	</a:t>
            </a:r>
            <a:r>
              <a:rPr lang="cs-CZ" dirty="0" smtClean="0"/>
              <a:t> </a:t>
            </a:r>
            <a:r>
              <a:rPr lang="cs-CZ" dirty="0"/>
              <a:t>cesty business </a:t>
            </a:r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smtClean="0"/>
              <a:t>, taxi pokud bylo možné použít 	veřejnou dopravu (nesplňují 	pravidlo 3E) </a:t>
            </a:r>
            <a:endParaRPr lang="cs-CZ" dirty="0"/>
          </a:p>
          <a:p>
            <a:r>
              <a:rPr lang="cs-CZ" dirty="0"/>
              <a:t>•	</a:t>
            </a:r>
            <a:r>
              <a:rPr lang="cs-CZ" dirty="0" smtClean="0"/>
              <a:t>Cesty </a:t>
            </a:r>
            <a:r>
              <a:rPr lang="cs-CZ" dirty="0"/>
              <a:t>mimo </a:t>
            </a:r>
            <a:r>
              <a:rPr lang="cs-CZ" dirty="0" smtClean="0"/>
              <a:t>programové 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musí být </a:t>
            </a:r>
            <a:r>
              <a:rPr lang="cs-CZ" dirty="0" smtClean="0"/>
              <a:t>uvedeny </a:t>
            </a:r>
            <a:r>
              <a:rPr lang="cs-CZ" dirty="0"/>
              <a:t>v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smtClean="0"/>
              <a:t>	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/>
              <a:t>nebo </a:t>
            </a:r>
            <a:r>
              <a:rPr lang="cs-CZ" u="sng" dirty="0"/>
              <a:t>předem</a:t>
            </a:r>
            <a:r>
              <a:rPr lang="cs-CZ" dirty="0"/>
              <a:t> </a:t>
            </a:r>
            <a:r>
              <a:rPr lang="cs-CZ" dirty="0" smtClean="0"/>
              <a:t>schváleny JTS.  Častým </a:t>
            </a:r>
            <a:r>
              <a:rPr lang="cs-CZ" dirty="0"/>
              <a:t>omylem je cesta do Bruselu bez </a:t>
            </a:r>
            <a:r>
              <a:rPr lang="cs-CZ" dirty="0" smtClean="0"/>
              <a:t>	předchozího schválení; pozor na cesty </a:t>
            </a:r>
            <a:r>
              <a:rPr lang="cs-CZ" dirty="0"/>
              <a:t>do Německa </a:t>
            </a:r>
            <a:r>
              <a:rPr lang="cs-CZ" dirty="0" smtClean="0"/>
              <a:t>a </a:t>
            </a:r>
            <a:r>
              <a:rPr lang="cs-CZ" dirty="0"/>
              <a:t>I</a:t>
            </a:r>
            <a:r>
              <a:rPr lang="cs-CZ" dirty="0" smtClean="0"/>
              <a:t>tálie do regionů mimo 	programové </a:t>
            </a:r>
            <a:r>
              <a:rPr lang="cs-CZ" dirty="0"/>
              <a:t>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– CESTOVNÍ NÁHRADY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účast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cesta letadlem: faktura, úhrada faktury, </a:t>
            </a:r>
            <a:r>
              <a:rPr lang="cs-CZ" dirty="0" err="1" smtClean="0"/>
              <a:t>boarding</a:t>
            </a:r>
            <a:r>
              <a:rPr lang="cs-CZ" dirty="0" smtClean="0"/>
              <a:t> </a:t>
            </a:r>
            <a:r>
              <a:rPr lang="cs-CZ" dirty="0" err="1" smtClean="0"/>
              <a:t>pass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úhrada cestovních náhrad pracovníkovi: výdajový pokladní doklad, výpis z účtu. V případě úhrady společně s výplatou mzdy mzdový lístek, výpis z účtu.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neuskutečněné cesty nejsou způsobilé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>
                <a:solidFill>
                  <a:srgbClr val="FF0000"/>
                </a:solidFill>
              </a:rPr>
              <a:t>Metodicky upraveno předpisy EU, národními, Pokyny a Náležitostmi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Způsobilost </a:t>
            </a:r>
            <a:r>
              <a:rPr lang="cs-CZ" altLang="cs-CZ" dirty="0"/>
              <a:t>nárokovaných výdajů a aktivit s nimi </a:t>
            </a:r>
            <a:r>
              <a:rPr lang="cs-CZ" altLang="cs-CZ" dirty="0" smtClean="0"/>
              <a:t>spojených je posuzována ve </a:t>
            </a:r>
            <a:r>
              <a:rPr lang="cs-CZ" altLang="cs-CZ" dirty="0"/>
              <a:t>smyslu: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Věcné způsobilosti </a:t>
            </a:r>
            <a:r>
              <a:rPr lang="cs-CZ" altLang="cs-CZ" dirty="0" smtClean="0"/>
              <a:t>výdajů – tzn. </a:t>
            </a:r>
            <a:r>
              <a:rPr lang="cs-CZ" altLang="cs-CZ" dirty="0" smtClean="0"/>
              <a:t>vazba </a:t>
            </a:r>
            <a:r>
              <a:rPr lang="cs-CZ" altLang="cs-CZ" dirty="0" smtClean="0"/>
              <a:t>k projektu a projektové žádosti </a:t>
            </a:r>
            <a:r>
              <a:rPr lang="cs-CZ" altLang="cs-CZ" dirty="0" smtClean="0">
                <a:solidFill>
                  <a:srgbClr val="FF0000"/>
                </a:solidFill>
              </a:rPr>
              <a:t>(mezinárodní přesah, udržitelnost výstupů, inovativní proces, horizontální kritéria a partnerství na různých úrovních)</a:t>
            </a:r>
            <a:endParaRPr lang="cs-CZ" altLang="cs-CZ" dirty="0">
              <a:solidFill>
                <a:srgbClr val="FF0000"/>
              </a:solidFill>
            </a:endParaRP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Přiměřenosti </a:t>
            </a:r>
            <a:r>
              <a:rPr lang="cs-CZ" altLang="cs-CZ" dirty="0" smtClean="0"/>
              <a:t>výdajů – efektivnosti a účelnosti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Časové způsobilosti </a:t>
            </a:r>
            <a:r>
              <a:rPr lang="cs-CZ" altLang="cs-CZ" dirty="0" smtClean="0"/>
              <a:t>výdajů – vznik a úhrada výdaje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Místní způsobilosti </a:t>
            </a:r>
            <a:r>
              <a:rPr lang="cs-CZ" altLang="cs-CZ" dirty="0" smtClean="0"/>
              <a:t>výdajů – programové a </a:t>
            </a:r>
            <a:r>
              <a:rPr lang="cs-CZ" altLang="cs-CZ" dirty="0" err="1" smtClean="0"/>
              <a:t>mimoprogramové</a:t>
            </a:r>
            <a:r>
              <a:rPr lang="cs-CZ" altLang="cs-CZ" dirty="0" smtClean="0"/>
              <a:t> území</a:t>
            </a: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/>
              <a:t>Vykázání </a:t>
            </a:r>
            <a:r>
              <a:rPr lang="cs-CZ" altLang="cs-CZ" dirty="0" smtClean="0"/>
              <a:t>výdajů – doložení příslušnou dokumentací.</a:t>
            </a:r>
            <a:endParaRPr lang="cs-CZ" altLang="cs-CZ" dirty="0"/>
          </a:p>
          <a:p>
            <a:endParaRPr lang="cs-CZ" dirty="0" smtClean="0"/>
          </a:p>
          <a:p>
            <a:r>
              <a:rPr lang="cs-CZ" dirty="0" smtClean="0"/>
              <a:t>HOSPODÁRNOST – ÚČELNOST – EFEKTIVNOST – </a:t>
            </a:r>
            <a:r>
              <a:rPr lang="cs-CZ" dirty="0" smtClean="0"/>
              <a:t>pravidlo 3E</a:t>
            </a:r>
            <a:endParaRPr lang="cs-CZ" dirty="0" smtClean="0"/>
          </a:p>
          <a:p>
            <a:r>
              <a:rPr lang="cs-CZ" dirty="0" smtClean="0"/>
              <a:t>VÝDAJ MUSÍ NEJEN VZNIKNOUT, ALE I BÝT UHRAZEN V REPORTOVACÍM </a:t>
            </a:r>
            <a:r>
              <a:rPr lang="cs-CZ" dirty="0" smtClean="0"/>
              <a:t>OBDOBÍ (s výjimkou pro závěrečné období)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Paušální sazba </a:t>
            </a:r>
            <a:r>
              <a:rPr lang="cs-CZ" dirty="0"/>
              <a:t>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</a:t>
            </a:r>
            <a:r>
              <a:rPr lang="cs-CZ" dirty="0" smtClean="0"/>
              <a:t>Ke kontrole není </a:t>
            </a:r>
            <a:r>
              <a:rPr lang="cs-CZ" dirty="0"/>
              <a:t>třeba dokládat žádnou dokumentaci ani </a:t>
            </a:r>
            <a:r>
              <a:rPr lang="cs-CZ" dirty="0" smtClean="0"/>
              <a:t>propočty.</a:t>
            </a:r>
          </a:p>
          <a:p>
            <a:endParaRPr lang="cs-CZ" dirty="0"/>
          </a:p>
          <a:p>
            <a:r>
              <a:rPr lang="cs-CZ" dirty="0" smtClean="0"/>
              <a:t>Výdaje charakteru Office and </a:t>
            </a:r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nemohou být nárokovány v jiné rozpočtové kapitole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</a:t>
            </a:r>
            <a:r>
              <a:rPr lang="cs-CZ" dirty="0" smtClean="0"/>
              <a:t>- Administrativní </a:t>
            </a:r>
            <a:r>
              <a:rPr lang="cs-CZ" dirty="0" smtClean="0"/>
              <a:t>a režijní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 smtClean="0"/>
              <a:t>Administrativní výdaje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Náhrada paušálem do výše 15% </a:t>
            </a:r>
            <a:r>
              <a:rPr lang="cs-CZ" dirty="0" smtClean="0">
                <a:solidFill>
                  <a:srgbClr val="FF0000"/>
                </a:solidFill>
              </a:rPr>
              <a:t>způsobilých</a:t>
            </a:r>
            <a:r>
              <a:rPr lang="cs-CZ" dirty="0" smtClean="0"/>
              <a:t>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Žádné další přímé výdaje nejsou způsobilé </a:t>
            </a:r>
          </a:p>
          <a:p>
            <a:pPr marL="454025" lvl="1" indent="-187325"/>
            <a:r>
              <a:rPr lang="cs-CZ" dirty="0" smtClean="0"/>
              <a:t>Způsobilé administrativní výdaje </a:t>
            </a:r>
            <a:r>
              <a:rPr lang="cs-CZ" dirty="0" smtClean="0">
                <a:solidFill>
                  <a:srgbClr val="FF0000"/>
                </a:solidFill>
              </a:rPr>
              <a:t>(konečný výčet výdajů)</a:t>
            </a:r>
            <a:endParaRPr lang="cs-CZ" dirty="0">
              <a:solidFill>
                <a:srgbClr val="FF0000"/>
              </a:solidFill>
            </a:endParaRP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nájem </a:t>
            </a:r>
            <a:r>
              <a:rPr lang="cs-CZ" dirty="0"/>
              <a:t>kancelářských </a:t>
            </a:r>
            <a:r>
              <a:rPr lang="cs-CZ" dirty="0" smtClean="0"/>
              <a:t>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pojištění </a:t>
            </a:r>
            <a:r>
              <a:rPr lang="cs-CZ" dirty="0"/>
              <a:t>a daně související s budovami, v nichž se nacházejí zaměstnanci, a s vybavením kanceláře (např. pojištění proti požáru, krádeži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veřejné </a:t>
            </a:r>
            <a:r>
              <a:rPr lang="cs-CZ" dirty="0"/>
              <a:t>služby (např. elektřina, topení, voda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všeobecné </a:t>
            </a:r>
            <a:r>
              <a:rPr lang="cs-CZ" dirty="0"/>
              <a:t>účetnictví zajišťované uvnitř organizace, která je </a:t>
            </a:r>
            <a:r>
              <a:rPr lang="cs-CZ" dirty="0" smtClean="0"/>
              <a:t>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údržba</a:t>
            </a:r>
            <a:r>
              <a:rPr lang="cs-CZ" dirty="0"/>
              <a:t>, úklid a </a:t>
            </a:r>
            <a:r>
              <a:rPr lang="cs-CZ" dirty="0" smtClean="0"/>
              <a:t>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systémy </a:t>
            </a:r>
            <a:r>
              <a:rPr lang="cs-CZ" dirty="0"/>
              <a:t>informačních </a:t>
            </a:r>
            <a:r>
              <a:rPr lang="cs-CZ" dirty="0" smtClean="0"/>
              <a:t>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komunikace </a:t>
            </a:r>
            <a:r>
              <a:rPr lang="cs-CZ" dirty="0"/>
              <a:t>(např. telefon, fax, internet, poštovní služby, </a:t>
            </a:r>
            <a:r>
              <a:rPr lang="cs-CZ" dirty="0" smtClean="0"/>
              <a:t>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bankovní </a:t>
            </a:r>
            <a:r>
              <a:rPr lang="cs-CZ" dirty="0"/>
              <a:t>poplatky za otevření a správu účtu nebo účtů, jestliže provádění operace vyžaduje otevření zvláštního </a:t>
            </a:r>
            <a:r>
              <a:rPr lang="cs-CZ" dirty="0" smtClean="0"/>
              <a:t>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poplatky </a:t>
            </a:r>
            <a:r>
              <a:rPr lang="cs-CZ" dirty="0"/>
              <a:t>za nadnárodní </a:t>
            </a:r>
            <a:r>
              <a:rPr lang="cs-CZ" dirty="0" smtClean="0"/>
              <a:t>finanční transakce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studie, expertízy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překlady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organizace setkání a meetingů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tisk propagačních a dalších materiálů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cestovné externích osob, které pracují na projektu, ale nejsou zaměstnanci projektového partnera. Musí mít smluvní podklad.</a:t>
            </a:r>
          </a:p>
          <a:p>
            <a:r>
              <a:rPr lang="cs-CZ" dirty="0"/>
              <a:t>… výčet </a:t>
            </a:r>
            <a:r>
              <a:rPr lang="cs-CZ" dirty="0" smtClean="0"/>
              <a:t>služeb, </a:t>
            </a:r>
            <a:r>
              <a:rPr lang="cs-CZ" dirty="0"/>
              <a:t>které </a:t>
            </a:r>
            <a:r>
              <a:rPr lang="cs-CZ" dirty="0" smtClean="0"/>
              <a:t>mohou </a:t>
            </a:r>
            <a:r>
              <a:rPr lang="cs-CZ" dirty="0"/>
              <a:t>být </a:t>
            </a:r>
            <a:r>
              <a:rPr lang="cs-CZ" dirty="0" smtClean="0"/>
              <a:t>považovány </a:t>
            </a:r>
            <a:r>
              <a:rPr lang="cs-CZ" dirty="0"/>
              <a:t>za způsobilé je uveden v Programovém manuálu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Nač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cestovné externích osob – doklady musí znít na projektového partnera  a musí být projektovým partnerem uhrazeny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-Externí </a:t>
            </a:r>
            <a:r>
              <a:rPr lang="cs-CZ" dirty="0" smtClean="0"/>
              <a:t>služby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IT hardware a software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měřicí přístroje, laboratorní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kancelářské vybavení další zařízení nezbytné pro potřeby projektu</a:t>
            </a:r>
          </a:p>
          <a:p>
            <a:r>
              <a:rPr lang="cs-CZ" dirty="0" smtClean="0"/>
              <a:t>… výčet vybavení, které může být považováno za způsobilé je uveden v Programovém manuálu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Nač dávat pozor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vazba </a:t>
            </a:r>
            <a:r>
              <a:rPr lang="cs-CZ" dirty="0"/>
              <a:t>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</a:t>
            </a:r>
            <a:r>
              <a:rPr lang="cs-CZ" dirty="0" smtClean="0"/>
              <a:t>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očekává se, že vybavení bude opatřeno informací o spolufinancování z fondů EU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rozpočet – vybavení je jmenovitě uvedeno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</a:t>
            </a:r>
            <a:r>
              <a:rPr lang="cs-CZ" dirty="0"/>
              <a:t>Vybavení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DPH</a:t>
            </a:r>
            <a:r>
              <a:rPr lang="cs-CZ" dirty="0" smtClean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věcné dary, dobrovolná práce </a:t>
            </a:r>
            <a:r>
              <a:rPr lang="cs-CZ" dirty="0" smtClean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příjmy</a:t>
            </a:r>
            <a:r>
              <a:rPr lang="cs-CZ" dirty="0" smtClean="0"/>
              <a:t> projektu 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sdílené výdaje </a:t>
            </a:r>
            <a:r>
              <a:rPr lang="cs-CZ" dirty="0" smtClean="0"/>
              <a:t>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propagační materiál a dárky – </a:t>
            </a:r>
            <a:r>
              <a:rPr lang="cs-CZ" dirty="0" smtClean="0"/>
              <a:t>schválení v projektové žádosti nebo schválení společným 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vykazování výdajů vždy v měně </a:t>
            </a:r>
            <a:r>
              <a:rPr lang="cs-CZ" u="sng" dirty="0" smtClean="0"/>
              <a:t>EUR</a:t>
            </a:r>
            <a:r>
              <a:rPr lang="cs-CZ" dirty="0" smtClean="0"/>
              <a:t>. Kurz vyhlašovaný Evropskou komisí pro měsíc, ve kterém jsou dokumenty předkládány ke kontrole.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pravidla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v rámci 20% flexibility – na úrovni rozpočtové kapitoly a na úrovni projektového partnera … není třeba předchozího schválení řídícího orgánu/společného sekretariátu.</a:t>
            </a:r>
          </a:p>
          <a:p>
            <a:r>
              <a:rPr lang="cs-CZ" dirty="0" smtClean="0"/>
              <a:t>	</a:t>
            </a:r>
            <a:r>
              <a:rPr lang="cs-CZ" dirty="0"/>
              <a:t>Je řízeno na úrovni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Výjimka: rozpočtová kapitola Vybavení – navýšení vždy konzultovat se  </a:t>
            </a:r>
          </a:p>
          <a:p>
            <a:r>
              <a:rPr lang="cs-CZ" dirty="0"/>
              <a:t>	</a:t>
            </a:r>
            <a:r>
              <a:rPr lang="cs-CZ" dirty="0" smtClean="0"/>
              <a:t>společným sekretariátem</a:t>
            </a:r>
          </a:p>
          <a:p>
            <a:r>
              <a:rPr lang="cs-CZ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nad 20% rozpočtové kapitoly nebo projektového partnera  … nutné předchozí schválení </a:t>
            </a:r>
            <a:r>
              <a:rPr lang="cs-CZ" dirty="0"/>
              <a:t>ze strany řídícího orgánu/společného sekretariátu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Změny pouze v odůvodněných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rozpočtu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Markéta Weingärtnerová </a:t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0420 724 568 700</a:t>
            </a:r>
            <a:br>
              <a:rPr lang="cs-CZ" sz="1600" i="1" dirty="0"/>
            </a:br>
            <a:r>
              <a:rPr lang="cs-CZ" sz="1600" i="1" dirty="0"/>
              <a:t>T: +420 225 855 231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/>
            </a:r>
            <a:br>
              <a:rPr lang="cs-CZ" sz="1600" i="1" dirty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Úplné, kompletní a správné,</a:t>
            </a:r>
          </a:p>
          <a:p>
            <a:pPr marL="342900" indent="-342900">
              <a:buAutoNum type="alphaLcParenR"/>
            </a:pPr>
            <a:r>
              <a:rPr lang="cs-CZ" dirty="0" smtClean="0"/>
              <a:t>Opravy prováděné řádným způsobem - tzv. účetní opravy,</a:t>
            </a:r>
          </a:p>
          <a:p>
            <a:pPr marL="342900" indent="-342900">
              <a:buAutoNum type="alphaLcParenR"/>
            </a:pPr>
            <a:r>
              <a:rPr lang="cs-CZ" dirty="0" smtClean="0"/>
              <a:t>Utříděné,</a:t>
            </a:r>
          </a:p>
          <a:p>
            <a:pPr marL="342900" indent="-342900">
              <a:buAutoNum type="alphaLcParenR"/>
            </a:pPr>
            <a:r>
              <a:rPr lang="cs-CZ" dirty="0" smtClean="0"/>
              <a:t>Odděleně zaúčtované od ostatních výdajů partnera (tzv.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accounting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smtClean="0"/>
              <a:t>V souladu s pravidly způsobilosti,</a:t>
            </a:r>
          </a:p>
          <a:p>
            <a:pPr marL="342900" indent="-342900">
              <a:buAutoNum type="alphaLcParenR"/>
            </a:pPr>
            <a:r>
              <a:rPr lang="cs-CZ" dirty="0" smtClean="0"/>
              <a:t>Dle charakteru a výše vzniklé na základě výběrového/zadávacího řízení,</a:t>
            </a:r>
          </a:p>
          <a:p>
            <a:pPr marL="342900" indent="-342900">
              <a:buAutoNum type="alphaLcParenR"/>
            </a:pPr>
            <a:r>
              <a:rPr lang="cs-CZ" dirty="0" smtClean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Způsobilost výdajů – náležitosti dokumentů s výjimkou paušálních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/>
              <a:t>Nezpůsobilé výdaje v období 2014-2020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věcné </a:t>
            </a:r>
            <a:r>
              <a:rPr lang="cs-CZ" dirty="0" smtClean="0"/>
              <a:t>příspěvky,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úroky </a:t>
            </a:r>
            <a:r>
              <a:rPr lang="cs-CZ" dirty="0"/>
              <a:t>z dlužných částek, pokuty, penále, výdaje na soudní </a:t>
            </a:r>
            <a:r>
              <a:rPr lang="cs-CZ" dirty="0" smtClean="0"/>
              <a:t>spory,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</a:t>
            </a:r>
            <a:r>
              <a:rPr lang="cs-CZ" dirty="0" smtClean="0"/>
              <a:t>ary </a:t>
            </a:r>
            <a:r>
              <a:rPr lang="cs-CZ" dirty="0"/>
              <a:t>nad 50€ nesouvisející s propagací, komunikací </a:t>
            </a:r>
            <a:r>
              <a:rPr lang="cs-CZ" dirty="0" smtClean="0"/>
              <a:t>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z úvěrů,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kurzové rozdíly,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nákup pozemků,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</a:t>
            </a:r>
            <a:r>
              <a:rPr lang="cs-CZ" dirty="0" smtClean="0"/>
              <a:t>),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</a:t>
            </a:r>
            <a:r>
              <a:rPr lang="cs-CZ" dirty="0" smtClean="0"/>
              <a:t>oplatky </a:t>
            </a:r>
            <a:r>
              <a:rPr lang="cs-CZ" dirty="0"/>
              <a:t>za národní finanční </a:t>
            </a:r>
            <a:r>
              <a:rPr lang="cs-CZ" dirty="0" smtClean="0"/>
              <a:t>transakce,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Alkohol/</a:t>
            </a:r>
            <a:r>
              <a:rPr lang="cs-CZ" dirty="0" smtClean="0"/>
              <a:t>výdaje na alkoholické nápoje, alkohol jak dar atd.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err="1" smtClean="0"/>
              <a:t>přefakturace</a:t>
            </a:r>
            <a:r>
              <a:rPr lang="cs-CZ" dirty="0" smtClean="0"/>
              <a:t> </a:t>
            </a:r>
            <a:r>
              <a:rPr lang="cs-CZ" dirty="0"/>
              <a:t>mezi partnery projektu (za služby, vybavení, práce</a:t>
            </a:r>
            <a:r>
              <a:rPr lang="cs-CZ" dirty="0" smtClean="0"/>
              <a:t>).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způsobilost výdajů </a:t>
            </a:r>
            <a:r>
              <a:rPr lang="cs-CZ" dirty="0"/>
              <a:t>v období </a:t>
            </a:r>
            <a:r>
              <a:rPr lang="cs-CZ" dirty="0" smtClean="0"/>
              <a:t>2014-2020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Přípravné výdaje:</a:t>
            </a:r>
          </a:p>
          <a:p>
            <a:r>
              <a:rPr lang="cs-CZ" dirty="0" smtClean="0"/>
              <a:t>Paušální částka 15.000 EUR na projekt – přiděleno </a:t>
            </a:r>
            <a:r>
              <a:rPr lang="cs-CZ" dirty="0" err="1" smtClean="0"/>
              <a:t>Lead</a:t>
            </a:r>
            <a:r>
              <a:rPr lang="cs-CZ" dirty="0" smtClean="0"/>
              <a:t> Partnerovi.</a:t>
            </a:r>
          </a:p>
          <a:p>
            <a:r>
              <a:rPr lang="cs-CZ" dirty="0" smtClean="0"/>
              <a:t>Není předmětem kontroly na úrovni FLC.</a:t>
            </a:r>
          </a:p>
          <a:p>
            <a:endParaRPr lang="cs-CZ" dirty="0"/>
          </a:p>
          <a:p>
            <a:r>
              <a:rPr lang="cs-CZ" b="1" dirty="0" smtClean="0"/>
              <a:t>Výdaje v realizační fázi :</a:t>
            </a:r>
          </a:p>
          <a:p>
            <a:r>
              <a:rPr lang="cs-CZ" dirty="0" smtClean="0"/>
              <a:t>způsobilost počíná dnem schválením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předložena poslední zpráva za projekt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/>
              <a:t>Travel</a:t>
            </a:r>
            <a:r>
              <a:rPr lang="cs-CZ" dirty="0"/>
              <a:t> 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– cestovné</a:t>
            </a:r>
          </a:p>
          <a:p>
            <a:pPr marL="342900" indent="-342900">
              <a:buFont typeface="Arial"/>
              <a:buAutoNum type="arabicPeriod"/>
            </a:pPr>
            <a:endParaRPr lang="cs-CZ" dirty="0" smtClean="0"/>
          </a:p>
          <a:p>
            <a:pPr marL="342900" indent="-342900">
              <a:buFont typeface="Arial"/>
              <a:buAutoNum type="arabicPeriod"/>
            </a:pPr>
            <a:r>
              <a:rPr lang="cs-CZ" dirty="0" smtClean="0"/>
              <a:t>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– administrativní a kancelářské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 smtClean="0"/>
              <a:t>expertise</a:t>
            </a:r>
            <a:r>
              <a:rPr lang="cs-CZ" dirty="0" smtClean="0"/>
              <a:t> and </a:t>
            </a:r>
            <a:r>
              <a:rPr lang="cs-CZ" dirty="0" err="1" smtClean="0"/>
              <a:t>services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externí služby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– vybavení</a:t>
            </a:r>
          </a:p>
          <a:p>
            <a:endParaRPr lang="cs-CZ" dirty="0" smtClean="0"/>
          </a:p>
          <a:p>
            <a:r>
              <a:rPr lang="cs-CZ" dirty="0" smtClean="0"/>
              <a:t>Kapitoly </a:t>
            </a:r>
            <a:r>
              <a:rPr lang="cs-CZ" i="1" dirty="0" err="1"/>
              <a:t>External</a:t>
            </a:r>
            <a:r>
              <a:rPr lang="cs-CZ" i="1" dirty="0"/>
              <a:t> </a:t>
            </a:r>
            <a:r>
              <a:rPr lang="cs-CZ" i="1" dirty="0" err="1"/>
              <a:t>expertise</a:t>
            </a:r>
            <a:r>
              <a:rPr lang="cs-CZ" i="1" dirty="0"/>
              <a:t> and </a:t>
            </a:r>
            <a:r>
              <a:rPr lang="cs-CZ" i="1" dirty="0" err="1"/>
              <a:t>services</a:t>
            </a:r>
            <a:r>
              <a:rPr lang="cs-CZ" i="1" dirty="0"/>
              <a:t> </a:t>
            </a:r>
            <a:r>
              <a:rPr lang="cs-CZ" i="1" dirty="0" smtClean="0"/>
              <a:t> </a:t>
            </a:r>
            <a:r>
              <a:rPr lang="cs-CZ" dirty="0" smtClean="0"/>
              <a:t>a </a:t>
            </a:r>
            <a:r>
              <a:rPr lang="cs-CZ" i="1" dirty="0" err="1" smtClean="0"/>
              <a:t>Equipment</a:t>
            </a:r>
            <a:r>
              <a:rPr lang="cs-CZ" i="1" dirty="0" smtClean="0"/>
              <a:t> </a:t>
            </a:r>
            <a:r>
              <a:rPr lang="cs-CZ" dirty="0" smtClean="0"/>
              <a:t>jsou v rozpočtu projektu uvedeny položkově pro jednotlivé projektové partnery. Nelze v soupisce výdajů nárokovat proplacení služby nebo vybavení, které nejsou v rozpočtu uvedeny.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Rozpočtové kapitoly </a:t>
            </a:r>
            <a:r>
              <a:rPr lang="cs-CZ" dirty="0"/>
              <a:t>(budget lines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r>
              <a:rPr lang="cs-CZ" dirty="0" err="1" smtClean="0"/>
              <a:t>s</a:t>
            </a:r>
            <a:r>
              <a:rPr lang="cs-CZ" dirty="0" smtClean="0"/>
              <a:t> - m</a:t>
            </a:r>
            <a:r>
              <a:rPr lang="cs-CZ" dirty="0" smtClean="0"/>
              <a:t>zdové </a:t>
            </a:r>
            <a:r>
              <a:rPr lang="cs-CZ" dirty="0" smtClean="0"/>
              <a:t>výdaje </a:t>
            </a:r>
            <a:endParaRPr lang="cs-CZ" dirty="0"/>
          </a:p>
          <a:p>
            <a:pPr marL="533400" lvl="2" indent="0">
              <a:spcBef>
                <a:spcPts val="400"/>
              </a:spcBef>
              <a:buNone/>
            </a:pPr>
            <a:r>
              <a:rPr lang="cs-CZ" dirty="0" smtClean="0"/>
              <a:t>a) REAL COSTS - Náhrada dle skutečných výdajů. </a:t>
            </a:r>
          </a:p>
          <a:p>
            <a:pPr marL="533400" lvl="2" indent="0">
              <a:spcBef>
                <a:spcPts val="400"/>
              </a:spcBef>
              <a:buNone/>
            </a:pPr>
            <a:r>
              <a:rPr lang="cs-CZ" dirty="0" smtClean="0"/>
              <a:t>b) FLAT RATE - Paušál </a:t>
            </a:r>
            <a:r>
              <a:rPr lang="cs-CZ" dirty="0" smtClean="0"/>
              <a:t>až do </a:t>
            </a:r>
            <a:r>
              <a:rPr lang="cs-CZ" dirty="0" smtClean="0"/>
              <a:t>výše 20% přímých výdajů partnera (bez mzdových</a:t>
            </a:r>
            <a:r>
              <a:rPr lang="cs-CZ" dirty="0"/>
              <a:t> </a:t>
            </a:r>
            <a:r>
              <a:rPr lang="cs-CZ" dirty="0" smtClean="0"/>
              <a:t>a paušálních výdajů, např. administrativních nákladů) 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Výběr způsobu </a:t>
            </a:r>
            <a:r>
              <a:rPr lang="cs-CZ" dirty="0" smtClean="0"/>
              <a:t>náhrady mzdových výdajů (paušál x reálné mzdy) na </a:t>
            </a:r>
            <a:r>
              <a:rPr lang="cs-CZ" dirty="0" smtClean="0"/>
              <a:t>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 případě skutečných výdajů jsou způsobilé hrubé mzdy a zákonné odvody ve výši zakotvené v zaměstnanecké smlouvě/ekvivalentu. Pracovní smlouvou nepodložená navýšení mezd nebo výplata odměn jsou nezpůsobilé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Modely </a:t>
            </a:r>
            <a:r>
              <a:rPr lang="cs-CZ" dirty="0"/>
              <a:t>zaměstnávání zaměstnanců příjemcem: </a:t>
            </a:r>
          </a:p>
          <a:p>
            <a:r>
              <a:rPr lang="cs-CZ" dirty="0"/>
              <a:t>a) na plný úvazek, </a:t>
            </a:r>
          </a:p>
          <a:p>
            <a:r>
              <a:rPr lang="cs-CZ" dirty="0"/>
              <a:t>b) na částečný úvazek s pevně stanoveným procentním podílem odpracované    	doby za měsíc nebo </a:t>
            </a:r>
          </a:p>
          <a:p>
            <a:r>
              <a:rPr lang="cs-CZ" dirty="0"/>
              <a:t>c) na částečný úvazek s pružným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c1)  výpočet </a:t>
            </a:r>
            <a:r>
              <a:rPr lang="cs-CZ" dirty="0" smtClean="0"/>
              <a:t>založený na počtu odpracovaných hodin dle pracovní smlouvy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c2)  </a:t>
            </a:r>
            <a:r>
              <a:rPr lang="cs-CZ" dirty="0" smtClean="0"/>
              <a:t>výpočet podílem </a:t>
            </a:r>
            <a:r>
              <a:rPr lang="cs-CZ" dirty="0"/>
              <a:t>posledních doložených ročních hrubých mzdových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nákladů </a:t>
            </a:r>
            <a:r>
              <a:rPr lang="cs-CZ" dirty="0"/>
              <a:t>(</a:t>
            </a:r>
            <a:r>
              <a:rPr lang="cs-CZ" dirty="0" smtClean="0"/>
              <a:t>tj. mzdových nákladů za posledních 12 po sobě jdoucích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měsíců) a 1720 hodin</a:t>
            </a:r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souladu s čl. 68 odst. 2 nařízení (EU)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</a:t>
            </a:r>
            <a:r>
              <a:rPr lang="cs-CZ" dirty="0" smtClean="0"/>
              <a:t>                č.1303/2013</a:t>
            </a:r>
            <a:r>
              <a:rPr lang="cs-CZ" dirty="0"/>
              <a:t>. </a:t>
            </a:r>
          </a:p>
          <a:p>
            <a:r>
              <a:rPr lang="cs-CZ" dirty="0"/>
              <a:t>         Takto stanovená hodinová sazba se </a:t>
            </a:r>
            <a:r>
              <a:rPr lang="cs-CZ" dirty="0" smtClean="0"/>
              <a:t>vynásobí </a:t>
            </a:r>
            <a:r>
              <a:rPr lang="cs-CZ" dirty="0"/>
              <a:t>počtem </a:t>
            </a:r>
            <a:r>
              <a:rPr lang="cs-CZ" dirty="0" smtClean="0"/>
              <a:t>odpracovaných </a:t>
            </a:r>
            <a:r>
              <a:rPr lang="cs-CZ" dirty="0"/>
              <a:t>hodin </a:t>
            </a:r>
          </a:p>
          <a:p>
            <a:r>
              <a:rPr lang="cs-CZ" dirty="0"/>
              <a:t>d) na hodinovém základě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1. 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Zaměstnání </a:t>
            </a:r>
            <a:r>
              <a:rPr lang="cs-CZ" dirty="0"/>
              <a:t>na plný úvazek v projektu </a:t>
            </a:r>
            <a:endParaRPr lang="cs-CZ" dirty="0" smtClean="0"/>
          </a:p>
          <a:p>
            <a:pPr lvl="1" indent="0">
              <a:buNone/>
            </a:pPr>
            <a:r>
              <a:rPr lang="cs-CZ" dirty="0"/>
              <a:t>Rozhodující jsou ustanovení pracovní smlouvy/ekvivalentu</a:t>
            </a:r>
            <a:r>
              <a:rPr lang="cs-CZ" dirty="0" smtClean="0"/>
              <a:t>, nedokládá se </a:t>
            </a:r>
            <a:r>
              <a:rPr lang="cs-CZ" dirty="0" err="1" smtClean="0"/>
              <a:t>timesheet</a:t>
            </a:r>
            <a:r>
              <a:rPr lang="cs-CZ" dirty="0" smtClean="0"/>
              <a:t>.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/>
              <a:buAutoNum type="alphaLcParenR"/>
            </a:pPr>
            <a:r>
              <a:rPr lang="cs-CZ" dirty="0"/>
              <a:t>Zaměstnání na částečný úvazek s pevně stanoveným procentním podílem odpracované doby na projektu za </a:t>
            </a:r>
            <a:r>
              <a:rPr lang="cs-CZ" dirty="0" smtClean="0"/>
              <a:t>měsíc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dirty="0" err="1" smtClean="0"/>
              <a:t>Timesheet</a:t>
            </a:r>
            <a:r>
              <a:rPr lang="cs-CZ" dirty="0" smtClean="0"/>
              <a:t> není vyžadován, v pracovní smlouvě/dohodě, náplni práce resp. popisu pracovního místa musí být uveden procentní podíl doby, který má zaměstnanec na projektu odpracovat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1051</TotalTime>
  <Words>1877</Words>
  <Application>Microsoft Office PowerPoint</Application>
  <PresentationFormat>Předvádění na obrazovce (4:3)</PresentationFormat>
  <Paragraphs>266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sablona_centrum_2016</vt:lpstr>
      <vt:lpstr>Seminář „Kontrola výdajů“ v rámci programu Interreg CENTRAL Europe</vt:lpstr>
      <vt:lpstr>Způsobilost výdajů</vt:lpstr>
      <vt:lpstr>Způsobilost výdajů – náležitosti dokumentů s výjimkou paušálních výdajů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Vykazování výdajů v období 2014-2020 </vt:lpstr>
      <vt:lpstr>Vykazování výdajů v období 2014-2020 </vt:lpstr>
      <vt:lpstr>Jak dokládat …</vt:lpstr>
      <vt:lpstr>Jak dokládat ….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dokládat …</vt:lpstr>
      <vt:lpstr>3. Office and administrative expenditure - Administrativní a režijní výdaje</vt:lpstr>
      <vt:lpstr>Vykazování výdajů v období 2014-2020 </vt:lpstr>
      <vt:lpstr>4. External expertise and services costs -Externí služby</vt:lpstr>
      <vt:lpstr>5. Equipment expenditure - Vybavení</vt:lpstr>
      <vt:lpstr>Další pravidla …</vt:lpstr>
      <vt:lpstr>Změny rozpočtu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95</cp:revision>
  <dcterms:created xsi:type="dcterms:W3CDTF">2016-05-13T07:19:23Z</dcterms:created>
  <dcterms:modified xsi:type="dcterms:W3CDTF">2017-09-06T11:17:46Z</dcterms:modified>
</cp:coreProperties>
</file>