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59" r:id="rId6"/>
    <p:sldId id="265" r:id="rId7"/>
    <p:sldId id="266" r:id="rId8"/>
    <p:sldId id="267" r:id="rId9"/>
    <p:sldId id="268" r:id="rId10"/>
    <p:sldId id="271" r:id="rId11"/>
    <p:sldId id="262" r:id="rId12"/>
    <p:sldId id="272" r:id="rId13"/>
    <p:sldId id="270" r:id="rId14"/>
    <p:sldId id="263" r:id="rId15"/>
    <p:sldId id="264" r:id="rId16"/>
    <p:sldId id="261" r:id="rId17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62" d="100"/>
          <a:sy n="62" d="100"/>
        </p:scale>
        <p:origin x="804" y="48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341547199656717"/>
          <c:y val="6.5764578346513683E-2"/>
          <c:w val="0.74658452800343278"/>
          <c:h val="0.52076536950439856"/>
        </c:manualLayout>
      </c:layout>
      <c:lineChart>
        <c:grouping val="standar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Index - Supported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List1!$A$2:$A$11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List1!$B$2:$B$11</c:f>
              <c:numCache>
                <c:formatCode>#,##0.00</c:formatCode>
                <c:ptCount val="10"/>
                <c:pt idx="0">
                  <c:v>1.20257532</c:v>
                </c:pt>
                <c:pt idx="1">
                  <c:v>1.177020822</c:v>
                </c:pt>
                <c:pt idx="2">
                  <c:v>1.032741232</c:v>
                </c:pt>
                <c:pt idx="3">
                  <c:v>1</c:v>
                </c:pt>
                <c:pt idx="4">
                  <c:v>0.88893277400000004</c:v>
                </c:pt>
                <c:pt idx="5">
                  <c:v>0.97414494500000004</c:v>
                </c:pt>
                <c:pt idx="6">
                  <c:v>0.97154755900000001</c:v>
                </c:pt>
                <c:pt idx="7">
                  <c:v>0.97532833500000005</c:v>
                </c:pt>
                <c:pt idx="8">
                  <c:v>1.3273338589999999</c:v>
                </c:pt>
                <c:pt idx="9">
                  <c:v>0.93627119599999997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94-4330-8187-C383788351B6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Index - Unsuccessful applicants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List1!$A$2:$A$11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List1!$C$2:$C$11</c:f>
              <c:numCache>
                <c:formatCode>#,##0.00</c:formatCode>
                <c:ptCount val="10"/>
                <c:pt idx="0">
                  <c:v>1.601456231</c:v>
                </c:pt>
                <c:pt idx="1">
                  <c:v>1.332052311</c:v>
                </c:pt>
                <c:pt idx="2">
                  <c:v>1.081389231</c:v>
                </c:pt>
                <c:pt idx="3">
                  <c:v>1</c:v>
                </c:pt>
                <c:pt idx="4">
                  <c:v>0.98640579100000003</c:v>
                </c:pt>
                <c:pt idx="5">
                  <c:v>0.87656479700000001</c:v>
                </c:pt>
                <c:pt idx="6">
                  <c:v>0.90305025100000003</c:v>
                </c:pt>
                <c:pt idx="7">
                  <c:v>0.91154209200000003</c:v>
                </c:pt>
                <c:pt idx="8">
                  <c:v>1.247671822</c:v>
                </c:pt>
                <c:pt idx="9">
                  <c:v>1.0328742339999999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94-4330-8187-C383788351B6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Index - Synthetized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List1!$A$2:$A$11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List1!$D$2:$D$11</c:f>
              <c:numCache>
                <c:formatCode>#,##0.00</c:formatCode>
                <c:ptCount val="10"/>
                <c:pt idx="0">
                  <c:v>1.3664763790000001</c:v>
                </c:pt>
                <c:pt idx="1">
                  <c:v>1.2305339930000001</c:v>
                </c:pt>
                <c:pt idx="2">
                  <c:v>1.0215148709999999</c:v>
                </c:pt>
                <c:pt idx="3">
                  <c:v>1</c:v>
                </c:pt>
                <c:pt idx="4">
                  <c:v>0.93407112199999998</c:v>
                </c:pt>
                <c:pt idx="5">
                  <c:v>0.81175029099999996</c:v>
                </c:pt>
                <c:pt idx="6">
                  <c:v>0.78191392900000001</c:v>
                </c:pt>
                <c:pt idx="7">
                  <c:v>0.81312375400000003</c:v>
                </c:pt>
                <c:pt idx="8">
                  <c:v>0.89205215699999996</c:v>
                </c:pt>
                <c:pt idx="9">
                  <c:v>0.76674858300000004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D94-4330-8187-C383788351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9677464"/>
        <c:axId val="439318864"/>
      </c:lineChart>
      <c:catAx>
        <c:axId val="439677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39318864"/>
        <c:crosses val="autoZero"/>
        <c:auto val="1"/>
        <c:lblAlgn val="ctr"/>
        <c:lblOffset val="100"/>
        <c:noMultiLvlLbl val="0"/>
      </c:catAx>
      <c:valAx>
        <c:axId val="439318864"/>
        <c:scaling>
          <c:orientation val="minMax"/>
          <c:max val="1.6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39677464"/>
        <c:crosses val="autoZero"/>
        <c:crossBetween val="between"/>
        <c:majorUnit val="0.1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DF7CE-28DC-4E9E-B915-903A69651C14}" type="datetimeFigureOut">
              <a:rPr lang="cs-CZ" smtClean="0"/>
              <a:t>14.10.2019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49300" y="1143000"/>
            <a:ext cx="5359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51208-2158-4948-B988-1F0A917328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976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51208-2158-4948-B988-1F0A917328C8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775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MINISTERSTVO PRO MÍSTNÍ ROZVOJ </a:t>
            </a:r>
            <a:br>
              <a:rPr lang="cs-CZ" b="1" dirty="0"/>
            </a:br>
            <a:r>
              <a:rPr lang="cs-CZ" sz="2000" b="1" dirty="0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tabulku.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Petr Horák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Counterfactual impact evaluation </a:t>
            </a:r>
            <a:br>
              <a:rPr lang="cs-CZ" dirty="0"/>
            </a:br>
            <a:r>
              <a:rPr lang="en-US" dirty="0"/>
              <a:t>of programme</a:t>
            </a:r>
            <a:r>
              <a:rPr lang="cs-CZ" dirty="0"/>
              <a:t> </a:t>
            </a:r>
            <a:r>
              <a:rPr lang="en-US" dirty="0"/>
              <a:t>ALFA - TA CR</a:t>
            </a:r>
            <a:br>
              <a:rPr lang="en-US" dirty="0"/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/>
              <a:t>24.10.2019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r>
              <a:rPr lang="cs-CZ" dirty="0"/>
              <a:t> </a:t>
            </a:r>
            <a:r>
              <a:rPr lang="en-US" dirty="0"/>
              <a:t>– Assumptions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22F2AF-C04B-42C7-9C2A-212042D34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Large amount of cases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396 supported companies</a:t>
            </a:r>
          </a:p>
          <a:p>
            <a:r>
              <a:rPr lang="en-US" sz="2800" b="1" dirty="0"/>
              <a:t>Homogenous cases of support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Only programme ALFA</a:t>
            </a:r>
            <a:endParaRPr lang="cs-CZ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/>
              <a:t>Data accessibility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MAGNUS, ISVAV, TA CR</a:t>
            </a:r>
            <a:endParaRPr lang="cs-CZ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/>
              <a:t>Proportionality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&gt; 1% Rev</a:t>
            </a:r>
          </a:p>
          <a:p>
            <a:r>
              <a:rPr lang="en-US" sz="2800" b="1" dirty="0"/>
              <a:t>Appropriate time selection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drop of companies with unfinished project</a:t>
            </a:r>
            <a:endParaRPr lang="cs-CZ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/>
              <a:t>Spillover effect is not present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companies with IP result</a:t>
            </a:r>
          </a:p>
          <a:p>
            <a:r>
              <a:rPr lang="en-US" sz="2800" b="1" dirty="0"/>
              <a:t>There is no crowding out effect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Srholec 2016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/>
              <a:t>Minimal selection bias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K-S test</a:t>
            </a:r>
            <a:endParaRPr lang="cs-CZ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3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r>
              <a:rPr lang="cs-CZ" dirty="0"/>
              <a:t> </a:t>
            </a:r>
            <a:r>
              <a:rPr lang="en-US" dirty="0"/>
              <a:t>– PSM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22F2AF-C04B-42C7-9C2A-212042D34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Logit is used to generate probability for each company. Technically it is a way how to simplify many numbers into one. </a:t>
            </a:r>
          </a:p>
          <a:p>
            <a:r>
              <a:rPr lang="en-US" sz="2800" dirty="0"/>
              <a:t>I experimented with </a:t>
            </a:r>
            <a:r>
              <a:rPr lang="en-US" sz="2800" i="1" dirty="0"/>
              <a:t>many models </a:t>
            </a:r>
            <a:r>
              <a:rPr lang="en-US" sz="2800" dirty="0"/>
              <a:t>to get best results regarding matching. There is big differences in results (!) based on the pairing model that is used. The integrity of an evaluator is therefore important. </a:t>
            </a:r>
          </a:p>
          <a:p>
            <a:r>
              <a:rPr lang="en-US" sz="2800" dirty="0"/>
              <a:t>Outliers: Financial tests that had to be passed by each company:</a:t>
            </a:r>
          </a:p>
          <a:p>
            <a:pPr lvl="1"/>
            <a:r>
              <a:rPr lang="en-US" sz="2800" dirty="0"/>
              <a:t>Year of the pairing: Turnover &gt;</a:t>
            </a:r>
            <a:r>
              <a:rPr lang="cs-CZ" sz="2800" dirty="0"/>
              <a:t> </a:t>
            </a:r>
            <a:r>
              <a:rPr lang="en-US" sz="2800" dirty="0"/>
              <a:t>0; Equity &gt; 0; Liabilities / Total assets &lt; 1; Total assets are less 30*average of Total assets; EBT </a:t>
            </a:r>
            <a:r>
              <a:rPr lang="cs-CZ" dirty="0"/>
              <a:t>≠</a:t>
            </a:r>
            <a:r>
              <a:rPr lang="en-US" dirty="0"/>
              <a:t> </a:t>
            </a:r>
            <a:r>
              <a:rPr lang="en-US" sz="2800" dirty="0"/>
              <a:t>0</a:t>
            </a:r>
            <a:r>
              <a:rPr lang="cs-CZ" sz="2800" dirty="0"/>
              <a:t>; </a:t>
            </a:r>
            <a:r>
              <a:rPr lang="en-US" sz="2800" dirty="0"/>
              <a:t>Non-supported NACE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9587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r>
              <a:rPr lang="cs-CZ" dirty="0"/>
              <a:t> </a:t>
            </a:r>
            <a:r>
              <a:rPr lang="en-US" dirty="0"/>
              <a:t>– PSM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22F2AF-C04B-42C7-9C2A-212042D34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Aim: </a:t>
            </a:r>
          </a:p>
          <a:p>
            <a:r>
              <a:rPr lang="en-US" sz="3200" dirty="0"/>
              <a:t>To get best comparison tested by K-S test</a:t>
            </a:r>
          </a:p>
          <a:p>
            <a:pPr marL="0" indent="0">
              <a:buNone/>
            </a:pPr>
            <a:r>
              <a:rPr lang="en-US" sz="3200" dirty="0"/>
              <a:t>Final model: </a:t>
            </a:r>
          </a:p>
          <a:p>
            <a:pPr marL="0" indent="0">
              <a:buNone/>
            </a:pPr>
            <a:r>
              <a:rPr lang="en-US" sz="2800" dirty="0"/>
              <a:t>matchit(</a:t>
            </a:r>
            <a:r>
              <a:rPr lang="en-US" sz="2800" b="1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 </a:t>
            </a:r>
            <a:r>
              <a:rPr lang="en-US" sz="2800" b="1" dirty="0"/>
              <a:t>~</a:t>
            </a:r>
            <a:r>
              <a:rPr lang="en-US" sz="2800" dirty="0"/>
              <a:t>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Foreign</a:t>
            </a:r>
            <a:r>
              <a:rPr lang="en-US" sz="2800" dirty="0"/>
              <a:t> +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SRO</a:t>
            </a:r>
            <a:r>
              <a:rPr lang="en-US" sz="2800" dirty="0"/>
              <a:t> + 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OB0_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2800" dirty="0"/>
              <a:t> + 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VK0_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2800" dirty="0"/>
              <a:t> + 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CZ_TA0 </a:t>
            </a:r>
            <a:r>
              <a:rPr lang="en-US" sz="2800" dirty="0"/>
              <a:t>+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HN_simplified </a:t>
            </a:r>
            <a:r>
              <a:rPr lang="en-US" sz="2800" dirty="0"/>
              <a:t>+ 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TA0_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2800" dirty="0"/>
              <a:t> + 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ROA0</a:t>
            </a:r>
            <a:r>
              <a:rPr lang="en-US" sz="2800" dirty="0"/>
              <a:t>, data = dataH3_2, </a:t>
            </a:r>
            <a:r>
              <a:rPr lang="en-US" sz="2800" b="1" dirty="0">
                <a:solidFill>
                  <a:srgbClr val="00B050"/>
                </a:solidFill>
              </a:rPr>
              <a:t>method = "nearest", distance = "logit", ratio = 1, caliper = 0.1</a:t>
            </a:r>
            <a:r>
              <a:rPr lang="en-US" sz="2800" dirty="0"/>
              <a:t>)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K-S test passed for Applicants in everything tested and didn’t pass for NACE in Synthetized.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335785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Methodology – Growth and Difference in Differences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22F2AF-C04B-42C7-9C2A-212042D34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Indices are composed from sum of data and 2010=1</a:t>
            </a:r>
          </a:p>
          <a:p>
            <a:r>
              <a:rPr lang="en-US" dirty="0"/>
              <a:t>Difference in Differences calculated as </a:t>
            </a:r>
            <a:r>
              <a:rPr lang="cs-CZ" dirty="0"/>
              <a:t>(</a:t>
            </a:r>
            <a:r>
              <a:rPr lang="en-US" dirty="0"/>
              <a:t>Y1-C1</a:t>
            </a:r>
            <a:r>
              <a:rPr lang="cs-CZ" dirty="0"/>
              <a:t>)-</a:t>
            </a:r>
            <a:r>
              <a:rPr lang="en-US" dirty="0"/>
              <a:t>(Y0-C0)</a:t>
            </a:r>
            <a:endParaRPr lang="cs-CZ" dirty="0"/>
          </a:p>
          <a:p>
            <a:r>
              <a:rPr lang="en-US" dirty="0"/>
              <a:t>Linear model</a:t>
            </a:r>
            <a:r>
              <a:rPr lang="cs-CZ" dirty="0"/>
              <a:t>, n=2x195 </a:t>
            </a:r>
            <a:r>
              <a:rPr lang="cs-CZ" sz="3600" dirty="0"/>
              <a:t>(</a:t>
            </a:r>
            <a:r>
              <a:rPr lang="en-US" sz="3600" dirty="0">
                <a:solidFill>
                  <a:srgbClr val="FF0000"/>
                </a:solidFill>
              </a:rPr>
              <a:t>P</a:t>
            </a:r>
            <a:r>
              <a:rPr lang="en-US" sz="3600" dirty="0"/>
              <a:t>~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TA_g</a:t>
            </a:r>
            <a:r>
              <a:rPr lang="en-US" sz="3600" dirty="0"/>
              <a:t>+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EQ_g</a:t>
            </a:r>
            <a:r>
              <a:rPr lang="en-US" sz="3600" dirty="0"/>
              <a:t>+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LIA_g</a:t>
            </a:r>
            <a:r>
              <a:rPr lang="en-US" sz="3600" dirty="0"/>
              <a:t>+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REV_g</a:t>
            </a:r>
            <a:r>
              <a:rPr lang="en-US" sz="3600" dirty="0"/>
              <a:t>+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EBT_g</a:t>
            </a:r>
            <a:r>
              <a:rPr lang="cs-CZ" sz="3600" dirty="0"/>
              <a:t>)</a:t>
            </a:r>
            <a:endParaRPr lang="en-US" sz="36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4725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Robustness checks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22F2AF-C04B-42C7-9C2A-212042D34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Drop of the companies with unfinished projects</a:t>
            </a:r>
          </a:p>
          <a:p>
            <a:pPr lvl="1"/>
            <a:r>
              <a:rPr lang="en-US" sz="2800" dirty="0"/>
              <a:t>It was 76 companies ~ 19%</a:t>
            </a:r>
          </a:p>
          <a:p>
            <a:r>
              <a:rPr lang="en-US" sz="3200" dirty="0"/>
              <a:t>Proportionality – bias for SMEs?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3200" dirty="0"/>
              <a:t>Linear model: Only Intercept (***) and Total Assets (*) are statistically significant</a:t>
            </a:r>
            <a:endParaRPr lang="cs-CZ" sz="3200" dirty="0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B827CED1-591B-4952-80AE-73D12B26C9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899469"/>
              </p:ext>
            </p:extLst>
          </p:nvPr>
        </p:nvGraphicFramePr>
        <p:xfrm>
          <a:off x="1126653" y="3260930"/>
          <a:ext cx="9793089" cy="1473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0539">
                  <a:extLst>
                    <a:ext uri="{9D8B030D-6E8A-4147-A177-3AD203B41FA5}">
                      <a16:colId xmlns:a16="http://schemas.microsoft.com/office/drawing/2014/main" val="2332036703"/>
                    </a:ext>
                  </a:extLst>
                </a:gridCol>
                <a:gridCol w="2965520">
                  <a:extLst>
                    <a:ext uri="{9D8B030D-6E8A-4147-A177-3AD203B41FA5}">
                      <a16:colId xmlns:a16="http://schemas.microsoft.com/office/drawing/2014/main" val="109305411"/>
                    </a:ext>
                  </a:extLst>
                </a:gridCol>
                <a:gridCol w="2541162">
                  <a:extLst>
                    <a:ext uri="{9D8B030D-6E8A-4147-A177-3AD203B41FA5}">
                      <a16:colId xmlns:a16="http://schemas.microsoft.com/office/drawing/2014/main" val="229666373"/>
                    </a:ext>
                  </a:extLst>
                </a:gridCol>
                <a:gridCol w="1325868">
                  <a:extLst>
                    <a:ext uri="{9D8B030D-6E8A-4147-A177-3AD203B41FA5}">
                      <a16:colId xmlns:a16="http://schemas.microsoft.com/office/drawing/2014/main" val="2217382197"/>
                    </a:ext>
                  </a:extLst>
                </a:gridCol>
              </a:tblGrid>
              <a:tr h="1295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Type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ALFA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CIE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Proportion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0472439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Small business</a:t>
                      </a:r>
                      <a:endParaRPr lang="cs-CZ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384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93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1229502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24,2 %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8517975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Medium business</a:t>
                      </a:r>
                      <a:endParaRPr lang="cs-CZ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194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60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1229502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30,9 %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0621887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Large business</a:t>
                      </a:r>
                      <a:endParaRPr lang="cs-CZ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212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38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r" defTabSz="1229502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17,9 %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6854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977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42386E-6FDE-4D3F-97F1-08FDFF946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</a:t>
            </a:r>
            <a:r>
              <a:rPr lang="cs-CZ" dirty="0"/>
              <a:t> </a:t>
            </a:r>
            <a:r>
              <a:rPr lang="en-US" dirty="0"/>
              <a:t>Discussion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86741D7-6529-4164-BCFE-4DEF0D759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Comparison with unsuccessful applicants shows decline of competitiveness (</a:t>
            </a:r>
            <a:r>
              <a:rPr lang="cs-CZ" sz="3600" dirty="0"/>
              <a:t>?)</a:t>
            </a:r>
            <a:r>
              <a:rPr lang="en-US" sz="3600" dirty="0"/>
              <a:t> of supported. Performance of companies increased but competitiveness didn’t. The ALFA and its </a:t>
            </a:r>
            <a:r>
              <a:rPr lang="en-US" sz="3600" i="1" dirty="0"/>
              <a:t>incentive effect </a:t>
            </a:r>
            <a:r>
              <a:rPr lang="en-US" sz="3600" dirty="0"/>
              <a:t>supports growth but not competitiveness (?)</a:t>
            </a:r>
          </a:p>
          <a:p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87038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E40979-4CCA-4804-9CCF-74FE5066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and other research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995539A-6845-4C63-8E53-45EF8EB20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600" dirty="0" err="1"/>
              <a:t>Petkovová</a:t>
            </a:r>
            <a:r>
              <a:rPr lang="cs-CZ" sz="1600" dirty="0"/>
              <a:t> (2015): </a:t>
            </a:r>
            <a:r>
              <a:rPr lang="en-US" sz="1600" dirty="0"/>
              <a:t>Supported TA CR, ALFA. Control group and supported tested with K-S test. Results are generated with DD correlation. Impact of support is positive and statistically insignificant. Years in dataset are 2010-2013.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cs-CZ" sz="1600" dirty="0"/>
              <a:t>Čadil (2016):</a:t>
            </a:r>
            <a:r>
              <a:rPr lang="en-US" sz="1600" dirty="0"/>
              <a:t> Small sample (S=77), PSM, control group of non-supported applicants. Impact is not significant for financial indicators (Revenues, Profits, etc.). Years</a:t>
            </a:r>
            <a:r>
              <a:rPr lang="cs-CZ" sz="1600" dirty="0"/>
              <a:t> 2004-2012. </a:t>
            </a:r>
            <a:r>
              <a:rPr lang="en-US" sz="1600" dirty="0"/>
              <a:t>Variable support schemes of</a:t>
            </a:r>
            <a:r>
              <a:rPr lang="cs-CZ" sz="1600" dirty="0"/>
              <a:t> R&amp;D.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cs-CZ" sz="1600" dirty="0"/>
              <a:t>Horák (2016): </a:t>
            </a:r>
            <a:r>
              <a:rPr lang="en-US" sz="1600" dirty="0"/>
              <a:t>Supported TA CR, ALFA. </a:t>
            </a:r>
            <a:r>
              <a:rPr lang="cs-CZ" sz="1600" dirty="0"/>
              <a:t>PSM, </a:t>
            </a:r>
            <a:r>
              <a:rPr lang="cs-CZ" sz="1600" dirty="0" err="1"/>
              <a:t>DiD</a:t>
            </a:r>
            <a:r>
              <a:rPr lang="en-US" sz="1600" dirty="0"/>
              <a:t> positive and statistically insignificant results for financial indicators as Revenues, Profits, etc.</a:t>
            </a:r>
            <a:r>
              <a:rPr lang="cs-CZ" sz="1600" dirty="0"/>
              <a:t>. </a:t>
            </a:r>
            <a:r>
              <a:rPr lang="en-US" sz="1600" dirty="0"/>
              <a:t>Years</a:t>
            </a:r>
            <a:r>
              <a:rPr lang="cs-CZ" sz="1600" dirty="0"/>
              <a:t> 2007 </a:t>
            </a:r>
            <a:r>
              <a:rPr lang="en-US" sz="1600" dirty="0"/>
              <a:t>to</a:t>
            </a:r>
            <a:r>
              <a:rPr lang="cs-CZ" sz="1600" dirty="0"/>
              <a:t> 2013. 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cs-CZ" sz="1600" dirty="0"/>
              <a:t>Srholec (2016a): </a:t>
            </a:r>
            <a:r>
              <a:rPr lang="en-US" sz="1600" dirty="0"/>
              <a:t>Supported TA CR, ALFA. </a:t>
            </a:r>
            <a:r>
              <a:rPr lang="cs-CZ" sz="1600" dirty="0"/>
              <a:t>PSM, </a:t>
            </a:r>
            <a:r>
              <a:rPr lang="cs-CZ" sz="1600" dirty="0" err="1"/>
              <a:t>DiD</a:t>
            </a:r>
            <a:r>
              <a:rPr lang="cs-CZ" sz="1600" dirty="0"/>
              <a:t>,</a:t>
            </a:r>
            <a:r>
              <a:rPr lang="en-US" sz="1600" dirty="0"/>
              <a:t> statistically significant</a:t>
            </a:r>
            <a:r>
              <a:rPr lang="cs-CZ" sz="1600" dirty="0"/>
              <a:t> </a:t>
            </a:r>
            <a:r>
              <a:rPr lang="en-US" sz="1600" dirty="0"/>
              <a:t>growth of private </a:t>
            </a:r>
            <a:r>
              <a:rPr lang="cs-CZ" sz="1600" dirty="0"/>
              <a:t>R&amp;D</a:t>
            </a:r>
            <a:r>
              <a:rPr lang="en-US" sz="1600" dirty="0"/>
              <a:t> expenditures of supported companies by</a:t>
            </a:r>
            <a:r>
              <a:rPr lang="cs-CZ" sz="1600" dirty="0"/>
              <a:t> 25-30%. </a:t>
            </a:r>
            <a:r>
              <a:rPr lang="en-US" sz="1600" dirty="0"/>
              <a:t>Years</a:t>
            </a:r>
            <a:r>
              <a:rPr lang="cs-CZ" sz="1600" dirty="0"/>
              <a:t> 2010-2014.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cs-CZ" sz="1600" dirty="0"/>
              <a:t>Srholec (2016b): </a:t>
            </a:r>
            <a:r>
              <a:rPr lang="en-US" sz="1600" dirty="0"/>
              <a:t>Supported TA CR, ALFA. </a:t>
            </a:r>
            <a:r>
              <a:rPr lang="cs-CZ" sz="1600" dirty="0"/>
              <a:t>RDD, </a:t>
            </a:r>
            <a:r>
              <a:rPr lang="en-US" sz="1600" dirty="0"/>
              <a:t>statistically significant</a:t>
            </a:r>
            <a:r>
              <a:rPr lang="cs-CZ" sz="1600" dirty="0"/>
              <a:t> </a:t>
            </a:r>
            <a:r>
              <a:rPr lang="en-US" sz="1600" dirty="0"/>
              <a:t>growth of private </a:t>
            </a:r>
            <a:r>
              <a:rPr lang="cs-CZ" sz="1600" dirty="0"/>
              <a:t>R&amp;D</a:t>
            </a:r>
            <a:r>
              <a:rPr lang="en-US" sz="1600" dirty="0"/>
              <a:t> expenditures of supported companies by</a:t>
            </a:r>
            <a:r>
              <a:rPr lang="cs-CZ" sz="1600" dirty="0"/>
              <a:t> 25-30%. </a:t>
            </a:r>
            <a:r>
              <a:rPr lang="en-US" sz="1600" dirty="0"/>
              <a:t>Years</a:t>
            </a:r>
            <a:r>
              <a:rPr lang="cs-CZ" sz="1600" dirty="0"/>
              <a:t> 2010-2014. 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en-US" sz="1600" dirty="0"/>
              <a:t>Sidorkin</a:t>
            </a:r>
            <a:r>
              <a:rPr lang="cs-CZ" sz="1600" dirty="0"/>
              <a:t> (2017): </a:t>
            </a:r>
            <a:r>
              <a:rPr lang="en-US" sz="1600" dirty="0"/>
              <a:t>Probability of registering a patent has incentive effect 9 % to 10 % (for ALFA first tender)</a:t>
            </a:r>
          </a:p>
          <a:p>
            <a:pPr marL="0" indent="0">
              <a:buNone/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151096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B5337F-04A7-47F2-A371-ED17D778E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Counterfactual impact evaluation</a:t>
            </a:r>
            <a:r>
              <a:rPr lang="cs-CZ" dirty="0"/>
              <a:t> (CIE)</a:t>
            </a:r>
            <a:r>
              <a:rPr lang="en-US" dirty="0"/>
              <a:t>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56F7F59-10E6-4C41-86FF-F9207E990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marL="0" indent="0" algn="ctr">
              <a:buNone/>
            </a:pPr>
            <a:endParaRPr lang="cs-CZ" sz="3600" dirty="0"/>
          </a:p>
          <a:p>
            <a:pPr marL="0" indent="0" algn="ctr">
              <a:buNone/>
            </a:pPr>
            <a:r>
              <a:rPr lang="en-US" sz="3600" dirty="0"/>
              <a:t>Impact evaluation assesses the </a:t>
            </a:r>
            <a:r>
              <a:rPr lang="en-US" b="1" i="1" dirty="0"/>
              <a:t>changes</a:t>
            </a:r>
            <a:r>
              <a:rPr lang="en-US" dirty="0"/>
              <a:t> </a:t>
            </a:r>
            <a:r>
              <a:rPr lang="en-US" sz="3600" dirty="0"/>
              <a:t>that</a:t>
            </a:r>
            <a:r>
              <a:rPr lang="en-US" dirty="0"/>
              <a:t> </a:t>
            </a:r>
            <a:r>
              <a:rPr lang="en-US" b="1" i="1" dirty="0"/>
              <a:t>can be attributed </a:t>
            </a:r>
            <a:r>
              <a:rPr lang="en-US" sz="3600" dirty="0"/>
              <a:t>to</a:t>
            </a:r>
            <a:r>
              <a:rPr lang="en-US" dirty="0"/>
              <a:t> </a:t>
            </a:r>
            <a:r>
              <a:rPr lang="en-US" b="1" i="1" dirty="0"/>
              <a:t>a particular intervention</a:t>
            </a:r>
            <a:r>
              <a:rPr lang="en-US" sz="3600" dirty="0"/>
              <a:t>, such as a project, program or policy, both the intended ones, as well as ideally the unintended ones.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656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F790D7-290A-4EFB-9EE4-760A1A18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were we trying to answer?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7957C73-0066-4D08-BE79-F878736EF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Whether the </a:t>
            </a:r>
            <a:r>
              <a:rPr lang="en-US" sz="3600" b="1" dirty="0"/>
              <a:t>goal of programme ALFA </a:t>
            </a:r>
            <a:r>
              <a:rPr lang="en-US" sz="3600" dirty="0"/>
              <a:t>was achieved</a:t>
            </a:r>
            <a:endParaRPr lang="cs-CZ" sz="3600" dirty="0"/>
          </a:p>
          <a:p>
            <a:r>
              <a:rPr lang="en-US" sz="3600" dirty="0"/>
              <a:t>Main goal:</a:t>
            </a:r>
          </a:p>
          <a:p>
            <a:pPr lvl="1"/>
            <a:r>
              <a:rPr lang="en-US" sz="3200" dirty="0"/>
              <a:t>Increase of quantity and quality of new knowledge of applied research…</a:t>
            </a:r>
          </a:p>
          <a:p>
            <a:pPr lvl="1"/>
            <a:r>
              <a:rPr lang="en-US" sz="3200" dirty="0"/>
              <a:t>This all will lead to improvement of &gt;</a:t>
            </a:r>
            <a:r>
              <a:rPr lang="en-US" sz="3200" b="1" dirty="0"/>
              <a:t>performance of economic subjects&lt;</a:t>
            </a:r>
            <a:r>
              <a:rPr lang="en-US" sz="3200" dirty="0"/>
              <a:t>, growth of competitiveness</a:t>
            </a:r>
            <a:r>
              <a:rPr lang="en-US" sz="3200" b="1" dirty="0"/>
              <a:t> </a:t>
            </a:r>
            <a:r>
              <a:rPr lang="en-US" sz="3200" dirty="0"/>
              <a:t>of the economy and society of Czechia and increase of well-being of its inhabitants</a:t>
            </a:r>
          </a:p>
        </p:txBody>
      </p:sp>
    </p:spTree>
    <p:extLst>
      <p:ext uri="{BB962C8B-B14F-4D97-AF65-F5344CB8AC3E}">
        <p14:creationId xmlns:p14="http://schemas.microsoft.com/office/powerpoint/2010/main" val="3012118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F49348-63D6-4C37-8B4C-2B863B692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and other research – desk research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6AAE304-559B-4291-B670-5E1CCC8F0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support of R&amp;D is conducted </a:t>
            </a:r>
            <a:r>
              <a:rPr lang="en-US" sz="2400" b="1" dirty="0"/>
              <a:t>because of market failure</a:t>
            </a:r>
            <a:r>
              <a:rPr lang="en-US" sz="2400" dirty="0"/>
              <a:t>:</a:t>
            </a:r>
          </a:p>
          <a:p>
            <a:pPr lvl="1"/>
            <a:r>
              <a:rPr lang="en-US" sz="1800" dirty="0"/>
              <a:t>Spillover effect, asymmetric information, failure to cooperate</a:t>
            </a:r>
          </a:p>
          <a:p>
            <a:pPr lvl="1"/>
            <a:r>
              <a:rPr lang="en-US" sz="1800" dirty="0"/>
              <a:t>This should be achieved with incentive effect. There is a risk of crowding out effect that will make use of grants useless</a:t>
            </a:r>
          </a:p>
          <a:p>
            <a:r>
              <a:rPr lang="en-US" sz="2400" dirty="0"/>
              <a:t>Measurement of </a:t>
            </a:r>
            <a:r>
              <a:rPr lang="en-US" sz="2400" b="1" dirty="0"/>
              <a:t>crowding out effect</a:t>
            </a:r>
            <a:r>
              <a:rPr lang="en-US" sz="2400" dirty="0"/>
              <a:t> in private R&amp;D expenditures (Srholec 2016)</a:t>
            </a:r>
            <a:r>
              <a:rPr lang="cs-CZ" sz="2400" dirty="0"/>
              <a:t>:</a:t>
            </a:r>
            <a:endParaRPr lang="en-US" sz="2400" dirty="0"/>
          </a:p>
          <a:p>
            <a:pPr lvl="1"/>
            <a:r>
              <a:rPr lang="en-US" sz="1800" dirty="0"/>
              <a:t>Incentive effect of 25 % to 30 %</a:t>
            </a:r>
            <a:endParaRPr lang="cs-CZ" sz="1800" dirty="0"/>
          </a:p>
          <a:p>
            <a:r>
              <a:rPr lang="en-US" sz="2400" dirty="0"/>
              <a:t>Probability of registering a patent (Sidorkin 2017):</a:t>
            </a:r>
          </a:p>
          <a:p>
            <a:pPr lvl="1"/>
            <a:r>
              <a:rPr lang="en-US" sz="1800" dirty="0"/>
              <a:t>Incentive effect </a:t>
            </a:r>
            <a:r>
              <a:rPr lang="cs-CZ" sz="1800" dirty="0"/>
              <a:t>9 % </a:t>
            </a:r>
            <a:r>
              <a:rPr lang="en-US" sz="1800" dirty="0"/>
              <a:t>to</a:t>
            </a:r>
            <a:r>
              <a:rPr lang="cs-CZ" sz="1800" dirty="0"/>
              <a:t> 10 %</a:t>
            </a:r>
          </a:p>
          <a:p>
            <a:r>
              <a:rPr lang="en-US" sz="2400" dirty="0"/>
              <a:t>Companies and impact of their financial statements (Past evaluation)</a:t>
            </a:r>
          </a:p>
          <a:p>
            <a:pPr lvl="1"/>
            <a:r>
              <a:rPr lang="en-US" sz="1800" dirty="0"/>
              <a:t>R&amp;D grants in applied research in Czechia are mostly statistically insignificant and positive in Revenues, EBT and Return on Assets</a:t>
            </a:r>
          </a:p>
          <a:p>
            <a:pPr lvl="1"/>
            <a:r>
              <a:rPr lang="en-US" sz="1800" dirty="0"/>
              <a:t>In terms of ALFA it is still too soon for final and complete evaluation of economic impact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126476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CIE</a:t>
            </a:r>
            <a:r>
              <a:rPr lang="cs-CZ" dirty="0"/>
              <a:t> ALFA</a:t>
            </a:r>
            <a:r>
              <a:rPr lang="en-US" dirty="0"/>
              <a:t> – Growth indices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22F2AF-C04B-42C7-9C2A-212042D34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Propensity Score Matching</a:t>
            </a:r>
            <a:r>
              <a:rPr lang="cs-CZ" sz="2800" dirty="0"/>
              <a:t>;</a:t>
            </a:r>
            <a:r>
              <a:rPr lang="en-US" sz="2800" dirty="0"/>
              <a:t> 3 control groups</a:t>
            </a:r>
            <a:r>
              <a:rPr lang="cs-CZ" sz="2800" dirty="0"/>
              <a:t>;</a:t>
            </a:r>
            <a:r>
              <a:rPr lang="en-US" sz="2800" dirty="0"/>
              <a:t> K-S test passed for Total assets, Equity, Revenues, Turnover, Earnings Before Taxes (EBT), ROA, limited liability, stock company</a:t>
            </a:r>
          </a:p>
          <a:p>
            <a:r>
              <a:rPr lang="en-US" sz="2800" dirty="0"/>
              <a:t>Comparison of growth: Supported show higher growth of Revenues (11-25 pp), Total assets (29-47 pp)</a:t>
            </a:r>
            <a:r>
              <a:rPr lang="cs-CZ" sz="2800" dirty="0"/>
              <a:t>, </a:t>
            </a:r>
            <a:r>
              <a:rPr lang="en-US" sz="2800" dirty="0"/>
              <a:t>EBT (70-93 pp) </a:t>
            </a:r>
          </a:p>
          <a:p>
            <a:r>
              <a:rPr lang="en-US" sz="2800" dirty="0"/>
              <a:t>Difference in differences (Supported-nonsupported and year1-year0)</a:t>
            </a:r>
          </a:p>
          <a:p>
            <a:pPr lvl="1"/>
            <a:r>
              <a:rPr lang="en-US" sz="2400" dirty="0"/>
              <a:t>Positive in Revenues, Equity, EBT, Total assets</a:t>
            </a:r>
          </a:p>
          <a:p>
            <a:pPr lvl="1"/>
            <a:r>
              <a:rPr lang="en-US" sz="2400" dirty="0"/>
              <a:t>Negative for liabilities (indebtedness of company is shrinking)</a:t>
            </a:r>
          </a:p>
          <a:p>
            <a:endParaRPr lang="en-US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8788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CIE</a:t>
            </a:r>
            <a:r>
              <a:rPr lang="cs-CZ" dirty="0"/>
              <a:t> ALFA</a:t>
            </a:r>
            <a:r>
              <a:rPr lang="en-US" dirty="0"/>
              <a:t> – Impact on financials</a:t>
            </a:r>
          </a:p>
        </p:txBody>
      </p:sp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id="{8A0E0E70-1026-4377-8675-E50FCDBFAA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733660"/>
              </p:ext>
            </p:extLst>
          </p:nvPr>
        </p:nvGraphicFramePr>
        <p:xfrm>
          <a:off x="609520" y="1847676"/>
          <a:ext cx="10971372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562">
                  <a:extLst>
                    <a:ext uri="{9D8B030D-6E8A-4147-A177-3AD203B41FA5}">
                      <a16:colId xmlns:a16="http://schemas.microsoft.com/office/drawing/2014/main" val="3333369880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3736670173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2914858145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1506500593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98872468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252094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Impact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assets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Equity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Liabilities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Revenues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EBT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91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Minimal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3516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Maximal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0854930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596439D1-33B5-444C-92C8-2133F5DF2D97}"/>
              </a:ext>
            </a:extLst>
          </p:cNvPr>
          <p:cNvSpPr txBox="1"/>
          <p:nvPr/>
        </p:nvSpPr>
        <p:spPr>
          <a:xfrm>
            <a:off x="478583" y="1419076"/>
            <a:ext cx="11102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1: Impact of one </a:t>
            </a:r>
            <a:r>
              <a:rPr lang="cs-CZ" dirty="0"/>
              <a:t>€</a:t>
            </a:r>
            <a:r>
              <a:rPr lang="en-US" dirty="0"/>
              <a:t> for the financial entities of supported companies (</a:t>
            </a:r>
            <a:r>
              <a:rPr lang="cs-CZ" dirty="0"/>
              <a:t>€</a:t>
            </a:r>
            <a:r>
              <a:rPr lang="en-US" dirty="0"/>
              <a:t>)</a:t>
            </a:r>
            <a:endParaRPr lang="cs-CZ" dirty="0"/>
          </a:p>
        </p:txBody>
      </p:sp>
      <p:graphicFrame>
        <p:nvGraphicFramePr>
          <p:cNvPr id="7" name="Zástupný symbol pro obsah 4">
            <a:extLst>
              <a:ext uri="{FF2B5EF4-FFF2-40B4-BE49-F238E27FC236}">
                <a16:creationId xmlns:a16="http://schemas.microsoft.com/office/drawing/2014/main" id="{73163168-B04F-437D-9403-F28108C950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4854294"/>
              </p:ext>
            </p:extLst>
          </p:nvPr>
        </p:nvGraphicFramePr>
        <p:xfrm>
          <a:off x="622598" y="4155380"/>
          <a:ext cx="10971372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3333369880"/>
                    </a:ext>
                  </a:extLst>
                </a:gridCol>
                <a:gridCol w="1712908">
                  <a:extLst>
                    <a:ext uri="{9D8B030D-6E8A-4147-A177-3AD203B41FA5}">
                      <a16:colId xmlns:a16="http://schemas.microsoft.com/office/drawing/2014/main" val="3736670173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2914858145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1506500593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98872468"/>
                    </a:ext>
                  </a:extLst>
                </a:gridCol>
                <a:gridCol w="1828562">
                  <a:extLst>
                    <a:ext uri="{9D8B030D-6E8A-4147-A177-3AD203B41FA5}">
                      <a16:colId xmlns:a16="http://schemas.microsoft.com/office/drawing/2014/main" val="252094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Control group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assets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Equity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Liabilities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Revenues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EBT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91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Applicants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-5 %</a:t>
                      </a:r>
                      <a:endParaRPr lang="cs-CZ" sz="2000" b="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3516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Synthetic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22 %</a:t>
                      </a:r>
                      <a:endParaRPr lang="cs-CZ" sz="2000" b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-3 %</a:t>
                      </a:r>
                      <a:endParaRPr lang="cs-CZ" sz="2000" b="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0854930"/>
                  </a:ext>
                </a:extLst>
              </a:tr>
            </a:tbl>
          </a:graphicData>
        </a:graphic>
      </p:graphicFrame>
      <p:sp>
        <p:nvSpPr>
          <p:cNvPr id="8" name="TextovéPole 7">
            <a:extLst>
              <a:ext uri="{FF2B5EF4-FFF2-40B4-BE49-F238E27FC236}">
                <a16:creationId xmlns:a16="http://schemas.microsoft.com/office/drawing/2014/main" id="{C0D6271D-D405-42A6-A065-24CD6D8524DD}"/>
              </a:ext>
            </a:extLst>
          </p:cNvPr>
          <p:cNvSpPr txBox="1"/>
          <p:nvPr/>
        </p:nvSpPr>
        <p:spPr>
          <a:xfrm>
            <a:off x="478582" y="3723332"/>
            <a:ext cx="11102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2: Scale of the impact for supported companies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468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CIE</a:t>
            </a:r>
            <a:r>
              <a:rPr lang="cs-CZ" dirty="0"/>
              <a:t> ALFA</a:t>
            </a:r>
            <a:r>
              <a:rPr lang="en-US" dirty="0"/>
              <a:t> – Impact on competitiveness</a:t>
            </a:r>
          </a:p>
        </p:txBody>
      </p:sp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id="{8A0E0E70-1026-4377-8675-E50FCDBFAA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447622"/>
              </p:ext>
            </p:extLst>
          </p:nvPr>
        </p:nvGraphicFramePr>
        <p:xfrm>
          <a:off x="622598" y="1847676"/>
          <a:ext cx="1108353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1075">
                  <a:extLst>
                    <a:ext uri="{9D8B030D-6E8A-4147-A177-3AD203B41FA5}">
                      <a16:colId xmlns:a16="http://schemas.microsoft.com/office/drawing/2014/main" val="3333369880"/>
                    </a:ext>
                  </a:extLst>
                </a:gridCol>
                <a:gridCol w="2774153">
                  <a:extLst>
                    <a:ext uri="{9D8B030D-6E8A-4147-A177-3AD203B41FA5}">
                      <a16:colId xmlns:a16="http://schemas.microsoft.com/office/drawing/2014/main" val="3736670173"/>
                    </a:ext>
                  </a:extLst>
                </a:gridCol>
                <a:gridCol w="2774153">
                  <a:extLst>
                    <a:ext uri="{9D8B030D-6E8A-4147-A177-3AD203B41FA5}">
                      <a16:colId xmlns:a16="http://schemas.microsoft.com/office/drawing/2014/main" val="2914858145"/>
                    </a:ext>
                  </a:extLst>
                </a:gridCol>
                <a:gridCol w="2774153">
                  <a:extLst>
                    <a:ext uri="{9D8B030D-6E8A-4147-A177-3AD203B41FA5}">
                      <a16:colId xmlns:a16="http://schemas.microsoft.com/office/drawing/2014/main" val="15065005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Control group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ROS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91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Applicants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-0,52 %</a:t>
                      </a:r>
                      <a:endParaRPr lang="cs-CZ" sz="2000" b="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-3,22 %</a:t>
                      </a:r>
                      <a:endParaRPr lang="cs-CZ" sz="2000" b="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0,41 %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3516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Synthetic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1,58 %</a:t>
                      </a:r>
                      <a:endParaRPr lang="cs-CZ" sz="2000" b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0,79 %</a:t>
                      </a:r>
                      <a:endParaRPr lang="cs-CZ" sz="2000" b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2,19 %</a:t>
                      </a:r>
                      <a:endParaRPr lang="cs-CZ" sz="20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0854930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596439D1-33B5-444C-92C8-2133F5DF2D97}"/>
              </a:ext>
            </a:extLst>
          </p:cNvPr>
          <p:cNvSpPr txBox="1"/>
          <p:nvPr/>
        </p:nvSpPr>
        <p:spPr>
          <a:xfrm>
            <a:off x="478583" y="1419076"/>
            <a:ext cx="11102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3: Impact for the competitiveness indicators</a:t>
            </a:r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2699915-0E73-4D2C-A1D8-0D638B0E5201}"/>
              </a:ext>
            </a:extLst>
          </p:cNvPr>
          <p:cNvSpPr txBox="1"/>
          <p:nvPr/>
        </p:nvSpPr>
        <p:spPr>
          <a:xfrm>
            <a:off x="609520" y="3222724"/>
            <a:ext cx="11102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reason for drastic changes in ROA, ROE and ROS is due to larger growth in absolute terms among supported group in Total Assets and Equity.</a:t>
            </a:r>
            <a:r>
              <a:rPr lang="cs-CZ" dirty="0"/>
              <a:t> </a:t>
            </a:r>
            <a:r>
              <a:rPr lang="en-US" dirty="0"/>
              <a:t>Graph: ROA indices</a:t>
            </a:r>
            <a:r>
              <a:rPr lang="cs-CZ" dirty="0"/>
              <a:t>, n=195.</a:t>
            </a:r>
            <a:endParaRPr lang="en-US" dirty="0"/>
          </a:p>
        </p:txBody>
      </p:sp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657888B5-3832-40B5-BBB6-1FCD145477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7338181"/>
              </p:ext>
            </p:extLst>
          </p:nvPr>
        </p:nvGraphicFramePr>
        <p:xfrm>
          <a:off x="2098762" y="4014812"/>
          <a:ext cx="799288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9715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CIE</a:t>
            </a:r>
            <a:r>
              <a:rPr lang="cs-CZ" dirty="0"/>
              <a:t> ALFA</a:t>
            </a:r>
            <a:r>
              <a:rPr lang="en-US" dirty="0"/>
              <a:t> – Industry specific ROA</a:t>
            </a:r>
          </a:p>
        </p:txBody>
      </p:sp>
      <p:graphicFrame>
        <p:nvGraphicFramePr>
          <p:cNvPr id="18" name="Zástupný symbol pro obsah 17">
            <a:extLst>
              <a:ext uri="{FF2B5EF4-FFF2-40B4-BE49-F238E27FC236}">
                <a16:creationId xmlns:a16="http://schemas.microsoft.com/office/drawing/2014/main" id="{8E75147B-071F-4731-B3F3-CFA85FDB09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30825"/>
              </p:ext>
            </p:extLst>
          </p:nvPr>
        </p:nvGraphicFramePr>
        <p:xfrm>
          <a:off x="609600" y="1638300"/>
          <a:ext cx="1097121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536">
                  <a:extLst>
                    <a:ext uri="{9D8B030D-6E8A-4147-A177-3AD203B41FA5}">
                      <a16:colId xmlns:a16="http://schemas.microsoft.com/office/drawing/2014/main" val="1857109600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3613754908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57573710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3353141744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691866616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37858554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A/ROA08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A/ROA09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A/ROA10</a:t>
                      </a: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A/ROA16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260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Non-industry</a:t>
                      </a:r>
                    </a:p>
                    <a:p>
                      <a:r>
                        <a:rPr lang="en-US" dirty="0"/>
                        <a:t>Supported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</a:t>
                      </a:r>
                      <a:r>
                        <a:rPr lang="en-US" dirty="0"/>
                        <a:t>0</a:t>
                      </a:r>
                      <a:r>
                        <a:rPr lang="cs-CZ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11,78 %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11,14 %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10,09 %</a:t>
                      </a:r>
                      <a:endParaRPr lang="cs-CZ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9,68 %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4938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Non-industry</a:t>
                      </a:r>
                    </a:p>
                    <a:p>
                      <a:r>
                        <a:rPr lang="en-US" dirty="0"/>
                        <a:t>Applicants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15,06 %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13,33 %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10,38 %</a:t>
                      </a:r>
                      <a:endParaRPr lang="cs-CZ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10,87 %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727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Non-industry</a:t>
                      </a:r>
                    </a:p>
                    <a:p>
                      <a:r>
                        <a:rPr lang="en-US" dirty="0"/>
                        <a:t>Synthetic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13,39 %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11,81 %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10,18 %</a:t>
                      </a:r>
                      <a:endParaRPr lang="cs-CZ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7,13 %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67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Supp-Appl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-3,28pp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-2,19pp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-0,30pp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-1,18pp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651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Supp-</a:t>
                      </a:r>
                      <a:r>
                        <a:rPr lang="en-US" dirty="0" err="1"/>
                        <a:t>Synt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-1,61pp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-0,67pp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-0,10pp</a:t>
                      </a:r>
                      <a:endParaRPr lang="cs-CZ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2,56pp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479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87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F9BD20-6F7F-4410-A9A6-5819A0B6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CIE</a:t>
            </a:r>
            <a:r>
              <a:rPr lang="cs-CZ" dirty="0"/>
              <a:t> ALFA</a:t>
            </a:r>
            <a:r>
              <a:rPr lang="en-US" dirty="0"/>
              <a:t> – Industry specific ROA</a:t>
            </a:r>
          </a:p>
        </p:txBody>
      </p:sp>
      <p:graphicFrame>
        <p:nvGraphicFramePr>
          <p:cNvPr id="18" name="Zástupný symbol pro obsah 17">
            <a:extLst>
              <a:ext uri="{FF2B5EF4-FFF2-40B4-BE49-F238E27FC236}">
                <a16:creationId xmlns:a16="http://schemas.microsoft.com/office/drawing/2014/main" id="{8E75147B-071F-4731-B3F3-CFA85FDB09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8933210"/>
              </p:ext>
            </p:extLst>
          </p:nvPr>
        </p:nvGraphicFramePr>
        <p:xfrm>
          <a:off x="609600" y="1638300"/>
          <a:ext cx="1097121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536">
                  <a:extLst>
                    <a:ext uri="{9D8B030D-6E8A-4147-A177-3AD203B41FA5}">
                      <a16:colId xmlns:a16="http://schemas.microsoft.com/office/drawing/2014/main" val="1857109600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3613754908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57573710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3353141744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691866616"/>
                    </a:ext>
                  </a:extLst>
                </a:gridCol>
                <a:gridCol w="1828536">
                  <a:extLst>
                    <a:ext uri="{9D8B030D-6E8A-4147-A177-3AD203B41FA5}">
                      <a16:colId xmlns:a16="http://schemas.microsoft.com/office/drawing/2014/main" val="37858554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A/ROA08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A/ROA09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A/ROA10</a:t>
                      </a: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A/ROA16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260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Industry</a:t>
                      </a:r>
                    </a:p>
                    <a:p>
                      <a:r>
                        <a:rPr lang="en-US" dirty="0"/>
                        <a:t>Supported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9,67 %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7,54%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8,13%</a:t>
                      </a: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6,13%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4938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Industry</a:t>
                      </a:r>
                    </a:p>
                    <a:p>
                      <a:r>
                        <a:rPr lang="en-US" dirty="0"/>
                        <a:t>Applicants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8,04%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5,93%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7,05%</a:t>
                      </a: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7,91%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727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Industry</a:t>
                      </a:r>
                    </a:p>
                    <a:p>
                      <a:r>
                        <a:rPr lang="en-US" dirty="0"/>
                        <a:t>Synthetic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8,73%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6,64%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7,97%</a:t>
                      </a: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7,01%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67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Supp-Appl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1,63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1,61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1,08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-1,78</a:t>
                      </a:r>
                      <a:r>
                        <a:rPr lang="en-US" sz="2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endParaRPr lang="cs-CZ" sz="24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81972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Supp-</a:t>
                      </a:r>
                      <a:r>
                        <a:rPr lang="en-US" dirty="0" err="1"/>
                        <a:t>Synt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0,94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0,90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0,16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-0,88</a:t>
                      </a:r>
                      <a:r>
                        <a:rPr lang="en-US" sz="24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endParaRPr lang="cs-CZ" sz="24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39151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142752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3006</TotalTime>
  <Words>1278</Words>
  <Application>Microsoft Office PowerPoint</Application>
  <PresentationFormat>Vlastní</PresentationFormat>
  <Paragraphs>221</Paragraphs>
  <Slides>16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</vt:lpstr>
      <vt:lpstr>Times New Roman</vt:lpstr>
      <vt:lpstr>Šablona final</vt:lpstr>
      <vt:lpstr>Counterfactual impact evaluation  of programme ALFA - TA CR </vt:lpstr>
      <vt:lpstr>What is Counterfactual impact evaluation (CIE)?</vt:lpstr>
      <vt:lpstr>What were we trying to answer?</vt:lpstr>
      <vt:lpstr>Context and other research – desk research</vt:lpstr>
      <vt:lpstr>Results of CIE ALFA – Growth indices</vt:lpstr>
      <vt:lpstr>Results of CIE ALFA – Impact on financials</vt:lpstr>
      <vt:lpstr>Results of CIE ALFA – Impact on competitiveness</vt:lpstr>
      <vt:lpstr>Results of CIE ALFA – Industry specific ROA</vt:lpstr>
      <vt:lpstr>Results of CIE ALFA – Industry specific ROA</vt:lpstr>
      <vt:lpstr>Methodology – Assumptions</vt:lpstr>
      <vt:lpstr>Methodology – PSM</vt:lpstr>
      <vt:lpstr>Methodology – PSM</vt:lpstr>
      <vt:lpstr>Methodology – Growth and Difference in Differences </vt:lpstr>
      <vt:lpstr>Robustness checks</vt:lpstr>
      <vt:lpstr>Conclusion &amp; Discussion</vt:lpstr>
      <vt:lpstr>Context and other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Counterfactual impact evaluation of programme  ALFA - TA CR </dc:title>
  <dc:creator>Petr Horák</dc:creator>
  <cp:lastModifiedBy>Petr Horák</cp:lastModifiedBy>
  <cp:revision>43</cp:revision>
  <dcterms:created xsi:type="dcterms:W3CDTF">2019-10-09T13:59:12Z</dcterms:created>
  <dcterms:modified xsi:type="dcterms:W3CDTF">2019-10-14T07:48:49Z</dcterms:modified>
</cp:coreProperties>
</file>