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93" r:id="rId4"/>
    <p:sldId id="272" r:id="rId5"/>
    <p:sldId id="280" r:id="rId6"/>
    <p:sldId id="276" r:id="rId7"/>
    <p:sldId id="294" r:id="rId8"/>
    <p:sldId id="273" r:id="rId9"/>
    <p:sldId id="274" r:id="rId10"/>
    <p:sldId id="261" r:id="rId11"/>
    <p:sldId id="262" r:id="rId12"/>
    <p:sldId id="260" r:id="rId13"/>
    <p:sldId id="288" r:id="rId14"/>
    <p:sldId id="295" r:id="rId15"/>
    <p:sldId id="283" r:id="rId16"/>
    <p:sldId id="291" r:id="rId17"/>
    <p:sldId id="297" r:id="rId18"/>
    <p:sldId id="285" r:id="rId19"/>
    <p:sldId id="298" r:id="rId20"/>
    <p:sldId id="290" r:id="rId21"/>
    <p:sldId id="296" r:id="rId22"/>
    <p:sldId id="269" r:id="rId23"/>
    <p:sldId id="289" r:id="rId24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77457" autoAdjust="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1.cec.eu.int\ECFIN\B\3\QUEST3NEW\Inequality\Last%20Excel%20tables\Main%20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1.cec.eu.int\ECFIN\B\3\QUEST3NEW\QUEST3RD\DG%20REGIO%20project\Results\Charts-shock-accounting-2707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EU28 - GDP</a:t>
            </a:r>
          </a:p>
        </c:rich>
      </c:tx>
      <c:layout>
        <c:manualLayout>
          <c:xMode val="edge"/>
          <c:yMode val="edge"/>
          <c:x val="0.41907676924786136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527506854587703"/>
          <c:y val="7.3290306869854729E-2"/>
          <c:w val="0.81683044814985528"/>
          <c:h val="0.7258966112439843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'E28 figures'!$E$3</c:f>
              <c:strCache>
                <c:ptCount val="1"/>
                <c:pt idx="0">
                  <c:v>Product market</c:v>
                </c:pt>
              </c:strCache>
            </c:strRef>
          </c:tx>
          <c:spPr>
            <a:solidFill>
              <a:srgbClr val="80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figures'!$E$4:$E$8</c:f>
              <c:numCache>
                <c:formatCode>0.00</c:formatCode>
                <c:ptCount val="5"/>
                <c:pt idx="0">
                  <c:v>0.79640539529942456</c:v>
                </c:pt>
                <c:pt idx="1">
                  <c:v>1.3053441801886889</c:v>
                </c:pt>
                <c:pt idx="2">
                  <c:v>1.68555401995702</c:v>
                </c:pt>
                <c:pt idx="3">
                  <c:v>1.9329150771463219</c:v>
                </c:pt>
                <c:pt idx="4">
                  <c:v>2.4147282858620822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5-46C7-8857-9A22AE3987A2}"/>
            </c:ext>
          </c:extLst>
        </c:ser>
        <c:ser>
          <c:idx val="4"/>
          <c:order val="2"/>
          <c:tx>
            <c:strRef>
              <c:f>'E28 figures'!$H$3</c:f>
              <c:strCache>
                <c:ptCount val="1"/>
                <c:pt idx="0">
                  <c:v>Tax-shift</c:v>
                </c:pt>
              </c:strCache>
            </c:strRef>
          </c:tx>
          <c:spPr>
            <a:solidFill>
              <a:srgbClr val="9ACC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figures'!$H$4:$H$8</c:f>
              <c:numCache>
                <c:formatCode>0.00</c:formatCode>
                <c:ptCount val="5"/>
                <c:pt idx="0">
                  <c:v>0.88711052742501695</c:v>
                </c:pt>
                <c:pt idx="1">
                  <c:v>1.2864176895336601</c:v>
                </c:pt>
                <c:pt idx="2">
                  <c:v>1.4521837159581601</c:v>
                </c:pt>
                <c:pt idx="3">
                  <c:v>1.5197632911293499</c:v>
                </c:pt>
                <c:pt idx="4">
                  <c:v>1.49139572015542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E5-46C7-8857-9A22AE3987A2}"/>
            </c:ext>
          </c:extLst>
        </c:ser>
        <c:ser>
          <c:idx val="3"/>
          <c:order val="3"/>
          <c:tx>
            <c:strRef>
              <c:f>'E28 figures'!$G$3</c:f>
              <c:strCache>
                <c:ptCount val="1"/>
                <c:pt idx="0">
                  <c:v>Innovation</c:v>
                </c:pt>
              </c:strCache>
            </c:strRef>
          </c:tx>
          <c:spPr>
            <a:solidFill>
              <a:srgbClr val="FFCC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figures'!$G$4:$G$8</c:f>
              <c:numCache>
                <c:formatCode>0.00</c:formatCode>
                <c:ptCount val="5"/>
                <c:pt idx="0">
                  <c:v>-8.7523620289681095E-2</c:v>
                </c:pt>
                <c:pt idx="1">
                  <c:v>-6.2002350387487699E-2</c:v>
                </c:pt>
                <c:pt idx="2">
                  <c:v>2.6284828865514899E-2</c:v>
                </c:pt>
                <c:pt idx="3">
                  <c:v>0.149597023309475</c:v>
                </c:pt>
                <c:pt idx="4">
                  <c:v>1.08034675999485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E5-46C7-8857-9A22AE3987A2}"/>
            </c:ext>
          </c:extLst>
        </c:ser>
        <c:ser>
          <c:idx val="2"/>
          <c:order val="4"/>
          <c:tx>
            <c:strRef>
              <c:f>'E28 figures'!$F$3</c:f>
              <c:strCache>
                <c:ptCount val="1"/>
                <c:pt idx="0">
                  <c:v>Skills</c:v>
                </c:pt>
              </c:strCache>
            </c:strRef>
          </c:tx>
          <c:spPr>
            <a:solidFill>
              <a:srgbClr val="00CCFF"/>
            </a:solidFill>
            <a:ln>
              <a:solidFill>
                <a:schemeClr val="tx1"/>
              </a:solidFill>
            </a:ln>
          </c:spPr>
          <c:invertIfNegative val="1"/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figures'!$F$4:$F$8</c:f>
              <c:numCache>
                <c:formatCode>0.00</c:formatCode>
                <c:ptCount val="5"/>
                <c:pt idx="0">
                  <c:v>0.28162230395712939</c:v>
                </c:pt>
                <c:pt idx="1">
                  <c:v>0.94969077628013809</c:v>
                </c:pt>
                <c:pt idx="2">
                  <c:v>1.6826842782693661</c:v>
                </c:pt>
                <c:pt idx="3">
                  <c:v>2.3872553203855351</c:v>
                </c:pt>
                <c:pt idx="4">
                  <c:v>5.0253508469809702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3-0EE5-46C7-8857-9A22AE3987A2}"/>
            </c:ext>
          </c:extLst>
        </c:ser>
        <c:ser>
          <c:idx val="5"/>
          <c:order val="5"/>
          <c:tx>
            <c:strRef>
              <c:f>'E28 figures'!$I$3</c:f>
              <c:strCache>
                <c:ptCount val="1"/>
                <c:pt idx="0">
                  <c:v>Labour market</c:v>
                </c:pt>
              </c:strCache>
            </c:strRef>
          </c:tx>
          <c:spPr>
            <a:solidFill>
              <a:srgbClr val="333399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figures'!$I$4:$I$8</c:f>
              <c:numCache>
                <c:formatCode>0.00</c:formatCode>
                <c:ptCount val="5"/>
                <c:pt idx="0">
                  <c:v>1.5088388246019575</c:v>
                </c:pt>
                <c:pt idx="1">
                  <c:v>3.0069426130743171</c:v>
                </c:pt>
                <c:pt idx="2">
                  <c:v>4.1819843047078473</c:v>
                </c:pt>
                <c:pt idx="3">
                  <c:v>5.1961132652548088</c:v>
                </c:pt>
                <c:pt idx="4">
                  <c:v>6.0122859113430529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E5-46C7-8857-9A22AE398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8866560"/>
        <c:axId val="318868864"/>
      </c:barChart>
      <c:lineChart>
        <c:grouping val="standard"/>
        <c:varyColors val="0"/>
        <c:ser>
          <c:idx val="0"/>
          <c:order val="0"/>
          <c:tx>
            <c:strRef>
              <c:f>'E28 figures'!$D$3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'E28 figures'!$C$4:$C$8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50</c:v>
                </c:pt>
              </c:numCache>
            </c:numRef>
          </c:cat>
          <c:val>
            <c:numRef>
              <c:f>'E28 figures'!$D$4:$D$8</c:f>
              <c:numCache>
                <c:formatCode>0.0</c:formatCode>
                <c:ptCount val="5"/>
                <c:pt idx="0">
                  <c:v>3.3864534309938472</c:v>
                </c:pt>
                <c:pt idx="1">
                  <c:v>6.4863929086893162</c:v>
                </c:pt>
                <c:pt idx="2">
                  <c:v>9.0286911477579075</c:v>
                </c:pt>
                <c:pt idx="3">
                  <c:v>11.185643977225492</c:v>
                </c:pt>
                <c:pt idx="4">
                  <c:v>16.024107524336376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EE5-46C7-8857-9A22AE398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8866560"/>
        <c:axId val="318868864"/>
      </c:lineChart>
      <c:catAx>
        <c:axId val="318866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Years</a:t>
                </a:r>
              </a:p>
            </c:rich>
          </c:tx>
          <c:layout>
            <c:manualLayout>
              <c:xMode val="edge"/>
              <c:yMode val="edge"/>
              <c:x val="0.49570608193192456"/>
              <c:y val="0.7646087752683181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18868864"/>
        <c:crosses val="autoZero"/>
        <c:auto val="1"/>
        <c:lblAlgn val="ctr"/>
        <c:lblOffset val="100"/>
        <c:noMultiLvlLbl val="0"/>
      </c:catAx>
      <c:valAx>
        <c:axId val="3188688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</a:t>
                </a:r>
              </a:p>
            </c:rich>
          </c:tx>
          <c:layout>
            <c:manualLayout>
              <c:xMode val="edge"/>
              <c:yMode val="edge"/>
              <c:x val="7.6960065300918402E-3"/>
              <c:y val="0.45364887321957115"/>
            </c:manualLayout>
          </c:layout>
          <c:overlay val="0"/>
        </c:title>
        <c:numFmt formatCode="0.0" sourceLinked="0"/>
        <c:majorTickMark val="none"/>
        <c:minorTickMark val="none"/>
        <c:tickLblPos val="nextTo"/>
        <c:crossAx val="3188665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9781995599758598E-2"/>
          <c:y val="0.83160618686289767"/>
          <c:w val="0.88946947629524387"/>
          <c:h val="0.1462638017159689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45447057606626"/>
          <c:y val="4.5339532006200819E-2"/>
          <c:w val="0.80890102249175377"/>
          <c:h val="0.70025854651985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'[1]LAB 2.0'!$A$7</c:f>
              <c:strCache>
                <c:ptCount val="1"/>
                <c:pt idx="0">
                  <c:v>Net wages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2.0'!$F$7,'[1]LAB 2.0'!$K$7,'[1]LAB 2.0'!$P$7,'[1]LAB 2.0'!$EI$7)</c:f>
              <c:numCache>
                <c:formatCode>General</c:formatCode>
                <c:ptCount val="4"/>
                <c:pt idx="0">
                  <c:v>-0.57255530026107204</c:v>
                </c:pt>
                <c:pt idx="1">
                  <c:v>-1.0138846880294641</c:v>
                </c:pt>
                <c:pt idx="2">
                  <c:v>-1.3723997328274291</c:v>
                </c:pt>
                <c:pt idx="3">
                  <c:v>-1.5920159195297749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6D-430C-A601-965051B28DD0}"/>
            </c:ext>
          </c:extLst>
        </c:ser>
        <c:ser>
          <c:idx val="1"/>
          <c:order val="1"/>
          <c:tx>
            <c:strRef>
              <c:f>'[1]LAB 2.0'!$A$8</c:f>
              <c:strCache>
                <c:ptCount val="1"/>
                <c:pt idx="0">
                  <c:v>Benefits</c:v>
                </c:pt>
              </c:strCache>
            </c:strRef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E6D-430C-A601-965051B28DD0}"/>
              </c:ext>
            </c:extLst>
          </c:dPt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2.0'!$F$8,'[1]LAB 2.0'!$K$8,'[1]LAB 2.0'!$P$8,'[1]LAB 2.0'!$EI$8)</c:f>
              <c:numCache>
                <c:formatCode>General</c:formatCode>
                <c:ptCount val="4"/>
                <c:pt idx="0">
                  <c:v>2.1367375426985698E-2</c:v>
                </c:pt>
                <c:pt idx="1">
                  <c:v>1.7739392268296003E-2</c:v>
                </c:pt>
                <c:pt idx="2">
                  <c:v>2.3396909328589705E-2</c:v>
                </c:pt>
                <c:pt idx="3">
                  <c:v>4.1804654354510896E-2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D-430C-A601-965051B28DD0}"/>
            </c:ext>
          </c:extLst>
        </c:ser>
        <c:ser>
          <c:idx val="2"/>
          <c:order val="2"/>
          <c:tx>
            <c:strRef>
              <c:f>'[1]LAB 2.0'!$A$9</c:f>
              <c:strCache>
                <c:ptCount val="1"/>
                <c:pt idx="0">
                  <c:v>Transfers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2.0'!$F$9,'[1]LAB 2.0'!$K$9,'[1]LAB 2.0'!$P$9,'[1]LAB 2.0'!$EI$9)</c:f>
              <c:numCache>
                <c:formatCode>General</c:formatCode>
                <c:ptCount val="4"/>
                <c:pt idx="0">
                  <c:v>-0.154317464595426</c:v>
                </c:pt>
                <c:pt idx="1">
                  <c:v>-0.27904731342937888</c:v>
                </c:pt>
                <c:pt idx="2">
                  <c:v>-0.400866277879109</c:v>
                </c:pt>
                <c:pt idx="3">
                  <c:v>-0.64893034546008799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6D-430C-A601-965051B28DD0}"/>
            </c:ext>
          </c:extLst>
        </c:ser>
        <c:ser>
          <c:idx val="3"/>
          <c:order val="3"/>
          <c:tx>
            <c:strRef>
              <c:f>'[1]LAB 2.0'!$A$11</c:f>
              <c:strCache>
                <c:ptCount val="1"/>
                <c:pt idx="0">
                  <c:v>Capital inc.</c:v>
                </c:pt>
              </c:strCache>
            </c:strRef>
          </c:tx>
          <c:spPr>
            <a:pattFill prst="dkVert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2.0'!$F$11,'[1]LAB 2.0'!$K$11,'[1]LAB 2.0'!$P$11,'[1]LAB 2.0'!$EI$11)</c:f>
              <c:numCache>
                <c:formatCode>General</c:formatCode>
                <c:ptCount val="4"/>
                <c:pt idx="0">
                  <c:v>0.3104702079877586</c:v>
                </c:pt>
                <c:pt idx="1">
                  <c:v>0.5686526897642622</c:v>
                </c:pt>
                <c:pt idx="2">
                  <c:v>0.72589825590456902</c:v>
                </c:pt>
                <c:pt idx="3">
                  <c:v>0.30611007497473502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6D-430C-A601-965051B28DD0}"/>
            </c:ext>
          </c:extLst>
        </c:ser>
        <c:ser>
          <c:idx val="4"/>
          <c:order val="7"/>
          <c:tx>
            <c:strRef>
              <c:f>'[1]LAB 2.0'!$A$15</c:f>
              <c:strCache>
                <c:ptCount val="1"/>
                <c:pt idx="0">
                  <c:v>Domestic bonds inc.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2.0'!$F$15,'[1]LAB 2.0'!$K$15,'[1]LAB 2.0'!$P$15,'[1]LAB 2.0'!$EI$15)</c:f>
              <c:numCache>
                <c:formatCode>General</c:formatCode>
                <c:ptCount val="4"/>
                <c:pt idx="0">
                  <c:v>-9.988071631039741E-2</c:v>
                </c:pt>
                <c:pt idx="1">
                  <c:v>-9.5498210008312198E-2</c:v>
                </c:pt>
                <c:pt idx="2">
                  <c:v>-0.1133014987950105</c:v>
                </c:pt>
                <c:pt idx="3">
                  <c:v>-9.9275257924628796E-2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E6D-430C-A601-965051B28DD0}"/>
            </c:ext>
          </c:extLst>
        </c:ser>
        <c:ser>
          <c:idx val="5"/>
          <c:order val="8"/>
          <c:tx>
            <c:strRef>
              <c:f>'[1]LAB 2.0'!$A$16</c:f>
              <c:strCache>
                <c:ptCount val="1"/>
                <c:pt idx="0">
                  <c:v>Foreign bonds inc.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2.0'!$F$16,'[1]LAB 2.0'!$K$16,'[1]LAB 2.0'!$P$16,'[1]LAB 2.0'!$EI$16)</c:f>
              <c:numCache>
                <c:formatCode>General</c:formatCode>
                <c:ptCount val="4"/>
                <c:pt idx="0">
                  <c:v>3.1297899174195995E-2</c:v>
                </c:pt>
                <c:pt idx="1">
                  <c:v>-1.5291974063136801E-3</c:v>
                </c:pt>
                <c:pt idx="2">
                  <c:v>-1.5775841192055107E-2</c:v>
                </c:pt>
                <c:pt idx="3">
                  <c:v>4.0105636119281709E-4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E6D-430C-A601-965051B28DD0}"/>
            </c:ext>
          </c:extLst>
        </c:ser>
        <c:ser>
          <c:idx val="10"/>
          <c:order val="9"/>
          <c:tx>
            <c:strRef>
              <c:f>'[1]LAB 2.0'!$A$10</c:f>
              <c:strCache>
                <c:ptCount val="1"/>
                <c:pt idx="0">
                  <c:v>'Reform dividend'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('[1]LAB 2.0'!$F$3,'[1]LAB 2.0'!$K$3,'[1]LAB 2.0'!$P$3,'[1]LAB 2.0'!$EI$3)</c:f>
              <c:strCach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LR</c:v>
                </c:pt>
              </c:strCache>
            </c:strRef>
          </c:cat>
          <c:val>
            <c:numRef>
              <c:f>('[1]LAB 2.0'!$F$10,'[1]LAB 2.0'!$K$10,'[1]LAB 2.0'!$P$10,'[1]LAB 2.0'!$EI$10)</c:f>
              <c:numCache>
                <c:formatCode>General</c:formatCode>
                <c:ptCount val="4"/>
                <c:pt idx="0">
                  <c:v>0.46361799857796099</c:v>
                </c:pt>
                <c:pt idx="1">
                  <c:v>0.80356732684093801</c:v>
                </c:pt>
                <c:pt idx="2">
                  <c:v>1.153048185460448</c:v>
                </c:pt>
                <c:pt idx="3">
                  <c:v>1.9919057372240481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E6D-430C-A601-965051B28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0599040"/>
        <c:axId val="310613888"/>
      </c:barChart>
      <c:lineChart>
        <c:grouping val="standard"/>
        <c:varyColors val="0"/>
        <c:ser>
          <c:idx val="6"/>
          <c:order val="4"/>
          <c:tx>
            <c:strRef>
              <c:f>'[1]LAB 2.0'!$A$12</c:f>
              <c:strCache>
                <c:ptCount val="1"/>
                <c:pt idx="0">
                  <c:v>Rental inc. tang.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('[1]LAB 2.0'!$F$12,'[1]LAB 2.0'!$K$12,'[1]LAB 2.0'!$P$12,'[1]LAB 2.0'!$EI$12)</c:f>
              <c:numCache>
                <c:formatCode>General</c:formatCode>
                <c:ptCount val="4"/>
                <c:pt idx="0">
                  <c:v>-7.1198551625393193E-3</c:v>
                </c:pt>
                <c:pt idx="1">
                  <c:v>-2.8041524085288899E-2</c:v>
                </c:pt>
                <c:pt idx="2">
                  <c:v>-5.8978719374032096E-2</c:v>
                </c:pt>
                <c:pt idx="3">
                  <c:v>-0.35087194955846401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1E6D-430C-A601-965051B28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0599040"/>
        <c:axId val="310613888"/>
      </c:lineChart>
      <c:scatterChart>
        <c:scatterStyle val="lineMarker"/>
        <c:varyColors val="0"/>
        <c:ser>
          <c:idx val="7"/>
          <c:order val="5"/>
          <c:tx>
            <c:strRef>
              <c:f>'[1]LAB 2.0'!$A$13</c:f>
              <c:strCache>
                <c:ptCount val="1"/>
                <c:pt idx="0">
                  <c:v>Rental inc. intang.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6"/>
            <c:spPr>
              <a:ln>
                <a:solidFill>
                  <a:schemeClr val="tx1"/>
                </a:solidFill>
              </a:ln>
            </c:spPr>
          </c:marker>
          <c:yVal>
            <c:numRef>
              <c:f>('[1]LAB 2.0'!$F$13,'[1]LAB 2.0'!$K$13,'[1]LAB 2.0'!$P$13,'[1]LAB 2.0'!$AY$13)</c:f>
              <c:numCache>
                <c:formatCode>General</c:formatCode>
                <c:ptCount val="4"/>
                <c:pt idx="0">
                  <c:v>3.6544236645806194E-2</c:v>
                </c:pt>
                <c:pt idx="1">
                  <c:v>3.7375535678140399E-2</c:v>
                </c:pt>
                <c:pt idx="2">
                  <c:v>2.8832940998341799E-2</c:v>
                </c:pt>
                <c:pt idx="3">
                  <c:v>-5.4380126731945505E-2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1E6D-430C-A601-965051B28DD0}"/>
            </c:ext>
          </c:extLst>
        </c:ser>
        <c:ser>
          <c:idx val="8"/>
          <c:order val="6"/>
          <c:tx>
            <c:strRef>
              <c:f>'[1]LAB 2.0'!$A$14</c:f>
              <c:strCache>
                <c:ptCount val="1"/>
                <c:pt idx="0">
                  <c:v>Profits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yVal>
            <c:numRef>
              <c:f>('[1]LAB 2.0'!$F$14,'[1]LAB 2.0'!$K$14,'[1]LAB 2.0'!$P$14,'[1]LAB 2.0'!$EI$14)</c:f>
              <c:numCache>
                <c:formatCode>General</c:formatCode>
                <c:ptCount val="4"/>
                <c:pt idx="0">
                  <c:v>0.28104582650448817</c:v>
                </c:pt>
                <c:pt idx="1">
                  <c:v>0.55931867817139924</c:v>
                </c:pt>
                <c:pt idx="2">
                  <c:v>0.75604403428025779</c:v>
                </c:pt>
                <c:pt idx="3">
                  <c:v>0.71235802568187978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1E6D-430C-A601-965051B28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599040"/>
        <c:axId val="310613888"/>
      </c:scatterChart>
      <c:catAx>
        <c:axId val="310599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Years</a:t>
                </a:r>
              </a:p>
            </c:rich>
          </c:tx>
          <c:layout>
            <c:manualLayout>
              <c:xMode val="edge"/>
              <c:yMode val="edge"/>
              <c:x val="0.88449319807377724"/>
              <c:y val="0.75568492366573736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crossAx val="310613888"/>
        <c:crosses val="autoZero"/>
        <c:auto val="1"/>
        <c:lblAlgn val="ctr"/>
        <c:lblOffset val="100"/>
        <c:noMultiLvlLbl val="0"/>
      </c:catAx>
      <c:valAx>
        <c:axId val="310613888"/>
        <c:scaling>
          <c:orientation val="minMax"/>
          <c:max val="2.5"/>
          <c:min val="-2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pp.  deviations from baseline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310599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2643830975885371E-3"/>
          <c:y val="0.80079704079728131"/>
          <c:w val="0.992391171095932"/>
          <c:h val="0.1992029592027186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/>
              <a:t>Spending and GDP effects, DE</a:t>
            </a:r>
          </a:p>
        </c:rich>
      </c:tx>
      <c:layout>
        <c:manualLayout>
          <c:xMode val="edge"/>
          <c:yMode val="edge"/>
          <c:x val="0.23675141458215163"/>
          <c:y val="8.0724781882866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4.2651861631068565E-2"/>
          <c:y val="4.2709867452135494E-2"/>
          <c:w val="0.95410643280368401"/>
          <c:h val="0.93078055964653905"/>
        </c:manualLayout>
      </c:layout>
      <c:areaChart>
        <c:grouping val="standard"/>
        <c:varyColors val="0"/>
        <c:ser>
          <c:idx val="0"/>
          <c:order val="0"/>
          <c:tx>
            <c:strRef>
              <c:f>DE!$B$2</c:f>
              <c:strCache>
                <c:ptCount val="1"/>
                <c:pt idx="0">
                  <c:v>GDP-HR+R&amp;D+INFR+OT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DE!$C$1:$R$1</c:f>
              <c:numCache>
                <c:formatCode>#,##0.00</c:formatCode>
                <c:ptCount val="16"/>
                <c:pt idx="0">
                  <c:v>2000</c:v>
                </c:pt>
                <c:pt idx="1">
                  <c:v>2001</c:v>
                </c:pt>
                <c:pt idx="2" formatCode="General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DE!$C$2:$R$2</c:f>
              <c:numCache>
                <c:formatCode>#,##0.00</c:formatCode>
                <c:ptCount val="16"/>
                <c:pt idx="0">
                  <c:v>-2.9135145061498498E-2</c:v>
                </c:pt>
                <c:pt idx="1">
                  <c:v>-1.1875814670536699E-2</c:v>
                </c:pt>
                <c:pt idx="2">
                  <c:v>1.05401868862431E-2</c:v>
                </c:pt>
                <c:pt idx="3">
                  <c:v>3.9269882963566302E-2</c:v>
                </c:pt>
                <c:pt idx="4">
                  <c:v>8.0843137605368695E-2</c:v>
                </c:pt>
                <c:pt idx="5">
                  <c:v>0.116595135791298</c:v>
                </c:pt>
                <c:pt idx="6">
                  <c:v>0.15525602800212601</c:v>
                </c:pt>
                <c:pt idx="7">
                  <c:v>0.19069534324385201</c:v>
                </c:pt>
                <c:pt idx="8">
                  <c:v>0.20154064241792999</c:v>
                </c:pt>
                <c:pt idx="9">
                  <c:v>0.18921706642705</c:v>
                </c:pt>
                <c:pt idx="10">
                  <c:v>0.19059049933729499</c:v>
                </c:pt>
                <c:pt idx="11">
                  <c:v>0.19023127120987299</c:v>
                </c:pt>
                <c:pt idx="12">
                  <c:v>0.18901760712026799</c:v>
                </c:pt>
                <c:pt idx="13">
                  <c:v>0.188261487532104</c:v>
                </c:pt>
                <c:pt idx="14">
                  <c:v>0.188140946700766</c:v>
                </c:pt>
                <c:pt idx="15">
                  <c:v>0.18857656282513799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B-41EA-9036-E0B2000E6FA9}"/>
            </c:ext>
          </c:extLst>
        </c:ser>
        <c:ser>
          <c:idx val="1"/>
          <c:order val="1"/>
          <c:tx>
            <c:strRef>
              <c:f>DE!$B$3</c:f>
              <c:strCache>
                <c:ptCount val="1"/>
                <c:pt idx="0">
                  <c:v>GDP-R&amp;D+INFR+OT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DE!$C$1:$R$1</c:f>
              <c:numCache>
                <c:formatCode>#,##0.00</c:formatCode>
                <c:ptCount val="16"/>
                <c:pt idx="0">
                  <c:v>2000</c:v>
                </c:pt>
                <c:pt idx="1">
                  <c:v>2001</c:v>
                </c:pt>
                <c:pt idx="2" formatCode="General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DE!$C$3:$R$3</c:f>
              <c:numCache>
                <c:formatCode>#,##0.00</c:formatCode>
                <c:ptCount val="16"/>
                <c:pt idx="0">
                  <c:v>-1.1839491256471201E-2</c:v>
                </c:pt>
                <c:pt idx="1">
                  <c:v>1.68109004312633E-2</c:v>
                </c:pt>
                <c:pt idx="2">
                  <c:v>3.8065385266561301E-2</c:v>
                </c:pt>
                <c:pt idx="3">
                  <c:v>6.00524023768534E-2</c:v>
                </c:pt>
                <c:pt idx="4">
                  <c:v>9.4239753918246003E-2</c:v>
                </c:pt>
                <c:pt idx="5">
                  <c:v>0.120844059326553</c:v>
                </c:pt>
                <c:pt idx="6">
                  <c:v>0.14623690636132999</c:v>
                </c:pt>
                <c:pt idx="7">
                  <c:v>0.165990392906989</c:v>
                </c:pt>
                <c:pt idx="8">
                  <c:v>0.15880334592366399</c:v>
                </c:pt>
                <c:pt idx="9">
                  <c:v>0.13359463303719299</c:v>
                </c:pt>
                <c:pt idx="10">
                  <c:v>0.130824297894261</c:v>
                </c:pt>
                <c:pt idx="11">
                  <c:v>0.12923408832736799</c:v>
                </c:pt>
                <c:pt idx="12">
                  <c:v>0.12715415567095001</c:v>
                </c:pt>
                <c:pt idx="13">
                  <c:v>0.12539352650611199</c:v>
                </c:pt>
                <c:pt idx="14">
                  <c:v>0.124130259962607</c:v>
                </c:pt>
                <c:pt idx="15">
                  <c:v>0.123348883002317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7B-41EA-9036-E0B2000E6FA9}"/>
            </c:ext>
          </c:extLst>
        </c:ser>
        <c:ser>
          <c:idx val="2"/>
          <c:order val="2"/>
          <c:tx>
            <c:strRef>
              <c:f>DE!$B$4</c:f>
              <c:strCache>
                <c:ptCount val="1"/>
                <c:pt idx="0">
                  <c:v>GDP-INFR+OT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DE!$C$1:$R$1</c:f>
              <c:numCache>
                <c:formatCode>#,##0.00</c:formatCode>
                <c:ptCount val="16"/>
                <c:pt idx="0">
                  <c:v>2000</c:v>
                </c:pt>
                <c:pt idx="1">
                  <c:v>2001</c:v>
                </c:pt>
                <c:pt idx="2" formatCode="General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DE!$C$4:$R$4</c:f>
              <c:numCache>
                <c:formatCode>#,##0.00</c:formatCode>
                <c:ptCount val="16"/>
                <c:pt idx="0">
                  <c:v>-6.2774642429430597E-3</c:v>
                </c:pt>
                <c:pt idx="1">
                  <c:v>2.3684051957140202E-2</c:v>
                </c:pt>
                <c:pt idx="2">
                  <c:v>4.4964155516158399E-2</c:v>
                </c:pt>
                <c:pt idx="3">
                  <c:v>6.5525624499485097E-2</c:v>
                </c:pt>
                <c:pt idx="4">
                  <c:v>9.7797636545582406E-2</c:v>
                </c:pt>
                <c:pt idx="5">
                  <c:v>0.122410397071859</c:v>
                </c:pt>
                <c:pt idx="6">
                  <c:v>0.14586943669694399</c:v>
                </c:pt>
                <c:pt idx="7">
                  <c:v>0.163833863491747</c:v>
                </c:pt>
                <c:pt idx="8">
                  <c:v>0.154751256318231</c:v>
                </c:pt>
                <c:pt idx="9">
                  <c:v>0.127515145577317</c:v>
                </c:pt>
                <c:pt idx="10">
                  <c:v>0.122817236317863</c:v>
                </c:pt>
                <c:pt idx="11">
                  <c:v>0.11923338277652901</c:v>
                </c:pt>
                <c:pt idx="12">
                  <c:v>0.115042353768358</c:v>
                </c:pt>
                <c:pt idx="13">
                  <c:v>0.111032297849079</c:v>
                </c:pt>
                <c:pt idx="14">
                  <c:v>0.107379587259593</c:v>
                </c:pt>
                <c:pt idx="15">
                  <c:v>0.10408074656338399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7B-41EA-9036-E0B2000E6FA9}"/>
            </c:ext>
          </c:extLst>
        </c:ser>
        <c:ser>
          <c:idx val="3"/>
          <c:order val="3"/>
          <c:tx>
            <c:strRef>
              <c:f>DE!$B$5</c:f>
              <c:strCache>
                <c:ptCount val="1"/>
                <c:pt idx="0">
                  <c:v>GDP-OT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DE!$C$1:$R$1</c:f>
              <c:numCache>
                <c:formatCode>#,##0.00</c:formatCode>
                <c:ptCount val="16"/>
                <c:pt idx="0">
                  <c:v>2000</c:v>
                </c:pt>
                <c:pt idx="1">
                  <c:v>2001</c:v>
                </c:pt>
                <c:pt idx="2" formatCode="General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DE!$C$5:$R$5</c:f>
              <c:numCache>
                <c:formatCode>#,##0.00</c:formatCode>
                <c:ptCount val="16"/>
                <c:pt idx="0">
                  <c:v>3.5989771901778801E-3</c:v>
                </c:pt>
                <c:pt idx="1">
                  <c:v>1.7400065451411699E-2</c:v>
                </c:pt>
                <c:pt idx="2">
                  <c:v>2.2113137018475702E-2</c:v>
                </c:pt>
                <c:pt idx="3">
                  <c:v>2.49446189795277E-2</c:v>
                </c:pt>
                <c:pt idx="4">
                  <c:v>3.1184323098543101E-2</c:v>
                </c:pt>
                <c:pt idx="5">
                  <c:v>3.34685299792081E-2</c:v>
                </c:pt>
                <c:pt idx="6">
                  <c:v>3.3286123408959901E-2</c:v>
                </c:pt>
                <c:pt idx="7">
                  <c:v>3.09295763927908E-2</c:v>
                </c:pt>
                <c:pt idx="8">
                  <c:v>1.9111198577337299E-2</c:v>
                </c:pt>
                <c:pt idx="9">
                  <c:v>5.8403177631616296E-3</c:v>
                </c:pt>
                <c:pt idx="10">
                  <c:v>3.5698893057878301E-3</c:v>
                </c:pt>
                <c:pt idx="11">
                  <c:v>2.5352559897218198E-3</c:v>
                </c:pt>
                <c:pt idx="12">
                  <c:v>1.3714148101140499E-3</c:v>
                </c:pt>
                <c:pt idx="13">
                  <c:v>2.9318373682141202E-4</c:v>
                </c:pt>
                <c:pt idx="14">
                  <c:v>-6.1718245718544995E-4</c:v>
                </c:pt>
                <c:pt idx="15">
                  <c:v>-1.37230064090055E-3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7B-41EA-9036-E0B2000E6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583880"/>
        <c:axId val="1"/>
      </c:areaChart>
      <c:barChart>
        <c:barDir val="col"/>
        <c:grouping val="stacked"/>
        <c:varyColors val="0"/>
        <c:ser>
          <c:idx val="4"/>
          <c:order val="4"/>
          <c:tx>
            <c:strRef>
              <c:f>DE!$B$10</c:f>
              <c:strCache>
                <c:ptCount val="1"/>
                <c:pt idx="0">
                  <c:v>SCF (% GDP), gross-OT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DE!$C$10:$R$10</c:f>
              <c:numCache>
                <c:formatCode>#,##0.00</c:formatCode>
                <c:ptCount val="16"/>
                <c:pt idx="0">
                  <c:v>2.6084029599480509E-2</c:v>
                </c:pt>
                <c:pt idx="1">
                  <c:v>7.6340764354455512E-2</c:v>
                </c:pt>
                <c:pt idx="2">
                  <c:v>8.2521205291460009E-2</c:v>
                </c:pt>
                <c:pt idx="3">
                  <c:v>8.2677052093907216E-2</c:v>
                </c:pt>
                <c:pt idx="4">
                  <c:v>9.636864075074511E-2</c:v>
                </c:pt>
                <c:pt idx="5">
                  <c:v>0.10138607546158278</c:v>
                </c:pt>
                <c:pt idx="6">
                  <c:v>9.6200194141691828E-2</c:v>
                </c:pt>
                <c:pt idx="7">
                  <c:v>8.7200187892876951E-2</c:v>
                </c:pt>
                <c:pt idx="8">
                  <c:v>4.46921874048977E-2</c:v>
                </c:pt>
                <c:pt idx="9">
                  <c:v>2.7943468384112797E-3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7B-41EA-9036-E0B2000E6FA9}"/>
            </c:ext>
          </c:extLst>
        </c:ser>
        <c:ser>
          <c:idx val="5"/>
          <c:order val="5"/>
          <c:tx>
            <c:strRef>
              <c:f>DE!$B$11</c:f>
              <c:strCache>
                <c:ptCount val="1"/>
                <c:pt idx="0">
                  <c:v>SCF (% GDP), gross-INFR+OT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DE!$C$11:$R$11</c:f>
              <c:numCache>
                <c:formatCode>#,##0.00</c:formatCode>
                <c:ptCount val="16"/>
                <c:pt idx="0">
                  <c:v>1.42167319480212E-2</c:v>
                </c:pt>
                <c:pt idx="1">
                  <c:v>4.1608455449535287E-2</c:v>
                </c:pt>
                <c:pt idx="2">
                  <c:v>4.4977017495781896E-2</c:v>
                </c:pt>
                <c:pt idx="3">
                  <c:v>4.5061959594428186E-2</c:v>
                </c:pt>
                <c:pt idx="4">
                  <c:v>5.2524366625307989E-2</c:v>
                </c:pt>
                <c:pt idx="5">
                  <c:v>5.525904855313811E-2</c:v>
                </c:pt>
                <c:pt idx="6">
                  <c:v>5.2432557180018172E-2</c:v>
                </c:pt>
                <c:pt idx="7">
                  <c:v>4.7527230881336646E-2</c:v>
                </c:pt>
                <c:pt idx="8">
                  <c:v>2.4358845556547791E-2</c:v>
                </c:pt>
                <c:pt idx="9">
                  <c:v>1.5230192796700805E-3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37B-41EA-9036-E0B2000E6FA9}"/>
            </c:ext>
          </c:extLst>
        </c:ser>
        <c:ser>
          <c:idx val="6"/>
          <c:order val="6"/>
          <c:tx>
            <c:strRef>
              <c:f>DE!$B$12</c:f>
              <c:strCache>
                <c:ptCount val="1"/>
                <c:pt idx="0">
                  <c:v>SCF (% GDP), gross-R&amp;D+INFR+OT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DE!$C$12:$R$12</c:f>
              <c:numCache>
                <c:formatCode>#,##0.00</c:formatCode>
                <c:ptCount val="16"/>
                <c:pt idx="0">
                  <c:v>3.5604198057781963E-3</c:v>
                </c:pt>
                <c:pt idx="1">
                  <c:v>1.0420367311699805E-2</c:v>
                </c:pt>
                <c:pt idx="2">
                  <c:v>1.1263985596851295E-2</c:v>
                </c:pt>
                <c:pt idx="3">
                  <c:v>1.1285258385244912E-2</c:v>
                </c:pt>
                <c:pt idx="4">
                  <c:v>1.3154133868629792E-2</c:v>
                </c:pt>
                <c:pt idx="5">
                  <c:v>1.3839004043712522E-2</c:v>
                </c:pt>
                <c:pt idx="6">
                  <c:v>1.3131141230900117E-2</c:v>
                </c:pt>
                <c:pt idx="7">
                  <c:v>1.190265771081403E-2</c:v>
                </c:pt>
                <c:pt idx="8">
                  <c:v>6.1003975092525226E-3</c:v>
                </c:pt>
                <c:pt idx="9">
                  <c:v>3.8142296188358946E-4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7B-41EA-9036-E0B2000E6FA9}"/>
            </c:ext>
          </c:extLst>
        </c:ser>
        <c:ser>
          <c:idx val="7"/>
          <c:order val="7"/>
          <c:tx>
            <c:strRef>
              <c:f>DE!$B$13</c:f>
              <c:strCache>
                <c:ptCount val="1"/>
                <c:pt idx="0">
                  <c:v>SCF (% GDP), gross-HR+R&amp;D+INFR+OT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DE!$C$13:$R$13</c:f>
              <c:numCache>
                <c:formatCode>#,##0.00</c:formatCode>
                <c:ptCount val="16"/>
                <c:pt idx="0">
                  <c:v>5.4976231737504239E-3</c:v>
                </c:pt>
                <c:pt idx="1">
                  <c:v>1.609002756327349E-2</c:v>
                </c:pt>
                <c:pt idx="2">
                  <c:v>1.7392653570106081E-2</c:v>
                </c:pt>
                <c:pt idx="3">
                  <c:v>1.7425500756903606E-2</c:v>
                </c:pt>
                <c:pt idx="4">
                  <c:v>2.0311220342454112E-2</c:v>
                </c:pt>
                <c:pt idx="5">
                  <c:v>2.1368724331010003E-2</c:v>
                </c:pt>
                <c:pt idx="6">
                  <c:v>2.0275717546464289E-2</c:v>
                </c:pt>
                <c:pt idx="7">
                  <c:v>1.8378823405598987E-2</c:v>
                </c:pt>
                <c:pt idx="8">
                  <c:v>9.4195877299438763E-3</c:v>
                </c:pt>
                <c:pt idx="9">
                  <c:v>5.8895294056305128E-4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37B-41EA-9036-E0B2000E6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16583880"/>
        <c:axId val="1"/>
      </c:barChart>
      <c:catAx>
        <c:axId val="616583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/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%</a:t>
                </a:r>
              </a:p>
            </c:rich>
          </c:tx>
          <c:layout>
            <c:manualLayout>
              <c:xMode val="edge"/>
              <c:yMode val="edge"/>
              <c:x val="6.9860279441117763E-3"/>
              <c:y val="0.42104066888546149"/>
            </c:manualLayout>
          </c:layout>
          <c:overlay val="0"/>
        </c:title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6165838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8BB3-40A0-4051-96F7-4DD368F1506A}" type="datetimeFigureOut">
              <a:rPr lang="cs-CZ" smtClean="0"/>
              <a:t>23.10.2019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7BE6-54B0-4833-8C2B-E91AA65FBF3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451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MINISTRY OF REGIONAL DEVELOPMENT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sz="2000" b="1" noProof="0" dirty="0" smtClean="0"/>
              <a:t>National Coordination Authority</a:t>
            </a:r>
            <a:endParaRPr lang="en-GB" sz="2000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 sz="4000"/>
            </a:lvl1pPr>
            <a:lvl2pPr>
              <a:buFont typeface="Arial" pitchFamily="34" charset="0"/>
              <a:buChar char="»"/>
              <a:defRPr sz="3600" baseline="0"/>
            </a:lvl2pPr>
            <a:lvl3pPr>
              <a:defRPr/>
            </a:lvl3pPr>
            <a:lvl4pPr>
              <a:buFont typeface="Arial" pitchFamily="34" charset="0"/>
              <a:buChar char="»"/>
              <a:defRPr baseline="0"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r>
              <a:rPr lang="en-GB" noProof="0" dirty="0" smtClean="0">
                <a:effectLst/>
              </a:rPr>
              <a:t>Click</a:t>
            </a:r>
            <a:r>
              <a:rPr lang="cs-CZ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here</a:t>
            </a:r>
            <a:r>
              <a:rPr lang="en-US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to edit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 hasCustomPrompt="1"/>
          </p:nvPr>
        </p:nvSpPr>
        <p:spPr>
          <a:xfrm>
            <a:off x="622300" y="1566863"/>
            <a:ext cx="10945813" cy="43926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on icon to add chart.</a:t>
            </a:r>
            <a:endParaRPr lang="en-GB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 hasCustomPrompt="1"/>
          </p:nvPr>
        </p:nvSpPr>
        <p:spPr>
          <a:xfrm>
            <a:off x="622300" y="1638300"/>
            <a:ext cx="11017250" cy="4321175"/>
          </a:xfrm>
        </p:spPr>
        <p:txBody>
          <a:bodyPr/>
          <a:lstStyle/>
          <a:p>
            <a:r>
              <a:rPr lang="en-GB" noProof="0" dirty="0" smtClean="0"/>
              <a:t>Click on icon to add table</a:t>
            </a:r>
            <a:r>
              <a:rPr lang="cs-CZ" dirty="0" smtClean="0"/>
              <a:t>.</a:t>
            </a:r>
            <a:endParaRPr lang="en-US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Topic</a:t>
            </a:r>
            <a:endParaRPr lang="en-GB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ew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 of author and contact</a:t>
            </a:r>
            <a:endParaRPr lang="en-GB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en-GB" noProof="0" dirty="0" smtClean="0">
                <a:effectLst/>
              </a:rPr>
              <a:t>Farewell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2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 vert="horz" lIns="122950" tIns="61475" rIns="122950" bIns="6147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8D96-C7F4-43BB-8FFA-398C87E3D2E4}" type="datetimeFigureOut">
              <a:rPr lang="cs-CZ" smtClean="0"/>
              <a:pPr/>
              <a:t>23.10.2019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  <p:sldLayoutId id="2147483660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900000" y="4446861"/>
            <a:ext cx="9011630" cy="7920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János Varga</a:t>
            </a:r>
          </a:p>
          <a:p>
            <a:r>
              <a:rPr lang="en-US" dirty="0" smtClean="0"/>
              <a:t>European Commission, DG ECFIN, Models and databases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assessment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macroeconomic </a:t>
            </a:r>
            <a:r>
              <a:rPr lang="en-US" dirty="0"/>
              <a:t>models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899999" y="5454650"/>
            <a:ext cx="11290413" cy="360363"/>
          </a:xfrm>
        </p:spPr>
        <p:txBody>
          <a:bodyPr/>
          <a:lstStyle/>
          <a:p>
            <a:pPr lvl="0"/>
            <a:r>
              <a:rPr lang="en-US" dirty="0" smtClean="0"/>
              <a:t>October 24, 2019 – Prague</a:t>
            </a:r>
          </a:p>
          <a:p>
            <a:pPr lvl="0"/>
            <a:endParaRPr lang="en-US" sz="1000" dirty="0" smtClean="0"/>
          </a:p>
          <a:p>
            <a:pPr lvl="0"/>
            <a:r>
              <a:rPr lang="en-US" sz="1000" dirty="0" smtClean="0"/>
              <a:t>Disclaimer: The </a:t>
            </a:r>
            <a:r>
              <a:rPr lang="en-US" sz="1000" dirty="0"/>
              <a:t>information and views set out in this presentation are those of the author and do not necessarily reflect the official opinion of the European Commission.</a:t>
            </a:r>
          </a:p>
          <a:p>
            <a:pPr lvl="0"/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7673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4566" y="281187"/>
            <a:ext cx="11665296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 QUEST R&amp;D -  overview                                                            II.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494532"/>
            <a:ext cx="8358340" cy="45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830" y="1566540"/>
            <a:ext cx="6928470" cy="460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417" y="198388"/>
            <a:ext cx="11665296" cy="9253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QUEST R&amp;D -  multicountry setting                                                        II.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0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20" y="1422524"/>
            <a:ext cx="11030301" cy="48497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28 </a:t>
            </a:r>
            <a:r>
              <a:rPr lang="en-US" dirty="0"/>
              <a:t>MS </a:t>
            </a:r>
            <a:r>
              <a:rPr lang="en-US" dirty="0" smtClean="0"/>
              <a:t>and the RoW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dirty="0"/>
              <a:t>Economy populated by:</a:t>
            </a:r>
          </a:p>
          <a:p>
            <a:r>
              <a:rPr lang="en-US" dirty="0"/>
              <a:t>Households</a:t>
            </a:r>
          </a:p>
          <a:p>
            <a:r>
              <a:rPr lang="en-US" dirty="0"/>
              <a:t>Final goods producing firms</a:t>
            </a:r>
          </a:p>
          <a:p>
            <a:r>
              <a:rPr lang="en-US" b="1" dirty="0"/>
              <a:t>Intermediate goods producing firms</a:t>
            </a:r>
          </a:p>
          <a:p>
            <a:r>
              <a:rPr lang="en-US" b="1" dirty="0"/>
              <a:t>R&amp;D sector</a:t>
            </a:r>
          </a:p>
          <a:p>
            <a:r>
              <a:rPr lang="en-US" dirty="0"/>
              <a:t>Monetary and fiscal </a:t>
            </a:r>
            <a:r>
              <a:rPr lang="en-US" dirty="0" smtClean="0"/>
              <a:t>authorities</a:t>
            </a:r>
            <a:endParaRPr lang="en-US" dirty="0"/>
          </a:p>
          <a:p>
            <a:r>
              <a:rPr lang="en-US" b="1" dirty="0"/>
              <a:t>Disaggregation of labour force: low-, medium, high skilled</a:t>
            </a:r>
          </a:p>
          <a:p>
            <a:pPr marL="0" indent="0">
              <a:buNone/>
            </a:pPr>
            <a:r>
              <a:rPr lang="en-US" b="1" dirty="0" smtClean="0"/>
              <a:t>	(</a:t>
            </a:r>
            <a:r>
              <a:rPr lang="en-US" b="1" dirty="0"/>
              <a:t>employment rate, skill efficiencies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Technological change: increasing product variety (Dixit&amp;Stiglitz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8582" y="270396"/>
            <a:ext cx="11377264" cy="925313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QUEST R&amp;D -  DSGE model – Structural reforms	      II.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21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34566" y="270396"/>
            <a:ext cx="11665296" cy="736283"/>
          </a:xfrm>
        </p:spPr>
        <p:txBody>
          <a:bodyPr>
            <a:normAutofit/>
          </a:bodyPr>
          <a:lstStyle/>
          <a:p>
            <a:r>
              <a:rPr lang="en-GB" altLang="en-US" dirty="0" smtClean="0"/>
              <a:t>QUEST R&amp;D model dissemination		</a:t>
            </a:r>
            <a:r>
              <a:rPr lang="en-GB" altLang="en-US" dirty="0"/>
              <a:t> </a:t>
            </a:r>
            <a:r>
              <a:rPr lang="en-GB" altLang="en-US" dirty="0" smtClean="0"/>
              <a:t>                    II.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74" y="1494532"/>
            <a:ext cx="11593288" cy="4752528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GB" altLang="en-US" sz="2900" dirty="0" smtClean="0"/>
              <a:t>Assisting countries without modelling </a:t>
            </a:r>
            <a:r>
              <a:rPr lang="en-GB" altLang="en-US" sz="2900" dirty="0"/>
              <a:t>capacity </a:t>
            </a:r>
            <a:r>
              <a:rPr lang="en-GB" altLang="en-US" sz="2900" dirty="0" smtClean="0"/>
              <a:t>to </a:t>
            </a:r>
            <a:r>
              <a:rPr lang="en-GB" altLang="en-US" sz="2900" dirty="0"/>
              <a:t>start </a:t>
            </a:r>
            <a:r>
              <a:rPr lang="en-GB" altLang="en-US" sz="2900" dirty="0" smtClean="0"/>
              <a:t>model-based </a:t>
            </a:r>
            <a:r>
              <a:rPr lang="en-GB" altLang="en-US" sz="2900" dirty="0"/>
              <a:t>policy </a:t>
            </a:r>
            <a:r>
              <a:rPr lang="en-GB" altLang="en-US" sz="2900" dirty="0" smtClean="0"/>
              <a:t>analysis – not substitute but </a:t>
            </a:r>
            <a:r>
              <a:rPr lang="en-GB" altLang="en-US" sz="2900" b="1" dirty="0" smtClean="0"/>
              <a:t>complement</a:t>
            </a:r>
            <a:r>
              <a:rPr lang="en-GB" altLang="en-US" sz="2900" dirty="0" smtClean="0"/>
              <a:t>!</a:t>
            </a:r>
          </a:p>
          <a:p>
            <a:pPr marL="457200" lvl="1" indent="-4572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900" dirty="0" smtClean="0"/>
              <a:t>QUEST </a:t>
            </a:r>
            <a:r>
              <a:rPr lang="en-GB" altLang="en-US" sz="2900" dirty="0"/>
              <a:t>R&amp;D model version calibrated </a:t>
            </a:r>
            <a:r>
              <a:rPr lang="en-GB" altLang="en-US" sz="2900" dirty="0" smtClean="0"/>
              <a:t>for 3 regions (MS,EU, RoW)</a:t>
            </a:r>
          </a:p>
          <a:p>
            <a:pPr marL="457200" lvl="1" indent="-4572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900" dirty="0" smtClean="0"/>
              <a:t>Dissemination </a:t>
            </a:r>
            <a:r>
              <a:rPr lang="en-GB" altLang="en-US" sz="2900" dirty="0"/>
              <a:t>of country models via </a:t>
            </a:r>
            <a:r>
              <a:rPr lang="en-GB" altLang="en-US" sz="2900" dirty="0" smtClean="0"/>
              <a:t>CIRCABC</a:t>
            </a:r>
          </a:p>
          <a:p>
            <a:pPr marL="457200" lvl="1" indent="-4572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900" dirty="0" smtClean="0"/>
              <a:t>Annual user-group meeting in June</a:t>
            </a:r>
          </a:p>
          <a:p>
            <a:pPr marL="457200" lvl="1" indent="-45720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900" dirty="0" smtClean="0"/>
              <a:t>Some prior </a:t>
            </a:r>
            <a:r>
              <a:rPr lang="en-US" altLang="en-US" sz="2900" dirty="0"/>
              <a:t>knowledge of (</a:t>
            </a:r>
            <a:r>
              <a:rPr lang="en-US" altLang="en-US" sz="2900" dirty="0" smtClean="0"/>
              <a:t>DS)GE </a:t>
            </a:r>
            <a:r>
              <a:rPr lang="en-US" altLang="en-US" sz="2900" dirty="0"/>
              <a:t>models is </a:t>
            </a:r>
            <a:r>
              <a:rPr lang="en-US" altLang="en-US" sz="2900" dirty="0" smtClean="0"/>
              <a:t>required, DYNARE/OCTAVE</a:t>
            </a:r>
            <a:endParaRPr lang="en-GB" altLang="en-US" sz="2900" dirty="0"/>
          </a:p>
        </p:txBody>
      </p:sp>
    </p:spTree>
    <p:extLst>
      <p:ext uri="{BB962C8B-B14F-4D97-AF65-F5344CB8AC3E}">
        <p14:creationId xmlns:p14="http://schemas.microsoft.com/office/powerpoint/2010/main" val="350129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90" y="270396"/>
            <a:ext cx="10971372" cy="92531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90" y="2070596"/>
            <a:ext cx="10094197" cy="2232248"/>
          </a:xfrm>
        </p:spPr>
        <p:txBody>
          <a:bodyPr>
            <a:no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Models to support policy making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>
              <a:solidFill>
                <a:schemeClr val="bg2"/>
              </a:solidFill>
            </a:endParaRP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QUEST R&amp;D model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Model-based assessment of policies with QUEST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5786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507" y="4302844"/>
            <a:ext cx="6157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Translation of actual reform measures onto structural indicators </a:t>
            </a:r>
            <a:r>
              <a:rPr lang="en-US" dirty="0" smtClean="0"/>
              <a:t>directly </a:t>
            </a:r>
            <a:r>
              <a:rPr lang="en-US" dirty="0"/>
              <a:t>or </a:t>
            </a:r>
            <a:r>
              <a:rPr lang="en-US" dirty="0" smtClean="0"/>
              <a:t>indirectly:</a:t>
            </a:r>
          </a:p>
          <a:p>
            <a:endParaRPr lang="en-US" dirty="0" smtClean="0"/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 smtClean="0">
                <a:latin typeface="Garamond"/>
              </a:rPr>
              <a:t> </a:t>
            </a:r>
            <a:r>
              <a:rPr lang="en-US" dirty="0"/>
              <a:t>hard to </a:t>
            </a:r>
            <a:r>
              <a:rPr lang="en-US" dirty="0" smtClean="0"/>
              <a:t>construct reform indicators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→ use of micro/econometrics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671270" y="1589707"/>
            <a:ext cx="529306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Advantages of model-based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Direct link between reform shock and impact channel (</a:t>
            </a:r>
            <a:r>
              <a:rPr lang="en-US" dirty="0" smtClean="0"/>
              <a:t>e.g. </a:t>
            </a:r>
            <a:r>
              <a:rPr lang="en-US" dirty="0"/>
              <a:t>tax variables)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General </a:t>
            </a:r>
            <a:r>
              <a:rPr lang="en-US" dirty="0"/>
              <a:t>equilibrium (feedback effects)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Dynamic </a:t>
            </a:r>
            <a:r>
              <a:rPr lang="en-US" dirty="0"/>
              <a:t>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Wider </a:t>
            </a:r>
            <a:r>
              <a:rPr lang="en-US" dirty="0"/>
              <a:t>macroeconomic impact </a:t>
            </a:r>
            <a:r>
              <a:rPr lang="en-US" dirty="0" smtClean="0"/>
              <a:t>simultaneously (employment</a:t>
            </a:r>
            <a:r>
              <a:rPr lang="en-US" dirty="0"/>
              <a:t>, trade, government budget)</a:t>
            </a: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21551" y="198388"/>
            <a:ext cx="11642783" cy="925313"/>
          </a:xfrm>
        </p:spPr>
        <p:txBody>
          <a:bodyPr>
            <a:normAutofit/>
          </a:bodyPr>
          <a:lstStyle/>
          <a:p>
            <a:r>
              <a:rPr lang="en-US" dirty="0"/>
              <a:t>Model-based assessment of </a:t>
            </a:r>
            <a:r>
              <a:rPr lang="en-US" dirty="0" smtClean="0"/>
              <a:t>policies - overview	      III.</a:t>
            </a:r>
            <a:endParaRPr lang="en-GB" dirty="0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1206500"/>
            <a:ext cx="6203726" cy="279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Brace 1"/>
          <p:cNvSpPr/>
          <p:nvPr/>
        </p:nvSpPr>
        <p:spPr>
          <a:xfrm rot="5400000">
            <a:off x="1911859" y="2423757"/>
            <a:ext cx="301797" cy="3456384"/>
          </a:xfrm>
          <a:prstGeom prst="rightBrace">
            <a:avLst>
              <a:gd name="adj1" fmla="val 8333"/>
              <a:gd name="adj2" fmla="val 4890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2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566" y="270396"/>
            <a:ext cx="11449272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Structural reforms and their distributional effects             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58" y="1422524"/>
            <a:ext cx="7717933" cy="46338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Roeger et al. (</a:t>
            </a:r>
            <a:r>
              <a:rPr lang="en-US" dirty="0" smtClean="0"/>
              <a:t>2014, 2018) </a:t>
            </a:r>
          </a:p>
          <a:p>
            <a:r>
              <a:rPr lang="en-US" dirty="0" smtClean="0"/>
              <a:t>Benchmarking </a:t>
            </a:r>
            <a:r>
              <a:rPr lang="en-US" dirty="0"/>
              <a:t>based on structural indicators ("distance-to-frontier")</a:t>
            </a:r>
          </a:p>
          <a:p>
            <a:r>
              <a:rPr lang="en-US" dirty="0" smtClean="0"/>
              <a:t>EU-wide macroeconomic </a:t>
            </a:r>
            <a:r>
              <a:rPr lang="en-US" dirty="0"/>
              <a:t>impact of jointly </a:t>
            </a:r>
            <a:r>
              <a:rPr lang="en-US" dirty="0" smtClean="0"/>
              <a:t>implemented </a:t>
            </a:r>
            <a:r>
              <a:rPr lang="en-US" dirty="0"/>
              <a:t>reforms</a:t>
            </a:r>
          </a:p>
          <a:p>
            <a:r>
              <a:rPr lang="en-US" dirty="0" smtClean="0"/>
              <a:t>Quantifies </a:t>
            </a:r>
            <a:r>
              <a:rPr lang="en-US" dirty="0"/>
              <a:t>the reforms by assuming a </a:t>
            </a:r>
            <a:r>
              <a:rPr lang="en-US" dirty="0" smtClean="0"/>
              <a:t>gradual </a:t>
            </a:r>
            <a:r>
              <a:rPr lang="en-US" dirty="0"/>
              <a:t>closure of the gap with the </a:t>
            </a:r>
            <a:r>
              <a:rPr lang="en-US" dirty="0" smtClean="0"/>
              <a:t>three </a:t>
            </a:r>
            <a:r>
              <a:rPr lang="en-US" dirty="0"/>
              <a:t>best EU performers by </a:t>
            </a:r>
            <a:r>
              <a:rPr lang="en-US" dirty="0" smtClean="0"/>
              <a:t>half</a:t>
            </a:r>
          </a:p>
          <a:p>
            <a:pPr marL="0" indent="0">
              <a:buNone/>
            </a:pPr>
            <a:endParaRPr lang="en-US" sz="3500" dirty="0" smtClean="0"/>
          </a:p>
          <a:p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864324"/>
              </p:ext>
            </p:extLst>
          </p:nvPr>
        </p:nvGraphicFramePr>
        <p:xfrm>
          <a:off x="8183438" y="1350516"/>
          <a:ext cx="3600400" cy="4777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7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566" y="270396"/>
            <a:ext cx="11449272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Structural reforms and their distributional effects             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59" y="1422524"/>
            <a:ext cx="7488832" cy="4633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Roeger et al. </a:t>
            </a:r>
            <a:r>
              <a:rPr lang="en-US" dirty="0" smtClean="0"/>
              <a:t>(2019) </a:t>
            </a:r>
          </a:p>
          <a:p>
            <a:r>
              <a:rPr lang="en-US" dirty="0" smtClean="0"/>
              <a:t>Model can be used to analyze functional income distribution effects</a:t>
            </a:r>
          </a:p>
          <a:p>
            <a:r>
              <a:rPr lang="en-US" dirty="0" smtClean="0"/>
              <a:t>Wages, benefits, capital income,</a:t>
            </a:r>
            <a:br>
              <a:rPr lang="en-US" dirty="0" smtClean="0"/>
            </a:br>
            <a:r>
              <a:rPr lang="en-US" dirty="0" smtClean="0"/>
              <a:t>profits..</a:t>
            </a:r>
          </a:p>
          <a:p>
            <a:pPr marL="0" indent="0">
              <a:buNone/>
            </a:pPr>
            <a:endParaRPr lang="en-US" sz="3500" dirty="0" smtClean="0"/>
          </a:p>
          <a:p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855476"/>
              </p:ext>
            </p:extLst>
          </p:nvPr>
        </p:nvGraphicFramePr>
        <p:xfrm>
          <a:off x="7751390" y="1566540"/>
          <a:ext cx="4176464" cy="448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76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80" y="270396"/>
            <a:ext cx="11587677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Impact of </a:t>
            </a:r>
            <a:r>
              <a:rPr lang="en-US" dirty="0"/>
              <a:t>Cohesion </a:t>
            </a:r>
            <a:r>
              <a:rPr lang="en-US" dirty="0" smtClean="0"/>
              <a:t>Policies				       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755" y="1436504"/>
            <a:ext cx="7365184" cy="3689932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Varga and in ‘t Veld (2011), Monfort et al. (2017)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S&amp;C Funds spending for all MS, 2000-2024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Cross economy </a:t>
            </a:r>
            <a:r>
              <a:rPr lang="en-US" dirty="0"/>
              <a:t>spillovers of policies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general </a:t>
            </a:r>
            <a:r>
              <a:rPr lang="en-US" dirty="0"/>
              <a:t>equilibrium effects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Account </a:t>
            </a:r>
            <a:r>
              <a:rPr lang="en-US" dirty="0"/>
              <a:t>for international </a:t>
            </a:r>
            <a:r>
              <a:rPr lang="en-US" dirty="0" smtClean="0"/>
              <a:t>spillovers, </a:t>
            </a:r>
            <a:br>
              <a:rPr lang="en-US" dirty="0" smtClean="0"/>
            </a:br>
            <a:r>
              <a:rPr lang="en-US" dirty="0" smtClean="0"/>
              <a:t>incl. the cost for donor countries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Provide </a:t>
            </a:r>
            <a:r>
              <a:rPr lang="en-US" dirty="0"/>
              <a:t>dynamic profile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build-up of GDP effects over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50" y="5042307"/>
            <a:ext cx="11593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Dependent on “efficient use” of funds: assuming no waste</a:t>
            </a:r>
          </a:p>
          <a:p>
            <a:r>
              <a:rPr lang="en-US" b="1" dirty="0" smtClean="0"/>
              <a:t>Simulations </a:t>
            </a:r>
            <a:r>
              <a:rPr lang="en-US" b="1" dirty="0"/>
              <a:t>can only indicate the channels through which cohesion spending may have an impact and indicate its potential effects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84597"/>
              </p:ext>
            </p:extLst>
          </p:nvPr>
        </p:nvGraphicFramePr>
        <p:xfrm>
          <a:off x="7967415" y="1452511"/>
          <a:ext cx="3910342" cy="3216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510" y="4668676"/>
            <a:ext cx="2640177" cy="43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0" y="281187"/>
            <a:ext cx="11318333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Dynamic scoring with microsimulation link		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843" y="1435960"/>
            <a:ext cx="11233248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Assessing the distributional impact of tax reforms by income deciles</a:t>
            </a:r>
            <a:endParaRPr lang="en-US" sz="3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74" y="1931751"/>
            <a:ext cx="7272808" cy="357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14129" y="5598988"/>
            <a:ext cx="8726046" cy="576064"/>
          </a:xfrm>
          <a:prstGeom prst="rect">
            <a:avLst/>
          </a:prstGeom>
        </p:spPr>
        <p:txBody>
          <a:bodyPr vert="horz" lIns="122950" tIns="61475" rIns="122950" bIns="61475" rtlCol="0">
            <a:normAutofit lnSpcReduction="10000"/>
          </a:bodyPr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000" dirty="0" smtClean="0"/>
              <a:t>Barrios et al. (2019): evaluation of detailed tax reforms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8174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90" y="270396"/>
            <a:ext cx="10971372" cy="92531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90" y="2070596"/>
            <a:ext cx="10094197" cy="2232248"/>
          </a:xfrm>
        </p:spPr>
        <p:txBody>
          <a:bodyPr>
            <a:no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Models to support policy making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QUEST R&amp;D model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Model-based assessment of policies with QUEST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098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574" y="198388"/>
            <a:ext cx="11665296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Selected presentations by Member State users	      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74" y="1494532"/>
            <a:ext cx="11665296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Works at finance-economic ministries, institutes</a:t>
            </a:r>
          </a:p>
          <a:p>
            <a:r>
              <a:rPr lang="en-US" dirty="0" smtClean="0"/>
              <a:t>Belgium: Evaluation </a:t>
            </a:r>
            <a:r>
              <a:rPr lang="en-US" dirty="0"/>
              <a:t>of political </a:t>
            </a:r>
            <a:r>
              <a:rPr lang="en-US" dirty="0" smtClean="0"/>
              <a:t>parties programs, public investments, market reforms</a:t>
            </a:r>
          </a:p>
          <a:p>
            <a:r>
              <a:rPr lang="en-US" dirty="0" smtClean="0"/>
              <a:t>Italy&amp;Portugal: </a:t>
            </a:r>
            <a:r>
              <a:rPr lang="en-US" dirty="0"/>
              <a:t>Potential effects of </a:t>
            </a:r>
            <a:r>
              <a:rPr lang="en-US" dirty="0" smtClean="0"/>
              <a:t>structural reforms</a:t>
            </a:r>
          </a:p>
          <a:p>
            <a:r>
              <a:rPr lang="en-US" dirty="0" smtClean="0"/>
              <a:t>Germany: Public investment and spillovers</a:t>
            </a:r>
          </a:p>
          <a:p>
            <a:r>
              <a:rPr lang="en-US" dirty="0" smtClean="0"/>
              <a:t>Slovenia: </a:t>
            </a:r>
            <a:r>
              <a:rPr lang="en-US" altLang="sl-SI" dirty="0"/>
              <a:t>Confidence </a:t>
            </a:r>
            <a:r>
              <a:rPr lang="en-US" altLang="sl-SI" dirty="0" smtClean="0"/>
              <a:t>shocks</a:t>
            </a:r>
          </a:p>
        </p:txBody>
      </p:sp>
    </p:spTree>
    <p:extLst>
      <p:ext uri="{BB962C8B-B14F-4D97-AF65-F5344CB8AC3E}">
        <p14:creationId xmlns:p14="http://schemas.microsoft.com/office/powerpoint/2010/main" val="23852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254" y="198388"/>
            <a:ext cx="11665296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Concluding remarks					      III.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74" y="1566540"/>
            <a:ext cx="11665296" cy="44644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Studies and assessments follow the policy agenda:</a:t>
            </a:r>
          </a:p>
          <a:p>
            <a:r>
              <a:rPr lang="en-US" dirty="0" smtClean="0"/>
              <a:t>Structural reforms</a:t>
            </a:r>
          </a:p>
          <a:p>
            <a:r>
              <a:rPr lang="en-US" dirty="0" smtClean="0"/>
              <a:t>Financial crises – fiscal reforms</a:t>
            </a:r>
          </a:p>
          <a:p>
            <a:r>
              <a:rPr lang="en-US" altLang="sl-SI" dirty="0" smtClean="0"/>
              <a:t>Income distribution</a:t>
            </a:r>
          </a:p>
          <a:p>
            <a:pPr marL="0" indent="0">
              <a:buNone/>
            </a:pPr>
            <a:r>
              <a:rPr lang="en-US" altLang="sl-SI" dirty="0" smtClean="0"/>
              <a:t>    …</a:t>
            </a:r>
          </a:p>
          <a:p>
            <a:r>
              <a:rPr lang="en-US" altLang="sl-SI" dirty="0" smtClean="0"/>
              <a:t>Climate change</a:t>
            </a:r>
          </a:p>
          <a:p>
            <a:pPr marL="0" indent="0">
              <a:buNone/>
            </a:pPr>
            <a:r>
              <a:rPr lang="en-US" altLang="sl-SI" dirty="0" smtClean="0"/>
              <a:t>    …</a:t>
            </a:r>
          </a:p>
        </p:txBody>
      </p:sp>
    </p:spTree>
    <p:extLst>
      <p:ext uri="{BB962C8B-B14F-4D97-AF65-F5344CB8AC3E}">
        <p14:creationId xmlns:p14="http://schemas.microsoft.com/office/powerpoint/2010/main" val="33524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82" y="198388"/>
            <a:ext cx="10971372" cy="925313"/>
          </a:xfrm>
        </p:spPr>
        <p:txBody>
          <a:bodyPr/>
          <a:lstStyle/>
          <a:p>
            <a:r>
              <a:rPr lang="en-US" dirty="0" smtClean="0"/>
              <a:t>Selected papers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2" y="1638548"/>
            <a:ext cx="11593288" cy="463387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Roeger et al. (2019) A </a:t>
            </a:r>
            <a:r>
              <a:rPr lang="en-US" dirty="0"/>
              <a:t>Model-Based Assessment of the Distributional Impact of Structural Reforms</a:t>
            </a:r>
            <a:r>
              <a:rPr lang="en-US" dirty="0" smtClean="0"/>
              <a:t>, </a:t>
            </a:r>
            <a:r>
              <a:rPr lang="en-US" dirty="0"/>
              <a:t>European Economy - </a:t>
            </a:r>
            <a:r>
              <a:rPr lang="en-US" dirty="0" smtClean="0"/>
              <a:t>DP- 091.</a:t>
            </a:r>
          </a:p>
          <a:p>
            <a:pPr marL="0" indent="0">
              <a:buNone/>
            </a:pPr>
            <a:r>
              <a:rPr lang="en-US" dirty="0" smtClean="0"/>
              <a:t>Barrios et al. (2019) Dynamic Scoring of Tax Reforms in the European Union, JPAM, 38(1), pp. 239-262.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Monfort </a:t>
            </a:r>
            <a:r>
              <a:rPr lang="en-US" dirty="0"/>
              <a:t>et al (2017</a:t>
            </a:r>
            <a:r>
              <a:rPr lang="en-US" dirty="0" smtClean="0"/>
              <a:t>) </a:t>
            </a:r>
            <a:r>
              <a:rPr lang="en-US" dirty="0"/>
              <a:t>The Impact of Cohesion and Rural Development Policies 2007-2013: Model Simulations with Quest III. </a:t>
            </a:r>
            <a:r>
              <a:rPr lang="en-US" dirty="0" smtClean="0"/>
              <a:t>DG REGIO WP 5.</a:t>
            </a:r>
          </a:p>
          <a:p>
            <a:pPr marL="0" indent="0">
              <a:buNone/>
            </a:pPr>
            <a:r>
              <a:rPr lang="en-US" dirty="0" smtClean="0"/>
              <a:t>Varga et al. </a:t>
            </a:r>
            <a:r>
              <a:rPr lang="en-US" dirty="0"/>
              <a:t>(2014</a:t>
            </a:r>
            <a:r>
              <a:rPr lang="en-US" dirty="0" smtClean="0"/>
              <a:t>) </a:t>
            </a:r>
            <a:r>
              <a:rPr lang="en-US" dirty="0"/>
              <a:t>Growth effects of structural reforms in Southern Europe: The case of Greece, Italy, Spain and Portugal. Empirica</a:t>
            </a:r>
            <a:r>
              <a:rPr lang="en-US" dirty="0" smtClean="0"/>
              <a:t>. 41, pp. 323-363. </a:t>
            </a:r>
          </a:p>
          <a:p>
            <a:pPr marL="0" indent="0">
              <a:buNone/>
            </a:pPr>
            <a:r>
              <a:rPr lang="en-US" dirty="0" smtClean="0"/>
              <a:t>Varga </a:t>
            </a:r>
            <a:r>
              <a:rPr lang="en-US" dirty="0"/>
              <a:t>J. and J. in ’t Veld (2011) ,  </a:t>
            </a:r>
            <a:r>
              <a:rPr lang="en-US" dirty="0" smtClean="0"/>
              <a:t>A </a:t>
            </a:r>
            <a:r>
              <a:rPr lang="en-US" dirty="0"/>
              <a:t>Model-based Analysis of the Impact of Cohesion Policy Expenditure 2000-06: Simulations with the QUEST III endogenous R&amp;D </a:t>
            </a:r>
            <a:r>
              <a:rPr lang="en-US" dirty="0" smtClean="0"/>
              <a:t>model, </a:t>
            </a:r>
            <a:r>
              <a:rPr lang="en-US" dirty="0"/>
              <a:t>Economic Modelling, 28, pp. 647-63.  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D'Auria et al. (2009) A </a:t>
            </a:r>
            <a:r>
              <a:rPr lang="en-US" dirty="0"/>
              <a:t>comparison of structural reform scenarios across the EU member states: Simulation-based analysis using the QUEST model with endogenous </a:t>
            </a:r>
            <a:r>
              <a:rPr lang="en-US" dirty="0" smtClean="0"/>
              <a:t>growth. European </a:t>
            </a:r>
            <a:r>
              <a:rPr lang="en-US" dirty="0"/>
              <a:t>Economy </a:t>
            </a:r>
            <a:r>
              <a:rPr lang="en-US" dirty="0" smtClean="0"/>
              <a:t>EP-392 </a:t>
            </a:r>
            <a:r>
              <a:rPr lang="en-US" dirty="0"/>
              <a:t>. </a:t>
            </a:r>
          </a:p>
          <a:p>
            <a:pPr marL="0" indent="0">
              <a:buNone/>
            </a:pPr>
            <a:r>
              <a:rPr lang="en-US" dirty="0"/>
              <a:t>Roeger </a:t>
            </a:r>
            <a:r>
              <a:rPr lang="en-US" dirty="0" smtClean="0"/>
              <a:t>et al. </a:t>
            </a:r>
            <a:r>
              <a:rPr lang="en-US" dirty="0"/>
              <a:t>(2009) </a:t>
            </a:r>
            <a:r>
              <a:rPr lang="en-US" dirty="0" smtClean="0"/>
              <a:t> Modelling </a:t>
            </a:r>
            <a:r>
              <a:rPr lang="en-US" dirty="0"/>
              <a:t>the Lisbon Strategy: Analysing policies to promote knowledge investment with an endogenous growth </a:t>
            </a:r>
            <a:r>
              <a:rPr lang="en-US" dirty="0" smtClean="0"/>
              <a:t>model,  </a:t>
            </a:r>
            <a:r>
              <a:rPr lang="en-US" dirty="0"/>
              <a:t>Comparative Economic Studies, 51, pp.520-39.</a:t>
            </a:r>
          </a:p>
          <a:p>
            <a:pPr marL="0" indent="0">
              <a:buNone/>
            </a:pPr>
            <a:r>
              <a:rPr lang="en-US" dirty="0"/>
              <a:t>Roeger </a:t>
            </a:r>
            <a:r>
              <a:rPr lang="en-US" dirty="0" smtClean="0"/>
              <a:t>et al. </a:t>
            </a:r>
            <a:r>
              <a:rPr lang="en-US" dirty="0"/>
              <a:t>(2008) </a:t>
            </a:r>
            <a:r>
              <a:rPr lang="en-US" dirty="0" smtClean="0"/>
              <a:t> Structural </a:t>
            </a:r>
            <a:r>
              <a:rPr lang="en-US" dirty="0"/>
              <a:t>reforms in the EU: a simulation-based analysis using the QUEST model with endogenous </a:t>
            </a:r>
            <a:r>
              <a:rPr lang="en-US" dirty="0" smtClean="0"/>
              <a:t>growth,  European </a:t>
            </a:r>
            <a:r>
              <a:rPr lang="en-US" dirty="0"/>
              <a:t>Economy </a:t>
            </a:r>
            <a:r>
              <a:rPr lang="en-US" dirty="0" smtClean="0"/>
              <a:t>EP-351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Ratto </a:t>
            </a:r>
            <a:r>
              <a:rPr lang="en-US" dirty="0" smtClean="0"/>
              <a:t>et al. </a:t>
            </a:r>
            <a:r>
              <a:rPr lang="en-US" dirty="0"/>
              <a:t>(2009) , </a:t>
            </a:r>
            <a:r>
              <a:rPr lang="en-US" dirty="0" smtClean="0"/>
              <a:t>QUEST </a:t>
            </a:r>
            <a:r>
              <a:rPr lang="en-US" dirty="0"/>
              <a:t>III: An Estimated Open-Economy DSGE Model of the Euro Area with Fiscal and Monetary </a:t>
            </a:r>
            <a:r>
              <a:rPr lang="en-US" dirty="0" smtClean="0"/>
              <a:t>Policy,  </a:t>
            </a:r>
            <a:r>
              <a:rPr lang="en-US" dirty="0"/>
              <a:t>Economic Modelling, </a:t>
            </a:r>
            <a:r>
              <a:rPr lang="en-US" dirty="0" smtClean="0"/>
              <a:t>26, </a:t>
            </a:r>
            <a:r>
              <a:rPr lang="en-US" dirty="0"/>
              <a:t>pp.222-33.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also QUEST model page on ECFIN website:</a:t>
            </a:r>
          </a:p>
          <a:p>
            <a:pPr marL="0" indent="0">
              <a:buNone/>
            </a:pPr>
            <a:r>
              <a:rPr lang="en-US" dirty="0" smtClean="0"/>
              <a:t>http://ec.europa.eu/economy_finance/research/macroeconomic_models_en.htm</a:t>
            </a:r>
            <a:r>
              <a:rPr lang="en-GB" dirty="0" smtClean="0"/>
              <a:t>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2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6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90" y="270396"/>
            <a:ext cx="10971372" cy="92531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90" y="2070596"/>
            <a:ext cx="10094197" cy="2232248"/>
          </a:xfrm>
        </p:spPr>
        <p:txBody>
          <a:bodyPr>
            <a:no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Models to support policy making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QUEST R&amp;D model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>
              <a:solidFill>
                <a:schemeClr val="bg2"/>
              </a:solidFill>
            </a:endParaRP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Model-based assessment of policies with QUEST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23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58" y="198388"/>
            <a:ext cx="11737304" cy="925313"/>
          </a:xfrm>
        </p:spPr>
        <p:txBody>
          <a:bodyPr>
            <a:normAutofit/>
          </a:bodyPr>
          <a:lstStyle/>
          <a:p>
            <a:r>
              <a:rPr lang="en-US" dirty="0"/>
              <a:t>Use of </a:t>
            </a:r>
            <a:r>
              <a:rPr lang="en-US" dirty="0" smtClean="0"/>
              <a:t>models </a:t>
            </a:r>
            <a:r>
              <a:rPr lang="en-US" dirty="0"/>
              <a:t>in DG </a:t>
            </a:r>
            <a:r>
              <a:rPr lang="en-US" dirty="0" smtClean="0"/>
              <a:t>ECFIN – overview				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58" y="1638353"/>
            <a:ext cx="11737304" cy="463387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Research </a:t>
            </a:r>
            <a:r>
              <a:rPr lang="en-US" dirty="0" smtClean="0"/>
              <a:t>tools</a:t>
            </a:r>
            <a:endParaRPr lang="en-US" dirty="0"/>
          </a:p>
          <a:p>
            <a:r>
              <a:rPr lang="en-US" dirty="0"/>
              <a:t>Help to determine </a:t>
            </a:r>
            <a:r>
              <a:rPr lang="en-US" dirty="0" smtClean="0"/>
              <a:t>priorities; </a:t>
            </a:r>
            <a:r>
              <a:rPr lang="en-US" b="1" dirty="0" smtClean="0"/>
              <a:t>guide</a:t>
            </a:r>
            <a:r>
              <a:rPr lang="en-US" dirty="0" smtClean="0"/>
              <a:t> and </a:t>
            </a:r>
            <a:r>
              <a:rPr lang="en-US" b="1" dirty="0"/>
              <a:t>support</a:t>
            </a:r>
            <a:r>
              <a:rPr lang="en-US" dirty="0"/>
              <a:t>  policy </a:t>
            </a:r>
            <a:r>
              <a:rPr lang="en-US" dirty="0" smtClean="0"/>
              <a:t>making</a:t>
            </a:r>
            <a:endParaRPr lang="en-US" dirty="0"/>
          </a:p>
          <a:p>
            <a:r>
              <a:rPr lang="en-US" b="1" dirty="0"/>
              <a:t>Quantitative</a:t>
            </a:r>
            <a:r>
              <a:rPr lang="en-US" dirty="0"/>
              <a:t> analysis of </a:t>
            </a:r>
            <a:r>
              <a:rPr lang="en-US" dirty="0" smtClean="0"/>
              <a:t>macroeconomic issues. </a:t>
            </a:r>
            <a:r>
              <a:rPr lang="en-US" dirty="0"/>
              <a:t>What are </a:t>
            </a:r>
            <a:r>
              <a:rPr lang="en-US" dirty="0" smtClean="0"/>
              <a:t>the effects </a:t>
            </a:r>
            <a:r>
              <a:rPr lang="en-US" dirty="0"/>
              <a:t>of </a:t>
            </a:r>
            <a:r>
              <a:rPr lang="en-US" dirty="0" smtClean="0"/>
              <a:t>policies </a:t>
            </a:r>
            <a:r>
              <a:rPr lang="en-US" dirty="0"/>
              <a:t>across the entire </a:t>
            </a:r>
            <a:r>
              <a:rPr lang="en-US" dirty="0" smtClean="0"/>
              <a:t>economy: spillovers/interactions?</a:t>
            </a:r>
            <a:endParaRPr lang="en-US" dirty="0"/>
          </a:p>
          <a:p>
            <a:r>
              <a:rPr lang="en-US" dirty="0"/>
              <a:t>Analysis must to be conducted in a fully </a:t>
            </a:r>
            <a:r>
              <a:rPr lang="en-US" b="1" dirty="0"/>
              <a:t>coherent</a:t>
            </a:r>
            <a:r>
              <a:rPr lang="en-US" dirty="0"/>
              <a:t>, </a:t>
            </a:r>
            <a:r>
              <a:rPr lang="en-US" b="1" dirty="0"/>
              <a:t>disciplined</a:t>
            </a:r>
            <a:r>
              <a:rPr lang="en-US" dirty="0"/>
              <a:t> and internally </a:t>
            </a:r>
            <a:r>
              <a:rPr lang="en-US" b="1" dirty="0"/>
              <a:t>consistent</a:t>
            </a:r>
            <a:r>
              <a:rPr lang="en-US" dirty="0"/>
              <a:t> framework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European Commission’s </a:t>
            </a:r>
            <a:r>
              <a:rPr lang="en-US" dirty="0"/>
              <a:t>Better Regulation </a:t>
            </a:r>
            <a:r>
              <a:rPr lang="en-US" dirty="0" smtClean="0"/>
              <a:t>Toolbox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→  </a:t>
            </a:r>
            <a:r>
              <a:rPr lang="en-US" dirty="0" smtClean="0"/>
              <a:t>GE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61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90" y="270396"/>
            <a:ext cx="11449272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Selected models in EC DGs </a:t>
            </a:r>
            <a:r>
              <a:rPr lang="en-US" dirty="0"/>
              <a:t>and </a:t>
            </a:r>
            <a:r>
              <a:rPr lang="en-US" dirty="0" smtClean="0"/>
              <a:t>other institutions               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90" y="1278508"/>
            <a:ext cx="11017224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European Commission:</a:t>
            </a:r>
          </a:p>
          <a:p>
            <a:r>
              <a:rPr lang="en-US" sz="2400" b="1" dirty="0" smtClean="0"/>
              <a:t>DG ECFIN:             QUEST – DSGE, Fiscal - structural reforms</a:t>
            </a:r>
          </a:p>
          <a:p>
            <a:r>
              <a:rPr lang="en-US" sz="2400" dirty="0" smtClean="0"/>
              <a:t>DG TRADE:            GTAP – CGE, Trade analysis</a:t>
            </a:r>
          </a:p>
          <a:p>
            <a:r>
              <a:rPr lang="en-US" sz="2400" dirty="0" smtClean="0"/>
              <a:t>DG ENER/CLIMA: GEM-E3/PESETA – CGE, Energy - climate</a:t>
            </a:r>
          </a:p>
          <a:p>
            <a:r>
              <a:rPr lang="en-US" sz="2400" dirty="0" smtClean="0"/>
              <a:t>DG REGIO:             QUEST+RHOMOLO – SCGE, Regional</a:t>
            </a:r>
          </a:p>
          <a:p>
            <a:r>
              <a:rPr lang="en-US" sz="2400" dirty="0" smtClean="0"/>
              <a:t>DG TAXUD:            EUROMOD – Microsimulation, Taxation</a:t>
            </a:r>
          </a:p>
          <a:p>
            <a:r>
              <a:rPr lang="en-US" sz="2400" dirty="0" smtClean="0"/>
              <a:t>……</a:t>
            </a:r>
          </a:p>
          <a:p>
            <a:endParaRPr lang="en-US" sz="1000" dirty="0"/>
          </a:p>
          <a:p>
            <a:pPr marL="0" indent="0">
              <a:buNone/>
            </a:pPr>
            <a:r>
              <a:rPr lang="en-US" sz="2400" b="1" dirty="0" smtClean="0"/>
              <a:t>Other institutions:</a:t>
            </a:r>
          </a:p>
          <a:p>
            <a:r>
              <a:rPr lang="en-US" sz="2400" dirty="0" smtClean="0"/>
              <a:t>IMF</a:t>
            </a:r>
            <a:r>
              <a:rPr lang="en-US" sz="2400" dirty="0"/>
              <a:t>: </a:t>
            </a:r>
            <a:r>
              <a:rPr lang="en-US" sz="2400" dirty="0" smtClean="0"/>
              <a:t>GIMF </a:t>
            </a:r>
            <a:r>
              <a:rPr lang="en-US" sz="2400" dirty="0"/>
              <a:t>(Kumhof and Laxton, 2007)</a:t>
            </a:r>
          </a:p>
          <a:p>
            <a:r>
              <a:rPr lang="en-US" sz="2400" dirty="0" smtClean="0"/>
              <a:t>ECB</a:t>
            </a:r>
            <a:r>
              <a:rPr lang="en-US" sz="2400" dirty="0"/>
              <a:t>: NAWM </a:t>
            </a:r>
            <a:r>
              <a:rPr lang="en-US" sz="2400" dirty="0" smtClean="0"/>
              <a:t>II (Coenen</a:t>
            </a:r>
            <a:r>
              <a:rPr lang="en-US" sz="2400" dirty="0"/>
              <a:t> </a:t>
            </a:r>
            <a:r>
              <a:rPr lang="en-US" sz="2400" dirty="0" smtClean="0"/>
              <a:t>et al. 2018</a:t>
            </a:r>
            <a:r>
              <a:rPr lang="en-US" sz="2400" dirty="0"/>
              <a:t>)</a:t>
            </a:r>
          </a:p>
          <a:p>
            <a:r>
              <a:rPr lang="en-US" sz="2400" dirty="0" smtClean="0"/>
              <a:t>Fed</a:t>
            </a:r>
            <a:r>
              <a:rPr lang="en-US" sz="2400" dirty="0"/>
              <a:t>: SIGMA (</a:t>
            </a:r>
            <a:r>
              <a:rPr lang="en-US" sz="2400" dirty="0" smtClean="0"/>
              <a:t>Erceg et al. </a:t>
            </a:r>
            <a:r>
              <a:rPr lang="en-US" sz="2400" dirty="0"/>
              <a:t>2006</a:t>
            </a:r>
            <a:r>
              <a:rPr 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5444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59" y="270396"/>
            <a:ext cx="11665296" cy="925313"/>
          </a:xfrm>
        </p:spPr>
        <p:txBody>
          <a:bodyPr>
            <a:normAutofit fontScale="90000"/>
          </a:bodyPr>
          <a:lstStyle/>
          <a:p>
            <a:r>
              <a:rPr lang="en-US" dirty="0"/>
              <a:t>Modular approach - horses for courses…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 </a:t>
            </a:r>
            <a:r>
              <a:rPr lang="en-US" dirty="0"/>
              <a:t>models in use to support policy </a:t>
            </a:r>
            <a:r>
              <a:rPr lang="en-US" dirty="0" smtClean="0"/>
              <a:t>making			I.      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262559" y="1710556"/>
            <a:ext cx="11665296" cy="4392613"/>
            <a:chOff x="179388" y="2060575"/>
            <a:chExt cx="8353425" cy="4392613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179388" y="2060575"/>
              <a:ext cx="4032250" cy="2016125"/>
            </a:xfrm>
            <a:prstGeom prst="roundRect">
              <a:avLst/>
            </a:pr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lvl1pPr marL="609600" indent="-609600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2000" i="0" dirty="0">
                  <a:solidFill>
                    <a:srgbClr val="FFFFFF"/>
                  </a:solidFill>
                </a:rPr>
                <a:t>Fiscal </a:t>
              </a:r>
              <a:r>
                <a:rPr lang="en-GB" altLang="en-US" sz="2000" i="0" dirty="0" smtClean="0">
                  <a:solidFill>
                    <a:srgbClr val="FFFFFF"/>
                  </a:solidFill>
                </a:rPr>
                <a:t>policy, QUESTIIITNT: </a:t>
              </a: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fiscal stimulus measures</a:t>
              </a:r>
              <a:br>
                <a:rPr lang="en-GB" altLang="en-US" sz="1600" i="0" dirty="0">
                  <a:solidFill>
                    <a:srgbClr val="FFFFFF"/>
                  </a:solidFill>
                </a:rPr>
              </a:br>
              <a:r>
                <a:rPr lang="en-GB" altLang="en-US" sz="1600" i="0" dirty="0">
                  <a:solidFill>
                    <a:srgbClr val="FFFFFF"/>
                  </a:solidFill>
                </a:rPr>
                <a:t>in response to crisis,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effects gov. debt on growth,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sovereign risk premia,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effects of fiscal consolidations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200" i="0" dirty="0"/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4643438" y="4508500"/>
              <a:ext cx="3889375" cy="1944688"/>
            </a:xfrm>
            <a:prstGeom prst="roundRect">
              <a:avLst/>
            </a:pr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lvl1pPr marL="609600" indent="-609600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2000" i="0" dirty="0">
                  <a:solidFill>
                    <a:srgbClr val="FFFFFF"/>
                  </a:solidFill>
                </a:rPr>
                <a:t>Structural </a:t>
              </a:r>
              <a:r>
                <a:rPr lang="en-GB" altLang="en-US" sz="2000" i="0" dirty="0" smtClean="0">
                  <a:solidFill>
                    <a:srgbClr val="FFFFFF"/>
                  </a:solidFill>
                </a:rPr>
                <a:t>reforms, QUESTIIIR&amp;D: </a:t>
              </a: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labour market reform,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product market reform,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promoting </a:t>
              </a:r>
              <a:r>
                <a:rPr lang="en-GB" altLang="en-US" sz="1600" i="0" dirty="0" smtClean="0">
                  <a:solidFill>
                    <a:srgbClr val="FFFFFF"/>
                  </a:solidFill>
                </a:rPr>
                <a:t>R&amp;D, H2020</a:t>
              </a:r>
              <a:endParaRPr lang="en-GB" altLang="en-US" sz="16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Structural and Cohesion </a:t>
              </a:r>
              <a:r>
                <a:rPr lang="en-GB" altLang="en-US" sz="1600" i="0" dirty="0" smtClean="0">
                  <a:solidFill>
                    <a:srgbClr val="FFFFFF"/>
                  </a:solidFill>
                </a:rPr>
                <a:t>Funds</a:t>
              </a:r>
              <a:endParaRPr lang="en-GB" altLang="en-US" sz="1600" i="0" dirty="0">
                <a:solidFill>
                  <a:srgbClr val="FFFFFF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179388" y="4437063"/>
              <a:ext cx="4032250" cy="2016125"/>
            </a:xfrm>
            <a:prstGeom prst="roundRect">
              <a:avLst/>
            </a:pr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lvl1pPr marL="609600" indent="-609600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2000" i="0" dirty="0">
                  <a:solidFill>
                    <a:srgbClr val="FFFFFF"/>
                  </a:solidFill>
                </a:rPr>
                <a:t>Sector specific </a:t>
              </a:r>
              <a:r>
                <a:rPr lang="en-GB" altLang="en-US" sz="2000" i="0" dirty="0" smtClean="0">
                  <a:solidFill>
                    <a:srgbClr val="FFFFFF"/>
                  </a:solidFill>
                </a:rPr>
                <a:t>reforms E-QUEST</a:t>
              </a: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(traditionally CGE domain): </a:t>
              </a:r>
              <a:br>
                <a:rPr lang="en-GB" altLang="en-US" sz="1600" i="0" dirty="0">
                  <a:solidFill>
                    <a:srgbClr val="FFFFFF"/>
                  </a:solidFill>
                </a:rPr>
              </a:br>
              <a:endParaRPr lang="en-GB" altLang="en-US" sz="16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Climate change, carbon tax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Oil price shocks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Services Directives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4643438" y="2060575"/>
              <a:ext cx="3889375" cy="2016125"/>
            </a:xfrm>
            <a:prstGeom prst="roundRect">
              <a:avLst/>
            </a:pr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lvl1pPr marL="609600" indent="-609600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2000" i="0" dirty="0">
                  <a:solidFill>
                    <a:srgbClr val="FFFFFF"/>
                  </a:solidFill>
                </a:rPr>
                <a:t>Finance/Banking </a:t>
              </a:r>
              <a:r>
                <a:rPr lang="en-GB" altLang="en-US" sz="2000" i="0" dirty="0" smtClean="0">
                  <a:solidFill>
                    <a:srgbClr val="FFFFFF"/>
                  </a:solidFill>
                </a:rPr>
                <a:t>reforms, QUESTIIIB:</a:t>
              </a:r>
              <a:endParaRPr lang="en-GB" altLang="en-US" sz="2000" i="0" dirty="0">
                <a:solidFill>
                  <a:srgbClr val="FFFFFF"/>
                </a:solidFill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GB" altLang="en-US" sz="1600" i="0" dirty="0">
                  <a:solidFill>
                    <a:srgbClr val="FFFFFF"/>
                  </a:solidFill>
                </a:rPr>
                <a:t>Financial crisis, boom&amp;bust, house prices,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600" i="0" dirty="0">
                  <a:solidFill>
                    <a:srgbClr val="FFFFFF"/>
                  </a:solidFill>
                </a:rPr>
                <a:t>Financial transaction taxes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600" i="0" dirty="0">
                  <a:solidFill>
                    <a:srgbClr val="FFFFFF"/>
                  </a:solidFill>
                </a:rPr>
                <a:t>Banking reform, capital stock requirements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endParaRPr lang="en-GB" altLang="en-US" sz="2000" i="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20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90" y="270396"/>
            <a:ext cx="10971372" cy="92531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590" y="2070596"/>
            <a:ext cx="10094197" cy="2232248"/>
          </a:xfrm>
        </p:spPr>
        <p:txBody>
          <a:bodyPr>
            <a:no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Models to support policy making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/>
              <a:t>QUEST R&amp;D model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/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solidFill>
                  <a:schemeClr val="bg2"/>
                </a:solidFill>
              </a:rPr>
              <a:t>Model-based assessment of policies with QUEST</a:t>
            </a:r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US" sz="3600" dirty="0" smtClean="0"/>
          </a:p>
          <a:p>
            <a:pPr marL="857250" indent="-857250">
              <a:buFont typeface="+mj-lt"/>
              <a:buAutoNum type="romanUcPeriod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315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566" y="270396"/>
            <a:ext cx="11521280" cy="925313"/>
          </a:xfrm>
        </p:spPr>
        <p:txBody>
          <a:bodyPr>
            <a:normAutofit/>
          </a:bodyPr>
          <a:lstStyle/>
          <a:p>
            <a:r>
              <a:rPr lang="en-US" dirty="0" smtClean="0"/>
              <a:t> QUEST R&amp;D -  DSGE model                                                     II.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2" y="1710556"/>
            <a:ext cx="11161240" cy="463387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DSGE models are derived from micro principles </a:t>
            </a:r>
            <a:endParaRPr lang="en-US" dirty="0" smtClean="0"/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	</a:t>
            </a:r>
            <a:r>
              <a:rPr lang="en-US" dirty="0" smtClean="0"/>
              <a:t>- internally </a:t>
            </a:r>
            <a:r>
              <a:rPr lang="en-US" dirty="0"/>
              <a:t>consistent </a:t>
            </a:r>
            <a:r>
              <a:rPr lang="en-US" dirty="0" smtClean="0"/>
              <a:t>framework</a:t>
            </a:r>
            <a:endParaRPr lang="en-US" dirty="0"/>
          </a:p>
          <a:p>
            <a:pPr>
              <a:spcAft>
                <a:spcPts val="1800"/>
              </a:spcAft>
            </a:pPr>
            <a:r>
              <a:rPr lang="en-US" dirty="0"/>
              <a:t>Decisions are based on intertemporal </a:t>
            </a:r>
            <a:r>
              <a:rPr lang="en-US" dirty="0" smtClean="0"/>
              <a:t>optimization, </a:t>
            </a:r>
            <a:r>
              <a:rPr lang="en-US" dirty="0"/>
              <a:t>subject to technological, </a:t>
            </a:r>
            <a:r>
              <a:rPr lang="en-US" dirty="0" smtClean="0"/>
              <a:t>budgetary </a:t>
            </a:r>
            <a:r>
              <a:rPr lang="en-US" dirty="0"/>
              <a:t>and institutional </a:t>
            </a:r>
            <a:r>
              <a:rPr lang="en-US" dirty="0" smtClean="0"/>
              <a:t>constraints</a:t>
            </a:r>
            <a:endParaRPr lang="en-US" dirty="0"/>
          </a:p>
          <a:p>
            <a:r>
              <a:rPr lang="en-US" dirty="0"/>
              <a:t>Consistent modelling of intertemporal budget constraints for </a:t>
            </a:r>
            <a:r>
              <a:rPr lang="en-US" dirty="0" smtClean="0"/>
              <a:t>households, government and </a:t>
            </a:r>
            <a:r>
              <a:rPr lang="en-US" dirty="0"/>
              <a:t>the current </a:t>
            </a:r>
            <a:r>
              <a:rPr lang="en-US" dirty="0" smtClean="0"/>
              <a:t>account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49" y="1422524"/>
            <a:ext cx="11737303" cy="3240360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3200" dirty="0" smtClean="0"/>
              <a:t>Nominal rigidities: imperfections </a:t>
            </a:r>
            <a:r>
              <a:rPr lang="en-US" sz="3200" dirty="0"/>
              <a:t>in labour and product </a:t>
            </a:r>
            <a:r>
              <a:rPr lang="en-US" sz="3200" dirty="0" smtClean="0"/>
              <a:t>markets</a:t>
            </a:r>
          </a:p>
          <a:p>
            <a:pPr>
              <a:spcAft>
                <a:spcPts val="1800"/>
              </a:spcAft>
            </a:pPr>
            <a:r>
              <a:rPr lang="en-US" sz="3200" dirty="0" smtClean="0"/>
              <a:t>Structural rigidities: mark-ups</a:t>
            </a:r>
            <a:r>
              <a:rPr lang="en-US" sz="3200" dirty="0"/>
              <a:t>, entry barriers, financing </a:t>
            </a:r>
            <a:r>
              <a:rPr lang="en-US" sz="3200" dirty="0" smtClean="0"/>
              <a:t>restrictions</a:t>
            </a:r>
          </a:p>
          <a:p>
            <a:pPr>
              <a:spcAft>
                <a:spcPts val="1800"/>
              </a:spcAft>
            </a:pPr>
            <a:r>
              <a:rPr lang="en-US" sz="3200" dirty="0" smtClean="0"/>
              <a:t>Role </a:t>
            </a:r>
            <a:r>
              <a:rPr lang="en-US" sz="3200" dirty="0"/>
              <a:t>for active monetary </a:t>
            </a:r>
            <a:r>
              <a:rPr lang="en-US" sz="3200" dirty="0" smtClean="0"/>
              <a:t>and </a:t>
            </a:r>
            <a:r>
              <a:rPr lang="en-US" sz="3200" dirty="0"/>
              <a:t>fiscal </a:t>
            </a:r>
            <a:r>
              <a:rPr lang="en-US" sz="3200" dirty="0" smtClean="0"/>
              <a:t>policy</a:t>
            </a:r>
          </a:p>
          <a:p>
            <a:pPr>
              <a:spcAft>
                <a:spcPts val="1800"/>
              </a:spcAft>
            </a:pPr>
            <a:r>
              <a:rPr lang="en-US" sz="3200" dirty="0" smtClean="0"/>
              <a:t>Transition path: short </a:t>
            </a:r>
            <a:r>
              <a:rPr lang="en-US" sz="3200" dirty="0"/>
              <a:t>term adjustment costs, short term </a:t>
            </a:r>
            <a:r>
              <a:rPr lang="en-US" sz="3200" dirty="0" smtClean="0"/>
              <a:t>distributional consequences</a:t>
            </a:r>
            <a:endParaRPr lang="en-US" sz="3200" dirty="0"/>
          </a:p>
          <a:p>
            <a:pPr>
              <a:spcAft>
                <a:spcPts val="1800"/>
              </a:spcAft>
            </a:pPr>
            <a:r>
              <a:rPr lang="en-US" sz="3200" dirty="0" smtClean="0"/>
              <a:t>Anticipatory </a:t>
            </a:r>
            <a:r>
              <a:rPr lang="en-US" sz="3200" dirty="0"/>
              <a:t>effects of (announced) future </a:t>
            </a:r>
            <a:r>
              <a:rPr lang="en-US" sz="3200" dirty="0" smtClean="0"/>
              <a:t>policies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7712" y="270396"/>
            <a:ext cx="11770141" cy="925313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QUEST R&amp;D -  DSGE model                                                         II.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07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v03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nok V_04</Template>
  <TotalTime>617</TotalTime>
  <Words>970</Words>
  <Application>Microsoft Office PowerPoint</Application>
  <PresentationFormat>Custom</PresentationFormat>
  <Paragraphs>176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Garamond</vt:lpstr>
      <vt:lpstr>Verdana</vt:lpstr>
      <vt:lpstr>Šablona v03</vt:lpstr>
      <vt:lpstr>Impact assessment with  macroeconomic models</vt:lpstr>
      <vt:lpstr>Outline</vt:lpstr>
      <vt:lpstr>Outline</vt:lpstr>
      <vt:lpstr>Use of models in DG ECFIN – overview    I.</vt:lpstr>
      <vt:lpstr>Selected models in EC DGs and other institutions               I.</vt:lpstr>
      <vt:lpstr>Modular approach - horses for courses…  QUEST models in use to support policy making   I.      </vt:lpstr>
      <vt:lpstr>Outline</vt:lpstr>
      <vt:lpstr> QUEST R&amp;D -  DSGE model                                                     II.</vt:lpstr>
      <vt:lpstr>PowerPoint Presentation</vt:lpstr>
      <vt:lpstr> QUEST R&amp;D -  overview                                                            II.</vt:lpstr>
      <vt:lpstr> QUEST R&amp;D -  multicountry setting                                                        II.</vt:lpstr>
      <vt:lpstr>PowerPoint Presentation</vt:lpstr>
      <vt:lpstr>QUEST R&amp;D model dissemination                       II.</vt:lpstr>
      <vt:lpstr>Outline</vt:lpstr>
      <vt:lpstr>Model-based assessment of policies - overview       III.</vt:lpstr>
      <vt:lpstr>Structural reforms and their distributional effects             III.</vt:lpstr>
      <vt:lpstr>Structural reforms and their distributional effects             III.</vt:lpstr>
      <vt:lpstr>Impact of Cohesion Policies           III.</vt:lpstr>
      <vt:lpstr>Dynamic scoring with microsimulation link  III.</vt:lpstr>
      <vt:lpstr>Selected presentations by Member State users       III.</vt:lpstr>
      <vt:lpstr>Concluding remarks           III.</vt:lpstr>
      <vt:lpstr>Selected papers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Zemek</dc:creator>
  <cp:lastModifiedBy>VARGA Janos (ECFIN)</cp:lastModifiedBy>
  <cp:revision>80</cp:revision>
  <dcterms:created xsi:type="dcterms:W3CDTF">2016-10-27T13:52:08Z</dcterms:created>
  <dcterms:modified xsi:type="dcterms:W3CDTF">2019-10-23T13:25:30Z</dcterms:modified>
</cp:coreProperties>
</file>