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8">
  <p:sldMasterIdLst>
    <p:sldMasterId id="2147483648" r:id="rId1"/>
  </p:sldMasterIdLst>
  <p:notesMasterIdLst>
    <p:notesMasterId r:id="rId17"/>
  </p:notesMasterIdLst>
  <p:handoutMasterIdLst>
    <p:handoutMasterId r:id="rId18"/>
  </p:handoutMasterIdLst>
  <p:sldIdLst>
    <p:sldId id="371" r:id="rId2"/>
    <p:sldId id="256" r:id="rId3"/>
    <p:sldId id="333" r:id="rId4"/>
    <p:sldId id="365" r:id="rId5"/>
    <p:sldId id="364" r:id="rId6"/>
    <p:sldId id="362" r:id="rId7"/>
    <p:sldId id="370" r:id="rId8"/>
    <p:sldId id="360" r:id="rId9"/>
    <p:sldId id="366" r:id="rId10"/>
    <p:sldId id="361" r:id="rId11"/>
    <p:sldId id="363" r:id="rId12"/>
    <p:sldId id="367" r:id="rId13"/>
    <p:sldId id="368" r:id="rId14"/>
    <p:sldId id="369" r:id="rId15"/>
    <p:sldId id="284" r:id="rId16"/>
  </p:sldIdLst>
  <p:sldSz cx="9144000" cy="6858000" type="screen4x3"/>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lip Hrůza" initials="FH" lastIdx="4" clrIdx="0">
    <p:extLst>
      <p:ext uri="{19B8F6BF-5375-455C-9EA6-DF929625EA0E}">
        <p15:presenceInfo xmlns:p15="http://schemas.microsoft.com/office/powerpoint/2012/main" userId="426e7f39da06d34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34" autoAdjust="0"/>
  </p:normalViewPr>
  <p:slideViewPr>
    <p:cSldViewPr>
      <p:cViewPr varScale="1">
        <p:scale>
          <a:sx n="126" d="100"/>
          <a:sy n="126" d="100"/>
        </p:scale>
        <p:origin x="1180" y="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4B73CBF-06BE-48A9-9F53-F3D407BC315C}" type="datetimeFigureOut">
              <a:rPr lang="cs-CZ" smtClean="0"/>
              <a:pPr/>
              <a:t>23.10.2019</a:t>
            </a:fld>
            <a:endParaRPr lang="cs-CZ"/>
          </a:p>
        </p:txBody>
      </p:sp>
      <p:sp>
        <p:nvSpPr>
          <p:cNvPr id="4" name="Zástupný symbol pro zápatí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CF4F27C2-572C-44D5-BE0B-1934334C8C1F}" type="slidenum">
              <a:rPr lang="cs-CZ" smtClean="0"/>
              <a:pPr/>
              <a:t>‹#›</a:t>
            </a:fld>
            <a:endParaRPr lang="cs-CZ"/>
          </a:p>
        </p:txBody>
      </p:sp>
    </p:spTree>
    <p:extLst>
      <p:ext uri="{BB962C8B-B14F-4D97-AF65-F5344CB8AC3E}">
        <p14:creationId xmlns:p14="http://schemas.microsoft.com/office/powerpoint/2010/main" val="10819775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35927EF8-22C9-439C-957C-CA8BF4D16CC1}" type="datetimeFigureOut">
              <a:rPr lang="cs-CZ" smtClean="0"/>
              <a:pPr/>
              <a:t>23.10.2019</a:t>
            </a:fld>
            <a:endParaRPr lang="cs-CZ"/>
          </a:p>
        </p:txBody>
      </p:sp>
      <p:sp>
        <p:nvSpPr>
          <p:cNvPr id="4" name="Zástupný symbol pro obrázek snímk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CFAB879-5C37-4827-A36D-79E88368D86C}" type="slidenum">
              <a:rPr lang="cs-CZ" smtClean="0"/>
              <a:pPr/>
              <a:t>‹#›</a:t>
            </a:fld>
            <a:endParaRPr lang="cs-CZ"/>
          </a:p>
        </p:txBody>
      </p:sp>
    </p:spTree>
    <p:extLst>
      <p:ext uri="{BB962C8B-B14F-4D97-AF65-F5344CB8AC3E}">
        <p14:creationId xmlns:p14="http://schemas.microsoft.com/office/powerpoint/2010/main" val="3238951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cs-CZ" dirty="0"/>
          </a:p>
        </p:txBody>
      </p:sp>
      <p:sp>
        <p:nvSpPr>
          <p:cNvPr id="4" name="Slide Number Placeholder 3"/>
          <p:cNvSpPr>
            <a:spLocks noGrp="1"/>
          </p:cNvSpPr>
          <p:nvPr>
            <p:ph type="sldNum" sz="quarter" idx="10"/>
          </p:nvPr>
        </p:nvSpPr>
        <p:spPr/>
        <p:txBody>
          <a:bodyPr/>
          <a:lstStyle/>
          <a:p>
            <a:fld id="{CCFAB879-5C37-4827-A36D-79E88368D86C}" type="slidenum">
              <a:rPr lang="cs-CZ" smtClean="0"/>
              <a:pPr/>
              <a:t>2</a:t>
            </a:fld>
            <a:endParaRPr lang="cs-CZ"/>
          </a:p>
        </p:txBody>
      </p:sp>
    </p:spTree>
    <p:extLst>
      <p:ext uri="{BB962C8B-B14F-4D97-AF65-F5344CB8AC3E}">
        <p14:creationId xmlns:p14="http://schemas.microsoft.com/office/powerpoint/2010/main" val="801249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a:t>Kliknutím lze upravit styl.</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p>
        </p:txBody>
      </p:sp>
      <p:sp>
        <p:nvSpPr>
          <p:cNvPr id="4" name="Zástupný symbol pro datum 3"/>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2586895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3325889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2238592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Intruductory slide">
    <p:spTree>
      <p:nvGrpSpPr>
        <p:cNvPr id="1" name=""/>
        <p:cNvGrpSpPr/>
        <p:nvPr/>
      </p:nvGrpSpPr>
      <p:grpSpPr>
        <a:xfrm>
          <a:off x="0" y="0"/>
          <a:ext cx="0" cy="0"/>
          <a:chOff x="0" y="0"/>
          <a:chExt cx="0" cy="0"/>
        </a:xfrm>
      </p:grpSpPr>
      <p:pic>
        <p:nvPicPr>
          <p:cNvPr id="10" name="Obráze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7134" y="0"/>
            <a:ext cx="9361860" cy="6858000"/>
          </a:xfrm>
          <a:prstGeom prst="rect">
            <a:avLst/>
          </a:prstGeom>
        </p:spPr>
      </p:pic>
      <p:sp>
        <p:nvSpPr>
          <p:cNvPr id="3" name="Podnadpis 2"/>
          <p:cNvSpPr>
            <a:spLocks noGrp="1"/>
          </p:cNvSpPr>
          <p:nvPr>
            <p:ph type="subTitle" idx="1" hasCustomPrompt="1"/>
          </p:nvPr>
        </p:nvSpPr>
        <p:spPr>
          <a:xfrm>
            <a:off x="675088" y="4624630"/>
            <a:ext cx="6400800" cy="492317"/>
          </a:xfrm>
        </p:spPr>
        <p:txBody>
          <a:bodyPr lIns="90000">
            <a:normAutofit/>
          </a:bodyPr>
          <a:lstStyle>
            <a:lvl1pPr marL="0" indent="0" algn="l">
              <a:buNone/>
              <a:defRPr sz="2100" baseline="0">
                <a:solidFill>
                  <a:srgbClr val="034EA2"/>
                </a:solidFill>
              </a:defRPr>
            </a:lvl1pPr>
            <a:lvl2pPr marL="461125" indent="0" algn="ctr">
              <a:buNone/>
              <a:defRPr>
                <a:solidFill>
                  <a:schemeClr val="tx1">
                    <a:tint val="75000"/>
                  </a:schemeClr>
                </a:solidFill>
              </a:defRPr>
            </a:lvl2pPr>
            <a:lvl3pPr marL="922249" indent="0" algn="ctr">
              <a:buNone/>
              <a:defRPr>
                <a:solidFill>
                  <a:schemeClr val="tx1">
                    <a:tint val="75000"/>
                  </a:schemeClr>
                </a:solidFill>
              </a:defRPr>
            </a:lvl3pPr>
            <a:lvl4pPr marL="1383374" indent="0" algn="ctr">
              <a:buNone/>
              <a:defRPr>
                <a:solidFill>
                  <a:schemeClr val="tx1">
                    <a:tint val="75000"/>
                  </a:schemeClr>
                </a:solidFill>
              </a:defRPr>
            </a:lvl4pPr>
            <a:lvl5pPr marL="1844499" indent="0" algn="ctr">
              <a:buNone/>
              <a:defRPr>
                <a:solidFill>
                  <a:schemeClr val="tx1">
                    <a:tint val="75000"/>
                  </a:schemeClr>
                </a:solidFill>
              </a:defRPr>
            </a:lvl5pPr>
            <a:lvl6pPr marL="2305624" indent="0" algn="ctr">
              <a:buNone/>
              <a:defRPr>
                <a:solidFill>
                  <a:schemeClr val="tx1">
                    <a:tint val="75000"/>
                  </a:schemeClr>
                </a:solidFill>
              </a:defRPr>
            </a:lvl6pPr>
            <a:lvl7pPr marL="2766749" indent="0" algn="ctr">
              <a:buNone/>
              <a:defRPr>
                <a:solidFill>
                  <a:schemeClr val="tx1">
                    <a:tint val="75000"/>
                  </a:schemeClr>
                </a:solidFill>
              </a:defRPr>
            </a:lvl7pPr>
            <a:lvl8pPr marL="3227874" indent="0" algn="ctr">
              <a:buNone/>
              <a:defRPr>
                <a:solidFill>
                  <a:schemeClr val="tx1">
                    <a:tint val="75000"/>
                  </a:schemeClr>
                </a:solidFill>
              </a:defRPr>
            </a:lvl8pPr>
            <a:lvl9pPr marL="3688999" indent="0" algn="ctr">
              <a:buNone/>
              <a:defRPr>
                <a:solidFill>
                  <a:schemeClr val="tx1">
                    <a:tint val="75000"/>
                  </a:schemeClr>
                </a:solidFill>
              </a:defRPr>
            </a:lvl9pPr>
          </a:lstStyle>
          <a:p>
            <a:r>
              <a:rPr lang="en-GB" noProof="0" dirty="0" smtClean="0"/>
              <a:t>Name</a:t>
            </a:r>
            <a:endParaRPr lang="en-GB" noProof="0" dirty="0"/>
          </a:p>
        </p:txBody>
      </p:sp>
      <p:sp>
        <p:nvSpPr>
          <p:cNvPr id="8" name="TextovéPole 7"/>
          <p:cNvSpPr txBox="1"/>
          <p:nvPr userDrawn="1"/>
        </p:nvSpPr>
        <p:spPr>
          <a:xfrm>
            <a:off x="675088" y="879042"/>
            <a:ext cx="3348808" cy="484748"/>
          </a:xfrm>
          <a:prstGeom prst="rect">
            <a:avLst/>
          </a:prstGeom>
          <a:noFill/>
        </p:spPr>
        <p:txBody>
          <a:bodyPr wrap="square" rtlCol="0">
            <a:spAutoFit/>
          </a:bodyPr>
          <a:lstStyle/>
          <a:p>
            <a:r>
              <a:rPr lang="cs-CZ" sz="1050" b="1" dirty="0" smtClean="0"/>
              <a:t>MINISTRY OF REGIONAL DEVELOPMENT</a:t>
            </a:r>
            <a:r>
              <a:rPr lang="cs-CZ" sz="1350" b="1" dirty="0" smtClean="0"/>
              <a:t/>
            </a:r>
            <a:br>
              <a:rPr lang="cs-CZ" sz="1350" b="1" dirty="0" smtClean="0"/>
            </a:br>
            <a:r>
              <a:rPr lang="en-GB" sz="1500" b="1" noProof="0" dirty="0" smtClean="0"/>
              <a:t>National Coordination Authority</a:t>
            </a:r>
            <a:endParaRPr lang="en-GB" sz="1500" b="1" noProof="0" dirty="0"/>
          </a:p>
        </p:txBody>
      </p:sp>
      <p:sp>
        <p:nvSpPr>
          <p:cNvPr id="15" name="Zástupný symbol pro datum 14"/>
          <p:cNvSpPr>
            <a:spLocks noGrp="1"/>
          </p:cNvSpPr>
          <p:nvPr>
            <p:ph type="dt" sz="half" idx="14"/>
          </p:nvPr>
        </p:nvSpPr>
        <p:spPr/>
        <p:txBody>
          <a:bodyPr/>
          <a:lstStyle/>
          <a:p>
            <a:fld id="{439F8D96-C7F4-43BB-8FFA-398C87E3D2E4}" type="datetimeFigureOut">
              <a:rPr lang="cs-CZ" smtClean="0"/>
              <a:pPr/>
              <a:t>23.10.2019</a:t>
            </a:fld>
            <a:endParaRPr lang="cs-CZ"/>
          </a:p>
        </p:txBody>
      </p:sp>
      <p:sp>
        <p:nvSpPr>
          <p:cNvPr id="16" name="Zástupný symbol pro číslo snímku 15"/>
          <p:cNvSpPr>
            <a:spLocks noGrp="1"/>
          </p:cNvSpPr>
          <p:nvPr>
            <p:ph type="sldNum" sz="quarter" idx="15"/>
          </p:nvPr>
        </p:nvSpPr>
        <p:spPr/>
        <p:txBody>
          <a:bodyPr/>
          <a:lstStyle/>
          <a:p>
            <a:fld id="{177AD5F7-9A70-43A8-B2E8-1F114AD105DD}" type="slidenum">
              <a:rPr lang="cs-CZ" smtClean="0"/>
              <a:pPr/>
              <a:t>‹#›</a:t>
            </a:fld>
            <a:endParaRPr lang="cs-CZ"/>
          </a:p>
        </p:txBody>
      </p:sp>
      <p:sp>
        <p:nvSpPr>
          <p:cNvPr id="17" name="Zástupný symbol pro zápatí 16"/>
          <p:cNvSpPr>
            <a:spLocks noGrp="1"/>
          </p:cNvSpPr>
          <p:nvPr>
            <p:ph type="ftr" sz="quarter" idx="16"/>
          </p:nvPr>
        </p:nvSpPr>
        <p:spPr/>
        <p:txBody>
          <a:bodyPr/>
          <a:lstStyle/>
          <a:p>
            <a:endParaRPr lang="cs-CZ"/>
          </a:p>
        </p:txBody>
      </p:sp>
      <p:sp>
        <p:nvSpPr>
          <p:cNvPr id="19" name="Nadpis 18"/>
          <p:cNvSpPr>
            <a:spLocks noGrp="1"/>
          </p:cNvSpPr>
          <p:nvPr>
            <p:ph type="title" hasCustomPrompt="1"/>
          </p:nvPr>
        </p:nvSpPr>
        <p:spPr>
          <a:xfrm>
            <a:off x="675088" y="2109699"/>
            <a:ext cx="8229600" cy="1143000"/>
          </a:xfrm>
        </p:spPr>
        <p:txBody>
          <a:bodyPr lIns="90000">
            <a:normAutofit/>
          </a:bodyPr>
          <a:lstStyle>
            <a:lvl1pPr algn="l">
              <a:defRPr sz="3000" b="1" baseline="0">
                <a:solidFill>
                  <a:srgbClr val="034EA2"/>
                </a:solidFill>
              </a:defRPr>
            </a:lvl1pPr>
          </a:lstStyle>
          <a:p>
            <a:r>
              <a:rPr lang="en-GB" noProof="0" dirty="0" smtClean="0"/>
              <a:t>Title</a:t>
            </a:r>
            <a:endParaRPr lang="en-GB" noProof="0" dirty="0"/>
          </a:p>
        </p:txBody>
      </p:sp>
      <p:sp>
        <p:nvSpPr>
          <p:cNvPr id="24" name="Zástupný symbol pro text 23"/>
          <p:cNvSpPr>
            <a:spLocks noGrp="1"/>
          </p:cNvSpPr>
          <p:nvPr>
            <p:ph type="body" sz="quarter" idx="17" hasCustomPrompt="1"/>
          </p:nvPr>
        </p:nvSpPr>
        <p:spPr>
          <a:xfrm>
            <a:off x="675088" y="5327626"/>
            <a:ext cx="3456834" cy="351971"/>
          </a:xfrm>
        </p:spPr>
        <p:txBody>
          <a:bodyPr lIns="90000" rIns="144000">
            <a:noAutofit/>
          </a:bodyPr>
          <a:lstStyle>
            <a:lvl1pPr>
              <a:buNone/>
              <a:defRPr sz="1500">
                <a:solidFill>
                  <a:srgbClr val="034EA2"/>
                </a:solidFill>
              </a:defRPr>
            </a:lvl1pPr>
          </a:lstStyle>
          <a:p>
            <a:pPr lvl="0"/>
            <a:r>
              <a:rPr lang="en-GB" noProof="0" dirty="0" smtClean="0"/>
              <a:t>Date and place</a:t>
            </a:r>
            <a:endParaRPr lang="en-GB" noProof="0" dirty="0"/>
          </a:p>
        </p:txBody>
      </p:sp>
    </p:spTree>
    <p:extLst>
      <p:ext uri="{BB962C8B-B14F-4D97-AF65-F5344CB8AC3E}">
        <p14:creationId xmlns:p14="http://schemas.microsoft.com/office/powerpoint/2010/main" val="646685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538660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a:t>Kliknutím lze upravit styl.</a:t>
            </a:r>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Zástupný symbol pro datum 3"/>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1856348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86654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a:t>Kliknutím lze upravit styl.</a:t>
            </a:r>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2898826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3567420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2628814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a:t>Kliknutím lze upravit styl.</a:t>
            </a:r>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3600183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a:t>Kliknutím lze upravit styl.</a:t>
            </a:r>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p>
            <a:fld id="{2B429069-40EF-4D83-B2E3-3BC7F7D650EF}" type="datetimeFigureOut">
              <a:rPr lang="cs-CZ" smtClean="0"/>
              <a:pPr/>
              <a:t>23.10.2019</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97221E6-7287-4BBC-A411-03BA36298985}" type="slidenum">
              <a:rPr lang="cs-CZ" smtClean="0"/>
              <a:pPr/>
              <a:t>‹#›</a:t>
            </a:fld>
            <a:endParaRPr lang="cs-CZ"/>
          </a:p>
        </p:txBody>
      </p:sp>
    </p:spTree>
    <p:extLst>
      <p:ext uri="{BB962C8B-B14F-4D97-AF65-F5344CB8AC3E}">
        <p14:creationId xmlns:p14="http://schemas.microsoft.com/office/powerpoint/2010/main" val="614916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429069-40EF-4D83-B2E3-3BC7F7D650EF}" type="datetimeFigureOut">
              <a:rPr lang="cs-CZ" smtClean="0"/>
              <a:pPr/>
              <a:t>23.10.2019</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7221E6-7287-4BBC-A411-03BA36298985}" type="slidenum">
              <a:rPr lang="cs-CZ" smtClean="0"/>
              <a:pPr/>
              <a:t>‹#›</a:t>
            </a:fld>
            <a:endParaRPr lang="cs-CZ"/>
          </a:p>
        </p:txBody>
      </p:sp>
    </p:spTree>
    <p:extLst>
      <p:ext uri="{BB962C8B-B14F-4D97-AF65-F5344CB8AC3E}">
        <p14:creationId xmlns:p14="http://schemas.microsoft.com/office/powerpoint/2010/main" val="18777204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p:txBody>
          <a:bodyPr>
            <a:normAutofit fontScale="62500" lnSpcReduction="20000"/>
          </a:bodyPr>
          <a:lstStyle/>
          <a:p>
            <a:r>
              <a:rPr lang="cs-CZ" sz="2400" dirty="0">
                <a:solidFill>
                  <a:srgbClr val="1F497D"/>
                </a:solidFill>
                <a:ea typeface="Calibri"/>
                <a:cs typeface="Times New Roman"/>
              </a:rPr>
              <a:t>Stanislav Volčík and Filip Hrůza</a:t>
            </a:r>
            <a:r>
              <a:rPr lang="cs-CZ" sz="2400" b="1" dirty="0">
                <a:solidFill>
                  <a:srgbClr val="1F497D"/>
                </a:solidFill>
                <a:ea typeface="Calibri"/>
                <a:cs typeface="Times New Roman"/>
              </a:rPr>
              <a:t/>
            </a:r>
            <a:br>
              <a:rPr lang="cs-CZ" sz="2400" b="1" dirty="0">
                <a:solidFill>
                  <a:srgbClr val="1F497D"/>
                </a:solidFill>
                <a:ea typeface="Calibri"/>
                <a:cs typeface="Times New Roman"/>
              </a:rPr>
            </a:br>
            <a:r>
              <a:rPr lang="en-US" sz="2400" b="1" dirty="0">
                <a:solidFill>
                  <a:srgbClr val="1F497D"/>
                </a:solidFill>
                <a:ea typeface="Calibri"/>
                <a:cs typeface="Times New Roman"/>
              </a:rPr>
              <a:t>The Office of the Government of the Czech Republic</a:t>
            </a:r>
            <a:endParaRPr lang="cs-CZ" dirty="0"/>
          </a:p>
        </p:txBody>
      </p:sp>
      <p:sp>
        <p:nvSpPr>
          <p:cNvPr id="3" name="Nadpis 2"/>
          <p:cNvSpPr>
            <a:spLocks noGrp="1"/>
          </p:cNvSpPr>
          <p:nvPr>
            <p:ph type="title"/>
          </p:nvPr>
        </p:nvSpPr>
        <p:spPr>
          <a:xfrm>
            <a:off x="611560" y="2132856"/>
            <a:ext cx="6552728" cy="1944216"/>
          </a:xfrm>
        </p:spPr>
        <p:txBody>
          <a:bodyPr>
            <a:normAutofit fontScale="90000"/>
          </a:bodyPr>
          <a:lstStyle/>
          <a:p>
            <a:r>
              <a:rPr lang="en-US" sz="3200" dirty="0">
                <a:solidFill>
                  <a:srgbClr val="1F497D"/>
                </a:solidFill>
                <a:ea typeface="Calibri"/>
                <a:cs typeface="Times New Roman"/>
              </a:rPr>
              <a:t>Macro-evaluations contribution to greater accountability of policy impacts assessments in Europe (EU member states administrations overview and practice</a:t>
            </a:r>
            <a:r>
              <a:rPr lang="en-US" sz="3200" dirty="0" smtClean="0">
                <a:solidFill>
                  <a:srgbClr val="1F497D"/>
                </a:solidFill>
                <a:ea typeface="Calibri"/>
                <a:cs typeface="Times New Roman"/>
              </a:rPr>
              <a:t>)</a:t>
            </a:r>
            <a:endParaRPr lang="cs-CZ" dirty="0"/>
          </a:p>
        </p:txBody>
      </p:sp>
      <p:sp>
        <p:nvSpPr>
          <p:cNvPr id="4" name="Zástupný symbol pro text 3"/>
          <p:cNvSpPr>
            <a:spLocks noGrp="1"/>
          </p:cNvSpPr>
          <p:nvPr>
            <p:ph type="body" sz="quarter" idx="17"/>
          </p:nvPr>
        </p:nvSpPr>
        <p:spPr>
          <a:xfrm>
            <a:off x="675088" y="5327626"/>
            <a:ext cx="7929360" cy="351971"/>
          </a:xfrm>
        </p:spPr>
        <p:txBody>
          <a:bodyPr/>
          <a:lstStyle/>
          <a:p>
            <a:pPr lvl="0"/>
            <a:r>
              <a:rPr lang="en-US" sz="1600" b="1" dirty="0">
                <a:solidFill>
                  <a:srgbClr val="1F497D"/>
                </a:solidFill>
                <a:cs typeface="Times New Roman"/>
              </a:rPr>
              <a:t>The Fifth Conference of the NCA Evaluation Unit: Communication of Evaluation </a:t>
            </a:r>
            <a:r>
              <a:rPr lang="en-US" sz="1600" b="1" dirty="0" smtClean="0">
                <a:solidFill>
                  <a:srgbClr val="1F497D"/>
                </a:solidFill>
                <a:cs typeface="Times New Roman"/>
              </a:rPr>
              <a:t>Results</a:t>
            </a:r>
            <a:endParaRPr lang="cs-CZ" sz="1600" b="1" dirty="0" smtClean="0">
              <a:solidFill>
                <a:srgbClr val="1F497D"/>
              </a:solidFill>
              <a:cs typeface="Times New Roman"/>
            </a:endParaRPr>
          </a:p>
          <a:p>
            <a:pPr lvl="0"/>
            <a:r>
              <a:rPr lang="cs-CZ" sz="1600" b="1" dirty="0" smtClean="0">
                <a:solidFill>
                  <a:srgbClr val="1F497D"/>
                </a:solidFill>
                <a:ea typeface="Calibri"/>
                <a:cs typeface="Times New Roman"/>
              </a:rPr>
              <a:t>24th </a:t>
            </a:r>
            <a:r>
              <a:rPr lang="cs-CZ" sz="1600" b="1" dirty="0" err="1">
                <a:solidFill>
                  <a:srgbClr val="1F497D"/>
                </a:solidFill>
                <a:ea typeface="Calibri"/>
                <a:cs typeface="Times New Roman"/>
              </a:rPr>
              <a:t>October</a:t>
            </a:r>
            <a:r>
              <a:rPr lang="cs-CZ" sz="1600" b="1" dirty="0">
                <a:solidFill>
                  <a:srgbClr val="1F497D"/>
                </a:solidFill>
                <a:ea typeface="Calibri"/>
                <a:cs typeface="Times New Roman"/>
              </a:rPr>
              <a:t> 2019</a:t>
            </a:r>
            <a:endParaRPr lang="en-GB" dirty="0"/>
          </a:p>
        </p:txBody>
      </p:sp>
    </p:spTree>
    <p:extLst>
      <p:ext uri="{BB962C8B-B14F-4D97-AF65-F5344CB8AC3E}">
        <p14:creationId xmlns:p14="http://schemas.microsoft.com/office/powerpoint/2010/main" val="828810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3600" b="1" dirty="0" err="1">
                <a:solidFill>
                  <a:schemeClr val="tx2"/>
                </a:solidFill>
              </a:rPr>
              <a:t>Empirical</a:t>
            </a:r>
            <a:r>
              <a:rPr lang="cs-CZ" sz="3600" b="1" dirty="0">
                <a:solidFill>
                  <a:schemeClr val="tx2"/>
                </a:solidFill>
              </a:rPr>
              <a:t> </a:t>
            </a:r>
            <a:r>
              <a:rPr lang="cs-CZ" sz="3600" b="1" dirty="0" err="1">
                <a:solidFill>
                  <a:schemeClr val="tx2"/>
                </a:solidFill>
              </a:rPr>
              <a:t>findings</a:t>
            </a:r>
            <a:r>
              <a:rPr lang="cs-CZ" sz="3600" b="1" dirty="0">
                <a:solidFill>
                  <a:schemeClr val="tx2"/>
                </a:solidFill>
              </a:rPr>
              <a:t> (</a:t>
            </a:r>
            <a:r>
              <a:rPr lang="cs-CZ" sz="3600" b="1" dirty="0" err="1">
                <a:solidFill>
                  <a:schemeClr val="tx2"/>
                </a:solidFill>
              </a:rPr>
              <a:t>cont</a:t>
            </a:r>
            <a:r>
              <a:rPr lang="cs-CZ" sz="3600" b="1" dirty="0">
                <a:solidFill>
                  <a:schemeClr val="tx2"/>
                </a:solidFill>
              </a:rPr>
              <a:t>.)</a:t>
            </a:r>
          </a:p>
        </p:txBody>
      </p:sp>
      <p:sp>
        <p:nvSpPr>
          <p:cNvPr id="3" name="Zástupný symbol pro obsah 2"/>
          <p:cNvSpPr>
            <a:spLocks noGrp="1"/>
          </p:cNvSpPr>
          <p:nvPr>
            <p:ph idx="1"/>
          </p:nvPr>
        </p:nvSpPr>
        <p:spPr>
          <a:xfrm>
            <a:off x="457200" y="1600200"/>
            <a:ext cx="8229600" cy="4709120"/>
          </a:xfrm>
        </p:spPr>
        <p:txBody>
          <a:bodyPr>
            <a:normAutofit fontScale="40000" lnSpcReduction="20000"/>
          </a:bodyPr>
          <a:lstStyle/>
          <a:p>
            <a:r>
              <a:rPr lang="cs-CZ" b="1" dirty="0"/>
              <a:t>M</a:t>
            </a:r>
            <a:r>
              <a:rPr lang="en-GB" b="1" dirty="0" err="1"/>
              <a:t>ain</a:t>
            </a:r>
            <a:r>
              <a:rPr lang="en-GB" b="1" dirty="0"/>
              <a:t> fields</a:t>
            </a:r>
            <a:r>
              <a:rPr lang="cs-CZ" b="1" dirty="0"/>
              <a:t>:</a:t>
            </a:r>
            <a:r>
              <a:rPr lang="en-GB" b="1" dirty="0"/>
              <a:t> </a:t>
            </a:r>
            <a:r>
              <a:rPr lang="en-GB" dirty="0"/>
              <a:t>structural reforms, policy evaluations</a:t>
            </a:r>
            <a:r>
              <a:rPr lang="cs-CZ" dirty="0"/>
              <a:t> (</a:t>
            </a:r>
            <a:r>
              <a:rPr lang="en-GB" dirty="0"/>
              <a:t>taxation, subsidy scheme, fiscal consolidation etc.</a:t>
            </a:r>
            <a:r>
              <a:rPr lang="cs-CZ" dirty="0"/>
              <a:t>), </a:t>
            </a:r>
            <a:r>
              <a:rPr lang="en-GB" dirty="0"/>
              <a:t>macroeconomic predictions</a:t>
            </a:r>
            <a:r>
              <a:rPr lang="cs-CZ" dirty="0"/>
              <a:t>,</a:t>
            </a:r>
            <a:r>
              <a:rPr lang="en-GB" dirty="0"/>
              <a:t> eventually also ESIF</a:t>
            </a:r>
            <a:r>
              <a:rPr lang="cs-CZ" dirty="0"/>
              <a:t> </a:t>
            </a:r>
            <a:r>
              <a:rPr lang="cs-CZ" dirty="0" err="1"/>
              <a:t>or</a:t>
            </a:r>
            <a:r>
              <a:rPr lang="cs-CZ" dirty="0"/>
              <a:t> </a:t>
            </a:r>
            <a:r>
              <a:rPr lang="cs-CZ" dirty="0" err="1"/>
              <a:t>large</a:t>
            </a:r>
            <a:r>
              <a:rPr lang="cs-CZ" dirty="0"/>
              <a:t> </a:t>
            </a:r>
            <a:r>
              <a:rPr lang="cs-CZ" dirty="0" err="1"/>
              <a:t>infrastructure</a:t>
            </a:r>
            <a:r>
              <a:rPr lang="cs-CZ" dirty="0"/>
              <a:t> </a:t>
            </a:r>
            <a:r>
              <a:rPr lang="cs-CZ" dirty="0" err="1"/>
              <a:t>projects</a:t>
            </a:r>
            <a:r>
              <a:rPr lang="cs-CZ" dirty="0"/>
              <a:t> </a:t>
            </a:r>
            <a:r>
              <a:rPr lang="cs-CZ" dirty="0" err="1"/>
              <a:t>planning</a:t>
            </a:r>
            <a:r>
              <a:rPr lang="cs-CZ" dirty="0"/>
              <a:t>.</a:t>
            </a:r>
            <a:r>
              <a:rPr lang="en-GB" dirty="0"/>
              <a:t> </a:t>
            </a:r>
            <a:endParaRPr lang="cs-CZ" dirty="0"/>
          </a:p>
          <a:p>
            <a:endParaRPr lang="cs-CZ" dirty="0"/>
          </a:p>
          <a:p>
            <a:r>
              <a:rPr lang="cs-CZ" b="1" dirty="0"/>
              <a:t>F</a:t>
            </a:r>
            <a:r>
              <a:rPr lang="en-GB" b="1" dirty="0" err="1"/>
              <a:t>requency</a:t>
            </a:r>
            <a:r>
              <a:rPr lang="cs-CZ" b="1" dirty="0"/>
              <a:t>:</a:t>
            </a:r>
            <a:r>
              <a:rPr lang="en-GB" b="1" dirty="0"/>
              <a:t> </a:t>
            </a:r>
            <a:endParaRPr lang="cs-CZ" b="1" dirty="0"/>
          </a:p>
          <a:p>
            <a:pPr lvl="1"/>
            <a:r>
              <a:rPr lang="en-GB" dirty="0"/>
              <a:t>non-binding or for the purpose of ad-hoc analysis</a:t>
            </a:r>
            <a:endParaRPr lang="cs-CZ" dirty="0"/>
          </a:p>
          <a:p>
            <a:pPr lvl="1"/>
            <a:r>
              <a:rPr lang="en-GB" dirty="0"/>
              <a:t>demanded by other processes or administrative or management aspects</a:t>
            </a:r>
            <a:endParaRPr lang="cs-CZ" dirty="0"/>
          </a:p>
          <a:p>
            <a:pPr lvl="2"/>
            <a:r>
              <a:rPr lang="en-GB" dirty="0"/>
              <a:t>part of the budgeting process (evaluation of policy outcomes/outcome targets) </a:t>
            </a:r>
            <a:endParaRPr lang="cs-CZ" dirty="0"/>
          </a:p>
          <a:p>
            <a:pPr lvl="2"/>
            <a:r>
              <a:rPr lang="en-GB" dirty="0"/>
              <a:t>part of the regulatory process (RIA)</a:t>
            </a:r>
            <a:r>
              <a:rPr lang="cs-CZ" dirty="0"/>
              <a:t>, </a:t>
            </a:r>
            <a:r>
              <a:rPr lang="cs-CZ" dirty="0" err="1"/>
              <a:t>etc</a:t>
            </a:r>
            <a:r>
              <a:rPr lang="cs-CZ" dirty="0"/>
              <a:t>…</a:t>
            </a:r>
          </a:p>
          <a:p>
            <a:pPr marL="0" indent="0">
              <a:buNone/>
            </a:pPr>
            <a:endParaRPr lang="cs-CZ" dirty="0"/>
          </a:p>
          <a:p>
            <a:r>
              <a:rPr lang="cs-CZ" b="1" dirty="0" err="1"/>
              <a:t>Perceived</a:t>
            </a:r>
            <a:r>
              <a:rPr lang="cs-CZ" b="1" dirty="0"/>
              <a:t> </a:t>
            </a:r>
            <a:r>
              <a:rPr lang="cs-CZ" b="1" dirty="0" err="1"/>
              <a:t>benefits</a:t>
            </a:r>
            <a:r>
              <a:rPr lang="cs-CZ" b="1" dirty="0"/>
              <a:t> and </a:t>
            </a:r>
            <a:r>
              <a:rPr lang="cs-CZ" b="1" dirty="0" err="1"/>
              <a:t>motivation</a:t>
            </a:r>
            <a:r>
              <a:rPr lang="cs-CZ" b="1" dirty="0"/>
              <a:t>:</a:t>
            </a:r>
          </a:p>
          <a:p>
            <a:pPr lvl="1"/>
            <a:r>
              <a:rPr lang="en-GB" dirty="0"/>
              <a:t>improvement (evidence based) of policy formulation and legislation</a:t>
            </a:r>
            <a:endParaRPr lang="cs-CZ" dirty="0"/>
          </a:p>
          <a:p>
            <a:pPr lvl="1"/>
            <a:r>
              <a:rPr lang="en-GB" dirty="0"/>
              <a:t>getting macro results, providing extra insight into the process, </a:t>
            </a:r>
            <a:endParaRPr lang="cs-CZ" dirty="0"/>
          </a:p>
          <a:p>
            <a:pPr lvl="1"/>
            <a:r>
              <a:rPr lang="en-GB" dirty="0"/>
              <a:t>knowledge of the impact of envisaged measures</a:t>
            </a:r>
            <a:endParaRPr lang="cs-CZ" dirty="0"/>
          </a:p>
          <a:p>
            <a:pPr lvl="1"/>
            <a:r>
              <a:rPr lang="en-GB" dirty="0"/>
              <a:t>getting bigger picture on the impact of ESIF implementation to potentially adapt interventions or to inform general public with state of the play of ESIF implementation. </a:t>
            </a:r>
            <a:endParaRPr lang="cs-CZ" dirty="0"/>
          </a:p>
          <a:p>
            <a:endParaRPr lang="cs-CZ" dirty="0"/>
          </a:p>
          <a:p>
            <a:r>
              <a:rPr lang="cs-CZ" b="1" dirty="0" err="1"/>
              <a:t>Perceived</a:t>
            </a:r>
            <a:r>
              <a:rPr lang="cs-CZ" b="1" dirty="0"/>
              <a:t> d</a:t>
            </a:r>
            <a:r>
              <a:rPr lang="en-US" b="1" dirty="0" err="1"/>
              <a:t>isadvantages</a:t>
            </a:r>
            <a:r>
              <a:rPr lang="en-US" b="1" dirty="0"/>
              <a:t> or limits</a:t>
            </a:r>
            <a:r>
              <a:rPr lang="cs-CZ" b="1" dirty="0"/>
              <a:t>:</a:t>
            </a:r>
            <a:r>
              <a:rPr lang="en-US" b="1" dirty="0"/>
              <a:t> </a:t>
            </a:r>
            <a:endParaRPr lang="cs-CZ" b="1" dirty="0"/>
          </a:p>
          <a:p>
            <a:pPr lvl="1"/>
            <a:r>
              <a:rPr lang="en-US" dirty="0"/>
              <a:t>simulation</a:t>
            </a:r>
            <a:r>
              <a:rPr lang="cs-CZ" dirty="0"/>
              <a:t>s</a:t>
            </a:r>
            <a:r>
              <a:rPr lang="en-US" dirty="0"/>
              <a:t> depends on many assumptions </a:t>
            </a:r>
            <a:r>
              <a:rPr lang="cs-CZ" dirty="0"/>
              <a:t>(</a:t>
            </a:r>
            <a:r>
              <a:rPr lang="cs-CZ" dirty="0" err="1"/>
              <a:t>users</a:t>
            </a:r>
            <a:r>
              <a:rPr lang="cs-CZ" dirty="0"/>
              <a:t> </a:t>
            </a:r>
            <a:r>
              <a:rPr lang="cs-CZ" dirty="0" err="1"/>
              <a:t>understanding</a:t>
            </a:r>
            <a:r>
              <a:rPr lang="cs-CZ" dirty="0"/>
              <a:t>)</a:t>
            </a:r>
          </a:p>
          <a:p>
            <a:pPr lvl="1"/>
            <a:r>
              <a:rPr lang="en-US" dirty="0"/>
              <a:t>interpret</a:t>
            </a:r>
            <a:r>
              <a:rPr lang="cs-CZ" dirty="0" err="1"/>
              <a:t>ation</a:t>
            </a:r>
            <a:r>
              <a:rPr lang="en-US" dirty="0"/>
              <a:t> </a:t>
            </a:r>
            <a:r>
              <a:rPr lang="cs-CZ" dirty="0" err="1"/>
              <a:t>of</a:t>
            </a:r>
            <a:r>
              <a:rPr lang="cs-CZ" dirty="0"/>
              <a:t> </a:t>
            </a:r>
            <a:r>
              <a:rPr lang="en-US" dirty="0"/>
              <a:t>the results</a:t>
            </a:r>
            <a:r>
              <a:rPr lang="cs-CZ" dirty="0"/>
              <a:t> (</a:t>
            </a:r>
            <a:r>
              <a:rPr lang="cs-CZ" dirty="0" err="1"/>
              <a:t>ability</a:t>
            </a:r>
            <a:r>
              <a:rPr lang="cs-CZ" dirty="0"/>
              <a:t> </a:t>
            </a:r>
            <a:r>
              <a:rPr lang="cs-CZ" dirty="0" err="1"/>
              <a:t>of</a:t>
            </a:r>
            <a:r>
              <a:rPr lang="cs-CZ" dirty="0"/>
              <a:t> </a:t>
            </a:r>
            <a:r>
              <a:rPr lang="cs-CZ" dirty="0" err="1"/>
              <a:t>users</a:t>
            </a:r>
            <a:r>
              <a:rPr lang="cs-CZ" dirty="0"/>
              <a:t> and </a:t>
            </a:r>
            <a:r>
              <a:rPr lang="cs-CZ" dirty="0" err="1"/>
              <a:t>understanding</a:t>
            </a:r>
            <a:r>
              <a:rPr lang="cs-CZ" dirty="0"/>
              <a:t> </a:t>
            </a:r>
            <a:r>
              <a:rPr lang="cs-CZ" dirty="0" err="1"/>
              <a:t>of</a:t>
            </a:r>
            <a:r>
              <a:rPr lang="cs-CZ" dirty="0"/>
              <a:t> audience)</a:t>
            </a:r>
            <a:r>
              <a:rPr lang="en-US" dirty="0"/>
              <a:t> </a:t>
            </a:r>
            <a:endParaRPr lang="cs-CZ" dirty="0"/>
          </a:p>
          <a:p>
            <a:pPr lvl="1"/>
            <a:r>
              <a:rPr lang="cs-CZ" dirty="0"/>
              <a:t>r</a:t>
            </a:r>
            <a:r>
              <a:rPr lang="en-US" dirty="0" err="1"/>
              <a:t>esults</a:t>
            </a:r>
            <a:r>
              <a:rPr lang="en-US" dirty="0"/>
              <a:t> are simplified into a single number (or a bunch of them), disclaimers get lost along the way. </a:t>
            </a:r>
            <a:endParaRPr lang="cs-CZ" dirty="0"/>
          </a:p>
          <a:p>
            <a:pPr lvl="1"/>
            <a:r>
              <a:rPr lang="cs-CZ" dirty="0" err="1"/>
              <a:t>interconnection</a:t>
            </a:r>
            <a:r>
              <a:rPr lang="cs-CZ" dirty="0"/>
              <a:t> </a:t>
            </a:r>
            <a:r>
              <a:rPr lang="cs-CZ" dirty="0" err="1"/>
              <a:t>between</a:t>
            </a:r>
            <a:r>
              <a:rPr lang="cs-CZ" dirty="0"/>
              <a:t> </a:t>
            </a:r>
            <a:r>
              <a:rPr lang="cs-CZ" dirty="0" err="1"/>
              <a:t>the</a:t>
            </a:r>
            <a:r>
              <a:rPr lang="cs-CZ" dirty="0"/>
              <a:t> monitoring and </a:t>
            </a:r>
            <a:r>
              <a:rPr lang="cs-CZ" dirty="0" err="1"/>
              <a:t>analysis</a:t>
            </a:r>
            <a:r>
              <a:rPr lang="cs-CZ" dirty="0"/>
              <a:t> </a:t>
            </a:r>
            <a:r>
              <a:rPr lang="cs-CZ" dirty="0" err="1"/>
              <a:t>perspectives</a:t>
            </a:r>
            <a:r>
              <a:rPr lang="cs-CZ" dirty="0"/>
              <a:t> (eg. </a:t>
            </a:r>
            <a:r>
              <a:rPr lang="en-US" dirty="0"/>
              <a:t>ESIF </a:t>
            </a:r>
            <a:r>
              <a:rPr lang="cs-CZ" dirty="0"/>
              <a:t>and</a:t>
            </a:r>
            <a:r>
              <a:rPr lang="en-US" dirty="0"/>
              <a:t> wider socio-economic context is still missing</a:t>
            </a:r>
            <a:r>
              <a:rPr lang="cs-CZ" dirty="0"/>
              <a:t>)</a:t>
            </a:r>
            <a:endParaRPr lang="en-US" dirty="0"/>
          </a:p>
          <a:p>
            <a:endParaRPr lang="cs-CZ" dirty="0"/>
          </a:p>
          <a:p>
            <a:r>
              <a:rPr lang="cs-CZ" b="1" dirty="0"/>
              <a:t>C</a:t>
            </a:r>
            <a:r>
              <a:rPr lang="en-GB" b="1" dirty="0" err="1"/>
              <a:t>ooperation</a:t>
            </a:r>
            <a:r>
              <a:rPr lang="cs-CZ" b="1" dirty="0"/>
              <a:t> </a:t>
            </a:r>
            <a:r>
              <a:rPr lang="cs-CZ" b="1" dirty="0" err="1"/>
              <a:t>with</a:t>
            </a:r>
            <a:r>
              <a:rPr lang="cs-CZ" b="1" dirty="0"/>
              <a:t> </a:t>
            </a:r>
            <a:r>
              <a:rPr lang="cs-CZ" b="1" dirty="0" err="1"/>
              <a:t>research</a:t>
            </a:r>
            <a:r>
              <a:rPr lang="cs-CZ" b="1" dirty="0"/>
              <a:t> and </a:t>
            </a:r>
            <a:r>
              <a:rPr lang="cs-CZ" b="1" dirty="0" err="1"/>
              <a:t>development</a:t>
            </a:r>
            <a:r>
              <a:rPr lang="cs-CZ" b="1" dirty="0"/>
              <a:t>:</a:t>
            </a:r>
            <a:r>
              <a:rPr lang="en-GB" b="1" dirty="0"/>
              <a:t> </a:t>
            </a:r>
            <a:endParaRPr lang="cs-CZ" b="1" dirty="0"/>
          </a:p>
          <a:p>
            <a:pPr lvl="1"/>
            <a:r>
              <a:rPr lang="en-GB" dirty="0"/>
              <a:t>occasional</a:t>
            </a:r>
            <a:r>
              <a:rPr lang="cs-CZ" dirty="0" err="1"/>
              <a:t>ly</a:t>
            </a:r>
            <a:r>
              <a:rPr lang="en-GB" dirty="0"/>
              <a:t> </a:t>
            </a:r>
            <a:endParaRPr lang="cs-CZ" dirty="0"/>
          </a:p>
          <a:p>
            <a:pPr lvl="1"/>
            <a:r>
              <a:rPr lang="cs-CZ" dirty="0"/>
              <a:t>on </a:t>
            </a:r>
            <a:r>
              <a:rPr lang="en-GB" dirty="0"/>
              <a:t>regular basis </a:t>
            </a:r>
            <a:endParaRPr lang="cs-CZ" dirty="0"/>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Tree>
    <p:extLst>
      <p:ext uri="{BB962C8B-B14F-4D97-AF65-F5344CB8AC3E}">
        <p14:creationId xmlns:p14="http://schemas.microsoft.com/office/powerpoint/2010/main" val="1943871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062622" y="177005"/>
            <a:ext cx="4608512" cy="1143000"/>
          </a:xfrm>
        </p:spPr>
        <p:txBody>
          <a:bodyPr>
            <a:noAutofit/>
          </a:bodyPr>
          <a:lstStyle/>
          <a:p>
            <a:r>
              <a:rPr lang="cs-CZ" sz="3000" b="1" dirty="0" err="1">
                <a:solidFill>
                  <a:schemeClr val="tx2"/>
                </a:solidFill>
              </a:rPr>
              <a:t>Macroevaluation</a:t>
            </a:r>
            <a:r>
              <a:rPr lang="cs-CZ" sz="3000" b="1" dirty="0">
                <a:solidFill>
                  <a:schemeClr val="tx2"/>
                </a:solidFill>
              </a:rPr>
              <a:t> </a:t>
            </a:r>
            <a:r>
              <a:rPr lang="cs-CZ" sz="3000" b="1" dirty="0" err="1">
                <a:solidFill>
                  <a:schemeClr val="tx2"/>
                </a:solidFill>
              </a:rPr>
              <a:t>outcomes</a:t>
            </a:r>
            <a:r>
              <a:rPr lang="cs-CZ" sz="3000" b="1" dirty="0">
                <a:solidFill>
                  <a:schemeClr val="tx2"/>
                </a:solidFill>
              </a:rPr>
              <a:t> – CS Czech Republic</a:t>
            </a:r>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
        <p:nvSpPr>
          <p:cNvPr id="6" name="Rectangle 2"/>
          <p:cNvSpPr>
            <a:spLocks noChangeArrowheads="1"/>
          </p:cNvSpPr>
          <p:nvPr/>
        </p:nvSpPr>
        <p:spPr bwMode="auto">
          <a:xfrm>
            <a:off x="4140968" y="1848108"/>
            <a:ext cx="451064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cs-CZ" sz="12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Figure: The impact of ESIF on GDP (difference against the basement)</a:t>
            </a:r>
            <a:endParaRPr kumimoji="0" lang="cs-CZ" altLang="cs-CZ"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cs-CZ" altLang="cs-CZ" sz="1800" b="0" i="0" u="none" strike="noStrike" cap="none" normalizeH="0" baseline="0" dirty="0">
              <a:ln>
                <a:noFill/>
              </a:ln>
              <a:solidFill>
                <a:schemeClr val="tx1"/>
              </a:solidFill>
              <a:effectLst/>
              <a:latin typeface="Arial" panose="020B0604020202020204" pitchFamily="34" charset="0"/>
            </a:endParaRPr>
          </a:p>
        </p:txBody>
      </p:sp>
      <p:pic>
        <p:nvPicPr>
          <p:cNvPr id="4097"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0968" y="2446040"/>
            <a:ext cx="4543425" cy="199072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p:cNvSpPr>
            <a:spLocks noChangeArrowheads="1"/>
          </p:cNvSpPr>
          <p:nvPr/>
        </p:nvSpPr>
        <p:spPr bwMode="auto">
          <a:xfrm>
            <a:off x="4140968" y="4436765"/>
            <a:ext cx="451064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cs-CZ" sz="12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Source: The Office of the Government of the Czech Republic (2018)</a:t>
            </a:r>
            <a:endParaRPr kumimoji="0" lang="en-GB" altLang="cs-CZ" sz="1800" b="0" i="0" u="none" strike="noStrike" cap="none" normalizeH="0" baseline="0" dirty="0">
              <a:ln>
                <a:noFill/>
              </a:ln>
              <a:solidFill>
                <a:schemeClr val="tx1"/>
              </a:solidFill>
              <a:effectLst/>
              <a:latin typeface="Arial" panose="020B0604020202020204" pitchFamily="34" charset="0"/>
            </a:endParaRPr>
          </a:p>
        </p:txBody>
      </p:sp>
      <p:sp>
        <p:nvSpPr>
          <p:cNvPr id="9" name="Rectangle 5"/>
          <p:cNvSpPr>
            <a:spLocks noChangeArrowheads="1"/>
          </p:cNvSpPr>
          <p:nvPr/>
        </p:nvSpPr>
        <p:spPr bwMode="auto">
          <a:xfrm>
            <a:off x="62122" y="419028"/>
            <a:ext cx="40005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cs-CZ" sz="12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Figure: Impact dynamics of individual types of interventions on GDP (with the use of model QUEST III R&amp;D)</a:t>
            </a:r>
            <a:endParaRPr kumimoji="0" lang="cs-CZ" altLang="cs-CZ"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cs-CZ" altLang="cs-CZ" sz="1800" b="0" i="0" u="none" strike="noStrike" cap="none" normalizeH="0" baseline="0" dirty="0">
              <a:ln>
                <a:noFill/>
              </a:ln>
              <a:solidFill>
                <a:schemeClr val="tx1"/>
              </a:solidFill>
              <a:effectLst/>
              <a:latin typeface="Arial" panose="020B0604020202020204" pitchFamily="34" charset="0"/>
            </a:endParaRPr>
          </a:p>
        </p:txBody>
      </p:sp>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681" y="1342358"/>
            <a:ext cx="4000500" cy="474345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90598" y="6140152"/>
            <a:ext cx="383333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cs-CZ" sz="12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Source: The Office of the Government of the Czech Republic (2018), CNB, MRD</a:t>
            </a:r>
            <a:r>
              <a:rPr kumimoji="0" lang="cs-CZ" altLang="cs-CZ" sz="12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 CR</a:t>
            </a:r>
            <a:endParaRPr kumimoji="0" lang="en-GB" altLang="cs-CZ"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44719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84"/>
            <a:ext cx="8229600" cy="1143000"/>
          </a:xfrm>
        </p:spPr>
        <p:txBody>
          <a:bodyPr>
            <a:noAutofit/>
          </a:bodyPr>
          <a:lstStyle/>
          <a:p>
            <a:r>
              <a:rPr lang="cs-CZ" sz="3600" b="1" dirty="0" err="1">
                <a:solidFill>
                  <a:schemeClr val="tx2"/>
                </a:solidFill>
              </a:rPr>
              <a:t>Macroevaluation</a:t>
            </a:r>
            <a:r>
              <a:rPr lang="cs-CZ" sz="3600" b="1" dirty="0">
                <a:solidFill>
                  <a:schemeClr val="tx2"/>
                </a:solidFill>
              </a:rPr>
              <a:t> </a:t>
            </a:r>
            <a:r>
              <a:rPr lang="cs-CZ" sz="3600" b="1" dirty="0" err="1">
                <a:solidFill>
                  <a:schemeClr val="tx2"/>
                </a:solidFill>
              </a:rPr>
              <a:t>outcomes</a:t>
            </a:r>
            <a:r>
              <a:rPr lang="cs-CZ" sz="3600" b="1" dirty="0">
                <a:solidFill>
                  <a:schemeClr val="tx2"/>
                </a:solidFill>
              </a:rPr>
              <a:t> – </a:t>
            </a:r>
            <a:r>
              <a:rPr lang="cs-CZ" sz="3600" b="1" dirty="0" err="1">
                <a:solidFill>
                  <a:schemeClr val="tx2"/>
                </a:solidFill>
              </a:rPr>
              <a:t>Other</a:t>
            </a:r>
            <a:endParaRPr lang="cs-CZ" sz="3600" b="1" dirty="0">
              <a:solidFill>
                <a:schemeClr val="tx2"/>
              </a:solidFill>
            </a:endParaRPr>
          </a:p>
        </p:txBody>
      </p:sp>
      <p:sp>
        <p:nvSpPr>
          <p:cNvPr id="3" name="Zástupný symbol pro obsah 2"/>
          <p:cNvSpPr>
            <a:spLocks noGrp="1"/>
          </p:cNvSpPr>
          <p:nvPr>
            <p:ph idx="1"/>
          </p:nvPr>
        </p:nvSpPr>
        <p:spPr>
          <a:xfrm>
            <a:off x="457200" y="908720"/>
            <a:ext cx="8229600" cy="5616624"/>
          </a:xfrm>
        </p:spPr>
        <p:txBody>
          <a:bodyPr>
            <a:noAutofit/>
          </a:bodyPr>
          <a:lstStyle/>
          <a:p>
            <a:r>
              <a:rPr lang="en-US" sz="1000" dirty="0"/>
              <a:t>Lithuanian Ministry of finance (2016) </a:t>
            </a:r>
            <a:endParaRPr lang="cs-CZ" sz="1000" dirty="0"/>
          </a:p>
          <a:p>
            <a:pPr lvl="1"/>
            <a:r>
              <a:rPr lang="en-US" sz="1000" dirty="0"/>
              <a:t>structural funds impacts on creating of new jobs and other macroeconomic indicators within the time period of 2007-2015.  </a:t>
            </a:r>
            <a:endParaRPr lang="cs-CZ" sz="1000" dirty="0"/>
          </a:p>
          <a:p>
            <a:pPr lvl="1"/>
            <a:r>
              <a:rPr lang="en-US" sz="1000" dirty="0"/>
              <a:t>positive impact of structural funds on the growth of nominal GDP in comparison with zero scenario </a:t>
            </a:r>
            <a:endParaRPr lang="cs-CZ" sz="1000" dirty="0"/>
          </a:p>
          <a:p>
            <a:pPr lvl="1"/>
            <a:r>
              <a:rPr lang="en-US" sz="1000" dirty="0"/>
              <a:t>influence on prices was marginal in relation to deflator and CPI </a:t>
            </a:r>
            <a:endParaRPr lang="cs-CZ" sz="1000" dirty="0"/>
          </a:p>
          <a:p>
            <a:pPr lvl="1"/>
            <a:r>
              <a:rPr lang="en-US" sz="1000" dirty="0"/>
              <a:t>policy recommendations </a:t>
            </a:r>
            <a:endParaRPr lang="cs-CZ" sz="1000" dirty="0"/>
          </a:p>
          <a:p>
            <a:pPr lvl="2"/>
            <a:r>
              <a:rPr lang="cs-CZ" sz="1000" dirty="0"/>
              <a:t>support </a:t>
            </a:r>
            <a:r>
              <a:rPr lang="en-US" sz="1000" dirty="0"/>
              <a:t>various forms of financial instruments (such as loans, guarantees or risk capital) </a:t>
            </a:r>
            <a:r>
              <a:rPr lang="cs-CZ" sz="1000" dirty="0"/>
              <a:t>=</a:t>
            </a:r>
            <a:r>
              <a:rPr lang="en-US" sz="1000" dirty="0"/>
              <a:t> better efficiency to direct subsidies </a:t>
            </a:r>
            <a:endParaRPr lang="cs-CZ" sz="1000" dirty="0"/>
          </a:p>
          <a:p>
            <a:pPr lvl="2"/>
            <a:r>
              <a:rPr lang="en-US" sz="1000" dirty="0"/>
              <a:t>emphasize the creation or support of permanent research jobs in private sector or industrial doctorates to support the applied research or positive business development. </a:t>
            </a:r>
            <a:endParaRPr lang="cs-CZ" sz="1000" dirty="0"/>
          </a:p>
          <a:p>
            <a:endParaRPr lang="cs-CZ" sz="1000" dirty="0"/>
          </a:p>
          <a:p>
            <a:r>
              <a:rPr lang="en-US" sz="1000" dirty="0"/>
              <a:t>Latvian Ministry of finance </a:t>
            </a:r>
            <a:r>
              <a:rPr lang="cs-CZ" sz="1000" dirty="0"/>
              <a:t>(</a:t>
            </a:r>
            <a:r>
              <a:rPr lang="en-US" sz="1000" dirty="0"/>
              <a:t>2007</a:t>
            </a:r>
            <a:r>
              <a:rPr lang="cs-CZ" sz="1000" dirty="0"/>
              <a:t>)</a:t>
            </a:r>
            <a:r>
              <a:rPr lang="en-US" sz="1000" dirty="0"/>
              <a:t> </a:t>
            </a:r>
            <a:endParaRPr lang="cs-CZ" sz="1000" dirty="0"/>
          </a:p>
          <a:p>
            <a:pPr lvl="1"/>
            <a:r>
              <a:rPr lang="en-US" sz="1000" dirty="0"/>
              <a:t>impact of the EU funds for the period of 2004-2006 (ex-post analysis) on the Latvia economy </a:t>
            </a:r>
            <a:r>
              <a:rPr lang="cs-CZ" sz="1000" dirty="0"/>
              <a:t>and </a:t>
            </a:r>
            <a:r>
              <a:rPr lang="en-US" sz="1000" dirty="0"/>
              <a:t>for the period 2007-2013 (ex-ante analysis) </a:t>
            </a:r>
            <a:endParaRPr lang="cs-CZ" sz="1000" dirty="0"/>
          </a:p>
          <a:p>
            <a:pPr lvl="1"/>
            <a:r>
              <a:rPr lang="en-US" sz="1000" dirty="0"/>
              <a:t>positive impact of EU funds on the economy</a:t>
            </a:r>
            <a:r>
              <a:rPr lang="cs-CZ" sz="1000" dirty="0"/>
              <a:t> and </a:t>
            </a:r>
            <a:r>
              <a:rPr lang="en-US" sz="1000" dirty="0"/>
              <a:t>prediction of the increasing tendency for the future </a:t>
            </a:r>
            <a:endParaRPr lang="cs-CZ" sz="1000" dirty="0"/>
          </a:p>
          <a:p>
            <a:pPr lvl="1"/>
            <a:r>
              <a:rPr lang="en-US" sz="1000" dirty="0"/>
              <a:t>effect</a:t>
            </a:r>
            <a:r>
              <a:rPr lang="cs-CZ" sz="1000" dirty="0"/>
              <a:t>s</a:t>
            </a:r>
            <a:r>
              <a:rPr lang="en-US" sz="1000" dirty="0"/>
              <a:t> on stimulating aggregate demand and supply.  </a:t>
            </a:r>
            <a:endParaRPr lang="cs-CZ" sz="1000" dirty="0"/>
          </a:p>
          <a:p>
            <a:pPr lvl="1"/>
            <a:r>
              <a:rPr lang="cs-CZ" sz="1000" dirty="0"/>
              <a:t>f</a:t>
            </a:r>
            <a:r>
              <a:rPr lang="en-US" sz="1000" dirty="0"/>
              <a:t>or the period 2007-2013 the crowding-out effect on GDP was detected related to drawing of EU grants </a:t>
            </a:r>
            <a:endParaRPr lang="cs-CZ" sz="1000" dirty="0"/>
          </a:p>
          <a:p>
            <a:pPr lvl="1"/>
            <a:r>
              <a:rPr lang="en-US" sz="1000" dirty="0"/>
              <a:t>recommendation was suggested towards further public spending. </a:t>
            </a:r>
            <a:endParaRPr lang="cs-CZ" sz="1000" dirty="0"/>
          </a:p>
          <a:p>
            <a:pPr marL="0" indent="0">
              <a:buNone/>
            </a:pPr>
            <a:r>
              <a:rPr lang="en-US" sz="1000" dirty="0"/>
              <a:t> </a:t>
            </a:r>
            <a:endParaRPr lang="cs-CZ" sz="1000" dirty="0"/>
          </a:p>
          <a:p>
            <a:r>
              <a:rPr lang="en-US" sz="1000" dirty="0"/>
              <a:t>Slovak Government office</a:t>
            </a:r>
            <a:r>
              <a:rPr lang="cs-CZ" sz="1000" dirty="0"/>
              <a:t> (2016)</a:t>
            </a:r>
            <a:r>
              <a:rPr lang="en-US" sz="1000" dirty="0"/>
              <a:t> </a:t>
            </a:r>
            <a:endParaRPr lang="cs-CZ" sz="1000" dirty="0"/>
          </a:p>
          <a:p>
            <a:pPr lvl="1"/>
            <a:r>
              <a:rPr lang="en-US" sz="1000" dirty="0"/>
              <a:t>ex-post evaluation of the effects of the structural funds and cohesion policy on the Slovak economy for the period 2007-2013 </a:t>
            </a:r>
            <a:endParaRPr lang="cs-CZ" sz="1000" dirty="0"/>
          </a:p>
          <a:p>
            <a:pPr lvl="1"/>
            <a:r>
              <a:rPr lang="en-US" sz="1000" dirty="0"/>
              <a:t>different scenarios were analyzed using various absorption level and with the focus on several territorial levels (except of the NUTS3 level)</a:t>
            </a:r>
            <a:endParaRPr lang="cs-CZ" sz="1000" dirty="0"/>
          </a:p>
          <a:p>
            <a:pPr lvl="1"/>
            <a:r>
              <a:rPr lang="en-US" sz="1000" dirty="0"/>
              <a:t>positive effect on the Slovak economy</a:t>
            </a:r>
            <a:r>
              <a:rPr lang="cs-CZ" sz="1000" dirty="0"/>
              <a:t> and </a:t>
            </a:r>
            <a:r>
              <a:rPr lang="cs-CZ" sz="1000" dirty="0" err="1"/>
              <a:t>confirmation</a:t>
            </a:r>
            <a:r>
              <a:rPr lang="cs-CZ" sz="1000" dirty="0"/>
              <a:t> </a:t>
            </a:r>
            <a:r>
              <a:rPr lang="cs-CZ" sz="1000" dirty="0" err="1"/>
              <a:t>of</a:t>
            </a:r>
            <a:r>
              <a:rPr lang="cs-CZ" sz="1000" dirty="0"/>
              <a:t> </a:t>
            </a:r>
            <a:r>
              <a:rPr lang="cs-CZ" sz="1000" dirty="0" err="1"/>
              <a:t>the</a:t>
            </a:r>
            <a:r>
              <a:rPr lang="en-US" sz="1000" dirty="0"/>
              <a:t> convergence process of Slovakia </a:t>
            </a:r>
            <a:endParaRPr lang="cs-CZ" sz="1000" dirty="0"/>
          </a:p>
          <a:p>
            <a:pPr lvl="1"/>
            <a:r>
              <a:rPr lang="cs-CZ" sz="1000" dirty="0" err="1"/>
              <a:t>policy</a:t>
            </a:r>
            <a:r>
              <a:rPr lang="cs-CZ" sz="1000" dirty="0"/>
              <a:t> </a:t>
            </a:r>
            <a:r>
              <a:rPr lang="cs-CZ" sz="1000" dirty="0" err="1"/>
              <a:t>recommendation</a:t>
            </a:r>
            <a:r>
              <a:rPr lang="cs-CZ" sz="1000" dirty="0"/>
              <a:t> </a:t>
            </a:r>
            <a:r>
              <a:rPr lang="cs-CZ" sz="1000" dirty="0" err="1"/>
              <a:t>was</a:t>
            </a:r>
            <a:r>
              <a:rPr lang="cs-CZ" sz="1000" dirty="0"/>
              <a:t> </a:t>
            </a:r>
            <a:r>
              <a:rPr lang="cs-CZ" sz="1000" dirty="0" err="1"/>
              <a:t>concerning</a:t>
            </a:r>
            <a:r>
              <a:rPr lang="cs-CZ" sz="1000" dirty="0"/>
              <a:t> </a:t>
            </a:r>
            <a:r>
              <a:rPr lang="cs-CZ" sz="1000" dirty="0" err="1"/>
              <a:t>the</a:t>
            </a:r>
            <a:r>
              <a:rPr lang="en-US" sz="1000" dirty="0"/>
              <a:t> distribution of the EU grants more equally during the whole period </a:t>
            </a:r>
            <a:r>
              <a:rPr lang="cs-CZ" sz="1000" dirty="0" err="1"/>
              <a:t>which</a:t>
            </a:r>
            <a:r>
              <a:rPr lang="cs-CZ" sz="1000" dirty="0"/>
              <a:t> </a:t>
            </a:r>
            <a:r>
              <a:rPr lang="en-US" sz="1000" dirty="0"/>
              <a:t>would have had stronger positive effect on the economy </a:t>
            </a:r>
            <a:endParaRPr lang="cs-CZ" sz="1000" dirty="0"/>
          </a:p>
          <a:p>
            <a:pPr lvl="1"/>
            <a:r>
              <a:rPr lang="cs-CZ" sz="1000" dirty="0" err="1"/>
              <a:t>also</a:t>
            </a:r>
            <a:r>
              <a:rPr lang="en-US" sz="1000" dirty="0"/>
              <a:t> recommended to focus more on the quality of the national policy and related legislative framework and also to link the EU funds with the systematical reforms and the national policies </a:t>
            </a:r>
            <a:endParaRPr lang="cs-CZ" sz="1000" dirty="0"/>
          </a:p>
          <a:p>
            <a:pPr marL="0" indent="0">
              <a:buNone/>
            </a:pPr>
            <a:r>
              <a:rPr lang="en-US" sz="1000" dirty="0"/>
              <a:t> </a:t>
            </a:r>
            <a:endParaRPr lang="cs-CZ" sz="1000" dirty="0"/>
          </a:p>
          <a:p>
            <a:r>
              <a:rPr lang="en-US" sz="1000" dirty="0"/>
              <a:t>Denmark </a:t>
            </a:r>
            <a:r>
              <a:rPr lang="cs-CZ" sz="1000" dirty="0"/>
              <a:t>(2010-2011)</a:t>
            </a:r>
          </a:p>
          <a:p>
            <a:pPr lvl="1"/>
            <a:r>
              <a:rPr lang="en-US" sz="1000" dirty="0" err="1"/>
              <a:t>simulat</a:t>
            </a:r>
            <a:r>
              <a:rPr lang="cs-CZ" sz="1000" dirty="0" err="1"/>
              <a:t>ions</a:t>
            </a:r>
            <a:r>
              <a:rPr lang="en-US" sz="1000" dirty="0"/>
              <a:t> </a:t>
            </a:r>
            <a:r>
              <a:rPr lang="cs-CZ" sz="1000" dirty="0" err="1"/>
              <a:t>of</a:t>
            </a:r>
            <a:r>
              <a:rPr lang="cs-CZ" sz="1000" dirty="0"/>
              <a:t> </a:t>
            </a:r>
            <a:r>
              <a:rPr lang="en-US" sz="1000" dirty="0"/>
              <a:t>the development and the effect of the selected decisions that were realized by the Danish government </a:t>
            </a:r>
            <a:endParaRPr lang="cs-CZ" sz="1000" dirty="0"/>
          </a:p>
          <a:p>
            <a:pPr lvl="1"/>
            <a:r>
              <a:rPr lang="en-US" sz="1000" dirty="0"/>
              <a:t>Danish of Higher Education and Science and the Danish Agency for Science, Technology and Innovation prepared in 2011 the Central Innovation Manual on Excellent Econometric Impact Analyses of Innovation Policy (CIM) for strengthening the principles and the elements of the evidence-based policies in the public policy preparation </a:t>
            </a:r>
            <a:r>
              <a:rPr lang="cs-CZ" sz="1000" dirty="0"/>
              <a:t>=&gt; SEE OTHER SLIDE</a:t>
            </a:r>
          </a:p>
          <a:p>
            <a:pPr lvl="1"/>
            <a:r>
              <a:rPr lang="en-US" sz="1000" dirty="0"/>
              <a:t>helps the public policy decision makers the evaluate the planned or realized investments in public and private research and in education by identifying and measuring their effect</a:t>
            </a:r>
            <a:endParaRPr lang="cs-CZ" sz="1000" dirty="0"/>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Tree>
    <p:extLst>
      <p:ext uri="{BB962C8B-B14F-4D97-AF65-F5344CB8AC3E}">
        <p14:creationId xmlns:p14="http://schemas.microsoft.com/office/powerpoint/2010/main" val="1485502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pic>
        <p:nvPicPr>
          <p:cNvPr id="6" name="Zástupný symbol pro obsah 5"/>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691680" y="210337"/>
            <a:ext cx="5465330" cy="6385305"/>
          </a:xfrm>
        </p:spPr>
      </p:pic>
    </p:spTree>
    <p:extLst>
      <p:ext uri="{BB962C8B-B14F-4D97-AF65-F5344CB8AC3E}">
        <p14:creationId xmlns:p14="http://schemas.microsoft.com/office/powerpoint/2010/main" val="816181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84"/>
            <a:ext cx="8229600" cy="1143000"/>
          </a:xfrm>
        </p:spPr>
        <p:txBody>
          <a:bodyPr>
            <a:noAutofit/>
          </a:bodyPr>
          <a:lstStyle/>
          <a:p>
            <a:r>
              <a:rPr lang="cs-CZ" sz="3600" b="1" dirty="0" err="1">
                <a:solidFill>
                  <a:schemeClr val="tx2"/>
                </a:solidFill>
              </a:rPr>
              <a:t>Macroevaluations</a:t>
            </a:r>
            <a:r>
              <a:rPr lang="cs-CZ" sz="3600" b="1" dirty="0">
                <a:solidFill>
                  <a:schemeClr val="tx2"/>
                </a:solidFill>
              </a:rPr>
              <a:t> </a:t>
            </a:r>
            <a:r>
              <a:rPr lang="cs-CZ" sz="3600" b="1" dirty="0" err="1">
                <a:solidFill>
                  <a:schemeClr val="tx2"/>
                </a:solidFill>
              </a:rPr>
              <a:t>future</a:t>
            </a:r>
            <a:r>
              <a:rPr lang="cs-CZ" sz="3600" b="1" dirty="0">
                <a:solidFill>
                  <a:schemeClr val="tx2"/>
                </a:solidFill>
              </a:rPr>
              <a:t> ?</a:t>
            </a:r>
          </a:p>
        </p:txBody>
      </p:sp>
      <p:sp>
        <p:nvSpPr>
          <p:cNvPr id="3" name="Zástupný symbol pro obsah 2"/>
          <p:cNvSpPr>
            <a:spLocks noGrp="1"/>
          </p:cNvSpPr>
          <p:nvPr>
            <p:ph idx="1"/>
          </p:nvPr>
        </p:nvSpPr>
        <p:spPr>
          <a:xfrm>
            <a:off x="457200" y="908720"/>
            <a:ext cx="8229600" cy="5616624"/>
          </a:xfrm>
        </p:spPr>
        <p:txBody>
          <a:bodyPr>
            <a:noAutofit/>
          </a:bodyPr>
          <a:lstStyle/>
          <a:p>
            <a:endParaRPr lang="cs-CZ" sz="1800" dirty="0"/>
          </a:p>
          <a:p>
            <a:r>
              <a:rPr lang="cs-CZ" sz="1800" dirty="0" err="1"/>
              <a:t>Blanchard</a:t>
            </a:r>
            <a:r>
              <a:rPr lang="cs-CZ" sz="1800" dirty="0"/>
              <a:t> (2018): </a:t>
            </a:r>
            <a:r>
              <a:rPr lang="cs-CZ" sz="1800" dirty="0" err="1"/>
              <a:t>Current</a:t>
            </a:r>
            <a:r>
              <a:rPr lang="cs-CZ" sz="1800" dirty="0"/>
              <a:t> DSGE </a:t>
            </a:r>
            <a:r>
              <a:rPr lang="cs-CZ" sz="1800" dirty="0" err="1"/>
              <a:t>models</a:t>
            </a:r>
            <a:r>
              <a:rPr lang="cs-CZ" sz="1800" dirty="0"/>
              <a:t> are not </a:t>
            </a:r>
            <a:r>
              <a:rPr lang="cs-CZ" sz="1800" dirty="0" err="1"/>
              <a:t>perfect</a:t>
            </a:r>
            <a:r>
              <a:rPr lang="cs-CZ" sz="1800" dirty="0"/>
              <a:t>, but </a:t>
            </a:r>
            <a:r>
              <a:rPr lang="cs-CZ" sz="1800" dirty="0" err="1"/>
              <a:t>they</a:t>
            </a:r>
            <a:r>
              <a:rPr lang="cs-CZ" sz="1800" dirty="0"/>
              <a:t> </a:t>
            </a:r>
            <a:r>
              <a:rPr lang="cs-CZ" sz="1800" dirty="0" err="1"/>
              <a:t>contain</a:t>
            </a:r>
            <a:r>
              <a:rPr lang="cs-CZ" sz="1800" dirty="0"/>
              <a:t> </a:t>
            </a:r>
            <a:r>
              <a:rPr lang="cs-CZ" sz="1800" dirty="0" err="1"/>
              <a:t>right</a:t>
            </a:r>
            <a:r>
              <a:rPr lang="cs-CZ" sz="1800" dirty="0"/>
              <a:t> </a:t>
            </a:r>
            <a:r>
              <a:rPr lang="cs-CZ" sz="1800" dirty="0" err="1"/>
              <a:t>foundations</a:t>
            </a:r>
            <a:r>
              <a:rPr lang="cs-CZ" sz="1800" dirty="0"/>
              <a:t> and </a:t>
            </a:r>
            <a:r>
              <a:rPr lang="cs-CZ" sz="1800" dirty="0" err="1"/>
              <a:t>must</a:t>
            </a:r>
            <a:r>
              <a:rPr lang="cs-CZ" sz="1800" dirty="0"/>
              <a:t> </a:t>
            </a:r>
            <a:r>
              <a:rPr lang="cs-CZ" sz="1800" dirty="0" err="1"/>
              <a:t>be</a:t>
            </a:r>
            <a:r>
              <a:rPr lang="cs-CZ" sz="1800" dirty="0"/>
              <a:t> </a:t>
            </a:r>
            <a:r>
              <a:rPr lang="cs-CZ" sz="1800" dirty="0" err="1"/>
              <a:t>constantly</a:t>
            </a:r>
            <a:r>
              <a:rPr lang="cs-CZ" sz="1800" dirty="0"/>
              <a:t> </a:t>
            </a:r>
            <a:r>
              <a:rPr lang="cs-CZ" sz="1800" dirty="0" err="1"/>
              <a:t>improved</a:t>
            </a:r>
            <a:r>
              <a:rPr lang="cs-CZ" sz="1800" dirty="0"/>
              <a:t>, not </a:t>
            </a:r>
            <a:r>
              <a:rPr lang="cs-CZ" sz="1800" dirty="0" err="1"/>
              <a:t>discarded</a:t>
            </a:r>
            <a:r>
              <a:rPr lang="cs-CZ" sz="1800" dirty="0"/>
              <a:t>. M</a:t>
            </a:r>
            <a:r>
              <a:rPr lang="en-US" sz="1800" dirty="0" err="1"/>
              <a:t>oreover</a:t>
            </a:r>
            <a:r>
              <a:rPr lang="en-US" sz="1800" dirty="0"/>
              <a:t>, different types of macroeconomic models are needed for different purposes</a:t>
            </a:r>
            <a:r>
              <a:rPr lang="cs-CZ" sz="1800" dirty="0"/>
              <a:t>. </a:t>
            </a:r>
          </a:p>
          <a:p>
            <a:endParaRPr lang="cs-CZ" sz="1800" dirty="0"/>
          </a:p>
          <a:p>
            <a:r>
              <a:rPr lang="cs-CZ" sz="1800" dirty="0" err="1"/>
              <a:t>Alvarez-Martinez</a:t>
            </a:r>
            <a:r>
              <a:rPr lang="cs-CZ" sz="1800" dirty="0"/>
              <a:t> (2014):</a:t>
            </a:r>
            <a:r>
              <a:rPr lang="en-US" sz="1800" dirty="0"/>
              <a:t> We do not build roads or repair ports just to strengthen construction jobs, but rather because these goods allow people and products to be transported at a lower cost</a:t>
            </a:r>
            <a:r>
              <a:rPr lang="cs-CZ" sz="1800" dirty="0"/>
              <a:t>s. </a:t>
            </a:r>
            <a:r>
              <a:rPr lang="en-US" sz="1800" dirty="0"/>
              <a:t>The same can be said about the educational programs and activities that </a:t>
            </a:r>
            <a:r>
              <a:rPr lang="cs-CZ" sz="1800" dirty="0" err="1"/>
              <a:t>we</a:t>
            </a:r>
            <a:r>
              <a:rPr lang="cs-CZ" sz="1800" dirty="0"/>
              <a:t> </a:t>
            </a:r>
            <a:r>
              <a:rPr lang="en-US" sz="1800" dirty="0"/>
              <a:t>do not finance only to enrich and improve the universities and schools, but rather to improve the ability of people (and through it the productivity and wages). </a:t>
            </a:r>
            <a:endParaRPr lang="cs-CZ" sz="1800" dirty="0"/>
          </a:p>
          <a:p>
            <a:endParaRPr lang="cs-CZ" sz="1800" dirty="0"/>
          </a:p>
          <a:p>
            <a:r>
              <a:rPr lang="en-US" sz="1800" dirty="0"/>
              <a:t>One of the questions asked could be, for example, how much this money has contributed to economic growth or reducing unemployment.</a:t>
            </a:r>
            <a:r>
              <a:rPr lang="cs-CZ" sz="1800" dirty="0"/>
              <a:t> </a:t>
            </a:r>
            <a:r>
              <a:rPr lang="en-US" sz="1800" dirty="0"/>
              <a:t>During the preparation, implementation and subsequent evaluation of each investment, it is necessary to ask not only what the investment was used for and how, but also what relevant impacts associated with the implementation and impact of the interventions arose due to this investment.</a:t>
            </a:r>
            <a:endParaRPr lang="cs-CZ" sz="1000" dirty="0"/>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Tree>
    <p:extLst>
      <p:ext uri="{BB962C8B-B14F-4D97-AF65-F5344CB8AC3E}">
        <p14:creationId xmlns:p14="http://schemas.microsoft.com/office/powerpoint/2010/main" val="2534566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699" y="2115881"/>
            <a:ext cx="8229600" cy="2000264"/>
          </a:xfrm>
        </p:spPr>
        <p:txBody>
          <a:bodyPr>
            <a:normAutofit/>
          </a:bodyPr>
          <a:lstStyle/>
          <a:p>
            <a:r>
              <a:rPr lang="cs-CZ" sz="3600" dirty="0" err="1">
                <a:solidFill>
                  <a:schemeClr val="tx2"/>
                </a:solidFill>
              </a:rPr>
              <a:t>Thank</a:t>
            </a:r>
            <a:r>
              <a:rPr lang="cs-CZ" sz="3600" dirty="0">
                <a:solidFill>
                  <a:schemeClr val="tx2"/>
                </a:solidFill>
              </a:rPr>
              <a:t> </a:t>
            </a:r>
            <a:r>
              <a:rPr lang="cs-CZ" sz="3600" dirty="0" err="1">
                <a:solidFill>
                  <a:schemeClr val="tx2"/>
                </a:solidFill>
              </a:rPr>
              <a:t>you</a:t>
            </a:r>
            <a:r>
              <a:rPr lang="cs-CZ" sz="3600" dirty="0">
                <a:solidFill>
                  <a:schemeClr val="tx2"/>
                </a:solidFill>
              </a:rPr>
              <a:t> </a:t>
            </a:r>
            <a:r>
              <a:rPr lang="cs-CZ" sz="3600" dirty="0" err="1">
                <a:solidFill>
                  <a:schemeClr val="tx2"/>
                </a:solidFill>
              </a:rPr>
              <a:t>for</a:t>
            </a:r>
            <a:r>
              <a:rPr lang="cs-CZ" sz="3600" dirty="0">
                <a:solidFill>
                  <a:schemeClr val="tx2"/>
                </a:solidFill>
              </a:rPr>
              <a:t> </a:t>
            </a:r>
            <a:r>
              <a:rPr lang="cs-CZ" sz="3600" dirty="0" err="1">
                <a:solidFill>
                  <a:schemeClr val="tx2"/>
                </a:solidFill>
              </a:rPr>
              <a:t>your</a:t>
            </a:r>
            <a:r>
              <a:rPr lang="cs-CZ" sz="3600" dirty="0">
                <a:solidFill>
                  <a:schemeClr val="tx2"/>
                </a:solidFill>
              </a:rPr>
              <a:t> </a:t>
            </a:r>
            <a:r>
              <a:rPr lang="cs-CZ" sz="3600" dirty="0" err="1">
                <a:solidFill>
                  <a:schemeClr val="tx2"/>
                </a:solidFill>
              </a:rPr>
              <a:t>attention</a:t>
            </a:r>
            <a:r>
              <a:rPr lang="cs-CZ" sz="3600" dirty="0">
                <a:solidFill>
                  <a:schemeClr val="tx2"/>
                </a:solidFill>
              </a:rPr>
              <a:t>.</a:t>
            </a:r>
            <a:endParaRPr lang="cs-CZ" sz="6600" dirty="0">
              <a:solidFill>
                <a:schemeClr val="tx2"/>
              </a:solidFill>
            </a:endParaRPr>
          </a:p>
        </p:txBody>
      </p:sp>
      <p:pic>
        <p:nvPicPr>
          <p:cNvPr id="4" name="Picture 3" descr="Macintosh HD:Users:aleschmelar:Desktop:Dropbox:Screenshots:Screenshot 2014-02-23 15.30.39.png"/>
          <p:cNvPicPr/>
          <p:nvPr/>
        </p:nvPicPr>
        <p:blipFill>
          <a:blip r:embed="rId2">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pic>
        <p:nvPicPr>
          <p:cNvPr id="5"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476672"/>
            <a:ext cx="1037590" cy="1094740"/>
          </a:xfrm>
          <a:prstGeom prst="rect">
            <a:avLst/>
          </a:prstGeom>
          <a:noFill/>
          <a:ln>
            <a:noFill/>
          </a:ln>
        </p:spPr>
      </p:pic>
      <p:pic>
        <p:nvPicPr>
          <p:cNvPr id="9" name="Picture 2"/>
          <p:cNvPicPr/>
          <p:nvPr/>
        </p:nvPicPr>
        <p:blipFill>
          <a:blip r:embed="rId4">
            <a:extLst>
              <a:ext uri="{28A0092B-C50C-407E-A947-70E740481C1C}">
                <a14:useLocalDpi xmlns:a14="http://schemas.microsoft.com/office/drawing/2010/main" val="0"/>
              </a:ext>
            </a:extLst>
          </a:blip>
          <a:srcRect/>
          <a:stretch>
            <a:fillRect/>
          </a:stretch>
        </p:blipFill>
        <p:spPr bwMode="auto">
          <a:xfrm>
            <a:off x="6831161" y="1606064"/>
            <a:ext cx="765175" cy="238760"/>
          </a:xfrm>
          <a:prstGeom prst="rect">
            <a:avLst/>
          </a:prstGeom>
          <a:noFill/>
          <a:ln>
            <a:noFill/>
          </a:ln>
        </p:spPr>
      </p:pic>
      <p:pic>
        <p:nvPicPr>
          <p:cNvPr id="10" name="Picture 3" descr="Macintosh HD:Users:aleschmelar:Desktop:Dropbox:Screenshots:Screenshot 2014-02-23 15.30.39.png"/>
          <p:cNvPicPr/>
          <p:nvPr/>
        </p:nvPicPr>
        <p:blipFill>
          <a:blip r:embed="rId5">
            <a:extLst>
              <a:ext uri="{28A0092B-C50C-407E-A947-70E740481C1C}">
                <a14:useLocalDpi xmlns:a14="http://schemas.microsoft.com/office/drawing/2010/main" val="0"/>
              </a:ext>
            </a:extLst>
          </a:blip>
          <a:srcRect/>
          <a:stretch>
            <a:fillRect/>
          </a:stretch>
        </p:blipFill>
        <p:spPr bwMode="auto">
          <a:xfrm>
            <a:off x="7716921" y="476672"/>
            <a:ext cx="167447" cy="5198005"/>
          </a:xfrm>
          <a:prstGeom prst="rect">
            <a:avLst/>
          </a:prstGeom>
          <a:noFill/>
          <a:ln>
            <a:noFill/>
          </a:ln>
        </p:spPr>
      </p:pic>
      <p:sp>
        <p:nvSpPr>
          <p:cNvPr id="5" name="Nadpis 4"/>
          <p:cNvSpPr>
            <a:spLocks noGrp="1"/>
          </p:cNvSpPr>
          <p:nvPr>
            <p:ph type="ctrTitle"/>
          </p:nvPr>
        </p:nvSpPr>
        <p:spPr>
          <a:xfrm>
            <a:off x="836562" y="1147480"/>
            <a:ext cx="6766520" cy="4104456"/>
          </a:xfrm>
        </p:spPr>
        <p:txBody>
          <a:bodyPr>
            <a:noAutofit/>
          </a:bodyPr>
          <a:lstStyle/>
          <a:p>
            <a:pPr algn="r">
              <a:lnSpc>
                <a:spcPct val="115000"/>
              </a:lnSpc>
              <a:spcAft>
                <a:spcPts val="600"/>
              </a:spcAft>
            </a:pPr>
            <a:r>
              <a:rPr lang="cs-CZ" sz="1400" b="1" dirty="0">
                <a:solidFill>
                  <a:srgbClr val="1F497D"/>
                </a:solidFill>
                <a:ea typeface="Calibri"/>
                <a:cs typeface="Times New Roman"/>
              </a:rPr>
              <a:t/>
            </a:r>
            <a:br>
              <a:rPr lang="cs-CZ" sz="1400" b="1" dirty="0">
                <a:solidFill>
                  <a:srgbClr val="1F497D"/>
                </a:solidFill>
                <a:ea typeface="Calibri"/>
                <a:cs typeface="Times New Roman"/>
              </a:rPr>
            </a:br>
            <a:r>
              <a:rPr lang="cs-CZ" sz="1400" b="1" dirty="0">
                <a:solidFill>
                  <a:srgbClr val="1F497D"/>
                </a:solidFill>
                <a:ea typeface="Calibri"/>
                <a:cs typeface="Times New Roman"/>
              </a:rPr>
              <a:t/>
            </a:r>
            <a:br>
              <a:rPr lang="cs-CZ" sz="1400" b="1" dirty="0">
                <a:solidFill>
                  <a:srgbClr val="1F497D"/>
                </a:solidFill>
                <a:ea typeface="Calibri"/>
                <a:cs typeface="Times New Roman"/>
              </a:rPr>
            </a:br>
            <a:r>
              <a:rPr lang="cs-CZ" sz="1400" b="1" dirty="0">
                <a:solidFill>
                  <a:srgbClr val="1F497D"/>
                </a:solidFill>
                <a:ea typeface="Calibri"/>
                <a:cs typeface="Times New Roman"/>
              </a:rPr>
              <a:t/>
            </a:r>
            <a:br>
              <a:rPr lang="cs-CZ" sz="1400" b="1" dirty="0">
                <a:solidFill>
                  <a:srgbClr val="1F497D"/>
                </a:solidFill>
                <a:ea typeface="Calibri"/>
                <a:cs typeface="Times New Roman"/>
              </a:rPr>
            </a:br>
            <a:r>
              <a:rPr lang="cs-CZ" sz="1400" b="1" dirty="0">
                <a:solidFill>
                  <a:srgbClr val="1F497D"/>
                </a:solidFill>
                <a:ea typeface="Calibri"/>
                <a:cs typeface="Times New Roman"/>
              </a:rPr>
              <a:t/>
            </a:r>
            <a:br>
              <a:rPr lang="cs-CZ" sz="1400" b="1" dirty="0">
                <a:solidFill>
                  <a:srgbClr val="1F497D"/>
                </a:solidFill>
                <a:ea typeface="Calibri"/>
                <a:cs typeface="Times New Roman"/>
              </a:rPr>
            </a:br>
            <a:r>
              <a:rPr lang="cs-CZ" sz="1400" b="1" dirty="0">
                <a:solidFill>
                  <a:srgbClr val="1F497D"/>
                </a:solidFill>
                <a:ea typeface="Calibri"/>
                <a:cs typeface="Times New Roman"/>
              </a:rPr>
              <a:t/>
            </a:r>
            <a:br>
              <a:rPr lang="cs-CZ" sz="1400" b="1" dirty="0">
                <a:solidFill>
                  <a:srgbClr val="1F497D"/>
                </a:solidFill>
                <a:ea typeface="Calibri"/>
                <a:cs typeface="Times New Roman"/>
              </a:rPr>
            </a:br>
            <a:r>
              <a:rPr lang="cs-CZ" sz="1400" b="1" dirty="0">
                <a:solidFill>
                  <a:srgbClr val="1F497D"/>
                </a:solidFill>
                <a:ea typeface="Calibri"/>
                <a:cs typeface="Times New Roman"/>
              </a:rPr>
              <a:t/>
            </a:r>
            <a:br>
              <a:rPr lang="cs-CZ" sz="1400" b="1" dirty="0">
                <a:solidFill>
                  <a:srgbClr val="1F497D"/>
                </a:solidFill>
                <a:ea typeface="Calibri"/>
                <a:cs typeface="Times New Roman"/>
              </a:rPr>
            </a:br>
            <a:r>
              <a:rPr lang="en-US" sz="1400" b="1" dirty="0">
                <a:solidFill>
                  <a:srgbClr val="1F497D"/>
                </a:solidFill>
                <a:cs typeface="Times New Roman"/>
              </a:rPr>
              <a:t>The Fifth Conference of the NCA Evaluation Unit: Communication of Evaluation Results</a:t>
            </a:r>
            <a:br>
              <a:rPr lang="en-US" sz="1400" b="1" dirty="0">
                <a:solidFill>
                  <a:srgbClr val="1F497D"/>
                </a:solidFill>
                <a:cs typeface="Times New Roman"/>
              </a:rPr>
            </a:br>
            <a:r>
              <a:rPr lang="cs-CZ" sz="1400" b="1" dirty="0">
                <a:solidFill>
                  <a:srgbClr val="1F497D"/>
                </a:solidFill>
                <a:ea typeface="Calibri"/>
                <a:cs typeface="Times New Roman"/>
              </a:rPr>
              <a:t>24th </a:t>
            </a:r>
            <a:r>
              <a:rPr lang="cs-CZ" sz="1400" b="1" dirty="0" err="1">
                <a:solidFill>
                  <a:srgbClr val="1F497D"/>
                </a:solidFill>
                <a:ea typeface="Calibri"/>
                <a:cs typeface="Times New Roman"/>
              </a:rPr>
              <a:t>October</a:t>
            </a:r>
            <a:r>
              <a:rPr lang="cs-CZ" sz="1400" b="1" dirty="0">
                <a:solidFill>
                  <a:srgbClr val="1F497D"/>
                </a:solidFill>
                <a:ea typeface="Calibri"/>
                <a:cs typeface="Times New Roman"/>
              </a:rPr>
              <a:t> 2019</a:t>
            </a:r>
            <a:r>
              <a:rPr lang="cs-CZ" sz="1400" dirty="0">
                <a:solidFill>
                  <a:srgbClr val="262626"/>
                </a:solidFill>
                <a:ea typeface="Calibri"/>
                <a:cs typeface="Times New Roman"/>
              </a:rPr>
              <a:t/>
            </a:r>
            <a:br>
              <a:rPr lang="cs-CZ" sz="1400" dirty="0">
                <a:solidFill>
                  <a:srgbClr val="262626"/>
                </a:solidFill>
                <a:ea typeface="Calibri"/>
                <a:cs typeface="Times New Roman"/>
              </a:rPr>
            </a:br>
            <a:r>
              <a:rPr lang="cs-CZ" sz="1400" dirty="0">
                <a:solidFill>
                  <a:srgbClr val="262626"/>
                </a:solidFill>
                <a:ea typeface="Calibri"/>
                <a:cs typeface="Times New Roman"/>
              </a:rPr>
              <a:t/>
            </a:r>
            <a:br>
              <a:rPr lang="cs-CZ" sz="1400" dirty="0">
                <a:solidFill>
                  <a:srgbClr val="262626"/>
                </a:solidFill>
                <a:ea typeface="Calibri"/>
                <a:cs typeface="Times New Roman"/>
              </a:rPr>
            </a:br>
            <a:r>
              <a:rPr lang="en-US" sz="2400" b="1" dirty="0">
                <a:solidFill>
                  <a:srgbClr val="1F497D"/>
                </a:solidFill>
                <a:ea typeface="Calibri"/>
                <a:cs typeface="Times New Roman"/>
              </a:rPr>
              <a:t>Macro-evaluations contribution to greater accountability of policy impacts assessments in Europe (EU member states administrations overview and practice)</a:t>
            </a:r>
            <a:r>
              <a:rPr lang="cs-CZ" sz="2400" b="1" dirty="0">
                <a:solidFill>
                  <a:srgbClr val="1F497D"/>
                </a:solidFill>
                <a:ea typeface="Calibri"/>
                <a:cs typeface="Times New Roman"/>
              </a:rPr>
              <a:t/>
            </a:r>
            <a:br>
              <a:rPr lang="cs-CZ" sz="2400" b="1" dirty="0">
                <a:solidFill>
                  <a:srgbClr val="1F497D"/>
                </a:solidFill>
                <a:ea typeface="Calibri"/>
                <a:cs typeface="Times New Roman"/>
              </a:rPr>
            </a:br>
            <a:r>
              <a:rPr lang="cs-CZ" sz="1400" dirty="0">
                <a:solidFill>
                  <a:srgbClr val="1F497D"/>
                </a:solidFill>
                <a:ea typeface="Calibri"/>
                <a:cs typeface="Times New Roman"/>
              </a:rPr>
              <a:t> </a:t>
            </a:r>
            <a:r>
              <a:rPr lang="cs-CZ" sz="1400" dirty="0">
                <a:solidFill>
                  <a:srgbClr val="262626"/>
                </a:solidFill>
                <a:ea typeface="Calibri"/>
                <a:cs typeface="Times New Roman"/>
              </a:rPr>
              <a:t/>
            </a:r>
            <a:br>
              <a:rPr lang="cs-CZ" sz="1400" dirty="0">
                <a:solidFill>
                  <a:srgbClr val="262626"/>
                </a:solidFill>
                <a:ea typeface="Calibri"/>
                <a:cs typeface="Times New Roman"/>
              </a:rPr>
            </a:br>
            <a:r>
              <a:rPr lang="cs-CZ" sz="1400" dirty="0">
                <a:solidFill>
                  <a:srgbClr val="262626"/>
                </a:solidFill>
                <a:ea typeface="Calibri"/>
                <a:cs typeface="Times New Roman"/>
              </a:rPr>
              <a:t/>
            </a:r>
            <a:br>
              <a:rPr lang="cs-CZ" sz="1400" dirty="0">
                <a:solidFill>
                  <a:srgbClr val="262626"/>
                </a:solidFill>
                <a:ea typeface="Calibri"/>
                <a:cs typeface="Times New Roman"/>
              </a:rPr>
            </a:br>
            <a:r>
              <a:rPr lang="cs-CZ" sz="1400" dirty="0">
                <a:solidFill>
                  <a:srgbClr val="1F497D"/>
                </a:solidFill>
                <a:ea typeface="Calibri"/>
                <a:cs typeface="Times New Roman"/>
              </a:rPr>
              <a:t>Stanislav </a:t>
            </a:r>
            <a:r>
              <a:rPr lang="cs-CZ" sz="1400" dirty="0" err="1">
                <a:solidFill>
                  <a:srgbClr val="1F497D"/>
                </a:solidFill>
                <a:ea typeface="Calibri"/>
                <a:cs typeface="Times New Roman"/>
              </a:rPr>
              <a:t>Volčík</a:t>
            </a:r>
            <a:r>
              <a:rPr lang="cs-CZ" sz="1400" dirty="0">
                <a:solidFill>
                  <a:srgbClr val="1F497D"/>
                </a:solidFill>
                <a:ea typeface="Calibri"/>
                <a:cs typeface="Times New Roman"/>
              </a:rPr>
              <a:t> and Filip Hrůza</a:t>
            </a:r>
            <a:r>
              <a:rPr lang="cs-CZ" sz="1400" b="1" dirty="0">
                <a:solidFill>
                  <a:srgbClr val="1F497D"/>
                </a:solidFill>
                <a:ea typeface="Calibri"/>
                <a:cs typeface="Times New Roman"/>
              </a:rPr>
              <a:t/>
            </a:r>
            <a:br>
              <a:rPr lang="cs-CZ" sz="1400" b="1" dirty="0">
                <a:solidFill>
                  <a:srgbClr val="1F497D"/>
                </a:solidFill>
                <a:ea typeface="Calibri"/>
                <a:cs typeface="Times New Roman"/>
              </a:rPr>
            </a:br>
            <a:r>
              <a:rPr lang="en-US" sz="1400" b="1" dirty="0">
                <a:solidFill>
                  <a:srgbClr val="1F497D"/>
                </a:solidFill>
                <a:ea typeface="Calibri"/>
                <a:cs typeface="Times New Roman"/>
              </a:rPr>
              <a:t>The Office of the Government of the Czech Republic</a:t>
            </a:r>
            <a:endParaRPr lang="cs-CZ" sz="1400" dirty="0"/>
          </a:p>
        </p:txBody>
      </p:sp>
      <p:pic>
        <p:nvPicPr>
          <p:cNvPr id="1025" name="Picture 1" descr="uvcr-logo-sablony-zahlav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585" y="762104"/>
            <a:ext cx="2592288" cy="754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286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3600" b="1" dirty="0" err="1">
                <a:solidFill>
                  <a:schemeClr val="tx2"/>
                </a:solidFill>
              </a:rPr>
              <a:t>Motivation</a:t>
            </a:r>
            <a:endParaRPr lang="cs-CZ" sz="3600" b="1" dirty="0">
              <a:solidFill>
                <a:schemeClr val="tx2"/>
              </a:solidFill>
            </a:endParaRPr>
          </a:p>
        </p:txBody>
      </p:sp>
      <p:sp>
        <p:nvSpPr>
          <p:cNvPr id="3" name="Zástupný symbol pro obsah 2"/>
          <p:cNvSpPr>
            <a:spLocks noGrp="1"/>
          </p:cNvSpPr>
          <p:nvPr>
            <p:ph idx="1"/>
          </p:nvPr>
        </p:nvSpPr>
        <p:spPr>
          <a:xfrm>
            <a:off x="457200" y="1196752"/>
            <a:ext cx="8229600" cy="4968552"/>
          </a:xfrm>
        </p:spPr>
        <p:txBody>
          <a:bodyPr>
            <a:normAutofit fontScale="62500" lnSpcReduction="20000"/>
          </a:bodyPr>
          <a:lstStyle/>
          <a:p>
            <a:r>
              <a:rPr lang="cs-CZ" dirty="0"/>
              <a:t>i</a:t>
            </a:r>
            <a:r>
              <a:rPr lang="en-US" dirty="0" err="1"/>
              <a:t>ncreas</a:t>
            </a:r>
            <a:r>
              <a:rPr lang="cs-CZ" dirty="0" err="1"/>
              <a:t>ing</a:t>
            </a:r>
            <a:r>
              <a:rPr lang="en-US" dirty="0"/>
              <a:t> complexity in global economies</a:t>
            </a:r>
            <a:r>
              <a:rPr lang="cs-CZ" dirty="0"/>
              <a:t> and </a:t>
            </a:r>
            <a:r>
              <a:rPr lang="cs-CZ" dirty="0" err="1"/>
              <a:t>contemporary</a:t>
            </a:r>
            <a:r>
              <a:rPr lang="cs-CZ" dirty="0"/>
              <a:t> </a:t>
            </a:r>
            <a:r>
              <a:rPr lang="cs-CZ" dirty="0" err="1"/>
              <a:t>issues</a:t>
            </a:r>
            <a:r>
              <a:rPr lang="cs-CZ" dirty="0"/>
              <a:t> (</a:t>
            </a:r>
            <a:r>
              <a:rPr lang="cs-CZ" dirty="0" err="1"/>
              <a:t>structural</a:t>
            </a:r>
            <a:r>
              <a:rPr lang="cs-CZ" dirty="0"/>
              <a:t> </a:t>
            </a:r>
            <a:r>
              <a:rPr lang="cs-CZ" dirty="0" err="1"/>
              <a:t>reforms</a:t>
            </a:r>
            <a:r>
              <a:rPr lang="cs-CZ" dirty="0"/>
              <a:t>, </a:t>
            </a:r>
            <a:r>
              <a:rPr lang="cs-CZ" dirty="0" err="1"/>
              <a:t>macroeconomic</a:t>
            </a:r>
            <a:r>
              <a:rPr lang="cs-CZ" dirty="0"/>
              <a:t> </a:t>
            </a:r>
            <a:r>
              <a:rPr lang="cs-CZ" dirty="0" err="1"/>
              <a:t>predictions</a:t>
            </a:r>
            <a:r>
              <a:rPr lang="cs-CZ" dirty="0"/>
              <a:t>, ESIF,..)</a:t>
            </a:r>
            <a:r>
              <a:rPr lang="en-US" dirty="0"/>
              <a:t> </a:t>
            </a:r>
            <a:endParaRPr lang="cs-CZ" dirty="0"/>
          </a:p>
          <a:p>
            <a:endParaRPr lang="cs-CZ" dirty="0"/>
          </a:p>
          <a:p>
            <a:r>
              <a:rPr lang="en-US" dirty="0"/>
              <a:t>demands on good governance and evidence-based policy-making </a:t>
            </a:r>
            <a:r>
              <a:rPr lang="cs-CZ" dirty="0"/>
              <a:t>(</a:t>
            </a:r>
            <a:r>
              <a:rPr lang="cs-CZ" dirty="0" err="1"/>
              <a:t>accountability</a:t>
            </a:r>
            <a:r>
              <a:rPr lang="cs-CZ" dirty="0"/>
              <a:t>)</a:t>
            </a:r>
          </a:p>
          <a:p>
            <a:endParaRPr lang="cs-CZ" dirty="0"/>
          </a:p>
          <a:p>
            <a:r>
              <a:rPr lang="en-US" dirty="0"/>
              <a:t>growing usage of macroeconomic evaluation and methods </a:t>
            </a:r>
            <a:r>
              <a:rPr lang="cs-CZ" dirty="0"/>
              <a:t>(</a:t>
            </a:r>
            <a:r>
              <a:rPr lang="en-US" dirty="0"/>
              <a:t>academics and practice</a:t>
            </a:r>
            <a:r>
              <a:rPr lang="cs-CZ" dirty="0"/>
              <a:t>)</a:t>
            </a:r>
            <a:r>
              <a:rPr lang="en-US" dirty="0"/>
              <a:t> </a:t>
            </a:r>
            <a:endParaRPr lang="cs-CZ" dirty="0"/>
          </a:p>
          <a:p>
            <a:endParaRPr lang="cs-CZ" dirty="0"/>
          </a:p>
          <a:p>
            <a:r>
              <a:rPr lang="en-US" dirty="0"/>
              <a:t>current practice shows different evaluation tools </a:t>
            </a:r>
            <a:r>
              <a:rPr lang="en-US" dirty="0" err="1"/>
              <a:t>provid</a:t>
            </a:r>
            <a:r>
              <a:rPr lang="cs-CZ" dirty="0" err="1"/>
              <a:t>ing</a:t>
            </a:r>
            <a:r>
              <a:rPr lang="en-US" dirty="0"/>
              <a:t> different outcomes so each tool enriches policy-makers with different point of view </a:t>
            </a:r>
            <a:r>
              <a:rPr lang="cs-CZ" dirty="0" err="1"/>
              <a:t>or</a:t>
            </a:r>
            <a:r>
              <a:rPr lang="cs-CZ" dirty="0"/>
              <a:t> </a:t>
            </a:r>
            <a:r>
              <a:rPr lang="cs-CZ" dirty="0" err="1"/>
              <a:t>perspective</a:t>
            </a:r>
            <a:r>
              <a:rPr lang="cs-CZ" dirty="0"/>
              <a:t> (</a:t>
            </a:r>
            <a:r>
              <a:rPr lang="cs-CZ" dirty="0" err="1"/>
              <a:t>principle</a:t>
            </a:r>
            <a:r>
              <a:rPr lang="cs-CZ" dirty="0"/>
              <a:t> </a:t>
            </a:r>
            <a:r>
              <a:rPr lang="cs-CZ" dirty="0" err="1"/>
              <a:t>of</a:t>
            </a:r>
            <a:r>
              <a:rPr lang="cs-CZ" dirty="0"/>
              <a:t> </a:t>
            </a:r>
            <a:r>
              <a:rPr lang="cs-CZ" dirty="0" err="1"/>
              <a:t>mosaic</a:t>
            </a:r>
            <a:r>
              <a:rPr lang="cs-CZ" dirty="0"/>
              <a:t>)</a:t>
            </a:r>
          </a:p>
          <a:p>
            <a:endParaRPr lang="cs-CZ" dirty="0"/>
          </a:p>
          <a:p>
            <a:r>
              <a:rPr lang="en-US" dirty="0"/>
              <a:t>Bradley et al. (2005)</a:t>
            </a:r>
            <a:r>
              <a:rPr lang="cs-CZ" dirty="0"/>
              <a:t>:</a:t>
            </a:r>
            <a:r>
              <a:rPr lang="en-US" dirty="0"/>
              <a:t> </a:t>
            </a:r>
            <a:r>
              <a:rPr lang="cs-CZ" dirty="0"/>
              <a:t>W</a:t>
            </a:r>
            <a:r>
              <a:rPr lang="en-US" dirty="0"/>
              <a:t>hen large-scale public policy or investment </a:t>
            </a:r>
            <a:r>
              <a:rPr lang="en-US" dirty="0" err="1"/>
              <a:t>programmes</a:t>
            </a:r>
            <a:r>
              <a:rPr lang="en-US" dirty="0"/>
              <a:t> are realized and also evaluated, different modelling tools are required to identify and assess the micro and macro policy impacts towards the improvement of the evaluation process and decision-making process in the public sector at all. </a:t>
            </a:r>
            <a:endParaRPr lang="cs-CZ" dirty="0"/>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Tree>
    <p:extLst>
      <p:ext uri="{BB962C8B-B14F-4D97-AF65-F5344CB8AC3E}">
        <p14:creationId xmlns:p14="http://schemas.microsoft.com/office/powerpoint/2010/main" val="3186504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3600" b="1" dirty="0" err="1">
                <a:solidFill>
                  <a:schemeClr val="tx2"/>
                </a:solidFill>
              </a:rPr>
              <a:t>What</a:t>
            </a:r>
            <a:r>
              <a:rPr lang="cs-CZ" sz="3600" b="1" dirty="0">
                <a:solidFill>
                  <a:schemeClr val="tx2"/>
                </a:solidFill>
              </a:rPr>
              <a:t> </a:t>
            </a:r>
            <a:r>
              <a:rPr lang="cs-CZ" sz="3600" b="1" dirty="0" err="1">
                <a:solidFill>
                  <a:schemeClr val="tx2"/>
                </a:solidFill>
              </a:rPr>
              <a:t>is</a:t>
            </a:r>
            <a:r>
              <a:rPr lang="cs-CZ" sz="3600" b="1" dirty="0">
                <a:solidFill>
                  <a:schemeClr val="tx2"/>
                </a:solidFill>
              </a:rPr>
              <a:t> </a:t>
            </a:r>
            <a:r>
              <a:rPr lang="cs-CZ" sz="3600" b="1" dirty="0" err="1">
                <a:solidFill>
                  <a:schemeClr val="tx2"/>
                </a:solidFill>
              </a:rPr>
              <a:t>the</a:t>
            </a:r>
            <a:r>
              <a:rPr lang="cs-CZ" sz="3600" b="1" dirty="0">
                <a:solidFill>
                  <a:schemeClr val="tx2"/>
                </a:solidFill>
              </a:rPr>
              <a:t> </a:t>
            </a:r>
            <a:r>
              <a:rPr lang="cs-CZ" sz="3600" b="1" dirty="0" err="1">
                <a:solidFill>
                  <a:schemeClr val="tx2"/>
                </a:solidFill>
              </a:rPr>
              <a:t>macroevaluation</a:t>
            </a:r>
            <a:r>
              <a:rPr lang="cs-CZ" sz="3600" b="1" dirty="0">
                <a:solidFill>
                  <a:schemeClr val="tx2"/>
                </a:solidFill>
              </a:rPr>
              <a:t> </a:t>
            </a:r>
            <a:r>
              <a:rPr lang="cs-CZ" sz="3600" b="1" dirty="0" err="1">
                <a:solidFill>
                  <a:schemeClr val="tx2"/>
                </a:solidFill>
              </a:rPr>
              <a:t>approach</a:t>
            </a:r>
            <a:r>
              <a:rPr lang="cs-CZ" sz="3600" b="1" dirty="0">
                <a:solidFill>
                  <a:schemeClr val="tx2"/>
                </a:solidFill>
              </a:rPr>
              <a:t>?</a:t>
            </a:r>
          </a:p>
        </p:txBody>
      </p:sp>
      <p:sp>
        <p:nvSpPr>
          <p:cNvPr id="3" name="Zástupný symbol pro obsah 2"/>
          <p:cNvSpPr>
            <a:spLocks noGrp="1"/>
          </p:cNvSpPr>
          <p:nvPr>
            <p:ph idx="1"/>
          </p:nvPr>
        </p:nvSpPr>
        <p:spPr>
          <a:xfrm>
            <a:off x="457200" y="1268760"/>
            <a:ext cx="8229600" cy="5040560"/>
          </a:xfrm>
        </p:spPr>
        <p:txBody>
          <a:bodyPr>
            <a:normAutofit fontScale="62500" lnSpcReduction="20000"/>
          </a:bodyPr>
          <a:lstStyle/>
          <a:p>
            <a:r>
              <a:rPr lang="cs-CZ" b="1" dirty="0"/>
              <a:t>D</a:t>
            </a:r>
            <a:r>
              <a:rPr lang="en-US" b="1" dirty="0" err="1"/>
              <a:t>efinition</a:t>
            </a:r>
            <a:r>
              <a:rPr lang="cs-CZ" b="1" dirty="0"/>
              <a:t>:</a:t>
            </a:r>
            <a:r>
              <a:rPr lang="en-US" dirty="0"/>
              <a:t> of </a:t>
            </a:r>
            <a:r>
              <a:rPr lang="en-US" dirty="0" err="1"/>
              <a:t>macroevaluations</a:t>
            </a:r>
            <a:r>
              <a:rPr lang="en-US" dirty="0"/>
              <a:t> in this paper involves tools starting from basic econometric tools and finishing by specific macroeconomic modelling (DSGE </a:t>
            </a:r>
            <a:r>
              <a:rPr lang="en-US" dirty="0" err="1"/>
              <a:t>etc</a:t>
            </a:r>
            <a:r>
              <a:rPr lang="en-US" dirty="0"/>
              <a:t>…). </a:t>
            </a:r>
            <a:endParaRPr lang="cs-CZ" dirty="0"/>
          </a:p>
          <a:p>
            <a:endParaRPr lang="cs-CZ" b="1" dirty="0"/>
          </a:p>
          <a:p>
            <a:r>
              <a:rPr lang="cs-CZ" b="1" dirty="0"/>
              <a:t>U</a:t>
            </a:r>
            <a:r>
              <a:rPr lang="en-US" b="1" dirty="0"/>
              <a:t>se</a:t>
            </a:r>
            <a:r>
              <a:rPr lang="cs-CZ" b="1" dirty="0"/>
              <a:t>: </a:t>
            </a:r>
            <a:r>
              <a:rPr lang="en-US" dirty="0"/>
              <a:t>evaluation of effects or impacts of different national or international public policies, structural reforms or any public interventions. </a:t>
            </a:r>
            <a:endParaRPr lang="cs-CZ" dirty="0"/>
          </a:p>
          <a:p>
            <a:endParaRPr lang="cs-CZ" b="1" dirty="0"/>
          </a:p>
          <a:p>
            <a:r>
              <a:rPr lang="cs-CZ" b="1" dirty="0"/>
              <a:t>O</a:t>
            </a:r>
            <a:r>
              <a:rPr lang="en-US" b="1" dirty="0" err="1"/>
              <a:t>utcomes</a:t>
            </a:r>
            <a:r>
              <a:rPr lang="cs-CZ" b="1" dirty="0"/>
              <a:t>:</a:t>
            </a:r>
            <a:r>
              <a:rPr lang="en-US" b="1" dirty="0"/>
              <a:t> </a:t>
            </a:r>
            <a:r>
              <a:rPr lang="en-US" dirty="0"/>
              <a:t>provide to policy-makers unique and very specific view of how planned and targeted interventions could possibly influence the economics from the macroeconomic perspective, unlike the </a:t>
            </a:r>
            <a:r>
              <a:rPr lang="en-US" dirty="0" err="1"/>
              <a:t>microevaluations</a:t>
            </a:r>
            <a:r>
              <a:rPr lang="en-US" dirty="0"/>
              <a:t> which provide more focused detail on effects and </a:t>
            </a:r>
            <a:r>
              <a:rPr lang="en-US" dirty="0" err="1"/>
              <a:t>im</a:t>
            </a:r>
            <a:r>
              <a:rPr lang="cs-CZ" dirty="0"/>
              <a:t>p</a:t>
            </a:r>
            <a:r>
              <a:rPr lang="en-US" dirty="0"/>
              <a:t>acts of the interventions but lack global perspective. </a:t>
            </a:r>
            <a:endParaRPr lang="cs-CZ" dirty="0"/>
          </a:p>
          <a:p>
            <a:endParaRPr lang="cs-CZ" b="1" dirty="0"/>
          </a:p>
          <a:p>
            <a:r>
              <a:rPr lang="cs-CZ" b="1" dirty="0" err="1"/>
              <a:t>Perspectives</a:t>
            </a:r>
            <a:r>
              <a:rPr lang="cs-CZ" b="1" dirty="0"/>
              <a:t>: </a:t>
            </a:r>
            <a:r>
              <a:rPr lang="cs-CZ" dirty="0"/>
              <a:t>T</a:t>
            </a:r>
            <a:r>
              <a:rPr lang="en-US" dirty="0"/>
              <a:t>he current development in policy evaluation practice show greater emphasis and use of </a:t>
            </a:r>
            <a:r>
              <a:rPr lang="en-US" dirty="0" err="1"/>
              <a:t>microevaluations</a:t>
            </a:r>
            <a:r>
              <a:rPr lang="en-US" dirty="0"/>
              <a:t>, mainly because of its easily readable and usable outcomes within various policy-making processes in </a:t>
            </a:r>
            <a:r>
              <a:rPr lang="en-US" dirty="0" err="1"/>
              <a:t>compari</a:t>
            </a:r>
            <a:r>
              <a:rPr lang="cs-CZ" dirty="0"/>
              <a:t>s</a:t>
            </a:r>
            <a:r>
              <a:rPr lang="en-US" dirty="0" err="1"/>
              <a:t>ons</a:t>
            </a:r>
            <a:r>
              <a:rPr lang="en-US" dirty="0"/>
              <a:t> with </a:t>
            </a:r>
            <a:r>
              <a:rPr lang="en-US" dirty="0" err="1"/>
              <a:t>macroevaluations</a:t>
            </a:r>
            <a:r>
              <a:rPr lang="en-US" dirty="0"/>
              <a:t> which development, maintenance and interpretation potential is more complicated and demanding. </a:t>
            </a:r>
            <a:endParaRPr lang="cs-CZ" dirty="0"/>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Tree>
    <p:extLst>
      <p:ext uri="{BB962C8B-B14F-4D97-AF65-F5344CB8AC3E}">
        <p14:creationId xmlns:p14="http://schemas.microsoft.com/office/powerpoint/2010/main" val="3478752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3600" b="1" dirty="0" err="1">
                <a:solidFill>
                  <a:schemeClr val="tx2"/>
                </a:solidFill>
              </a:rPr>
              <a:t>Aim</a:t>
            </a:r>
            <a:r>
              <a:rPr lang="cs-CZ" sz="3600" b="1" dirty="0">
                <a:solidFill>
                  <a:schemeClr val="tx2"/>
                </a:solidFill>
              </a:rPr>
              <a:t> and </a:t>
            </a:r>
            <a:r>
              <a:rPr lang="cs-CZ" sz="3600" b="1" dirty="0" err="1">
                <a:solidFill>
                  <a:schemeClr val="tx2"/>
                </a:solidFill>
              </a:rPr>
              <a:t>methods</a:t>
            </a:r>
            <a:endParaRPr lang="cs-CZ" sz="3600" b="1" dirty="0">
              <a:solidFill>
                <a:schemeClr val="tx2"/>
              </a:solidFill>
            </a:endParaRPr>
          </a:p>
        </p:txBody>
      </p:sp>
      <p:sp>
        <p:nvSpPr>
          <p:cNvPr id="3" name="Zástupný symbol pro obsah 2"/>
          <p:cNvSpPr>
            <a:spLocks noGrp="1"/>
          </p:cNvSpPr>
          <p:nvPr>
            <p:ph idx="1"/>
          </p:nvPr>
        </p:nvSpPr>
        <p:spPr>
          <a:xfrm>
            <a:off x="457200" y="1417638"/>
            <a:ext cx="8229600" cy="4891682"/>
          </a:xfrm>
        </p:spPr>
        <p:txBody>
          <a:bodyPr>
            <a:normAutofit fontScale="77500" lnSpcReduction="20000"/>
          </a:bodyPr>
          <a:lstStyle/>
          <a:p>
            <a:r>
              <a:rPr lang="cs-CZ" b="1" dirty="0"/>
              <a:t>A</a:t>
            </a:r>
            <a:r>
              <a:rPr lang="en-US" b="1" dirty="0" err="1"/>
              <a:t>im</a:t>
            </a:r>
            <a:r>
              <a:rPr lang="cs-CZ" b="1" dirty="0"/>
              <a:t>: </a:t>
            </a:r>
            <a:r>
              <a:rPr lang="en-US" dirty="0"/>
              <a:t>explore the usage </a:t>
            </a:r>
            <a:r>
              <a:rPr lang="cs-CZ" dirty="0" err="1"/>
              <a:t>macro</a:t>
            </a:r>
            <a:r>
              <a:rPr lang="cs-CZ" dirty="0"/>
              <a:t>- </a:t>
            </a:r>
            <a:r>
              <a:rPr lang="cs-CZ" dirty="0" err="1"/>
              <a:t>evaluation</a:t>
            </a:r>
            <a:r>
              <a:rPr lang="cs-CZ" dirty="0"/>
              <a:t> </a:t>
            </a:r>
            <a:r>
              <a:rPr lang="en-US" dirty="0"/>
              <a:t>approaches and analytical tools by European public administrations nowadays and to identify and describe its contributions to their policy evaluations</a:t>
            </a:r>
            <a:endParaRPr lang="cs-CZ" dirty="0"/>
          </a:p>
          <a:p>
            <a:endParaRPr lang="cs-CZ" dirty="0"/>
          </a:p>
          <a:p>
            <a:r>
              <a:rPr lang="cs-CZ" b="1" dirty="0"/>
              <a:t>M</a:t>
            </a:r>
            <a:r>
              <a:rPr lang="en-US" b="1" dirty="0" err="1"/>
              <a:t>ethods</a:t>
            </a:r>
            <a:r>
              <a:rPr lang="cs-CZ" b="1" dirty="0"/>
              <a:t>:</a:t>
            </a:r>
            <a:r>
              <a:rPr lang="cs-CZ" dirty="0"/>
              <a:t> </a:t>
            </a:r>
            <a:r>
              <a:rPr lang="en-US" dirty="0"/>
              <a:t>literature review, descriptive analysis</a:t>
            </a:r>
            <a:r>
              <a:rPr lang="cs-CZ" dirty="0"/>
              <a:t>,</a:t>
            </a:r>
            <a:r>
              <a:rPr lang="en-US" dirty="0"/>
              <a:t> content analysis</a:t>
            </a:r>
            <a:r>
              <a:rPr lang="cs-CZ" dirty="0"/>
              <a:t>, </a:t>
            </a:r>
            <a:r>
              <a:rPr lang="cs-CZ" dirty="0" err="1"/>
              <a:t>questionnaire</a:t>
            </a:r>
            <a:r>
              <a:rPr lang="cs-CZ" dirty="0"/>
              <a:t> and </a:t>
            </a:r>
            <a:r>
              <a:rPr lang="cs-CZ" dirty="0" err="1"/>
              <a:t>interviews</a:t>
            </a:r>
            <a:r>
              <a:rPr lang="en-US" dirty="0"/>
              <a:t> </a:t>
            </a:r>
            <a:endParaRPr lang="cs-CZ" dirty="0"/>
          </a:p>
          <a:p>
            <a:endParaRPr lang="cs-CZ" b="1" dirty="0"/>
          </a:p>
          <a:p>
            <a:r>
              <a:rPr lang="cs-CZ" b="1" dirty="0"/>
              <a:t>C</a:t>
            </a:r>
            <a:r>
              <a:rPr lang="en-US" b="1" dirty="0" err="1"/>
              <a:t>ontribution</a:t>
            </a:r>
            <a:r>
              <a:rPr lang="cs-CZ" b="1" dirty="0"/>
              <a:t>: </a:t>
            </a:r>
            <a:r>
              <a:rPr lang="en-US" dirty="0"/>
              <a:t>completing the picture about macroevolutions use by public administration bodies across Europe </a:t>
            </a:r>
            <a:endParaRPr lang="cs-CZ" dirty="0"/>
          </a:p>
          <a:p>
            <a:endParaRPr lang="cs-CZ" b="1" dirty="0"/>
          </a:p>
          <a:p>
            <a:r>
              <a:rPr lang="cs-CZ" b="1" dirty="0"/>
              <a:t>Data:</a:t>
            </a:r>
            <a:r>
              <a:rPr lang="cs-CZ" dirty="0"/>
              <a:t> </a:t>
            </a:r>
            <a:r>
              <a:rPr lang="cs-CZ" dirty="0" err="1"/>
              <a:t>literature</a:t>
            </a:r>
            <a:r>
              <a:rPr lang="cs-CZ" dirty="0"/>
              <a:t> </a:t>
            </a:r>
            <a:r>
              <a:rPr lang="cs-CZ" dirty="0" err="1"/>
              <a:t>review</a:t>
            </a:r>
            <a:r>
              <a:rPr lang="en-US" dirty="0"/>
              <a:t> (secondary data)</a:t>
            </a:r>
            <a:r>
              <a:rPr lang="cs-CZ" dirty="0"/>
              <a:t>, </a:t>
            </a:r>
            <a:r>
              <a:rPr lang="en-US" dirty="0"/>
              <a:t>own experience</a:t>
            </a:r>
            <a:r>
              <a:rPr lang="cs-CZ" dirty="0"/>
              <a:t>, </a:t>
            </a:r>
            <a:r>
              <a:rPr lang="cs-CZ" dirty="0" err="1"/>
              <a:t>questionnaire</a:t>
            </a:r>
            <a:r>
              <a:rPr lang="cs-CZ" dirty="0"/>
              <a:t> </a:t>
            </a:r>
            <a:r>
              <a:rPr lang="cs-CZ" dirty="0" err="1"/>
              <a:t>or</a:t>
            </a:r>
            <a:r>
              <a:rPr lang="cs-CZ" dirty="0"/>
              <a:t> interview</a:t>
            </a:r>
            <a:r>
              <a:rPr lang="en-US" dirty="0"/>
              <a:t> (primary data).</a:t>
            </a:r>
            <a:endParaRPr lang="cs-CZ" dirty="0"/>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Tree>
    <p:extLst>
      <p:ext uri="{BB962C8B-B14F-4D97-AF65-F5344CB8AC3E}">
        <p14:creationId xmlns:p14="http://schemas.microsoft.com/office/powerpoint/2010/main" val="3377105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en-US" sz="3600" b="1" dirty="0">
                <a:solidFill>
                  <a:schemeClr val="tx2"/>
                </a:solidFill>
              </a:rPr>
              <a:t>Integrated </a:t>
            </a:r>
            <a:r>
              <a:rPr lang="cs-CZ" sz="3600" b="1" dirty="0">
                <a:solidFill>
                  <a:schemeClr val="tx2"/>
                </a:solidFill>
              </a:rPr>
              <a:t>m</a:t>
            </a:r>
            <a:r>
              <a:rPr lang="en-US" sz="3600" b="1" dirty="0" err="1">
                <a:solidFill>
                  <a:schemeClr val="tx2"/>
                </a:solidFill>
              </a:rPr>
              <a:t>icro</a:t>
            </a:r>
            <a:r>
              <a:rPr lang="en-US" sz="3600" b="1" dirty="0">
                <a:solidFill>
                  <a:schemeClr val="tx2"/>
                </a:solidFill>
              </a:rPr>
              <a:t>- and macro approach (IMM)</a:t>
            </a:r>
            <a:endParaRPr lang="cs-CZ" sz="3600" b="1" dirty="0">
              <a:solidFill>
                <a:schemeClr val="tx2"/>
              </a:solidFill>
            </a:endParaRPr>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pic>
        <p:nvPicPr>
          <p:cNvPr id="102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19" y="1598630"/>
            <a:ext cx="7982095" cy="411638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p:cNvSpPr>
            <a:spLocks noChangeArrowheads="1"/>
          </p:cNvSpPr>
          <p:nvPr/>
        </p:nvSpPr>
        <p:spPr bwMode="auto">
          <a:xfrm>
            <a:off x="251519" y="571501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cs-CZ" sz="12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Source: Bradley et al. (2005) </a:t>
            </a:r>
            <a:endParaRPr kumimoji="0" lang="en-US" altLang="cs-CZ"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93294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33286" y="231201"/>
            <a:ext cx="8363272" cy="5995566"/>
          </a:xfrm>
        </p:spPr>
        <p:txBody>
          <a:bodyPr>
            <a:normAutofit fontScale="70000" lnSpcReduction="20000"/>
          </a:bodyPr>
          <a:lstStyle/>
          <a:p>
            <a:pPr marL="0" indent="0">
              <a:buNone/>
            </a:pPr>
            <a:endParaRPr lang="cs-CZ" dirty="0"/>
          </a:p>
          <a:p>
            <a:pPr marL="0" indent="0">
              <a:buNone/>
            </a:pPr>
            <a:r>
              <a:rPr lang="cs-CZ" dirty="0" err="1"/>
              <a:t>Saxegaard</a:t>
            </a:r>
            <a:r>
              <a:rPr lang="cs-CZ" dirty="0"/>
              <a:t> (2017) </a:t>
            </a:r>
          </a:p>
          <a:p>
            <a:pPr lvl="1"/>
            <a:endParaRPr lang="cs-CZ" dirty="0"/>
          </a:p>
          <a:p>
            <a:pPr lvl="1"/>
            <a:r>
              <a:rPr lang="cs-CZ" dirty="0"/>
              <a:t>Ministry </a:t>
            </a:r>
            <a:r>
              <a:rPr lang="cs-CZ" dirty="0" err="1"/>
              <a:t>of</a:t>
            </a:r>
            <a:r>
              <a:rPr lang="cs-CZ" dirty="0"/>
              <a:t> finance </a:t>
            </a:r>
            <a:r>
              <a:rPr lang="cs-CZ" dirty="0" err="1"/>
              <a:t>Finland</a:t>
            </a:r>
            <a:r>
              <a:rPr lang="cs-CZ" dirty="0"/>
              <a:t> </a:t>
            </a:r>
            <a:r>
              <a:rPr lang="cs-CZ" dirty="0" err="1"/>
              <a:t>developed</a:t>
            </a:r>
            <a:r>
              <a:rPr lang="cs-CZ" dirty="0"/>
              <a:t> model KOOMA </a:t>
            </a:r>
            <a:r>
              <a:rPr lang="cs-CZ" dirty="0" err="1"/>
              <a:t>from</a:t>
            </a:r>
            <a:r>
              <a:rPr lang="cs-CZ" dirty="0"/>
              <a:t> 2007 </a:t>
            </a:r>
            <a:r>
              <a:rPr lang="cs-CZ" dirty="0" err="1"/>
              <a:t>till</a:t>
            </a:r>
            <a:r>
              <a:rPr lang="cs-CZ" dirty="0"/>
              <a:t> 2011/2012 </a:t>
            </a:r>
            <a:r>
              <a:rPr lang="cs-CZ" dirty="0" err="1"/>
              <a:t>with</a:t>
            </a:r>
            <a:r>
              <a:rPr lang="cs-CZ" dirty="0"/>
              <a:t> 3 </a:t>
            </a:r>
            <a:r>
              <a:rPr lang="cs-CZ" dirty="0" err="1"/>
              <a:t>members</a:t>
            </a:r>
            <a:r>
              <a:rPr lang="cs-CZ" dirty="0"/>
              <a:t> </a:t>
            </a:r>
            <a:r>
              <a:rPr lang="cs-CZ" dirty="0" err="1"/>
              <a:t>of</a:t>
            </a:r>
            <a:r>
              <a:rPr lang="cs-CZ" dirty="0"/>
              <a:t> expert team </a:t>
            </a:r>
          </a:p>
          <a:p>
            <a:pPr lvl="1"/>
            <a:endParaRPr lang="cs-CZ" dirty="0"/>
          </a:p>
          <a:p>
            <a:pPr lvl="1"/>
            <a:r>
              <a:rPr lang="cs-CZ" dirty="0" err="1"/>
              <a:t>Central</a:t>
            </a:r>
            <a:r>
              <a:rPr lang="cs-CZ" dirty="0"/>
              <a:t> bank </a:t>
            </a:r>
            <a:r>
              <a:rPr lang="cs-CZ" dirty="0" err="1"/>
              <a:t>of</a:t>
            </a:r>
            <a:r>
              <a:rPr lang="cs-CZ" dirty="0"/>
              <a:t> UK </a:t>
            </a:r>
            <a:r>
              <a:rPr lang="cs-CZ" dirty="0" err="1"/>
              <a:t>developed</a:t>
            </a:r>
            <a:r>
              <a:rPr lang="cs-CZ" dirty="0"/>
              <a:t> model COMPASS and </a:t>
            </a:r>
            <a:r>
              <a:rPr lang="cs-CZ" dirty="0" err="1"/>
              <a:t>other</a:t>
            </a:r>
            <a:r>
              <a:rPr lang="cs-CZ" dirty="0"/>
              <a:t> </a:t>
            </a:r>
            <a:r>
              <a:rPr lang="cs-CZ" dirty="0" err="1"/>
              <a:t>suitable</a:t>
            </a:r>
            <a:r>
              <a:rPr lang="cs-CZ" dirty="0"/>
              <a:t> </a:t>
            </a:r>
            <a:r>
              <a:rPr lang="cs-CZ" dirty="0" err="1"/>
              <a:t>models</a:t>
            </a:r>
            <a:r>
              <a:rPr lang="cs-CZ" dirty="0"/>
              <a:t> </a:t>
            </a:r>
            <a:r>
              <a:rPr lang="cs-CZ" dirty="0" err="1"/>
              <a:t>with</a:t>
            </a:r>
            <a:r>
              <a:rPr lang="cs-CZ" dirty="0"/>
              <a:t> up to 7 </a:t>
            </a:r>
            <a:r>
              <a:rPr lang="cs-CZ" dirty="0" err="1"/>
              <a:t>people</a:t>
            </a:r>
            <a:r>
              <a:rPr lang="cs-CZ" dirty="0"/>
              <a:t> </a:t>
            </a:r>
            <a:r>
              <a:rPr lang="cs-CZ" dirty="0" err="1"/>
              <a:t>for</a:t>
            </a:r>
            <a:r>
              <a:rPr lang="cs-CZ" dirty="0"/>
              <a:t> </a:t>
            </a:r>
            <a:r>
              <a:rPr lang="cs-CZ" dirty="0" err="1"/>
              <a:t>over</a:t>
            </a:r>
            <a:r>
              <a:rPr lang="cs-CZ" dirty="0"/>
              <a:t> 2 and ¼ </a:t>
            </a:r>
            <a:r>
              <a:rPr lang="cs-CZ" dirty="0" err="1"/>
              <a:t>years</a:t>
            </a:r>
            <a:endParaRPr lang="cs-CZ" dirty="0"/>
          </a:p>
          <a:p>
            <a:pPr lvl="1"/>
            <a:endParaRPr lang="cs-CZ" dirty="0"/>
          </a:p>
          <a:p>
            <a:pPr lvl="1"/>
            <a:r>
              <a:rPr lang="cs-CZ" dirty="0" err="1"/>
              <a:t>Danish</a:t>
            </a:r>
            <a:r>
              <a:rPr lang="cs-CZ" dirty="0"/>
              <a:t> model ADAM </a:t>
            </a:r>
            <a:r>
              <a:rPr lang="cs-CZ" dirty="0" err="1"/>
              <a:t>requires</a:t>
            </a:r>
            <a:r>
              <a:rPr lang="cs-CZ" dirty="0"/>
              <a:t> </a:t>
            </a:r>
            <a:r>
              <a:rPr lang="cs-CZ" dirty="0" err="1"/>
              <a:t>from</a:t>
            </a:r>
            <a:r>
              <a:rPr lang="cs-CZ" dirty="0"/>
              <a:t> </a:t>
            </a:r>
            <a:r>
              <a:rPr lang="cs-CZ" dirty="0" err="1"/>
              <a:t>the</a:t>
            </a:r>
            <a:r>
              <a:rPr lang="cs-CZ" dirty="0"/>
              <a:t> </a:t>
            </a:r>
            <a:r>
              <a:rPr lang="cs-CZ" dirty="0" err="1"/>
              <a:t>perspective</a:t>
            </a:r>
            <a:r>
              <a:rPr lang="cs-CZ" dirty="0"/>
              <a:t> </a:t>
            </a:r>
            <a:r>
              <a:rPr lang="cs-CZ" dirty="0" err="1"/>
              <a:t>of</a:t>
            </a:r>
            <a:r>
              <a:rPr lang="cs-CZ" dirty="0"/>
              <a:t> </a:t>
            </a:r>
            <a:r>
              <a:rPr lang="cs-CZ" dirty="0" err="1"/>
              <a:t>maintanance</a:t>
            </a:r>
            <a:r>
              <a:rPr lang="cs-CZ" dirty="0"/>
              <a:t> cca 2 FTE on Ministry </a:t>
            </a:r>
            <a:r>
              <a:rPr lang="cs-CZ" dirty="0" err="1"/>
              <a:t>of</a:t>
            </a:r>
            <a:r>
              <a:rPr lang="cs-CZ" dirty="0"/>
              <a:t> finance and 8 on </a:t>
            </a:r>
            <a:r>
              <a:rPr lang="cs-CZ" dirty="0" err="1"/>
              <a:t>Central</a:t>
            </a:r>
            <a:r>
              <a:rPr lang="cs-CZ" dirty="0"/>
              <a:t> </a:t>
            </a:r>
            <a:r>
              <a:rPr lang="cs-CZ" dirty="0" err="1"/>
              <a:t>statistics</a:t>
            </a:r>
            <a:r>
              <a:rPr lang="cs-CZ" dirty="0"/>
              <a:t> </a:t>
            </a:r>
            <a:r>
              <a:rPr lang="cs-CZ" dirty="0" err="1"/>
              <a:t>bureau</a:t>
            </a:r>
            <a:endParaRPr lang="cs-CZ" dirty="0"/>
          </a:p>
          <a:p>
            <a:pPr lvl="1"/>
            <a:endParaRPr lang="cs-CZ" dirty="0"/>
          </a:p>
          <a:p>
            <a:pPr lvl="1"/>
            <a:r>
              <a:rPr lang="cs-CZ" dirty="0" err="1"/>
              <a:t>Because</a:t>
            </a:r>
            <a:r>
              <a:rPr lang="cs-CZ" dirty="0"/>
              <a:t> </a:t>
            </a:r>
            <a:r>
              <a:rPr lang="cs-CZ" dirty="0" err="1"/>
              <a:t>of</a:t>
            </a:r>
            <a:r>
              <a:rPr lang="cs-CZ" dirty="0"/>
              <a:t> </a:t>
            </a:r>
            <a:r>
              <a:rPr lang="cs-CZ" dirty="0" err="1"/>
              <a:t>high</a:t>
            </a:r>
            <a:r>
              <a:rPr lang="cs-CZ" dirty="0"/>
              <a:t> </a:t>
            </a:r>
            <a:r>
              <a:rPr lang="cs-CZ" dirty="0" err="1"/>
              <a:t>standards</a:t>
            </a:r>
            <a:r>
              <a:rPr lang="cs-CZ" dirty="0"/>
              <a:t> and </a:t>
            </a:r>
            <a:r>
              <a:rPr lang="cs-CZ" dirty="0" err="1"/>
              <a:t>costs</a:t>
            </a:r>
            <a:r>
              <a:rPr lang="cs-CZ" dirty="0"/>
              <a:t> public </a:t>
            </a:r>
            <a:r>
              <a:rPr lang="cs-CZ" dirty="0" err="1"/>
              <a:t>institutions</a:t>
            </a:r>
            <a:r>
              <a:rPr lang="cs-CZ" dirty="0"/>
              <a:t> are </a:t>
            </a:r>
            <a:r>
              <a:rPr lang="cs-CZ" dirty="0" err="1"/>
              <a:t>usually</a:t>
            </a:r>
            <a:r>
              <a:rPr lang="cs-CZ" dirty="0"/>
              <a:t> </a:t>
            </a:r>
            <a:r>
              <a:rPr lang="cs-CZ" dirty="0" err="1"/>
              <a:t>seeking</a:t>
            </a:r>
            <a:r>
              <a:rPr lang="cs-CZ" dirty="0"/>
              <a:t> </a:t>
            </a:r>
            <a:r>
              <a:rPr lang="cs-CZ" dirty="0" err="1"/>
              <a:t>for</a:t>
            </a:r>
            <a:r>
              <a:rPr lang="cs-CZ" dirty="0"/>
              <a:t> </a:t>
            </a:r>
            <a:r>
              <a:rPr lang="cs-CZ" dirty="0" err="1"/>
              <a:t>modified</a:t>
            </a:r>
            <a:r>
              <a:rPr lang="cs-CZ" dirty="0"/>
              <a:t> </a:t>
            </a:r>
            <a:r>
              <a:rPr lang="cs-CZ" dirty="0" err="1"/>
              <a:t>versions</a:t>
            </a:r>
            <a:r>
              <a:rPr lang="cs-CZ" dirty="0"/>
              <a:t> </a:t>
            </a:r>
            <a:r>
              <a:rPr lang="cs-CZ" dirty="0" err="1"/>
              <a:t>or</a:t>
            </a:r>
            <a:r>
              <a:rPr lang="cs-CZ" dirty="0"/>
              <a:t> </a:t>
            </a:r>
            <a:r>
              <a:rPr lang="cs-CZ" dirty="0" err="1"/>
              <a:t>forms</a:t>
            </a:r>
            <a:r>
              <a:rPr lang="cs-CZ" dirty="0"/>
              <a:t> </a:t>
            </a:r>
            <a:r>
              <a:rPr lang="cs-CZ" dirty="0" err="1"/>
              <a:t>of</a:t>
            </a:r>
            <a:r>
              <a:rPr lang="cs-CZ" dirty="0"/>
              <a:t> </a:t>
            </a:r>
            <a:r>
              <a:rPr lang="cs-CZ" dirty="0" err="1"/>
              <a:t>using</a:t>
            </a:r>
            <a:r>
              <a:rPr lang="cs-CZ" dirty="0"/>
              <a:t> such </a:t>
            </a:r>
            <a:r>
              <a:rPr lang="cs-CZ" dirty="0" err="1"/>
              <a:t>specific</a:t>
            </a:r>
            <a:r>
              <a:rPr lang="cs-CZ" dirty="0"/>
              <a:t> </a:t>
            </a:r>
            <a:r>
              <a:rPr lang="cs-CZ" dirty="0" err="1"/>
              <a:t>techniques</a:t>
            </a:r>
            <a:r>
              <a:rPr lang="cs-CZ" dirty="0"/>
              <a:t> </a:t>
            </a:r>
            <a:r>
              <a:rPr lang="cs-CZ" dirty="0" err="1"/>
              <a:t>or</a:t>
            </a:r>
            <a:r>
              <a:rPr lang="cs-CZ" dirty="0"/>
              <a:t> </a:t>
            </a:r>
            <a:r>
              <a:rPr lang="cs-CZ" dirty="0" err="1"/>
              <a:t>their</a:t>
            </a:r>
            <a:r>
              <a:rPr lang="cs-CZ" dirty="0"/>
              <a:t> </a:t>
            </a:r>
            <a:r>
              <a:rPr lang="cs-CZ" dirty="0" err="1"/>
              <a:t>outcomes</a:t>
            </a:r>
            <a:r>
              <a:rPr lang="cs-CZ" dirty="0"/>
              <a:t> (outsourcing </a:t>
            </a:r>
            <a:r>
              <a:rPr lang="cs-CZ" dirty="0" err="1"/>
              <a:t>of</a:t>
            </a:r>
            <a:r>
              <a:rPr lang="cs-CZ" dirty="0"/>
              <a:t> </a:t>
            </a:r>
            <a:r>
              <a:rPr lang="cs-CZ" dirty="0" err="1"/>
              <a:t>evaluations</a:t>
            </a:r>
            <a:r>
              <a:rPr lang="cs-CZ" dirty="0"/>
              <a:t>, </a:t>
            </a:r>
            <a:r>
              <a:rPr lang="cs-CZ" dirty="0" err="1"/>
              <a:t>involvement</a:t>
            </a:r>
            <a:r>
              <a:rPr lang="cs-CZ" dirty="0"/>
              <a:t> </a:t>
            </a:r>
            <a:r>
              <a:rPr lang="cs-CZ" dirty="0" err="1"/>
              <a:t>of</a:t>
            </a:r>
            <a:r>
              <a:rPr lang="cs-CZ" dirty="0"/>
              <a:t> </a:t>
            </a:r>
            <a:r>
              <a:rPr lang="cs-CZ" dirty="0" err="1"/>
              <a:t>external</a:t>
            </a:r>
            <a:r>
              <a:rPr lang="cs-CZ" dirty="0"/>
              <a:t> </a:t>
            </a:r>
            <a:r>
              <a:rPr lang="cs-CZ" dirty="0" err="1"/>
              <a:t>experts</a:t>
            </a:r>
            <a:r>
              <a:rPr lang="cs-CZ" dirty="0"/>
              <a:t>, use </a:t>
            </a:r>
            <a:r>
              <a:rPr lang="cs-CZ" dirty="0" err="1"/>
              <a:t>of</a:t>
            </a:r>
            <a:r>
              <a:rPr lang="cs-CZ" dirty="0"/>
              <a:t> </a:t>
            </a:r>
            <a:r>
              <a:rPr lang="cs-CZ" dirty="0" err="1"/>
              <a:t>modified</a:t>
            </a:r>
            <a:r>
              <a:rPr lang="cs-CZ" dirty="0"/>
              <a:t> </a:t>
            </a:r>
            <a:r>
              <a:rPr lang="cs-CZ" dirty="0" err="1"/>
              <a:t>or</a:t>
            </a:r>
            <a:r>
              <a:rPr lang="cs-CZ" dirty="0"/>
              <a:t> </a:t>
            </a:r>
            <a:r>
              <a:rPr lang="cs-CZ" dirty="0" err="1"/>
              <a:t>already</a:t>
            </a:r>
            <a:r>
              <a:rPr lang="cs-CZ" dirty="0"/>
              <a:t> </a:t>
            </a:r>
            <a:r>
              <a:rPr lang="cs-CZ" dirty="0" err="1"/>
              <a:t>used</a:t>
            </a:r>
            <a:r>
              <a:rPr lang="cs-CZ" dirty="0"/>
              <a:t> </a:t>
            </a:r>
            <a:r>
              <a:rPr lang="cs-CZ" dirty="0" err="1"/>
              <a:t>models</a:t>
            </a:r>
            <a:r>
              <a:rPr lang="cs-CZ" dirty="0"/>
              <a:t> </a:t>
            </a:r>
            <a:r>
              <a:rPr lang="cs-CZ" dirty="0" err="1"/>
              <a:t>etc</a:t>
            </a:r>
            <a:r>
              <a:rPr lang="cs-CZ" dirty="0"/>
              <a:t>.). </a:t>
            </a:r>
          </a:p>
          <a:p>
            <a:pPr lvl="1"/>
            <a:endParaRPr lang="cs-CZ" dirty="0"/>
          </a:p>
          <a:p>
            <a:pPr lvl="1"/>
            <a:r>
              <a:rPr lang="cs-CZ" dirty="0" err="1"/>
              <a:t>Based</a:t>
            </a:r>
            <a:r>
              <a:rPr lang="cs-CZ" dirty="0"/>
              <a:t> on </a:t>
            </a:r>
            <a:r>
              <a:rPr lang="cs-CZ" dirty="0" err="1"/>
              <a:t>questionnaire</a:t>
            </a:r>
            <a:r>
              <a:rPr lang="cs-CZ" dirty="0"/>
              <a:t> </a:t>
            </a:r>
            <a:r>
              <a:rPr lang="cs-CZ" dirty="0" err="1"/>
              <a:t>survey</a:t>
            </a:r>
            <a:r>
              <a:rPr lang="cs-CZ" dirty="0"/>
              <a:t> </a:t>
            </a:r>
            <a:r>
              <a:rPr lang="cs-CZ" dirty="0" err="1"/>
              <a:t>the</a:t>
            </a:r>
            <a:r>
              <a:rPr lang="cs-CZ" dirty="0"/>
              <a:t> </a:t>
            </a:r>
            <a:r>
              <a:rPr lang="cs-CZ" dirty="0" err="1"/>
              <a:t>usual</a:t>
            </a:r>
            <a:r>
              <a:rPr lang="cs-CZ" dirty="0"/>
              <a:t> </a:t>
            </a:r>
            <a:r>
              <a:rPr lang="cs-CZ" dirty="0" err="1"/>
              <a:t>frequency</a:t>
            </a:r>
            <a:r>
              <a:rPr lang="cs-CZ" dirty="0"/>
              <a:t> </a:t>
            </a:r>
            <a:r>
              <a:rPr lang="cs-CZ" dirty="0" err="1"/>
              <a:t>of</a:t>
            </a:r>
            <a:r>
              <a:rPr lang="cs-CZ" dirty="0"/>
              <a:t> use such </a:t>
            </a:r>
            <a:r>
              <a:rPr lang="cs-CZ" dirty="0" err="1"/>
              <a:t>approaches</a:t>
            </a:r>
            <a:r>
              <a:rPr lang="cs-CZ" dirty="0"/>
              <a:t> in public </a:t>
            </a:r>
            <a:r>
              <a:rPr lang="cs-CZ" dirty="0" err="1"/>
              <a:t>administration</a:t>
            </a:r>
            <a:r>
              <a:rPr lang="cs-CZ" dirty="0"/>
              <a:t> </a:t>
            </a:r>
            <a:r>
              <a:rPr lang="cs-CZ" dirty="0" err="1"/>
              <a:t>is</a:t>
            </a:r>
            <a:r>
              <a:rPr lang="cs-CZ" dirty="0"/>
              <a:t> </a:t>
            </a:r>
            <a:r>
              <a:rPr lang="cs-CZ" dirty="0" err="1"/>
              <a:t>rather</a:t>
            </a:r>
            <a:r>
              <a:rPr lang="cs-CZ" dirty="0"/>
              <a:t> </a:t>
            </a:r>
            <a:r>
              <a:rPr lang="cs-CZ" dirty="0" err="1"/>
              <a:t>occasional</a:t>
            </a:r>
            <a:r>
              <a:rPr lang="cs-CZ" dirty="0"/>
              <a:t> (in </a:t>
            </a:r>
            <a:r>
              <a:rPr lang="cs-CZ" dirty="0" err="1"/>
              <a:t>relation</a:t>
            </a:r>
            <a:r>
              <a:rPr lang="cs-CZ" dirty="0"/>
              <a:t> to </a:t>
            </a:r>
            <a:r>
              <a:rPr lang="cs-CZ" dirty="0" err="1"/>
              <a:t>concrete</a:t>
            </a:r>
            <a:r>
              <a:rPr lang="cs-CZ" dirty="0"/>
              <a:t> </a:t>
            </a:r>
            <a:r>
              <a:rPr lang="cs-CZ" dirty="0" err="1"/>
              <a:t>target</a:t>
            </a:r>
            <a:r>
              <a:rPr lang="cs-CZ" dirty="0"/>
              <a:t> </a:t>
            </a:r>
            <a:r>
              <a:rPr lang="cs-CZ" dirty="0" err="1"/>
              <a:t>or</a:t>
            </a:r>
            <a:r>
              <a:rPr lang="cs-CZ" dirty="0"/>
              <a:t> </a:t>
            </a:r>
            <a:r>
              <a:rPr lang="cs-CZ" dirty="0" err="1"/>
              <a:t>request</a:t>
            </a:r>
            <a:r>
              <a:rPr lang="cs-CZ" dirty="0"/>
              <a:t>).</a:t>
            </a:r>
          </a:p>
        </p:txBody>
      </p:sp>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cs-CZ"/>
          </a:p>
        </p:txBody>
      </p:sp>
    </p:spTree>
    <p:extLst>
      <p:ext uri="{BB962C8B-B14F-4D97-AF65-F5344CB8AC3E}">
        <p14:creationId xmlns:p14="http://schemas.microsoft.com/office/powerpoint/2010/main" val="275414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3600" b="1" dirty="0" err="1">
                <a:solidFill>
                  <a:schemeClr val="tx2"/>
                </a:solidFill>
              </a:rPr>
              <a:t>Empirical</a:t>
            </a:r>
            <a:r>
              <a:rPr lang="cs-CZ" sz="3600" b="1" dirty="0">
                <a:solidFill>
                  <a:schemeClr val="tx2"/>
                </a:solidFill>
              </a:rPr>
              <a:t> </a:t>
            </a:r>
            <a:r>
              <a:rPr lang="cs-CZ" sz="3600" b="1" dirty="0" err="1">
                <a:solidFill>
                  <a:schemeClr val="tx2"/>
                </a:solidFill>
              </a:rPr>
              <a:t>findings</a:t>
            </a:r>
            <a:endParaRPr lang="cs-CZ" sz="3600" b="1" dirty="0">
              <a:solidFill>
                <a:schemeClr val="tx2"/>
              </a:solidFill>
            </a:endParaRPr>
          </a:p>
        </p:txBody>
      </p:sp>
      <p:sp>
        <p:nvSpPr>
          <p:cNvPr id="3" name="Zástupný symbol pro obsah 2"/>
          <p:cNvSpPr>
            <a:spLocks noGrp="1"/>
          </p:cNvSpPr>
          <p:nvPr>
            <p:ph idx="1"/>
          </p:nvPr>
        </p:nvSpPr>
        <p:spPr>
          <a:xfrm>
            <a:off x="323528" y="1600200"/>
            <a:ext cx="8363272" cy="2404864"/>
          </a:xfrm>
        </p:spPr>
        <p:txBody>
          <a:bodyPr>
            <a:normAutofit fontScale="70000" lnSpcReduction="20000"/>
          </a:bodyPr>
          <a:lstStyle/>
          <a:p>
            <a:pPr marL="0" indent="0">
              <a:buNone/>
            </a:pPr>
            <a:r>
              <a:rPr lang="cs-CZ" dirty="0"/>
              <a:t>D</a:t>
            </a:r>
            <a:r>
              <a:rPr lang="en-US" dirty="0" err="1"/>
              <a:t>ifferent</a:t>
            </a:r>
            <a:r>
              <a:rPr lang="en-US" dirty="0"/>
              <a:t> </a:t>
            </a:r>
            <a:r>
              <a:rPr lang="cs-CZ" dirty="0" err="1"/>
              <a:t>approaches</a:t>
            </a:r>
            <a:r>
              <a:rPr lang="cs-CZ" dirty="0"/>
              <a:t> </a:t>
            </a:r>
            <a:r>
              <a:rPr lang="en-US" dirty="0"/>
              <a:t>of models</a:t>
            </a:r>
            <a:r>
              <a:rPr lang="cs-CZ" dirty="0"/>
              <a:t> </a:t>
            </a:r>
            <a:r>
              <a:rPr lang="cs-CZ" dirty="0" err="1"/>
              <a:t>usage</a:t>
            </a:r>
            <a:r>
              <a:rPr lang="cs-CZ" dirty="0"/>
              <a:t> </a:t>
            </a:r>
            <a:r>
              <a:rPr lang="en-US" dirty="0"/>
              <a:t>and their outcomes</a:t>
            </a:r>
            <a:r>
              <a:rPr lang="cs-CZ" dirty="0"/>
              <a:t> by PA </a:t>
            </a:r>
            <a:r>
              <a:rPr lang="cs-CZ" dirty="0" err="1"/>
              <a:t>bodies</a:t>
            </a:r>
            <a:r>
              <a:rPr lang="cs-CZ" dirty="0"/>
              <a:t>: </a:t>
            </a:r>
          </a:p>
          <a:p>
            <a:pPr marL="0" indent="0">
              <a:buNone/>
            </a:pPr>
            <a:endParaRPr lang="cs-CZ" dirty="0"/>
          </a:p>
          <a:p>
            <a:pPr marL="0" indent="0">
              <a:buNone/>
            </a:pPr>
            <a:r>
              <a:rPr lang="cs-CZ" dirty="0"/>
              <a:t>1. PARTLY IN-HOUSE: </a:t>
            </a:r>
            <a:r>
              <a:rPr lang="cs-CZ" dirty="0" err="1"/>
              <a:t>used</a:t>
            </a:r>
            <a:r>
              <a:rPr lang="cs-CZ" dirty="0"/>
              <a:t> model-</a:t>
            </a:r>
            <a:r>
              <a:rPr lang="cs-CZ" dirty="0" err="1"/>
              <a:t>own</a:t>
            </a:r>
            <a:r>
              <a:rPr lang="cs-CZ" dirty="0"/>
              <a:t> </a:t>
            </a:r>
            <a:r>
              <a:rPr lang="cs-CZ" dirty="0" err="1"/>
              <a:t>outputs</a:t>
            </a:r>
            <a:r>
              <a:rPr lang="cs-CZ" dirty="0"/>
              <a:t> (Czech Republic </a:t>
            </a:r>
            <a:r>
              <a:rPr lang="cs-CZ" dirty="0" err="1"/>
              <a:t>etc</a:t>
            </a:r>
            <a:r>
              <a:rPr lang="cs-CZ" dirty="0"/>
              <a:t>.) </a:t>
            </a:r>
          </a:p>
          <a:p>
            <a:pPr marL="0" indent="0">
              <a:buNone/>
            </a:pPr>
            <a:r>
              <a:rPr lang="cs-CZ" dirty="0"/>
              <a:t>2. OUT-SOURCING: </a:t>
            </a:r>
            <a:r>
              <a:rPr lang="cs-CZ" dirty="0" err="1"/>
              <a:t>used</a:t>
            </a:r>
            <a:r>
              <a:rPr lang="cs-CZ" dirty="0"/>
              <a:t> model-</a:t>
            </a:r>
            <a:r>
              <a:rPr lang="cs-CZ" dirty="0" err="1"/>
              <a:t>used</a:t>
            </a:r>
            <a:r>
              <a:rPr lang="cs-CZ" dirty="0"/>
              <a:t> </a:t>
            </a:r>
            <a:r>
              <a:rPr lang="cs-CZ" dirty="0" err="1"/>
              <a:t>outputs</a:t>
            </a:r>
            <a:r>
              <a:rPr lang="cs-CZ" dirty="0"/>
              <a:t> (Slovakia </a:t>
            </a:r>
            <a:r>
              <a:rPr lang="cs-CZ" dirty="0" err="1"/>
              <a:t>etc</a:t>
            </a:r>
            <a:r>
              <a:rPr lang="cs-CZ" dirty="0"/>
              <a:t>.)</a:t>
            </a:r>
          </a:p>
          <a:p>
            <a:pPr marL="0" indent="0">
              <a:buNone/>
            </a:pPr>
            <a:r>
              <a:rPr lang="cs-CZ" dirty="0"/>
              <a:t>3. IN-HOUSE: </a:t>
            </a:r>
            <a:r>
              <a:rPr lang="cs-CZ" dirty="0" err="1"/>
              <a:t>own</a:t>
            </a:r>
            <a:r>
              <a:rPr lang="cs-CZ" dirty="0"/>
              <a:t> model-</a:t>
            </a:r>
            <a:r>
              <a:rPr lang="cs-CZ" dirty="0" err="1"/>
              <a:t>own</a:t>
            </a:r>
            <a:r>
              <a:rPr lang="cs-CZ" dirty="0"/>
              <a:t> </a:t>
            </a:r>
            <a:r>
              <a:rPr lang="cs-CZ" dirty="0" err="1"/>
              <a:t>outputs</a:t>
            </a:r>
            <a:r>
              <a:rPr lang="cs-CZ" dirty="0"/>
              <a:t> (</a:t>
            </a:r>
            <a:r>
              <a:rPr lang="cs-CZ" dirty="0" err="1"/>
              <a:t>Bulgaria</a:t>
            </a:r>
            <a:r>
              <a:rPr lang="cs-CZ" dirty="0"/>
              <a:t>, EC, </a:t>
            </a:r>
            <a:r>
              <a:rPr lang="cs-CZ" dirty="0" err="1"/>
              <a:t>Poland</a:t>
            </a:r>
            <a:r>
              <a:rPr lang="cs-CZ" dirty="0"/>
              <a:t> </a:t>
            </a:r>
            <a:r>
              <a:rPr lang="cs-CZ" dirty="0" err="1"/>
              <a:t>etc</a:t>
            </a:r>
            <a:r>
              <a:rPr lang="cs-CZ" dirty="0"/>
              <a:t>.) </a:t>
            </a:r>
          </a:p>
          <a:p>
            <a:endParaRPr lang="cs-CZ" dirty="0"/>
          </a:p>
        </p:txBody>
      </p:sp>
      <p:pic>
        <p:nvPicPr>
          <p:cNvPr id="4"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4">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cs-CZ"/>
          </a:p>
        </p:txBody>
      </p:sp>
      <p:graphicFrame>
        <p:nvGraphicFramePr>
          <p:cNvPr id="6" name="Objekt 5"/>
          <p:cNvGraphicFramePr>
            <a:graphicFrameLocks/>
          </p:cNvGraphicFramePr>
          <p:nvPr>
            <p:extLst>
              <p:ext uri="{D42A27DB-BD31-4B8C-83A1-F6EECF244321}">
                <p14:modId xmlns:p14="http://schemas.microsoft.com/office/powerpoint/2010/main" val="78803698"/>
              </p:ext>
            </p:extLst>
          </p:nvPr>
        </p:nvGraphicFramePr>
        <p:xfrm>
          <a:off x="611560" y="3712801"/>
          <a:ext cx="4824536" cy="2882841"/>
        </p:xfrm>
        <a:graphic>
          <a:graphicData uri="http://schemas.openxmlformats.org/presentationml/2006/ole">
            <mc:AlternateContent xmlns:mc="http://schemas.openxmlformats.org/markup-compatibility/2006">
              <mc:Choice xmlns:v="urn:schemas-microsoft-com:vml" Requires="v">
                <p:oleObj spid="_x0000_s2104" name="Chart" r:id="rId5" imgW="4584589" imgH="2755631" progId="Excel.Chart.8">
                  <p:embed/>
                </p:oleObj>
              </mc:Choice>
              <mc:Fallback>
                <p:oleObj name="Chart" r:id="rId5" imgW="4584589" imgH="2755631" progId="Excel.Chart.8">
                  <p:embed/>
                  <p:pic>
                    <p:nvPicPr>
                      <p:cNvPr id="0" name="Graf 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560" y="3712801"/>
                        <a:ext cx="4824536" cy="2882841"/>
                      </a:xfrm>
                      <a:prstGeom prst="rect">
                        <a:avLst/>
                      </a:prstGeom>
                      <a:noFill/>
                    </p:spPr>
                  </p:pic>
                </p:oleObj>
              </mc:Fallback>
            </mc:AlternateContent>
          </a:graphicData>
        </a:graphic>
      </p:graphicFrame>
      <p:sp>
        <p:nvSpPr>
          <p:cNvPr id="7" name="Rectangle 3"/>
          <p:cNvSpPr>
            <a:spLocks noChangeArrowheads="1"/>
          </p:cNvSpPr>
          <p:nvPr/>
        </p:nvSpPr>
        <p:spPr bwMode="auto">
          <a:xfrm>
            <a:off x="5611767" y="6318643"/>
            <a:ext cx="151216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cs-CZ" sz="12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Source: Authors</a:t>
            </a:r>
            <a:endParaRPr kumimoji="0" lang="en-US" altLang="cs-CZ"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91870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38" y="5857892"/>
            <a:ext cx="626982" cy="737750"/>
          </a:xfrm>
          <a:prstGeom prst="rect">
            <a:avLst/>
          </a:prstGeom>
          <a:noFill/>
          <a:ln>
            <a:noFill/>
          </a:ln>
        </p:spPr>
      </p:pic>
      <p:pic>
        <p:nvPicPr>
          <p:cNvPr id="8" name="Picture 7" descr="Macintosh HD:Users:aleschmelar:Desktop:Dropbox:Screenshots:Screenshot 2014-02-23 15.30.39.png"/>
          <p:cNvPicPr/>
          <p:nvPr/>
        </p:nvPicPr>
        <p:blipFill>
          <a:blip r:embed="rId3">
            <a:extLst>
              <a:ext uri="{28A0092B-C50C-407E-A947-70E740481C1C}">
                <a14:useLocalDpi xmlns:a14="http://schemas.microsoft.com/office/drawing/2010/main" val="0"/>
              </a:ext>
            </a:extLst>
          </a:blip>
          <a:srcRect/>
          <a:stretch>
            <a:fillRect/>
          </a:stretch>
        </p:blipFill>
        <p:spPr bwMode="auto">
          <a:xfrm>
            <a:off x="8715404" y="517011"/>
            <a:ext cx="167447" cy="5198005"/>
          </a:xfrm>
          <a:prstGeom prst="rect">
            <a:avLst/>
          </a:prstGeom>
          <a:noFill/>
          <a:ln>
            <a:noFill/>
          </a:ln>
        </p:spPr>
      </p:pic>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cs-CZ"/>
          </a:p>
        </p:txBody>
      </p:sp>
      <p:sp>
        <p:nvSpPr>
          <p:cNvPr id="16" name="Nadpis 1"/>
          <p:cNvSpPr>
            <a:spLocks noGrp="1"/>
          </p:cNvSpPr>
          <p:nvPr>
            <p:ph type="title"/>
          </p:nvPr>
        </p:nvSpPr>
        <p:spPr>
          <a:xfrm rot="16200000">
            <a:off x="-3858717" y="2544513"/>
            <a:ext cx="8229600" cy="1143000"/>
          </a:xfrm>
        </p:spPr>
        <p:txBody>
          <a:bodyPr>
            <a:noAutofit/>
          </a:bodyPr>
          <a:lstStyle/>
          <a:p>
            <a:r>
              <a:rPr lang="en-GB" sz="3000" b="1" dirty="0">
                <a:solidFill>
                  <a:schemeClr val="tx2"/>
                </a:solidFill>
              </a:rPr>
              <a:t>Country overview</a:t>
            </a:r>
            <a:endParaRPr lang="cs-CZ" sz="3000" b="1" dirty="0">
              <a:solidFill>
                <a:schemeClr val="tx2"/>
              </a:solidFill>
            </a:endParaRPr>
          </a:p>
        </p:txBody>
      </p:sp>
      <p:graphicFrame>
        <p:nvGraphicFramePr>
          <p:cNvPr id="12" name="Tabulka 11"/>
          <p:cNvGraphicFramePr>
            <a:graphicFrameLocks noGrp="1"/>
          </p:cNvGraphicFramePr>
          <p:nvPr>
            <p:extLst>
              <p:ext uri="{D42A27DB-BD31-4B8C-83A1-F6EECF244321}">
                <p14:modId xmlns:p14="http://schemas.microsoft.com/office/powerpoint/2010/main" val="3496474350"/>
              </p:ext>
            </p:extLst>
          </p:nvPr>
        </p:nvGraphicFramePr>
        <p:xfrm>
          <a:off x="611560" y="188639"/>
          <a:ext cx="7603779" cy="6478675"/>
        </p:xfrm>
        <a:graphic>
          <a:graphicData uri="http://schemas.openxmlformats.org/drawingml/2006/table">
            <a:tbl>
              <a:tblPr/>
              <a:tblGrid>
                <a:gridCol w="862535">
                  <a:extLst>
                    <a:ext uri="{9D8B030D-6E8A-4147-A177-3AD203B41FA5}">
                      <a16:colId xmlns:a16="http://schemas.microsoft.com/office/drawing/2014/main" val="20000"/>
                    </a:ext>
                  </a:extLst>
                </a:gridCol>
                <a:gridCol w="1466308">
                  <a:extLst>
                    <a:ext uri="{9D8B030D-6E8A-4147-A177-3AD203B41FA5}">
                      <a16:colId xmlns:a16="http://schemas.microsoft.com/office/drawing/2014/main" val="20001"/>
                    </a:ext>
                  </a:extLst>
                </a:gridCol>
                <a:gridCol w="1415096">
                  <a:extLst>
                    <a:ext uri="{9D8B030D-6E8A-4147-A177-3AD203B41FA5}">
                      <a16:colId xmlns:a16="http://schemas.microsoft.com/office/drawing/2014/main" val="20002"/>
                    </a:ext>
                  </a:extLst>
                </a:gridCol>
                <a:gridCol w="172507">
                  <a:extLst>
                    <a:ext uri="{9D8B030D-6E8A-4147-A177-3AD203B41FA5}">
                      <a16:colId xmlns:a16="http://schemas.microsoft.com/office/drawing/2014/main" val="20003"/>
                    </a:ext>
                  </a:extLst>
                </a:gridCol>
                <a:gridCol w="657682">
                  <a:extLst>
                    <a:ext uri="{9D8B030D-6E8A-4147-A177-3AD203B41FA5}">
                      <a16:colId xmlns:a16="http://schemas.microsoft.com/office/drawing/2014/main" val="20004"/>
                    </a:ext>
                  </a:extLst>
                </a:gridCol>
                <a:gridCol w="1293801">
                  <a:extLst>
                    <a:ext uri="{9D8B030D-6E8A-4147-A177-3AD203B41FA5}">
                      <a16:colId xmlns:a16="http://schemas.microsoft.com/office/drawing/2014/main" val="20005"/>
                    </a:ext>
                  </a:extLst>
                </a:gridCol>
                <a:gridCol w="1735850">
                  <a:extLst>
                    <a:ext uri="{9D8B030D-6E8A-4147-A177-3AD203B41FA5}">
                      <a16:colId xmlns:a16="http://schemas.microsoft.com/office/drawing/2014/main" val="20006"/>
                    </a:ext>
                  </a:extLst>
                </a:gridCol>
              </a:tblGrid>
              <a:tr h="220569">
                <a:tc>
                  <a:txBody>
                    <a:bodyPr/>
                    <a:lstStyle/>
                    <a:p>
                      <a:pPr algn="ctr" fontAlgn="ctr"/>
                      <a:r>
                        <a:rPr lang="cs-CZ" sz="900" b="1" i="0" u="none" strike="noStrike" dirty="0">
                          <a:solidFill>
                            <a:srgbClr val="0D0D0D"/>
                          </a:solidFill>
                          <a:effectLst/>
                          <a:latin typeface="Calibri" panose="020F0502020204030204" pitchFamily="34" charset="0"/>
                        </a:rPr>
                        <a:t>Country</a:t>
                      </a:r>
                    </a:p>
                  </a:txBody>
                  <a:tcPr marL="7420" marR="7420" marT="742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fontAlgn="ctr"/>
                      <a:r>
                        <a:rPr lang="cs-CZ" sz="900" b="1" i="0" u="none" strike="noStrike">
                          <a:solidFill>
                            <a:srgbClr val="0D0D0D"/>
                          </a:solidFill>
                          <a:effectLst/>
                          <a:latin typeface="Calibri" panose="020F0502020204030204" pitchFamily="34" charset="0"/>
                        </a:rPr>
                        <a:t>Institution (Year)</a:t>
                      </a:r>
                    </a:p>
                  </a:txBody>
                  <a:tcPr marL="7420" marR="7420" marT="742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fontAlgn="ctr"/>
                      <a:r>
                        <a:rPr lang="cs-CZ" sz="900" b="1" i="0" u="none" strike="noStrike">
                          <a:solidFill>
                            <a:srgbClr val="0D0D0D"/>
                          </a:solidFill>
                          <a:effectLst/>
                          <a:latin typeface="Calibri" panose="020F0502020204030204" pitchFamily="34" charset="0"/>
                        </a:rPr>
                        <a:t>Used model / method</a:t>
                      </a:r>
                    </a:p>
                  </a:txBody>
                  <a:tcPr marL="7420" marR="7420" marT="742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ctr" fontAlgn="ctr"/>
                      <a:r>
                        <a:rPr lang="cs-CZ" sz="900" b="1" i="0" u="none" strike="noStrike">
                          <a:solidFill>
                            <a:srgbClr val="0D0D0D"/>
                          </a:solidFill>
                          <a:effectLst/>
                          <a:latin typeface="Calibri" panose="020F0502020204030204" pitchFamily="34" charset="0"/>
                        </a:rPr>
                        <a:t>Country</a:t>
                      </a:r>
                    </a:p>
                  </a:txBody>
                  <a:tcPr marL="7420" marR="7420" marT="742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fontAlgn="ctr"/>
                      <a:r>
                        <a:rPr lang="cs-CZ" sz="900" b="1" i="0" u="none" strike="noStrike">
                          <a:solidFill>
                            <a:srgbClr val="0D0D0D"/>
                          </a:solidFill>
                          <a:effectLst/>
                          <a:latin typeface="Calibri" panose="020F0502020204030204" pitchFamily="34" charset="0"/>
                        </a:rPr>
                        <a:t>Institution (Year)</a:t>
                      </a:r>
                    </a:p>
                  </a:txBody>
                  <a:tcPr marL="7420" marR="7420" marT="742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fontAlgn="ctr"/>
                      <a:r>
                        <a:rPr lang="cs-CZ" sz="900" b="1" i="0" u="none" strike="noStrike">
                          <a:solidFill>
                            <a:srgbClr val="0D0D0D"/>
                          </a:solidFill>
                          <a:effectLst/>
                          <a:latin typeface="Calibri" panose="020F0502020204030204" pitchFamily="34" charset="0"/>
                        </a:rPr>
                        <a:t>Used model / method</a:t>
                      </a:r>
                    </a:p>
                  </a:txBody>
                  <a:tcPr marL="7420" marR="7420" marT="742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0"/>
                  </a:ext>
                </a:extLst>
              </a:tr>
              <a:tr h="336105">
                <a:tc>
                  <a:txBody>
                    <a:bodyPr/>
                    <a:lstStyle/>
                    <a:p>
                      <a:pPr algn="just" fontAlgn="ctr"/>
                      <a:r>
                        <a:rPr lang="cs-CZ" sz="900" b="1" i="0" u="none" strike="noStrike">
                          <a:solidFill>
                            <a:srgbClr val="0D0D0D"/>
                          </a:solidFill>
                          <a:effectLst/>
                          <a:latin typeface="Calibri" panose="020F0502020204030204" pitchFamily="34" charset="0"/>
                        </a:rPr>
                        <a:t>Austria</a:t>
                      </a:r>
                    </a:p>
                  </a:txBody>
                  <a:tcPr marL="7420" marR="7420" marT="7420" marB="0" anchor="ctr">
                    <a:lnL>
                      <a:noFill/>
                    </a:lnL>
                    <a:lnR>
                      <a:noFill/>
                    </a:lnR>
                    <a:lnT w="12700" cap="flat" cmpd="sng" algn="ctr">
                      <a:solidFill>
                        <a:srgbClr val="4F81BD"/>
                      </a:solidFill>
                      <a:prstDash val="solid"/>
                      <a:round/>
                      <a:headEnd type="none" w="med" len="med"/>
                      <a:tailEnd type="none" w="med" len="med"/>
                    </a:lnT>
                    <a:lnB>
                      <a:noFill/>
                    </a:lnB>
                  </a:tcPr>
                </a:tc>
                <a:tc>
                  <a:txBody>
                    <a:bodyPr/>
                    <a:lstStyle/>
                    <a:p>
                      <a:pPr algn="ctr" fontAlgn="ctr"/>
                      <a:r>
                        <a:rPr lang="cs-CZ" sz="900" b="0" i="0" u="none" strike="noStrike" dirty="0" err="1">
                          <a:solidFill>
                            <a:srgbClr val="0D0D0D"/>
                          </a:solidFill>
                          <a:effectLst/>
                          <a:latin typeface="Calibri" panose="020F0502020204030204" pitchFamily="34" charset="0"/>
                        </a:rPr>
                        <a:t>Federal</a:t>
                      </a:r>
                      <a:r>
                        <a:rPr lang="cs-CZ" sz="900" b="0" i="0" u="none" strike="noStrike" dirty="0">
                          <a:solidFill>
                            <a:srgbClr val="0D0D0D"/>
                          </a:solidFill>
                          <a:effectLst/>
                          <a:latin typeface="Calibri" panose="020F0502020204030204" pitchFamily="34" charset="0"/>
                        </a:rPr>
                        <a:t> Ministry </a:t>
                      </a:r>
                      <a:r>
                        <a:rPr lang="cs-CZ" sz="900" b="0" i="0" u="none" strike="noStrike" dirty="0" err="1">
                          <a:solidFill>
                            <a:srgbClr val="0D0D0D"/>
                          </a:solidFill>
                          <a:effectLst/>
                          <a:latin typeface="Calibri" panose="020F0502020204030204" pitchFamily="34" charset="0"/>
                        </a:rPr>
                        <a:t>of</a:t>
                      </a:r>
                      <a:r>
                        <a:rPr lang="cs-CZ" sz="900" b="0" i="0" u="none" strike="noStrike" dirty="0">
                          <a:solidFill>
                            <a:srgbClr val="0D0D0D"/>
                          </a:solidFill>
                          <a:effectLst/>
                          <a:latin typeface="Calibri" panose="020F0502020204030204" pitchFamily="34" charset="0"/>
                        </a:rPr>
                        <a:t> Civil </a:t>
                      </a:r>
                      <a:r>
                        <a:rPr lang="cs-CZ" sz="900" b="0" i="0" u="none" strike="noStrike" dirty="0" err="1">
                          <a:solidFill>
                            <a:srgbClr val="0D0D0D"/>
                          </a:solidFill>
                          <a:effectLst/>
                          <a:latin typeface="Calibri" panose="020F0502020204030204" pitchFamily="34" charset="0"/>
                        </a:rPr>
                        <a:t>Service</a:t>
                      </a:r>
                      <a:r>
                        <a:rPr lang="cs-CZ" sz="900" b="0" i="0" u="none" strike="noStrike" dirty="0">
                          <a:solidFill>
                            <a:srgbClr val="0D0D0D"/>
                          </a:solidFill>
                          <a:effectLst/>
                          <a:latin typeface="Calibri" panose="020F0502020204030204" pitchFamily="34" charset="0"/>
                        </a:rPr>
                        <a:t> and Sport (2019)</a:t>
                      </a:r>
                    </a:p>
                  </a:txBody>
                  <a:tcPr marL="7420" marR="7420" marT="7420" marB="0" anchor="ctr">
                    <a:lnL>
                      <a:noFill/>
                    </a:lnL>
                    <a:lnR>
                      <a:noFill/>
                    </a:lnR>
                    <a:lnT w="12700" cap="flat" cmpd="sng" algn="ctr">
                      <a:solidFill>
                        <a:srgbClr val="4F81BD"/>
                      </a:solidFill>
                      <a:prstDash val="solid"/>
                      <a:round/>
                      <a:headEnd type="none" w="med" len="med"/>
                      <a:tailEnd type="none" w="med" len="med"/>
                    </a:lnT>
                    <a:lnB>
                      <a:noFill/>
                    </a:lnB>
                  </a:tcPr>
                </a:tc>
                <a:tc>
                  <a:txBody>
                    <a:bodyPr/>
                    <a:lstStyle/>
                    <a:p>
                      <a:pPr algn="ctr" fontAlgn="ctr"/>
                      <a:r>
                        <a:rPr lang="cs-CZ" sz="900" b="0" i="0" u="none" strike="noStrike" dirty="0">
                          <a:solidFill>
                            <a:srgbClr val="0D0D0D"/>
                          </a:solidFill>
                          <a:effectLst/>
                          <a:latin typeface="Calibri" panose="020F0502020204030204" pitchFamily="34" charset="0"/>
                        </a:rPr>
                        <a:t>basic </a:t>
                      </a:r>
                      <a:r>
                        <a:rPr lang="cs-CZ" sz="900" b="0" i="0" u="none" strike="noStrike" dirty="0" err="1">
                          <a:solidFill>
                            <a:srgbClr val="0D0D0D"/>
                          </a:solidFill>
                          <a:effectLst/>
                          <a:latin typeface="Calibri" panose="020F0502020204030204" pitchFamily="34" charset="0"/>
                        </a:rPr>
                        <a:t>econometric</a:t>
                      </a:r>
                      <a:r>
                        <a:rPr lang="cs-CZ" sz="900" b="0" i="0" u="none" strike="noStrike" dirty="0">
                          <a:solidFill>
                            <a:srgbClr val="0D0D0D"/>
                          </a:solidFill>
                          <a:effectLst/>
                          <a:latin typeface="Calibri" panose="020F0502020204030204" pitchFamily="34" charset="0"/>
                        </a:rPr>
                        <a:t> </a:t>
                      </a:r>
                      <a:r>
                        <a:rPr lang="cs-CZ" sz="900" b="0" i="0" u="none" strike="noStrike" dirty="0" err="1">
                          <a:solidFill>
                            <a:srgbClr val="0D0D0D"/>
                          </a:solidFill>
                          <a:effectLst/>
                          <a:latin typeface="Calibri" panose="020F0502020204030204" pitchFamily="34" charset="0"/>
                        </a:rPr>
                        <a:t>analysis</a:t>
                      </a:r>
                      <a:r>
                        <a:rPr lang="cs-CZ" sz="900" b="0" i="0" u="none" strike="noStrike" dirty="0">
                          <a:solidFill>
                            <a:srgbClr val="0D0D0D"/>
                          </a:solidFill>
                          <a:effectLst/>
                          <a:latin typeface="Calibri" panose="020F0502020204030204" pitchFamily="34" charset="0"/>
                        </a:rPr>
                        <a:t>, panel </a:t>
                      </a:r>
                      <a:r>
                        <a:rPr lang="cs-CZ" sz="900" b="0" i="0" u="none" strike="noStrike" dirty="0" err="1">
                          <a:solidFill>
                            <a:srgbClr val="0D0D0D"/>
                          </a:solidFill>
                          <a:effectLst/>
                          <a:latin typeface="Calibri" panose="020F0502020204030204" pitchFamily="34" charset="0"/>
                        </a:rPr>
                        <a:t>regression</a:t>
                      </a:r>
                      <a:r>
                        <a:rPr lang="cs-CZ" sz="900" b="0" i="0" u="none" strike="noStrike" dirty="0">
                          <a:solidFill>
                            <a:srgbClr val="0D0D0D"/>
                          </a:solidFill>
                          <a:effectLst/>
                          <a:latin typeface="Calibri" panose="020F0502020204030204" pitchFamily="34" charset="0"/>
                        </a:rPr>
                        <a:t> </a:t>
                      </a:r>
                      <a:r>
                        <a:rPr lang="cs-CZ" sz="900" b="0" i="0" u="none" strike="noStrike" dirty="0" err="1">
                          <a:solidFill>
                            <a:srgbClr val="0D0D0D"/>
                          </a:solidFill>
                          <a:effectLst/>
                          <a:latin typeface="Calibri" panose="020F0502020204030204" pitchFamily="34" charset="0"/>
                        </a:rPr>
                        <a:t>etc</a:t>
                      </a:r>
                      <a:r>
                        <a:rPr lang="cs-CZ" sz="900" b="0" i="0" u="none" strike="noStrike" dirty="0">
                          <a:solidFill>
                            <a:srgbClr val="0D0D0D"/>
                          </a:solidFill>
                          <a:effectLst/>
                          <a:latin typeface="Calibri" panose="020F0502020204030204" pitchFamily="34" charset="0"/>
                        </a:rPr>
                        <a:t>.</a:t>
                      </a:r>
                    </a:p>
                  </a:txBody>
                  <a:tcPr marL="7420" marR="7420" marT="7420" marB="0" anchor="ctr">
                    <a:lnL>
                      <a:noFill/>
                    </a:lnL>
                    <a:lnR>
                      <a:noFill/>
                    </a:lnR>
                    <a:lnT w="12700" cap="flat" cmpd="sng" algn="ctr">
                      <a:solidFill>
                        <a:srgbClr val="4F81BD"/>
                      </a:solidFill>
                      <a:prstDash val="solid"/>
                      <a:round/>
                      <a:headEnd type="none" w="med" len="med"/>
                      <a:tailEnd type="none" w="med" len="med"/>
                    </a:lnT>
                    <a:lnB>
                      <a:noFill/>
                    </a:lnB>
                  </a:tcPr>
                </a:tc>
                <a:tc>
                  <a:txBody>
                    <a:bodyPr/>
                    <a:lstStyle/>
                    <a:p>
                      <a:pPr algn="ctr"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Latvia</a:t>
                      </a:r>
                    </a:p>
                  </a:txBody>
                  <a:tcPr marL="7420" marR="7420" marT="7420" marB="0" anchor="ctr">
                    <a:lnL>
                      <a:noFill/>
                    </a:lnL>
                    <a:lnR>
                      <a:noFill/>
                    </a:lnR>
                    <a:lnT w="12700" cap="flat" cmpd="sng" algn="ctr">
                      <a:solidFill>
                        <a:srgbClr val="4F81BD"/>
                      </a:solidFill>
                      <a:prstDash val="solid"/>
                      <a:round/>
                      <a:headEnd type="none" w="med" len="med"/>
                      <a:tailEnd type="none" w="med" len="med"/>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(2011)</a:t>
                      </a:r>
                    </a:p>
                  </a:txBody>
                  <a:tcPr marL="7420" marR="7420" marT="7420" marB="0" anchor="ctr">
                    <a:lnL>
                      <a:noFill/>
                    </a:lnL>
                    <a:lnR>
                      <a:noFill/>
                    </a:lnR>
                    <a:lnT w="12700" cap="flat" cmpd="sng" algn="ctr">
                      <a:solidFill>
                        <a:srgbClr val="4F81BD"/>
                      </a:solidFill>
                      <a:prstDash val="solid"/>
                      <a:round/>
                      <a:headEnd type="none" w="med" len="med"/>
                      <a:tailEnd type="none" w="med" len="med"/>
                    </a:lnT>
                    <a:lnB>
                      <a:noFill/>
                    </a:lnB>
                  </a:tcPr>
                </a:tc>
                <a:tc>
                  <a:txBody>
                    <a:bodyPr/>
                    <a:lstStyle/>
                    <a:p>
                      <a:pPr algn="ctr" fontAlgn="ctr"/>
                      <a:r>
                        <a:rPr lang="cs-CZ" sz="900" b="0" i="0" u="none" strike="noStrike">
                          <a:solidFill>
                            <a:srgbClr val="0D0D0D"/>
                          </a:solidFill>
                          <a:effectLst/>
                          <a:latin typeface="Calibri" panose="020F0502020204030204" pitchFamily="34" charset="0"/>
                        </a:rPr>
                        <a:t>HERMIN          </a:t>
                      </a:r>
                    </a:p>
                  </a:txBody>
                  <a:tcPr marL="7420" marR="7420" marT="7420" marB="0" anchor="ctr">
                    <a:lnL>
                      <a:noFill/>
                    </a:lnL>
                    <a:lnR>
                      <a:noFill/>
                    </a:lnR>
                    <a:lnT w="12700" cap="flat" cmpd="sng" algn="ctr">
                      <a:solidFill>
                        <a:srgbClr val="4F81BD"/>
                      </a:solidFill>
                      <a:prstDash val="solid"/>
                      <a:round/>
                      <a:headEnd type="none" w="med" len="med"/>
                      <a:tailEnd type="none" w="med" len="med"/>
                    </a:lnT>
                    <a:lnB>
                      <a:noFill/>
                    </a:lnB>
                  </a:tcPr>
                </a:tc>
                <a:extLst>
                  <a:ext uri="{0D108BD9-81ED-4DB2-BD59-A6C34878D82A}">
                    <a16:rowId xmlns:a16="http://schemas.microsoft.com/office/drawing/2014/main" val="10001"/>
                  </a:ext>
                </a:extLst>
              </a:tr>
              <a:tr h="336105">
                <a:tc>
                  <a:txBody>
                    <a:bodyPr/>
                    <a:lstStyle/>
                    <a:p>
                      <a:pPr algn="just" fontAlgn="ctr"/>
                      <a:r>
                        <a:rPr lang="cs-CZ" sz="900" b="1" i="0" u="none" strike="noStrike">
                          <a:solidFill>
                            <a:srgbClr val="0D0D0D"/>
                          </a:solidFill>
                          <a:effectLst/>
                          <a:latin typeface="Calibri" panose="020F0502020204030204" pitchFamily="34" charset="0"/>
                        </a:rPr>
                        <a:t>Bulgaria</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2012</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SIBILA (inspired by HERMIN, QUEST or ECOMOD)</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Lithuania</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(2011)</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HERLIT</a:t>
                      </a:r>
                    </a:p>
                  </a:txBody>
                  <a:tcPr marL="7420" marR="7420" marT="7420" marB="0" anchor="ctr">
                    <a:lnL>
                      <a:noFill/>
                    </a:lnL>
                    <a:lnR>
                      <a:noFill/>
                    </a:lnR>
                    <a:lnT>
                      <a:noFill/>
                    </a:lnT>
                    <a:lnB>
                      <a:noFill/>
                    </a:lnB>
                  </a:tcPr>
                </a:tc>
                <a:extLst>
                  <a:ext uri="{0D108BD9-81ED-4DB2-BD59-A6C34878D82A}">
                    <a16:rowId xmlns:a16="http://schemas.microsoft.com/office/drawing/2014/main" val="10002"/>
                  </a:ext>
                </a:extLst>
              </a:tr>
              <a:tr h="336105">
                <a:tc>
                  <a:txBody>
                    <a:bodyPr/>
                    <a:lstStyle/>
                    <a:p>
                      <a:pPr algn="just" fontAlgn="ctr"/>
                      <a:r>
                        <a:rPr lang="cs-CZ" sz="900" b="1" i="0" u="none" strike="noStrike">
                          <a:solidFill>
                            <a:srgbClr val="0D0D0D"/>
                          </a:solidFill>
                          <a:effectLst/>
                          <a:latin typeface="Calibri" panose="020F0502020204030204" pitchFamily="34" charset="0"/>
                        </a:rPr>
                        <a:t>Czech Republic</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regional development CZ (2006)</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HERMIN</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(2016)</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econometric modelling</a:t>
                      </a:r>
                    </a:p>
                  </a:txBody>
                  <a:tcPr marL="7420" marR="7420" marT="7420" marB="0" anchor="ctr">
                    <a:lnL>
                      <a:noFill/>
                    </a:lnL>
                    <a:lnR>
                      <a:noFill/>
                    </a:lnR>
                    <a:lnT>
                      <a:noFill/>
                    </a:lnT>
                    <a:lnB>
                      <a:noFill/>
                    </a:lnB>
                  </a:tcPr>
                </a:tc>
                <a:extLst>
                  <a:ext uri="{0D108BD9-81ED-4DB2-BD59-A6C34878D82A}">
                    <a16:rowId xmlns:a16="http://schemas.microsoft.com/office/drawing/2014/main" val="10003"/>
                  </a:ext>
                </a:extLst>
              </a:tr>
              <a:tr h="210066">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CR (2014)</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DSGE model</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(2017)</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econometric modelling</a:t>
                      </a:r>
                    </a:p>
                  </a:txBody>
                  <a:tcPr marL="7420" marR="7420" marT="7420" marB="0" anchor="ctr">
                    <a:lnL>
                      <a:noFill/>
                    </a:lnL>
                    <a:lnR>
                      <a:noFill/>
                    </a:lnR>
                    <a:lnT>
                      <a:noFill/>
                    </a:lnT>
                    <a:lnB>
                      <a:noFill/>
                    </a:lnB>
                  </a:tcPr>
                </a:tc>
                <a:extLst>
                  <a:ext uri="{0D108BD9-81ED-4DB2-BD59-A6C34878D82A}">
                    <a16:rowId xmlns:a16="http://schemas.microsoft.com/office/drawing/2014/main" val="10004"/>
                  </a:ext>
                </a:extLst>
              </a:tr>
              <a:tr h="336105">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The Office of the Government of the CR (2017)</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econometric analysis</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Malta</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(2015)</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econometric modelling</a:t>
                      </a:r>
                    </a:p>
                  </a:txBody>
                  <a:tcPr marL="7420" marR="7420" marT="7420" marB="0" anchor="ctr">
                    <a:lnL>
                      <a:noFill/>
                    </a:lnL>
                    <a:lnR>
                      <a:noFill/>
                    </a:lnR>
                    <a:lnT>
                      <a:noFill/>
                    </a:lnT>
                    <a:lnB>
                      <a:noFill/>
                    </a:lnB>
                  </a:tcPr>
                </a:tc>
                <a:extLst>
                  <a:ext uri="{0D108BD9-81ED-4DB2-BD59-A6C34878D82A}">
                    <a16:rowId xmlns:a16="http://schemas.microsoft.com/office/drawing/2014/main" val="10005"/>
                  </a:ext>
                </a:extLst>
              </a:tr>
              <a:tr h="336105">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The Office of the Government of the CR (2018)</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QUEST, RHOMOLO</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Netherlands</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(2016)</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econometric analysis</a:t>
                      </a:r>
                    </a:p>
                  </a:txBody>
                  <a:tcPr marL="7420" marR="7420" marT="7420" marB="0" anchor="ctr">
                    <a:lnL>
                      <a:noFill/>
                    </a:lnL>
                    <a:lnR>
                      <a:noFill/>
                    </a:lnR>
                    <a:lnT>
                      <a:noFill/>
                    </a:lnT>
                    <a:lnB>
                      <a:noFill/>
                    </a:lnB>
                  </a:tcPr>
                </a:tc>
                <a:extLst>
                  <a:ext uri="{0D108BD9-81ED-4DB2-BD59-A6C34878D82A}">
                    <a16:rowId xmlns:a16="http://schemas.microsoft.com/office/drawing/2014/main" val="10006"/>
                  </a:ext>
                </a:extLst>
              </a:tr>
              <a:tr h="336105">
                <a:tc>
                  <a:txBody>
                    <a:bodyPr/>
                    <a:lstStyle/>
                    <a:p>
                      <a:pPr algn="just" fontAlgn="ctr"/>
                      <a:r>
                        <a:rPr lang="cs-CZ" sz="900" b="1" i="0" u="none" strike="noStrike">
                          <a:solidFill>
                            <a:srgbClr val="0D0D0D"/>
                          </a:solidFill>
                          <a:effectLst/>
                          <a:latin typeface="Calibri" panose="020F0502020204030204" pitchFamily="34" charset="0"/>
                        </a:rPr>
                        <a:t>Denmark</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ADAM</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Economy and Climate Policy</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Worldscan</a:t>
                      </a:r>
                    </a:p>
                  </a:txBody>
                  <a:tcPr marL="7420" marR="7420" marT="7420" marB="0" anchor="ctr">
                    <a:lnL>
                      <a:noFill/>
                    </a:lnL>
                    <a:lnR>
                      <a:noFill/>
                    </a:lnR>
                    <a:lnT>
                      <a:noFill/>
                    </a:lnT>
                    <a:lnB>
                      <a:noFill/>
                    </a:lnB>
                  </a:tcPr>
                </a:tc>
                <a:extLst>
                  <a:ext uri="{0D108BD9-81ED-4DB2-BD59-A6C34878D82A}">
                    <a16:rowId xmlns:a16="http://schemas.microsoft.com/office/drawing/2014/main" val="10007"/>
                  </a:ext>
                </a:extLst>
              </a:tr>
              <a:tr h="504156">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for science, innovation and higher education (2012, 2014)</a:t>
                      </a:r>
                    </a:p>
                  </a:txBody>
                  <a:tcPr marL="7420" marR="7420" marT="7420" marB="0" anchor="ctr">
                    <a:lnL>
                      <a:noFill/>
                    </a:lnL>
                    <a:lnR>
                      <a:noFill/>
                    </a:lnR>
                    <a:lnT>
                      <a:noFill/>
                    </a:lnT>
                    <a:lnB>
                      <a:noFill/>
                    </a:lnB>
                  </a:tcPr>
                </a:tc>
                <a:tc>
                  <a:txBody>
                    <a:bodyPr/>
                    <a:lstStyle/>
                    <a:p>
                      <a:pPr algn="ctr"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Poland</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(since 2002 on regular basis)</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HERMIN</a:t>
                      </a:r>
                    </a:p>
                  </a:txBody>
                  <a:tcPr marL="7420" marR="7420" marT="7420" marB="0" anchor="ctr">
                    <a:lnL>
                      <a:noFill/>
                    </a:lnL>
                    <a:lnR>
                      <a:noFill/>
                    </a:lnR>
                    <a:lnT>
                      <a:noFill/>
                    </a:lnT>
                    <a:lnB>
                      <a:noFill/>
                    </a:lnB>
                  </a:tcPr>
                </a:tc>
                <a:extLst>
                  <a:ext uri="{0D108BD9-81ED-4DB2-BD59-A6C34878D82A}">
                    <a16:rowId xmlns:a16="http://schemas.microsoft.com/office/drawing/2014/main" val="10008"/>
                  </a:ext>
                </a:extLst>
              </a:tr>
              <a:tr h="336105">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Agency for science, technology and innovation</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difference in differences, regression (probit model)</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Portugal</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(2017)</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QUEST III</a:t>
                      </a:r>
                    </a:p>
                  </a:txBody>
                  <a:tcPr marL="7420" marR="7420" marT="7420" marB="0" anchor="ctr">
                    <a:lnL>
                      <a:noFill/>
                    </a:lnL>
                    <a:lnR>
                      <a:noFill/>
                    </a:lnR>
                    <a:lnT>
                      <a:noFill/>
                    </a:lnT>
                    <a:lnB>
                      <a:noFill/>
                    </a:lnB>
                  </a:tcPr>
                </a:tc>
                <a:extLst>
                  <a:ext uri="{0D108BD9-81ED-4DB2-BD59-A6C34878D82A}">
                    <a16:rowId xmlns:a16="http://schemas.microsoft.com/office/drawing/2014/main" val="10009"/>
                  </a:ext>
                </a:extLst>
              </a:tr>
              <a:tr h="210066">
                <a:tc>
                  <a:txBody>
                    <a:bodyPr/>
                    <a:lstStyle/>
                    <a:p>
                      <a:pPr algn="just" fontAlgn="ctr"/>
                      <a:r>
                        <a:rPr lang="cs-CZ" sz="900" b="1" i="0" u="none" strike="noStrike">
                          <a:solidFill>
                            <a:srgbClr val="0D0D0D"/>
                          </a:solidFill>
                          <a:effectLst/>
                          <a:latin typeface="Calibri" panose="020F0502020204030204" pitchFamily="34" charset="0"/>
                        </a:rPr>
                        <a:t>Estonia</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(2006)</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HERMIN</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Romania</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for EU funds (2014)</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R-GREM and HEROM</a:t>
                      </a:r>
                    </a:p>
                  </a:txBody>
                  <a:tcPr marL="7420" marR="7420" marT="7420" marB="0" anchor="ctr">
                    <a:lnL>
                      <a:noFill/>
                    </a:lnL>
                    <a:lnR>
                      <a:noFill/>
                    </a:lnR>
                    <a:lnT>
                      <a:noFill/>
                    </a:lnT>
                    <a:lnB>
                      <a:noFill/>
                    </a:lnB>
                  </a:tcPr>
                </a:tc>
                <a:extLst>
                  <a:ext uri="{0D108BD9-81ED-4DB2-BD59-A6C34878D82A}">
                    <a16:rowId xmlns:a16="http://schemas.microsoft.com/office/drawing/2014/main" val="10010"/>
                  </a:ext>
                </a:extLst>
              </a:tr>
              <a:tr h="672210">
                <a:tc>
                  <a:txBody>
                    <a:bodyPr/>
                    <a:lstStyle/>
                    <a:p>
                      <a:pPr algn="just" fontAlgn="ctr"/>
                      <a:r>
                        <a:rPr lang="cs-CZ" sz="900" b="1" i="0" u="none" strike="noStrike">
                          <a:solidFill>
                            <a:srgbClr val="0D0D0D"/>
                          </a:solidFill>
                          <a:effectLst/>
                          <a:latin typeface="Calibri" panose="020F0502020204030204" pitchFamily="34" charset="0"/>
                        </a:rPr>
                        <a:t>Finland</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(2016)</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KESSU, KOOMA</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Slovakia</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The Office of the Government of the SR + Slovak Academy of Sciences (2016)</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HERMIN</a:t>
                      </a:r>
                    </a:p>
                  </a:txBody>
                  <a:tcPr marL="7420" marR="7420" marT="7420" marB="0" anchor="ctr">
                    <a:lnL>
                      <a:noFill/>
                    </a:lnL>
                    <a:lnR>
                      <a:noFill/>
                    </a:lnR>
                    <a:lnT>
                      <a:noFill/>
                    </a:lnT>
                    <a:lnB>
                      <a:noFill/>
                    </a:lnB>
                  </a:tcPr>
                </a:tc>
                <a:extLst>
                  <a:ext uri="{0D108BD9-81ED-4DB2-BD59-A6C34878D82A}">
                    <a16:rowId xmlns:a16="http://schemas.microsoft.com/office/drawing/2014/main" val="10011"/>
                  </a:ext>
                </a:extLst>
              </a:tr>
              <a:tr h="672210">
                <a:tc>
                  <a:txBody>
                    <a:bodyPr/>
                    <a:lstStyle/>
                    <a:p>
                      <a:pPr algn="just" fontAlgn="ctr"/>
                      <a:r>
                        <a:rPr lang="cs-CZ" sz="900" b="1" i="0" u="none" strike="noStrike">
                          <a:solidFill>
                            <a:srgbClr val="0D0D0D"/>
                          </a:solidFill>
                          <a:effectLst/>
                          <a:latin typeface="Calibri" panose="020F0502020204030204" pitchFamily="34" charset="0"/>
                        </a:rPr>
                        <a:t>Germany</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State of Saxony-Anhalt</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HERMIN</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Slovenia</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The Institute of Macroeconomic Analysis and Development of the Republic of Slovenia (2019)</a:t>
                      </a:r>
                    </a:p>
                  </a:txBody>
                  <a:tcPr marL="7420" marR="7420" marT="7420" marB="0" anchor="ctr">
                    <a:lnL>
                      <a:noFill/>
                    </a:lnL>
                    <a:lnR>
                      <a:noFill/>
                    </a:lnR>
                    <a:lnT>
                      <a:noFill/>
                    </a:lnT>
                    <a:lnB>
                      <a:noFill/>
                    </a:lnB>
                  </a:tcPr>
                </a:tc>
                <a:tc>
                  <a:txBody>
                    <a:bodyPr/>
                    <a:lstStyle/>
                    <a:p>
                      <a:pPr algn="ctr" fontAlgn="ctr"/>
                      <a:r>
                        <a:rPr lang="cs-CZ" sz="900" b="0" i="0" u="none" strike="noStrike" dirty="0">
                          <a:solidFill>
                            <a:srgbClr val="0D0D0D"/>
                          </a:solidFill>
                          <a:effectLst/>
                          <a:latin typeface="Calibri" panose="020F0502020204030204" pitchFamily="34" charset="0"/>
                        </a:rPr>
                        <a:t>basic </a:t>
                      </a:r>
                      <a:r>
                        <a:rPr lang="cs-CZ" sz="900" b="0" i="0" u="none" strike="noStrike" dirty="0" err="1">
                          <a:solidFill>
                            <a:srgbClr val="0D0D0D"/>
                          </a:solidFill>
                          <a:effectLst/>
                          <a:latin typeface="Calibri" panose="020F0502020204030204" pitchFamily="34" charset="0"/>
                        </a:rPr>
                        <a:t>econometric</a:t>
                      </a:r>
                      <a:r>
                        <a:rPr lang="cs-CZ" sz="900" b="0" i="0" u="none" strike="noStrike" dirty="0">
                          <a:solidFill>
                            <a:srgbClr val="0D0D0D"/>
                          </a:solidFill>
                          <a:effectLst/>
                          <a:latin typeface="Calibri" panose="020F0502020204030204" pitchFamily="34" charset="0"/>
                        </a:rPr>
                        <a:t> </a:t>
                      </a:r>
                      <a:r>
                        <a:rPr lang="cs-CZ" sz="900" b="0" i="0" u="none" strike="noStrike" dirty="0" err="1">
                          <a:solidFill>
                            <a:srgbClr val="0D0D0D"/>
                          </a:solidFill>
                          <a:effectLst/>
                          <a:latin typeface="Calibri" panose="020F0502020204030204" pitchFamily="34" charset="0"/>
                        </a:rPr>
                        <a:t>analysis</a:t>
                      </a:r>
                      <a:r>
                        <a:rPr lang="cs-CZ" sz="900" b="0" i="0" u="none" strike="noStrike" dirty="0">
                          <a:solidFill>
                            <a:srgbClr val="0D0D0D"/>
                          </a:solidFill>
                          <a:effectLst/>
                          <a:latin typeface="Calibri" panose="020F0502020204030204" pitchFamily="34" charset="0"/>
                        </a:rPr>
                        <a:t>, panel </a:t>
                      </a:r>
                      <a:r>
                        <a:rPr lang="cs-CZ" sz="900" b="0" i="0" u="none" strike="noStrike" dirty="0" err="1">
                          <a:solidFill>
                            <a:srgbClr val="0D0D0D"/>
                          </a:solidFill>
                          <a:effectLst/>
                          <a:latin typeface="Calibri" panose="020F0502020204030204" pitchFamily="34" charset="0"/>
                        </a:rPr>
                        <a:t>regression</a:t>
                      </a:r>
                      <a:r>
                        <a:rPr lang="cs-CZ" sz="900" b="0" i="0" u="none" strike="noStrike" dirty="0">
                          <a:solidFill>
                            <a:srgbClr val="0D0D0D"/>
                          </a:solidFill>
                          <a:effectLst/>
                          <a:latin typeface="Calibri" panose="020F0502020204030204" pitchFamily="34" charset="0"/>
                        </a:rPr>
                        <a:t>, QUEST, LMM</a:t>
                      </a:r>
                    </a:p>
                  </a:txBody>
                  <a:tcPr marL="7420" marR="7420" marT="7420" marB="0" anchor="ctr">
                    <a:lnL>
                      <a:noFill/>
                    </a:lnL>
                    <a:lnR>
                      <a:noFill/>
                    </a:lnR>
                    <a:lnT>
                      <a:noFill/>
                    </a:lnT>
                    <a:lnB>
                      <a:noFill/>
                    </a:lnB>
                  </a:tcPr>
                </a:tc>
                <a:extLst>
                  <a:ext uri="{0D108BD9-81ED-4DB2-BD59-A6C34878D82A}">
                    <a16:rowId xmlns:a16="http://schemas.microsoft.com/office/drawing/2014/main" val="10012"/>
                  </a:ext>
                </a:extLst>
              </a:tr>
              <a:tr h="210066">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(2010)</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HERMIN</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Sweden</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KIMOD, KOSMOS</a:t>
                      </a:r>
                    </a:p>
                  </a:txBody>
                  <a:tcPr marL="7420" marR="7420" marT="7420" marB="0" anchor="ctr">
                    <a:lnL>
                      <a:noFill/>
                    </a:lnL>
                    <a:lnR>
                      <a:noFill/>
                    </a:lnR>
                    <a:lnT>
                      <a:noFill/>
                    </a:lnT>
                    <a:lnB>
                      <a:noFill/>
                    </a:lnB>
                  </a:tcPr>
                </a:tc>
                <a:extLst>
                  <a:ext uri="{0D108BD9-81ED-4DB2-BD59-A6C34878D82A}">
                    <a16:rowId xmlns:a16="http://schemas.microsoft.com/office/drawing/2014/main" val="10013"/>
                  </a:ext>
                </a:extLst>
              </a:tr>
              <a:tr h="504156">
                <a:tc>
                  <a:txBody>
                    <a:bodyPr/>
                    <a:lstStyle/>
                    <a:p>
                      <a:pPr algn="just" fontAlgn="ctr"/>
                      <a:r>
                        <a:rPr lang="cs-CZ" sz="900" b="1" i="0" u="none" strike="noStrike">
                          <a:solidFill>
                            <a:srgbClr val="0D0D0D"/>
                          </a:solidFill>
                          <a:effectLst/>
                          <a:latin typeface="Calibri" panose="020F0502020204030204" pitchFamily="34" charset="0"/>
                        </a:rPr>
                        <a:t>Hungary</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Central bank (2017)</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propensity score model, Neyman-Rubin causal model, probit model</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 National Institute for Economic Research (2015)</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econometric models</a:t>
                      </a:r>
                    </a:p>
                  </a:txBody>
                  <a:tcPr marL="7420" marR="7420" marT="7420" marB="0" anchor="ctr">
                    <a:lnL>
                      <a:noFill/>
                    </a:lnL>
                    <a:lnR>
                      <a:noFill/>
                    </a:lnR>
                    <a:lnT>
                      <a:noFill/>
                    </a:lnT>
                    <a:lnB>
                      <a:noFill/>
                    </a:lnB>
                  </a:tcPr>
                </a:tc>
                <a:extLst>
                  <a:ext uri="{0D108BD9-81ED-4DB2-BD59-A6C34878D82A}">
                    <a16:rowId xmlns:a16="http://schemas.microsoft.com/office/drawing/2014/main" val="10014"/>
                  </a:ext>
                </a:extLst>
              </a:tr>
              <a:tr h="210066">
                <a:tc>
                  <a:txBody>
                    <a:bodyPr/>
                    <a:lstStyle/>
                    <a:p>
                      <a:pPr algn="just" fontAlgn="ctr"/>
                      <a:r>
                        <a:rPr lang="cs-CZ" sz="900" b="1" i="0" u="none" strike="noStrike">
                          <a:solidFill>
                            <a:srgbClr val="0D0D0D"/>
                          </a:solidFill>
                          <a:effectLst/>
                          <a:latin typeface="Calibri" panose="020F0502020204030204" pitchFamily="34" charset="0"/>
                        </a:rPr>
                        <a:t>Italy</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(2001)</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HERMIN</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Central bank</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RAMSES</a:t>
                      </a:r>
                    </a:p>
                  </a:txBody>
                  <a:tcPr marL="7420" marR="7420" marT="7420" marB="0" anchor="ctr">
                    <a:lnL>
                      <a:noFill/>
                    </a:lnL>
                    <a:lnR>
                      <a:noFill/>
                    </a:lnR>
                    <a:lnT>
                      <a:noFill/>
                    </a:lnT>
                    <a:lnB>
                      <a:noFill/>
                    </a:lnB>
                  </a:tcPr>
                </a:tc>
                <a:extLst>
                  <a:ext uri="{0D108BD9-81ED-4DB2-BD59-A6C34878D82A}">
                    <a16:rowId xmlns:a16="http://schemas.microsoft.com/office/drawing/2014/main" val="10015"/>
                  </a:ext>
                </a:extLst>
              </a:tr>
              <a:tr h="210066">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(2011)</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QUEST III</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1" i="0" u="none" strike="noStrike">
                          <a:solidFill>
                            <a:srgbClr val="0D0D0D"/>
                          </a:solidFill>
                          <a:effectLst/>
                          <a:latin typeface="Calibri" panose="020F0502020204030204" pitchFamily="34" charset="0"/>
                        </a:rPr>
                        <a:t>UK</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(2010)</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regression</a:t>
                      </a:r>
                    </a:p>
                  </a:txBody>
                  <a:tcPr marL="7420" marR="7420" marT="7420" marB="0" anchor="ctr">
                    <a:lnL>
                      <a:noFill/>
                    </a:lnL>
                    <a:lnR>
                      <a:noFill/>
                    </a:lnR>
                    <a:lnT>
                      <a:noFill/>
                    </a:lnT>
                    <a:lnB>
                      <a:noFill/>
                    </a:lnB>
                  </a:tcPr>
                </a:tc>
                <a:extLst>
                  <a:ext uri="{0D108BD9-81ED-4DB2-BD59-A6C34878D82A}">
                    <a16:rowId xmlns:a16="http://schemas.microsoft.com/office/drawing/2014/main" val="10016"/>
                  </a:ext>
                </a:extLst>
              </a:tr>
              <a:tr h="210066">
                <a:tc>
                  <a:txBody>
                    <a:bodyPr/>
                    <a:lstStyle/>
                    <a:p>
                      <a:pPr algn="just" fontAlgn="ctr"/>
                      <a:r>
                        <a:rPr lang="cs-CZ" sz="900" b="1" i="0" u="none" strike="noStrike">
                          <a:solidFill>
                            <a:srgbClr val="0D0D0D"/>
                          </a:solidFill>
                          <a:effectLst/>
                          <a:latin typeface="Calibri" panose="020F0502020204030204" pitchFamily="34" charset="0"/>
                        </a:rPr>
                        <a:t>Latvia</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(2007)</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HERMIN</a:t>
                      </a:r>
                    </a:p>
                  </a:txBody>
                  <a:tcPr marL="7420" marR="7420" marT="7420" marB="0" anchor="ctr">
                    <a:lnL>
                      <a:noFill/>
                    </a:lnL>
                    <a:lnR>
                      <a:noFill/>
                    </a:lnR>
                    <a:lnT>
                      <a:noFill/>
                    </a:lnT>
                    <a:lnB>
                      <a:noFill/>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endParaRPr lang="cs-CZ" sz="900" b="0" i="0" u="none" strike="noStrike">
                        <a:solidFill>
                          <a:srgbClr val="0D0D0D"/>
                        </a:solidFill>
                        <a:effectLst/>
                        <a:latin typeface="Calibri" panose="020F0502020204030204" pitchFamily="34" charset="0"/>
                      </a:endParaRP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Ministry of finance (2013)</a:t>
                      </a:r>
                    </a:p>
                  </a:txBody>
                  <a:tcPr marL="7420" marR="7420" marT="7420" marB="0" anchor="ctr">
                    <a:lnL>
                      <a:noFill/>
                    </a:lnL>
                    <a:lnR>
                      <a:noFill/>
                    </a:lnR>
                    <a:lnT>
                      <a:noFill/>
                    </a:lnT>
                    <a:lnB>
                      <a:noFill/>
                    </a:lnB>
                  </a:tcPr>
                </a:tc>
                <a:tc>
                  <a:txBody>
                    <a:bodyPr/>
                    <a:lstStyle/>
                    <a:p>
                      <a:pPr algn="ctr" fontAlgn="ctr"/>
                      <a:r>
                        <a:rPr lang="cs-CZ" sz="900" b="0" i="0" u="none" strike="noStrike">
                          <a:solidFill>
                            <a:srgbClr val="0D0D0D"/>
                          </a:solidFill>
                          <a:effectLst/>
                          <a:latin typeface="Calibri" panose="020F0502020204030204" pitchFamily="34" charset="0"/>
                        </a:rPr>
                        <a:t>difference in differences</a:t>
                      </a:r>
                    </a:p>
                  </a:txBody>
                  <a:tcPr marL="7420" marR="7420" marT="7420" marB="0" anchor="ctr">
                    <a:lnL>
                      <a:noFill/>
                    </a:lnL>
                    <a:lnR>
                      <a:noFill/>
                    </a:lnR>
                    <a:lnT>
                      <a:noFill/>
                    </a:lnT>
                    <a:lnB>
                      <a:noFill/>
                    </a:lnB>
                  </a:tcPr>
                </a:tc>
                <a:extLst>
                  <a:ext uri="{0D108BD9-81ED-4DB2-BD59-A6C34878D82A}">
                    <a16:rowId xmlns:a16="http://schemas.microsoft.com/office/drawing/2014/main" val="10017"/>
                  </a:ext>
                </a:extLst>
              </a:tr>
              <a:tr h="220569">
                <a:tc>
                  <a:txBody>
                    <a:bodyPr/>
                    <a:lstStyle/>
                    <a:p>
                      <a:pPr algn="just" fontAlgn="ctr"/>
                      <a:r>
                        <a:rPr lang="cs-CZ" sz="900" b="0" i="0" u="none" strike="noStrike">
                          <a:solidFill>
                            <a:srgbClr val="0D0D0D"/>
                          </a:solidFill>
                          <a:effectLst/>
                          <a:latin typeface="Calibri" panose="020F0502020204030204" pitchFamily="34" charset="0"/>
                        </a:rPr>
                        <a:t> </a:t>
                      </a:r>
                    </a:p>
                  </a:txBody>
                  <a:tcPr marL="7420" marR="7420" marT="742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algn="ctr" fontAlgn="ctr"/>
                      <a:r>
                        <a:rPr lang="cs-CZ" sz="900" b="0" i="0" u="none" strike="noStrike">
                          <a:solidFill>
                            <a:srgbClr val="0D0D0D"/>
                          </a:solidFill>
                          <a:effectLst/>
                          <a:latin typeface="Calibri" panose="020F0502020204030204" pitchFamily="34" charset="0"/>
                        </a:rPr>
                        <a:t>Ministry of finance (2008)</a:t>
                      </a:r>
                    </a:p>
                  </a:txBody>
                  <a:tcPr marL="7420" marR="7420" marT="742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algn="ctr" fontAlgn="ctr"/>
                      <a:r>
                        <a:rPr lang="cs-CZ" sz="900" b="0" i="0" u="none" strike="noStrike">
                          <a:solidFill>
                            <a:srgbClr val="0D0D0D"/>
                          </a:solidFill>
                          <a:effectLst/>
                          <a:latin typeface="Calibri" panose="020F0502020204030204" pitchFamily="34" charset="0"/>
                        </a:rPr>
                        <a:t>modified HERMIN</a:t>
                      </a:r>
                    </a:p>
                  </a:txBody>
                  <a:tcPr marL="7420" marR="7420" marT="742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algn="l" fontAlgn="b"/>
                      <a:endParaRPr lang="cs-CZ" sz="900" b="0" i="0" u="none" strike="noStrike">
                        <a:solidFill>
                          <a:srgbClr val="000000"/>
                        </a:solidFill>
                        <a:effectLst/>
                        <a:latin typeface="Calibri" panose="020F0502020204030204" pitchFamily="34" charset="0"/>
                      </a:endParaRPr>
                    </a:p>
                  </a:txBody>
                  <a:tcPr marL="7420" marR="7420" marT="7420" marB="0" anchor="b">
                    <a:lnL>
                      <a:noFill/>
                    </a:lnL>
                    <a:lnR>
                      <a:noFill/>
                    </a:lnR>
                    <a:lnT>
                      <a:noFill/>
                    </a:lnT>
                    <a:lnB>
                      <a:noFill/>
                    </a:lnB>
                  </a:tcPr>
                </a:tc>
                <a:tc>
                  <a:txBody>
                    <a:bodyPr/>
                    <a:lstStyle/>
                    <a:p>
                      <a:pPr algn="just" fontAlgn="ctr"/>
                      <a:r>
                        <a:rPr lang="cs-CZ" sz="900" b="0" i="0" u="none" strike="noStrike">
                          <a:solidFill>
                            <a:srgbClr val="0D0D0D"/>
                          </a:solidFill>
                          <a:effectLst/>
                          <a:latin typeface="Calibri" panose="020F0502020204030204" pitchFamily="34" charset="0"/>
                        </a:rPr>
                        <a:t> </a:t>
                      </a:r>
                    </a:p>
                  </a:txBody>
                  <a:tcPr marL="7420" marR="7420" marT="742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algn="ctr" fontAlgn="ctr"/>
                      <a:r>
                        <a:rPr lang="cs-CZ" sz="900" b="0" i="0" u="none" strike="noStrike">
                          <a:solidFill>
                            <a:srgbClr val="0D0D0D"/>
                          </a:solidFill>
                          <a:effectLst/>
                          <a:latin typeface="Calibri" panose="020F0502020204030204" pitchFamily="34" charset="0"/>
                        </a:rPr>
                        <a:t>Central bank</a:t>
                      </a:r>
                    </a:p>
                  </a:txBody>
                  <a:tcPr marL="7420" marR="7420" marT="7420" marB="0" anchor="ctr">
                    <a:lnL>
                      <a:noFill/>
                    </a:lnL>
                    <a:lnR>
                      <a:noFill/>
                    </a:lnR>
                    <a:lnT>
                      <a:noFill/>
                    </a:lnT>
                    <a:lnB w="12700" cap="flat" cmpd="sng" algn="ctr">
                      <a:solidFill>
                        <a:srgbClr val="4F81BD"/>
                      </a:solidFill>
                      <a:prstDash val="solid"/>
                      <a:round/>
                      <a:headEnd type="none" w="med" len="med"/>
                      <a:tailEnd type="none" w="med" len="med"/>
                    </a:lnB>
                  </a:tcPr>
                </a:tc>
                <a:tc>
                  <a:txBody>
                    <a:bodyPr/>
                    <a:lstStyle/>
                    <a:p>
                      <a:pPr algn="ctr" fontAlgn="ctr"/>
                      <a:r>
                        <a:rPr lang="cs-CZ" sz="900" b="0" i="0" u="none" strike="noStrike" dirty="0">
                          <a:solidFill>
                            <a:srgbClr val="0D0D0D"/>
                          </a:solidFill>
                          <a:effectLst/>
                          <a:latin typeface="Calibri" panose="020F0502020204030204" pitchFamily="34" charset="0"/>
                        </a:rPr>
                        <a:t>COMPASS, MAPS, EASE</a:t>
                      </a:r>
                    </a:p>
                  </a:txBody>
                  <a:tcPr marL="7420" marR="7420" marT="7420" marB="0" anchor="ctr">
                    <a:lnL>
                      <a:noFill/>
                    </a:lnL>
                    <a:lnR>
                      <a:noFill/>
                    </a:lnR>
                    <a:lnT>
                      <a:noFill/>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193130441"/>
      </p:ext>
    </p:extLst>
  </p:cSld>
  <p:clrMapOvr>
    <a:masterClrMapping/>
  </p:clrMapOvr>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1799</TotalTime>
  <Words>1685</Words>
  <Application>Microsoft Office PowerPoint</Application>
  <PresentationFormat>Předvádění na obrazovce (4:3)</PresentationFormat>
  <Paragraphs>218</Paragraphs>
  <Slides>15</Slides>
  <Notes>1</Notes>
  <HiddenSlides>0</HiddenSlides>
  <MMClips>0</MMClips>
  <ScaleCrop>false</ScaleCrop>
  <HeadingPairs>
    <vt:vector size="8" baseType="variant">
      <vt:variant>
        <vt:lpstr>Použitá písma</vt:lpstr>
      </vt:variant>
      <vt:variant>
        <vt:i4>3</vt:i4>
      </vt:variant>
      <vt:variant>
        <vt:lpstr>Motiv</vt:lpstr>
      </vt:variant>
      <vt:variant>
        <vt:i4>1</vt:i4>
      </vt:variant>
      <vt:variant>
        <vt:lpstr>Vložené servery OLE</vt:lpstr>
      </vt:variant>
      <vt:variant>
        <vt:i4>1</vt:i4>
      </vt:variant>
      <vt:variant>
        <vt:lpstr>Nadpisy snímků</vt:lpstr>
      </vt:variant>
      <vt:variant>
        <vt:i4>15</vt:i4>
      </vt:variant>
    </vt:vector>
  </HeadingPairs>
  <TitlesOfParts>
    <vt:vector size="20" baseType="lpstr">
      <vt:lpstr>Arial</vt:lpstr>
      <vt:lpstr>Calibri</vt:lpstr>
      <vt:lpstr>Times New Roman</vt:lpstr>
      <vt:lpstr>Motiv systému Office</vt:lpstr>
      <vt:lpstr>Chart</vt:lpstr>
      <vt:lpstr>Macro-evaluations contribution to greater accountability of policy impacts assessments in Europe (EU member states administrations overview and practice)</vt:lpstr>
      <vt:lpstr>      The Fifth Conference of the NCA Evaluation Unit: Communication of Evaluation Results 24th October 2019  Macro-evaluations contribution to greater accountability of policy impacts assessments in Europe (EU member states administrations overview and practice)    Stanislav Volčík and Filip Hrůza The Office of the Government of the Czech Republic</vt:lpstr>
      <vt:lpstr>Motivation</vt:lpstr>
      <vt:lpstr>What is the macroevaluation approach?</vt:lpstr>
      <vt:lpstr>Aim and methods</vt:lpstr>
      <vt:lpstr>Integrated micro- and macro approach (IMM)</vt:lpstr>
      <vt:lpstr>Prezentace aplikace PowerPoint</vt:lpstr>
      <vt:lpstr>Empirical findings</vt:lpstr>
      <vt:lpstr>Country overview</vt:lpstr>
      <vt:lpstr>Empirical findings (cont.)</vt:lpstr>
      <vt:lpstr>Macroevaluation outcomes – CS Czech Republic</vt:lpstr>
      <vt:lpstr>Macroevaluation outcomes – Other</vt:lpstr>
      <vt:lpstr>Prezentace aplikace PowerPoint</vt:lpstr>
      <vt:lpstr>Macroevaluations future ?</vt:lpstr>
      <vt:lpstr>Thank you for your attention.</vt:lpstr>
    </vt:vector>
  </TitlesOfParts>
  <Company>Úřad vlády ČR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Aleš Chmelař</dc:creator>
  <cp:lastModifiedBy>Jansová Lenka</cp:lastModifiedBy>
  <cp:revision>171</cp:revision>
  <cp:lastPrinted>2014-10-02T09:50:50Z</cp:lastPrinted>
  <dcterms:created xsi:type="dcterms:W3CDTF">2014-09-24T13:33:39Z</dcterms:created>
  <dcterms:modified xsi:type="dcterms:W3CDTF">2019-10-23T07:47:51Z</dcterms:modified>
</cp:coreProperties>
</file>