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2" r:id="rId6"/>
    <p:sldId id="282" r:id="rId7"/>
    <p:sldId id="271" r:id="rId8"/>
    <p:sldId id="272" r:id="rId9"/>
    <p:sldId id="286" r:id="rId10"/>
    <p:sldId id="273" r:id="rId11"/>
    <p:sldId id="281" r:id="rId12"/>
    <p:sldId id="283" r:id="rId13"/>
    <p:sldId id="284" r:id="rId14"/>
    <p:sldId id="288" r:id="rId15"/>
    <p:sldId id="287" r:id="rId16"/>
    <p:sldId id="278" r:id="rId17"/>
    <p:sldId id="280" r:id="rId18"/>
    <p:sldId id="279" r:id="rId19"/>
    <p:sldId id="277" r:id="rId20"/>
    <p:sldId id="276" r:id="rId21"/>
    <p:sldId id="275" r:id="rId22"/>
    <p:sldId id="274" r:id="rId23"/>
  </p:sldIdLst>
  <p:sldSz cx="12190413" cy="7021513"/>
  <p:notesSz cx="6858000" cy="9144000"/>
  <p:defaultTextStyle>
    <a:defPPr>
      <a:defRPr lang="cs-CZ"/>
    </a:defPPr>
    <a:lvl1pPr marL="0" algn="l" defTabSz="1229502" rtl="0" eaLnBrk="1" latinLnBrk="0" hangingPunct="1">
      <a:defRPr sz="2400" kern="1200">
        <a:solidFill>
          <a:schemeClr val="tx1"/>
        </a:solidFill>
        <a:latin typeface="+mn-lt"/>
        <a:ea typeface="+mn-ea"/>
        <a:cs typeface="+mn-cs"/>
      </a:defRPr>
    </a:lvl1pPr>
    <a:lvl2pPr marL="614751" algn="l" defTabSz="1229502" rtl="0" eaLnBrk="1" latinLnBrk="0" hangingPunct="1">
      <a:defRPr sz="2400" kern="1200">
        <a:solidFill>
          <a:schemeClr val="tx1"/>
        </a:solidFill>
        <a:latin typeface="+mn-lt"/>
        <a:ea typeface="+mn-ea"/>
        <a:cs typeface="+mn-cs"/>
      </a:defRPr>
    </a:lvl2pPr>
    <a:lvl3pPr marL="1229502" algn="l" defTabSz="1229502" rtl="0" eaLnBrk="1" latinLnBrk="0" hangingPunct="1">
      <a:defRPr sz="2400" kern="1200">
        <a:solidFill>
          <a:schemeClr val="tx1"/>
        </a:solidFill>
        <a:latin typeface="+mn-lt"/>
        <a:ea typeface="+mn-ea"/>
        <a:cs typeface="+mn-cs"/>
      </a:defRPr>
    </a:lvl3pPr>
    <a:lvl4pPr marL="1844253" algn="l" defTabSz="1229502" rtl="0" eaLnBrk="1" latinLnBrk="0" hangingPunct="1">
      <a:defRPr sz="2400" kern="1200">
        <a:solidFill>
          <a:schemeClr val="tx1"/>
        </a:solidFill>
        <a:latin typeface="+mn-lt"/>
        <a:ea typeface="+mn-ea"/>
        <a:cs typeface="+mn-cs"/>
      </a:defRPr>
    </a:lvl4pPr>
    <a:lvl5pPr marL="2459004" algn="l" defTabSz="1229502" rtl="0" eaLnBrk="1" latinLnBrk="0" hangingPunct="1">
      <a:defRPr sz="2400" kern="1200">
        <a:solidFill>
          <a:schemeClr val="tx1"/>
        </a:solidFill>
        <a:latin typeface="+mn-lt"/>
        <a:ea typeface="+mn-ea"/>
        <a:cs typeface="+mn-cs"/>
      </a:defRPr>
    </a:lvl5pPr>
    <a:lvl6pPr marL="3073756" algn="l" defTabSz="1229502" rtl="0" eaLnBrk="1" latinLnBrk="0" hangingPunct="1">
      <a:defRPr sz="2400" kern="1200">
        <a:solidFill>
          <a:schemeClr val="tx1"/>
        </a:solidFill>
        <a:latin typeface="+mn-lt"/>
        <a:ea typeface="+mn-ea"/>
        <a:cs typeface="+mn-cs"/>
      </a:defRPr>
    </a:lvl6pPr>
    <a:lvl7pPr marL="3688507" algn="l" defTabSz="1229502" rtl="0" eaLnBrk="1" latinLnBrk="0" hangingPunct="1">
      <a:defRPr sz="2400" kern="1200">
        <a:solidFill>
          <a:schemeClr val="tx1"/>
        </a:solidFill>
        <a:latin typeface="+mn-lt"/>
        <a:ea typeface="+mn-ea"/>
        <a:cs typeface="+mn-cs"/>
      </a:defRPr>
    </a:lvl7pPr>
    <a:lvl8pPr marL="4303258" algn="l" defTabSz="1229502" rtl="0" eaLnBrk="1" latinLnBrk="0" hangingPunct="1">
      <a:defRPr sz="2400" kern="1200">
        <a:solidFill>
          <a:schemeClr val="tx1"/>
        </a:solidFill>
        <a:latin typeface="+mn-lt"/>
        <a:ea typeface="+mn-ea"/>
        <a:cs typeface="+mn-cs"/>
      </a:defRPr>
    </a:lvl8pPr>
    <a:lvl9pPr marL="4918009" algn="l" defTabSz="1229502"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57">
          <p15:clr>
            <a:srgbClr val="A4A3A4"/>
          </p15:clr>
        </p15:guide>
        <p15:guide id="2" pos="66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ek Radvansky" initials="MR" lastIdx="0" clrIdx="0">
    <p:extLst>
      <p:ext uri="{19B8F6BF-5375-455C-9EA6-DF929625EA0E}">
        <p15:presenceInfo xmlns:p15="http://schemas.microsoft.com/office/powerpoint/2012/main" userId="e98c3a5dfc2aec5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p:scale>
          <a:sx n="80" d="100"/>
          <a:sy n="80" d="100"/>
        </p:scale>
        <p:origin x="62" y="53"/>
      </p:cViewPr>
      <p:guideLst>
        <p:guide orient="horz" pos="1757"/>
        <p:guide pos="664"/>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D:\SAV\APVV\Progn&#243;zovanie%20region&#225;lneho%20v&#253;voja%20SR%20a%20hodnotenie%20&#250;&#269;innosti%20HERMIN\Konferencia%202018\graf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sav\Konferencie\Zakopane%202018\graf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SAV\APVV\Progn&#243;zovanie%20region&#225;lneho%20v&#253;voja%20SR%20a%20hodnotenie%20&#250;&#269;innosti%20HERMIN\Konferencia%202018\graf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sav\Ex_ante\Region\Model\cerpanie_rozne_rychlosti.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sav\Konferencie\Zakopane%202018\graf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arek\AppData\Local\Temp\podklady%20do%20prahy.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marek\AppData\Local\Temp\podklady%20do%20prahy.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D:\sav\APVV\Progn&#243;zovanie%20region&#225;lneho%20v&#253;voja%20SR%20a%20hodnotenie%20&#250;&#269;innosti%20HERMIN\Konferencia%202018\graf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k-SK"/>
        </a:p>
      </c:txPr>
    </c:title>
    <c:autoTitleDeleted val="0"/>
    <c:plotArea>
      <c:layout/>
      <c:barChart>
        <c:barDir val="col"/>
        <c:grouping val="clustered"/>
        <c:varyColors val="0"/>
        <c:ser>
          <c:idx val="0"/>
          <c:order val="0"/>
          <c:tx>
            <c:strRef>
              <c:f>Hárok1!$Q$2</c:f>
              <c:strCache>
                <c:ptCount val="1"/>
                <c:pt idx="0">
                  <c:v>2014-2020</c:v>
                </c:pt>
              </c:strCache>
            </c:strRef>
          </c:tx>
          <c:spPr>
            <a:solidFill>
              <a:schemeClr val="accent1"/>
            </a:solidFill>
            <a:ln>
              <a:noFill/>
            </a:ln>
            <a:effectLst/>
          </c:spPr>
          <c:invertIfNegative val="0"/>
          <c:dPt>
            <c:idx val="1"/>
            <c:invertIfNegative val="0"/>
            <c:bubble3D val="0"/>
            <c:spPr>
              <a:solidFill>
                <a:srgbClr val="FF0000"/>
              </a:solidFill>
              <a:ln>
                <a:noFill/>
              </a:ln>
              <a:effectLst/>
            </c:spPr>
            <c:extLst>
              <c:ext xmlns:c16="http://schemas.microsoft.com/office/drawing/2014/chart" uri="{C3380CC4-5D6E-409C-BE32-E72D297353CC}">
                <c16:uniqueId val="{00000001-272E-4173-BE39-E51CA2349CD7}"/>
              </c:ext>
            </c:extLst>
          </c:dPt>
          <c:dPt>
            <c:idx val="6"/>
            <c:invertIfNegative val="0"/>
            <c:bubble3D val="0"/>
            <c:spPr>
              <a:solidFill>
                <a:srgbClr val="FFC000"/>
              </a:solidFill>
              <a:ln>
                <a:noFill/>
              </a:ln>
              <a:effectLst/>
            </c:spPr>
            <c:extLst>
              <c:ext xmlns:c16="http://schemas.microsoft.com/office/drawing/2014/chart" uri="{C3380CC4-5D6E-409C-BE32-E72D297353CC}">
                <c16:uniqueId val="{00000003-272E-4173-BE39-E51CA2349CD7}"/>
              </c:ext>
            </c:extLst>
          </c:dPt>
          <c:dPt>
            <c:idx val="8"/>
            <c:invertIfNegative val="0"/>
            <c:bubble3D val="0"/>
            <c:spPr>
              <a:solidFill>
                <a:srgbClr val="00B050"/>
              </a:solidFill>
              <a:ln>
                <a:noFill/>
              </a:ln>
              <a:effectLst/>
            </c:spPr>
            <c:extLst>
              <c:ext xmlns:c16="http://schemas.microsoft.com/office/drawing/2014/chart" uri="{C3380CC4-5D6E-409C-BE32-E72D297353CC}">
                <c16:uniqueId val="{00000005-272E-4173-BE39-E51CA2349CD7}"/>
              </c:ext>
            </c:extLst>
          </c:dPt>
          <c:dPt>
            <c:idx val="15"/>
            <c:invertIfNegative val="0"/>
            <c:bubble3D val="0"/>
            <c:spPr>
              <a:solidFill>
                <a:srgbClr val="FFFF00"/>
              </a:solidFill>
              <a:ln>
                <a:noFill/>
              </a:ln>
              <a:effectLst/>
            </c:spPr>
            <c:extLst>
              <c:ext xmlns:c16="http://schemas.microsoft.com/office/drawing/2014/chart" uri="{C3380CC4-5D6E-409C-BE32-E72D297353CC}">
                <c16:uniqueId val="{00000007-272E-4173-BE39-E51CA2349CD7}"/>
              </c:ext>
            </c:extLst>
          </c:dPt>
          <c:dLbls>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72E-4173-BE39-E51CA2349CD7}"/>
                </c:ext>
              </c:extLst>
            </c:dLbl>
            <c:dLbl>
              <c:idx val="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72E-4173-BE39-E51CA2349CD7}"/>
                </c:ext>
              </c:extLst>
            </c:dLbl>
            <c:dLbl>
              <c:idx val="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72E-4173-BE39-E51CA2349CD7}"/>
                </c:ext>
              </c:extLst>
            </c:dLbl>
            <c:dLbl>
              <c:idx val="1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72E-4173-BE39-E51CA2349CD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Hárok1!$P$3:$P$31</c:f>
              <c:strCache>
                <c:ptCount val="29"/>
                <c:pt idx="0">
                  <c:v>EE</c:v>
                </c:pt>
                <c:pt idx="1">
                  <c:v>SK</c:v>
                </c:pt>
                <c:pt idx="2">
                  <c:v>LT</c:v>
                </c:pt>
                <c:pt idx="3">
                  <c:v>LV</c:v>
                </c:pt>
                <c:pt idx="4">
                  <c:v>HU</c:v>
                </c:pt>
                <c:pt idx="5">
                  <c:v>PT</c:v>
                </c:pt>
                <c:pt idx="6">
                  <c:v>CZ</c:v>
                </c:pt>
                <c:pt idx="7">
                  <c:v>HR</c:v>
                </c:pt>
                <c:pt idx="8">
                  <c:v>PL</c:v>
                </c:pt>
                <c:pt idx="9">
                  <c:v>MT</c:v>
                </c:pt>
                <c:pt idx="10">
                  <c:v>EL</c:v>
                </c:pt>
                <c:pt idx="11">
                  <c:v>SI</c:v>
                </c:pt>
                <c:pt idx="12">
                  <c:v>RO</c:v>
                </c:pt>
                <c:pt idx="13">
                  <c:v>BG</c:v>
                </c:pt>
                <c:pt idx="14">
                  <c:v>CY</c:v>
                </c:pt>
                <c:pt idx="15">
                  <c:v>Average</c:v>
                </c:pt>
                <c:pt idx="16">
                  <c:v>ES</c:v>
                </c:pt>
                <c:pt idx="17">
                  <c:v>IT</c:v>
                </c:pt>
                <c:pt idx="18">
                  <c:v>FI</c:v>
                </c:pt>
                <c:pt idx="19">
                  <c:v>IE</c:v>
                </c:pt>
                <c:pt idx="20">
                  <c:v>FR</c:v>
                </c:pt>
                <c:pt idx="21">
                  <c:v>DE</c:v>
                </c:pt>
                <c:pt idx="22">
                  <c:v>SE</c:v>
                </c:pt>
                <c:pt idx="23">
                  <c:v>BE</c:v>
                </c:pt>
                <c:pt idx="24">
                  <c:v>UK</c:v>
                </c:pt>
                <c:pt idx="25">
                  <c:v>AT</c:v>
                </c:pt>
                <c:pt idx="26">
                  <c:v>DK</c:v>
                </c:pt>
                <c:pt idx="27">
                  <c:v>LU</c:v>
                </c:pt>
                <c:pt idx="28">
                  <c:v>NL</c:v>
                </c:pt>
              </c:strCache>
            </c:strRef>
          </c:cat>
          <c:val>
            <c:numRef>
              <c:f>Hárok1!$Q$3:$Q$31</c:f>
              <c:numCache>
                <c:formatCode>_-* #,##0\ _€_-;\-* #,##0\ _€_-;_-* "-"??\ _€_-;_-@_-</c:formatCode>
                <c:ptCount val="29"/>
                <c:pt idx="0">
                  <c:v>390.86716355799263</c:v>
                </c:pt>
                <c:pt idx="1">
                  <c:v>361.38392762350077</c:v>
                </c:pt>
                <c:pt idx="2">
                  <c:v>328.7093974152196</c:v>
                </c:pt>
                <c:pt idx="3">
                  <c:v>325.33741348136181</c:v>
                </c:pt>
                <c:pt idx="4">
                  <c:v>312.15973195858845</c:v>
                </c:pt>
                <c:pt idx="5">
                  <c:v>298.63385155947833</c:v>
                </c:pt>
                <c:pt idx="6">
                  <c:v>292.9779253471537</c:v>
                </c:pt>
                <c:pt idx="7">
                  <c:v>292.69796603251325</c:v>
                </c:pt>
                <c:pt idx="8">
                  <c:v>290.89361383240549</c:v>
                </c:pt>
                <c:pt idx="9">
                  <c:v>243.05547364443004</c:v>
                </c:pt>
                <c:pt idx="10">
                  <c:v>217.86113827344857</c:v>
                </c:pt>
                <c:pt idx="11">
                  <c:v>214.36241029776619</c:v>
                </c:pt>
                <c:pt idx="12">
                  <c:v>162.96255644253432</c:v>
                </c:pt>
                <c:pt idx="13">
                  <c:v>148.05592550466397</c:v>
                </c:pt>
                <c:pt idx="14">
                  <c:v>130.71323393273391</c:v>
                </c:pt>
                <c:pt idx="15">
                  <c:v>98.981007594614738</c:v>
                </c:pt>
                <c:pt idx="16">
                  <c:v>96.109263157269467</c:v>
                </c:pt>
                <c:pt idx="17">
                  <c:v>80.407608965578333</c:v>
                </c:pt>
                <c:pt idx="18">
                  <c:v>36.285968197712251</c:v>
                </c:pt>
                <c:pt idx="19">
                  <c:v>36.070833837979919</c:v>
                </c:pt>
                <c:pt idx="20">
                  <c:v>33.606170691271934</c:v>
                </c:pt>
                <c:pt idx="21">
                  <c:v>32.702446404686505</c:v>
                </c:pt>
                <c:pt idx="22">
                  <c:v>27.596784109286411</c:v>
                </c:pt>
                <c:pt idx="23">
                  <c:v>26.753777469824655</c:v>
                </c:pt>
                <c:pt idx="24">
                  <c:v>25.031011484675648</c:v>
                </c:pt>
                <c:pt idx="25">
                  <c:v>16.544751427860145</c:v>
                </c:pt>
                <c:pt idx="26">
                  <c:v>15.942758134577385</c:v>
                </c:pt>
                <c:pt idx="27">
                  <c:v>10.280949435515728</c:v>
                </c:pt>
                <c:pt idx="28">
                  <c:v>9.5249643981649239</c:v>
                </c:pt>
              </c:numCache>
            </c:numRef>
          </c:val>
          <c:extLst>
            <c:ext xmlns:c16="http://schemas.microsoft.com/office/drawing/2014/chart" uri="{C3380CC4-5D6E-409C-BE32-E72D297353CC}">
              <c16:uniqueId val="{00000008-272E-4173-BE39-E51CA2349CD7}"/>
            </c:ext>
          </c:extLst>
        </c:ser>
        <c:dLbls>
          <c:showLegendKey val="0"/>
          <c:showVal val="0"/>
          <c:showCatName val="0"/>
          <c:showSerName val="0"/>
          <c:showPercent val="0"/>
          <c:showBubbleSize val="0"/>
        </c:dLbls>
        <c:gapWidth val="219"/>
        <c:overlap val="-27"/>
        <c:axId val="194751872"/>
        <c:axId val="194753664"/>
      </c:barChart>
      <c:catAx>
        <c:axId val="194751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4753664"/>
        <c:crosses val="autoZero"/>
        <c:auto val="1"/>
        <c:lblAlgn val="ctr"/>
        <c:lblOffset val="100"/>
        <c:noMultiLvlLbl val="0"/>
      </c:catAx>
      <c:valAx>
        <c:axId val="194753664"/>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4751872"/>
        <c:crosses val="autoZero"/>
        <c:crossBetween val="between"/>
      </c:valAx>
      <c:spPr>
        <a:noFill/>
        <a:ln>
          <a:noFill/>
        </a:ln>
        <a:effectLst/>
      </c:spPr>
    </c:plotArea>
    <c:plotVisOnly val="1"/>
    <c:dispBlanksAs val="gap"/>
    <c:showDLblsOverMax val="0"/>
  </c:chart>
  <c:spPr>
    <a:solidFill>
      <a:schemeClr val="tx2">
        <a:lumMod val="10000"/>
        <a:lumOff val="90000"/>
      </a:schemeClr>
    </a:solidFill>
    <a:ln w="9525" cap="flat" cmpd="sng" algn="ctr">
      <a:noFill/>
      <a:round/>
    </a:ln>
    <a:effectLst/>
  </c:spPr>
  <c:txPr>
    <a:bodyPr/>
    <a:lstStyle/>
    <a:p>
      <a:pPr>
        <a:defRPr/>
      </a:pPr>
      <a:endParaRPr lang="sk-SK"/>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k-SK"/>
        </a:p>
      </c:txPr>
    </c:title>
    <c:autoTitleDeleted val="0"/>
    <c:plotArea>
      <c:layout/>
      <c:barChart>
        <c:barDir val="col"/>
        <c:grouping val="clustered"/>
        <c:varyColors val="0"/>
        <c:ser>
          <c:idx val="0"/>
          <c:order val="0"/>
          <c:tx>
            <c:strRef>
              <c:f>Hárok1!$N$2</c:f>
              <c:strCache>
                <c:ptCount val="1"/>
                <c:pt idx="0">
                  <c:v>2007-2013</c:v>
                </c:pt>
              </c:strCache>
            </c:strRef>
          </c:tx>
          <c:spPr>
            <a:solidFill>
              <a:schemeClr val="accent1"/>
            </a:solidFill>
            <a:ln>
              <a:noFill/>
            </a:ln>
            <a:effectLst/>
          </c:spPr>
          <c:invertIfNegative val="0"/>
          <c:dPt>
            <c:idx val="0"/>
            <c:invertIfNegative val="0"/>
            <c:bubble3D val="0"/>
            <c:spPr>
              <a:solidFill>
                <a:srgbClr val="FFC000"/>
              </a:solidFill>
              <a:ln>
                <a:noFill/>
              </a:ln>
              <a:effectLst/>
            </c:spPr>
            <c:extLst>
              <c:ext xmlns:c16="http://schemas.microsoft.com/office/drawing/2014/chart" uri="{C3380CC4-5D6E-409C-BE32-E72D297353CC}">
                <c16:uniqueId val="{00000001-A15F-4B68-AF9A-5F22F00CDAAD}"/>
              </c:ext>
            </c:extLst>
          </c:dPt>
          <c:dPt>
            <c:idx val="3"/>
            <c:invertIfNegative val="0"/>
            <c:bubble3D val="0"/>
            <c:spPr>
              <a:solidFill>
                <a:srgbClr val="FF0000"/>
              </a:solidFill>
              <a:ln>
                <a:noFill/>
              </a:ln>
              <a:effectLst/>
            </c:spPr>
            <c:extLst>
              <c:ext xmlns:c16="http://schemas.microsoft.com/office/drawing/2014/chart" uri="{C3380CC4-5D6E-409C-BE32-E72D297353CC}">
                <c16:uniqueId val="{00000003-A15F-4B68-AF9A-5F22F00CDAAD}"/>
              </c:ext>
            </c:extLst>
          </c:dPt>
          <c:dPt>
            <c:idx val="10"/>
            <c:invertIfNegative val="0"/>
            <c:bubble3D val="0"/>
            <c:spPr>
              <a:solidFill>
                <a:srgbClr val="00B050"/>
              </a:solidFill>
              <a:ln>
                <a:noFill/>
              </a:ln>
              <a:effectLst/>
            </c:spPr>
            <c:extLst>
              <c:ext xmlns:c16="http://schemas.microsoft.com/office/drawing/2014/chart" uri="{C3380CC4-5D6E-409C-BE32-E72D297353CC}">
                <c16:uniqueId val="{00000005-A15F-4B68-AF9A-5F22F00CDAAD}"/>
              </c:ext>
            </c:extLst>
          </c:dPt>
          <c:dPt>
            <c:idx val="15"/>
            <c:invertIfNegative val="0"/>
            <c:bubble3D val="0"/>
            <c:spPr>
              <a:solidFill>
                <a:srgbClr val="FFFF00"/>
              </a:solidFill>
              <a:ln>
                <a:noFill/>
              </a:ln>
              <a:effectLst/>
            </c:spPr>
            <c:extLst>
              <c:ext xmlns:c16="http://schemas.microsoft.com/office/drawing/2014/chart" uri="{C3380CC4-5D6E-409C-BE32-E72D297353CC}">
                <c16:uniqueId val="{00000007-A15F-4B68-AF9A-5F22F00CDAAD}"/>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15F-4B68-AF9A-5F22F00CDAAD}"/>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15F-4B68-AF9A-5F22F00CDAAD}"/>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15F-4B68-AF9A-5F22F00CDAAD}"/>
                </c:ext>
              </c:extLst>
            </c:dLbl>
            <c:dLbl>
              <c:idx val="1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15F-4B68-AF9A-5F22F00CDAA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Hárok1!$M$3:$M$31</c:f>
              <c:strCache>
                <c:ptCount val="29"/>
                <c:pt idx="0">
                  <c:v>CZ</c:v>
                </c:pt>
                <c:pt idx="1">
                  <c:v>EE</c:v>
                </c:pt>
                <c:pt idx="2">
                  <c:v>HU</c:v>
                </c:pt>
                <c:pt idx="3">
                  <c:v>SK</c:v>
                </c:pt>
                <c:pt idx="4">
                  <c:v>LT</c:v>
                </c:pt>
                <c:pt idx="5">
                  <c:v>MT</c:v>
                </c:pt>
                <c:pt idx="6">
                  <c:v>LV</c:v>
                </c:pt>
                <c:pt idx="7">
                  <c:v>SI</c:v>
                </c:pt>
                <c:pt idx="8">
                  <c:v>PT</c:v>
                </c:pt>
                <c:pt idx="9">
                  <c:v>EL</c:v>
                </c:pt>
                <c:pt idx="10">
                  <c:v>PL</c:v>
                </c:pt>
                <c:pt idx="11">
                  <c:v>RO</c:v>
                </c:pt>
                <c:pt idx="12">
                  <c:v>BG</c:v>
                </c:pt>
                <c:pt idx="13">
                  <c:v>CY</c:v>
                </c:pt>
                <c:pt idx="14">
                  <c:v>ES</c:v>
                </c:pt>
                <c:pt idx="15">
                  <c:v>Average</c:v>
                </c:pt>
                <c:pt idx="16">
                  <c:v>IT</c:v>
                </c:pt>
                <c:pt idx="17">
                  <c:v>DE</c:v>
                </c:pt>
                <c:pt idx="18">
                  <c:v>FI</c:v>
                </c:pt>
                <c:pt idx="19">
                  <c:v>FR</c:v>
                </c:pt>
                <c:pt idx="20">
                  <c:v>BE</c:v>
                </c:pt>
                <c:pt idx="21">
                  <c:v>SE</c:v>
                </c:pt>
                <c:pt idx="22">
                  <c:v>IE</c:v>
                </c:pt>
                <c:pt idx="23">
                  <c:v>UK</c:v>
                </c:pt>
                <c:pt idx="24">
                  <c:v>AT</c:v>
                </c:pt>
                <c:pt idx="25">
                  <c:v>LU</c:v>
                </c:pt>
                <c:pt idx="26">
                  <c:v>NL</c:v>
                </c:pt>
                <c:pt idx="27">
                  <c:v>DK</c:v>
                </c:pt>
                <c:pt idx="28">
                  <c:v>HR</c:v>
                </c:pt>
              </c:strCache>
            </c:strRef>
          </c:cat>
          <c:val>
            <c:numRef>
              <c:f>Hárok1!$N$3:$N$31</c:f>
              <c:numCache>
                <c:formatCode>_-* #,##0\ _€_-;\-* #,##0\ _€_-;_-* "-"??\ _€_-;_-@_-</c:formatCode>
                <c:ptCount val="29"/>
                <c:pt idx="0">
                  <c:v>369.55296859912812</c:v>
                </c:pt>
                <c:pt idx="1">
                  <c:v>362.05325293284147</c:v>
                </c:pt>
                <c:pt idx="2">
                  <c:v>353.67655521742114</c:v>
                </c:pt>
                <c:pt idx="3">
                  <c:v>305.70700840630155</c:v>
                </c:pt>
                <c:pt idx="4">
                  <c:v>297.82541820768205</c:v>
                </c:pt>
                <c:pt idx="5">
                  <c:v>295.88965601526007</c:v>
                </c:pt>
                <c:pt idx="6">
                  <c:v>293.00755367393873</c:v>
                </c:pt>
                <c:pt idx="7">
                  <c:v>291.42001269271526</c:v>
                </c:pt>
                <c:pt idx="8">
                  <c:v>290.41241894747452</c:v>
                </c:pt>
                <c:pt idx="9">
                  <c:v>261.61454453717062</c:v>
                </c:pt>
                <c:pt idx="10">
                  <c:v>251.74596773684377</c:v>
                </c:pt>
                <c:pt idx="11">
                  <c:v>129.89371480109651</c:v>
                </c:pt>
                <c:pt idx="12">
                  <c:v>125.89682182613345</c:v>
                </c:pt>
                <c:pt idx="13">
                  <c:v>115.43589677861021</c:v>
                </c:pt>
                <c:pt idx="14">
                  <c:v>110.55357327949194</c:v>
                </c:pt>
                <c:pt idx="15">
                  <c:v>97.980576999658027</c:v>
                </c:pt>
                <c:pt idx="16">
                  <c:v>68.597075584833561</c:v>
                </c:pt>
                <c:pt idx="17">
                  <c:v>44.235376987145301</c:v>
                </c:pt>
                <c:pt idx="18">
                  <c:v>43.205816449611021</c:v>
                </c:pt>
                <c:pt idx="19">
                  <c:v>30.188001112105077</c:v>
                </c:pt>
                <c:pt idx="20">
                  <c:v>27.850618998841679</c:v>
                </c:pt>
                <c:pt idx="21">
                  <c:v>25.490210705443417</c:v>
                </c:pt>
                <c:pt idx="22">
                  <c:v>24.710478312867462</c:v>
                </c:pt>
                <c:pt idx="23">
                  <c:v>23.135994812770036</c:v>
                </c:pt>
                <c:pt idx="24">
                  <c:v>20.773717384252546</c:v>
                </c:pt>
                <c:pt idx="25">
                  <c:v>15.146310168064227</c:v>
                </c:pt>
                <c:pt idx="26">
                  <c:v>14.49708791536621</c:v>
                </c:pt>
                <c:pt idx="27">
                  <c:v>13.364352087937588</c:v>
                </c:pt>
                <c:pt idx="28">
                  <c:v>0</c:v>
                </c:pt>
              </c:numCache>
            </c:numRef>
          </c:val>
          <c:extLst>
            <c:ext xmlns:c16="http://schemas.microsoft.com/office/drawing/2014/chart" uri="{C3380CC4-5D6E-409C-BE32-E72D297353CC}">
              <c16:uniqueId val="{00000008-A15F-4B68-AF9A-5F22F00CDAAD}"/>
            </c:ext>
          </c:extLst>
        </c:ser>
        <c:dLbls>
          <c:showLegendKey val="0"/>
          <c:showVal val="0"/>
          <c:showCatName val="0"/>
          <c:showSerName val="0"/>
          <c:showPercent val="0"/>
          <c:showBubbleSize val="0"/>
        </c:dLbls>
        <c:gapWidth val="219"/>
        <c:overlap val="-27"/>
        <c:axId val="195065344"/>
        <c:axId val="195066880"/>
      </c:barChart>
      <c:catAx>
        <c:axId val="195065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5066880"/>
        <c:crosses val="autoZero"/>
        <c:auto val="1"/>
        <c:lblAlgn val="ctr"/>
        <c:lblOffset val="100"/>
        <c:noMultiLvlLbl val="0"/>
      </c:catAx>
      <c:valAx>
        <c:axId val="195066880"/>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5065344"/>
        <c:crosses val="autoZero"/>
        <c:crossBetween val="between"/>
      </c:valAx>
      <c:spPr>
        <a:noFill/>
        <a:ln>
          <a:noFill/>
        </a:ln>
        <a:effectLst/>
      </c:spPr>
    </c:plotArea>
    <c:plotVisOnly val="1"/>
    <c:dispBlanksAs val="gap"/>
    <c:showDLblsOverMax val="0"/>
  </c:chart>
  <c:spPr>
    <a:solidFill>
      <a:schemeClr val="tx2">
        <a:lumMod val="10000"/>
        <a:lumOff val="90000"/>
      </a:schemeClr>
    </a:solidFill>
    <a:ln w="9525" cap="flat" cmpd="sng" algn="ctr">
      <a:noFill/>
      <a:round/>
    </a:ln>
    <a:effectLst/>
  </c:spPr>
  <c:txPr>
    <a:bodyPr/>
    <a:lstStyle/>
    <a:p>
      <a:pPr>
        <a:defRPr/>
      </a:pPr>
      <a:endParaRPr lang="sk-SK"/>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k-SK"/>
        </a:p>
      </c:txPr>
    </c:title>
    <c:autoTitleDeleted val="0"/>
    <c:plotArea>
      <c:layout/>
      <c:barChart>
        <c:barDir val="col"/>
        <c:grouping val="clustered"/>
        <c:varyColors val="0"/>
        <c:ser>
          <c:idx val="0"/>
          <c:order val="0"/>
          <c:tx>
            <c:strRef>
              <c:f>Hárok1!$U$2</c:f>
              <c:strCache>
                <c:ptCount val="1"/>
                <c:pt idx="0">
                  <c:v>2021-2027</c:v>
                </c:pt>
              </c:strCache>
            </c:strRef>
          </c:tx>
          <c:spPr>
            <a:solidFill>
              <a:schemeClr val="accent1"/>
            </a:solidFill>
            <a:ln>
              <a:noFill/>
            </a:ln>
            <a:effectLst/>
          </c:spPr>
          <c:invertIfNegative val="0"/>
          <c:dPt>
            <c:idx val="2"/>
            <c:invertIfNegative val="0"/>
            <c:bubble3D val="0"/>
            <c:spPr>
              <a:solidFill>
                <a:srgbClr val="FF0000"/>
              </a:solidFill>
              <a:ln>
                <a:noFill/>
              </a:ln>
              <a:effectLst/>
            </c:spPr>
            <c:extLst>
              <c:ext xmlns:c16="http://schemas.microsoft.com/office/drawing/2014/chart" uri="{C3380CC4-5D6E-409C-BE32-E72D297353CC}">
                <c16:uniqueId val="{00000001-8E0A-4919-A1E1-BD84CE3D2286}"/>
              </c:ext>
            </c:extLst>
          </c:dPt>
          <c:dPt>
            <c:idx val="8"/>
            <c:invertIfNegative val="0"/>
            <c:bubble3D val="0"/>
            <c:spPr>
              <a:solidFill>
                <a:srgbClr val="00B050"/>
              </a:solidFill>
              <a:ln>
                <a:noFill/>
              </a:ln>
              <a:effectLst/>
            </c:spPr>
            <c:extLst>
              <c:ext xmlns:c16="http://schemas.microsoft.com/office/drawing/2014/chart" uri="{C3380CC4-5D6E-409C-BE32-E72D297353CC}">
                <c16:uniqueId val="{00000003-8E0A-4919-A1E1-BD84CE3D2286}"/>
              </c:ext>
            </c:extLst>
          </c:dPt>
          <c:dPt>
            <c:idx val="9"/>
            <c:invertIfNegative val="0"/>
            <c:bubble3D val="0"/>
            <c:spPr>
              <a:solidFill>
                <a:srgbClr val="FFC000"/>
              </a:solidFill>
              <a:ln>
                <a:noFill/>
              </a:ln>
              <a:effectLst/>
            </c:spPr>
            <c:extLst>
              <c:ext xmlns:c16="http://schemas.microsoft.com/office/drawing/2014/chart" uri="{C3380CC4-5D6E-409C-BE32-E72D297353CC}">
                <c16:uniqueId val="{00000005-8E0A-4919-A1E1-BD84CE3D2286}"/>
              </c:ext>
            </c:extLst>
          </c:dPt>
          <c:dPt>
            <c:idx val="15"/>
            <c:invertIfNegative val="0"/>
            <c:bubble3D val="0"/>
            <c:spPr>
              <a:solidFill>
                <a:srgbClr val="FFFF00"/>
              </a:solidFill>
              <a:ln>
                <a:noFill/>
              </a:ln>
              <a:effectLst/>
            </c:spPr>
            <c:extLst>
              <c:ext xmlns:c16="http://schemas.microsoft.com/office/drawing/2014/chart" uri="{C3380CC4-5D6E-409C-BE32-E72D297353CC}">
                <c16:uniqueId val="{00000007-8E0A-4919-A1E1-BD84CE3D2286}"/>
              </c:ext>
            </c:extLst>
          </c:dPt>
          <c:dLbls>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E0A-4919-A1E1-BD84CE3D2286}"/>
                </c:ext>
              </c:extLst>
            </c:dLbl>
            <c:dLbl>
              <c:idx val="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E0A-4919-A1E1-BD84CE3D2286}"/>
                </c:ext>
              </c:extLst>
            </c:dLbl>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E0A-4919-A1E1-BD84CE3D2286}"/>
                </c:ext>
              </c:extLst>
            </c:dLbl>
            <c:dLbl>
              <c:idx val="1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E0A-4919-A1E1-BD84CE3D228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Hárok1!$T$3:$T$31</c:f>
              <c:strCache>
                <c:ptCount val="29"/>
                <c:pt idx="0">
                  <c:v>EE</c:v>
                </c:pt>
                <c:pt idx="1">
                  <c:v>LV</c:v>
                </c:pt>
                <c:pt idx="2">
                  <c:v>SK</c:v>
                </c:pt>
                <c:pt idx="3">
                  <c:v>HR</c:v>
                </c:pt>
                <c:pt idx="4">
                  <c:v>PT</c:v>
                </c:pt>
                <c:pt idx="5">
                  <c:v>LT</c:v>
                </c:pt>
                <c:pt idx="6">
                  <c:v>HU</c:v>
                </c:pt>
                <c:pt idx="7">
                  <c:v>EL</c:v>
                </c:pt>
                <c:pt idx="8">
                  <c:v>PL</c:v>
                </c:pt>
                <c:pt idx="9">
                  <c:v>CZ</c:v>
                </c:pt>
                <c:pt idx="10">
                  <c:v>SI</c:v>
                </c:pt>
                <c:pt idx="11">
                  <c:v>RO</c:v>
                </c:pt>
                <c:pt idx="12">
                  <c:v>MT</c:v>
                </c:pt>
                <c:pt idx="13">
                  <c:v>BG</c:v>
                </c:pt>
                <c:pt idx="14">
                  <c:v>CY</c:v>
                </c:pt>
                <c:pt idx="15">
                  <c:v>Average</c:v>
                </c:pt>
                <c:pt idx="16">
                  <c:v>ES</c:v>
                </c:pt>
                <c:pt idx="17">
                  <c:v>IT</c:v>
                </c:pt>
                <c:pt idx="18">
                  <c:v>FI</c:v>
                </c:pt>
                <c:pt idx="19">
                  <c:v>FR</c:v>
                </c:pt>
                <c:pt idx="20">
                  <c:v>IE</c:v>
                </c:pt>
                <c:pt idx="21">
                  <c:v>BE</c:v>
                </c:pt>
                <c:pt idx="22">
                  <c:v>SE</c:v>
                </c:pt>
                <c:pt idx="23">
                  <c:v>DE</c:v>
                </c:pt>
                <c:pt idx="24">
                  <c:v>AT</c:v>
                </c:pt>
                <c:pt idx="25">
                  <c:v>LU</c:v>
                </c:pt>
                <c:pt idx="26">
                  <c:v>DK</c:v>
                </c:pt>
                <c:pt idx="27">
                  <c:v>NL</c:v>
                </c:pt>
                <c:pt idx="28">
                  <c:v>UK</c:v>
                </c:pt>
              </c:strCache>
            </c:strRef>
          </c:cat>
          <c:val>
            <c:numRef>
              <c:f>Hárok1!$U$3:$U$31</c:f>
              <c:numCache>
                <c:formatCode>_-* #,##0\ _€_-;\-* #,##0\ _€_-;_-* "-"??\ _€_-;_-@_-</c:formatCode>
                <c:ptCount val="29"/>
                <c:pt idx="0">
                  <c:v>356.72434603822484</c:v>
                </c:pt>
                <c:pt idx="1">
                  <c:v>352.52331795354002</c:v>
                </c:pt>
                <c:pt idx="2">
                  <c:v>349.6839477419233</c:v>
                </c:pt>
                <c:pt idx="3">
                  <c:v>340.03668829691691</c:v>
                </c:pt>
                <c:pt idx="4">
                  <c:v>330.64521409927869</c:v>
                </c:pt>
                <c:pt idx="5">
                  <c:v>318.996078118203</c:v>
                </c:pt>
                <c:pt idx="6">
                  <c:v>295.22757066055232</c:v>
                </c:pt>
                <c:pt idx="7">
                  <c:v>287.84298233032894</c:v>
                </c:pt>
                <c:pt idx="8">
                  <c:v>273.59364310957056</c:v>
                </c:pt>
                <c:pt idx="9">
                  <c:v>271.64312752137897</c:v>
                </c:pt>
                <c:pt idx="10">
                  <c:v>239.50383642094934</c:v>
                </c:pt>
                <c:pt idx="11">
                  <c:v>223.73276017931727</c:v>
                </c:pt>
                <c:pt idx="12">
                  <c:v>208.81008597244201</c:v>
                </c:pt>
                <c:pt idx="13">
                  <c:v>202.79671461474283</c:v>
                </c:pt>
                <c:pt idx="14">
                  <c:v>165.25712621168412</c:v>
                </c:pt>
                <c:pt idx="15">
                  <c:v>119.16173717677007</c:v>
                </c:pt>
                <c:pt idx="16">
                  <c:v>117.67144451635059</c:v>
                </c:pt>
                <c:pt idx="17">
                  <c:v>102.47772040634659</c:v>
                </c:pt>
                <c:pt idx="18">
                  <c:v>46.94591096936982</c:v>
                </c:pt>
                <c:pt idx="19">
                  <c:v>38.509527664380776</c:v>
                </c:pt>
                <c:pt idx="20">
                  <c:v>36.613288066611723</c:v>
                </c:pt>
                <c:pt idx="21">
                  <c:v>34.660532332594478</c:v>
                </c:pt>
                <c:pt idx="22">
                  <c:v>34.489467544919023</c:v>
                </c:pt>
                <c:pt idx="23">
                  <c:v>30.608997150983249</c:v>
                </c:pt>
                <c:pt idx="24">
                  <c:v>23.4862170372588</c:v>
                </c:pt>
                <c:pt idx="25">
                  <c:v>17.685182780048414</c:v>
                </c:pt>
                <c:pt idx="26">
                  <c:v>16.062593375580555</c:v>
                </c:pt>
                <c:pt idx="27">
                  <c:v>13.590499387938747</c:v>
                </c:pt>
                <c:pt idx="28">
                  <c:v>0</c:v>
                </c:pt>
              </c:numCache>
            </c:numRef>
          </c:val>
          <c:extLst>
            <c:ext xmlns:c16="http://schemas.microsoft.com/office/drawing/2014/chart" uri="{C3380CC4-5D6E-409C-BE32-E72D297353CC}">
              <c16:uniqueId val="{00000008-8E0A-4919-A1E1-BD84CE3D2286}"/>
            </c:ext>
          </c:extLst>
        </c:ser>
        <c:dLbls>
          <c:showLegendKey val="0"/>
          <c:showVal val="0"/>
          <c:showCatName val="0"/>
          <c:showSerName val="0"/>
          <c:showPercent val="0"/>
          <c:showBubbleSize val="0"/>
        </c:dLbls>
        <c:gapWidth val="219"/>
        <c:overlap val="-27"/>
        <c:axId val="195789568"/>
        <c:axId val="195791104"/>
      </c:barChart>
      <c:catAx>
        <c:axId val="195789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5791104"/>
        <c:crosses val="autoZero"/>
        <c:auto val="1"/>
        <c:lblAlgn val="ctr"/>
        <c:lblOffset val="100"/>
        <c:noMultiLvlLbl val="0"/>
      </c:catAx>
      <c:valAx>
        <c:axId val="195791104"/>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195789568"/>
        <c:crosses val="autoZero"/>
        <c:crossBetween val="between"/>
      </c:valAx>
      <c:spPr>
        <a:noFill/>
        <a:ln>
          <a:noFill/>
        </a:ln>
        <a:effectLst/>
      </c:spPr>
    </c:plotArea>
    <c:plotVisOnly val="1"/>
    <c:dispBlanksAs val="gap"/>
    <c:showDLblsOverMax val="0"/>
  </c:chart>
  <c:spPr>
    <a:solidFill>
      <a:schemeClr val="tx2">
        <a:lumMod val="10000"/>
        <a:lumOff val="90000"/>
      </a:schemeClr>
    </a:solidFill>
    <a:ln w="9525" cap="flat" cmpd="sng" algn="ctr">
      <a:noFill/>
      <a:round/>
    </a:ln>
    <a:effectLst/>
  </c:spPr>
  <c:txPr>
    <a:bodyPr/>
    <a:lstStyle/>
    <a:p>
      <a:pPr>
        <a:defRPr/>
      </a:pPr>
      <a:endParaRPr lang="sk-SK"/>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Hárok1!$A$3</c:f>
              <c:strCache>
                <c:ptCount val="1"/>
                <c:pt idx="0">
                  <c:v>Balance/Delay</c:v>
                </c:pt>
              </c:strCache>
            </c:strRef>
          </c:tx>
          <c:spPr>
            <a:solidFill>
              <a:schemeClr val="accent1"/>
            </a:solidFill>
            <a:ln>
              <a:noFill/>
            </a:ln>
            <a:effectLst/>
          </c:spPr>
          <c:invertIfNegative val="0"/>
          <c:cat>
            <c:strRef>
              <c:f>Hárok1!$B$2:$I$2</c:f>
              <c:strCache>
                <c:ptCount val="8"/>
                <c:pt idx="0">
                  <c:v>Bratislava region</c:v>
                </c:pt>
                <c:pt idx="1">
                  <c:v>Trnava region</c:v>
                </c:pt>
                <c:pt idx="2">
                  <c:v>Trencin region</c:v>
                </c:pt>
                <c:pt idx="3">
                  <c:v>Nitra region</c:v>
                </c:pt>
                <c:pt idx="4">
                  <c:v>Zilina region</c:v>
                </c:pt>
                <c:pt idx="5">
                  <c:v>Banska Bystrica region</c:v>
                </c:pt>
                <c:pt idx="6">
                  <c:v>Presov region</c:v>
                </c:pt>
                <c:pt idx="7">
                  <c:v>Kosice region</c:v>
                </c:pt>
              </c:strCache>
            </c:strRef>
          </c:cat>
          <c:val>
            <c:numRef>
              <c:f>Hárok1!$B$3:$I$3</c:f>
              <c:numCache>
                <c:formatCode>_-* #,##0\ _€_-;\-* #,##0\ _€_-;_-* "-"??\ _€_-;_-@_-</c:formatCode>
                <c:ptCount val="8"/>
                <c:pt idx="0">
                  <c:v>1518.0666160036633</c:v>
                </c:pt>
                <c:pt idx="1">
                  <c:v>1125.2670872550375</c:v>
                </c:pt>
                <c:pt idx="2">
                  <c:v>2292.7597000082769</c:v>
                </c:pt>
                <c:pt idx="3">
                  <c:v>1191.9447021562496</c:v>
                </c:pt>
                <c:pt idx="4">
                  <c:v>2302.7170786174329</c:v>
                </c:pt>
                <c:pt idx="5">
                  <c:v>1672.4291675609304</c:v>
                </c:pt>
                <c:pt idx="6">
                  <c:v>2168.2085073382673</c:v>
                </c:pt>
                <c:pt idx="7">
                  <c:v>1696.924289060142</c:v>
                </c:pt>
              </c:numCache>
            </c:numRef>
          </c:val>
          <c:extLst>
            <c:ext xmlns:c16="http://schemas.microsoft.com/office/drawing/2014/chart" uri="{C3380CC4-5D6E-409C-BE32-E72D297353CC}">
              <c16:uniqueId val="{00000000-576B-449D-B0FC-CDECD9E7C6B7}"/>
            </c:ext>
          </c:extLst>
        </c:ser>
        <c:ser>
          <c:idx val="1"/>
          <c:order val="1"/>
          <c:tx>
            <c:strRef>
              <c:f>Hárok1!$A$4</c:f>
              <c:strCache>
                <c:ptCount val="1"/>
                <c:pt idx="0">
                  <c:v>Growth</c:v>
                </c:pt>
              </c:strCache>
            </c:strRef>
          </c:tx>
          <c:spPr>
            <a:solidFill>
              <a:schemeClr val="accent2"/>
            </a:solidFill>
            <a:ln>
              <a:noFill/>
            </a:ln>
            <a:effectLst/>
          </c:spPr>
          <c:invertIfNegative val="0"/>
          <c:cat>
            <c:strRef>
              <c:f>Hárok1!$B$2:$I$2</c:f>
              <c:strCache>
                <c:ptCount val="8"/>
                <c:pt idx="0">
                  <c:v>Bratislava region</c:v>
                </c:pt>
                <c:pt idx="1">
                  <c:v>Trnava region</c:v>
                </c:pt>
                <c:pt idx="2">
                  <c:v>Trencin region</c:v>
                </c:pt>
                <c:pt idx="3">
                  <c:v>Nitra region</c:v>
                </c:pt>
                <c:pt idx="4">
                  <c:v>Zilina region</c:v>
                </c:pt>
                <c:pt idx="5">
                  <c:v>Banska Bystrica region</c:v>
                </c:pt>
                <c:pt idx="6">
                  <c:v>Presov region</c:v>
                </c:pt>
                <c:pt idx="7">
                  <c:v>Kosice region</c:v>
                </c:pt>
              </c:strCache>
            </c:strRef>
          </c:cat>
          <c:val>
            <c:numRef>
              <c:f>Hárok1!$B$4:$I$4</c:f>
              <c:numCache>
                <c:formatCode>_-* #,##0\ _€_-;\-* #,##0\ _€_-;_-* "-"??\ _€_-;_-@_-</c:formatCode>
                <c:ptCount val="8"/>
                <c:pt idx="0">
                  <c:v>6974.9373052393385</c:v>
                </c:pt>
                <c:pt idx="1">
                  <c:v>944.37456649697242</c:v>
                </c:pt>
                <c:pt idx="2">
                  <c:v>1217.4563607253733</c:v>
                </c:pt>
                <c:pt idx="3">
                  <c:v>734.524158550077</c:v>
                </c:pt>
                <c:pt idx="4">
                  <c:v>1259.8408101899765</c:v>
                </c:pt>
                <c:pt idx="5">
                  <c:v>855.6705452429585</c:v>
                </c:pt>
                <c:pt idx="6">
                  <c:v>1084.1042536691336</c:v>
                </c:pt>
                <c:pt idx="7">
                  <c:v>897.40914788616908</c:v>
                </c:pt>
              </c:numCache>
            </c:numRef>
          </c:val>
          <c:extLst>
            <c:ext xmlns:c16="http://schemas.microsoft.com/office/drawing/2014/chart" uri="{C3380CC4-5D6E-409C-BE32-E72D297353CC}">
              <c16:uniqueId val="{00000001-576B-449D-B0FC-CDECD9E7C6B7}"/>
            </c:ext>
          </c:extLst>
        </c:ser>
        <c:ser>
          <c:idx val="2"/>
          <c:order val="2"/>
          <c:tx>
            <c:strRef>
              <c:f>Hárok1!$A$5</c:f>
              <c:strCache>
                <c:ptCount val="1"/>
                <c:pt idx="0">
                  <c:v>Cohesion</c:v>
                </c:pt>
              </c:strCache>
            </c:strRef>
          </c:tx>
          <c:spPr>
            <a:solidFill>
              <a:schemeClr val="accent3"/>
            </a:solidFill>
            <a:ln>
              <a:noFill/>
            </a:ln>
            <a:effectLst/>
          </c:spPr>
          <c:invertIfNegative val="0"/>
          <c:cat>
            <c:strRef>
              <c:f>Hárok1!$B$2:$I$2</c:f>
              <c:strCache>
                <c:ptCount val="8"/>
                <c:pt idx="0">
                  <c:v>Bratislava region</c:v>
                </c:pt>
                <c:pt idx="1">
                  <c:v>Trnava region</c:v>
                </c:pt>
                <c:pt idx="2">
                  <c:v>Trencin region</c:v>
                </c:pt>
                <c:pt idx="3">
                  <c:v>Nitra region</c:v>
                </c:pt>
                <c:pt idx="4">
                  <c:v>Zilina region</c:v>
                </c:pt>
                <c:pt idx="5">
                  <c:v>Banska Bystrica region</c:v>
                </c:pt>
                <c:pt idx="6">
                  <c:v>Presov region</c:v>
                </c:pt>
                <c:pt idx="7">
                  <c:v>Kosice region</c:v>
                </c:pt>
              </c:strCache>
            </c:strRef>
          </c:cat>
          <c:val>
            <c:numRef>
              <c:f>Hárok1!$B$5:$I$5</c:f>
              <c:numCache>
                <c:formatCode>_-* #,##0\ _€_-;\-* #,##0\ _€_-;_-* "-"??\ _€_-;_-@_-</c:formatCode>
                <c:ptCount val="8"/>
                <c:pt idx="0">
                  <c:v>759.03330800183164</c:v>
                </c:pt>
                <c:pt idx="1">
                  <c:v>1481.2858722126027</c:v>
                </c:pt>
                <c:pt idx="2">
                  <c:v>2148.0085073253031</c:v>
                </c:pt>
                <c:pt idx="3">
                  <c:v>1573.0855813093642</c:v>
                </c:pt>
                <c:pt idx="4">
                  <c:v>2138.1700305498666</c:v>
                </c:pt>
                <c:pt idx="5">
                  <c:v>1865.4569748032736</c:v>
                </c:pt>
                <c:pt idx="6">
                  <c:v>2143.3036892807013</c:v>
                </c:pt>
                <c:pt idx="7">
                  <c:v>1859.9731845170575</c:v>
                </c:pt>
              </c:numCache>
            </c:numRef>
          </c:val>
          <c:extLst>
            <c:ext xmlns:c16="http://schemas.microsoft.com/office/drawing/2014/chart" uri="{C3380CC4-5D6E-409C-BE32-E72D297353CC}">
              <c16:uniqueId val="{00000002-576B-449D-B0FC-CDECD9E7C6B7}"/>
            </c:ext>
          </c:extLst>
        </c:ser>
        <c:dLbls>
          <c:showLegendKey val="0"/>
          <c:showVal val="0"/>
          <c:showCatName val="0"/>
          <c:showSerName val="0"/>
          <c:showPercent val="0"/>
          <c:showBubbleSize val="0"/>
        </c:dLbls>
        <c:gapWidth val="219"/>
        <c:overlap val="-27"/>
        <c:axId val="195390080"/>
        <c:axId val="195404160"/>
      </c:barChart>
      <c:catAx>
        <c:axId val="195390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95404160"/>
        <c:crosses val="autoZero"/>
        <c:auto val="1"/>
        <c:lblAlgn val="ctr"/>
        <c:lblOffset val="100"/>
        <c:noMultiLvlLbl val="0"/>
      </c:catAx>
      <c:valAx>
        <c:axId val="195404160"/>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95390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chart>
  <c:spPr>
    <a:noFill/>
    <a:ln w="9525" cap="flat" cmpd="sng" algn="ctr">
      <a:noFill/>
      <a:round/>
    </a:ln>
    <a:effectLst/>
  </c:spPr>
  <c:txPr>
    <a:bodyPr/>
    <a:lstStyle/>
    <a:p>
      <a:pPr>
        <a:defRPr/>
      </a:pPr>
      <a:endParaRPr lang="sk-SK"/>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6"/>
          <c:order val="6"/>
          <c:tx>
            <c:strRef>
              <c:f>'rast HDP'!$H$1</c:f>
              <c:strCache>
                <c:ptCount val="1"/>
                <c:pt idx="0">
                  <c:v>Cum_Delay</c:v>
                </c:pt>
              </c:strCache>
            </c:strRef>
          </c:tx>
          <c:spPr>
            <a:solidFill>
              <a:schemeClr val="accent2">
                <a:lumMod val="80000"/>
                <a:lumOff val="2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HDP'!$H$2:$H$10</c:f>
              <c:numCache>
                <c:formatCode>_-* #,##0\ _€_-;\-* #,##0\ _€_-;_-* "-"??\ _€_-;_-@_-</c:formatCode>
                <c:ptCount val="9"/>
                <c:pt idx="0">
                  <c:v>0</c:v>
                </c:pt>
                <c:pt idx="1">
                  <c:v>29.91263030358823</c:v>
                </c:pt>
                <c:pt idx="2">
                  <c:v>759.67792834310967</c:v>
                </c:pt>
                <c:pt idx="3">
                  <c:v>1947.1453904902446</c:v>
                </c:pt>
                <c:pt idx="4">
                  <c:v>3791.2540894259437</c:v>
                </c:pt>
                <c:pt idx="5">
                  <c:v>6158.2725767475786</c:v>
                </c:pt>
                <c:pt idx="6">
                  <c:v>9177.4017188148573</c:v>
                </c:pt>
                <c:pt idx="7">
                  <c:v>12515.014508364329</c:v>
                </c:pt>
                <c:pt idx="8">
                  <c:v>20015.980026772202</c:v>
                </c:pt>
              </c:numCache>
            </c:numRef>
          </c:val>
          <c:extLst>
            <c:ext xmlns:c16="http://schemas.microsoft.com/office/drawing/2014/chart" uri="{C3380CC4-5D6E-409C-BE32-E72D297353CC}">
              <c16:uniqueId val="{00000000-7A67-4234-9016-120A60F413CB}"/>
            </c:ext>
          </c:extLst>
        </c:ser>
        <c:ser>
          <c:idx val="9"/>
          <c:order val="7"/>
          <c:tx>
            <c:strRef>
              <c:f>'rast HDP'!$K$1</c:f>
              <c:strCache>
                <c:ptCount val="1"/>
                <c:pt idx="0">
                  <c:v>Cum_Balance</c:v>
                </c:pt>
              </c:strCache>
            </c:strRef>
          </c:tx>
          <c:spPr>
            <a:solidFill>
              <a:schemeClr val="accent2">
                <a:lumMod val="8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HDP'!$K$2:$K$10</c:f>
              <c:numCache>
                <c:formatCode>_-* #,##0\ _€_-;\-* #,##0\ _€_-;_-* "-"??\ _€_-;_-@_-</c:formatCode>
                <c:ptCount val="9"/>
                <c:pt idx="0">
                  <c:v>370.74475663050544</c:v>
                </c:pt>
                <c:pt idx="1">
                  <c:v>1063.358528536628</c:v>
                </c:pt>
                <c:pt idx="2">
                  <c:v>1889.6781406320806</c:v>
                </c:pt>
                <c:pt idx="3">
                  <c:v>3596.0800227237924</c:v>
                </c:pt>
                <c:pt idx="4">
                  <c:v>5625.5062331182271</c:v>
                </c:pt>
                <c:pt idx="5">
                  <c:v>8276.360778294038</c:v>
                </c:pt>
                <c:pt idx="6">
                  <c:v>11618.443536803083</c:v>
                </c:pt>
                <c:pt idx="7">
                  <c:v>16065.194128075425</c:v>
                </c:pt>
                <c:pt idx="8">
                  <c:v>21067.207260149793</c:v>
                </c:pt>
              </c:numCache>
            </c:numRef>
          </c:val>
          <c:extLst>
            <c:ext xmlns:c16="http://schemas.microsoft.com/office/drawing/2014/chart" uri="{C3380CC4-5D6E-409C-BE32-E72D297353CC}">
              <c16:uniqueId val="{00000001-7A67-4234-9016-120A60F413CB}"/>
            </c:ext>
          </c:extLst>
        </c:ser>
        <c:ser>
          <c:idx val="7"/>
          <c:order val="8"/>
          <c:tx>
            <c:strRef>
              <c:f>'rast HDP'!$I$1</c:f>
              <c:strCache>
                <c:ptCount val="1"/>
                <c:pt idx="0">
                  <c:v>Cum_D-cohesion</c:v>
                </c:pt>
              </c:strCache>
            </c:strRef>
          </c:tx>
          <c:spPr>
            <a:solidFill>
              <a:schemeClr val="accent4">
                <a:lumMod val="80000"/>
                <a:lumOff val="2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HDP'!$I$2:$I$10</c:f>
              <c:numCache>
                <c:formatCode>_-* #,##0\ _€_-;\-* #,##0\ _€_-;_-* "-"??\ _€_-;_-@_-</c:formatCode>
                <c:ptCount val="9"/>
                <c:pt idx="0">
                  <c:v>0</c:v>
                </c:pt>
                <c:pt idx="1">
                  <c:v>28.475875833973987</c:v>
                </c:pt>
                <c:pt idx="2">
                  <c:v>740.11542947900307</c:v>
                </c:pt>
                <c:pt idx="3">
                  <c:v>1891.1713506584201</c:v>
                </c:pt>
                <c:pt idx="4">
                  <c:v>3677.9162430322176</c:v>
                </c:pt>
                <c:pt idx="5">
                  <c:v>5967.1388766141317</c:v>
                </c:pt>
                <c:pt idx="6">
                  <c:v>8911.0590392485174</c:v>
                </c:pt>
                <c:pt idx="7">
                  <c:v>12082.605777513832</c:v>
                </c:pt>
                <c:pt idx="8">
                  <c:v>19453.898664923297</c:v>
                </c:pt>
              </c:numCache>
            </c:numRef>
          </c:val>
          <c:extLst>
            <c:ext xmlns:c16="http://schemas.microsoft.com/office/drawing/2014/chart" uri="{C3380CC4-5D6E-409C-BE32-E72D297353CC}">
              <c16:uniqueId val="{00000002-7A67-4234-9016-120A60F413CB}"/>
            </c:ext>
          </c:extLst>
        </c:ser>
        <c:ser>
          <c:idx val="10"/>
          <c:order val="9"/>
          <c:tx>
            <c:strRef>
              <c:f>'rast HDP'!$L$1</c:f>
              <c:strCache>
                <c:ptCount val="1"/>
                <c:pt idx="0">
                  <c:v>Cum_B-cohesion</c:v>
                </c:pt>
              </c:strCache>
            </c:strRef>
          </c:tx>
          <c:spPr>
            <a:solidFill>
              <a:schemeClr val="accent4">
                <a:lumMod val="8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HDP'!$L$2:$L$10</c:f>
              <c:numCache>
                <c:formatCode>_-* #,##0\ _€_-;\-* #,##0\ _€_-;_-* "-"??\ _€_-;_-@_-</c:formatCode>
                <c:ptCount val="9"/>
                <c:pt idx="0">
                  <c:v>362.44326639687642</c:v>
                </c:pt>
                <c:pt idx="1">
                  <c:v>1030.8890972984082</c:v>
                </c:pt>
                <c:pt idx="2">
                  <c:v>1823.9334975204256</c:v>
                </c:pt>
                <c:pt idx="3">
                  <c:v>3472.4150421892264</c:v>
                </c:pt>
                <c:pt idx="4">
                  <c:v>5428.0717479759915</c:v>
                </c:pt>
                <c:pt idx="5">
                  <c:v>7989.6774830680515</c:v>
                </c:pt>
                <c:pt idx="6">
                  <c:v>11225.937850075366</c:v>
                </c:pt>
                <c:pt idx="7">
                  <c:v>15543.200428529846</c:v>
                </c:pt>
                <c:pt idx="8">
                  <c:v>20404.280308574234</c:v>
                </c:pt>
              </c:numCache>
            </c:numRef>
          </c:val>
          <c:extLst>
            <c:ext xmlns:c16="http://schemas.microsoft.com/office/drawing/2014/chart" uri="{C3380CC4-5D6E-409C-BE32-E72D297353CC}">
              <c16:uniqueId val="{00000003-7A67-4234-9016-120A60F413CB}"/>
            </c:ext>
          </c:extLst>
        </c:ser>
        <c:ser>
          <c:idx val="8"/>
          <c:order val="10"/>
          <c:tx>
            <c:strRef>
              <c:f>'rast HDP'!$J$1</c:f>
              <c:strCache>
                <c:ptCount val="1"/>
                <c:pt idx="0">
                  <c:v>Cum_D-growth</c:v>
                </c:pt>
              </c:strCache>
            </c:strRef>
          </c:tx>
          <c:spPr>
            <a:solidFill>
              <a:schemeClr val="accent6">
                <a:lumMod val="80000"/>
                <a:lumOff val="2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HDP'!$J$2:$J$10</c:f>
              <c:numCache>
                <c:formatCode>_-* #,##0\ _€_-;\-* #,##0\ _€_-;_-* "-"??\ _€_-;_-@_-</c:formatCode>
                <c:ptCount val="9"/>
                <c:pt idx="0">
                  <c:v>0</c:v>
                </c:pt>
                <c:pt idx="1">
                  <c:v>34.538597919003223</c:v>
                </c:pt>
                <c:pt idx="2">
                  <c:v>916.88869711410371</c:v>
                </c:pt>
                <c:pt idx="3">
                  <c:v>2412.0752305682981</c:v>
                </c:pt>
                <c:pt idx="4">
                  <c:v>4721.4732932581828</c:v>
                </c:pt>
                <c:pt idx="5">
                  <c:v>7678.1024498961342</c:v>
                </c:pt>
                <c:pt idx="6">
                  <c:v>11392.899425358293</c:v>
                </c:pt>
                <c:pt idx="7">
                  <c:v>15310.2463137577</c:v>
                </c:pt>
                <c:pt idx="8">
                  <c:v>24256.939980015261</c:v>
                </c:pt>
              </c:numCache>
            </c:numRef>
          </c:val>
          <c:extLst>
            <c:ext xmlns:c16="http://schemas.microsoft.com/office/drawing/2014/chart" uri="{C3380CC4-5D6E-409C-BE32-E72D297353CC}">
              <c16:uniqueId val="{00000004-7A67-4234-9016-120A60F413CB}"/>
            </c:ext>
          </c:extLst>
        </c:ser>
        <c:ser>
          <c:idx val="11"/>
          <c:order val="11"/>
          <c:tx>
            <c:strRef>
              <c:f>'rast HDP'!$M$1</c:f>
              <c:strCache>
                <c:ptCount val="1"/>
                <c:pt idx="0">
                  <c:v>Cum_B-growth</c:v>
                </c:pt>
              </c:strCache>
            </c:strRef>
          </c:tx>
          <c:spPr>
            <a:solidFill>
              <a:schemeClr val="accent6">
                <a:lumMod val="80000"/>
              </a:schemeClr>
            </a:solidFill>
            <a:ln>
              <a:noFill/>
            </a:ln>
            <a:effectLst/>
          </c:spPr>
          <c:invertIfNegative val="0"/>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HDP'!$M$2:$M$10</c:f>
              <c:numCache>
                <c:formatCode>_-* #,##0\ _€_-;\-* #,##0\ _€_-;_-* "-"??\ _€_-;_-@_-</c:formatCode>
                <c:ptCount val="9"/>
                <c:pt idx="0">
                  <c:v>420.3096837754274</c:v>
                </c:pt>
                <c:pt idx="1">
                  <c:v>1281.6804390675097</c:v>
                </c:pt>
                <c:pt idx="2">
                  <c:v>2340.479540950415</c:v>
                </c:pt>
                <c:pt idx="3">
                  <c:v>4466.8341788222897</c:v>
                </c:pt>
                <c:pt idx="4">
                  <c:v>7025.3894143310463</c:v>
                </c:pt>
                <c:pt idx="5">
                  <c:v>10315.390025984132</c:v>
                </c:pt>
                <c:pt idx="6">
                  <c:v>14399.896546838194</c:v>
                </c:pt>
                <c:pt idx="7">
                  <c:v>19738.354177555899</c:v>
                </c:pt>
                <c:pt idx="8">
                  <c:v>25692.429834359966</c:v>
                </c:pt>
              </c:numCache>
            </c:numRef>
          </c:val>
          <c:extLst>
            <c:ext xmlns:c16="http://schemas.microsoft.com/office/drawing/2014/chart" uri="{C3380CC4-5D6E-409C-BE32-E72D297353CC}">
              <c16:uniqueId val="{00000005-7A67-4234-9016-120A60F413CB}"/>
            </c:ext>
          </c:extLst>
        </c:ser>
        <c:dLbls>
          <c:showLegendKey val="0"/>
          <c:showVal val="0"/>
          <c:showCatName val="0"/>
          <c:showSerName val="0"/>
          <c:showPercent val="0"/>
          <c:showBubbleSize val="0"/>
        </c:dLbls>
        <c:gapWidth val="219"/>
        <c:axId val="195445120"/>
        <c:axId val="195447040"/>
      </c:barChart>
      <c:lineChart>
        <c:grouping val="standard"/>
        <c:varyColors val="0"/>
        <c:ser>
          <c:idx val="0"/>
          <c:order val="0"/>
          <c:tx>
            <c:strRef>
              <c:f>'rast HDP'!$B$1</c:f>
              <c:strCache>
                <c:ptCount val="1"/>
                <c:pt idx="0">
                  <c:v>Delay</c:v>
                </c:pt>
              </c:strCache>
            </c:strRef>
          </c:tx>
          <c:spPr>
            <a:ln w="28575" cap="rnd">
              <a:noFill/>
              <a:round/>
            </a:ln>
            <a:effectLst/>
          </c:spPr>
          <c:marker>
            <c:symbol val="triangle"/>
            <c:size val="8"/>
            <c:spPr>
              <a:solidFill>
                <a:schemeClr val="accent2"/>
              </a:solidFill>
              <a:ln w="9525">
                <a:solidFill>
                  <a:schemeClr val="accent2"/>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HDP'!$B$2:$B$10</c:f>
              <c:numCache>
                <c:formatCode>_-* #,##0\ _€_-;\-* #,##0\ _€_-;_-* "-"??\ _€_-;_-@_-</c:formatCode>
                <c:ptCount val="9"/>
                <c:pt idx="0">
                  <c:v>0</c:v>
                </c:pt>
                <c:pt idx="1">
                  <c:v>29.91263030358823</c:v>
                </c:pt>
                <c:pt idx="2">
                  <c:v>729.76529803952144</c:v>
                </c:pt>
                <c:pt idx="3">
                  <c:v>1187.4674621471349</c:v>
                </c:pt>
                <c:pt idx="4">
                  <c:v>1844.1086989356991</c:v>
                </c:pt>
                <c:pt idx="5">
                  <c:v>2367.0184873216349</c:v>
                </c:pt>
                <c:pt idx="6">
                  <c:v>3019.1291420672787</c:v>
                </c:pt>
                <c:pt idx="7">
                  <c:v>3337.6127895494719</c:v>
                </c:pt>
                <c:pt idx="8">
                  <c:v>7500.9655184078729</c:v>
                </c:pt>
              </c:numCache>
            </c:numRef>
          </c:val>
          <c:smooth val="0"/>
          <c:extLst>
            <c:ext xmlns:c16="http://schemas.microsoft.com/office/drawing/2014/chart" uri="{C3380CC4-5D6E-409C-BE32-E72D297353CC}">
              <c16:uniqueId val="{00000006-7A67-4234-9016-120A60F413CB}"/>
            </c:ext>
          </c:extLst>
        </c:ser>
        <c:ser>
          <c:idx val="3"/>
          <c:order val="1"/>
          <c:tx>
            <c:strRef>
              <c:f>'rast HDP'!$E$1</c:f>
              <c:strCache>
                <c:ptCount val="1"/>
                <c:pt idx="0">
                  <c:v>Balance</c:v>
                </c:pt>
              </c:strCache>
            </c:strRef>
          </c:tx>
          <c:spPr>
            <a:ln w="28575" cap="rnd">
              <a:noFill/>
              <a:round/>
            </a:ln>
            <a:effectLst/>
          </c:spPr>
          <c:marker>
            <c:symbol val="dash"/>
            <c:size val="8"/>
            <c:spPr>
              <a:solidFill>
                <a:schemeClr val="accent2">
                  <a:lumMod val="60000"/>
                </a:schemeClr>
              </a:solidFill>
              <a:ln w="9525">
                <a:solidFill>
                  <a:schemeClr val="accent2">
                    <a:lumMod val="60000"/>
                  </a:schemeClr>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HDP'!$E$2:$E$10</c:f>
              <c:numCache>
                <c:formatCode>_-* #,##0\ _€_-;\-* #,##0\ _€_-;_-* "-"??\ _€_-;_-@_-</c:formatCode>
                <c:ptCount val="9"/>
                <c:pt idx="0">
                  <c:v>370.74475663050544</c:v>
                </c:pt>
                <c:pt idx="1">
                  <c:v>692.61377190612257</c:v>
                </c:pt>
                <c:pt idx="2">
                  <c:v>826.31961209545261</c:v>
                </c:pt>
                <c:pt idx="3">
                  <c:v>1706.4018820917117</c:v>
                </c:pt>
                <c:pt idx="4">
                  <c:v>2029.4262103944347</c:v>
                </c:pt>
                <c:pt idx="5">
                  <c:v>2650.8545451758109</c:v>
                </c:pt>
                <c:pt idx="6">
                  <c:v>3342.0827585090447</c:v>
                </c:pt>
                <c:pt idx="7">
                  <c:v>4446.7505912723427</c:v>
                </c:pt>
                <c:pt idx="8">
                  <c:v>5002.0131320743676</c:v>
                </c:pt>
              </c:numCache>
            </c:numRef>
          </c:val>
          <c:smooth val="0"/>
          <c:extLst>
            <c:ext xmlns:c16="http://schemas.microsoft.com/office/drawing/2014/chart" uri="{C3380CC4-5D6E-409C-BE32-E72D297353CC}">
              <c16:uniqueId val="{00000007-7A67-4234-9016-120A60F413CB}"/>
            </c:ext>
          </c:extLst>
        </c:ser>
        <c:ser>
          <c:idx val="1"/>
          <c:order val="2"/>
          <c:tx>
            <c:strRef>
              <c:f>'rast HDP'!$C$1</c:f>
              <c:strCache>
                <c:ptCount val="1"/>
                <c:pt idx="0">
                  <c:v>D-cohesion</c:v>
                </c:pt>
              </c:strCache>
            </c:strRef>
          </c:tx>
          <c:spPr>
            <a:ln w="28575" cap="rnd">
              <a:noFill/>
              <a:round/>
            </a:ln>
            <a:effectLst/>
          </c:spPr>
          <c:marker>
            <c:symbol val="diamond"/>
            <c:size val="8"/>
            <c:spPr>
              <a:solidFill>
                <a:schemeClr val="accent5">
                  <a:lumMod val="75000"/>
                </a:schemeClr>
              </a:solidFill>
              <a:ln w="9525">
                <a:solidFill>
                  <a:schemeClr val="accent4"/>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HDP'!$C$2:$C$10</c:f>
              <c:numCache>
                <c:formatCode>_-* #,##0\ _€_-;\-* #,##0\ _€_-;_-* "-"??\ _€_-;_-@_-</c:formatCode>
                <c:ptCount val="9"/>
                <c:pt idx="0">
                  <c:v>0</c:v>
                </c:pt>
                <c:pt idx="1">
                  <c:v>28.475875833973987</c:v>
                </c:pt>
                <c:pt idx="2">
                  <c:v>711.63955364502908</c:v>
                </c:pt>
                <c:pt idx="3">
                  <c:v>1151.0559211794171</c:v>
                </c:pt>
                <c:pt idx="4">
                  <c:v>1786.7448923737975</c:v>
                </c:pt>
                <c:pt idx="5">
                  <c:v>2289.2226335819141</c:v>
                </c:pt>
                <c:pt idx="6">
                  <c:v>2943.9201626343856</c:v>
                </c:pt>
                <c:pt idx="7">
                  <c:v>3171.5467382653151</c:v>
                </c:pt>
                <c:pt idx="8">
                  <c:v>7371.292887409465</c:v>
                </c:pt>
              </c:numCache>
            </c:numRef>
          </c:val>
          <c:smooth val="0"/>
          <c:extLst>
            <c:ext xmlns:c16="http://schemas.microsoft.com/office/drawing/2014/chart" uri="{C3380CC4-5D6E-409C-BE32-E72D297353CC}">
              <c16:uniqueId val="{00000008-7A67-4234-9016-120A60F413CB}"/>
            </c:ext>
          </c:extLst>
        </c:ser>
        <c:ser>
          <c:idx val="4"/>
          <c:order val="3"/>
          <c:tx>
            <c:strRef>
              <c:f>'rast HDP'!$F$1</c:f>
              <c:strCache>
                <c:ptCount val="1"/>
                <c:pt idx="0">
                  <c:v>B-cohesion</c:v>
                </c:pt>
              </c:strCache>
            </c:strRef>
          </c:tx>
          <c:spPr>
            <a:ln w="28575" cap="rnd">
              <a:noFill/>
              <a:round/>
            </a:ln>
            <a:effectLst/>
          </c:spPr>
          <c:marker>
            <c:symbol val="star"/>
            <c:size val="8"/>
            <c:spPr>
              <a:noFill/>
              <a:ln w="9525">
                <a:solidFill>
                  <a:schemeClr val="accent4">
                    <a:lumMod val="60000"/>
                  </a:schemeClr>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HDP'!$F$2:$F$10</c:f>
              <c:numCache>
                <c:formatCode>_-* #,##0\ _€_-;\-* #,##0\ _€_-;_-* "-"??\ _€_-;_-@_-</c:formatCode>
                <c:ptCount val="9"/>
                <c:pt idx="0">
                  <c:v>362.44326639687642</c:v>
                </c:pt>
                <c:pt idx="1">
                  <c:v>668.44583090153174</c:v>
                </c:pt>
                <c:pt idx="2">
                  <c:v>793.04440022201743</c:v>
                </c:pt>
                <c:pt idx="3">
                  <c:v>1648.4815446688008</c:v>
                </c:pt>
                <c:pt idx="4">
                  <c:v>1955.6567057867651</c:v>
                </c:pt>
                <c:pt idx="5">
                  <c:v>2561.6057350920601</c:v>
                </c:pt>
                <c:pt idx="6">
                  <c:v>3236.2603670073149</c:v>
                </c:pt>
                <c:pt idx="7">
                  <c:v>4317.2625784544798</c:v>
                </c:pt>
                <c:pt idx="8">
                  <c:v>4861.0798800443881</c:v>
                </c:pt>
              </c:numCache>
            </c:numRef>
          </c:val>
          <c:smooth val="0"/>
          <c:extLst>
            <c:ext xmlns:c16="http://schemas.microsoft.com/office/drawing/2014/chart" uri="{C3380CC4-5D6E-409C-BE32-E72D297353CC}">
              <c16:uniqueId val="{00000009-7A67-4234-9016-120A60F413CB}"/>
            </c:ext>
          </c:extLst>
        </c:ser>
        <c:ser>
          <c:idx val="5"/>
          <c:order val="4"/>
          <c:tx>
            <c:strRef>
              <c:f>'rast HDP'!$G$1</c:f>
              <c:strCache>
                <c:ptCount val="1"/>
                <c:pt idx="0">
                  <c:v>B-growth</c:v>
                </c:pt>
              </c:strCache>
            </c:strRef>
          </c:tx>
          <c:spPr>
            <a:ln w="28575" cap="rnd">
              <a:noFill/>
              <a:round/>
            </a:ln>
            <a:effectLst/>
          </c:spPr>
          <c:marker>
            <c:symbol val="x"/>
            <c:size val="8"/>
            <c:spPr>
              <a:noFill/>
              <a:ln w="9525">
                <a:solidFill>
                  <a:schemeClr val="accent6">
                    <a:lumMod val="60000"/>
                  </a:schemeClr>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HDP'!$G$2:$G$10</c:f>
              <c:numCache>
                <c:formatCode>_-* #,##0\ _€_-;\-* #,##0\ _€_-;_-* "-"??\ _€_-;_-@_-</c:formatCode>
                <c:ptCount val="9"/>
                <c:pt idx="0">
                  <c:v>420.3096837754274</c:v>
                </c:pt>
                <c:pt idx="1">
                  <c:v>861.37075529208232</c:v>
                </c:pt>
                <c:pt idx="2">
                  <c:v>1058.7991018829052</c:v>
                </c:pt>
                <c:pt idx="3">
                  <c:v>2126.3546378718747</c:v>
                </c:pt>
                <c:pt idx="4">
                  <c:v>2558.5552355087566</c:v>
                </c:pt>
                <c:pt idx="5">
                  <c:v>3290.0006116530858</c:v>
                </c:pt>
                <c:pt idx="6">
                  <c:v>4084.5065208540618</c:v>
                </c:pt>
                <c:pt idx="7">
                  <c:v>5338.4576307177049</c:v>
                </c:pt>
                <c:pt idx="8">
                  <c:v>5954.075656804067</c:v>
                </c:pt>
              </c:numCache>
            </c:numRef>
          </c:val>
          <c:smooth val="0"/>
          <c:extLst>
            <c:ext xmlns:c16="http://schemas.microsoft.com/office/drawing/2014/chart" uri="{C3380CC4-5D6E-409C-BE32-E72D297353CC}">
              <c16:uniqueId val="{0000000A-7A67-4234-9016-120A60F413CB}"/>
            </c:ext>
          </c:extLst>
        </c:ser>
        <c:ser>
          <c:idx val="2"/>
          <c:order val="5"/>
          <c:tx>
            <c:strRef>
              <c:f>'rast HDP'!$D$1</c:f>
              <c:strCache>
                <c:ptCount val="1"/>
                <c:pt idx="0">
                  <c:v>D-growth</c:v>
                </c:pt>
              </c:strCache>
            </c:strRef>
          </c:tx>
          <c:spPr>
            <a:ln w="28575" cap="rnd">
              <a:noFill/>
              <a:round/>
            </a:ln>
            <a:effectLst/>
          </c:spPr>
          <c:marker>
            <c:symbol val="circle"/>
            <c:size val="8"/>
            <c:spPr>
              <a:solidFill>
                <a:schemeClr val="accent6"/>
              </a:solidFill>
              <a:ln w="9525">
                <a:solidFill>
                  <a:schemeClr val="accent6"/>
                </a:solidFill>
              </a:ln>
              <a:effectLst/>
            </c:spPr>
          </c:marker>
          <c:cat>
            <c:numRef>
              <c:f>'rast HDP'!$A$2:$A$10</c:f>
              <c:numCache>
                <c:formatCode>General</c:formatCode>
                <c:ptCount val="9"/>
                <c:pt idx="0">
                  <c:v>2014</c:v>
                </c:pt>
                <c:pt idx="1">
                  <c:v>2015</c:v>
                </c:pt>
                <c:pt idx="2">
                  <c:v>2016</c:v>
                </c:pt>
                <c:pt idx="3">
                  <c:v>2017</c:v>
                </c:pt>
                <c:pt idx="4">
                  <c:v>2018</c:v>
                </c:pt>
                <c:pt idx="5">
                  <c:v>2019</c:v>
                </c:pt>
                <c:pt idx="6">
                  <c:v>2020</c:v>
                </c:pt>
                <c:pt idx="7">
                  <c:v>2021</c:v>
                </c:pt>
                <c:pt idx="8">
                  <c:v>2022</c:v>
                </c:pt>
              </c:numCache>
            </c:numRef>
          </c:cat>
          <c:val>
            <c:numRef>
              <c:f>'rast HDP'!$D$2:$D$10</c:f>
              <c:numCache>
                <c:formatCode>_-* #,##0\ _€_-;\-* #,##0\ _€_-;_-* "-"??\ _€_-;_-@_-</c:formatCode>
                <c:ptCount val="9"/>
                <c:pt idx="0">
                  <c:v>0</c:v>
                </c:pt>
                <c:pt idx="1">
                  <c:v>34.538597919003223</c:v>
                </c:pt>
                <c:pt idx="2">
                  <c:v>882.35009919510048</c:v>
                </c:pt>
                <c:pt idx="3">
                  <c:v>1495.1865334541944</c:v>
                </c:pt>
                <c:pt idx="4">
                  <c:v>2309.3980626898847</c:v>
                </c:pt>
                <c:pt idx="5">
                  <c:v>2956.6291566379514</c:v>
                </c:pt>
                <c:pt idx="6">
                  <c:v>3714.796975462159</c:v>
                </c:pt>
                <c:pt idx="7">
                  <c:v>3917.3468883994065</c:v>
                </c:pt>
                <c:pt idx="8">
                  <c:v>8946.6936662575608</c:v>
                </c:pt>
              </c:numCache>
            </c:numRef>
          </c:val>
          <c:smooth val="0"/>
          <c:extLst>
            <c:ext xmlns:c16="http://schemas.microsoft.com/office/drawing/2014/chart" uri="{C3380CC4-5D6E-409C-BE32-E72D297353CC}">
              <c16:uniqueId val="{0000000B-7A67-4234-9016-120A60F413CB}"/>
            </c:ext>
          </c:extLst>
        </c:ser>
        <c:dLbls>
          <c:showLegendKey val="0"/>
          <c:showVal val="0"/>
          <c:showCatName val="0"/>
          <c:showSerName val="0"/>
          <c:showPercent val="0"/>
          <c:showBubbleSize val="0"/>
        </c:dLbls>
        <c:marker val="1"/>
        <c:smooth val="0"/>
        <c:axId val="195450752"/>
        <c:axId val="195448832"/>
      </c:lineChart>
      <c:catAx>
        <c:axId val="195445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crossAx val="195447040"/>
        <c:crosses val="autoZero"/>
        <c:auto val="1"/>
        <c:lblAlgn val="ctr"/>
        <c:lblOffset val="100"/>
        <c:noMultiLvlLbl val="0"/>
      </c:catAx>
      <c:valAx>
        <c:axId val="195447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Cumulative in mil. EUR</a:t>
                </a:r>
                <a:endParaRPr lang="sk-SK"/>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title>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crossAx val="195445120"/>
        <c:crosses val="autoZero"/>
        <c:crossBetween val="between"/>
      </c:valAx>
      <c:valAx>
        <c:axId val="195448832"/>
        <c:scaling>
          <c:orientation val="minMax"/>
        </c:scaling>
        <c:delete val="0"/>
        <c:axPos val="r"/>
        <c:title>
          <c:tx>
            <c:rich>
              <a:bodyPr rot="540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Yearly differences of GDP in mil. EUR</a:t>
                </a:r>
                <a:endParaRPr lang="sk-SK"/>
              </a:p>
            </c:rich>
          </c:tx>
          <c:overlay val="0"/>
          <c:spPr>
            <a:noFill/>
            <a:ln>
              <a:noFill/>
            </a:ln>
            <a:effectLst/>
          </c:spPr>
          <c:txPr>
            <a:bodyPr rot="540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title>
        <c:numFmt formatCode="_-* #,##0\ _€_-;\-* #,##0\ _€_-;_-* &quot;-&quot;??\ _€_-;_-@_-"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crossAx val="195450752"/>
        <c:crosses val="max"/>
        <c:crossBetween val="between"/>
      </c:valAx>
      <c:catAx>
        <c:axId val="195450752"/>
        <c:scaling>
          <c:orientation val="minMax"/>
        </c:scaling>
        <c:delete val="1"/>
        <c:axPos val="b"/>
        <c:numFmt formatCode="General" sourceLinked="1"/>
        <c:majorTickMark val="out"/>
        <c:minorTickMark val="none"/>
        <c:tickLblPos val="nextTo"/>
        <c:crossAx val="19544883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chart>
  <c:spPr>
    <a:noFill/>
    <a:ln>
      <a:noFill/>
    </a:ln>
    <a:effectLst/>
  </c:spPr>
  <c:txPr>
    <a:bodyPr/>
    <a:lstStyle/>
    <a:p>
      <a:pPr>
        <a:defRPr sz="1600"/>
      </a:pPr>
      <a:endParaRPr lang="sk-SK"/>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Hárok1!$B$15</c:f>
              <c:strCache>
                <c:ptCount val="1"/>
                <c:pt idx="0">
                  <c:v>SK</c:v>
                </c:pt>
              </c:strCache>
            </c:strRef>
          </c:tx>
          <c:spPr>
            <a:solidFill>
              <a:schemeClr val="accent1"/>
            </a:solidFill>
            <a:ln>
              <a:noFill/>
            </a:ln>
            <a:effectLst/>
          </c:spPr>
          <c:invertIfNegative val="0"/>
          <c:cat>
            <c:strRef>
              <c:f>Hárok1!$A$16:$A$19</c:f>
              <c:strCache>
                <c:ptCount val="4"/>
                <c:pt idx="0">
                  <c:v>Physical Infrastructure</c:v>
                </c:pt>
                <c:pt idx="1">
                  <c:v>Human Capital</c:v>
                </c:pt>
                <c:pt idx="2">
                  <c:v>Direct aid to firms</c:v>
                </c:pt>
                <c:pt idx="3">
                  <c:v>R&amp;D</c:v>
                </c:pt>
              </c:strCache>
            </c:strRef>
          </c:cat>
          <c:val>
            <c:numRef>
              <c:f>Hárok1!$B$16:$B$19</c:f>
              <c:numCache>
                <c:formatCode>0%</c:formatCode>
                <c:ptCount val="4"/>
                <c:pt idx="0">
                  <c:v>0.52632090692189704</c:v>
                </c:pt>
                <c:pt idx="1">
                  <c:v>6.5943145382851426E-2</c:v>
                </c:pt>
                <c:pt idx="2">
                  <c:v>0.40773594769525123</c:v>
                </c:pt>
                <c:pt idx="3">
                  <c:v>0.10803488659765353</c:v>
                </c:pt>
              </c:numCache>
            </c:numRef>
          </c:val>
          <c:extLst>
            <c:ext xmlns:c16="http://schemas.microsoft.com/office/drawing/2014/chart" uri="{C3380CC4-5D6E-409C-BE32-E72D297353CC}">
              <c16:uniqueId val="{00000000-B8D3-4C19-B451-C2240E842638}"/>
            </c:ext>
          </c:extLst>
        </c:ser>
        <c:ser>
          <c:idx val="1"/>
          <c:order val="1"/>
          <c:tx>
            <c:strRef>
              <c:f>Hárok1!$C$15</c:f>
              <c:strCache>
                <c:ptCount val="1"/>
                <c:pt idx="0">
                  <c:v> CZ </c:v>
                </c:pt>
              </c:strCache>
            </c:strRef>
          </c:tx>
          <c:spPr>
            <a:solidFill>
              <a:schemeClr val="accent2"/>
            </a:solidFill>
            <a:ln>
              <a:noFill/>
            </a:ln>
            <a:effectLst/>
          </c:spPr>
          <c:invertIfNegative val="0"/>
          <c:cat>
            <c:strRef>
              <c:f>Hárok1!$A$16:$A$19</c:f>
              <c:strCache>
                <c:ptCount val="4"/>
                <c:pt idx="0">
                  <c:v>Physical Infrastructure</c:v>
                </c:pt>
                <c:pt idx="1">
                  <c:v>Human Capital</c:v>
                </c:pt>
                <c:pt idx="2">
                  <c:v>Direct aid to firms</c:v>
                </c:pt>
                <c:pt idx="3">
                  <c:v>R&amp;D</c:v>
                </c:pt>
              </c:strCache>
            </c:strRef>
          </c:cat>
          <c:val>
            <c:numRef>
              <c:f>Hárok1!$C$16:$C$19</c:f>
              <c:numCache>
                <c:formatCode>0%</c:formatCode>
                <c:ptCount val="4"/>
                <c:pt idx="0">
                  <c:v>0.34753025323692327</c:v>
                </c:pt>
                <c:pt idx="1">
                  <c:v>0.28024223768598189</c:v>
                </c:pt>
                <c:pt idx="2">
                  <c:v>0.37222750907709473</c:v>
                </c:pt>
                <c:pt idx="3">
                  <c:v>6.2115434230470931E-2</c:v>
                </c:pt>
              </c:numCache>
            </c:numRef>
          </c:val>
          <c:extLst>
            <c:ext xmlns:c16="http://schemas.microsoft.com/office/drawing/2014/chart" uri="{C3380CC4-5D6E-409C-BE32-E72D297353CC}">
              <c16:uniqueId val="{00000001-B8D3-4C19-B451-C2240E842638}"/>
            </c:ext>
          </c:extLst>
        </c:ser>
        <c:ser>
          <c:idx val="2"/>
          <c:order val="2"/>
          <c:tx>
            <c:strRef>
              <c:f>Hárok1!$D$15</c:f>
              <c:strCache>
                <c:ptCount val="1"/>
                <c:pt idx="0">
                  <c:v> PL </c:v>
                </c:pt>
              </c:strCache>
            </c:strRef>
          </c:tx>
          <c:spPr>
            <a:solidFill>
              <a:schemeClr val="accent3"/>
            </a:solidFill>
            <a:ln>
              <a:noFill/>
            </a:ln>
            <a:effectLst/>
          </c:spPr>
          <c:invertIfNegative val="0"/>
          <c:cat>
            <c:strRef>
              <c:f>Hárok1!$A$16:$A$19</c:f>
              <c:strCache>
                <c:ptCount val="4"/>
                <c:pt idx="0">
                  <c:v>Physical Infrastructure</c:v>
                </c:pt>
                <c:pt idx="1">
                  <c:v>Human Capital</c:v>
                </c:pt>
                <c:pt idx="2">
                  <c:v>Direct aid to firms</c:v>
                </c:pt>
                <c:pt idx="3">
                  <c:v>R&amp;D</c:v>
                </c:pt>
              </c:strCache>
            </c:strRef>
          </c:cat>
          <c:val>
            <c:numRef>
              <c:f>Hárok1!$D$16:$D$19</c:f>
              <c:numCache>
                <c:formatCode>0%</c:formatCode>
                <c:ptCount val="4"/>
                <c:pt idx="0">
                  <c:v>0.55000000000000004</c:v>
                </c:pt>
                <c:pt idx="1">
                  <c:v>0.2</c:v>
                </c:pt>
                <c:pt idx="2">
                  <c:v>0.25</c:v>
                </c:pt>
                <c:pt idx="3">
                  <c:v>0.1017</c:v>
                </c:pt>
              </c:numCache>
            </c:numRef>
          </c:val>
          <c:extLst>
            <c:ext xmlns:c16="http://schemas.microsoft.com/office/drawing/2014/chart" uri="{C3380CC4-5D6E-409C-BE32-E72D297353CC}">
              <c16:uniqueId val="{00000002-B8D3-4C19-B451-C2240E842638}"/>
            </c:ext>
          </c:extLst>
        </c:ser>
        <c:dLbls>
          <c:showLegendKey val="0"/>
          <c:showVal val="0"/>
          <c:showCatName val="0"/>
          <c:showSerName val="0"/>
          <c:showPercent val="0"/>
          <c:showBubbleSize val="0"/>
        </c:dLbls>
        <c:gapWidth val="219"/>
        <c:overlap val="-27"/>
        <c:axId val="144801792"/>
        <c:axId val="144803328"/>
      </c:barChart>
      <c:catAx>
        <c:axId val="14480179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44803328"/>
        <c:crosses val="autoZero"/>
        <c:auto val="1"/>
        <c:lblAlgn val="ctr"/>
        <c:lblOffset val="100"/>
        <c:noMultiLvlLbl val="0"/>
      </c:catAx>
      <c:valAx>
        <c:axId val="1448033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448017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chart>
  <c:spPr>
    <a:noFill/>
    <a:ln>
      <a:noFill/>
    </a:ln>
    <a:effectLst/>
  </c:spPr>
  <c:txPr>
    <a:bodyPr/>
    <a:lstStyle/>
    <a:p>
      <a:pPr>
        <a:defRPr sz="1400"/>
      </a:pPr>
      <a:endParaRPr lang="sk-SK"/>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Hárok1!$A$4</c:f>
              <c:strCache>
                <c:ptCount val="1"/>
                <c:pt idx="0">
                  <c:v>SK</c:v>
                </c:pt>
              </c:strCache>
            </c:strRef>
          </c:tx>
          <c:spPr>
            <a:ln w="28575" cap="rnd">
              <a:solidFill>
                <a:schemeClr val="accent1"/>
              </a:solidFill>
              <a:round/>
            </a:ln>
            <a:effectLst/>
          </c:spPr>
          <c:marker>
            <c:symbol val="none"/>
          </c:marker>
          <c:cat>
            <c:strRef>
              <c:f>Hárok1!$B$3:$J$3</c:f>
              <c:strCache>
                <c:ptCount val="9"/>
                <c:pt idx="0">
                  <c:v>1</c:v>
                </c:pt>
                <c:pt idx="1">
                  <c:v>2</c:v>
                </c:pt>
                <c:pt idx="2">
                  <c:v>3</c:v>
                </c:pt>
                <c:pt idx="3">
                  <c:v>4</c:v>
                </c:pt>
                <c:pt idx="4">
                  <c:v>5</c:v>
                </c:pt>
                <c:pt idx="5">
                  <c:v>6</c:v>
                </c:pt>
                <c:pt idx="6">
                  <c:v>7</c:v>
                </c:pt>
                <c:pt idx="7">
                  <c:v>n+1</c:v>
                </c:pt>
                <c:pt idx="8">
                  <c:v>n+2</c:v>
                </c:pt>
              </c:strCache>
            </c:strRef>
          </c:cat>
          <c:val>
            <c:numRef>
              <c:f>Hárok1!$B$4:$J$4</c:f>
              <c:numCache>
                <c:formatCode>0.0%</c:formatCode>
                <c:ptCount val="9"/>
                <c:pt idx="0" formatCode="0%">
                  <c:v>0</c:v>
                </c:pt>
                <c:pt idx="1">
                  <c:v>2.3458753479345556E-3</c:v>
                </c:pt>
                <c:pt idx="2">
                  <c:v>4.2012166349203191E-2</c:v>
                </c:pt>
                <c:pt idx="3">
                  <c:v>9.2898234854070186E-2</c:v>
                </c:pt>
                <c:pt idx="4">
                  <c:v>0.11926444831459782</c:v>
                </c:pt>
                <c:pt idx="5">
                  <c:v>0.13502485722774463</c:v>
                </c:pt>
                <c:pt idx="6">
                  <c:v>0.14670167096130765</c:v>
                </c:pt>
                <c:pt idx="7">
                  <c:v>0.13546396855168977</c:v>
                </c:pt>
                <c:pt idx="8">
                  <c:v>0.32628877839345233</c:v>
                </c:pt>
              </c:numCache>
            </c:numRef>
          </c:val>
          <c:smooth val="0"/>
          <c:extLst>
            <c:ext xmlns:c16="http://schemas.microsoft.com/office/drawing/2014/chart" uri="{C3380CC4-5D6E-409C-BE32-E72D297353CC}">
              <c16:uniqueId val="{00000000-3E6D-4D0B-BEF2-CD89C228DD0B}"/>
            </c:ext>
          </c:extLst>
        </c:ser>
        <c:ser>
          <c:idx val="1"/>
          <c:order val="1"/>
          <c:tx>
            <c:strRef>
              <c:f>Hárok1!$A$5</c:f>
              <c:strCache>
                <c:ptCount val="1"/>
                <c:pt idx="0">
                  <c:v>CZ</c:v>
                </c:pt>
              </c:strCache>
            </c:strRef>
          </c:tx>
          <c:spPr>
            <a:ln w="28575" cap="rnd">
              <a:solidFill>
                <a:schemeClr val="accent2"/>
              </a:solidFill>
              <a:round/>
            </a:ln>
            <a:effectLst/>
          </c:spPr>
          <c:marker>
            <c:symbol val="none"/>
          </c:marker>
          <c:cat>
            <c:strRef>
              <c:f>Hárok1!$B$3:$J$3</c:f>
              <c:strCache>
                <c:ptCount val="9"/>
                <c:pt idx="0">
                  <c:v>1</c:v>
                </c:pt>
                <c:pt idx="1">
                  <c:v>2</c:v>
                </c:pt>
                <c:pt idx="2">
                  <c:v>3</c:v>
                </c:pt>
                <c:pt idx="3">
                  <c:v>4</c:v>
                </c:pt>
                <c:pt idx="4">
                  <c:v>5</c:v>
                </c:pt>
                <c:pt idx="5">
                  <c:v>6</c:v>
                </c:pt>
                <c:pt idx="6">
                  <c:v>7</c:v>
                </c:pt>
                <c:pt idx="7">
                  <c:v>n+1</c:v>
                </c:pt>
                <c:pt idx="8">
                  <c:v>n+2</c:v>
                </c:pt>
              </c:strCache>
            </c:strRef>
          </c:cat>
          <c:val>
            <c:numRef>
              <c:f>Hárok1!$B$5:$J$5</c:f>
              <c:numCache>
                <c:formatCode>0.0%</c:formatCode>
                <c:ptCount val="9"/>
                <c:pt idx="0">
                  <c:v>5.7442132926912781E-3</c:v>
                </c:pt>
                <c:pt idx="1">
                  <c:v>3.3392427107492344E-2</c:v>
                </c:pt>
                <c:pt idx="2">
                  <c:v>7.4240665684975254E-2</c:v>
                </c:pt>
                <c:pt idx="3">
                  <c:v>6.99939336449098E-2</c:v>
                </c:pt>
                <c:pt idx="4">
                  <c:v>0.10837899990500321</c:v>
                </c:pt>
                <c:pt idx="5">
                  <c:v>9.4660800641622883E-2</c:v>
                </c:pt>
                <c:pt idx="6">
                  <c:v>0.110458736193531</c:v>
                </c:pt>
                <c:pt idx="7">
                  <c:v>0.32852170863325902</c:v>
                </c:pt>
                <c:pt idx="8">
                  <c:v>0.17460851489651527</c:v>
                </c:pt>
              </c:numCache>
            </c:numRef>
          </c:val>
          <c:smooth val="0"/>
          <c:extLst>
            <c:ext xmlns:c16="http://schemas.microsoft.com/office/drawing/2014/chart" uri="{C3380CC4-5D6E-409C-BE32-E72D297353CC}">
              <c16:uniqueId val="{00000001-3E6D-4D0B-BEF2-CD89C228DD0B}"/>
            </c:ext>
          </c:extLst>
        </c:ser>
        <c:ser>
          <c:idx val="2"/>
          <c:order val="2"/>
          <c:tx>
            <c:strRef>
              <c:f>Hárok1!$A$6</c:f>
              <c:strCache>
                <c:ptCount val="1"/>
                <c:pt idx="0">
                  <c:v>PL</c:v>
                </c:pt>
              </c:strCache>
            </c:strRef>
          </c:tx>
          <c:spPr>
            <a:ln w="28575" cap="rnd">
              <a:solidFill>
                <a:schemeClr val="accent3"/>
              </a:solidFill>
              <a:round/>
            </a:ln>
            <a:effectLst/>
          </c:spPr>
          <c:marker>
            <c:symbol val="none"/>
          </c:marker>
          <c:cat>
            <c:strRef>
              <c:f>Hárok1!$B$3:$J$3</c:f>
              <c:strCache>
                <c:ptCount val="9"/>
                <c:pt idx="0">
                  <c:v>1</c:v>
                </c:pt>
                <c:pt idx="1">
                  <c:v>2</c:v>
                </c:pt>
                <c:pt idx="2">
                  <c:v>3</c:v>
                </c:pt>
                <c:pt idx="3">
                  <c:v>4</c:v>
                </c:pt>
                <c:pt idx="4">
                  <c:v>5</c:v>
                </c:pt>
                <c:pt idx="5">
                  <c:v>6</c:v>
                </c:pt>
                <c:pt idx="6">
                  <c:v>7</c:v>
                </c:pt>
                <c:pt idx="7">
                  <c:v>n+1</c:v>
                </c:pt>
                <c:pt idx="8">
                  <c:v>n+2</c:v>
                </c:pt>
              </c:strCache>
            </c:strRef>
          </c:cat>
          <c:val>
            <c:numRef>
              <c:f>Hárok1!$B$6:$J$6</c:f>
              <c:numCache>
                <c:formatCode>0.0%</c:formatCode>
                <c:ptCount val="9"/>
                <c:pt idx="0">
                  <c:v>4.6284506433353885E-3</c:v>
                </c:pt>
                <c:pt idx="1">
                  <c:v>5.6951668854844852E-2</c:v>
                </c:pt>
                <c:pt idx="2">
                  <c:v>0.11418687500103127</c:v>
                </c:pt>
                <c:pt idx="3">
                  <c:v>0.14425324087799207</c:v>
                </c:pt>
                <c:pt idx="4">
                  <c:v>0.17214082480475529</c:v>
                </c:pt>
                <c:pt idx="5">
                  <c:v>0.15900776798674221</c:v>
                </c:pt>
                <c:pt idx="6">
                  <c:v>0.15743194967501842</c:v>
                </c:pt>
                <c:pt idx="7">
                  <c:v>9.569961107814022E-2</c:v>
                </c:pt>
                <c:pt idx="8">
                  <c:v>9.569961107814022E-2</c:v>
                </c:pt>
              </c:numCache>
            </c:numRef>
          </c:val>
          <c:smooth val="0"/>
          <c:extLst>
            <c:ext xmlns:c16="http://schemas.microsoft.com/office/drawing/2014/chart" uri="{C3380CC4-5D6E-409C-BE32-E72D297353CC}">
              <c16:uniqueId val="{00000002-3E6D-4D0B-BEF2-CD89C228DD0B}"/>
            </c:ext>
          </c:extLst>
        </c:ser>
        <c:dLbls>
          <c:showLegendKey val="0"/>
          <c:showVal val="0"/>
          <c:showCatName val="0"/>
          <c:showSerName val="0"/>
          <c:showPercent val="0"/>
          <c:showBubbleSize val="0"/>
        </c:dLbls>
        <c:smooth val="0"/>
        <c:axId val="196226048"/>
        <c:axId val="196334336"/>
      </c:lineChart>
      <c:catAx>
        <c:axId val="19622604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96334336"/>
        <c:crosses val="autoZero"/>
        <c:auto val="1"/>
        <c:lblAlgn val="ctr"/>
        <c:lblOffset val="100"/>
        <c:noMultiLvlLbl val="0"/>
      </c:catAx>
      <c:valAx>
        <c:axId val="1963343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196226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chart>
  <c:spPr>
    <a:noFill/>
    <a:ln>
      <a:noFill/>
    </a:ln>
    <a:effectLst/>
  </c:spPr>
  <c:txPr>
    <a:bodyPr/>
    <a:lstStyle/>
    <a:p>
      <a:pPr>
        <a:defRPr sz="1400"/>
      </a:pPr>
      <a:endParaRPr lang="sk-SK"/>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effectLst/>
              </a:rPr>
              <a:t>Cumulative multipliers</a:t>
            </a:r>
            <a:endParaRPr lang="sk-SK" sz="1800" dirty="0">
              <a:effectLst/>
            </a:endParaRPr>
          </a:p>
        </c:rich>
      </c:tx>
      <c:overlay val="0"/>
      <c:spPr>
        <a:noFill/>
        <a:ln>
          <a:noFill/>
        </a:ln>
        <a:effectLst/>
      </c:spPr>
    </c:title>
    <c:autoTitleDeleted val="0"/>
    <c:plotArea>
      <c:layout/>
      <c:barChart>
        <c:barDir val="col"/>
        <c:grouping val="clustered"/>
        <c:varyColors val="0"/>
        <c:ser>
          <c:idx val="0"/>
          <c:order val="0"/>
          <c:tx>
            <c:strRef>
              <c:f>krajiny!$J$1</c:f>
              <c:strCache>
                <c:ptCount val="1"/>
                <c:pt idx="0">
                  <c:v>CZ</c:v>
                </c:pt>
              </c:strCache>
            </c:strRef>
          </c:tx>
          <c:spPr>
            <a:solidFill>
              <a:schemeClr val="accent1"/>
            </a:solidFill>
            <a:ln>
              <a:noFill/>
            </a:ln>
            <a:effectLst/>
          </c:spPr>
          <c:invertIfNegative val="0"/>
          <c:cat>
            <c:numRef>
              <c:f>krajiny!$A$2:$A$10</c:f>
              <c:numCache>
                <c:formatCode>General</c:formatCode>
                <c:ptCount val="9"/>
                <c:pt idx="0">
                  <c:v>2021</c:v>
                </c:pt>
                <c:pt idx="1">
                  <c:v>2022</c:v>
                </c:pt>
                <c:pt idx="2">
                  <c:v>2023</c:v>
                </c:pt>
                <c:pt idx="3">
                  <c:v>2024</c:v>
                </c:pt>
                <c:pt idx="4">
                  <c:v>2025</c:v>
                </c:pt>
                <c:pt idx="5">
                  <c:v>2026</c:v>
                </c:pt>
                <c:pt idx="6">
                  <c:v>2027</c:v>
                </c:pt>
                <c:pt idx="7">
                  <c:v>2028</c:v>
                </c:pt>
                <c:pt idx="8">
                  <c:v>2029</c:v>
                </c:pt>
              </c:numCache>
            </c:numRef>
          </c:cat>
          <c:val>
            <c:numRef>
              <c:f>krajiny!$J$2:$J$10</c:f>
              <c:numCache>
                <c:formatCode>_(* #,##0.00_);_(* \(#,##0.00\);_(* "-"??_);_(@_)</c:formatCode>
                <c:ptCount val="9"/>
                <c:pt idx="0">
                  <c:v>0</c:v>
                </c:pt>
                <c:pt idx="1">
                  <c:v>0.85665699919510607</c:v>
                </c:pt>
                <c:pt idx="2">
                  <c:v>0.90353092864805018</c:v>
                </c:pt>
                <c:pt idx="3">
                  <c:v>0.95983133144054278</c:v>
                </c:pt>
                <c:pt idx="4">
                  <c:v>1.003531579272402</c:v>
                </c:pt>
                <c:pt idx="5">
                  <c:v>1.0480304786774743</c:v>
                </c:pt>
                <c:pt idx="6">
                  <c:v>1.0906238183503378</c:v>
                </c:pt>
                <c:pt idx="7">
                  <c:v>1.0817929277722516</c:v>
                </c:pt>
                <c:pt idx="8">
                  <c:v>1.1558103094321224</c:v>
                </c:pt>
              </c:numCache>
            </c:numRef>
          </c:val>
          <c:extLst>
            <c:ext xmlns:c16="http://schemas.microsoft.com/office/drawing/2014/chart" uri="{C3380CC4-5D6E-409C-BE32-E72D297353CC}">
              <c16:uniqueId val="{00000000-5E34-4DC9-A2B3-E811590308B3}"/>
            </c:ext>
          </c:extLst>
        </c:ser>
        <c:ser>
          <c:idx val="2"/>
          <c:order val="1"/>
          <c:tx>
            <c:strRef>
              <c:f>krajiny!$R$25</c:f>
              <c:strCache>
                <c:ptCount val="1"/>
                <c:pt idx="0">
                  <c:v>PL</c:v>
                </c:pt>
              </c:strCache>
            </c:strRef>
          </c:tx>
          <c:spPr>
            <a:solidFill>
              <a:schemeClr val="accent3"/>
            </a:solidFill>
            <a:ln>
              <a:noFill/>
            </a:ln>
            <a:effectLst/>
          </c:spPr>
          <c:invertIfNegative val="0"/>
          <c:cat>
            <c:numRef>
              <c:f>krajiny!$A$2:$A$10</c:f>
              <c:numCache>
                <c:formatCode>General</c:formatCode>
                <c:ptCount val="9"/>
                <c:pt idx="0">
                  <c:v>2021</c:v>
                </c:pt>
                <c:pt idx="1">
                  <c:v>2022</c:v>
                </c:pt>
                <c:pt idx="2">
                  <c:v>2023</c:v>
                </c:pt>
                <c:pt idx="3">
                  <c:v>2024</c:v>
                </c:pt>
                <c:pt idx="4">
                  <c:v>2025</c:v>
                </c:pt>
                <c:pt idx="5">
                  <c:v>2026</c:v>
                </c:pt>
                <c:pt idx="6">
                  <c:v>2027</c:v>
                </c:pt>
                <c:pt idx="7">
                  <c:v>2028</c:v>
                </c:pt>
                <c:pt idx="8">
                  <c:v>2029</c:v>
                </c:pt>
              </c:numCache>
            </c:numRef>
          </c:cat>
          <c:val>
            <c:numRef>
              <c:f>krajiny!$R$26:$R$34</c:f>
              <c:numCache>
                <c:formatCode>General</c:formatCode>
                <c:ptCount val="9"/>
                <c:pt idx="0">
                  <c:v>0.89288875586450567</c:v>
                </c:pt>
                <c:pt idx="1">
                  <c:v>0.93512546295756727</c:v>
                </c:pt>
                <c:pt idx="2">
                  <c:v>1.0132002860957687</c:v>
                </c:pt>
                <c:pt idx="3">
                  <c:v>1.1130120124711824</c:v>
                </c:pt>
                <c:pt idx="4">
                  <c:v>1.2236614800433319</c:v>
                </c:pt>
                <c:pt idx="5">
                  <c:v>1.330721459099476</c:v>
                </c:pt>
                <c:pt idx="6">
                  <c:v>1.4265005480909927</c:v>
                </c:pt>
                <c:pt idx="7">
                  <c:v>1.5483084963451232</c:v>
                </c:pt>
                <c:pt idx="8">
                  <c:v>1.6515051320956891</c:v>
                </c:pt>
              </c:numCache>
            </c:numRef>
          </c:val>
          <c:extLst>
            <c:ext xmlns:c16="http://schemas.microsoft.com/office/drawing/2014/chart" uri="{C3380CC4-5D6E-409C-BE32-E72D297353CC}">
              <c16:uniqueId val="{00000001-5E34-4DC9-A2B3-E811590308B3}"/>
            </c:ext>
          </c:extLst>
        </c:ser>
        <c:ser>
          <c:idx val="1"/>
          <c:order val="2"/>
          <c:tx>
            <c:strRef>
              <c:f>krajiny!$J$13</c:f>
              <c:strCache>
                <c:ptCount val="1"/>
                <c:pt idx="0">
                  <c:v>SK</c:v>
                </c:pt>
              </c:strCache>
            </c:strRef>
          </c:tx>
          <c:spPr>
            <a:solidFill>
              <a:schemeClr val="accent2"/>
            </a:solidFill>
            <a:ln>
              <a:noFill/>
            </a:ln>
            <a:effectLst/>
          </c:spPr>
          <c:invertIfNegative val="0"/>
          <c:cat>
            <c:numRef>
              <c:f>krajiny!$A$2:$A$10</c:f>
              <c:numCache>
                <c:formatCode>General</c:formatCode>
                <c:ptCount val="9"/>
                <c:pt idx="0">
                  <c:v>2021</c:v>
                </c:pt>
                <c:pt idx="1">
                  <c:v>2022</c:v>
                </c:pt>
                <c:pt idx="2">
                  <c:v>2023</c:v>
                </c:pt>
                <c:pt idx="3">
                  <c:v>2024</c:v>
                </c:pt>
                <c:pt idx="4">
                  <c:v>2025</c:v>
                </c:pt>
                <c:pt idx="5">
                  <c:v>2026</c:v>
                </c:pt>
                <c:pt idx="6">
                  <c:v>2027</c:v>
                </c:pt>
                <c:pt idx="7">
                  <c:v>2028</c:v>
                </c:pt>
                <c:pt idx="8">
                  <c:v>2029</c:v>
                </c:pt>
              </c:numCache>
            </c:numRef>
          </c:cat>
          <c:val>
            <c:numRef>
              <c:f>krajiny!$J$14:$J$22</c:f>
              <c:numCache>
                <c:formatCode>_(* #,##0.00_);_(* \(#,##0.00\);_(* "-"??_);_(@_)</c:formatCode>
                <c:ptCount val="9"/>
                <c:pt idx="0">
                  <c:v>0</c:v>
                </c:pt>
                <c:pt idx="1">
                  <c:v>1.1687840387805641</c:v>
                </c:pt>
                <c:pt idx="2">
                  <c:v>1.3024621289315381</c:v>
                </c:pt>
                <c:pt idx="3">
                  <c:v>1.4214667498443336</c:v>
                </c:pt>
                <c:pt idx="4">
                  <c:v>1.5659071006338579</c:v>
                </c:pt>
                <c:pt idx="5">
                  <c:v>1.6901070187256737</c:v>
                </c:pt>
                <c:pt idx="6">
                  <c:v>1.8133614148737958</c:v>
                </c:pt>
                <c:pt idx="7">
                  <c:v>1.9380037892608419</c:v>
                </c:pt>
                <c:pt idx="8">
                  <c:v>1.9965107357092804</c:v>
                </c:pt>
              </c:numCache>
            </c:numRef>
          </c:val>
          <c:extLst>
            <c:ext xmlns:c16="http://schemas.microsoft.com/office/drawing/2014/chart" uri="{C3380CC4-5D6E-409C-BE32-E72D297353CC}">
              <c16:uniqueId val="{00000002-5E34-4DC9-A2B3-E811590308B3}"/>
            </c:ext>
          </c:extLst>
        </c:ser>
        <c:dLbls>
          <c:showLegendKey val="0"/>
          <c:showVal val="0"/>
          <c:showCatName val="0"/>
          <c:showSerName val="0"/>
          <c:showPercent val="0"/>
          <c:showBubbleSize val="0"/>
        </c:dLbls>
        <c:gapWidth val="75"/>
        <c:overlap val="-25"/>
        <c:axId val="135162496"/>
        <c:axId val="135316992"/>
      </c:barChart>
      <c:catAx>
        <c:axId val="135162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sk-SK"/>
          </a:p>
        </c:txPr>
        <c:crossAx val="135316992"/>
        <c:crosses val="autoZero"/>
        <c:auto val="1"/>
        <c:lblAlgn val="ctr"/>
        <c:lblOffset val="100"/>
        <c:noMultiLvlLbl val="0"/>
      </c:catAx>
      <c:valAx>
        <c:axId val="135316992"/>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sk-SK"/>
          </a:p>
        </c:txPr>
        <c:crossAx val="135162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chart>
  <c:spPr>
    <a:noFill/>
    <a:ln w="9525" cap="flat" cmpd="sng" algn="ctr">
      <a:noFill/>
      <a:round/>
    </a:ln>
    <a:effectLst/>
  </c:spPr>
  <c:txPr>
    <a:bodyPr/>
    <a:lstStyle/>
    <a:p>
      <a:pPr>
        <a:defRPr/>
      </a:pPr>
      <a:endParaRPr lang="sk-SK"/>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lide">
    <p:spTree>
      <p:nvGrpSpPr>
        <p:cNvPr id="1" name=""/>
        <p:cNvGrpSpPr/>
        <p:nvPr/>
      </p:nvGrpSpPr>
      <p:grpSpPr>
        <a:xfrm>
          <a:off x="0" y="0"/>
          <a:ext cx="0" cy="0"/>
          <a:chOff x="0" y="0"/>
          <a:chExt cx="0" cy="0"/>
        </a:xfrm>
      </p:grpSpPr>
      <p:sp>
        <p:nvSpPr>
          <p:cNvPr id="3" name="Podnadpis 2"/>
          <p:cNvSpPr>
            <a:spLocks noGrp="1"/>
          </p:cNvSpPr>
          <p:nvPr>
            <p:ph type="subTitle" idx="1" hasCustomPrompt="1"/>
          </p:nvPr>
        </p:nvSpPr>
        <p:spPr>
          <a:xfrm>
            <a:off x="900000" y="4734893"/>
            <a:ext cx="8533289" cy="504055"/>
          </a:xfrm>
          <a:prstGeom prst="rect">
            <a:avLst/>
          </a:prstGeom>
        </p:spPr>
        <p:txBody>
          <a:bodyPr lIns="90000">
            <a:normAutofit/>
          </a:bodyPr>
          <a:lstStyle>
            <a:lvl1pPr marL="0" indent="0" algn="l">
              <a:buNone/>
              <a:defRPr sz="2800" baseline="0">
                <a:solidFill>
                  <a:srgbClr val="034EA2"/>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cs-CZ" dirty="0"/>
              <a:t>Jméno autora/autorů</a:t>
            </a:r>
          </a:p>
        </p:txBody>
      </p:sp>
      <p:sp>
        <p:nvSpPr>
          <p:cNvPr id="8" name="TextovéPole 7"/>
          <p:cNvSpPr txBox="1"/>
          <p:nvPr userDrawn="1"/>
        </p:nvSpPr>
        <p:spPr>
          <a:xfrm>
            <a:off x="900000" y="900000"/>
            <a:ext cx="4464496" cy="615553"/>
          </a:xfrm>
          <a:prstGeom prst="rect">
            <a:avLst/>
          </a:prstGeom>
          <a:noFill/>
        </p:spPr>
        <p:txBody>
          <a:bodyPr wrap="square" rtlCol="0">
            <a:spAutoFit/>
          </a:bodyPr>
          <a:lstStyle/>
          <a:p>
            <a:r>
              <a:rPr lang="cs-CZ" sz="1400" b="1" dirty="0"/>
              <a:t>MINISTERSTVO PRO MÍSTNÍ ROZVOJ </a:t>
            </a:r>
            <a:br>
              <a:rPr lang="cs-CZ" b="1" dirty="0"/>
            </a:br>
            <a:r>
              <a:rPr lang="cs-CZ" sz="2000" b="1" dirty="0"/>
              <a:t>Národní orgán pro koordinaci</a:t>
            </a:r>
          </a:p>
        </p:txBody>
      </p:sp>
      <p:sp>
        <p:nvSpPr>
          <p:cNvPr id="19" name="Nadpis 18"/>
          <p:cNvSpPr>
            <a:spLocks noGrp="1"/>
          </p:cNvSpPr>
          <p:nvPr>
            <p:ph type="title" hasCustomPrompt="1"/>
          </p:nvPr>
        </p:nvSpPr>
        <p:spPr>
          <a:xfrm>
            <a:off x="900000" y="2160000"/>
            <a:ext cx="10971372" cy="1170252"/>
          </a:xfrm>
          <a:prstGeom prst="rect">
            <a:avLst/>
          </a:prstGeom>
        </p:spPr>
        <p:txBody>
          <a:bodyPr lIns="90000">
            <a:normAutofit/>
          </a:bodyPr>
          <a:lstStyle>
            <a:lvl1pPr algn="l">
              <a:defRPr sz="4000" b="1" baseline="0">
                <a:solidFill>
                  <a:srgbClr val="034EA2"/>
                </a:solidFill>
              </a:defRPr>
            </a:lvl1pPr>
          </a:lstStyle>
          <a:p>
            <a:r>
              <a:rPr lang="cs-CZ" dirty="0"/>
              <a:t>Název prezentace</a:t>
            </a:r>
          </a:p>
        </p:txBody>
      </p:sp>
      <p:sp>
        <p:nvSpPr>
          <p:cNvPr id="24" name="Zástupný symbol pro text 23"/>
          <p:cNvSpPr>
            <a:spLocks noGrp="1"/>
          </p:cNvSpPr>
          <p:nvPr>
            <p:ph type="body" sz="quarter" idx="17" hasCustomPrompt="1"/>
          </p:nvPr>
        </p:nvSpPr>
        <p:spPr>
          <a:xfrm>
            <a:off x="900000" y="5454650"/>
            <a:ext cx="4608512" cy="360363"/>
          </a:xfrm>
          <a:prstGeom prst="rect">
            <a:avLst/>
          </a:prstGeom>
        </p:spPr>
        <p:txBody>
          <a:bodyPr lIns="90000" rIns="144000">
            <a:noAutofit/>
          </a:bodyPr>
          <a:lstStyle>
            <a:lvl1pPr>
              <a:buNone/>
              <a:defRPr sz="2000">
                <a:solidFill>
                  <a:srgbClr val="034EA2"/>
                </a:solidFill>
              </a:defRPr>
            </a:lvl1pPr>
          </a:lstStyle>
          <a:p>
            <a:pPr lvl="0"/>
            <a:r>
              <a:rPr lang="cs-CZ" dirty="0"/>
              <a:t>Datum a místo</a:t>
            </a:r>
          </a:p>
        </p:txBody>
      </p:sp>
      <p:pic>
        <p:nvPicPr>
          <p:cNvPr id="10" name="Obrázek 9" descr="roh-01.png"/>
          <p:cNvPicPr>
            <a:picLocks noChangeAspect="1"/>
          </p:cNvPicPr>
          <p:nvPr userDrawn="1"/>
        </p:nvPicPr>
        <p:blipFill>
          <a:blip r:embed="rId2" cstate="print"/>
          <a:stretch>
            <a:fillRect/>
          </a:stretch>
        </p:blipFill>
        <p:spPr>
          <a:xfrm>
            <a:off x="7599538" y="0"/>
            <a:ext cx="4590876" cy="4590876"/>
          </a:xfrm>
          <a:prstGeom prst="rect">
            <a:avLst/>
          </a:prstGeom>
        </p:spPr>
      </p:pic>
      <p:pic>
        <p:nvPicPr>
          <p:cNvPr id="13" name="Obrázek 12" descr="OPTP_CZ_RO_B_C-RGB.png"/>
          <p:cNvPicPr>
            <a:picLocks noChangeAspect="1"/>
          </p:cNvPicPr>
          <p:nvPr userDrawn="1"/>
        </p:nvPicPr>
        <p:blipFill>
          <a:blip r:embed="rId3" cstate="print"/>
          <a:stretch>
            <a:fillRect/>
          </a:stretch>
        </p:blipFill>
        <p:spPr>
          <a:xfrm>
            <a:off x="3862958" y="5959028"/>
            <a:ext cx="4464496" cy="77041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pic>
        <p:nvPicPr>
          <p:cNvPr id="9" name="Obrázek 8" descr="OPTP_CZ_RO_B_C-RGB.png"/>
          <p:cNvPicPr>
            <a:picLocks noChangeAspect="1"/>
          </p:cNvPicPr>
          <p:nvPr userDrawn="1"/>
        </p:nvPicPr>
        <p:blipFill>
          <a:blip r:embed="rId2" cstate="print"/>
          <a:stretch>
            <a:fillRect/>
          </a:stretch>
        </p:blipFill>
        <p:spPr>
          <a:xfrm>
            <a:off x="118542" y="6313229"/>
            <a:ext cx="3985914" cy="687828"/>
          </a:xfrm>
          <a:prstGeom prst="rect">
            <a:avLst/>
          </a:prstGeom>
        </p:spPr>
      </p:pic>
      <p:sp>
        <p:nvSpPr>
          <p:cNvPr id="2" name="Nadpis 1"/>
          <p:cNvSpPr>
            <a:spLocks noGrp="1"/>
          </p:cNvSpPr>
          <p:nvPr>
            <p:ph type="title" hasCustomPrompt="1"/>
          </p:nvPr>
        </p:nvSpPr>
        <p:spPr>
          <a:xfrm>
            <a:off x="609521" y="281187"/>
            <a:ext cx="10971372" cy="925313"/>
          </a:xfrm>
          <a:prstGeom prst="rect">
            <a:avLst/>
          </a:prstGeom>
        </p:spPr>
        <p:txBody>
          <a:bodyPr>
            <a:normAutofit/>
          </a:bodyPr>
          <a:lstStyle>
            <a:lvl1pPr algn="l">
              <a:defRPr sz="3600" b="1" baseline="0">
                <a:solidFill>
                  <a:srgbClr val="034EA2"/>
                </a:solidFill>
              </a:defRPr>
            </a:lvl1pPr>
          </a:lstStyle>
          <a:p>
            <a:r>
              <a:rPr lang="cs-CZ" dirty="0"/>
              <a:t>Nadpis</a:t>
            </a:r>
          </a:p>
        </p:txBody>
      </p:sp>
      <p:sp>
        <p:nvSpPr>
          <p:cNvPr id="3" name="Zástupný symbol pro obsah 2"/>
          <p:cNvSpPr>
            <a:spLocks noGrp="1"/>
          </p:cNvSpPr>
          <p:nvPr>
            <p:ph idx="1"/>
          </p:nvPr>
        </p:nvSpPr>
        <p:spPr>
          <a:xfrm>
            <a:off x="609521" y="1638353"/>
            <a:ext cx="10971372" cy="4633874"/>
          </a:xfrm>
          <a:prstGeom prst="rect">
            <a:avLst/>
          </a:prstGeom>
        </p:spPr>
        <p:txBody>
          <a:bodyPr/>
          <a:lstStyle>
            <a:lvl1pPr>
              <a:defRPr sz="4000"/>
            </a:lvl1pPr>
            <a:lvl2pPr>
              <a:buFont typeface="Arial" pitchFamily="34" charset="0"/>
              <a:buChar char="»"/>
              <a:defRPr sz="3600"/>
            </a:lvl2pPr>
            <a:lvl4pPr>
              <a:buFont typeface="Arial" pitchFamily="34" charset="0"/>
              <a:buChar char="»"/>
              <a:defRPr/>
            </a:lvl4pPr>
            <a:lvl5pPr>
              <a:buFont typeface="Arial"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cs-CZ" dirty="0"/>
          </a:p>
        </p:txBody>
      </p:sp>
      <p:pic>
        <p:nvPicPr>
          <p:cNvPr id="7" name="Obráze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pic>
        <p:nvPicPr>
          <p:cNvPr id="8" name="Zástupný symbol pro obsah 4"/>
          <p:cNvPicPr>
            <a:picLocks noChangeAspect="1"/>
          </p:cNvPicPr>
          <p:nvPr userDrawn="1"/>
        </p:nvPicPr>
        <p:blipFill>
          <a:blip r:embed="rId4" cstate="print">
            <a:extLst>
              <a:ext uri="{28A0092B-C50C-407E-A947-70E740481C1C}">
                <a14:useLocalDpi xmlns:a14="http://schemas.microsoft.com/office/drawing/2010/main" val="0"/>
              </a:ext>
            </a:extLst>
          </a:blip>
          <a:srcRect l="34060"/>
          <a:stretch>
            <a:fillRect/>
          </a:stretch>
        </p:blipFill>
        <p:spPr>
          <a:xfrm>
            <a:off x="4150990" y="6320409"/>
            <a:ext cx="8039423" cy="701104"/>
          </a:xfrm>
          <a:prstGeom prst="rect">
            <a:avLst/>
          </a:prstGeom>
        </p:spPr>
      </p:pic>
      <p:sp>
        <p:nvSpPr>
          <p:cNvPr id="11" name="Zástupný symbol pro číslo snímku 10"/>
          <p:cNvSpPr>
            <a:spLocks noGrp="1"/>
          </p:cNvSpPr>
          <p:nvPr>
            <p:ph type="sldNum" sz="quarter" idx="11"/>
          </p:nvPr>
        </p:nvSpPr>
        <p:spPr/>
        <p:txBody>
          <a:bodyPr/>
          <a:lstStyle/>
          <a:p>
            <a:fld id="{177AD5F7-9A70-43A8-B2E8-1F114AD105DD}"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ředělový slide">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550590" y="2204112"/>
            <a:ext cx="10971372" cy="1170252"/>
          </a:xfrm>
          <a:prstGeom prst="rect">
            <a:avLst/>
          </a:prstGeom>
        </p:spPr>
        <p:txBody>
          <a:bodyPr>
            <a:normAutofit/>
          </a:bodyPr>
          <a:lstStyle>
            <a:lvl1pPr>
              <a:defRPr sz="6000" baseline="0">
                <a:solidFill>
                  <a:srgbClr val="034EA2"/>
                </a:solidFill>
              </a:defRPr>
            </a:lvl1pPr>
          </a:lstStyle>
          <a:p>
            <a:r>
              <a:rPr lang="cs-CZ" dirty="0"/>
              <a:t>Název tématu/předělu</a:t>
            </a:r>
          </a:p>
        </p:txBody>
      </p:sp>
      <p:sp>
        <p:nvSpPr>
          <p:cNvPr id="5" name="Zástupný symbol pro číslo snímku 4"/>
          <p:cNvSpPr>
            <a:spLocks noGrp="1"/>
          </p:cNvSpPr>
          <p:nvPr>
            <p:ph type="sldNum" sz="quarter" idx="12"/>
          </p:nvPr>
        </p:nvSpPr>
        <p:spPr/>
        <p:txBody>
          <a:bodyPr/>
          <a:lstStyle/>
          <a:p>
            <a:fld id="{177AD5F7-9A70-43A8-B2E8-1F114AD105DD}" type="slidenum">
              <a:rPr lang="cs-CZ" smtClean="0"/>
              <a:pPr/>
              <a:t>‹#›</a:t>
            </a:fld>
            <a:endParaRPr lang="cs-CZ"/>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62758" y="3582764"/>
            <a:ext cx="8092440" cy="68580"/>
          </a:xfrm>
          <a:prstGeom prst="rect">
            <a:avLst/>
          </a:prstGeom>
        </p:spPr>
      </p:pic>
      <p:pic>
        <p:nvPicPr>
          <p:cNvPr id="9" name="Obrázek 8" descr="OPTP_CZ_RO_B_C-RGB.png"/>
          <p:cNvPicPr>
            <a:picLocks noChangeAspect="1"/>
          </p:cNvPicPr>
          <p:nvPr userDrawn="1"/>
        </p:nvPicPr>
        <p:blipFill>
          <a:blip r:embed="rId3" cstate="print"/>
          <a:stretch>
            <a:fillRect/>
          </a:stretch>
        </p:blipFill>
        <p:spPr>
          <a:xfrm>
            <a:off x="118542" y="6313229"/>
            <a:ext cx="3985914" cy="687828"/>
          </a:xfrm>
          <a:prstGeom prst="rect">
            <a:avLst/>
          </a:prstGeom>
        </p:spPr>
      </p:pic>
      <p:pic>
        <p:nvPicPr>
          <p:cNvPr id="10" name="Zástupný symbol pro obsah 4"/>
          <p:cNvPicPr>
            <a:picLocks noChangeAspect="1"/>
          </p:cNvPicPr>
          <p:nvPr userDrawn="1"/>
        </p:nvPicPr>
        <p:blipFill>
          <a:blip r:embed="rId4" cstate="print">
            <a:extLst>
              <a:ext uri="{28A0092B-C50C-407E-A947-70E740481C1C}">
                <a14:useLocalDpi xmlns:a14="http://schemas.microsoft.com/office/drawing/2010/main" val="0"/>
              </a:ext>
            </a:extLst>
          </a:blip>
          <a:srcRect l="34060"/>
          <a:stretch>
            <a:fillRect/>
          </a:stretch>
        </p:blipFill>
        <p:spPr>
          <a:xfrm>
            <a:off x="4150990" y="6320409"/>
            <a:ext cx="8039423" cy="70110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f">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609521" y="281187"/>
            <a:ext cx="10971372" cy="925313"/>
          </a:xfrm>
          <a:prstGeom prst="rect">
            <a:avLst/>
          </a:prstGeom>
        </p:spPr>
        <p:txBody>
          <a:bodyPr>
            <a:normAutofit/>
          </a:bodyPr>
          <a:lstStyle>
            <a:lvl1pPr algn="l">
              <a:defRPr sz="3600" b="1" baseline="0">
                <a:solidFill>
                  <a:srgbClr val="034EA2"/>
                </a:solidFill>
              </a:defRPr>
            </a:lvl1pPr>
          </a:lstStyle>
          <a:p>
            <a:r>
              <a:rPr lang="cs-CZ" dirty="0"/>
              <a:t>Nadpis</a:t>
            </a:r>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sp>
        <p:nvSpPr>
          <p:cNvPr id="10" name="Zástupný symbol pro graf 9"/>
          <p:cNvSpPr>
            <a:spLocks noGrp="1"/>
          </p:cNvSpPr>
          <p:nvPr>
            <p:ph type="chart" sz="quarter" idx="13"/>
          </p:nvPr>
        </p:nvSpPr>
        <p:spPr>
          <a:xfrm>
            <a:off x="622300" y="1566863"/>
            <a:ext cx="10945813" cy="4392612"/>
          </a:xfrm>
          <a:prstGeom prst="rect">
            <a:avLst/>
          </a:prstGeom>
        </p:spPr>
        <p:txBody>
          <a:bodyPr/>
          <a:lstStyle/>
          <a:p>
            <a:r>
              <a:rPr lang="en-US"/>
              <a:t>Click icon to add chart</a:t>
            </a:r>
            <a:endParaRPr lang="cs-CZ"/>
          </a:p>
        </p:txBody>
      </p:sp>
      <p:sp>
        <p:nvSpPr>
          <p:cNvPr id="9" name="Zástupný symbol pro číslo snímku 8"/>
          <p:cNvSpPr>
            <a:spLocks noGrp="1"/>
          </p:cNvSpPr>
          <p:nvPr>
            <p:ph type="sldNum" sz="quarter" idx="14"/>
          </p:nvPr>
        </p:nvSpPr>
        <p:spPr/>
        <p:txBody>
          <a:bodyPr/>
          <a:lstStyle/>
          <a:p>
            <a:fld id="{177AD5F7-9A70-43A8-B2E8-1F114AD105DD}" type="slidenum">
              <a:rPr lang="cs-CZ" smtClean="0"/>
              <a:pPr/>
              <a:t>‹#›</a:t>
            </a:fld>
            <a:endParaRPr lang="cs-CZ"/>
          </a:p>
        </p:txBody>
      </p:sp>
      <p:pic>
        <p:nvPicPr>
          <p:cNvPr id="11" name="Obrázek 10" descr="OPTP_CZ_RO_B_C-RGB.png"/>
          <p:cNvPicPr>
            <a:picLocks noChangeAspect="1"/>
          </p:cNvPicPr>
          <p:nvPr userDrawn="1"/>
        </p:nvPicPr>
        <p:blipFill>
          <a:blip r:embed="rId3" cstate="print"/>
          <a:stretch>
            <a:fillRect/>
          </a:stretch>
        </p:blipFill>
        <p:spPr>
          <a:xfrm>
            <a:off x="118542" y="6313229"/>
            <a:ext cx="3985914" cy="687828"/>
          </a:xfrm>
          <a:prstGeom prst="rect">
            <a:avLst/>
          </a:prstGeom>
        </p:spPr>
      </p:pic>
      <p:pic>
        <p:nvPicPr>
          <p:cNvPr id="12" name="Zástupný symbol pro obsah 4"/>
          <p:cNvPicPr>
            <a:picLocks noChangeAspect="1"/>
          </p:cNvPicPr>
          <p:nvPr userDrawn="1"/>
        </p:nvPicPr>
        <p:blipFill>
          <a:blip r:embed="rId4" cstate="print">
            <a:extLst>
              <a:ext uri="{28A0092B-C50C-407E-A947-70E740481C1C}">
                <a14:useLocalDpi xmlns:a14="http://schemas.microsoft.com/office/drawing/2010/main" val="0"/>
              </a:ext>
            </a:extLst>
          </a:blip>
          <a:srcRect l="34060"/>
          <a:stretch>
            <a:fillRect/>
          </a:stretch>
        </p:blipFill>
        <p:spPr>
          <a:xfrm>
            <a:off x="4150990" y="6320409"/>
            <a:ext cx="8039423" cy="70110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ulka">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609521" y="281187"/>
            <a:ext cx="10971372" cy="925313"/>
          </a:xfrm>
          <a:prstGeom prst="rect">
            <a:avLst/>
          </a:prstGeom>
        </p:spPr>
        <p:txBody>
          <a:bodyPr>
            <a:normAutofit/>
          </a:bodyPr>
          <a:lstStyle>
            <a:lvl1pPr algn="l">
              <a:defRPr sz="3600" b="1" baseline="0">
                <a:solidFill>
                  <a:srgbClr val="034EA2"/>
                </a:solidFill>
              </a:defRPr>
            </a:lvl1pPr>
          </a:lstStyle>
          <a:p>
            <a:r>
              <a:rPr lang="cs-CZ" dirty="0"/>
              <a:t>Nadpis</a:t>
            </a:r>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sp>
        <p:nvSpPr>
          <p:cNvPr id="15" name="Zástupný symbol pro tabulku 14"/>
          <p:cNvSpPr>
            <a:spLocks noGrp="1"/>
          </p:cNvSpPr>
          <p:nvPr>
            <p:ph type="tbl" sz="quarter" idx="13"/>
          </p:nvPr>
        </p:nvSpPr>
        <p:spPr>
          <a:xfrm>
            <a:off x="622300" y="1638300"/>
            <a:ext cx="11017250" cy="4321175"/>
          </a:xfrm>
          <a:prstGeom prst="rect">
            <a:avLst/>
          </a:prstGeom>
        </p:spPr>
        <p:txBody>
          <a:bodyPr/>
          <a:lstStyle/>
          <a:p>
            <a:r>
              <a:rPr lang="en-US"/>
              <a:t>Click icon to add table</a:t>
            </a:r>
            <a:endParaRPr lang="cs-CZ"/>
          </a:p>
        </p:txBody>
      </p:sp>
      <p:sp>
        <p:nvSpPr>
          <p:cNvPr id="10" name="Zástupný symbol pro číslo snímku 9"/>
          <p:cNvSpPr>
            <a:spLocks noGrp="1"/>
          </p:cNvSpPr>
          <p:nvPr>
            <p:ph type="sldNum" sz="quarter" idx="15"/>
          </p:nvPr>
        </p:nvSpPr>
        <p:spPr/>
        <p:txBody>
          <a:bodyPr/>
          <a:lstStyle/>
          <a:p>
            <a:fld id="{177AD5F7-9A70-43A8-B2E8-1F114AD105DD}" type="slidenum">
              <a:rPr lang="cs-CZ" smtClean="0"/>
              <a:pPr/>
              <a:t>‹#›</a:t>
            </a:fld>
            <a:endParaRPr lang="cs-CZ"/>
          </a:p>
        </p:txBody>
      </p:sp>
      <p:pic>
        <p:nvPicPr>
          <p:cNvPr id="12" name="Obrázek 11" descr="OPTP_CZ_RO_B_C-RGB.png"/>
          <p:cNvPicPr>
            <a:picLocks noChangeAspect="1"/>
          </p:cNvPicPr>
          <p:nvPr userDrawn="1"/>
        </p:nvPicPr>
        <p:blipFill>
          <a:blip r:embed="rId3" cstate="print"/>
          <a:stretch>
            <a:fillRect/>
          </a:stretch>
        </p:blipFill>
        <p:spPr>
          <a:xfrm>
            <a:off x="118542" y="6313229"/>
            <a:ext cx="3985914" cy="687828"/>
          </a:xfrm>
          <a:prstGeom prst="rect">
            <a:avLst/>
          </a:prstGeom>
        </p:spPr>
      </p:pic>
      <p:pic>
        <p:nvPicPr>
          <p:cNvPr id="13" name="Zástupný symbol pro obsah 4"/>
          <p:cNvPicPr>
            <a:picLocks noChangeAspect="1"/>
          </p:cNvPicPr>
          <p:nvPr userDrawn="1"/>
        </p:nvPicPr>
        <p:blipFill>
          <a:blip r:embed="rId4" cstate="print">
            <a:extLst>
              <a:ext uri="{28A0092B-C50C-407E-A947-70E740481C1C}">
                <a14:useLocalDpi xmlns:a14="http://schemas.microsoft.com/office/drawing/2010/main" val="0"/>
              </a:ext>
            </a:extLst>
          </a:blip>
          <a:srcRect l="34060"/>
          <a:stretch>
            <a:fillRect/>
          </a:stretch>
        </p:blipFill>
        <p:spPr>
          <a:xfrm>
            <a:off x="4150990" y="6320409"/>
            <a:ext cx="8039423" cy="701104"/>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ávěrečný slide">
    <p:spTree>
      <p:nvGrpSpPr>
        <p:cNvPr id="1" name=""/>
        <p:cNvGrpSpPr/>
        <p:nvPr/>
      </p:nvGrpSpPr>
      <p:grpSpPr>
        <a:xfrm>
          <a:off x="0" y="0"/>
          <a:ext cx="0" cy="0"/>
          <a:chOff x="0" y="0"/>
          <a:chExt cx="0" cy="0"/>
        </a:xfrm>
      </p:grpSpPr>
      <p:sp>
        <p:nvSpPr>
          <p:cNvPr id="3" name="Podnadpis 2"/>
          <p:cNvSpPr>
            <a:spLocks noGrp="1"/>
          </p:cNvSpPr>
          <p:nvPr>
            <p:ph type="subTitle" idx="1" hasCustomPrompt="1"/>
          </p:nvPr>
        </p:nvSpPr>
        <p:spPr>
          <a:xfrm>
            <a:off x="1846735" y="4806900"/>
            <a:ext cx="8496944" cy="1008112"/>
          </a:xfrm>
          <a:prstGeom prst="rect">
            <a:avLst/>
          </a:prstGeom>
        </p:spPr>
        <p:txBody>
          <a:bodyPr lIns="90000">
            <a:normAutofit/>
          </a:bodyPr>
          <a:lstStyle>
            <a:lvl1pPr marL="0" indent="0" algn="ctr">
              <a:buNone/>
              <a:defRPr sz="2800" baseline="0">
                <a:solidFill>
                  <a:srgbClr val="034EA2"/>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cs-CZ" dirty="0"/>
              <a:t>Jméno autora/autorů a kontakt</a:t>
            </a:r>
          </a:p>
        </p:txBody>
      </p:sp>
      <p:sp>
        <p:nvSpPr>
          <p:cNvPr id="19" name="Nadpis 18"/>
          <p:cNvSpPr>
            <a:spLocks noGrp="1"/>
          </p:cNvSpPr>
          <p:nvPr>
            <p:ph type="title" hasCustomPrompt="1"/>
          </p:nvPr>
        </p:nvSpPr>
        <p:spPr>
          <a:xfrm>
            <a:off x="1054100" y="2789238"/>
            <a:ext cx="10081666" cy="1225574"/>
          </a:xfrm>
          <a:prstGeom prst="rect">
            <a:avLst/>
          </a:prstGeom>
        </p:spPr>
        <p:txBody>
          <a:bodyPr lIns="90000">
            <a:normAutofit/>
          </a:bodyPr>
          <a:lstStyle>
            <a:lvl1pPr algn="ctr">
              <a:defRPr sz="5400" b="0" baseline="0">
                <a:solidFill>
                  <a:srgbClr val="034EA2"/>
                </a:solidFill>
              </a:defRPr>
            </a:lvl1pPr>
          </a:lstStyle>
          <a:p>
            <a:r>
              <a:rPr lang="cs-CZ" dirty="0"/>
              <a:t>Rozloučení</a:t>
            </a:r>
          </a:p>
        </p:txBody>
      </p:sp>
      <p:pic>
        <p:nvPicPr>
          <p:cNvPr id="9" name="Obrázek 8" descr="roh-01.png"/>
          <p:cNvPicPr>
            <a:picLocks noChangeAspect="1"/>
          </p:cNvPicPr>
          <p:nvPr userDrawn="1"/>
        </p:nvPicPr>
        <p:blipFill>
          <a:blip r:embed="rId2" cstate="print"/>
          <a:stretch>
            <a:fillRect/>
          </a:stretch>
        </p:blipFill>
        <p:spPr>
          <a:xfrm>
            <a:off x="7599538" y="0"/>
            <a:ext cx="4590876" cy="4590876"/>
          </a:xfrm>
          <a:prstGeom prst="rect">
            <a:avLst/>
          </a:prstGeom>
        </p:spPr>
      </p:pic>
      <p:pic>
        <p:nvPicPr>
          <p:cNvPr id="10" name="Obrázek 9" descr="OPTP_CZ_RO_B_C-RGB.png"/>
          <p:cNvPicPr>
            <a:picLocks noChangeAspect="1"/>
          </p:cNvPicPr>
          <p:nvPr userDrawn="1"/>
        </p:nvPicPr>
        <p:blipFill>
          <a:blip r:embed="rId3" cstate="print"/>
          <a:stretch>
            <a:fillRect/>
          </a:stretch>
        </p:blipFill>
        <p:spPr>
          <a:xfrm>
            <a:off x="3862958" y="5959028"/>
            <a:ext cx="4464496" cy="77041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Zástupný symbol pro číslo snímku 5"/>
          <p:cNvSpPr>
            <a:spLocks noGrp="1"/>
          </p:cNvSpPr>
          <p:nvPr>
            <p:ph type="sldNum" sz="quarter" idx="4"/>
          </p:nvPr>
        </p:nvSpPr>
        <p:spPr>
          <a:xfrm>
            <a:off x="8759502" y="5887020"/>
            <a:ext cx="2844430" cy="373831"/>
          </a:xfrm>
          <a:prstGeom prst="rect">
            <a:avLst/>
          </a:prstGeom>
        </p:spPr>
        <p:txBody>
          <a:bodyPr vert="horz" lIns="122950" tIns="61475" rIns="122950" bIns="61475" rtlCol="0" anchor="ctr"/>
          <a:lstStyle>
            <a:lvl1pPr algn="r">
              <a:defRPr sz="1600">
                <a:solidFill>
                  <a:schemeClr val="tx1">
                    <a:tint val="75000"/>
                  </a:schemeClr>
                </a:solidFill>
              </a:defRPr>
            </a:lvl1pPr>
          </a:lstStyle>
          <a:p>
            <a:fld id="{177AD5F7-9A70-43A8-B2E8-1F114AD105DD}"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50" r:id="rId2"/>
    <p:sldLayoutId id="2147483660" r:id="rId3"/>
    <p:sldLayoutId id="2147483662" r:id="rId4"/>
    <p:sldLayoutId id="2147483663" r:id="rId5"/>
    <p:sldLayoutId id="2147483649" r:id="rId6"/>
  </p:sldLayoutIdLst>
  <p:txStyles>
    <p:titleStyle>
      <a:lvl1pPr algn="ctr" defTabSz="1229502" rtl="0" eaLnBrk="1" latinLnBrk="0" hangingPunct="1">
        <a:spcBef>
          <a:spcPct val="0"/>
        </a:spcBef>
        <a:buNone/>
        <a:defRPr sz="5900" kern="1200">
          <a:solidFill>
            <a:schemeClr val="tx1"/>
          </a:solidFill>
          <a:latin typeface="+mj-lt"/>
          <a:ea typeface="+mj-ea"/>
          <a:cs typeface="+mj-cs"/>
        </a:defRPr>
      </a:lvl1pPr>
    </p:titleStyle>
    <p:bodyStyle>
      <a:lvl1pPr marL="461063" indent="-461063" algn="l" defTabSz="1229502"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8971" indent="-384219" algn="l" defTabSz="122950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36878" indent="-307376" algn="l" defTabSz="1229502"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51629"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66380"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81131"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95882"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610633"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225385"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cs-CZ"/>
      </a:defPPr>
      <a:lvl1pPr marL="0" algn="l" defTabSz="1229502" rtl="0" eaLnBrk="1" latinLnBrk="0" hangingPunct="1">
        <a:defRPr sz="2400" kern="1200">
          <a:solidFill>
            <a:schemeClr val="tx1"/>
          </a:solidFill>
          <a:latin typeface="+mn-lt"/>
          <a:ea typeface="+mn-ea"/>
          <a:cs typeface="+mn-cs"/>
        </a:defRPr>
      </a:lvl1pPr>
      <a:lvl2pPr marL="614751" algn="l" defTabSz="1229502" rtl="0" eaLnBrk="1" latinLnBrk="0" hangingPunct="1">
        <a:defRPr sz="2400" kern="1200">
          <a:solidFill>
            <a:schemeClr val="tx1"/>
          </a:solidFill>
          <a:latin typeface="+mn-lt"/>
          <a:ea typeface="+mn-ea"/>
          <a:cs typeface="+mn-cs"/>
        </a:defRPr>
      </a:lvl2pPr>
      <a:lvl3pPr marL="1229502" algn="l" defTabSz="1229502" rtl="0" eaLnBrk="1" latinLnBrk="0" hangingPunct="1">
        <a:defRPr sz="2400" kern="1200">
          <a:solidFill>
            <a:schemeClr val="tx1"/>
          </a:solidFill>
          <a:latin typeface="+mn-lt"/>
          <a:ea typeface="+mn-ea"/>
          <a:cs typeface="+mn-cs"/>
        </a:defRPr>
      </a:lvl3pPr>
      <a:lvl4pPr marL="1844253" algn="l" defTabSz="1229502" rtl="0" eaLnBrk="1" latinLnBrk="0" hangingPunct="1">
        <a:defRPr sz="2400" kern="1200">
          <a:solidFill>
            <a:schemeClr val="tx1"/>
          </a:solidFill>
          <a:latin typeface="+mn-lt"/>
          <a:ea typeface="+mn-ea"/>
          <a:cs typeface="+mn-cs"/>
        </a:defRPr>
      </a:lvl4pPr>
      <a:lvl5pPr marL="2459004" algn="l" defTabSz="1229502" rtl="0" eaLnBrk="1" latinLnBrk="0" hangingPunct="1">
        <a:defRPr sz="2400" kern="1200">
          <a:solidFill>
            <a:schemeClr val="tx1"/>
          </a:solidFill>
          <a:latin typeface="+mn-lt"/>
          <a:ea typeface="+mn-ea"/>
          <a:cs typeface="+mn-cs"/>
        </a:defRPr>
      </a:lvl5pPr>
      <a:lvl6pPr marL="3073756" algn="l" defTabSz="1229502" rtl="0" eaLnBrk="1" latinLnBrk="0" hangingPunct="1">
        <a:defRPr sz="2400" kern="1200">
          <a:solidFill>
            <a:schemeClr val="tx1"/>
          </a:solidFill>
          <a:latin typeface="+mn-lt"/>
          <a:ea typeface="+mn-ea"/>
          <a:cs typeface="+mn-cs"/>
        </a:defRPr>
      </a:lvl6pPr>
      <a:lvl7pPr marL="3688507" algn="l" defTabSz="1229502" rtl="0" eaLnBrk="1" latinLnBrk="0" hangingPunct="1">
        <a:defRPr sz="2400" kern="1200">
          <a:solidFill>
            <a:schemeClr val="tx1"/>
          </a:solidFill>
          <a:latin typeface="+mn-lt"/>
          <a:ea typeface="+mn-ea"/>
          <a:cs typeface="+mn-cs"/>
        </a:defRPr>
      </a:lvl7pPr>
      <a:lvl8pPr marL="4303258" algn="l" defTabSz="1229502" rtl="0" eaLnBrk="1" latinLnBrk="0" hangingPunct="1">
        <a:defRPr sz="2400" kern="1200">
          <a:solidFill>
            <a:schemeClr val="tx1"/>
          </a:solidFill>
          <a:latin typeface="+mn-lt"/>
          <a:ea typeface="+mn-ea"/>
          <a:cs typeface="+mn-cs"/>
        </a:defRPr>
      </a:lvl8pPr>
      <a:lvl9pPr marL="4918009" algn="l" defTabSz="1229502"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nsrr.sk/download.php?FNAME=1411462847.upl&amp;ANAME=HODNOTIACA_SPRAVA_FINAL_ORI.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normAutofit lnSpcReduction="10000"/>
          </a:bodyPr>
          <a:lstStyle/>
          <a:p>
            <a:r>
              <a:rPr lang="cs-CZ" dirty="0"/>
              <a:t>Marek Radvanský, Ivan Lichner, Tomáš </a:t>
            </a:r>
            <a:r>
              <a:rPr lang="cs-CZ" dirty="0" err="1"/>
              <a:t>Miklošovič</a:t>
            </a:r>
            <a:r>
              <a:rPr lang="cs-CZ" dirty="0"/>
              <a:t>	</a:t>
            </a:r>
          </a:p>
        </p:txBody>
      </p:sp>
      <p:sp>
        <p:nvSpPr>
          <p:cNvPr id="3" name="Nadpis 2"/>
          <p:cNvSpPr>
            <a:spLocks noGrp="1"/>
          </p:cNvSpPr>
          <p:nvPr>
            <p:ph type="title"/>
          </p:nvPr>
        </p:nvSpPr>
        <p:spPr/>
        <p:txBody>
          <a:bodyPr>
            <a:normAutofit fontScale="90000"/>
          </a:bodyPr>
          <a:lstStyle/>
          <a:p>
            <a:r>
              <a:rPr lang="cs-CZ" dirty="0"/>
              <a:t>Modeling </a:t>
            </a:r>
            <a:r>
              <a:rPr lang="cs-CZ" dirty="0" err="1"/>
              <a:t>of</a:t>
            </a:r>
            <a:r>
              <a:rPr lang="cs-CZ" dirty="0"/>
              <a:t> </a:t>
            </a:r>
            <a:r>
              <a:rPr lang="cs-CZ" dirty="0" err="1"/>
              <a:t>regional</a:t>
            </a:r>
            <a:r>
              <a:rPr lang="cs-CZ" dirty="0"/>
              <a:t> </a:t>
            </a:r>
            <a:r>
              <a:rPr lang="cs-CZ" dirty="0" err="1"/>
              <a:t>cohesion</a:t>
            </a:r>
            <a:r>
              <a:rPr lang="cs-CZ" dirty="0"/>
              <a:t> </a:t>
            </a:r>
            <a:r>
              <a:rPr lang="cs-CZ" dirty="0" err="1"/>
              <a:t>policy</a:t>
            </a:r>
            <a:r>
              <a:rPr lang="cs-CZ" dirty="0"/>
              <a:t> </a:t>
            </a:r>
            <a:r>
              <a:rPr lang="cs-CZ" dirty="0" err="1"/>
              <a:t>with</a:t>
            </a:r>
            <a:br>
              <a:rPr lang="cs-CZ" dirty="0"/>
            </a:br>
            <a:r>
              <a:rPr lang="cs-CZ" dirty="0"/>
              <a:t>model HERMIN</a:t>
            </a:r>
            <a:r>
              <a:rPr lang="en-GB" dirty="0"/>
              <a:t> in selected countries</a:t>
            </a:r>
            <a:endParaRPr lang="cs-CZ" dirty="0"/>
          </a:p>
        </p:txBody>
      </p:sp>
      <p:sp>
        <p:nvSpPr>
          <p:cNvPr id="4" name="Zástupný symbol pro text 3"/>
          <p:cNvSpPr>
            <a:spLocks noGrp="1"/>
          </p:cNvSpPr>
          <p:nvPr>
            <p:ph type="body" sz="quarter" idx="17"/>
          </p:nvPr>
        </p:nvSpPr>
        <p:spPr/>
        <p:txBody>
          <a:bodyPr/>
          <a:lstStyle/>
          <a:p>
            <a:r>
              <a:rPr lang="cs-CZ" dirty="0"/>
              <a:t>24/10/2019, Praha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ED8A9-669B-45BC-88B6-C7DDA01C2D44}"/>
              </a:ext>
            </a:extLst>
          </p:cNvPr>
          <p:cNvSpPr>
            <a:spLocks noGrp="1"/>
          </p:cNvSpPr>
          <p:nvPr>
            <p:ph type="title"/>
          </p:nvPr>
        </p:nvSpPr>
        <p:spPr/>
        <p:txBody>
          <a:bodyPr/>
          <a:lstStyle/>
          <a:p>
            <a:r>
              <a:rPr lang="en-US" dirty="0"/>
              <a:t>Data limitations at regional level</a:t>
            </a:r>
            <a:endParaRPr lang="sk-SK" dirty="0"/>
          </a:p>
        </p:txBody>
      </p:sp>
      <p:pic>
        <p:nvPicPr>
          <p:cNvPr id="4" name="Obrázok 6">
            <a:extLst>
              <a:ext uri="{FF2B5EF4-FFF2-40B4-BE49-F238E27FC236}">
                <a16:creationId xmlns:a16="http://schemas.microsoft.com/office/drawing/2014/main" id="{FF7DCB6C-79C9-4051-B78D-17176EB4AE37}"/>
              </a:ext>
            </a:extLst>
          </p:cNvPr>
          <p:cNvPicPr>
            <a:picLocks noGrp="1" noChangeAspect="1"/>
          </p:cNvPicPr>
          <p:nvPr>
            <p:ph idx="1"/>
          </p:nvPr>
        </p:nvPicPr>
        <p:blipFill rotWithShape="1">
          <a:blip r:embed="rId2">
            <a:duotone>
              <a:prstClr val="black"/>
              <a:schemeClr val="tx2">
                <a:tint val="45000"/>
                <a:satMod val="400000"/>
              </a:schemeClr>
            </a:duotone>
            <a:extLst>
              <a:ext uri="{28A0092B-C50C-407E-A947-70E740481C1C}">
                <a14:useLocalDpi xmlns:a14="http://schemas.microsoft.com/office/drawing/2010/main" val="0"/>
              </a:ext>
            </a:extLst>
          </a:blip>
          <a:srcRect t="-4" r="11830" b="51156"/>
          <a:stretch/>
        </p:blipFill>
        <p:spPr>
          <a:xfrm>
            <a:off x="1865279" y="1643194"/>
            <a:ext cx="7739774" cy="2411997"/>
          </a:xfrm>
          <a:prstGeom prst="rect">
            <a:avLst/>
          </a:prstGeom>
        </p:spPr>
      </p:pic>
      <p:sp>
        <p:nvSpPr>
          <p:cNvPr id="5" name="BlokTextu 4">
            <a:extLst>
              <a:ext uri="{FF2B5EF4-FFF2-40B4-BE49-F238E27FC236}">
                <a16:creationId xmlns:a16="http://schemas.microsoft.com/office/drawing/2014/main" id="{802D811D-B46E-4520-9798-6ECAD978C10D}"/>
              </a:ext>
            </a:extLst>
          </p:cNvPr>
          <p:cNvSpPr txBox="1"/>
          <p:nvPr/>
        </p:nvSpPr>
        <p:spPr>
          <a:xfrm>
            <a:off x="7247334" y="4122553"/>
            <a:ext cx="262796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Source: </a:t>
            </a:r>
            <a:r>
              <a:rPr lang="en-US" dirty="0" err="1"/>
              <a:t>Radvanský</a:t>
            </a:r>
            <a:r>
              <a:rPr lang="en-US" dirty="0"/>
              <a:t> (2014)</a:t>
            </a:r>
          </a:p>
        </p:txBody>
      </p:sp>
      <p:sp>
        <p:nvSpPr>
          <p:cNvPr id="6" name="Rectangle 5">
            <a:extLst>
              <a:ext uri="{FF2B5EF4-FFF2-40B4-BE49-F238E27FC236}">
                <a16:creationId xmlns:a16="http://schemas.microsoft.com/office/drawing/2014/main" id="{5604328D-AE5E-4877-B14B-8ACA70EE47F3}"/>
              </a:ext>
            </a:extLst>
          </p:cNvPr>
          <p:cNvSpPr/>
          <p:nvPr/>
        </p:nvSpPr>
        <p:spPr>
          <a:xfrm>
            <a:off x="766614" y="4491885"/>
            <a:ext cx="9937104" cy="1200329"/>
          </a:xfrm>
          <a:prstGeom prst="rect">
            <a:avLst/>
          </a:prstGeom>
        </p:spPr>
        <p:txBody>
          <a:bodyPr wrap="square">
            <a:spAutoFit/>
          </a:bodyPr>
          <a:lstStyle/>
          <a:p>
            <a:pPr marL="285750" indent="-285750">
              <a:buFont typeface="Arial" panose="020B0604020202020204" pitchFamily="34" charset="0"/>
              <a:buChar char="•"/>
            </a:pPr>
            <a:r>
              <a:rPr lang="en-GB" dirty="0"/>
              <a:t>Regional statistics </a:t>
            </a:r>
            <a:r>
              <a:rPr lang="sk-SK" dirty="0"/>
              <a:t>are </a:t>
            </a:r>
            <a:r>
              <a:rPr lang="en-GB" dirty="0"/>
              <a:t>delay </a:t>
            </a:r>
            <a:r>
              <a:rPr lang="sk-SK" dirty="0"/>
              <a:t>minimum</a:t>
            </a:r>
            <a:r>
              <a:rPr lang="en-GB" dirty="0"/>
              <a:t> two years after national statistics</a:t>
            </a:r>
          </a:p>
          <a:p>
            <a:pPr marL="285750" indent="-285750">
              <a:buFont typeface="Arial" panose="020B0604020202020204" pitchFamily="34" charset="0"/>
              <a:buChar char="•"/>
            </a:pPr>
            <a:r>
              <a:rPr lang="en-GB" dirty="0"/>
              <a:t>Calibration of parameters was done with regional </a:t>
            </a:r>
            <a:r>
              <a:rPr lang="en-US" dirty="0"/>
              <a:t>data</a:t>
            </a:r>
            <a:endParaRPr lang="sk-SK" dirty="0"/>
          </a:p>
          <a:p>
            <a:pPr marL="285750" indent="-285750">
              <a:buFont typeface="Arial" panose="020B0604020202020204" pitchFamily="34" charset="0"/>
              <a:buChar char="•"/>
            </a:pPr>
            <a:r>
              <a:rPr lang="en-US" dirty="0"/>
              <a:t>Significant issue was calibrating intra-regional trade</a:t>
            </a:r>
          </a:p>
        </p:txBody>
      </p:sp>
    </p:spTree>
    <p:extLst>
      <p:ext uri="{BB962C8B-B14F-4D97-AF65-F5344CB8AC3E}">
        <p14:creationId xmlns:p14="http://schemas.microsoft.com/office/powerpoint/2010/main" val="2873765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1A81-CE50-4448-9969-3E12610B4AAF}"/>
              </a:ext>
            </a:extLst>
          </p:cNvPr>
          <p:cNvSpPr>
            <a:spLocks noGrp="1"/>
          </p:cNvSpPr>
          <p:nvPr>
            <p:ph type="title"/>
          </p:nvPr>
        </p:nvSpPr>
        <p:spPr/>
        <p:txBody>
          <a:bodyPr/>
          <a:lstStyle/>
          <a:p>
            <a:r>
              <a:rPr lang="en-GB" dirty="0"/>
              <a:t>Defining cohesion scenarios</a:t>
            </a:r>
            <a:endParaRPr lang="sk-SK"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0B16834-0E21-469C-BBCF-29A50E2B69A6}"/>
                  </a:ext>
                </a:extLst>
              </p:cNvPr>
              <p:cNvSpPr>
                <a:spLocks noGrp="1"/>
              </p:cNvSpPr>
              <p:nvPr>
                <p:ph idx="1"/>
              </p:nvPr>
            </p:nvSpPr>
            <p:spPr/>
            <p:txBody>
              <a:bodyPr/>
              <a:lstStyle/>
              <a:p>
                <a:r>
                  <a:rPr lang="en-US" sz="2800" dirty="0"/>
                  <a:t>Redistribution of SF according different policy approach</a:t>
                </a:r>
              </a:p>
              <a:p>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SF</m:t>
                        </m:r>
                      </m:e>
                      <m:sub>
                        <m:r>
                          <m:rPr>
                            <m:sty m:val="p"/>
                          </m:rPr>
                          <a:rPr lang="en-US" sz="2800">
                            <a:latin typeface="Cambria Math" panose="02040503050406030204" pitchFamily="18" charset="0"/>
                          </a:rPr>
                          <m:t>i</m:t>
                        </m:r>
                        <m:r>
                          <a:rPr lang="sk-SK" sz="2800">
                            <a:latin typeface="Cambria Math"/>
                          </a:rPr>
                          <m:t>,</m:t>
                        </m:r>
                        <m:r>
                          <m:rPr>
                            <m:sty m:val="p"/>
                          </m:rPr>
                          <a:rPr lang="sk-SK" sz="2800">
                            <a:latin typeface="Cambria Math"/>
                          </a:rPr>
                          <m:t>t</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nor/>
                          </m:rPr>
                          <a:rPr lang="en-US" sz="2800"/>
                          <m:t>(1</m:t>
                        </m:r>
                        <m:r>
                          <m:rPr>
                            <m:nor/>
                          </m:rPr>
                          <a:rPr lang="en-US" sz="2800" i="1"/>
                          <m:t>−</m:t>
                        </m:r>
                        <m:r>
                          <m:rPr>
                            <m:nor/>
                          </m:rPr>
                          <a:rPr lang="en-US" sz="2800"/>
                          <m:t>ϑ</m:t>
                        </m:r>
                        <m:r>
                          <m:rPr>
                            <m:nor/>
                          </m:rPr>
                          <a:rPr lang="en-US" sz="2800"/>
                          <m:t>)</m:t>
                        </m:r>
                        <m:r>
                          <m:rPr>
                            <m:nor/>
                          </m:rPr>
                          <a:rPr lang="en-US" sz="2800" i="1"/>
                          <m:t>∗</m:t>
                        </m:r>
                        <m:r>
                          <m:rPr>
                            <m:sty m:val="p"/>
                          </m:rPr>
                          <a:rPr lang="en-US" sz="2800">
                            <a:latin typeface="Cambria Math" panose="02040503050406030204" pitchFamily="18" charset="0"/>
                          </a:rPr>
                          <m:t>SF</m:t>
                        </m:r>
                      </m:e>
                      <m:sub>
                        <m:r>
                          <m:rPr>
                            <m:sty m:val="p"/>
                          </m:rPr>
                          <a:rPr lang="en-US" sz="2800">
                            <a:latin typeface="Cambria Math" panose="02040503050406030204" pitchFamily="18" charset="0"/>
                          </a:rPr>
                          <m:t>i</m:t>
                        </m:r>
                        <m:r>
                          <a:rPr lang="sk-SK" sz="2800">
                            <a:latin typeface="Cambria Math"/>
                          </a:rPr>
                          <m:t>,</m:t>
                        </m:r>
                        <m:r>
                          <m:rPr>
                            <m:sty m:val="p"/>
                          </m:rPr>
                          <a:rPr lang="sk-SK" sz="2800">
                            <a:latin typeface="Cambria Math"/>
                          </a:rPr>
                          <m:t>t</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w</m:t>
                        </m:r>
                      </m:e>
                      <m:sub>
                        <m:r>
                          <m:rPr>
                            <m:sty m:val="p"/>
                          </m:rPr>
                          <a:rPr lang="en-US" sz="2800">
                            <a:latin typeface="Cambria Math" panose="02040503050406030204" pitchFamily="18" charset="0"/>
                          </a:rPr>
                          <m:t>i</m:t>
                        </m:r>
                        <m:r>
                          <a:rPr lang="sk-SK" sz="2800">
                            <a:latin typeface="Cambria Math"/>
                          </a:rPr>
                          <m:t>,</m:t>
                        </m:r>
                        <m:r>
                          <m:rPr>
                            <m:sty m:val="p"/>
                          </m:rPr>
                          <a:rPr lang="sk-SK" sz="2800">
                            <a:latin typeface="Cambria Math"/>
                          </a:rPr>
                          <m:t>t</m:t>
                        </m:r>
                      </m:sub>
                    </m:sSub>
                    <m:r>
                      <m:rPr>
                        <m:nor/>
                      </m:rPr>
                      <a:rPr lang="en-US" sz="2800" i="1"/>
                      <m:t>∗</m:t>
                    </m:r>
                    <m:r>
                      <m:rPr>
                        <m:nor/>
                      </m:rPr>
                      <a:rPr lang="en-US" sz="2800"/>
                      <m:t>ϑ</m:t>
                    </m:r>
                    <m:r>
                      <m:rPr>
                        <m:nor/>
                      </m:rPr>
                      <a:rPr lang="en-US" sz="2800" i="1"/>
                      <m:t>∗</m:t>
                    </m:r>
                    <m:sSub>
                      <m:sSubPr>
                        <m:ctrlPr>
                          <a:rPr lang="en-US" sz="2800" i="1">
                            <a:latin typeface="Cambria Math" panose="02040503050406030204" pitchFamily="18" charset="0"/>
                          </a:rPr>
                        </m:ctrlPr>
                      </m:sSubPr>
                      <m:e>
                        <m:r>
                          <m:rPr>
                            <m:sty m:val="p"/>
                          </m:rPr>
                          <a:rPr lang="sk-SK" sz="2800">
                            <a:latin typeface="Cambria Math"/>
                          </a:rPr>
                          <m:t>SF</m:t>
                        </m:r>
                      </m:e>
                      <m:sub>
                        <m:r>
                          <m:rPr>
                            <m:sty m:val="p"/>
                          </m:rPr>
                          <a:rPr lang="sk-SK" sz="2800">
                            <a:latin typeface="Cambria Math"/>
                          </a:rPr>
                          <m:t>t</m:t>
                        </m:r>
                      </m:sub>
                    </m:sSub>
                  </m:oMath>
                </a14:m>
                <a:endParaRPr lang="en-US" sz="2800" dirty="0"/>
              </a:p>
              <a:p>
                <a:pPr lvl="1"/>
                <a14:m>
                  <m:oMath xmlns:m="http://schemas.openxmlformats.org/officeDocument/2006/math">
                    <m:r>
                      <m:rPr>
                        <m:nor/>
                      </m:rPr>
                      <a:rPr lang="en-US" sz="2400"/>
                      <m:t>ϑ</m:t>
                    </m:r>
                  </m:oMath>
                </a14:m>
                <a:r>
                  <a:rPr lang="en-US" sz="2400" dirty="0"/>
                  <a:t> represents size of reallocation (arbitrary set to 0.5)</a:t>
                </a:r>
              </a:p>
              <a:p>
                <a:pPr lvl="1"/>
                <a:r>
                  <a:rPr lang="en-US" sz="2400" dirty="0"/>
                  <a:t>W represents the modified distance function from „strongest“ or „weakest“ region, thus </a:t>
                </a:r>
              </a:p>
              <a:p>
                <a:pPr lvl="1"/>
                <a:r>
                  <a:rPr lang="en-US" sz="2400" dirty="0"/>
                  <a:t>In growth scenario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w</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r>
                      <a:rPr lang="en-US" sz="2400">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r>
                                  <a:rPr lang="en-US" sz="2400" i="1">
                                    <a:latin typeface="Cambria Math" panose="02040503050406030204" pitchFamily="18" charset="0"/>
                                  </a:rPr>
                                  <m:t>−</m:t>
                                </m:r>
                                <m:func>
                                  <m:funcPr>
                                    <m:ctrlPr>
                                      <a:rPr lang="en-US" sz="2400" i="1">
                                        <a:latin typeface="Cambria Math" panose="02040503050406030204" pitchFamily="18" charset="0"/>
                                      </a:rPr>
                                    </m:ctrlPr>
                                  </m:funcPr>
                                  <m:fNa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min</m:t>
                                        </m:r>
                                      </m:e>
                                      <m:sub>
                                        <m:r>
                                          <m:rPr>
                                            <m:sty m:val="p"/>
                                          </m:rPr>
                                          <a:rPr lang="en-US" sz="2400">
                                            <a:latin typeface="Cambria Math" panose="02040503050406030204" pitchFamily="18" charset="0"/>
                                          </a:rPr>
                                          <m:t>i</m:t>
                                        </m:r>
                                      </m:sub>
                                    </m:sSub>
                                  </m:fName>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func>
                              </m:e>
                            </m:d>
                          </m:e>
                          <m:sup>
                            <m:r>
                              <a:rPr lang="en-US" sz="2400">
                                <a:latin typeface="Cambria Math" panose="02040503050406030204" pitchFamily="18" charset="0"/>
                              </a:rPr>
                              <m:t>2</m:t>
                            </m:r>
                          </m:sup>
                        </m:sSup>
                      </m:num>
                      <m:den>
                        <m:nary>
                          <m:naryPr>
                            <m:chr m:val="∑"/>
                            <m:limLoc m:val="subSup"/>
                            <m:supHide m:val="on"/>
                            <m:ctrlPr>
                              <a:rPr lang="en-US" sz="2400" i="1">
                                <a:latin typeface="Cambria Math" panose="02040503050406030204" pitchFamily="18" charset="0"/>
                              </a:rPr>
                            </m:ctrlPr>
                          </m:naryPr>
                          <m:sub>
                            <m:r>
                              <m:rPr>
                                <m:sty m:val="p"/>
                              </m:rPr>
                              <a:rPr lang="en-US" sz="2400">
                                <a:latin typeface="Cambria Math" panose="02040503050406030204" pitchFamily="18" charset="0"/>
                              </a:rPr>
                              <m:t>i</m:t>
                            </m:r>
                          </m:sub>
                          <m:sup/>
                          <m:e>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r>
                                      <a:rPr lang="en-US" sz="2400" i="1">
                                        <a:latin typeface="Cambria Math" panose="02040503050406030204" pitchFamily="18" charset="0"/>
                                      </a:rPr>
                                      <m:t>−</m:t>
                                    </m:r>
                                    <m:func>
                                      <m:funcPr>
                                        <m:ctrlPr>
                                          <a:rPr lang="en-US" sz="2400" i="1">
                                            <a:latin typeface="Cambria Math" panose="02040503050406030204" pitchFamily="18" charset="0"/>
                                          </a:rPr>
                                        </m:ctrlPr>
                                      </m:funcPr>
                                      <m:fNa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min</m:t>
                                            </m:r>
                                          </m:e>
                                          <m:sub>
                                            <m:r>
                                              <m:rPr>
                                                <m:sty m:val="p"/>
                                              </m:rPr>
                                              <a:rPr lang="en-US" sz="2400">
                                                <a:latin typeface="Cambria Math" panose="02040503050406030204" pitchFamily="18" charset="0"/>
                                              </a:rPr>
                                              <m:t>i</m:t>
                                            </m:r>
                                          </m:sub>
                                        </m:sSub>
                                      </m:fName>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func>
                                  </m:e>
                                </m:d>
                              </m:e>
                              <m:sup>
                                <m:r>
                                  <a:rPr lang="en-US" sz="2400">
                                    <a:latin typeface="Cambria Math" panose="02040503050406030204" pitchFamily="18" charset="0"/>
                                  </a:rPr>
                                  <m:t>2</m:t>
                                </m:r>
                              </m:sup>
                            </m:sSup>
                          </m:e>
                        </m:nary>
                      </m:den>
                    </m:f>
                  </m:oMath>
                </a14:m>
                <a:endParaRPr lang="en-US" sz="2400" dirty="0"/>
              </a:p>
              <a:p>
                <a:pPr lvl="1"/>
                <a:r>
                  <a:rPr lang="en-US" sz="2400" dirty="0"/>
                  <a:t>In cohesion scenario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w</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r>
                      <a:rPr lang="en-US" sz="2400">
                        <a:latin typeface="Cambria Math" panose="02040503050406030204" pitchFamily="18" charset="0"/>
                      </a:rPr>
                      <m:t>=</m:t>
                    </m:r>
                    <m:f>
                      <m:fPr>
                        <m:ctrlPr>
                          <a:rPr lang="en-US" sz="2400" i="1">
                            <a:latin typeface="Cambria Math" panose="02040503050406030204" pitchFamily="18" charset="0"/>
                          </a:rPr>
                        </m:ctrlPr>
                      </m:fPr>
                      <m:num>
                        <m:rad>
                          <m:radPr>
                            <m:degHide m:val="on"/>
                            <m:ctrlPr>
                              <a:rPr lang="en-US" sz="2400" i="1">
                                <a:latin typeface="Cambria Math" panose="02040503050406030204" pitchFamily="18" charset="0"/>
                              </a:rPr>
                            </m:ctrlPr>
                          </m:radPr>
                          <m:deg/>
                          <m:e>
                            <m:func>
                              <m:funcPr>
                                <m:ctrlPr>
                                  <a:rPr lang="en-US" sz="2400" i="1">
                                    <a:latin typeface="Cambria Math" panose="02040503050406030204" pitchFamily="18" charset="0"/>
                                  </a:rPr>
                                </m:ctrlPr>
                              </m:funcPr>
                              <m:fNa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max</m:t>
                                    </m:r>
                                  </m:e>
                                  <m:sub>
                                    <m:r>
                                      <m:rPr>
                                        <m:sty m:val="p"/>
                                      </m:rPr>
                                      <a:rPr lang="en-US" sz="2400">
                                        <a:latin typeface="Cambria Math" panose="02040503050406030204" pitchFamily="18" charset="0"/>
                                      </a:rPr>
                                      <m:t>i</m:t>
                                    </m:r>
                                  </m:sub>
                                </m:sSub>
                              </m:fName>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func>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rad>
                      </m:num>
                      <m:den>
                        <m:nary>
                          <m:naryPr>
                            <m:chr m:val="∑"/>
                            <m:limLoc m:val="subSup"/>
                            <m:supHide m:val="on"/>
                            <m:ctrlPr>
                              <a:rPr lang="en-US" sz="2400" i="1">
                                <a:latin typeface="Cambria Math" panose="02040503050406030204" pitchFamily="18" charset="0"/>
                              </a:rPr>
                            </m:ctrlPr>
                          </m:naryPr>
                          <m:sub>
                            <m:r>
                              <m:rPr>
                                <m:sty m:val="p"/>
                              </m:rPr>
                              <a:rPr lang="en-US" sz="2400">
                                <a:latin typeface="Cambria Math" panose="02040503050406030204" pitchFamily="18" charset="0"/>
                              </a:rPr>
                              <m:t>i</m:t>
                            </m:r>
                          </m:sub>
                          <m:sup/>
                          <m:e>
                            <m:rad>
                              <m:radPr>
                                <m:degHide m:val="on"/>
                                <m:ctrlPr>
                                  <a:rPr lang="en-US" sz="2400" i="1">
                                    <a:latin typeface="Cambria Math" panose="02040503050406030204" pitchFamily="18" charset="0"/>
                                  </a:rPr>
                                </m:ctrlPr>
                              </m:radPr>
                              <m:deg/>
                              <m:e>
                                <m:func>
                                  <m:funcPr>
                                    <m:ctrlPr>
                                      <a:rPr lang="en-US" sz="2400" i="1">
                                        <a:latin typeface="Cambria Math" panose="02040503050406030204" pitchFamily="18" charset="0"/>
                                      </a:rPr>
                                    </m:ctrlPr>
                                  </m:funcPr>
                                  <m:fNa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max</m:t>
                                        </m:r>
                                      </m:e>
                                      <m:sub>
                                        <m:r>
                                          <m:rPr>
                                            <m:sty m:val="p"/>
                                          </m:rPr>
                                          <a:rPr lang="en-US" sz="2400">
                                            <a:latin typeface="Cambria Math" panose="02040503050406030204" pitchFamily="18" charset="0"/>
                                          </a:rPr>
                                          <m:t>i</m:t>
                                        </m:r>
                                      </m:sub>
                                    </m:sSub>
                                  </m:fName>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func>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Q</m:t>
                                    </m:r>
                                  </m:e>
                                  <m:sub>
                                    <m:r>
                                      <m:rPr>
                                        <m:sty m:val="p"/>
                                      </m:rPr>
                                      <a:rPr lang="en-US" sz="2400">
                                        <a:latin typeface="Cambria Math" panose="02040503050406030204" pitchFamily="18" charset="0"/>
                                      </a:rPr>
                                      <m:t>i</m:t>
                                    </m:r>
                                    <m:r>
                                      <a:rPr lang="en-US" sz="2400">
                                        <a:latin typeface="Cambria Math" panose="02040503050406030204" pitchFamily="18" charset="0"/>
                                      </a:rPr>
                                      <m:t>,</m:t>
                                    </m:r>
                                    <m:r>
                                      <m:rPr>
                                        <m:sty m:val="p"/>
                                      </m:rPr>
                                      <a:rPr lang="en-US" sz="2400">
                                        <a:latin typeface="Cambria Math" panose="02040503050406030204" pitchFamily="18" charset="0"/>
                                      </a:rPr>
                                      <m:t>t</m:t>
                                    </m:r>
                                  </m:sub>
                                </m:sSub>
                              </m:e>
                            </m:rad>
                          </m:e>
                        </m:nary>
                      </m:den>
                    </m:f>
                  </m:oMath>
                </a14:m>
                <a:endParaRPr lang="sk-SK" sz="2400" dirty="0"/>
              </a:p>
              <a:p>
                <a:pPr lvl="1"/>
                <a14:m>
                  <m:oMath xmlns:m="http://schemas.openxmlformats.org/officeDocument/2006/math">
                    <m:sSub>
                      <m:sSubPr>
                        <m:ctrlPr>
                          <a:rPr lang="en-GB" sz="2400" i="1">
                            <a:latin typeface="Cambria Math" panose="02040503050406030204" pitchFamily="18" charset="0"/>
                          </a:rPr>
                        </m:ctrlPr>
                      </m:sSubPr>
                      <m:e>
                        <m:r>
                          <m:rPr>
                            <m:sty m:val="p"/>
                          </m:rPr>
                          <a:rPr lang="en-GB" sz="2400">
                            <a:latin typeface="Cambria Math" panose="02040503050406030204" pitchFamily="18" charset="0"/>
                          </a:rPr>
                          <m:t>Q</m:t>
                        </m:r>
                      </m:e>
                      <m:sub>
                        <m:r>
                          <m:rPr>
                            <m:sty m:val="p"/>
                          </m:rPr>
                          <a:rPr lang="en-GB" sz="2400">
                            <a:latin typeface="Cambria Math" panose="02040503050406030204" pitchFamily="18" charset="0"/>
                          </a:rPr>
                          <m:t>i</m:t>
                        </m:r>
                        <m:r>
                          <a:rPr lang="en-GB" sz="2400">
                            <a:latin typeface="Cambria Math" panose="02040503050406030204" pitchFamily="18" charset="0"/>
                          </a:rPr>
                          <m:t>,</m:t>
                        </m:r>
                        <m:r>
                          <m:rPr>
                            <m:sty m:val="p"/>
                          </m:rPr>
                          <a:rPr lang="en-GB" sz="2400">
                            <a:latin typeface="Cambria Math" panose="02040503050406030204" pitchFamily="18" charset="0"/>
                          </a:rPr>
                          <m:t>t</m:t>
                        </m:r>
                      </m:sub>
                    </m:sSub>
                  </m:oMath>
                </a14:m>
                <a:r>
                  <a:rPr lang="en-GB" sz="2400" dirty="0"/>
                  <a:t> represents GDP per capita </a:t>
                </a:r>
                <a:r>
                  <a:rPr lang="sk-SK" sz="2400" dirty="0" err="1"/>
                  <a:t>for</a:t>
                </a:r>
                <a:r>
                  <a:rPr lang="en-GB" sz="2400" dirty="0"/>
                  <a:t> region </a:t>
                </a:r>
                <a:r>
                  <a:rPr lang="en-GB" sz="2400" dirty="0" err="1"/>
                  <a:t>i</a:t>
                </a:r>
                <a:r>
                  <a:rPr lang="en-GB" sz="2400" dirty="0"/>
                  <a:t> in year t</a:t>
                </a:r>
              </a:p>
              <a:p>
                <a:endParaRPr lang="sk-SK" sz="2800" dirty="0"/>
              </a:p>
            </p:txBody>
          </p:sp>
        </mc:Choice>
        <mc:Fallback>
          <p:sp>
            <p:nvSpPr>
              <p:cNvPr id="3" name="Content Placeholder 2">
                <a:extLst>
                  <a:ext uri="{FF2B5EF4-FFF2-40B4-BE49-F238E27FC236}">
                    <a16:creationId xmlns:a16="http://schemas.microsoft.com/office/drawing/2014/main" id="{20B16834-0E21-469C-BBCF-29A50E2B69A6}"/>
                  </a:ext>
                </a:extLst>
              </p:cNvPr>
              <p:cNvSpPr>
                <a:spLocks noGrp="1" noRot="1" noChangeAspect="1" noMove="1" noResize="1" noEditPoints="1" noAdjustHandles="1" noChangeArrowheads="1" noChangeShapeType="1" noTextEdit="1"/>
              </p:cNvSpPr>
              <p:nvPr>
                <p:ph idx="1"/>
              </p:nvPr>
            </p:nvSpPr>
            <p:spPr>
              <a:blipFill>
                <a:blip r:embed="rId2"/>
                <a:stretch>
                  <a:fillRect l="-1000" t="-1316"/>
                </a:stretch>
              </a:blipFill>
            </p:spPr>
            <p:txBody>
              <a:bodyPr/>
              <a:lstStyle/>
              <a:p>
                <a:r>
                  <a:rPr lang="sk-SK">
                    <a:noFill/>
                  </a:rPr>
                  <a:t> </a:t>
                </a:r>
              </a:p>
            </p:txBody>
          </p:sp>
        </mc:Fallback>
      </mc:AlternateContent>
    </p:spTree>
    <p:extLst>
      <p:ext uri="{BB962C8B-B14F-4D97-AF65-F5344CB8AC3E}">
        <p14:creationId xmlns:p14="http://schemas.microsoft.com/office/powerpoint/2010/main" val="3110161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EDFFF-7585-49F8-B0E5-F4C787FA0456}"/>
              </a:ext>
            </a:extLst>
          </p:cNvPr>
          <p:cNvSpPr>
            <a:spLocks noGrp="1"/>
          </p:cNvSpPr>
          <p:nvPr>
            <p:ph type="title"/>
          </p:nvPr>
        </p:nvSpPr>
        <p:spPr/>
        <p:txBody>
          <a:bodyPr/>
          <a:lstStyle/>
          <a:p>
            <a:r>
              <a:rPr lang="en-GB" dirty="0"/>
              <a:t>Defining cohesion scenarios (2014-20) - Slovakia</a:t>
            </a:r>
            <a:endParaRPr lang="sk-SK" dirty="0"/>
          </a:p>
        </p:txBody>
      </p:sp>
      <p:graphicFrame>
        <p:nvGraphicFramePr>
          <p:cNvPr id="4" name="Graf 3">
            <a:extLst>
              <a:ext uri="{FF2B5EF4-FFF2-40B4-BE49-F238E27FC236}">
                <a16:creationId xmlns:a16="http://schemas.microsoft.com/office/drawing/2014/main" id="{D237F675-84D3-4966-A2FF-2D64E7A1097B}"/>
              </a:ext>
            </a:extLst>
          </p:cNvPr>
          <p:cNvGraphicFramePr>
            <a:graphicFrameLocks noGrp="1"/>
          </p:cNvGraphicFramePr>
          <p:nvPr>
            <p:ph idx="1"/>
            <p:extLst>
              <p:ext uri="{D42A27DB-BD31-4B8C-83A1-F6EECF244321}">
                <p14:modId xmlns:p14="http://schemas.microsoft.com/office/powerpoint/2010/main" val="1417460413"/>
              </p:ext>
            </p:extLst>
          </p:nvPr>
        </p:nvGraphicFramePr>
        <p:xfrm>
          <a:off x="760115" y="2070596"/>
          <a:ext cx="10670182" cy="4201617"/>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6">
            <a:extLst>
              <a:ext uri="{FF2B5EF4-FFF2-40B4-BE49-F238E27FC236}">
                <a16:creationId xmlns:a16="http://schemas.microsoft.com/office/drawing/2014/main" id="{FD3B5F07-8573-4EE1-B269-64E763277B24}"/>
              </a:ext>
            </a:extLst>
          </p:cNvPr>
          <p:cNvSpPr txBox="1"/>
          <p:nvPr/>
        </p:nvSpPr>
        <p:spPr>
          <a:xfrm>
            <a:off x="760115" y="1486128"/>
            <a:ext cx="4900773" cy="369332"/>
          </a:xfrm>
          <a:prstGeom prst="rect">
            <a:avLst/>
          </a:prstGeom>
          <a:noFill/>
        </p:spPr>
        <p:txBody>
          <a:bodyPr wrap="square" rtlCol="0">
            <a:spAutoFit/>
          </a:bodyPr>
          <a:lstStyle/>
          <a:p>
            <a:r>
              <a:rPr lang="en-US" dirty="0"/>
              <a:t>Total SF in the regions in mil. EUR </a:t>
            </a:r>
            <a:endParaRPr lang="sk-SK" dirty="0"/>
          </a:p>
        </p:txBody>
      </p:sp>
    </p:spTree>
    <p:extLst>
      <p:ext uri="{BB962C8B-B14F-4D97-AF65-F5344CB8AC3E}">
        <p14:creationId xmlns:p14="http://schemas.microsoft.com/office/powerpoint/2010/main" val="2045457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1D666-E15F-468A-8C67-A0BF630DAB7D}"/>
              </a:ext>
            </a:extLst>
          </p:cNvPr>
          <p:cNvSpPr>
            <a:spLocks noGrp="1"/>
          </p:cNvSpPr>
          <p:nvPr>
            <p:ph type="title"/>
          </p:nvPr>
        </p:nvSpPr>
        <p:spPr/>
        <p:txBody>
          <a:bodyPr/>
          <a:lstStyle/>
          <a:p>
            <a:r>
              <a:rPr lang="en-GB" dirty="0"/>
              <a:t>Results: </a:t>
            </a:r>
            <a:r>
              <a:rPr lang="en-US" dirty="0"/>
              <a:t>GDP and cumulative GDP</a:t>
            </a:r>
            <a:endParaRPr lang="sk-SK" dirty="0"/>
          </a:p>
        </p:txBody>
      </p:sp>
      <p:graphicFrame>
        <p:nvGraphicFramePr>
          <p:cNvPr id="4" name="Graf 6">
            <a:extLst>
              <a:ext uri="{FF2B5EF4-FFF2-40B4-BE49-F238E27FC236}">
                <a16:creationId xmlns:a16="http://schemas.microsoft.com/office/drawing/2014/main" id="{4993ACCF-3020-4D4E-9429-30D811CD9699}"/>
              </a:ext>
            </a:extLst>
          </p:cNvPr>
          <p:cNvGraphicFramePr>
            <a:graphicFrameLocks noGrp="1"/>
          </p:cNvGraphicFramePr>
          <p:nvPr>
            <p:ph idx="1"/>
            <p:extLst>
              <p:ext uri="{D42A27DB-BD31-4B8C-83A1-F6EECF244321}">
                <p14:modId xmlns:p14="http://schemas.microsoft.com/office/powerpoint/2010/main" val="256572778"/>
              </p:ext>
            </p:extLst>
          </p:nvPr>
        </p:nvGraphicFramePr>
        <p:xfrm>
          <a:off x="609600" y="1638300"/>
          <a:ext cx="10971213" cy="46339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50667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AEA3F-9CAD-473D-AAFA-77C66BE6105D}"/>
              </a:ext>
            </a:extLst>
          </p:cNvPr>
          <p:cNvSpPr>
            <a:spLocks noGrp="1"/>
          </p:cNvSpPr>
          <p:nvPr>
            <p:ph type="title"/>
          </p:nvPr>
        </p:nvSpPr>
        <p:spPr/>
        <p:txBody>
          <a:bodyPr/>
          <a:lstStyle/>
          <a:p>
            <a:r>
              <a:rPr lang="en-GB" dirty="0"/>
              <a:t>Employment effects</a:t>
            </a:r>
            <a:endParaRPr lang="sk-SK" dirty="0"/>
          </a:p>
        </p:txBody>
      </p:sp>
      <p:graphicFrame>
        <p:nvGraphicFramePr>
          <p:cNvPr id="4" name="Zástupný objekt pre obsah 5">
            <a:extLst>
              <a:ext uri="{FF2B5EF4-FFF2-40B4-BE49-F238E27FC236}">
                <a16:creationId xmlns:a16="http://schemas.microsoft.com/office/drawing/2014/main" id="{AE096019-2F8A-48E9-A1B0-945A95B2E342}"/>
              </a:ext>
            </a:extLst>
          </p:cNvPr>
          <p:cNvGraphicFramePr>
            <a:graphicFrameLocks noGrp="1"/>
          </p:cNvGraphicFramePr>
          <p:nvPr>
            <p:ph idx="1"/>
            <p:extLst>
              <p:ext uri="{D42A27DB-BD31-4B8C-83A1-F6EECF244321}">
                <p14:modId xmlns:p14="http://schemas.microsoft.com/office/powerpoint/2010/main" val="3375407747"/>
              </p:ext>
            </p:extLst>
          </p:nvPr>
        </p:nvGraphicFramePr>
        <p:xfrm>
          <a:off x="406574" y="1573873"/>
          <a:ext cx="11305256" cy="3040380"/>
        </p:xfrm>
        <a:graphic>
          <a:graphicData uri="http://schemas.openxmlformats.org/drawingml/2006/table">
            <a:tbl>
              <a:tblPr>
                <a:tableStyleId>{073A0DAA-6AF3-43AB-8588-CEC1D06C72B9}</a:tableStyleId>
              </a:tblPr>
              <a:tblGrid>
                <a:gridCol w="2060725">
                  <a:extLst>
                    <a:ext uri="{9D8B030D-6E8A-4147-A177-3AD203B41FA5}">
                      <a16:colId xmlns:a16="http://schemas.microsoft.com/office/drawing/2014/main" val="3355146409"/>
                    </a:ext>
                  </a:extLst>
                </a:gridCol>
                <a:gridCol w="1342715">
                  <a:extLst>
                    <a:ext uri="{9D8B030D-6E8A-4147-A177-3AD203B41FA5}">
                      <a16:colId xmlns:a16="http://schemas.microsoft.com/office/drawing/2014/main" val="3993058515"/>
                    </a:ext>
                  </a:extLst>
                </a:gridCol>
                <a:gridCol w="1639776">
                  <a:extLst>
                    <a:ext uri="{9D8B030D-6E8A-4147-A177-3AD203B41FA5}">
                      <a16:colId xmlns:a16="http://schemas.microsoft.com/office/drawing/2014/main" val="2852208827"/>
                    </a:ext>
                  </a:extLst>
                </a:gridCol>
                <a:gridCol w="1639776">
                  <a:extLst>
                    <a:ext uri="{9D8B030D-6E8A-4147-A177-3AD203B41FA5}">
                      <a16:colId xmlns:a16="http://schemas.microsoft.com/office/drawing/2014/main" val="174315747"/>
                    </a:ext>
                  </a:extLst>
                </a:gridCol>
                <a:gridCol w="1592246">
                  <a:extLst>
                    <a:ext uri="{9D8B030D-6E8A-4147-A177-3AD203B41FA5}">
                      <a16:colId xmlns:a16="http://schemas.microsoft.com/office/drawing/2014/main" val="748071986"/>
                    </a:ext>
                  </a:extLst>
                </a:gridCol>
                <a:gridCol w="1580364">
                  <a:extLst>
                    <a:ext uri="{9D8B030D-6E8A-4147-A177-3AD203B41FA5}">
                      <a16:colId xmlns:a16="http://schemas.microsoft.com/office/drawing/2014/main" val="3535658721"/>
                    </a:ext>
                  </a:extLst>
                </a:gridCol>
                <a:gridCol w="1449654">
                  <a:extLst>
                    <a:ext uri="{9D8B030D-6E8A-4147-A177-3AD203B41FA5}">
                      <a16:colId xmlns:a16="http://schemas.microsoft.com/office/drawing/2014/main" val="2163175279"/>
                    </a:ext>
                  </a:extLst>
                </a:gridCol>
              </a:tblGrid>
              <a:tr h="215413">
                <a:tc>
                  <a:txBody>
                    <a:bodyPr/>
                    <a:lstStyle/>
                    <a:p>
                      <a:pPr algn="ctr" fontAlgn="b"/>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effectLst/>
                        </a:rPr>
                        <a:t>Delay</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effectLst/>
                        </a:rPr>
                        <a:t>D</a:t>
                      </a:r>
                      <a:r>
                        <a:rPr lang="sk-SK" sz="1600" u="none" strike="noStrike" dirty="0">
                          <a:effectLst/>
                        </a:rPr>
                        <a:t>-</a:t>
                      </a:r>
                      <a:r>
                        <a:rPr lang="en-US" sz="1600" u="none" strike="noStrike" dirty="0">
                          <a:effectLst/>
                        </a:rPr>
                        <a:t>cohesion</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effectLst/>
                        </a:rPr>
                        <a:t>D</a:t>
                      </a:r>
                      <a:r>
                        <a:rPr lang="sk-SK" sz="1600" u="none" strike="noStrike" dirty="0">
                          <a:effectLst/>
                        </a:rPr>
                        <a:t>-</a:t>
                      </a:r>
                      <a:r>
                        <a:rPr lang="en-US" sz="1600" u="none" strike="noStrike" dirty="0">
                          <a:effectLst/>
                        </a:rPr>
                        <a:t>growth</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b="0" i="0" u="none" strike="noStrike" dirty="0">
                          <a:solidFill>
                            <a:schemeClr val="dk1"/>
                          </a:solidFill>
                          <a:effectLst/>
                          <a:latin typeface="+mn-lt"/>
                        </a:rPr>
                        <a:t>Balance</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effectLst/>
                        </a:rPr>
                        <a:t>B</a:t>
                      </a:r>
                      <a:r>
                        <a:rPr lang="sk-SK" sz="1600" u="none" strike="noStrike" dirty="0">
                          <a:effectLst/>
                        </a:rPr>
                        <a:t>-</a:t>
                      </a:r>
                      <a:r>
                        <a:rPr lang="en-US" sz="1600" u="none" strike="noStrike" dirty="0">
                          <a:effectLst/>
                        </a:rPr>
                        <a:t>cohesion</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a:effectLst/>
                        </a:rPr>
                        <a:t>B</a:t>
                      </a:r>
                      <a:r>
                        <a:rPr lang="sk-SK" sz="1600" u="none" strike="noStrike" dirty="0">
                          <a:effectLst/>
                        </a:rPr>
                        <a:t>-</a:t>
                      </a:r>
                      <a:r>
                        <a:rPr lang="en-US" sz="1600" u="none" strike="noStrike" dirty="0">
                          <a:effectLst/>
                        </a:rPr>
                        <a:t>growth</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7927593"/>
                  </a:ext>
                </a:extLst>
              </a:tr>
              <a:tr h="215413">
                <a:tc>
                  <a:txBody>
                    <a:bodyPr/>
                    <a:lstStyle/>
                    <a:p>
                      <a:pPr algn="ctr" fontAlgn="b"/>
                      <a:r>
                        <a:rPr lang="sk-SK" sz="1600" u="none" strike="noStrike">
                          <a:effectLst/>
                        </a:rPr>
                        <a:t>2014</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12.2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12.7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9.0   </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68986778"/>
                  </a:ext>
                </a:extLst>
              </a:tr>
              <a:tr h="215413">
                <a:tc>
                  <a:txBody>
                    <a:bodyPr/>
                    <a:lstStyle/>
                    <a:p>
                      <a:pPr algn="ctr" fontAlgn="b"/>
                      <a:r>
                        <a:rPr lang="sk-SK" sz="1600" u="none" strike="noStrike">
                          <a:effectLst/>
                        </a:rPr>
                        <a:t>2015</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0.9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0.9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0.7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20.9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21.7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16.1   </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14768512"/>
                  </a:ext>
                </a:extLst>
              </a:tr>
              <a:tr h="215413">
                <a:tc>
                  <a:txBody>
                    <a:bodyPr/>
                    <a:lstStyle/>
                    <a:p>
                      <a:pPr algn="ctr" fontAlgn="b"/>
                      <a:r>
                        <a:rPr lang="sk-SK" sz="1600" u="none" strike="noStrike">
                          <a:effectLst/>
                        </a:rPr>
                        <a:t>2016</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22.7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23.4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17.3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23.4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24.3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18.6   </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08029058"/>
                  </a:ext>
                </a:extLst>
              </a:tr>
              <a:tr h="215413">
                <a:tc>
                  <a:txBody>
                    <a:bodyPr/>
                    <a:lstStyle/>
                    <a:p>
                      <a:pPr algn="ctr" fontAlgn="b"/>
                      <a:r>
                        <a:rPr lang="sk-SK" sz="1600" u="none" strike="noStrike">
                          <a:effectLst/>
                        </a:rPr>
                        <a:t>2017</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34.4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35.6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26.7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48.4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50.3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37.6   </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42102020"/>
                  </a:ext>
                </a:extLst>
              </a:tr>
              <a:tr h="215413">
                <a:tc>
                  <a:txBody>
                    <a:bodyPr/>
                    <a:lstStyle/>
                    <a:p>
                      <a:pPr algn="ctr" fontAlgn="b"/>
                      <a:r>
                        <a:rPr lang="sk-SK" sz="1600" u="none" strike="noStrike">
                          <a:effectLst/>
                        </a:rPr>
                        <a:t>2018</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50.9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52.9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39.2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54.0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56.1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41.8   </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88137680"/>
                  </a:ext>
                </a:extLst>
              </a:tr>
              <a:tr h="215413">
                <a:tc>
                  <a:txBody>
                    <a:bodyPr/>
                    <a:lstStyle/>
                    <a:p>
                      <a:pPr algn="ctr" fontAlgn="b"/>
                      <a:r>
                        <a:rPr lang="sk-SK" sz="1600" u="none" strike="noStrike">
                          <a:effectLst/>
                        </a:rPr>
                        <a:t>2019</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62.8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65.5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48.0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69.5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72.3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53.0   </a:t>
                      </a:r>
                      <a:endParaRPr lang="sk-SK" sz="16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179317984"/>
                  </a:ext>
                </a:extLst>
              </a:tr>
              <a:tr h="215413">
                <a:tc>
                  <a:txBody>
                    <a:bodyPr/>
                    <a:lstStyle/>
                    <a:p>
                      <a:pPr algn="ctr" fontAlgn="b"/>
                      <a:r>
                        <a:rPr lang="sk-SK" sz="1600" u="none" strike="noStrike">
                          <a:effectLst/>
                        </a:rPr>
                        <a:t>2020</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79.0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82.7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59.3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86.2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89.8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64.8   </a:t>
                      </a:r>
                      <a:endParaRPr lang="sk-SK" sz="16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99399024"/>
                  </a:ext>
                </a:extLst>
              </a:tr>
              <a:tr h="215413">
                <a:tc>
                  <a:txBody>
                    <a:bodyPr/>
                    <a:lstStyle/>
                    <a:p>
                      <a:pPr algn="ctr" fontAlgn="b"/>
                      <a:r>
                        <a:rPr lang="sk-SK" sz="1600" u="none" strike="noStrike">
                          <a:effectLst/>
                        </a:rPr>
                        <a:t>2021</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83.2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85.1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59.5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113.7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118.7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84.3   </a:t>
                      </a:r>
                      <a:endParaRPr lang="sk-SK" sz="16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58980149"/>
                  </a:ext>
                </a:extLst>
              </a:tr>
              <a:tr h="215413">
                <a:tc>
                  <a:txBody>
                    <a:bodyPr/>
                    <a:lstStyle/>
                    <a:p>
                      <a:pPr algn="ctr" fontAlgn="b"/>
                      <a:r>
                        <a:rPr lang="sk-SK" sz="1600" u="none" strike="noStrike">
                          <a:effectLst/>
                        </a:rPr>
                        <a:t>2022</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      199.3   </a:t>
                      </a:r>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210.4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148.0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124.9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130.5   </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        92.0   </a:t>
                      </a:r>
                      <a:endParaRPr lang="sk-SK" sz="16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94490183"/>
                  </a:ext>
                </a:extLst>
              </a:tr>
              <a:tr h="215413">
                <a:tc>
                  <a:txBody>
                    <a:bodyPr/>
                    <a:lstStyle/>
                    <a:p>
                      <a:pPr algn="ctr" fontAlgn="b"/>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35397209"/>
                  </a:ext>
                </a:extLst>
              </a:tr>
              <a:tr h="215413">
                <a:tc>
                  <a:txBody>
                    <a:bodyPr/>
                    <a:lstStyle/>
                    <a:p>
                      <a:pPr algn="ctr" fontAlgn="b"/>
                      <a:r>
                        <a:rPr lang="en-US" sz="1600" u="none" strike="noStrike" noProof="0" dirty="0">
                          <a:effectLst/>
                        </a:rPr>
                        <a:t>Sustainability</a:t>
                      </a:r>
                      <a:endParaRPr lang="en-US" sz="1600" b="0" i="0" u="none" strike="noStrike" noProof="0" dirty="0">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b="1" u="none" strike="noStrike" dirty="0">
                          <a:effectLst/>
                        </a:rPr>
                        <a:t>18.8%</a:t>
                      </a:r>
                      <a:endParaRPr lang="sk-SK"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18.7%</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19.5%</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b="1" u="none" strike="noStrike" dirty="0">
                          <a:effectLst/>
                        </a:rPr>
                        <a:t>27.8%</a:t>
                      </a:r>
                      <a:endParaRPr lang="sk-SK"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a:effectLst/>
                        </a:rPr>
                        <a:t>27.8%</a:t>
                      </a:r>
                      <a:endParaRPr lang="sk-SK"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sk-SK" sz="1600" u="none" strike="noStrike" dirty="0">
                          <a:effectLst/>
                        </a:rPr>
                        <a:t>28.3%</a:t>
                      </a:r>
                      <a:endParaRPr lang="sk-SK"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89064118"/>
                  </a:ext>
                </a:extLst>
              </a:tr>
            </a:tbl>
          </a:graphicData>
        </a:graphic>
      </p:graphicFrame>
      <p:graphicFrame>
        <p:nvGraphicFramePr>
          <p:cNvPr id="5" name="Zástupný symbol obsahu 3">
            <a:extLst>
              <a:ext uri="{FF2B5EF4-FFF2-40B4-BE49-F238E27FC236}">
                <a16:creationId xmlns:a16="http://schemas.microsoft.com/office/drawing/2014/main" id="{D64AF424-C148-45D9-804F-B4D42561184D}"/>
              </a:ext>
            </a:extLst>
          </p:cNvPr>
          <p:cNvGraphicFramePr>
            <a:graphicFrameLocks/>
          </p:cNvGraphicFramePr>
          <p:nvPr>
            <p:extLst>
              <p:ext uri="{D42A27DB-BD31-4B8C-83A1-F6EECF244321}">
                <p14:modId xmlns:p14="http://schemas.microsoft.com/office/powerpoint/2010/main" val="1551324717"/>
              </p:ext>
            </p:extLst>
          </p:nvPr>
        </p:nvGraphicFramePr>
        <p:xfrm>
          <a:off x="406573" y="5219124"/>
          <a:ext cx="11305260" cy="883920"/>
        </p:xfrm>
        <a:graphic>
          <a:graphicData uri="http://schemas.openxmlformats.org/drawingml/2006/table">
            <a:tbl>
              <a:tblPr>
                <a:tableStyleId>{5C22544A-7EE6-4342-B048-85BDC9FD1C3A}</a:tableStyleId>
              </a:tblPr>
              <a:tblGrid>
                <a:gridCol w="1440161">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1152128">
                  <a:extLst>
                    <a:ext uri="{9D8B030D-6E8A-4147-A177-3AD203B41FA5}">
                      <a16:colId xmlns:a16="http://schemas.microsoft.com/office/drawing/2014/main" val="20005"/>
                    </a:ext>
                  </a:extLst>
                </a:gridCol>
                <a:gridCol w="1152128">
                  <a:extLst>
                    <a:ext uri="{9D8B030D-6E8A-4147-A177-3AD203B41FA5}">
                      <a16:colId xmlns:a16="http://schemas.microsoft.com/office/drawing/2014/main" val="20006"/>
                    </a:ext>
                  </a:extLst>
                </a:gridCol>
                <a:gridCol w="1008112">
                  <a:extLst>
                    <a:ext uri="{9D8B030D-6E8A-4147-A177-3AD203B41FA5}">
                      <a16:colId xmlns:a16="http://schemas.microsoft.com/office/drawing/2014/main" val="20007"/>
                    </a:ext>
                  </a:extLst>
                </a:gridCol>
                <a:gridCol w="1152128">
                  <a:extLst>
                    <a:ext uri="{9D8B030D-6E8A-4147-A177-3AD203B41FA5}">
                      <a16:colId xmlns:a16="http://schemas.microsoft.com/office/drawing/2014/main" val="20008"/>
                    </a:ext>
                  </a:extLst>
                </a:gridCol>
                <a:gridCol w="1008115">
                  <a:extLst>
                    <a:ext uri="{9D8B030D-6E8A-4147-A177-3AD203B41FA5}">
                      <a16:colId xmlns:a16="http://schemas.microsoft.com/office/drawing/2014/main" val="20009"/>
                    </a:ext>
                  </a:extLst>
                </a:gridCol>
              </a:tblGrid>
              <a:tr h="123000">
                <a:tc>
                  <a:txBody>
                    <a:bodyPr/>
                    <a:lstStyle/>
                    <a:p>
                      <a:pPr algn="ctr" fontAlgn="b"/>
                      <a:r>
                        <a:rPr lang="sk-SK" sz="1400" u="none" strike="noStrike" dirty="0">
                          <a:effectLst/>
                        </a:rPr>
                        <a:t> </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BB</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BA</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KE</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NT</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PO</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TN</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u="none" strike="noStrike" dirty="0">
                          <a:effectLst/>
                        </a:rPr>
                        <a:t>TT</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en-GB" sz="1400" b="0" i="0" u="none" strike="noStrike" dirty="0">
                          <a:solidFill>
                            <a:srgbClr val="000000"/>
                          </a:solidFill>
                          <a:effectLst/>
                          <a:latin typeface="Calibri"/>
                        </a:rPr>
                        <a:t>ZA</a:t>
                      </a:r>
                      <a:endParaRPr lang="sk-SK" sz="1400" b="0" i="0" u="none" strike="noStrike" dirty="0">
                        <a:solidFill>
                          <a:srgbClr val="000000"/>
                        </a:solidFill>
                        <a:effectLst/>
                        <a:latin typeface="Calibri"/>
                      </a:endParaRPr>
                    </a:p>
                  </a:txBody>
                  <a:tcPr marL="7620" marR="7620" marT="7620" marB="0" anchor="ctr"/>
                </a:tc>
                <a:tc>
                  <a:txBody>
                    <a:bodyPr/>
                    <a:lstStyle/>
                    <a:p>
                      <a:pPr algn="ctr" fontAlgn="b"/>
                      <a:r>
                        <a:rPr lang="sk-SK" sz="1400" u="none" strike="noStrike">
                          <a:effectLst/>
                        </a:rPr>
                        <a:t>SK</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0"/>
                  </a:ext>
                </a:extLst>
              </a:tr>
              <a:tr h="65600">
                <a:tc>
                  <a:txBody>
                    <a:bodyPr/>
                    <a:lstStyle/>
                    <a:p>
                      <a:pPr algn="ctr" fontAlgn="b"/>
                      <a:r>
                        <a:rPr lang="en-GB" sz="1400" u="none" strike="noStrike" noProof="0" dirty="0">
                          <a:effectLst/>
                        </a:rPr>
                        <a:t>Industry</a:t>
                      </a:r>
                      <a:endParaRPr lang="en-GB" sz="1400" b="0" i="0" u="none" strike="noStrike" noProof="0"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93%</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84%</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78%</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96%</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80%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82%</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97%</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67%</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81%</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1"/>
                  </a:ext>
                </a:extLst>
              </a:tr>
              <a:tr h="123000">
                <a:tc>
                  <a:txBody>
                    <a:bodyPr/>
                    <a:lstStyle/>
                    <a:p>
                      <a:pPr algn="ctr" fontAlgn="b"/>
                      <a:r>
                        <a:rPr lang="en-GB" sz="1400" u="none" strike="noStrike" noProof="0" dirty="0">
                          <a:effectLst/>
                        </a:rPr>
                        <a:t>Market services</a:t>
                      </a:r>
                      <a:endParaRPr lang="en-GB" sz="1400" b="0" i="0" u="none" strike="noStrike" noProof="0"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34%</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39%</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31%</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55%</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50%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34%</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53%</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42%</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44%</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2"/>
                  </a:ext>
                </a:extLst>
              </a:tr>
              <a:tr h="123000">
                <a:tc>
                  <a:txBody>
                    <a:bodyPr/>
                    <a:lstStyle/>
                    <a:p>
                      <a:pPr algn="ctr" fontAlgn="b"/>
                      <a:r>
                        <a:rPr lang="en-GB" sz="1400" u="none" strike="noStrike" noProof="0" dirty="0">
                          <a:effectLst/>
                        </a:rPr>
                        <a:t>Construction</a:t>
                      </a:r>
                      <a:endParaRPr lang="en-GB" sz="1400" b="0" i="0" u="none" strike="noStrike" noProof="0"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9%</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12%</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9%</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23%</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16%</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10%</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21%</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13%</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16%</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3"/>
                  </a:ext>
                </a:extLst>
              </a:tr>
            </a:tbl>
          </a:graphicData>
        </a:graphic>
      </p:graphicFrame>
      <p:sp>
        <p:nvSpPr>
          <p:cNvPr id="6" name="BlokTextu 2">
            <a:extLst>
              <a:ext uri="{FF2B5EF4-FFF2-40B4-BE49-F238E27FC236}">
                <a16:creationId xmlns:a16="http://schemas.microsoft.com/office/drawing/2014/main" id="{983C1CE3-C55A-4677-8C49-1B533E4EDFF5}"/>
              </a:ext>
            </a:extLst>
          </p:cNvPr>
          <p:cNvSpPr txBox="1"/>
          <p:nvPr/>
        </p:nvSpPr>
        <p:spPr>
          <a:xfrm>
            <a:off x="444278" y="4806900"/>
            <a:ext cx="11136615" cy="400110"/>
          </a:xfrm>
          <a:prstGeom prst="rect">
            <a:avLst/>
          </a:prstGeom>
          <a:noFill/>
        </p:spPr>
        <p:txBody>
          <a:bodyPr wrap="square" rtlCol="0">
            <a:spAutoFit/>
          </a:bodyPr>
          <a:lstStyle/>
          <a:p>
            <a:r>
              <a:rPr lang="en-GB" sz="2000" dirty="0"/>
              <a:t>Sustainability means that the job exists three years after end of the implementation.</a:t>
            </a:r>
          </a:p>
        </p:txBody>
      </p:sp>
    </p:spTree>
    <p:extLst>
      <p:ext uri="{BB962C8B-B14F-4D97-AF65-F5344CB8AC3E}">
        <p14:creationId xmlns:p14="http://schemas.microsoft.com/office/powerpoint/2010/main" val="278793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BE360-FE69-4998-822C-1D3165C8DF08}"/>
              </a:ext>
            </a:extLst>
          </p:cNvPr>
          <p:cNvSpPr>
            <a:spLocks noGrp="1"/>
          </p:cNvSpPr>
          <p:nvPr>
            <p:ph type="title"/>
          </p:nvPr>
        </p:nvSpPr>
        <p:spPr/>
        <p:txBody>
          <a:bodyPr/>
          <a:lstStyle/>
          <a:p>
            <a:r>
              <a:rPr lang="en-GB" dirty="0"/>
              <a:t>Ex-ante exercise – learning from the period 2007-2013</a:t>
            </a:r>
            <a:endParaRPr lang="sk-SK" dirty="0"/>
          </a:p>
        </p:txBody>
      </p:sp>
      <p:graphicFrame>
        <p:nvGraphicFramePr>
          <p:cNvPr id="4" name="Graf 2">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923319102"/>
              </p:ext>
            </p:extLst>
          </p:nvPr>
        </p:nvGraphicFramePr>
        <p:xfrm>
          <a:off x="6095206" y="1710556"/>
          <a:ext cx="5544617" cy="38557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1">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351907465"/>
              </p:ext>
            </p:extLst>
          </p:nvPr>
        </p:nvGraphicFramePr>
        <p:xfrm>
          <a:off x="550590" y="1710556"/>
          <a:ext cx="5184576" cy="38557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3011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B687F-5294-48C3-B701-76F9FA9F0DBA}"/>
              </a:ext>
            </a:extLst>
          </p:cNvPr>
          <p:cNvSpPr>
            <a:spLocks noGrp="1"/>
          </p:cNvSpPr>
          <p:nvPr>
            <p:ph type="title"/>
          </p:nvPr>
        </p:nvSpPr>
        <p:spPr/>
        <p:txBody>
          <a:bodyPr/>
          <a:lstStyle/>
          <a:p>
            <a:r>
              <a:rPr lang="sk-SK" dirty="0" err="1"/>
              <a:t>Results</a:t>
            </a:r>
            <a:r>
              <a:rPr lang="en-GB" dirty="0"/>
              <a:t> – Country comparison</a:t>
            </a:r>
            <a:endParaRPr lang="sk-SK" dirty="0"/>
          </a:p>
        </p:txBody>
      </p:sp>
      <p:graphicFrame>
        <p:nvGraphicFramePr>
          <p:cNvPr id="4" name="Zástupný objekt pre obsah 3">
            <a:extLst>
              <a:ext uri="{FF2B5EF4-FFF2-40B4-BE49-F238E27FC236}">
                <a16:creationId xmlns:a16="http://schemas.microsoft.com/office/drawing/2014/main" id="{F0F48751-D52F-431F-B3F4-A99B984E4DE2}"/>
              </a:ext>
            </a:extLst>
          </p:cNvPr>
          <p:cNvGraphicFramePr>
            <a:graphicFrameLocks noGrp="1"/>
          </p:cNvGraphicFramePr>
          <p:nvPr>
            <p:ph idx="1"/>
            <p:extLst>
              <p:ext uri="{D42A27DB-BD31-4B8C-83A1-F6EECF244321}">
                <p14:modId xmlns:p14="http://schemas.microsoft.com/office/powerpoint/2010/main" val="2173939047"/>
              </p:ext>
            </p:extLst>
          </p:nvPr>
        </p:nvGraphicFramePr>
        <p:xfrm>
          <a:off x="609521" y="1638548"/>
          <a:ext cx="10971213" cy="46339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62454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2BC51-F721-444D-A884-B2186F1FEB08}"/>
              </a:ext>
            </a:extLst>
          </p:cNvPr>
          <p:cNvSpPr>
            <a:spLocks noGrp="1"/>
          </p:cNvSpPr>
          <p:nvPr>
            <p:ph type="title"/>
          </p:nvPr>
        </p:nvSpPr>
        <p:spPr/>
        <p:txBody>
          <a:bodyPr/>
          <a:lstStyle/>
          <a:p>
            <a:r>
              <a:rPr lang="sk-SK" dirty="0" err="1"/>
              <a:t>Results</a:t>
            </a:r>
            <a:r>
              <a:rPr lang="sk-SK" dirty="0"/>
              <a:t> – </a:t>
            </a:r>
            <a:r>
              <a:rPr lang="sk-SK" dirty="0" err="1"/>
              <a:t>cumulative</a:t>
            </a:r>
            <a:r>
              <a:rPr lang="sk-SK" dirty="0"/>
              <a:t> </a:t>
            </a:r>
            <a:r>
              <a:rPr lang="sk-SK" dirty="0" err="1"/>
              <a:t>multipliers</a:t>
            </a:r>
            <a:endParaRPr lang="sk-SK" dirty="0"/>
          </a:p>
        </p:txBody>
      </p:sp>
      <p:graphicFrame>
        <p:nvGraphicFramePr>
          <p:cNvPr id="4" name="Tabuľka 3">
            <a:extLst>
              <a:ext uri="{FF2B5EF4-FFF2-40B4-BE49-F238E27FC236}">
                <a16:creationId xmlns:a16="http://schemas.microsoft.com/office/drawing/2014/main" id="{EC843794-9E60-4E4A-BA75-51800A059906}"/>
              </a:ext>
            </a:extLst>
          </p:cNvPr>
          <p:cNvGraphicFramePr>
            <a:graphicFrameLocks noGrp="1"/>
          </p:cNvGraphicFramePr>
          <p:nvPr>
            <p:ph idx="1"/>
            <p:extLst>
              <p:ext uri="{D42A27DB-BD31-4B8C-83A1-F6EECF244321}">
                <p14:modId xmlns:p14="http://schemas.microsoft.com/office/powerpoint/2010/main" val="2094658441"/>
              </p:ext>
            </p:extLst>
          </p:nvPr>
        </p:nvGraphicFramePr>
        <p:xfrm>
          <a:off x="609600" y="1638300"/>
          <a:ext cx="10454160" cy="2209800"/>
        </p:xfrm>
        <a:graphic>
          <a:graphicData uri="http://schemas.openxmlformats.org/drawingml/2006/table">
            <a:tbl>
              <a:tblPr>
                <a:tableStyleId>{5C22544A-7EE6-4342-B048-85BDC9FD1C3A}</a:tableStyleId>
              </a:tblPr>
              <a:tblGrid>
                <a:gridCol w="1045416">
                  <a:extLst>
                    <a:ext uri="{9D8B030D-6E8A-4147-A177-3AD203B41FA5}">
                      <a16:colId xmlns:a16="http://schemas.microsoft.com/office/drawing/2014/main" val="20000"/>
                    </a:ext>
                  </a:extLst>
                </a:gridCol>
                <a:gridCol w="1045416">
                  <a:extLst>
                    <a:ext uri="{9D8B030D-6E8A-4147-A177-3AD203B41FA5}">
                      <a16:colId xmlns:a16="http://schemas.microsoft.com/office/drawing/2014/main" val="20001"/>
                    </a:ext>
                  </a:extLst>
                </a:gridCol>
                <a:gridCol w="1045416">
                  <a:extLst>
                    <a:ext uri="{9D8B030D-6E8A-4147-A177-3AD203B41FA5}">
                      <a16:colId xmlns:a16="http://schemas.microsoft.com/office/drawing/2014/main" val="20002"/>
                    </a:ext>
                  </a:extLst>
                </a:gridCol>
                <a:gridCol w="1045416">
                  <a:extLst>
                    <a:ext uri="{9D8B030D-6E8A-4147-A177-3AD203B41FA5}">
                      <a16:colId xmlns:a16="http://schemas.microsoft.com/office/drawing/2014/main" val="20003"/>
                    </a:ext>
                  </a:extLst>
                </a:gridCol>
                <a:gridCol w="1045416">
                  <a:extLst>
                    <a:ext uri="{9D8B030D-6E8A-4147-A177-3AD203B41FA5}">
                      <a16:colId xmlns:a16="http://schemas.microsoft.com/office/drawing/2014/main" val="20004"/>
                    </a:ext>
                  </a:extLst>
                </a:gridCol>
                <a:gridCol w="1045416">
                  <a:extLst>
                    <a:ext uri="{9D8B030D-6E8A-4147-A177-3AD203B41FA5}">
                      <a16:colId xmlns:a16="http://schemas.microsoft.com/office/drawing/2014/main" val="20005"/>
                    </a:ext>
                  </a:extLst>
                </a:gridCol>
                <a:gridCol w="1045416">
                  <a:extLst>
                    <a:ext uri="{9D8B030D-6E8A-4147-A177-3AD203B41FA5}">
                      <a16:colId xmlns:a16="http://schemas.microsoft.com/office/drawing/2014/main" val="20006"/>
                    </a:ext>
                  </a:extLst>
                </a:gridCol>
                <a:gridCol w="1045416">
                  <a:extLst>
                    <a:ext uri="{9D8B030D-6E8A-4147-A177-3AD203B41FA5}">
                      <a16:colId xmlns:a16="http://schemas.microsoft.com/office/drawing/2014/main" val="20007"/>
                    </a:ext>
                  </a:extLst>
                </a:gridCol>
                <a:gridCol w="1045416">
                  <a:extLst>
                    <a:ext uri="{9D8B030D-6E8A-4147-A177-3AD203B41FA5}">
                      <a16:colId xmlns:a16="http://schemas.microsoft.com/office/drawing/2014/main" val="20008"/>
                    </a:ext>
                  </a:extLst>
                </a:gridCol>
                <a:gridCol w="1045416">
                  <a:extLst>
                    <a:ext uri="{9D8B030D-6E8A-4147-A177-3AD203B41FA5}">
                      <a16:colId xmlns:a16="http://schemas.microsoft.com/office/drawing/2014/main" val="20009"/>
                    </a:ext>
                  </a:extLst>
                </a:gridCol>
              </a:tblGrid>
              <a:tr h="182880">
                <a:tc>
                  <a:txBody>
                    <a:bodyPr/>
                    <a:lstStyle/>
                    <a:p>
                      <a:pPr algn="l" fontAlgn="b"/>
                      <a:r>
                        <a:rPr lang="sk-SK" sz="1400" u="none" strike="noStrike" dirty="0">
                          <a:effectLst/>
                        </a:rPr>
                        <a:t> </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a:effectLst/>
                        </a:rPr>
                        <a:t>PR</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SC</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JZ</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SZ</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SV</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JV</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SM</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MS</a:t>
                      </a:r>
                      <a:endParaRPr lang="sk-SK" sz="1400" b="0" i="0" u="none" strike="noStrike">
                        <a:solidFill>
                          <a:srgbClr val="000000"/>
                        </a:solidFill>
                        <a:effectLst/>
                        <a:latin typeface="Calibri"/>
                      </a:endParaRPr>
                    </a:p>
                  </a:txBody>
                  <a:tcPr marL="7620" marR="7620" marT="7620" marB="0" anchor="b"/>
                </a:tc>
                <a:tc>
                  <a:txBody>
                    <a:bodyPr/>
                    <a:lstStyle/>
                    <a:p>
                      <a:pPr algn="l" fontAlgn="b"/>
                      <a:r>
                        <a:rPr lang="sk-SK" sz="1400" u="none" strike="noStrike">
                          <a:effectLst/>
                        </a:rPr>
                        <a:t>CZ</a:t>
                      </a:r>
                      <a:endParaRPr lang="sk-SK" sz="1400" b="0" i="0" u="none" strike="noStrike">
                        <a:solidFill>
                          <a:srgbClr val="000000"/>
                        </a:solidFill>
                        <a:effectLst/>
                        <a:latin typeface="Calibri"/>
                      </a:endParaRPr>
                    </a:p>
                  </a:txBody>
                  <a:tcPr marL="7620" marR="7620" marT="7620" marB="0" anchor="b"/>
                </a:tc>
                <a:extLst>
                  <a:ext uri="{0D108BD9-81ED-4DB2-BD59-A6C34878D82A}">
                    <a16:rowId xmlns:a16="http://schemas.microsoft.com/office/drawing/2014/main" val="10000"/>
                  </a:ext>
                </a:extLst>
              </a:tr>
              <a:tr h="182880">
                <a:tc>
                  <a:txBody>
                    <a:bodyPr/>
                    <a:lstStyle/>
                    <a:p>
                      <a:pPr algn="r" fontAlgn="b"/>
                      <a:r>
                        <a:rPr lang="sk-SK" sz="1400" u="none" strike="noStrike" dirty="0">
                          <a:effectLst/>
                        </a:rPr>
                        <a:t>2021</a:t>
                      </a:r>
                      <a:endParaRPr lang="sk-SK" sz="1400" b="0" i="0" u="none" strike="noStrike" dirty="0">
                        <a:solidFill>
                          <a:srgbClr val="000000"/>
                        </a:solidFill>
                        <a:effectLst/>
                        <a:latin typeface="Calibri"/>
                      </a:endParaRPr>
                    </a:p>
                  </a:txBody>
                  <a:tcPr marL="7620" marR="7620" marT="7620" marB="0" anchor="b"/>
                </a:tc>
                <a:tc>
                  <a:txBody>
                    <a:bodyPr/>
                    <a:lstStyle/>
                    <a:p>
                      <a:pPr algn="ctr" fontAlgn="ctr"/>
                      <a:r>
                        <a:rPr lang="sk-SK" sz="1400" u="none" strike="noStrike" dirty="0">
                          <a:effectLst/>
                        </a:rPr>
                        <a:t>0</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0</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0</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0</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1"/>
                  </a:ext>
                </a:extLst>
              </a:tr>
              <a:tr h="182880">
                <a:tc>
                  <a:txBody>
                    <a:bodyPr/>
                    <a:lstStyle/>
                    <a:p>
                      <a:pPr algn="r" fontAlgn="b"/>
                      <a:r>
                        <a:rPr lang="sk-SK" sz="1400" u="none" strike="noStrike">
                          <a:effectLst/>
                        </a:rPr>
                        <a:t>2022</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1.27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0.80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0.91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0.60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0.70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0.66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0.86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2"/>
                  </a:ext>
                </a:extLst>
              </a:tr>
              <a:tr h="182880">
                <a:tc>
                  <a:txBody>
                    <a:bodyPr/>
                    <a:lstStyle/>
                    <a:p>
                      <a:pPr algn="r" fontAlgn="b"/>
                      <a:r>
                        <a:rPr lang="sk-SK" sz="1400" u="none" strike="noStrike">
                          <a:effectLst/>
                        </a:rPr>
                        <a:t>2023</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1.41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0.87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0.62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0.72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1.21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0.69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0.90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3"/>
                  </a:ext>
                </a:extLst>
              </a:tr>
              <a:tr h="182880">
                <a:tc>
                  <a:txBody>
                    <a:bodyPr/>
                    <a:lstStyle/>
                    <a:p>
                      <a:pPr algn="r" fontAlgn="b"/>
                      <a:r>
                        <a:rPr lang="sk-SK" sz="1400" u="none" strike="noStrike">
                          <a:effectLst/>
                        </a:rPr>
                        <a:t>2024</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1.60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1.01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0.65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0.96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4"/>
                  </a:ext>
                </a:extLst>
              </a:tr>
              <a:tr h="182880">
                <a:tc>
                  <a:txBody>
                    <a:bodyPr/>
                    <a:lstStyle/>
                    <a:p>
                      <a:pPr algn="r" fontAlgn="b"/>
                      <a:r>
                        <a:rPr lang="sk-SK" sz="1400" u="none" strike="noStrike" dirty="0">
                          <a:effectLst/>
                        </a:rPr>
                        <a:t>2025</a:t>
                      </a:r>
                      <a:endParaRPr lang="sk-SK" sz="1400" b="0" i="0" u="none" strike="noStrike" dirty="0">
                        <a:solidFill>
                          <a:srgbClr val="000000"/>
                        </a:solidFill>
                        <a:effectLst/>
                        <a:latin typeface="Calibri"/>
                      </a:endParaRPr>
                    </a:p>
                  </a:txBody>
                  <a:tcPr marL="7620" marR="7620" marT="7620" marB="0" anchor="b"/>
                </a:tc>
                <a:tc>
                  <a:txBody>
                    <a:bodyPr/>
                    <a:lstStyle/>
                    <a:p>
                      <a:pPr algn="ctr" fontAlgn="ctr"/>
                      <a:r>
                        <a:rPr lang="sk-SK" sz="1400" u="none" strike="noStrike">
                          <a:effectLst/>
                        </a:rPr>
                        <a:t>       1.58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1.06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1.05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0.68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1.38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0.86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0.75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1.00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5"/>
                  </a:ext>
                </a:extLst>
              </a:tr>
              <a:tr h="182880">
                <a:tc>
                  <a:txBody>
                    <a:bodyPr/>
                    <a:lstStyle/>
                    <a:p>
                      <a:pPr algn="r" fontAlgn="b"/>
                      <a:r>
                        <a:rPr lang="sk-SK" sz="1400" u="none" strike="noStrike">
                          <a:effectLst/>
                        </a:rPr>
                        <a:t>2026</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1.71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0.88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0.78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1.05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6"/>
                  </a:ext>
                </a:extLst>
              </a:tr>
              <a:tr h="182880">
                <a:tc>
                  <a:txBody>
                    <a:bodyPr/>
                    <a:lstStyle/>
                    <a:p>
                      <a:pPr algn="r" fontAlgn="b"/>
                      <a:r>
                        <a:rPr lang="sk-SK" sz="1400" u="none" strike="noStrike">
                          <a:effectLst/>
                        </a:rPr>
                        <a:t>2027</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1.76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0.91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0.81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1.09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7"/>
                  </a:ext>
                </a:extLst>
              </a:tr>
              <a:tr h="182880">
                <a:tc>
                  <a:txBody>
                    <a:bodyPr/>
                    <a:lstStyle/>
                    <a:p>
                      <a:pPr algn="r" fontAlgn="b"/>
                      <a:r>
                        <a:rPr lang="sk-SK" sz="1400" u="none" strike="noStrike">
                          <a:effectLst/>
                        </a:rPr>
                        <a:t>2028</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1.78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1.47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1.08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8"/>
                  </a:ext>
                </a:extLst>
              </a:tr>
              <a:tr h="182880">
                <a:tc>
                  <a:txBody>
                    <a:bodyPr/>
                    <a:lstStyle/>
                    <a:p>
                      <a:pPr algn="r" fontAlgn="b"/>
                      <a:r>
                        <a:rPr lang="sk-SK" sz="1400" u="none" strike="noStrike">
                          <a:effectLst/>
                        </a:rPr>
                        <a:t>2029</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1.74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0.76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1.55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0.85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1.16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9"/>
                  </a:ext>
                </a:extLst>
              </a:tr>
            </a:tbl>
          </a:graphicData>
        </a:graphic>
      </p:graphicFrame>
      <p:graphicFrame>
        <p:nvGraphicFramePr>
          <p:cNvPr id="5" name="Tabuľka 4">
            <a:extLst>
              <a:ext uri="{FF2B5EF4-FFF2-40B4-BE49-F238E27FC236}">
                <a16:creationId xmlns:a16="http://schemas.microsoft.com/office/drawing/2014/main" id="{491E93FC-B52B-4A43-A001-18F1B5EDCE49}"/>
              </a:ext>
            </a:extLst>
          </p:cNvPr>
          <p:cNvGraphicFramePr>
            <a:graphicFrameLocks noGrp="1"/>
          </p:cNvGraphicFramePr>
          <p:nvPr>
            <p:extLst>
              <p:ext uri="{D42A27DB-BD31-4B8C-83A1-F6EECF244321}">
                <p14:modId xmlns:p14="http://schemas.microsoft.com/office/powerpoint/2010/main" val="3940627965"/>
              </p:ext>
            </p:extLst>
          </p:nvPr>
        </p:nvGraphicFramePr>
        <p:xfrm>
          <a:off x="609520" y="4014812"/>
          <a:ext cx="10454160" cy="2209800"/>
        </p:xfrm>
        <a:graphic>
          <a:graphicData uri="http://schemas.openxmlformats.org/drawingml/2006/table">
            <a:tbl>
              <a:tblPr>
                <a:tableStyleId>{5C22544A-7EE6-4342-B048-85BDC9FD1C3A}</a:tableStyleId>
              </a:tblPr>
              <a:tblGrid>
                <a:gridCol w="1045416">
                  <a:extLst>
                    <a:ext uri="{9D8B030D-6E8A-4147-A177-3AD203B41FA5}">
                      <a16:colId xmlns:a16="http://schemas.microsoft.com/office/drawing/2014/main" val="20000"/>
                    </a:ext>
                  </a:extLst>
                </a:gridCol>
                <a:gridCol w="1045416">
                  <a:extLst>
                    <a:ext uri="{9D8B030D-6E8A-4147-A177-3AD203B41FA5}">
                      <a16:colId xmlns:a16="http://schemas.microsoft.com/office/drawing/2014/main" val="20001"/>
                    </a:ext>
                  </a:extLst>
                </a:gridCol>
                <a:gridCol w="1045416">
                  <a:extLst>
                    <a:ext uri="{9D8B030D-6E8A-4147-A177-3AD203B41FA5}">
                      <a16:colId xmlns:a16="http://schemas.microsoft.com/office/drawing/2014/main" val="20002"/>
                    </a:ext>
                  </a:extLst>
                </a:gridCol>
                <a:gridCol w="1045416">
                  <a:extLst>
                    <a:ext uri="{9D8B030D-6E8A-4147-A177-3AD203B41FA5}">
                      <a16:colId xmlns:a16="http://schemas.microsoft.com/office/drawing/2014/main" val="20003"/>
                    </a:ext>
                  </a:extLst>
                </a:gridCol>
                <a:gridCol w="1045416">
                  <a:extLst>
                    <a:ext uri="{9D8B030D-6E8A-4147-A177-3AD203B41FA5}">
                      <a16:colId xmlns:a16="http://schemas.microsoft.com/office/drawing/2014/main" val="20004"/>
                    </a:ext>
                  </a:extLst>
                </a:gridCol>
                <a:gridCol w="1045416">
                  <a:extLst>
                    <a:ext uri="{9D8B030D-6E8A-4147-A177-3AD203B41FA5}">
                      <a16:colId xmlns:a16="http://schemas.microsoft.com/office/drawing/2014/main" val="20005"/>
                    </a:ext>
                  </a:extLst>
                </a:gridCol>
                <a:gridCol w="1045416">
                  <a:extLst>
                    <a:ext uri="{9D8B030D-6E8A-4147-A177-3AD203B41FA5}">
                      <a16:colId xmlns:a16="http://schemas.microsoft.com/office/drawing/2014/main" val="20006"/>
                    </a:ext>
                  </a:extLst>
                </a:gridCol>
                <a:gridCol w="1045416">
                  <a:extLst>
                    <a:ext uri="{9D8B030D-6E8A-4147-A177-3AD203B41FA5}">
                      <a16:colId xmlns:a16="http://schemas.microsoft.com/office/drawing/2014/main" val="20007"/>
                    </a:ext>
                  </a:extLst>
                </a:gridCol>
                <a:gridCol w="1045416">
                  <a:extLst>
                    <a:ext uri="{9D8B030D-6E8A-4147-A177-3AD203B41FA5}">
                      <a16:colId xmlns:a16="http://schemas.microsoft.com/office/drawing/2014/main" val="20008"/>
                    </a:ext>
                  </a:extLst>
                </a:gridCol>
                <a:gridCol w="1045416">
                  <a:extLst>
                    <a:ext uri="{9D8B030D-6E8A-4147-A177-3AD203B41FA5}">
                      <a16:colId xmlns:a16="http://schemas.microsoft.com/office/drawing/2014/main" val="20009"/>
                    </a:ext>
                  </a:extLst>
                </a:gridCol>
              </a:tblGrid>
              <a:tr h="182880">
                <a:tc>
                  <a:txBody>
                    <a:bodyPr/>
                    <a:lstStyle/>
                    <a:p>
                      <a:pPr algn="l" fontAlgn="b"/>
                      <a:r>
                        <a:rPr lang="sk-SK" sz="1400" u="none" strike="noStrike" dirty="0">
                          <a:effectLst/>
                        </a:rPr>
                        <a:t> </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BB</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BA</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KE</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NT</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PO</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TN</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TT</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dirty="0">
                          <a:effectLst/>
                        </a:rPr>
                        <a:t>ZA</a:t>
                      </a:r>
                      <a:endParaRPr lang="sk-SK" sz="1400" b="0" i="0" u="none" strike="noStrike" dirty="0">
                        <a:solidFill>
                          <a:srgbClr val="000000"/>
                        </a:solidFill>
                        <a:effectLst/>
                        <a:latin typeface="Calibri"/>
                      </a:endParaRPr>
                    </a:p>
                  </a:txBody>
                  <a:tcPr marL="7620" marR="7620" marT="7620" marB="0" anchor="b"/>
                </a:tc>
                <a:tc>
                  <a:txBody>
                    <a:bodyPr/>
                    <a:lstStyle/>
                    <a:p>
                      <a:pPr algn="l" fontAlgn="b"/>
                      <a:r>
                        <a:rPr lang="sk-SK" sz="1400" u="none" strike="noStrike">
                          <a:effectLst/>
                        </a:rPr>
                        <a:t>SK</a:t>
                      </a:r>
                      <a:endParaRPr lang="sk-SK" sz="1400" b="0" i="0" u="none" strike="noStrike">
                        <a:solidFill>
                          <a:srgbClr val="000000"/>
                        </a:solidFill>
                        <a:effectLst/>
                        <a:latin typeface="Calibri"/>
                      </a:endParaRPr>
                    </a:p>
                  </a:txBody>
                  <a:tcPr marL="7620" marR="7620" marT="7620" marB="0" anchor="b"/>
                </a:tc>
                <a:extLst>
                  <a:ext uri="{0D108BD9-81ED-4DB2-BD59-A6C34878D82A}">
                    <a16:rowId xmlns:a16="http://schemas.microsoft.com/office/drawing/2014/main" val="10000"/>
                  </a:ext>
                </a:extLst>
              </a:tr>
              <a:tr h="182880">
                <a:tc>
                  <a:txBody>
                    <a:bodyPr/>
                    <a:lstStyle/>
                    <a:p>
                      <a:pPr algn="r" fontAlgn="b"/>
                      <a:r>
                        <a:rPr lang="sk-SK" sz="1400" u="none" strike="noStrike" dirty="0">
                          <a:effectLst/>
                        </a:rPr>
                        <a:t>2021</a:t>
                      </a:r>
                      <a:endParaRPr lang="sk-SK" sz="1400" b="0" i="0" u="none" strike="noStrike" dirty="0">
                        <a:solidFill>
                          <a:srgbClr val="000000"/>
                        </a:solidFill>
                        <a:effectLst/>
                        <a:latin typeface="Calibri"/>
                      </a:endParaRPr>
                    </a:p>
                  </a:txBody>
                  <a:tcPr marL="7620" marR="7620" marT="7620" marB="0" anchor="b"/>
                </a:tc>
                <a:tc>
                  <a:txBody>
                    <a:bodyPr/>
                    <a:lstStyle/>
                    <a:p>
                      <a:pPr algn="ctr" fontAlgn="ctr"/>
                      <a:r>
                        <a:rPr lang="sk-SK" sz="1400" u="none" strike="noStrike" dirty="0">
                          <a:effectLst/>
                        </a:rPr>
                        <a:t>           -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1"/>
                  </a:ext>
                </a:extLst>
              </a:tr>
              <a:tr h="182880">
                <a:tc>
                  <a:txBody>
                    <a:bodyPr/>
                    <a:lstStyle/>
                    <a:p>
                      <a:pPr algn="r" fontAlgn="b"/>
                      <a:r>
                        <a:rPr lang="sk-SK" sz="1400" u="none" strike="noStrike">
                          <a:effectLst/>
                        </a:rPr>
                        <a:t>2022</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0.96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1.09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1.20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1.26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0.82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0.94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1.17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2"/>
                  </a:ext>
                </a:extLst>
              </a:tr>
              <a:tr h="182880">
                <a:tc>
                  <a:txBody>
                    <a:bodyPr/>
                    <a:lstStyle/>
                    <a:p>
                      <a:pPr algn="r" fontAlgn="b"/>
                      <a:r>
                        <a:rPr lang="sk-SK" sz="1400" u="none" strike="noStrike">
                          <a:effectLst/>
                        </a:rPr>
                        <a:t>2023</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1.09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1.52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0.96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1.07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1.59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1.30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3"/>
                  </a:ext>
                </a:extLst>
              </a:tr>
              <a:tr h="182880">
                <a:tc>
                  <a:txBody>
                    <a:bodyPr/>
                    <a:lstStyle/>
                    <a:p>
                      <a:pPr algn="r" fontAlgn="b"/>
                      <a:r>
                        <a:rPr lang="sk-SK" sz="1400" u="none" strike="noStrike">
                          <a:effectLst/>
                        </a:rPr>
                        <a:t>2024</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1.17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1.57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1.61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1.69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1.03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1.73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1.42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4"/>
                  </a:ext>
                </a:extLst>
              </a:tr>
              <a:tr h="182880">
                <a:tc>
                  <a:txBody>
                    <a:bodyPr/>
                    <a:lstStyle/>
                    <a:p>
                      <a:pPr algn="r" fontAlgn="b"/>
                      <a:r>
                        <a:rPr lang="sk-SK" sz="1400" u="none" strike="noStrike">
                          <a:effectLst/>
                        </a:rPr>
                        <a:t>2025</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1.26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1.72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1.43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1.80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1.85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1.12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1.89   </a:t>
                      </a:r>
                      <a:endParaRPr lang="sk-SK" sz="1400" b="0" i="0" u="none" strike="noStrike" dirty="0">
                        <a:solidFill>
                          <a:srgbClr val="000000"/>
                        </a:solidFill>
                        <a:effectLst/>
                        <a:latin typeface="Calibri"/>
                      </a:endParaRPr>
                    </a:p>
                  </a:txBody>
                  <a:tcPr marL="7620" marR="7620" marT="7620" marB="0" anchor="ctr"/>
                </a:tc>
                <a:tc>
                  <a:txBody>
                    <a:bodyPr/>
                    <a:lstStyle/>
                    <a:p>
                      <a:pPr algn="ctr" fontAlgn="ctr"/>
                      <a:r>
                        <a:rPr lang="sk-SK" sz="1400" u="none" strike="noStrike">
                          <a:effectLst/>
                        </a:rPr>
                        <a:t>       1.57   </a:t>
                      </a:r>
                      <a:endParaRPr lang="sk-SK" sz="1400" b="0" i="0" u="none" strike="noStrike">
                        <a:solidFill>
                          <a:srgbClr val="000000"/>
                        </a:solidFill>
                        <a:effectLst/>
                        <a:latin typeface="Calibri"/>
                      </a:endParaRPr>
                    </a:p>
                  </a:txBody>
                  <a:tcPr marL="7620" marR="7620" marT="7620" marB="0" anchor="ctr"/>
                </a:tc>
                <a:extLst>
                  <a:ext uri="{0D108BD9-81ED-4DB2-BD59-A6C34878D82A}">
                    <a16:rowId xmlns:a16="http://schemas.microsoft.com/office/drawing/2014/main" val="10005"/>
                  </a:ext>
                </a:extLst>
              </a:tr>
              <a:tr h="182880">
                <a:tc>
                  <a:txBody>
                    <a:bodyPr/>
                    <a:lstStyle/>
                    <a:p>
                      <a:pPr algn="r" fontAlgn="b"/>
                      <a:r>
                        <a:rPr lang="sk-SK" sz="1400" u="none" strike="noStrike">
                          <a:effectLst/>
                        </a:rPr>
                        <a:t>2026</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1.34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1.84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1.51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2.00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2.01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1.50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2.04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1.69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6"/>
                  </a:ext>
                </a:extLst>
              </a:tr>
              <a:tr h="182880">
                <a:tc>
                  <a:txBody>
                    <a:bodyPr/>
                    <a:lstStyle/>
                    <a:p>
                      <a:pPr algn="r" fontAlgn="b"/>
                      <a:r>
                        <a:rPr lang="sk-SK" sz="1400" u="none" strike="noStrike">
                          <a:effectLst/>
                        </a:rPr>
                        <a:t>2027</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1.42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1.94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1.60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2.23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2.18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1.25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1.68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2.18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1.81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7"/>
                  </a:ext>
                </a:extLst>
              </a:tr>
              <a:tr h="182880">
                <a:tc>
                  <a:txBody>
                    <a:bodyPr/>
                    <a:lstStyle/>
                    <a:p>
                      <a:pPr algn="r" fontAlgn="b"/>
                      <a:r>
                        <a:rPr lang="sk-SK" sz="1400" u="none" strike="noStrike">
                          <a:effectLst/>
                        </a:rPr>
                        <a:t>2028</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1.50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1.95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1.70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2.44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2.36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1.33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1.84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2.30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1.94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8"/>
                  </a:ext>
                </a:extLst>
              </a:tr>
              <a:tr h="182880">
                <a:tc>
                  <a:txBody>
                    <a:bodyPr/>
                    <a:lstStyle/>
                    <a:p>
                      <a:pPr algn="r" fontAlgn="b"/>
                      <a:r>
                        <a:rPr lang="sk-SK" sz="1400" u="none" strike="noStrike">
                          <a:effectLst/>
                        </a:rPr>
                        <a:t>2029</a:t>
                      </a:r>
                      <a:endParaRPr lang="sk-SK" sz="1400" b="0" i="0" u="none" strike="noStrike">
                        <a:solidFill>
                          <a:srgbClr val="000000"/>
                        </a:solidFill>
                        <a:effectLst/>
                        <a:latin typeface="Calibri"/>
                      </a:endParaRPr>
                    </a:p>
                  </a:txBody>
                  <a:tcPr marL="7620" marR="7620" marT="7620" marB="0" anchor="b"/>
                </a:tc>
                <a:tc>
                  <a:txBody>
                    <a:bodyPr/>
                    <a:lstStyle/>
                    <a:p>
                      <a:pPr algn="ctr" fontAlgn="ctr"/>
                      <a:r>
                        <a:rPr lang="sk-SK" sz="1400" u="none" strike="noStrike">
                          <a:effectLst/>
                        </a:rPr>
                        <a:t>       1.52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1.91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1.75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2.56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2.54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1.36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1.88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a:effectLst/>
                        </a:rPr>
                        <a:t>       2.39   </a:t>
                      </a:r>
                      <a:endParaRPr lang="sk-SK" sz="1400" b="0" i="0" u="none" strike="noStrike">
                        <a:solidFill>
                          <a:srgbClr val="000000"/>
                        </a:solidFill>
                        <a:effectLst/>
                        <a:latin typeface="Calibri"/>
                      </a:endParaRPr>
                    </a:p>
                  </a:txBody>
                  <a:tcPr marL="7620" marR="7620" marT="7620" marB="0" anchor="ctr"/>
                </a:tc>
                <a:tc>
                  <a:txBody>
                    <a:bodyPr/>
                    <a:lstStyle/>
                    <a:p>
                      <a:pPr algn="ctr" fontAlgn="ctr"/>
                      <a:r>
                        <a:rPr lang="sk-SK" sz="1400" u="none" strike="noStrike" dirty="0">
                          <a:effectLst/>
                        </a:rPr>
                        <a:t>       2.00   </a:t>
                      </a:r>
                      <a:endParaRPr lang="sk-SK" sz="14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349232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BCBCD-3962-4768-9A96-1291BFCD59A5}"/>
              </a:ext>
            </a:extLst>
          </p:cNvPr>
          <p:cNvSpPr>
            <a:spLocks noGrp="1"/>
          </p:cNvSpPr>
          <p:nvPr>
            <p:ph type="title"/>
          </p:nvPr>
        </p:nvSpPr>
        <p:spPr/>
        <p:txBody>
          <a:bodyPr/>
          <a:lstStyle/>
          <a:p>
            <a:r>
              <a:rPr lang="sk-SK" dirty="0" err="1"/>
              <a:t>Results</a:t>
            </a:r>
            <a:r>
              <a:rPr lang="sk-SK" dirty="0"/>
              <a:t> – </a:t>
            </a:r>
            <a:r>
              <a:rPr lang="sk-SK" dirty="0" err="1"/>
              <a:t>cumulative</a:t>
            </a:r>
            <a:r>
              <a:rPr lang="sk-SK" dirty="0"/>
              <a:t> </a:t>
            </a:r>
            <a:r>
              <a:rPr lang="sk-SK" dirty="0" err="1"/>
              <a:t>multipliers</a:t>
            </a:r>
            <a:endParaRPr lang="sk-SK" dirty="0"/>
          </a:p>
        </p:txBody>
      </p:sp>
      <p:graphicFrame>
        <p:nvGraphicFramePr>
          <p:cNvPr id="4" name="Zástupný symbol obsahu 4">
            <a:extLst>
              <a:ext uri="{FF2B5EF4-FFF2-40B4-BE49-F238E27FC236}">
                <a16:creationId xmlns:a16="http://schemas.microsoft.com/office/drawing/2014/main" id="{189888AB-D283-475B-A9A4-CC4A0D57483B}"/>
              </a:ext>
            </a:extLst>
          </p:cNvPr>
          <p:cNvGraphicFramePr>
            <a:graphicFrameLocks noGrp="1"/>
          </p:cNvGraphicFramePr>
          <p:nvPr>
            <p:ph idx="1"/>
            <p:extLst>
              <p:ext uri="{D42A27DB-BD31-4B8C-83A1-F6EECF244321}">
                <p14:modId xmlns:p14="http://schemas.microsoft.com/office/powerpoint/2010/main" val="4107852202"/>
              </p:ext>
            </p:extLst>
          </p:nvPr>
        </p:nvGraphicFramePr>
        <p:xfrm>
          <a:off x="592034" y="1350516"/>
          <a:ext cx="11174238" cy="4876605"/>
        </p:xfrm>
        <a:graphic>
          <a:graphicData uri="http://schemas.openxmlformats.org/drawingml/2006/table">
            <a:tbl>
              <a:tblPr>
                <a:tableStyleId>{5C22544A-7EE6-4342-B048-85BDC9FD1C3A}</a:tableStyleId>
              </a:tblPr>
              <a:tblGrid>
                <a:gridCol w="620791">
                  <a:extLst>
                    <a:ext uri="{9D8B030D-6E8A-4147-A177-3AD203B41FA5}">
                      <a16:colId xmlns:a16="http://schemas.microsoft.com/office/drawing/2014/main" val="20000"/>
                    </a:ext>
                  </a:extLst>
                </a:gridCol>
                <a:gridCol w="620791">
                  <a:extLst>
                    <a:ext uri="{9D8B030D-6E8A-4147-A177-3AD203B41FA5}">
                      <a16:colId xmlns:a16="http://schemas.microsoft.com/office/drawing/2014/main" val="20001"/>
                    </a:ext>
                  </a:extLst>
                </a:gridCol>
                <a:gridCol w="620791">
                  <a:extLst>
                    <a:ext uri="{9D8B030D-6E8A-4147-A177-3AD203B41FA5}">
                      <a16:colId xmlns:a16="http://schemas.microsoft.com/office/drawing/2014/main" val="20002"/>
                    </a:ext>
                  </a:extLst>
                </a:gridCol>
                <a:gridCol w="620791">
                  <a:extLst>
                    <a:ext uri="{9D8B030D-6E8A-4147-A177-3AD203B41FA5}">
                      <a16:colId xmlns:a16="http://schemas.microsoft.com/office/drawing/2014/main" val="20003"/>
                    </a:ext>
                  </a:extLst>
                </a:gridCol>
                <a:gridCol w="620791">
                  <a:extLst>
                    <a:ext uri="{9D8B030D-6E8A-4147-A177-3AD203B41FA5}">
                      <a16:colId xmlns:a16="http://schemas.microsoft.com/office/drawing/2014/main" val="20004"/>
                    </a:ext>
                  </a:extLst>
                </a:gridCol>
                <a:gridCol w="620791">
                  <a:extLst>
                    <a:ext uri="{9D8B030D-6E8A-4147-A177-3AD203B41FA5}">
                      <a16:colId xmlns:a16="http://schemas.microsoft.com/office/drawing/2014/main" val="20005"/>
                    </a:ext>
                  </a:extLst>
                </a:gridCol>
                <a:gridCol w="620791">
                  <a:extLst>
                    <a:ext uri="{9D8B030D-6E8A-4147-A177-3AD203B41FA5}">
                      <a16:colId xmlns:a16="http://schemas.microsoft.com/office/drawing/2014/main" val="20006"/>
                    </a:ext>
                  </a:extLst>
                </a:gridCol>
                <a:gridCol w="620791">
                  <a:extLst>
                    <a:ext uri="{9D8B030D-6E8A-4147-A177-3AD203B41FA5}">
                      <a16:colId xmlns:a16="http://schemas.microsoft.com/office/drawing/2014/main" val="20007"/>
                    </a:ext>
                  </a:extLst>
                </a:gridCol>
                <a:gridCol w="620791">
                  <a:extLst>
                    <a:ext uri="{9D8B030D-6E8A-4147-A177-3AD203B41FA5}">
                      <a16:colId xmlns:a16="http://schemas.microsoft.com/office/drawing/2014/main" val="20008"/>
                    </a:ext>
                  </a:extLst>
                </a:gridCol>
                <a:gridCol w="620791">
                  <a:extLst>
                    <a:ext uri="{9D8B030D-6E8A-4147-A177-3AD203B41FA5}">
                      <a16:colId xmlns:a16="http://schemas.microsoft.com/office/drawing/2014/main" val="20009"/>
                    </a:ext>
                  </a:extLst>
                </a:gridCol>
                <a:gridCol w="620791">
                  <a:extLst>
                    <a:ext uri="{9D8B030D-6E8A-4147-A177-3AD203B41FA5}">
                      <a16:colId xmlns:a16="http://schemas.microsoft.com/office/drawing/2014/main" val="20010"/>
                    </a:ext>
                  </a:extLst>
                </a:gridCol>
                <a:gridCol w="620791">
                  <a:extLst>
                    <a:ext uri="{9D8B030D-6E8A-4147-A177-3AD203B41FA5}">
                      <a16:colId xmlns:a16="http://schemas.microsoft.com/office/drawing/2014/main" val="20011"/>
                    </a:ext>
                  </a:extLst>
                </a:gridCol>
                <a:gridCol w="620791">
                  <a:extLst>
                    <a:ext uri="{9D8B030D-6E8A-4147-A177-3AD203B41FA5}">
                      <a16:colId xmlns:a16="http://schemas.microsoft.com/office/drawing/2014/main" val="20012"/>
                    </a:ext>
                  </a:extLst>
                </a:gridCol>
                <a:gridCol w="620791">
                  <a:extLst>
                    <a:ext uri="{9D8B030D-6E8A-4147-A177-3AD203B41FA5}">
                      <a16:colId xmlns:a16="http://schemas.microsoft.com/office/drawing/2014/main" val="20013"/>
                    </a:ext>
                  </a:extLst>
                </a:gridCol>
                <a:gridCol w="620791">
                  <a:extLst>
                    <a:ext uri="{9D8B030D-6E8A-4147-A177-3AD203B41FA5}">
                      <a16:colId xmlns:a16="http://schemas.microsoft.com/office/drawing/2014/main" val="20014"/>
                    </a:ext>
                  </a:extLst>
                </a:gridCol>
                <a:gridCol w="620791">
                  <a:extLst>
                    <a:ext uri="{9D8B030D-6E8A-4147-A177-3AD203B41FA5}">
                      <a16:colId xmlns:a16="http://schemas.microsoft.com/office/drawing/2014/main" val="20015"/>
                    </a:ext>
                  </a:extLst>
                </a:gridCol>
                <a:gridCol w="620791">
                  <a:extLst>
                    <a:ext uri="{9D8B030D-6E8A-4147-A177-3AD203B41FA5}">
                      <a16:colId xmlns:a16="http://schemas.microsoft.com/office/drawing/2014/main" val="20016"/>
                    </a:ext>
                  </a:extLst>
                </a:gridCol>
                <a:gridCol w="620791">
                  <a:extLst>
                    <a:ext uri="{9D8B030D-6E8A-4147-A177-3AD203B41FA5}">
                      <a16:colId xmlns:a16="http://schemas.microsoft.com/office/drawing/2014/main" val="20017"/>
                    </a:ext>
                  </a:extLst>
                </a:gridCol>
              </a:tblGrid>
              <a:tr h="424872">
                <a:tc>
                  <a:txBody>
                    <a:bodyPr/>
                    <a:lstStyle/>
                    <a:p>
                      <a:pPr algn="l" fontAlgn="b"/>
                      <a:r>
                        <a:rPr lang="sk-SK" sz="1100" u="none" strike="noStrike" dirty="0">
                          <a:effectLst/>
                        </a:rPr>
                        <a:t> </a:t>
                      </a:r>
                      <a:endParaRPr lang="sk-SK" sz="11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DL</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KP</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LB</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LD</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LL</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ML</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MZ</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OP</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PD</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PK</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PM</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SL</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SW</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WL</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WM</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ZP</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800" u="none" strike="noStrike" dirty="0">
                          <a:effectLst/>
                        </a:rPr>
                        <a:t>PL</a:t>
                      </a:r>
                      <a:endParaRPr lang="sk-SK" sz="1800" b="0" i="0" u="none" strike="noStrike" dirty="0">
                        <a:solidFill>
                          <a:srgbClr val="000000"/>
                        </a:solidFill>
                        <a:effectLst/>
                        <a:latin typeface="Calibri"/>
                      </a:endParaRPr>
                    </a:p>
                  </a:txBody>
                  <a:tcPr marL="6957" marR="6957" marT="6957" marB="0" anchor="b"/>
                </a:tc>
                <a:extLst>
                  <a:ext uri="{0D108BD9-81ED-4DB2-BD59-A6C34878D82A}">
                    <a16:rowId xmlns:a16="http://schemas.microsoft.com/office/drawing/2014/main" val="10000"/>
                  </a:ext>
                </a:extLst>
              </a:tr>
              <a:tr h="424872">
                <a:tc>
                  <a:txBody>
                    <a:bodyPr/>
                    <a:lstStyle/>
                    <a:p>
                      <a:pPr algn="l" fontAlgn="b"/>
                      <a:r>
                        <a:rPr lang="sk-SK" sz="1800" u="none" strike="noStrike" dirty="0">
                          <a:effectLst/>
                        </a:rPr>
                        <a:t>2021</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1.18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0.83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0.77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1.00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0.89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1"/>
                  </a:ext>
                </a:extLst>
              </a:tr>
              <a:tr h="424872">
                <a:tc>
                  <a:txBody>
                    <a:bodyPr/>
                    <a:lstStyle/>
                    <a:p>
                      <a:pPr algn="l" fontAlgn="b"/>
                      <a:r>
                        <a:rPr lang="sk-SK" sz="1800" u="none" strike="noStrike" dirty="0">
                          <a:effectLst/>
                        </a:rPr>
                        <a:t>2022</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1.26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0.88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0.81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0.98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1.44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0.77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0.94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2"/>
                  </a:ext>
                </a:extLst>
              </a:tr>
              <a:tr h="424872">
                <a:tc>
                  <a:txBody>
                    <a:bodyPr/>
                    <a:lstStyle/>
                    <a:p>
                      <a:pPr algn="l" fontAlgn="b"/>
                      <a:r>
                        <a:rPr lang="sk-SK" sz="1800" u="none" strike="noStrike" dirty="0">
                          <a:effectLst/>
                        </a:rPr>
                        <a:t>2023</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1.41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1.11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0.81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1.58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1.97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1.01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3"/>
                  </a:ext>
                </a:extLst>
              </a:tr>
              <a:tr h="424872">
                <a:tc>
                  <a:txBody>
                    <a:bodyPr/>
                    <a:lstStyle/>
                    <a:p>
                      <a:pPr algn="l" fontAlgn="b"/>
                      <a:r>
                        <a:rPr lang="sk-SK" sz="1800" u="none" strike="noStrike" dirty="0">
                          <a:effectLst/>
                        </a:rPr>
                        <a:t>2024</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1.60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1.06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0.85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1.75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2.33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0.93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0.86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1.83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0.89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1.11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4"/>
                  </a:ext>
                </a:extLst>
              </a:tr>
              <a:tr h="424872">
                <a:tc>
                  <a:txBody>
                    <a:bodyPr/>
                    <a:lstStyle/>
                    <a:p>
                      <a:pPr algn="l" fontAlgn="b"/>
                      <a:r>
                        <a:rPr lang="sk-SK" sz="1800" u="none" strike="noStrike" dirty="0">
                          <a:effectLst/>
                        </a:rPr>
                        <a:t>2025</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1.80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1.18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1.10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1.46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1.92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2.72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1.06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0.90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1.15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1.40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1.49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2.12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1.22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5"/>
                  </a:ext>
                </a:extLst>
              </a:tr>
              <a:tr h="424872">
                <a:tc>
                  <a:txBody>
                    <a:bodyPr/>
                    <a:lstStyle/>
                    <a:p>
                      <a:pPr algn="l" fontAlgn="b"/>
                      <a:r>
                        <a:rPr lang="sk-SK" sz="1800" u="none" strike="noStrike" dirty="0">
                          <a:effectLst/>
                        </a:rPr>
                        <a:t>2026</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2.00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1.30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2.10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3.12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1.18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0.94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1.27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1.49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1.63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1.34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2.41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1.33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6"/>
                  </a:ext>
                </a:extLst>
              </a:tr>
              <a:tr h="424872">
                <a:tc>
                  <a:txBody>
                    <a:bodyPr/>
                    <a:lstStyle/>
                    <a:p>
                      <a:pPr algn="l" fontAlgn="b"/>
                      <a:r>
                        <a:rPr lang="sk-SK" sz="1800" u="none" strike="noStrike" dirty="0">
                          <a:effectLst/>
                        </a:rPr>
                        <a:t>2027</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2.17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1.40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1.81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0.97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2.26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3.50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1.29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0.97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1.38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1.75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1.43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2.67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1.09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1.44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1.43   </a:t>
                      </a:r>
                      <a:endParaRPr lang="sk-SK" sz="1600" b="0" i="0" u="none" strike="noStrike">
                        <a:solidFill>
                          <a:srgbClr val="000000"/>
                        </a:solidFill>
                        <a:effectLst/>
                        <a:latin typeface="Calibri"/>
                      </a:endParaRPr>
                    </a:p>
                  </a:txBody>
                  <a:tcPr marL="6957" marR="6957" marT="6957" marB="0" anchor="b"/>
                </a:tc>
                <a:extLst>
                  <a:ext uri="{0D108BD9-81ED-4DB2-BD59-A6C34878D82A}">
                    <a16:rowId xmlns:a16="http://schemas.microsoft.com/office/drawing/2014/main" val="10007"/>
                  </a:ext>
                </a:extLst>
              </a:tr>
              <a:tr h="424872">
                <a:tc>
                  <a:txBody>
                    <a:bodyPr/>
                    <a:lstStyle/>
                    <a:p>
                      <a:pPr algn="l" fontAlgn="b"/>
                      <a:r>
                        <a:rPr lang="sk-SK" sz="1800" u="none" strike="noStrike" dirty="0">
                          <a:effectLst/>
                        </a:rPr>
                        <a:t>2028</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2.39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1.53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1.45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2.02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2.47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3.95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1.43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1.91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1.54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3.00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1.17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1.53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1.55   </a:t>
                      </a:r>
                      <a:endParaRPr lang="sk-SK" sz="1600" b="0" i="0" u="none" strike="noStrike" dirty="0">
                        <a:solidFill>
                          <a:srgbClr val="000000"/>
                        </a:solidFill>
                        <a:effectLst/>
                        <a:latin typeface="Calibri"/>
                      </a:endParaRPr>
                    </a:p>
                  </a:txBody>
                  <a:tcPr marL="6957" marR="6957" marT="6957" marB="0" anchor="b"/>
                </a:tc>
                <a:extLst>
                  <a:ext uri="{0D108BD9-81ED-4DB2-BD59-A6C34878D82A}">
                    <a16:rowId xmlns:a16="http://schemas.microsoft.com/office/drawing/2014/main" val="10008"/>
                  </a:ext>
                </a:extLst>
              </a:tr>
              <a:tr h="424872">
                <a:tc>
                  <a:txBody>
                    <a:bodyPr/>
                    <a:lstStyle/>
                    <a:p>
                      <a:pPr algn="l" fontAlgn="b"/>
                      <a:r>
                        <a:rPr lang="sk-SK" sz="1800" u="none" strike="noStrike" dirty="0">
                          <a:effectLst/>
                        </a:rPr>
                        <a:t>2029</a:t>
                      </a:r>
                      <a:endParaRPr lang="sk-SK" sz="18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dirty="0">
                          <a:effectLst/>
                        </a:rPr>
                        <a:t>       2.57   </a:t>
                      </a:r>
                      <a:endParaRPr lang="sk-SK" sz="1600" b="0" i="0" u="none" strike="noStrike" dirty="0">
                        <a:solidFill>
                          <a:srgbClr val="000000"/>
                        </a:solidFill>
                        <a:effectLst/>
                        <a:latin typeface="Calibri"/>
                      </a:endParaRPr>
                    </a:p>
                  </a:txBody>
                  <a:tcPr marL="6957" marR="6957" marT="6957" marB="0" anchor="b"/>
                </a:tc>
                <a:tc>
                  <a:txBody>
                    <a:bodyPr/>
                    <a:lstStyle/>
                    <a:p>
                      <a:pPr algn="ctr" fontAlgn="b"/>
                      <a:r>
                        <a:rPr lang="sk-SK" sz="1600" u="none" strike="noStrike">
                          <a:effectLst/>
                        </a:rPr>
                        <a:t>       1.65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2.21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2.66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4.35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1.54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1.04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1.72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2.05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1.63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3.30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1.24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a:effectLst/>
                        </a:rPr>
                        <a:t>       1.61   </a:t>
                      </a:r>
                      <a:endParaRPr lang="sk-SK" sz="1600" b="0" i="0" u="none" strike="noStrike">
                        <a:solidFill>
                          <a:srgbClr val="000000"/>
                        </a:solidFill>
                        <a:effectLst/>
                        <a:latin typeface="Calibri"/>
                      </a:endParaRPr>
                    </a:p>
                  </a:txBody>
                  <a:tcPr marL="6957" marR="6957" marT="6957" marB="0" anchor="b"/>
                </a:tc>
                <a:tc>
                  <a:txBody>
                    <a:bodyPr/>
                    <a:lstStyle/>
                    <a:p>
                      <a:pPr algn="ctr" fontAlgn="b"/>
                      <a:r>
                        <a:rPr lang="sk-SK" sz="1600" u="none" strike="noStrike" dirty="0">
                          <a:effectLst/>
                        </a:rPr>
                        <a:t>       1.65   </a:t>
                      </a:r>
                      <a:endParaRPr lang="sk-SK" sz="1600" b="0" i="0" u="none" strike="noStrike" dirty="0">
                        <a:solidFill>
                          <a:srgbClr val="000000"/>
                        </a:solidFill>
                        <a:effectLst/>
                        <a:latin typeface="Calibri"/>
                      </a:endParaRPr>
                    </a:p>
                  </a:txBody>
                  <a:tcPr marL="6957" marR="6957" marT="6957" marB="0" anchor="b"/>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849165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2DB0C-B806-4D25-A541-7A6784D62F12}"/>
              </a:ext>
            </a:extLst>
          </p:cNvPr>
          <p:cNvSpPr>
            <a:spLocks noGrp="1"/>
          </p:cNvSpPr>
          <p:nvPr>
            <p:ph type="title"/>
          </p:nvPr>
        </p:nvSpPr>
        <p:spPr/>
        <p:txBody>
          <a:bodyPr/>
          <a:lstStyle/>
          <a:p>
            <a:r>
              <a:rPr lang="en-US" dirty="0"/>
              <a:t>Conclusions and discussion (1)</a:t>
            </a:r>
            <a:endParaRPr lang="sk-SK" dirty="0"/>
          </a:p>
        </p:txBody>
      </p:sp>
      <p:sp>
        <p:nvSpPr>
          <p:cNvPr id="3" name="Content Placeholder 2">
            <a:extLst>
              <a:ext uri="{FF2B5EF4-FFF2-40B4-BE49-F238E27FC236}">
                <a16:creationId xmlns:a16="http://schemas.microsoft.com/office/drawing/2014/main" id="{70138C05-3408-4E2E-A43D-E24887375B5A}"/>
              </a:ext>
            </a:extLst>
          </p:cNvPr>
          <p:cNvSpPr>
            <a:spLocks noGrp="1"/>
          </p:cNvSpPr>
          <p:nvPr>
            <p:ph idx="1"/>
          </p:nvPr>
        </p:nvSpPr>
        <p:spPr/>
        <p:txBody>
          <a:bodyPr/>
          <a:lstStyle/>
          <a:p>
            <a:pPr fontAlgn="base">
              <a:lnSpc>
                <a:spcPct val="95000"/>
              </a:lnSpc>
              <a:spcBef>
                <a:spcPts val="1200"/>
              </a:spcBef>
              <a:buSzPct val="100000"/>
            </a:pPr>
            <a:r>
              <a:rPr lang="en-US" sz="2400" dirty="0"/>
              <a:t>Relatively high allocations in the regions</a:t>
            </a:r>
          </a:p>
          <a:p>
            <a:pPr fontAlgn="base">
              <a:lnSpc>
                <a:spcPct val="95000"/>
              </a:lnSpc>
              <a:spcBef>
                <a:spcPts val="1200"/>
              </a:spcBef>
              <a:buSzPct val="100000"/>
            </a:pPr>
            <a:r>
              <a:rPr lang="en-US" sz="2400" dirty="0"/>
              <a:t>Very uneven spending over time in the 2007-2013 budget period and 2014-2020 as well</a:t>
            </a:r>
          </a:p>
          <a:p>
            <a:pPr fontAlgn="base">
              <a:lnSpc>
                <a:spcPct val="95000"/>
              </a:lnSpc>
              <a:spcBef>
                <a:spcPts val="1200"/>
              </a:spcBef>
              <a:buSzPct val="100000"/>
            </a:pPr>
            <a:r>
              <a:rPr lang="en-US" sz="2400" dirty="0"/>
              <a:t>During the process of data processing it was revealed that regional allocations were significantly different. </a:t>
            </a:r>
          </a:p>
          <a:p>
            <a:pPr algn="just" fontAlgn="base">
              <a:lnSpc>
                <a:spcPct val="95000"/>
              </a:lnSpc>
              <a:spcBef>
                <a:spcPts val="1200"/>
              </a:spcBef>
              <a:buSzPct val="100000"/>
            </a:pPr>
            <a:r>
              <a:rPr lang="en-US" sz="2400" dirty="0"/>
              <a:t>In case of more balanced implementation over the programming period sustainability of created jobs would be higher as well as effectiveness of the used resources. This was confirmed by the development of the cumulative multiplier at the end of the programming period.</a:t>
            </a:r>
            <a:endParaRPr lang="sk-SK" sz="2400" dirty="0"/>
          </a:p>
          <a:p>
            <a:endParaRPr lang="sk-SK" sz="2400" dirty="0"/>
          </a:p>
        </p:txBody>
      </p:sp>
    </p:spTree>
    <p:extLst>
      <p:ext uri="{BB962C8B-B14F-4D97-AF65-F5344CB8AC3E}">
        <p14:creationId xmlns:p14="http://schemas.microsoft.com/office/powerpoint/2010/main" val="3088541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9849C-0073-489D-9E84-1DAC01FDEF90}"/>
              </a:ext>
            </a:extLst>
          </p:cNvPr>
          <p:cNvSpPr>
            <a:spLocks noGrp="1"/>
          </p:cNvSpPr>
          <p:nvPr>
            <p:ph type="title"/>
          </p:nvPr>
        </p:nvSpPr>
        <p:spPr/>
        <p:txBody>
          <a:bodyPr/>
          <a:lstStyle/>
          <a:p>
            <a:r>
              <a:rPr lang="en-GB" dirty="0"/>
              <a:t>Outline</a:t>
            </a:r>
            <a:endParaRPr lang="sk-SK" dirty="0"/>
          </a:p>
        </p:txBody>
      </p:sp>
      <p:sp>
        <p:nvSpPr>
          <p:cNvPr id="3" name="Content Placeholder 2">
            <a:extLst>
              <a:ext uri="{FF2B5EF4-FFF2-40B4-BE49-F238E27FC236}">
                <a16:creationId xmlns:a16="http://schemas.microsoft.com/office/drawing/2014/main" id="{8C62F882-4646-410A-9447-CB66FA9026C6}"/>
              </a:ext>
            </a:extLst>
          </p:cNvPr>
          <p:cNvSpPr>
            <a:spLocks noGrp="1"/>
          </p:cNvSpPr>
          <p:nvPr>
            <p:ph idx="1"/>
          </p:nvPr>
        </p:nvSpPr>
        <p:spPr/>
        <p:txBody>
          <a:bodyPr/>
          <a:lstStyle/>
          <a:p>
            <a:r>
              <a:rPr lang="en-US" sz="2800" dirty="0"/>
              <a:t>Application of regional HERMIN model under different periods and conditions to assess the regional cohesion policy</a:t>
            </a:r>
          </a:p>
          <a:p>
            <a:r>
              <a:rPr lang="en-US" sz="2800" dirty="0"/>
              <a:t>Estimation of potential impact of SF for different implementation scenarios</a:t>
            </a:r>
          </a:p>
          <a:p>
            <a:r>
              <a:rPr lang="en-US" sz="2800" dirty="0"/>
              <a:t>Previous work on ex-post and ex-ante assessment and development of HERMIN methodology and regional modelling (since 2006)</a:t>
            </a:r>
            <a:endParaRPr lang="sk-SK" sz="2800" dirty="0"/>
          </a:p>
          <a:p>
            <a:r>
              <a:rPr lang="en-US" sz="2800" dirty="0"/>
              <a:t>Working on comparison of the regional assessments for Slovakia, Poland and Czech republic for programming period 2021-2027</a:t>
            </a:r>
          </a:p>
          <a:p>
            <a:pPr marL="0" indent="0">
              <a:buNone/>
            </a:pPr>
            <a:endParaRPr lang="sk-SK" dirty="0"/>
          </a:p>
        </p:txBody>
      </p:sp>
    </p:spTree>
    <p:extLst>
      <p:ext uri="{BB962C8B-B14F-4D97-AF65-F5344CB8AC3E}">
        <p14:creationId xmlns:p14="http://schemas.microsoft.com/office/powerpoint/2010/main" val="1441526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0C80F-09B5-4F45-A9CD-7BEC68E4FCA6}"/>
              </a:ext>
            </a:extLst>
          </p:cNvPr>
          <p:cNvSpPr>
            <a:spLocks noGrp="1"/>
          </p:cNvSpPr>
          <p:nvPr>
            <p:ph type="title"/>
          </p:nvPr>
        </p:nvSpPr>
        <p:spPr/>
        <p:txBody>
          <a:bodyPr/>
          <a:lstStyle/>
          <a:p>
            <a:r>
              <a:rPr lang="en-US" dirty="0"/>
              <a:t>Conclusions and </a:t>
            </a:r>
            <a:r>
              <a:rPr lang="en-US" dirty="0" err="1"/>
              <a:t>discusison</a:t>
            </a:r>
            <a:r>
              <a:rPr lang="en-US" dirty="0"/>
              <a:t> (2)</a:t>
            </a:r>
            <a:endParaRPr lang="sk-SK" dirty="0"/>
          </a:p>
        </p:txBody>
      </p:sp>
      <p:sp>
        <p:nvSpPr>
          <p:cNvPr id="3" name="Content Placeholder 2">
            <a:extLst>
              <a:ext uri="{FF2B5EF4-FFF2-40B4-BE49-F238E27FC236}">
                <a16:creationId xmlns:a16="http://schemas.microsoft.com/office/drawing/2014/main" id="{D21477F1-B2C3-4FAC-8EDA-D7056623B766}"/>
              </a:ext>
            </a:extLst>
          </p:cNvPr>
          <p:cNvSpPr>
            <a:spLocks noGrp="1"/>
          </p:cNvSpPr>
          <p:nvPr>
            <p:ph idx="1"/>
          </p:nvPr>
        </p:nvSpPr>
        <p:spPr/>
        <p:txBody>
          <a:bodyPr/>
          <a:lstStyle/>
          <a:p>
            <a:pPr algn="just"/>
            <a:r>
              <a:rPr lang="en-US" sz="2600" dirty="0"/>
              <a:t>According to results the growth scenario would lead to faster economic growth but on the other hand would lead to deepening of regional differences.</a:t>
            </a:r>
            <a:endParaRPr lang="sk-SK" sz="2600" dirty="0"/>
          </a:p>
          <a:p>
            <a:pPr algn="just"/>
            <a:r>
              <a:rPr lang="en-US" sz="2600" dirty="0"/>
              <a:t>During the crisis, regional model suggested to prefer cohesion scenario over growth one, but presented results indicates, that this is not the case in current conditions.</a:t>
            </a:r>
          </a:p>
          <a:p>
            <a:pPr algn="just"/>
            <a:r>
              <a:rPr lang="en-US" sz="2600" dirty="0"/>
              <a:t>Results were aimed mainly towards effects on national economy, but deeper exploration of regional results can reveal additional significant findings.</a:t>
            </a:r>
          </a:p>
          <a:p>
            <a:pPr algn="just"/>
            <a:r>
              <a:rPr lang="en-US" sz="2600" dirty="0"/>
              <a:t>Cooperation with Slovak government office in terms of ESIF implementation. Established cooperation with Czech government office (and </a:t>
            </a:r>
            <a:r>
              <a:rPr lang="en-US" sz="2600" dirty="0" err="1"/>
              <a:t>MoF</a:t>
            </a:r>
            <a:r>
              <a:rPr lang="en-US" sz="2600" dirty="0"/>
              <a:t>) in terms of further implementation of regional HERMIN model in Czech Republic.</a:t>
            </a:r>
          </a:p>
        </p:txBody>
      </p:sp>
    </p:spTree>
    <p:extLst>
      <p:ext uri="{BB962C8B-B14F-4D97-AF65-F5344CB8AC3E}">
        <p14:creationId xmlns:p14="http://schemas.microsoft.com/office/powerpoint/2010/main" val="3109747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EF065-A765-4DCF-8827-B7707A6C4BC3}"/>
              </a:ext>
            </a:extLst>
          </p:cNvPr>
          <p:cNvSpPr>
            <a:spLocks noGrp="1"/>
          </p:cNvSpPr>
          <p:nvPr>
            <p:ph type="title"/>
          </p:nvPr>
        </p:nvSpPr>
        <p:spPr/>
        <p:txBody>
          <a:bodyPr/>
          <a:lstStyle/>
          <a:p>
            <a:r>
              <a:rPr lang="en-US" dirty="0"/>
              <a:t>References</a:t>
            </a:r>
            <a:endParaRPr lang="sk-SK" dirty="0"/>
          </a:p>
        </p:txBody>
      </p:sp>
      <p:sp>
        <p:nvSpPr>
          <p:cNvPr id="3" name="Content Placeholder 2">
            <a:extLst>
              <a:ext uri="{FF2B5EF4-FFF2-40B4-BE49-F238E27FC236}">
                <a16:creationId xmlns:a16="http://schemas.microsoft.com/office/drawing/2014/main" id="{0F5E8505-A5C0-47EB-8C03-6A5B7EC20EEE}"/>
              </a:ext>
            </a:extLst>
          </p:cNvPr>
          <p:cNvSpPr>
            <a:spLocks noGrp="1"/>
          </p:cNvSpPr>
          <p:nvPr>
            <p:ph idx="1"/>
          </p:nvPr>
        </p:nvSpPr>
        <p:spPr/>
        <p:txBody>
          <a:bodyPr/>
          <a:lstStyle/>
          <a:p>
            <a:r>
              <a:rPr lang="sk-SK" sz="1200" dirty="0" err="1"/>
              <a:t>d'ALCANTARA</a:t>
            </a:r>
            <a:r>
              <a:rPr lang="sk-SK" sz="1200" dirty="0"/>
              <a:t>, G. – ITALIANER, A. (1982): </a:t>
            </a:r>
            <a:r>
              <a:rPr lang="sk-SK" sz="1200" dirty="0" err="1"/>
              <a:t>European</a:t>
            </a:r>
            <a:r>
              <a:rPr lang="sk-SK" sz="1200" dirty="0"/>
              <a:t> </a:t>
            </a:r>
            <a:r>
              <a:rPr lang="sk-SK" sz="1200" dirty="0" err="1"/>
              <a:t>project</a:t>
            </a:r>
            <a:r>
              <a:rPr lang="sk-SK" sz="1200" dirty="0"/>
              <a:t> </a:t>
            </a:r>
            <a:r>
              <a:rPr lang="sk-SK" sz="1200" dirty="0" err="1"/>
              <a:t>for</a:t>
            </a:r>
            <a:r>
              <a:rPr lang="sk-SK" sz="1200" dirty="0"/>
              <a:t> a </a:t>
            </a:r>
            <a:r>
              <a:rPr lang="sk-SK" sz="1200" dirty="0" err="1"/>
              <a:t>multinational</a:t>
            </a:r>
            <a:r>
              <a:rPr lang="sk-SK" sz="1200" dirty="0"/>
              <a:t> </a:t>
            </a:r>
            <a:r>
              <a:rPr lang="sk-SK" sz="1200" dirty="0" err="1"/>
              <a:t>macrosectoral</a:t>
            </a:r>
            <a:r>
              <a:rPr lang="sk-SK" sz="1200" dirty="0"/>
              <a:t> model, Report MS 11 to </a:t>
            </a:r>
            <a:r>
              <a:rPr lang="sk-SK" sz="1200" dirty="0" err="1"/>
              <a:t>the</a:t>
            </a:r>
            <a:r>
              <a:rPr lang="sk-SK" sz="1200" dirty="0"/>
              <a:t> </a:t>
            </a:r>
            <a:r>
              <a:rPr lang="sk-SK" sz="1200" dirty="0" err="1"/>
              <a:t>Commission</a:t>
            </a:r>
            <a:r>
              <a:rPr lang="sk-SK" sz="1200" dirty="0"/>
              <a:t> of </a:t>
            </a:r>
            <a:r>
              <a:rPr lang="sk-SK" sz="1200" dirty="0" err="1"/>
              <a:t>the</a:t>
            </a:r>
            <a:r>
              <a:rPr lang="sk-SK" sz="1200" dirty="0"/>
              <a:t> </a:t>
            </a:r>
            <a:r>
              <a:rPr lang="sk-SK" sz="1200" dirty="0" err="1"/>
              <a:t>European</a:t>
            </a:r>
            <a:r>
              <a:rPr lang="sk-SK" sz="1200" dirty="0"/>
              <a:t> </a:t>
            </a:r>
            <a:r>
              <a:rPr lang="sk-SK" sz="1200" dirty="0" err="1"/>
              <a:t>Communities</a:t>
            </a:r>
            <a:r>
              <a:rPr lang="sk-SK" sz="1200" dirty="0"/>
              <a:t>, </a:t>
            </a:r>
            <a:r>
              <a:rPr lang="sk-SK" sz="1200" dirty="0" err="1"/>
              <a:t>Directorate</a:t>
            </a:r>
            <a:r>
              <a:rPr lang="sk-SK" sz="1200" dirty="0"/>
              <a:t>-General </a:t>
            </a:r>
            <a:r>
              <a:rPr lang="sk-SK" sz="1200" dirty="0" err="1"/>
              <a:t>for</a:t>
            </a:r>
            <a:r>
              <a:rPr lang="sk-SK" sz="1200" dirty="0"/>
              <a:t> </a:t>
            </a:r>
            <a:r>
              <a:rPr lang="sk-SK" sz="1200" dirty="0" err="1"/>
              <a:t>Science</a:t>
            </a:r>
            <a:r>
              <a:rPr lang="sk-SK" sz="1200" dirty="0"/>
              <a:t>, </a:t>
            </a:r>
            <a:r>
              <a:rPr lang="sk-SK" sz="1200" dirty="0" err="1"/>
              <a:t>Research</a:t>
            </a:r>
            <a:r>
              <a:rPr lang="sk-SK" sz="1200" dirty="0"/>
              <a:t> and </a:t>
            </a:r>
            <a:r>
              <a:rPr lang="sk-SK" sz="1200" dirty="0" err="1"/>
              <a:t>Development</a:t>
            </a:r>
            <a:r>
              <a:rPr lang="sk-SK" sz="1200" dirty="0"/>
              <a:t>, </a:t>
            </a:r>
            <a:r>
              <a:rPr lang="sk-SK" sz="1200" dirty="0" err="1"/>
              <a:t>Brussels</a:t>
            </a:r>
            <a:r>
              <a:rPr lang="sk-SK" sz="1200" dirty="0"/>
              <a:t>. </a:t>
            </a:r>
          </a:p>
          <a:p>
            <a:r>
              <a:rPr lang="sk-SK" sz="1200" cap="all" dirty="0" err="1"/>
              <a:t>Bradley</a:t>
            </a:r>
            <a:r>
              <a:rPr lang="sk-SK" sz="1200" cap="all" dirty="0"/>
              <a:t>, J. - Best, M.</a:t>
            </a:r>
            <a:r>
              <a:rPr lang="sk-SK" sz="1200" dirty="0"/>
              <a:t> (2012): </a:t>
            </a:r>
            <a:r>
              <a:rPr lang="sk-SK" sz="1200" dirty="0" err="1"/>
              <a:t>Rethinking</a:t>
            </a:r>
            <a:r>
              <a:rPr lang="sk-SK" sz="1200" dirty="0"/>
              <a:t> </a:t>
            </a:r>
            <a:r>
              <a:rPr lang="sk-SK" sz="1200" dirty="0" err="1"/>
              <a:t>regional</a:t>
            </a:r>
            <a:r>
              <a:rPr lang="sk-SK" sz="1200" dirty="0"/>
              <a:t> </a:t>
            </a:r>
            <a:r>
              <a:rPr lang="sk-SK" sz="1200" dirty="0" err="1"/>
              <a:t>develpment</a:t>
            </a:r>
            <a:r>
              <a:rPr lang="sk-SK" sz="1200" dirty="0"/>
              <a:t> </a:t>
            </a:r>
            <a:r>
              <a:rPr lang="sk-SK" sz="1200" dirty="0" err="1"/>
              <a:t>strategy</a:t>
            </a:r>
            <a:r>
              <a:rPr lang="sk-SK" sz="1200" dirty="0"/>
              <a:t> in </a:t>
            </a:r>
            <a:r>
              <a:rPr lang="sk-SK" sz="1200" dirty="0" err="1"/>
              <a:t>the</a:t>
            </a:r>
            <a:r>
              <a:rPr lang="sk-SK" sz="1200" dirty="0"/>
              <a:t> </a:t>
            </a:r>
            <a:r>
              <a:rPr lang="sk-SK" sz="1200" dirty="0" err="1"/>
              <a:t>context</a:t>
            </a:r>
            <a:r>
              <a:rPr lang="sk-SK" sz="1200" dirty="0"/>
              <a:t> of </a:t>
            </a:r>
            <a:r>
              <a:rPr lang="sk-SK" sz="1200" dirty="0" err="1"/>
              <a:t>structural</a:t>
            </a:r>
            <a:r>
              <a:rPr lang="sk-SK" sz="1200" dirty="0"/>
              <a:t> </a:t>
            </a:r>
            <a:r>
              <a:rPr lang="sk-SK" sz="1200" dirty="0" err="1"/>
              <a:t>funds</a:t>
            </a:r>
            <a:r>
              <a:rPr lang="sk-SK" sz="1200" dirty="0"/>
              <a:t>: </a:t>
            </a:r>
            <a:r>
              <a:rPr lang="sk-SK" sz="1200" dirty="0" err="1"/>
              <a:t>Lessons</a:t>
            </a:r>
            <a:r>
              <a:rPr lang="sk-SK" sz="1200" dirty="0"/>
              <a:t> </a:t>
            </a:r>
            <a:r>
              <a:rPr lang="sk-SK" sz="1200" dirty="0" err="1"/>
              <a:t>from</a:t>
            </a:r>
            <a:r>
              <a:rPr lang="sk-SK" sz="1200" dirty="0"/>
              <a:t> </a:t>
            </a:r>
            <a:r>
              <a:rPr lang="sk-SK" sz="1200" dirty="0" err="1"/>
              <a:t>the</a:t>
            </a:r>
            <a:r>
              <a:rPr lang="sk-SK" sz="1200" dirty="0"/>
              <a:t> </a:t>
            </a:r>
            <a:r>
              <a:rPr lang="sk-SK" sz="1200" dirty="0" err="1"/>
              <a:t>Irish</a:t>
            </a:r>
            <a:r>
              <a:rPr lang="sk-SK" sz="1200" dirty="0"/>
              <a:t> </a:t>
            </a:r>
            <a:r>
              <a:rPr lang="sk-SK" sz="1200" dirty="0" err="1"/>
              <a:t>cross-border</a:t>
            </a:r>
            <a:r>
              <a:rPr lang="sk-SK" sz="1200" dirty="0"/>
              <a:t> </a:t>
            </a:r>
            <a:r>
              <a:rPr lang="sk-SK" sz="1200" dirty="0" err="1"/>
              <a:t>region</a:t>
            </a:r>
            <a:r>
              <a:rPr lang="sk-SK" sz="1200" dirty="0"/>
              <a:t>. </a:t>
            </a:r>
            <a:r>
              <a:rPr lang="sk-SK" sz="1200" dirty="0" err="1"/>
              <a:t>Presentované</a:t>
            </a:r>
            <a:r>
              <a:rPr lang="sk-SK" sz="1200" dirty="0"/>
              <a:t> na </a:t>
            </a:r>
            <a:r>
              <a:rPr lang="sk-SK" sz="1200" dirty="0" err="1"/>
              <a:t>the</a:t>
            </a:r>
            <a:r>
              <a:rPr lang="sk-SK" sz="1200" dirty="0"/>
              <a:t> </a:t>
            </a:r>
            <a:r>
              <a:rPr lang="sk-SK" sz="1200" dirty="0" err="1"/>
              <a:t>Directorate</a:t>
            </a:r>
            <a:r>
              <a:rPr lang="sk-SK" sz="1200" dirty="0"/>
              <a:t>-General </a:t>
            </a:r>
            <a:r>
              <a:rPr lang="sk-SK" sz="1200" dirty="0" err="1"/>
              <a:t>Regional</a:t>
            </a:r>
            <a:r>
              <a:rPr lang="sk-SK" sz="1200" dirty="0"/>
              <a:t> </a:t>
            </a:r>
            <a:r>
              <a:rPr lang="sk-SK" sz="1200" dirty="0" err="1"/>
              <a:t>Policy</a:t>
            </a:r>
            <a:r>
              <a:rPr lang="sk-SK" sz="1200" dirty="0"/>
              <a:t> - </a:t>
            </a:r>
            <a:r>
              <a:rPr lang="sk-SK" sz="1200" dirty="0" err="1"/>
              <a:t>Evaluation</a:t>
            </a:r>
            <a:r>
              <a:rPr lang="sk-SK" sz="1200" dirty="0"/>
              <a:t> </a:t>
            </a:r>
            <a:r>
              <a:rPr lang="sk-SK" sz="1200" dirty="0" err="1"/>
              <a:t>Network</a:t>
            </a:r>
            <a:r>
              <a:rPr lang="sk-SK" sz="1200" dirty="0"/>
              <a:t> </a:t>
            </a:r>
            <a:r>
              <a:rPr lang="sk-SK" sz="1200" dirty="0" err="1"/>
              <a:t>Meeting</a:t>
            </a:r>
            <a:r>
              <a:rPr lang="sk-SK" sz="1200" dirty="0"/>
              <a:t>, </a:t>
            </a:r>
            <a:r>
              <a:rPr lang="sk-SK" sz="1200" dirty="0" err="1"/>
              <a:t>Brussels</a:t>
            </a:r>
            <a:r>
              <a:rPr lang="sk-SK" sz="1200" dirty="0"/>
              <a:t>, </a:t>
            </a:r>
            <a:r>
              <a:rPr lang="sk-SK" sz="1200" dirty="0" err="1"/>
              <a:t>June</a:t>
            </a:r>
            <a:r>
              <a:rPr lang="sk-SK" sz="1200" dirty="0"/>
              <a:t> 21-22th 2012. </a:t>
            </a:r>
            <a:r>
              <a:rPr lang="sk-SK" sz="1200" i="1" dirty="0"/>
              <a:t>HERMIN </a:t>
            </a:r>
            <a:r>
              <a:rPr lang="sk-SK" sz="1200" i="1" dirty="0" err="1"/>
              <a:t>Economic</a:t>
            </a:r>
            <a:r>
              <a:rPr lang="sk-SK" sz="1200" i="1" dirty="0"/>
              <a:t> </a:t>
            </a:r>
            <a:r>
              <a:rPr lang="sk-SK" sz="1200" i="1" dirty="0" err="1"/>
              <a:t>Paper</a:t>
            </a:r>
            <a:r>
              <a:rPr lang="sk-SK" sz="1200" i="1" dirty="0"/>
              <a:t> 3-2012.</a:t>
            </a:r>
            <a:endParaRPr lang="sk-SK" sz="1200" dirty="0"/>
          </a:p>
          <a:p>
            <a:r>
              <a:rPr lang="sk-SK" sz="1200" cap="all" dirty="0" err="1"/>
              <a:t>Bradley</a:t>
            </a:r>
            <a:r>
              <a:rPr lang="sk-SK" sz="1200" cap="all" dirty="0"/>
              <a:t>, J. - </a:t>
            </a:r>
            <a:r>
              <a:rPr lang="sk-SK" sz="1200" cap="all" dirty="0" err="1"/>
              <a:t>Gács</a:t>
            </a:r>
            <a:r>
              <a:rPr lang="sk-SK" sz="1200" cap="all" dirty="0"/>
              <a:t>, J. - </a:t>
            </a:r>
            <a:r>
              <a:rPr lang="sk-SK" sz="1200" cap="all" dirty="0" err="1"/>
              <a:t>Kangur</a:t>
            </a:r>
            <a:r>
              <a:rPr lang="sk-SK" sz="1200" cap="all" dirty="0"/>
              <a:t>, A. - </a:t>
            </a:r>
            <a:r>
              <a:rPr lang="sk-SK" sz="1200" cap="all" dirty="0" err="1"/>
              <a:t>Lubenets</a:t>
            </a:r>
            <a:r>
              <a:rPr lang="sk-SK" sz="1200" cap="all" dirty="0"/>
              <a:t> N.</a:t>
            </a:r>
            <a:r>
              <a:rPr lang="sk-SK" sz="1200" dirty="0"/>
              <a:t> (2004): HERMIN: A </a:t>
            </a:r>
            <a:r>
              <a:rPr lang="sk-SK" sz="1200" dirty="0" err="1"/>
              <a:t>macro</a:t>
            </a:r>
            <a:r>
              <a:rPr lang="sk-SK" sz="1200" dirty="0"/>
              <a:t> model </a:t>
            </a:r>
            <a:r>
              <a:rPr lang="sk-SK" sz="1200" dirty="0" err="1"/>
              <a:t>framework</a:t>
            </a:r>
            <a:r>
              <a:rPr lang="sk-SK" sz="1200" dirty="0"/>
              <a:t> </a:t>
            </a:r>
            <a:r>
              <a:rPr lang="sk-SK" sz="1200" dirty="0" err="1"/>
              <a:t>for</a:t>
            </a:r>
            <a:r>
              <a:rPr lang="sk-SK" sz="1200" dirty="0"/>
              <a:t> </a:t>
            </a:r>
            <a:r>
              <a:rPr lang="sk-SK" sz="1200" dirty="0" err="1"/>
              <a:t>the</a:t>
            </a:r>
            <a:r>
              <a:rPr lang="sk-SK" sz="1200" dirty="0"/>
              <a:t> study of </a:t>
            </a:r>
            <a:r>
              <a:rPr lang="sk-SK" sz="1200" dirty="0" err="1"/>
              <a:t>cohesion</a:t>
            </a:r>
            <a:r>
              <a:rPr lang="sk-SK" sz="1200" dirty="0"/>
              <a:t> and </a:t>
            </a:r>
            <a:r>
              <a:rPr lang="sk-SK" sz="1200" dirty="0" err="1"/>
              <a:t>transition</a:t>
            </a:r>
            <a:r>
              <a:rPr lang="sk-SK" sz="1200" dirty="0"/>
              <a:t>, </a:t>
            </a:r>
            <a:r>
              <a:rPr lang="sk-SK" sz="1200" u="sng" dirty="0"/>
              <a:t>in</a:t>
            </a:r>
            <a:r>
              <a:rPr lang="sk-SK" sz="1200" dirty="0"/>
              <a:t>  J. </a:t>
            </a:r>
            <a:r>
              <a:rPr lang="sk-SK" sz="1200" dirty="0" err="1"/>
              <a:t>Bradley</a:t>
            </a:r>
            <a:r>
              <a:rPr lang="sk-SK" sz="1200" dirty="0"/>
              <a:t>, G. </a:t>
            </a:r>
            <a:r>
              <a:rPr lang="sk-SK" sz="1200" dirty="0" err="1"/>
              <a:t>Petrakos</a:t>
            </a:r>
            <a:r>
              <a:rPr lang="sk-SK" sz="1200" dirty="0"/>
              <a:t> and I. </a:t>
            </a:r>
            <a:r>
              <a:rPr lang="sk-SK" sz="1200" dirty="0" err="1"/>
              <a:t>Traistaru</a:t>
            </a:r>
            <a:r>
              <a:rPr lang="sk-SK" sz="1200" dirty="0"/>
              <a:t> (</a:t>
            </a:r>
            <a:r>
              <a:rPr lang="sk-SK" sz="1200" dirty="0" err="1"/>
              <a:t>eds</a:t>
            </a:r>
            <a:r>
              <a:rPr lang="sk-SK" sz="1200" dirty="0"/>
              <a:t>.), </a:t>
            </a:r>
            <a:r>
              <a:rPr lang="sk-SK" sz="1200" dirty="0" err="1"/>
              <a:t>Integration</a:t>
            </a:r>
            <a:r>
              <a:rPr lang="sk-SK" sz="1200" dirty="0"/>
              <a:t>, </a:t>
            </a:r>
            <a:r>
              <a:rPr lang="sk-SK" sz="1200" dirty="0" err="1"/>
              <a:t>Growth</a:t>
            </a:r>
            <a:r>
              <a:rPr lang="sk-SK" sz="1200" dirty="0"/>
              <a:t> and </a:t>
            </a:r>
            <a:r>
              <a:rPr lang="sk-SK" sz="1200" dirty="0" err="1"/>
              <a:t>Cohesion</a:t>
            </a:r>
            <a:r>
              <a:rPr lang="sk-SK" sz="1200" dirty="0"/>
              <a:t> in </a:t>
            </a:r>
            <a:r>
              <a:rPr lang="sk-SK" sz="1200" dirty="0" err="1"/>
              <a:t>an</a:t>
            </a:r>
            <a:r>
              <a:rPr lang="sk-SK" sz="1200" dirty="0"/>
              <a:t> </a:t>
            </a:r>
            <a:r>
              <a:rPr lang="sk-SK" sz="1200" dirty="0" err="1"/>
              <a:t>Enlarged</a:t>
            </a:r>
            <a:r>
              <a:rPr lang="sk-SK" sz="1200" dirty="0"/>
              <a:t> </a:t>
            </a:r>
            <a:r>
              <a:rPr lang="sk-SK" sz="1200" dirty="0" err="1"/>
              <a:t>European</a:t>
            </a:r>
            <a:r>
              <a:rPr lang="sk-SK" sz="1200" dirty="0"/>
              <a:t> </a:t>
            </a:r>
            <a:r>
              <a:rPr lang="sk-SK" sz="1200" dirty="0" err="1"/>
              <a:t>Union</a:t>
            </a:r>
            <a:r>
              <a:rPr lang="sk-SK" sz="1200" dirty="0"/>
              <a:t>, New York: </a:t>
            </a:r>
            <a:r>
              <a:rPr lang="sk-SK" sz="1200" dirty="0" err="1"/>
              <a:t>Springer</a:t>
            </a:r>
            <a:r>
              <a:rPr lang="sk-SK" sz="1200" dirty="0"/>
              <a:t>.</a:t>
            </a:r>
          </a:p>
          <a:p>
            <a:r>
              <a:rPr lang="sk-SK" sz="1200" cap="all" dirty="0" err="1"/>
              <a:t>Bradley</a:t>
            </a:r>
            <a:r>
              <a:rPr lang="sk-SK" sz="1200" cap="all" dirty="0"/>
              <a:t>, J. - </a:t>
            </a:r>
            <a:r>
              <a:rPr lang="sk-SK" sz="1200" cap="all" dirty="0" err="1"/>
              <a:t>Untiedt</a:t>
            </a:r>
            <a:r>
              <a:rPr lang="sk-SK" sz="1200" cap="all" dirty="0"/>
              <a:t>, G. - </a:t>
            </a:r>
            <a:r>
              <a:rPr lang="sk-SK" sz="1200" cap="all" dirty="0" err="1"/>
              <a:t>Mitze</a:t>
            </a:r>
            <a:r>
              <a:rPr lang="sk-SK" sz="1200" cap="all" dirty="0"/>
              <a:t>, T.</a:t>
            </a:r>
            <a:r>
              <a:rPr lang="sk-SK" sz="1200" dirty="0"/>
              <a:t> (2007):  </a:t>
            </a:r>
            <a:r>
              <a:rPr lang="sk-SK" sz="1200" dirty="0" err="1"/>
              <a:t>Analysis</a:t>
            </a:r>
            <a:r>
              <a:rPr lang="sk-SK" sz="1200" dirty="0"/>
              <a:t> of </a:t>
            </a:r>
            <a:r>
              <a:rPr lang="sk-SK" sz="1200" dirty="0" err="1"/>
              <a:t>the</a:t>
            </a:r>
            <a:r>
              <a:rPr lang="sk-SK" sz="1200" dirty="0"/>
              <a:t> </a:t>
            </a:r>
            <a:r>
              <a:rPr lang="sk-SK" sz="1200" dirty="0" err="1"/>
              <a:t>impact</a:t>
            </a:r>
            <a:r>
              <a:rPr lang="sk-SK" sz="1200" dirty="0"/>
              <a:t> of </a:t>
            </a:r>
            <a:r>
              <a:rPr lang="sk-SK" sz="1200" dirty="0" err="1"/>
              <a:t>cohesion</a:t>
            </a:r>
            <a:r>
              <a:rPr lang="sk-SK" sz="1200" dirty="0"/>
              <a:t> </a:t>
            </a:r>
            <a:r>
              <a:rPr lang="sk-SK" sz="1200" dirty="0" err="1"/>
              <a:t>policy</a:t>
            </a:r>
            <a:r>
              <a:rPr lang="sk-SK" sz="1200" dirty="0"/>
              <a:t>. A note </a:t>
            </a:r>
            <a:r>
              <a:rPr lang="sk-SK" sz="1200" dirty="0" err="1"/>
              <a:t>explaining</a:t>
            </a:r>
            <a:r>
              <a:rPr lang="sk-SK" sz="1200" dirty="0"/>
              <a:t> </a:t>
            </a:r>
            <a:r>
              <a:rPr lang="sk-SK" sz="1200" dirty="0" err="1"/>
              <a:t>the</a:t>
            </a:r>
            <a:r>
              <a:rPr lang="sk-SK" sz="1200" dirty="0"/>
              <a:t> HERMIN-</a:t>
            </a:r>
            <a:r>
              <a:rPr lang="sk-SK" sz="1200" dirty="0" err="1"/>
              <a:t>based</a:t>
            </a:r>
            <a:r>
              <a:rPr lang="sk-SK" sz="1200" dirty="0"/>
              <a:t> </a:t>
            </a:r>
            <a:r>
              <a:rPr lang="sk-SK" sz="1200" dirty="0" err="1"/>
              <a:t>simulations</a:t>
            </a:r>
            <a:r>
              <a:rPr lang="sk-SK" sz="1200" dirty="0"/>
              <a:t>. Project-No. 2006 CE.16.0.AT.035, </a:t>
            </a:r>
            <a:r>
              <a:rPr lang="sk-SK" sz="1200" dirty="0" err="1"/>
              <a:t>Münster</a:t>
            </a:r>
            <a:r>
              <a:rPr lang="sk-SK" sz="1200" dirty="0"/>
              <a:t>/Dublin.</a:t>
            </a:r>
          </a:p>
          <a:p>
            <a:r>
              <a:rPr lang="sk-SK" sz="1200" cap="all" dirty="0" err="1"/>
              <a:t>Bradley</a:t>
            </a:r>
            <a:r>
              <a:rPr lang="sk-SK" sz="1200" cap="all" dirty="0"/>
              <a:t> J. - </a:t>
            </a:r>
            <a:r>
              <a:rPr lang="sk-SK" sz="1200" cap="all" dirty="0" err="1"/>
              <a:t>Zaleski</a:t>
            </a:r>
            <a:r>
              <a:rPr lang="sk-SK" sz="1200" cap="all" dirty="0"/>
              <a:t> J. - </a:t>
            </a:r>
            <a:r>
              <a:rPr lang="sk-SK" sz="1200" cap="all" dirty="0" err="1"/>
              <a:t>Tomaszewski</a:t>
            </a:r>
            <a:r>
              <a:rPr lang="sk-SK" sz="1200" cap="all" dirty="0"/>
              <a:t> P. - </a:t>
            </a:r>
            <a:r>
              <a:rPr lang="sk-SK" sz="1200" cap="all" dirty="0" err="1"/>
              <a:t>Zembaty</a:t>
            </a:r>
            <a:r>
              <a:rPr lang="sk-SK" sz="1200" cap="all" dirty="0"/>
              <a:t> M. </a:t>
            </a:r>
            <a:r>
              <a:rPr lang="sk-SK" sz="1200" dirty="0"/>
              <a:t>(2007): </a:t>
            </a:r>
            <a:r>
              <a:rPr lang="sk-SK" sz="1200" dirty="0" err="1"/>
              <a:t>Wskaźniki</a:t>
            </a:r>
            <a:r>
              <a:rPr lang="sk-SK" sz="1200" dirty="0"/>
              <a:t> </a:t>
            </a:r>
            <a:r>
              <a:rPr lang="sk-SK" sz="1200" dirty="0" err="1"/>
              <a:t>realizacji</a:t>
            </a:r>
            <a:r>
              <a:rPr lang="sk-SK" sz="1200" dirty="0"/>
              <a:t> </a:t>
            </a:r>
            <a:r>
              <a:rPr lang="sk-SK" sz="1200" dirty="0" err="1"/>
              <a:t>Regionalnych</a:t>
            </a:r>
            <a:r>
              <a:rPr lang="sk-SK" sz="1200" dirty="0"/>
              <a:t> </a:t>
            </a:r>
            <a:r>
              <a:rPr lang="sk-SK" sz="1200" dirty="0" err="1"/>
              <a:t>Programów</a:t>
            </a:r>
            <a:r>
              <a:rPr lang="sk-SK" sz="1200" dirty="0"/>
              <a:t> </a:t>
            </a:r>
            <a:r>
              <a:rPr lang="sk-SK" sz="1200" dirty="0" err="1"/>
              <a:t>Operacyjnych</a:t>
            </a:r>
            <a:r>
              <a:rPr lang="sk-SK" sz="1200" dirty="0"/>
              <a:t> na lata 2007-2013 - </a:t>
            </a:r>
            <a:r>
              <a:rPr lang="sk-SK" sz="1200" dirty="0" err="1"/>
              <a:t>ocena</a:t>
            </a:r>
            <a:r>
              <a:rPr lang="sk-SK" sz="1200" dirty="0"/>
              <a:t> </a:t>
            </a:r>
            <a:r>
              <a:rPr lang="sk-SK" sz="1200" dirty="0" err="1"/>
              <a:t>makroekonomicznego</a:t>
            </a:r>
            <a:r>
              <a:rPr lang="sk-SK" sz="1200" dirty="0"/>
              <a:t> </a:t>
            </a:r>
            <a:r>
              <a:rPr lang="sk-SK" sz="1200" dirty="0" err="1"/>
              <a:t>wpływu</a:t>
            </a:r>
            <a:r>
              <a:rPr lang="sk-SK" sz="1200" dirty="0"/>
              <a:t> 16 RPO na </a:t>
            </a:r>
            <a:r>
              <a:rPr lang="sk-SK" sz="1200" dirty="0" err="1"/>
              <a:t>gospodarki</a:t>
            </a:r>
            <a:r>
              <a:rPr lang="sk-SK" sz="1200" dirty="0"/>
              <a:t> </a:t>
            </a:r>
            <a:r>
              <a:rPr lang="sk-SK" sz="1200" dirty="0" err="1"/>
              <a:t>regionalne</a:t>
            </a:r>
            <a:r>
              <a:rPr lang="sk-SK" sz="1200" dirty="0"/>
              <a:t> </a:t>
            </a:r>
            <a:r>
              <a:rPr lang="sk-SK" sz="1200" dirty="0" err="1"/>
              <a:t>przy</a:t>
            </a:r>
            <a:r>
              <a:rPr lang="sk-SK" sz="1200" dirty="0"/>
              <a:t> </a:t>
            </a:r>
            <a:r>
              <a:rPr lang="sk-SK" sz="1200" dirty="0" err="1"/>
              <a:t>uźyciu</a:t>
            </a:r>
            <a:r>
              <a:rPr lang="sk-SK" sz="1200" dirty="0"/>
              <a:t> modeli HERMIN. </a:t>
            </a:r>
            <a:r>
              <a:rPr lang="sk-SK" sz="1200" dirty="0" err="1"/>
              <a:t>Wrocław</a:t>
            </a:r>
            <a:r>
              <a:rPr lang="sk-SK" sz="1200" dirty="0"/>
              <a:t>: WARR.</a:t>
            </a:r>
          </a:p>
          <a:p>
            <a:r>
              <a:rPr lang="sk-SK" sz="1200" dirty="0"/>
              <a:t>BUČEK, M. - GABRIELOVÁ, H. - KRIŠTÍN, J. - KVETAN, V. - MORVAY, K. - OKÁLI, I. - PÁLENÍK, V. - SCHAUSBERGER, B. - ŠIKULA, M. - ŠIPIKAL, M.  (2006): Ex-</a:t>
            </a:r>
            <a:r>
              <a:rPr lang="sk-SK" sz="1200" dirty="0" err="1"/>
              <a:t>ante</a:t>
            </a:r>
            <a:r>
              <a:rPr lang="sk-SK" sz="1200" dirty="0"/>
              <a:t> hodnotenie Národného strategického referenčného rámca SR. Záverečná správa – skrátená verzia. Bratislava: Ekonomický ústav SAV. Do­stupné na: &lt;http://ekonom.sav.sk/uploads/projects/ExAnteZS.pdf&gt;. Cit. 1. 10. 2014. </a:t>
            </a:r>
          </a:p>
          <a:p>
            <a:r>
              <a:rPr lang="sk-SK" sz="1200" dirty="0"/>
              <a:t>FILČÁK, R. – BALÁŽ, V. – PÁLENÍK, M. – HASPROVÁ, M. – REHÁK, Š. – ČERNĚNKO, T. – PÁLENÍK, V.- BOROVSKÝ, P. – MIKLOŠOVIČ, T.-VELICKÁ, A. (2014): Ex </a:t>
            </a:r>
            <a:r>
              <a:rPr lang="sk-SK" sz="1200" dirty="0" err="1"/>
              <a:t>ante</a:t>
            </a:r>
            <a:r>
              <a:rPr lang="sk-SK" sz="1200" dirty="0"/>
              <a:t> hodnotenie. Partnerská  dohoda Slovenskej republiky na roky 2014 -  2020. Záverečná hodnotiaca správa. Bratislava: Slovenská akadémia vied. 20.1.2014 Dostupné na: &lt; http://www.nsrr.sk/download.php?FNAME=1412071335.upl&amp;ANAME=ExAnte+PD+SR+Zaverecna+sprava.docx&gt;. Cit. 1.10.2014.</a:t>
            </a:r>
          </a:p>
          <a:p>
            <a:r>
              <a:rPr lang="sk-SK" sz="1200" dirty="0"/>
              <a:t>RADVANSKÝ, M. – DOMONKOS, T. – FRANK, K. – LICHNER, I. – MIKLOŠOVIČ, T. (2014): Posúdenie vplyvov politiky súdržnosti na rozvoj Slovenska s využitím vhodného ekonometrického modelu. Hodnotiaca správa 2014. Bratislava: KPMG Slovensko. Dostupné na: &lt;</a:t>
            </a:r>
            <a:r>
              <a:rPr lang="en-US" sz="1200" u="sng" dirty="0">
                <a:hlinkClick r:id="rId2"/>
              </a:rPr>
              <a:t>http://www.nsrr.sk/download.php?FNAME=1411462847.upl&amp;ANAME=HODNOTIACA_SPRAVA_FINAL_ORI.pdf</a:t>
            </a:r>
            <a:r>
              <a:rPr lang="en-US" sz="1200" dirty="0"/>
              <a:t>&gt; Cit. 3.10.2014. </a:t>
            </a:r>
            <a:endParaRPr lang="sk-SK" sz="1200" dirty="0"/>
          </a:p>
          <a:p>
            <a:r>
              <a:rPr lang="sk-SK" sz="1200" dirty="0"/>
              <a:t>ZALESKI, J. (2009): </a:t>
            </a:r>
            <a:r>
              <a:rPr lang="sk-SK" sz="1200" dirty="0" err="1"/>
              <a:t>Regionalization</a:t>
            </a:r>
            <a:r>
              <a:rPr lang="sk-SK" sz="1200" dirty="0"/>
              <a:t> of HERMIN </a:t>
            </a:r>
            <a:r>
              <a:rPr lang="sk-SK" sz="1200" dirty="0" err="1"/>
              <a:t>macro-economic</a:t>
            </a:r>
            <a:r>
              <a:rPr lang="sk-SK" sz="1200" dirty="0"/>
              <a:t> modeling </a:t>
            </a:r>
            <a:r>
              <a:rPr lang="sk-SK" sz="1200" dirty="0" err="1"/>
              <a:t>framework</a:t>
            </a:r>
            <a:r>
              <a:rPr lang="sk-SK" sz="1200" dirty="0"/>
              <a:t> in </a:t>
            </a:r>
            <a:r>
              <a:rPr lang="sk-SK" sz="1200" dirty="0" err="1"/>
              <a:t>Poland</a:t>
            </a:r>
            <a:r>
              <a:rPr lang="sk-SK" sz="1200" dirty="0"/>
              <a:t>. </a:t>
            </a:r>
            <a:r>
              <a:rPr lang="sk-SK" sz="1200" dirty="0" err="1"/>
              <a:t>Wroclaw</a:t>
            </a:r>
            <a:r>
              <a:rPr lang="sk-SK" sz="1200" dirty="0"/>
              <a:t>: </a:t>
            </a:r>
            <a:r>
              <a:rPr lang="sk-SK" sz="1200" dirty="0" err="1"/>
              <a:t>Wroclaw</a:t>
            </a:r>
            <a:r>
              <a:rPr lang="sk-SK" sz="1200" dirty="0"/>
              <a:t> </a:t>
            </a:r>
            <a:r>
              <a:rPr lang="sk-SK" sz="1200" dirty="0" err="1"/>
              <a:t>Regional</a:t>
            </a:r>
            <a:r>
              <a:rPr lang="sk-SK" sz="1200" dirty="0"/>
              <a:t> </a:t>
            </a:r>
            <a:r>
              <a:rPr lang="sk-SK" sz="1200" dirty="0" err="1"/>
              <a:t>Development</a:t>
            </a:r>
            <a:r>
              <a:rPr lang="sk-SK" sz="1200" dirty="0"/>
              <a:t> </a:t>
            </a:r>
            <a:r>
              <a:rPr lang="sk-SK" sz="1200" dirty="0" err="1"/>
              <a:t>Agency</a:t>
            </a:r>
            <a:r>
              <a:rPr lang="sk-SK" sz="1200" dirty="0"/>
              <a:t> </a:t>
            </a:r>
            <a:r>
              <a:rPr lang="sk-SK" sz="1200" dirty="0" err="1"/>
              <a:t>Working</a:t>
            </a:r>
            <a:r>
              <a:rPr lang="sk-SK" sz="1200" dirty="0"/>
              <a:t> </a:t>
            </a:r>
            <a:r>
              <a:rPr lang="sk-SK" sz="1200" dirty="0" err="1"/>
              <a:t>paper</a:t>
            </a:r>
            <a:r>
              <a:rPr lang="sk-SK" sz="1200" dirty="0"/>
              <a:t>. Dostupné na: &lt;http://ec.europa.eu/regional_policy/archive/conferences/evaluation2009/abstracts/monfort_zaleski.pdf&gt; Cit. 2.10.2014. </a:t>
            </a:r>
          </a:p>
          <a:p>
            <a:endParaRPr lang="sk-SK" sz="1200" dirty="0"/>
          </a:p>
        </p:txBody>
      </p:sp>
    </p:spTree>
    <p:extLst>
      <p:ext uri="{BB962C8B-B14F-4D97-AF65-F5344CB8AC3E}">
        <p14:creationId xmlns:p14="http://schemas.microsoft.com/office/powerpoint/2010/main" val="937775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B8194-999F-44C7-9183-DAA3707BEE53}"/>
              </a:ext>
            </a:extLst>
          </p:cNvPr>
          <p:cNvSpPr>
            <a:spLocks noGrp="1"/>
          </p:cNvSpPr>
          <p:nvPr>
            <p:ph type="title"/>
          </p:nvPr>
        </p:nvSpPr>
        <p:spPr/>
        <p:txBody>
          <a:bodyPr/>
          <a:lstStyle/>
          <a:p>
            <a:endParaRPr lang="sk-SK"/>
          </a:p>
        </p:txBody>
      </p:sp>
      <p:sp>
        <p:nvSpPr>
          <p:cNvPr id="3" name="Content Placeholder 2">
            <a:extLst>
              <a:ext uri="{FF2B5EF4-FFF2-40B4-BE49-F238E27FC236}">
                <a16:creationId xmlns:a16="http://schemas.microsoft.com/office/drawing/2014/main" id="{C8432DC7-8CFD-47AD-9565-0C74B5A172B6}"/>
              </a:ext>
            </a:extLst>
          </p:cNvPr>
          <p:cNvSpPr>
            <a:spLocks noGrp="1"/>
          </p:cNvSpPr>
          <p:nvPr>
            <p:ph idx="1"/>
          </p:nvPr>
        </p:nvSpPr>
        <p:spPr/>
        <p:txBody>
          <a:bodyPr/>
          <a:lstStyle/>
          <a:p>
            <a:pPr marL="0" indent="0">
              <a:buNone/>
            </a:pPr>
            <a:r>
              <a:rPr lang="en-GB" dirty="0"/>
              <a:t>	</a:t>
            </a:r>
          </a:p>
          <a:p>
            <a:pPr marL="0" indent="0">
              <a:buNone/>
            </a:pPr>
            <a:r>
              <a:rPr lang="en-GB" dirty="0"/>
              <a:t>		Thank you</a:t>
            </a:r>
            <a:endParaRPr lang="sk-SK" dirty="0"/>
          </a:p>
        </p:txBody>
      </p:sp>
    </p:spTree>
    <p:extLst>
      <p:ext uri="{BB962C8B-B14F-4D97-AF65-F5344CB8AC3E}">
        <p14:creationId xmlns:p14="http://schemas.microsoft.com/office/powerpoint/2010/main" val="1567496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3EA4A-3E79-414C-9176-BEB3A5369A9D}"/>
              </a:ext>
            </a:extLst>
          </p:cNvPr>
          <p:cNvSpPr>
            <a:spLocks noGrp="1"/>
          </p:cNvSpPr>
          <p:nvPr>
            <p:ph type="title"/>
          </p:nvPr>
        </p:nvSpPr>
        <p:spPr/>
        <p:txBody>
          <a:bodyPr/>
          <a:lstStyle/>
          <a:p>
            <a:r>
              <a:rPr lang="en-US" dirty="0"/>
              <a:t>Intensity Aid per capita</a:t>
            </a:r>
            <a:endParaRPr lang="sk-SK" dirty="0"/>
          </a:p>
        </p:txBody>
      </p:sp>
      <p:sp>
        <p:nvSpPr>
          <p:cNvPr id="3" name="Content Placeholder 2">
            <a:extLst>
              <a:ext uri="{FF2B5EF4-FFF2-40B4-BE49-F238E27FC236}">
                <a16:creationId xmlns:a16="http://schemas.microsoft.com/office/drawing/2014/main" id="{A6E17924-E432-4B72-B1FE-C31326DEB3FE}"/>
              </a:ext>
            </a:extLst>
          </p:cNvPr>
          <p:cNvSpPr>
            <a:spLocks noGrp="1"/>
          </p:cNvSpPr>
          <p:nvPr>
            <p:ph idx="1"/>
          </p:nvPr>
        </p:nvSpPr>
        <p:spPr/>
        <p:txBody>
          <a:bodyPr/>
          <a:lstStyle/>
          <a:p>
            <a:endParaRPr lang="sk-SK" dirty="0"/>
          </a:p>
        </p:txBody>
      </p:sp>
      <p:graphicFrame>
        <p:nvGraphicFramePr>
          <p:cNvPr id="4" name="Graf 4">
            <a:extLst>
              <a:ext uri="{FF2B5EF4-FFF2-40B4-BE49-F238E27FC236}">
                <a16:creationId xmlns:a16="http://schemas.microsoft.com/office/drawing/2014/main" id="{BEC79E21-4624-48C5-8B8E-4AA478EC4AB4}"/>
              </a:ext>
            </a:extLst>
          </p:cNvPr>
          <p:cNvGraphicFramePr>
            <a:graphicFrameLocks/>
          </p:cNvGraphicFramePr>
          <p:nvPr>
            <p:extLst>
              <p:ext uri="{D42A27DB-BD31-4B8C-83A1-F6EECF244321}">
                <p14:modId xmlns:p14="http://schemas.microsoft.com/office/powerpoint/2010/main" val="1280635638"/>
              </p:ext>
            </p:extLst>
          </p:nvPr>
        </p:nvGraphicFramePr>
        <p:xfrm>
          <a:off x="766614" y="3905654"/>
          <a:ext cx="10814278" cy="23025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5">
            <a:extLst>
              <a:ext uri="{FF2B5EF4-FFF2-40B4-BE49-F238E27FC236}">
                <a16:creationId xmlns:a16="http://schemas.microsoft.com/office/drawing/2014/main" id="{61DD9AF3-8B89-44A9-A004-081259E2A882}"/>
              </a:ext>
            </a:extLst>
          </p:cNvPr>
          <p:cNvGraphicFramePr>
            <a:graphicFrameLocks/>
          </p:cNvGraphicFramePr>
          <p:nvPr>
            <p:extLst>
              <p:ext uri="{D42A27DB-BD31-4B8C-83A1-F6EECF244321}">
                <p14:modId xmlns:p14="http://schemas.microsoft.com/office/powerpoint/2010/main" val="3242889448"/>
              </p:ext>
            </p:extLst>
          </p:nvPr>
        </p:nvGraphicFramePr>
        <p:xfrm>
          <a:off x="766614" y="1671638"/>
          <a:ext cx="10814278" cy="2234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7131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3F4D-5F11-4528-BB89-30F77F2E8B3A}"/>
              </a:ext>
            </a:extLst>
          </p:cNvPr>
          <p:cNvSpPr>
            <a:spLocks noGrp="1"/>
          </p:cNvSpPr>
          <p:nvPr>
            <p:ph type="title"/>
          </p:nvPr>
        </p:nvSpPr>
        <p:spPr/>
        <p:txBody>
          <a:bodyPr/>
          <a:lstStyle/>
          <a:p>
            <a:r>
              <a:rPr lang="en-US" dirty="0"/>
              <a:t>Intensity Aid per capita</a:t>
            </a:r>
            <a:endParaRPr lang="sk-SK" dirty="0"/>
          </a:p>
        </p:txBody>
      </p:sp>
      <p:graphicFrame>
        <p:nvGraphicFramePr>
          <p:cNvPr id="4" name="Graf 3">
            <a:extLst>
              <a:ext uri="{FF2B5EF4-FFF2-40B4-BE49-F238E27FC236}">
                <a16:creationId xmlns:a16="http://schemas.microsoft.com/office/drawing/2014/main" id="{082174FD-A488-41D6-8864-F2FEDB4A8A99}"/>
              </a:ext>
            </a:extLst>
          </p:cNvPr>
          <p:cNvGraphicFramePr>
            <a:graphicFrameLocks noGrp="1"/>
          </p:cNvGraphicFramePr>
          <p:nvPr>
            <p:ph idx="1"/>
            <p:extLst>
              <p:ext uri="{D42A27DB-BD31-4B8C-83A1-F6EECF244321}">
                <p14:modId xmlns:p14="http://schemas.microsoft.com/office/powerpoint/2010/main" val="932773798"/>
              </p:ext>
            </p:extLst>
          </p:nvPr>
        </p:nvGraphicFramePr>
        <p:xfrm>
          <a:off x="609600" y="1638301"/>
          <a:ext cx="10971293" cy="2376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3950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B920-A69C-4A40-AA28-C80A302F4FE3}"/>
              </a:ext>
            </a:extLst>
          </p:cNvPr>
          <p:cNvSpPr>
            <a:spLocks noGrp="1"/>
          </p:cNvSpPr>
          <p:nvPr>
            <p:ph type="title"/>
          </p:nvPr>
        </p:nvSpPr>
        <p:spPr/>
        <p:txBody>
          <a:bodyPr/>
          <a:lstStyle/>
          <a:p>
            <a:r>
              <a:rPr lang="en-GB" dirty="0"/>
              <a:t>Implementation hustle</a:t>
            </a:r>
            <a:endParaRPr lang="sk-SK" dirty="0"/>
          </a:p>
        </p:txBody>
      </p:sp>
      <p:graphicFrame>
        <p:nvGraphicFramePr>
          <p:cNvPr id="4" name="Content Placeholder 3">
            <a:extLst>
              <a:ext uri="{FF2B5EF4-FFF2-40B4-BE49-F238E27FC236}">
                <a16:creationId xmlns:a16="http://schemas.microsoft.com/office/drawing/2014/main" id="{A3FE53A7-C7DC-4227-B390-5573B8087EF4}"/>
              </a:ext>
            </a:extLst>
          </p:cNvPr>
          <p:cNvGraphicFramePr>
            <a:graphicFrameLocks noGrp="1"/>
          </p:cNvGraphicFramePr>
          <p:nvPr>
            <p:ph idx="1"/>
          </p:nvPr>
        </p:nvGraphicFramePr>
        <p:xfrm>
          <a:off x="838200" y="1943576"/>
          <a:ext cx="10514012" cy="4023360"/>
        </p:xfrm>
        <a:graphic>
          <a:graphicData uri="http://schemas.openxmlformats.org/drawingml/2006/table">
            <a:tbl>
              <a:tblPr/>
              <a:tblGrid>
                <a:gridCol w="2628503">
                  <a:extLst>
                    <a:ext uri="{9D8B030D-6E8A-4147-A177-3AD203B41FA5}">
                      <a16:colId xmlns:a16="http://schemas.microsoft.com/office/drawing/2014/main" val="67785365"/>
                    </a:ext>
                  </a:extLst>
                </a:gridCol>
                <a:gridCol w="2628503">
                  <a:extLst>
                    <a:ext uri="{9D8B030D-6E8A-4147-A177-3AD203B41FA5}">
                      <a16:colId xmlns:a16="http://schemas.microsoft.com/office/drawing/2014/main" val="808791071"/>
                    </a:ext>
                  </a:extLst>
                </a:gridCol>
                <a:gridCol w="2628503">
                  <a:extLst>
                    <a:ext uri="{9D8B030D-6E8A-4147-A177-3AD203B41FA5}">
                      <a16:colId xmlns:a16="http://schemas.microsoft.com/office/drawing/2014/main" val="923327616"/>
                    </a:ext>
                  </a:extLst>
                </a:gridCol>
                <a:gridCol w="2628503">
                  <a:extLst>
                    <a:ext uri="{9D8B030D-6E8A-4147-A177-3AD203B41FA5}">
                      <a16:colId xmlns:a16="http://schemas.microsoft.com/office/drawing/2014/main" val="2403476662"/>
                    </a:ext>
                  </a:extLst>
                </a:gridCol>
              </a:tblGrid>
              <a:tr h="0">
                <a:tc>
                  <a:txBody>
                    <a:bodyPr/>
                    <a:lstStyle/>
                    <a:p>
                      <a:endParaRPr lang="sk-SK"/>
                    </a:p>
                  </a:txBody>
                  <a:tcPr anchor="ctr">
                    <a:lnL>
                      <a:noFill/>
                    </a:lnL>
                    <a:lnR>
                      <a:noFill/>
                    </a:lnR>
                    <a:lnT>
                      <a:noFill/>
                    </a:lnT>
                    <a:lnB>
                      <a:noFill/>
                    </a:lnB>
                  </a:tcPr>
                </a:tc>
                <a:tc>
                  <a:txBody>
                    <a:bodyPr/>
                    <a:lstStyle/>
                    <a:p>
                      <a:r>
                        <a:rPr lang="sk-SK"/>
                        <a:t>Available budget (EUR billion)</a:t>
                      </a:r>
                    </a:p>
                  </a:txBody>
                  <a:tcPr anchor="ctr">
                    <a:lnL>
                      <a:noFill/>
                    </a:lnL>
                    <a:lnR>
                      <a:noFill/>
                    </a:lnR>
                    <a:lnT>
                      <a:noFill/>
                    </a:lnT>
                    <a:lnB>
                      <a:noFill/>
                    </a:lnB>
                  </a:tcPr>
                </a:tc>
                <a:tc>
                  <a:txBody>
                    <a:bodyPr/>
                    <a:lstStyle/>
                    <a:p>
                      <a:r>
                        <a:rPr lang="sk-SK"/>
                        <a:t>Payment ratio</a:t>
                      </a:r>
                    </a:p>
                  </a:txBody>
                  <a:tcPr anchor="ctr">
                    <a:lnL>
                      <a:noFill/>
                    </a:lnL>
                    <a:lnR>
                      <a:noFill/>
                    </a:lnR>
                    <a:lnT>
                      <a:noFill/>
                    </a:lnT>
                    <a:lnB>
                      <a:noFill/>
                    </a:lnB>
                  </a:tcPr>
                </a:tc>
                <a:tc>
                  <a:txBody>
                    <a:bodyPr/>
                    <a:lstStyle/>
                    <a:p>
                      <a:endParaRPr lang="sk-SK"/>
                    </a:p>
                  </a:txBody>
                  <a:tcPr anchor="ctr">
                    <a:lnL>
                      <a:noFill/>
                    </a:lnL>
                    <a:lnR>
                      <a:noFill/>
                    </a:lnR>
                    <a:lnT>
                      <a:noFill/>
                    </a:lnT>
                    <a:lnB>
                      <a:noFill/>
                    </a:lnB>
                  </a:tcPr>
                </a:tc>
                <a:extLst>
                  <a:ext uri="{0D108BD9-81ED-4DB2-BD59-A6C34878D82A}">
                    <a16:rowId xmlns:a16="http://schemas.microsoft.com/office/drawing/2014/main" val="510394994"/>
                  </a:ext>
                </a:extLst>
              </a:tr>
              <a:tr h="0">
                <a:tc>
                  <a:txBody>
                    <a:bodyPr/>
                    <a:lstStyle/>
                    <a:p>
                      <a:endParaRPr lang="sk-SK"/>
                    </a:p>
                  </a:txBody>
                  <a:tcPr anchor="ctr">
                    <a:lnL>
                      <a:noFill/>
                    </a:lnL>
                    <a:lnR>
                      <a:noFill/>
                    </a:lnR>
                    <a:lnT>
                      <a:noFill/>
                    </a:lnT>
                    <a:lnB>
                      <a:noFill/>
                    </a:lnB>
                  </a:tcPr>
                </a:tc>
                <a:tc>
                  <a:txBody>
                    <a:bodyPr/>
                    <a:lstStyle/>
                    <a:p>
                      <a:endParaRPr lang="sk-SK"/>
                    </a:p>
                  </a:txBody>
                  <a:tcPr anchor="ctr">
                    <a:lnL>
                      <a:noFill/>
                    </a:lnL>
                    <a:lnR>
                      <a:noFill/>
                    </a:lnR>
                    <a:lnT>
                      <a:noFill/>
                    </a:lnT>
                    <a:lnB>
                      <a:noFill/>
                    </a:lnB>
                  </a:tcPr>
                </a:tc>
                <a:tc>
                  <a:txBody>
                    <a:bodyPr/>
                    <a:lstStyle/>
                    <a:p>
                      <a:r>
                        <a:rPr lang="en-US"/>
                        <a:t>at the end of 2013</a:t>
                      </a:r>
                    </a:p>
                  </a:txBody>
                  <a:tcPr anchor="ctr">
                    <a:lnL>
                      <a:noFill/>
                    </a:lnL>
                    <a:lnR>
                      <a:noFill/>
                    </a:lnR>
                    <a:lnT>
                      <a:noFill/>
                    </a:lnT>
                    <a:lnB>
                      <a:noFill/>
                    </a:lnB>
                  </a:tcPr>
                </a:tc>
                <a:tc>
                  <a:txBody>
                    <a:bodyPr/>
                    <a:lstStyle/>
                    <a:p>
                      <a:r>
                        <a:rPr lang="en-US"/>
                        <a:t>at the end of 2015</a:t>
                      </a:r>
                    </a:p>
                  </a:txBody>
                  <a:tcPr anchor="ctr">
                    <a:lnL>
                      <a:noFill/>
                    </a:lnL>
                    <a:lnR>
                      <a:noFill/>
                    </a:lnR>
                    <a:lnT>
                      <a:noFill/>
                    </a:lnT>
                    <a:lnB>
                      <a:noFill/>
                    </a:lnB>
                  </a:tcPr>
                </a:tc>
                <a:extLst>
                  <a:ext uri="{0D108BD9-81ED-4DB2-BD59-A6C34878D82A}">
                    <a16:rowId xmlns:a16="http://schemas.microsoft.com/office/drawing/2014/main" val="2348979524"/>
                  </a:ext>
                </a:extLst>
              </a:tr>
              <a:tr h="0">
                <a:tc>
                  <a:txBody>
                    <a:bodyPr/>
                    <a:lstStyle/>
                    <a:p>
                      <a:r>
                        <a:rPr lang="sk-SK"/>
                        <a:t>Czech republic</a:t>
                      </a:r>
                    </a:p>
                  </a:txBody>
                  <a:tcPr anchor="ctr">
                    <a:lnL>
                      <a:noFill/>
                    </a:lnL>
                    <a:lnR>
                      <a:noFill/>
                    </a:lnR>
                    <a:lnT>
                      <a:noFill/>
                    </a:lnT>
                    <a:lnB>
                      <a:noFill/>
                    </a:lnB>
                  </a:tcPr>
                </a:tc>
                <a:tc>
                  <a:txBody>
                    <a:bodyPr/>
                    <a:lstStyle/>
                    <a:p>
                      <a:r>
                        <a:rPr lang="sk-SK"/>
                        <a:t>26,3</a:t>
                      </a:r>
                    </a:p>
                  </a:txBody>
                  <a:tcPr anchor="ctr">
                    <a:lnL>
                      <a:noFill/>
                    </a:lnL>
                    <a:lnR>
                      <a:noFill/>
                    </a:lnR>
                    <a:lnT>
                      <a:noFill/>
                    </a:lnT>
                    <a:lnB>
                      <a:noFill/>
                    </a:lnB>
                  </a:tcPr>
                </a:tc>
                <a:tc>
                  <a:txBody>
                    <a:bodyPr/>
                    <a:lstStyle/>
                    <a:p>
                      <a:r>
                        <a:rPr lang="sk-SK"/>
                        <a:t>64%</a:t>
                      </a:r>
                    </a:p>
                  </a:txBody>
                  <a:tcPr anchor="ctr">
                    <a:lnL>
                      <a:noFill/>
                    </a:lnL>
                    <a:lnR>
                      <a:noFill/>
                    </a:lnR>
                    <a:lnT>
                      <a:noFill/>
                    </a:lnT>
                    <a:lnB>
                      <a:noFill/>
                    </a:lnB>
                  </a:tcPr>
                </a:tc>
                <a:tc>
                  <a:txBody>
                    <a:bodyPr/>
                    <a:lstStyle/>
                    <a:p>
                      <a:r>
                        <a:rPr lang="sk-SK"/>
                        <a:t>89%</a:t>
                      </a:r>
                    </a:p>
                  </a:txBody>
                  <a:tcPr anchor="ctr">
                    <a:lnL>
                      <a:noFill/>
                    </a:lnL>
                    <a:lnR>
                      <a:noFill/>
                    </a:lnR>
                    <a:lnT>
                      <a:noFill/>
                    </a:lnT>
                    <a:lnB>
                      <a:noFill/>
                    </a:lnB>
                  </a:tcPr>
                </a:tc>
                <a:extLst>
                  <a:ext uri="{0D108BD9-81ED-4DB2-BD59-A6C34878D82A}">
                    <a16:rowId xmlns:a16="http://schemas.microsoft.com/office/drawing/2014/main" val="72691023"/>
                  </a:ext>
                </a:extLst>
              </a:tr>
              <a:tr h="0">
                <a:tc>
                  <a:txBody>
                    <a:bodyPr/>
                    <a:lstStyle/>
                    <a:p>
                      <a:r>
                        <a:rPr lang="sk-SK"/>
                        <a:t>Poland</a:t>
                      </a:r>
                    </a:p>
                  </a:txBody>
                  <a:tcPr anchor="ctr">
                    <a:lnL>
                      <a:noFill/>
                    </a:lnL>
                    <a:lnR>
                      <a:noFill/>
                    </a:lnR>
                    <a:lnT>
                      <a:noFill/>
                    </a:lnT>
                    <a:lnB>
                      <a:noFill/>
                    </a:lnB>
                  </a:tcPr>
                </a:tc>
                <a:tc>
                  <a:txBody>
                    <a:bodyPr/>
                    <a:lstStyle/>
                    <a:p>
                      <a:r>
                        <a:rPr lang="sk-SK"/>
                        <a:t>67,2</a:t>
                      </a:r>
                    </a:p>
                  </a:txBody>
                  <a:tcPr anchor="ctr">
                    <a:lnL>
                      <a:noFill/>
                    </a:lnL>
                    <a:lnR>
                      <a:noFill/>
                    </a:lnR>
                    <a:lnT>
                      <a:noFill/>
                    </a:lnT>
                    <a:lnB>
                      <a:noFill/>
                    </a:lnB>
                  </a:tcPr>
                </a:tc>
                <a:tc>
                  <a:txBody>
                    <a:bodyPr/>
                    <a:lstStyle/>
                    <a:p>
                      <a:r>
                        <a:rPr lang="sk-SK"/>
                        <a:t>64%</a:t>
                      </a:r>
                    </a:p>
                  </a:txBody>
                  <a:tcPr anchor="ctr">
                    <a:lnL>
                      <a:noFill/>
                    </a:lnL>
                    <a:lnR>
                      <a:noFill/>
                    </a:lnR>
                    <a:lnT>
                      <a:noFill/>
                    </a:lnT>
                    <a:lnB>
                      <a:noFill/>
                    </a:lnB>
                  </a:tcPr>
                </a:tc>
                <a:tc>
                  <a:txBody>
                    <a:bodyPr/>
                    <a:lstStyle/>
                    <a:p>
                      <a:r>
                        <a:rPr lang="sk-SK"/>
                        <a:t>92%</a:t>
                      </a:r>
                    </a:p>
                  </a:txBody>
                  <a:tcPr anchor="ctr">
                    <a:lnL>
                      <a:noFill/>
                    </a:lnL>
                    <a:lnR>
                      <a:noFill/>
                    </a:lnR>
                    <a:lnT>
                      <a:noFill/>
                    </a:lnT>
                    <a:lnB>
                      <a:noFill/>
                    </a:lnB>
                  </a:tcPr>
                </a:tc>
                <a:extLst>
                  <a:ext uri="{0D108BD9-81ED-4DB2-BD59-A6C34878D82A}">
                    <a16:rowId xmlns:a16="http://schemas.microsoft.com/office/drawing/2014/main" val="2461652632"/>
                  </a:ext>
                </a:extLst>
              </a:tr>
              <a:tr h="0">
                <a:tc>
                  <a:txBody>
                    <a:bodyPr/>
                    <a:lstStyle/>
                    <a:p>
                      <a:r>
                        <a:rPr lang="sk-SK"/>
                        <a:t>Hungary</a:t>
                      </a:r>
                    </a:p>
                  </a:txBody>
                  <a:tcPr anchor="ctr">
                    <a:lnL>
                      <a:noFill/>
                    </a:lnL>
                    <a:lnR>
                      <a:noFill/>
                    </a:lnR>
                    <a:lnT>
                      <a:noFill/>
                    </a:lnT>
                    <a:lnB>
                      <a:noFill/>
                    </a:lnB>
                  </a:tcPr>
                </a:tc>
                <a:tc>
                  <a:txBody>
                    <a:bodyPr/>
                    <a:lstStyle/>
                    <a:p>
                      <a:r>
                        <a:rPr lang="sk-SK"/>
                        <a:t>24,9</a:t>
                      </a:r>
                    </a:p>
                  </a:txBody>
                  <a:tcPr anchor="ctr">
                    <a:lnL>
                      <a:noFill/>
                    </a:lnL>
                    <a:lnR>
                      <a:noFill/>
                    </a:lnR>
                    <a:lnT>
                      <a:noFill/>
                    </a:lnT>
                    <a:lnB>
                      <a:noFill/>
                    </a:lnB>
                  </a:tcPr>
                </a:tc>
                <a:tc>
                  <a:txBody>
                    <a:bodyPr/>
                    <a:lstStyle/>
                    <a:p>
                      <a:r>
                        <a:rPr lang="sk-SK"/>
                        <a:t>62%</a:t>
                      </a:r>
                    </a:p>
                  </a:txBody>
                  <a:tcPr anchor="ctr">
                    <a:lnL>
                      <a:noFill/>
                    </a:lnL>
                    <a:lnR>
                      <a:noFill/>
                    </a:lnR>
                    <a:lnT>
                      <a:noFill/>
                    </a:lnT>
                    <a:lnB>
                      <a:noFill/>
                    </a:lnB>
                  </a:tcPr>
                </a:tc>
                <a:tc>
                  <a:txBody>
                    <a:bodyPr/>
                    <a:lstStyle/>
                    <a:p>
                      <a:r>
                        <a:rPr lang="sk-SK"/>
                        <a:t>111%</a:t>
                      </a:r>
                    </a:p>
                  </a:txBody>
                  <a:tcPr anchor="ctr">
                    <a:lnL>
                      <a:noFill/>
                    </a:lnL>
                    <a:lnR>
                      <a:noFill/>
                    </a:lnR>
                    <a:lnT>
                      <a:noFill/>
                    </a:lnT>
                    <a:lnB>
                      <a:noFill/>
                    </a:lnB>
                  </a:tcPr>
                </a:tc>
                <a:extLst>
                  <a:ext uri="{0D108BD9-81ED-4DB2-BD59-A6C34878D82A}">
                    <a16:rowId xmlns:a16="http://schemas.microsoft.com/office/drawing/2014/main" val="917117258"/>
                  </a:ext>
                </a:extLst>
              </a:tr>
              <a:tr h="0">
                <a:tc>
                  <a:txBody>
                    <a:bodyPr/>
                    <a:lstStyle/>
                    <a:p>
                      <a:r>
                        <a:rPr lang="sk-SK"/>
                        <a:t>Slovakia</a:t>
                      </a:r>
                    </a:p>
                  </a:txBody>
                  <a:tcPr anchor="ctr">
                    <a:lnL>
                      <a:noFill/>
                    </a:lnL>
                    <a:lnR>
                      <a:noFill/>
                    </a:lnR>
                    <a:lnT>
                      <a:noFill/>
                    </a:lnT>
                    <a:lnB>
                      <a:noFill/>
                    </a:lnB>
                  </a:tcPr>
                </a:tc>
                <a:tc>
                  <a:txBody>
                    <a:bodyPr/>
                    <a:lstStyle/>
                    <a:p>
                      <a:r>
                        <a:rPr lang="sk-SK"/>
                        <a:t>11,7</a:t>
                      </a:r>
                    </a:p>
                  </a:txBody>
                  <a:tcPr anchor="ctr">
                    <a:lnL>
                      <a:noFill/>
                    </a:lnL>
                    <a:lnR>
                      <a:noFill/>
                    </a:lnR>
                    <a:lnT>
                      <a:noFill/>
                    </a:lnT>
                    <a:lnB>
                      <a:noFill/>
                    </a:lnB>
                  </a:tcPr>
                </a:tc>
                <a:tc>
                  <a:txBody>
                    <a:bodyPr/>
                    <a:lstStyle/>
                    <a:p>
                      <a:r>
                        <a:rPr lang="sk-SK"/>
                        <a:t>53%</a:t>
                      </a:r>
                    </a:p>
                  </a:txBody>
                  <a:tcPr anchor="ctr">
                    <a:lnL>
                      <a:noFill/>
                    </a:lnL>
                    <a:lnR>
                      <a:noFill/>
                    </a:lnR>
                    <a:lnT>
                      <a:noFill/>
                    </a:lnT>
                    <a:lnB>
                      <a:noFill/>
                    </a:lnB>
                  </a:tcPr>
                </a:tc>
                <a:tc>
                  <a:txBody>
                    <a:bodyPr/>
                    <a:lstStyle/>
                    <a:p>
                      <a:r>
                        <a:rPr lang="sk-SK"/>
                        <a:t>97%</a:t>
                      </a:r>
                    </a:p>
                  </a:txBody>
                  <a:tcPr anchor="ctr">
                    <a:lnL>
                      <a:noFill/>
                    </a:lnL>
                    <a:lnR>
                      <a:noFill/>
                    </a:lnR>
                    <a:lnT>
                      <a:noFill/>
                    </a:lnT>
                    <a:lnB>
                      <a:noFill/>
                    </a:lnB>
                  </a:tcPr>
                </a:tc>
                <a:extLst>
                  <a:ext uri="{0D108BD9-81ED-4DB2-BD59-A6C34878D82A}">
                    <a16:rowId xmlns:a16="http://schemas.microsoft.com/office/drawing/2014/main" val="2063460108"/>
                  </a:ext>
                </a:extLst>
              </a:tr>
              <a:tr h="0">
                <a:tc>
                  <a:txBody>
                    <a:bodyPr/>
                    <a:lstStyle/>
                    <a:p>
                      <a:r>
                        <a:rPr lang="sk-SK"/>
                        <a:t>Romania</a:t>
                      </a:r>
                    </a:p>
                  </a:txBody>
                  <a:tcPr anchor="ctr">
                    <a:lnL>
                      <a:noFill/>
                    </a:lnL>
                    <a:lnR>
                      <a:noFill/>
                    </a:lnR>
                    <a:lnT>
                      <a:noFill/>
                    </a:lnT>
                    <a:lnB>
                      <a:noFill/>
                    </a:lnB>
                  </a:tcPr>
                </a:tc>
                <a:tc>
                  <a:txBody>
                    <a:bodyPr/>
                    <a:lstStyle/>
                    <a:p>
                      <a:r>
                        <a:rPr lang="sk-SK"/>
                        <a:t>19,1</a:t>
                      </a:r>
                    </a:p>
                  </a:txBody>
                  <a:tcPr anchor="ctr">
                    <a:lnL>
                      <a:noFill/>
                    </a:lnL>
                    <a:lnR>
                      <a:noFill/>
                    </a:lnR>
                    <a:lnT>
                      <a:noFill/>
                    </a:lnT>
                    <a:lnB>
                      <a:noFill/>
                    </a:lnB>
                  </a:tcPr>
                </a:tc>
                <a:tc>
                  <a:txBody>
                    <a:bodyPr/>
                    <a:lstStyle/>
                    <a:p>
                      <a:r>
                        <a:rPr lang="sk-SK"/>
                        <a:t>37%</a:t>
                      </a:r>
                    </a:p>
                  </a:txBody>
                  <a:tcPr anchor="ctr">
                    <a:lnL>
                      <a:noFill/>
                    </a:lnL>
                    <a:lnR>
                      <a:noFill/>
                    </a:lnR>
                    <a:lnT>
                      <a:noFill/>
                    </a:lnT>
                    <a:lnB>
                      <a:noFill/>
                    </a:lnB>
                  </a:tcPr>
                </a:tc>
                <a:tc>
                  <a:txBody>
                    <a:bodyPr/>
                    <a:lstStyle/>
                    <a:p>
                      <a:r>
                        <a:rPr lang="sk-SK"/>
                        <a:t>73%</a:t>
                      </a:r>
                    </a:p>
                  </a:txBody>
                  <a:tcPr anchor="ctr">
                    <a:lnL>
                      <a:noFill/>
                    </a:lnL>
                    <a:lnR>
                      <a:noFill/>
                    </a:lnR>
                    <a:lnT>
                      <a:noFill/>
                    </a:lnT>
                    <a:lnB>
                      <a:noFill/>
                    </a:lnB>
                  </a:tcPr>
                </a:tc>
                <a:extLst>
                  <a:ext uri="{0D108BD9-81ED-4DB2-BD59-A6C34878D82A}">
                    <a16:rowId xmlns:a16="http://schemas.microsoft.com/office/drawing/2014/main" val="1295322316"/>
                  </a:ext>
                </a:extLst>
              </a:tr>
              <a:tr h="0">
                <a:tc>
                  <a:txBody>
                    <a:bodyPr/>
                    <a:lstStyle/>
                    <a:p>
                      <a:r>
                        <a:rPr lang="sk-SK"/>
                        <a:t>Bulgaria</a:t>
                      </a:r>
                    </a:p>
                  </a:txBody>
                  <a:tcPr anchor="ctr">
                    <a:lnL>
                      <a:noFill/>
                    </a:lnL>
                    <a:lnR>
                      <a:noFill/>
                    </a:lnR>
                    <a:lnT>
                      <a:noFill/>
                    </a:lnT>
                    <a:lnB>
                      <a:noFill/>
                    </a:lnB>
                  </a:tcPr>
                </a:tc>
                <a:tc>
                  <a:txBody>
                    <a:bodyPr/>
                    <a:lstStyle/>
                    <a:p>
                      <a:r>
                        <a:rPr lang="sk-SK"/>
                        <a:t>6,7</a:t>
                      </a:r>
                    </a:p>
                  </a:txBody>
                  <a:tcPr anchor="ctr">
                    <a:lnL>
                      <a:noFill/>
                    </a:lnL>
                    <a:lnR>
                      <a:noFill/>
                    </a:lnR>
                    <a:lnT>
                      <a:noFill/>
                    </a:lnT>
                    <a:lnB>
                      <a:noFill/>
                    </a:lnB>
                  </a:tcPr>
                </a:tc>
                <a:tc>
                  <a:txBody>
                    <a:bodyPr/>
                    <a:lstStyle/>
                    <a:p>
                      <a:r>
                        <a:rPr lang="sk-SK"/>
                        <a:t>54%</a:t>
                      </a:r>
                    </a:p>
                  </a:txBody>
                  <a:tcPr anchor="ctr">
                    <a:lnL>
                      <a:noFill/>
                    </a:lnL>
                    <a:lnR>
                      <a:noFill/>
                    </a:lnR>
                    <a:lnT>
                      <a:noFill/>
                    </a:lnT>
                    <a:lnB>
                      <a:noFill/>
                    </a:lnB>
                  </a:tcPr>
                </a:tc>
                <a:tc>
                  <a:txBody>
                    <a:bodyPr/>
                    <a:lstStyle/>
                    <a:p>
                      <a:r>
                        <a:rPr lang="sk-SK" dirty="0"/>
                        <a:t>95%</a:t>
                      </a:r>
                    </a:p>
                  </a:txBody>
                  <a:tcPr anchor="ctr">
                    <a:lnL>
                      <a:noFill/>
                    </a:lnL>
                    <a:lnR>
                      <a:noFill/>
                    </a:lnR>
                    <a:lnT>
                      <a:noFill/>
                    </a:lnT>
                    <a:lnB>
                      <a:noFill/>
                    </a:lnB>
                  </a:tcPr>
                </a:tc>
                <a:extLst>
                  <a:ext uri="{0D108BD9-81ED-4DB2-BD59-A6C34878D82A}">
                    <a16:rowId xmlns:a16="http://schemas.microsoft.com/office/drawing/2014/main" val="1311332027"/>
                  </a:ext>
                </a:extLst>
              </a:tr>
            </a:tbl>
          </a:graphicData>
        </a:graphic>
      </p:graphicFrame>
      <p:sp>
        <p:nvSpPr>
          <p:cNvPr id="5" name="Rectangle 1">
            <a:extLst>
              <a:ext uri="{FF2B5EF4-FFF2-40B4-BE49-F238E27FC236}">
                <a16:creationId xmlns:a16="http://schemas.microsoft.com/office/drawing/2014/main" id="{50839EEB-A851-4860-ACD9-E5E371E68BC3}"/>
              </a:ext>
            </a:extLst>
          </p:cNvPr>
          <p:cNvSpPr>
            <a:spLocks noChangeArrowheads="1"/>
          </p:cNvSpPr>
          <p:nvPr/>
        </p:nvSpPr>
        <p:spPr bwMode="auto">
          <a:xfrm>
            <a:off x="0" y="0"/>
            <a:ext cx="12190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spTree>
    <p:extLst>
      <p:ext uri="{BB962C8B-B14F-4D97-AF65-F5344CB8AC3E}">
        <p14:creationId xmlns:p14="http://schemas.microsoft.com/office/powerpoint/2010/main" val="1284760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A8C5B-A72A-4B28-AC0B-49DDB80461CB}"/>
              </a:ext>
            </a:extLst>
          </p:cNvPr>
          <p:cNvSpPr>
            <a:spLocks noGrp="1"/>
          </p:cNvSpPr>
          <p:nvPr>
            <p:ph type="title"/>
          </p:nvPr>
        </p:nvSpPr>
        <p:spPr/>
        <p:txBody>
          <a:bodyPr/>
          <a:lstStyle/>
          <a:p>
            <a:r>
              <a:rPr lang="en-GB" dirty="0"/>
              <a:t>Model HERMIN - History</a:t>
            </a:r>
            <a:endParaRPr lang="sk-SK" dirty="0"/>
          </a:p>
        </p:txBody>
      </p:sp>
      <p:sp>
        <p:nvSpPr>
          <p:cNvPr id="3" name="Content Placeholder 2">
            <a:extLst>
              <a:ext uri="{FF2B5EF4-FFF2-40B4-BE49-F238E27FC236}">
                <a16:creationId xmlns:a16="http://schemas.microsoft.com/office/drawing/2014/main" id="{AE4F9AA3-33F4-44F3-8FF7-357ECF62CFBE}"/>
              </a:ext>
            </a:extLst>
          </p:cNvPr>
          <p:cNvSpPr>
            <a:spLocks noGrp="1"/>
          </p:cNvSpPr>
          <p:nvPr>
            <p:ph idx="1"/>
          </p:nvPr>
        </p:nvSpPr>
        <p:spPr/>
        <p:txBody>
          <a:bodyPr/>
          <a:lstStyle/>
          <a:p>
            <a:r>
              <a:rPr lang="en-GB" sz="2800" dirty="0"/>
              <a:t>Model H</a:t>
            </a:r>
            <a:r>
              <a:rPr lang="sk-SK" sz="2800" dirty="0"/>
              <a:t>ERMES</a:t>
            </a:r>
            <a:r>
              <a:rPr lang="en-GB" sz="2800" dirty="0"/>
              <a:t> – designed by EC (</a:t>
            </a:r>
            <a:r>
              <a:rPr lang="en-GB" sz="2800" dirty="0" err="1"/>
              <a:t>d´Alcantara</a:t>
            </a:r>
            <a:r>
              <a:rPr lang="en-GB" sz="2800" dirty="0"/>
              <a:t> and </a:t>
            </a:r>
            <a:r>
              <a:rPr lang="en-GB" sz="2800" dirty="0" err="1"/>
              <a:t>Italiener</a:t>
            </a:r>
            <a:r>
              <a:rPr lang="en-GB" sz="2800" dirty="0"/>
              <a:t>, 1982)</a:t>
            </a:r>
          </a:p>
          <a:p>
            <a:r>
              <a:rPr lang="en-GB" sz="2800" dirty="0"/>
              <a:t>Model H</a:t>
            </a:r>
            <a:r>
              <a:rPr lang="sk-SK" sz="2800" dirty="0"/>
              <a:t>ERMIN</a:t>
            </a:r>
            <a:r>
              <a:rPr lang="en-GB" sz="2800" dirty="0"/>
              <a:t> – J. Bradley (1995)</a:t>
            </a:r>
          </a:p>
          <a:p>
            <a:r>
              <a:rPr lang="en-GB" sz="2800" dirty="0"/>
              <a:t>Applied by EC on all cohesion countries</a:t>
            </a:r>
          </a:p>
          <a:p>
            <a:r>
              <a:rPr lang="en-GB" sz="2800" dirty="0"/>
              <a:t>Econometric model aimed on small open economy, limited or low data quality</a:t>
            </a:r>
          </a:p>
          <a:p>
            <a:r>
              <a:rPr lang="en-GB" sz="2800" dirty="0"/>
              <a:t>Demand and Supply side</a:t>
            </a:r>
          </a:p>
          <a:p>
            <a:r>
              <a:rPr lang="en-GB" sz="2800" dirty="0"/>
              <a:t>4</a:t>
            </a:r>
            <a:r>
              <a:rPr lang="sk-SK" sz="2800" dirty="0"/>
              <a:t>(5+)</a:t>
            </a:r>
            <a:r>
              <a:rPr lang="en-GB" sz="2800" dirty="0"/>
              <a:t> sectors (agriculture, manufacturing, construction, market and non-market services)</a:t>
            </a:r>
          </a:p>
        </p:txBody>
      </p:sp>
    </p:spTree>
    <p:extLst>
      <p:ext uri="{BB962C8B-B14F-4D97-AF65-F5344CB8AC3E}">
        <p14:creationId xmlns:p14="http://schemas.microsoft.com/office/powerpoint/2010/main" val="3679167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t>Applied methodology (1)</a:t>
            </a:r>
          </a:p>
        </p:txBody>
      </p:sp>
      <p:sp>
        <p:nvSpPr>
          <p:cNvPr id="3" name="Zástupný symbol obsahu 2"/>
          <p:cNvSpPr>
            <a:spLocks noGrp="1"/>
          </p:cNvSpPr>
          <p:nvPr>
            <p:ph idx="1"/>
          </p:nvPr>
        </p:nvSpPr>
        <p:spPr>
          <a:xfrm>
            <a:off x="838622" y="1494533"/>
            <a:ext cx="10657184" cy="1843452"/>
          </a:xfrm>
        </p:spPr>
        <p:txBody>
          <a:bodyPr>
            <a:normAutofit fontScale="92500" lnSpcReduction="10000"/>
          </a:bodyPr>
          <a:lstStyle/>
          <a:p>
            <a:pPr lvl="0"/>
            <a:r>
              <a:rPr lang="en-US" altLang="sk-SK" sz="1800" dirty="0"/>
              <a:t>Regional econometric model HERMIN (</a:t>
            </a:r>
            <a:r>
              <a:rPr lang="en-US" sz="1800" dirty="0"/>
              <a:t>J. Bradley) </a:t>
            </a:r>
            <a:r>
              <a:rPr lang="en-US" altLang="sk-SK" sz="1800" dirty="0"/>
              <a:t>based on model developed by WARR (Wroclaw Regional Development Agency - Poland)</a:t>
            </a:r>
          </a:p>
          <a:p>
            <a:pPr lvl="1"/>
            <a:r>
              <a:rPr lang="en-US" altLang="sk-SK" sz="1400" dirty="0"/>
              <a:t>Poland: 16 models on NUTS 2 regions</a:t>
            </a:r>
          </a:p>
          <a:p>
            <a:pPr lvl="1"/>
            <a:r>
              <a:rPr lang="en-US" altLang="sk-SK" sz="1400" dirty="0"/>
              <a:t>Slovakia: </a:t>
            </a:r>
            <a:r>
              <a:rPr lang="en-US" sz="1400" dirty="0"/>
              <a:t>8 models of NUTS 3 regions</a:t>
            </a:r>
          </a:p>
          <a:p>
            <a:pPr lvl="1"/>
            <a:r>
              <a:rPr lang="en-US" altLang="sk-SK" sz="1400" dirty="0"/>
              <a:t>Czechia: 8 models on NUTS 2 regions</a:t>
            </a:r>
          </a:p>
          <a:p>
            <a:pPr lvl="0"/>
            <a:r>
              <a:rPr lang="en-US" altLang="sk-SK" sz="1800" dirty="0"/>
              <a:t>Each regional model has 71 linear and 145 non linear equations</a:t>
            </a:r>
          </a:p>
          <a:p>
            <a:pPr lvl="0"/>
            <a:r>
              <a:rPr lang="en-US" altLang="sk-SK" sz="1800" dirty="0"/>
              <a:t>2 steps solution – calibration of parameters and estimation of model</a:t>
            </a:r>
          </a:p>
        </p:txBody>
      </p:sp>
      <p:sp>
        <p:nvSpPr>
          <p:cNvPr id="5" name="Obdĺžnik 4"/>
          <p:cNvSpPr/>
          <p:nvPr/>
        </p:nvSpPr>
        <p:spPr>
          <a:xfrm>
            <a:off x="982639" y="3353559"/>
            <a:ext cx="4464496" cy="3172856"/>
          </a:xfrm>
          <a:prstGeom prst="rect">
            <a:avLst/>
          </a:prstGeom>
        </p:spPr>
        <p:txBody>
          <a:bodyPr wrap="square">
            <a:spAutoFit/>
          </a:bodyPr>
          <a:lstStyle/>
          <a:p>
            <a:pPr>
              <a:spcBef>
                <a:spcPts val="600"/>
              </a:spcBef>
              <a:defRPr/>
            </a:pPr>
            <a:r>
              <a:rPr lang="en-US" altLang="sk-SK" sz="1600" b="1" dirty="0">
                <a:solidFill>
                  <a:srgbClr val="00338D"/>
                </a:solidFill>
                <a:latin typeface="Arial"/>
                <a:cs typeface="Arial" pitchFamily="34" charset="0"/>
              </a:rPr>
              <a:t>Main blocks: </a:t>
            </a:r>
            <a:r>
              <a:rPr lang="en-US" altLang="sk-SK" sz="1400" b="1" dirty="0">
                <a:solidFill>
                  <a:srgbClr val="00338D"/>
                </a:solidFill>
                <a:latin typeface="Arial"/>
                <a:cs typeface="Arial" pitchFamily="34" charset="0"/>
              </a:rPr>
              <a:t>	</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Supply side block</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Absorption side block</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Income distribution block </a:t>
            </a:r>
          </a:p>
          <a:p>
            <a:pPr>
              <a:spcBef>
                <a:spcPts val="600"/>
              </a:spcBef>
              <a:defRPr/>
            </a:pPr>
            <a:endParaRPr lang="en-US" altLang="sk-SK" sz="1600" b="1" dirty="0">
              <a:solidFill>
                <a:srgbClr val="00338D"/>
              </a:solidFill>
              <a:latin typeface="Arial"/>
              <a:cs typeface="Arial" pitchFamily="34" charset="0"/>
            </a:endParaRPr>
          </a:p>
          <a:p>
            <a:pPr marL="0" lvl="2" fontAlgn="base">
              <a:spcAft>
                <a:spcPts val="600"/>
              </a:spcAft>
              <a:buSzPct val="100000"/>
            </a:pPr>
            <a:r>
              <a:rPr lang="en-US" altLang="sk-SK" sz="1600" b="1" dirty="0">
                <a:solidFill>
                  <a:srgbClr val="00338D"/>
                </a:solidFill>
                <a:latin typeface="Arial"/>
                <a:cs typeface="Arial" pitchFamily="34" charset="0"/>
              </a:rPr>
              <a:t>Sources of implemented financial funds</a:t>
            </a:r>
            <a:endParaRPr lang="en-US" sz="1600" b="1" dirty="0">
              <a:solidFill>
                <a:srgbClr val="00338D"/>
              </a:solidFill>
            </a:endParaRP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b="1" dirty="0">
                <a:latin typeface="Arial"/>
                <a:cs typeface="Arial" pitchFamily="34" charset="0"/>
              </a:rPr>
              <a:t>EU</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State budget</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sz="1400" dirty="0">
                <a:latin typeface="Arial"/>
                <a:cs typeface="Arial" pitchFamily="34" charset="0"/>
              </a:rPr>
              <a:t>Private funds</a:t>
            </a:r>
          </a:p>
        </p:txBody>
      </p:sp>
      <p:sp>
        <p:nvSpPr>
          <p:cNvPr id="7" name="Obdĺžnik 6"/>
          <p:cNvSpPr/>
          <p:nvPr/>
        </p:nvSpPr>
        <p:spPr>
          <a:xfrm>
            <a:off x="6187870" y="3337985"/>
            <a:ext cx="4752528" cy="1555490"/>
          </a:xfrm>
          <a:prstGeom prst="rect">
            <a:avLst/>
          </a:prstGeom>
        </p:spPr>
        <p:txBody>
          <a:bodyPr wrap="square">
            <a:spAutoFit/>
          </a:bodyPr>
          <a:lstStyle/>
          <a:p>
            <a:pPr marL="0" lvl="2" fontAlgn="base">
              <a:spcAft>
                <a:spcPts val="600"/>
              </a:spcAft>
              <a:buSzPct val="100000"/>
            </a:pPr>
            <a:r>
              <a:rPr lang="en-US" sz="1600" b="1" dirty="0">
                <a:solidFill>
                  <a:srgbClr val="00338D"/>
                </a:solidFill>
              </a:rPr>
              <a:t>Regional disaggregation of statistical data from ITMS (information system for SF)</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Defined on the level of operation priorities, or in some cases priority axis</a:t>
            </a:r>
          </a:p>
          <a:p>
            <a:pPr marL="177782" lvl="2" indent="-177782" fontAlgn="base">
              <a:lnSpc>
                <a:spcPct val="105000"/>
              </a:lnSpc>
              <a:spcBef>
                <a:spcPts val="600"/>
              </a:spcBef>
              <a:spcAft>
                <a:spcPts val="600"/>
              </a:spcAft>
              <a:buClr>
                <a:srgbClr val="97989A"/>
              </a:buClr>
              <a:buSzPct val="100000"/>
              <a:buFont typeface="Arial" pitchFamily="34" charset="0"/>
              <a:buChar char="■"/>
              <a:defRPr/>
            </a:pPr>
            <a:r>
              <a:rPr lang="en-US" altLang="sk-SK" sz="1400" dirty="0">
                <a:latin typeface="Arial"/>
                <a:cs typeface="Arial" pitchFamily="34" charset="0"/>
              </a:rPr>
              <a:t>Discussed with managing authorities</a:t>
            </a:r>
          </a:p>
        </p:txBody>
      </p:sp>
    </p:spTree>
    <p:extLst>
      <p:ext uri="{BB962C8B-B14F-4D97-AF65-F5344CB8AC3E}">
        <p14:creationId xmlns:p14="http://schemas.microsoft.com/office/powerpoint/2010/main" val="70035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t>Applied methodology (2)</a:t>
            </a:r>
          </a:p>
        </p:txBody>
      </p:sp>
      <p:sp>
        <p:nvSpPr>
          <p:cNvPr id="4" name="Obdĺžnik 3"/>
          <p:cNvSpPr/>
          <p:nvPr/>
        </p:nvSpPr>
        <p:spPr>
          <a:xfrm>
            <a:off x="609521" y="1494532"/>
            <a:ext cx="4680981" cy="2132892"/>
          </a:xfrm>
          <a:prstGeom prst="rect">
            <a:avLst/>
          </a:prstGeom>
        </p:spPr>
        <p:txBody>
          <a:bodyPr wrap="square">
            <a:spAutoFit/>
          </a:bodyPr>
          <a:lstStyle/>
          <a:p>
            <a:pPr>
              <a:lnSpc>
                <a:spcPct val="110000"/>
              </a:lnSpc>
              <a:spcBef>
                <a:spcPts val="600"/>
              </a:spcBef>
              <a:defRPr/>
            </a:pPr>
            <a:r>
              <a:rPr lang="en-US" altLang="sk-SK" sz="1600" b="1" dirty="0">
                <a:solidFill>
                  <a:srgbClr val="00338D"/>
                </a:solidFill>
                <a:cs typeface="Arial" pitchFamily="34" charset="0"/>
              </a:rPr>
              <a:t>Sectors: </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Agriculture (exogenous)</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Industry</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Construction</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Market services</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Non-market services (mainly exogenous)</a:t>
            </a:r>
          </a:p>
        </p:txBody>
      </p:sp>
      <p:sp>
        <p:nvSpPr>
          <p:cNvPr id="6" name="Obdĺžnik 5"/>
          <p:cNvSpPr/>
          <p:nvPr/>
        </p:nvSpPr>
        <p:spPr>
          <a:xfrm>
            <a:off x="5699721" y="1476613"/>
            <a:ext cx="5364037" cy="2462213"/>
          </a:xfrm>
          <a:prstGeom prst="rect">
            <a:avLst/>
          </a:prstGeom>
        </p:spPr>
        <p:txBody>
          <a:bodyPr wrap="square">
            <a:spAutoFit/>
          </a:bodyPr>
          <a:lstStyle/>
          <a:p>
            <a:r>
              <a:rPr lang="en-US" sz="1500" b="1" dirty="0">
                <a:solidFill>
                  <a:srgbClr val="00338D"/>
                </a:solidFill>
              </a:rPr>
              <a:t>Implementation areas</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Physical infrastructure</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Human capital</a:t>
            </a:r>
          </a:p>
          <a:p>
            <a:pPr marL="177782" lvl="2" indent="-177782" fontAlgn="base">
              <a:spcBef>
                <a:spcPts val="600"/>
              </a:spcBef>
              <a:spcAft>
                <a:spcPts val="600"/>
              </a:spcAft>
              <a:buClr>
                <a:srgbClr val="97989A"/>
              </a:buClr>
              <a:buSzPct val="100000"/>
              <a:buFont typeface="Arial" pitchFamily="34" charset="0"/>
              <a:buChar char="■"/>
              <a:defRPr/>
            </a:pPr>
            <a:r>
              <a:rPr lang="en-US" altLang="sk-SK" sz="1400" dirty="0">
                <a:cs typeface="Arial" pitchFamily="34" charset="0"/>
              </a:rPr>
              <a:t>Direct aid</a:t>
            </a:r>
          </a:p>
          <a:p>
            <a:pPr marL="634937" lvl="3" indent="-177782" fontAlgn="base">
              <a:spcBef>
                <a:spcPts val="600"/>
              </a:spcBef>
              <a:spcAft>
                <a:spcPts val="600"/>
              </a:spcAft>
              <a:buClr>
                <a:srgbClr val="97989A"/>
              </a:buClr>
              <a:buSzPct val="100000"/>
              <a:buFont typeface="Arial" pitchFamily="34" charset="0"/>
              <a:buChar char="■"/>
              <a:defRPr/>
            </a:pPr>
            <a:r>
              <a:rPr lang="en-US" sz="1400" dirty="0">
                <a:cs typeface="Arial" pitchFamily="34" charset="0"/>
              </a:rPr>
              <a:t>R&amp;D</a:t>
            </a:r>
          </a:p>
          <a:p>
            <a:pPr marL="634937" lvl="3" indent="-177782" fontAlgn="base">
              <a:spcBef>
                <a:spcPts val="600"/>
              </a:spcBef>
              <a:spcAft>
                <a:spcPts val="600"/>
              </a:spcAft>
              <a:buClr>
                <a:srgbClr val="97989A"/>
              </a:buClr>
              <a:buSzPct val="100000"/>
              <a:buFont typeface="Arial" pitchFamily="34" charset="0"/>
              <a:buChar char="■"/>
              <a:defRPr/>
            </a:pPr>
            <a:r>
              <a:rPr lang="en-US" sz="1400" dirty="0">
                <a:cs typeface="Arial" pitchFamily="34" charset="0"/>
              </a:rPr>
              <a:t>Services</a:t>
            </a:r>
          </a:p>
          <a:p>
            <a:pPr marL="634937" lvl="3" indent="-177782" fontAlgn="base">
              <a:spcBef>
                <a:spcPts val="600"/>
              </a:spcBef>
              <a:spcAft>
                <a:spcPts val="600"/>
              </a:spcAft>
              <a:buClr>
                <a:srgbClr val="97989A"/>
              </a:buClr>
              <a:buSzPct val="100000"/>
              <a:buFont typeface="Arial" pitchFamily="34" charset="0"/>
              <a:buChar char="■"/>
              <a:defRPr/>
            </a:pPr>
            <a:r>
              <a:rPr lang="en-US" sz="1400" dirty="0">
                <a:cs typeface="Arial" pitchFamily="34" charset="0"/>
              </a:rPr>
              <a:t>Industry</a:t>
            </a:r>
          </a:p>
        </p:txBody>
      </p:sp>
      <p:sp>
        <p:nvSpPr>
          <p:cNvPr id="7" name="Obdĺžnik 6"/>
          <p:cNvSpPr/>
          <p:nvPr/>
        </p:nvSpPr>
        <p:spPr>
          <a:xfrm>
            <a:off x="609520" y="3915456"/>
            <a:ext cx="10886285" cy="2232984"/>
          </a:xfrm>
          <a:prstGeom prst="rect">
            <a:avLst/>
          </a:prstGeom>
        </p:spPr>
        <p:txBody>
          <a:bodyPr wrap="square">
            <a:spAutoFit/>
          </a:bodyPr>
          <a:lstStyle/>
          <a:p>
            <a:pPr marL="0" lvl="2" fontAlgn="base">
              <a:spcAft>
                <a:spcPts val="600"/>
              </a:spcAft>
              <a:buSzPct val="100000"/>
            </a:pPr>
            <a:r>
              <a:rPr lang="en-US" sz="1600" b="1" dirty="0">
                <a:solidFill>
                  <a:srgbClr val="00338D"/>
                </a:solidFill>
              </a:rPr>
              <a:t>Limitations:</a:t>
            </a:r>
          </a:p>
          <a:p>
            <a:pPr lvl="2" fontAlgn="base">
              <a:lnSpc>
                <a:spcPct val="105000"/>
              </a:lnSpc>
              <a:spcAft>
                <a:spcPts val="600"/>
              </a:spcAft>
              <a:buSzPct val="100000"/>
              <a:defRPr/>
            </a:pPr>
            <a:r>
              <a:rPr lang="en-US" altLang="sk-SK" sz="1600" dirty="0"/>
              <a:t>Financial allocations based on specific implementation areas allow only indirect linkage with production of sectors </a:t>
            </a:r>
          </a:p>
          <a:p>
            <a:pPr lvl="2" fontAlgn="base">
              <a:lnSpc>
                <a:spcPct val="105000"/>
              </a:lnSpc>
              <a:spcAft>
                <a:spcPts val="600"/>
              </a:spcAft>
              <a:buSzPct val="100000"/>
              <a:defRPr/>
            </a:pPr>
            <a:r>
              <a:rPr lang="en-US" altLang="sk-SK" sz="1600" dirty="0"/>
              <a:t>Missing regional spill-over effects – National model works as proxy for these effects</a:t>
            </a:r>
          </a:p>
          <a:p>
            <a:pPr marL="0" lvl="2" fontAlgn="base">
              <a:spcAft>
                <a:spcPts val="600"/>
              </a:spcAft>
              <a:buSzPct val="100000"/>
            </a:pPr>
            <a:r>
              <a:rPr lang="en-US" sz="1600" b="1" dirty="0">
                <a:solidFill>
                  <a:srgbClr val="00338D"/>
                </a:solidFill>
              </a:rPr>
              <a:t>Scenarios</a:t>
            </a:r>
          </a:p>
          <a:p>
            <a:pPr lvl="2" fontAlgn="base">
              <a:lnSpc>
                <a:spcPct val="105000"/>
              </a:lnSpc>
              <a:spcAft>
                <a:spcPts val="600"/>
              </a:spcAft>
              <a:buSzPct val="100000"/>
              <a:defRPr/>
            </a:pPr>
            <a:r>
              <a:rPr lang="en-US" altLang="sk-SK" sz="1400" dirty="0"/>
              <a:t>Baseline scenario  -&gt; with SF implementation</a:t>
            </a:r>
          </a:p>
          <a:p>
            <a:pPr lvl="2" fontAlgn="base">
              <a:lnSpc>
                <a:spcPct val="105000"/>
              </a:lnSpc>
              <a:spcAft>
                <a:spcPts val="600"/>
              </a:spcAft>
              <a:buSzPct val="100000"/>
              <a:defRPr/>
            </a:pPr>
            <a:r>
              <a:rPr lang="en-US" altLang="sk-SK" sz="1400" dirty="0"/>
              <a:t>Two </a:t>
            </a:r>
            <a:r>
              <a:rPr lang="en-GB" altLang="sk-SK" sz="1400" dirty="0"/>
              <a:t>alternative approaches </a:t>
            </a:r>
            <a:r>
              <a:rPr lang="en-US" altLang="sk-SK" sz="1400" dirty="0"/>
              <a:t>-&gt; 	related to time dimension (Balance, Delay)</a:t>
            </a:r>
          </a:p>
          <a:p>
            <a:pPr lvl="2" fontAlgn="base">
              <a:lnSpc>
                <a:spcPct val="105000"/>
              </a:lnSpc>
              <a:spcAft>
                <a:spcPts val="600"/>
              </a:spcAft>
              <a:buSzPct val="100000"/>
              <a:defRPr/>
            </a:pPr>
            <a:r>
              <a:rPr lang="en-US" altLang="sk-SK" sz="1400" dirty="0"/>
              <a:t>		related to regional dimension (Growth, Cohesion)</a:t>
            </a:r>
          </a:p>
        </p:txBody>
      </p:sp>
    </p:spTree>
    <p:extLst>
      <p:ext uri="{BB962C8B-B14F-4D97-AF65-F5344CB8AC3E}">
        <p14:creationId xmlns:p14="http://schemas.microsoft.com/office/powerpoint/2010/main" val="2949418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174B8-EECF-4F66-BFEA-2A7483E023B5}"/>
              </a:ext>
            </a:extLst>
          </p:cNvPr>
          <p:cNvSpPr>
            <a:spLocks noGrp="1"/>
          </p:cNvSpPr>
          <p:nvPr>
            <p:ph type="title"/>
          </p:nvPr>
        </p:nvSpPr>
        <p:spPr/>
        <p:txBody>
          <a:bodyPr/>
          <a:lstStyle/>
          <a:p>
            <a:r>
              <a:rPr lang="en-GB" dirty="0"/>
              <a:t>Structure of regional HERMIN model (EViews)</a:t>
            </a:r>
            <a:endParaRPr lang="sk-SK" dirty="0"/>
          </a:p>
        </p:txBody>
      </p:sp>
      <p:pic>
        <p:nvPicPr>
          <p:cNvPr id="4" name="Picture 2">
            <a:extLst>
              <a:ext uri="{FF2B5EF4-FFF2-40B4-BE49-F238E27FC236}">
                <a16:creationId xmlns:a16="http://schemas.microsoft.com/office/drawing/2014/main" id="{B1131D3E-ACAF-44AC-88A1-0597201BC1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45772" y="1638300"/>
            <a:ext cx="5298869" cy="4633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814539"/>
      </p:ext>
    </p:extLst>
  </p:cSld>
  <p:clrMapOvr>
    <a:masterClrMapping/>
  </p:clrMapOvr>
</p:sld>
</file>

<file path=ppt/theme/theme1.xml><?xml version="1.0" encoding="utf-8"?>
<a:theme xmlns:a="http://schemas.openxmlformats.org/drawingml/2006/main" name="Šablona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Template>
  <TotalTime>1828</TotalTime>
  <Words>1799</Words>
  <Application>Microsoft Office PowerPoint</Application>
  <PresentationFormat>Custom</PresentationFormat>
  <Paragraphs>645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Cambria Math</vt:lpstr>
      <vt:lpstr>Šablona final</vt:lpstr>
      <vt:lpstr>Modeling of regional cohesion policy with model HERMIN in selected countries</vt:lpstr>
      <vt:lpstr>Outline</vt:lpstr>
      <vt:lpstr>Intensity Aid per capita</vt:lpstr>
      <vt:lpstr>Intensity Aid per capita</vt:lpstr>
      <vt:lpstr>Implementation hustle</vt:lpstr>
      <vt:lpstr>Model HERMIN - History</vt:lpstr>
      <vt:lpstr>Applied methodology (1)</vt:lpstr>
      <vt:lpstr>Applied methodology (2)</vt:lpstr>
      <vt:lpstr>Structure of regional HERMIN model (EViews)</vt:lpstr>
      <vt:lpstr>Data limitations at regional level</vt:lpstr>
      <vt:lpstr>Defining cohesion scenarios</vt:lpstr>
      <vt:lpstr>Defining cohesion scenarios (2014-20) - Slovakia</vt:lpstr>
      <vt:lpstr>Results: GDP and cumulative GDP</vt:lpstr>
      <vt:lpstr>Employment effects</vt:lpstr>
      <vt:lpstr>Ex-ante exercise – learning from the period 2007-2013</vt:lpstr>
      <vt:lpstr>Results – Country comparison</vt:lpstr>
      <vt:lpstr>Results – cumulative multipliers</vt:lpstr>
      <vt:lpstr>Results – cumulative multipliers</vt:lpstr>
      <vt:lpstr>Conclusions and discussion (1)</vt:lpstr>
      <vt:lpstr>Conclusions and discusison (2)</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regional cohesion policy with model HERMIN</dc:title>
  <dc:creator>Marek Radvansky</dc:creator>
  <cp:lastModifiedBy>Marek Radvansky</cp:lastModifiedBy>
  <cp:revision>19</cp:revision>
  <dcterms:created xsi:type="dcterms:W3CDTF">2019-10-22T10:57:56Z</dcterms:created>
  <dcterms:modified xsi:type="dcterms:W3CDTF">2019-10-24T12:27:35Z</dcterms:modified>
</cp:coreProperties>
</file>