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3" r:id="rId2"/>
    <p:sldId id="290" r:id="rId3"/>
    <p:sldId id="266" r:id="rId4"/>
    <p:sldId id="269" r:id="rId5"/>
    <p:sldId id="299" r:id="rId6"/>
    <p:sldId id="286" r:id="rId7"/>
    <p:sldId id="287" r:id="rId8"/>
    <p:sldId id="288" r:id="rId9"/>
    <p:sldId id="291" r:id="rId10"/>
    <p:sldId id="297" r:id="rId11"/>
    <p:sldId id="294" r:id="rId12"/>
    <p:sldId id="281" r:id="rId13"/>
    <p:sldId id="282" r:id="rId14"/>
    <p:sldId id="283" r:id="rId15"/>
    <p:sldId id="284" r:id="rId16"/>
    <p:sldId id="285" r:id="rId17"/>
    <p:sldId id="293" r:id="rId18"/>
    <p:sldId id="298" r:id="rId19"/>
    <p:sldId id="276" r:id="rId20"/>
    <p:sldId id="279" r:id="rId21"/>
    <p:sldId id="280" r:id="rId22"/>
    <p:sldId id="277" r:id="rId23"/>
    <p:sldId id="289" r:id="rId24"/>
    <p:sldId id="267" r:id="rId25"/>
    <p:sldId id="268" r:id="rId26"/>
    <p:sldId id="295" r:id="rId27"/>
    <p:sldId id="296" r:id="rId28"/>
    <p:sldId id="26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84" y="-7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2/22/2019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2/22/2019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Files/Docs/E&#218;S/dokumentace%20k%20VZ.doc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taceeu.cz/cs/Fondy-EU/2014-2020/Metodicke-pokyny/Metodika-rizeni-programu/Metodika-zadavani-zakazek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taceeu.cz/cs/Fondy-EU/2014-2020/Metodicke-pokyny/Metodika-rizeni-programu/Metodika-zadavani-zakazek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Seminář </a:t>
            </a:r>
            <a:r>
              <a:rPr lang="cs-CZ" dirty="0" smtClean="0"/>
              <a:t>v </a:t>
            </a:r>
            <a:r>
              <a:rPr lang="cs-CZ" dirty="0" smtClean="0"/>
              <a:t>rámci programu Interreg CENTRAL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4. 3. 2019, </a:t>
            </a:r>
            <a:r>
              <a:rPr lang="cs-CZ" dirty="0" smtClean="0"/>
              <a:t>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VEŘEJNÉ ZAKÁZKY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dirty="0"/>
              <a:t>Veřejné zakázky – druhy zadávacích řízení dle </a:t>
            </a:r>
            <a:r>
              <a:rPr lang="cs-CZ" dirty="0" smtClean="0"/>
              <a:t>134/2016Sb. a Metodického pokynu pro zakázky mimo režim zákona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Elektronické tržiště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Uzavřená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Otevřené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Užší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s uveřejněním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bez uveřejnění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Soutěžní dialog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Zjednodušené podlimitní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se soutěžním dialogem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o inovačním partnerství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Koncesní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pro zadání veřejné zakázky ve zjednodušeném režimu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54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Veřejné zakázky – </a:t>
            </a:r>
            <a:r>
              <a:rPr lang="cs-CZ" altLang="cs-CZ" dirty="0" smtClean="0"/>
              <a:t>zjednodušená struktura fází ZŘ/VŘ</a:t>
            </a:r>
            <a:endParaRPr lang="cs-CZ" altLang="cs-CZ" dirty="0"/>
          </a:p>
          <a:p>
            <a:pPr marL="898525" lvl="2" indent="-187325"/>
            <a:r>
              <a:rPr lang="cs-CZ" altLang="cs-CZ" dirty="0"/>
              <a:t>oznámení ZŘ v informačním systému</a:t>
            </a:r>
          </a:p>
          <a:p>
            <a:pPr marL="898525" lvl="2" indent="-187325"/>
            <a:r>
              <a:rPr lang="cs-CZ" altLang="cs-CZ" dirty="0"/>
              <a:t> předání/zveřejnění zadávací dokumentace</a:t>
            </a:r>
          </a:p>
          <a:p>
            <a:pPr marL="898525" lvl="2" indent="-187325"/>
            <a:r>
              <a:rPr lang="cs-CZ" altLang="cs-CZ" dirty="0"/>
              <a:t> otevírání obálek</a:t>
            </a:r>
          </a:p>
          <a:p>
            <a:pPr marL="898525" lvl="2" indent="-187325"/>
            <a:r>
              <a:rPr lang="cs-CZ" altLang="cs-CZ" dirty="0"/>
              <a:t> posouzení kvalifikace</a:t>
            </a:r>
          </a:p>
          <a:p>
            <a:pPr marL="898525" lvl="2" indent="-187325"/>
            <a:r>
              <a:rPr lang="cs-CZ" altLang="cs-CZ" dirty="0"/>
              <a:t> posouzení a hodnocení nabídek</a:t>
            </a:r>
          </a:p>
          <a:p>
            <a:pPr marL="898525" lvl="2" indent="-187325"/>
            <a:r>
              <a:rPr lang="cs-CZ" altLang="cs-CZ" dirty="0"/>
              <a:t> rozhodnutí o přidělení VZ / zrušení VZ</a:t>
            </a:r>
          </a:p>
          <a:p>
            <a:pPr marL="898525" lvl="2" indent="-187325"/>
            <a:r>
              <a:rPr lang="cs-CZ" altLang="cs-CZ" dirty="0"/>
              <a:t> uzavření smlouvy</a:t>
            </a:r>
          </a:p>
          <a:p>
            <a:pPr marL="898525" lvl="2" indent="-187325"/>
            <a:r>
              <a:rPr lang="cs-CZ" altLang="cs-CZ" dirty="0"/>
              <a:t> uveřejnění výsledků ZŘ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0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>
                <a:solidFill>
                  <a:srgbClr val="00529C"/>
                </a:solidFill>
              </a:rPr>
              <a:t>Veřejné zakázky</a:t>
            </a:r>
          </a:p>
          <a:p>
            <a:pPr marL="342900" indent="-342900">
              <a:buAutoNum type="alphaLcParenR"/>
            </a:pPr>
            <a:r>
              <a:rPr lang="cs-CZ" dirty="0" smtClean="0"/>
              <a:t>Malé hodnoty – předpokládaná hodnota nedosáhne 2mil. Resp. 6 mil (služby, dodávky / stavební práce)</a:t>
            </a:r>
          </a:p>
          <a:p>
            <a:pPr marL="342900" indent="-342900">
              <a:buAutoNum type="alphaLcParenR"/>
            </a:pPr>
            <a:r>
              <a:rPr lang="cs-CZ" dirty="0" smtClean="0"/>
              <a:t>Vyšší hodnoty – předpokládaná hodnota činí minimálně 2. mil. Resp. 6 mil. (služby, dodávky / stavební práce)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r>
              <a:rPr lang="cs-CZ" b="1" dirty="0">
                <a:solidFill>
                  <a:srgbClr val="00529C"/>
                </a:solidFill>
              </a:rPr>
              <a:t>Veřejné </a:t>
            </a:r>
            <a:r>
              <a:rPr lang="cs-CZ" b="1" dirty="0" smtClean="0">
                <a:solidFill>
                  <a:srgbClr val="00529C"/>
                </a:solidFill>
              </a:rPr>
              <a:t>zakázky – druhy výběrového řízení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Otevřená výzvy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Elektronické tržiště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Uzavřená výzva (pouze pro zakázky malé hodnoty)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36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Otevřená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Oznámení výběrového řízení neomezenému počtu dodavatelů</a:t>
            </a:r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Zveřejnění Oznámení: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Profil zadavatele</a:t>
            </a:r>
          </a:p>
          <a:p>
            <a:pPr marL="914400" lvl="1" indent="-285750">
              <a:buFontTx/>
              <a:buChar char="-"/>
            </a:pPr>
            <a:r>
              <a:rPr lang="cs-CZ" b="1" dirty="0" smtClean="0">
                <a:solidFill>
                  <a:srgbClr val="00529C"/>
                </a:solidFill>
              </a:rPr>
              <a:t>Věstník veřejných zakázek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Webové stránky Programu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17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Uzavřená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Výzvou nejméně 3 zájemcům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Podmínky: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Výzva je zasílána písemně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>
                <a:solidFill>
                  <a:srgbClr val="00529C"/>
                </a:solidFill>
              </a:rPr>
              <a:t>Zasílána pouze těm zájemcům, o kterých má zadavatel informace, že jsou schopni předmětné plnění </a:t>
            </a:r>
            <a:r>
              <a:rPr lang="cs-CZ" sz="2200" b="0" dirty="0" smtClean="0">
                <a:solidFill>
                  <a:srgbClr val="00529C"/>
                </a:solidFill>
              </a:rPr>
              <a:t>poskytnout</a:t>
            </a:r>
          </a:p>
          <a:p>
            <a:pPr marL="1416050" lvl="2" indent="-342900">
              <a:buFontTx/>
              <a:buChar char="-"/>
            </a:pPr>
            <a:r>
              <a:rPr lang="cs-CZ" sz="1800" dirty="0" smtClean="0">
                <a:solidFill>
                  <a:srgbClr val="00529C"/>
                </a:solidFill>
              </a:rPr>
              <a:t>Je nutné, abyste si tuto skutečnost ověřili, nejlépe zdokladovat přes výpisy z OR</a:t>
            </a:r>
            <a:endParaRPr lang="cs-CZ" sz="1800" b="0" dirty="0" smtClean="0">
              <a:solidFill>
                <a:srgbClr val="00529C"/>
              </a:solidFill>
            </a:endParaRP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Nelze opakovaně vyzývat stejný okruh </a:t>
            </a:r>
            <a:r>
              <a:rPr lang="cs-CZ" sz="2200" b="0" dirty="0" smtClean="0"/>
              <a:t>zájemců, kteří byli účastni v předcházejících kolech (předcházejících řízení)</a:t>
            </a:r>
            <a:endParaRPr lang="cs-CZ" sz="2200" b="0" dirty="0" smtClean="0">
              <a:solidFill>
                <a:srgbClr val="00529C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883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Zadávací podmínky – </a:t>
            </a:r>
            <a:r>
              <a:rPr lang="cs-CZ" sz="2000" dirty="0" smtClean="0">
                <a:solidFill>
                  <a:srgbClr val="00529C"/>
                </a:solidFill>
              </a:rPr>
              <a:t>jsou povinnou součástí oznámení pro otevřenou i uzavřenou výzvu nebo informací na elektronickém tržišti</a:t>
            </a:r>
          </a:p>
          <a:p>
            <a:pPr marL="457200" indent="-457200">
              <a:buAutoNum type="alphaLcParenR"/>
            </a:pPr>
            <a:r>
              <a:rPr lang="cs-CZ" sz="2000" b="0" dirty="0" smtClean="0">
                <a:solidFill>
                  <a:srgbClr val="00529C"/>
                </a:solidFill>
              </a:rPr>
              <a:t>Metodický pokyn pro oblast zadávání zakázek pro programové období 2014-2020 definuje povinné náležitosti, a to zejména :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Identifikační údaje zadavatele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Název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Druh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Lhůta místo pro podání nabídky,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Předmět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Hodnotící kritéria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Způsob jejich hodnocení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Způsob jednání s uchazeči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Podmínky a požadavky na zpracování nabídky</a:t>
            </a:r>
            <a:r>
              <a:rPr lang="cs-CZ" sz="1600" b="0" dirty="0"/>
              <a:t> </a:t>
            </a:r>
            <a:r>
              <a:rPr lang="cs-CZ" sz="1600" b="0" dirty="0" smtClean="0"/>
              <a:t>a nabídkové ceny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Doba a místo plnění zakázky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Požadavky na varianty nabídek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Poskytování dodatečných informací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Údaje povinné publicity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80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Lhůta pro podání nabídek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Zakázky malé hodnoty – ne kratší než 10 kalendářních dnů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U zakázek vyšší hodnoty  - ne kratší 15 kalendářních dnů</a:t>
            </a:r>
          </a:p>
          <a:p>
            <a:pPr lvl="1" indent="0">
              <a:buNone/>
            </a:pPr>
            <a:r>
              <a:rPr lang="cs-CZ" b="0" dirty="0" smtClean="0"/>
              <a:t>Při stanovování lhůty je nutné zvážit povahu předmětu plnění veřejné zakázky.</a:t>
            </a:r>
          </a:p>
          <a:p>
            <a:pPr lvl="1" indent="0">
              <a:buNone/>
            </a:pPr>
            <a:r>
              <a:rPr lang="cs-CZ" dirty="0" smtClean="0"/>
              <a:t>Posouzení a hodnocení nabídek provádí – zadavatel, hodnotící komise nebo pověřená </a:t>
            </a:r>
            <a:r>
              <a:rPr lang="cs-CZ" dirty="0" smtClean="0"/>
              <a:t>osoba</a:t>
            </a:r>
          </a:p>
          <a:p>
            <a:pPr lvl="1" indent="0">
              <a:buNone/>
            </a:pPr>
            <a:r>
              <a:rPr lang="cs-CZ" dirty="0"/>
              <a:t>	</a:t>
            </a:r>
            <a:r>
              <a:rPr lang="cs-CZ" dirty="0" smtClean="0"/>
              <a:t>- vždy musí existovat písemný a přezkoumatelný záznam o posouzení a hodnocení a výsledném rozhodnutí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</a:t>
            </a:r>
            <a:r>
              <a:rPr lang="cs-CZ" dirty="0"/>
              <a:t>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9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Kontrola – aneb je důvod se obávat?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89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>
                <a:solidFill>
                  <a:schemeClr val="tx1"/>
                </a:solidFill>
              </a:rPr>
              <a:t>Fáze kontroly veřejných zakázek –formalizována fáze pro kontrolu 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zadávacích/výběrových řízení a případných </a:t>
            </a:r>
            <a:r>
              <a:rPr lang="cs-CZ" dirty="0" smtClean="0">
                <a:solidFill>
                  <a:schemeClr val="tx1"/>
                </a:solidFill>
              </a:rPr>
              <a:t>dodatků – POVINNÁ</a:t>
            </a:r>
            <a:endParaRPr lang="cs-CZ" dirty="0">
              <a:solidFill>
                <a:schemeClr val="tx1"/>
              </a:solidFill>
            </a:endParaRPr>
          </a:p>
          <a:p>
            <a:pPr marL="898525" lvl="2" indent="-187325"/>
            <a:r>
              <a:rPr lang="cs-CZ" sz="2000" b="1" dirty="0"/>
              <a:t>kontrola zadávacích podmínek – posouzení a konzultace zadávacích podmínek - KZD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průběhu zadávacího nebo výběrového řízení před uzavřením smlouvy na plnění zakázky nebo před zrušením - KPPS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ukončeného zadávacího řízení – kontrola podepsané/uzavřené smlouvy  KUZŘ</a:t>
            </a:r>
          </a:p>
          <a:p>
            <a:pPr lvl="2"/>
            <a:r>
              <a:rPr lang="cs-CZ" sz="2000" dirty="0"/>
              <a:t>posouzení návrhu dodatku ke smlouvě</a:t>
            </a:r>
          </a:p>
          <a:p>
            <a:pPr lvl="2"/>
            <a:r>
              <a:rPr lang="cs-CZ" sz="2000" dirty="0"/>
              <a:t>posouzení uzavřeného dodatku ke smlouvě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</a:pPr>
            <a:r>
              <a:rPr lang="cs-CZ" sz="3600" b="1" kern="1200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Veřejné </a:t>
            </a:r>
            <a:r>
              <a:rPr lang="cs-CZ" sz="3600" b="1" kern="1200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zakázky</a:t>
            </a:r>
            <a:r>
              <a:rPr lang="cs-CZ" dirty="0">
                <a:latin typeface="+mj-lt"/>
                <a:ea typeface="+mj-ea"/>
                <a:cs typeface="+mj-cs"/>
              </a:rPr>
              <a:t> </a:t>
            </a:r>
            <a:r>
              <a:rPr lang="cs-CZ" sz="3600" b="1" kern="1200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– postup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57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</a:t>
            </a:r>
            <a:r>
              <a:rPr lang="cs-CZ" dirty="0"/>
              <a:t>- </a:t>
            </a:r>
            <a:r>
              <a:rPr lang="cs-CZ" dirty="0" smtClean="0"/>
              <a:t>fáze ve vazbě na kontrolu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Zahájení zadávacího řízení – Kontrola zadávací dokumentace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odesláním Oznámením o zahájení zadávacího řízení k uveřejnění nebo výzvy o zahájení zadávacího řízení a také zveřejněním dle §146 a </a:t>
            </a:r>
            <a:r>
              <a:rPr lang="cs-CZ" sz="1800" b="0" dirty="0" smtClean="0"/>
              <a:t>§147</a:t>
            </a:r>
            <a:endParaRPr lang="cs-CZ" sz="1800" b="0" dirty="0" smtClean="0"/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/>
              <a:t>z</a:t>
            </a:r>
            <a:r>
              <a:rPr lang="cs-CZ" sz="1800" b="0" dirty="0" smtClean="0"/>
              <a:t>vláštním postupem je tzv. Předběžné oznámení veřejného zadavatele (pro nadlimitní a podlimitní veřejné zakázky) – zahájení pak nastává ne dříve než 1 měsíc po odeslání předběžného oznámení, součástí je i Odůvodnění účelnosti veřejné zakázky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Průběh zadávacího řízení od podání nabídky k výběru nejvhodnějšího uchazeče – Kontrola před podpisem Smlouvy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příjem </a:t>
            </a:r>
            <a:r>
              <a:rPr lang="cs-CZ" sz="1800" b="0" dirty="0"/>
              <a:t>nabídek, otevření, hodnocení, výběr nejvhodnějšího uchazeče, oznámení výsledku, zveřejnění zprávy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Plnění z uzavřené Smlouvy – Kontrola po podpisu Smlouvy</a:t>
            </a:r>
            <a:endParaRPr lang="cs-CZ" dirty="0"/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b="0" dirty="0" smtClean="0"/>
              <a:t>Kontrola uzavřené Smlouvy a plnění závazků z této smlouvy vyplývající</a:t>
            </a:r>
            <a:endParaRPr lang="cs-CZ" b="0" dirty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 smtClean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stručná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7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právní předpisy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pravidla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</a:t>
            </a:r>
            <a:r>
              <a:rPr lang="cs-CZ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Kontrola zadávací dokumentace – KZD</a:t>
            </a:r>
          </a:p>
          <a:p>
            <a:pPr marL="771525" lvl="2" indent="-514350">
              <a:spcBef>
                <a:spcPct val="20000"/>
              </a:spcBef>
              <a:buFont typeface="+mj-lt"/>
              <a:buAutoNum type="arabicPeriod"/>
            </a:pPr>
            <a:r>
              <a:rPr lang="cs-CZ" dirty="0" smtClean="0"/>
              <a:t>Návrh předběžného oznámení nebo již zveřejněné předběžné oznámení (pokud je relevantní),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oznámení o zakázce pro odeslání do vlastníků nebo výzva k  podání nabídek,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Kvalifikační dokumentace (pokud existuje),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kvalifikační dokumentace (pokud existují),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odůvodnění veřejné zakázky dle §156 (pokud je relevantní)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Doklad o způsobu stanovení předpokládané hodnoty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Projektová dokumentace v příslušném stupni (u zakázky na stavební práce),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Soupis stavebních prací, dodávek a služeb s výkazem výměr v případě VZ na stavební práce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86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sz="3100" dirty="0"/>
              <a:t>Veřejné zakázky   - fáze </a:t>
            </a:r>
            <a:r>
              <a:rPr lang="cs-CZ" sz="3100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sz="3100" dirty="0" smtClean="0"/>
              <a:t>Kontrola před podpisem Smlouvy</a:t>
            </a:r>
          </a:p>
          <a:p>
            <a:endParaRPr lang="cs-CZ" dirty="0" smtClean="0"/>
          </a:p>
          <a:p>
            <a:r>
              <a:rPr lang="cs-CZ" dirty="0" smtClean="0"/>
              <a:t>1. </a:t>
            </a:r>
            <a:r>
              <a:rPr lang="cs-CZ" b="1" dirty="0" smtClean="0"/>
              <a:t>text </a:t>
            </a:r>
            <a:r>
              <a:rPr lang="cs-CZ" b="1" dirty="0"/>
              <a:t>oznámení o zahájení zadávacího řízení, resp. výzvy </a:t>
            </a:r>
            <a:r>
              <a:rPr lang="cs-CZ" dirty="0"/>
              <a:t>zaslané požadovanému počtu potenciálních dodavatelů k podání nabídky a dalších dokumentů vymezujících předmět zakázky (např. zadávací dokumentace, je-li povinnost ji zpracovat) vč. dokladů prokazujících jejich odeslání,9 </a:t>
            </a:r>
          </a:p>
          <a:p>
            <a:r>
              <a:rPr lang="cs-CZ" dirty="0"/>
              <a:t>2. </a:t>
            </a:r>
            <a:r>
              <a:rPr lang="cs-CZ" b="1" dirty="0"/>
              <a:t>vítěznou nabídku podanou uchazečem na základě oznámení o zahájení zadávacího řízení, resp. výzvy </a:t>
            </a:r>
            <a:r>
              <a:rPr lang="cs-CZ" dirty="0"/>
              <a:t>zadavatele nebo jiné informace či ceníky, z nichž vyplývá plnění nabízené uchazečem; </a:t>
            </a:r>
          </a:p>
          <a:p>
            <a:r>
              <a:rPr lang="cs-CZ" dirty="0"/>
              <a:t>3. </a:t>
            </a:r>
            <a:r>
              <a:rPr lang="cs-CZ" b="1" dirty="0"/>
              <a:t>protokol o otevírání obálek </a:t>
            </a:r>
            <a:r>
              <a:rPr lang="cs-CZ" dirty="0"/>
              <a:t>(není vyžadován, pokud jsou informace o otevírání obálek zahrnuty ve zprávě/protokolu o posouzení a hodnocení nabídek) podepsaný členy komise pro otevírání obálek; </a:t>
            </a:r>
          </a:p>
          <a:p>
            <a:r>
              <a:rPr lang="cs-CZ" dirty="0"/>
              <a:t>4. </a:t>
            </a:r>
            <a:r>
              <a:rPr lang="cs-CZ" b="1" dirty="0"/>
              <a:t>zpráva/protokol o posouzení a hodnocení podaných nabídek </a:t>
            </a:r>
            <a:r>
              <a:rPr lang="cs-CZ" dirty="0"/>
              <a:t>podepsaný členy hodnotící komise, včetně dokladů o jmenování hodnotící komise a prohlášeních o nepodjatosti všech jejich členů; </a:t>
            </a:r>
          </a:p>
          <a:p>
            <a:r>
              <a:rPr lang="cs-CZ" dirty="0"/>
              <a:t>5. </a:t>
            </a:r>
            <a:r>
              <a:rPr lang="cs-CZ" b="1" dirty="0"/>
              <a:t>rozhodnutí zadavatele o přidělení zakázky</a:t>
            </a:r>
            <a:r>
              <a:rPr lang="cs-CZ" dirty="0"/>
              <a:t>, vč. dokumentů prokazujících jeho odeslání všem dotčeným uchazečům a zájemcům; </a:t>
            </a:r>
          </a:p>
          <a:p>
            <a:r>
              <a:rPr lang="cs-CZ" dirty="0"/>
              <a:t>6. </a:t>
            </a:r>
            <a:r>
              <a:rPr lang="cs-CZ" b="1" dirty="0"/>
              <a:t>návrh smlouvy s dodavatelem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Nad rámec těchto dokumentů partner kontrolorovi dále předloží: </a:t>
            </a:r>
          </a:p>
          <a:p>
            <a:r>
              <a:rPr lang="cs-CZ" dirty="0"/>
              <a:t>1. nabídky, které byly v průběhu zadávacího řízení vyřazeny, pokud k vyřazení nějaké nabídky došlo; </a:t>
            </a:r>
          </a:p>
          <a:p>
            <a:r>
              <a:rPr lang="cs-CZ" dirty="0"/>
              <a:t>2. písemnou informaci o způsobu vyřešení námitek (odvolání) podaných některými uchazeči, pokud v rámci zadávacího řízení nějaké námitky (odvolání) byly podány. </a:t>
            </a:r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96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3"/>
            </a:pPr>
            <a:r>
              <a:rPr lang="cs-CZ" dirty="0"/>
              <a:t>Kontrola </a:t>
            </a:r>
            <a:r>
              <a:rPr lang="cs-CZ" dirty="0" smtClean="0"/>
              <a:t>po podpisu </a:t>
            </a:r>
            <a:r>
              <a:rPr lang="cs-CZ" dirty="0"/>
              <a:t>Smlouvy</a:t>
            </a:r>
          </a:p>
          <a:p>
            <a:endParaRPr lang="cs-CZ" dirty="0"/>
          </a:p>
          <a:p>
            <a:r>
              <a:rPr lang="cs-CZ" dirty="0" smtClean="0"/>
              <a:t>1. Uzavřenou </a:t>
            </a:r>
            <a:r>
              <a:rPr lang="cs-CZ" dirty="0"/>
              <a:t>smlouvu s vybraným dodavatelem, vč. případných dodatků k ní; </a:t>
            </a:r>
          </a:p>
          <a:p>
            <a:r>
              <a:rPr lang="cs-CZ" dirty="0" smtClean="0"/>
              <a:t>2. </a:t>
            </a:r>
            <a:r>
              <a:rPr lang="cs-CZ" dirty="0"/>
              <a:t>text oznámení o výsledku zadávacího řízení zaslaný všem uchazečům, kteří podali nabídku v řádném termínu pro podání nabídek, vč. dokladů prokazujících jejich odeslání. </a:t>
            </a:r>
          </a:p>
          <a:p>
            <a:r>
              <a:rPr lang="cs-CZ" dirty="0"/>
              <a:t>	</a:t>
            </a:r>
          </a:p>
          <a:p>
            <a:pPr marL="0" lvl="1" indent="-187325">
              <a:spcBef>
                <a:spcPct val="20000"/>
              </a:spcBef>
              <a:buNone/>
            </a:pPr>
            <a:r>
              <a:rPr lang="cs-CZ" altLang="cs-CZ" sz="1600" dirty="0" smtClean="0"/>
              <a:t>- Kontrolor si může vyžádat jakékoliv další podklady nad rámec výše uvedeného. 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Dokumenty </a:t>
            </a:r>
            <a:r>
              <a:rPr lang="cs-CZ" altLang="cs-CZ" sz="1600" dirty="0" smtClean="0"/>
              <a:t>se dokládají v prostých kopiích spolu s čestným prohlášením o souladu těchto kopií s </a:t>
            </a:r>
            <a:r>
              <a:rPr lang="cs-CZ" altLang="cs-CZ" sz="1600" dirty="0" smtClean="0"/>
              <a:t>originály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Podrobnosti lze nalézt na webu Centra pro regionální rozvoj </a:t>
            </a:r>
            <a:r>
              <a:rPr lang="cs-CZ" altLang="cs-CZ" sz="1600" dirty="0"/>
              <a:t>České republiky - </a:t>
            </a:r>
            <a:r>
              <a:rPr lang="cs-CZ" altLang="cs-CZ" sz="1600" dirty="0">
                <a:hlinkClick r:id="rId2"/>
              </a:rPr>
              <a:t>http://</a:t>
            </a:r>
            <a:r>
              <a:rPr lang="cs-CZ" altLang="cs-CZ" sz="1600" dirty="0" smtClean="0">
                <a:hlinkClick r:id="rId2"/>
              </a:rPr>
              <a:t>www.crr.cz/</a:t>
            </a:r>
            <a:r>
              <a:rPr lang="cs-CZ" altLang="cs-CZ" sz="1600" dirty="0" err="1" smtClean="0">
                <a:hlinkClick r:id="rId2"/>
              </a:rPr>
              <a:t>Files</a:t>
            </a:r>
            <a:r>
              <a:rPr lang="cs-CZ" altLang="cs-CZ" sz="1600" dirty="0" smtClean="0">
                <a:hlinkClick r:id="rId2"/>
              </a:rPr>
              <a:t>/</a:t>
            </a:r>
            <a:r>
              <a:rPr lang="cs-CZ" altLang="cs-CZ" sz="1600" dirty="0" err="1" smtClean="0">
                <a:hlinkClick r:id="rId2"/>
              </a:rPr>
              <a:t>Docs</a:t>
            </a:r>
            <a:r>
              <a:rPr lang="cs-CZ" altLang="cs-CZ" sz="1600" dirty="0" smtClean="0">
                <a:hlinkClick r:id="rId2"/>
              </a:rPr>
              <a:t>/EÚS/dokumentace%20k%20VZ.doc</a:t>
            </a:r>
            <a:r>
              <a:rPr lang="cs-CZ" altLang="cs-CZ" sz="1600" dirty="0" smtClean="0"/>
              <a:t> </a:t>
            </a:r>
            <a:endParaRPr lang="cs-CZ" altLang="cs-CZ" sz="16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-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122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Chyby ve veřejných zakázkách – typologie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Dopady chyb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98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Rizika chybně provedených zadávacích řízení:</a:t>
            </a:r>
          </a:p>
          <a:p>
            <a:pPr marL="898525" lvl="2" indent="-187325"/>
            <a:r>
              <a:rPr lang="cs-CZ" altLang="cs-CZ" dirty="0"/>
              <a:t>pokud není provedeno správně nebo </a:t>
            </a:r>
            <a:r>
              <a:rPr lang="cs-CZ" altLang="cs-CZ" dirty="0" smtClean="0"/>
              <a:t>v možných případech hned </a:t>
            </a:r>
            <a:r>
              <a:rPr lang="cs-CZ" altLang="cs-CZ" dirty="0"/>
              <a:t>opraveno, jsou chyby na konci projektu prakticky </a:t>
            </a:r>
            <a:r>
              <a:rPr lang="cs-CZ" altLang="cs-CZ" dirty="0" smtClean="0"/>
              <a:t>nenapravitelné, 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při </a:t>
            </a:r>
            <a:r>
              <a:rPr lang="cs-CZ" altLang="cs-CZ" dirty="0"/>
              <a:t>použití veřejných finančních prostředků z EU či SR je nutné postupovat v souladu s legislativou a pravidly a principy zadávání EU</a:t>
            </a:r>
          </a:p>
          <a:p>
            <a:pPr marL="898525" lvl="2" indent="-187325"/>
            <a:r>
              <a:rPr lang="cs-CZ" altLang="cs-CZ" dirty="0"/>
              <a:t> podceňování role kontroly </a:t>
            </a:r>
            <a:r>
              <a:rPr lang="cs-CZ" altLang="cs-CZ" dirty="0" smtClean="0"/>
              <a:t>ZŘ/VŘ </a:t>
            </a:r>
            <a:r>
              <a:rPr lang="cs-CZ" altLang="cs-CZ" dirty="0"/>
              <a:t>se nemusí </a:t>
            </a:r>
            <a:r>
              <a:rPr lang="cs-CZ" altLang="cs-CZ" dirty="0" smtClean="0"/>
              <a:t>vyplatit </a:t>
            </a:r>
          </a:p>
          <a:p>
            <a:pPr marL="1354138" lvl="3" indent="-187325"/>
            <a:r>
              <a:rPr lang="cs-CZ" altLang="cs-CZ" dirty="0" smtClean="0"/>
              <a:t>Fázová kontrola – čím dříve je chyba odhalena, tím spíše je možné situaci </a:t>
            </a:r>
            <a:r>
              <a:rPr lang="cs-CZ" altLang="cs-CZ" dirty="0" smtClean="0"/>
              <a:t>napravit</a:t>
            </a:r>
          </a:p>
          <a:p>
            <a:pPr marL="1354138" lvl="3" indent="-187325"/>
            <a:r>
              <a:rPr lang="cs-CZ" altLang="cs-CZ" dirty="0" smtClean="0"/>
              <a:t>Je nutné stanovisko Kontrolora respektovat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náklady </a:t>
            </a:r>
            <a:r>
              <a:rPr lang="cs-CZ" altLang="cs-CZ" dirty="0"/>
              <a:t>vzešlé ze špatně provedeného ZŘ nejsou uznatelným nákladem – vracejí se i po provedených následných kontrolách udržitelnosti </a:t>
            </a:r>
            <a:r>
              <a:rPr lang="cs-CZ" altLang="cs-CZ" dirty="0" smtClean="0"/>
              <a:t>projektu – a to i z rozhodnutí FÚ !!!</a:t>
            </a:r>
          </a:p>
          <a:p>
            <a:pPr marL="898525" lvl="2" indent="-187325"/>
            <a:r>
              <a:rPr lang="cs-CZ" altLang="cs-CZ" u="sng" dirty="0" smtClean="0"/>
              <a:t>Sankce za chybně provedené ZŘ může dosáhnout 100%, prostředky postižené sankcí nelze dále využít pro další </a:t>
            </a:r>
            <a:r>
              <a:rPr lang="cs-CZ" altLang="cs-CZ" u="sng" dirty="0" smtClean="0"/>
              <a:t>aktivity – tzn. </a:t>
            </a:r>
            <a:r>
              <a:rPr lang="cs-CZ" altLang="cs-CZ" u="sng" dirty="0" smtClean="0"/>
              <a:t>Trvale snižují disponibilní rozpočet projektu</a:t>
            </a:r>
            <a:endParaRPr lang="cs-CZ" altLang="cs-CZ" u="sng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 při realizaci VZ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25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Chybné stanovení předmětu zakázky – služby, dodávky, stavební práce,</a:t>
            </a:r>
          </a:p>
          <a:p>
            <a:pPr marL="898525" lvl="2" indent="-187325"/>
            <a:r>
              <a:rPr lang="cs-CZ" dirty="0" smtClean="0"/>
              <a:t>Chybná aplikace výjimek z působnosti zákona,</a:t>
            </a:r>
          </a:p>
          <a:p>
            <a:pPr marL="898525" lvl="2" indent="-187325"/>
            <a:r>
              <a:rPr lang="cs-CZ" dirty="0" smtClean="0"/>
              <a:t>Nezveřejnění zakázky odpovídajícím způsobem,</a:t>
            </a:r>
          </a:p>
          <a:p>
            <a:pPr marL="898525" lvl="2" indent="-187325"/>
            <a:r>
              <a:rPr lang="cs-CZ" dirty="0" smtClean="0"/>
              <a:t>Přímé oslovení dodavatele bez zákonem stanovených důvodů pro takovéhoto jednání,</a:t>
            </a:r>
          </a:p>
          <a:p>
            <a:pPr marL="898525" lvl="2" indent="-187325"/>
            <a:r>
              <a:rPr lang="cs-CZ" dirty="0" smtClean="0"/>
              <a:t>Neprokázání cenových nabídek minimálně 3 uchazečů,</a:t>
            </a:r>
          </a:p>
          <a:p>
            <a:pPr marL="898525" lvl="2" indent="-187325"/>
            <a:r>
              <a:rPr lang="cs-CZ" dirty="0"/>
              <a:t>Nedostatečné vymezení předmětu zakázky,</a:t>
            </a:r>
          </a:p>
          <a:p>
            <a:pPr marL="898525" lvl="2" indent="-187325"/>
            <a:r>
              <a:rPr lang="cs-CZ" dirty="0"/>
              <a:t>Porušení zásady rovného zacházení – oslovování uchazečů personálně propojených s osobou zadavatele nebo zvýhodňování uchazeče/uchazečů jiným způsobem (např. přístup k informací</a:t>
            </a:r>
          </a:p>
          <a:p>
            <a:pPr marL="898525" lvl="2" indent="-187325"/>
            <a:r>
              <a:rPr lang="cs-CZ" dirty="0" smtClean="0"/>
              <a:t>Oslovování uchazečů, kteří nemají odbornou způsobilost k realizaci VZ,</a:t>
            </a:r>
          </a:p>
          <a:p>
            <a:pPr marL="898525" lvl="2" indent="-187325"/>
            <a:r>
              <a:rPr lang="cs-CZ" dirty="0" smtClean="0"/>
              <a:t>Opakované oslovování totožného okruhu uchazečů,</a:t>
            </a:r>
          </a:p>
          <a:p>
            <a:pPr marL="898525" lvl="2" indent="-187325"/>
            <a:r>
              <a:rPr lang="cs-CZ" dirty="0" smtClean="0"/>
              <a:t>Chybné stanovení minimálních lhůt pro podání nabídky – den po rozhodné skutečnosti,</a:t>
            </a:r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74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/>
              <a:t>Chybné nastavení hodnotících </a:t>
            </a:r>
            <a:r>
              <a:rPr lang="cs-CZ" dirty="0" smtClean="0"/>
              <a:t>kritérií: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subjektivní kritéria</a:t>
            </a:r>
            <a:r>
              <a:rPr lang="cs-CZ" dirty="0"/>
              <a:t> </a:t>
            </a:r>
            <a:r>
              <a:rPr lang="cs-CZ" dirty="0" smtClean="0"/>
              <a:t>bez jasného algoritmu měření a výpočtu, 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nesouvisející s předmětem zakázky, </a:t>
            </a:r>
            <a:endParaRPr lang="cs-CZ" dirty="0" smtClean="0"/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bez určení způsobu přiřazování bodového hodnocení jednotlivým </a:t>
            </a:r>
            <a:r>
              <a:rPr lang="cs-CZ" dirty="0" smtClean="0"/>
              <a:t>kritériím,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Dílčí kritéria nemají přiřazenou váhu,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Je nutné zvážit počet kritérií.</a:t>
            </a:r>
            <a:endParaRPr lang="cs-CZ" dirty="0"/>
          </a:p>
          <a:p>
            <a:pPr marL="898525" lvl="2" indent="-187325"/>
            <a:r>
              <a:rPr lang="cs-CZ" dirty="0" smtClean="0"/>
              <a:t>To co je předmětem smluvních podmínek nemůže být hodnotícím kritériem,</a:t>
            </a:r>
            <a:endParaRPr lang="cs-CZ" dirty="0"/>
          </a:p>
          <a:p>
            <a:pPr marL="898525" lvl="2" indent="-187325"/>
            <a:r>
              <a:rPr lang="cs-CZ" dirty="0"/>
              <a:t>Neposkytnutí dodatečných informací všem </a:t>
            </a:r>
            <a:r>
              <a:rPr lang="cs-CZ" dirty="0" smtClean="0"/>
              <a:t>uchazečům,</a:t>
            </a:r>
          </a:p>
          <a:p>
            <a:pPr marL="898525" lvl="2" indent="-187325"/>
            <a:r>
              <a:rPr lang="cs-CZ" dirty="0" smtClean="0"/>
              <a:t>Dělení </a:t>
            </a:r>
            <a:r>
              <a:rPr lang="cs-CZ" dirty="0"/>
              <a:t>předmětu zakázky pod zákonem nebo postupy stanovený limit</a:t>
            </a:r>
            <a:r>
              <a:rPr lang="cs-CZ" dirty="0" smtClean="0"/>
              <a:t>, </a:t>
            </a:r>
          </a:p>
          <a:p>
            <a:pPr marL="898525" lvl="2" indent="-187325"/>
            <a:r>
              <a:rPr lang="cs-CZ" dirty="0" smtClean="0"/>
              <a:t>Stanovení předpokládané hodnoty zakázky bez zohlednění dodávek a služeb, které hodlá pořídit zadavatel v průběhu účetního období</a:t>
            </a:r>
          </a:p>
          <a:p>
            <a:pPr marL="898525" lvl="2" indent="-187325"/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60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Nevyloučení uchazeče, který vyloučen má být, a to včetně nevyloučení pro mimořádně nízkou nabídkovou cenu,</a:t>
            </a:r>
          </a:p>
          <a:p>
            <a:pPr marL="898525" lvl="2" indent="-187325"/>
            <a:r>
              <a:rPr lang="cs-CZ" dirty="0" smtClean="0"/>
              <a:t>Provedení podstatných změn v zadávacích podmínkách,</a:t>
            </a:r>
          </a:p>
          <a:p>
            <a:pPr marL="898525" lvl="2" indent="-187325"/>
            <a:r>
              <a:rPr lang="cs-CZ" dirty="0" smtClean="0"/>
              <a:t>Provedení změn v nabídkách během hodnocení nabídek,</a:t>
            </a:r>
          </a:p>
          <a:p>
            <a:pPr marL="898525" lvl="2" indent="-187325"/>
            <a:r>
              <a:rPr lang="cs-CZ" dirty="0" smtClean="0"/>
              <a:t>Podstatné změny Smlouvy na plnění zakázek, které by vedly ke změně okruhu uchazečů, změně hodnocení, </a:t>
            </a:r>
            <a:r>
              <a:rPr lang="cs-CZ" smtClean="0"/>
              <a:t>změně výsledku</a:t>
            </a:r>
            <a:endParaRPr lang="cs-CZ" dirty="0" smtClean="0"/>
          </a:p>
          <a:p>
            <a:pPr marL="898525" lvl="2" indent="-187325"/>
            <a:r>
              <a:rPr lang="cs-CZ" dirty="0" smtClean="0"/>
              <a:t>Zadávání dodatečných prací/dodávek dodavateli bez zohlednění povinnosti již provést zadávací/výběrové řízení (50% původní zakázky),</a:t>
            </a:r>
          </a:p>
          <a:p>
            <a:pPr marL="898525" lvl="2" indent="-187325"/>
            <a:r>
              <a:rPr lang="cs-CZ" dirty="0" smtClean="0"/>
              <a:t>Neuchování dokumentace – přenesení povinnosti uchovat dokumentaci na dodavatele nezbavuje zadavatele povinnosti uchovat dokumentaci ve smyslu závazků vyplývajících z programové dokumentace a podmínek, za kterých byla dotace poskytnuta</a:t>
            </a:r>
          </a:p>
          <a:p>
            <a:pPr marL="898525" lvl="2" indent="-187325"/>
            <a:endParaRPr lang="cs-CZ" dirty="0" smtClean="0"/>
          </a:p>
          <a:p>
            <a:pPr marL="898525" lvl="2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8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– základní právní předpisy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Metodický </a:t>
            </a:r>
            <a:r>
              <a:rPr lang="cs-CZ" altLang="cs-CZ" dirty="0" smtClean="0"/>
              <a:t>pokyn pro oblast zadávání zakázek pro programové období 2014-2020</a:t>
            </a:r>
          </a:p>
          <a:p>
            <a:pPr marL="898525" lvl="2" indent="-187325"/>
            <a:r>
              <a:rPr lang="cs-CZ" altLang="cs-CZ" dirty="0"/>
              <a:t>pokud se na zadavatele nebo zakázku zákon nevztahuje, postupuje zadavatel podle Metodického pokynu pro oblast zadávání zakázek pro programové období 2014-2020 (závazné metodiky MMR a NOK</a:t>
            </a:r>
            <a:r>
              <a:rPr lang="cs-CZ" altLang="cs-CZ" dirty="0" smtClean="0"/>
              <a:t>) -</a:t>
            </a:r>
            <a:r>
              <a:rPr lang="cs-CZ" u="sng" dirty="0">
                <a:hlinkClick r:id="rId2"/>
              </a:rPr>
              <a:t>https://www.dotaceeu.cz/cs/Fondy-EU/2014-2020/Metodicke-pokyny/Metodika-rizeni-programu/Metodika-zadavani-zakazek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pokud </a:t>
            </a:r>
            <a:r>
              <a:rPr lang="cs-CZ" altLang="cs-CZ" dirty="0"/>
              <a:t>se zadavatel rozhodne použít přísnější postup, musí jej dodržet po celou dobu výběru </a:t>
            </a:r>
            <a:r>
              <a:rPr lang="cs-CZ" altLang="cs-CZ" dirty="0" smtClean="0"/>
              <a:t>dodavatele – tzn. Postup plně dle zákony i pro zakázku mimo aplikaci 134/2016Sb.,</a:t>
            </a:r>
            <a:endParaRPr lang="cs-CZ" altLang="cs-CZ" dirty="0"/>
          </a:p>
          <a:p>
            <a:pPr marL="898525" lvl="2" indent="-187325"/>
            <a:r>
              <a:rPr lang="cs-CZ" altLang="cs-CZ" b="1" dirty="0" smtClean="0"/>
              <a:t>Použití interní směrnice je přípustné, pokud splňuje alespoň požadavky zákona nebo Metodického pokynu, posouzení provádí Kontrolor</a:t>
            </a:r>
          </a:p>
          <a:p>
            <a:pPr marL="898525" lvl="2" indent="-187325"/>
            <a:r>
              <a:rPr lang="cs-CZ" altLang="cs-CZ" b="1" dirty="0" smtClean="0"/>
              <a:t>Specifické p</a:t>
            </a:r>
            <a:r>
              <a:rPr lang="cs-CZ" altLang="cs-CZ" dirty="0" smtClean="0"/>
              <a:t>ožadavky </a:t>
            </a:r>
            <a:r>
              <a:rPr lang="cs-CZ" altLang="cs-CZ" dirty="0" smtClean="0"/>
              <a:t>programu </a:t>
            </a:r>
            <a:r>
              <a:rPr lang="cs-CZ" altLang="cs-CZ" dirty="0" smtClean="0"/>
              <a:t>–</a:t>
            </a:r>
            <a:r>
              <a:rPr lang="cs-CZ" altLang="cs-CZ" u="sng" dirty="0" err="1" smtClean="0"/>
              <a:t>mezikategorie</a:t>
            </a:r>
            <a:r>
              <a:rPr lang="cs-CZ" altLang="cs-CZ" u="sng" dirty="0" smtClean="0"/>
              <a:t> zakázky </a:t>
            </a:r>
            <a:r>
              <a:rPr lang="cs-CZ" altLang="cs-CZ" u="sng" dirty="0" smtClean="0"/>
              <a:t>od 5000EUR do 400 tis. </a:t>
            </a:r>
            <a:r>
              <a:rPr lang="cs-CZ" altLang="cs-CZ" u="sng" dirty="0" smtClean="0"/>
              <a:t>CZK</a:t>
            </a: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dle zákona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zákon. </a:t>
            </a:r>
            <a:r>
              <a:rPr lang="cs-CZ" altLang="cs-CZ" dirty="0" smtClean="0"/>
              <a:t>134/2016Sb.,v platném znění resp. ve znění pozdějších předpisů </a:t>
            </a:r>
            <a:r>
              <a:rPr lang="cs-CZ" altLang="cs-CZ" dirty="0"/>
              <a:t>a související </a:t>
            </a:r>
            <a:r>
              <a:rPr lang="cs-CZ" altLang="cs-CZ" dirty="0" smtClean="0"/>
              <a:t>legislativa (vyhlášky)</a:t>
            </a:r>
          </a:p>
          <a:p>
            <a:pPr marL="898525" lvl="2" indent="-187325"/>
            <a:r>
              <a:rPr lang="cs-CZ" altLang="cs-CZ" dirty="0" smtClean="0"/>
              <a:t>Dle zákona postupují všichni, kteří:</a:t>
            </a:r>
          </a:p>
          <a:p>
            <a:pPr marL="1354138" lvl="3" indent="-187325"/>
            <a:r>
              <a:rPr lang="cs-CZ" altLang="cs-CZ" dirty="0" smtClean="0"/>
              <a:t>nezadávají zakázky  s hodnotou dle §12 odst. 3 zákona – tzv. zakázky malého rozsahu  (do 2 resp. 6 milionů)</a:t>
            </a:r>
          </a:p>
          <a:p>
            <a:pPr marL="1354138" lvl="3" indent="-187325"/>
            <a:r>
              <a:rPr lang="cs-CZ" altLang="cs-CZ" dirty="0"/>
              <a:t>n</a:t>
            </a:r>
            <a:r>
              <a:rPr lang="cs-CZ" altLang="cs-CZ" dirty="0" smtClean="0"/>
              <a:t>evztahují se na ně obecné výjimky z působnosti zákona dle ustanovení příslušných §</a:t>
            </a:r>
          </a:p>
          <a:p>
            <a:pPr marL="1798638" lvl="4" indent="-187325"/>
            <a:r>
              <a:rPr lang="cs-CZ" altLang="cs-CZ" dirty="0" smtClean="0"/>
              <a:t>Např. podlimitní zakázky s předmětem plnění pro obranu státu. zpravodajského a výzvědného charakteru, zakázky jejichž předmětem je pořízení zbraní, střeliva a zbraňových systémů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U výjimek je obecně nutné se řídit zákonnými pravidly pro jejich aplikaci, které jsou vázány jak na typ zadavatele tak i předmět zakázky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!!! Existuje formulář: 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contracts</a:t>
            </a:r>
            <a:r>
              <a:rPr lang="cs-CZ" altLang="cs-CZ" sz="1600" dirty="0" smtClean="0"/>
              <a:t> – předkládaný s každou zprávou a formulář Přehled plánovaných a realizovaných ZŘ/VŘ</a:t>
            </a: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altLang="cs-CZ" sz="1800" b="1" dirty="0" smtClean="0"/>
              <a:t>Zakázky dle Metodického pokynu</a:t>
            </a:r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Regulace dle Metodického </a:t>
            </a:r>
            <a:r>
              <a:rPr lang="cs-CZ" altLang="cs-CZ" dirty="0"/>
              <a:t>pokynu pro oblast zadávání zakázek pro programové období 2014-2020 (závazné metodiky MMR a NOK) </a:t>
            </a:r>
            <a:endParaRPr lang="cs-CZ" altLang="cs-CZ" dirty="0" smtClean="0"/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Dostupný např. zde </a:t>
            </a:r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</a:t>
            </a:r>
            <a:r>
              <a:rPr lang="cs-CZ" u="sng" dirty="0" smtClean="0">
                <a:hlinkClick r:id="rId2"/>
              </a:rPr>
              <a:t>www.dotaceeu.cz/cs/Fondy-EU/2014-2020/Metodicke-pokyny/Metodika-rizeni-programu/Metodika-zadavani-zakazek</a:t>
            </a:r>
            <a:endParaRPr lang="cs-CZ" u="sng" dirty="0" smtClean="0"/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u="sng" dirty="0" smtClean="0"/>
              <a:t>Určuje požadavky na provedení řízení – počet oslovených uchazečů, lhůty atd.</a:t>
            </a:r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Obsahem jsou i formuláře/vzory např. pro návrh smlouvy atd.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– základní právní předpisy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23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dokumentace – </a:t>
            </a:r>
            <a:r>
              <a:rPr lang="cs-CZ" altLang="cs-CZ" sz="1600" b="0" dirty="0" smtClean="0"/>
              <a:t>soubor dokumentů, požadavků údajů a technických podmínek zadavatele, které vymezují předměte zakázky v takových podrobnostech, aby bylo možné předložit konkrétní a porovnatelné nabídky a musí splňovat minimální náležitosti dle zákona</a:t>
            </a:r>
          </a:p>
          <a:p>
            <a:pPr marL="600075" lvl="2" indent="-342900">
              <a:spcBef>
                <a:spcPct val="20000"/>
              </a:spcBef>
              <a:buAutoNum type="arabicParenR"/>
            </a:pPr>
            <a:r>
              <a:rPr lang="cs-CZ" altLang="cs-CZ" sz="1200" dirty="0" smtClean="0"/>
              <a:t>Obchodní a platební podmínky, podmínky k překročení nabídkové ceny, technické a zvláštní technické podmínky pokud je to odůvodněno předmětem zakázky, opatření k ochraně utajovaných informací, požadavky na varianty nabídek a jejich zpracování, způsob hodnocení nabídek a hodnotící kritéria, požadavky na plnění zakázky, otázka subdodávek, </a:t>
            </a:r>
            <a:r>
              <a:rPr lang="cs-CZ" altLang="cs-CZ" sz="1200" u="sng" dirty="0" smtClean="0"/>
              <a:t>nesmí obsahovat specifikaci v podobě odkazů na obchodní firmy, názvy, specifická označení služeb a dodávek</a:t>
            </a:r>
            <a:endParaRPr lang="cs-CZ" altLang="cs-CZ" sz="1200" b="0" dirty="0" smtClean="0"/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lhůta x lhůta pro podání nabídek – </a:t>
            </a:r>
            <a:r>
              <a:rPr lang="cs-CZ" altLang="cs-CZ" sz="1600" b="0" dirty="0" smtClean="0"/>
              <a:t>doba, po kterou je uchazeč vázán svou nabídkou x lhůta pro předložení nabídek zadavateli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Klasifikace předmětu veřejné zakázky – </a:t>
            </a:r>
            <a:r>
              <a:rPr lang="cs-CZ" altLang="cs-CZ" sz="1600" b="0" dirty="0" smtClean="0"/>
              <a:t>provádí zadavatel, který určuje v oznámení či textu výzvy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Služby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Dodávky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Stavební práce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Smíšený předmět plnění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CPV kódy</a:t>
            </a:r>
            <a:endParaRPr lang="cs-CZ" altLang="cs-CZ" sz="1200" b="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4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4"/>
            </a:pPr>
            <a:r>
              <a:rPr lang="cs-CZ" altLang="cs-CZ" sz="1600" dirty="0" smtClean="0"/>
              <a:t>Hodnotící kritéria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Základní hodnotící kritérium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A) ekonomická výhodnost nabídky nebo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B) nabídková cena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EKONOMICKÝ VÝHODNOST NABÍDKY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probíhá podle souboru dílčích kritérií, kdy u ekonomické výhodnosti nabídky musí v souladu s programovou </a:t>
            </a:r>
            <a:r>
              <a:rPr lang="cs-CZ" altLang="cs-CZ" sz="1200" dirty="0" smtClean="0"/>
              <a:t>dokumentací</a:t>
            </a:r>
            <a:endParaRPr lang="cs-CZ" altLang="cs-CZ" sz="1200" dirty="0" smtClean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Ostatní hodnotící kritéria musí mít vazbu k předmětu zakázky a musí existovat jasný a jednoznačný algoritmus výpočtu hodnocení ve vazbě na přidělené </a:t>
            </a:r>
            <a:r>
              <a:rPr lang="cs-CZ" altLang="cs-CZ" sz="1200" dirty="0" smtClean="0"/>
              <a:t>body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kvality je možné</a:t>
            </a:r>
            <a:endParaRPr lang="cs-CZ" altLang="cs-CZ" sz="1200" dirty="0" smtClean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z hlediska kontroly je vždy nutné prokázat, že zvolená dílčí kritéria mají vazbu k předmětu plnění, </a:t>
            </a:r>
            <a:endParaRPr lang="cs-CZ" altLang="cs-CZ" sz="1200" b="1" u="sng" dirty="0" smtClean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Vždy musí existovat </a:t>
            </a:r>
            <a:r>
              <a:rPr lang="cs-CZ" altLang="cs-CZ" sz="1200" b="1" u="sng" dirty="0" smtClean="0"/>
              <a:t>jasný </a:t>
            </a:r>
            <a:r>
              <a:rPr lang="cs-CZ" altLang="cs-CZ" sz="1200" b="1" u="sng" dirty="0" smtClean="0"/>
              <a:t>model přiřazení bodů=ohodnocení </a:t>
            </a:r>
            <a:r>
              <a:rPr lang="cs-CZ" altLang="cs-CZ" sz="1200" b="1" u="sng" dirty="0" smtClean="0"/>
              <a:t>, </a:t>
            </a:r>
            <a:r>
              <a:rPr lang="cs-CZ" altLang="cs-CZ" sz="1200" b="1" u="sng" dirty="0" smtClean="0"/>
              <a:t>jasný </a:t>
            </a:r>
            <a:r>
              <a:rPr lang="cs-CZ" altLang="cs-CZ" sz="1200" b="1" u="sng" dirty="0" smtClean="0"/>
              <a:t>algoritmus výpočtu výsledného </a:t>
            </a:r>
            <a:r>
              <a:rPr lang="cs-CZ" altLang="cs-CZ" sz="1200" b="1" u="sng" dirty="0" smtClean="0"/>
              <a:t>hodnocení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Kroky hodnotící komise musí být písemně zaznamenané a zpětně ověřitelné – tzn. Proces hodnocení musí být popsán do takové míry podrobnosti, aby Kontrolor mohl provést ověření přidělení bodů za jednotlivá kritéria jejich výpočet</a:t>
            </a:r>
            <a:endParaRPr lang="cs-CZ" altLang="cs-CZ" sz="1200" b="1" u="sng" dirty="0" smtClean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9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Zakázky mimo režim zákon</a:t>
            </a:r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 </a:t>
            </a:r>
            <a:r>
              <a:rPr lang="cs-CZ" altLang="cs-CZ" sz="1200" dirty="0" smtClean="0"/>
              <a:t>dříve používaný pojem VZMR </a:t>
            </a:r>
            <a:r>
              <a:rPr lang="cs-CZ" altLang="cs-CZ" sz="1200" dirty="0" smtClean="0"/>
              <a:t>= </a:t>
            </a:r>
            <a:r>
              <a:rPr lang="cs-CZ" altLang="cs-CZ" sz="1200" dirty="0" smtClean="0"/>
              <a:t> dle Metodického pokynu se tím chápe zakázka </a:t>
            </a:r>
            <a:r>
              <a:rPr lang="cs-CZ" altLang="cs-CZ" sz="1200" dirty="0" smtClean="0"/>
              <a:t>malé hodnoty resp. zakázka s vyšší hodnotou</a:t>
            </a:r>
          </a:p>
          <a:p>
            <a:pPr marL="257175" lvl="2" indent="0">
              <a:spcBef>
                <a:spcPct val="20000"/>
              </a:spcBef>
              <a:buNone/>
            </a:pPr>
            <a:endParaRPr lang="cs-CZ" altLang="cs-CZ" sz="1200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Zadávací x výběrové řízení – </a:t>
            </a:r>
            <a:r>
              <a:rPr lang="cs-CZ" altLang="cs-CZ" sz="1200" dirty="0">
                <a:solidFill>
                  <a:schemeClr val="tx1"/>
                </a:solidFill>
              </a:rPr>
              <a:t>dle zákona x dle metodického </a:t>
            </a:r>
            <a:r>
              <a:rPr lang="cs-CZ" altLang="cs-CZ" sz="1200" dirty="0" smtClean="0">
                <a:solidFill>
                  <a:schemeClr val="tx1"/>
                </a:solidFill>
              </a:rPr>
              <a:t>pokynu, procesní stránka je vždy upravena v daném předpisu (zákoně, metodickém pokynu)</a:t>
            </a:r>
            <a:endParaRPr lang="cs-CZ" altLang="cs-CZ" sz="1200" dirty="0">
              <a:solidFill>
                <a:schemeClr val="tx1"/>
              </a:solidFill>
            </a:endParaRPr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Mimořádně nízká nabídková cena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Identifikována při posouzení nabídek uchazečů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Bez řádného zdůvodnění je nutné tuto nabídku vyloučit, nevyloučení je důvodem pro udělení sankce za pochybení při realizaci veřejné </a:t>
            </a:r>
            <a:r>
              <a:rPr lang="cs-CZ" sz="1200" b="1" dirty="0" smtClean="0"/>
              <a:t>zakázky,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Tato nabídka musí být vyloučena i tehdy, pokud by nebyla vybrána jako  vítězná resp. druhá/třetí v pořadí</a:t>
            </a:r>
            <a:endParaRPr 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komise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Komise pro otevírání obálek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Komise hodnotící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35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zákona</a:t>
            </a:r>
          </a:p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Metodického pokynu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76448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2327</Words>
  <Application>Microsoft Office PowerPoint</Application>
  <PresentationFormat>Předvádění na obrazovce (4:3)</PresentationFormat>
  <Paragraphs>277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sablona_centrum_2016</vt:lpstr>
      <vt:lpstr>Seminář v rámci programu Interreg CENTRAL EUROPE</vt:lpstr>
      <vt:lpstr>Veřejné zakázky</vt:lpstr>
      <vt:lpstr>Veřejné zakázky – základní právní předpisy</vt:lpstr>
      <vt:lpstr>Veřejné zakázky – základní právní předpisy</vt:lpstr>
      <vt:lpstr>Veřejné zakázky – základní právní předpisy</vt:lpstr>
      <vt:lpstr>Veřejné zakázky – základní pojmy</vt:lpstr>
      <vt:lpstr>Veřejné zakázky – základní pojmy</vt:lpstr>
      <vt:lpstr>Veřejné zakázky – základní pojmy</vt:lpstr>
      <vt:lpstr>Veřejné zakázky</vt:lpstr>
      <vt:lpstr>Veřejné zakázky dle zákona – základní pravidla</vt:lpstr>
      <vt:lpstr>Veřejné zakázky dle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- pravidla</vt:lpstr>
      <vt:lpstr>Veřejné zakázky</vt:lpstr>
      <vt:lpstr>Veřejné zakázky – postup kontroly</vt:lpstr>
      <vt:lpstr>Veřejné zakázky – stručná pravidla</vt:lpstr>
      <vt:lpstr>Veřejné zakázky - pravidla</vt:lpstr>
      <vt:lpstr>Veřejné zakázky - pravidla</vt:lpstr>
      <vt:lpstr>Veřejné zakázky - pravidla</vt:lpstr>
      <vt:lpstr>Veřejné zakázky</vt:lpstr>
      <vt:lpstr>Nejčastější chyby při realizaci VZ</vt:lpstr>
      <vt:lpstr>Nejčastější chyby při realizaci VZ</vt:lpstr>
      <vt:lpstr>Nejčastější chyby při realizaci VZ</vt:lpstr>
      <vt:lpstr>Nejčastější chyby při realizaci VZ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23</cp:revision>
  <dcterms:created xsi:type="dcterms:W3CDTF">2016-05-13T07:19:23Z</dcterms:created>
  <dcterms:modified xsi:type="dcterms:W3CDTF">2019-02-22T09:24:04Z</dcterms:modified>
</cp:coreProperties>
</file>