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charts/chart4.xml" ContentType="application/vnd.openxmlformats-officedocument.drawingml.chart+xml"/>
  <Override PartName="/ppt/charts/style2.xml" ContentType="application/vnd.ms-office.chartstyle+xml"/>
  <Override PartName="/ppt/charts/chart3.xml" ContentType="application/vnd.openxmlformats-officedocument.drawingml.char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heme/theme4.xml" ContentType="application/vnd.openxmlformats-officedocument.theme+xml"/>
  <Override PartName="/ppt/charts/colors2.xml" ContentType="application/vnd.ms-office.chartcolorstyl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5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13.xml" ContentType="application/vnd.openxmlformats-officedocument.theme+xml"/>
  <Override PartName="/ppt/theme/theme1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4" r:id="rId2"/>
    <p:sldMasterId id="2147484023" r:id="rId3"/>
    <p:sldMasterId id="2147484039" r:id="rId4"/>
    <p:sldMasterId id="2147484052" r:id="rId5"/>
    <p:sldMasterId id="2147484065" r:id="rId6"/>
    <p:sldMasterId id="2147484066" r:id="rId7"/>
    <p:sldMasterId id="2147484078" r:id="rId8"/>
    <p:sldMasterId id="2147484095" r:id="rId9"/>
    <p:sldMasterId id="2147484098" r:id="rId10"/>
    <p:sldMasterId id="2147484104" r:id="rId11"/>
    <p:sldMasterId id="2147484116" r:id="rId12"/>
  </p:sldMasterIdLst>
  <p:notesMasterIdLst>
    <p:notesMasterId r:id="rId109"/>
  </p:notesMasterIdLst>
  <p:sldIdLst>
    <p:sldId id="260" r:id="rId13"/>
    <p:sldId id="261" r:id="rId14"/>
    <p:sldId id="270" r:id="rId15"/>
    <p:sldId id="444" r:id="rId16"/>
    <p:sldId id="264" r:id="rId17"/>
    <p:sldId id="259" r:id="rId18"/>
    <p:sldId id="262" r:id="rId19"/>
    <p:sldId id="265" r:id="rId20"/>
    <p:sldId id="268" r:id="rId21"/>
    <p:sldId id="271" r:id="rId22"/>
    <p:sldId id="274" r:id="rId23"/>
    <p:sldId id="277" r:id="rId24"/>
    <p:sldId id="280" r:id="rId25"/>
    <p:sldId id="283" r:id="rId26"/>
    <p:sldId id="286" r:id="rId27"/>
    <p:sldId id="289" r:id="rId28"/>
    <p:sldId id="292" r:id="rId29"/>
    <p:sldId id="295" r:id="rId30"/>
    <p:sldId id="298" r:id="rId31"/>
    <p:sldId id="301" r:id="rId32"/>
    <p:sldId id="304" r:id="rId33"/>
    <p:sldId id="307" r:id="rId34"/>
    <p:sldId id="310" r:id="rId35"/>
    <p:sldId id="313" r:id="rId36"/>
    <p:sldId id="316" r:id="rId37"/>
    <p:sldId id="319" r:id="rId38"/>
    <p:sldId id="322" r:id="rId39"/>
    <p:sldId id="325" r:id="rId40"/>
    <p:sldId id="328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273" r:id="rId72"/>
    <p:sldId id="447" r:id="rId73"/>
    <p:sldId id="275" r:id="rId74"/>
    <p:sldId id="386" r:id="rId75"/>
    <p:sldId id="437" r:id="rId76"/>
    <p:sldId id="438" r:id="rId77"/>
    <p:sldId id="439" r:id="rId78"/>
    <p:sldId id="383" r:id="rId79"/>
    <p:sldId id="399" r:id="rId80"/>
    <p:sldId id="396" r:id="rId81"/>
    <p:sldId id="440" r:id="rId82"/>
    <p:sldId id="398" r:id="rId83"/>
    <p:sldId id="411" r:id="rId84"/>
    <p:sldId id="401" r:id="rId85"/>
    <p:sldId id="405" r:id="rId86"/>
    <p:sldId id="441" r:id="rId87"/>
    <p:sldId id="442" r:id="rId88"/>
    <p:sldId id="266" r:id="rId89"/>
    <p:sldId id="267" r:id="rId90"/>
    <p:sldId id="394" r:id="rId91"/>
    <p:sldId id="397" r:id="rId92"/>
    <p:sldId id="400" r:id="rId93"/>
    <p:sldId id="403" r:id="rId94"/>
    <p:sldId id="406" r:id="rId95"/>
    <p:sldId id="409" r:id="rId96"/>
    <p:sldId id="412" r:id="rId97"/>
    <p:sldId id="415" r:id="rId98"/>
    <p:sldId id="418" r:id="rId99"/>
    <p:sldId id="421" r:id="rId100"/>
    <p:sldId id="424" r:id="rId101"/>
    <p:sldId id="427" r:id="rId102"/>
    <p:sldId id="430" r:id="rId103"/>
    <p:sldId id="433" r:id="rId104"/>
    <p:sldId id="436" r:id="rId105"/>
    <p:sldId id="448" r:id="rId106"/>
    <p:sldId id="449" r:id="rId107"/>
    <p:sldId id="445" r:id="rId108"/>
  </p:sldIdLst>
  <p:sldSz cx="12192000" cy="6858000"/>
  <p:notesSz cx="6858000" cy="9144000"/>
  <p:custDataLst>
    <p:tags r:id="rId1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122" d="100"/>
          <a:sy n="122" d="100"/>
        </p:scale>
        <p:origin x="9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468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customXml" Target="../customXml/item3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viewProps" Target="viewProps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theme" Target="theme/theme1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tags" Target="tags/tag1.xml"/><Relationship Id="rId115" Type="http://schemas.openxmlformats.org/officeDocument/2006/relationships/customXml" Target="../customXml/item1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customXml" Target="../customXml/item2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presProps" Target="presProps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mpsv.cz\mpsv\spoldisk\sd_0299\ODD_811\ESF_2021+\OPZ+\n&#225;vrh%20rozd&#283;len&#237;%20alokace%20OPZ+_v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psv.cz\mpsv\spoldisk\sd_0299\ODD_812\P&#344;&#205;PRAVA%20OPZ+\PL&#193;N_V&#221;ZEV_OPZ+\V&#253;zvy_pracovn&#237;_harmonogr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2B9B-9843-80A2-84A34E61774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2B9B-9843-80A2-84A34E617749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2B9B-9843-80A2-84A34E617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080479"/>
        <c:axId val="1294701103"/>
      </c:barChart>
      <c:catAx>
        <c:axId val="134108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94701103"/>
        <c:crosses val="autoZero"/>
        <c:auto val="0"/>
        <c:lblAlgn val="ctr"/>
        <c:lblOffset val="100"/>
        <c:noMultiLvlLbl val="0"/>
      </c:catAx>
      <c:valAx>
        <c:axId val="1294701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108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1-2708-E841-8101-4E164F02A6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3-2708-E841-8101-4E164F02A6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5-2708-E841-8101-4E164F02A6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7-2708-E841-8101-4E164F02A695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B343-0B4D-A8CD-B6F40A3EE65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9-2708-E841-8101-4E164F02A6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B-2708-E841-8101-4E164F02A6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D-2708-E841-8101-4E164F02A6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F-2708-E841-8101-4E164F02A695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B343-0B4D-A8CD-B6F40A3EE65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1-2708-E841-8101-4E164F02A6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3-2708-E841-8101-4E164F02A6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5-2708-E841-8101-4E164F02A6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7-2708-E841-8101-4E164F02A695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B343-0B4D-A8CD-B6F40A3EE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2B9B-9843-80A2-84A34E61774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2B9B-9843-80A2-84A34E617749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2B9B-9843-80A2-84A34E617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080479"/>
        <c:axId val="1294701103"/>
      </c:barChart>
      <c:catAx>
        <c:axId val="134108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94701103"/>
        <c:crosses val="autoZero"/>
        <c:auto val="0"/>
        <c:lblAlgn val="ctr"/>
        <c:lblOffset val="100"/>
        <c:noMultiLvlLbl val="0"/>
      </c:catAx>
      <c:valAx>
        <c:axId val="1294701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108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1-2708-E841-8101-4E164F02A6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3-2708-E841-8101-4E164F02A6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5-2708-E841-8101-4E164F02A6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7-2708-E841-8101-4E164F02A695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B343-0B4D-A8CD-B6F40A3EE65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9-2708-E841-8101-4E164F02A6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B-2708-E841-8101-4E164F02A6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D-2708-E841-8101-4E164F02A6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F-2708-E841-8101-4E164F02A695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1-B343-0B4D-A8CD-B6F40A3EE65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1-2708-E841-8101-4E164F02A6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3-2708-E841-8101-4E164F02A6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5-2708-E841-8101-4E164F02A6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17-2708-E841-8101-4E164F02A695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B343-0B4D-A8CD-B6F40A3EE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'Rozdělení alokace OPZ+(60%)'!$B$29</c:f>
              <c:strCache>
                <c:ptCount val="1"/>
                <c:pt idx="0">
                  <c:v>OPZ+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'Rozdělení alokace OPZ+(60%)'!$A$30:$A$34</c:f>
              <c:strCache>
                <c:ptCount val="5"/>
                <c:pt idx="0">
                  <c:v>1 Budoucnost práce</c:v>
                </c:pt>
                <c:pt idx="1">
                  <c:v>2 Sociální začleňování</c:v>
                </c:pt>
                <c:pt idx="2">
                  <c:v>3 Sociální inovace</c:v>
                </c:pt>
                <c:pt idx="3">
                  <c:v>4 Materiální pomoc nejchudším</c:v>
                </c:pt>
                <c:pt idx="4">
                  <c:v>5 Technická pomoc</c:v>
                </c:pt>
              </c:strCache>
            </c:strRef>
          </c:cat>
          <c:val>
            <c:numRef>
              <c:f>'Rozdělení alokace OPZ+(60%)'!$B$30:$B$34</c:f>
              <c:numCache>
                <c:formatCode>#\ ##0.000</c:formatCode>
                <c:ptCount val="5"/>
                <c:pt idx="0">
                  <c:v>23.442</c:v>
                </c:pt>
                <c:pt idx="1">
                  <c:v>18.611000000000001</c:v>
                </c:pt>
                <c:pt idx="2">
                  <c:v>0.95899999999999996</c:v>
                </c:pt>
                <c:pt idx="3">
                  <c:v>2.0249999999999999</c:v>
                </c:pt>
                <c:pt idx="4">
                  <c:v>2.093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A990-42FA-B4CB-2E8E7681F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32587344"/>
        <c:axId val="532583600"/>
      </c:barChart>
      <c:scatterChart>
        <c:scatterStyle val="lineMarker"/>
        <c:varyColors val="0"/>
        <c:ser>
          <c:idx val="1"/>
          <c:order val="1"/>
          <c:tx>
            <c:strRef>
              <c:f>'Rozdělení alokace OPZ+(60%)'!$D$29</c:f>
              <c:strCache>
                <c:ptCount val="1"/>
                <c:pt idx="0">
                  <c:v>změna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3259ECBD-045B-47BB-A714-CE3FB179F1BB}" type="YVALUE">
                      <a:rPr lang="en-US" smtClean="0"/>
                      <a:pPr/>
                      <a:t>[HODNOTA Y]</a:t>
                    </a:fld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CD-40D1-A54E-4567C4AD1D2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C91A75FB-61C1-491E-8FDA-E9A918A25317}" type="YVALUE">
                      <a:rPr lang="en-US" smtClean="0"/>
                      <a:pPr/>
                      <a:t>[HODNOTA Y]</a:t>
                    </a:fld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ACD-40D1-A54E-4567C4AD1D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 smtId="4294967295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xVal>
            <c:strRef>
              <c:f>'Rozdělení alokace OPZ+(60%)'!$A$30:$A$34</c:f>
              <c:strCache>
                <c:ptCount val="5"/>
                <c:pt idx="0">
                  <c:v>1 Budoucnost práce</c:v>
                </c:pt>
                <c:pt idx="1">
                  <c:v>2 Sociální začleňování</c:v>
                </c:pt>
                <c:pt idx="2">
                  <c:v>3 Sociální inovace</c:v>
                </c:pt>
                <c:pt idx="3">
                  <c:v>4 Materiální pomoc nejchudším</c:v>
                </c:pt>
                <c:pt idx="4">
                  <c:v>5 Technická pomoc</c:v>
                </c:pt>
              </c:strCache>
            </c:strRef>
          </c:xVal>
          <c:yVal>
            <c:numRef>
              <c:f>'Rozdělení alokace OPZ+(60%)'!$D$30:$D$34</c:f>
              <c:numCache>
                <c:formatCode>0.0%</c:formatCode>
                <c:ptCount val="5"/>
                <c:pt idx="0">
                  <c:v>-0.39599598052098633</c:v>
                </c:pt>
                <c:pt idx="1">
                  <c:v>4.6966098034981509E-3</c:v>
                </c:pt>
                <c:pt idx="2">
                  <c:v>-0.17682403433476401</c:v>
                </c:pt>
                <c:pt idx="3">
                  <c:v>2.1105990783410138</c:v>
                </c:pt>
                <c:pt idx="4">
                  <c:v>-0.19716148830072888</c:v>
                </c:pt>
              </c:numCache>
            </c:numRef>
          </c:yVal>
          <c:smooth val="0"/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3-A990-42FA-B4CB-2E8E7681F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588592"/>
        <c:axId val="532585680"/>
      </c:scatterChart>
      <c:catAx>
        <c:axId val="53258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2583600"/>
        <c:crosses val="autoZero"/>
        <c:auto val="0"/>
        <c:lblAlgn val="ctr"/>
        <c:lblOffset val="100"/>
        <c:noMultiLvlLbl val="0"/>
      </c:catAx>
      <c:valAx>
        <c:axId val="5325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@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2587344"/>
        <c:crosses val="autoZero"/>
        <c:crossBetween val="between"/>
      </c:valAx>
      <c:valAx>
        <c:axId val="532585680"/>
        <c:scaling>
          <c:orientation val="minMax"/>
          <c:max val="2.5"/>
          <c:min val="-2.5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2588592"/>
        <c:crosses val="max"/>
        <c:crossBetween val="midCat"/>
        <c:majorUnit val="1"/>
      </c:valAx>
      <c:valAx>
        <c:axId val="532588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25856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4199659824371"/>
          <c:y val="4.2706657201051712E-2"/>
          <c:w val="0.78358268737792969"/>
          <c:h val="0.85143095254898071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OPZ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1-4CE0-45B4-973F-CF61968E16AC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3-4CE0-45B4-973F-CF61968E16A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 smtId="4294967295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1-4CE0-45B4-973F-CF61968E16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</c:spPr>
            </c:leaderLines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zjednodušené vykazování</c:v>
                </c:pt>
                <c:pt idx="1">
                  <c:v>skutečné výdaje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20.3</c:v>
                </c:pt>
                <c:pt idx="1">
                  <c:v>79.7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4-4CE0-45B4-973F-CF61968E16AC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OPZ+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6-4CE0-45B4-973F-CF61968E16AC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</c:spPr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6="http://schemas.microsoft.com/office/drawing/2014/chart" uri="{C3380CC4-5D6E-409C-BE32-E72D297353CC}">
                <c16:uniqueId val="{00000008-4CE0-45B4-973F-CF61968E16A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 smtId="4294967295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6-4CE0-45B4-973F-CF61968E16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</c:spPr>
            </c:leaderLines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zjednodušené vykazování</c:v>
                </c:pt>
                <c:pt idx="1">
                  <c:v>skutečné výdaje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  <c:pt idx="0">
                  <c:v>45.1</c:v>
                </c:pt>
                <c:pt idx="1">
                  <c:v>54.9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9-4CE0-45B4-973F-CF61968E1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2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smtId="4294967295"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List1!$N$1</c:f>
              <c:strCache>
                <c:ptCount val="1"/>
                <c:pt idx="0">
                  <c:v>alokace kumulativně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List1!$F$2:$F$95</c:f>
              <c:numCache>
                <c:formatCode>m/d/yyyy</c:formatCode>
                <c:ptCount val="93"/>
                <c:pt idx="0">
                  <c:v>44726</c:v>
                </c:pt>
                <c:pt idx="1">
                  <c:v>44727</c:v>
                </c:pt>
                <c:pt idx="2">
                  <c:v>44729</c:v>
                </c:pt>
                <c:pt idx="3">
                  <c:v>44733</c:v>
                </c:pt>
                <c:pt idx="4">
                  <c:v>44733</c:v>
                </c:pt>
                <c:pt idx="5">
                  <c:v>44736</c:v>
                </c:pt>
                <c:pt idx="6">
                  <c:v>44742</c:v>
                </c:pt>
                <c:pt idx="7">
                  <c:v>44743</c:v>
                </c:pt>
                <c:pt idx="8">
                  <c:v>44761</c:v>
                </c:pt>
                <c:pt idx="9">
                  <c:v>44770</c:v>
                </c:pt>
                <c:pt idx="10">
                  <c:v>44774</c:v>
                </c:pt>
                <c:pt idx="11">
                  <c:v>44777</c:v>
                </c:pt>
                <c:pt idx="12">
                  <c:v>44782</c:v>
                </c:pt>
                <c:pt idx="13">
                  <c:v>44785</c:v>
                </c:pt>
                <c:pt idx="14">
                  <c:v>44789</c:v>
                </c:pt>
                <c:pt idx="15">
                  <c:v>44792</c:v>
                </c:pt>
                <c:pt idx="16">
                  <c:v>44797</c:v>
                </c:pt>
                <c:pt idx="17">
                  <c:v>44799</c:v>
                </c:pt>
                <c:pt idx="18">
                  <c:v>44806</c:v>
                </c:pt>
                <c:pt idx="19">
                  <c:v>44809</c:v>
                </c:pt>
                <c:pt idx="20">
                  <c:v>44811</c:v>
                </c:pt>
                <c:pt idx="21">
                  <c:v>44816</c:v>
                </c:pt>
                <c:pt idx="22">
                  <c:v>44819</c:v>
                </c:pt>
                <c:pt idx="23">
                  <c:v>44824</c:v>
                </c:pt>
                <c:pt idx="24">
                  <c:v>44831</c:v>
                </c:pt>
                <c:pt idx="25">
                  <c:v>44833</c:v>
                </c:pt>
                <c:pt idx="26">
                  <c:v>44837</c:v>
                </c:pt>
                <c:pt idx="27">
                  <c:v>44838</c:v>
                </c:pt>
                <c:pt idx="28">
                  <c:v>44840</c:v>
                </c:pt>
                <c:pt idx="29">
                  <c:v>44844</c:v>
                </c:pt>
                <c:pt idx="30">
                  <c:v>44846</c:v>
                </c:pt>
                <c:pt idx="31">
                  <c:v>44851</c:v>
                </c:pt>
                <c:pt idx="32">
                  <c:v>44851</c:v>
                </c:pt>
                <c:pt idx="33">
                  <c:v>44853</c:v>
                </c:pt>
                <c:pt idx="34">
                  <c:v>44855</c:v>
                </c:pt>
                <c:pt idx="35">
                  <c:v>44859</c:v>
                </c:pt>
                <c:pt idx="36">
                  <c:v>44866</c:v>
                </c:pt>
                <c:pt idx="37">
                  <c:v>44868</c:v>
                </c:pt>
                <c:pt idx="38">
                  <c:v>44872</c:v>
                </c:pt>
                <c:pt idx="39">
                  <c:v>44880</c:v>
                </c:pt>
                <c:pt idx="40">
                  <c:v>44894</c:v>
                </c:pt>
                <c:pt idx="41">
                  <c:v>44897</c:v>
                </c:pt>
                <c:pt idx="42">
                  <c:v>44902</c:v>
                </c:pt>
                <c:pt idx="43">
                  <c:v>44909</c:v>
                </c:pt>
                <c:pt idx="44">
                  <c:v>44914</c:v>
                </c:pt>
                <c:pt idx="45">
                  <c:v>44914</c:v>
                </c:pt>
                <c:pt idx="46">
                  <c:v>44932</c:v>
                </c:pt>
                <c:pt idx="47">
                  <c:v>44958</c:v>
                </c:pt>
                <c:pt idx="48">
                  <c:v>44963</c:v>
                </c:pt>
                <c:pt idx="49">
                  <c:v>44966</c:v>
                </c:pt>
                <c:pt idx="50">
                  <c:v>44994</c:v>
                </c:pt>
                <c:pt idx="51">
                  <c:v>44999</c:v>
                </c:pt>
                <c:pt idx="52">
                  <c:v>45008</c:v>
                </c:pt>
                <c:pt idx="53">
                  <c:v>45050</c:v>
                </c:pt>
                <c:pt idx="54">
                  <c:v>45092</c:v>
                </c:pt>
                <c:pt idx="55">
                  <c:v>45107</c:v>
                </c:pt>
                <c:pt idx="56">
                  <c:v>45152</c:v>
                </c:pt>
                <c:pt idx="57">
                  <c:v>45170</c:v>
                </c:pt>
                <c:pt idx="58">
                  <c:v>45259</c:v>
                </c:pt>
                <c:pt idx="59">
                  <c:v>45302</c:v>
                </c:pt>
                <c:pt idx="60">
                  <c:v>45323</c:v>
                </c:pt>
                <c:pt idx="61">
                  <c:v>45327</c:v>
                </c:pt>
                <c:pt idx="62">
                  <c:v>45334</c:v>
                </c:pt>
                <c:pt idx="63">
                  <c:v>45386</c:v>
                </c:pt>
                <c:pt idx="64">
                  <c:v>45390</c:v>
                </c:pt>
                <c:pt idx="65">
                  <c:v>45397</c:v>
                </c:pt>
                <c:pt idx="66">
                  <c:v>45401</c:v>
                </c:pt>
                <c:pt idx="67">
                  <c:v>45414</c:v>
                </c:pt>
                <c:pt idx="68">
                  <c:v>45419</c:v>
                </c:pt>
                <c:pt idx="69">
                  <c:v>45446</c:v>
                </c:pt>
                <c:pt idx="70">
                  <c:v>45453</c:v>
                </c:pt>
                <c:pt idx="71">
                  <c:v>45538</c:v>
                </c:pt>
                <c:pt idx="72">
                  <c:v>45541</c:v>
                </c:pt>
                <c:pt idx="73">
                  <c:v>45546</c:v>
                </c:pt>
                <c:pt idx="74">
                  <c:v>45551</c:v>
                </c:pt>
                <c:pt idx="75">
                  <c:v>45555</c:v>
                </c:pt>
                <c:pt idx="76">
                  <c:v>45565</c:v>
                </c:pt>
                <c:pt idx="77">
                  <c:v>45569</c:v>
                </c:pt>
                <c:pt idx="78">
                  <c:v>45574</c:v>
                </c:pt>
                <c:pt idx="79">
                  <c:v>45576</c:v>
                </c:pt>
                <c:pt idx="80">
                  <c:v>45695</c:v>
                </c:pt>
                <c:pt idx="81">
                  <c:v>45719</c:v>
                </c:pt>
                <c:pt idx="82">
                  <c:v>45748</c:v>
                </c:pt>
                <c:pt idx="83">
                  <c:v>45751</c:v>
                </c:pt>
                <c:pt idx="84">
                  <c:v>45754</c:v>
                </c:pt>
                <c:pt idx="85">
                  <c:v>45839</c:v>
                </c:pt>
                <c:pt idx="86">
                  <c:v>45883</c:v>
                </c:pt>
                <c:pt idx="87">
                  <c:v>45902</c:v>
                </c:pt>
                <c:pt idx="88">
                  <c:v>45964</c:v>
                </c:pt>
                <c:pt idx="89">
                  <c:v>45968</c:v>
                </c:pt>
                <c:pt idx="90">
                  <c:v>46062</c:v>
                </c:pt>
                <c:pt idx="91">
                  <c:v>46217</c:v>
                </c:pt>
                <c:pt idx="92">
                  <c:v>46426</c:v>
                </c:pt>
              </c:numCache>
            </c:numRef>
          </c:cat>
          <c:val>
            <c:numRef>
              <c:f>List1!$N$2:$N$95</c:f>
              <c:numCache>
                <c:formatCode>#,##0</c:formatCode>
                <c:ptCount val="94"/>
                <c:pt idx="0">
                  <c:v>300000000</c:v>
                </c:pt>
                <c:pt idx="1">
                  <c:v>659705000</c:v>
                </c:pt>
                <c:pt idx="2">
                  <c:v>7259705000</c:v>
                </c:pt>
                <c:pt idx="3">
                  <c:v>7819705000</c:v>
                </c:pt>
                <c:pt idx="4">
                  <c:v>8169705000</c:v>
                </c:pt>
                <c:pt idx="5">
                  <c:v>9207337000</c:v>
                </c:pt>
                <c:pt idx="6">
                  <c:v>9707337000</c:v>
                </c:pt>
                <c:pt idx="7">
                  <c:v>10727337000</c:v>
                </c:pt>
                <c:pt idx="8">
                  <c:v>11027337000</c:v>
                </c:pt>
                <c:pt idx="9">
                  <c:v>12247337000</c:v>
                </c:pt>
                <c:pt idx="10">
                  <c:v>12347337000</c:v>
                </c:pt>
                <c:pt idx="11">
                  <c:v>12557337000</c:v>
                </c:pt>
                <c:pt idx="12">
                  <c:v>12757337000</c:v>
                </c:pt>
                <c:pt idx="13">
                  <c:v>12957337000</c:v>
                </c:pt>
                <c:pt idx="14">
                  <c:v>21712337000</c:v>
                </c:pt>
                <c:pt idx="15">
                  <c:v>22090337000</c:v>
                </c:pt>
                <c:pt idx="16">
                  <c:v>22540337000</c:v>
                </c:pt>
                <c:pt idx="17">
                  <c:v>23440337000</c:v>
                </c:pt>
                <c:pt idx="18">
                  <c:v>23740337000</c:v>
                </c:pt>
                <c:pt idx="19">
                  <c:v>23780337000</c:v>
                </c:pt>
                <c:pt idx="20">
                  <c:v>23876337000</c:v>
                </c:pt>
                <c:pt idx="21">
                  <c:v>23896337000</c:v>
                </c:pt>
                <c:pt idx="22">
                  <c:v>24296337000</c:v>
                </c:pt>
                <c:pt idx="23">
                  <c:v>24646337000</c:v>
                </c:pt>
                <c:pt idx="24">
                  <c:v>24846337000</c:v>
                </c:pt>
                <c:pt idx="25">
                  <c:v>25146337000</c:v>
                </c:pt>
                <c:pt idx="26">
                  <c:v>25296337000</c:v>
                </c:pt>
                <c:pt idx="27">
                  <c:v>26496337000</c:v>
                </c:pt>
                <c:pt idx="28">
                  <c:v>26796337000</c:v>
                </c:pt>
                <c:pt idx="29">
                  <c:v>26846337000</c:v>
                </c:pt>
                <c:pt idx="30">
                  <c:v>27246337000</c:v>
                </c:pt>
                <c:pt idx="31">
                  <c:v>27396337000</c:v>
                </c:pt>
                <c:pt idx="32">
                  <c:v>27523737000</c:v>
                </c:pt>
                <c:pt idx="33">
                  <c:v>27623737000</c:v>
                </c:pt>
                <c:pt idx="34">
                  <c:v>27923737000</c:v>
                </c:pt>
                <c:pt idx="35">
                  <c:v>28173737000</c:v>
                </c:pt>
                <c:pt idx="36">
                  <c:v>28223737000</c:v>
                </c:pt>
                <c:pt idx="37">
                  <c:v>28323737000</c:v>
                </c:pt>
                <c:pt idx="38">
                  <c:v>28423737000</c:v>
                </c:pt>
                <c:pt idx="39">
                  <c:v>29023737000</c:v>
                </c:pt>
                <c:pt idx="40">
                  <c:v>29323737000</c:v>
                </c:pt>
                <c:pt idx="41">
                  <c:v>29423737000</c:v>
                </c:pt>
                <c:pt idx="42">
                  <c:v>29523737000</c:v>
                </c:pt>
                <c:pt idx="43">
                  <c:v>29673737000</c:v>
                </c:pt>
                <c:pt idx="44">
                  <c:v>29923737000</c:v>
                </c:pt>
                <c:pt idx="45">
                  <c:v>30223737000</c:v>
                </c:pt>
                <c:pt idx="46">
                  <c:v>31223737000</c:v>
                </c:pt>
                <c:pt idx="47">
                  <c:v>32956737000</c:v>
                </c:pt>
                <c:pt idx="48">
                  <c:v>33256737000</c:v>
                </c:pt>
                <c:pt idx="49">
                  <c:v>33406737000</c:v>
                </c:pt>
                <c:pt idx="50">
                  <c:v>33856737000</c:v>
                </c:pt>
                <c:pt idx="51">
                  <c:v>34006737000</c:v>
                </c:pt>
                <c:pt idx="52">
                  <c:v>34056737000</c:v>
                </c:pt>
                <c:pt idx="53">
                  <c:v>34306737000</c:v>
                </c:pt>
                <c:pt idx="54">
                  <c:v>36316737000</c:v>
                </c:pt>
                <c:pt idx="55">
                  <c:v>36586737000</c:v>
                </c:pt>
                <c:pt idx="56">
                  <c:v>36886737000</c:v>
                </c:pt>
                <c:pt idx="57">
                  <c:v>36994737000</c:v>
                </c:pt>
                <c:pt idx="58">
                  <c:v>37094737000</c:v>
                </c:pt>
                <c:pt idx="59">
                  <c:v>37210303775</c:v>
                </c:pt>
                <c:pt idx="60">
                  <c:v>37460303775</c:v>
                </c:pt>
                <c:pt idx="61">
                  <c:v>37760303775</c:v>
                </c:pt>
                <c:pt idx="62">
                  <c:v>37837303775</c:v>
                </c:pt>
                <c:pt idx="63">
                  <c:v>38137303775</c:v>
                </c:pt>
                <c:pt idx="64">
                  <c:v>38537303775</c:v>
                </c:pt>
                <c:pt idx="65">
                  <c:v>39037303775</c:v>
                </c:pt>
                <c:pt idx="66">
                  <c:v>39387303775</c:v>
                </c:pt>
                <c:pt idx="67">
                  <c:v>39587303775</c:v>
                </c:pt>
                <c:pt idx="68">
                  <c:v>39887303775</c:v>
                </c:pt>
                <c:pt idx="69">
                  <c:v>40037303775</c:v>
                </c:pt>
                <c:pt idx="70">
                  <c:v>40057303775</c:v>
                </c:pt>
                <c:pt idx="71">
                  <c:v>40657303775</c:v>
                </c:pt>
                <c:pt idx="72">
                  <c:v>40857303775</c:v>
                </c:pt>
                <c:pt idx="73">
                  <c:v>40957303775</c:v>
                </c:pt>
                <c:pt idx="74">
                  <c:v>41084703775</c:v>
                </c:pt>
                <c:pt idx="75">
                  <c:v>41434703775</c:v>
                </c:pt>
                <c:pt idx="76">
                  <c:v>41534703775</c:v>
                </c:pt>
                <c:pt idx="77">
                  <c:v>41684703775</c:v>
                </c:pt>
                <c:pt idx="78">
                  <c:v>41944703775</c:v>
                </c:pt>
                <c:pt idx="79">
                  <c:v>42044703775</c:v>
                </c:pt>
                <c:pt idx="80">
                  <c:v>42344703775</c:v>
                </c:pt>
                <c:pt idx="81">
                  <c:v>42845453825</c:v>
                </c:pt>
                <c:pt idx="82">
                  <c:v>43045453825</c:v>
                </c:pt>
                <c:pt idx="83">
                  <c:v>44073321823</c:v>
                </c:pt>
                <c:pt idx="84">
                  <c:v>44753321823</c:v>
                </c:pt>
                <c:pt idx="85">
                  <c:v>44963321823</c:v>
                </c:pt>
                <c:pt idx="86">
                  <c:v>45213321823</c:v>
                </c:pt>
                <c:pt idx="87">
                  <c:v>45253321823</c:v>
                </c:pt>
                <c:pt idx="88">
                  <c:v>45303321823</c:v>
                </c:pt>
                <c:pt idx="89">
                  <c:v>45353321823</c:v>
                </c:pt>
                <c:pt idx="90">
                  <c:v>45653321823</c:v>
                </c:pt>
                <c:pt idx="91">
                  <c:v>45743321823</c:v>
                </c:pt>
                <c:pt idx="92">
                  <c:v>46043321823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10EF-49F2-9DAD-309429BE4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21"/>
        <c:axId val="1962707472"/>
        <c:axId val="1962707888"/>
      </c:barChart>
      <c:dateAx>
        <c:axId val="1962707472"/>
        <c:scaling>
          <c:orientation val="minMax"/>
          <c:min val="44713"/>
        </c:scaling>
        <c:delete val="0"/>
        <c:axPos val="b"/>
        <c:numFmt formatCode="[$-405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62707888"/>
        <c:crosses val="autoZero"/>
        <c:auto val="0"/>
        <c:lblOffset val="100"/>
        <c:baseTimeUnit val="days"/>
        <c:majorUnit val="6"/>
        <c:majorTimeUnit val="months"/>
      </c:dateAx>
      <c:valAx>
        <c:axId val="1962707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962707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07263135910034E-2"/>
          <c:y val="5.6140352040529251E-2"/>
          <c:w val="0.5507320761680603"/>
          <c:h val="0.9148516058921814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Počet projektů</c:v>
                </c:pt>
              </c:strCache>
            </c:strRef>
          </c:tx>
          <c:dPt>
            <c:idx val="0"/>
            <c:bubble3D val="0"/>
            <c:spPr>
              <a:solidFill>
                <a:srgbClr val="3544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84-44E8-83D2-C2025BBD32EF}"/>
              </c:ext>
            </c:extLst>
          </c:dPt>
          <c:dPt>
            <c:idx val="1"/>
            <c:bubble3D val="0"/>
            <c:spPr>
              <a:solidFill>
                <a:srgbClr val="F2A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84-44E8-83D2-C2025BBD32EF}"/>
              </c:ext>
            </c:extLst>
          </c:dPt>
          <c:dPt>
            <c:idx val="2"/>
            <c:bubble3D val="0"/>
            <c:spPr>
              <a:solidFill>
                <a:srgbClr val="84A72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84-44E8-83D2-C2025BBD32EF}"/>
              </c:ext>
            </c:extLst>
          </c:dPt>
          <c:dPt>
            <c:idx val="3"/>
            <c:bubble3D val="0"/>
            <c:spPr>
              <a:solidFill>
                <a:srgbClr val="0A9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F84-44E8-83D2-C2025BBD32EF}"/>
              </c:ext>
            </c:extLst>
          </c:dPt>
          <c:dPt>
            <c:idx val="4"/>
            <c:bubble3D val="0"/>
            <c:spPr>
              <a:solidFill>
                <a:srgbClr val="5954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F84-44E8-83D2-C2025BBD32EF}"/>
              </c:ext>
            </c:extLst>
          </c:dPt>
          <c:dPt>
            <c:idx val="5"/>
            <c:bubble3D val="0"/>
            <c:spPr>
              <a:solidFill>
                <a:srgbClr val="EE7A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84-44E8-83D2-C2025BBD32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smtId="4294967295">
                    <a:solidFill>
                      <a:schemeClr val="bg1"/>
                    </a:solidFill>
                    <a:latin typeface="Segoe UI"/>
                    <a:ea typeface="+mn-ea"/>
                    <a:cs typeface="Segoe UI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Podnikání</c:v>
                </c:pt>
                <c:pt idx="1">
                  <c:v>Výzkum, vývoj</c:v>
                </c:pt>
                <c:pt idx="2">
                  <c:v>Nová energie</c:v>
                </c:pt>
                <c:pt idx="3">
                  <c:v>Digitální inovace</c:v>
                </c:pt>
                <c:pt idx="4">
                  <c:v>Obnova území</c:v>
                </c:pt>
                <c:pt idx="5">
                  <c:v>Lidé a dovednosti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2</c:v>
                </c:pt>
                <c:pt idx="1">
                  <c:v>9</c:v>
                </c:pt>
                <c:pt idx="2">
                  <c:v>5</c:v>
                </c:pt>
                <c:pt idx="3">
                  <c:v>1</c:v>
                </c:pt>
                <c:pt idx="4">
                  <c:v>11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F84-44E8-83D2-C2025BBD3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593241691589355"/>
          <c:y val="7.4384860694408417E-2"/>
          <c:w val="0.29669663310050964"/>
          <c:h val="0.846082985401153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smtId="4294967295">
              <a:solidFill>
                <a:schemeClr val="tx2"/>
              </a:solidFill>
              <a:latin typeface="Segoe UI"/>
              <a:ea typeface="+mn-ea"/>
              <a:cs typeface="Segoe UI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mtId="4294967295">
          <a:latin typeface="Segoe UI"/>
          <a:cs typeface="Segoe UI"/>
        </a:defRPr>
      </a:pPr>
      <a:endParaRPr lang="cs-CZ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261589407920837E-2"/>
          <c:y val="5.0925925374031067E-2"/>
          <c:w val="0.84169906377792358"/>
          <c:h val="0.735771358013153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'alokace OP bez TP'!$D$83</c:f>
              <c:strCache>
                <c:ptCount val="1"/>
                <c:pt idx="0">
                  <c:v>VFR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'alokace OP bez TP'!$E$51:$M$51</c:f>
              <c:numCache>
                <c:formatCode>General</c:formatCode>
                <c:ptCount val="9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</c:numCache>
            </c:numRef>
          </c:cat>
          <c:val>
            <c:numRef>
              <c:f>'alokace OP bez TP'!$E$83:$K$83</c:f>
              <c:numCache>
                <c:formatCode>0.00</c:formatCode>
                <c:ptCount val="7"/>
                <c:pt idx="0">
                  <c:v>2.4131987443199998</c:v>
                </c:pt>
                <c:pt idx="1">
                  <c:v>2.4614627231999999</c:v>
                </c:pt>
                <c:pt idx="2">
                  <c:v>2.5106919801600003</c:v>
                </c:pt>
                <c:pt idx="3">
                  <c:v>2.5609058092799999</c:v>
                </c:pt>
                <c:pt idx="4">
                  <c:v>2.6121239289599996</c:v>
                </c:pt>
                <c:pt idx="5">
                  <c:v>2.6643664070400002</c:v>
                </c:pt>
                <c:pt idx="6">
                  <c:v>2.7176537356799999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D2-464D-88DB-67DBCCFB6FFA}"/>
            </c:ext>
          </c:extLst>
        </c:ser>
        <c:ser>
          <c:idx val="3"/>
          <c:order val="3"/>
          <c:tx>
            <c:strRef>
              <c:f>'alokace OP bez TP'!$D$84</c:f>
              <c:strCache>
                <c:ptCount val="1"/>
                <c:pt idx="0">
                  <c:v>NGEU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'alokace OP bez TP'!$E$51:$M$51</c:f>
              <c:numCache>
                <c:formatCode>General</c:formatCode>
                <c:ptCount val="9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</c:numCache>
            </c:numRef>
          </c:cat>
          <c:val>
            <c:numRef>
              <c:f>'alokace OP bez TP'!$E$84:$G$84</c:f>
              <c:numCache>
                <c:formatCode>0.00</c:formatCode>
                <c:ptCount val="3"/>
                <c:pt idx="0">
                  <c:v>4.4975857804799997</c:v>
                </c:pt>
                <c:pt idx="1">
                  <c:v>9.1750749542400012</c:v>
                </c:pt>
                <c:pt idx="2">
                  <c:v>9.3585764563199998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D2-464D-88DB-67DBCCFB6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9430928"/>
        <c:axId val="309430536"/>
      </c:barChart>
      <c:lineChart>
        <c:grouping val="standard"/>
        <c:varyColors val="0"/>
        <c:ser>
          <c:idx val="1"/>
          <c:order val="1"/>
          <c:tx>
            <c:strRef>
              <c:f>'alokace OP bez TP'!$D$53</c:f>
              <c:strCache>
                <c:ptCount val="1"/>
                <c:pt idx="0">
                  <c:v>Kumulativní čerpání OPST</c:v>
                </c:pt>
              </c:strCache>
            </c:strRef>
          </c:tx>
          <c:spPr>
            <a:ln w="76200" cap="rnd">
              <a:solidFill>
                <a:srgbClr val="3E1F6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E1F65"/>
              </a:solidFill>
              <a:ln w="76200">
                <a:solidFill>
                  <a:srgbClr val="3E1F65"/>
                </a:solidFill>
              </a:ln>
              <a:effectLst/>
            </c:spPr>
          </c:marker>
          <c:cat>
            <c:numRef>
              <c:f>'alokace OP bez TP'!$E$51:$M$51</c:f>
              <c:numCache>
                <c:formatCode>General</c:formatCode>
                <c:ptCount val="9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</c:numCache>
            </c:numRef>
          </c:cat>
          <c:val>
            <c:numRef>
              <c:f>'alokace OP bez TP'!$E$53:$M$53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%">
                  <c:v>0.16867238999808107</c:v>
                </c:pt>
                <c:pt idx="4" formatCode="0%">
                  <c:v>0.45268683306260993</c:v>
                </c:pt>
                <c:pt idx="5" formatCode="0%">
                  <c:v>0.74238156573724001</c:v>
                </c:pt>
                <c:pt idx="6" formatCode="0%">
                  <c:v>0.80488591677121613</c:v>
                </c:pt>
                <c:pt idx="7" formatCode="0%">
                  <c:v>0.86864035511778126</c:v>
                </c:pt>
                <c:pt idx="8" formatCode="0%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D2-464D-88DB-67DBCCFB6FFA}"/>
            </c:ext>
          </c:extLst>
        </c:ser>
        <c:ser>
          <c:idx val="2"/>
          <c:order val="2"/>
          <c:tx>
            <c:strRef>
              <c:f>'alokace OP bez TP'!$D$70</c:f>
              <c:strCache>
                <c:ptCount val="1"/>
                <c:pt idx="0">
                  <c:v>Kumulativní čerpání ostatních OP</c:v>
                </c:pt>
              </c:strCache>
            </c:strRef>
          </c:tx>
          <c:spPr>
            <a:ln w="76200" cap="rnd">
              <a:solidFill>
                <a:srgbClr val="D19D0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A5943"/>
              </a:solidFill>
              <a:ln w="76200">
                <a:solidFill>
                  <a:srgbClr val="D19D03"/>
                </a:solidFill>
              </a:ln>
              <a:effectLst/>
            </c:spPr>
          </c:marker>
          <c:cat>
            <c:numRef>
              <c:f>'alokace OP bez TP'!$E$51:$M$51</c:f>
              <c:numCache>
                <c:formatCode>General</c:formatCode>
                <c:ptCount val="9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</c:numCache>
            </c:numRef>
          </c:cat>
          <c:val>
            <c:numRef>
              <c:f>'alokace OP bez TP'!$E$70:$M$70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0.13450950889531779</c:v>
                </c:pt>
                <c:pt idx="4">
                  <c:v>0.27171009657954087</c:v>
                </c:pt>
                <c:pt idx="5">
                  <c:v>0.41165553940066191</c:v>
                </c:pt>
                <c:pt idx="6">
                  <c:v>0.55440125289449205</c:v>
                </c:pt>
                <c:pt idx="7">
                  <c:v>0.70000259680738974</c:v>
                </c:pt>
                <c:pt idx="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D2-464D-88DB-67DBCCFB6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429752"/>
        <c:axId val="309430144"/>
      </c:lineChart>
      <c:catAx>
        <c:axId val="30943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smtId="4294967295">
                <a:solidFill>
                  <a:schemeClr val="tx2"/>
                </a:solidFill>
                <a:latin typeface="Roboto"/>
                <a:ea typeface="Roboto"/>
                <a:cs typeface="+mn-cs"/>
              </a:defRPr>
            </a:pPr>
            <a:endParaRPr lang="cs-CZ"/>
          </a:p>
        </c:txPr>
        <c:crossAx val="309430536"/>
        <c:crosses val="autoZero"/>
        <c:auto val="0"/>
        <c:lblAlgn val="ctr"/>
        <c:lblOffset val="100"/>
        <c:noMultiLvlLbl val="0"/>
      </c:catAx>
      <c:valAx>
        <c:axId val="30943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tx2"/>
                    </a:solidFill>
                  </a:rPr>
                  <a:t>Alokace (v mld. Kč)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"/>
              <c:y val="0.3122132122516632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smtId="4294967295">
                <a:solidFill>
                  <a:schemeClr val="tx2"/>
                </a:solidFill>
                <a:latin typeface="Roboto"/>
                <a:ea typeface="Roboto"/>
                <a:cs typeface="+mn-cs"/>
              </a:defRPr>
            </a:pPr>
            <a:endParaRPr lang="cs-CZ"/>
          </a:p>
        </c:txPr>
        <c:crossAx val="309430928"/>
        <c:crosses val="autoZero"/>
        <c:crossBetween val="between"/>
      </c:valAx>
      <c:valAx>
        <c:axId val="3094301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>
                    <a:solidFill>
                      <a:schemeClr val="tx2"/>
                    </a:solidFill>
                  </a:rPr>
                  <a:t>Kumulativní čerpání (v %)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9742242693901062"/>
              <c:y val="0.2825897932052612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smtId="4294967295">
                <a:solidFill>
                  <a:schemeClr val="tx2"/>
                </a:solidFill>
                <a:latin typeface="Roboto"/>
                <a:ea typeface="Roboto"/>
                <a:cs typeface="+mn-cs"/>
              </a:defRPr>
            </a:pPr>
            <a:endParaRPr lang="cs-CZ"/>
          </a:p>
        </c:txPr>
        <c:crossAx val="309429752"/>
        <c:crosses val="max"/>
        <c:crossBetween val="between"/>
      </c:valAx>
      <c:catAx>
        <c:axId val="309429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9430144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57321977615356"/>
          <c:y val="0.91485321521759033"/>
          <c:w val="0.70898813009262085"/>
          <c:h val="4.19757403433322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smtId="4294967295">
              <a:solidFill>
                <a:schemeClr val="tx2"/>
              </a:solidFill>
              <a:latin typeface="Roboto"/>
              <a:ea typeface="Roboto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defPPr/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8546150" y="0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defPPr/>
            <a:lvl1pPr algn="r">
              <a:defRPr sz="1900"/>
            </a:lvl1pPr>
          </a:lstStyle>
          <a:p>
            <a:fld id="{B6A57144-1CBB-4515-B696-16F63A0D6277}" type="datetimeFigureOut">
              <a:rPr lang="en-GB" smtClean="0"/>
              <a:pPr/>
              <a:t>23/05/2022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6640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1508760" y="4620577"/>
            <a:ext cx="12070080" cy="3780473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defPPr/>
          </a:lstStyle>
          <a:p>
            <a:pPr lvl="0"/>
            <a:r>
              <a:rPr lang="nb-NO" err="1"/>
              <a:t>Click to add text</a:t>
            </a:r>
            <a:endParaRPr lang="nb-NO"/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defPPr/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8546150" y="9119475"/>
            <a:ext cx="6537960" cy="481727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defPPr/>
            <a:lvl1pPr algn="r">
              <a:defRPr sz="1900"/>
            </a:lvl1pPr>
          </a:lstStyle>
          <a:p>
            <a:fld id="{F9DA259D-87B2-48A8-8896-0559A1CBD7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1pPr>
    <a:lvl2pPr marL="453316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2pPr>
    <a:lvl3pPr marL="90663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3pPr>
    <a:lvl4pPr marL="1359946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4pPr>
    <a:lvl5pPr marL="181326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5pPr>
    <a:lvl6pPr marL="2266574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6pPr>
    <a:lvl7pPr marL="271989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7pPr>
    <a:lvl8pPr marL="3173205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8pPr>
    <a:lvl9pPr marL="3626520" algn="l" defTabSz="906630" rtl="0" eaLnBrk="1" latinLnBrk="0" hangingPunct="1">
      <a:defRPr sz="11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fld id="{F9DA259D-87B2-48A8-8896-0559A1CBD787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28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u="sng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404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u="none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8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60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125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043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831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endParaRPr lang="cs-CZ" sz="1050" u="sng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016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42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07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6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fld id="{F9DA259D-87B2-48A8-8896-0559A1CBD78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421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882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70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1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58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869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0BDDA-8E2B-4061-8BE0-CED46ED940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880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fld id="{F9DA259D-87B2-48A8-8896-0559A1CBD787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6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fld id="{F9DA259D-87B2-48A8-8896-0559A1CBD787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8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fld id="{F9DA259D-87B2-48A8-8896-0559A1CBD787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955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23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972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B31FA-E905-4016-9D4B-970DF0C7EE0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2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hyperlink" Target="mailto:Jmeno.Prijemni@msmt.cz" TargetMode="External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jpe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Relationship Id="rId4" Type="http://schemas.openxmlformats.org/officeDocument/2006/relationships/chart" Target="../charts/chart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/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>
            <a:defPPr/>
          </a:lstStyle>
          <a:p>
            <a:fld id="{957DCFED-C44D-4142-8319-2271AC709E5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/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>
            <a:defPPr/>
          </a:lstStyle>
          <a:p>
            <a:fld id="{189C3BB0-0122-4892-80A2-2419E6512EE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AC8B6-1478-314D-A755-A7CE1951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9D0DB2-EAB2-9D42-8C29-470564B6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3301ED-B8D1-4645-9669-7CDB2FD1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131E11-056B-5847-A2A0-DA53E9B3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2309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B39A4-A660-1B47-9EC0-97C411BA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FE8ED1-D470-2F46-BD96-674EFBCA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defPPr/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283DBF-BBCD-FC47-BC58-D145296C3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0AECD4-C3B7-AE41-95B0-C1C3C243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71EBE9-3D8D-914F-AF23-46DAE89D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570ABB-6C1F-2345-8602-BAC16350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788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25865-0E9F-C246-A30E-18B3415B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ABF3B73-B1AA-3B40-8BEB-C7453EB91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defPPr/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C6CB16-7E75-2544-BE4A-410586DCB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AEC14D-ADD5-5340-A5C5-19AD8D96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574DAA-C89A-1741-91B6-97D93D4D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23123A-89A5-F448-8794-211D23D9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8167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0CE28-6B27-5447-BA6E-6EC4A418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AB3671-6B94-1444-8324-6CC03DF0F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D198AC-CCAC-CA49-B225-9F0E1D43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6C147-A539-FE4D-B448-3D649970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4C9319-6CA6-E74D-A84C-148BDAC9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28292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93A6124-978E-9D4B-B8FE-46882E575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3ABF37-BF6B-FA41-838C-8E7C199F3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C753D9-CEAB-3B49-AB5A-12CAA1F8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3B935F-2075-F64F-9472-91936C8E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A5A754-CA89-AE46-B3E3-6A3E518B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40182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5EDD7657-991D-194C-B862-89A4E615D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004641-2C47-CD45-9A0F-053D76126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4559" y="2912953"/>
            <a:ext cx="7502881" cy="802136"/>
          </a:xfrm>
        </p:spPr>
        <p:txBody>
          <a:bodyPr anchor="b">
            <a:noAutofit/>
          </a:bodyPr>
          <a:lstStyle>
            <a:defPPr/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8C5AB9-CB21-1A48-BC38-3E0D745A9A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2699" y="3715089"/>
            <a:ext cx="7086600" cy="365125"/>
          </a:xfrm>
        </p:spPr>
        <p:txBody>
          <a:bodyPr/>
          <a:lstStyle>
            <a:defPPr/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Podnadpis prezentace</a:t>
            </a:r>
          </a:p>
        </p:txBody>
      </p:sp>
    </p:spTree>
    <p:extLst>
      <p:ext uri="{BB962C8B-B14F-4D97-AF65-F5344CB8AC3E}">
        <p14:creationId xmlns:p14="http://schemas.microsoft.com/office/powerpoint/2010/main" val="216265643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9CD1ED02-B22E-5B4B-9408-5875F3F1F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37E5AC-DCEC-324C-9C12-A2F40070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defPPr/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BDDD44-591B-3547-9D45-EC404FB30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  <a:lvl1pPr marL="2286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1pPr>
            <a:lvl2pPr marL="6858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2pPr>
            <a:lvl3pPr marL="11430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3pPr>
            <a:lvl4pPr marL="16002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4pPr>
            <a:lvl5pPr marL="20574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3A9F53-5806-524A-9D62-1A0E0DA8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6576391" cy="365125"/>
          </a:xfrm>
        </p:spPr>
        <p:txBody>
          <a:bodyPr/>
          <a:lstStyle>
            <a:defPPr/>
            <a:lvl1pPr algn="l">
              <a:defRPr sz="1400" kern="200" spc="200" baseline="0">
                <a:solidFill>
                  <a:schemeClr val="accent1"/>
                </a:solidFill>
              </a:defRPr>
            </a:lvl1pPr>
          </a:lstStyle>
          <a:p>
            <a:r>
              <a:rPr lang="cs-CZ" b="1"/>
              <a:t>Název prezentace </a:t>
            </a:r>
            <a:r>
              <a:rPr lang="cs-CZ"/>
              <a:t>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A906C2-275E-1848-BD0B-1D2DA08A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8575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87DB4B9-EB9F-5347-A149-B1594DC7AD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7AECBB-9E2C-AC4F-9802-BE5331D208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834" y="3200401"/>
            <a:ext cx="10515600" cy="1928605"/>
          </a:xfrm>
        </p:spPr>
        <p:txBody>
          <a:bodyPr anchor="b"/>
          <a:lstStyle>
            <a:defPPr/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/>
              <a:t>PŘEDĚLOVACÍ</a:t>
            </a:r>
            <a:br>
              <a:rPr lang="cs-CZ"/>
            </a:br>
            <a:r>
              <a:rPr lang="cs-CZ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402018602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6FECCD29-5C7F-0C40-A416-A9083E6BC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37E5AC-DCEC-324C-9C12-A2F40070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defPPr/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3A9F53-5806-524A-9D62-1A0E0DA8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06655"/>
            <a:ext cx="7401339" cy="365125"/>
          </a:xfrm>
        </p:spPr>
        <p:txBody>
          <a:bodyPr/>
          <a:lstStyle>
            <a:defPPr/>
            <a:lvl1pPr algn="l">
              <a:defRPr sz="1400" kern="200" spc="200" baseline="0">
                <a:solidFill>
                  <a:schemeClr val="accent1"/>
                </a:solidFill>
              </a:defRPr>
            </a:lvl1pPr>
          </a:lstStyle>
          <a:p>
            <a:r>
              <a:rPr lang="cs-CZ" b="1"/>
              <a:t>Název prezentace </a:t>
            </a:r>
            <a:r>
              <a:rPr lang="cs-CZ"/>
              <a:t>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A906C2-275E-1848-BD0B-1D2DA08A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7B2F4ABA-848A-DD4E-8E99-8B963E0D657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17554804"/>
              </p:ext>
            </p:extLst>
          </p:nvPr>
        </p:nvGraphicFramePr>
        <p:xfrm>
          <a:off x="838200" y="1893943"/>
          <a:ext cx="8128000" cy="1640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476639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45252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2883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12895244"/>
                    </a:ext>
                  </a:extLst>
                </a:gridCol>
              </a:tblGrid>
              <a:tr h="528361"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4409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accent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54 231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21 652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6 326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70516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accent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1 321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12 332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4 568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49178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accent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12 654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46 845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13 654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999262"/>
                  </a:ext>
                </a:extLst>
              </a:tr>
            </a:tbl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CB414DE-7490-AD4F-BEA0-776E6A6EFFE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4784278"/>
              </p:ext>
            </p:extLst>
          </p:nvPr>
        </p:nvGraphicFramePr>
        <p:xfrm>
          <a:off x="838200" y="3863035"/>
          <a:ext cx="5452165" cy="198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FB9A51DE-7939-6D44-A7F0-674DD61B97B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38186294"/>
              </p:ext>
            </p:extLst>
          </p:nvPr>
        </p:nvGraphicFramePr>
        <p:xfrm>
          <a:off x="6415216" y="3863035"/>
          <a:ext cx="5452165" cy="198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976849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3529BD16-03E7-324A-B791-7D5DD18EB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5AC1D35A-396D-4D44-A371-3828ECF6ED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7189" y="2992438"/>
            <a:ext cx="8011284" cy="436562"/>
          </a:xfrm>
        </p:spPr>
        <p:txBody>
          <a:bodyPr>
            <a:normAutofit/>
          </a:bodyPr>
          <a:lstStyle>
            <a:lvl1pPr marL="0" indent="0" algn="ctr">
              <a:buNone/>
              <a:defRPr sz="2600" b="1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2" name="Zástupný text 9">
            <a:extLst>
              <a:ext uri="{FF2B5EF4-FFF2-40B4-BE49-F238E27FC236}">
                <a16:creationId xmlns:a16="http://schemas.microsoft.com/office/drawing/2014/main" id="{C1E1B58E-DAED-8640-8476-CF280CF99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37189" y="3476024"/>
            <a:ext cx="8011284" cy="300037"/>
          </a:xfrm>
        </p:spPr>
        <p:txBody>
          <a:bodyPr>
            <a:normAutofit/>
          </a:bodyPr>
          <a:lstStyle>
            <a:lvl1pPr marL="0" indent="0" algn="ctr"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/>
              <a:t>+420 000 000 000</a:t>
            </a:r>
          </a:p>
        </p:txBody>
      </p:sp>
      <p:sp>
        <p:nvSpPr>
          <p:cNvPr id="13" name="Zástupný text 9">
            <a:extLst>
              <a:ext uri="{FF2B5EF4-FFF2-40B4-BE49-F238E27FC236}">
                <a16:creationId xmlns:a16="http://schemas.microsoft.com/office/drawing/2014/main" id="{D252EFD5-7A51-484F-B3EB-2CA859896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7189" y="3823085"/>
            <a:ext cx="8011284" cy="365125"/>
          </a:xfrm>
        </p:spPr>
        <p:txBody>
          <a:bodyPr>
            <a:normAutofit/>
          </a:bodyPr>
          <a:lstStyle>
            <a:lvl1pPr marL="0" indent="0" algn="ctr"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err="1"/>
              <a:t>email@adresa.cz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0136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/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>
            <a:defPPr/>
          </a:lstStyle>
          <a:p>
            <a:fld id="{EBBAFA69-7F16-419A-A4E0-A9E6A9F82A7A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0DA0A-096B-B149-B46A-34D81BBF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96B8BD-763A-424A-A8C1-6C8023466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EB59DA-8043-1042-97BB-664F02C9F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9F0AD9-5D1E-A84C-9164-1267C2CB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D80E43-2748-8F4C-A994-D7F93A1D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9CABEE-1015-EF49-B177-8BFDEEAD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40418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5E43F-FFDA-9842-A7BF-C141B778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A8528-7670-C544-A7FE-C7CB4898F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defPPr/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9F19F8-B4B9-F04C-9AA4-773A71B7D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30B36FE-2EEE-8343-ADCF-7474E5424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defPPr/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5765880-FB63-2348-8FBA-FA7285B87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65C5197-8B8B-9245-84EC-5D80B65F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AB1634-C3B6-FB48-AC18-AA81DC6B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B110480-4E56-EF43-8168-F55B8D5B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59437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AC8B6-1478-314D-A755-A7CE1951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9D0DB2-EAB2-9D42-8C29-470564B6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3301ED-B8D1-4645-9669-7CDB2FD1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131E11-056B-5847-A2A0-DA53E9B3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2309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B39A4-A660-1B47-9EC0-97C411BA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FE8ED1-D470-2F46-BD96-674EFBCA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defPPr/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283DBF-BBCD-FC47-BC58-D145296C3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0AECD4-C3B7-AE41-95B0-C1C3C243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71EBE9-3D8D-914F-AF23-46DAE89D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570ABB-6C1F-2345-8602-BAC16350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7884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25865-0E9F-C246-A30E-18B3415B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ABF3B73-B1AA-3B40-8BEB-C7453EB91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defPPr/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C6CB16-7E75-2544-BE4A-410586DCB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AEC14D-ADD5-5340-A5C5-19AD8D96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574DAA-C89A-1741-91B6-97D93D4D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23123A-89A5-F448-8794-211D23D9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8167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0CE28-6B27-5447-BA6E-6EC4A418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AB3671-6B94-1444-8324-6CC03DF0F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D198AC-CCAC-CA49-B225-9F0E1D43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6C147-A539-FE4D-B448-3D649970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4C9319-6CA6-E74D-A84C-148BDAC9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28292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93A6124-978E-9D4B-B8FE-46882E575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3ABF37-BF6B-FA41-838C-8E7C199F3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C753D9-CEAB-3B49-AB5A-12CAA1F8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3B935F-2075-F64F-9472-91936C8E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A5A754-CA89-AE46-B3E3-6A3E518B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40182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 JAK titul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91665-F4D8-42C1-B599-772A725B1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 baseline="0">
                <a:latin typeface="+mn-lt"/>
              </a:defRPr>
            </a:lvl1pPr>
          </a:lstStyle>
          <a:p>
            <a:r>
              <a:rPr lang="cs-CZ"/>
              <a:t>Hlavní nadpis</a:t>
            </a:r>
          </a:p>
        </p:txBody>
      </p:sp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7A24A590-A866-43FB-B206-EF4BB330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7359"/>
            <a:ext cx="7391400" cy="173082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cs-CZ" sz="2400"/>
              <a:t>Programové období 2021 – 2027, </a:t>
            </a:r>
            <a:r>
              <a:rPr lang="cs-CZ" sz="2400">
                <a:solidFill>
                  <a:srgbClr val="FF0000"/>
                </a:solidFill>
              </a:rPr>
              <a:t>DD. MM. 2021, </a:t>
            </a:r>
            <a:br>
              <a:rPr lang="cs-CZ" sz="2400"/>
            </a:br>
            <a:r>
              <a:rPr lang="cs-CZ" sz="2400"/>
              <a:t>Ministerstvo školství, mládeže a tělovýchovy</a:t>
            </a:r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853122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ělící OP JAK obecný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2008414"/>
            <a:ext cx="7756072" cy="1420585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cs-CZ"/>
              <a:t>Dělící slide - 1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3543300"/>
            <a:ext cx="10564586" cy="918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>
              <a:buNone/>
            </a:pPr>
            <a:r>
              <a:rPr lang="cs-CZ" sz="2400">
                <a:solidFill>
                  <a:srgbClr val="173070"/>
                </a:solidFill>
                <a:latin typeface="+mn-lt"/>
              </a:rPr>
              <a:t>Vzor pro obecné informace k OP JAK</a:t>
            </a:r>
            <a:endParaRPr lang="cs-CZ" sz="240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3E29FC-C5AB-4A8D-89A5-C94DC4451C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800" y="0"/>
            <a:ext cx="3805200" cy="38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2844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ělící PO 1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2008414"/>
            <a:ext cx="7756072" cy="1420585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/>
              <a:t>Dělící slide - 2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3543300"/>
            <a:ext cx="10564586" cy="918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>
              <a:buNone/>
            </a:pPr>
            <a:r>
              <a:rPr lang="cs-CZ" sz="2400">
                <a:solidFill>
                  <a:srgbClr val="173070"/>
                </a:solidFill>
                <a:latin typeface="+mn-lt"/>
              </a:rPr>
              <a:t>Vzor pro informace k prioritě 1 – Výzkum a vývoj</a:t>
            </a:r>
            <a:endParaRPr lang="cs-CZ" sz="240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4F14DD-E5DC-45CA-907A-E52FDF260D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800" y="0"/>
            <a:ext cx="3805200" cy="38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552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047" y="1766173"/>
            <a:ext cx="9948116" cy="2540014"/>
          </a:xfrm>
        </p:spPr>
        <p:txBody>
          <a:bodyPr lIns="0" tIns="0" rIns="0" bIns="0" anchor="b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047" y="4651337"/>
            <a:ext cx="9948116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1766047" y="6056268"/>
            <a:ext cx="5077530" cy="3329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7" y="360586"/>
            <a:ext cx="3899199" cy="10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777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ělící PO 2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2008414"/>
            <a:ext cx="7756072" cy="1420585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/>
              <a:t>Dělící slide - 3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3543300"/>
            <a:ext cx="10564586" cy="9187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>
              <a:buNone/>
            </a:pPr>
            <a:r>
              <a:rPr lang="cs-CZ" sz="2400">
                <a:solidFill>
                  <a:srgbClr val="173070"/>
                </a:solidFill>
                <a:latin typeface="+mn-lt"/>
              </a:rPr>
              <a:t>Vzor pro informace k prioritě 2 - Vzdělávání</a:t>
            </a:r>
            <a:endParaRPr lang="cs-CZ" sz="240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3D7AB2-D5EE-4EA7-86CC-B0A23D728C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54" y="0"/>
            <a:ext cx="3804746" cy="38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4552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 OP JAK obecně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436563"/>
            <a:ext cx="10564586" cy="918707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cs-CZ"/>
              <a:t>Nadpis slidu - 1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1485899"/>
            <a:ext cx="10564586" cy="4082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cs-CZ" sz="2400">
                <a:solidFill>
                  <a:srgbClr val="173070"/>
                </a:solidFill>
                <a:latin typeface="+mn-lt"/>
              </a:rPr>
              <a:t>Vzor pro obecné informace k OP JAK </a:t>
            </a:r>
          </a:p>
        </p:txBody>
      </p:sp>
    </p:spTree>
    <p:extLst>
      <p:ext uri="{BB962C8B-B14F-4D97-AF65-F5344CB8AC3E}">
        <p14:creationId xmlns:p14="http://schemas.microsoft.com/office/powerpoint/2010/main" val="299348460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 PO1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436563"/>
            <a:ext cx="10564586" cy="918707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/>
              <a:t>Nadpis slidu - 2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1485899"/>
            <a:ext cx="10564586" cy="4082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cs-CZ" sz="2400">
                <a:solidFill>
                  <a:srgbClr val="173070"/>
                </a:solidFill>
                <a:latin typeface="+mn-lt"/>
              </a:rPr>
              <a:t>Vzor pro informace k prioritě 1 – Výzkum a vývoj </a:t>
            </a:r>
          </a:p>
        </p:txBody>
      </p:sp>
    </p:spTree>
    <p:extLst>
      <p:ext uri="{BB962C8B-B14F-4D97-AF65-F5344CB8AC3E}">
        <p14:creationId xmlns:p14="http://schemas.microsoft.com/office/powerpoint/2010/main" val="9120318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 PO2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6E6E5-798F-49F5-B692-25AA0C3BE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2757" y="436563"/>
            <a:ext cx="10564586" cy="918707"/>
          </a:xfrm>
        </p:spPr>
        <p:txBody>
          <a:bodyPr anchor="ctr">
            <a:noAutofit/>
          </a:bodyPr>
          <a:lstStyle>
            <a:lvl1pPr algn="l">
              <a:defRPr sz="4000" cap="all" baseline="0">
                <a:solidFill>
                  <a:srgbClr val="002060"/>
                </a:solidFill>
              </a:defRPr>
            </a:lvl1pPr>
          </a:lstStyle>
          <a:p>
            <a:r>
              <a:rPr lang="cs-CZ"/>
              <a:t>Nadpis slidu - 3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3D385F-D0E6-4564-9C4D-C1BCAB1C7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2757" y="1485899"/>
            <a:ext cx="10564586" cy="4082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2400">
                <a:solidFill>
                  <a:srgbClr val="00206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lang="cs-CZ" sz="2400">
                <a:solidFill>
                  <a:srgbClr val="173070"/>
                </a:solidFill>
                <a:latin typeface="+mn-lt"/>
              </a:rPr>
              <a:t>Vzor pro informace k prioritě 2 - Vzdělávání</a:t>
            </a:r>
            <a:endParaRPr lang="cs-CZ" sz="2400">
              <a:solidFill>
                <a:srgbClr val="173070"/>
              </a:solidFill>
              <a:latin typeface="Montserrat" panose="00000500000000000000" pitchFamily="50" charset="-18"/>
            </a:endParaRPr>
          </a:p>
          <a:p>
            <a:pPr marL="0" indent="0">
              <a:buNone/>
            </a:pPr>
            <a:endParaRPr lang="cs-CZ" sz="2400">
              <a:solidFill>
                <a:srgbClr val="173070"/>
              </a:solidFill>
              <a:latin typeface="Montserrat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3574001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 OP JAK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7D674-EBC9-4DC9-BBE3-809E980FD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1226608"/>
          </a:xfrm>
        </p:spPr>
        <p:txBody>
          <a:bodyPr>
            <a:noAutofit/>
          </a:bodyPr>
          <a:lstStyle>
            <a:lvl1pPr>
              <a:defRPr sz="4000" baseline="0">
                <a:solidFill>
                  <a:srgbClr val="173070"/>
                </a:solidFill>
                <a:latin typeface="+mn-lt"/>
              </a:defRPr>
            </a:lvl1pPr>
          </a:lstStyle>
          <a:p>
            <a:r>
              <a:rPr lang="cs-CZ">
                <a:latin typeface="+mn-lt"/>
              </a:rPr>
              <a:t>NADPIS – obecně OP JAK</a:t>
            </a:r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0946D7-1616-430F-B9AE-8F2858A996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681163"/>
            <a:ext cx="5157787" cy="3968866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Arial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B76395A-FCD8-4AAD-B4B9-C355D138FC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681163"/>
            <a:ext cx="5183188" cy="39688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>
                <a:latin typeface="+mn-lt"/>
              </a:rPr>
              <a:t>Text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44724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 PO1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7D674-EBC9-4DC9-BBE3-809E980FD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1226608"/>
          </a:xfrm>
        </p:spPr>
        <p:txBody>
          <a:bodyPr>
            <a:noAutofit/>
          </a:bodyPr>
          <a:lstStyle>
            <a:lvl1pPr>
              <a:defRPr sz="4000">
                <a:solidFill>
                  <a:srgbClr val="173070"/>
                </a:solidFill>
              </a:defRPr>
            </a:lvl1pPr>
          </a:lstStyle>
          <a:p>
            <a:r>
              <a:rPr lang="cs-CZ"/>
              <a:t>NADPIS – priorita 1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0946D7-1616-430F-B9AE-8F2858A996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681163"/>
            <a:ext cx="5157787" cy="3968866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Arial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>
                <a:latin typeface="+mn-lt"/>
              </a:rPr>
              <a:t>Text</a:t>
            </a:r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B76395A-FCD8-4AAD-B4B9-C355D138FC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681163"/>
            <a:ext cx="5183188" cy="39688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>
                <a:latin typeface="+mn-lt"/>
              </a:rPr>
              <a:t>Text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45543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 PO2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7D674-EBC9-4DC9-BBE3-809E980FD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1226608"/>
          </a:xfrm>
        </p:spPr>
        <p:txBody>
          <a:bodyPr>
            <a:noAutofit/>
          </a:bodyPr>
          <a:lstStyle>
            <a:lvl1pPr>
              <a:defRPr sz="4000">
                <a:solidFill>
                  <a:srgbClr val="173070"/>
                </a:solidFill>
              </a:defRPr>
            </a:lvl1pPr>
          </a:lstStyle>
          <a:p>
            <a:r>
              <a:rPr lang="cs-CZ"/>
              <a:t>NADPIS – priorita 2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0946D7-1616-430F-B9AE-8F2858A996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681163"/>
            <a:ext cx="5157787" cy="3968866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Font typeface="Arial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>
                <a:latin typeface="+mn-lt"/>
              </a:rPr>
              <a:t>Text</a:t>
            </a:r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B76395A-FCD8-4AAD-B4B9-C355D138FC3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681163"/>
            <a:ext cx="5183188" cy="39688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>
                <a:solidFill>
                  <a:srgbClr val="173070"/>
                </a:solidFill>
                <a:latin typeface="+mn-lt"/>
              </a:defRPr>
            </a:lvl1pPr>
          </a:lstStyle>
          <a:p>
            <a:pPr lvl="0"/>
            <a:r>
              <a:rPr lang="cs-CZ">
                <a:latin typeface="+mn-lt"/>
              </a:rPr>
              <a:t>Text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27101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91665-F4D8-42C1-B599-772A725B1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 baseline="0"/>
            </a:lvl1pPr>
          </a:lstStyle>
          <a:p>
            <a:r>
              <a:rPr lang="cs-CZ"/>
              <a:t>Děkuji za pozornost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104B2D5-FA0C-46A1-8B54-36094BE26D2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199" y="3682998"/>
            <a:ext cx="7711831" cy="210820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pl-PL" sz="2000" b="1">
                <a:solidFill>
                  <a:srgbClr val="FF0000"/>
                </a:solidFill>
              </a:rPr>
              <a:t>Jméno Příjemní :)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 b="1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Jmeno.Prijemni@msmt.cz</a:t>
            </a:r>
            <a:endParaRPr lang="cs-CZ" sz="2000" b="1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cs-CZ" sz="2000" b="1"/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/>
              <a:t>Další informace o OP JAN AMOS KOMENSKÝ (2021-2027)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cs-CZ" sz="2000"/>
              <a:t>jsou dostupné na webových stránkách </a:t>
            </a:r>
            <a:r>
              <a:rPr lang="cs-CZ" sz="2000" u="sng"/>
              <a:t>https://OPJAK.cz/</a:t>
            </a:r>
            <a:endParaRPr lang="cs-CZ" sz="2000"/>
          </a:p>
          <a:p>
            <a:pPr lvl="0">
              <a:lnSpc>
                <a:spcPct val="100000"/>
              </a:lnSpc>
              <a:spcBef>
                <a:spcPts val="600"/>
              </a:spcBef>
            </a:pPr>
            <a:endParaRPr lang="cs-CZ" sz="2000" b="1">
              <a:solidFill>
                <a:srgbClr val="FF0000"/>
              </a:solidFill>
            </a:endParaRP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43266617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1512000" y="2610000"/>
            <a:ext cx="7272000" cy="1224000"/>
          </a:xfrm>
        </p:spPr>
        <p:txBody>
          <a:bodyPr anchor="t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511299" y="4089600"/>
            <a:ext cx="7272000" cy="540000"/>
          </a:xfrm>
        </p:spPr>
        <p:txBody>
          <a:bodyPr lIns="36000" tIns="0" rIns="36000" bIns="0" anchor="ctr" anchorCtr="0"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vložíte jméno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4" hasCustomPrompt="1"/>
          </p:nvPr>
        </p:nvSpPr>
        <p:spPr>
          <a:xfrm>
            <a:off x="1512000" y="4885200"/>
            <a:ext cx="7272000" cy="540000"/>
          </a:xfrm>
        </p:spPr>
        <p:txBody>
          <a:bodyPr lIns="36000" tIns="0" rIns="36000" bIns="0" anchor="ctr" anchorCtr="0"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32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vložíte datum a místo</a:t>
            </a:r>
          </a:p>
        </p:txBody>
      </p:sp>
      <p:sp>
        <p:nvSpPr>
          <p:cNvPr id="5" name="Zástupný symbol pro obrázek 4"/>
          <p:cNvSpPr>
            <a:spLocks noGrp="1" noChangeAspect="1"/>
          </p:cNvSpPr>
          <p:nvPr>
            <p:ph type="pic" sz="quarter" idx="15"/>
          </p:nvPr>
        </p:nvSpPr>
        <p:spPr>
          <a:xfrm>
            <a:off x="846000" y="2636837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4" name="Zástupný symbol pro obrázek 4"/>
          <p:cNvSpPr>
            <a:spLocks noGrp="1" noChangeAspect="1"/>
          </p:cNvSpPr>
          <p:nvPr>
            <p:ph type="pic" sz="quarter" idx="16"/>
          </p:nvPr>
        </p:nvSpPr>
        <p:spPr>
          <a:xfrm>
            <a:off x="846000" y="4089600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pro obrázek 4"/>
          <p:cNvSpPr>
            <a:spLocks noGrp="1" noChangeAspect="1"/>
          </p:cNvSpPr>
          <p:nvPr>
            <p:ph type="pic" sz="quarter" idx="17"/>
          </p:nvPr>
        </p:nvSpPr>
        <p:spPr>
          <a:xfrm>
            <a:off x="846000" y="4885200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0" name="Obdélník 19"/>
          <p:cNvSpPr/>
          <p:nvPr userDrawn="1"/>
        </p:nvSpPr>
        <p:spPr>
          <a:xfrm>
            <a:off x="0" y="0"/>
            <a:ext cx="9144000" cy="133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2" y="260648"/>
            <a:ext cx="2649675" cy="792956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EA794073-6EBC-4E80-BAF9-686DF825B2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12457" y="603611"/>
            <a:ext cx="4770842" cy="48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Operační program </a:t>
            </a:r>
            <a:r>
              <a:rPr kumimoji="0" lang="cs-CZ" altLang="cs-CZ" sz="1800" b="1" i="0" u="none" strike="noStrike" cap="none" normalizeH="0" baseline="0">
                <a:ln>
                  <a:noFill/>
                </a:ln>
                <a:solidFill>
                  <a:srgbClr val="5FBBF5"/>
                </a:solidFill>
                <a:effectLst/>
                <a:latin typeface="Trebuchet MS" panose="020B0603020202020204" pitchFamily="34" charset="0"/>
              </a:rPr>
              <a:t>Zaměstnanost plus</a:t>
            </a:r>
            <a:endParaRPr kumimoji="0" lang="cs-CZ" alt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53207CB-D164-458D-A58D-116869EFD9AC}"/>
              </a:ext>
            </a:extLst>
          </p:cNvPr>
          <p:cNvGrpSpPr/>
          <p:nvPr userDrawn="1"/>
        </p:nvGrpSpPr>
        <p:grpSpPr>
          <a:xfrm>
            <a:off x="378869" y="1119982"/>
            <a:ext cx="8352928" cy="22642"/>
            <a:chOff x="378869" y="1119982"/>
            <a:chExt cx="8352928" cy="22642"/>
          </a:xfrm>
        </p:grpSpPr>
        <p:cxnSp>
          <p:nvCxnSpPr>
            <p:cNvPr id="18" name="Přímá spojnice 17"/>
            <p:cNvCxnSpPr/>
            <p:nvPr userDrawn="1"/>
          </p:nvCxnSpPr>
          <p:spPr>
            <a:xfrm flipV="1">
              <a:off x="378869" y="1129768"/>
              <a:ext cx="8280920" cy="12856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E3BF7380-7E68-4D81-99BF-138B5C97049D}"/>
                </a:ext>
              </a:extLst>
            </p:cNvPr>
            <p:cNvCxnSpPr/>
            <p:nvPr userDrawn="1"/>
          </p:nvCxnSpPr>
          <p:spPr>
            <a:xfrm>
              <a:off x="6732240" y="1119982"/>
              <a:ext cx="199955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723768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12339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>
            <a:defPPr/>
            <a:lvl1pPr>
              <a:defRPr sz="32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11280067" cy="4003589"/>
          </a:xfrm>
        </p:spPr>
        <p:txBody>
          <a:bodyPr/>
          <a:lstStyle>
            <a:defPPr/>
            <a:lvl1pPr>
              <a:lnSpc>
                <a:spcPct val="15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116240"/>
            <a:ext cx="2154390" cy="5586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27" y="6230596"/>
            <a:ext cx="1870158" cy="387666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407988" y="5972516"/>
            <a:ext cx="11326810" cy="0"/>
          </a:xfrm>
          <a:prstGeom prst="line">
            <a:avLst/>
          </a:prstGeom>
          <a:ln w="19050">
            <a:solidFill>
              <a:srgbClr val="73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21782" y="1340689"/>
            <a:ext cx="11313016" cy="494431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  <a:lvl1pPr marL="0" indent="0">
              <a:buNone/>
              <a:defRPr sz="24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05744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3960000" cy="432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4644000" y="1800000"/>
            <a:ext cx="3960000" cy="4320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9736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nad seb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8064000" cy="208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540000" y="4032000"/>
            <a:ext cx="8064000" cy="2088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56672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nebo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540000" y="2412000"/>
            <a:ext cx="8064000" cy="3744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1"/>
          </p:nvPr>
        </p:nvSpPr>
        <p:spPr>
          <a:xfrm>
            <a:off x="540000" y="1440000"/>
            <a:ext cx="8064000" cy="3600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540000" y="1836000"/>
            <a:ext cx="8064000" cy="432000"/>
          </a:xfrm>
        </p:spPr>
        <p:txBody>
          <a:bodyPr/>
          <a:lstStyle>
            <a:lvl1pPr marL="0" inden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6511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0"/>
            <a:ext cx="9144000" cy="67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1512000" y="2610000"/>
            <a:ext cx="7272000" cy="3240000"/>
          </a:xfrm>
        </p:spPr>
        <p:txBody>
          <a:bodyPr anchor="t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4"/>
          <p:cNvSpPr>
            <a:spLocks noGrp="1" noChangeAspect="1"/>
          </p:cNvSpPr>
          <p:nvPr>
            <p:ph type="pic" sz="quarter" idx="15"/>
          </p:nvPr>
        </p:nvSpPr>
        <p:spPr>
          <a:xfrm>
            <a:off x="846000" y="2636837"/>
            <a:ext cx="540000" cy="540000"/>
          </a:xfrm>
        </p:spPr>
        <p:txBody>
          <a:bodyPr wrap="none" anchor="ctr" anchorCtr="1"/>
          <a:lstStyle>
            <a:lvl1pPr marL="0" indent="0">
              <a:buFontTx/>
              <a:buNone/>
              <a:defRPr sz="600"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9144000" cy="133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2406"/>
            <a:ext cx="3952627" cy="792957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395536" y="1137600"/>
            <a:ext cx="83529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87815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en obsah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2632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3960000" cy="4320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3"/>
          </p:nvPr>
        </p:nvSpPr>
        <p:spPr>
          <a:xfrm>
            <a:off x="4644000" y="1800000"/>
            <a:ext cx="3960000" cy="4320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7986414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nad sebou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800000"/>
            <a:ext cx="8064000" cy="2088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3"/>
          </p:nvPr>
        </p:nvSpPr>
        <p:spPr>
          <a:xfrm>
            <a:off x="540000" y="4032000"/>
            <a:ext cx="8064000" cy="2088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4162453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nebo graf (trojúh. odrážk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2412000"/>
            <a:ext cx="8064000" cy="3744000"/>
          </a:xfrm>
        </p:spPr>
        <p:txBody>
          <a:bodyPr/>
          <a:lstStyle>
            <a:lvl1pPr marL="432000" indent="-432000">
              <a:buFont typeface="Wingdings 3" panose="05040102010807070707" pitchFamily="18" charset="2"/>
              <a:buChar char=""/>
              <a:defRPr/>
            </a:lvl1pPr>
            <a:lvl2pPr marL="666000" indent="-252000">
              <a:buFont typeface="Wingdings 3" panose="05040102010807070707" pitchFamily="18" charset="2"/>
              <a:buChar char=""/>
              <a:defRPr/>
            </a:lvl2pPr>
            <a:lvl3pPr marL="918000" indent="-252000">
              <a:buFont typeface="Wingdings 3" panose="05040102010807070707" pitchFamily="18" charset="2"/>
              <a:buChar char=""/>
              <a:defRPr/>
            </a:lvl3pPr>
            <a:lvl4pPr marL="1170000" indent="-252000">
              <a:buFont typeface="Wingdings 3" panose="05040102010807070707" pitchFamily="18" charset="2"/>
              <a:buChar char=""/>
              <a:defRPr/>
            </a:lvl4pPr>
            <a:lvl5pPr marL="1422000" indent="-252000">
              <a:buFont typeface="Wingdings 3" panose="05040102010807070707" pitchFamily="18" charset="2"/>
              <a:buChar char=""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540000" y="1440000"/>
            <a:ext cx="8064000" cy="3600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540000" y="1836000"/>
            <a:ext cx="8064000" cy="432000"/>
          </a:xfrm>
        </p:spPr>
        <p:txBody>
          <a:bodyPr/>
          <a:lstStyle>
            <a:lvl1pPr marL="0" inden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7033560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Úvodní snímek - M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" y="0"/>
            <a:ext cx="9142476" cy="6858000"/>
          </a:xfrm>
          <a:prstGeom prst="rect">
            <a:avLst/>
          </a:prstGeom>
        </p:spPr>
      </p:pic>
      <p:pic>
        <p:nvPicPr>
          <p:cNvPr id="5" name="Obráze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62" y="0"/>
            <a:ext cx="914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1343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Uvodni 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 bwMode="auto">
          <a:xfrm>
            <a:off x="467544" y="980728"/>
            <a:ext cx="6464300" cy="518457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cs-CZ"/>
              <a:t>Kliknutím lze upravit styly předlohy textu.</a:t>
            </a:r>
            <a:endParaRPr/>
          </a:p>
        </p:txBody>
      </p:sp>
      <p:sp>
        <p:nvSpPr>
          <p:cNvPr id="5" name="Zástupný symbol pro obrázek 13"/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483296" y="1084008"/>
            <a:ext cx="8117280" cy="481024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1"/>
                </a:solidFill>
                <a:latin typeface="Robot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cs-CZ"/>
              <a:t>Kliknutím na ikonu přidejte obrázek a přeneste jej do pozadí</a:t>
            </a:r>
            <a:endParaRPr/>
          </a:p>
        </p:txBody>
      </p:sp>
      <p:sp>
        <p:nvSpPr>
          <p:cNvPr id="6" name="Zástupný symbol pro text 16"/>
          <p:cNvSpPr>
            <a:spLocks noGrp="1"/>
          </p:cNvSpPr>
          <p:nvPr>
            <p:ph type="body" sz="quarter" idx="19"/>
          </p:nvPr>
        </p:nvSpPr>
        <p:spPr bwMode="auto">
          <a:xfrm>
            <a:off x="964320" y="3550189"/>
            <a:ext cx="5551896" cy="2395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 lvl="0">
              <a:defRPr/>
            </a:pPr>
            <a:r>
              <a:rPr lang="cs-CZ"/>
              <a:t>Kliknutím lze upravit styly předlohy textu.</a:t>
            </a:r>
            <a:endParaRPr/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20"/>
          </p:nvPr>
        </p:nvSpPr>
        <p:spPr bwMode="auto">
          <a:xfrm>
            <a:off x="964320" y="3837493"/>
            <a:ext cx="4810240" cy="239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 lvl="0">
              <a:defRPr/>
            </a:pPr>
            <a:r>
              <a:rPr lang="cs-CZ"/>
              <a:t>Kliknutím lze upravit styly předlohy textu.</a:t>
            </a:r>
            <a:endParaRPr/>
          </a:p>
        </p:txBody>
      </p:sp>
      <p:sp>
        <p:nvSpPr>
          <p:cNvPr id="8" name="Zástupný symbol pro text 16"/>
          <p:cNvSpPr>
            <a:spLocks noGrp="1"/>
          </p:cNvSpPr>
          <p:nvPr>
            <p:ph type="body" sz="quarter" idx="21"/>
          </p:nvPr>
        </p:nvSpPr>
        <p:spPr bwMode="auto">
          <a:xfrm>
            <a:off x="971599" y="4437112"/>
            <a:ext cx="5551896" cy="239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 b="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 lvl="0">
              <a:defRPr/>
            </a:pPr>
            <a:r>
              <a:rPr lang="cs-CZ"/>
              <a:t>Kliknutím lze upravit styly předlohy textu.</a:t>
            </a:r>
            <a:endParaRPr/>
          </a:p>
        </p:txBody>
      </p:sp>
      <p:sp>
        <p:nvSpPr>
          <p:cNvPr id="9" name="Zástupný symbol pro text 16"/>
          <p:cNvSpPr>
            <a:spLocks noGrp="1"/>
          </p:cNvSpPr>
          <p:nvPr>
            <p:ph type="body" sz="quarter" idx="22"/>
          </p:nvPr>
        </p:nvSpPr>
        <p:spPr bwMode="auto">
          <a:xfrm>
            <a:off x="971599" y="4653136"/>
            <a:ext cx="3487424" cy="240512"/>
          </a:xfrm>
          <a:prstGeom prst="rect">
            <a:avLst/>
          </a:prstGeom>
        </p:spPr>
        <p:txBody>
          <a:bodyPr lIns="0" tIns="36000" rIns="0" bIns="0">
            <a:normAutofit/>
          </a:bodyPr>
          <a:lstStyle>
            <a:lvl1pPr marL="0" indent="0">
              <a:buFontTx/>
              <a:buNone/>
              <a:defRPr sz="1200">
                <a:solidFill>
                  <a:schemeClr val="accent6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 lvl="0">
              <a:defRPr/>
            </a:pPr>
            <a:r>
              <a:rPr lang="cs-CZ"/>
              <a:t>Kliknutím lze upravit styly předlohy textu.</a:t>
            </a:r>
            <a:endParaRPr/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 bwMode="auto">
          <a:xfrm>
            <a:off x="966592" y="1745415"/>
            <a:ext cx="5549624" cy="16845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4000" b="1" cap="all">
                <a:solidFill>
                  <a:schemeClr val="tx1"/>
                </a:solidFill>
                <a:latin typeface="Roboto"/>
                <a:ea typeface="Roboto"/>
                <a:cs typeface="Roboto"/>
              </a:defRPr>
            </a:lvl1pPr>
          </a:lstStyle>
          <a:p>
            <a:pPr>
              <a:defRPr/>
            </a:pPr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76291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>
            <a:defPPr/>
            <a:lvl1pPr>
              <a:defRPr sz="32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5340191" cy="4003589"/>
          </a:xfrm>
        </p:spPr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9A5F0C5-8028-4242-A0DF-9AE03B237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2386" y="1915299"/>
            <a:ext cx="5340191" cy="4003589"/>
          </a:xfrm>
        </p:spPr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obsah 14">
            <a:extLst>
              <a:ext uri="{FF2B5EF4-FFF2-40B4-BE49-F238E27FC236}">
                <a16:creationId xmlns:a16="http://schemas.microsoft.com/office/drawing/2014/main" id="{F36F4A45-4DE1-4547-9F78-47DA4C276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12791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952" y="0"/>
            <a:ext cx="12191999" cy="6206003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" name="Obdélník 7"/>
          <p:cNvSpPr/>
          <p:nvPr userDrawn="1"/>
        </p:nvSpPr>
        <p:spPr>
          <a:xfrm>
            <a:off x="6468536" y="2844802"/>
            <a:ext cx="5724417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6"/>
            <a:ext cx="3094567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4717" y="475520"/>
            <a:ext cx="11224683" cy="820737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5333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7" y="5811896"/>
            <a:ext cx="1617600" cy="76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32" y="2575998"/>
            <a:ext cx="5380568" cy="428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84717" y="1303001"/>
            <a:ext cx="11224683" cy="1800000"/>
          </a:xfrm>
        </p:spPr>
        <p:txBody>
          <a:bodyPr wrap="square" lIns="0" tIns="360000" rIns="0" bIns="0">
            <a:noAutofit/>
          </a:bodyPr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9692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484717" y="1217036"/>
            <a:ext cx="11224683" cy="4358264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414939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1434" y="479023"/>
            <a:ext cx="4897967" cy="57451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733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4"/>
          </p:nvPr>
        </p:nvSpPr>
        <p:spPr>
          <a:xfrm>
            <a:off x="484717" y="475521"/>
            <a:ext cx="5846233" cy="509978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811434" y="1062044"/>
            <a:ext cx="4897967" cy="451325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78702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484717" y="1210681"/>
            <a:ext cx="11224683" cy="436461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81820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952" y="0"/>
            <a:ext cx="12191999" cy="6206003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" name="Obdélník 7"/>
          <p:cNvSpPr/>
          <p:nvPr userDrawn="1"/>
        </p:nvSpPr>
        <p:spPr>
          <a:xfrm>
            <a:off x="6468536" y="2844802"/>
            <a:ext cx="5724417" cy="40131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" name="Obdélník 8"/>
          <p:cNvSpPr/>
          <p:nvPr userDrawn="1"/>
        </p:nvSpPr>
        <p:spPr>
          <a:xfrm>
            <a:off x="0" y="5654676"/>
            <a:ext cx="3094567" cy="12033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84717" y="1800001"/>
            <a:ext cx="11224683" cy="820737"/>
          </a:xfrm>
        </p:spPr>
        <p:txBody>
          <a:bodyPr anchor="t" anchorCtr="0"/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7" y="5811896"/>
            <a:ext cx="1617600" cy="76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32" y="2575998"/>
            <a:ext cx="5380568" cy="428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6992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8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9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4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5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0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90" y="2091848"/>
            <a:ext cx="6378292" cy="4348698"/>
          </a:xfrm>
        </p:spPr>
        <p:txBody>
          <a:bodyPr lIns="0" tIns="0" rIns="0" bIns="0" anchor="b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8780179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1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9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6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70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6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70E6C-86C8-4BE4-9EA3-CAA36CB15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B4A685-F1A7-4E8B-B904-41E3118E4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A84450-A4CB-4EE7-9CAF-FCC32031A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0EF8E8-0B91-46FA-870B-52FAA73A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87E54E-BFA3-4640-B9BD-FCDBCB68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4521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4B5CA-75BC-4D40-B28B-EB9BCC02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BBC5E5-2A17-4A41-AC73-6B05A6A60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5FD803-B22D-457F-90FD-97644E945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B445A6-0B64-4516-9B5E-31D767CF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3DB09D-2DC3-41B7-95F3-95403B19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3753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1FBD5-0C2E-435E-97D5-5F4B2C2F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E2FB01-5766-4440-B17E-B2DF6A2C4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881F83-14F4-4EC5-8742-FEC10CFF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317F88-0FC7-42F6-B6B2-A7DA0BEB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DB8DBC-D576-40A8-9518-F713C0D3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8649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81FA6-57E2-4223-9FE8-1C9B7F23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507673-186D-4722-A93C-8EC4B5A6B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2D6092-9659-40EF-8B1E-99278FF1B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6A520B-355F-44C6-B206-76167EBD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91B0D6-68CF-4687-9312-FFCA8CC4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07A16C-29D4-4C6E-96EF-1D428C37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47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81354"/>
          </a:xfrm>
        </p:spPr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63245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CB781-1E7F-4346-A909-9CACC86A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5842F4-8FB1-40B6-B48A-2679EE169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79D483-99D5-4DDF-B595-E98FB7B53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21FC76-F67D-4102-A256-A56F30C4F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D18809F-250D-4BD8-A128-D6BF994FD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2E6062-D729-4F1D-AC53-2C340765E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AD52608-C3A4-4CED-A0C9-2660A235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E4EC5F1-67BA-4179-9B13-0112689E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3450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BF71A-A995-4ADE-8F7E-C5DEEDF7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A7CEE71-58D4-472E-9B4A-95D81684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1164AE-68E7-4A2C-9CF8-25E4F566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4EDA4E-9002-4F82-8AAE-F39105C4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1906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1D76301-03E0-48F1-B06E-3A2FBF90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B7157FF-E8A4-433E-834B-C0F538E2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B5211F-CE5C-4AEE-BBAC-8553CA37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1652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E3651-AA69-476C-B667-310298DE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DF584C-060E-45DD-8091-3A00CAA4D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183849-A0FB-422A-8738-714BB3D9E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FFDEAC2-94FA-43A0-9971-6AB0818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19BBD4-A96C-47CA-B733-8658351D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BEBBE7-AE5D-4363-89F6-90F2D25C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4145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F5EB1-888D-4D90-A796-91AC4C76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868563-E488-459B-A6F2-CF308B532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0BB61D-71E4-4A34-B108-D1EDB367B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9D2507-C975-4FDA-9251-D4BD5AC5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B5AA40-4A7A-44A4-9CB9-D7F04BA2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9A7F36-D6BB-446F-B273-D38157E3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3968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C7E17-036D-499D-A075-5EFB2748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90F1CC-6288-4E19-96EC-7F07AE3CE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D8638C-DC05-4D64-918A-02BA1531D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E1228D-8C86-4510-9CA3-03BD8F857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74A5E4-B675-42D9-82E2-D5D80F95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3347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E92972D-DD7F-45B6-A4DF-E8B93502C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8691097-C46F-474A-87B3-50E444755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84B431-EAFE-4860-B316-AC82B604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6C414A-DBC5-4F87-A66C-E1B652C4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565F59-8B1F-456E-BD00-E348C592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02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3946B-851A-E149-98B1-5E733899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40"/>
            <a:ext cx="11306175" cy="2852737"/>
          </a:xfrm>
        </p:spPr>
        <p:txBody>
          <a:bodyPr anchor="b"/>
          <a:lstStyle>
            <a:defPPr/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BBD86A-183E-0B4A-B2E3-872F009018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7987" y="4589465"/>
            <a:ext cx="11306175" cy="2008185"/>
          </a:xfrm>
        </p:spPr>
        <p:txBody>
          <a:bodyPr/>
          <a:lstStyle>
            <a:defPPr/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4249857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C509E-0C7B-AB4C-9EE5-3D01649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783" y="1825625"/>
            <a:ext cx="5181600" cy="435133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2563" y="1825625"/>
            <a:ext cx="5181600" cy="435133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68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86ACE-B6A3-A846-89DD-643C2F78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96264"/>
            <a:ext cx="11293862" cy="1325563"/>
          </a:xfrm>
        </p:spPr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0B5B06-AED4-2B4B-9F99-475BF764A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783" y="2406463"/>
            <a:ext cx="5157787" cy="368458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1B47B7-FBE4-B84C-9475-24EA10CA6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8662" y="2406463"/>
            <a:ext cx="5183188" cy="368458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32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>
            <a:defPPr/>
          </a:lstStyle>
          <a:p>
            <a:fld id="{6B1876C8-C2EF-4241-8FB2-E83B0595EF1A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9CED1-DD16-5141-A2A0-F5CD2C68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732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970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4D6BB-459E-7D43-83C7-116FF776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4" y="457200"/>
            <a:ext cx="4350242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F148D-4DF4-BA4E-B504-9C91657C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41176"/>
            <a:ext cx="6172200" cy="3619876"/>
          </a:xfrm>
        </p:spPr>
        <p:txBody>
          <a:bodyPr/>
          <a:lstStyle>
            <a:defPPr/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C13E76-6AB9-9D4D-A9D6-42B7D29B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784" y="2241176"/>
            <a:ext cx="4350242" cy="3627812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237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8FEC9-1228-EF4E-91B9-6719B059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4" y="457200"/>
            <a:ext cx="4350241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339788"/>
            <a:ext cx="6172200" cy="3521264"/>
          </a:xfrm>
        </p:spPr>
        <p:txBody>
          <a:bodyPr/>
          <a:lstStyle>
            <a:defPPr/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EC36F9-59B7-E042-B13D-3D752AB3E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784" y="2339788"/>
            <a:ext cx="4350242" cy="3529200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4160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012" y="1595718"/>
            <a:ext cx="7227271" cy="2286000"/>
          </a:xfrm>
        </p:spPr>
        <p:txBody>
          <a:bodyPr lIns="0" tIns="0" rIns="0" bIns="0" anchor="b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013" y="5433390"/>
            <a:ext cx="7227270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ct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18" name="Obdélník 17"/>
          <p:cNvSpPr/>
          <p:nvPr userDrawn="1"/>
        </p:nvSpPr>
        <p:spPr>
          <a:xfrm>
            <a:off x="9792585" y="3184911"/>
            <a:ext cx="192157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cs-CZ" sz="1400"/>
              <a:t>OPERAČNÍ PROGRAM</a:t>
            </a:r>
          </a:p>
          <a:p>
            <a:pPr lvl="0" algn="r"/>
            <a:r>
              <a:rPr lang="cs-CZ" sz="1400"/>
              <a:t>ŽIVOTNÍ PROSTŘEDÍ</a:t>
            </a:r>
          </a:p>
          <a:p>
            <a:pPr lvl="0" algn="r"/>
            <a:r>
              <a:rPr lang="cs-CZ" sz="1400"/>
              <a:t>WWW.OPZP.CZ</a:t>
            </a:r>
          </a:p>
        </p:txBody>
      </p:sp>
      <p:sp>
        <p:nvSpPr>
          <p:cNvPr id="19" name="Obdélník 18"/>
          <p:cNvSpPr/>
          <p:nvPr userDrawn="1"/>
        </p:nvSpPr>
        <p:spPr>
          <a:xfrm>
            <a:off x="9676932" y="1595718"/>
            <a:ext cx="202018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cs-CZ" sz="2000"/>
              <a:t>INVESTICE </a:t>
            </a:r>
            <a:br>
              <a:rPr lang="cs-CZ" sz="2000"/>
            </a:br>
            <a:r>
              <a:rPr lang="cs-CZ" sz="2000"/>
              <a:t>DO ČISTÉ </a:t>
            </a:r>
            <a:br>
              <a:rPr lang="cs-CZ" sz="2000"/>
            </a:br>
            <a:r>
              <a:rPr lang="cs-CZ" sz="2000"/>
              <a:t>BUDOUCNOSTI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06"/>
          <a:stretch>
            <a:fillRect/>
          </a:stretch>
        </p:blipFill>
        <p:spPr>
          <a:xfrm>
            <a:off x="10455209" y="4433827"/>
            <a:ext cx="1318110" cy="19746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7" y="360586"/>
            <a:ext cx="3899199" cy="10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17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modrá_podtitul_sez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407988" y="476250"/>
            <a:ext cx="11306175" cy="681218"/>
          </a:xfrm>
        </p:spPr>
        <p:txBody>
          <a:bodyPr/>
          <a:lstStyle>
            <a:defPPr/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sp>
        <p:nvSpPr>
          <p:cNvPr id="11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07988" y="2082189"/>
            <a:ext cx="11306175" cy="3739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65180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title="Ttulek prezentace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1466085"/>
            <a:ext cx="11326810" cy="2424224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lnSpc>
                <a:spcPct val="120000"/>
              </a:lnSpc>
              <a:defRPr sz="4400" b="0">
                <a:ln w="12700">
                  <a:noFill/>
                </a:ln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029741"/>
            <a:ext cx="6430646" cy="115903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76"/>
          <a:stretch>
            <a:fillRect/>
          </a:stretch>
        </p:blipFill>
        <p:spPr>
          <a:xfrm>
            <a:off x="407988" y="5681453"/>
            <a:ext cx="1958692" cy="903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0" r="33272"/>
          <a:stretch>
            <a:fillRect/>
          </a:stretch>
        </p:blipFill>
        <p:spPr>
          <a:xfrm>
            <a:off x="4668540" y="5681453"/>
            <a:ext cx="2474259" cy="9031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2"/>
          <a:stretch>
            <a:fillRect/>
          </a:stretch>
        </p:blipFill>
        <p:spPr>
          <a:xfrm>
            <a:off x="9696927" y="5681453"/>
            <a:ext cx="2061883" cy="903125"/>
          </a:xfrm>
          <a:prstGeom prst="rect">
            <a:avLst/>
          </a:prstGeom>
        </p:spPr>
      </p:pic>
      <p:cxnSp>
        <p:nvCxnSpPr>
          <p:cNvPr id="20" name="Přímá spojnice 19"/>
          <p:cNvCxnSpPr/>
          <p:nvPr/>
        </p:nvCxnSpPr>
        <p:spPr>
          <a:xfrm>
            <a:off x="407988" y="5564372"/>
            <a:ext cx="1132681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440106"/>
            <a:ext cx="4373874" cy="676569"/>
          </a:xfrm>
          <a:prstGeom prst="rect">
            <a:avLst/>
          </a:prstGeom>
        </p:spPr>
      </p:pic>
      <p:cxnSp>
        <p:nvCxnSpPr>
          <p:cNvPr id="11" name="Přímá spojnice 10"/>
          <p:cNvCxnSpPr/>
          <p:nvPr userDrawn="1"/>
        </p:nvCxnSpPr>
        <p:spPr>
          <a:xfrm>
            <a:off x="407988" y="5564372"/>
            <a:ext cx="1132681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440106"/>
            <a:ext cx="4373874" cy="67656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684759"/>
            <a:ext cx="6551138" cy="9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035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šedá_podtitu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 lIns="0" tIns="0" rIns="0" bIns="0"/>
          <a:lstStyle>
            <a:defPPr/>
          </a:lstStyle>
          <a:p>
            <a:r>
              <a:rPr lang="cs-CZ"/>
              <a:t>Kliknutím lze upravit styl.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783" y="2045034"/>
            <a:ext cx="11280067" cy="3873854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indent="0">
              <a:buNone/>
              <a:defRPr sz="2400" baseline="0"/>
            </a:lvl1pPr>
          </a:lstStyle>
          <a:p>
            <a:r>
              <a:rPr lang="cs-CZ"/>
              <a:t>Toto je pouze slepý text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3" name="Přímá spojnice 12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871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modrá_podtitu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 lIns="0" tIns="0" rIns="0" bIns="0"/>
          <a:lstStyle>
            <a:defPPr/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783" y="2045034"/>
            <a:ext cx="11280067" cy="3873854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indent="0">
              <a:buNone/>
              <a:defRPr sz="2400" baseline="0"/>
            </a:lvl1pPr>
          </a:lstStyle>
          <a:p>
            <a:r>
              <a:rPr lang="cs-CZ"/>
              <a:t>Toto je pouze slepý text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712804" y="6283861"/>
            <a:ext cx="2717177" cy="238481"/>
          </a:xfrm>
          <a:prstGeom prst="rect">
            <a:avLst/>
          </a:prstGeom>
        </p:spPr>
      </p:pic>
      <p:cxnSp>
        <p:nvCxnSpPr>
          <p:cNvPr id="13" name="Přímá spojnice 12"/>
          <p:cNvCxnSpPr/>
          <p:nvPr userDrawn="1"/>
        </p:nvCxnSpPr>
        <p:spPr>
          <a:xfrm>
            <a:off x="407988" y="5937004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0"/>
          <a:stretch>
            <a:fillRect/>
          </a:stretch>
        </p:blipFill>
        <p:spPr>
          <a:xfrm>
            <a:off x="421783" y="6076306"/>
            <a:ext cx="2089258" cy="5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7966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itul šedá_podtitul_sez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 hasCustomPrompt="1"/>
          </p:nvPr>
        </p:nvSpPr>
        <p:spPr>
          <a:xfrm>
            <a:off x="407988" y="476250"/>
            <a:ext cx="11306175" cy="681218"/>
          </a:xfrm>
        </p:spPr>
        <p:txBody>
          <a:bodyPr/>
          <a:lstStyle>
            <a:defPPr/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sp>
        <p:nvSpPr>
          <p:cNvPr id="4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07988" y="2082189"/>
            <a:ext cx="11306175" cy="3739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866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defPPr/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defPPr/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>
            <a:defPPr/>
          </a:lstStyle>
          <a:p>
            <a:fld id="{23F3077F-12CB-488C-B966-D91AD57FE4A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modrá_podtitul_sez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407988" y="476250"/>
            <a:ext cx="11306175" cy="681218"/>
          </a:xfrm>
        </p:spPr>
        <p:txBody>
          <a:bodyPr/>
          <a:lstStyle>
            <a:defPPr/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sp>
        <p:nvSpPr>
          <p:cNvPr id="11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07988" y="2082189"/>
            <a:ext cx="11306175" cy="3739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522347" y="6252310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21783" y="5822066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0"/>
          <a:stretch>
            <a:fillRect/>
          </a:stretch>
        </p:blipFill>
        <p:spPr>
          <a:xfrm>
            <a:off x="430661" y="5964086"/>
            <a:ext cx="2777345" cy="78270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/>
          <a:stretch>
            <a:fillRect/>
          </a:stretch>
        </p:blipFill>
        <p:spPr>
          <a:xfrm>
            <a:off x="8708994" y="5900358"/>
            <a:ext cx="2992856" cy="9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2771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_seznam_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783" y="1825625"/>
            <a:ext cx="5181600" cy="3979752"/>
          </a:xfrm>
          <a:prstGeom prst="rect">
            <a:avLst/>
          </a:prstGeom>
        </p:spPr>
        <p:txBody>
          <a:bodyPr lIns="0" tIns="0" rIns="0" bIns="0"/>
          <a:lstStyle>
            <a:defPPr/>
            <a:lvl1pPr>
              <a:defRPr sz="24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2563" y="1825625"/>
            <a:ext cx="5181600" cy="3979752"/>
          </a:xfrm>
          <a:prstGeom prst="rect">
            <a:avLst/>
          </a:prstGeom>
        </p:spPr>
        <p:txBody>
          <a:bodyPr lIns="0" tIns="0" rIns="0" bIns="0"/>
          <a:lstStyle>
            <a:defPPr/>
            <a:lvl1pPr>
              <a:defRPr sz="24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82978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783" y="1532965"/>
            <a:ext cx="4849464" cy="4385923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indent="0">
              <a:buNone/>
              <a:defRPr sz="2400" baseline="0"/>
            </a:lvl1pPr>
          </a:lstStyle>
          <a:p>
            <a:r>
              <a:rPr lang="cs-CZ"/>
              <a:t>Toto je pouze slepý text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529650" y="1532965"/>
            <a:ext cx="6172200" cy="4328087"/>
          </a:xfrm>
          <a:prstGeom prst="rect">
            <a:avLst/>
          </a:prstGeom>
        </p:spPr>
        <p:txBody>
          <a:bodyPr/>
          <a:lstStyle>
            <a:defPPr/>
            <a:lvl1pPr marL="0" indent="0" algn="ctr">
              <a:buNone/>
              <a:defRPr sz="2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cs-CZ"/>
              <a:t>Obrázek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9255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6" cy="51435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6" cy="51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7917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RES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2558246" cy="51489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2558246" cy="51489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12372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ENERG 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7" cy="51435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8" name="Přímá spojnice 7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7" cy="51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2670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TRANS G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6" cy="51435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8" name="Přímá spojnice 7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6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463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TRANS 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2558246" cy="514897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2558246" cy="51489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023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ENER G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2558246" cy="5143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2558246" cy="51435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63091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KOMUN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2558245" cy="5143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2558245" cy="51435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7528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defPPr/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defPPr/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>
            <a:defPPr/>
          </a:lstStyle>
          <a:p>
            <a:fld id="{1D506EAB-1EAB-4F19-BF3C-B2411120A16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LIGHTP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2"/>
            <a:ext cx="2558245" cy="5143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2"/>
            <a:ext cx="2558245" cy="51435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13529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ola EN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7" cy="51435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8" name="Přímá spojnice 7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7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8882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9882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07988" y="5514782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440106"/>
            <a:ext cx="4373874" cy="67656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>
          <a:xfrm>
            <a:off x="5539470" y="5747380"/>
            <a:ext cx="6195328" cy="771272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142724"/>
            <a:ext cx="11306175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7" name="Přímá spojnice 6"/>
          <p:cNvCxnSpPr/>
          <p:nvPr userDrawn="1"/>
        </p:nvCxnSpPr>
        <p:spPr>
          <a:xfrm>
            <a:off x="407988" y="5514782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440106"/>
            <a:ext cx="4373874" cy="676569"/>
          </a:xfrm>
          <a:prstGeom prst="rect">
            <a:avLst/>
          </a:prstGeom>
        </p:spPr>
      </p:pic>
      <p:sp>
        <p:nvSpPr>
          <p:cNvPr id="12" name="TextovéPole 11"/>
          <p:cNvSpPr txBox="1"/>
          <p:nvPr userDrawn="1"/>
        </p:nvSpPr>
        <p:spPr>
          <a:xfrm>
            <a:off x="407988" y="6038419"/>
            <a:ext cx="4484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>
                <a:solidFill>
                  <a:schemeClr val="accent1"/>
                </a:solidFill>
              </a:rPr>
              <a:t>www.modernizacni-fond.cz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25" y="5684759"/>
            <a:ext cx="6551138" cy="9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2124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ek podtitulek text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30275" y="2311676"/>
            <a:ext cx="10932276" cy="430887"/>
          </a:xfrm>
        </p:spPr>
        <p:txBody>
          <a:bodyPr>
            <a:spAutoFit/>
          </a:bodyPr>
          <a:lstStyle>
            <a:defPPr/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5" y="2947699"/>
            <a:ext cx="10932276" cy="3227814"/>
          </a:xfrm>
        </p:spPr>
        <p:txBody>
          <a:bodyPr/>
          <a:lstStyle>
            <a:defPPr/>
            <a:lvl1pPr>
              <a:buClr>
                <a:srgbClr val="3F9C35"/>
              </a:buClr>
              <a:defRPr/>
            </a:lvl1pPr>
            <a:lvl2pPr>
              <a:defRPr baseline="0"/>
            </a:lvl2pPr>
            <a:lvl3pPr>
              <a:buClr>
                <a:srgbClr val="3F9C35"/>
              </a:buClr>
              <a:defRPr/>
            </a:lvl3pPr>
            <a:lvl4pPr>
              <a:defRPr/>
            </a:lvl4pPr>
            <a:lvl5pPr>
              <a:buClr>
                <a:srgbClr val="3F9C35"/>
              </a:buClr>
              <a:defRPr/>
            </a:lvl5pPr>
          </a:lstStyle>
          <a:p>
            <a:pPr lvl="0"/>
            <a:r>
              <a:rPr lang="cs-CZ"/>
              <a:t>Kliknutím přidáte 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5603811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43995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modrá_podtitul_sez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407988" y="476250"/>
            <a:ext cx="11306175" cy="681218"/>
          </a:xfrm>
        </p:spPr>
        <p:txBody>
          <a:bodyPr/>
          <a:lstStyle>
            <a:defPPr/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sp>
        <p:nvSpPr>
          <p:cNvPr id="11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07988" y="2082189"/>
            <a:ext cx="11306175" cy="3739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57926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šedá_podtitu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 lIns="0" tIns="0" rIns="0" bIns="0"/>
          <a:lstStyle>
            <a:defPPr/>
          </a:lstStyle>
          <a:p>
            <a:r>
              <a:rPr lang="cs-CZ"/>
              <a:t>Kliknutím lze upravit styl.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783" y="2045034"/>
            <a:ext cx="11280067" cy="3873854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indent="0">
              <a:buNone/>
              <a:defRPr sz="2400" baseline="0"/>
            </a:lvl1pPr>
          </a:lstStyle>
          <a:p>
            <a:r>
              <a:rPr lang="cs-CZ"/>
              <a:t>Toto je pouze slepý text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41069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modrá_podtitu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8" name="Přímá spojnice 7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 lIns="0" tIns="0" rIns="0" bIns="0"/>
          <a:lstStyle>
            <a:defPPr/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783" y="2045034"/>
            <a:ext cx="11280067" cy="3873854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indent="0">
              <a:buNone/>
              <a:defRPr sz="2400" baseline="0"/>
            </a:lvl1pPr>
          </a:lstStyle>
          <a:p>
            <a:r>
              <a:rPr lang="cs-CZ"/>
              <a:t>Toto je pouze slepý text</a:t>
            </a:r>
          </a:p>
        </p:txBody>
      </p:sp>
    </p:spTree>
    <p:extLst>
      <p:ext uri="{BB962C8B-B14F-4D97-AF65-F5344CB8AC3E}">
        <p14:creationId xmlns:p14="http://schemas.microsoft.com/office/powerpoint/2010/main" val="98009350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titul šedá_podtitul_sez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 hasCustomPrompt="1"/>
          </p:nvPr>
        </p:nvSpPr>
        <p:spPr>
          <a:xfrm>
            <a:off x="407988" y="476250"/>
            <a:ext cx="11306175" cy="681218"/>
          </a:xfrm>
        </p:spPr>
        <p:txBody>
          <a:bodyPr/>
          <a:lstStyle>
            <a:defPPr/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sp>
        <p:nvSpPr>
          <p:cNvPr id="4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07988" y="2082189"/>
            <a:ext cx="11306175" cy="3739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7" name="Přímá spojnice 6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7798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  <a:lvl1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defPPr/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defPPr/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defPPr/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defPPr/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>
            <a:defPPr/>
          </a:lstStyle>
          <a:p>
            <a:fld id="{CF083CB6-F3AE-447F-86CE-DDE2600EFC86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_seznam_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783" y="1825625"/>
            <a:ext cx="5181600" cy="3979752"/>
          </a:xfrm>
          <a:prstGeom prst="rect">
            <a:avLst/>
          </a:prstGeom>
        </p:spPr>
        <p:txBody>
          <a:bodyPr lIns="0" tIns="0" rIns="0" bIns="0"/>
          <a:lstStyle>
            <a:defPPr/>
            <a:lvl1pPr>
              <a:defRPr sz="24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2563" y="1825625"/>
            <a:ext cx="5181600" cy="3979752"/>
          </a:xfrm>
          <a:prstGeom prst="rect">
            <a:avLst/>
          </a:prstGeom>
        </p:spPr>
        <p:txBody>
          <a:bodyPr lIns="0" tIns="0" rIns="0" bIns="0"/>
          <a:lstStyle>
            <a:defPPr/>
            <a:lvl1pPr>
              <a:defRPr sz="24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70830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783" y="1532965"/>
            <a:ext cx="4849464" cy="4385923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indent="0">
              <a:buNone/>
              <a:defRPr sz="2400" baseline="0"/>
            </a:lvl1pPr>
          </a:lstStyle>
          <a:p>
            <a:r>
              <a:rPr lang="cs-CZ"/>
              <a:t>Toto je pouze slepý text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529650" y="1532965"/>
            <a:ext cx="6172200" cy="4328087"/>
          </a:xfrm>
          <a:prstGeom prst="rect">
            <a:avLst/>
          </a:prstGeom>
        </p:spPr>
        <p:txBody>
          <a:bodyPr/>
          <a:lstStyle>
            <a:defPPr/>
            <a:lvl1pPr marL="0" indent="0" algn="ctr">
              <a:buNone/>
              <a:defRPr sz="24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cs-CZ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33280843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6" cy="51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0334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RES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2558246" cy="51489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1" name="Přímá spojnice 10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652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ENERG 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5" name="Přímá spojnice 4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7" cy="51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2830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EN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5" name="Přímá spojnice 4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7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7386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TRANS G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5" name="Přímá spojnice 4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691"/>
            <a:ext cx="2558246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1634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TRANS 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2558246" cy="514897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1" name="Přímá spojnice 10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59554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ENER G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2558246" cy="5143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24534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KOMUN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2558245" cy="5143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6069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>
            <a:defPPr/>
          </a:lstStyle>
          <a:p>
            <a:fld id="{63B01FFE-7CA5-49BD-83AD-1483C75D031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ola LIGHTP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992" y="1142724"/>
            <a:ext cx="8693171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2"/>
            <a:ext cx="2558245" cy="5143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6" name="Přímá spojnice 5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82712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 userDrawn="1"/>
        </p:nvCxnSpPr>
        <p:spPr>
          <a:xfrm>
            <a:off x="407988" y="5514782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440106"/>
            <a:ext cx="4373874" cy="676569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142724"/>
            <a:ext cx="11306175" cy="3394552"/>
          </a:xfrm>
        </p:spPr>
        <p:txBody>
          <a:bodyPr lIns="0" tIns="0" rIns="0" bIns="0" anchor="ctr" anchorCtr="0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407988" y="6038419"/>
            <a:ext cx="4484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>
                <a:solidFill>
                  <a:schemeClr val="accent1"/>
                </a:solidFill>
              </a:rPr>
              <a:t>www.modernizacni-fond.cz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60" y="5693637"/>
            <a:ext cx="6551138" cy="9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549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ulek podtitulek text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30275" y="2311676"/>
            <a:ext cx="10932276" cy="430887"/>
          </a:xfrm>
          <a:prstGeom prst="rect">
            <a:avLst/>
          </a:prstGeom>
        </p:spPr>
        <p:txBody>
          <a:bodyPr>
            <a:spAutoFit/>
          </a:bodyPr>
          <a:lstStyle>
            <a:defPPr/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5" y="2947699"/>
            <a:ext cx="10932276" cy="3227814"/>
          </a:xfrm>
          <a:prstGeom prst="rect">
            <a:avLst/>
          </a:prstGeom>
        </p:spPr>
        <p:txBody>
          <a:bodyPr/>
          <a:lstStyle>
            <a:defPPr/>
            <a:lvl1pPr>
              <a:buClr>
                <a:srgbClr val="3F9C35"/>
              </a:buClr>
              <a:defRPr/>
            </a:lvl1pPr>
            <a:lvl2pPr>
              <a:defRPr baseline="0"/>
            </a:lvl2pPr>
            <a:lvl3pPr>
              <a:buClr>
                <a:srgbClr val="3F9C35"/>
              </a:buClr>
              <a:defRPr/>
            </a:lvl3pPr>
            <a:lvl4pPr>
              <a:defRPr/>
            </a:lvl4pPr>
            <a:lvl5pPr>
              <a:buClr>
                <a:srgbClr val="3F9C35"/>
              </a:buClr>
              <a:defRPr/>
            </a:lvl5pPr>
          </a:lstStyle>
          <a:p>
            <a:pPr lvl="0"/>
            <a:r>
              <a:rPr lang="cs-CZ"/>
              <a:t>Kliknutím přidáte 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5" name="Obdélník 4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63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68636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ulek podtitulek text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30275" y="2311676"/>
            <a:ext cx="10932276" cy="430887"/>
          </a:xfrm>
          <a:prstGeom prst="rect">
            <a:avLst/>
          </a:prstGeom>
        </p:spPr>
        <p:txBody>
          <a:bodyPr>
            <a:spAutoFit/>
          </a:bodyPr>
          <a:lstStyle>
            <a:defPPr/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30275" y="2947699"/>
            <a:ext cx="10932276" cy="3227814"/>
          </a:xfrm>
          <a:prstGeom prst="rect">
            <a:avLst/>
          </a:prstGeom>
        </p:spPr>
        <p:txBody>
          <a:bodyPr/>
          <a:lstStyle>
            <a:defPPr/>
            <a:lvl1pPr>
              <a:buClr>
                <a:srgbClr val="3F9C35"/>
              </a:buClr>
              <a:defRPr/>
            </a:lvl1pPr>
            <a:lvl2pPr>
              <a:defRPr baseline="0"/>
            </a:lvl2pPr>
            <a:lvl3pPr>
              <a:buClr>
                <a:srgbClr val="3F9C35"/>
              </a:buClr>
              <a:defRPr/>
            </a:lvl3pPr>
            <a:lvl4pPr>
              <a:defRPr/>
            </a:lvl4pPr>
            <a:lvl5pPr>
              <a:buClr>
                <a:srgbClr val="3F9C35"/>
              </a:buClr>
              <a:defRPr/>
            </a:lvl5pPr>
          </a:lstStyle>
          <a:p>
            <a:pPr lvl="0"/>
            <a:r>
              <a:rPr lang="cs-CZ"/>
              <a:t>Kliknutím přidáte 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Obdélník 5"/>
          <p:cNvSpPr/>
          <p:nvPr userDrawn="1"/>
        </p:nvSpPr>
        <p:spPr>
          <a:xfrm>
            <a:off x="413" y="106"/>
            <a:ext cx="12192000" cy="1219093"/>
          </a:xfrm>
          <a:prstGeom prst="rect">
            <a:avLst/>
          </a:prstGeom>
          <a:solidFill>
            <a:srgbClr val="73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74678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_OPZ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46" y="0"/>
            <a:ext cx="1222596" cy="6858000"/>
          </a:xfrm>
          <a:prstGeom prst="rect">
            <a:avLst/>
          </a:prstGeom>
        </p:spPr>
      </p:pic>
      <p:pic>
        <p:nvPicPr>
          <p:cNvPr id="9" name="Picture 13" descr="SFZP_H_RGB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61" y="1549881"/>
            <a:ext cx="3744884" cy="1026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1955800" y="2938277"/>
            <a:ext cx="7614789" cy="615553"/>
          </a:xfrm>
        </p:spPr>
        <p:txBody>
          <a:bodyPr wrap="square" lIns="0" tIns="0" rIns="0" bIns="0" anchor="ctr">
            <a:spAutoFit/>
          </a:bodyPr>
          <a:lstStyle>
            <a:defPPr/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/>
              <a:t>Toto je pouze slepý titulek</a:t>
            </a:r>
            <a:endParaRPr lang="nb-NO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63116" y="6116242"/>
            <a:ext cx="1993109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479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06656-A9BE-4917-BFD7-16C60DDEE872}" type="datetime1">
              <a:rPr lang="nb-NO" smtClean="0"/>
              <a:pPr/>
              <a:t>23.05.2022</a:t>
            </a:fld>
            <a:endParaRPr lang="nb-NO"/>
          </a:p>
        </p:txBody>
      </p:sp>
      <p:sp>
        <p:nvSpPr>
          <p:cNvPr id="20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97885" y="5059175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Jméno Příjmení</a:t>
            </a:r>
            <a:endParaRPr lang="en-GB"/>
          </a:p>
        </p:txBody>
      </p:sp>
      <p:sp>
        <p:nvSpPr>
          <p:cNvPr id="21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997884" y="5407133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odbor/oddělení, Státní fond životního prostředí ČR</a:t>
            </a:r>
            <a:endParaRPr lang="en-GB"/>
          </a:p>
        </p:txBody>
      </p:sp>
      <p:sp>
        <p:nvSpPr>
          <p:cNvPr id="23" name="Rectangle 11"/>
          <p:cNvSpPr>
            <a:spLocks noChangeArrowheads="1"/>
          </p:cNvSpPr>
          <p:nvPr userDrawn="1"/>
        </p:nvSpPr>
        <p:spPr bwMode="auto">
          <a:xfrm>
            <a:off x="-1" y="2"/>
            <a:ext cx="10926000" cy="1219198"/>
          </a:xfrm>
          <a:prstGeom prst="rect">
            <a:avLst/>
          </a:prstGeom>
          <a:solidFill>
            <a:srgbClr val="3F9C35"/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marL="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cs-CZ" altLang="cs-CZ" sz="1774"/>
          </a:p>
        </p:txBody>
      </p:sp>
    </p:spTree>
    <p:extLst>
      <p:ext uri="{BB962C8B-B14F-4D97-AF65-F5344CB8AC3E}">
        <p14:creationId xmlns:p14="http://schemas.microsoft.com/office/powerpoint/2010/main" val="389338800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410" y="1"/>
            <a:ext cx="1220627" cy="6858000"/>
          </a:xfrm>
          <a:prstGeom prst="rect">
            <a:avLst/>
          </a:prstGeom>
        </p:spPr>
      </p:pic>
      <p:pic>
        <p:nvPicPr>
          <p:cNvPr id="9" name="Picture 13" descr="SFZP_H_RGB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61" y="1549881"/>
            <a:ext cx="3744884" cy="1026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1955800" y="2938277"/>
            <a:ext cx="7614789" cy="615553"/>
          </a:xfrm>
        </p:spPr>
        <p:txBody>
          <a:bodyPr wrap="square" lIns="0" tIns="0" rIns="0" bIns="0" anchor="ctr">
            <a:spAutoFit/>
          </a:bodyPr>
          <a:lstStyle>
            <a:defPPr/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/>
              <a:t>Toto je pouze slepý titulek</a:t>
            </a:r>
            <a:endParaRPr lang="nb-NO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63116" y="6116242"/>
            <a:ext cx="1993109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479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06656-A9BE-4917-BFD7-16C60DDEE872}" type="datetime1">
              <a:rPr lang="nb-NO" smtClean="0"/>
              <a:pPr/>
              <a:t>23.05.2022</a:t>
            </a:fld>
            <a:endParaRPr lang="nb-NO"/>
          </a:p>
        </p:txBody>
      </p:sp>
      <p:sp>
        <p:nvSpPr>
          <p:cNvPr id="20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97885" y="5059175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Jméno Příjmení</a:t>
            </a:r>
            <a:endParaRPr lang="en-GB"/>
          </a:p>
        </p:txBody>
      </p:sp>
      <p:sp>
        <p:nvSpPr>
          <p:cNvPr id="21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997884" y="5407133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odbor/oddělení, Státní fond životního prostředí ČR</a:t>
            </a:r>
            <a:endParaRPr lang="en-GB"/>
          </a:p>
        </p:txBody>
      </p:sp>
      <p:sp>
        <p:nvSpPr>
          <p:cNvPr id="23" name="Rectangle 11"/>
          <p:cNvSpPr>
            <a:spLocks noChangeArrowheads="1"/>
          </p:cNvSpPr>
          <p:nvPr userDrawn="1"/>
        </p:nvSpPr>
        <p:spPr bwMode="auto">
          <a:xfrm>
            <a:off x="-1" y="2"/>
            <a:ext cx="10926000" cy="1219198"/>
          </a:xfrm>
          <a:prstGeom prst="rect">
            <a:avLst/>
          </a:prstGeom>
          <a:solidFill>
            <a:srgbClr val="3F9C35"/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marL="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cs-CZ" altLang="cs-CZ" sz="1774"/>
          </a:p>
        </p:txBody>
      </p:sp>
    </p:spTree>
    <p:extLst>
      <p:ext uri="{BB962C8B-B14F-4D97-AF65-F5344CB8AC3E}">
        <p14:creationId xmlns:p14="http://schemas.microsoft.com/office/powerpoint/2010/main" val="412206989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ul_ovzdu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46" y="0"/>
            <a:ext cx="1222596" cy="6858000"/>
          </a:xfrm>
          <a:prstGeom prst="rect">
            <a:avLst/>
          </a:prstGeom>
        </p:spPr>
      </p:pic>
      <p:pic>
        <p:nvPicPr>
          <p:cNvPr id="9" name="Picture 13" descr="SFZP_H_RGB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61" y="1549881"/>
            <a:ext cx="3744884" cy="1026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1955800" y="2938277"/>
            <a:ext cx="7614789" cy="615553"/>
          </a:xfrm>
        </p:spPr>
        <p:txBody>
          <a:bodyPr wrap="square" lIns="0" tIns="0" rIns="0" bIns="0" anchor="ctr">
            <a:spAutoFit/>
          </a:bodyPr>
          <a:lstStyle>
            <a:defPPr/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/>
              <a:t>Toto je pouze slepý titulek</a:t>
            </a:r>
            <a:endParaRPr lang="nb-NO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63116" y="6116242"/>
            <a:ext cx="1993109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479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06656-A9BE-4917-BFD7-16C60DDEE872}" type="datetime1">
              <a:rPr lang="nb-NO" smtClean="0"/>
              <a:pPr/>
              <a:t>23.05.2022</a:t>
            </a:fld>
            <a:endParaRPr lang="nb-NO"/>
          </a:p>
        </p:txBody>
      </p:sp>
      <p:sp>
        <p:nvSpPr>
          <p:cNvPr id="20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97885" y="5059175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Jméno Příjmení</a:t>
            </a:r>
            <a:endParaRPr lang="en-GB"/>
          </a:p>
        </p:txBody>
      </p:sp>
      <p:sp>
        <p:nvSpPr>
          <p:cNvPr id="21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997884" y="5407133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odbor/oddělení, Státní fond životního prostředí ČR</a:t>
            </a:r>
            <a:endParaRPr lang="en-GB"/>
          </a:p>
        </p:txBody>
      </p:sp>
      <p:sp>
        <p:nvSpPr>
          <p:cNvPr id="23" name="Rectangle 11"/>
          <p:cNvSpPr>
            <a:spLocks noChangeArrowheads="1"/>
          </p:cNvSpPr>
          <p:nvPr userDrawn="1"/>
        </p:nvSpPr>
        <p:spPr bwMode="auto">
          <a:xfrm>
            <a:off x="-1" y="2"/>
            <a:ext cx="10926000" cy="1219198"/>
          </a:xfrm>
          <a:prstGeom prst="rect">
            <a:avLst/>
          </a:prstGeom>
          <a:solidFill>
            <a:srgbClr val="3F9C35"/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marL="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cs-CZ" altLang="cs-CZ" sz="1774"/>
          </a:p>
        </p:txBody>
      </p:sp>
    </p:spTree>
    <p:extLst>
      <p:ext uri="{BB962C8B-B14F-4D97-AF65-F5344CB8AC3E}">
        <p14:creationId xmlns:p14="http://schemas.microsoft.com/office/powerpoint/2010/main" val="248454999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ul_odp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46" y="0"/>
            <a:ext cx="1222596" cy="6858000"/>
          </a:xfrm>
          <a:prstGeom prst="rect">
            <a:avLst/>
          </a:prstGeom>
        </p:spPr>
      </p:pic>
      <p:pic>
        <p:nvPicPr>
          <p:cNvPr id="9" name="Picture 13" descr="SFZP_H_RGB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61" y="1549881"/>
            <a:ext cx="3744884" cy="1026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1955800" y="2938277"/>
            <a:ext cx="7614789" cy="615553"/>
          </a:xfrm>
        </p:spPr>
        <p:txBody>
          <a:bodyPr wrap="square" lIns="0" tIns="0" rIns="0" bIns="0" anchor="ctr">
            <a:spAutoFit/>
          </a:bodyPr>
          <a:lstStyle>
            <a:defPPr/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/>
              <a:t>Toto je pouze slepý titulek</a:t>
            </a:r>
            <a:endParaRPr lang="nb-NO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63116" y="6116242"/>
            <a:ext cx="1993109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479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06656-A9BE-4917-BFD7-16C60DDEE872}" type="datetime1">
              <a:rPr lang="nb-NO" smtClean="0"/>
              <a:pPr/>
              <a:t>23.05.2022</a:t>
            </a:fld>
            <a:endParaRPr lang="nb-NO"/>
          </a:p>
        </p:txBody>
      </p:sp>
      <p:sp>
        <p:nvSpPr>
          <p:cNvPr id="20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97885" y="5059175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Jméno Příjmení</a:t>
            </a:r>
            <a:endParaRPr lang="en-GB"/>
          </a:p>
        </p:txBody>
      </p:sp>
      <p:sp>
        <p:nvSpPr>
          <p:cNvPr id="21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997884" y="5407133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odbor/oddělení, Státní fond životního prostředí ČR</a:t>
            </a:r>
            <a:endParaRPr lang="en-GB"/>
          </a:p>
        </p:txBody>
      </p:sp>
      <p:sp>
        <p:nvSpPr>
          <p:cNvPr id="23" name="Rectangle 11"/>
          <p:cNvSpPr>
            <a:spLocks noChangeArrowheads="1"/>
          </p:cNvSpPr>
          <p:nvPr userDrawn="1"/>
        </p:nvSpPr>
        <p:spPr bwMode="auto">
          <a:xfrm>
            <a:off x="-1" y="2"/>
            <a:ext cx="10926000" cy="1219198"/>
          </a:xfrm>
          <a:prstGeom prst="rect">
            <a:avLst/>
          </a:prstGeom>
          <a:solidFill>
            <a:srgbClr val="3F9C35"/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marL="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cs-CZ" altLang="cs-CZ" sz="1774"/>
          </a:p>
        </p:txBody>
      </p:sp>
    </p:spTree>
    <p:extLst>
      <p:ext uri="{BB962C8B-B14F-4D97-AF65-F5344CB8AC3E}">
        <p14:creationId xmlns:p14="http://schemas.microsoft.com/office/powerpoint/2010/main" val="60884282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ul_prir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46" y="0"/>
            <a:ext cx="1222596" cy="6858000"/>
          </a:xfrm>
          <a:prstGeom prst="rect">
            <a:avLst/>
          </a:prstGeom>
        </p:spPr>
      </p:pic>
      <p:pic>
        <p:nvPicPr>
          <p:cNvPr id="9" name="Picture 13" descr="SFZP_H_RGB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61" y="1549881"/>
            <a:ext cx="3744884" cy="1026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1955800" y="2938277"/>
            <a:ext cx="7614789" cy="615553"/>
          </a:xfrm>
        </p:spPr>
        <p:txBody>
          <a:bodyPr wrap="square" lIns="0" tIns="0" rIns="0" bIns="0" anchor="ctr">
            <a:spAutoFit/>
          </a:bodyPr>
          <a:lstStyle>
            <a:defPPr/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/>
              <a:t>Toto je pouze slepý titulek</a:t>
            </a:r>
            <a:endParaRPr lang="nb-NO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63116" y="6116242"/>
            <a:ext cx="1993109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479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06656-A9BE-4917-BFD7-16C60DDEE872}" type="datetime1">
              <a:rPr lang="nb-NO" smtClean="0"/>
              <a:pPr/>
              <a:t>23.05.2022</a:t>
            </a:fld>
            <a:endParaRPr lang="nb-NO"/>
          </a:p>
        </p:txBody>
      </p:sp>
      <p:sp>
        <p:nvSpPr>
          <p:cNvPr id="20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97885" y="5059175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Jméno Příjmení</a:t>
            </a:r>
            <a:endParaRPr lang="en-GB"/>
          </a:p>
        </p:txBody>
      </p:sp>
      <p:sp>
        <p:nvSpPr>
          <p:cNvPr id="21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997884" y="5407133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odbor/oddělení, Státní fond životního prostředí ČR</a:t>
            </a:r>
            <a:endParaRPr lang="en-GB"/>
          </a:p>
        </p:txBody>
      </p:sp>
      <p:sp>
        <p:nvSpPr>
          <p:cNvPr id="23" name="Rectangle 11"/>
          <p:cNvSpPr>
            <a:spLocks noChangeArrowheads="1"/>
          </p:cNvSpPr>
          <p:nvPr userDrawn="1"/>
        </p:nvSpPr>
        <p:spPr bwMode="auto">
          <a:xfrm>
            <a:off x="-1" y="2"/>
            <a:ext cx="10926000" cy="1219198"/>
          </a:xfrm>
          <a:prstGeom prst="rect">
            <a:avLst/>
          </a:prstGeom>
          <a:solidFill>
            <a:srgbClr val="3F9C35"/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marL="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cs-CZ" altLang="cs-CZ" sz="1774"/>
          </a:p>
        </p:txBody>
      </p:sp>
    </p:spTree>
    <p:extLst>
      <p:ext uri="{BB962C8B-B14F-4D97-AF65-F5344CB8AC3E}">
        <p14:creationId xmlns:p14="http://schemas.microsoft.com/office/powerpoint/2010/main" val="104855052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u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246" y="0"/>
            <a:ext cx="1222596" cy="6858000"/>
          </a:xfrm>
          <a:prstGeom prst="rect">
            <a:avLst/>
          </a:prstGeom>
        </p:spPr>
      </p:pic>
      <p:pic>
        <p:nvPicPr>
          <p:cNvPr id="9" name="Picture 13" descr="SFZP_H_RGB_NE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61" y="1549881"/>
            <a:ext cx="3744884" cy="1026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-1" y="2"/>
            <a:ext cx="10926000" cy="1219198"/>
          </a:xfrm>
          <a:prstGeom prst="rect">
            <a:avLst/>
          </a:prstGeom>
          <a:solidFill>
            <a:srgbClr val="3F9C35"/>
          </a:solidFill>
          <a:ln>
            <a:noFill/>
          </a:ln>
        </p:spPr>
        <p:txBody>
          <a:bodyPr wrap="none" anchor="ctr"/>
          <a:lstStyle>
            <a:defPPr>
              <a:defRPr lang="en-US"/>
            </a:defPPr>
            <a:lvl1pPr marL="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cs-CZ" altLang="cs-CZ" sz="1774"/>
          </a:p>
        </p:txBody>
      </p:sp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1955800" y="2938277"/>
            <a:ext cx="7614789" cy="615553"/>
          </a:xfrm>
        </p:spPr>
        <p:txBody>
          <a:bodyPr wrap="square" lIns="0" tIns="0" rIns="0" bIns="0" anchor="ctr">
            <a:spAutoFit/>
          </a:bodyPr>
          <a:lstStyle>
            <a:defPPr/>
            <a:lvl1pPr algn="l">
              <a:defRPr sz="4000">
                <a:solidFill>
                  <a:srgbClr val="3F9C35"/>
                </a:solidFill>
              </a:defRPr>
            </a:lvl1pPr>
          </a:lstStyle>
          <a:p>
            <a:r>
              <a:rPr lang="cs-CZ"/>
              <a:t>Toto je pouze slepý titulek</a:t>
            </a:r>
            <a:endParaRPr lang="nb-NO"/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63116" y="6116242"/>
            <a:ext cx="1993109" cy="22762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479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06656-A9BE-4917-BFD7-16C60DDEE872}" type="datetime1">
              <a:rPr lang="nb-NO" smtClean="0"/>
              <a:pPr/>
              <a:t>23.05.2022</a:t>
            </a:fld>
            <a:endParaRPr lang="nb-NO"/>
          </a:p>
        </p:txBody>
      </p:sp>
      <p:sp>
        <p:nvSpPr>
          <p:cNvPr id="20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997885" y="5059175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1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Jméno Příjmení</a:t>
            </a:r>
            <a:endParaRPr lang="en-GB"/>
          </a:p>
        </p:txBody>
      </p:sp>
      <p:sp>
        <p:nvSpPr>
          <p:cNvPr id="21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997884" y="5407133"/>
            <a:ext cx="8067452" cy="276999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/>
            <a:lvl1pPr marL="0" indent="0">
              <a:buNone/>
              <a:defRPr sz="1800" b="0">
                <a:solidFill>
                  <a:schemeClr val="dk2"/>
                </a:solidFill>
              </a:defRPr>
            </a:lvl1pPr>
          </a:lstStyle>
          <a:p>
            <a:pPr lvl="0"/>
            <a:r>
              <a:rPr lang="cs-CZ"/>
              <a:t>odbor/oddělení, Státní fond životního prostředí ČR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10181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>
            <a:defPPr/>
          </a:lstStyle>
          <a:p>
            <a:fld id="{8B450EB2-14E1-4D6E-8C28-DF5BECA33751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ek - podtitulek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21782" y="2311676"/>
            <a:ext cx="11313015" cy="609398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  <a:lvl1pPr marL="0" indent="0">
              <a:buNone/>
              <a:defRPr sz="28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sp>
        <p:nvSpPr>
          <p:cNvPr id="6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421783" y="2970891"/>
            <a:ext cx="11313015" cy="3052746"/>
          </a:xfrm>
          <a:prstGeom prst="rect">
            <a:avLst/>
          </a:prstGeom>
        </p:spPr>
        <p:txBody>
          <a:bodyPr/>
          <a:lstStyle>
            <a:defPPr/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450629" indent="0">
              <a:buNone/>
              <a:defRPr b="1">
                <a:solidFill>
                  <a:schemeClr val="bg1"/>
                </a:solidFill>
              </a:defRPr>
            </a:lvl2pPr>
            <a:lvl3pPr marL="901258" indent="0">
              <a:buNone/>
              <a:defRPr b="1">
                <a:solidFill>
                  <a:schemeClr val="bg1"/>
                </a:solidFill>
              </a:defRPr>
            </a:lvl3pPr>
            <a:lvl4pPr marL="1351887" indent="0">
              <a:buNone/>
              <a:defRPr b="1">
                <a:solidFill>
                  <a:schemeClr val="bg1"/>
                </a:solidFill>
              </a:defRPr>
            </a:lvl4pPr>
            <a:lvl5pPr marL="1802516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přidáte text</a:t>
            </a:r>
            <a:endParaRPr lang="nb-NO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7" name="Přímá spojnice 6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>
            <a:solidFill>
              <a:srgbClr val="73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 userDrawn="1"/>
        </p:nvSpPr>
        <p:spPr>
          <a:xfrm>
            <a:off x="4420651" y="6274593"/>
            <a:ext cx="335152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cap="all" baseline="0">
                <a:solidFill>
                  <a:srgbClr val="0063AC"/>
                </a:solidFill>
              </a:rPr>
              <a:t>Národní plán obnovy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8467" r="51577" b="14494"/>
          <a:stretch>
            <a:fillRect/>
          </a:stretch>
        </p:blipFill>
        <p:spPr>
          <a:xfrm>
            <a:off x="363598" y="6152226"/>
            <a:ext cx="1780886" cy="66582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5" t="10453" r="3297" b="14562"/>
          <a:stretch>
            <a:fillRect/>
          </a:stretch>
        </p:blipFill>
        <p:spPr>
          <a:xfrm>
            <a:off x="10449016" y="6166757"/>
            <a:ext cx="1450885" cy="6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7973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/>
          </p:nvPr>
        </p:nvSpPr>
        <p:spPr>
          <a:xfrm>
            <a:off x="2871734" y="1643270"/>
            <a:ext cx="8688727" cy="4497208"/>
          </a:xfrm>
          <a:prstGeom prst="rect">
            <a:avLst/>
          </a:prstGeom>
        </p:spPr>
        <p:txBody>
          <a:bodyPr lIns="0" tIns="0" rIns="0" bIns="0"/>
          <a:lstStyle>
            <a:defPPr/>
            <a:lvl1pPr>
              <a:defRPr/>
            </a:lvl1pPr>
          </a:lstStyle>
          <a:p>
            <a:r>
              <a:rPr lang="cs-CZ"/>
              <a:t>Kliknutím na ikonu přidáte graf.</a:t>
            </a:r>
            <a:endParaRPr lang="en-GB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28185" y="1643270"/>
            <a:ext cx="1969243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  <a:lvl1pPr marL="0" indent="0">
              <a:buNone/>
              <a:defRPr sz="2400" b="1">
                <a:solidFill>
                  <a:srgbClr val="73767D"/>
                </a:solidFill>
              </a:defRPr>
            </a:lvl1pPr>
          </a:lstStyle>
          <a:p>
            <a:pPr lvl="0"/>
            <a:r>
              <a:rPr lang="cs-CZ"/>
              <a:t>Titulek ke grafu či k tabulce</a:t>
            </a:r>
            <a:endParaRPr lang="en-GB"/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628185" y="2988366"/>
            <a:ext cx="1969243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Popisek ke grafu či k tabulce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/>
          </p:nvPr>
        </p:nvSpPr>
        <p:spPr>
          <a:xfrm>
            <a:off x="2871735" y="1656522"/>
            <a:ext cx="8688727" cy="4483956"/>
          </a:xfrm>
          <a:prstGeom prst="rect">
            <a:avLst/>
          </a:prstGeom>
        </p:spPr>
        <p:txBody>
          <a:bodyPr lIns="0" tIns="0" rIns="0" bIns="0"/>
          <a:lstStyle>
            <a:defPPr/>
            <a:lvl1pPr>
              <a:defRPr/>
            </a:lvl1pPr>
          </a:lstStyle>
          <a:p>
            <a:r>
              <a:rPr lang="cs-CZ"/>
              <a:t>Kliknutím na ikonu přidáte tabulku.</a:t>
            </a:r>
            <a:endParaRPr lang="en-GB"/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628185" y="1643270"/>
            <a:ext cx="1969243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  <a:lvl1pPr marL="0" indent="0">
              <a:buNone/>
              <a:defRPr sz="2400" b="1">
                <a:solidFill>
                  <a:srgbClr val="73767D"/>
                </a:solidFill>
              </a:defRPr>
            </a:lvl1pPr>
          </a:lstStyle>
          <a:p>
            <a:pPr lvl="0"/>
            <a:r>
              <a:rPr lang="cs-CZ"/>
              <a:t>Titulek ke grafu či k tabulce</a:t>
            </a:r>
            <a:endParaRPr lang="en-GB"/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185" y="2988366"/>
            <a:ext cx="1969243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Popisek ke grafu či k tabulce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ek oddílu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624418" y="3277644"/>
            <a:ext cx="10637079" cy="615553"/>
          </a:xfrm>
        </p:spPr>
        <p:txBody>
          <a:bodyPr wrap="square" lIns="0" tIns="0" rIns="0" bIns="0" anchor="ctr">
            <a:spAutoFit/>
          </a:bodyPr>
          <a:lstStyle>
            <a:defPPr/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Toto je pouze slepý mezititulek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06548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ý oddíl_ZELENÁ_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hasCustomPrompt="1"/>
          </p:nvPr>
        </p:nvSpPr>
        <p:spPr>
          <a:xfrm>
            <a:off x="612491" y="2855612"/>
            <a:ext cx="10515600" cy="615553"/>
          </a:xfrm>
        </p:spPr>
        <p:txBody>
          <a:bodyPr anchor="ctr"/>
          <a:lstStyle>
            <a:defPPr/>
            <a:lvl1pPr>
              <a:defRPr sz="4000" baseline="0">
                <a:solidFill>
                  <a:schemeClr val="lt1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30012" r="3258" b="30223"/>
          <a:stretch>
            <a:fillRect/>
          </a:stretch>
        </p:blipFill>
        <p:spPr>
          <a:xfrm>
            <a:off x="612491" y="5576835"/>
            <a:ext cx="2703006" cy="7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ý oddíl_MODRÁ 1_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hasCustomPrompt="1"/>
          </p:nvPr>
        </p:nvSpPr>
        <p:spPr>
          <a:xfrm>
            <a:off x="612491" y="2855612"/>
            <a:ext cx="10515600" cy="615553"/>
          </a:xfrm>
        </p:spPr>
        <p:txBody>
          <a:bodyPr anchor="ctr"/>
          <a:lstStyle>
            <a:defPPr/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30012" r="3258" b="30223"/>
          <a:stretch>
            <a:fillRect/>
          </a:stretch>
        </p:blipFill>
        <p:spPr>
          <a:xfrm>
            <a:off x="612491" y="5576835"/>
            <a:ext cx="2703006" cy="7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ý oddíl_MODRÁ 2_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12491" y="2855612"/>
            <a:ext cx="10515600" cy="615553"/>
          </a:xfrm>
        </p:spPr>
        <p:txBody>
          <a:bodyPr anchor="ctr"/>
          <a:lstStyle>
            <a:defPPr/>
            <a:lvl1pPr>
              <a:defRPr sz="4000" baseline="0">
                <a:solidFill>
                  <a:schemeClr val="lt1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30012" r="3258" b="30223"/>
          <a:stretch>
            <a:fillRect/>
          </a:stretch>
        </p:blipFill>
        <p:spPr>
          <a:xfrm>
            <a:off x="612491" y="5576835"/>
            <a:ext cx="2703006" cy="7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>
            <a:defPPr/>
            <a:lvl1pPr>
              <a:defRPr sz="32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11280067" cy="4003589"/>
          </a:xfrm>
        </p:spPr>
        <p:txBody>
          <a:bodyPr/>
          <a:lstStyle>
            <a:defPPr/>
            <a:lvl1pPr>
              <a:lnSpc>
                <a:spcPct val="15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3DAD184D-91BC-314B-941E-4BD10E0B2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Upravte styly předlohy textu.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116240"/>
            <a:ext cx="2154390" cy="5586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27" y="6230596"/>
            <a:ext cx="1870158" cy="387666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407988" y="5972516"/>
            <a:ext cx="11326810" cy="0"/>
          </a:xfrm>
          <a:prstGeom prst="line">
            <a:avLst/>
          </a:prstGeom>
          <a:ln w="19050">
            <a:solidFill>
              <a:srgbClr val="73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44253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047" y="1766173"/>
            <a:ext cx="9948116" cy="2540014"/>
          </a:xfrm>
        </p:spPr>
        <p:txBody>
          <a:bodyPr lIns="0" tIns="0" rIns="0" bIns="0" anchor="b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047" y="4651337"/>
            <a:ext cx="9948116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1766047" y="6056268"/>
            <a:ext cx="5077530" cy="3329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7" y="360586"/>
            <a:ext cx="3899199" cy="10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777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defPPr/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defPPr/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>
            <a:defPPr/>
          </a:lstStyle>
          <a:p>
            <a:fld id="{1837C991-CFAF-439D-98B0-EED7831F9AF8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>
            <a:defPPr/>
            <a:lvl1pPr>
              <a:defRPr sz="32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11280067" cy="4003589"/>
          </a:xfrm>
        </p:spPr>
        <p:txBody>
          <a:bodyPr/>
          <a:lstStyle>
            <a:defPPr/>
            <a:lvl1pPr>
              <a:lnSpc>
                <a:spcPct val="15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116240"/>
            <a:ext cx="2154390" cy="5586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27" y="6230596"/>
            <a:ext cx="1870158" cy="387666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407988" y="5972516"/>
            <a:ext cx="11326810" cy="0"/>
          </a:xfrm>
          <a:prstGeom prst="line">
            <a:avLst/>
          </a:prstGeom>
          <a:ln w="19050">
            <a:solidFill>
              <a:srgbClr val="737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421782" y="1340689"/>
            <a:ext cx="11313016" cy="494431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  <a:lvl1pPr marL="0" indent="0">
              <a:buNone/>
              <a:defRPr sz="2400" b="1">
                <a:solidFill>
                  <a:srgbClr val="0063AC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05744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18722"/>
          </a:xfrm>
        </p:spPr>
        <p:txBody>
          <a:bodyPr/>
          <a:lstStyle>
            <a:defPPr/>
            <a:lvl1pPr>
              <a:defRPr sz="32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3" y="1915299"/>
            <a:ext cx="5340191" cy="4003589"/>
          </a:xfrm>
        </p:spPr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A9A5F0C5-8028-4242-A0DF-9AE03B237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2386" y="1915299"/>
            <a:ext cx="5340191" cy="4003589"/>
          </a:xfrm>
        </p:spPr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obsah 14">
            <a:extLst>
              <a:ext uri="{FF2B5EF4-FFF2-40B4-BE49-F238E27FC236}">
                <a16:creationId xmlns:a16="http://schemas.microsoft.com/office/drawing/2014/main" id="{F36F4A45-4DE1-4547-9F78-47DA4C2765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1783" y="1167085"/>
            <a:ext cx="11280067" cy="5508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063AC"/>
                </a:solidFill>
              </a:defRPr>
            </a:lvl1pPr>
          </a:lstStyle>
          <a:p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127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90" y="2091848"/>
            <a:ext cx="6378292" cy="4348698"/>
          </a:xfrm>
        </p:spPr>
        <p:txBody>
          <a:bodyPr lIns="0" tIns="0" rIns="0" bIns="0" anchor="b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8780179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8"/>
            <a:ext cx="11280067" cy="681354"/>
          </a:xfrm>
        </p:spPr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6324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ředěl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3946B-851A-E149-98B1-5E733899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40"/>
            <a:ext cx="11306175" cy="2852737"/>
          </a:xfrm>
        </p:spPr>
        <p:txBody>
          <a:bodyPr anchor="b"/>
          <a:lstStyle>
            <a:defPPr/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BBD86A-183E-0B4A-B2E3-872F009018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7987" y="4589465"/>
            <a:ext cx="11306175" cy="2008185"/>
          </a:xfrm>
        </p:spPr>
        <p:txBody>
          <a:bodyPr/>
          <a:lstStyle>
            <a:defPPr/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42498578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C509E-0C7B-AB4C-9EE5-3D01649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44F57C-3C36-6940-91E8-6EE06FBB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783" y="1825625"/>
            <a:ext cx="5181600" cy="435133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2EB652-F8FC-AD44-AF0E-AA20F5AE3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2563" y="1825625"/>
            <a:ext cx="5181600" cy="435133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68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86ACE-B6A3-A846-89DD-643C2F78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96264"/>
            <a:ext cx="11293862" cy="1325563"/>
          </a:xfrm>
        </p:spPr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0B5B06-AED4-2B4B-9F99-475BF764A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783" y="2406463"/>
            <a:ext cx="5157787" cy="368458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1B47B7-FBE4-B84C-9475-24EA10CA6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8662" y="2406463"/>
            <a:ext cx="5183188" cy="3684588"/>
          </a:xfrm>
        </p:spPr>
        <p:txBody>
          <a:bodyPr/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32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9CED1-DD16-5141-A2A0-F5CD2C68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7320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970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4D6BB-459E-7D43-83C7-116FF776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4" y="457200"/>
            <a:ext cx="4350242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F148D-4DF4-BA4E-B504-9C91657C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41176"/>
            <a:ext cx="6172200" cy="3619876"/>
          </a:xfrm>
        </p:spPr>
        <p:txBody>
          <a:bodyPr/>
          <a:lstStyle>
            <a:defPPr/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C13E76-6AB9-9D4D-A9D6-42B7D29B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784" y="2241176"/>
            <a:ext cx="4350242" cy="3627812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237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defPPr/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defPPr/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defPPr/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>
            <a:defPPr/>
          </a:lstStyle>
          <a:p>
            <a:fld id="{7F0038EF-6C88-47D3-9D9B-D03207C00717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8FEC9-1228-EF4E-91B9-6719B059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4" y="457200"/>
            <a:ext cx="4350241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34B310-FD9C-4F47-A8E3-991205996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339788"/>
            <a:ext cx="6172200" cy="3521264"/>
          </a:xfrm>
        </p:spPr>
        <p:txBody>
          <a:bodyPr/>
          <a:lstStyle>
            <a:defPPr/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EC36F9-59B7-E042-B13D-3D752AB3E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784" y="2339788"/>
            <a:ext cx="4350242" cy="3529200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D780353-BDD2-D443-B25F-0DB381F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9714" t="-5617"/>
          <a:stretch>
            <a:fillRect/>
          </a:stretch>
        </p:blipFill>
        <p:spPr>
          <a:xfrm>
            <a:off x="4150658" y="6302188"/>
            <a:ext cx="3269171" cy="2143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5A86BC-C8D3-EF40-ADCC-1C1C80E91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3" y="6230596"/>
            <a:ext cx="1870158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4160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114B598-D6A3-1B4C-935B-9E3A3FCA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012" y="1595718"/>
            <a:ext cx="7227271" cy="2286000"/>
          </a:xfrm>
        </p:spPr>
        <p:txBody>
          <a:bodyPr lIns="0" tIns="0" rIns="0" bIns="0" anchor="b">
            <a:noAutofit/>
          </a:bodyPr>
          <a:lstStyle>
            <a:defPPr/>
            <a:lvl1pPr algn="l"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1D18136-DDD5-234A-949D-6A0E88DD4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013" y="5433390"/>
            <a:ext cx="7227270" cy="975050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ct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18" name="Obdélník 17"/>
          <p:cNvSpPr/>
          <p:nvPr userDrawn="1"/>
        </p:nvSpPr>
        <p:spPr>
          <a:xfrm>
            <a:off x="9792585" y="3184911"/>
            <a:ext cx="192157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cs-CZ" sz="1400"/>
              <a:t>OPERAČNÍ PROGRAM</a:t>
            </a:r>
          </a:p>
          <a:p>
            <a:pPr lvl="0" algn="r"/>
            <a:r>
              <a:rPr lang="cs-CZ" sz="1400"/>
              <a:t>ŽIVOTNÍ PROSTŘEDÍ</a:t>
            </a:r>
          </a:p>
          <a:p>
            <a:pPr lvl="0" algn="r"/>
            <a:r>
              <a:rPr lang="cs-CZ" sz="1400"/>
              <a:t>WWW.OPZP.CZ</a:t>
            </a:r>
          </a:p>
        </p:txBody>
      </p:sp>
      <p:sp>
        <p:nvSpPr>
          <p:cNvPr id="19" name="Obdélník 18"/>
          <p:cNvSpPr/>
          <p:nvPr userDrawn="1"/>
        </p:nvSpPr>
        <p:spPr>
          <a:xfrm>
            <a:off x="9676932" y="1595718"/>
            <a:ext cx="202018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cs-CZ" sz="2000"/>
              <a:t>INVESTICE </a:t>
            </a:r>
            <a:br>
              <a:rPr lang="cs-CZ" sz="2000"/>
            </a:br>
            <a:r>
              <a:rPr lang="cs-CZ" sz="2000"/>
              <a:t>DO ČISTÉ </a:t>
            </a:r>
            <a:br>
              <a:rPr lang="cs-CZ" sz="2000"/>
            </a:br>
            <a:r>
              <a:rPr lang="cs-CZ" sz="2000"/>
              <a:t>BUDOUCNOSTI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EB57F69-4331-4C41-AB00-3EDB8B140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06"/>
          <a:stretch>
            <a:fillRect/>
          </a:stretch>
        </p:blipFill>
        <p:spPr>
          <a:xfrm>
            <a:off x="10455209" y="4433827"/>
            <a:ext cx="1318110" cy="19746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B9A9CB-F923-5C4E-AC37-5AB4ABED8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7" y="360586"/>
            <a:ext cx="3899199" cy="10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170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modrá_podtitul_sez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407988" y="476250"/>
            <a:ext cx="11306175" cy="681218"/>
          </a:xfrm>
        </p:spPr>
        <p:txBody>
          <a:bodyPr/>
          <a:lstStyle>
            <a:defPPr/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přidáte titulek</a:t>
            </a:r>
            <a:endParaRPr lang="nb-NO"/>
          </a:p>
        </p:txBody>
      </p:sp>
      <p:sp>
        <p:nvSpPr>
          <p:cNvPr id="11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07988" y="2082189"/>
            <a:ext cx="11306175" cy="3739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/>
              <a:t>Text</a:t>
            </a:r>
            <a:endParaRPr lang="nb-NO"/>
          </a:p>
          <a:p>
            <a:pPr lvl="1"/>
            <a:r>
              <a:rPr lang="cs-CZ"/>
              <a:t>Druhá úroveň</a:t>
            </a:r>
            <a:endParaRPr lang="nb-NO"/>
          </a:p>
          <a:p>
            <a:pPr lvl="2"/>
            <a:r>
              <a:rPr lang="cs-CZ"/>
              <a:t>Třetí úroveň</a:t>
            </a:r>
            <a:endParaRPr lang="nb-NO"/>
          </a:p>
          <a:p>
            <a:pPr lvl="3"/>
            <a:r>
              <a:rPr lang="cs-CZ"/>
              <a:t>Čtvrtá úroveň</a:t>
            </a:r>
            <a:endParaRPr lang="nb-NO"/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Podtitulek</a:t>
            </a:r>
            <a:endParaRPr lang="en-GB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0"/>
          <a:stretch>
            <a:fillRect/>
          </a:stretch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65180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5EDD7657-991D-194C-B862-89A4E615D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004641-2C47-CD45-9A0F-053D76126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4559" y="2912953"/>
            <a:ext cx="7502881" cy="802136"/>
          </a:xfrm>
        </p:spPr>
        <p:txBody>
          <a:bodyPr anchor="b">
            <a:noAutofit/>
          </a:bodyPr>
          <a:lstStyle>
            <a:defPPr/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8C5AB9-CB21-1A48-BC38-3E0D745A9A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2699" y="3715089"/>
            <a:ext cx="7086600" cy="365125"/>
          </a:xfrm>
        </p:spPr>
        <p:txBody>
          <a:bodyPr/>
          <a:lstStyle>
            <a:defPPr/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Podnadpis prezentace</a:t>
            </a:r>
          </a:p>
        </p:txBody>
      </p:sp>
    </p:spTree>
    <p:extLst>
      <p:ext uri="{BB962C8B-B14F-4D97-AF65-F5344CB8AC3E}">
        <p14:creationId xmlns:p14="http://schemas.microsoft.com/office/powerpoint/2010/main" val="216265643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9CD1ED02-B22E-5B4B-9408-5875F3F1F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37E5AC-DCEC-324C-9C12-A2F40070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defPPr/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BDDD44-591B-3547-9D45-EC404FB30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  <a:lvl1pPr marL="2286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1pPr>
            <a:lvl2pPr marL="6858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2pPr>
            <a:lvl3pPr marL="11430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3pPr>
            <a:lvl4pPr marL="16002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4pPr>
            <a:lvl5pPr marL="2057400" indent="-228600">
              <a:buFontTx/>
              <a:buBlip>
                <a:blip r:embed="rId3"/>
              </a:buBlip>
              <a:defRPr>
                <a:solidFill>
                  <a:srgbClr val="878787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3A9F53-5806-524A-9D62-1A0E0DA8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6576391" cy="365125"/>
          </a:xfrm>
        </p:spPr>
        <p:txBody>
          <a:bodyPr/>
          <a:lstStyle>
            <a:defPPr/>
            <a:lvl1pPr algn="l">
              <a:defRPr sz="1400" kern="200" spc="200" baseline="0">
                <a:solidFill>
                  <a:schemeClr val="accent1"/>
                </a:solidFill>
              </a:defRPr>
            </a:lvl1pPr>
          </a:lstStyle>
          <a:p>
            <a:r>
              <a:rPr lang="cs-CZ" b="1"/>
              <a:t>Název prezentace </a:t>
            </a:r>
            <a:r>
              <a:rPr lang="cs-CZ"/>
              <a:t>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A906C2-275E-1848-BD0B-1D2DA08A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8575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87DB4B9-EB9F-5347-A149-B1594DC7AD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7AECBB-9E2C-AC4F-9802-BE5331D208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834" y="3200401"/>
            <a:ext cx="10515600" cy="1928605"/>
          </a:xfrm>
        </p:spPr>
        <p:txBody>
          <a:bodyPr anchor="b"/>
          <a:lstStyle>
            <a:defPPr/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/>
              <a:t>PŘEDĚLOVACÍ</a:t>
            </a:r>
            <a:br>
              <a:rPr lang="cs-CZ"/>
            </a:br>
            <a:r>
              <a:rPr lang="cs-CZ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402018602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6FECCD29-5C7F-0C40-A416-A9083E6BC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37E5AC-DCEC-324C-9C12-A2F40070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defPPr/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Název kapitoly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3A9F53-5806-524A-9D62-1A0E0DA8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06655"/>
            <a:ext cx="7401339" cy="365125"/>
          </a:xfrm>
        </p:spPr>
        <p:txBody>
          <a:bodyPr/>
          <a:lstStyle>
            <a:defPPr/>
            <a:lvl1pPr algn="l">
              <a:defRPr sz="1400" kern="200" spc="200" baseline="0">
                <a:solidFill>
                  <a:schemeClr val="accent1"/>
                </a:solidFill>
              </a:defRPr>
            </a:lvl1pPr>
          </a:lstStyle>
          <a:p>
            <a:r>
              <a:rPr lang="cs-CZ" b="1"/>
              <a:t>Název prezentace </a:t>
            </a:r>
            <a:r>
              <a:rPr lang="cs-CZ"/>
              <a:t>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A906C2-275E-1848-BD0B-1D2DA08A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7B2F4ABA-848A-DD4E-8E99-8B963E0D657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17554804"/>
              </p:ext>
            </p:extLst>
          </p:nvPr>
        </p:nvGraphicFramePr>
        <p:xfrm>
          <a:off x="838200" y="1893943"/>
          <a:ext cx="8128000" cy="1640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476639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45252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2883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12895244"/>
                    </a:ext>
                  </a:extLst>
                </a:gridCol>
              </a:tblGrid>
              <a:tr h="528361"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bg1"/>
                          </a:solidFill>
                        </a:rPr>
                        <a:t>Lorem ipsum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04409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accent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54 231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21 652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6 326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70516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accent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1 321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12 332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4 568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49178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400" err="1">
                          <a:solidFill>
                            <a:schemeClr val="accent1"/>
                          </a:solidFill>
                        </a:rPr>
                        <a:t>Lorem ipsum dolor</a:t>
                      </a:r>
                      <a:endParaRPr lang="cs-CZ" sz="1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12 654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46 845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r>
                        <a:rPr lang="cs-CZ" sz="1400">
                          <a:solidFill>
                            <a:schemeClr val="accent1"/>
                          </a:solidFill>
                        </a:rPr>
                        <a:t>13 654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999262"/>
                  </a:ext>
                </a:extLst>
              </a:tr>
            </a:tbl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CB414DE-7490-AD4F-BEA0-776E6A6EFFE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4784278"/>
              </p:ext>
            </p:extLst>
          </p:nvPr>
        </p:nvGraphicFramePr>
        <p:xfrm>
          <a:off x="838200" y="3863035"/>
          <a:ext cx="5452165" cy="198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FB9A51DE-7939-6D44-A7F0-674DD61B97B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38186294"/>
              </p:ext>
            </p:extLst>
          </p:nvPr>
        </p:nvGraphicFramePr>
        <p:xfrm>
          <a:off x="6415216" y="3863035"/>
          <a:ext cx="5452165" cy="198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976849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3529BD16-03E7-324A-B791-7D5DD18EB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5AC1D35A-396D-4D44-A371-3828ECF6ED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7189" y="2992438"/>
            <a:ext cx="8011284" cy="436562"/>
          </a:xfrm>
        </p:spPr>
        <p:txBody>
          <a:bodyPr>
            <a:normAutofit/>
          </a:bodyPr>
          <a:lstStyle>
            <a:lvl1pPr marL="0" indent="0" algn="ctr">
              <a:buNone/>
              <a:defRPr sz="2600" b="1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/>
              <a:t>JMÉNO PŘÍJMENÍ</a:t>
            </a:r>
          </a:p>
        </p:txBody>
      </p:sp>
      <p:sp>
        <p:nvSpPr>
          <p:cNvPr id="12" name="Zástupný text 9">
            <a:extLst>
              <a:ext uri="{FF2B5EF4-FFF2-40B4-BE49-F238E27FC236}">
                <a16:creationId xmlns:a16="http://schemas.microsoft.com/office/drawing/2014/main" id="{C1E1B58E-DAED-8640-8476-CF280CF99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37189" y="3476024"/>
            <a:ext cx="8011284" cy="300037"/>
          </a:xfrm>
        </p:spPr>
        <p:txBody>
          <a:bodyPr>
            <a:normAutofit/>
          </a:bodyPr>
          <a:lstStyle>
            <a:lvl1pPr marL="0" indent="0" algn="ctr"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/>
              <a:t>+420 000 000 000</a:t>
            </a:r>
          </a:p>
        </p:txBody>
      </p:sp>
      <p:sp>
        <p:nvSpPr>
          <p:cNvPr id="13" name="Zástupný text 9">
            <a:extLst>
              <a:ext uri="{FF2B5EF4-FFF2-40B4-BE49-F238E27FC236}">
                <a16:creationId xmlns:a16="http://schemas.microsoft.com/office/drawing/2014/main" id="{D252EFD5-7A51-484F-B3EB-2CA859896B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7189" y="3823085"/>
            <a:ext cx="8011284" cy="365125"/>
          </a:xfrm>
        </p:spPr>
        <p:txBody>
          <a:bodyPr>
            <a:normAutofit/>
          </a:bodyPr>
          <a:lstStyle>
            <a:lvl1pPr marL="0" indent="0" algn="ctr">
              <a:buNone/>
              <a:defRPr sz="2000" b="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err="1"/>
              <a:t>email@adresa.cz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01368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0DA0A-096B-B149-B46A-34D81BBF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96B8BD-763A-424A-A8C1-6C8023466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EB59DA-8043-1042-97BB-664F02C9F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9F0AD9-5D1E-A84C-9164-1267C2CB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D80E43-2748-8F4C-A994-D7F93A1D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79CABEE-1015-EF49-B177-8BFDEEAD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40418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5E43F-FFDA-9842-A7BF-C141B778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A8528-7670-C544-A7FE-C7CB4898F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defPPr/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9F19F8-B4B9-F04C-9AA4-773A71B7D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30B36FE-2EEE-8343-ADCF-7474E5424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defPPr/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5765880-FB63-2348-8FBA-FA7285B87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65C5197-8B8B-9245-84EC-5D80B65F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AB1634-C3B6-FB48-AC18-AA81DC6B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B110480-4E56-EF43-8168-F55B8D5B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59437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Relationship Id="rId9" Type="http://schemas.openxmlformats.org/officeDocument/2006/relationships/image" Target="../media/image52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72.xml"/><Relationship Id="rId50" Type="http://schemas.openxmlformats.org/officeDocument/2006/relationships/slideLayout" Target="../slideLayouts/slideLayout75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70.xml"/><Relationship Id="rId53" Type="http://schemas.openxmlformats.org/officeDocument/2006/relationships/slideLayout" Target="../slideLayouts/slideLayout78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52" Type="http://schemas.openxmlformats.org/officeDocument/2006/relationships/slideLayout" Target="../slideLayouts/slideLayout77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48" Type="http://schemas.openxmlformats.org/officeDocument/2006/relationships/slideLayout" Target="../slideLayouts/slideLayout73.xml"/><Relationship Id="rId8" Type="http://schemas.openxmlformats.org/officeDocument/2006/relationships/slideLayout" Target="../slideLayouts/slideLayout33.xml"/><Relationship Id="rId51" Type="http://schemas.openxmlformats.org/officeDocument/2006/relationships/slideLayout" Target="../slideLayouts/slideLayout76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66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4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33" y="2575999"/>
            <a:ext cx="5380567" cy="428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2" y="2"/>
            <a:ext cx="12191999" cy="604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80000" rIns="0" bIns="0" rtlCol="0" anchor="ctr"/>
          <a:lstStyle/>
          <a:p>
            <a:pPr algn="ctr"/>
            <a:endParaRPr lang="cs-CZ" sz="240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84717" y="472017"/>
            <a:ext cx="11224683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84717" y="1210681"/>
            <a:ext cx="11224683" cy="4364619"/>
          </a:xfrm>
          <a:prstGeom prst="rect">
            <a:avLst/>
          </a:prstGeom>
        </p:spPr>
        <p:txBody>
          <a:bodyPr vert="horz" lIns="0" tIns="36000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653367" y="6047319"/>
            <a:ext cx="2677583" cy="8106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77822" y="5908622"/>
            <a:ext cx="2683932" cy="81068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3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</p:sldLayoutIdLst>
  <p:txStyles>
    <p:titleStyle>
      <a:lvl1pPr algn="l" defTabSz="1219170" rtl="0" eaLnBrk="1" latinLnBrk="0" hangingPunct="1">
        <a:spcBef>
          <a:spcPct val="0"/>
        </a:spcBef>
        <a:buNone/>
        <a:defRPr sz="4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80472" indent="-480472" algn="l" defTabSz="1219170" rtl="0" eaLnBrk="1" latinLnBrk="0" hangingPunct="1">
        <a:spcBef>
          <a:spcPct val="20000"/>
        </a:spcBef>
        <a:buFontTx/>
        <a:buBlip>
          <a:blip r:embed="rId8"/>
        </a:buBlip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960943" indent="-480472" algn="l" defTabSz="1219170" rtl="0" eaLnBrk="1" latinLnBrk="0" hangingPunct="1">
        <a:spcBef>
          <a:spcPct val="20000"/>
        </a:spcBef>
        <a:buFontTx/>
        <a:buBlip>
          <a:blip r:embed="rId9"/>
        </a:buBlip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30831" indent="-469888" algn="l" defTabSz="1219170" rtl="0" eaLnBrk="1" latinLnBrk="0" hangingPunct="1">
        <a:spcBef>
          <a:spcPct val="20000"/>
        </a:spcBef>
        <a:buFontTx/>
        <a:buBlip>
          <a:blip r:embed="rId8"/>
        </a:buBlip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1913419" indent="-482588" algn="l" defTabSz="1219170" rtl="0" eaLnBrk="1" latinLnBrk="0" hangingPunct="1">
        <a:spcBef>
          <a:spcPct val="20000"/>
        </a:spcBef>
        <a:buFontTx/>
        <a:buBlip>
          <a:blip r:embed="rId9"/>
        </a:buBlip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393891" indent="-480472" algn="l" defTabSz="1219170" rtl="0" eaLnBrk="1" latinLnBrk="0" hangingPunct="1">
        <a:spcBef>
          <a:spcPct val="20000"/>
        </a:spcBef>
        <a:buFontTx/>
        <a:buBlip>
          <a:blip r:embed="rId8"/>
        </a:buBlip>
        <a:defRPr sz="32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20DF-CA7C-4D2E-B3A9-91E983E8F76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B8FC0-B291-40AC-A86F-CB69BDF3F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440420C-C57A-4895-A220-4CE2B885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279C60-60CB-442B-8371-5EB8FAEA2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CA3614-44DF-4C67-A0C5-CB6B251B6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5EA10-F578-4FA4-8BC0-9891DEA6F489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BB4A10-FC84-4E19-B83D-EA16DD8E8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47A36D-46ED-47D5-A0E7-AB2D8792C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DC3D-999E-4CC6-B03E-49222E3B3F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85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203BDD-1C12-964B-AFD6-9B9F7DAF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9"/>
            <a:ext cx="11280067" cy="1120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D56C6F-D7CE-DE43-BEF3-D966D9F46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783" y="1915299"/>
            <a:ext cx="11280067" cy="400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91BEE1-BE06-E342-B0DB-30A7E578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784" y="6230596"/>
            <a:ext cx="3159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8A9A76-ABC1-EE4E-AC99-678D6DFAB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307" y="62305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86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</p:sldLayoutIdLst>
  <p:transition/>
  <p:hf hdr="0" ftr="0" dt="0"/>
  <p:txStyles>
    <p:titleStyle>
      <a:defPPr/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>
          <p15:clr>
            <a:srgbClr val="F26B43"/>
          </p15:clr>
        </p15:guide>
        <p15:guide id="2" pos="257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pos="737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203BDD-1C12-964B-AFD6-9B9F7DAF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9"/>
            <a:ext cx="11280067" cy="639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/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55846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85" r:id="rId21"/>
    <p:sldLayoutId id="2147483987" r:id="rId22"/>
    <p:sldLayoutId id="2147483988" r:id="rId23"/>
    <p:sldLayoutId id="2147483989" r:id="rId24"/>
    <p:sldLayoutId id="2147483990" r:id="rId25"/>
    <p:sldLayoutId id="2147483991" r:id="rId26"/>
    <p:sldLayoutId id="2147483992" r:id="rId27"/>
    <p:sldLayoutId id="2147483993" r:id="rId28"/>
    <p:sldLayoutId id="2147483994" r:id="rId29"/>
    <p:sldLayoutId id="2147483995" r:id="rId30"/>
    <p:sldLayoutId id="2147483996" r:id="rId31"/>
    <p:sldLayoutId id="2147483997" r:id="rId32"/>
    <p:sldLayoutId id="2147483998" r:id="rId33"/>
    <p:sldLayoutId id="2147483999" r:id="rId34"/>
    <p:sldLayoutId id="2147484000" r:id="rId35"/>
    <p:sldLayoutId id="2147484001" r:id="rId36"/>
    <p:sldLayoutId id="2147484002" r:id="rId37"/>
    <p:sldLayoutId id="2147484003" r:id="rId38"/>
    <p:sldLayoutId id="2147484004" r:id="rId39"/>
    <p:sldLayoutId id="2147484005" r:id="rId40"/>
    <p:sldLayoutId id="2147484006" r:id="rId41"/>
    <p:sldLayoutId id="2147484007" r:id="rId42"/>
    <p:sldLayoutId id="2147484008" r:id="rId43"/>
    <p:sldLayoutId id="2147484009" r:id="rId44"/>
    <p:sldLayoutId id="2147484010" r:id="rId45"/>
    <p:sldLayoutId id="2147484011" r:id="rId46"/>
    <p:sldLayoutId id="2147484012" r:id="rId47"/>
    <p:sldLayoutId id="2147484013" r:id="rId48"/>
    <p:sldLayoutId id="2147484014" r:id="rId49"/>
    <p:sldLayoutId id="2147484019" r:id="rId50"/>
    <p:sldLayoutId id="2147484020" r:id="rId51"/>
    <p:sldLayoutId id="2147484021" r:id="rId52"/>
    <p:sldLayoutId id="2147484022" r:id="rId53"/>
  </p:sldLayoutIdLst>
  <p:transition/>
  <p:hf hdr="0" ftr="0" dt="0"/>
  <p:txStyles>
    <p:titleStyle>
      <a:defPPr/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>
          <p15:clr>
            <a:srgbClr val="F26B43"/>
          </p15:clr>
        </p15:guide>
        <p15:guide id="2" pos="257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pos="737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203BDD-1C12-964B-AFD6-9B9F7DAF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3" y="483569"/>
            <a:ext cx="11280067" cy="11200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D56C6F-D7CE-DE43-BEF3-D966D9F46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783" y="1915299"/>
            <a:ext cx="11280067" cy="400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91BEE1-BE06-E342-B0DB-30A7E578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784" y="6230596"/>
            <a:ext cx="3159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8A9A76-ABC1-EE4E-AC99-678D6DFAB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307" y="62305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i="0" kern="1200">
                <a:solidFill>
                  <a:srgbClr val="5A686B"/>
                </a:solidFill>
                <a:latin typeface="JohnSans Text Pro" panose="0200050307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rgbClr val="5A686B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86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</p:sldLayoutIdLst>
  <p:transition/>
  <p:hf hdr="0" ftr="0" dt="0"/>
  <p:txStyles>
    <p:titleStyle>
      <a:defPPr/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>
          <p15:clr>
            <a:srgbClr val="F26B43"/>
          </p15:clr>
        </p15:guide>
        <p15:guide id="2" pos="257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pos="737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34ABB72-27EC-1D42-A110-EDC7D45E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1E339A-34C2-E348-802D-89519516C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E60124-CD8B-A54F-8D0E-9DCC0430C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283494-C262-6745-A064-293D7DA76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F41405-0E4A-9541-B389-FC612CF29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06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34ABB72-27EC-1D42-A110-EDC7D45E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1E339A-34C2-E348-802D-89519516C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E60124-CD8B-A54F-8D0E-9DCC0430C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283494-C262-6745-A064-293D7DA76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Název prezentace | Název kapitoly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F41405-0E4A-9541-B389-FC612CF29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D0A111-AE48-3F4A-8BD7-909FEF7F3D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06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1DFB6E-71BE-4574-B84C-CC6B1668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8271"/>
            <a:ext cx="7391400" cy="930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HLAVNÍ NADPIS</a:t>
            </a:r>
          </a:p>
        </p:txBody>
      </p:sp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48DB31F2-807B-44A6-86D5-A00E1C82203B}"/>
              </a:ext>
            </a:extLst>
          </p:cNvPr>
          <p:cNvSpPr txBox="1"/>
          <p:nvPr userDrawn="1"/>
        </p:nvSpPr>
        <p:spPr>
          <a:xfrm>
            <a:off x="6440557" y="5923723"/>
            <a:ext cx="1789043" cy="564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bg1"/>
                </a:solidFill>
                <a:latin typeface="Montserrat" panose="00000500000000000000" pitchFamily="50" charset="-18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800">
                <a:latin typeface="+mn-lt"/>
              </a:rPr>
              <a:t>OPJAK.CZ</a:t>
            </a:r>
          </a:p>
          <a:p>
            <a:pPr algn="r"/>
            <a:r>
              <a:rPr lang="cs-CZ" sz="1800">
                <a:latin typeface="+mn-lt"/>
              </a:rPr>
              <a:t>MSMT.CZ</a:t>
            </a:r>
          </a:p>
        </p:txBody>
      </p:sp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D281819F-91D4-493D-BE08-DCE51E69C2BA}"/>
              </a:ext>
            </a:extLst>
          </p:cNvPr>
          <p:cNvSpPr txBox="1"/>
          <p:nvPr userDrawn="1"/>
        </p:nvSpPr>
        <p:spPr>
          <a:xfrm>
            <a:off x="838200" y="549465"/>
            <a:ext cx="3812877" cy="1262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bg1"/>
                </a:solidFill>
                <a:latin typeface="Montserrat" panose="00000500000000000000" pitchFamily="50" charset="-18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800" b="1">
                <a:latin typeface="+mn-lt"/>
              </a:rPr>
              <a:t>Operační program</a:t>
            </a:r>
          </a:p>
          <a:p>
            <a:pPr algn="l"/>
            <a:r>
              <a:rPr lang="cs-CZ" sz="2800" b="1">
                <a:latin typeface="+mn-lt"/>
              </a:rPr>
              <a:t>Jan Amos Komenský</a:t>
            </a:r>
          </a:p>
        </p:txBody>
      </p:sp>
    </p:spTree>
    <p:extLst>
      <p:ext uri="{BB962C8B-B14F-4D97-AF65-F5344CB8AC3E}">
        <p14:creationId xmlns:p14="http://schemas.microsoft.com/office/powerpoint/2010/main" val="291052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None/>
        <a:defRPr sz="28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bg1"/>
          </a:solidFill>
          <a:latin typeface="Montserrat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0" y="1080000"/>
            <a:ext cx="9144000" cy="12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080000"/>
          </a:xfrm>
          <a:prstGeom prst="rect">
            <a:avLst/>
          </a:prstGeom>
        </p:spPr>
        <p:txBody>
          <a:bodyPr vert="horz" lIns="36000" tIns="0" rIns="36000" bIns="0" rtlCol="0" anchor="ctr" anchorCtr="0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0000" y="1800000"/>
            <a:ext cx="8064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40000" y="6516000"/>
            <a:ext cx="1116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92000" y="6516000"/>
            <a:ext cx="6912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40000" y="6516000"/>
            <a:ext cx="46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9BF083-4774-43B1-9AB0-5CC1AC5DD8EE}" type="slidenum">
              <a:rPr lang="cs-CZ" smtClean="0"/>
              <a:t>‹#›</a:t>
            </a:fld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0" y="6732000"/>
            <a:ext cx="9144000" cy="12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80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</p:sldLayoutIdLst>
  <p:transition/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914400" rtl="0" eaLnBrk="1" latinLnBrk="0" hangingPunct="1">
        <a:lnSpc>
          <a:spcPts val="2880"/>
        </a:lnSpc>
        <a:spcBef>
          <a:spcPts val="600"/>
        </a:spcBef>
        <a:spcAft>
          <a:spcPts val="600"/>
        </a:spcAft>
        <a:buClr>
          <a:schemeClr val="accent2"/>
        </a:buClr>
        <a:buSzTx/>
        <a:buFont typeface="Wingdings" panose="05000000000000000000" pitchFamily="2" charset="2"/>
        <a:buChar char="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6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8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70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lang="cs-CZ" sz="20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422000" indent="-252000" algn="l" defTabSz="914400" rtl="0" eaLnBrk="1" latinLnBrk="0" hangingPunct="1">
        <a:lnSpc>
          <a:spcPts val="24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2" y="0"/>
            <a:ext cx="914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</p:sldLayoutIdLst>
  <p:transition/>
  <p:txStyles>
    <p:titleStyle>
      <a:lvl1pPr algn="ctr" defTabSz="914400">
        <a:spcBef>
          <a:spcPct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ct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ct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ct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ct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ct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ct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ct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ct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ct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r.cz/irop-2021-2027/" TargetMode="External"/><Relationship Id="rId2" Type="http://schemas.openxmlformats.org/officeDocument/2006/relationships/hyperlink" Target="https://irop.mmr.cz/cs/" TargetMode="External"/><Relationship Id="rId1" Type="http://schemas.openxmlformats.org/officeDocument/2006/relationships/slideLayout" Target="../slideLayouts/slideLayout106.xml"/><Relationship Id="rId4" Type="http://schemas.openxmlformats.org/officeDocument/2006/relationships/hyperlink" Target="https://irop.mmr.cz/cs/ostatni/web/novinky/irop-tour-centrum-predstavuje-irop-2021-202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opjak.cz/vyzvy/" TargetMode="External"/><Relationship Id="rId1" Type="http://schemas.openxmlformats.org/officeDocument/2006/relationships/slideLayout" Target="../slideLayouts/slideLayout1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opjak.cz/" TargetMode="External"/><Relationship Id="rId1" Type="http://schemas.openxmlformats.org/officeDocument/2006/relationships/slideLayout" Target="../slideLayouts/slideLayout1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opjak.cz/" TargetMode="External"/><Relationship Id="rId1" Type="http://schemas.openxmlformats.org/officeDocument/2006/relationships/slideLayout" Target="../slideLayouts/slideLayout1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fcr.c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tak.cz/" TargetMode="External"/><Relationship Id="rId1" Type="http://schemas.openxmlformats.org/officeDocument/2006/relationships/slideLayout" Target="../slideLayouts/slideLayout14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9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641542" y="5522364"/>
            <a:ext cx="6414449" cy="102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 května 2022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2" y="5924658"/>
            <a:ext cx="3298068" cy="5687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BAA62B-BF79-18D7-08CE-B7967C6A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90"/>
          <a:stretch/>
        </p:blipFill>
        <p:spPr>
          <a:xfrm>
            <a:off x="467401" y="364551"/>
            <a:ext cx="6944419" cy="36422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06B5A2-2295-FBB5-5A8A-88C681A62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1523258"/>
            <a:ext cx="5935579" cy="586171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7432C0-DC34-055A-D22C-503B763BD546}"/>
              </a:ext>
            </a:extLst>
          </p:cNvPr>
          <p:cNvSpPr txBox="1"/>
          <p:nvPr/>
        </p:nvSpPr>
        <p:spPr>
          <a:xfrm>
            <a:off x="8647000" y="474174"/>
            <a:ext cx="4464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MINISTERSTVO PRO MÍSTNÍ ROZVOJ </a:t>
            </a:r>
            <a:b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Národní orgán pro koordinaci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8C66EC85-F19B-3D12-63AB-0C2245F81854}"/>
              </a:ext>
            </a:extLst>
          </p:cNvPr>
          <p:cNvSpPr txBox="1">
            <a:spLocks/>
          </p:cNvSpPr>
          <p:nvPr/>
        </p:nvSpPr>
        <p:spPr>
          <a:xfrm>
            <a:off x="641541" y="4189145"/>
            <a:ext cx="6414449" cy="102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6600" b="1" i="0" u="none" strike="noStrike" kern="1200" cap="none" spc="0" normalizeH="0" baseline="0" noProof="0" dirty="0">
                <a:ln>
                  <a:noFill/>
                </a:ln>
                <a:solidFill>
                  <a:srgbClr val="0852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Sli.do</a:t>
            </a:r>
            <a:r>
              <a:rPr kumimoji="0" lang="cs-CZ" sz="6600" b="0" i="0" u="none" strike="noStrike" kern="1200" cap="none" spc="0" normalizeH="0" baseline="0" noProof="0" dirty="0">
                <a:ln>
                  <a:noFill/>
                </a:ln>
                <a:solidFill>
                  <a:srgbClr val="0852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# 3741170</a:t>
            </a:r>
            <a:endParaRPr kumimoji="0" lang="cs-CZ" sz="8000" b="1" i="0" u="none" strike="noStrike" kern="1200" cap="none" spc="0" normalizeH="0" baseline="0" noProof="0" dirty="0">
              <a:ln>
                <a:noFill/>
              </a:ln>
              <a:solidFill>
                <a:srgbClr val="0852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5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6" name="Zástupný symbol pro obsah 2"/>
          <p:cNvSpPr>
            <a:spLocks noGrp="1"/>
          </p:cNvSpPr>
          <p:nvPr>
            <p:ph idx="4294967295"/>
          </p:nvPr>
        </p:nvSpPr>
        <p:spPr>
          <a:xfrm>
            <a:off x="346229" y="1253040"/>
            <a:ext cx="11417066" cy="4398010"/>
          </a:xfrm>
        </p:spPr>
        <p:txBody>
          <a:bodyPr numCol="2" spcCol="108000">
            <a:noAutofit/>
          </a:bodyPr>
          <a:lstStyle>
            <a:defPPr/>
          </a:lstStyle>
          <a:p>
            <a:pPr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Předpoklad prvních výzev </a:t>
            </a:r>
            <a:r>
              <a:rPr lang="cs-CZ" sz="2000" b="1">
                <a:solidFill>
                  <a:srgbClr val="0063AC"/>
                </a:solidFill>
              </a:rPr>
              <a:t>léto 2022</a:t>
            </a:r>
            <a:r>
              <a:rPr lang="cs-CZ" sz="2000">
                <a:solidFill>
                  <a:srgbClr val="0063AC"/>
                </a:solidFill>
              </a:rPr>
              <a:t> </a:t>
            </a:r>
            <a:r>
              <a:rPr lang="cs-CZ" sz="2000">
                <a:solidFill>
                  <a:srgbClr val="000000"/>
                </a:solidFill>
              </a:rPr>
              <a:t>– nejprve pro oblasti OZE, energetické úspory </a:t>
            </a:r>
            <a:br>
              <a:rPr lang="cs-CZ" sz="2000">
                <a:solidFill>
                  <a:srgbClr val="000000"/>
                </a:solidFill>
              </a:rPr>
            </a:br>
            <a:r>
              <a:rPr lang="cs-CZ" sz="2000">
                <a:solidFill>
                  <a:srgbClr val="000000"/>
                </a:solidFill>
              </a:rPr>
              <a:t>v infrastruktuře, novostavby veřejných budov. Rekonstrukce – po vyčerpání NPO</a:t>
            </a:r>
          </a:p>
          <a:p>
            <a:pPr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Pro veřejný sektor (vč. obchodních společností vlastněných 100% veřejným subjektem)</a:t>
            </a:r>
          </a:p>
          <a:p>
            <a:pPr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Požadavek na 30% úsporu primární energie </a:t>
            </a:r>
            <a:br>
              <a:rPr lang="cs-CZ" sz="2000">
                <a:solidFill>
                  <a:srgbClr val="000000"/>
                </a:solidFill>
              </a:rPr>
            </a:br>
            <a:r>
              <a:rPr lang="cs-CZ" sz="2000">
                <a:solidFill>
                  <a:srgbClr val="000000"/>
                </a:solidFill>
              </a:rPr>
              <a:t>z neobnovitelných energetických zdrojů</a:t>
            </a:r>
          </a:p>
          <a:p>
            <a:pPr lvl="0"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Energetický posudek dle vyhlášky č. 141/2021 Sb. jako základní dokument</a:t>
            </a:r>
          </a:p>
          <a:p>
            <a:pPr lvl="0"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Zrychlené postupy pro ZVA – bez 15 měsíců „provozu“. Odborné stanovisko energetického specialisty ihned po ukončení fyzické realizace</a:t>
            </a:r>
          </a:p>
          <a:p>
            <a:pPr lvl="0"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Podpora cca 50 – 70 % dle technické kvality projektu a komplexnosti</a:t>
            </a:r>
          </a:p>
          <a:p>
            <a:pPr lvl="0"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Zjednodušené metody vykazování – jednotkové dotace u rekonstrukcí a využití OZE, koeficienty zohledňující typ projektu a vývoj cen v čase</a:t>
            </a:r>
          </a:p>
          <a:p>
            <a:pPr>
              <a:buClr>
                <a:srgbClr val="0063AC"/>
              </a:buClr>
            </a:pPr>
            <a:r>
              <a:rPr lang="cs-CZ" sz="2000">
                <a:solidFill>
                  <a:srgbClr val="000000"/>
                </a:solidFill>
              </a:rPr>
              <a:t>Ne pro projekty realizované v Praze </a:t>
            </a:r>
            <a:br>
              <a:rPr lang="cs-CZ" sz="2000">
                <a:solidFill>
                  <a:srgbClr val="000000"/>
                </a:solidFill>
              </a:rPr>
            </a:br>
            <a:r>
              <a:rPr lang="cs-CZ" sz="2000">
                <a:solidFill>
                  <a:srgbClr val="000000"/>
                </a:solidFill>
              </a:rPr>
              <a:t>(Praha v NPO a ModFond)</a:t>
            </a:r>
            <a:endParaRPr lang="cs-CZ" sz="2000"/>
          </a:p>
        </p:txBody>
      </p:sp>
      <p:sp>
        <p:nvSpPr>
          <p:cNvPr id="7" name="Obdélník 6"/>
          <p:cNvSpPr/>
          <p:nvPr/>
        </p:nvSpPr>
        <p:spPr>
          <a:xfrm>
            <a:off x="346229" y="342585"/>
            <a:ext cx="1171852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40854681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8610599" y="6230596"/>
            <a:ext cx="3091251" cy="365125"/>
          </a:xfrm>
        </p:spPr>
        <p:txBody>
          <a:bodyPr/>
          <a:lstStyle>
            <a:defPPr/>
          </a:lstStyle>
          <a:p>
            <a:r>
              <a:rPr lang="cs-CZ"/>
              <a:t>Strana </a:t>
            </a:r>
            <a:fld id="{ED849EA6-AEEF-9E42-A9CB-11D1C1A366AE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39408" y="1234178"/>
            <a:ext cx="1123576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cs-CZ" sz="2400" b="1">
                <a:solidFill>
                  <a:srgbClr val="0063AC"/>
                </a:solidFill>
                <a:cs typeface="Segoe UI" panose="020B0502040204020203" pitchFamily="34" charset="0"/>
              </a:rPr>
              <a:t>Výstavba nových veřejných budov:</a:t>
            </a:r>
          </a:p>
        </p:txBody>
      </p:sp>
      <p:sp>
        <p:nvSpPr>
          <p:cNvPr id="8" name="Obdélník 7"/>
          <p:cNvSpPr/>
          <p:nvPr/>
        </p:nvSpPr>
        <p:spPr>
          <a:xfrm>
            <a:off x="339408" y="1729182"/>
            <a:ext cx="11367933" cy="41395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216" marR="0" lvl="1" indent="-342900" algn="l" defTabSz="901258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buFont typeface="+mj-lt"/>
              <a:buAutoNum type="alphaLcParenR"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63AC"/>
                </a:solidFill>
                <a:effectLst/>
                <a:uLnTx/>
                <a:uFillTx/>
                <a:cs typeface="Segoe UI" panose="020B0502040204020203" pitchFamily="34" charset="0"/>
              </a:rPr>
              <a:t>ve vysokém energetickém standardu</a:t>
            </a:r>
          </a:p>
          <a:p>
            <a:pPr marL="796216" marR="0" lvl="1" indent="-342900" algn="l" defTabSz="901258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buFont typeface="+mj-lt"/>
              <a:buAutoNum type="alphaLcParenR"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63AC"/>
                </a:solidFill>
                <a:effectLst/>
                <a:uLnTx/>
                <a:uFillTx/>
                <a:cs typeface="Segoe UI" panose="020B0502040204020203" pitchFamily="34" charset="0"/>
              </a:rPr>
              <a:t>v pasivním energetickém standardu</a:t>
            </a:r>
          </a:p>
          <a:p>
            <a:pPr marL="796216" marR="0" lvl="1" indent="-342900" algn="l" defTabSz="901258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buFont typeface="+mj-lt"/>
              <a:buAutoNum type="alphaLcParenR"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63AC"/>
                </a:solidFill>
                <a:effectLst/>
                <a:uLnTx/>
                <a:uFillTx/>
                <a:cs typeface="Segoe UI" panose="020B0502040204020203" pitchFamily="34" charset="0"/>
              </a:rPr>
              <a:t>plusových (nulových) budov</a:t>
            </a:r>
          </a:p>
          <a:p>
            <a:pPr marL="0" marR="0" lvl="0" indent="0" algn="l" defTabSz="901258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  <a:buClr>
                <a:srgbClr val="3F9C35"/>
              </a:buClr>
              <a:buSzTx/>
              <a:buFontTx/>
              <a:buNone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63AC"/>
                </a:solidFill>
                <a:effectLst/>
                <a:uLnTx/>
                <a:uFillTx/>
                <a:cs typeface="Segoe UI" panose="020B0502040204020203" pitchFamily="34" charset="0"/>
              </a:rPr>
              <a:t>Výše podpory: </a:t>
            </a:r>
          </a:p>
          <a:p>
            <a:pPr marL="796216" marR="0" lvl="1" indent="-342900" algn="l" defTabSz="901258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buFontTx/>
              <a:buAutoNum type="alphaLcParenR"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40 %, max. 100 mil. Kč pro budovy ve vysokém energetickém standardu</a:t>
            </a:r>
          </a:p>
          <a:p>
            <a:pPr marL="796216" marR="0" lvl="1" indent="-342900" algn="l" defTabSz="901258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buFontTx/>
              <a:buAutoNum type="alphaLcParenR"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50 %, max. 120 mil. Kč pro budovy v pasivním energetickém standardu</a:t>
            </a:r>
          </a:p>
          <a:p>
            <a:pPr marL="796216" marR="0" lvl="1" indent="-342900" algn="l" defTabSz="901258" rtl="0" eaLnBrk="1" fontAlgn="auto" latinLnBrk="0" hangingPunct="1">
              <a:lnSpc>
                <a:spcPct val="110000"/>
              </a:lnSpc>
              <a:spcAft>
                <a:spcPts val="600"/>
              </a:spcAft>
              <a:buClrTx/>
              <a:buSzTx/>
              <a:buFontTx/>
              <a:buAutoNum type="alphaLcParenR"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70 %, max. 140 mil pro plusové (nulové) budovy</a:t>
            </a:r>
          </a:p>
          <a:p>
            <a:pPr defTabSz="901258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  <a:buClr>
                <a:srgbClr val="3F9C35"/>
              </a:buClr>
              <a:defRPr/>
            </a:pPr>
            <a:r>
              <a:rPr lang="cs-CZ" sz="2000" b="1">
                <a:solidFill>
                  <a:srgbClr val="0063AC"/>
                </a:solidFill>
                <a:cs typeface="Segoe UI" panose="020B0502040204020203" pitchFamily="34" charset="0"/>
              </a:rPr>
              <a:t>Bonifikace + 10 % navýšení podpory </a:t>
            </a:r>
            <a:r>
              <a:rPr lang="cs-CZ" sz="2000">
                <a:solidFill>
                  <a:srgbClr val="000000"/>
                </a:solidFill>
                <a:cs typeface="Segoe UI" panose="020B0502040204020203" pitchFamily="34" charset="0"/>
              </a:rPr>
              <a:t>pro projekty s realizací 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zelené střechy (min. 30 % plochy střešní konstrukce) a technologie pro akumulaci, úpravu, a rozvod šedých a srážkových vod.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rcRect t="19351" r="5607" b="9971"/>
          <a:stretch>
            <a:fillRect/>
          </a:stretch>
        </p:blipFill>
        <p:spPr>
          <a:xfrm>
            <a:off x="7272575" y="960699"/>
            <a:ext cx="4617881" cy="2736173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10" name="Obdélník 9"/>
          <p:cNvSpPr/>
          <p:nvPr/>
        </p:nvSpPr>
        <p:spPr>
          <a:xfrm>
            <a:off x="346229" y="342585"/>
            <a:ext cx="1171852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07323339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/>
          </a:lstStyle>
          <a:p>
            <a:pPr marL="0" indent="0">
              <a:buNone/>
            </a:pPr>
            <a:endParaRPr lang="cs-CZ" sz="2000">
              <a:solidFill>
                <a:srgbClr val="0063AC"/>
              </a:solidFill>
            </a:endParaRPr>
          </a:p>
          <a:p>
            <a:pPr marL="0" indent="0">
              <a:buNone/>
            </a:pPr>
            <a:endParaRPr lang="cs-CZ" sz="3200" b="1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cs-CZ" sz="3400"/>
          </a:p>
        </p:txBody>
      </p:sp>
      <p:sp>
        <p:nvSpPr>
          <p:cNvPr id="4" name="Obdélník 3"/>
          <p:cNvSpPr/>
          <p:nvPr/>
        </p:nvSpPr>
        <p:spPr>
          <a:xfrm>
            <a:off x="346229" y="1248854"/>
            <a:ext cx="12009601" cy="47859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cs-CZ" sz="2400" b="1">
                <a:solidFill>
                  <a:srgbClr val="0063AC"/>
                </a:solidFill>
                <a:cs typeface="Segoe UI" panose="020B0502040204020203" pitchFamily="34" charset="0"/>
              </a:rPr>
              <a:t>Výstavba a rekonstrukce obnovitelných zdrojů </a:t>
            </a:r>
            <a:br>
              <a:rPr lang="cs-CZ" sz="2400" b="1">
                <a:solidFill>
                  <a:srgbClr val="0063AC"/>
                </a:solidFill>
                <a:cs typeface="Segoe UI" panose="020B0502040204020203" pitchFamily="34" charset="0"/>
              </a:rPr>
            </a:br>
            <a:r>
              <a:rPr lang="cs-CZ" sz="2400" b="1">
                <a:solidFill>
                  <a:srgbClr val="0063AC"/>
                </a:solidFill>
                <a:cs typeface="Segoe UI" panose="020B0502040204020203" pitchFamily="34" charset="0"/>
              </a:rPr>
              <a:t>energie pro veřejné budovy</a:t>
            </a:r>
          </a:p>
          <a:p>
            <a:pPr marL="0" marR="0" lvl="0" indent="0" algn="l" defTabSz="906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63AC"/>
                </a:solidFill>
                <a:effectLst/>
                <a:uLnTx/>
                <a:uFillTx/>
                <a:cs typeface="Segoe UI" panose="020B0502040204020203" pitchFamily="34" charset="0"/>
              </a:rPr>
              <a:t>Podporované projekty:</a:t>
            </a:r>
          </a:p>
          <a:p>
            <a:pPr marL="342900" marR="0" lvl="0" indent="-342900" algn="l" defTabSz="906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63AC"/>
              </a:buClr>
              <a:buSzTx/>
              <a:buFont typeface="Arial" pitchFamily="34" charset="0"/>
              <a:buChar char="•"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Výměna zdroje pro vytápění, chlazení nebo přípravu teplé </a:t>
            </a:r>
            <a:b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</a:b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vody využívajícího fosilní paliva nebo elektrickou energii za: </a:t>
            </a:r>
          </a:p>
          <a:p>
            <a:pPr marL="704850" marR="0" lvl="0" indent="-342900" algn="l" defTabSz="906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63AC"/>
              </a:buClr>
              <a:buSzTx/>
              <a:buFont typeface="Segoe UI" panose="020B0502040204020203" pitchFamily="34" charset="0"/>
              <a:buChar char="‒"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tepelné čerpadlo,  </a:t>
            </a:r>
            <a:endParaRPr lang="cs-CZ" sz="190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marL="704850" marR="0" lvl="0" indent="-342900" algn="l" defTabSz="906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63AC"/>
              </a:buClr>
              <a:buSzTx/>
              <a:buFont typeface="Segoe UI" panose="020B0502040204020203" pitchFamily="34" charset="0"/>
              <a:buChar char="‒"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kotel na biomasu, </a:t>
            </a:r>
          </a:p>
          <a:p>
            <a:pPr marL="704850" marR="0" lvl="0" indent="-342900" algn="l" defTabSz="906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63AC"/>
              </a:buClr>
              <a:buSzTx/>
              <a:buFont typeface="Segoe UI" panose="020B0502040204020203" pitchFamily="34" charset="0"/>
              <a:buChar char="‒"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zařízení pro kombinovanou výrobu elektřiny a tepla či chladu využívající OZE </a:t>
            </a:r>
          </a:p>
          <a:p>
            <a:pPr marL="342900" marR="0" lvl="0" indent="-342900" algn="l" defTabSz="906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63AC"/>
              </a:buClr>
              <a:buSzTx/>
              <a:buFont typeface="Arial" pitchFamily="34" charset="0"/>
              <a:buChar char="•"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Instalace solárně-termických systémů</a:t>
            </a:r>
          </a:p>
          <a:p>
            <a:pPr marL="342900" marR="0" lvl="0" indent="-342900" algn="l" defTabSz="906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0063AC"/>
              </a:buClr>
              <a:buSzTx/>
              <a:buFont typeface="Arial" pitchFamily="34" charset="0"/>
              <a:buChar char="•"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" panose="020B0502040204020203" pitchFamily="34" charset="0"/>
              </a:rPr>
              <a:t>Rekonstrukce, či výměna stávajícího OZE za OZE, včetně rekonstrukce otopné soustavy</a:t>
            </a:r>
          </a:p>
          <a:p>
            <a:pPr marL="342900" indent="-342900">
              <a:spcAft>
                <a:spcPts val="300"/>
              </a:spcAft>
              <a:buClr>
                <a:srgbClr val="0063AC"/>
              </a:buClr>
              <a:buFont typeface="Arial" pitchFamily="34" charset="0"/>
              <a:buChar char="•"/>
            </a:pPr>
            <a:r>
              <a:rPr lang="cs-CZ" sz="1900">
                <a:solidFill>
                  <a:srgbClr val="000000"/>
                </a:solidFill>
                <a:cs typeface="Segoe UI" panose="020B0502040204020203" pitchFamily="34" charset="0"/>
              </a:rPr>
              <a:t>Instalace fotovoltaických systémů</a:t>
            </a:r>
          </a:p>
          <a:p>
            <a:pPr marL="342900" indent="-342900">
              <a:spcAft>
                <a:spcPts val="300"/>
              </a:spcAft>
              <a:buClr>
                <a:srgbClr val="0063AC"/>
              </a:buClr>
              <a:buFont typeface="Arial" pitchFamily="34" charset="0"/>
              <a:buChar char="•"/>
            </a:pPr>
            <a:r>
              <a:rPr lang="cs-CZ" sz="1900" spc="-30">
                <a:solidFill>
                  <a:srgbClr val="000000"/>
                </a:solidFill>
                <a:cs typeface="Segoe UI" panose="020B0502040204020203" pitchFamily="34" charset="0"/>
              </a:rPr>
              <a:t>OZE i pro prvky veřejné infrastruktury (ČOV, vodárenské a kanalizační čerpací stanice, soustavy VO apod</a:t>
            </a:r>
            <a:r>
              <a:rPr lang="cs-CZ" sz="1900" spc="-30"/>
              <a:t>.)</a:t>
            </a:r>
          </a:p>
          <a:p>
            <a:pPr>
              <a:lnSpc>
                <a:spcPct val="150000"/>
              </a:lnSpc>
              <a:spcAft>
                <a:spcPts val="300"/>
              </a:spcAft>
              <a:buClr>
                <a:srgbClr val="0063AC"/>
              </a:buClr>
            </a:pPr>
            <a:r>
              <a:rPr lang="cs-CZ" sz="1900">
                <a:solidFill>
                  <a:srgbClr val="000000"/>
                </a:solidFill>
                <a:cs typeface="Segoe UI" panose="020B0502040204020203" pitchFamily="34" charset="0"/>
              </a:rPr>
              <a:t>Podpora poskytována </a:t>
            </a:r>
            <a:r>
              <a:rPr lang="cs-CZ" sz="1900">
                <a:solidFill>
                  <a:srgbClr val="0070C0"/>
                </a:solidFill>
                <a:cs typeface="Segoe UI" panose="020B0502040204020203" pitchFamily="34" charset="0"/>
              </a:rPr>
              <a:t>formou jednotkových nákladů.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03" y="1078408"/>
            <a:ext cx="4198028" cy="23559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Obdélník 7"/>
          <p:cNvSpPr/>
          <p:nvPr/>
        </p:nvSpPr>
        <p:spPr>
          <a:xfrm>
            <a:off x="346229" y="342585"/>
            <a:ext cx="1135562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15080894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229" y="1858149"/>
            <a:ext cx="11280067" cy="4003589"/>
          </a:xfrm>
        </p:spPr>
        <p:txBody>
          <a:bodyPr>
            <a:noAutofit/>
          </a:bodyPr>
          <a:lstStyle>
            <a:defPPr/>
          </a:lstStyle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Podpora komplexních projektů vedoucích ke snížení konečné spotřeby </a:t>
            </a:r>
            <a:b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</a:b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energie a úspoře primární energie z neobnovitelných zdrojů </a:t>
            </a:r>
            <a:b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</a:b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na technologických zařízeních ve veřejných budovách a infrastruktuře.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2000" b="1">
                <a:solidFill>
                  <a:srgbClr val="0063AC"/>
                </a:solidFill>
                <a:cs typeface="Segoe UI" panose="020B0502040204020203" pitchFamily="34" charset="0"/>
              </a:rPr>
              <a:t>Výše podpory</a:t>
            </a:r>
            <a:r>
              <a:rPr lang="cs-CZ" sz="2000">
                <a:cs typeface="Segoe UI" panose="020B0502040204020203" pitchFamily="34" charset="0"/>
              </a:rPr>
              <a:t>: </a:t>
            </a: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max. 50 %, dle pravidel veřejné podpory</a:t>
            </a:r>
            <a:endParaRPr lang="cs-CZ" sz="2000" b="1">
              <a:solidFill>
                <a:schemeClr val="tx2"/>
              </a:solidFill>
              <a:cs typeface="Segoe UI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2000" b="1">
                <a:solidFill>
                  <a:srgbClr val="0063AC"/>
                </a:solidFill>
                <a:cs typeface="Segoe UI" panose="020B0502040204020203" pitchFamily="34" charset="0"/>
              </a:rPr>
              <a:t>Typy projektů:</a:t>
            </a:r>
          </a:p>
          <a:p>
            <a:pPr marL="263525" lvl="1" indent="-263525">
              <a:lnSpc>
                <a:spcPct val="110000"/>
              </a:lnSpc>
              <a:spcBef>
                <a:spcPct val="0"/>
              </a:spcBef>
            </a:pP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Snížení energetické náročnosti/zvýšení energetické účinnosti </a:t>
            </a:r>
            <a:b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</a:br>
            <a:r>
              <a:rPr lang="cs-CZ" sz="2000">
                <a:solidFill>
                  <a:srgbClr val="0063AC"/>
                </a:solidFill>
                <a:cs typeface="Segoe UI" panose="020B0502040204020203" pitchFamily="34" charset="0"/>
              </a:rPr>
              <a:t>gastro provozů </a:t>
            </a: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(např. školských, sociálních, či zdravotnických zařízení)    </a:t>
            </a:r>
          </a:p>
          <a:p>
            <a:pPr marL="263525" lvl="1" indent="-263525">
              <a:lnSpc>
                <a:spcPct val="110000"/>
              </a:lnSpc>
              <a:spcBef>
                <a:spcPct val="0"/>
              </a:spcBef>
            </a:pP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Snížení energetické náročnosti/zvýšení energetické účinnosti </a:t>
            </a:r>
            <a:b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</a:br>
            <a:r>
              <a:rPr lang="cs-CZ" sz="2000">
                <a:solidFill>
                  <a:srgbClr val="0063AC"/>
                </a:solidFill>
                <a:cs typeface="Segoe UI" panose="020B0502040204020203" pitchFamily="34" charset="0"/>
              </a:rPr>
              <a:t>provozu prádelen </a:t>
            </a: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(např. sociálních, či zdravotnických zařízení)</a:t>
            </a:r>
          </a:p>
          <a:p>
            <a:pPr marL="263525" lvl="1" indent="-263525">
              <a:lnSpc>
                <a:spcPct val="110000"/>
              </a:lnSpc>
              <a:spcBef>
                <a:spcPct val="0"/>
              </a:spcBef>
            </a:pP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Snížení energetické náročnosti/zvýšení energetické účinnosti </a:t>
            </a:r>
            <a:b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</a:b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u dalších </a:t>
            </a:r>
            <a:r>
              <a:rPr lang="cs-CZ" sz="2000">
                <a:solidFill>
                  <a:srgbClr val="0063AC"/>
                </a:solidFill>
                <a:cs typeface="Segoe UI" panose="020B0502040204020203" pitchFamily="34" charset="0"/>
              </a:rPr>
              <a:t>technologických zařízení ve veřejných budovách a infrastruktuře</a:t>
            </a:r>
            <a:endParaRPr lang="cs-CZ" sz="2000">
              <a:solidFill>
                <a:schemeClr val="tx2"/>
              </a:solidFill>
              <a:cs typeface="Segoe UI" panose="020B0502040204020203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46229" y="1240915"/>
            <a:ext cx="1124962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cs-CZ" sz="2400" b="1">
                <a:solidFill>
                  <a:srgbClr val="0063AC"/>
                </a:solidFill>
                <a:cs typeface="Segoe UI" panose="020B0502040204020203" pitchFamily="34" charset="0"/>
              </a:rPr>
              <a:t>Snížení energetické náročnosti/zvýšení účinnosti technologických procesů</a:t>
            </a:r>
          </a:p>
        </p:txBody>
      </p:sp>
      <p:pic>
        <p:nvPicPr>
          <p:cNvPr id="5" name="Picture 2" descr="Profesionální gastro vybavení a servis – GASTRO SERVIS Plzeň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5" b="2186"/>
          <a:stretch>
            <a:fillRect/>
          </a:stretch>
        </p:blipFill>
        <p:spPr bwMode="auto">
          <a:xfrm>
            <a:off x="8679125" y="1823859"/>
            <a:ext cx="3040656" cy="191278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emocniční prádelna | Fakultní nemocnice Hradec Králov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9125" y="3654518"/>
            <a:ext cx="3040656" cy="2025837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46229" y="342585"/>
            <a:ext cx="1135562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355785507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229" y="1724113"/>
            <a:ext cx="11367934" cy="4003589"/>
          </a:xfrm>
        </p:spPr>
        <p:txBody>
          <a:bodyPr>
            <a:noAutofit/>
          </a:bodyPr>
          <a:lstStyle>
            <a:defPPr/>
          </a:lstStyle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cs-CZ" sz="2000">
                <a:solidFill>
                  <a:schemeClr val="tx2"/>
                </a:solidFill>
                <a:cs typeface="Segoe UI" panose="020B0502040204020203" pitchFamily="34" charset="0"/>
              </a:rPr>
              <a:t>Komplexní podpora </a:t>
            </a:r>
            <a:r>
              <a:rPr lang="cs-CZ" sz="2000">
                <a:solidFill>
                  <a:schemeClr val="tx2"/>
                </a:solidFill>
              </a:rPr>
              <a:t>revitalizace veřejných budov s cílem snížení konečné spotřeby energie </a:t>
            </a:r>
            <a:br>
              <a:rPr lang="cs-CZ" sz="2000">
                <a:solidFill>
                  <a:schemeClr val="tx2"/>
                </a:solidFill>
              </a:rPr>
            </a:br>
            <a:r>
              <a:rPr lang="cs-CZ" sz="2000">
                <a:solidFill>
                  <a:schemeClr val="tx2"/>
                </a:solidFill>
              </a:rPr>
              <a:t>a dosažení úspory primární energie z neobnovitelných zdrojů. </a:t>
            </a:r>
            <a:endParaRPr lang="cs-CZ" sz="2000">
              <a:solidFill>
                <a:schemeClr val="tx2"/>
              </a:solidFill>
              <a:cs typeface="Segoe UI" panose="020B0502040204020203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sz="2000" b="1">
                <a:solidFill>
                  <a:schemeClr val="tx2"/>
                </a:solidFill>
                <a:cs typeface="Segoe UI" panose="020B0502040204020203" pitchFamily="34" charset="0"/>
              </a:rPr>
              <a:t>Podpora poskytována </a:t>
            </a:r>
            <a:r>
              <a:rPr lang="cs-CZ" sz="2000" b="1">
                <a:solidFill>
                  <a:srgbClr val="0063AC"/>
                </a:solidFill>
                <a:cs typeface="Segoe UI" panose="020B0502040204020203" pitchFamily="34" charset="0"/>
              </a:rPr>
              <a:t>formou jednotkových nákladů</a:t>
            </a:r>
            <a:r>
              <a:rPr lang="cs-CZ" sz="2000" b="1">
                <a:solidFill>
                  <a:schemeClr val="tx2"/>
                </a:solidFill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1200"/>
              </a:spcBef>
              <a:buClrTx/>
            </a:pPr>
            <a:r>
              <a:rPr lang="cs-CZ" sz="1600">
                <a:solidFill>
                  <a:schemeClr val="tx2"/>
                </a:solidFill>
              </a:rPr>
              <a:t>Komplexní či návazné stavební úpravy budov – zlepšení tepelně technických vlastností obvodových konstrukcí budovy 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</a:pPr>
            <a:r>
              <a:rPr lang="cs-CZ" sz="1600">
                <a:solidFill>
                  <a:schemeClr val="tx2"/>
                </a:solidFill>
              </a:rPr>
              <a:t>Výměna zdroje vytápění, chlazení nebo ohřevu vody za kondenzační kotle na zemní plyn nebo zařízení pro kombinovanou výrobu elektřiny a tepla či chladu využívající zemní plyn nebo OZE vč. případné rekonstrukce otopné soustavy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</a:pPr>
            <a:r>
              <a:rPr lang="cs-CZ" sz="1600">
                <a:solidFill>
                  <a:schemeClr val="tx2"/>
                </a:solidFill>
              </a:rPr>
              <a:t>Systémy využívající odpadní teplo nebo systémy nuceného větrání s rekuperací odpadního tepla 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</a:pPr>
            <a:r>
              <a:rPr lang="cs-CZ" sz="1600">
                <a:solidFill>
                  <a:schemeClr val="tx2"/>
                </a:solidFill>
              </a:rPr>
              <a:t>Opatření na zlepšení vnitřního prostředí budov – modernizace vnitřního osvětlení, opatření k eliminaci negativních akustických jevů, vnější stínící prvky</a:t>
            </a:r>
          </a:p>
          <a:p>
            <a:pPr>
              <a:lnSpc>
                <a:spcPct val="110000"/>
              </a:lnSpc>
              <a:spcBef>
                <a:spcPct val="0"/>
              </a:spcBef>
              <a:buClrTx/>
            </a:pPr>
            <a:r>
              <a:rPr lang="cs-CZ" sz="1600">
                <a:solidFill>
                  <a:schemeClr val="tx2"/>
                </a:solidFill>
              </a:rPr>
              <a:t>Zelené střechy (přestavby a výstavby konstrukcí střech s okamžitým odtokem srážkové vody (keramické, plechové atd.) </a:t>
            </a:r>
            <a:br>
              <a:rPr lang="cs-CZ" sz="1600">
                <a:solidFill>
                  <a:schemeClr val="tx2"/>
                </a:solidFill>
              </a:rPr>
            </a:br>
            <a:r>
              <a:rPr lang="cs-CZ" sz="1600">
                <a:solidFill>
                  <a:schemeClr val="tx2"/>
                </a:solidFill>
              </a:rPr>
              <a:t>na povrchy s akumulační schopností (vegetační, retenční)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ClrTx/>
            </a:pPr>
            <a:r>
              <a:rPr lang="cs-CZ" sz="1600">
                <a:solidFill>
                  <a:schemeClr val="tx2"/>
                </a:solidFill>
              </a:rPr>
              <a:t>Technologie pro akumulaci, úpravu, a rozvod šedých a srážkových vod v budovách za účelem splachování, zálivky, praní </a:t>
            </a:r>
            <a:br>
              <a:rPr lang="cs-CZ" sz="1600">
                <a:solidFill>
                  <a:schemeClr val="tx2"/>
                </a:solidFill>
              </a:rPr>
            </a:br>
            <a:r>
              <a:rPr lang="cs-CZ" sz="1600">
                <a:solidFill>
                  <a:schemeClr val="tx2"/>
                </a:solidFill>
              </a:rPr>
              <a:t>a dalších relevantních užití s výjimkou úpravy na vodu pitnou</a:t>
            </a:r>
            <a:endParaRPr lang="cs-CZ" sz="2000">
              <a:solidFill>
                <a:schemeClr val="tx2"/>
              </a:solidFill>
              <a:cs typeface="Segoe UI" panose="020B0502040204020203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13414" y="1262448"/>
            <a:ext cx="1138843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cs-CZ" sz="2400" b="1">
                <a:solidFill>
                  <a:srgbClr val="0063AC"/>
                </a:solidFill>
                <a:cs typeface="Segoe UI" panose="020B0502040204020203" pitchFamily="34" charset="0"/>
              </a:rPr>
              <a:t>Snížení energetické náročnosti veřejných budov a veřejné infrastruktury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6229" y="342585"/>
            <a:ext cx="1135562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90623482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46228" y="1225752"/>
            <a:ext cx="11280067" cy="618722"/>
          </a:xfrm>
        </p:spPr>
        <p:txBody>
          <a:bodyPr>
            <a:normAutofit fontScale="90000"/>
          </a:bodyPr>
          <a:lstStyle>
            <a:defPPr/>
          </a:lstStyle>
          <a:p>
            <a:pPr>
              <a:lnSpc>
                <a:spcPct val="110000"/>
              </a:lnSpc>
            </a:pPr>
            <a:r>
              <a:rPr lang="cs-CZ" altLang="cs-CZ" sz="2800" b="1">
                <a:solidFill>
                  <a:srgbClr val="0063AC"/>
                </a:solidFill>
                <a:latin typeface="Segoe UI"/>
                <a:cs typeface="Segoe UI" panose="020B0502040204020203" pitchFamily="34" charset="0"/>
              </a:rPr>
              <a:t>Příklad stanovení výše podpory u rekonstrukce budovy školy </a:t>
            </a:r>
            <a:br>
              <a:rPr lang="cs-CZ" altLang="cs-CZ" sz="2800" b="1">
                <a:solidFill>
                  <a:srgbClr val="0063AC"/>
                </a:solidFill>
                <a:latin typeface="Segoe UI"/>
                <a:cs typeface="Segoe UI" panose="020B0502040204020203" pitchFamily="34" charset="0"/>
              </a:rPr>
            </a:br>
            <a:r>
              <a:rPr lang="cs-CZ" altLang="cs-CZ" sz="2800" b="1">
                <a:solidFill>
                  <a:srgbClr val="0063AC"/>
                </a:solidFill>
                <a:latin typeface="Segoe UI"/>
                <a:cs typeface="Segoe UI" panose="020B0502040204020203" pitchFamily="34" charset="0"/>
              </a:rPr>
              <a:t>dle jednotkových nákladů – malý komplexní projekt</a:t>
            </a:r>
            <a:endParaRPr lang="cs-CZ" sz="2800" b="1">
              <a:solidFill>
                <a:srgbClr val="0063AC"/>
              </a:solidFill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228" y="2257166"/>
            <a:ext cx="11280067" cy="3625185"/>
          </a:xfrm>
        </p:spPr>
        <p:txBody>
          <a:bodyPr>
            <a:noAutofit/>
          </a:bodyPr>
          <a:lstStyle>
            <a:defPPr/>
          </a:lstStyle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cs-CZ" sz="2000">
                <a:solidFill>
                  <a:schemeClr val="tx2"/>
                </a:solidFill>
              </a:rPr>
              <a:t>Samostatně stojící přízemní objekt ZŠ tvaru T, </a:t>
            </a:r>
            <a:br>
              <a:rPr lang="cs-CZ" sz="2000">
                <a:solidFill>
                  <a:schemeClr val="tx2"/>
                </a:solidFill>
              </a:rPr>
            </a:br>
            <a:r>
              <a:rPr lang="cs-CZ" sz="2000">
                <a:solidFill>
                  <a:schemeClr val="tx2"/>
                </a:solidFill>
              </a:rPr>
              <a:t>sedlová střecha, konstrukčně zděná budova </a:t>
            </a:r>
            <a:br>
              <a:rPr lang="cs-CZ" sz="2000">
                <a:solidFill>
                  <a:schemeClr val="tx2"/>
                </a:solidFill>
              </a:rPr>
            </a:br>
            <a:r>
              <a:rPr lang="cs-CZ" sz="2000">
                <a:solidFill>
                  <a:schemeClr val="tx2"/>
                </a:solidFill>
              </a:rPr>
              <a:t>z plných cihel. V minulosti již provedena výměna oken </a:t>
            </a:r>
            <a:br>
              <a:rPr lang="cs-CZ" sz="2000">
                <a:solidFill>
                  <a:schemeClr val="tx2"/>
                </a:solidFill>
              </a:rPr>
            </a:br>
            <a:r>
              <a:rPr lang="cs-CZ" sz="2000">
                <a:solidFill>
                  <a:schemeClr val="tx2"/>
                </a:solidFill>
              </a:rPr>
              <a:t>a zateplena stropní konstrukce pod půdou. 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2000" b="1">
                <a:solidFill>
                  <a:srgbClr val="0063AC"/>
                </a:solidFill>
              </a:rPr>
              <a:t>Realizovaná opatření:</a:t>
            </a:r>
            <a:endParaRPr lang="cs-CZ" sz="2000">
              <a:solidFill>
                <a:srgbClr val="0063AC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Zateplení obvodových stěn: 586,6 m</a:t>
            </a:r>
            <a:r>
              <a:rPr lang="cs-CZ" sz="2000" baseline="30000">
                <a:solidFill>
                  <a:schemeClr val="tx2"/>
                </a:solidFill>
              </a:rPr>
              <a:t>2</a:t>
            </a:r>
            <a:endParaRPr lang="cs-CZ" sz="200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Otvorové výplně: 4,1 m</a:t>
            </a:r>
            <a:r>
              <a:rPr lang="cs-CZ" sz="2000" baseline="30000">
                <a:solidFill>
                  <a:schemeClr val="tx2"/>
                </a:solidFill>
              </a:rPr>
              <a:t>2</a:t>
            </a:r>
            <a:endParaRPr lang="cs-CZ" sz="200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Tepelné čerpadlo (elektrické vzduch/voda): 48 kW 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Vzduchotechnika: 2 250 m</a:t>
            </a:r>
            <a:r>
              <a:rPr lang="cs-CZ" sz="2000" baseline="30000">
                <a:solidFill>
                  <a:schemeClr val="tx2"/>
                </a:solidFill>
              </a:rPr>
              <a:t>3</a:t>
            </a:r>
            <a:r>
              <a:rPr lang="cs-CZ" sz="2000">
                <a:solidFill>
                  <a:schemeClr val="tx2"/>
                </a:solidFill>
              </a:rPr>
              <a:t>.h</a:t>
            </a:r>
            <a:r>
              <a:rPr lang="cs-CZ" sz="2000" baseline="30000">
                <a:solidFill>
                  <a:schemeClr val="tx2"/>
                </a:solidFill>
              </a:rPr>
              <a:t>-1</a:t>
            </a:r>
            <a:r>
              <a:rPr lang="cs-CZ" sz="2000">
                <a:solidFill>
                  <a:schemeClr val="tx2"/>
                </a:solidFill>
              </a:rPr>
              <a:t>/ kapacita školy 60 žáků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Úspora provozních nákladů cca 25 000 tis. Kč/rok, tj. 20 %</a:t>
            </a:r>
          </a:p>
        </p:txBody>
      </p:sp>
      <p:pic>
        <p:nvPicPr>
          <p:cNvPr id="5" name="Zástupný symbol pro obsah 4"/>
          <p:cNvPicPr/>
          <p:nvPr/>
        </p:nvPicPr>
        <p:blipFill>
          <a:blip r:embed="rId3"/>
          <a:stretch>
            <a:fillRect/>
          </a:stretch>
        </p:blipFill>
        <p:spPr>
          <a:xfrm>
            <a:off x="7452360" y="2257166"/>
            <a:ext cx="4364674" cy="229537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Obdélník 5"/>
          <p:cNvSpPr/>
          <p:nvPr/>
        </p:nvSpPr>
        <p:spPr>
          <a:xfrm>
            <a:off x="346229" y="342585"/>
            <a:ext cx="1135562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427199953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23460" y="1944312"/>
            <a:ext cx="6890703" cy="3999288"/>
          </a:xfrm>
        </p:spPr>
        <p:txBody>
          <a:bodyPr>
            <a:noAutofit/>
          </a:bodyPr>
          <a:lstStyle>
            <a:defPPr/>
          </a:lstStyle>
          <a:p>
            <a:pPr marL="0" lv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cs-CZ" sz="1900">
                <a:solidFill>
                  <a:schemeClr val="tx2"/>
                </a:solidFill>
              </a:rPr>
              <a:t>Projektované výdaje k roku 2020 – </a:t>
            </a:r>
            <a:r>
              <a:rPr lang="cs-CZ" sz="1900" b="1">
                <a:solidFill>
                  <a:srgbClr val="0063AC"/>
                </a:solidFill>
              </a:rPr>
              <a:t>4 579 625 s DPH</a:t>
            </a:r>
            <a:r>
              <a:rPr lang="cs-CZ" sz="1900">
                <a:solidFill>
                  <a:schemeClr val="tx2"/>
                </a:solidFill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1900">
                <a:solidFill>
                  <a:schemeClr val="tx2"/>
                </a:solidFill>
              </a:rPr>
              <a:t>Dotace na realizaci rekonstrukce (včetně DPH – způsobilé pro příjemce bez nároku na odpočet) vypočtena </a:t>
            </a:r>
            <a:br>
              <a:rPr lang="cs-CZ" sz="1900">
                <a:solidFill>
                  <a:schemeClr val="tx2"/>
                </a:solidFill>
              </a:rPr>
            </a:br>
            <a:r>
              <a:rPr lang="cs-CZ" sz="1900">
                <a:solidFill>
                  <a:schemeClr val="tx2"/>
                </a:solidFill>
              </a:rPr>
              <a:t>dle </a:t>
            </a:r>
            <a:r>
              <a:rPr lang="cs-CZ" sz="1900" i="1">
                <a:solidFill>
                  <a:schemeClr val="tx2"/>
                </a:solidFill>
              </a:rPr>
              <a:t>zjednodušených metod vykazování pomocí jednotkových nákladů</a:t>
            </a:r>
            <a:r>
              <a:rPr lang="cs-CZ" sz="1900">
                <a:solidFill>
                  <a:schemeClr val="tx2"/>
                </a:solidFill>
              </a:rPr>
              <a:t> ve vztahu k celkovým výdajům projektu </a:t>
            </a:r>
            <a:br>
              <a:rPr lang="cs-CZ" sz="1900">
                <a:solidFill>
                  <a:schemeClr val="tx2"/>
                </a:solidFill>
              </a:rPr>
            </a:br>
            <a:r>
              <a:rPr lang="cs-CZ" sz="1900">
                <a:solidFill>
                  <a:schemeClr val="tx2"/>
                </a:solidFill>
              </a:rPr>
              <a:t>a v cenách 2020 je </a:t>
            </a:r>
            <a:r>
              <a:rPr lang="cs-CZ" sz="1900" b="1">
                <a:solidFill>
                  <a:srgbClr val="0063AC"/>
                </a:solidFill>
              </a:rPr>
              <a:t>71 %</a:t>
            </a:r>
            <a:r>
              <a:rPr lang="cs-CZ" sz="1900" b="1">
                <a:solidFill>
                  <a:schemeClr val="tx2"/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1900">
                <a:solidFill>
                  <a:schemeClr val="tx2"/>
                </a:solidFill>
              </a:rPr>
              <a:t>Ve výpočtu výše dotace dle jednotkových nákladů bude zohledněna progrese cen v době vyhlášení výzvy.</a:t>
            </a:r>
            <a:endParaRPr lang="cs-CZ" sz="1900" b="1">
              <a:solidFill>
                <a:schemeClr val="tx2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1900">
                <a:solidFill>
                  <a:schemeClr val="tx2"/>
                </a:solidFill>
              </a:rPr>
              <a:t>K nákladům bude připočtena podpora na nepřímé realizační náklady (projektová příprava, TDI) formou paušální částky.</a:t>
            </a:r>
          </a:p>
        </p:txBody>
      </p:sp>
      <p:pic>
        <p:nvPicPr>
          <p:cNvPr id="5" name="Zástupný symbol pro obsah 4"/>
          <p:cNvPicPr/>
          <p:nvPr/>
        </p:nvPicPr>
        <p:blipFill>
          <a:blip r:embed="rId3"/>
          <a:stretch>
            <a:fillRect/>
          </a:stretch>
        </p:blipFill>
        <p:spPr>
          <a:xfrm>
            <a:off x="9171708" y="5943600"/>
            <a:ext cx="3020291" cy="74558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346228" y="1248612"/>
            <a:ext cx="11280067" cy="454458"/>
          </a:xfrm>
        </p:spPr>
        <p:txBody>
          <a:bodyPr>
            <a:noAutofit/>
          </a:bodyPr>
          <a:lstStyle>
            <a:defPPr/>
          </a:lstStyle>
          <a:p>
            <a:pPr>
              <a:lnSpc>
                <a:spcPct val="110000"/>
              </a:lnSpc>
            </a:pPr>
            <a:r>
              <a:rPr lang="cs-CZ" altLang="cs-CZ" sz="2400" b="1">
                <a:solidFill>
                  <a:srgbClr val="0063AC"/>
                </a:solidFill>
                <a:latin typeface="Segoe UI"/>
                <a:cs typeface="Segoe UI" panose="020B0502040204020203" pitchFamily="34" charset="0"/>
              </a:rPr>
              <a:t>…rekonstrukce budovy školy – malý komplexní projekt</a:t>
            </a:r>
            <a:endParaRPr lang="cs-CZ" sz="2400" b="1">
              <a:solidFill>
                <a:srgbClr val="0063AC"/>
              </a:solidFill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46229" y="342585"/>
            <a:ext cx="1135562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  <p:pic>
        <p:nvPicPr>
          <p:cNvPr id="10" name="Zástupný symbol pro obsah 4"/>
          <p:cNvPicPr/>
          <p:nvPr/>
        </p:nvPicPr>
        <p:blipFill>
          <a:blip r:embed="rId3"/>
          <a:stretch>
            <a:fillRect/>
          </a:stretch>
        </p:blipFill>
        <p:spPr>
          <a:xfrm>
            <a:off x="346228" y="2024322"/>
            <a:ext cx="4364674" cy="229537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4384426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3563" y="1284221"/>
            <a:ext cx="11280067" cy="618722"/>
          </a:xfrm>
        </p:spPr>
        <p:txBody>
          <a:bodyPr>
            <a:noAutofit/>
          </a:bodyPr>
          <a:lstStyle>
            <a:defPPr/>
          </a:lstStyle>
          <a:p>
            <a:r>
              <a:rPr lang="cs-CZ" altLang="cs-CZ" sz="2400" b="1">
                <a:solidFill>
                  <a:srgbClr val="0063AC"/>
                </a:solidFill>
                <a:latin typeface="Segoe UI"/>
                <a:cs typeface="Segoe UI" panose="020B0502040204020203" pitchFamily="34" charset="0"/>
              </a:rPr>
              <a:t>Příklad podpořené FVE na budově </a:t>
            </a:r>
            <a:br>
              <a:rPr lang="cs-CZ" altLang="cs-CZ" sz="2400" b="1">
                <a:solidFill>
                  <a:srgbClr val="0063AC"/>
                </a:solidFill>
                <a:latin typeface="Segoe UI"/>
                <a:cs typeface="Segoe UI" panose="020B0502040204020203" pitchFamily="34" charset="0"/>
              </a:rPr>
            </a:br>
            <a:r>
              <a:rPr lang="cs-CZ" altLang="cs-CZ" sz="2400" b="1">
                <a:solidFill>
                  <a:srgbClr val="0063AC"/>
                </a:solidFill>
                <a:latin typeface="Segoe UI"/>
                <a:cs typeface="Segoe UI" panose="020B0502040204020203" pitchFamily="34" charset="0"/>
              </a:rPr>
              <a:t>městského úřadu v Říčanech</a:t>
            </a:r>
            <a:endParaRPr lang="cs-CZ" sz="2400" b="1">
              <a:solidFill>
                <a:srgbClr val="0063AC"/>
              </a:solidFill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9283" y="2259804"/>
            <a:ext cx="11280067" cy="4003589"/>
          </a:xfrm>
        </p:spPr>
        <p:txBody>
          <a:bodyPr>
            <a:normAutofit/>
          </a:bodyPr>
          <a:lstStyle>
            <a:defPPr/>
          </a:lstStyle>
          <a:p>
            <a:pPr lvl="0">
              <a:lnSpc>
                <a:spcPct val="100000"/>
              </a:lnSpc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Instalovaný výkon 30 kWp </a:t>
            </a:r>
          </a:p>
          <a:p>
            <a:pPr lvl="0">
              <a:lnSpc>
                <a:spcPct val="100000"/>
              </a:lnSpc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Celková využitelná energie cca 29 MWh/rok</a:t>
            </a:r>
          </a:p>
          <a:p>
            <a:pPr lvl="0">
              <a:lnSpc>
                <a:spcPct val="100000"/>
              </a:lnSpc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Využití instalovaného výkonu pro lokální spotřebu 983 h/rok </a:t>
            </a:r>
          </a:p>
          <a:p>
            <a:pPr lvl="0">
              <a:lnSpc>
                <a:spcPct val="100000"/>
              </a:lnSpc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Investiční náklady na realizaci opatření 1 mil. Kč</a:t>
            </a:r>
          </a:p>
          <a:p>
            <a:pPr lvl="0">
              <a:lnSpc>
                <a:spcPct val="100000"/>
              </a:lnSpc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Výše podpory </a:t>
            </a:r>
            <a:r>
              <a:rPr lang="cs-CZ" sz="2000" b="1">
                <a:solidFill>
                  <a:srgbClr val="0063AC"/>
                </a:solidFill>
              </a:rPr>
              <a:t>420 tis. Kč</a:t>
            </a:r>
          </a:p>
          <a:p>
            <a:pPr lvl="0">
              <a:lnSpc>
                <a:spcPct val="100000"/>
              </a:lnSpc>
              <a:buClr>
                <a:srgbClr val="0063AC"/>
              </a:buClr>
            </a:pPr>
            <a:r>
              <a:rPr lang="cs-CZ" sz="2000">
                <a:solidFill>
                  <a:schemeClr val="tx2"/>
                </a:solidFill>
              </a:rPr>
              <a:t>Úspora provozních nákladů cca 120 tis. Kč/rok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rcRect b="23829"/>
          <a:stretch>
            <a:fillRect/>
          </a:stretch>
        </p:blipFill>
        <p:spPr>
          <a:xfrm>
            <a:off x="7692390" y="1220832"/>
            <a:ext cx="4021773" cy="228056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rcRect b="16007"/>
          <a:stretch>
            <a:fillRect/>
          </a:stretch>
        </p:blipFill>
        <p:spPr>
          <a:xfrm>
            <a:off x="7692390" y="3672256"/>
            <a:ext cx="4021773" cy="237421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9" name="Obdélník 8"/>
          <p:cNvSpPr/>
          <p:nvPr/>
        </p:nvSpPr>
        <p:spPr>
          <a:xfrm>
            <a:off x="346229" y="342585"/>
            <a:ext cx="1135562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06630">
              <a:spcBef>
                <a:spcPts val="2400"/>
              </a:spcBef>
              <a:tabLst>
                <a:tab pos="355600" algn="l"/>
              </a:tabLst>
              <a:defRPr/>
            </a:pP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45015177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07988" y="472140"/>
            <a:ext cx="11280067" cy="511218"/>
          </a:xfrm>
        </p:spPr>
        <p:txBody>
          <a:bodyPr>
            <a:noAutofit/>
          </a:bodyPr>
          <a:lstStyle>
            <a:defPPr/>
          </a:lstStyle>
          <a:p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Podpora energetiky veřejného sektoru </a:t>
            </a:r>
            <a:endParaRPr lang="cs-CZ" sz="320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07988" y="1131574"/>
          <a:ext cx="11103292" cy="51892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8412">
                  <a:extLst>
                    <a:ext uri="{9D8B030D-6E8A-4147-A177-3AD203B41FA5}">
                      <a16:colId xmlns:a16="http://schemas.microsoft.com/office/drawing/2014/main" val="2591651540"/>
                    </a:ext>
                  </a:extLst>
                </a:gridCol>
                <a:gridCol w="3223260">
                  <a:extLst>
                    <a:ext uri="{9D8B030D-6E8A-4147-A177-3AD203B41FA5}">
                      <a16:colId xmlns:a16="http://schemas.microsoft.com/office/drawing/2014/main" val="993238960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2501481067"/>
                    </a:ext>
                  </a:extLst>
                </a:gridCol>
              </a:tblGrid>
              <a:tr h="419969">
                <a:tc>
                  <a:txBody>
                    <a:bodyPr/>
                    <a:lstStyle>
                      <a:defPPr/>
                    </a:lstStyle>
                    <a:p>
                      <a:endParaRPr lang="cs-CZ" sz="1600">
                        <a:solidFill>
                          <a:schemeClr val="tx2"/>
                        </a:solidFill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STAV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ALOKACE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56267"/>
                  </a:ext>
                </a:extLst>
              </a:tr>
              <a:tr h="422847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00529F"/>
                          </a:solidFill>
                          <a:effectLst/>
                          <a:latin typeface="Segoe UI" panose="020B0502040204020203" pitchFamily="34" charset="0"/>
                        </a:rPr>
                        <a:t>NÁRODNÍ PLÁN OBNOVY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126460"/>
                  </a:ext>
                </a:extLst>
              </a:tr>
              <a:tr h="41996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Energetické úspory veřejných budov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4D4D4F"/>
                          </a:solidFill>
                          <a:effectLst/>
                          <a:latin typeface="Segoe UI" panose="020B0502040204020203" pitchFamily="34" charset="0"/>
                        </a:rPr>
                        <a:t> </a:t>
                      </a:r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vyhlášená</a:t>
                      </a:r>
                      <a:r>
                        <a:rPr lang="cs-CZ" sz="1600" b="0" i="0" u="none" strike="noStrike">
                          <a:solidFill>
                            <a:srgbClr val="4D4D4F"/>
                          </a:solidFill>
                          <a:effectLst/>
                          <a:latin typeface="Segoe UI" panose="020B0502040204020203" pitchFamily="34" charset="0"/>
                        </a:rPr>
                        <a:t> </a:t>
                      </a:r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výzva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 3,285 mld. Kč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41885801"/>
                  </a:ext>
                </a:extLst>
              </a:tr>
              <a:tr h="41996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Nová zelená úsporám – obytné domy, i pro veřejný sektor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vyhlášená výzva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11 mld.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6409629"/>
                  </a:ext>
                </a:extLst>
              </a:tr>
              <a:tr h="422847">
                <a:tc gridSpan="3"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00529F"/>
                          </a:solidFill>
                          <a:effectLst/>
                          <a:latin typeface="Segoe UI" panose="020B0502040204020203" pitchFamily="34" charset="0"/>
                        </a:rPr>
                        <a:t>OPERAČNÍ PROGRAM ŽIVOTNÍ PROSTŘEDÍ 2021–2027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defPPr/>
                    </a:lstStyle>
                    <a:p>
                      <a:pPr algn="ctr" fontAlgn="ctr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defPPr/>
                    </a:lstStyle>
                    <a:p>
                      <a:pPr algn="ctr" fontAlgn="ctr"/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283872"/>
                  </a:ext>
                </a:extLst>
              </a:tr>
              <a:tr h="41996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Nové veřejné budovy – výstavba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předpoklad vyhlášení – léto 2022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1,5 mld. Kč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4212960"/>
                  </a:ext>
                </a:extLst>
              </a:tr>
              <a:tr h="41996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Instalace OZE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předpoklad vyhlášení – léto 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1,7 mld.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49813124"/>
                  </a:ext>
                </a:extLst>
              </a:tr>
              <a:tr h="41996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Energetické úspory technologických procesů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předpoklad vyhlášení – léto 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2 mld.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39409463"/>
                  </a:ext>
                </a:extLst>
              </a:tr>
              <a:tr h="41996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Energetické úspory veřejných budov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vyhlášení po vyčerpání NPO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8 mld.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440215"/>
                  </a:ext>
                </a:extLst>
              </a:tr>
              <a:tr h="422847">
                <a:tc gridSpan="3"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00529F"/>
                          </a:solidFill>
                          <a:effectLst/>
                          <a:latin typeface="Segoe UI" panose="020B0502040204020203" pitchFamily="34" charset="0"/>
                        </a:rPr>
                        <a:t>MODERNIZAČNÍ FOND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defPPr/>
                    </a:lstStyle>
                    <a:p>
                      <a:pPr algn="ctr" fontAlgn="ctr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>
                      <a:defPPr/>
                    </a:lstStyle>
                    <a:p>
                      <a:pPr algn="ctr" fontAlgn="ctr"/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0467870"/>
                  </a:ext>
                </a:extLst>
              </a:tr>
              <a:tr h="41996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Podpora komunální energetiky malých obcí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předpoklad 6/2022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1 mld. Kč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6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92611015"/>
                  </a:ext>
                </a:extLst>
              </a:tr>
              <a:tr h="560919">
                <a:tc>
                  <a:txBody>
                    <a:bodyPr/>
                    <a:lstStyle>
                      <a:defPPr/>
                    </a:lstStyle>
                    <a:p>
                      <a:pPr algn="l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Podpora rozvoje komunální energetické infrastruktury jako potenciálu rozvoje energetických společenství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0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předpoklad 6/2022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600" b="1" i="0" u="none" strike="noStrike">
                          <a:solidFill>
                            <a:schemeClr val="tx2"/>
                          </a:solidFill>
                          <a:effectLst/>
                          <a:latin typeface="Segoe UI" panose="020B0502040204020203" pitchFamily="34" charset="0"/>
                        </a:rPr>
                        <a:t>2 mld. Kč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8954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6543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75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0544" y="0"/>
            <a:ext cx="3568546" cy="161827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852A0"/>
                </a:solidFill>
                <a:latin typeface="+mn-lt"/>
              </a:rPr>
              <a:t>ZAHÁJENÍ</a:t>
            </a:r>
            <a:r>
              <a:rPr lang="cs-CZ" sz="4000" b="1" dirty="0">
                <a:solidFill>
                  <a:srgbClr val="0852A0"/>
                </a:solidFill>
                <a:latin typeface="+mn-lt"/>
              </a:rPr>
              <a:t> </a:t>
            </a:r>
            <a:br>
              <a:rPr lang="cs-CZ" sz="4000" b="1" dirty="0">
                <a:solidFill>
                  <a:srgbClr val="0852A0"/>
                </a:solidFill>
                <a:latin typeface="+mn-lt"/>
              </a:rPr>
            </a:br>
            <a:r>
              <a:rPr lang="cs-CZ" b="1" dirty="0">
                <a:solidFill>
                  <a:srgbClr val="0852A0"/>
                </a:solidFill>
                <a:latin typeface="+mn-lt"/>
              </a:rPr>
              <a:t>KONFERENCE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0738ED-0EF9-E77F-F065-67C7FD3B6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19" y="3175000"/>
            <a:ext cx="4108781" cy="40576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EDC806-90E1-B1F3-056E-8EC2CBF11740}"/>
              </a:ext>
            </a:extLst>
          </p:cNvPr>
          <p:cNvSpPr txBox="1"/>
          <p:nvPr/>
        </p:nvSpPr>
        <p:spPr>
          <a:xfrm>
            <a:off x="81033" y="1289813"/>
            <a:ext cx="9836150" cy="548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cs-CZ" sz="1200" b="1" dirty="0">
                <a:solidFill>
                  <a:srgbClr val="024DA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lvl="0"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Bartoš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místopředseda vlády pro digitalizaci </a:t>
            </a:r>
          </a:p>
          <a:p>
            <a:pPr marL="895350" lvl="0">
              <a:spcAft>
                <a:spcPts val="800"/>
              </a:spcAft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ministr pro místní rozvoj ČR</a:t>
            </a:r>
          </a:p>
          <a:p>
            <a:pPr marL="1079500" lvl="0" indent="-184150"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lvl="0"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Elisa </a:t>
            </a:r>
            <a:r>
              <a:rPr lang="cs-CZ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Ferreira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komisařka EU pro soudržnost </a:t>
            </a:r>
          </a:p>
          <a:p>
            <a:pPr marL="895350" lvl="0">
              <a:spcAft>
                <a:spcPts val="800"/>
              </a:spcAft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reformy</a:t>
            </a:r>
          </a:p>
          <a:p>
            <a:pPr marL="1079500" lvl="0" indent="-184150"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lvl="0"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Manuela </a:t>
            </a:r>
            <a:r>
              <a:rPr lang="cs-CZ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Geleng</a:t>
            </a: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ředitelka GŘ pro Zaměstnanost, sociální věci a sociální začleňování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  <a:p>
            <a:endParaRPr lang="cs-CZ" sz="105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BD5D01-E409-4945-85C0-847B221FC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306007"/>
            <a:ext cx="3298068" cy="5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7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258368" y="4439521"/>
            <a:ext cx="7403977" cy="10967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cs-CZ" b="1">
                <a:solidFill>
                  <a:srgbClr val="44546A"/>
                </a:solidFill>
              </a:rPr>
              <a:t>Ing. Petr Valdman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cs-CZ">
                <a:solidFill>
                  <a:srgbClr val="44546A"/>
                </a:solidFill>
              </a:rPr>
              <a:t>ředitel Státního fondu životního prostředí ČR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cs-CZ">
              <a:solidFill>
                <a:srgbClr val="44546A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258368" y="2966904"/>
            <a:ext cx="786561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cs-CZ" sz="4000" b="1">
                <a:solidFill>
                  <a:srgbClr val="44546A"/>
                </a:solidFill>
              </a:rPr>
              <a:t>Děkuji za pozornost.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31" y="454903"/>
            <a:ext cx="3790158" cy="10538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 r="23867"/>
          <a:stretch>
            <a:fillRect/>
          </a:stretch>
        </p:blipFill>
        <p:spPr>
          <a:xfrm>
            <a:off x="8549197" y="133084"/>
            <a:ext cx="3018408" cy="178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7488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72F3E4-156E-0045-911B-1B54C82DB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/>
          </a:lstStyle>
          <a:p>
            <a:br>
              <a:rPr lang="cs-CZ"/>
            </a:br>
            <a:r>
              <a:rPr lang="cs-CZ"/>
              <a:t>IROP 2021 - 2027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0EB2BE-A47F-6743-A95B-DD2D721E2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699" y="4293172"/>
            <a:ext cx="7086600" cy="1156169"/>
          </a:xfrm>
        </p:spPr>
        <p:txBody>
          <a:bodyPr>
            <a:normAutofit/>
          </a:bodyPr>
          <a:lstStyle>
            <a:defPPr/>
          </a:lstStyle>
          <a:p>
            <a:r>
              <a:rPr lang="cs-CZ" sz="1800"/>
              <a:t>Konference „Co nám fondy EU přináší pro další roky a jak využijeme nadcházející CZ PRES“</a:t>
            </a:r>
          </a:p>
          <a:p>
            <a:r>
              <a:rPr lang="cs-CZ" sz="1800"/>
              <a:t>24. 5. 2022 Praha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492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Obrázek 7" descr="Obsah obrázku exteriér, silnice, stopa, stanice&#10;&#10;Popis byl vytvořen automaticky">
            <a:extLst>
              <a:ext uri="{FF2B5EF4-FFF2-40B4-BE49-F238E27FC236}">
                <a16:creationId xmlns:a16="http://schemas.microsoft.com/office/drawing/2014/main" id="{04DF8653-2BF6-4506-8F4E-33D60CA1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67" r="23684"/>
          <a:stretch>
            <a:fillRect/>
          </a:stretch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E0D3BA-A33D-4E1A-B205-28DCF5BD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>
            <a:defPPr/>
          </a:lstStyle>
          <a:p>
            <a:r>
              <a:rPr lang="cs-CZ" sz="3400"/>
              <a:t>IROP 2021-2027</a:t>
            </a:r>
            <a:br>
              <a:rPr lang="cs-CZ" sz="3400"/>
            </a:br>
            <a:endParaRPr lang="cs-CZ" sz="3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A3C93F-E0FE-46DE-9431-BFC0B700B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195336"/>
            <a:ext cx="5065776" cy="4317169"/>
          </a:xfrm>
        </p:spPr>
        <p:txBody>
          <a:bodyPr anchor="t">
            <a:normAutofit/>
          </a:bodyPr>
          <a:lstStyle>
            <a:defPPr/>
          </a:lstStyle>
          <a:p>
            <a:pPr marL="449263" indent="-449263"/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Řídicí orgán IROP: Ministerstvo pro místní rozvoj</a:t>
            </a:r>
          </a:p>
          <a:p>
            <a:pPr marL="449263" indent="-449263"/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Zprostředkující subjekt: Centrum pro regionální rozvoj</a:t>
            </a:r>
          </a:p>
          <a:p>
            <a:pPr marL="449263" indent="-449263"/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1600" b="1">
                <a:solidFill>
                  <a:schemeClr val="bg2">
                    <a:lumMod val="50000"/>
                  </a:schemeClr>
                </a:solidFill>
              </a:rPr>
              <a:t>Priority:</a:t>
            </a:r>
          </a:p>
          <a:p>
            <a:pPr lvl="3" fontAlgn="ctr">
              <a:buFont typeface="Arial" pitchFamily="34" charset="0"/>
              <a:buChar char="•"/>
            </a:pPr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Zlepšení výkonu veřejné správy</a:t>
            </a:r>
          </a:p>
          <a:p>
            <a:pPr lvl="3" fontAlgn="ctr">
              <a:buFont typeface="Arial" pitchFamily="34" charset="0"/>
              <a:buChar char="•"/>
            </a:pPr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Zelená infrastruktura měst a obcí, ochrana obyvatelstva</a:t>
            </a:r>
          </a:p>
          <a:p>
            <a:pPr lvl="3" fontAlgn="ctr">
              <a:buFont typeface="Arial" pitchFamily="34" charset="0"/>
              <a:buChar char="•"/>
            </a:pPr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Rozvoj dopravní infrastruktury</a:t>
            </a:r>
          </a:p>
          <a:p>
            <a:pPr lvl="3" fontAlgn="ctr">
              <a:buFont typeface="Arial" pitchFamily="34" charset="0"/>
              <a:buChar char="•"/>
            </a:pPr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Zlepšení kvality a dostupnosti sociálních a zdravotních služeb a vzdělávací infrastruktury a rozvoj kulturního dědictví</a:t>
            </a:r>
          </a:p>
          <a:p>
            <a:pPr lvl="3" fontAlgn="ctr">
              <a:buFont typeface="Arial" pitchFamily="34" charset="0"/>
              <a:buChar char="•"/>
            </a:pPr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Komunitně vedený místní rozvoj   </a:t>
            </a:r>
          </a:p>
          <a:p>
            <a:pPr lvl="3" fontAlgn="ctr">
              <a:buFont typeface="Arial" pitchFamily="34" charset="0"/>
              <a:buChar char="•"/>
            </a:pPr>
            <a:r>
              <a:rPr lang="cs-CZ" sz="1600">
                <a:solidFill>
                  <a:schemeClr val="bg2">
                    <a:lumMod val="50000"/>
                  </a:schemeClr>
                </a:solidFill>
              </a:rPr>
              <a:t>Rozvoj městské mobility</a:t>
            </a:r>
          </a:p>
          <a:p>
            <a:pPr marL="449263" indent="-449263"/>
            <a:endParaRPr lang="cs-CZ" sz="1100"/>
          </a:p>
          <a:p>
            <a:endParaRPr lang="cs-CZ" sz="1100"/>
          </a:p>
          <a:p>
            <a:endParaRPr lang="cs-CZ" sz="1100"/>
          </a:p>
          <a:p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241315321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122D1-6CB8-214A-B842-D4DC0DF3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292225"/>
          </a:xfrm>
        </p:spPr>
        <p:txBody>
          <a:bodyPr>
            <a:normAutofit/>
          </a:bodyPr>
          <a:lstStyle>
            <a:defPPr/>
          </a:lstStyle>
          <a:p>
            <a:pPr algn="ctr"/>
            <a:r>
              <a:rPr lang="cs-CZ"/>
              <a:t>Harmonogram přípravy IROP 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1E14C7E3-E506-4582-BD80-933B16267D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933851"/>
              </p:ext>
            </p:extLst>
          </p:nvPr>
        </p:nvGraphicFramePr>
        <p:xfrm>
          <a:off x="838199" y="1263536"/>
          <a:ext cx="10515597" cy="4382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075">
                  <a:extLst>
                    <a:ext uri="{9D8B030D-6E8A-4147-A177-3AD203B41FA5}">
                      <a16:colId xmlns:a16="http://schemas.microsoft.com/office/drawing/2014/main" val="3573875388"/>
                    </a:ext>
                  </a:extLst>
                </a:gridCol>
                <a:gridCol w="2634915">
                  <a:extLst>
                    <a:ext uri="{9D8B030D-6E8A-4147-A177-3AD203B41FA5}">
                      <a16:colId xmlns:a16="http://schemas.microsoft.com/office/drawing/2014/main" val="3486855828"/>
                    </a:ext>
                  </a:extLst>
                </a:gridCol>
                <a:gridCol w="2137607">
                  <a:extLst>
                    <a:ext uri="{9D8B030D-6E8A-4147-A177-3AD203B41FA5}">
                      <a16:colId xmlns:a16="http://schemas.microsoft.com/office/drawing/2014/main" val="1687446273"/>
                    </a:ext>
                  </a:extLst>
                </a:gridCol>
              </a:tblGrid>
              <a:tr h="661150"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 sz="1400">
                          <a:latin typeface="+mn-lt"/>
                        </a:rPr>
                        <a:t>Úkol</a:t>
                      </a:r>
                    </a:p>
                    <a:p>
                      <a:endParaRPr lang="cs-CZ" sz="14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 sz="1400" b="1">
                          <a:effectLst/>
                          <a:latin typeface="+mn-lt"/>
                          <a:cs typeface="Arial" pitchFamily="34" charset="0"/>
                        </a:rPr>
                        <a:t>Termín</a:t>
                      </a:r>
                      <a:endParaRPr lang="cs-CZ" sz="14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 sz="1400" b="1">
                          <a:effectLst/>
                          <a:latin typeface="+mn-lt"/>
                          <a:cs typeface="Arial" pitchFamily="34" charset="0"/>
                        </a:rPr>
                        <a:t>Garant</a:t>
                      </a:r>
                      <a:endParaRPr lang="cs-CZ" sz="14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5770578"/>
                  </a:ext>
                </a:extLst>
              </a:tr>
              <a:tr h="383047"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Schválení Programového dokumentu IROP vládou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5. 11. 2021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Vláda/ŘO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9210890"/>
                  </a:ext>
                </a:extLst>
              </a:tr>
              <a:tr h="383047"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 jednání Monitorovacího výboru IROP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17. 12. 2021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8156151"/>
                  </a:ext>
                </a:extLst>
              </a:tr>
              <a:tr h="527018"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Oficiální odeslání PD IROP na EK  -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začátek formálního vyjednávání s 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19. 1. 2022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ŘO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294769"/>
                  </a:ext>
                </a:extLst>
              </a:tr>
              <a:tr h="527018"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Oficiální připomínky EK k PD IROP a jejich vypořádání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březen-květen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5375549"/>
                  </a:ext>
                </a:extLst>
              </a:tr>
              <a:tr h="383047"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Rozhodnutí EK o schválení PD IROP</a:t>
                      </a:r>
                      <a:endParaRPr lang="cs-CZ" sz="1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červen/červenec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2416828"/>
                  </a:ext>
                </a:extLst>
              </a:tr>
              <a:tr h="527018">
                <a:tc>
                  <a:txBody>
                    <a:bodyPr/>
                    <a:lstStyle>
                      <a:defPPr/>
                    </a:lstStyle>
                    <a:p>
                      <a:pPr marL="0" indent="0">
                        <a:lnSpc>
                          <a:spcPct val="107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jednání Monitorovacího výboru IROP 2021-2027 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(schválení kritérií)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červen/červenec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3256195"/>
                  </a:ext>
                </a:extLst>
              </a:tr>
              <a:tr h="495666">
                <a:tc>
                  <a:txBody>
                    <a:bodyPr/>
                    <a:lstStyle>
                      <a:defPPr/>
                    </a:lstStyle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PRVNÍ VÝZVY IROP PRO INDIVIDUÁLNÍ PROJEKTY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  <a:sym typeface="Arial"/>
                        </a:rPr>
                        <a:t>červenec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ŘO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051876"/>
                  </a:ext>
                </a:extLst>
              </a:tr>
              <a:tr h="495666">
                <a:tc>
                  <a:txBody>
                    <a:bodyPr/>
                    <a:lstStyle>
                      <a:defPPr/>
                    </a:lstStyle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PRVNÍ VÝZVY IROP PRO INTEGROVANÉ PROJEKTY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  <a:sym typeface="Arial"/>
                        </a:rPr>
                        <a:t>2. polovina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4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ŘO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9739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80331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80902-C029-4CDC-BFB4-91BDB664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00050"/>
            <a:ext cx="10477500" cy="1290638"/>
          </a:xfrm>
        </p:spPr>
        <p:txBody>
          <a:bodyPr anchor="t"/>
          <a:lstStyle>
            <a:defPPr/>
          </a:lstStyle>
          <a:p>
            <a:pPr algn="ctr"/>
            <a:r>
              <a:rPr lang="cs-CZ"/>
              <a:t>Návrh rozdělení alokace v IROP</a:t>
            </a:r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23D02836-B6D7-441C-99D1-12D93D849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898208"/>
              </p:ext>
            </p:extLst>
          </p:nvPr>
        </p:nvGraphicFramePr>
        <p:xfrm>
          <a:off x="838200" y="1233488"/>
          <a:ext cx="10515600" cy="4798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110416581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576834667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30178401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5814961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4030543781"/>
                    </a:ext>
                  </a:extLst>
                </a:gridCol>
              </a:tblGrid>
              <a:tr h="478472"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>
                          <a:latin typeface="+mj-lt"/>
                        </a:rPr>
                        <a:t>Cíl politiky / priorita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>
                          <a:latin typeface="+mj-lt"/>
                        </a:rPr>
                        <a:t>Specifický cíl</a:t>
                      </a:r>
                    </a:p>
                    <a:p>
                      <a:pPr algn="ctr"/>
                      <a:endParaRPr lang="cs-CZ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>
                          <a:latin typeface="+mj-lt"/>
                        </a:rPr>
                        <a:t>Téma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>
                          <a:latin typeface="+mj-lt"/>
                        </a:rPr>
                        <a:t>Fond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>
                          <a:latin typeface="+mj-lt"/>
                        </a:rPr>
                        <a:t>Alokace specifického cíle (Kč)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790081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eGovernment a kyberbezpečnost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12 424 093 301  </a:t>
                      </a:r>
                      <a:endParaRPr lang="cs-CZ" sz="1200" b="1" i="0" u="none" strike="noStrike" kern="1200" cap="non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576000"/>
                  </a:ext>
                </a:extLst>
              </a:tr>
              <a:tr h="370840">
                <a:tc rowSpan="2"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9 333 305 380  </a:t>
                      </a:r>
                      <a:endParaRPr lang="cs-CZ" sz="12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072472"/>
                  </a:ext>
                </a:extLst>
              </a:tr>
              <a:tr h="370840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2.2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Zelená infrastruktura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 fontAlgn="ctr"/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13 795 964 504  </a:t>
                      </a:r>
                      <a:endParaRPr lang="cs-CZ" sz="12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898295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Silnice II. třídy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10 166 689 736  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6597735"/>
                  </a:ext>
                </a:extLst>
              </a:tr>
              <a:tr h="370840">
                <a:tc rowSpan="4"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14 070 685 797 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12105"/>
                  </a:ext>
                </a:extLst>
              </a:tr>
              <a:tr h="370840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  <a:sym typeface="Arial"/>
                        </a:rPr>
                        <a:t>Sociální</a:t>
                      </a: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infrastruktura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9 049 128 827  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684602"/>
                  </a:ext>
                </a:extLst>
              </a:tr>
              <a:tr h="370840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9 565 642 065  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55465"/>
                  </a:ext>
                </a:extLst>
              </a:tr>
              <a:tr h="355215">
                <a:tc vMerge="1"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 cap="non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8 834 462 816  </a:t>
                      </a:r>
                      <a:endParaRPr lang="cs-CZ" sz="1200" b="1" i="0" u="none" strike="noStrike" kern="1200" cap="non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CCC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955404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7 968 639 382  </a:t>
                      </a:r>
                      <a:endParaRPr lang="cs-CZ" sz="1200" b="1" i="0" u="none" strike="noStrike" kern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226304"/>
                  </a:ext>
                </a:extLst>
              </a:tr>
              <a:tr h="465772"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CP 2 – priorita 6</a:t>
                      </a:r>
                    </a:p>
                  </a:txBody>
                  <a:tcPr marL="9525" marR="9525" marT="9525" marB="0" anchor="ctr">
                    <a:solidFill>
                      <a:srgbClr val="4D81E4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SC 6.1</a:t>
                      </a:r>
                    </a:p>
                  </a:txBody>
                  <a:tcPr marL="9525" marR="9525" marT="9525" marB="0" anchor="ctr">
                    <a:solidFill>
                      <a:srgbClr val="4D81E4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Čistá a aktivní mobilita</a:t>
                      </a:r>
                    </a:p>
                  </a:txBody>
                  <a:tcPr marL="9525" marR="9525" marT="9525" marB="0" anchor="ctr">
                    <a:solidFill>
                      <a:srgbClr val="4D81E4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rgbClr val="4D81E4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0" algn="r" defTabSz="914400" rtl="0" eaLnBrk="1" fontAlgn="b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cs-CZ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20 371 428 707  </a:t>
                      </a:r>
                      <a:endParaRPr lang="cs-CZ" sz="12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D8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69353"/>
                  </a:ext>
                </a:extLst>
              </a:tr>
              <a:tr h="370840">
                <a:tc>
                  <a:txBody>
                    <a:bodyPr/>
                    <a:lstStyle>
                      <a:defPPr/>
                    </a:lstStyle>
                    <a:p>
                      <a:pPr algn="ctr"/>
                      <a:r>
                        <a:rPr lang="cs-CZ" sz="1400" b="1">
                          <a:latin typeface="+mn-lt"/>
                        </a:rPr>
                        <a:t>CELKEM</a:t>
                      </a:r>
                    </a:p>
                  </a:txBody>
                  <a:tcPr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endParaRPr lang="cs-CZ" b="1">
                        <a:latin typeface="+mn-lt"/>
                      </a:endParaRPr>
                    </a:p>
                  </a:txBody>
                  <a:tcPr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endParaRPr lang="cs-CZ" b="1">
                        <a:latin typeface="+mn-lt"/>
                      </a:endParaRPr>
                    </a:p>
                  </a:txBody>
                  <a:tcPr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endParaRPr lang="cs-CZ" b="1">
                        <a:latin typeface="+mn-lt"/>
                      </a:endParaRPr>
                    </a:p>
                  </a:txBody>
                  <a:tcPr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r"/>
                      <a:r>
                        <a:rPr lang="cs-CZ" sz="1200" b="1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117 670 936 835</a:t>
                      </a:r>
                      <a:endParaRPr lang="cs-CZ" sz="1200" b="1">
                        <a:latin typeface="+mn-lt"/>
                      </a:endParaRPr>
                    </a:p>
                  </a:txBody>
                  <a:tcPr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4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1062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59EF3-CBED-4113-B88D-7502C4F9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pPr algn="ctr"/>
            <a:r>
              <a:rPr lang="cs-CZ"/>
              <a:t>Jízdní řád výzev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A06197-780C-43B6-A9FE-4BE9D5026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32"/>
            <a:ext cx="10515600" cy="4717131"/>
          </a:xfrm>
        </p:spPr>
        <p:txBody>
          <a:bodyPr>
            <a:normAutofit fontScale="92500" lnSpcReduction="20000"/>
          </a:bodyPr>
          <a:lstStyle>
            <a:defPPr/>
          </a:lstStyle>
          <a:p>
            <a:pPr marL="449263" indent="-449263">
              <a:lnSpc>
                <a:spcPct val="160000"/>
              </a:lnSpc>
            </a:pPr>
            <a:r>
              <a:rPr lang="cs-CZ" sz="2300" b="1">
                <a:cs typeface="Arial" pitchFamily="34" charset="0"/>
              </a:rPr>
              <a:t>V prvním sledu (do podzimu 2022): </a:t>
            </a:r>
            <a:r>
              <a:rPr lang="cs-CZ" sz="2300">
                <a:cs typeface="Arial" pitchFamily="34" charset="0"/>
              </a:rPr>
              <a:t>silnice, kybernetická bezpečnost, knihovny, MŠ, vozidla, sociální služby, IZS-ZZS, muzea, ZŠ, cyklodoprava, eGovernment, SŠ, psychiatrie, bezpečnost dopravy, IZS-MV, další vzdělávání, památky</a:t>
            </a:r>
          </a:p>
          <a:p>
            <a:pPr marL="449263" indent="-449263">
              <a:lnSpc>
                <a:spcPct val="160000"/>
              </a:lnSpc>
            </a:pPr>
            <a:r>
              <a:rPr lang="cs-CZ" sz="2300" b="1"/>
              <a:t>V druhém sledu (zima 2022): </a:t>
            </a:r>
            <a:r>
              <a:rPr lang="cs-CZ" sz="2300"/>
              <a:t>následná péče, sociální bydlení, paliativní péče, telematika, eHealth, speciální vzdělávání, terminály, DI sociálních služeb, neveřejné sítě</a:t>
            </a:r>
          </a:p>
          <a:p>
            <a:pPr marL="449263" indent="-449263">
              <a:lnSpc>
                <a:spcPct val="160000"/>
              </a:lnSpc>
            </a:pPr>
            <a:r>
              <a:rPr lang="cs-CZ" sz="2300" b="1">
                <a:cs typeface="Arial" pitchFamily="34" charset="0"/>
              </a:rPr>
              <a:t>V třetím sledu (až 2023): </a:t>
            </a:r>
            <a:r>
              <a:rPr lang="cs-CZ" sz="2300">
                <a:cs typeface="Arial" pitchFamily="34" charset="0"/>
              </a:rPr>
              <a:t>veřejná prostranství, plnicí a dobíjecí stanice, cestovní ruch, standardizace ÚP, infekční kliniky, onkologická péče, urgentní příjmy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cs-CZ" sz="2300" b="1">
                <a:cs typeface="Arial" pitchFamily="34" charset="0"/>
              </a:rPr>
              <a:t>Integrované výzvy budou vyhlášeny vždy po individuálních výzvách</a:t>
            </a:r>
          </a:p>
          <a:p>
            <a:pPr marL="0" indent="0">
              <a:buNone/>
            </a:pPr>
            <a:endParaRPr lang="cs-CZ" sz="1600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6320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A24356-676E-48FD-87D6-EC43C21C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>
            <a:defPPr/>
          </a:lstStyle>
          <a:p>
            <a:r>
              <a:rPr lang="cs-CZ" sz="3400"/>
              <a:t>Změny v IROP ve srovnání s obdobím 2014 - 2020</a:t>
            </a:r>
            <a:br>
              <a:rPr lang="cs-CZ" sz="3400"/>
            </a:br>
            <a:endParaRPr lang="cs-CZ" sz="3400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5BDE8F-FC2B-4238-958C-5FE8A2CB6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>
            <a:defPPr/>
          </a:lstStyle>
          <a:p>
            <a:pPr marL="0" indent="0">
              <a:buNone/>
            </a:pPr>
            <a:r>
              <a:rPr lang="cs-CZ" sz="1700" b="1">
                <a:latin typeface="Arial" pitchFamily="34" charset="0"/>
                <a:cs typeface="Arial" pitchFamily="34" charset="0"/>
              </a:rPr>
              <a:t>Nová témata v IROP</a:t>
            </a:r>
          </a:p>
          <a:p>
            <a:pPr marL="449263" lvl="1" indent="-449263"/>
            <a:r>
              <a:rPr lang="cs-CZ" sz="1700"/>
              <a:t>Zelená a modrá infrastruktura veřejných prostranství obcí a měst</a:t>
            </a:r>
          </a:p>
          <a:p>
            <a:pPr marL="449263" lvl="1" indent="-449263"/>
            <a:r>
              <a:rPr lang="cs-CZ" sz="1700"/>
              <a:t>Veřejná infrastruktura pro cestovní ruch</a:t>
            </a:r>
          </a:p>
          <a:p>
            <a:pPr marL="449263" lvl="1" indent="-449263"/>
            <a:r>
              <a:rPr lang="cs-CZ" sz="1700"/>
              <a:t>Jiné dílčí aktivity např. ve zdravotnictví (paliativní péče), ve vzdělávání (komunitní hřiště)</a:t>
            </a:r>
          </a:p>
          <a:p>
            <a:pPr marL="449263" lvl="1" indent="-449263"/>
            <a:r>
              <a:rPr lang="cs-CZ" sz="1700"/>
              <a:t>Širší možnosti pro CLLD (kulturní památky, obecní knihovny, opravy požárních nádrží atd.)</a:t>
            </a:r>
          </a:p>
          <a:p>
            <a:pPr marL="449263" indent="-449263"/>
            <a:endParaRPr lang="cs-CZ" sz="1700"/>
          </a:p>
          <a:p>
            <a:pPr marL="0" indent="0">
              <a:buNone/>
            </a:pPr>
            <a:endParaRPr lang="cs-CZ" sz="1700"/>
          </a:p>
          <a:p>
            <a:endParaRPr lang="cs-CZ" sz="170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408750A-0163-4F23-8DC5-A98DE5B3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98" r="2568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515694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E0D3BA-A33D-4E1A-B205-28DCF5BD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>
            <a:defPPr/>
          </a:lstStyle>
          <a:p>
            <a:r>
              <a:rPr lang="cs-CZ" sz="3400"/>
              <a:t>Změny v IROP ve srovnání s obdobím 2014 - 2020</a:t>
            </a:r>
            <a:br>
              <a:rPr lang="cs-CZ" sz="3400"/>
            </a:br>
            <a:endParaRPr lang="cs-CZ" sz="34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A3C93F-E0FE-46DE-9431-BFC0B700B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>
            <a:defPPr/>
          </a:lstStyle>
          <a:p>
            <a:pPr marL="800100" indent="0">
              <a:buNone/>
            </a:pPr>
            <a:endParaRPr lang="cs-CZ" sz="1500"/>
          </a:p>
          <a:p>
            <a:pPr marL="0" indent="0">
              <a:buNone/>
            </a:pPr>
            <a:r>
              <a:rPr lang="cs-CZ" sz="1800" b="1">
                <a:latin typeface="Arial" pitchFamily="34" charset="0"/>
                <a:cs typeface="Arial" pitchFamily="34" charset="0"/>
              </a:rPr>
              <a:t>Co v IROP už nebude</a:t>
            </a:r>
            <a:endParaRPr lang="cs-CZ" sz="1800"/>
          </a:p>
          <a:p>
            <a:pPr marL="449263" indent="-449263"/>
            <a:r>
              <a:rPr lang="cs-CZ" sz="1600"/>
              <a:t>Zateplování bytových domů (MŽP – Nová Zelená úsporám)</a:t>
            </a:r>
          </a:p>
          <a:p>
            <a:pPr marL="449263" indent="-449263"/>
            <a:r>
              <a:rPr lang="cs-CZ" sz="1600"/>
              <a:t>Územní plánování (národní dotace, OPŽP)</a:t>
            </a:r>
          </a:p>
          <a:p>
            <a:pPr marL="449263" indent="-449263"/>
            <a:r>
              <a:rPr lang="cs-CZ" sz="1600"/>
              <a:t>Komunitní centra (Společná zemědělská politika)</a:t>
            </a:r>
          </a:p>
          <a:p>
            <a:pPr marL="449263" indent="-449263"/>
            <a:r>
              <a:rPr lang="cs-CZ" sz="1600"/>
              <a:t>Sociální podnikání (OPZ+)</a:t>
            </a:r>
          </a:p>
          <a:p>
            <a:pPr marL="449263" indent="-449263"/>
            <a:r>
              <a:rPr lang="cs-CZ" sz="1600"/>
              <a:t>Režijní a animační výdaje MAS (OPTP)</a:t>
            </a:r>
          </a:p>
          <a:p>
            <a:endParaRPr lang="cs-CZ" sz="1500"/>
          </a:p>
          <a:p>
            <a:endParaRPr lang="cs-CZ" sz="1500"/>
          </a:p>
          <a:p>
            <a:endParaRPr lang="cs-CZ" sz="1500"/>
          </a:p>
        </p:txBody>
      </p:sp>
      <p:pic>
        <p:nvPicPr>
          <p:cNvPr id="6" name="Obrázek 5" descr="Obsah obrázku interiér, strop, patro, zeď&#10;&#10;Popis byl vytvořen automaticky">
            <a:extLst>
              <a:ext uri="{FF2B5EF4-FFF2-40B4-BE49-F238E27FC236}">
                <a16:creationId xmlns:a16="http://schemas.microsoft.com/office/drawing/2014/main" id="{FF84FA56-F0E3-470D-BDF2-A8FFE007D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99" r="14847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719206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8B732B-27C8-4190-BA54-EEFE37BB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pPr algn="ctr"/>
            <a:r>
              <a:rPr lang="cs-CZ" sz="4000"/>
              <a:t>Změny a zjednodušení v IROP 2021 - 2027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E70FBB-FC13-462A-87DA-0860790B6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01089"/>
          </a:xfrm>
        </p:spPr>
        <p:txBody>
          <a:bodyPr/>
          <a:lstStyle>
            <a:defPPr/>
          </a:lstStyle>
          <a:p>
            <a:pPr marL="449263" indent="-449263"/>
            <a:r>
              <a:rPr lang="cs-CZ" sz="1800" b="1"/>
              <a:t>Zjednodušené metody vykazování </a:t>
            </a:r>
          </a:p>
          <a:p>
            <a:pPr marL="1171575" lvl="2" indent="-273050">
              <a:lnSpc>
                <a:spcPct val="150000"/>
              </a:lnSpc>
              <a:buSzPct val="80000"/>
            </a:pPr>
            <a:r>
              <a:rPr lang="cs-CZ" sz="1800"/>
              <a:t>7% paušál na podpůrné a doplňkové náklady v projektu</a:t>
            </a:r>
          </a:p>
          <a:p>
            <a:pPr marL="449263" lvl="2" indent="-449263">
              <a:lnSpc>
                <a:spcPct val="150000"/>
              </a:lnSpc>
            </a:pPr>
            <a:r>
              <a:rPr lang="cs-CZ" sz="1800" b="1"/>
              <a:t>Zrušení etap a automatický přesun úspor mezi sledovanými obdobími</a:t>
            </a:r>
          </a:p>
          <a:p>
            <a:pPr marL="449263" lvl="0" indent="-449263" algn="just">
              <a:lnSpc>
                <a:spcPct val="150000"/>
              </a:lnSpc>
              <a:spcBef>
                <a:spcPts val="1200"/>
              </a:spcBef>
            </a:pPr>
            <a:r>
              <a:rPr lang="cs-CZ" sz="1800" b="1"/>
              <a:t>Zjednodušená struktura Studie proveditelnosti</a:t>
            </a:r>
          </a:p>
          <a:p>
            <a:pPr marL="449263" lvl="0" indent="-449263" algn="just">
              <a:spcBef>
                <a:spcPts val="1200"/>
              </a:spcBef>
            </a:pPr>
            <a:r>
              <a:rPr lang="cs-CZ" sz="1800" b="1"/>
              <a:t>Zrušena povinnost</a:t>
            </a:r>
            <a:r>
              <a:rPr lang="cs-CZ" sz="1800"/>
              <a:t> </a:t>
            </a:r>
            <a:r>
              <a:rPr lang="cs-CZ" sz="1800" b="1"/>
              <a:t>předkládat elektronickou CBA a sledovat příjmy v projektu</a:t>
            </a:r>
            <a:endParaRPr lang="cs-CZ" sz="1800"/>
          </a:p>
          <a:p>
            <a:pPr marL="449263" indent="-449263" algn="just">
              <a:lnSpc>
                <a:spcPct val="150000"/>
              </a:lnSpc>
              <a:spcBef>
                <a:spcPts val="1200"/>
              </a:spcBef>
            </a:pPr>
            <a:r>
              <a:rPr lang="cs-CZ" sz="1800" b="1"/>
              <a:t>Hlášení změn v projektu </a:t>
            </a:r>
          </a:p>
          <a:p>
            <a:pPr marL="1171575" lvl="1" indent="-273050" algn="just">
              <a:spcBef>
                <a:spcPts val="1200"/>
              </a:spcBef>
              <a:buSzPct val="80000"/>
            </a:pPr>
            <a:r>
              <a:rPr lang="cs-CZ" sz="1800"/>
              <a:t>Pouze nejdůležitější změny se hlásí žádostí o změnu, ostatní až v monitorovacích zprávách</a:t>
            </a:r>
          </a:p>
          <a:p>
            <a:pPr marL="449263" indent="-449263" algn="just">
              <a:lnSpc>
                <a:spcPct val="150000"/>
              </a:lnSpc>
              <a:spcBef>
                <a:spcPts val="1200"/>
              </a:spcBef>
              <a:buSzPct val="80000"/>
            </a:pPr>
            <a:r>
              <a:rPr lang="cs-CZ" sz="1800"/>
              <a:t>Zřízení</a:t>
            </a:r>
            <a:r>
              <a:rPr lang="cs-CZ" sz="1800" b="1"/>
              <a:t> Konzultačního servisu CRR </a:t>
            </a:r>
            <a:r>
              <a:rPr lang="cs-CZ" sz="1800"/>
              <a:t>k projektům plánovaným do IROP</a:t>
            </a:r>
          </a:p>
          <a:p>
            <a:pPr marL="441325" indent="0" algn="just">
              <a:spcBef>
                <a:spcPts val="1200"/>
              </a:spcBef>
              <a:buSzPct val="80000"/>
              <a:buNone/>
            </a:pPr>
            <a:endParaRPr lang="cs-CZ" sz="2200"/>
          </a:p>
          <a:p>
            <a:pPr marL="914400" lvl="2" indent="0">
              <a:buNone/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9600988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6758D9-5EEF-421B-B671-2EB2B573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pPr algn="ctr"/>
            <a:r>
              <a:rPr lang="cs-CZ" sz="4000"/>
              <a:t>Kde získat informace o IROP 2021 – 2027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2B85DB-187E-4BA1-97D1-2D17355AB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>
            <a:normAutofit lnSpcReduction="10000"/>
          </a:bodyPr>
          <a:lstStyle>
            <a:defPPr/>
          </a:lstStyle>
          <a:p>
            <a:pPr marL="449263" indent="-449263"/>
            <a:r>
              <a:rPr lang="cs-CZ" sz="1800" b="1"/>
              <a:t>Webové stránky IROP </a:t>
            </a:r>
          </a:p>
          <a:p>
            <a:pPr marL="625475" indent="-176213">
              <a:buNone/>
            </a:pPr>
            <a:r>
              <a:rPr lang="cs-CZ" sz="1800">
                <a:hlinkClick r:id="rId2"/>
              </a:rPr>
              <a:t>		IROP - Ministerstvo pro místní rozvoj ČR - Úvod (mmr.cz)</a:t>
            </a:r>
            <a:endParaRPr lang="cs-CZ" sz="1800"/>
          </a:p>
          <a:p>
            <a:pPr marL="449263" indent="-449263">
              <a:lnSpc>
                <a:spcPct val="150000"/>
              </a:lnSpc>
            </a:pPr>
            <a:r>
              <a:rPr lang="cs-CZ" sz="1800" b="1"/>
              <a:t>Webové stránky Centra pro regionální rozvoj České republiky</a:t>
            </a:r>
          </a:p>
          <a:p>
            <a:pPr marL="625475" indent="-176213">
              <a:buNone/>
            </a:pPr>
            <a:r>
              <a:rPr lang="cs-CZ" sz="1800">
                <a:hlinkClick r:id="rId3"/>
              </a:rPr>
              <a:t>		IROP 2021 - 2027 - Centrum - zkušený a spolehlivý partner pro váš region (crr.cz)</a:t>
            </a:r>
            <a:endParaRPr lang="cs-CZ" sz="1800"/>
          </a:p>
          <a:p>
            <a:pPr marL="449263" indent="-449263">
              <a:lnSpc>
                <a:spcPct val="150000"/>
              </a:lnSpc>
            </a:pPr>
            <a:r>
              <a:rPr lang="cs-CZ" sz="1800" b="1"/>
              <a:t>Konzultační servis IROP</a:t>
            </a:r>
          </a:p>
          <a:p>
            <a:pPr marL="906463" lvl="1" indent="-449263">
              <a:lnSpc>
                <a:spcPct val="150000"/>
              </a:lnSpc>
              <a:buSzPct val="80000"/>
            </a:pPr>
            <a:r>
              <a:rPr lang="cs-CZ" sz="1800"/>
              <a:t>Komunikace mezi budoucími žadateli o podporu, zpracovateli žádostí o podporu a Centrem</a:t>
            </a:r>
          </a:p>
          <a:p>
            <a:pPr marL="906463" lvl="1" indent="-449263">
              <a:lnSpc>
                <a:spcPct val="150000"/>
              </a:lnSpc>
              <a:buSzPct val="80000"/>
            </a:pPr>
            <a:r>
              <a:rPr lang="cs-CZ" sz="1800"/>
              <a:t>Přehled všech dotazů a odpovědí na jednom místě</a:t>
            </a:r>
          </a:p>
          <a:p>
            <a:pPr marL="906463" lvl="1" indent="-449263">
              <a:lnSpc>
                <a:spcPct val="150000"/>
              </a:lnSpc>
              <a:buSzPct val="80000"/>
            </a:pPr>
            <a:r>
              <a:rPr lang="cs-CZ" sz="1800"/>
              <a:t>Přehled nejčastěji kladených dotazů a odpovědí  </a:t>
            </a:r>
          </a:p>
          <a:p>
            <a:pPr marL="449263" indent="-449263">
              <a:lnSpc>
                <a:spcPct val="150000"/>
              </a:lnSpc>
            </a:pPr>
            <a:r>
              <a:rPr lang="cs-CZ" sz="1800" b="1"/>
              <a:t>IROP Tour </a:t>
            </a:r>
            <a:r>
              <a:rPr lang="cs-CZ" sz="1800">
                <a:hlinkClick r:id="rId4"/>
              </a:rPr>
              <a:t>IROP - Ministerstvo pro místní rozvoj ČR - IROP TOUR - Centrum představuje IROP 2021-2027 (mmr.cz)</a:t>
            </a:r>
            <a:endParaRPr lang="cs-CZ" sz="1800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6464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0"/>
            <a:ext cx="12029934" cy="144983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852A0"/>
                </a:solidFill>
                <a:latin typeface="+mn-lt"/>
              </a:rPr>
              <a:t>SMĚŘOVÁNÍ POLITIKY SOUDRŽNOSTI: VIZE PŘEDSEDNICTVÍ ČR V RADĚ EU</a:t>
            </a:r>
            <a:endParaRPr lang="cs-CZ" b="1" dirty="0">
              <a:solidFill>
                <a:srgbClr val="0852A0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0738ED-0EF9-E77F-F065-67C7FD3B6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19" y="3175000"/>
            <a:ext cx="4108781" cy="40576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EDC806-90E1-B1F3-056E-8EC2CBF11740}"/>
              </a:ext>
            </a:extLst>
          </p:cNvPr>
          <p:cNvSpPr txBox="1"/>
          <p:nvPr/>
        </p:nvSpPr>
        <p:spPr>
          <a:xfrm>
            <a:off x="301459" y="1096721"/>
            <a:ext cx="9836150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>
              <a:spcAft>
                <a:spcPts val="800"/>
              </a:spcAft>
            </a:pPr>
            <a:r>
              <a:rPr lang="cs-CZ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Ivan Bartoš – </a:t>
            </a:r>
            <a:r>
              <a:rPr lang="cs-CZ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místopředseda vlády pro digitalizaci a ministr pro místní rozvoj ČR </a:t>
            </a:r>
          </a:p>
          <a:p>
            <a:pPr marL="895350"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Elisa </a:t>
            </a:r>
            <a:r>
              <a:rPr lang="cs-CZ" sz="2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Ferreira</a:t>
            </a: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komisařka EU pro soudržnost a reformy </a:t>
            </a:r>
          </a:p>
          <a:p>
            <a:pPr marL="895350"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Štěpán Černý – </a:t>
            </a:r>
            <a:r>
              <a:rPr lang="cs-CZ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náměstek Sekce pro evropské záležitosti Úřadu vlády ČR</a:t>
            </a:r>
          </a:p>
          <a:p>
            <a:pPr marL="895350"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Mikuláš </a:t>
            </a:r>
            <a:r>
              <a:rPr lang="cs-CZ" sz="2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Peksa</a:t>
            </a: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poslanec Evropského parlamentu </a:t>
            </a:r>
          </a:p>
          <a:p>
            <a:pPr marL="895350"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Roman Línek – </a:t>
            </a:r>
            <a:r>
              <a:rPr lang="cs-CZ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člen Výboru regionů EU a zástupce krajů</a:t>
            </a:r>
          </a:p>
          <a:p>
            <a:endParaRPr lang="cs-CZ" sz="105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DDC70E-51C1-4B20-B13B-E29FDF8A8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250014"/>
            <a:ext cx="3298068" cy="5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1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5A189-3D58-4E03-8FB8-D015A919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defPPr/>
          </a:lstStyle>
          <a:p>
            <a:r>
              <a:rPr lang="cs-CZ" sz="4000"/>
              <a:t>Změny a zjednodušení v IROP 2021 - 2027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31E27D-3E4C-4496-BEEA-2DB0702FC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defPPr/>
          </a:lstStyle>
          <a:p>
            <a:pPr marL="449263" indent="-449263" algn="just">
              <a:lnSpc>
                <a:spcPct val="150000"/>
              </a:lnSpc>
              <a:spcBef>
                <a:spcPts val="1200"/>
              </a:spcBef>
            </a:pPr>
            <a:r>
              <a:rPr lang="cs-CZ" sz="1800" b="1"/>
              <a:t>Všechny výzvy v IROP budou průběžné</a:t>
            </a:r>
            <a:endParaRPr lang="cs-CZ" sz="1800"/>
          </a:p>
          <a:p>
            <a:pPr marL="449263" lvl="0" indent="-449263" algn="just">
              <a:lnSpc>
                <a:spcPct val="150000"/>
              </a:lnSpc>
              <a:spcBef>
                <a:spcPts val="1200"/>
              </a:spcBef>
            </a:pPr>
            <a:r>
              <a:rPr lang="cs-CZ" sz="1800" b="1"/>
              <a:t>Oprava zjevných formálních chyb</a:t>
            </a:r>
            <a:r>
              <a:rPr lang="cs-CZ" sz="1800"/>
              <a:t> </a:t>
            </a:r>
            <a:r>
              <a:rPr lang="cs-CZ" sz="1800" b="1"/>
              <a:t>žádosti o podporu</a:t>
            </a:r>
          </a:p>
          <a:p>
            <a:pPr marL="1074738" lvl="1" indent="-273050" algn="just">
              <a:spcBef>
                <a:spcPts val="1200"/>
              </a:spcBef>
              <a:buSzPct val="80000"/>
            </a:pPr>
            <a:r>
              <a:rPr lang="cs-CZ" sz="1800"/>
              <a:t>Po 2 výzvách k doplnění v kontrole formálních náležitostí a přijatelnosti </a:t>
            </a:r>
          </a:p>
          <a:p>
            <a:pPr marL="449263" indent="-449263" algn="just">
              <a:lnSpc>
                <a:spcPct val="150000"/>
              </a:lnSpc>
              <a:spcBef>
                <a:spcPts val="1200"/>
              </a:spcBef>
            </a:pPr>
            <a:r>
              <a:rPr lang="cs-CZ" sz="1800" b="1"/>
              <a:t>Rozšíření možností žádostí o přezkum </a:t>
            </a:r>
          </a:p>
          <a:p>
            <a:pPr marL="1074738" lvl="1" indent="-273050" algn="just">
              <a:spcBef>
                <a:spcPts val="1200"/>
              </a:spcBef>
              <a:buSzPct val="80000"/>
            </a:pPr>
            <a:r>
              <a:rPr lang="cs-CZ" sz="1800"/>
              <a:t>Nejen proti výsledku hodnocení, ale i proti výsledku výběru projektu</a:t>
            </a:r>
          </a:p>
          <a:p>
            <a:pPr marL="449263" lvl="0" indent="-449263" algn="just">
              <a:spcBef>
                <a:spcPts val="1200"/>
              </a:spcBef>
            </a:pPr>
            <a:r>
              <a:rPr lang="cs-CZ" sz="1800" b="1"/>
              <a:t>Zjednodušení administrace integrovaných projektů</a:t>
            </a:r>
          </a:p>
          <a:p>
            <a:pPr marL="1074738" lvl="1" indent="-273050" algn="just">
              <a:spcBef>
                <a:spcPts val="1200"/>
              </a:spcBef>
              <a:buSzPct val="80000"/>
            </a:pPr>
            <a:r>
              <a:rPr lang="cs-CZ" sz="1800"/>
              <a:t>MAS a ITI nebudou věcně hodnotit žádosti o podporu</a:t>
            </a:r>
          </a:p>
          <a:p>
            <a:pPr marL="1074738" lvl="1" indent="-273050" algn="just">
              <a:spcBef>
                <a:spcPts val="1200"/>
              </a:spcBef>
              <a:buSzPct val="80000"/>
            </a:pPr>
            <a:r>
              <a:rPr lang="cs-CZ" sz="1800"/>
              <a:t>Zrušení Závěrečného ověření způsobilosti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17514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F75EB-7515-4DE0-B724-C3CA2CBB5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3" y="1862983"/>
            <a:ext cx="7391400" cy="2050991"/>
          </a:xfrm>
        </p:spPr>
        <p:txBody>
          <a:bodyPr/>
          <a:lstStyle/>
          <a:p>
            <a:r>
              <a:rPr lang="cs-CZ" b="1"/>
              <a:t>příležitosti v op jak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3F4421-1F25-49FA-863D-4CE035C0B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42391"/>
            <a:ext cx="7391400" cy="1288233"/>
          </a:xfrm>
        </p:spPr>
        <p:txBody>
          <a:bodyPr/>
          <a:lstStyle/>
          <a:p>
            <a:pPr lvl="0"/>
            <a:r>
              <a:rPr lang="cs-CZ" sz="2400">
                <a:solidFill>
                  <a:prstClr val="white"/>
                </a:solidFill>
              </a:rPr>
              <a:t>Programové období 2021–2027, </a:t>
            </a:r>
            <a:r>
              <a:rPr lang="cs-CZ" sz="2400"/>
              <a:t>13. 5. 2022</a:t>
            </a:r>
          </a:p>
          <a:p>
            <a:pPr lvl="0"/>
            <a:r>
              <a:rPr lang="cs-CZ" sz="2400"/>
              <a:t>Ministerstvo školství, mládeže a tělovýchovy</a:t>
            </a:r>
          </a:p>
          <a:p>
            <a:r>
              <a:rPr lang="cs-CZ" sz="2400" b="1"/>
              <a:t>Mgr. Aneta Caithamlová</a:t>
            </a:r>
          </a:p>
        </p:txBody>
      </p:sp>
    </p:spTree>
    <p:extLst>
      <p:ext uri="{BB962C8B-B14F-4D97-AF65-F5344CB8AC3E}">
        <p14:creationId xmlns:p14="http://schemas.microsoft.com/office/powerpoint/2010/main" val="13479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A49B1-D52B-443C-8ECE-6F7F4DCB7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/>
              <a:t>CÍL OP JAK</a:t>
            </a:r>
            <a:endParaRPr lang="cs-CZ" b="1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2C40AE-4F43-4150-B7DA-A037748C8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355270"/>
            <a:ext cx="10129410" cy="4212772"/>
          </a:xfrm>
        </p:spPr>
        <p:txBody>
          <a:bodyPr/>
          <a:lstStyle/>
          <a:p>
            <a:pPr algn="just">
              <a:spcBef>
                <a:spcPts val="400"/>
              </a:spcBef>
            </a:pPr>
            <a:r>
              <a:rPr lang="cs-CZ" sz="2600"/>
              <a:t>Cílem OP JAK je podpora </a:t>
            </a:r>
            <a:r>
              <a:rPr lang="cs-CZ" sz="2600" b="1"/>
              <a:t>rozvoje otevřené a vzdělané společnosti </a:t>
            </a:r>
            <a:r>
              <a:rPr lang="cs-CZ" sz="2600"/>
              <a:t>založené na </a:t>
            </a:r>
            <a:r>
              <a:rPr lang="cs-CZ" sz="2600" b="1"/>
              <a:t>znalostech a dovednostech, rovných příležitostech </a:t>
            </a:r>
            <a:br>
              <a:rPr lang="cs-CZ" sz="2600" b="1"/>
            </a:br>
            <a:r>
              <a:rPr lang="cs-CZ" sz="2600" b="1"/>
              <a:t>a rozvíjející potenciál každého jednotlivce</a:t>
            </a:r>
            <a:r>
              <a:rPr lang="cs-CZ" sz="2600"/>
              <a:t>, která povede k </a:t>
            </a:r>
            <a:r>
              <a:rPr lang="cs-CZ" sz="2600" b="1"/>
              <a:t>růstu</a:t>
            </a:r>
            <a:r>
              <a:rPr lang="cs-CZ" sz="2600"/>
              <a:t> </a:t>
            </a:r>
            <a:r>
              <a:rPr lang="cs-CZ" sz="2600" b="1"/>
              <a:t>konkurenceschopnosti České republiky </a:t>
            </a:r>
            <a:r>
              <a:rPr lang="cs-CZ" sz="2600"/>
              <a:t>a </a:t>
            </a:r>
            <a:r>
              <a:rPr lang="cs-CZ" sz="2600" b="1"/>
              <a:t>zlepšení životních podmínek jejích obyvatel</a:t>
            </a:r>
            <a:r>
              <a:rPr lang="cs-CZ" sz="2600"/>
              <a:t>.</a:t>
            </a:r>
            <a:endParaRPr lang="cs-CZ" sz="2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A49B1-D52B-443C-8ECE-6F7F4DCB7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/>
              <a:t>HLAVNÍ STRATEGICKÉ DOKUMENTY</a:t>
            </a:r>
            <a:endParaRPr lang="cs-CZ" b="1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2C40AE-4F43-4150-B7DA-A037748C8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355270"/>
            <a:ext cx="10715396" cy="4694656"/>
          </a:xfrm>
        </p:spPr>
        <p:txBody>
          <a:bodyPr/>
          <a:lstStyle/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Strategie vzdělávací politiky ČR do roku 2030+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Dlouhodobý záměr vzdělávací a vědecké, výzkumné, vývojové a inovační, umělecké  a další tvůrčí činnosti pro oblast vysokých škol na roky 2016–2020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Strategický záměr pro oblast VŠ na období od roku 2021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Dlouhodobý záměr vzdělávání a rozvoje vzdělávací soustavy ČR na období 2019–2023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Aktualizace Národní politiky výzkumu, vývoje a inovací ČR na léta 2016–2020 a Národní politika výzkumu, vývoje a inovací ČR 2021+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Národní výzkumná a inovační strategie pro inteligentní specializaci 2021+ (tzv. Národní RIS3 strategie)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Inovační strategie ČR 2019–2030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Cestovní mapa ČR velkých výzkumných infrastruktur pro léta 2016 až 2022 a její aktualizace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Iniciativa Průmysl 4.0 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Digitální Česko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Strategie regionálního rozvoje 2021+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cs-CZ" sz="1900" b="1">
                <a:solidFill>
                  <a:srgbClr val="0C3677"/>
                </a:solidFill>
              </a:rPr>
              <a:t>Strategie hospodářské restrukturalizace Ústeckého, Moravskoslezského a Karlovarského kraje</a:t>
            </a:r>
          </a:p>
        </p:txBody>
      </p:sp>
    </p:spTree>
    <p:extLst>
      <p:ext uri="{BB962C8B-B14F-4D97-AF65-F5344CB8AC3E}">
        <p14:creationId xmlns:p14="http://schemas.microsoft.com/office/powerpoint/2010/main" val="10703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">
            <a:extLst>
              <a:ext uri="{FF2B5EF4-FFF2-40B4-BE49-F238E27FC236}">
                <a16:creationId xmlns:a16="http://schemas.microsoft.com/office/drawing/2014/main" id="{BD91E23E-1997-40C2-ADA5-87F5391DB09E}"/>
              </a:ext>
            </a:extLst>
          </p:cNvPr>
          <p:cNvSpPr/>
          <p:nvPr/>
        </p:nvSpPr>
        <p:spPr>
          <a:xfrm>
            <a:off x="959104" y="1361023"/>
            <a:ext cx="1080000" cy="1312508"/>
          </a:xfrm>
          <a:prstGeom prst="rect">
            <a:avLst/>
          </a:prstGeom>
          <a:solidFill>
            <a:srgbClr val="0C3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/>
            </a:endParaRP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7DD976E1-CD6E-473E-ADF8-9AFFAFE1752E}"/>
              </a:ext>
            </a:extLst>
          </p:cNvPr>
          <p:cNvSpPr txBox="1"/>
          <p:nvPr/>
        </p:nvSpPr>
        <p:spPr>
          <a:xfrm>
            <a:off x="1022196" y="1755667"/>
            <a:ext cx="953817" cy="523220"/>
          </a:xfrm>
          <a:prstGeom prst="rect">
            <a:avLst/>
          </a:prstGeom>
          <a:solidFill>
            <a:srgbClr val="0C3677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</a:t>
            </a:r>
            <a:r>
              <a:rPr kumimoji="0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1</a:t>
            </a:r>
            <a:endParaRPr kumimoji="0" lang="ko-KR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936214-9497-44B8-B74C-4D1EFB5092B3}"/>
              </a:ext>
            </a:extLst>
          </p:cNvPr>
          <p:cNvSpPr/>
          <p:nvPr/>
        </p:nvSpPr>
        <p:spPr>
          <a:xfrm>
            <a:off x="959106" y="2864948"/>
            <a:ext cx="1080000" cy="1543865"/>
          </a:xfrm>
          <a:prstGeom prst="rect">
            <a:avLst/>
          </a:prstGeom>
          <a:solidFill>
            <a:srgbClr val="0C3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72A24075-A8D4-4508-8E1A-88EAD461ACEF}"/>
              </a:ext>
            </a:extLst>
          </p:cNvPr>
          <p:cNvSpPr txBox="1"/>
          <p:nvPr/>
        </p:nvSpPr>
        <p:spPr>
          <a:xfrm>
            <a:off x="1022196" y="3339052"/>
            <a:ext cx="953817" cy="523220"/>
          </a:xfrm>
          <a:prstGeom prst="rect">
            <a:avLst/>
          </a:prstGeom>
          <a:solidFill>
            <a:srgbClr val="0C3677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P2</a:t>
            </a:r>
            <a:endParaRPr kumimoji="0" lang="ko-KR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971C9B16-735C-4DA9-B874-5EACCF549CFF}"/>
              </a:ext>
            </a:extLst>
          </p:cNvPr>
          <p:cNvSpPr/>
          <p:nvPr/>
        </p:nvSpPr>
        <p:spPr>
          <a:xfrm>
            <a:off x="959711" y="4600231"/>
            <a:ext cx="1079999" cy="1077308"/>
          </a:xfrm>
          <a:prstGeom prst="rect">
            <a:avLst/>
          </a:prstGeom>
          <a:solidFill>
            <a:srgbClr val="0C3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CE81BE30-492B-435A-8D70-3958FC868C87}"/>
              </a:ext>
            </a:extLst>
          </p:cNvPr>
          <p:cNvSpPr txBox="1"/>
          <p:nvPr/>
        </p:nvSpPr>
        <p:spPr>
          <a:xfrm>
            <a:off x="1022197" y="4631053"/>
            <a:ext cx="953817" cy="1015663"/>
          </a:xfrm>
          <a:prstGeom prst="rect">
            <a:avLst/>
          </a:prstGeom>
          <a:solidFill>
            <a:srgbClr val="0C3677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P3 </a:t>
            </a:r>
            <a:br>
              <a:rPr kumimoji="0" lang="cs-CZ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</a:br>
            <a:r>
              <a:rPr kumimoji="0" lang="cs-CZ" altLang="ko-K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a</a:t>
            </a:r>
            <a:r>
              <a:rPr kumimoji="0" lang="cs-CZ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 </a:t>
            </a:r>
            <a:br>
              <a:rPr kumimoji="0" lang="cs-CZ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</a:br>
            <a:r>
              <a:rPr kumimoji="0" lang="cs-CZ" altLang="ko-K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P4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AA5DC7B-9D2E-4532-BA9A-A1D998ECBEEC}"/>
              </a:ext>
            </a:extLst>
          </p:cNvPr>
          <p:cNvSpPr/>
          <p:nvPr/>
        </p:nvSpPr>
        <p:spPr>
          <a:xfrm>
            <a:off x="2509285" y="1341358"/>
            <a:ext cx="8888058" cy="1415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7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Výzkum a vývoj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ERDF 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(cca 42,3 mld. Kč v CZV)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Cíl politiky 1: Konkurenceschopnější a inteligentnější Evropa díky podpoře inovativní a inteligentní ekonomické transformace a regionálního propojení IKT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0C3677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C3677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rgbClr val="0C3677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srgbClr val="0C367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EE895C8-5FEF-4FFF-8F18-659ADB292051}"/>
              </a:ext>
            </a:extLst>
          </p:cNvPr>
          <p:cNvSpPr/>
          <p:nvPr/>
        </p:nvSpPr>
        <p:spPr>
          <a:xfrm>
            <a:off x="2509284" y="2776819"/>
            <a:ext cx="8888059" cy="1823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7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Vzdělávání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ERDF 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(cca 14,5 mld. Kč v CZV)</a:t>
            </a: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a ESF+ 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(VŠ cca 3,5 mld. Kč v CZV, regionální školství cca 27,5 mld. Kč. v CZV)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Cíl politiky 4: Sociálnější a inkluzivnější Evropa díky provádění evropského </a:t>
            </a:r>
            <a:b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pilíře sociálních práv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rgbClr val="0C3677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B9D4526-D71A-4F43-B666-192C35D1FE04}"/>
              </a:ext>
            </a:extLst>
          </p:cNvPr>
          <p:cNvSpPr/>
          <p:nvPr/>
        </p:nvSpPr>
        <p:spPr>
          <a:xfrm>
            <a:off x="2509284" y="4574347"/>
            <a:ext cx="5626530" cy="721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Technická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C3677"/>
                </a:solidFill>
                <a:effectLst/>
                <a:uLnTx/>
                <a:uFillTx/>
                <a:latin typeface="Calibri"/>
                <a:cs typeface="Arial"/>
              </a:rPr>
              <a:t>ERDF a ESF+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srgbClr val="0C3677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9D93499F-5461-4317-B4D6-AC6A0D608456}"/>
              </a:ext>
            </a:extLst>
          </p:cNvPr>
          <p:cNvSpPr txBox="1"/>
          <p:nvPr/>
        </p:nvSpPr>
        <p:spPr>
          <a:xfrm>
            <a:off x="832757" y="436563"/>
            <a:ext cx="10564586" cy="918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all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struktura a alokace</a:t>
            </a:r>
            <a:endParaRPr kumimoji="0" lang="cs-CZ" sz="4000" b="1" i="0" u="none" strike="noStrike" kern="1200" cap="all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2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A49B1-D52B-443C-8ECE-6F7F4DCB7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/>
              <a:t>INFORMACE O PŘÍPRAVĚ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2C40AE-4F43-4150-B7DA-A037748C8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2938" y="1355271"/>
            <a:ext cx="9037319" cy="45502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/>
              <a:t>První návrh Programového dokumentu OP JAK schválen poradou vedení MŠMT.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Neformální vyjednávání nastavení OP JAK se zástupci EK.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Vyjednávání s partnery (regiony, sociální partneři, NNO, odborná veřejnost, resorty apod.).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Vydání nařízení 2021+ (EK) a Jednotného národního rámce (MMR).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Jednání o návrzích na zjednodušení procesů (vč. spolupráce s příjemci).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/>
              <a:t>Ukončení neformálního vyjednávání a oficiální zaslání OP JAK EK</a:t>
            </a:r>
            <a:r>
              <a:rPr lang="cs-CZ" sz="1800"/>
              <a:t> (20. 12. 2021).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5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Stínové jednání PKP hlavní, PKP pro P1 a PP pro P2 (31. 3. 2022).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Obdržení oficiálních připomínek od EK (24. 3., 8. 4. a 19. 4., 20. 4., 27. 4. 2022).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Jednání s DG REGIO (5. 4. 2022) a s DG EMPL (7. 4. 2022) k vypořádání připomínek.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/>
              <a:t>Vypořádané připomínky a aktualizovaná verze OP JAK oficiálně zaslány EK </a:t>
            </a:r>
            <a:r>
              <a:rPr lang="cs-CZ" sz="1800"/>
              <a:t>(29. 4. 2022).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/>
              <a:t>Vyhlášení prvních výzev OP JAK, stínové jednání MV OP JAK (květen 2022).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/>
              <a:t>Předpoklad schválení OP JAK ze strany EK, 1. jednání MV OP JAK (červen 2022).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80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800"/>
          </a:p>
          <a:p>
            <a:endParaRPr lang="cs-CZ" sz="1600"/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B9EBD969-EDFA-418A-8503-15F0F990583E}"/>
              </a:ext>
            </a:extLst>
          </p:cNvPr>
          <p:cNvSpPr/>
          <p:nvPr/>
        </p:nvSpPr>
        <p:spPr>
          <a:xfrm>
            <a:off x="943515" y="1456660"/>
            <a:ext cx="1080000" cy="1972340"/>
          </a:xfrm>
          <a:prstGeom prst="rect">
            <a:avLst/>
          </a:prstGeom>
          <a:solidFill>
            <a:srgbClr val="0C3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/>
              </a:rPr>
              <a:t>2019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/>
              </a:rPr>
              <a:t>/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/>
              </a:rPr>
              <a:t>2020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/>
              </a:rPr>
              <a:t>/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/>
              </a:rPr>
              <a:t>2021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449DA3-C705-4050-BEC2-B1919E818ED4}"/>
              </a:ext>
            </a:extLst>
          </p:cNvPr>
          <p:cNvSpPr/>
          <p:nvPr/>
        </p:nvSpPr>
        <p:spPr>
          <a:xfrm>
            <a:off x="943515" y="3630386"/>
            <a:ext cx="1080000" cy="2075379"/>
          </a:xfrm>
          <a:prstGeom prst="rect">
            <a:avLst/>
          </a:prstGeom>
          <a:solidFill>
            <a:srgbClr val="0C3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/>
              </a:rPr>
              <a:t>2022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2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8D28F-C9F6-429D-B49F-E736BE687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HARMONOGRAM VÝZEV OP JAK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D48998-6B61-41E0-BB91-0B1C82B99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355271"/>
            <a:ext cx="10564586" cy="1770702"/>
          </a:xfrm>
        </p:spPr>
        <p:txBody>
          <a:bodyPr/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cs-CZ" b="1"/>
              <a:t>Vychází z predikce</a:t>
            </a:r>
            <a:r>
              <a:rPr lang="cs-CZ"/>
              <a:t>, že OP JAK bude </a:t>
            </a:r>
            <a:r>
              <a:rPr lang="cs-CZ" b="1"/>
              <a:t>schválen Evropskou komisí v červnu 2022</a:t>
            </a:r>
            <a:r>
              <a:rPr lang="cs-CZ"/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cs-CZ"/>
              <a:t>V případě prodlení ve schválení dojde k relevantnímu posunu termínů.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/>
              <a:t>Harmonogram je zveřejněn na webových stránkách OP JAK </a:t>
            </a:r>
            <a:r>
              <a:rPr lang="cs-CZ" b="1">
                <a:hlinkClick r:id="rId2"/>
              </a:rPr>
              <a:t>OPJAK.cz/vyzvy/</a:t>
            </a:r>
            <a:r>
              <a:rPr lang="cs-CZ" b="1"/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cs-CZ"/>
          </a:p>
          <a:p>
            <a:pPr marL="342900" indent="-342900">
              <a:buFont typeface="Arial" pitchFamily="34" charset="0"/>
              <a:buChar char="•"/>
            </a:pPr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AEABE-E215-4238-B650-E25FBCBD8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45" y="196121"/>
            <a:ext cx="10792140" cy="918707"/>
          </a:xfrm>
        </p:spPr>
        <p:txBody>
          <a:bodyPr/>
          <a:lstStyle/>
          <a:p>
            <a:r>
              <a:rPr lang="cs-CZ" b="1"/>
              <a:t>HARMONOGRAM VÝZEV OP JAK 2022 – p1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5DE1425-BB21-46BD-A3D5-003B18848DEB}"/>
              </a:ext>
            </a:extLst>
          </p:cNvPr>
          <p:cNvGraphicFramePr>
            <a:graphicFrameLocks noGrp="1"/>
          </p:cNvGraphicFramePr>
          <p:nvPr/>
        </p:nvGraphicFramePr>
        <p:xfrm>
          <a:off x="899605" y="1114828"/>
          <a:ext cx="10456220" cy="4615391"/>
        </p:xfrm>
        <a:graphic>
          <a:graphicData uri="http://schemas.openxmlformats.org/drawingml/2006/table">
            <a:tbl>
              <a:tblPr firstRow="1" firstCol="1" bandRow="1"/>
              <a:tblGrid>
                <a:gridCol w="1636312">
                  <a:extLst>
                    <a:ext uri="{9D8B030D-6E8A-4147-A177-3AD203B41FA5}">
                      <a16:colId xmlns:a16="http://schemas.microsoft.com/office/drawing/2014/main" val="1589308306"/>
                    </a:ext>
                  </a:extLst>
                </a:gridCol>
                <a:gridCol w="347778">
                  <a:extLst>
                    <a:ext uri="{9D8B030D-6E8A-4147-A177-3AD203B41FA5}">
                      <a16:colId xmlns:a16="http://schemas.microsoft.com/office/drawing/2014/main" val="2857451256"/>
                    </a:ext>
                  </a:extLst>
                </a:gridCol>
                <a:gridCol w="675309">
                  <a:extLst>
                    <a:ext uri="{9D8B030D-6E8A-4147-A177-3AD203B41FA5}">
                      <a16:colId xmlns:a16="http://schemas.microsoft.com/office/drawing/2014/main" val="317854222"/>
                    </a:ext>
                  </a:extLst>
                </a:gridCol>
                <a:gridCol w="834258">
                  <a:extLst>
                    <a:ext uri="{9D8B030D-6E8A-4147-A177-3AD203B41FA5}">
                      <a16:colId xmlns:a16="http://schemas.microsoft.com/office/drawing/2014/main" val="693083196"/>
                    </a:ext>
                  </a:extLst>
                </a:gridCol>
                <a:gridCol w="974531">
                  <a:extLst>
                    <a:ext uri="{9D8B030D-6E8A-4147-A177-3AD203B41FA5}">
                      <a16:colId xmlns:a16="http://schemas.microsoft.com/office/drawing/2014/main" val="1392736250"/>
                    </a:ext>
                  </a:extLst>
                </a:gridCol>
                <a:gridCol w="5988032">
                  <a:extLst>
                    <a:ext uri="{9D8B030D-6E8A-4147-A177-3AD203B41FA5}">
                      <a16:colId xmlns:a16="http://schemas.microsoft.com/office/drawing/2014/main" val="4142623618"/>
                    </a:ext>
                  </a:extLst>
                </a:gridCol>
              </a:tblGrid>
              <a:tr h="658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Druh </a:t>
                      </a:r>
                      <a:b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výzvy</a:t>
                      </a:r>
                      <a:r>
                        <a:rPr lang="cs-CZ" sz="1200" b="1" baseline="300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Alokace plánové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Plánované datum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 vyhlášení</a:t>
                      </a:r>
                      <a:endParaRPr lang="cs-CZ" sz="12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Plánované datum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 ukončení</a:t>
                      </a:r>
                      <a:endParaRPr lang="cs-CZ" sz="1200" b="1" kern="1200">
                        <a:solidFill>
                          <a:srgbClr val="FFFFFF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Podporované aktivity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475265"/>
                  </a:ext>
                </a:extLst>
              </a:tr>
              <a:tr h="739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Teaming CZ I</a:t>
                      </a:r>
                      <a:endParaRPr lang="cs-CZ" sz="1300" b="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průběžná</a:t>
                      </a:r>
                      <a:endParaRPr lang="cs-CZ" sz="1300" b="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 mld. </a:t>
                      </a:r>
                      <a:b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Kč</a:t>
                      </a:r>
                      <a:endParaRPr lang="cs-CZ" sz="1300" b="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květen </a:t>
                      </a:r>
                      <a:b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2022</a:t>
                      </a:r>
                      <a:endParaRPr lang="cs-CZ" sz="1300" b="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červen </a:t>
                      </a:r>
                      <a:b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2022</a:t>
                      </a:r>
                      <a:endParaRPr lang="cs-CZ" sz="1300" b="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 b="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Podpora dofinancování infrastrukturní části projektů, které uspějí ve výzvě programu Horizont Evropa Teaming for Excellence.</a:t>
                      </a:r>
                      <a:endParaRPr lang="cs-CZ" sz="1300" b="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203820"/>
                  </a:ext>
                </a:extLst>
              </a:tr>
              <a:tr h="10724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Špičkový výzkum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kolová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8 mld.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červenec 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leden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Podpora realizace špičkových výzkumných záměrů, které dosáhnou svou kvalitou a originalitou mezinárodní excelence, související rozvoj kapacit výzkumných týmů, rozvoj internacionalizace, modernizace a upgrade infrastruktury, pořízení infrastruktury nezbytné pro realizaci výzkumných záměrů a mobility odborného týmu.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641274"/>
                  </a:ext>
                </a:extLst>
              </a:tr>
              <a:tr h="10724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Individuální projekty systémové </a:t>
                      </a:r>
                      <a:r>
                        <a:rPr lang="cs-CZ" sz="1400"/>
                        <a:t>–</a:t>
                      </a: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 VaV I 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 mld. 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červen 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Calibri"/>
                      </a:endParaRPr>
                    </a:p>
                    <a:p>
                      <a:pPr lvl="0" algn="ctr">
                        <a:lnSpc>
                          <a:spcPct val="114999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květen 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Rozvoj koordinovaného řízení a implementace Národní RIS3 strategie na národní úrovni, zřízení a rozvoj Národního centra informačních služeb (CARDS), zřízení a rozvoj Sekretariátu EOSC CZ na národní úrovni a zajištění systémové opory pro koordinovanou implementaci iniciativy EOSC v ČR.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539518"/>
                  </a:ext>
                </a:extLst>
              </a:tr>
              <a:tr h="10724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Smart Akcelerátor+ I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mld.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červenec 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červenec 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Posilování kapacit a kompetencí pro realizaci efektivního a koordinovaného řízení Národní RIS3 strategie na regionální úrovni a jeho propojení s úrovní národní; podpora designu/přípravy a pilotního ověření konkrétních regionálních strategických nástrojů/intervencí na podporu regionálních inovačních systémů.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74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8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5DE1425-BB21-46BD-A3D5-003B18848DEB}"/>
              </a:ext>
            </a:extLst>
          </p:cNvPr>
          <p:cNvGraphicFramePr>
            <a:graphicFrameLocks noGrp="1"/>
          </p:cNvGraphicFramePr>
          <p:nvPr/>
        </p:nvGraphicFramePr>
        <p:xfrm>
          <a:off x="938439" y="951897"/>
          <a:ext cx="10378552" cy="4954205"/>
        </p:xfrm>
        <a:graphic>
          <a:graphicData uri="http://schemas.openxmlformats.org/drawingml/2006/table">
            <a:tbl>
              <a:tblPr firstRow="1" firstCol="1" bandRow="1"/>
              <a:tblGrid>
                <a:gridCol w="1368108">
                  <a:extLst>
                    <a:ext uri="{9D8B030D-6E8A-4147-A177-3AD203B41FA5}">
                      <a16:colId xmlns:a16="http://schemas.microsoft.com/office/drawing/2014/main" val="1589308306"/>
                    </a:ext>
                  </a:extLst>
                </a:gridCol>
                <a:gridCol w="406624">
                  <a:extLst>
                    <a:ext uri="{9D8B030D-6E8A-4147-A177-3AD203B41FA5}">
                      <a16:colId xmlns:a16="http://schemas.microsoft.com/office/drawing/2014/main" val="2857451256"/>
                    </a:ext>
                  </a:extLst>
                </a:gridCol>
                <a:gridCol w="707817">
                  <a:extLst>
                    <a:ext uri="{9D8B030D-6E8A-4147-A177-3AD203B41FA5}">
                      <a16:colId xmlns:a16="http://schemas.microsoft.com/office/drawing/2014/main" val="317854222"/>
                    </a:ext>
                  </a:extLst>
                </a:gridCol>
                <a:gridCol w="793342">
                  <a:extLst>
                    <a:ext uri="{9D8B030D-6E8A-4147-A177-3AD203B41FA5}">
                      <a16:colId xmlns:a16="http://schemas.microsoft.com/office/drawing/2014/main" val="693083196"/>
                    </a:ext>
                  </a:extLst>
                </a:gridCol>
                <a:gridCol w="874691">
                  <a:extLst>
                    <a:ext uri="{9D8B030D-6E8A-4147-A177-3AD203B41FA5}">
                      <a16:colId xmlns:a16="http://schemas.microsoft.com/office/drawing/2014/main" val="1392736250"/>
                    </a:ext>
                  </a:extLst>
                </a:gridCol>
                <a:gridCol w="6227970">
                  <a:extLst>
                    <a:ext uri="{9D8B030D-6E8A-4147-A177-3AD203B41FA5}">
                      <a16:colId xmlns:a16="http://schemas.microsoft.com/office/drawing/2014/main" val="4142623618"/>
                    </a:ext>
                  </a:extLst>
                </a:gridCol>
              </a:tblGrid>
              <a:tr h="608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Druh výzvy</a:t>
                      </a:r>
                      <a:r>
                        <a:rPr lang="cs-CZ" sz="1200" b="1" baseline="300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Alokace plánové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Plánované datum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 vyhlášení</a:t>
                      </a:r>
                      <a:endParaRPr lang="cs-CZ" sz="120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Plánované datum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 ukončení</a:t>
                      </a:r>
                      <a:endParaRPr lang="cs-CZ" sz="1200" b="1" kern="1200">
                        <a:solidFill>
                          <a:srgbClr val="FFFFFF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Podporované aktivity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475265"/>
                  </a:ext>
                </a:extLst>
              </a:tr>
              <a:tr h="1367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Mezinárodní mobilita výzkumných pracovníků –Fellowships MSCA 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0,75 mld.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srpen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2022</a:t>
                      </a: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srpen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2027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Podpora projektů, které uspěly v hodnocení programů Horizont Evropa a Horizont 2020 v rámci programu </a:t>
                      </a:r>
                      <a:r>
                        <a:rPr lang="en-GB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Marie Sklodowska-Curie Actions European Individual Fellowships, European Postdoctoral Fellowships a Global Postoctoral Fellowships</a:t>
                      </a: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, ale nemohly být z důvodu omezené finanční alokace financovány.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257368"/>
                  </a:ext>
                </a:extLst>
              </a:tr>
              <a:tr h="9117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MSCA COFUND CZ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0,25 mld. 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srpen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prosinec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Podpora projektů, které uspěly v hodnocení programu Horizont Evropa v rámci programu Marie Sklodowska-Curie Actions – COFUND Action, ale nemohly být z důvodu omezené finanční alokace financovány a získaly Pečeť excelence (</a:t>
                      </a:r>
                      <a:r>
                        <a:rPr lang="cs-CZ" sz="1300" i="1" err="1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Seal of Excellence</a:t>
                      </a: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).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849578"/>
                  </a:ext>
                </a:extLst>
              </a:tr>
              <a:tr h="1367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Rozvoj infrastrukturního zázemí doktorských studijních programů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3 mld.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listopad 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březen 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Zajištění vybavení pro potřeby doktorských studijních programů, rozvoj infrastrukturního zázemí doktorských studijních programů (stavební úpravy).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641274"/>
                  </a:ext>
                </a:extLst>
              </a:tr>
              <a:tr h="5050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Open Science I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kolová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1 mld.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leden 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/>
                          <a:ea typeface="Times New Roman" panose="02020603050405020304" pitchFamily="18" charset="0"/>
                          <a:cs typeface="Calibri"/>
                        </a:rPr>
                        <a:t>květen 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Podpora potřebné infrastruktury (repozitářů) a lidských zdrojů pro implementaci iniciativy EOSC, tj. otevřeného zpřístupňování výzkumných dat v souladu s tzv. principy FAIR.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214793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96E16122-A399-4DB5-8425-DF267B9EA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45" y="196121"/>
            <a:ext cx="10792140" cy="918707"/>
          </a:xfrm>
        </p:spPr>
        <p:txBody>
          <a:bodyPr/>
          <a:lstStyle/>
          <a:p>
            <a:r>
              <a:rPr lang="cs-CZ" b="1"/>
              <a:t>HARMONOGRAM VÝZEV OP JAK 2022 – p1</a:t>
            </a:r>
          </a:p>
        </p:txBody>
      </p:sp>
    </p:spTree>
    <p:extLst>
      <p:ext uri="{BB962C8B-B14F-4D97-AF65-F5344CB8AC3E}">
        <p14:creationId xmlns:p14="http://schemas.microsoft.com/office/powerpoint/2010/main" val="23305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5DE1425-BB21-46BD-A3D5-003B18848DEB}"/>
              </a:ext>
            </a:extLst>
          </p:cNvPr>
          <p:cNvGraphicFramePr>
            <a:graphicFrameLocks noGrp="1"/>
          </p:cNvGraphicFramePr>
          <p:nvPr/>
        </p:nvGraphicFramePr>
        <p:xfrm>
          <a:off x="813707" y="918020"/>
          <a:ext cx="10780416" cy="4729934"/>
        </p:xfrm>
        <a:graphic>
          <a:graphicData uri="http://schemas.openxmlformats.org/drawingml/2006/table">
            <a:tbl>
              <a:tblPr firstRow="1" firstCol="1" bandRow="1"/>
              <a:tblGrid>
                <a:gridCol w="1307101">
                  <a:extLst>
                    <a:ext uri="{9D8B030D-6E8A-4147-A177-3AD203B41FA5}">
                      <a16:colId xmlns:a16="http://schemas.microsoft.com/office/drawing/2014/main" val="1589308306"/>
                    </a:ext>
                  </a:extLst>
                </a:gridCol>
                <a:gridCol w="417941">
                  <a:extLst>
                    <a:ext uri="{9D8B030D-6E8A-4147-A177-3AD203B41FA5}">
                      <a16:colId xmlns:a16="http://schemas.microsoft.com/office/drawing/2014/main" val="2857451256"/>
                    </a:ext>
                  </a:extLst>
                </a:gridCol>
                <a:gridCol w="743005">
                  <a:extLst>
                    <a:ext uri="{9D8B030D-6E8A-4147-A177-3AD203B41FA5}">
                      <a16:colId xmlns:a16="http://schemas.microsoft.com/office/drawing/2014/main" val="317854222"/>
                    </a:ext>
                  </a:extLst>
                </a:gridCol>
                <a:gridCol w="749557">
                  <a:extLst>
                    <a:ext uri="{9D8B030D-6E8A-4147-A177-3AD203B41FA5}">
                      <a16:colId xmlns:a16="http://schemas.microsoft.com/office/drawing/2014/main" val="693083196"/>
                    </a:ext>
                  </a:extLst>
                </a:gridCol>
                <a:gridCol w="866692">
                  <a:extLst>
                    <a:ext uri="{9D8B030D-6E8A-4147-A177-3AD203B41FA5}">
                      <a16:colId xmlns:a16="http://schemas.microsoft.com/office/drawing/2014/main" val="1392736250"/>
                    </a:ext>
                  </a:extLst>
                </a:gridCol>
                <a:gridCol w="6696120">
                  <a:extLst>
                    <a:ext uri="{9D8B030D-6E8A-4147-A177-3AD203B41FA5}">
                      <a16:colId xmlns:a16="http://schemas.microsoft.com/office/drawing/2014/main" val="4142623618"/>
                    </a:ext>
                  </a:extLst>
                </a:gridCol>
              </a:tblGrid>
              <a:tr h="598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Druh výzvy</a:t>
                      </a:r>
                      <a:r>
                        <a:rPr lang="cs-CZ" sz="1200" b="1" baseline="30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Alokace plánové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Plánované datum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vyhlášení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Plánované datum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ukončení</a:t>
                      </a:r>
                      <a:endParaRPr lang="cs-CZ" sz="1200" b="1" kern="120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Podporované aktivity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475265"/>
                  </a:ext>
                </a:extLst>
              </a:tr>
              <a:tr h="23335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Šablony pro MŠ a ZŠ I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 mld.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květen 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duben 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Podpora aktivit naplňujících aktivity v akčních plánech v souladu s Dlouhodobým záměrem vzdělávání a rozvoje vzdělávací soustavy a navazující aktivity v souladu s pokračující implementací prioritních témat Strategie 2030+ (a v návaznosti na šablony OP VVV):</a:t>
                      </a:r>
                    </a:p>
                    <a:p>
                      <a:pPr marL="360000" lvl="0" indent="-285750" algn="just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Personální podpora MŠ a ZŠ (včetně ověření modelu institucionalizace pozic školního psychologa a školního speciálního pedagoga v ZŠ),</a:t>
                      </a:r>
                    </a:p>
                    <a:p>
                      <a:pPr marL="360000" lvl="0" indent="-285750" algn="just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vzdělávání a spolupráce pracovníků ve vzdělávání,</a:t>
                      </a:r>
                    </a:p>
                    <a:p>
                      <a:pPr marL="360000" lvl="0" indent="-285750" algn="just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inovativní formy vzdělávání a výuky dětí a žáků,</a:t>
                      </a:r>
                    </a:p>
                    <a:p>
                      <a:pPr marL="360000" lvl="0" indent="-285750" algn="just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podpora dětí a žáků s odlišným mateřským jazykem,</a:t>
                      </a:r>
                    </a:p>
                    <a:p>
                      <a:pPr marL="360000" lvl="0" indent="-285750" algn="just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spolupráce s rodiči a veřejností.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104591"/>
                  </a:ext>
                </a:extLst>
              </a:tr>
              <a:tr h="17187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Šablony pro SŠ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 VOŠ I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 mld. </a:t>
                      </a:r>
                      <a:b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květen 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listopad 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Podpora aktivit v návaznosti na plnění Dlouhodobého záměru vzdělávání a rozvoje vzdělávací soustavy ČR na období 2019-2023 a plnění Strategie 2030+ (a v návaznosti na šablony OP VVV):</a:t>
                      </a:r>
                    </a:p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Personální podpora SŠ a VOŠ</a:t>
                      </a:r>
                    </a:p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vzdělávání a spolupráce pracovníků ve vzdělávání</a:t>
                      </a:r>
                    </a:p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inovativní formy vzdělávání a výuky žáků a studentů včetně propojování výuky </a:t>
                      </a:r>
                      <a:b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 firemním sektorem,</a:t>
                      </a:r>
                    </a:p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podpora žáků s odlišným mateřským jazykem,</a:t>
                      </a:r>
                    </a:p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spolupráce s rodiči a veřejností.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641274"/>
                  </a:ext>
                </a:extLst>
              </a:tr>
            </a:tbl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6746ACE7-98B9-4705-B484-948BA1AAB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45" y="196121"/>
            <a:ext cx="10792140" cy="918707"/>
          </a:xfrm>
        </p:spPr>
        <p:txBody>
          <a:bodyPr/>
          <a:lstStyle/>
          <a:p>
            <a:r>
              <a:rPr lang="cs-CZ" b="1"/>
              <a:t>HARMONOGRAM VÝZEV OP JAK 2022 – p2</a:t>
            </a:r>
          </a:p>
        </p:txBody>
      </p:sp>
    </p:spTree>
    <p:extLst>
      <p:ext uri="{BB962C8B-B14F-4D97-AF65-F5344CB8AC3E}">
        <p14:creationId xmlns:p14="http://schemas.microsoft.com/office/powerpoint/2010/main" val="14832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04BFBC-F91E-583F-E9DB-61FB1DE1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42800" cy="8161866"/>
          </a:xfrm>
          <a:prstGeom prst="rect">
            <a:avLst/>
          </a:prstGeom>
        </p:spPr>
      </p:pic>
      <p:sp>
        <p:nvSpPr>
          <p:cNvPr id="4" name="Pravoúhlý trojúhelník 3">
            <a:extLst>
              <a:ext uri="{FF2B5EF4-FFF2-40B4-BE49-F238E27FC236}">
                <a16:creationId xmlns:a16="http://schemas.microsoft.com/office/drawing/2014/main" id="{DF868E7E-5C68-0DB4-3708-D5D2706CC625}"/>
              </a:ext>
            </a:extLst>
          </p:cNvPr>
          <p:cNvSpPr/>
          <p:nvPr/>
        </p:nvSpPr>
        <p:spPr>
          <a:xfrm rot="16200000">
            <a:off x="6908800" y="1538414"/>
            <a:ext cx="5358565" cy="535856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BAA62B-BF79-18D7-08CE-B7967C6A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t="9503" r="-274" b="58849"/>
          <a:stretch/>
        </p:blipFill>
        <p:spPr>
          <a:xfrm>
            <a:off x="334051" y="140592"/>
            <a:ext cx="6482989" cy="20247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06B5A2-2295-FBB5-5A8A-88C681A62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71" y="1580408"/>
            <a:ext cx="5935579" cy="58617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97CC1B0-D594-E3B8-3E89-DF41563A6C3B}"/>
              </a:ext>
            </a:extLst>
          </p:cNvPr>
          <p:cNvSpPr txBox="1"/>
          <p:nvPr/>
        </p:nvSpPr>
        <p:spPr>
          <a:xfrm>
            <a:off x="5249780" y="898434"/>
            <a:ext cx="9664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Oběd</a:t>
            </a:r>
            <a:endParaRPr kumimoji="0" lang="cs-CZ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77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5DE1425-BB21-46BD-A3D5-003B18848DEB}"/>
              </a:ext>
            </a:extLst>
          </p:cNvPr>
          <p:cNvGraphicFramePr>
            <a:graphicFrameLocks noGrp="1"/>
          </p:cNvGraphicFramePr>
          <p:nvPr/>
        </p:nvGraphicFramePr>
        <p:xfrm>
          <a:off x="690195" y="1498279"/>
          <a:ext cx="10849709" cy="3427036"/>
        </p:xfrm>
        <a:graphic>
          <a:graphicData uri="http://schemas.openxmlformats.org/drawingml/2006/table">
            <a:tbl>
              <a:tblPr firstRow="1" firstCol="1" bandRow="1"/>
              <a:tblGrid>
                <a:gridCol w="1801078">
                  <a:extLst>
                    <a:ext uri="{9D8B030D-6E8A-4147-A177-3AD203B41FA5}">
                      <a16:colId xmlns:a16="http://schemas.microsoft.com/office/drawing/2014/main" val="1589308306"/>
                    </a:ext>
                  </a:extLst>
                </a:gridCol>
                <a:gridCol w="326572">
                  <a:extLst>
                    <a:ext uri="{9D8B030D-6E8A-4147-A177-3AD203B41FA5}">
                      <a16:colId xmlns:a16="http://schemas.microsoft.com/office/drawing/2014/main" val="2857451256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17854222"/>
                    </a:ext>
                  </a:extLst>
                </a:gridCol>
                <a:gridCol w="811763">
                  <a:extLst>
                    <a:ext uri="{9D8B030D-6E8A-4147-A177-3AD203B41FA5}">
                      <a16:colId xmlns:a16="http://schemas.microsoft.com/office/drawing/2014/main" val="69308319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2736250"/>
                    </a:ext>
                  </a:extLst>
                </a:gridCol>
                <a:gridCol w="6342753">
                  <a:extLst>
                    <a:ext uri="{9D8B030D-6E8A-4147-A177-3AD203B41FA5}">
                      <a16:colId xmlns:a16="http://schemas.microsoft.com/office/drawing/2014/main" val="4142623618"/>
                    </a:ext>
                  </a:extLst>
                </a:gridCol>
              </a:tblGrid>
              <a:tr h="801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Název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Druh výzvy</a:t>
                      </a:r>
                      <a:r>
                        <a:rPr lang="cs-CZ" sz="1200" b="1" baseline="30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Alokace plánové výzvy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Plánované datum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vyhlášení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Plánované datum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ukončení</a:t>
                      </a:r>
                      <a:endParaRPr lang="cs-CZ" sz="1200" b="1" kern="120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Podporované aktivity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4016" marR="24016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475265"/>
                  </a:ext>
                </a:extLst>
              </a:tr>
              <a:tr h="5224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Individuální projekty systémové </a:t>
                      </a:r>
                      <a:r>
                        <a:rPr lang="cs-CZ" sz="1300"/>
                        <a:t>–</a:t>
                      </a: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Vzdělávání</a:t>
                      </a:r>
                      <a:endParaRPr lang="cs-CZ" sz="1300" kern="12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průběžná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2,2 mld. Kč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červen/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červenec 2022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cs-CZ" sz="13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březen 2023</a:t>
                      </a:r>
                      <a:endParaRPr lang="cs-CZ" sz="1300">
                        <a:solidFill>
                          <a:srgbClr val="17307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Vytvoření uceleného systému komplexní podpory škol v území v souladu </a:t>
                      </a:r>
                      <a:b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 strategickými dokumenty MŠMT,</a:t>
                      </a:r>
                    </a:p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poskytnutí komplexní podpory pro přímou práci škol s kurikulem a optimalizaci systému sítě metodických kabinetů, systematizace stávajících kvalitních vzdělávacích zdrojů,</a:t>
                      </a:r>
                    </a:p>
                    <a:p>
                      <a:pPr marL="360000" lvl="0" indent="-285750" algn="just" defTabSz="914400" rtl="0" eaLnBrk="1" latinLnBrk="0" hangingPunct="1">
                        <a:lnSpc>
                          <a:spcPct val="107000"/>
                        </a:lnSpc>
                        <a:spcAft>
                          <a:spcPct val="0"/>
                        </a:spcAft>
                        <a:buFont typeface="Arial" pitchFamily="34" charset="0"/>
                        <a:buChar char="•"/>
                      </a:pP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vytvoření datové základny a analýza dat pro systematické monitorování a hodnocení kvality a efektivity vzdělávání a vzdělávací soustavy, které umožní zaměřit vzdělávání ve školách a školských zařízeních více na rozvoj kompetencí potřebných pro aktivní občanský, profesní i osobní život a přispějí k dalšími snižování vzdělanostních nerovností a zvyšování spravedlivosti v přístupu ke vzdělávání dětí a žáků s důrazem </a:t>
                      </a:r>
                      <a:b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1300" kern="1200">
                          <a:solidFill>
                            <a:srgbClr val="17307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 sběru a analýzu dat o vzdělávání v sociálně vyloučených lokalitách a strukturálně postižených regionech.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214793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E7FCA1FA-FFB9-45D3-A73C-145AE520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45" y="196121"/>
            <a:ext cx="10792140" cy="918707"/>
          </a:xfrm>
        </p:spPr>
        <p:txBody>
          <a:bodyPr/>
          <a:lstStyle/>
          <a:p>
            <a:r>
              <a:rPr lang="cs-CZ" b="1"/>
              <a:t>HARMONOGRAM VÝZEV OP JAK 2022 – p2</a:t>
            </a:r>
          </a:p>
        </p:txBody>
      </p:sp>
    </p:spTree>
    <p:extLst>
      <p:ext uri="{BB962C8B-B14F-4D97-AF65-F5344CB8AC3E}">
        <p14:creationId xmlns:p14="http://schemas.microsoft.com/office/powerpoint/2010/main" val="5244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A3BED57-47B0-4213-8634-461170AB5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7" y="1355270"/>
            <a:ext cx="10310164" cy="4737186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</a:rPr>
              <a:t>Zjednodušení indikátorové soustavy </a:t>
            </a:r>
            <a:r>
              <a:rPr lang="cs-CZ" sz="1800">
                <a:solidFill>
                  <a:srgbClr val="163271"/>
                </a:solidFill>
              </a:rPr>
              <a:t>(méně než v programovém období 2014–2020)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</a:rPr>
              <a:t>Maximální využití forem zjednodušeného vykazování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</a:rPr>
              <a:t>Snížení počtu změnových řízení prostřednictvím úpravy podmínek pro změny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</a:rPr>
              <a:t>Pouze jedna evidence veřejné zakázky v MS2021+</a:t>
            </a:r>
            <a:r>
              <a:rPr lang="cs-CZ" sz="1800">
                <a:solidFill>
                  <a:srgbClr val="163271"/>
                </a:solidFill>
              </a:rPr>
              <a:t> (záznam se bude následně navazovat na další projekty příjemce. V systému bude jeden záznam = jedna kontrola na straně ŘO.)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</a:rPr>
              <a:t>Výše kofinancování:</a:t>
            </a:r>
          </a:p>
          <a:p>
            <a:pPr marL="914400" lvl="1" indent="-457200" algn="l">
              <a:spcAft>
                <a:spcPts val="500"/>
              </a:spcAft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  <a:latin typeface="+mn-lt"/>
              </a:rPr>
              <a:t>školy a školská zařízení: 0 %</a:t>
            </a:r>
          </a:p>
          <a:p>
            <a:pPr marL="914400" lvl="1" indent="-457200" algn="l">
              <a:spcAft>
                <a:spcPts val="500"/>
              </a:spcAft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  <a:latin typeface="+mn-lt"/>
              </a:rPr>
              <a:t>soukromoprávní subjekty vykonávající veřejně prospěšnou činnost: do 5 % </a:t>
            </a:r>
            <a:br>
              <a:rPr lang="cs-CZ" sz="1800" b="1">
                <a:solidFill>
                  <a:srgbClr val="163271"/>
                </a:solidFill>
                <a:latin typeface="+mn-lt"/>
              </a:rPr>
            </a:br>
            <a:r>
              <a:rPr lang="cs-CZ" sz="1800" b="1">
                <a:solidFill>
                  <a:srgbClr val="163271"/>
                </a:solidFill>
                <a:latin typeface="+mn-lt"/>
              </a:rPr>
              <a:t>(u školských právnických osob 0 %)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</a:rPr>
              <a:t>Formy financování:</a:t>
            </a:r>
          </a:p>
          <a:p>
            <a:pPr marL="914400" lvl="1" indent="-457200" algn="l">
              <a:spcAft>
                <a:spcPts val="500"/>
              </a:spcAft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  <a:latin typeface="+mn-lt"/>
              </a:rPr>
              <a:t>školy a školská zařízení: ex-ante</a:t>
            </a:r>
          </a:p>
          <a:p>
            <a:pPr marL="914400" lvl="1" indent="-457200" algn="l">
              <a:spcAft>
                <a:spcPts val="500"/>
              </a:spcAft>
              <a:buFont typeface="Arial" pitchFamily="34" charset="0"/>
              <a:buChar char="•"/>
            </a:pPr>
            <a:r>
              <a:rPr lang="cs-CZ" sz="1800" b="1">
                <a:solidFill>
                  <a:srgbClr val="163271"/>
                </a:solidFill>
                <a:latin typeface="+mn-lt"/>
              </a:rPr>
              <a:t>soukromoprávní subjekty vykonávající veřejně prospěšnou činnost: ex-ante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>
              <a:solidFill>
                <a:srgbClr val="16327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cs-CZ" sz="1800" b="1">
              <a:solidFill>
                <a:srgbClr val="163271"/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C48E3E2-2394-4D8E-BF38-10D017DA2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436563"/>
            <a:ext cx="10564586" cy="918707"/>
          </a:xfrm>
        </p:spPr>
        <p:txBody>
          <a:bodyPr/>
          <a:lstStyle/>
          <a:p>
            <a:r>
              <a:rPr lang="cs-CZ" b="1"/>
              <a:t>HLAVNÍ ZMĚNY V 2021+ OPROTI 2014+</a:t>
            </a:r>
          </a:p>
        </p:txBody>
      </p:sp>
    </p:spTree>
    <p:extLst>
      <p:ext uri="{BB962C8B-B14F-4D97-AF65-F5344CB8AC3E}">
        <p14:creationId xmlns:p14="http://schemas.microsoft.com/office/powerpoint/2010/main" val="2437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4">
            <a:extLst>
              <a:ext uri="{FF2B5EF4-FFF2-40B4-BE49-F238E27FC236}">
                <a16:creationId xmlns:a16="http://schemas.microsoft.com/office/drawing/2014/main" id="{289A1EB2-53CF-4408-A987-15F96EFC5E49}"/>
              </a:ext>
            </a:extLst>
          </p:cNvPr>
          <p:cNvGraphicFramePr>
            <a:graphicFrameLocks noGrp="1"/>
          </p:cNvGraphicFramePr>
          <p:nvPr/>
        </p:nvGraphicFramePr>
        <p:xfrm>
          <a:off x="917818" y="1594598"/>
          <a:ext cx="10479525" cy="398873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189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13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011">
                <a:tc>
                  <a:txBody>
                    <a:bodyPr/>
                    <a:lstStyle/>
                    <a:p>
                      <a:endParaRPr lang="cs-CZ">
                        <a:solidFill>
                          <a:srgbClr val="0C3677"/>
                        </a:solidFill>
                      </a:endParaRPr>
                    </a:p>
                  </a:txBody>
                  <a:tcPr marL="39779" marR="397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>
                        <a:solidFill>
                          <a:srgbClr val="0C3677"/>
                        </a:solidFill>
                      </a:endParaRPr>
                    </a:p>
                  </a:txBody>
                  <a:tcPr marL="39779" marR="397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>
                          <a:solidFill>
                            <a:srgbClr val="0C3677"/>
                          </a:solidFill>
                          <a:effectLst/>
                        </a:rPr>
                        <a:t>OP VVV </a:t>
                      </a:r>
                      <a:br>
                        <a:rPr lang="cs-CZ" sz="2000" b="1">
                          <a:solidFill>
                            <a:srgbClr val="0C3677"/>
                          </a:solidFill>
                          <a:effectLst/>
                        </a:rPr>
                      </a:br>
                      <a:r>
                        <a:rPr lang="cs-CZ" sz="2000" b="1">
                          <a:solidFill>
                            <a:srgbClr val="0C3677"/>
                          </a:solidFill>
                          <a:effectLst/>
                        </a:rPr>
                        <a:t>(2014–2020)</a:t>
                      </a:r>
                      <a:endParaRPr lang="cs-CZ" sz="2000" b="1">
                        <a:solidFill>
                          <a:srgbClr val="0C367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9" marR="108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>
                          <a:solidFill>
                            <a:srgbClr val="0C367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 JAK </a:t>
                      </a:r>
                      <a:br>
                        <a:rPr lang="cs-CZ" sz="2000" b="1">
                          <a:solidFill>
                            <a:srgbClr val="0C367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cs-CZ" sz="2000" b="1">
                          <a:solidFill>
                            <a:srgbClr val="0C3677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(2021–2027)</a:t>
                      </a:r>
                    </a:p>
                  </a:txBody>
                  <a:tcPr marL="39779" marR="1080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184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cs-CZ" sz="5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600" b="1">
                          <a:solidFill>
                            <a:schemeClr val="bg1"/>
                          </a:solidFill>
                          <a:effectLst/>
                        </a:rPr>
                        <a:t>Fond/Alokace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600" b="1">
                          <a:solidFill>
                            <a:schemeClr val="bg1"/>
                          </a:solidFill>
                          <a:effectLst/>
                        </a:rPr>
                        <a:t>(příspěvek EU)</a:t>
                      </a:r>
                      <a:endParaRPr lang="cs-CZ" sz="16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cs-CZ" sz="16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1600" b="1">
                          <a:solidFill>
                            <a:schemeClr val="bg1"/>
                          </a:solidFill>
                          <a:effectLst/>
                        </a:rPr>
                        <a:t>ERDF</a:t>
                      </a: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</a:rPr>
                        <a:t>1,52 mld. € 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cs-CZ" sz="2000" b="1" u="none">
                          <a:solidFill>
                            <a:schemeClr val="bg1"/>
                          </a:solidFill>
                        </a:rPr>
                        <a:t>1,57 mld. € 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461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cs-CZ" sz="16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9" marR="3977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1600" b="1">
                          <a:solidFill>
                            <a:schemeClr val="bg1"/>
                          </a:solidFill>
                          <a:effectLst/>
                        </a:rPr>
                        <a:t>ESF / ESF+</a:t>
                      </a:r>
                      <a:endParaRPr lang="cs-CZ" sz="16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  <a:effectLst/>
                        </a:rPr>
                        <a:t>1,24 mld. € </a:t>
                      </a:r>
                      <a:endParaRPr lang="cs-CZ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 u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0,97 mld. € 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49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cs-CZ" sz="1600" b="1">
                          <a:solidFill>
                            <a:schemeClr val="bg1"/>
                          </a:solidFill>
                          <a:effectLst/>
                        </a:rPr>
                        <a:t>Kategorie regionů</a:t>
                      </a:r>
                      <a:br>
                        <a:rPr lang="cs-CZ" sz="1600" b="1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600" b="1">
                          <a:solidFill>
                            <a:schemeClr val="bg1"/>
                          </a:solidFill>
                          <a:effectLst/>
                        </a:rPr>
                        <a:t>(EU spolufinancování)</a:t>
                      </a:r>
                      <a:endParaRPr lang="cs-CZ" sz="16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Více rozvinutý region </a:t>
                      </a:r>
                      <a:b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(Hl. m. Praha)</a:t>
                      </a: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50 %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40 %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295872"/>
                  </a:ext>
                </a:extLst>
              </a:tr>
              <a:tr h="611497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cs-CZ" sz="16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Přechodové regiony</a:t>
                      </a:r>
                      <a:b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(Střední Čechy, Jihozápad, Jihovýchod)</a:t>
                      </a: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  <a:effectLst/>
                        </a:rPr>
                        <a:t>- </a:t>
                      </a:r>
                      <a:endParaRPr lang="cs-CZ" sz="20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70 %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557423"/>
                  </a:ext>
                </a:extLst>
              </a:tr>
              <a:tr h="61149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cs-CZ" sz="1600" b="1" kern="120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Méně rozvinuté regiony</a:t>
                      </a:r>
                      <a:b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cs-CZ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(ostatní regiony)</a:t>
                      </a:r>
                    </a:p>
                  </a:txBody>
                  <a:tcPr marL="108000" marR="397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</a:rPr>
                        <a:t>85 % 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ct val="0"/>
                        </a:spcBef>
                      </a:pPr>
                      <a:r>
                        <a:rPr lang="cs-CZ" sz="2000" b="1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39779" marR="10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32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14893"/>
                  </a:ext>
                </a:extLst>
              </a:tr>
            </a:tbl>
          </a:graphicData>
        </a:graphic>
      </p:graphicFrame>
      <p:sp>
        <p:nvSpPr>
          <p:cNvPr id="9" name="Nadpis 1">
            <a:extLst>
              <a:ext uri="{FF2B5EF4-FFF2-40B4-BE49-F238E27FC236}">
                <a16:creationId xmlns:a16="http://schemas.microsoft.com/office/drawing/2014/main" id="{4A83B3CE-9928-4630-A1E7-1277791C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757" y="436563"/>
            <a:ext cx="10564586" cy="918707"/>
          </a:xfrm>
        </p:spPr>
        <p:txBody>
          <a:bodyPr/>
          <a:lstStyle/>
          <a:p>
            <a:r>
              <a:rPr lang="cs-CZ" b="1"/>
              <a:t>HLAVNÍ ZMĚNY V 2021+ OPROTI 2014+</a:t>
            </a:r>
          </a:p>
        </p:txBody>
      </p:sp>
    </p:spTree>
    <p:extLst>
      <p:ext uri="{BB962C8B-B14F-4D97-AF65-F5344CB8AC3E}">
        <p14:creationId xmlns:p14="http://schemas.microsoft.com/office/powerpoint/2010/main" val="16996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76640-58A0-4960-9426-3F9CBF409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Hraniční oblasti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3BED57-47B0-4213-8634-461170AB5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355270"/>
            <a:ext cx="10650407" cy="4414995"/>
          </a:xfrm>
        </p:spPr>
        <p:txBody>
          <a:bodyPr/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cs-CZ" sz="2000" b="1"/>
              <a:t>Operační program Zaměstnanost plus </a:t>
            </a:r>
            <a:r>
              <a:rPr lang="cs-CZ" sz="2000">
                <a:solidFill>
                  <a:srgbClr val="0C3677"/>
                </a:solidFill>
              </a:rPr>
              <a:t>–</a:t>
            </a:r>
            <a:r>
              <a:rPr lang="cs-CZ" sz="2000" b="1"/>
              <a:t> </a:t>
            </a:r>
            <a:r>
              <a:rPr lang="cs-CZ" sz="2000"/>
              <a:t>o</a:t>
            </a:r>
            <a:r>
              <a:rPr lang="cs-CZ" sz="2000">
                <a:solidFill>
                  <a:srgbClr val="002060"/>
                </a:solidFill>
                <a:latin typeface="+mn-lt"/>
              </a:rPr>
              <a:t>blast dalšího vzdělávání, respektive občanského vzdělávání poskytovaného vysokými školami. 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cs-CZ" sz="2000" b="1"/>
              <a:t>Integrovaný regionální operační program </a:t>
            </a:r>
            <a:r>
              <a:rPr lang="cs-CZ" sz="2000">
                <a:solidFill>
                  <a:srgbClr val="0C3677"/>
                </a:solidFill>
              </a:rPr>
              <a:t>–</a:t>
            </a:r>
            <a:r>
              <a:rPr lang="cs-CZ" sz="2000" b="1"/>
              <a:t> </a:t>
            </a:r>
            <a:r>
              <a:rPr lang="cs-CZ" sz="2000"/>
              <a:t>zvýšení kvality a inkluze ve vzdělávacích institucí, rozvoj zájmového vzdělávání.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cs-CZ" sz="2000" b="1"/>
              <a:t>Operační program Technologie a aplikace pro konkurenceschopnost </a:t>
            </a:r>
            <a:r>
              <a:rPr lang="cs-CZ" sz="2000">
                <a:solidFill>
                  <a:srgbClr val="0C3677"/>
                </a:solidFill>
              </a:rPr>
              <a:t>–</a:t>
            </a:r>
            <a:r>
              <a:rPr lang="cs-CZ" sz="2000"/>
              <a:t> podpora infrastruktury pro VaV, podpora spolupráce výzkumných organizací a podniků, rozvoj inovačního prostředí a podpora spolupráce škol a firem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cs-CZ" sz="2000" b="1"/>
              <a:t>Rámcový program Horizont Evropa </a:t>
            </a:r>
            <a:r>
              <a:rPr lang="cs-CZ" sz="2000">
                <a:solidFill>
                  <a:srgbClr val="0C3677"/>
                </a:solidFill>
              </a:rPr>
              <a:t>–</a:t>
            </a:r>
            <a:r>
              <a:rPr lang="cs-CZ" sz="2000" b="1"/>
              <a:t> </a:t>
            </a:r>
            <a:r>
              <a:rPr lang="cs-CZ" sz="2000"/>
              <a:t>podpora kofinancování projektů podpořených v rámci specifických implementačních nástrojů Horizontu Evropa (2021</a:t>
            </a:r>
            <a:r>
              <a:rPr lang="cs-CZ" sz="2000">
                <a:solidFill>
                  <a:srgbClr val="0C3677"/>
                </a:solidFill>
              </a:rPr>
              <a:t>–</a:t>
            </a:r>
            <a:r>
              <a:rPr lang="cs-CZ" sz="2000"/>
              <a:t>2027) vyžadujících finanční spoluúčast zapojených států. Financování kvalitních návrhů projektů předložených do Horizontu Evropa (2021-2027), které nebyly financovány z důvodu nedostatku  rozpočtových prostředků </a:t>
            </a:r>
            <a:br>
              <a:rPr lang="cs-CZ" sz="2000"/>
            </a:br>
            <a:r>
              <a:rPr lang="cs-CZ" sz="2000"/>
              <a:t>na straně EK.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cs-CZ" sz="2000" b="1"/>
              <a:t>Erasmus+ </a:t>
            </a:r>
            <a:r>
              <a:rPr lang="cs-CZ" sz="2000">
                <a:solidFill>
                  <a:srgbClr val="0C3677"/>
                </a:solidFill>
              </a:rPr>
              <a:t>–</a:t>
            </a:r>
            <a:r>
              <a:rPr lang="cs-CZ" sz="2000" b="1"/>
              <a:t> </a:t>
            </a:r>
            <a:r>
              <a:rPr lang="cs-CZ" sz="2000"/>
              <a:t>mezinárodní mobility studentů a akademických/pedagogických pracovníků, </a:t>
            </a:r>
            <a:br>
              <a:rPr lang="cs-CZ" sz="2000"/>
            </a:br>
            <a:r>
              <a:rPr lang="cs-CZ" sz="2000"/>
              <a:t>rozvoje partnerství VŠ, návaznosti na pracovní trh.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cs-CZ" sz="2000"/>
          </a:p>
          <a:p>
            <a:pPr marL="342900" indent="-342900" algn="just">
              <a:buFont typeface="Arial" pitchFamily="34" charset="0"/>
              <a:buChar char="•"/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502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76640-58A0-4960-9426-3F9CBF409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PUBLICITA OP JAK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3BED57-47B0-4213-8634-461170AB5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756" y="1688122"/>
            <a:ext cx="10650407" cy="408214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200" b="1"/>
              <a:t>V prosinci 2021 </a:t>
            </a:r>
            <a:r>
              <a:rPr lang="cs-CZ" sz="2200"/>
              <a:t>spuštěny</a:t>
            </a:r>
            <a:r>
              <a:rPr lang="cs-CZ" sz="2200" b="1"/>
              <a:t> webové stránky </a:t>
            </a:r>
            <a:r>
              <a:rPr lang="cs-CZ" sz="2200" b="1" u="sng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OPJAK.cz</a:t>
            </a:r>
            <a:r>
              <a:rPr lang="cs-CZ" sz="2200"/>
              <a:t> a </a:t>
            </a:r>
            <a:r>
              <a:rPr lang="cs-CZ" sz="2200" b="1"/>
              <a:t>Facebooková stránka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/>
              <a:t>Probíhá </a:t>
            </a:r>
            <a:r>
              <a:rPr lang="cs-CZ" sz="2200" b="1"/>
              <a:t>informační kampaň </a:t>
            </a:r>
            <a:r>
              <a:rPr lang="cs-CZ" sz="2200"/>
              <a:t>k chystaným </a:t>
            </a:r>
            <a:r>
              <a:rPr lang="cs-CZ" sz="2200" b="1"/>
              <a:t>výzvám šablony</a:t>
            </a:r>
            <a:endParaRPr lang="cs-CZ" sz="2200"/>
          </a:p>
          <a:p>
            <a:pPr marL="342900" indent="-342900">
              <a:buFont typeface="Arial" pitchFamily="34" charset="0"/>
              <a:buChar char="•"/>
            </a:pPr>
            <a:r>
              <a:rPr lang="cs-CZ" sz="2200"/>
              <a:t>Plánovány</a:t>
            </a:r>
            <a:r>
              <a:rPr lang="cs-CZ" sz="2200" b="1"/>
              <a:t> semináře a školení pro žadatele a příjemce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 b="1"/>
              <a:t>Konzultační linka pro šablony </a:t>
            </a:r>
            <a:r>
              <a:rPr lang="cs-CZ" sz="2200"/>
              <a:t>(po vyhlášení výzvy)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cs-CZ" sz="2200">
                <a:solidFill>
                  <a:srgbClr val="002060"/>
                </a:solidFill>
                <a:latin typeface="+mn-lt"/>
              </a:rPr>
              <a:t>telefonická linka: 234 814 777 (každý pracovní den od 9 do 15 hodin)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cs-CZ" sz="2200">
                <a:solidFill>
                  <a:srgbClr val="002060"/>
                </a:solidFill>
                <a:latin typeface="+mn-lt"/>
              </a:rPr>
              <a:t>e-mailová adresa: dotazyZP@msmt.cz</a:t>
            </a:r>
            <a:r>
              <a:rPr lang="cs-CZ" sz="2200"/>
              <a:t> vydávání </a:t>
            </a:r>
            <a:r>
              <a:rPr lang="cs-CZ" sz="2200" b="1"/>
              <a:t>letáků a brožur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/>
              <a:t>Konání</a:t>
            </a:r>
            <a:r>
              <a:rPr lang="cs-CZ" sz="2200" b="1"/>
              <a:t> Zahajovací konference OP JAK </a:t>
            </a:r>
            <a:r>
              <a:rPr lang="cs-CZ" sz="2200"/>
              <a:t>je v plánu v </a:t>
            </a:r>
            <a:r>
              <a:rPr lang="cs-CZ" sz="2200" b="1"/>
              <a:t>září 2022</a:t>
            </a:r>
            <a:endParaRPr lang="cs-CZ" sz="2200"/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3108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FA282-A905-4690-AE8F-538F8747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5" y="2155371"/>
            <a:ext cx="8068498" cy="1378491"/>
          </a:xfrm>
        </p:spPr>
        <p:txBody>
          <a:bodyPr/>
          <a:lstStyle/>
          <a:p>
            <a:r>
              <a:rPr lang="cs-CZ"/>
              <a:t>Děkuji za pozornost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D76264-6B23-4CE0-B378-745063E5600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2425" y="3533863"/>
            <a:ext cx="7986018" cy="2108201"/>
          </a:xfrm>
        </p:spPr>
        <p:txBody>
          <a:bodyPr anchor="t"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600" b="1">
                <a:solidFill>
                  <a:prstClr val="white"/>
                </a:solidFill>
              </a:rPr>
              <a:t>Mgr. Aneta Caithamlová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000">
                <a:solidFill>
                  <a:prstClr val="white"/>
                </a:solidFill>
              </a:rPr>
              <a:t>ředitelka odboru koncepce a vedení OP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000">
                <a:solidFill>
                  <a:prstClr val="white"/>
                </a:solidFill>
              </a:rPr>
              <a:t>Aneta.Caithamlova@msmt.cz</a:t>
            </a:r>
            <a:endParaRPr lang="cs-CZ" sz="2000"/>
          </a:p>
          <a:p>
            <a:pPr lvl="0">
              <a:lnSpc>
                <a:spcPct val="100000"/>
              </a:lnSpc>
              <a:spcBef>
                <a:spcPct val="0"/>
              </a:spcBef>
            </a:pPr>
            <a:endParaRPr lang="cs-CZ" sz="2000" b="1">
              <a:solidFill>
                <a:prstClr val="white"/>
              </a:solidFill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000">
                <a:solidFill>
                  <a:prstClr val="white"/>
                </a:solidFill>
              </a:rPr>
              <a:t>Další informace o OP JAN AMOS KOMENSKÝ (2021–2027) 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000">
                <a:solidFill>
                  <a:prstClr val="white"/>
                </a:solidFill>
              </a:rPr>
              <a:t>jsou dostupné na webových stránkách </a:t>
            </a:r>
            <a:r>
              <a:rPr lang="cs-CZ" sz="2000" u="sng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OPJAK.cz</a:t>
            </a:r>
            <a:endParaRPr lang="cs-CZ" sz="2000" u="sng"/>
          </a:p>
          <a:p>
            <a:pPr lvl="0">
              <a:lnSpc>
                <a:spcPct val="100000"/>
              </a:lnSpc>
              <a:spcBef>
                <a:spcPct val="0"/>
              </a:spcBef>
            </a:pPr>
            <a:endParaRPr lang="cs-CZ" sz="2000" b="1" u="sng"/>
          </a:p>
          <a:p>
            <a:pPr>
              <a:spcBef>
                <a:spcPct val="0"/>
              </a:spcBef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5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Operační program Zaměstnanost plus 2021-27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Mgr. Jiří Kinský, MPSV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/>
              <a:t>24. 5. 2022, Praha</a:t>
            </a:r>
          </a:p>
        </p:txBody>
      </p:sp>
      <p:pic>
        <p:nvPicPr>
          <p:cNvPr id="14" name="Zástupný symbol pro obrázek 1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" y="2636837"/>
            <a:ext cx="540000" cy="540000"/>
          </a:xfrm>
        </p:spPr>
      </p:pic>
      <p:pic>
        <p:nvPicPr>
          <p:cNvPr id="15" name="Zástupný symbol pro obrázek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" y="4089600"/>
            <a:ext cx="540000" cy="540000"/>
          </a:xfrm>
        </p:spPr>
      </p:pic>
      <p:pic>
        <p:nvPicPr>
          <p:cNvPr id="16" name="Zástupný symbol pro obrázek 15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" y="4885200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33746618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mají společného?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2EFFC6-C847-4EE9-B698-3EF8E515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24139" r="-6560" b="-9653"/>
          <a:stretch>
            <a:fillRect/>
          </a:stretch>
        </p:blipFill>
        <p:spPr bwMode="auto">
          <a:xfrm>
            <a:off x="378304" y="1514287"/>
            <a:ext cx="4193696" cy="280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69C397D-55A3-475A-A995-89EDF0AA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305" y="3702198"/>
            <a:ext cx="4553733" cy="28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9DBC4C-11D8-4A2D-B705-B693FAA3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776" y="1514287"/>
            <a:ext cx="4619224" cy="25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D5EE7E-CD2A-4D24-8E86-79B6B904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39" y="3883041"/>
            <a:ext cx="3941961" cy="26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78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dur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Operační program </a:t>
            </a:r>
            <a:br>
              <a:rPr lang="cs-CZ"/>
            </a:br>
            <a:r>
              <a:rPr lang="cs-CZ"/>
              <a:t>zaměstnanost plus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60000" y="1376266"/>
            <a:ext cx="8424000" cy="5022053"/>
            <a:chOff x="360000" y="1376266"/>
            <a:chExt cx="8424000" cy="5022053"/>
          </a:xfrm>
        </p:grpSpPr>
        <p:sp>
          <p:nvSpPr>
            <p:cNvPr id="18" name="Zaoblený obdélník 17"/>
            <p:cNvSpPr/>
            <p:nvPr/>
          </p:nvSpPr>
          <p:spPr>
            <a:xfrm>
              <a:off x="360000" y="1376266"/>
              <a:ext cx="3888432" cy="399695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OP Zaměstnanost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0" name="Zaoblený obdélník 19"/>
            <p:cNvSpPr/>
            <p:nvPr/>
          </p:nvSpPr>
          <p:spPr>
            <a:xfrm>
              <a:off x="360000" y="5661247"/>
              <a:ext cx="3777037" cy="73707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OP Potravinová a materiální pomoc</a:t>
              </a:r>
            </a:p>
          </p:txBody>
        </p:sp>
        <p:sp>
          <p:nvSpPr>
            <p:cNvPr id="22" name="Zaoblený obdélník 21"/>
            <p:cNvSpPr/>
            <p:nvPr/>
          </p:nvSpPr>
          <p:spPr>
            <a:xfrm>
              <a:off x="4895568" y="1424340"/>
              <a:ext cx="3888432" cy="4973979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OP Zaměstnanost plus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3" name="Zaoblený obdélník 12"/>
            <p:cNvSpPr/>
            <p:nvPr/>
          </p:nvSpPr>
          <p:spPr>
            <a:xfrm>
              <a:off x="5055872" y="2023612"/>
              <a:ext cx="3584128" cy="6022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1) Budoucnost práce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4" name="Zaoblený obdélník 23"/>
            <p:cNvSpPr/>
            <p:nvPr/>
          </p:nvSpPr>
          <p:spPr>
            <a:xfrm>
              <a:off x="5044384" y="2899706"/>
              <a:ext cx="3584128" cy="5964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2) Sociální začleňování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5" name="Zaoblený obdélník 24"/>
            <p:cNvSpPr/>
            <p:nvPr/>
          </p:nvSpPr>
          <p:spPr>
            <a:xfrm>
              <a:off x="5044384" y="3770037"/>
              <a:ext cx="3584128" cy="6022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3) Sociální inovace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" name="Zaoblený obdélník 25"/>
            <p:cNvSpPr/>
            <p:nvPr/>
          </p:nvSpPr>
          <p:spPr>
            <a:xfrm>
              <a:off x="5044384" y="4646131"/>
              <a:ext cx="3584128" cy="6022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4) Materiální pomoc nejchudším osobám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7" name="Zaoblený obdélník 26"/>
            <p:cNvSpPr/>
            <p:nvPr/>
          </p:nvSpPr>
          <p:spPr>
            <a:xfrm>
              <a:off x="5047720" y="5522225"/>
              <a:ext cx="3584128" cy="6022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5) Technická pomoc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8" name="Zaoblený obdélník 27"/>
            <p:cNvSpPr/>
            <p:nvPr/>
          </p:nvSpPr>
          <p:spPr>
            <a:xfrm>
              <a:off x="512152" y="2023611"/>
              <a:ext cx="3584128" cy="4692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1) Podpora zaměstnanosti a adaptability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9" name="Zaoblený obdélník 28"/>
            <p:cNvSpPr/>
            <p:nvPr/>
          </p:nvSpPr>
          <p:spPr>
            <a:xfrm>
              <a:off x="512152" y="2666696"/>
              <a:ext cx="3584128" cy="4692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2) Sociální začleňování a boj s chudobou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32" name="Zaoblený obdélník 31"/>
            <p:cNvSpPr/>
            <p:nvPr/>
          </p:nvSpPr>
          <p:spPr>
            <a:xfrm>
              <a:off x="512152" y="3309781"/>
              <a:ext cx="3584128" cy="4692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3) Sociální inovace a mezinárodní spol.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36" name="Zaoblený obdélník 35"/>
            <p:cNvSpPr/>
            <p:nvPr/>
          </p:nvSpPr>
          <p:spPr>
            <a:xfrm>
              <a:off x="512152" y="3953034"/>
              <a:ext cx="3584128" cy="4692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4) Efektivní veřejná správa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37" name="Zaoblený obdélník 36"/>
            <p:cNvSpPr/>
            <p:nvPr/>
          </p:nvSpPr>
          <p:spPr>
            <a:xfrm>
              <a:off x="512152" y="4596287"/>
              <a:ext cx="3584128" cy="4692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/>
                  <a:cs typeface="Arial"/>
                </a:rPr>
                <a:t>5) Technická pomoc</a:t>
              </a:r>
            </a:p>
          </p:txBody>
        </p:sp>
        <p:sp>
          <p:nvSpPr>
            <p:cNvPr id="38" name="Obousměrná vodorovná šipka 37"/>
            <p:cNvSpPr/>
            <p:nvPr/>
          </p:nvSpPr>
          <p:spPr>
            <a:xfrm rot="11458604">
              <a:off x="4151281" y="2930573"/>
              <a:ext cx="880956" cy="180832"/>
            </a:xfrm>
            <a:prstGeom prst="left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 w="22225">
                  <a:solidFill>
                    <a:srgbClr val="5FBBF5"/>
                  </a:solidFill>
                  <a:prstDash val="solid"/>
                </a:ln>
                <a:solidFill>
                  <a:srgbClr val="5FBBF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39" name="Obousměrná vodorovná šipka 38"/>
            <p:cNvSpPr/>
            <p:nvPr/>
          </p:nvSpPr>
          <p:spPr>
            <a:xfrm rot="12797974">
              <a:off x="4074916" y="3733942"/>
              <a:ext cx="963513" cy="173519"/>
            </a:xfrm>
            <a:prstGeom prst="left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 w="22225">
                  <a:solidFill>
                    <a:srgbClr val="5FBBF5"/>
                  </a:solidFill>
                  <a:prstDash val="solid"/>
                </a:ln>
                <a:solidFill>
                  <a:srgbClr val="5FBBF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1" name="Obousměrná vodorovná šipka 40"/>
            <p:cNvSpPr/>
            <p:nvPr/>
          </p:nvSpPr>
          <p:spPr>
            <a:xfrm rot="13585149">
              <a:off x="3901762" y="5188331"/>
              <a:ext cx="1334613" cy="182548"/>
            </a:xfrm>
            <a:prstGeom prst="left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 w="22225">
                  <a:solidFill>
                    <a:srgbClr val="5FBBF5"/>
                  </a:solidFill>
                  <a:prstDash val="solid"/>
                </a:ln>
                <a:solidFill>
                  <a:srgbClr val="5FBBF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4" name="Obousměrná vodorovná šipka 43"/>
            <p:cNvSpPr/>
            <p:nvPr/>
          </p:nvSpPr>
          <p:spPr>
            <a:xfrm rot="7703578">
              <a:off x="3943049" y="5450252"/>
              <a:ext cx="1298814" cy="153363"/>
            </a:xfrm>
            <a:prstGeom prst="left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 w="22225">
                  <a:solidFill>
                    <a:srgbClr val="5FBBF5"/>
                  </a:solidFill>
                  <a:prstDash val="solid"/>
                </a:ln>
                <a:solidFill>
                  <a:srgbClr val="5FBBF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3" name="Obousměrná vodorovná šipka 22"/>
            <p:cNvSpPr/>
            <p:nvPr/>
          </p:nvSpPr>
          <p:spPr>
            <a:xfrm rot="10800000">
              <a:off x="4131340" y="2178100"/>
              <a:ext cx="913044" cy="162664"/>
            </a:xfrm>
            <a:prstGeom prst="left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5F5F5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1" i="0" u="none" strike="noStrike" kern="1200" cap="none" spc="0" normalizeH="0" baseline="0" noProof="0">
                <a:ln w="22225">
                  <a:solidFill>
                    <a:srgbClr val="5FBBF5"/>
                  </a:solidFill>
                  <a:prstDash val="solid"/>
                </a:ln>
                <a:solidFill>
                  <a:srgbClr val="5FBBF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5" name="Znak násobení 4">
            <a:extLst>
              <a:ext uri="{FF2B5EF4-FFF2-40B4-BE49-F238E27FC236}">
                <a16:creationId xmlns:a16="http://schemas.microsoft.com/office/drawing/2014/main" id="{DAE134BC-ECB0-49FA-A91F-77374D97CC23}"/>
              </a:ext>
            </a:extLst>
          </p:cNvPr>
          <p:cNvSpPr/>
          <p:nvPr/>
        </p:nvSpPr>
        <p:spPr>
          <a:xfrm>
            <a:off x="4065024" y="3918238"/>
            <a:ext cx="491648" cy="504081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5F5F5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05390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712968" cy="1080000"/>
          </a:xfrm>
        </p:spPr>
        <p:txBody>
          <a:bodyPr/>
          <a:lstStyle/>
          <a:p>
            <a:r>
              <a:rPr lang="cs-CZ"/>
              <a:t>Finanční rámec OPZ+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DE751EE1-6164-4D62-9E67-F49CD7B7F31A}"/>
              </a:ext>
            </a:extLst>
          </p:cNvPr>
          <p:cNvGraphicFramePr/>
          <p:nvPr/>
        </p:nvGraphicFramePr>
        <p:xfrm>
          <a:off x="467544" y="1556792"/>
          <a:ext cx="835292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1A3D7C6E-E183-4C43-A81F-7E6ADD9071A2}"/>
              </a:ext>
            </a:extLst>
          </p:cNvPr>
          <p:cNvSpPr txBox="1"/>
          <p:nvPr/>
        </p:nvSpPr>
        <p:spPr>
          <a:xfrm>
            <a:off x="111536" y="1278104"/>
            <a:ext cx="712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>
                <a:ln>
                  <a:noFill/>
                </a:ln>
                <a:solidFill>
                  <a:srgbClr val="D7EEFC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mld. CZK</a:t>
            </a:r>
          </a:p>
        </p:txBody>
      </p:sp>
    </p:spTree>
    <p:extLst>
      <p:ext uri="{BB962C8B-B14F-4D97-AF65-F5344CB8AC3E}">
        <p14:creationId xmlns:p14="http://schemas.microsoft.com/office/powerpoint/2010/main" val="40299697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6" y="-34078"/>
            <a:ext cx="11509388" cy="148191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852A0"/>
                </a:solidFill>
                <a:latin typeface="+mn-lt"/>
              </a:rPr>
              <a:t>START PROGRAMŮ FINANCOVANÝCH Z FONDŮ EU </a:t>
            </a:r>
            <a:br>
              <a:rPr lang="cs-CZ" sz="4000" b="1" dirty="0">
                <a:solidFill>
                  <a:srgbClr val="0852A0"/>
                </a:solidFill>
                <a:latin typeface="+mn-lt"/>
              </a:rPr>
            </a:br>
            <a:r>
              <a:rPr lang="cs-CZ" sz="4000" b="1" dirty="0">
                <a:solidFill>
                  <a:srgbClr val="0852A0"/>
                </a:solidFill>
                <a:latin typeface="+mn-lt"/>
              </a:rPr>
              <a:t>– CO NÁS ČEKÁ?  </a:t>
            </a:r>
            <a:endParaRPr lang="cs-CZ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0738ED-0EF9-E77F-F065-67C7FD3B6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19" y="3175000"/>
            <a:ext cx="4108781" cy="40576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096C8AA-20C5-1BB6-F476-5EF811B5F4BF}"/>
              </a:ext>
            </a:extLst>
          </p:cNvPr>
          <p:cNvSpPr txBox="1"/>
          <p:nvPr/>
        </p:nvSpPr>
        <p:spPr>
          <a:xfrm>
            <a:off x="0" y="1933074"/>
            <a:ext cx="10923851" cy="442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89535">
              <a:spcAft>
                <a:spcPts val="800"/>
              </a:spcAft>
            </a:pPr>
            <a:r>
              <a:rPr lang="cs-CZ" sz="3200" b="1" dirty="0">
                <a:solidFill>
                  <a:srgbClr val="024DA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OPATŘENÍ A VÝZVY CÍLENÉ NA ROZVOJ REGIONŮ A OBCÍ</a:t>
            </a:r>
          </a:p>
          <a:p>
            <a:pPr indent="-89535">
              <a:lnSpc>
                <a:spcPct val="150000"/>
              </a:lnSpc>
              <a:spcAft>
                <a:spcPts val="800"/>
              </a:spcAft>
            </a:pPr>
            <a:r>
              <a:rPr lang="cs-CZ" sz="3200" dirty="0">
                <a:ea typeface="Times New Roman" panose="02020603050405020304" pitchFamily="18" charset="0"/>
              </a:rPr>
              <a:t>Operační program Životní prostředí – </a:t>
            </a:r>
            <a:r>
              <a:rPr lang="cs-CZ" sz="3200" b="1" dirty="0">
                <a:ea typeface="Times New Roman" panose="02020603050405020304" pitchFamily="18" charset="0"/>
              </a:rPr>
              <a:t>Petr Valdman</a:t>
            </a:r>
            <a:r>
              <a:rPr lang="cs-CZ" sz="3200" dirty="0">
                <a:ea typeface="Times New Roman" panose="02020603050405020304" pitchFamily="18" charset="0"/>
              </a:rPr>
              <a:t> Integrovaný regionální operační program – </a:t>
            </a:r>
            <a:r>
              <a:rPr lang="cs-CZ" sz="3200" b="1" dirty="0">
                <a:ea typeface="Times New Roman" panose="02020603050405020304" pitchFamily="18" charset="0"/>
              </a:rPr>
              <a:t>Rostislav Mazal</a:t>
            </a:r>
          </a:p>
          <a:p>
            <a:pPr indent="-89535">
              <a:lnSpc>
                <a:spcPct val="150000"/>
              </a:lnSpc>
              <a:spcAft>
                <a:spcPts val="800"/>
              </a:spcAft>
            </a:pPr>
            <a:r>
              <a:rPr lang="cs-CZ" sz="3200" dirty="0">
                <a:ea typeface="Times New Roman" panose="02020603050405020304" pitchFamily="18" charset="0"/>
              </a:rPr>
              <a:t>Operačního programu Jan Amos Komenský – </a:t>
            </a:r>
            <a:r>
              <a:rPr lang="cs-CZ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Aneta </a:t>
            </a:r>
            <a:r>
              <a:rPr lang="cs-CZ" sz="32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Caithamlová</a:t>
            </a:r>
            <a:endParaRPr lang="cs-CZ" sz="32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-89535">
              <a:lnSpc>
                <a:spcPct val="150000"/>
              </a:lnSpc>
              <a:spcAft>
                <a:spcPts val="800"/>
              </a:spcAft>
            </a:pPr>
            <a:r>
              <a:rPr lang="cs-CZ" sz="3200" dirty="0">
                <a:ea typeface="Times New Roman" panose="02020603050405020304" pitchFamily="18" charset="0"/>
              </a:rPr>
              <a:t>Operačního programu Zaměstnanost plus – </a:t>
            </a:r>
            <a:r>
              <a:rPr lang="cs-CZ" sz="3200" b="1" dirty="0">
                <a:ea typeface="Times New Roman" panose="02020603050405020304" pitchFamily="18" charset="0"/>
              </a:rPr>
              <a:t>Jiří Kinský</a:t>
            </a:r>
            <a:endParaRPr lang="cs-CZ" sz="3200" dirty="0">
              <a:ea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cs-CZ" sz="1200" b="1" dirty="0">
                <a:solidFill>
                  <a:srgbClr val="024DA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FB490FF-835D-4977-963F-B0C86940B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4" y="6224932"/>
            <a:ext cx="3298068" cy="5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6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Jednodušší a flexibilnější </a:t>
            </a:r>
            <a:br>
              <a:rPr lang="cs-CZ"/>
            </a:br>
            <a:r>
              <a:rPr lang="cs-CZ"/>
              <a:t>pravidla OPZ+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4862" y="1401466"/>
            <a:ext cx="8388464" cy="5173339"/>
          </a:xfrm>
          <a:prstGeom prst="rect">
            <a:avLst/>
          </a:prstGeom>
          <a:noFill/>
        </p:spPr>
        <p:txBody>
          <a:bodyPr wrap="square" rIns="1080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Předkládání účetních dokladů od 20 000 Kč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Přesun mezi kapitolami rozpočtu až 25 %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Plány aktivit v IS ESF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Veřejná podpora v MS2021+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Licence Creative Commons 4.0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Ověření intervenční logiky výzvy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Odpisy převedeny do nepřímých nákladů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Distanční způsob realizace aktivit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Zjednodušení procesu hodnocení </a:t>
            </a:r>
          </a:p>
          <a:p>
            <a:pPr marL="432000" marR="0" lvl="0" indent="-432000" algn="l" defTabSz="914400" rtl="0" eaLnBrk="1" fontAlgn="auto" latinLnBrk="0" hangingPunct="1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Méně kontrol a administrativního ověřování</a:t>
            </a:r>
          </a:p>
        </p:txBody>
      </p:sp>
    </p:spTree>
    <p:extLst>
      <p:ext uri="{BB962C8B-B14F-4D97-AF65-F5344CB8AC3E}">
        <p14:creationId xmlns:p14="http://schemas.microsoft.com/office/powerpoint/2010/main" val="256119094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Větší Využití zjednodušených metod vykazování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60000" y="1560165"/>
            <a:ext cx="3707944" cy="1031051"/>
          </a:xfrm>
          <a:prstGeom prst="rect">
            <a:avLst/>
          </a:prstGeom>
          <a:noFill/>
        </p:spPr>
        <p:txBody>
          <a:bodyPr wrap="square" rIns="1080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100 % výzev OPZ+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1/3 výdajů výhradně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DED59B-F689-4715-87B3-A59D0D76F83B}"/>
              </a:ext>
            </a:extLst>
          </p:cNvPr>
          <p:cNvSpPr txBox="1"/>
          <p:nvPr/>
        </p:nvSpPr>
        <p:spPr>
          <a:xfrm>
            <a:off x="4572000" y="1858903"/>
            <a:ext cx="4644968" cy="3939540"/>
          </a:xfrm>
          <a:prstGeom prst="rect">
            <a:avLst/>
          </a:prstGeom>
          <a:noFill/>
        </p:spPr>
        <p:txBody>
          <a:bodyPr wrap="square" rIns="1080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Nepřímé náklady</a:t>
            </a:r>
          </a:p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Jednotky sociální služby</a:t>
            </a:r>
          </a:p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Jednotka mzdový příspěvek</a:t>
            </a:r>
          </a:p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40 % paušál</a:t>
            </a:r>
          </a:p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Jednotky dětské skupiny</a:t>
            </a:r>
          </a:p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Jednorázová částka na TP</a:t>
            </a:r>
          </a:p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Jednotky obědy do škol</a:t>
            </a:r>
          </a:p>
          <a:p>
            <a:pPr marL="432000" marR="0" lvl="0" indent="-43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FBBF5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t>EU jednotka vzdělávání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020411A-8446-440D-96B2-EFD0393DFDD4}"/>
              </a:ext>
            </a:extLst>
          </p:cNvPr>
          <p:cNvGrpSpPr/>
          <p:nvPr/>
        </p:nvGrpSpPr>
        <p:grpSpPr>
          <a:xfrm>
            <a:off x="611560" y="2780928"/>
            <a:ext cx="3048000" cy="2805113"/>
            <a:chOff x="589683" y="2492722"/>
            <a:chExt cx="3048000" cy="2805113"/>
          </a:xfrm>
        </p:grpSpPr>
        <p:graphicFrame>
          <p:nvGraphicFramePr>
            <p:cNvPr id="6" name="Graf 5">
              <a:extLst>
                <a:ext uri="{FF2B5EF4-FFF2-40B4-BE49-F238E27FC236}">
                  <a16:creationId xmlns:a16="http://schemas.microsoft.com/office/drawing/2014/main" id="{222DAB83-3B43-4676-AD7A-6AFB7DE5F73F}"/>
                </a:ext>
              </a:extLst>
            </p:cNvPr>
            <p:cNvGraphicFramePr/>
            <p:nvPr/>
          </p:nvGraphicFramePr>
          <p:xfrm>
            <a:off x="589683" y="2492722"/>
            <a:ext cx="3048000" cy="28051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42CABC7-1856-4622-97DE-5D2CC8A12526}"/>
                </a:ext>
              </a:extLst>
            </p:cNvPr>
            <p:cNvSpPr txBox="1"/>
            <p:nvPr/>
          </p:nvSpPr>
          <p:spPr>
            <a:xfrm>
              <a:off x="1331640" y="3540467"/>
              <a:ext cx="576064" cy="261610"/>
            </a:xfrm>
            <a:prstGeom prst="rect">
              <a:avLst/>
            </a:prstGeom>
            <a:noFill/>
          </p:spPr>
          <p:txBody>
            <a:bodyPr wrap="square" rIns="108000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5FBBF5"/>
                </a:buClr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>
                  <a:ln>
                    <a:noFill/>
                  </a:ln>
                  <a:solidFill>
                    <a:srgbClr val="084A8B"/>
                  </a:solidFill>
                  <a:effectLst/>
                  <a:uLnTx/>
                  <a:uFillTx/>
                  <a:latin typeface="Arial"/>
                  <a:cs typeface="Arial"/>
                </a:rPr>
                <a:t>OPZ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DEF6C70-BDE4-4E8A-8B69-FA52D1D0634F}"/>
                </a:ext>
              </a:extLst>
            </p:cNvPr>
            <p:cNvSpPr txBox="1"/>
            <p:nvPr/>
          </p:nvSpPr>
          <p:spPr>
            <a:xfrm>
              <a:off x="971600" y="3257676"/>
              <a:ext cx="576064" cy="261610"/>
            </a:xfrm>
            <a:prstGeom prst="rect">
              <a:avLst/>
            </a:prstGeom>
            <a:noFill/>
          </p:spPr>
          <p:txBody>
            <a:bodyPr wrap="square" rIns="108000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5FBBF5"/>
                </a:buClr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1200" cap="none" spc="0" normalizeH="0" baseline="0" noProof="0">
                  <a:ln>
                    <a:noFill/>
                  </a:ln>
                  <a:solidFill>
                    <a:srgbClr val="084A8B"/>
                  </a:solidFill>
                  <a:effectLst/>
                  <a:uLnTx/>
                  <a:uFillTx/>
                  <a:latin typeface="Arial"/>
                  <a:cs typeface="Arial"/>
                </a:rPr>
                <a:t>OPZ+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851576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1080000"/>
          </a:xfrm>
        </p:spPr>
        <p:txBody>
          <a:bodyPr anchor="ctr">
            <a:normAutofit/>
          </a:bodyPr>
          <a:lstStyle/>
          <a:p>
            <a:r>
              <a:rPr lang="cs-CZ"/>
              <a:t>vyhlašování výzev OPZ+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B0AC951-64D8-8083-5AA4-2B55CFD10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1440000"/>
            <a:ext cx="8064000" cy="972000"/>
          </a:xfrm>
        </p:spPr>
        <p:txBody>
          <a:bodyPr/>
          <a:lstStyle/>
          <a:p>
            <a:r>
              <a:rPr lang="cs-CZ"/>
              <a:t>do 4 měsíců výzvy na 50 % alokace</a:t>
            </a:r>
          </a:p>
          <a:p>
            <a:r>
              <a:rPr lang="cs-CZ"/>
              <a:t>do 12 měsíců výzvy na 75 % alokace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>
          <a:xfrm>
            <a:off x="8640000" y="6516000"/>
            <a:ext cx="468000" cy="1800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1CB53505-B789-498F-B7C8-9BF8CBED0EEC}"/>
              </a:ext>
            </a:extLst>
          </p:cNvPr>
          <p:cNvGraphicFramePr/>
          <p:nvPr/>
        </p:nvGraphicFramePr>
        <p:xfrm>
          <a:off x="360000" y="2412000"/>
          <a:ext cx="8244000" cy="3753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639540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72D42-358D-47AB-8D61-CD85E4A3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Zajištění dostupnosti sociálních služeb (03_22_003)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03C549-9CD1-42ED-9152-69FE4CB9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12776"/>
            <a:ext cx="8064000" cy="4707224"/>
          </a:xfrm>
        </p:spPr>
        <p:txBody>
          <a:bodyPr/>
          <a:lstStyle/>
          <a:p>
            <a:r>
              <a:rPr lang="cs-CZ"/>
              <a:t>Alokace výzvy: 6,6 mld. Kč</a:t>
            </a:r>
          </a:p>
          <a:p>
            <a:r>
              <a:rPr lang="cs-CZ"/>
              <a:t>Vyhlášení výzvy: 6/2022</a:t>
            </a:r>
          </a:p>
          <a:p>
            <a:r>
              <a:rPr lang="cs-CZ"/>
              <a:t>Oprávněný žadatel: kraje a hl. m. Praha</a:t>
            </a:r>
          </a:p>
          <a:p>
            <a:r>
              <a:rPr lang="cs-CZ">
                <a:latin typeface="Arial" pitchFamily="34" charset="0"/>
                <a:ea typeface="Arial" pitchFamily="34" charset="0"/>
                <a:cs typeface="Times New Roman" panose="02020603050405020304" pitchFamily="18" charset="0"/>
              </a:rPr>
              <a:t>Výzva umožní podporu a rozvoj 7 druhů soc. služeb: </a:t>
            </a:r>
            <a:r>
              <a:rPr lang="cs-CZ" sz="2000">
                <a:effectLst/>
                <a:latin typeface="Arial" pitchFamily="34" charset="0"/>
                <a:ea typeface="Arial" pitchFamily="34" charset="0"/>
                <a:cs typeface="Times New Roman" panose="02020603050405020304" pitchFamily="18" charset="0"/>
              </a:rPr>
              <a:t>azylové domy, domy na půl cesty, podpora samostatného bydlení, </a:t>
            </a:r>
            <a:r>
              <a:rPr lang="cs-CZ" sz="200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sociálně terapeutické dílny, osobní asistence, intervenční centra a sociální rehabilitace mimo pobytovou formu.</a:t>
            </a:r>
          </a:p>
          <a:p>
            <a:r>
              <a:rPr lang="cs-CZ"/>
              <a:t>Financování prostřednictvím jednotek</a:t>
            </a:r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3486F1-6985-4916-ADA9-AE93AA7B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78405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A7550-D6B7-4740-82F9-2E7528D7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Podpora procesů  ve Službách (03_22_006)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4CB09-CC2F-4C5E-BCE6-D859157B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4824536"/>
          </a:xfrm>
        </p:spPr>
        <p:txBody>
          <a:bodyPr/>
          <a:lstStyle/>
          <a:p>
            <a:r>
              <a:rPr lang="cs-CZ"/>
              <a:t>Alokace výzvy: 1,02 mld. Kč</a:t>
            </a:r>
          </a:p>
          <a:p>
            <a:r>
              <a:rPr lang="cs-CZ"/>
              <a:t>Vyhlášení výzvy: 6/2022</a:t>
            </a:r>
          </a:p>
          <a:p>
            <a:r>
              <a:rPr lang="cs-CZ"/>
              <a:t>Oprávněný žadatel: kraje a hl. m. Praha</a:t>
            </a:r>
          </a:p>
          <a:p>
            <a:r>
              <a:rPr lang="cs-CZ"/>
              <a:t>Věcné zaměření: </a:t>
            </a:r>
            <a:r>
              <a:rPr lang="cs-CZ" sz="1800">
                <a:latin typeface="Arial" pitchFamily="34" charset="0"/>
                <a:cs typeface="Times New Roman" panose="02020603050405020304" pitchFamily="18" charset="0"/>
              </a:rPr>
              <a:t>transformace systému péče o ohrožené děti, systému sociálních služeb a psychiatrické péče, podpora vzdělávání, rozvoj systémů kvality v sociálních službách</a:t>
            </a:r>
          </a:p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76C041-99A7-4043-889A-00DF72E9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53835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A7550-D6B7-4740-82F9-2E7528D7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Podpora komunitně vedeného místního rozvoje (03_22_08, 03_25_84)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4CB09-CC2F-4C5E-BCE6-D859157B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84784"/>
            <a:ext cx="8064000" cy="4824536"/>
          </a:xfrm>
        </p:spPr>
        <p:txBody>
          <a:bodyPr/>
          <a:lstStyle/>
          <a:p>
            <a:r>
              <a:rPr lang="cs-CZ"/>
              <a:t>Alokace výzvy: 1,7 mld. Kč</a:t>
            </a:r>
          </a:p>
          <a:p>
            <a:r>
              <a:rPr lang="cs-CZ"/>
              <a:t>Vyhlášení výzev: 7/2022, 4/2025</a:t>
            </a:r>
          </a:p>
          <a:p>
            <a:r>
              <a:rPr lang="cs-CZ"/>
              <a:t>Oprávněný žadatel: MAS</a:t>
            </a:r>
          </a:p>
          <a:p>
            <a:r>
              <a:rPr lang="cs-CZ"/>
              <a:t>Věcné zaměření: </a:t>
            </a:r>
            <a:r>
              <a:rPr lang="cs-CZ" sz="1800">
                <a:latin typeface="Arial" pitchFamily="34" charset="0"/>
                <a:cs typeface="Times New Roman" panose="02020603050405020304" pitchFamily="18" charset="0"/>
              </a:rPr>
              <a:t>komunitní sociální práce, komunitní centra, podpora sdílené a neformální péče, aktivity ke snížení lokální nezaměstnanosti, podpora rodin, dluhové poradenství</a:t>
            </a:r>
          </a:p>
          <a:p>
            <a:r>
              <a:rPr lang="cs-CZ"/>
              <a:t>Financování: kombinace 40 % paušální sazby a jednotek na mzdové příspěvky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76C041-99A7-4043-889A-00DF72E9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1545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A7550-D6B7-4740-82F9-2E7528D7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Potravinová a materiální pomoc nejchudším osobám (03_22_010)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4CB09-CC2F-4C5E-BCE6-D859157B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56792"/>
            <a:ext cx="8064000" cy="4752528"/>
          </a:xfrm>
        </p:spPr>
        <p:txBody>
          <a:bodyPr/>
          <a:lstStyle/>
          <a:p>
            <a:r>
              <a:rPr lang="cs-CZ"/>
              <a:t>Alokace výzvy: 1,22 mld. Kč</a:t>
            </a:r>
          </a:p>
          <a:p>
            <a:r>
              <a:rPr lang="cs-CZ"/>
              <a:t>Vyhlášení výzvy: 7/2022</a:t>
            </a:r>
          </a:p>
          <a:p>
            <a:r>
              <a:rPr lang="cs-CZ"/>
              <a:t>Oprávněný žadatel: kraje a hl. m. Praha</a:t>
            </a:r>
          </a:p>
          <a:p>
            <a:r>
              <a:rPr lang="cs-CZ"/>
              <a:t>Věcné zaměření: </a:t>
            </a:r>
            <a:r>
              <a:rPr lang="cs-CZ" sz="1800">
                <a:latin typeface="Arial" pitchFamily="34" charset="0"/>
                <a:cs typeface="Times New Roman" panose="02020603050405020304" pitchFamily="18" charset="0"/>
              </a:rPr>
              <a:t>distribuce potravin a základního spotřebního zboží pro osoby a rodiny s dětmi ohrožené chudobou a materiální nebo potravinovou deprivací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76C041-99A7-4043-889A-00DF72E9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86816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560EE-0BBC-41CD-B292-82E07964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Další profesní vzdělávání zaměstnanců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8226A-B43D-4FE0-B678-0D53E0E57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56792"/>
            <a:ext cx="8064000" cy="5040560"/>
          </a:xfrm>
        </p:spPr>
        <p:txBody>
          <a:bodyPr/>
          <a:lstStyle/>
          <a:p>
            <a:r>
              <a:rPr lang="cs-CZ"/>
              <a:t>Podnikové vzdělávání (03_23_047 a 03_25_083)</a:t>
            </a:r>
          </a:p>
          <a:p>
            <a:pPr lvl="1"/>
            <a:r>
              <a:rPr lang="cs-CZ"/>
              <a:t>Alokace výzev: 2,03 mld. Kč</a:t>
            </a:r>
          </a:p>
          <a:p>
            <a:pPr lvl="1"/>
            <a:r>
              <a:rPr lang="cs-CZ"/>
              <a:t>Vyhlášení: 1/2023, 4/2025</a:t>
            </a:r>
          </a:p>
          <a:p>
            <a:pPr lvl="1"/>
            <a:endParaRPr lang="cs-CZ"/>
          </a:p>
          <a:p>
            <a:r>
              <a:rPr lang="cs-CZ"/>
              <a:t>Společně za vzděláváním (03_22_040 a 03_24_071)</a:t>
            </a:r>
          </a:p>
          <a:p>
            <a:pPr lvl="1"/>
            <a:r>
              <a:rPr lang="cs-CZ"/>
              <a:t>Alokace výzev: 1,2 mld. Kč</a:t>
            </a:r>
          </a:p>
          <a:p>
            <a:pPr lvl="1"/>
            <a:r>
              <a:rPr lang="cs-CZ"/>
              <a:t>Vyhlášení: 11/2022, 9/2024</a:t>
            </a:r>
          </a:p>
          <a:p>
            <a:pPr lvl="1"/>
            <a:endParaRPr lang="cs-CZ"/>
          </a:p>
          <a:p>
            <a:r>
              <a:rPr lang="cs-CZ"/>
              <a:t>Zvyšování kvalifikací a dovedností zaměstnanců prostřednictvím ÚP ČR (03_23_048)</a:t>
            </a:r>
          </a:p>
          <a:p>
            <a:pPr lvl="1"/>
            <a:r>
              <a:rPr lang="cs-CZ"/>
              <a:t>Alokace výzvy: 1,7 mld. Kč</a:t>
            </a:r>
          </a:p>
          <a:p>
            <a:pPr lvl="1"/>
            <a:r>
              <a:rPr lang="cs-CZ"/>
              <a:t>Vyhlášení: 2/2023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FE6DD7-02ED-490D-B034-7EEF819B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334668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A34306-A0AE-48DA-B89C-20555FA2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latin typeface="Arial" pitchFamily="34" charset="0"/>
                <a:ea typeface="Calibri" panose="020F0502020204030204" pitchFamily="34" charset="0"/>
              </a:rPr>
              <a:t>podpora žadatelům a příjemcům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D0B2C-DC00-47C7-8875-8FE6B9FFD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12776"/>
            <a:ext cx="8064000" cy="4896544"/>
          </a:xfrm>
        </p:spPr>
        <p:txBody>
          <a:bodyPr/>
          <a:lstStyle/>
          <a:p>
            <a:pPr marL="432000" indent="-43200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"/>
            </a:pPr>
            <a:r>
              <a:rPr lang="cs-CZ">
                <a:hlinkClick r:id="rId3"/>
              </a:rPr>
              <a:t>www.esfcr.cz</a:t>
            </a:r>
            <a:endParaRPr lang="cs-CZ"/>
          </a:p>
          <a:p>
            <a:pPr marL="432000" indent="-43200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"/>
            </a:pPr>
            <a:endParaRPr lang="cs-CZ"/>
          </a:p>
          <a:p>
            <a:pPr marL="432000" indent="-43200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"/>
            </a:pPr>
            <a:r>
              <a:rPr lang="cs-CZ"/>
              <a:t>pravidla pro žadatele a příjemce dostupná od 1. 4. 2022</a:t>
            </a:r>
          </a:p>
          <a:p>
            <a:pPr marL="432000" indent="-43200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"/>
            </a:pPr>
            <a:endParaRPr lang="cs-CZ"/>
          </a:p>
          <a:p>
            <a:pPr marL="432000" indent="-43200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"/>
            </a:pPr>
            <a:r>
              <a:rPr lang="cs-CZ"/>
              <a:t>kontaktní osoby uvedeny v textu výzvy</a:t>
            </a:r>
          </a:p>
          <a:p>
            <a:pPr marL="432000" indent="-43200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"/>
            </a:pPr>
            <a:endParaRPr lang="cs-CZ"/>
          </a:p>
          <a:p>
            <a:pPr marL="432000" indent="-43200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"/>
            </a:pPr>
            <a:r>
              <a:rPr lang="cs-CZ"/>
              <a:t>semináře pro žadatele a příjemce v rámci výzev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171E48-CDC4-41F4-A6CD-C70E71B0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28876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BF083-4774-43B1-9AB0-5CC1AC5DD8EE}" type="slidenum">
              <a:rPr kumimoji="0" lang="cs-CZ" sz="1050" b="1" i="0" u="none" strike="noStrike" kern="1200" cap="none" spc="0" normalizeH="0" baseline="0" noProof="0" smtClean="0">
                <a:ln>
                  <a:noFill/>
                </a:ln>
                <a:solidFill>
                  <a:srgbClr val="084A8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050" b="1" i="0" u="none" strike="noStrike" kern="1200" cap="none" spc="0" normalizeH="0" baseline="0" noProof="0">
              <a:ln>
                <a:noFill/>
              </a:ln>
              <a:solidFill>
                <a:srgbClr val="084A8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776" y="3429000"/>
            <a:ext cx="8244448" cy="674984"/>
          </a:xfrm>
        </p:spPr>
        <p:txBody>
          <a:bodyPr/>
          <a:lstStyle/>
          <a:p>
            <a:pPr algn="ctr"/>
            <a:r>
              <a:rPr lang="cs-CZ" sz="3200" cap="none"/>
              <a:t>Děkuji za pozornost!</a:t>
            </a:r>
            <a:endParaRPr lang="cs-CZ" sz="2800" cap="none"/>
          </a:p>
        </p:txBody>
      </p:sp>
    </p:spTree>
    <p:extLst>
      <p:ext uri="{BB962C8B-B14F-4D97-AF65-F5344CB8AC3E}">
        <p14:creationId xmlns:p14="http://schemas.microsoft.com/office/powerpoint/2010/main" val="323212350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366996" y="5320144"/>
            <a:ext cx="635802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/>
            <a:r>
              <a:rPr lang="cs-CZ" b="1">
                <a:solidFill>
                  <a:srgbClr val="44546A"/>
                </a:solidFill>
              </a:rPr>
              <a:t>Ing. Petr Valdman</a:t>
            </a:r>
          </a:p>
          <a:p>
            <a:pPr defTabSz="914400"/>
            <a:r>
              <a:rPr lang="cs-CZ">
                <a:solidFill>
                  <a:srgbClr val="44546A"/>
                </a:solidFill>
              </a:rPr>
              <a:t>ředitel Státního fondu životního prostředí ČR</a:t>
            </a:r>
          </a:p>
        </p:txBody>
      </p:sp>
      <p:sp>
        <p:nvSpPr>
          <p:cNvPr id="8" name="Obdélník 7"/>
          <p:cNvSpPr/>
          <p:nvPr/>
        </p:nvSpPr>
        <p:spPr>
          <a:xfrm>
            <a:off x="2270928" y="2042468"/>
            <a:ext cx="8621974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  <a:p>
            <a:r>
              <a:rPr lang="cs-CZ" sz="5000" b="1">
                <a:solidFill>
                  <a:schemeClr val="accent1"/>
                </a:solidFill>
              </a:rPr>
              <a:t>Energetická transformace ve vazbě na změnu klimatu </a:t>
            </a:r>
          </a:p>
          <a:p>
            <a:r>
              <a:rPr lang="cs-CZ" sz="5000">
                <a:solidFill>
                  <a:schemeClr val="accent1"/>
                </a:solidFill>
              </a:rPr>
              <a:t>z pohledu veřejného sektoru</a:t>
            </a:r>
            <a:r>
              <a:rPr lang="cs-CZ" sz="440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31" y="454903"/>
            <a:ext cx="3790158" cy="10538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 r="23867"/>
          <a:stretch>
            <a:fillRect/>
          </a:stretch>
        </p:blipFill>
        <p:spPr>
          <a:xfrm>
            <a:off x="8549197" y="133084"/>
            <a:ext cx="3018408" cy="178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648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641542" y="5522364"/>
            <a:ext cx="6414449" cy="102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 května 2022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2" y="5924658"/>
            <a:ext cx="3298068" cy="5687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BAA62B-BF79-18D7-08CE-B7967C6A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90"/>
          <a:stretch/>
        </p:blipFill>
        <p:spPr>
          <a:xfrm>
            <a:off x="467400" y="364551"/>
            <a:ext cx="6944419" cy="362993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06B5A2-2295-FBB5-5A8A-88C681A62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1523258"/>
            <a:ext cx="5935579" cy="586171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7432C0-DC34-055A-D22C-503B763BD546}"/>
              </a:ext>
            </a:extLst>
          </p:cNvPr>
          <p:cNvSpPr txBox="1"/>
          <p:nvPr/>
        </p:nvSpPr>
        <p:spPr>
          <a:xfrm>
            <a:off x="8647000" y="474174"/>
            <a:ext cx="4464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MINISTERSTVO PRO MÍSTNÍ ROZVOJ </a:t>
            </a:r>
            <a:b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Národní orgán pro koordinaci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8C66EC85-F19B-3D12-63AB-0C2245F81854}"/>
              </a:ext>
            </a:extLst>
          </p:cNvPr>
          <p:cNvSpPr txBox="1">
            <a:spLocks/>
          </p:cNvSpPr>
          <p:nvPr/>
        </p:nvSpPr>
        <p:spPr>
          <a:xfrm>
            <a:off x="641542" y="4449265"/>
            <a:ext cx="8468592" cy="896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852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PROSTOR PRO VAŠE DOTAZY </a:t>
            </a:r>
          </a:p>
        </p:txBody>
      </p:sp>
    </p:spTree>
    <p:extLst>
      <p:ext uri="{BB962C8B-B14F-4D97-AF65-F5344CB8AC3E}">
        <p14:creationId xmlns:p14="http://schemas.microsoft.com/office/powerpoint/2010/main" val="230936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04BFBC-F91E-583F-E9DB-61FB1DE1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42800" cy="8161867"/>
          </a:xfrm>
          <a:prstGeom prst="rect">
            <a:avLst/>
          </a:prstGeom>
        </p:spPr>
      </p:pic>
      <p:sp>
        <p:nvSpPr>
          <p:cNvPr id="4" name="Pravoúhlý trojúhelník 3">
            <a:extLst>
              <a:ext uri="{FF2B5EF4-FFF2-40B4-BE49-F238E27FC236}">
                <a16:creationId xmlns:a16="http://schemas.microsoft.com/office/drawing/2014/main" id="{DF868E7E-5C68-0DB4-3708-D5D2706CC625}"/>
              </a:ext>
            </a:extLst>
          </p:cNvPr>
          <p:cNvSpPr/>
          <p:nvPr/>
        </p:nvSpPr>
        <p:spPr>
          <a:xfrm rot="16200000">
            <a:off x="6908800" y="1538414"/>
            <a:ext cx="5358565" cy="535856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BAA62B-BF79-18D7-08CE-B7967C6A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t="9503" r="-274" b="58849"/>
          <a:stretch/>
        </p:blipFill>
        <p:spPr>
          <a:xfrm>
            <a:off x="334051" y="140592"/>
            <a:ext cx="6482989" cy="20247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06B5A2-2295-FBB5-5A8A-88C681A62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71" y="1580408"/>
            <a:ext cx="5935579" cy="58617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97CC1B0-D594-E3B8-3E89-DF41563A6C3B}"/>
              </a:ext>
            </a:extLst>
          </p:cNvPr>
          <p:cNvSpPr txBox="1"/>
          <p:nvPr/>
        </p:nvSpPr>
        <p:spPr>
          <a:xfrm>
            <a:off x="5249780" y="949236"/>
            <a:ext cx="9664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Coffee</a:t>
            </a:r>
            <a:r>
              <a:rPr kumimoji="0" lang="cs-CZ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</a:t>
            </a:r>
            <a:r>
              <a:rPr kumimoji="0" lang="cs-CZ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18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27992"/>
            <a:ext cx="11509388" cy="148191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852A0"/>
                </a:solidFill>
                <a:latin typeface="+mn-lt"/>
              </a:rPr>
              <a:t>START PROGRAMŮ FINANCOVANÝCH Z FONDŮ EU </a:t>
            </a:r>
            <a:br>
              <a:rPr lang="cs-CZ" sz="4000" b="1" dirty="0">
                <a:solidFill>
                  <a:srgbClr val="0852A0"/>
                </a:solidFill>
                <a:latin typeface="+mn-lt"/>
              </a:rPr>
            </a:br>
            <a:r>
              <a:rPr lang="cs-CZ" sz="4000" b="1" dirty="0">
                <a:solidFill>
                  <a:srgbClr val="0852A0"/>
                </a:solidFill>
                <a:latin typeface="+mn-lt"/>
              </a:rPr>
              <a:t>– CO NÁS ČEKÁ?  </a:t>
            </a:r>
            <a:endParaRPr lang="cs-CZ" sz="40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0738ED-0EF9-E77F-F065-67C7FD3B6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19" y="3175000"/>
            <a:ext cx="4108781" cy="40576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096C8AA-20C5-1BB6-F476-5EF811B5F4BF}"/>
              </a:ext>
            </a:extLst>
          </p:cNvPr>
          <p:cNvSpPr txBox="1"/>
          <p:nvPr/>
        </p:nvSpPr>
        <p:spPr>
          <a:xfrm>
            <a:off x="119336" y="1897605"/>
            <a:ext cx="1150938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89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OPATŘENÍ A VÝZVY CÍLENÉ NA EKONOMICKOU TRANSFORMACI</a:t>
            </a:r>
          </a:p>
          <a:p>
            <a:pPr marL="0" marR="0" lvl="0" indent="-89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024DA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8953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31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OP </a:t>
            </a:r>
            <a:r>
              <a:rPr kumimoji="0" lang="cs-CZ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Technologie a aplikace pro konkurenceschopnost - </a:t>
            </a:r>
            <a:r>
              <a:rPr kumimoji="0" lang="cs-CZ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Bohumil </a:t>
            </a:r>
            <a:r>
              <a:rPr kumimoji="0" lang="cs-CZ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Šmucr</a:t>
            </a:r>
            <a:endParaRPr kumimoji="0" lang="cs-CZ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-8953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OP Spravedlivá transformace - </a:t>
            </a:r>
            <a:r>
              <a:rPr kumimoji="0" lang="cs-CZ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Radana Kratochvílová</a:t>
            </a:r>
          </a:p>
          <a:p>
            <a:pPr marL="0" marR="0" lvl="0" indent="-8953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9C5E88F-72A6-4C6A-84C3-62B199BE8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7" y="6213156"/>
            <a:ext cx="3298068" cy="5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7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4717" y="475519"/>
            <a:ext cx="11224683" cy="1477328"/>
          </a:xfrm>
        </p:spPr>
        <p:txBody>
          <a:bodyPr/>
          <a:lstStyle/>
          <a:p>
            <a:pPr algn="ctr"/>
            <a:r>
              <a:rPr lang="cs-CZ" altLang="cs-CZ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Operační program Technologie a aplikace pro konkurenceschopnost 2021 - 2027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84717" y="2508068"/>
            <a:ext cx="8094231" cy="2100029"/>
          </a:xfrm>
        </p:spPr>
        <p:txBody>
          <a:bodyPr/>
          <a:lstStyle/>
          <a:p>
            <a:r>
              <a:rPr lang="cs-CZ" altLang="cs-CZ" sz="2667" dirty="0">
                <a:latin typeface="Calibri" panose="020F0502020204030204" pitchFamily="34" charset="0"/>
              </a:rPr>
              <a:t>Ing. Bohumil Šmucr, MPA</a:t>
            </a:r>
          </a:p>
          <a:p>
            <a:r>
              <a:rPr lang="cs-CZ" altLang="cs-CZ" sz="2667" dirty="0">
                <a:latin typeface="Calibri" panose="020F0502020204030204" pitchFamily="34" charset="0"/>
              </a:rPr>
              <a:t>ředitel Odboru strukturálních fondů</a:t>
            </a:r>
          </a:p>
          <a:p>
            <a:r>
              <a:rPr lang="cs-CZ" altLang="cs-CZ" sz="2667" dirty="0">
                <a:latin typeface="Calibri" panose="020F0502020204030204" pitchFamily="34" charset="0"/>
              </a:rPr>
              <a:t>Sekce fondů EU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9882FA-2EFE-4A21-9052-4FF6F1F1B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29" y="4954313"/>
            <a:ext cx="239482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/>
            <a:r>
              <a:rPr lang="cs-CZ" altLang="cs-CZ" sz="2667" dirty="0">
                <a:solidFill>
                  <a:srgbClr val="FFFFFF"/>
                </a:solidFill>
                <a:latin typeface="Calibri" panose="020F0502020204030204" pitchFamily="34" charset="0"/>
              </a:rPr>
              <a:t>24. května 2022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C2C34C7-022F-4C64-8CC4-861879F2C088}"/>
              </a:ext>
            </a:extLst>
          </p:cNvPr>
          <p:cNvSpPr/>
          <p:nvPr/>
        </p:nvSpPr>
        <p:spPr>
          <a:xfrm>
            <a:off x="3541910" y="6202791"/>
            <a:ext cx="2714277" cy="51615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9486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0454042-6C81-495D-A797-E7B985C6F93C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4388A65-7B81-411B-AD7B-162A89BE7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23159" r="2772" b="5674"/>
          <a:stretch/>
        </p:blipFill>
        <p:spPr>
          <a:xfrm>
            <a:off x="418013" y="178526"/>
            <a:ext cx="11196281" cy="57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130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7D451-A238-4CC6-A254-5E9C60AE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224683" cy="656655"/>
          </a:xfrm>
        </p:spPr>
        <p:txBody>
          <a:bodyPr/>
          <a:lstStyle/>
          <a:p>
            <a:r>
              <a:rPr lang="cs-CZ" sz="4267" b="1" dirty="0"/>
              <a:t>Poslední otevřené body s Evropskou komisí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4ADA4F6-121B-4452-96ED-2AF77C49AA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717" y="1117735"/>
            <a:ext cx="11224683" cy="461074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cs-CZ" sz="2667" dirty="0"/>
              <a:t>Podpora čisté mobility – požadavky EK ohledně omezeného okruhu podpory </a:t>
            </a:r>
          </a:p>
          <a:p>
            <a:pPr>
              <a:spcAft>
                <a:spcPts val="800"/>
              </a:spcAft>
            </a:pPr>
            <a:r>
              <a:rPr lang="cs-CZ" sz="2667" dirty="0"/>
              <a:t>Způsob uplatňování principu významně nepoškozovat (DNSH)</a:t>
            </a:r>
          </a:p>
          <a:p>
            <a:pPr>
              <a:spcAft>
                <a:spcPts val="800"/>
              </a:spcAft>
            </a:pPr>
            <a:r>
              <a:rPr lang="cs-CZ" sz="2667" dirty="0"/>
              <a:t>Zjednodušené metody vykazování (OZE, Smart </a:t>
            </a:r>
            <a:r>
              <a:rPr lang="cs-CZ" sz="2667" dirty="0" err="1"/>
              <a:t>Grids</a:t>
            </a:r>
            <a:r>
              <a:rPr lang="cs-CZ" sz="2667" dirty="0"/>
              <a:t>, Marketing)</a:t>
            </a:r>
          </a:p>
          <a:p>
            <a:pPr>
              <a:spcAft>
                <a:spcPts val="800"/>
              </a:spcAft>
            </a:pPr>
            <a:r>
              <a:rPr lang="cs-CZ" sz="2667" dirty="0"/>
              <a:t>Možnosti přeshraniční spolupráce </a:t>
            </a:r>
          </a:p>
          <a:p>
            <a:pPr>
              <a:spcAft>
                <a:spcPts val="3200"/>
              </a:spcAft>
            </a:pPr>
            <a:r>
              <a:rPr lang="cs-CZ" sz="2667" dirty="0"/>
              <a:t>Požadavek EK na biologickou rozmanitost v podnikatelském sektoru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2667" b="1" dirty="0"/>
              <a:t>Schválení OP TAK </a:t>
            </a:r>
            <a:r>
              <a:rPr lang="cs-CZ" sz="2667" dirty="0"/>
              <a:t>ze strany EK očekáváme </a:t>
            </a:r>
            <a:r>
              <a:rPr lang="cs-CZ" sz="2667" b="1" dirty="0"/>
              <a:t>v červnu 2022.</a:t>
            </a:r>
            <a:endParaRPr lang="cs-CZ" sz="2133" dirty="0"/>
          </a:p>
          <a:p>
            <a:pPr marL="0" indent="0" algn="just">
              <a:spcAft>
                <a:spcPts val="800"/>
              </a:spcAft>
              <a:buNone/>
            </a:pPr>
            <a:endParaRPr lang="cs-CZ" sz="2400" dirty="0"/>
          </a:p>
          <a:p>
            <a:pPr marL="0" indent="0">
              <a:spcAft>
                <a:spcPts val="800"/>
              </a:spcAft>
              <a:buNone/>
            </a:pPr>
            <a:endParaRPr lang="cs-CZ" sz="2667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04FEC51-CA63-41E0-AE29-60ABFD050938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029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7F140-6B18-4796-8D31-0DF18FDE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59" y="189072"/>
            <a:ext cx="11224683" cy="738664"/>
          </a:xfrm>
        </p:spPr>
        <p:txBody>
          <a:bodyPr/>
          <a:lstStyle/>
          <a:p>
            <a:r>
              <a:rPr lang="cs-CZ" b="1" dirty="0"/>
              <a:t>Novinky v OP TAK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33EACA7-136F-4971-A8CF-D274B02989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659" y="685461"/>
            <a:ext cx="11224683" cy="5888252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Kategorie „</a:t>
            </a:r>
            <a:r>
              <a:rPr lang="cs-CZ" sz="2800" dirty="0" err="1"/>
              <a:t>small</a:t>
            </a:r>
            <a:r>
              <a:rPr lang="cs-CZ" sz="2800" dirty="0"/>
              <a:t> </a:t>
            </a:r>
            <a:r>
              <a:rPr lang="cs-CZ" sz="2800" dirty="0" err="1"/>
              <a:t>mid-caps</a:t>
            </a:r>
            <a:r>
              <a:rPr lang="cs-CZ" sz="2800" dirty="0"/>
              <a:t>“ a „</a:t>
            </a:r>
            <a:r>
              <a:rPr lang="cs-CZ" sz="2800" dirty="0" err="1"/>
              <a:t>mid-caps</a:t>
            </a:r>
            <a:r>
              <a:rPr lang="cs-CZ" sz="2800" dirty="0"/>
              <a:t>“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Omezené možnosti podpory velkých podniků (např. v oblasti výzkumu a vývoje, energetických úspor a OZE nebo infrastruktury)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Využití možnosti kombinace finančního nástroje s dotací v rámci jedné operace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Nahrazení programů podpory „aktivitami“ – zavedené „marketingové“ názvy výzev zůstávají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Využití integrovaných územních investic (ITI) i komunitně vedeného místního rozvoje (CLLD)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Zjednodušené metody vykazování v rámci OP TAK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Zásada </a:t>
            </a:r>
            <a:r>
              <a:rPr lang="cs-CZ" sz="2800" i="1" dirty="0"/>
              <a:t>„významně nepoškozovat“</a:t>
            </a:r>
            <a:r>
              <a:rPr lang="cs-CZ" sz="2800" dirty="0"/>
              <a:t> (DNSH) a prověřování infrastruktury z hlediska klimatického dopadu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Novelizace GBER a nová mapa regionální podpory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Povinnost dodržení příspěvku ČR, resp. OP ke klimatickým cílům (min. 30 % národní alokace EFRR)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Způsobilost DPH - způsobilé u projektů do 5 mil. EUR, u projektů nad 5 mil. EUR způsobilá, pokud je nevratná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Web </a:t>
            </a:r>
            <a:r>
              <a:rPr lang="cs-CZ" sz="2800" dirty="0">
                <a:hlinkClick r:id="rId2"/>
              </a:rPr>
              <a:t>www.optak.cz</a:t>
            </a:r>
            <a:endParaRPr lang="cs-CZ" sz="2800" dirty="0"/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1356536-F421-44FE-A497-96D9499347C5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5381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F6A0493-944C-4E6E-B76A-D209F88E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2" y="346090"/>
            <a:ext cx="11224683" cy="697563"/>
          </a:xfrm>
        </p:spPr>
        <p:txBody>
          <a:bodyPr/>
          <a:lstStyle/>
          <a:p>
            <a:r>
              <a:rPr lang="cs-CZ" sz="4533" b="1" dirty="0"/>
              <a:t>Indikativní harmonogram OP TAK pro rok 2022</a:t>
            </a:r>
            <a:endParaRPr lang="cs-CZ" sz="4533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A60BA8C-8DE8-4266-9A2D-E55B555EAD1F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A214EB9-B45F-45AC-B6CD-D8961253EA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7" name="Zástupný symbol pro obsah 4">
            <a:extLst>
              <a:ext uri="{FF2B5EF4-FFF2-40B4-BE49-F238E27FC236}">
                <a16:creationId xmlns:a16="http://schemas.microsoft.com/office/drawing/2014/main" id="{5DDAC40C-CE79-4506-94CC-EE0B3DA6CA24}"/>
              </a:ext>
            </a:extLst>
          </p:cNvPr>
          <p:cNvGraphicFramePr>
            <a:graphicFrameLocks/>
          </p:cNvGraphicFramePr>
          <p:nvPr/>
        </p:nvGraphicFramePr>
        <p:xfrm>
          <a:off x="404078" y="1213328"/>
          <a:ext cx="11383846" cy="4436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4675">
                  <a:extLst>
                    <a:ext uri="{9D8B030D-6E8A-4147-A177-3AD203B41FA5}">
                      <a16:colId xmlns:a16="http://schemas.microsoft.com/office/drawing/2014/main" val="919634010"/>
                    </a:ext>
                  </a:extLst>
                </a:gridCol>
                <a:gridCol w="3073660">
                  <a:extLst>
                    <a:ext uri="{9D8B030D-6E8A-4147-A177-3AD203B41FA5}">
                      <a16:colId xmlns:a16="http://schemas.microsoft.com/office/drawing/2014/main" val="1916398491"/>
                    </a:ext>
                  </a:extLst>
                </a:gridCol>
                <a:gridCol w="2835511">
                  <a:extLst>
                    <a:ext uri="{9D8B030D-6E8A-4147-A177-3AD203B41FA5}">
                      <a16:colId xmlns:a16="http://schemas.microsoft.com/office/drawing/2014/main" val="4142975882"/>
                    </a:ext>
                  </a:extLst>
                </a:gridCol>
              </a:tblGrid>
              <a:tr h="68541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100" b="1" u="none" strike="noStrike" dirty="0">
                          <a:effectLst/>
                        </a:rPr>
                        <a:t>Výzvy</a:t>
                      </a:r>
                      <a:endParaRPr lang="cs-CZ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35" marR="12435" marT="1243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100" b="1" u="none" strike="noStrike" dirty="0">
                          <a:effectLst/>
                        </a:rPr>
                        <a:t>Předpokládané datum vyhlášení</a:t>
                      </a:r>
                      <a:endParaRPr lang="cs-CZ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35" marR="12435" marT="1243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100" b="1" u="none" strike="noStrike" dirty="0">
                          <a:effectLst/>
                        </a:rPr>
                        <a:t>Předpokládaná výše alokace</a:t>
                      </a:r>
                      <a:endParaRPr lang="cs-CZ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35" marR="12435" marT="1243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845470"/>
                  </a:ext>
                </a:extLst>
              </a:tr>
              <a:tr h="409164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Inovační vouchery – patent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červenec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50 mil. Kč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626848"/>
                  </a:ext>
                </a:extLst>
              </a:tr>
              <a:tr h="4138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i="0" u="none" strike="noStrike" noProof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Proof of Concept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červenec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200 mil. Kč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653698"/>
                  </a:ext>
                </a:extLst>
              </a:tr>
              <a:tr h="425171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u="none" strike="noStrike" dirty="0">
                          <a:effectLst/>
                          <a:latin typeface="+mn-lt"/>
                        </a:rPr>
                        <a:t>Aplikace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červenec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4 mld. Kč 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703491"/>
                  </a:ext>
                </a:extLst>
              </a:tr>
              <a:tr h="41759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u="none" strike="noStrike" dirty="0">
                          <a:effectLst/>
                        </a:rPr>
                        <a:t>Inovace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červenec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1 mld. Kč 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12822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u="none" strike="noStrike" dirty="0">
                          <a:effectLst/>
                        </a:rPr>
                        <a:t>Úspory energie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červenec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4 mld. Kč 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700254"/>
                  </a:ext>
                </a:extLst>
              </a:tr>
              <a:tr h="4316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u="none" strike="noStrike" noProof="1">
                          <a:effectLst/>
                        </a:rPr>
                        <a:t>Smart Grids I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červenec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</a:rPr>
                        <a:t>2 mld. Kč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936918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u="none" strike="noStrike" noProof="1">
                          <a:effectLst/>
                        </a:rPr>
                        <a:t>Smart Grids II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červenec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</a:rPr>
                        <a:t>2 mld. Kč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088591"/>
                  </a:ext>
                </a:extLst>
              </a:tr>
              <a:tr h="41895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b="1" u="none" strike="noStrike" dirty="0">
                          <a:effectLst/>
                        </a:rPr>
                        <a:t>Obnovitelné zdroje energie – větrné elektrárny</a:t>
                      </a: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červenec 2022</a:t>
                      </a:r>
                      <a:endParaRPr kumimoji="0" lang="cs-CZ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500 mil. Kč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5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528519"/>
                  </a:ext>
                </a:extLst>
              </a:tr>
              <a:tr h="4222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Spolupráce - Technologické platformy</a:t>
                      </a:r>
                    </a:p>
                  </a:txBody>
                  <a:tcPr marL="12435" marR="12435" marT="12436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listopad 2022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6" marB="0" anchor="ctr">
                    <a:solidFill>
                      <a:srgbClr val="B9E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u="none" strike="noStrike" dirty="0">
                          <a:effectLst/>
                          <a:latin typeface="+mn-lt"/>
                        </a:rPr>
                        <a:t>100 mil. Kč</a:t>
                      </a:r>
                      <a:endParaRPr lang="cs-CZ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435" marR="12435" marT="12436" marB="0" anchor="ctr">
                    <a:solidFill>
                      <a:srgbClr val="B9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30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1810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ED8A3-106B-4609-9A1E-0836E69C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390291" cy="656655"/>
          </a:xfrm>
        </p:spPr>
        <p:txBody>
          <a:bodyPr/>
          <a:lstStyle/>
          <a:p>
            <a:r>
              <a:rPr lang="cs-CZ" sz="4267" b="1" dirty="0"/>
              <a:t>Výzva Inovační vouchery – část patent</a:t>
            </a:r>
            <a:endParaRPr lang="cs-CZ" sz="4267" b="1" dirty="0">
              <a:solidFill>
                <a:srgbClr val="13B5F4"/>
              </a:solidFill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47D4A4-5E4F-4655-96B6-92CB7DF4E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717" y="1085089"/>
            <a:ext cx="11224683" cy="4815839"/>
          </a:xfrm>
        </p:spPr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posílení ochrany duševního vlastnictví (patenty, užitné vzory, ochranné známky, vynálezy, průmyslové vzory) zejména na zahraničních trzích a dále zvýšení zájmu o využívání nástrojů ochrany práv průmyslového vlastnictví nejen mezi MSP, ale také u veřejných výzkumných institucí a vysokých škol.</a:t>
            </a:r>
          </a:p>
          <a:p>
            <a:pPr>
              <a:spcAft>
                <a:spcPts val="1600"/>
              </a:spcAft>
            </a:pPr>
            <a:r>
              <a:rPr lang="cs-CZ" sz="2667" b="1" dirty="0"/>
              <a:t>Příjemci: </a:t>
            </a:r>
            <a:r>
              <a:rPr lang="cs-CZ" sz="2667" dirty="0"/>
              <a:t>MSP, VVI, VŠ</a:t>
            </a:r>
          </a:p>
          <a:p>
            <a:pPr>
              <a:spcAft>
                <a:spcPts val="1600"/>
              </a:spcAft>
            </a:pPr>
            <a:r>
              <a:rPr lang="cs-CZ" sz="2667" b="1" dirty="0"/>
              <a:t>Finanční alokace: </a:t>
            </a:r>
            <a:r>
              <a:rPr lang="cs-CZ" sz="2667" dirty="0"/>
              <a:t>50 mil. Kč</a:t>
            </a:r>
          </a:p>
          <a:p>
            <a:endParaRPr lang="cs-CZ" sz="2667" b="1" dirty="0"/>
          </a:p>
          <a:p>
            <a:endParaRPr lang="cs-CZ" sz="2667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6DD0E12-1FA3-4825-B651-1D537F465F7C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5628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ED8A3-106B-4609-9A1E-0836E69C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390291" cy="656655"/>
          </a:xfrm>
        </p:spPr>
        <p:txBody>
          <a:bodyPr/>
          <a:lstStyle/>
          <a:p>
            <a:r>
              <a:rPr lang="cs-CZ" sz="4267" b="1" dirty="0"/>
              <a:t>Výzva </a:t>
            </a:r>
            <a:r>
              <a:rPr lang="cs-CZ" sz="4267" b="1" noProof="1"/>
              <a:t>Proof of Concept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47D4A4-5E4F-4655-96B6-92CB7DF4E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717" y="1085089"/>
            <a:ext cx="11224683" cy="4815839"/>
          </a:xfrm>
        </p:spPr>
        <p:txBody>
          <a:bodyPr>
            <a:normAutofit/>
          </a:bodyPr>
          <a:lstStyle/>
          <a:p>
            <a:pPr algn="just">
              <a:spcAft>
                <a:spcPts val="8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podpora aktivit, které pomohou zajistit rozvoj transferu technologií a znalostí mezi výzkumnými organizacemi a podniky, které mohou výsledky výzkumu uplatnit v praxi a budou schopny vyvíjet a komercializovat nové produkty a řešení založené na využití pokročilých technologií. Jde o:</a:t>
            </a:r>
          </a:p>
          <a:p>
            <a:pPr lvl="1" algn="just">
              <a:spcAft>
                <a:spcPts val="800"/>
              </a:spcAft>
            </a:pPr>
            <a:r>
              <a:rPr lang="cs-CZ" sz="2667" dirty="0"/>
              <a:t>a) přípravu studie proveditelnosti pro </a:t>
            </a:r>
            <a:r>
              <a:rPr lang="cs-CZ" sz="2667" noProof="1"/>
              <a:t>VaV</a:t>
            </a:r>
            <a:r>
              <a:rPr lang="cs-CZ" sz="2667" dirty="0"/>
              <a:t> projekty </a:t>
            </a:r>
          </a:p>
          <a:p>
            <a:pPr lvl="1">
              <a:spcAft>
                <a:spcPts val="1600"/>
              </a:spcAft>
            </a:pPr>
            <a:r>
              <a:rPr lang="cs-CZ" sz="2667" dirty="0"/>
              <a:t>b) dopracování výzkumu a vývoje do finální fáze a přípravu komercializace</a:t>
            </a:r>
          </a:p>
          <a:p>
            <a:pPr>
              <a:spcAft>
                <a:spcPts val="1600"/>
              </a:spcAft>
            </a:pPr>
            <a:r>
              <a:rPr lang="cs-CZ" sz="2667" b="1" dirty="0"/>
              <a:t>Příjemci: </a:t>
            </a:r>
            <a:r>
              <a:rPr lang="cs-CZ" sz="2667" dirty="0"/>
              <a:t>MSP</a:t>
            </a:r>
          </a:p>
          <a:p>
            <a:r>
              <a:rPr lang="cs-CZ" sz="2667" b="1" dirty="0"/>
              <a:t>Finanční alokace:</a:t>
            </a:r>
            <a:r>
              <a:rPr lang="cs-CZ" sz="2667" dirty="0"/>
              <a:t> 200 mil. Kč</a:t>
            </a:r>
          </a:p>
          <a:p>
            <a:pPr marL="0" indent="0" algn="just">
              <a:buNone/>
            </a:pPr>
            <a:endParaRPr lang="cs-CZ" sz="2667" dirty="0"/>
          </a:p>
          <a:p>
            <a:endParaRPr lang="cs-CZ" sz="2667" b="1" dirty="0"/>
          </a:p>
          <a:p>
            <a:endParaRPr lang="cs-CZ" sz="2667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6DD0E12-1FA3-4825-B651-1D537F465F7C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6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Operační program Životní prostředí 2021</a:t>
            </a:r>
            <a:r>
              <a:rPr lang="cs-CZ" sz="3200" b="1">
                <a:solidFill>
                  <a:srgbClr val="0063AC"/>
                </a:solidFill>
              </a:rPr>
              <a:t>–</a:t>
            </a:r>
            <a:r>
              <a:rPr lang="cs-CZ" altLang="cs-CZ" sz="3200" b="1">
                <a:solidFill>
                  <a:srgbClr val="0063AC"/>
                </a:solidFill>
                <a:cs typeface="Segoe UI" panose="020B0502040204020203" pitchFamily="34" charset="0"/>
              </a:rPr>
              <a:t>2027</a:t>
            </a:r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D180542-14AB-41DF-89AF-A53C7DFD0F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782" y="1340689"/>
            <a:ext cx="11313016" cy="404341"/>
          </a:xfrm>
        </p:spPr>
        <p:txBody>
          <a:bodyPr/>
          <a:lstStyle>
            <a:defPPr/>
          </a:lstStyle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0063AC"/>
              </a:buClr>
              <a:buFont typeface="Arial" pitchFamily="34" charset="0"/>
              <a:buChar char="•"/>
            </a:pPr>
            <a:r>
              <a:rPr lang="cs-CZ" sz="2000" b="0">
                <a:solidFill>
                  <a:schemeClr val="tx2"/>
                </a:solidFill>
              </a:rPr>
              <a:t>Celková alokace 2 348 114 082,00 Eur (cca 61 miliard Kč)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endParaRPr lang="cs-CZ"/>
          </a:p>
        </p:txBody>
      </p:sp>
      <p:graphicFrame>
        <p:nvGraphicFramePr>
          <p:cNvPr id="7" name="Zástupný obsah 3">
            <a:extLst>
              <a:ext uri="{FF2B5EF4-FFF2-40B4-BE49-F238E27FC236}">
                <a16:creationId xmlns:a16="http://schemas.microsoft.com/office/drawing/2014/main" id="{3B6F3349-1FF6-45CC-91CB-410BC660B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796148"/>
              </p:ext>
            </p:extLst>
          </p:nvPr>
        </p:nvGraphicFramePr>
        <p:xfrm>
          <a:off x="421782" y="1837853"/>
          <a:ext cx="11280066" cy="3823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6562">
                  <a:extLst>
                    <a:ext uri="{9D8B030D-6E8A-4147-A177-3AD203B41FA5}">
                      <a16:colId xmlns:a16="http://schemas.microsoft.com/office/drawing/2014/main" val="650601784"/>
                    </a:ext>
                  </a:extLst>
                </a:gridCol>
                <a:gridCol w="3706562">
                  <a:extLst>
                    <a:ext uri="{9D8B030D-6E8A-4147-A177-3AD203B41FA5}">
                      <a16:colId xmlns:a16="http://schemas.microsoft.com/office/drawing/2014/main" val="1859085020"/>
                    </a:ext>
                  </a:extLst>
                </a:gridCol>
                <a:gridCol w="1933471">
                  <a:extLst>
                    <a:ext uri="{9D8B030D-6E8A-4147-A177-3AD203B41FA5}">
                      <a16:colId xmlns:a16="http://schemas.microsoft.com/office/drawing/2014/main" val="2104128193"/>
                    </a:ext>
                  </a:extLst>
                </a:gridCol>
                <a:gridCol w="1933471">
                  <a:extLst>
                    <a:ext uri="{9D8B030D-6E8A-4147-A177-3AD203B41FA5}">
                      <a16:colId xmlns:a16="http://schemas.microsoft.com/office/drawing/2014/main" val="816883231"/>
                    </a:ext>
                  </a:extLst>
                </a:gridCol>
              </a:tblGrid>
              <a:tr h="223995"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Specifický cíl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Téma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Alokace EUR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Alokace CZK*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6124031"/>
                  </a:ext>
                </a:extLst>
              </a:tr>
              <a:tr h="321316">
                <a:tc rowSpan="2"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1.1 Podpora opatření v oblasti energetické účinnosti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REKONSTRUKCE VEŘEJNÝCH BUDOV A INFRASTRUKTURY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407 260 785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10 385 150 018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2061005"/>
                  </a:ext>
                </a:extLst>
              </a:tr>
              <a:tr h="223995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VÝSTAVBA NOVÝCH BUDOV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60 435 067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1 541 094 209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6714958"/>
                  </a:ext>
                </a:extLst>
              </a:tr>
              <a:tr h="213560">
                <a:tc rowSpan="2"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1.2 Podpora energie z obnovitelných zdrojů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OBNOVITELNÉ ZDROJE ENERGIE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57 357 853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1 462 625 252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857012"/>
                  </a:ext>
                </a:extLst>
              </a:tr>
              <a:tr h="223995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KOTLÍKY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210 945 331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5 379 105 941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513890"/>
                  </a:ext>
                </a:extLst>
              </a:tr>
              <a:tr h="213560">
                <a:tc rowSpan="4"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1.3 Podpora přizpůsobení se změnám klimatu, prevence rizik a odolnosti vůči katastrofám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KLIMA – PŘÍRODA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180 350 091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4 598 927 321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9821832"/>
                  </a:ext>
                </a:extLst>
              </a:tr>
              <a:tr h="321316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SRÁŽKOVÉ VODY A PROTIPOVODŇOVÁ OPATŘENÍ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177 265 777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4 520 277 314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2149210"/>
                  </a:ext>
                </a:extLst>
              </a:tr>
              <a:tr h="321316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ENVIRONMENTÁLNÍ VZDĚLÁVÁNÍ, VÝCHOVA A OSVĚTA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22 711 267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579 137 309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8115931"/>
                  </a:ext>
                </a:extLst>
              </a:tr>
              <a:tr h="223995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ANTROPOGENNÍ RIZIKA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5 769 230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147 115 365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1562899"/>
                  </a:ext>
                </a:extLst>
              </a:tr>
              <a:tr h="213560">
                <a:tc rowSpan="2"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1.4 Podpora udržitelného hospodaření s vodou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ODPADNÍ VODY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399 179 394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10 179 074 547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023659"/>
                  </a:ext>
                </a:extLst>
              </a:tr>
              <a:tr h="223995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PITNÁ VODA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142 041 655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3 622 062 203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9705620"/>
                  </a:ext>
                </a:extLst>
              </a:tr>
              <a:tr h="213560">
                <a:tc rowSpan="2"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1.5 Podpora přechodu k oběhovému hospodářství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PREVENCE VZNIKU ODPADŮ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60 435 067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1 541 094 209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0446975"/>
                  </a:ext>
                </a:extLst>
              </a:tr>
              <a:tr h="223995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VYUŽITÍ ODPADŮ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210 945 330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5 379 105 915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6713777"/>
                  </a:ext>
                </a:extLst>
              </a:tr>
              <a:tr h="213560">
                <a:tc rowSpan="3"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1.6 Posílení biologické rozmanitosti, zelené infrastruktury v městském prostředí a snížení znečištění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BIODIVERZITA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141 266 963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3 602 307 557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8502972"/>
                  </a:ext>
                </a:extLst>
              </a:tr>
              <a:tr h="223995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OCHRANA OVZDUŠÍ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121 640 009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3 101 820 230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9456288"/>
                  </a:ext>
                </a:extLst>
              </a:tr>
              <a:tr h="223995">
                <a:tc vMerge="1">
                  <a:txBody>
                    <a:bodyPr/>
                    <a:lstStyle>
                      <a:defPPr/>
                    </a:lstStyle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defPPr/>
                    </a:lstStyle>
                    <a:p>
                      <a:pPr algn="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SANACE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150 510 263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cs-CZ" sz="900">
                          <a:effectLst/>
                        </a:rPr>
                        <a:t>3 838 011 707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7245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11207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ED8A3-106B-4609-9A1E-0836E69C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390291" cy="656655"/>
          </a:xfrm>
        </p:spPr>
        <p:txBody>
          <a:bodyPr/>
          <a:lstStyle/>
          <a:p>
            <a:r>
              <a:rPr lang="cs-CZ" sz="4267" b="1" dirty="0"/>
              <a:t>Výzva Aplikace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47D4A4-5E4F-4655-96B6-92CB7DF4E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717" y="1085089"/>
            <a:ext cx="11224683" cy="4815839"/>
          </a:xfrm>
        </p:spPr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podpora průmyslového výzkumu a experimentálního vývoje, který vede ke konkrétním výsledkům v podobě prototypů, funkčních vzorků, poloprovozních linek, nových materiálů a software.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Příjemci: </a:t>
            </a:r>
            <a:r>
              <a:rPr lang="cs-CZ" sz="2667" dirty="0"/>
              <a:t>MSP, velké podniky pouze v rámci spolupráce s MSP, </a:t>
            </a:r>
            <a:r>
              <a:rPr lang="cs-CZ" sz="2667" noProof="1"/>
              <a:t>small mid-caps </a:t>
            </a:r>
            <a:r>
              <a:rPr lang="cs-CZ" sz="2667" dirty="0"/>
              <a:t>(do 499 zaměstnanců)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Finanční alokace: </a:t>
            </a:r>
            <a:r>
              <a:rPr lang="cs-CZ" sz="2667" dirty="0"/>
              <a:t>4 mld. Kč</a:t>
            </a:r>
          </a:p>
          <a:p>
            <a:pPr marL="0" indent="0">
              <a:buNone/>
            </a:pPr>
            <a:endParaRPr lang="cs-CZ" sz="2667" b="1" dirty="0"/>
          </a:p>
          <a:p>
            <a:pPr marL="0" indent="0">
              <a:buNone/>
            </a:pPr>
            <a:endParaRPr lang="cs-CZ" sz="2667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6DD0E12-1FA3-4825-B651-1D537F465F7C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8107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ED8A3-106B-4609-9A1E-0836E69C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390291" cy="656655"/>
          </a:xfrm>
        </p:spPr>
        <p:txBody>
          <a:bodyPr/>
          <a:lstStyle/>
          <a:p>
            <a:r>
              <a:rPr lang="cs-CZ" sz="4267" b="1" dirty="0"/>
              <a:t>Výzva Inovace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47D4A4-5E4F-4655-96B6-92CB7DF4E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717" y="1085089"/>
            <a:ext cx="11224683" cy="4815839"/>
          </a:xfrm>
        </p:spPr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</a:t>
            </a:r>
            <a:r>
              <a:rPr lang="cs-CZ" sz="2667" dirty="0"/>
              <a:t> podpora zavádění výsledků </a:t>
            </a:r>
            <a:r>
              <a:rPr lang="cs-CZ" sz="2667" dirty="0" err="1"/>
              <a:t>VaV</a:t>
            </a:r>
            <a:r>
              <a:rPr lang="cs-CZ" sz="2667" dirty="0"/>
              <a:t> ve formě inovací do podnikové praxe, zavedení inovovaných výrobků a služeb do výroby a na trh.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Příjemci:</a:t>
            </a:r>
            <a:r>
              <a:rPr lang="cs-CZ" sz="2667" dirty="0"/>
              <a:t> MSP, </a:t>
            </a:r>
            <a:r>
              <a:rPr lang="cs-CZ" sz="2667" noProof="1"/>
              <a:t>small mid-caps </a:t>
            </a:r>
            <a:r>
              <a:rPr lang="cs-CZ" sz="2667" dirty="0"/>
              <a:t>(do 499 zaměstnanců)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Finanční alokace: </a:t>
            </a:r>
            <a:r>
              <a:rPr lang="cs-CZ" sz="2667" dirty="0"/>
              <a:t>1 mld. Kč</a:t>
            </a:r>
          </a:p>
          <a:p>
            <a:pPr marL="0" indent="0">
              <a:buNone/>
            </a:pPr>
            <a:endParaRPr lang="cs-CZ" sz="2667" b="1" dirty="0"/>
          </a:p>
          <a:p>
            <a:endParaRPr lang="cs-CZ" sz="2667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6DD0E12-1FA3-4825-B651-1D537F465F7C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9751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ED8A3-106B-4609-9A1E-0836E69C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390291" cy="656655"/>
          </a:xfrm>
        </p:spPr>
        <p:txBody>
          <a:bodyPr/>
          <a:lstStyle/>
          <a:p>
            <a:r>
              <a:rPr lang="cs-CZ" sz="4267" b="1" dirty="0"/>
              <a:t>Výzva Spolupráce - Technologické platformy</a:t>
            </a:r>
            <a:endParaRPr lang="cs-CZ" sz="4267" b="1" dirty="0">
              <a:solidFill>
                <a:srgbClr val="13B5F4"/>
              </a:solidFill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47D4A4-5E4F-4655-96B6-92CB7DF4EE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717" y="1085089"/>
            <a:ext cx="11224683" cy="4815839"/>
          </a:xfrm>
        </p:spPr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podpora rozvoje technologických platforem jako nástroje pro zvýšení intenzity společných výzkumných a inovačních aktivit mezi podnikatelskou a výzkumnou sférou, urychlení digitální a zelené transformace a zavádění pokročilých technologií.</a:t>
            </a:r>
            <a:endParaRPr lang="cs-CZ" sz="2667" b="1" dirty="0"/>
          </a:p>
          <a:p>
            <a:pPr algn="just">
              <a:spcAft>
                <a:spcPts val="1600"/>
              </a:spcAft>
            </a:pPr>
            <a:r>
              <a:rPr lang="cs-CZ" sz="2667" b="1" dirty="0"/>
              <a:t>Příjemci: </a:t>
            </a:r>
            <a:r>
              <a:rPr lang="cs-CZ" sz="2667" dirty="0"/>
              <a:t>sdružení podniků a výzkumných organizací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Finanční alokace: </a:t>
            </a:r>
            <a:r>
              <a:rPr lang="cs-CZ" sz="2667" dirty="0"/>
              <a:t>100 mil. Kč</a:t>
            </a:r>
          </a:p>
          <a:p>
            <a:endParaRPr lang="cs-CZ" sz="2667" b="1" dirty="0"/>
          </a:p>
          <a:p>
            <a:pPr marL="0" indent="0">
              <a:buNone/>
            </a:pPr>
            <a:endParaRPr lang="cs-CZ" sz="2667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6DD0E12-1FA3-4825-B651-1D537F465F7C}"/>
              </a:ext>
            </a:extLst>
          </p:cNvPr>
          <p:cNvSpPr/>
          <p:nvPr/>
        </p:nvSpPr>
        <p:spPr>
          <a:xfrm>
            <a:off x="418013" y="6165669"/>
            <a:ext cx="5765073" cy="57476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8518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42E19-01E3-4167-ACDD-2C96D287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224683" cy="656655"/>
          </a:xfrm>
        </p:spPr>
        <p:txBody>
          <a:bodyPr/>
          <a:lstStyle/>
          <a:p>
            <a:r>
              <a:rPr lang="cs-CZ" sz="4267" b="1" dirty="0"/>
              <a:t>Výzva Úspory energie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7420B8-5524-4725-B9C8-7059010B8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717" y="1217035"/>
            <a:ext cx="11224683" cy="4701164"/>
          </a:xfrm>
        </p:spPr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snížení energetické náročnosti podnikatelského sektoru a snižování emisí skleníkových plynů prostřednictvím podpory snížení energetické náročnosti budov a zvýšení účinnosti výrobních a technologických procesů.</a:t>
            </a:r>
          </a:p>
          <a:p>
            <a:pPr lvl="1" algn="just">
              <a:spcAft>
                <a:spcPts val="1600"/>
              </a:spcAft>
            </a:pPr>
            <a:r>
              <a:rPr lang="cs-CZ" sz="2667" dirty="0"/>
              <a:t>Projekt bude muset splnit minimálně 30 % snížení emisí skleníkových plynů nebo 30 % úsporu primární neobnovitelné energie</a:t>
            </a:r>
          </a:p>
          <a:p>
            <a:pPr>
              <a:spcAft>
                <a:spcPts val="1600"/>
              </a:spcAft>
            </a:pPr>
            <a:r>
              <a:rPr lang="cs-CZ" sz="2667" b="1" dirty="0"/>
              <a:t>Příjemci: </a:t>
            </a:r>
            <a:r>
              <a:rPr lang="cs-CZ" sz="2667" dirty="0"/>
              <a:t>MSP a velké podniky, státní organizace</a:t>
            </a:r>
          </a:p>
          <a:p>
            <a:pPr>
              <a:spcAft>
                <a:spcPts val="1600"/>
              </a:spcAft>
            </a:pPr>
            <a:r>
              <a:rPr lang="cs-CZ" sz="2667" b="1" dirty="0"/>
              <a:t>Finanční alokace: </a:t>
            </a:r>
            <a:r>
              <a:rPr lang="cs-CZ" sz="2667" dirty="0"/>
              <a:t>4 mld. Kč</a:t>
            </a:r>
          </a:p>
          <a:p>
            <a:pPr marL="0" indent="0">
              <a:buNone/>
            </a:pPr>
            <a:endParaRPr lang="cs-CZ" sz="2667" dirty="0"/>
          </a:p>
          <a:p>
            <a:pPr marL="0" indent="0">
              <a:buNone/>
            </a:pPr>
            <a:endParaRPr lang="cs-CZ" sz="2667" dirty="0"/>
          </a:p>
        </p:txBody>
      </p:sp>
    </p:spTree>
    <p:extLst>
      <p:ext uri="{BB962C8B-B14F-4D97-AF65-F5344CB8AC3E}">
        <p14:creationId xmlns:p14="http://schemas.microsoft.com/office/powerpoint/2010/main" val="14058575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42E19-01E3-4167-ACDD-2C96D287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224683" cy="656655"/>
          </a:xfrm>
        </p:spPr>
        <p:txBody>
          <a:bodyPr/>
          <a:lstStyle/>
          <a:p>
            <a:r>
              <a:rPr lang="cs-CZ" sz="4267" b="1" dirty="0"/>
              <a:t>Výzva Smart </a:t>
            </a:r>
            <a:r>
              <a:rPr lang="cs-CZ" sz="4267" b="1" noProof="1"/>
              <a:t>Grids</a:t>
            </a:r>
            <a:r>
              <a:rPr lang="cs-CZ" sz="4267" b="1" dirty="0"/>
              <a:t> I - Distribuční sítě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7420B8-5524-4725-B9C8-7059010B8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instalace inteligentních prvků v energetických sítích za účelem rozvoje/vzniku </a:t>
            </a:r>
            <a:r>
              <a:rPr lang="cs-CZ" sz="2667" noProof="1"/>
              <a:t>smart grids </a:t>
            </a:r>
            <a:r>
              <a:rPr lang="cs-CZ" sz="2667" dirty="0"/>
              <a:t>podporující integraci nových OZE na úrovni regionální distribuce (inteligentní měření (AMM), data hub pro zpracování dat z AMM, chytré distribuční trafostanice (DTS), dispečerské řízení).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Příjemci: </a:t>
            </a:r>
            <a:r>
              <a:rPr lang="cs-CZ" sz="2667" dirty="0"/>
              <a:t>MSP a velké podniky, státní organizace 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Finanční alokace: </a:t>
            </a:r>
            <a:r>
              <a:rPr lang="cs-CZ" sz="2667" dirty="0"/>
              <a:t>2 mld. Kč</a:t>
            </a:r>
          </a:p>
        </p:txBody>
      </p:sp>
    </p:spTree>
    <p:extLst>
      <p:ext uri="{BB962C8B-B14F-4D97-AF65-F5344CB8AC3E}">
        <p14:creationId xmlns:p14="http://schemas.microsoft.com/office/powerpoint/2010/main" val="27203023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42E19-01E3-4167-ACDD-2C96D287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472018"/>
            <a:ext cx="11224683" cy="656655"/>
          </a:xfrm>
        </p:spPr>
        <p:txBody>
          <a:bodyPr/>
          <a:lstStyle/>
          <a:p>
            <a:r>
              <a:rPr lang="cs-CZ" sz="4267" b="1" dirty="0"/>
              <a:t>Výzva Smart </a:t>
            </a:r>
            <a:r>
              <a:rPr lang="cs-CZ" sz="4267" b="1" noProof="1"/>
              <a:t>Grids </a:t>
            </a:r>
            <a:r>
              <a:rPr lang="cs-CZ" sz="4267" b="1" dirty="0"/>
              <a:t>II - Přenosová soustava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7420B8-5524-4725-B9C8-7059010B8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výstavba, posílení, rekonstrukce a modernizace přenosové soustavy za účelem integrace OZE</a:t>
            </a:r>
            <a:r>
              <a:rPr lang="cs-CZ" sz="1867" dirty="0"/>
              <a:t>. 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Příjemci:</a:t>
            </a:r>
            <a:r>
              <a:rPr lang="cs-CZ" sz="2667" dirty="0"/>
              <a:t> MSP a velké podniky, státní organizace 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Finanční alokace:</a:t>
            </a:r>
            <a:r>
              <a:rPr lang="cs-CZ" sz="2667" dirty="0"/>
              <a:t> 2 mld. Kč </a:t>
            </a:r>
          </a:p>
        </p:txBody>
      </p:sp>
    </p:spTree>
    <p:extLst>
      <p:ext uri="{BB962C8B-B14F-4D97-AF65-F5344CB8AC3E}">
        <p14:creationId xmlns:p14="http://schemas.microsoft.com/office/powerpoint/2010/main" val="18058276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42E19-01E3-4167-ACDD-2C96D287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8" y="472017"/>
            <a:ext cx="11487149" cy="615553"/>
          </a:xfrm>
        </p:spPr>
        <p:txBody>
          <a:bodyPr/>
          <a:lstStyle/>
          <a:p>
            <a:r>
              <a:rPr lang="cs-CZ" sz="4000" b="1" dirty="0"/>
              <a:t>Výzva Obnovitelné zdroje energie – větrné elektrárny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7420B8-5524-4725-B9C8-7059010B8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1600"/>
              </a:spcAft>
            </a:pPr>
            <a:r>
              <a:rPr lang="cs-CZ" sz="2667" b="1" dirty="0"/>
              <a:t>Cíl výzvy: </a:t>
            </a:r>
            <a:r>
              <a:rPr lang="cs-CZ" sz="2667" dirty="0"/>
              <a:t>zvýšení výroby a distribuce energie pocházející z obnovitelných zdrojů – větrné elektrárny.</a:t>
            </a:r>
          </a:p>
          <a:p>
            <a:pPr algn="just">
              <a:spcAft>
                <a:spcPts val="1600"/>
              </a:spcAft>
            </a:pPr>
            <a:r>
              <a:rPr lang="cs-CZ" sz="2667" b="1" dirty="0"/>
              <a:t>Příjemci: </a:t>
            </a:r>
            <a:r>
              <a:rPr lang="cs-CZ" sz="2667" dirty="0"/>
              <a:t>MSP a velké podniky, státní organizace</a:t>
            </a:r>
          </a:p>
          <a:p>
            <a:pPr>
              <a:spcAft>
                <a:spcPts val="1600"/>
              </a:spcAft>
            </a:pPr>
            <a:r>
              <a:rPr lang="cs-CZ" sz="2667" b="1" dirty="0"/>
              <a:t>Finanční alokace: </a:t>
            </a:r>
            <a:r>
              <a:rPr lang="cs-CZ" sz="2667" dirty="0"/>
              <a:t>500 mil. Kč </a:t>
            </a:r>
          </a:p>
        </p:txBody>
      </p:sp>
    </p:spTree>
    <p:extLst>
      <p:ext uri="{BB962C8B-B14F-4D97-AF65-F5344CB8AC3E}">
        <p14:creationId xmlns:p14="http://schemas.microsoft.com/office/powerpoint/2010/main" val="2065253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659" y="389674"/>
            <a:ext cx="11861800" cy="656655"/>
          </a:xfrm>
        </p:spPr>
        <p:txBody>
          <a:bodyPr/>
          <a:lstStyle/>
          <a:p>
            <a:r>
              <a:rPr lang="cs-CZ" sz="4267" b="1" dirty="0"/>
              <a:t>Připravované semináře a akce v roce 2022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483659" y="828518"/>
            <a:ext cx="11224683" cy="5373708"/>
          </a:xfrm>
        </p:spPr>
        <p:txBody>
          <a:bodyPr>
            <a:normAutofit fontScale="85000" lnSpcReduction="20000"/>
          </a:bodyPr>
          <a:lstStyle/>
          <a:p>
            <a:pPr marL="239994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2400" dirty="0"/>
              <a:t>Monitorovací výbory OP PIK a OP TAK (červen, další v závěru roku)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Zahajovací konference OP TAK (červen)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Informační semináře pro žadatele po krajských městech (září – prosinec)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Kulaté stoly a odborné diskuze na tematické oblasti OP (září – listopad)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II. ročník konference Cirkulární ekonomika v praxi (září/říjen)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Podnikatelský projekt roku (listopad)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Výroční konference OP PIK (prosinec)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Konzultační dny OP TAK (průběžně)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Open </a:t>
            </a:r>
            <a:r>
              <a:rPr lang="cs-CZ" sz="2400" dirty="0" err="1"/>
              <a:t>Days</a:t>
            </a:r>
            <a:r>
              <a:rPr lang="cs-CZ" sz="2400" dirty="0"/>
              <a:t> na projektech a slavnostní otevírání projektů (průběžně)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cs-CZ" sz="2400" dirty="0"/>
              <a:t>Přednášková činnost interních odborníků na tematické oblasti OP na konferencích, seminářích, veletrzích atp. (průběžně)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215926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Děkuji za pozornost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DF121BA-2575-4B92-B233-8A49ECBA3CEA}"/>
              </a:ext>
            </a:extLst>
          </p:cNvPr>
          <p:cNvSpPr/>
          <p:nvPr/>
        </p:nvSpPr>
        <p:spPr>
          <a:xfrm>
            <a:off x="3457304" y="6191795"/>
            <a:ext cx="2638697" cy="53122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cs-CZ" sz="24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2171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3E1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8"/>
          <p:cNvSpPr txBox="1"/>
          <p:nvPr/>
        </p:nvSpPr>
        <p:spPr bwMode="auto">
          <a:xfrm>
            <a:off x="2486797" y="2260100"/>
            <a:ext cx="2852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Operační 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5" name="TextovéPole 9"/>
          <p:cNvSpPr txBox="1"/>
          <p:nvPr/>
        </p:nvSpPr>
        <p:spPr bwMode="auto">
          <a:xfrm>
            <a:off x="2461892" y="2751977"/>
            <a:ext cx="5827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Spravedlivá transformace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grpSp>
        <p:nvGrpSpPr>
          <p:cNvPr id="6" name="Skupina 13"/>
          <p:cNvGrpSpPr/>
          <p:nvPr/>
        </p:nvGrpSpPr>
        <p:grpSpPr>
          <a:xfrm>
            <a:off x="811121" y="2246180"/>
            <a:ext cx="1242764" cy="1152128"/>
            <a:chOff x="736948" y="1349152"/>
            <a:chExt cx="1242764" cy="1152128"/>
          </a:xfrm>
        </p:grpSpPr>
        <p:sp>
          <p:nvSpPr>
            <p:cNvPr id="7" name="Ovál 10"/>
            <p:cNvSpPr/>
            <p:nvPr/>
          </p:nvSpPr>
          <p:spPr bwMode="auto">
            <a:xfrm>
              <a:off x="1070298" y="1349152"/>
              <a:ext cx="576064" cy="576064"/>
            </a:xfrm>
            <a:prstGeom prst="ellipse">
              <a:avLst/>
            </a:prstGeom>
            <a:solidFill>
              <a:srgbClr val="24B2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8" name="Ovál 11"/>
            <p:cNvSpPr/>
            <p:nvPr/>
          </p:nvSpPr>
          <p:spPr bwMode="auto">
            <a:xfrm>
              <a:off x="736948" y="1925216"/>
              <a:ext cx="576064" cy="576064"/>
            </a:xfrm>
            <a:prstGeom prst="ellipse">
              <a:avLst/>
            </a:prstGeom>
            <a:solidFill>
              <a:srgbClr val="D19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9" name="Ovál 12"/>
            <p:cNvSpPr/>
            <p:nvPr/>
          </p:nvSpPr>
          <p:spPr bwMode="auto">
            <a:xfrm>
              <a:off x="1403648" y="1925216"/>
              <a:ext cx="576064" cy="576064"/>
            </a:xfrm>
            <a:prstGeom prst="ellipse">
              <a:avLst/>
            </a:prstGeom>
            <a:solidFill>
              <a:srgbClr val="E73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sp>
        <p:nvSpPr>
          <p:cNvPr id="10" name="Nadpis 1"/>
          <p:cNvSpPr txBox="1"/>
          <p:nvPr/>
        </p:nvSpPr>
        <p:spPr bwMode="auto">
          <a:xfrm>
            <a:off x="811121" y="4293096"/>
            <a:ext cx="6932260" cy="576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cs-CZ"/>
            </a:defPPr>
            <a:lvl1pPr marL="0" algn="l" defTabSz="914400">
              <a:spcBef>
                <a:spcPct val="0"/>
              </a:spcBef>
              <a:buNone/>
              <a:defRPr sz="4000" b="1" cap="all">
                <a:solidFill>
                  <a:schemeClr val="tx1"/>
                </a:solidFill>
                <a:latin typeface="Roboto"/>
                <a:ea typeface="Roboto"/>
                <a:cs typeface="Roboto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</a:rPr>
              <a:t>Politika soudržnosti v kontextu českého předsednictví a příležitosti v evropských fondech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11" name="Zástupný symbol pro text 5"/>
          <p:cNvSpPr txBox="1"/>
          <p:nvPr/>
        </p:nvSpPr>
        <p:spPr bwMode="auto">
          <a:xfrm>
            <a:off x="815065" y="5142153"/>
            <a:ext cx="4681187" cy="239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>
              <a:defRPr lang="cs-CZ"/>
            </a:defPPr>
            <a:lvl1pPr marL="0" indent="0" algn="l" defTabSz="914400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defRPr>
            </a:lvl1pPr>
            <a:lvl2pPr marL="457200" indent="0" algn="l" defTabSz="914400">
              <a:spcBef>
                <a:spcPct val="0"/>
              </a:spcBef>
              <a:buFontTx/>
              <a:buNone/>
              <a:defRPr sz="2000">
                <a:solidFill>
                  <a:schemeClr val="tx1"/>
                </a:solidFill>
                <a:latin typeface="Roboto Medium"/>
                <a:ea typeface="Roboto Medium"/>
                <a:cs typeface="Roboto Medium"/>
              </a:defRPr>
            </a:lvl2pPr>
            <a:lvl3pPr marL="914400" indent="0" algn="l" defTabSz="914400">
              <a:spcBef>
                <a:spcPct val="0"/>
              </a:spcBef>
              <a:buFontTx/>
              <a:buNone/>
              <a:defRPr sz="2000">
                <a:solidFill>
                  <a:schemeClr val="tx1"/>
                </a:solidFill>
                <a:latin typeface="Roboto Medium"/>
                <a:ea typeface="Roboto Medium"/>
                <a:cs typeface="Roboto Medium"/>
              </a:defRPr>
            </a:lvl3pPr>
            <a:lvl4pPr marL="1371600" indent="0" algn="l" defTabSz="914400">
              <a:spcBef>
                <a:spcPct val="0"/>
              </a:spcBef>
              <a:buFontTx/>
              <a:buNone/>
              <a:defRPr sz="2000">
                <a:solidFill>
                  <a:schemeClr val="tx1"/>
                </a:solidFill>
                <a:latin typeface="Roboto Medium"/>
                <a:ea typeface="Roboto Medium"/>
                <a:cs typeface="Roboto Medium"/>
              </a:defRPr>
            </a:lvl4pPr>
            <a:lvl5pPr marL="1828800" indent="0" algn="l" defTabSz="914400">
              <a:spcBef>
                <a:spcPct val="0"/>
              </a:spcBef>
              <a:buFontTx/>
              <a:buNone/>
              <a:defRPr sz="2000">
                <a:solidFill>
                  <a:schemeClr val="tx1"/>
                </a:solidFill>
                <a:latin typeface="Roboto Medium"/>
                <a:ea typeface="Roboto Medium"/>
                <a:cs typeface="Roboto Medium"/>
              </a:defRPr>
            </a:lvl5pPr>
            <a:lvl6pPr marL="2514600" indent="-228600" algn="l" defTabSz="914400">
              <a:spcBef>
                <a:spcPct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ct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ct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ct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</a:rPr>
              <a:t>Radana Leistner Kratochvílová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</a:rPr>
              <a:t>| 24. 5. 2022</a:t>
            </a:r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cs-CZ"/>
              <a:t>Aktuální stav programu OPŽP 2021-27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783" y="1573554"/>
            <a:ext cx="11280067" cy="4003589"/>
          </a:xfrm>
        </p:spPr>
        <p:txBody>
          <a:bodyPr>
            <a:normAutofit/>
          </a:bodyPr>
          <a:lstStyle>
            <a:defPPr/>
          </a:lstStyle>
          <a:p>
            <a:r>
              <a:rPr lang="cs-CZ"/>
              <a:t>1</a:t>
            </a:r>
            <a:r>
              <a:rPr lang="cs-CZ">
                <a:latin typeface="+mn-lt"/>
              </a:rPr>
              <a:t>. 10. 2021 první 0. MV k projednání návrhu PD, PrŽaP, HK a Závazných pokynů </a:t>
            </a:r>
            <a:r>
              <a:rPr lang="cs-CZ" sz="18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(kotlíkové dotace)</a:t>
            </a:r>
            <a:endParaRPr lang="cs-CZ">
              <a:latin typeface="+mn-lt"/>
            </a:endParaRPr>
          </a:p>
          <a:p>
            <a:r>
              <a:rPr lang="cs-CZ">
                <a:latin typeface="+mn-lt"/>
              </a:rPr>
              <a:t>18. 1. 2022 zadání PD do informačního systému EK</a:t>
            </a:r>
          </a:p>
          <a:p>
            <a:r>
              <a:rPr lang="cs-CZ">
                <a:latin typeface="+mn-lt"/>
              </a:rPr>
              <a:t>23. 2. 2022 druhý 0. MV k úpravě Závazných pokynů </a:t>
            </a:r>
            <a:r>
              <a:rPr lang="cs-CZ" sz="18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(kotlíkové dotace)</a:t>
            </a:r>
            <a:endParaRPr lang="cs-CZ">
              <a:latin typeface="+mn-lt"/>
            </a:endParaRPr>
          </a:p>
          <a:p>
            <a:r>
              <a:rPr lang="cs-CZ" sz="2400" b="1">
                <a:solidFill>
                  <a:srgbClr val="000000"/>
                </a:solidFill>
                <a:latin typeface="+mn-lt"/>
              </a:rPr>
              <a:t>25. 2. 2022 vyhlášena první výzva z OPŽP 2021-2027 – kotlíkové dotace pro kraje </a:t>
            </a:r>
            <a:endParaRPr lang="cs-CZ" sz="2400" b="1">
              <a:latin typeface="+mn-lt"/>
            </a:endParaRPr>
          </a:p>
          <a:p>
            <a:r>
              <a:rPr lang="cs-CZ">
                <a:latin typeface="+mn-lt"/>
              </a:rPr>
              <a:t>12. 4. 2022 obdrženo 66 připomínek EK (komplementarity, ZMV, indikátory), běží vypořádání</a:t>
            </a:r>
          </a:p>
          <a:p>
            <a:r>
              <a:rPr lang="cs-CZ">
                <a:latin typeface="+mn-lt"/>
              </a:rPr>
              <a:t>červen / červenec předpoklad finální vypořádání přip. EK a projednání PD MV</a:t>
            </a:r>
          </a:p>
        </p:txBody>
      </p:sp>
    </p:spTree>
    <p:extLst>
      <p:ext uri="{BB962C8B-B14F-4D97-AF65-F5344CB8AC3E}">
        <p14:creationId xmlns:p14="http://schemas.microsoft.com/office/powerpoint/2010/main" val="54407981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468560" y="-57225"/>
            <a:ext cx="10454153" cy="6972450"/>
          </a:xfrm>
          <a:prstGeom prst="rect">
            <a:avLst/>
          </a:prstGeom>
        </p:spPr>
      </p:pic>
      <p:sp>
        <p:nvSpPr>
          <p:cNvPr id="5" name="Zástupný symbol pro text 2"/>
          <p:cNvSpPr>
            <a:spLocks noGrp="1"/>
          </p:cNvSpPr>
          <p:nvPr>
            <p:ph type="body" sz="quarter" idx="10"/>
          </p:nvPr>
        </p:nvSpPr>
        <p:spPr bwMode="auto">
          <a:xfrm>
            <a:off x="-658" y="0"/>
            <a:ext cx="9144000" cy="68580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85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TextovéPole 3"/>
          <p:cNvSpPr txBox="1"/>
          <p:nvPr/>
        </p:nvSpPr>
        <p:spPr bwMode="auto">
          <a:xfrm>
            <a:off x="459531" y="1052736"/>
            <a:ext cx="5832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„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But we also have to be sure that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no one is left behind.</a:t>
            </a:r>
            <a:r>
              <a:rPr kumimoji="0" lang="cs-CZ" sz="4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“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/>
          <p:nvPr/>
        </p:nvSpPr>
        <p:spPr bwMode="auto">
          <a:xfrm>
            <a:off x="599789" y="995797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Mechanismus pro spravedlivou transformaci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5" name="TextovéPole 2"/>
          <p:cNvSpPr txBox="1"/>
          <p:nvPr/>
        </p:nvSpPr>
        <p:spPr bwMode="auto">
          <a:xfrm>
            <a:off x="581037" y="270892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mechanismus má tři pilíře: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grpSp>
        <p:nvGrpSpPr>
          <p:cNvPr id="6" name="Skupina 1"/>
          <p:cNvGrpSpPr/>
          <p:nvPr/>
        </p:nvGrpSpPr>
        <p:grpSpPr>
          <a:xfrm>
            <a:off x="1054346" y="3434926"/>
            <a:ext cx="5250223" cy="1689838"/>
            <a:chOff x="1049969" y="3059668"/>
            <a:chExt cx="5250223" cy="1689838"/>
          </a:xfrm>
        </p:grpSpPr>
        <p:sp>
          <p:nvSpPr>
            <p:cNvPr id="7" name="TextovéPole 20"/>
            <p:cNvSpPr txBox="1"/>
            <p:nvPr/>
          </p:nvSpPr>
          <p:spPr bwMode="auto">
            <a:xfrm>
              <a:off x="1629240" y="3713811"/>
              <a:ext cx="4094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zvláštní režim v rámci InvestEU</a:t>
              </a:r>
            </a:p>
          </p:txBody>
        </p:sp>
        <p:sp>
          <p:nvSpPr>
            <p:cNvPr id="8" name="TextovéPole 22"/>
            <p:cNvSpPr txBox="1"/>
            <p:nvPr/>
          </p:nvSpPr>
          <p:spPr bwMode="auto">
            <a:xfrm>
              <a:off x="1629240" y="4367954"/>
              <a:ext cx="2798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půjčky pro veřejný sektor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9" name="TextovéPole 23"/>
            <p:cNvSpPr txBox="1"/>
            <p:nvPr/>
          </p:nvSpPr>
          <p:spPr bwMode="auto">
            <a:xfrm>
              <a:off x="1607648" y="3059668"/>
              <a:ext cx="4692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Fond pro spravedlivou transformaci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 </a:t>
              </a:r>
              <a:r>
                <a:rPr kumimoji="0" lang="cs-CZ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(OPST)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grpSp>
          <p:nvGrpSpPr>
            <p:cNvPr id="10" name="Skupina 10"/>
            <p:cNvGrpSpPr/>
            <p:nvPr/>
          </p:nvGrpSpPr>
          <p:grpSpPr>
            <a:xfrm>
              <a:off x="1049969" y="3071888"/>
              <a:ext cx="369332" cy="369332"/>
              <a:chOff x="1187624" y="2790853"/>
              <a:chExt cx="369332" cy="369332"/>
            </a:xfrm>
          </p:grpSpPr>
          <p:sp>
            <p:nvSpPr>
              <p:cNvPr id="11" name="Ovál 7"/>
              <p:cNvSpPr/>
              <p:nvPr/>
            </p:nvSpPr>
            <p:spPr bwMode="auto">
              <a:xfrm>
                <a:off x="1187624" y="2790853"/>
                <a:ext cx="369332" cy="369332"/>
              </a:xfrm>
              <a:prstGeom prst="ellipse">
                <a:avLst/>
              </a:prstGeom>
              <a:solidFill>
                <a:srgbClr val="3E1F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2" name="TextovéPole 8"/>
              <p:cNvSpPr txBox="1"/>
              <p:nvPr/>
            </p:nvSpPr>
            <p:spPr bwMode="auto">
              <a:xfrm>
                <a:off x="1215837" y="2790853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1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grpSp>
          <p:nvGrpSpPr>
            <p:cNvPr id="13" name="Skupina 24"/>
            <p:cNvGrpSpPr/>
            <p:nvPr/>
          </p:nvGrpSpPr>
          <p:grpSpPr>
            <a:xfrm>
              <a:off x="1049969" y="3726031"/>
              <a:ext cx="369332" cy="369332"/>
              <a:chOff x="1187624" y="2790853"/>
              <a:chExt cx="369332" cy="369332"/>
            </a:xfrm>
          </p:grpSpPr>
          <p:sp>
            <p:nvSpPr>
              <p:cNvPr id="14" name="Ovál 25"/>
              <p:cNvSpPr/>
              <p:nvPr/>
            </p:nvSpPr>
            <p:spPr bwMode="auto">
              <a:xfrm>
                <a:off x="1187624" y="2790853"/>
                <a:ext cx="369332" cy="369332"/>
              </a:xfrm>
              <a:prstGeom prst="ellipse">
                <a:avLst/>
              </a:prstGeom>
              <a:solidFill>
                <a:srgbClr val="3E1F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5" name="TextovéPole 26"/>
              <p:cNvSpPr txBox="1"/>
              <p:nvPr/>
            </p:nvSpPr>
            <p:spPr bwMode="auto">
              <a:xfrm>
                <a:off x="1215837" y="2790853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2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grpSp>
          <p:nvGrpSpPr>
            <p:cNvPr id="16" name="Skupina 27"/>
            <p:cNvGrpSpPr/>
            <p:nvPr/>
          </p:nvGrpSpPr>
          <p:grpSpPr>
            <a:xfrm>
              <a:off x="1049969" y="4380174"/>
              <a:ext cx="369332" cy="369332"/>
              <a:chOff x="1187624" y="2790853"/>
              <a:chExt cx="369332" cy="369332"/>
            </a:xfrm>
          </p:grpSpPr>
          <p:sp>
            <p:nvSpPr>
              <p:cNvPr id="17" name="Ovál 28"/>
              <p:cNvSpPr/>
              <p:nvPr/>
            </p:nvSpPr>
            <p:spPr bwMode="auto">
              <a:xfrm>
                <a:off x="1187624" y="2790853"/>
                <a:ext cx="369332" cy="369332"/>
              </a:xfrm>
              <a:prstGeom prst="ellipse">
                <a:avLst/>
              </a:prstGeom>
              <a:solidFill>
                <a:srgbClr val="3E1F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rgbClr val="FFFFFF"/>
                    </a:solidFill>
                    <a:latin typeface="roboto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8" name="TextovéPole 29"/>
              <p:cNvSpPr txBox="1"/>
              <p:nvPr/>
            </p:nvSpPr>
            <p:spPr bwMode="auto">
              <a:xfrm>
                <a:off x="1215837" y="2790853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3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sp>
        <p:nvSpPr>
          <p:cNvPr id="19" name="TextovéPole 11"/>
          <p:cNvSpPr txBox="1"/>
          <p:nvPr/>
        </p:nvSpPr>
        <p:spPr bwMode="auto">
          <a:xfrm>
            <a:off x="1049969" y="172452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Zelená dohoda pro Evropu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0" name="Rovnoramenný trojúhelník 13"/>
          <p:cNvSpPr/>
          <p:nvPr/>
        </p:nvSpPr>
        <p:spPr bwMode="auto">
          <a:xfrm rot="5400000">
            <a:off x="748672" y="1835968"/>
            <a:ext cx="169868" cy="146437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2"/>
          <p:cNvSpPr txBox="1"/>
          <p:nvPr/>
        </p:nvSpPr>
        <p:spPr bwMode="auto">
          <a:xfrm>
            <a:off x="602494" y="1700808"/>
            <a:ext cx="793901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míří na nejohroženější regiony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cílem je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3E1F65"/>
                </a:solidFill>
                <a:effectLst/>
                <a:uLnTx/>
                <a:uFillTx/>
                <a:latin typeface="roboto"/>
                <a:cs typeface="Arial"/>
              </a:rPr>
              <a:t>zmírnit dopady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na klimaticky neutrální ekonomiku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je nezbytné připravit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3E1F65"/>
                </a:solidFill>
                <a:effectLst/>
                <a:uLnTx/>
                <a:uFillTx/>
                <a:latin typeface="roboto"/>
                <a:cs typeface="Arial"/>
              </a:rPr>
              <a:t>plán spravedlivé územní transformace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dotčených regionů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všechna podporovaná opatření musejí naplňovat základní cíl a přispívat k realizaci plánu spravedlivé územní transformace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Fond pro spravedlivou transformaci je začleněný do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3E1F65"/>
                </a:solidFill>
                <a:effectLst/>
                <a:uLnTx/>
                <a:uFillTx/>
                <a:latin typeface="roboto"/>
                <a:cs typeface="Arial"/>
              </a:rPr>
              <a:t>Dohody o partnerství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a vztahuje se na něj stejná pravidla  jako na zbylé EU fondu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Fond je financovaný z víceletého finančního rámce i z NextGeneration EU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5" name="TextovéPole 1"/>
          <p:cNvSpPr txBox="1"/>
          <p:nvPr/>
        </p:nvSpPr>
        <p:spPr bwMode="auto">
          <a:xfrm>
            <a:off x="599789" y="99579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Základní principy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Šipka dolů 27"/>
          <p:cNvSpPr/>
          <p:nvPr/>
        </p:nvSpPr>
        <p:spPr bwMode="auto">
          <a:xfrm>
            <a:off x="871666" y="4466479"/>
            <a:ext cx="602778" cy="658808"/>
          </a:xfrm>
          <a:prstGeom prst="downArrow">
            <a:avLst>
              <a:gd name="adj1" fmla="val 62052"/>
              <a:gd name="adj2" fmla="val 50562"/>
            </a:avLst>
          </a:prstGeom>
          <a:solidFill>
            <a:srgbClr val="D1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5" name="Šipka dolů 27"/>
          <p:cNvSpPr/>
          <p:nvPr/>
        </p:nvSpPr>
        <p:spPr bwMode="auto">
          <a:xfrm>
            <a:off x="3462872" y="4466479"/>
            <a:ext cx="602778" cy="658808"/>
          </a:xfrm>
          <a:prstGeom prst="downArrow">
            <a:avLst>
              <a:gd name="adj1" fmla="val 62052"/>
              <a:gd name="adj2" fmla="val 50562"/>
            </a:avLst>
          </a:prstGeom>
          <a:solidFill>
            <a:srgbClr val="24B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6" name="Šipka dolů 27"/>
          <p:cNvSpPr/>
          <p:nvPr/>
        </p:nvSpPr>
        <p:spPr bwMode="auto">
          <a:xfrm>
            <a:off x="6286862" y="4468684"/>
            <a:ext cx="602778" cy="658808"/>
          </a:xfrm>
          <a:prstGeom prst="downArrow">
            <a:avLst>
              <a:gd name="adj1" fmla="val 62052"/>
              <a:gd name="adj2" fmla="val 50562"/>
            </a:avLst>
          </a:prstGeom>
          <a:solidFill>
            <a:srgbClr val="E7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7" name="Obdélník 10"/>
          <p:cNvSpPr/>
          <p:nvPr/>
        </p:nvSpPr>
        <p:spPr bwMode="auto">
          <a:xfrm>
            <a:off x="632755" y="1977424"/>
            <a:ext cx="7741546" cy="849879"/>
          </a:xfrm>
          <a:prstGeom prst="rect">
            <a:avLst/>
          </a:prstGeom>
          <a:solidFill>
            <a:srgbClr val="3E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8" name="TextovéPole 11"/>
          <p:cNvSpPr txBox="1"/>
          <p:nvPr/>
        </p:nvSpPr>
        <p:spPr bwMode="auto">
          <a:xfrm>
            <a:off x="3336864" y="2240119"/>
            <a:ext cx="320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operační program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9" name="Šipka dolů 27"/>
          <p:cNvSpPr/>
          <p:nvPr/>
        </p:nvSpPr>
        <p:spPr bwMode="auto">
          <a:xfrm>
            <a:off x="901754" y="2575361"/>
            <a:ext cx="602778" cy="658808"/>
          </a:xfrm>
          <a:prstGeom prst="downArrow">
            <a:avLst>
              <a:gd name="adj1" fmla="val 62052"/>
              <a:gd name="adj2" fmla="val 50562"/>
            </a:avLst>
          </a:prstGeom>
          <a:solidFill>
            <a:srgbClr val="3E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0" name="Obdélník 13"/>
          <p:cNvSpPr/>
          <p:nvPr/>
        </p:nvSpPr>
        <p:spPr bwMode="auto">
          <a:xfrm>
            <a:off x="643396" y="3602384"/>
            <a:ext cx="2296781" cy="1093955"/>
          </a:xfrm>
          <a:prstGeom prst="rect">
            <a:avLst/>
          </a:prstGeom>
          <a:solidFill>
            <a:srgbClr val="D1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1" name="Obdélník 14"/>
          <p:cNvSpPr/>
          <p:nvPr/>
        </p:nvSpPr>
        <p:spPr bwMode="auto">
          <a:xfrm>
            <a:off x="3363782" y="3602383"/>
            <a:ext cx="2296781" cy="1093955"/>
          </a:xfrm>
          <a:prstGeom prst="rect">
            <a:avLst/>
          </a:prstGeom>
          <a:solidFill>
            <a:srgbClr val="24B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2" name="Obdélník 15"/>
          <p:cNvSpPr/>
          <p:nvPr/>
        </p:nvSpPr>
        <p:spPr bwMode="auto">
          <a:xfrm>
            <a:off x="6084168" y="3602383"/>
            <a:ext cx="2296781" cy="1093955"/>
          </a:xfrm>
          <a:prstGeom prst="rect">
            <a:avLst/>
          </a:prstGeom>
          <a:solidFill>
            <a:srgbClr val="E7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3" name="Obdélník 18"/>
          <p:cNvSpPr/>
          <p:nvPr/>
        </p:nvSpPr>
        <p:spPr bwMode="auto">
          <a:xfrm>
            <a:off x="539552" y="908720"/>
            <a:ext cx="7841397" cy="4486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4" name="Šipka dolů 27"/>
          <p:cNvSpPr/>
          <p:nvPr/>
        </p:nvSpPr>
        <p:spPr bwMode="auto">
          <a:xfrm>
            <a:off x="901754" y="1105422"/>
            <a:ext cx="602778" cy="658808"/>
          </a:xfrm>
          <a:prstGeom prst="downArrow">
            <a:avLst>
              <a:gd name="adj1" fmla="val 62052"/>
              <a:gd name="adj2" fmla="val 5056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5" name="TextovéPole 20"/>
          <p:cNvSpPr txBox="1"/>
          <p:nvPr/>
        </p:nvSpPr>
        <p:spPr bwMode="auto">
          <a:xfrm>
            <a:off x="2678536" y="948376"/>
            <a:ext cx="424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plán spravedlivé územní transformace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6" name="TextovéPole 26"/>
          <p:cNvSpPr txBox="1"/>
          <p:nvPr/>
        </p:nvSpPr>
        <p:spPr bwMode="auto">
          <a:xfrm>
            <a:off x="736767" y="3781823"/>
            <a:ext cx="110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priorita 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7" name="TextovéPole 27"/>
          <p:cNvSpPr txBox="1"/>
          <p:nvPr/>
        </p:nvSpPr>
        <p:spPr bwMode="auto">
          <a:xfrm>
            <a:off x="736767" y="4119711"/>
            <a:ext cx="220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Karlovarský kraj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8" name="TextovéPole 28"/>
          <p:cNvSpPr txBox="1"/>
          <p:nvPr/>
        </p:nvSpPr>
        <p:spPr bwMode="auto">
          <a:xfrm>
            <a:off x="3463766" y="3784809"/>
            <a:ext cx="110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priorita 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9" name="TextovéPole 29"/>
          <p:cNvSpPr txBox="1"/>
          <p:nvPr/>
        </p:nvSpPr>
        <p:spPr bwMode="auto">
          <a:xfrm>
            <a:off x="3463766" y="4122697"/>
            <a:ext cx="220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Ústecký kraj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0" name="TextovéPole 30"/>
          <p:cNvSpPr txBox="1"/>
          <p:nvPr/>
        </p:nvSpPr>
        <p:spPr bwMode="auto">
          <a:xfrm>
            <a:off x="6232359" y="3781823"/>
            <a:ext cx="110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priorita 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1" name="TextovéPole 31"/>
          <p:cNvSpPr txBox="1"/>
          <p:nvPr/>
        </p:nvSpPr>
        <p:spPr bwMode="auto">
          <a:xfrm>
            <a:off x="6232359" y="4149124"/>
            <a:ext cx="217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Moravskoslezský kraj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2" name="TextovéPole 18"/>
          <p:cNvSpPr txBox="1"/>
          <p:nvPr/>
        </p:nvSpPr>
        <p:spPr bwMode="auto">
          <a:xfrm>
            <a:off x="645368" y="5294091"/>
            <a:ext cx="2321727" cy="369332"/>
          </a:xfrm>
          <a:prstGeom prst="rect">
            <a:avLst/>
          </a:prstGeom>
          <a:solidFill>
            <a:srgbClr val="D19D03"/>
          </a:solidFill>
          <a:ln w="952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1 specifický cíl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3" name="TextovéPole 19"/>
          <p:cNvSpPr txBox="1"/>
          <p:nvPr/>
        </p:nvSpPr>
        <p:spPr bwMode="auto">
          <a:xfrm>
            <a:off x="3363782" y="5294091"/>
            <a:ext cx="2321727" cy="369332"/>
          </a:xfrm>
          <a:prstGeom prst="rect">
            <a:avLst/>
          </a:prstGeom>
          <a:solidFill>
            <a:srgbClr val="24B2A3"/>
          </a:solidFill>
          <a:ln w="952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1 specifický cíl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4" name="TextovéPole 20"/>
          <p:cNvSpPr txBox="1"/>
          <p:nvPr/>
        </p:nvSpPr>
        <p:spPr bwMode="auto">
          <a:xfrm>
            <a:off x="6111086" y="5294091"/>
            <a:ext cx="2321727" cy="369332"/>
          </a:xfrm>
          <a:prstGeom prst="rect">
            <a:avLst/>
          </a:prstGeom>
          <a:solidFill>
            <a:srgbClr val="E73938"/>
          </a:solidFill>
          <a:ln w="952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1 specifický cíl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32992" y="465271"/>
            <a:ext cx="5878015" cy="3845676"/>
          </a:xfrm>
          <a:prstGeom prst="rect">
            <a:avLst/>
          </a:prstGeom>
        </p:spPr>
      </p:pic>
      <p:pic>
        <p:nvPicPr>
          <p:cNvPr id="5" name="Grafický 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3192" y="4728388"/>
            <a:ext cx="2441949" cy="1259736"/>
          </a:xfrm>
          <a:prstGeom prst="rect">
            <a:avLst/>
          </a:prstGeom>
        </p:spPr>
      </p:pic>
      <p:sp>
        <p:nvSpPr>
          <p:cNvPr id="6" name="TextovéPole 16"/>
          <p:cNvSpPr txBox="1"/>
          <p:nvPr/>
        </p:nvSpPr>
        <p:spPr bwMode="auto">
          <a:xfrm>
            <a:off x="368708" y="6178050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* při kurzu 26 Kč/euro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pic>
        <p:nvPicPr>
          <p:cNvPr id="7" name="Grafický objekt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39952" y="4872097"/>
            <a:ext cx="1125709" cy="1140329"/>
          </a:xfrm>
          <a:prstGeom prst="rect">
            <a:avLst/>
          </a:prstGeom>
        </p:spPr>
      </p:pic>
      <p:sp>
        <p:nvSpPr>
          <p:cNvPr id="8" name="TextovéPole 19"/>
          <p:cNvSpPr txBox="1"/>
          <p:nvPr/>
        </p:nvSpPr>
        <p:spPr bwMode="auto">
          <a:xfrm>
            <a:off x="5552852" y="4469891"/>
            <a:ext cx="305724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Alokace rozdělena na základě: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počtu obyvatel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hrubého domácího produktu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nezaměstnanosti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plochy dotčené těžbou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počtu zaměstnanců ve VaV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19"/>
          <p:cNvSpPr txBox="1"/>
          <p:nvPr/>
        </p:nvSpPr>
        <p:spPr bwMode="auto">
          <a:xfrm>
            <a:off x="613642" y="794502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Co lze podpořit?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grpSp>
        <p:nvGrpSpPr>
          <p:cNvPr id="5" name="Grafický objekt 36"/>
          <p:cNvGrpSpPr/>
          <p:nvPr/>
        </p:nvGrpSpPr>
        <p:grpSpPr>
          <a:xfrm>
            <a:off x="1541623" y="1437729"/>
            <a:ext cx="1374607" cy="1374607"/>
            <a:chOff x="662539" y="1598443"/>
            <a:chExt cx="1241964" cy="1241964"/>
          </a:xfrm>
        </p:grpSpPr>
        <p:sp>
          <p:nvSpPr>
            <p:cNvPr id="6" name="Volný tvar: obrazec 3"/>
            <p:cNvSpPr/>
            <p:nvPr/>
          </p:nvSpPr>
          <p:spPr bwMode="auto">
            <a:xfrm>
              <a:off x="662539" y="1598443"/>
              <a:ext cx="1241964" cy="1241964"/>
            </a:xfrm>
            <a:custGeom>
              <a:avLst/>
              <a:gdLst>
                <a:gd name="connsiteX0" fmla="*/ 0 w 1241964"/>
                <a:gd name="connsiteY0" fmla="*/ 0 h 1241964"/>
                <a:gd name="connsiteX1" fmla="*/ 1241965 w 1241964"/>
                <a:gd name="connsiteY1" fmla="*/ 0 h 1241964"/>
                <a:gd name="connsiteX2" fmla="*/ 1241965 w 1241964"/>
                <a:gd name="connsiteY2" fmla="*/ 1241965 h 1241964"/>
                <a:gd name="connsiteX3" fmla="*/ 0 w 1241964"/>
                <a:gd name="connsiteY3" fmla="*/ 1241965 h 124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964" h="1241964" extrusionOk="0">
                  <a:moveTo>
                    <a:pt x="0" y="0"/>
                  </a:moveTo>
                  <a:lnTo>
                    <a:pt x="1241965" y="0"/>
                  </a:lnTo>
                  <a:lnTo>
                    <a:pt x="1241965" y="1241965"/>
                  </a:lnTo>
                  <a:lnTo>
                    <a:pt x="0" y="1241965"/>
                  </a:lnTo>
                  <a:close/>
                </a:path>
              </a:pathLst>
            </a:custGeom>
            <a:solidFill>
              <a:srgbClr val="354459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7" name="Volný tvar: obrazec 4"/>
            <p:cNvSpPr/>
            <p:nvPr/>
          </p:nvSpPr>
          <p:spPr bwMode="auto">
            <a:xfrm>
              <a:off x="1006296" y="1745985"/>
              <a:ext cx="554545" cy="519207"/>
            </a:xfrm>
            <a:custGeom>
              <a:avLst/>
              <a:gdLst>
                <a:gd name="connsiteX0" fmla="*/ 495491 w 554545"/>
                <a:gd name="connsiteY0" fmla="*/ 47244 h 519207"/>
                <a:gd name="connsiteX1" fmla="*/ 495491 w 554545"/>
                <a:gd name="connsiteY1" fmla="*/ 0 h 519207"/>
                <a:gd name="connsiteX2" fmla="*/ 47149 w 554545"/>
                <a:gd name="connsiteY2" fmla="*/ 0 h 519207"/>
                <a:gd name="connsiteX3" fmla="*/ 47149 w 554545"/>
                <a:gd name="connsiteY3" fmla="*/ 47244 h 519207"/>
                <a:gd name="connsiteX4" fmla="*/ 0 w 554545"/>
                <a:gd name="connsiteY4" fmla="*/ 212408 h 519207"/>
                <a:gd name="connsiteX5" fmla="*/ 0 w 554545"/>
                <a:gd name="connsiteY5" fmla="*/ 239459 h 519207"/>
                <a:gd name="connsiteX6" fmla="*/ 35433 w 554545"/>
                <a:gd name="connsiteY6" fmla="*/ 296894 h 519207"/>
                <a:gd name="connsiteX7" fmla="*/ 35433 w 554545"/>
                <a:gd name="connsiteY7" fmla="*/ 519112 h 519207"/>
                <a:gd name="connsiteX8" fmla="*/ 129826 w 554545"/>
                <a:gd name="connsiteY8" fmla="*/ 519112 h 519207"/>
                <a:gd name="connsiteX9" fmla="*/ 129826 w 554545"/>
                <a:gd name="connsiteY9" fmla="*/ 330422 h 519207"/>
                <a:gd name="connsiteX10" fmla="*/ 224219 w 554545"/>
                <a:gd name="connsiteY10" fmla="*/ 330422 h 519207"/>
                <a:gd name="connsiteX11" fmla="*/ 224219 w 554545"/>
                <a:gd name="connsiteY11" fmla="*/ 519208 h 519207"/>
                <a:gd name="connsiteX12" fmla="*/ 507397 w 554545"/>
                <a:gd name="connsiteY12" fmla="*/ 519208 h 519207"/>
                <a:gd name="connsiteX13" fmla="*/ 507397 w 554545"/>
                <a:gd name="connsiteY13" fmla="*/ 301752 h 519207"/>
                <a:gd name="connsiteX14" fmla="*/ 554546 w 554545"/>
                <a:gd name="connsiteY14" fmla="*/ 239459 h 519207"/>
                <a:gd name="connsiteX15" fmla="*/ 554546 w 554545"/>
                <a:gd name="connsiteY15" fmla="*/ 212408 h 519207"/>
                <a:gd name="connsiteX16" fmla="*/ 495491 w 554545"/>
                <a:gd name="connsiteY16" fmla="*/ 47244 h 519207"/>
                <a:gd name="connsiteX17" fmla="*/ 64865 w 554545"/>
                <a:gd name="connsiteY17" fmla="*/ 280702 h 519207"/>
                <a:gd name="connsiteX18" fmla="*/ 23527 w 554545"/>
                <a:gd name="connsiteY18" fmla="*/ 235934 h 519207"/>
                <a:gd name="connsiteX19" fmla="*/ 106108 w 554545"/>
                <a:gd name="connsiteY19" fmla="*/ 235934 h 519207"/>
                <a:gd name="connsiteX20" fmla="*/ 64865 w 554545"/>
                <a:gd name="connsiteY20" fmla="*/ 280702 h 519207"/>
                <a:gd name="connsiteX21" fmla="*/ 64865 w 554545"/>
                <a:gd name="connsiteY21" fmla="*/ 280702 h 519207"/>
                <a:gd name="connsiteX22" fmla="*/ 401098 w 554545"/>
                <a:gd name="connsiteY22" fmla="*/ 47244 h 519207"/>
                <a:gd name="connsiteX23" fmla="*/ 424720 w 554545"/>
                <a:gd name="connsiteY23" fmla="*/ 212408 h 519207"/>
                <a:gd name="connsiteX24" fmla="*/ 342138 w 554545"/>
                <a:gd name="connsiteY24" fmla="*/ 212408 h 519207"/>
                <a:gd name="connsiteX25" fmla="*/ 330327 w 554545"/>
                <a:gd name="connsiteY25" fmla="*/ 47244 h 519207"/>
                <a:gd name="connsiteX26" fmla="*/ 401098 w 554545"/>
                <a:gd name="connsiteY26" fmla="*/ 47244 h 519207"/>
                <a:gd name="connsiteX27" fmla="*/ 424720 w 554545"/>
                <a:gd name="connsiteY27" fmla="*/ 236030 h 519207"/>
                <a:gd name="connsiteX28" fmla="*/ 383381 w 554545"/>
                <a:gd name="connsiteY28" fmla="*/ 280797 h 519207"/>
                <a:gd name="connsiteX29" fmla="*/ 342138 w 554545"/>
                <a:gd name="connsiteY29" fmla="*/ 236030 h 519207"/>
                <a:gd name="connsiteX30" fmla="*/ 424720 w 554545"/>
                <a:gd name="connsiteY30" fmla="*/ 236030 h 519207"/>
                <a:gd name="connsiteX31" fmla="*/ 171069 w 554545"/>
                <a:gd name="connsiteY31" fmla="*/ 280702 h 519207"/>
                <a:gd name="connsiteX32" fmla="*/ 129730 w 554545"/>
                <a:gd name="connsiteY32" fmla="*/ 235934 h 519207"/>
                <a:gd name="connsiteX33" fmla="*/ 212312 w 554545"/>
                <a:gd name="connsiteY33" fmla="*/ 235934 h 519207"/>
                <a:gd name="connsiteX34" fmla="*/ 171069 w 554545"/>
                <a:gd name="connsiteY34" fmla="*/ 280702 h 519207"/>
                <a:gd name="connsiteX35" fmla="*/ 171069 w 554545"/>
                <a:gd name="connsiteY35" fmla="*/ 280702 h 519207"/>
                <a:gd name="connsiteX36" fmla="*/ 212312 w 554545"/>
                <a:gd name="connsiteY36" fmla="*/ 212408 h 519207"/>
                <a:gd name="connsiteX37" fmla="*/ 129730 w 554545"/>
                <a:gd name="connsiteY37" fmla="*/ 212408 h 519207"/>
                <a:gd name="connsiteX38" fmla="*/ 153352 w 554545"/>
                <a:gd name="connsiteY38" fmla="*/ 47244 h 519207"/>
                <a:gd name="connsiteX39" fmla="*/ 224123 w 554545"/>
                <a:gd name="connsiteY39" fmla="*/ 47244 h 519207"/>
                <a:gd name="connsiteX40" fmla="*/ 212312 w 554545"/>
                <a:gd name="connsiteY40" fmla="*/ 212408 h 519207"/>
                <a:gd name="connsiteX41" fmla="*/ 235934 w 554545"/>
                <a:gd name="connsiteY41" fmla="*/ 236030 h 519207"/>
                <a:gd name="connsiteX42" fmla="*/ 318516 w 554545"/>
                <a:gd name="connsiteY42" fmla="*/ 236030 h 519207"/>
                <a:gd name="connsiteX43" fmla="*/ 277178 w 554545"/>
                <a:gd name="connsiteY43" fmla="*/ 280797 h 519207"/>
                <a:gd name="connsiteX44" fmla="*/ 235934 w 554545"/>
                <a:gd name="connsiteY44" fmla="*/ 236030 h 519207"/>
                <a:gd name="connsiteX45" fmla="*/ 235934 w 554545"/>
                <a:gd name="connsiteY45" fmla="*/ 236030 h 519207"/>
                <a:gd name="connsiteX46" fmla="*/ 460153 w 554545"/>
                <a:gd name="connsiteY46" fmla="*/ 471964 h 519207"/>
                <a:gd name="connsiteX47" fmla="*/ 271367 w 554545"/>
                <a:gd name="connsiteY47" fmla="*/ 471964 h 519207"/>
                <a:gd name="connsiteX48" fmla="*/ 271367 w 554545"/>
                <a:gd name="connsiteY48" fmla="*/ 330422 h 519207"/>
                <a:gd name="connsiteX49" fmla="*/ 460153 w 554545"/>
                <a:gd name="connsiteY49" fmla="*/ 330422 h 519207"/>
                <a:gd name="connsiteX50" fmla="*/ 460153 w 554545"/>
                <a:gd name="connsiteY50" fmla="*/ 471964 h 519207"/>
                <a:gd name="connsiteX51" fmla="*/ 489585 w 554545"/>
                <a:gd name="connsiteY51" fmla="*/ 280702 h 519207"/>
                <a:gd name="connsiteX52" fmla="*/ 448342 w 554545"/>
                <a:gd name="connsiteY52" fmla="*/ 235934 h 519207"/>
                <a:gd name="connsiteX53" fmla="*/ 530924 w 554545"/>
                <a:gd name="connsiteY53" fmla="*/ 235934 h 519207"/>
                <a:gd name="connsiteX54" fmla="*/ 489585 w 554545"/>
                <a:gd name="connsiteY54" fmla="*/ 280702 h 519207"/>
                <a:gd name="connsiteX55" fmla="*/ 489585 w 554545"/>
                <a:gd name="connsiteY55" fmla="*/ 280702 h 51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54545" h="519207" extrusionOk="0">
                  <a:moveTo>
                    <a:pt x="495491" y="47244"/>
                  </a:moveTo>
                  <a:lnTo>
                    <a:pt x="495491" y="0"/>
                  </a:lnTo>
                  <a:lnTo>
                    <a:pt x="47149" y="0"/>
                  </a:lnTo>
                  <a:lnTo>
                    <a:pt x="47149" y="47244"/>
                  </a:lnTo>
                  <a:lnTo>
                    <a:pt x="0" y="212408"/>
                  </a:lnTo>
                  <a:lnTo>
                    <a:pt x="0" y="239459"/>
                  </a:lnTo>
                  <a:cubicBezTo>
                    <a:pt x="0" y="264033"/>
                    <a:pt x="14573" y="285941"/>
                    <a:pt x="35433" y="296894"/>
                  </a:cubicBezTo>
                  <a:cubicBezTo>
                    <a:pt x="35433" y="369761"/>
                    <a:pt x="35433" y="519112"/>
                    <a:pt x="35433" y="519112"/>
                  </a:cubicBezTo>
                  <a:lnTo>
                    <a:pt x="129826" y="519112"/>
                  </a:lnTo>
                  <a:lnTo>
                    <a:pt x="129826" y="330422"/>
                  </a:lnTo>
                  <a:lnTo>
                    <a:pt x="224219" y="330422"/>
                  </a:lnTo>
                  <a:lnTo>
                    <a:pt x="224219" y="519208"/>
                  </a:lnTo>
                  <a:lnTo>
                    <a:pt x="507397" y="519208"/>
                  </a:lnTo>
                  <a:lnTo>
                    <a:pt x="507397" y="301752"/>
                  </a:lnTo>
                  <a:cubicBezTo>
                    <a:pt x="534257" y="293846"/>
                    <a:pt x="554546" y="268510"/>
                    <a:pt x="554546" y="239459"/>
                  </a:cubicBezTo>
                  <a:lnTo>
                    <a:pt x="554546" y="212408"/>
                  </a:lnTo>
                  <a:lnTo>
                    <a:pt x="495491" y="47244"/>
                  </a:lnTo>
                  <a:close/>
                  <a:moveTo>
                    <a:pt x="64865" y="280702"/>
                  </a:moveTo>
                  <a:cubicBezTo>
                    <a:pt x="45434" y="280702"/>
                    <a:pt x="23527" y="265081"/>
                    <a:pt x="23527" y="235934"/>
                  </a:cubicBezTo>
                  <a:lnTo>
                    <a:pt x="106108" y="235934"/>
                  </a:lnTo>
                  <a:cubicBezTo>
                    <a:pt x="106204" y="265081"/>
                    <a:pt x="84392" y="280702"/>
                    <a:pt x="64865" y="280702"/>
                  </a:cubicBezTo>
                  <a:lnTo>
                    <a:pt x="64865" y="280702"/>
                  </a:lnTo>
                  <a:close/>
                  <a:moveTo>
                    <a:pt x="401098" y="47244"/>
                  </a:moveTo>
                  <a:lnTo>
                    <a:pt x="424720" y="212408"/>
                  </a:lnTo>
                  <a:cubicBezTo>
                    <a:pt x="378428" y="212408"/>
                    <a:pt x="376142" y="212408"/>
                    <a:pt x="342138" y="212408"/>
                  </a:cubicBezTo>
                  <a:lnTo>
                    <a:pt x="330327" y="47244"/>
                  </a:lnTo>
                  <a:lnTo>
                    <a:pt x="401098" y="47244"/>
                  </a:lnTo>
                  <a:close/>
                  <a:moveTo>
                    <a:pt x="424720" y="236030"/>
                  </a:moveTo>
                  <a:cubicBezTo>
                    <a:pt x="424720" y="264890"/>
                    <a:pt x="403098" y="280797"/>
                    <a:pt x="383381" y="280797"/>
                  </a:cubicBezTo>
                  <a:cubicBezTo>
                    <a:pt x="363284" y="280797"/>
                    <a:pt x="342138" y="264605"/>
                    <a:pt x="342138" y="236030"/>
                  </a:cubicBezTo>
                  <a:lnTo>
                    <a:pt x="424720" y="236030"/>
                  </a:lnTo>
                  <a:close/>
                  <a:moveTo>
                    <a:pt x="171069" y="280702"/>
                  </a:moveTo>
                  <a:cubicBezTo>
                    <a:pt x="151638" y="280702"/>
                    <a:pt x="129730" y="265081"/>
                    <a:pt x="129730" y="235934"/>
                  </a:cubicBezTo>
                  <a:lnTo>
                    <a:pt x="212312" y="235934"/>
                  </a:lnTo>
                  <a:cubicBezTo>
                    <a:pt x="212312" y="265081"/>
                    <a:pt x="190500" y="280702"/>
                    <a:pt x="171069" y="280702"/>
                  </a:cubicBezTo>
                  <a:lnTo>
                    <a:pt x="171069" y="280702"/>
                  </a:lnTo>
                  <a:close/>
                  <a:moveTo>
                    <a:pt x="212312" y="212408"/>
                  </a:moveTo>
                  <a:cubicBezTo>
                    <a:pt x="179451" y="212408"/>
                    <a:pt x="174879" y="212408"/>
                    <a:pt x="129730" y="212408"/>
                  </a:cubicBezTo>
                  <a:lnTo>
                    <a:pt x="153352" y="47244"/>
                  </a:lnTo>
                  <a:lnTo>
                    <a:pt x="224123" y="47244"/>
                  </a:lnTo>
                  <a:lnTo>
                    <a:pt x="212312" y="212408"/>
                  </a:lnTo>
                  <a:close/>
                  <a:moveTo>
                    <a:pt x="235934" y="236030"/>
                  </a:moveTo>
                  <a:lnTo>
                    <a:pt x="318516" y="236030"/>
                  </a:lnTo>
                  <a:cubicBezTo>
                    <a:pt x="318516" y="265081"/>
                    <a:pt x="296704" y="280797"/>
                    <a:pt x="277178" y="280797"/>
                  </a:cubicBezTo>
                  <a:cubicBezTo>
                    <a:pt x="257842" y="280702"/>
                    <a:pt x="235934" y="265176"/>
                    <a:pt x="235934" y="236030"/>
                  </a:cubicBezTo>
                  <a:lnTo>
                    <a:pt x="235934" y="236030"/>
                  </a:lnTo>
                  <a:close/>
                  <a:moveTo>
                    <a:pt x="460153" y="471964"/>
                  </a:moveTo>
                  <a:lnTo>
                    <a:pt x="271367" y="471964"/>
                  </a:lnTo>
                  <a:lnTo>
                    <a:pt x="271367" y="330422"/>
                  </a:lnTo>
                  <a:lnTo>
                    <a:pt x="460153" y="330422"/>
                  </a:lnTo>
                  <a:lnTo>
                    <a:pt x="460153" y="471964"/>
                  </a:lnTo>
                  <a:close/>
                  <a:moveTo>
                    <a:pt x="489585" y="280702"/>
                  </a:moveTo>
                  <a:cubicBezTo>
                    <a:pt x="469487" y="280702"/>
                    <a:pt x="448342" y="264509"/>
                    <a:pt x="448342" y="235934"/>
                  </a:cubicBezTo>
                  <a:lnTo>
                    <a:pt x="530924" y="235934"/>
                  </a:lnTo>
                  <a:cubicBezTo>
                    <a:pt x="530924" y="264890"/>
                    <a:pt x="509207" y="280702"/>
                    <a:pt x="489585" y="280702"/>
                  </a:cubicBezTo>
                  <a:lnTo>
                    <a:pt x="489585" y="280702"/>
                  </a:lnTo>
                  <a:close/>
                </a:path>
              </a:pathLst>
            </a:custGeom>
            <a:solidFill>
              <a:srgbClr val="FFFFFF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8" name="Volný tvar: obrazec 5"/>
            <p:cNvSpPr/>
            <p:nvPr/>
          </p:nvSpPr>
          <p:spPr bwMode="auto">
            <a:xfrm>
              <a:off x="793698" y="2406829"/>
              <a:ext cx="979741" cy="286416"/>
            </a:xfrm>
            <a:custGeom>
              <a:avLst/>
              <a:gdLst>
                <a:gd name="connsiteX0" fmla="*/ 0 w 979741"/>
                <a:gd name="connsiteY0" fmla="*/ 0 h 286416"/>
                <a:gd name="connsiteX1" fmla="*/ 979742 w 979741"/>
                <a:gd name="connsiteY1" fmla="*/ 0 h 286416"/>
                <a:gd name="connsiteX2" fmla="*/ 979742 w 979741"/>
                <a:gd name="connsiteY2" fmla="*/ 286417 h 286416"/>
                <a:gd name="connsiteX3" fmla="*/ 0 w 979741"/>
                <a:gd name="connsiteY3" fmla="*/ 286417 h 2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41" h="286416" extrusionOk="0">
                  <a:moveTo>
                    <a:pt x="0" y="0"/>
                  </a:moveTo>
                  <a:lnTo>
                    <a:pt x="979742" y="0"/>
                  </a:lnTo>
                  <a:lnTo>
                    <a:pt x="979742" y="286417"/>
                  </a:lnTo>
                  <a:lnTo>
                    <a:pt x="0" y="286417"/>
                  </a:lnTo>
                  <a:close/>
                </a:path>
              </a:pathLst>
            </a:custGeom>
            <a:noFill/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9" name="TextovéPole 6"/>
            <p:cNvSpPr txBox="1"/>
            <p:nvPr/>
          </p:nvSpPr>
          <p:spPr bwMode="auto">
            <a:xfrm>
              <a:off x="907042" y="2447174"/>
              <a:ext cx="702724" cy="22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cs typeface="Arial"/>
                </a:rPr>
                <a:t>podnikání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grpSp>
        <p:nvGrpSpPr>
          <p:cNvPr id="10" name="Grafický objekt 32"/>
          <p:cNvGrpSpPr/>
          <p:nvPr/>
        </p:nvGrpSpPr>
        <p:grpSpPr>
          <a:xfrm>
            <a:off x="3068958" y="1437729"/>
            <a:ext cx="1374607" cy="1374607"/>
            <a:chOff x="2042493" y="1598443"/>
            <a:chExt cx="1241964" cy="1241964"/>
          </a:xfrm>
        </p:grpSpPr>
        <p:sp>
          <p:nvSpPr>
            <p:cNvPr id="11" name="Volný tvar: obrazec 10"/>
            <p:cNvSpPr/>
            <p:nvPr/>
          </p:nvSpPr>
          <p:spPr bwMode="auto">
            <a:xfrm>
              <a:off x="2042493" y="1598443"/>
              <a:ext cx="1241964" cy="1241964"/>
            </a:xfrm>
            <a:custGeom>
              <a:avLst/>
              <a:gdLst>
                <a:gd name="connsiteX0" fmla="*/ 0 w 1241964"/>
                <a:gd name="connsiteY0" fmla="*/ 0 h 1241964"/>
                <a:gd name="connsiteX1" fmla="*/ 1241965 w 1241964"/>
                <a:gd name="connsiteY1" fmla="*/ 0 h 1241964"/>
                <a:gd name="connsiteX2" fmla="*/ 1241965 w 1241964"/>
                <a:gd name="connsiteY2" fmla="*/ 1241965 h 1241964"/>
                <a:gd name="connsiteX3" fmla="*/ 0 w 1241964"/>
                <a:gd name="connsiteY3" fmla="*/ 1241965 h 124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964" h="1241964" extrusionOk="0">
                  <a:moveTo>
                    <a:pt x="0" y="0"/>
                  </a:moveTo>
                  <a:lnTo>
                    <a:pt x="1241965" y="0"/>
                  </a:lnTo>
                  <a:lnTo>
                    <a:pt x="1241965" y="1241965"/>
                  </a:lnTo>
                  <a:lnTo>
                    <a:pt x="0" y="1241965"/>
                  </a:lnTo>
                  <a:close/>
                </a:path>
              </a:pathLst>
            </a:custGeom>
            <a:solidFill>
              <a:srgbClr val="F2AE2D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12" name="Volný tvar: obrazec 11"/>
            <p:cNvSpPr/>
            <p:nvPr/>
          </p:nvSpPr>
          <p:spPr bwMode="auto">
            <a:xfrm>
              <a:off x="2173652" y="2406829"/>
              <a:ext cx="979741" cy="286416"/>
            </a:xfrm>
            <a:custGeom>
              <a:avLst/>
              <a:gdLst>
                <a:gd name="connsiteX0" fmla="*/ 0 w 979741"/>
                <a:gd name="connsiteY0" fmla="*/ 0 h 286416"/>
                <a:gd name="connsiteX1" fmla="*/ 979742 w 979741"/>
                <a:gd name="connsiteY1" fmla="*/ 0 h 286416"/>
                <a:gd name="connsiteX2" fmla="*/ 979742 w 979741"/>
                <a:gd name="connsiteY2" fmla="*/ 286417 h 286416"/>
                <a:gd name="connsiteX3" fmla="*/ 0 w 979741"/>
                <a:gd name="connsiteY3" fmla="*/ 286417 h 2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741" h="286416" extrusionOk="0">
                  <a:moveTo>
                    <a:pt x="0" y="0"/>
                  </a:moveTo>
                  <a:lnTo>
                    <a:pt x="979742" y="0"/>
                  </a:lnTo>
                  <a:lnTo>
                    <a:pt x="979742" y="286417"/>
                  </a:lnTo>
                  <a:lnTo>
                    <a:pt x="0" y="286417"/>
                  </a:lnTo>
                  <a:close/>
                </a:path>
              </a:pathLst>
            </a:custGeom>
            <a:noFill/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13" name="TextovéPole 12"/>
            <p:cNvSpPr txBox="1"/>
            <p:nvPr/>
          </p:nvSpPr>
          <p:spPr bwMode="auto">
            <a:xfrm>
              <a:off x="2117683" y="2390350"/>
              <a:ext cx="1136754" cy="375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cs typeface="Arial"/>
                </a:rPr>
                <a:t>výzkum, vývoj, inovace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grpSp>
          <p:nvGrpSpPr>
            <p:cNvPr id="14" name="Grafický objekt 32"/>
            <p:cNvGrpSpPr/>
            <p:nvPr/>
          </p:nvGrpSpPr>
          <p:grpSpPr>
            <a:xfrm>
              <a:off x="2403978" y="1723887"/>
              <a:ext cx="518994" cy="563308"/>
              <a:chOff x="2403978" y="1723887"/>
              <a:chExt cx="518994" cy="563308"/>
            </a:xfrm>
            <a:solidFill>
              <a:srgbClr val="FFFFFF"/>
            </a:solidFill>
          </p:grpSpPr>
          <p:sp>
            <p:nvSpPr>
              <p:cNvPr id="15" name="Volný tvar: obrazec 15"/>
              <p:cNvSpPr/>
              <p:nvPr/>
            </p:nvSpPr>
            <p:spPr bwMode="auto">
              <a:xfrm>
                <a:off x="2403978" y="1723887"/>
                <a:ext cx="518994" cy="563308"/>
              </a:xfrm>
              <a:custGeom>
                <a:avLst/>
                <a:gdLst>
                  <a:gd name="connsiteX0" fmla="*/ 505956 w 518994"/>
                  <a:gd name="connsiteY0" fmla="*/ 436531 h 563308"/>
                  <a:gd name="connsiteX1" fmla="*/ 342031 w 518994"/>
                  <a:gd name="connsiteY1" fmla="*/ 178975 h 563308"/>
                  <a:gd name="connsiteX2" fmla="*/ 342031 w 518994"/>
                  <a:gd name="connsiteY2" fmla="*/ 99060 h 563308"/>
                  <a:gd name="connsiteX3" fmla="*/ 391561 w 518994"/>
                  <a:gd name="connsiteY3" fmla="*/ 49530 h 563308"/>
                  <a:gd name="connsiteX4" fmla="*/ 342031 w 518994"/>
                  <a:gd name="connsiteY4" fmla="*/ 0 h 563308"/>
                  <a:gd name="connsiteX5" fmla="*/ 176963 w 518994"/>
                  <a:gd name="connsiteY5" fmla="*/ 0 h 563308"/>
                  <a:gd name="connsiteX6" fmla="*/ 127433 w 518994"/>
                  <a:gd name="connsiteY6" fmla="*/ 49530 h 563308"/>
                  <a:gd name="connsiteX7" fmla="*/ 176963 w 518994"/>
                  <a:gd name="connsiteY7" fmla="*/ 99060 h 563308"/>
                  <a:gd name="connsiteX8" fmla="*/ 176963 w 518994"/>
                  <a:gd name="connsiteY8" fmla="*/ 178975 h 563308"/>
                  <a:gd name="connsiteX9" fmla="*/ 13038 w 518994"/>
                  <a:gd name="connsiteY9" fmla="*/ 436531 h 563308"/>
                  <a:gd name="connsiteX10" fmla="*/ 82665 w 518994"/>
                  <a:gd name="connsiteY10" fmla="*/ 563309 h 563308"/>
                  <a:gd name="connsiteX11" fmla="*/ 436329 w 518994"/>
                  <a:gd name="connsiteY11" fmla="*/ 563309 h 563308"/>
                  <a:gd name="connsiteX12" fmla="*/ 505956 w 518994"/>
                  <a:gd name="connsiteY12" fmla="*/ 436531 h 563308"/>
                  <a:gd name="connsiteX13" fmla="*/ 505956 w 518994"/>
                  <a:gd name="connsiteY13" fmla="*/ 436531 h 563308"/>
                  <a:gd name="connsiteX14" fmla="*/ 207443 w 518994"/>
                  <a:gd name="connsiteY14" fmla="*/ 192596 h 563308"/>
                  <a:gd name="connsiteX15" fmla="*/ 210015 w 518994"/>
                  <a:gd name="connsiteY15" fmla="*/ 183737 h 563308"/>
                  <a:gd name="connsiteX16" fmla="*/ 210015 w 518994"/>
                  <a:gd name="connsiteY16" fmla="*/ 99060 h 563308"/>
                  <a:gd name="connsiteX17" fmla="*/ 226493 w 518994"/>
                  <a:gd name="connsiteY17" fmla="*/ 82582 h 563308"/>
                  <a:gd name="connsiteX18" fmla="*/ 210015 w 518994"/>
                  <a:gd name="connsiteY18" fmla="*/ 66008 h 563308"/>
                  <a:gd name="connsiteX19" fmla="*/ 176963 w 518994"/>
                  <a:gd name="connsiteY19" fmla="*/ 66008 h 563308"/>
                  <a:gd name="connsiteX20" fmla="*/ 160485 w 518994"/>
                  <a:gd name="connsiteY20" fmla="*/ 49530 h 563308"/>
                  <a:gd name="connsiteX21" fmla="*/ 176963 w 518994"/>
                  <a:gd name="connsiteY21" fmla="*/ 33052 h 563308"/>
                  <a:gd name="connsiteX22" fmla="*/ 342031 w 518994"/>
                  <a:gd name="connsiteY22" fmla="*/ 33052 h 563308"/>
                  <a:gd name="connsiteX23" fmla="*/ 358509 w 518994"/>
                  <a:gd name="connsiteY23" fmla="*/ 49530 h 563308"/>
                  <a:gd name="connsiteX24" fmla="*/ 342031 w 518994"/>
                  <a:gd name="connsiteY24" fmla="*/ 66008 h 563308"/>
                  <a:gd name="connsiteX25" fmla="*/ 308979 w 518994"/>
                  <a:gd name="connsiteY25" fmla="*/ 66008 h 563308"/>
                  <a:gd name="connsiteX26" fmla="*/ 292501 w 518994"/>
                  <a:gd name="connsiteY26" fmla="*/ 82487 h 563308"/>
                  <a:gd name="connsiteX27" fmla="*/ 308979 w 518994"/>
                  <a:gd name="connsiteY27" fmla="*/ 98965 h 563308"/>
                  <a:gd name="connsiteX28" fmla="*/ 308979 w 518994"/>
                  <a:gd name="connsiteY28" fmla="*/ 183642 h 563308"/>
                  <a:gd name="connsiteX29" fmla="*/ 311551 w 518994"/>
                  <a:gd name="connsiteY29" fmla="*/ 192500 h 563308"/>
                  <a:gd name="connsiteX30" fmla="*/ 356414 w 518994"/>
                  <a:gd name="connsiteY30" fmla="*/ 262985 h 563308"/>
                  <a:gd name="connsiteX31" fmla="*/ 243066 w 518994"/>
                  <a:gd name="connsiteY31" fmla="*/ 284702 h 563308"/>
                  <a:gd name="connsiteX32" fmla="*/ 191536 w 518994"/>
                  <a:gd name="connsiteY32" fmla="*/ 319087 h 563308"/>
                  <a:gd name="connsiteX33" fmla="*/ 114860 w 518994"/>
                  <a:gd name="connsiteY33" fmla="*/ 337852 h 563308"/>
                  <a:gd name="connsiteX34" fmla="*/ 207443 w 518994"/>
                  <a:gd name="connsiteY34" fmla="*/ 192596 h 563308"/>
                  <a:gd name="connsiteX35" fmla="*/ 436329 w 518994"/>
                  <a:gd name="connsiteY35" fmla="*/ 530352 h 563308"/>
                  <a:gd name="connsiteX36" fmla="*/ 82665 w 518994"/>
                  <a:gd name="connsiteY36" fmla="*/ 530352 h 563308"/>
                  <a:gd name="connsiteX37" fmla="*/ 40851 w 518994"/>
                  <a:gd name="connsiteY37" fmla="*/ 454247 h 563308"/>
                  <a:gd name="connsiteX38" fmla="*/ 95715 w 518994"/>
                  <a:gd name="connsiteY38" fmla="*/ 368237 h 563308"/>
                  <a:gd name="connsiteX39" fmla="*/ 127719 w 518994"/>
                  <a:gd name="connsiteY39" fmla="*/ 371761 h 563308"/>
                  <a:gd name="connsiteX40" fmla="*/ 209919 w 518994"/>
                  <a:gd name="connsiteY40" fmla="*/ 346710 h 563308"/>
                  <a:gd name="connsiteX41" fmla="*/ 261450 w 518994"/>
                  <a:gd name="connsiteY41" fmla="*/ 312325 h 563308"/>
                  <a:gd name="connsiteX42" fmla="*/ 386513 w 518994"/>
                  <a:gd name="connsiteY42" fmla="*/ 310325 h 563308"/>
                  <a:gd name="connsiteX43" fmla="*/ 478048 w 518994"/>
                  <a:gd name="connsiteY43" fmla="*/ 454247 h 563308"/>
                  <a:gd name="connsiteX44" fmla="*/ 436329 w 518994"/>
                  <a:gd name="connsiteY44" fmla="*/ 530352 h 563308"/>
                  <a:gd name="connsiteX45" fmla="*/ 436329 w 518994"/>
                  <a:gd name="connsiteY45" fmla="*/ 530352 h 563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18994" h="563308" extrusionOk="0">
                    <a:moveTo>
                      <a:pt x="505956" y="436531"/>
                    </a:moveTo>
                    <a:cubicBezTo>
                      <a:pt x="501194" y="429006"/>
                      <a:pt x="346794" y="186404"/>
                      <a:pt x="342031" y="178975"/>
                    </a:cubicBezTo>
                    <a:lnTo>
                      <a:pt x="342031" y="99060"/>
                    </a:lnTo>
                    <a:cubicBezTo>
                      <a:pt x="369368" y="99060"/>
                      <a:pt x="391561" y="76867"/>
                      <a:pt x="391561" y="49530"/>
                    </a:cubicBezTo>
                    <a:cubicBezTo>
                      <a:pt x="391561" y="22193"/>
                      <a:pt x="369368" y="0"/>
                      <a:pt x="342031" y="0"/>
                    </a:cubicBezTo>
                    <a:lnTo>
                      <a:pt x="176963" y="0"/>
                    </a:lnTo>
                    <a:cubicBezTo>
                      <a:pt x="149626" y="0"/>
                      <a:pt x="127433" y="22193"/>
                      <a:pt x="127433" y="49530"/>
                    </a:cubicBezTo>
                    <a:cubicBezTo>
                      <a:pt x="127433" y="76867"/>
                      <a:pt x="149626" y="99060"/>
                      <a:pt x="176963" y="99060"/>
                    </a:cubicBezTo>
                    <a:lnTo>
                      <a:pt x="176963" y="178975"/>
                    </a:lnTo>
                    <a:lnTo>
                      <a:pt x="13038" y="436531"/>
                    </a:lnTo>
                    <a:cubicBezTo>
                      <a:pt x="-21919" y="491490"/>
                      <a:pt x="17514" y="563309"/>
                      <a:pt x="82665" y="563309"/>
                    </a:cubicBezTo>
                    <a:lnTo>
                      <a:pt x="436329" y="563309"/>
                    </a:lnTo>
                    <a:cubicBezTo>
                      <a:pt x="501480" y="563404"/>
                      <a:pt x="540913" y="491490"/>
                      <a:pt x="505956" y="436531"/>
                    </a:cubicBezTo>
                    <a:lnTo>
                      <a:pt x="505956" y="436531"/>
                    </a:lnTo>
                    <a:close/>
                    <a:moveTo>
                      <a:pt x="207443" y="192596"/>
                    </a:moveTo>
                    <a:cubicBezTo>
                      <a:pt x="209157" y="189929"/>
                      <a:pt x="210015" y="186881"/>
                      <a:pt x="210015" y="183737"/>
                    </a:cubicBezTo>
                    <a:lnTo>
                      <a:pt x="210015" y="99060"/>
                    </a:lnTo>
                    <a:cubicBezTo>
                      <a:pt x="219159" y="99060"/>
                      <a:pt x="226493" y="91631"/>
                      <a:pt x="226493" y="82582"/>
                    </a:cubicBezTo>
                    <a:cubicBezTo>
                      <a:pt x="226493" y="73533"/>
                      <a:pt x="219159" y="66008"/>
                      <a:pt x="210015" y="66008"/>
                    </a:cubicBezTo>
                    <a:lnTo>
                      <a:pt x="176963" y="66008"/>
                    </a:lnTo>
                    <a:cubicBezTo>
                      <a:pt x="167819" y="66008"/>
                      <a:pt x="160485" y="58579"/>
                      <a:pt x="160485" y="49530"/>
                    </a:cubicBezTo>
                    <a:cubicBezTo>
                      <a:pt x="160485" y="40386"/>
                      <a:pt x="167914" y="33052"/>
                      <a:pt x="176963" y="33052"/>
                    </a:cubicBezTo>
                    <a:lnTo>
                      <a:pt x="342031" y="33052"/>
                    </a:lnTo>
                    <a:cubicBezTo>
                      <a:pt x="351175" y="33052"/>
                      <a:pt x="358509" y="40481"/>
                      <a:pt x="358509" y="49530"/>
                    </a:cubicBezTo>
                    <a:cubicBezTo>
                      <a:pt x="358509" y="58674"/>
                      <a:pt x="351080" y="66008"/>
                      <a:pt x="342031" y="66008"/>
                    </a:cubicBezTo>
                    <a:lnTo>
                      <a:pt x="308979" y="66008"/>
                    </a:lnTo>
                    <a:cubicBezTo>
                      <a:pt x="299835" y="66008"/>
                      <a:pt x="292501" y="73438"/>
                      <a:pt x="292501" y="82487"/>
                    </a:cubicBezTo>
                    <a:cubicBezTo>
                      <a:pt x="292501" y="91535"/>
                      <a:pt x="299931" y="98965"/>
                      <a:pt x="308979" y="98965"/>
                    </a:cubicBezTo>
                    <a:lnTo>
                      <a:pt x="308979" y="183642"/>
                    </a:lnTo>
                    <a:cubicBezTo>
                      <a:pt x="308979" y="186785"/>
                      <a:pt x="309837" y="189833"/>
                      <a:pt x="311551" y="192500"/>
                    </a:cubicBezTo>
                    <a:lnTo>
                      <a:pt x="356414" y="262985"/>
                    </a:lnTo>
                    <a:cubicBezTo>
                      <a:pt x="318028" y="254794"/>
                      <a:pt x="277166" y="262033"/>
                      <a:pt x="243066" y="284702"/>
                    </a:cubicBezTo>
                    <a:lnTo>
                      <a:pt x="191536" y="319087"/>
                    </a:lnTo>
                    <a:cubicBezTo>
                      <a:pt x="168676" y="334328"/>
                      <a:pt x="141625" y="340805"/>
                      <a:pt x="114860" y="337852"/>
                    </a:cubicBezTo>
                    <a:lnTo>
                      <a:pt x="207443" y="192596"/>
                    </a:lnTo>
                    <a:close/>
                    <a:moveTo>
                      <a:pt x="436329" y="530352"/>
                    </a:moveTo>
                    <a:lnTo>
                      <a:pt x="82665" y="530352"/>
                    </a:lnTo>
                    <a:cubicBezTo>
                      <a:pt x="43518" y="530352"/>
                      <a:pt x="19896" y="487299"/>
                      <a:pt x="40851" y="454247"/>
                    </a:cubicBezTo>
                    <a:lnTo>
                      <a:pt x="95715" y="368237"/>
                    </a:lnTo>
                    <a:cubicBezTo>
                      <a:pt x="106287" y="370618"/>
                      <a:pt x="117051" y="371761"/>
                      <a:pt x="127719" y="371761"/>
                    </a:cubicBezTo>
                    <a:cubicBezTo>
                      <a:pt x="156675" y="371761"/>
                      <a:pt x="185154" y="363284"/>
                      <a:pt x="209919" y="346710"/>
                    </a:cubicBezTo>
                    <a:lnTo>
                      <a:pt x="261450" y="312325"/>
                    </a:lnTo>
                    <a:cubicBezTo>
                      <a:pt x="299359" y="287084"/>
                      <a:pt x="348032" y="286417"/>
                      <a:pt x="386513" y="310325"/>
                    </a:cubicBezTo>
                    <a:lnTo>
                      <a:pt x="478048" y="454247"/>
                    </a:lnTo>
                    <a:cubicBezTo>
                      <a:pt x="499098" y="487299"/>
                      <a:pt x="475476" y="530352"/>
                      <a:pt x="436329" y="530352"/>
                    </a:cubicBezTo>
                    <a:lnTo>
                      <a:pt x="436329" y="530352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6" name="Volný tvar: obrazec 16"/>
              <p:cNvSpPr/>
              <p:nvPr/>
            </p:nvSpPr>
            <p:spPr bwMode="auto">
              <a:xfrm>
                <a:off x="2514932" y="2122222"/>
                <a:ext cx="99060" cy="99059"/>
              </a:xfrm>
              <a:custGeom>
                <a:avLst/>
                <a:gdLst>
                  <a:gd name="connsiteX0" fmla="*/ 49530 w 99060"/>
                  <a:gd name="connsiteY0" fmla="*/ 0 h 99059"/>
                  <a:gd name="connsiteX1" fmla="*/ 0 w 99060"/>
                  <a:gd name="connsiteY1" fmla="*/ 49530 h 99059"/>
                  <a:gd name="connsiteX2" fmla="*/ 49530 w 99060"/>
                  <a:gd name="connsiteY2" fmla="*/ 99060 h 99059"/>
                  <a:gd name="connsiteX3" fmla="*/ 99060 w 99060"/>
                  <a:gd name="connsiteY3" fmla="*/ 49530 h 99059"/>
                  <a:gd name="connsiteX4" fmla="*/ 49530 w 99060"/>
                  <a:gd name="connsiteY4" fmla="*/ 0 h 99059"/>
                  <a:gd name="connsiteX5" fmla="*/ 49530 w 99060"/>
                  <a:gd name="connsiteY5" fmla="*/ 0 h 99059"/>
                  <a:gd name="connsiteX6" fmla="*/ 49530 w 99060"/>
                  <a:gd name="connsiteY6" fmla="*/ 66008 h 99059"/>
                  <a:gd name="connsiteX7" fmla="*/ 33052 w 99060"/>
                  <a:gd name="connsiteY7" fmla="*/ 49530 h 99059"/>
                  <a:gd name="connsiteX8" fmla="*/ 49530 w 99060"/>
                  <a:gd name="connsiteY8" fmla="*/ 33052 h 99059"/>
                  <a:gd name="connsiteX9" fmla="*/ 66008 w 99060"/>
                  <a:gd name="connsiteY9" fmla="*/ 49530 h 99059"/>
                  <a:gd name="connsiteX10" fmla="*/ 49530 w 99060"/>
                  <a:gd name="connsiteY10" fmla="*/ 66008 h 99059"/>
                  <a:gd name="connsiteX11" fmla="*/ 49530 w 99060"/>
                  <a:gd name="connsiteY11" fmla="*/ 66008 h 9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060" h="99059" extrusionOk="0">
                    <a:moveTo>
                      <a:pt x="49530" y="0"/>
                    </a:moveTo>
                    <a:cubicBezTo>
                      <a:pt x="22193" y="0"/>
                      <a:pt x="0" y="22193"/>
                      <a:pt x="0" y="49530"/>
                    </a:cubicBezTo>
                    <a:cubicBezTo>
                      <a:pt x="0" y="76867"/>
                      <a:pt x="22193" y="99060"/>
                      <a:pt x="49530" y="99060"/>
                    </a:cubicBezTo>
                    <a:cubicBezTo>
                      <a:pt x="76867" y="99060"/>
                      <a:pt x="99060" y="76867"/>
                      <a:pt x="99060" y="49530"/>
                    </a:cubicBezTo>
                    <a:cubicBezTo>
                      <a:pt x="99060" y="22193"/>
                      <a:pt x="76867" y="0"/>
                      <a:pt x="49530" y="0"/>
                    </a:cubicBezTo>
                    <a:lnTo>
                      <a:pt x="49530" y="0"/>
                    </a:lnTo>
                    <a:close/>
                    <a:moveTo>
                      <a:pt x="49530" y="66008"/>
                    </a:moveTo>
                    <a:cubicBezTo>
                      <a:pt x="40386" y="66008"/>
                      <a:pt x="33052" y="58579"/>
                      <a:pt x="33052" y="49530"/>
                    </a:cubicBezTo>
                    <a:cubicBezTo>
                      <a:pt x="33052" y="40481"/>
                      <a:pt x="40481" y="33052"/>
                      <a:pt x="49530" y="33052"/>
                    </a:cubicBezTo>
                    <a:cubicBezTo>
                      <a:pt x="58674" y="33052"/>
                      <a:pt x="66008" y="40481"/>
                      <a:pt x="66008" y="49530"/>
                    </a:cubicBezTo>
                    <a:cubicBezTo>
                      <a:pt x="66008" y="58579"/>
                      <a:pt x="58674" y="66008"/>
                      <a:pt x="49530" y="66008"/>
                    </a:cubicBezTo>
                    <a:lnTo>
                      <a:pt x="49530" y="66008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7" name="Volný tvar: obrazec 17"/>
              <p:cNvSpPr/>
              <p:nvPr/>
            </p:nvSpPr>
            <p:spPr bwMode="auto">
              <a:xfrm>
                <a:off x="2680001" y="2056214"/>
                <a:ext cx="99060" cy="99059"/>
              </a:xfrm>
              <a:custGeom>
                <a:avLst/>
                <a:gdLst>
                  <a:gd name="connsiteX0" fmla="*/ 49530 w 99060"/>
                  <a:gd name="connsiteY0" fmla="*/ 0 h 99059"/>
                  <a:gd name="connsiteX1" fmla="*/ 0 w 99060"/>
                  <a:gd name="connsiteY1" fmla="*/ 49530 h 99059"/>
                  <a:gd name="connsiteX2" fmla="*/ 49530 w 99060"/>
                  <a:gd name="connsiteY2" fmla="*/ 99060 h 99059"/>
                  <a:gd name="connsiteX3" fmla="*/ 99060 w 99060"/>
                  <a:gd name="connsiteY3" fmla="*/ 49530 h 99059"/>
                  <a:gd name="connsiteX4" fmla="*/ 49530 w 99060"/>
                  <a:gd name="connsiteY4" fmla="*/ 0 h 99059"/>
                  <a:gd name="connsiteX5" fmla="*/ 49530 w 99060"/>
                  <a:gd name="connsiteY5" fmla="*/ 0 h 99059"/>
                  <a:gd name="connsiteX6" fmla="*/ 49530 w 99060"/>
                  <a:gd name="connsiteY6" fmla="*/ 66008 h 99059"/>
                  <a:gd name="connsiteX7" fmla="*/ 33052 w 99060"/>
                  <a:gd name="connsiteY7" fmla="*/ 49530 h 99059"/>
                  <a:gd name="connsiteX8" fmla="*/ 49530 w 99060"/>
                  <a:gd name="connsiteY8" fmla="*/ 33052 h 99059"/>
                  <a:gd name="connsiteX9" fmla="*/ 66008 w 99060"/>
                  <a:gd name="connsiteY9" fmla="*/ 49530 h 99059"/>
                  <a:gd name="connsiteX10" fmla="*/ 49530 w 99060"/>
                  <a:gd name="connsiteY10" fmla="*/ 66008 h 99059"/>
                  <a:gd name="connsiteX11" fmla="*/ 49530 w 99060"/>
                  <a:gd name="connsiteY11" fmla="*/ 66008 h 9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9060" h="99059" extrusionOk="0">
                    <a:moveTo>
                      <a:pt x="49530" y="0"/>
                    </a:moveTo>
                    <a:cubicBezTo>
                      <a:pt x="22193" y="0"/>
                      <a:pt x="0" y="22193"/>
                      <a:pt x="0" y="49530"/>
                    </a:cubicBezTo>
                    <a:cubicBezTo>
                      <a:pt x="0" y="76867"/>
                      <a:pt x="22193" y="99060"/>
                      <a:pt x="49530" y="99060"/>
                    </a:cubicBezTo>
                    <a:cubicBezTo>
                      <a:pt x="76867" y="99060"/>
                      <a:pt x="99060" y="76867"/>
                      <a:pt x="99060" y="49530"/>
                    </a:cubicBezTo>
                    <a:cubicBezTo>
                      <a:pt x="99060" y="22193"/>
                      <a:pt x="76771" y="0"/>
                      <a:pt x="49530" y="0"/>
                    </a:cubicBezTo>
                    <a:lnTo>
                      <a:pt x="49530" y="0"/>
                    </a:lnTo>
                    <a:close/>
                    <a:moveTo>
                      <a:pt x="49530" y="66008"/>
                    </a:moveTo>
                    <a:cubicBezTo>
                      <a:pt x="40386" y="66008"/>
                      <a:pt x="33052" y="58579"/>
                      <a:pt x="33052" y="49530"/>
                    </a:cubicBezTo>
                    <a:cubicBezTo>
                      <a:pt x="33052" y="40386"/>
                      <a:pt x="40481" y="33052"/>
                      <a:pt x="49530" y="33052"/>
                    </a:cubicBezTo>
                    <a:cubicBezTo>
                      <a:pt x="58674" y="33052"/>
                      <a:pt x="66008" y="40481"/>
                      <a:pt x="66008" y="49530"/>
                    </a:cubicBezTo>
                    <a:cubicBezTo>
                      <a:pt x="66008" y="58579"/>
                      <a:pt x="58579" y="66008"/>
                      <a:pt x="49530" y="66008"/>
                    </a:cubicBezTo>
                    <a:lnTo>
                      <a:pt x="49530" y="66008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8" name="Volný tvar: obrazec 18"/>
              <p:cNvSpPr/>
              <p:nvPr/>
            </p:nvSpPr>
            <p:spPr bwMode="auto">
              <a:xfrm>
                <a:off x="2647044" y="2155273"/>
                <a:ext cx="32956" cy="32957"/>
              </a:xfrm>
              <a:custGeom>
                <a:avLst/>
                <a:gdLst>
                  <a:gd name="connsiteX0" fmla="*/ 32956 w 32956"/>
                  <a:gd name="connsiteY0" fmla="*/ 16479 h 32957"/>
                  <a:gd name="connsiteX1" fmla="*/ 16478 w 32956"/>
                  <a:gd name="connsiteY1" fmla="*/ 32957 h 32957"/>
                  <a:gd name="connsiteX2" fmla="*/ 0 w 32956"/>
                  <a:gd name="connsiteY2" fmla="*/ 16479 h 32957"/>
                  <a:gd name="connsiteX3" fmla="*/ 16478 w 32956"/>
                  <a:gd name="connsiteY3" fmla="*/ 1 h 32957"/>
                  <a:gd name="connsiteX4" fmla="*/ 32956 w 32956"/>
                  <a:gd name="connsiteY4" fmla="*/ 16479 h 32957"/>
                  <a:gd name="connsiteX5" fmla="*/ 32956 w 32956"/>
                  <a:gd name="connsiteY5" fmla="*/ 16479 h 3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56" h="32957" extrusionOk="0">
                    <a:moveTo>
                      <a:pt x="32956" y="16479"/>
                    </a:moveTo>
                    <a:cubicBezTo>
                      <a:pt x="32956" y="25623"/>
                      <a:pt x="25527" y="32957"/>
                      <a:pt x="16478" y="32957"/>
                    </a:cubicBezTo>
                    <a:cubicBezTo>
                      <a:pt x="7334" y="32957"/>
                      <a:pt x="0" y="25528"/>
                      <a:pt x="0" y="16479"/>
                    </a:cubicBezTo>
                    <a:cubicBezTo>
                      <a:pt x="0" y="7430"/>
                      <a:pt x="7429" y="1"/>
                      <a:pt x="16478" y="1"/>
                    </a:cubicBezTo>
                    <a:cubicBezTo>
                      <a:pt x="25527" y="-94"/>
                      <a:pt x="32956" y="7335"/>
                      <a:pt x="32956" y="16479"/>
                    </a:cubicBezTo>
                    <a:lnTo>
                      <a:pt x="32956" y="16479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9" name="Volný tvar: obrazec 19"/>
              <p:cNvSpPr/>
              <p:nvPr/>
            </p:nvSpPr>
            <p:spPr bwMode="auto">
              <a:xfrm>
                <a:off x="2779060" y="2155273"/>
                <a:ext cx="32956" cy="32957"/>
              </a:xfrm>
              <a:custGeom>
                <a:avLst/>
                <a:gdLst>
                  <a:gd name="connsiteX0" fmla="*/ 32956 w 32956"/>
                  <a:gd name="connsiteY0" fmla="*/ 16479 h 32957"/>
                  <a:gd name="connsiteX1" fmla="*/ 16478 w 32956"/>
                  <a:gd name="connsiteY1" fmla="*/ 32957 h 32957"/>
                  <a:gd name="connsiteX2" fmla="*/ 0 w 32956"/>
                  <a:gd name="connsiteY2" fmla="*/ 16479 h 32957"/>
                  <a:gd name="connsiteX3" fmla="*/ 16478 w 32956"/>
                  <a:gd name="connsiteY3" fmla="*/ 1 h 32957"/>
                  <a:gd name="connsiteX4" fmla="*/ 32956 w 32956"/>
                  <a:gd name="connsiteY4" fmla="*/ 16479 h 32957"/>
                  <a:gd name="connsiteX5" fmla="*/ 32956 w 32956"/>
                  <a:gd name="connsiteY5" fmla="*/ 16479 h 3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56" h="32957" extrusionOk="0">
                    <a:moveTo>
                      <a:pt x="32956" y="16479"/>
                    </a:moveTo>
                    <a:cubicBezTo>
                      <a:pt x="32956" y="25623"/>
                      <a:pt x="25527" y="32957"/>
                      <a:pt x="16478" y="32957"/>
                    </a:cubicBezTo>
                    <a:cubicBezTo>
                      <a:pt x="7334" y="32957"/>
                      <a:pt x="0" y="25528"/>
                      <a:pt x="0" y="16479"/>
                    </a:cubicBezTo>
                    <a:cubicBezTo>
                      <a:pt x="0" y="7430"/>
                      <a:pt x="7429" y="1"/>
                      <a:pt x="16478" y="1"/>
                    </a:cubicBezTo>
                    <a:cubicBezTo>
                      <a:pt x="25622" y="-94"/>
                      <a:pt x="32956" y="7335"/>
                      <a:pt x="32956" y="16479"/>
                    </a:cubicBezTo>
                    <a:lnTo>
                      <a:pt x="32956" y="16479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0" name="Volný tvar: obrazec 20"/>
              <p:cNvSpPr/>
              <p:nvPr/>
            </p:nvSpPr>
            <p:spPr bwMode="auto">
              <a:xfrm>
                <a:off x="2713053" y="2188230"/>
                <a:ext cx="32956" cy="32956"/>
              </a:xfrm>
              <a:custGeom>
                <a:avLst/>
                <a:gdLst>
                  <a:gd name="connsiteX0" fmla="*/ 32956 w 32956"/>
                  <a:gd name="connsiteY0" fmla="*/ 16478 h 32956"/>
                  <a:gd name="connsiteX1" fmla="*/ 16478 w 32956"/>
                  <a:gd name="connsiteY1" fmla="*/ 32956 h 32956"/>
                  <a:gd name="connsiteX2" fmla="*/ 0 w 32956"/>
                  <a:gd name="connsiteY2" fmla="*/ 16478 h 32956"/>
                  <a:gd name="connsiteX3" fmla="*/ 16478 w 32956"/>
                  <a:gd name="connsiteY3" fmla="*/ 0 h 32956"/>
                  <a:gd name="connsiteX4" fmla="*/ 32956 w 32956"/>
                  <a:gd name="connsiteY4" fmla="*/ 16478 h 32956"/>
                  <a:gd name="connsiteX5" fmla="*/ 32956 w 32956"/>
                  <a:gd name="connsiteY5" fmla="*/ 16478 h 3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56" h="32956" extrusionOk="0">
                    <a:moveTo>
                      <a:pt x="32956" y="16478"/>
                    </a:moveTo>
                    <a:cubicBezTo>
                      <a:pt x="32956" y="25622"/>
                      <a:pt x="25527" y="32956"/>
                      <a:pt x="16478" y="32956"/>
                    </a:cubicBezTo>
                    <a:cubicBezTo>
                      <a:pt x="7334" y="32956"/>
                      <a:pt x="0" y="25527"/>
                      <a:pt x="0" y="16478"/>
                    </a:cubicBezTo>
                    <a:cubicBezTo>
                      <a:pt x="0" y="7334"/>
                      <a:pt x="7429" y="0"/>
                      <a:pt x="16478" y="0"/>
                    </a:cubicBezTo>
                    <a:cubicBezTo>
                      <a:pt x="25527" y="0"/>
                      <a:pt x="32956" y="7334"/>
                      <a:pt x="32956" y="16478"/>
                    </a:cubicBezTo>
                    <a:lnTo>
                      <a:pt x="32956" y="16478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grpSp>
        <p:nvGrpSpPr>
          <p:cNvPr id="21" name="Grafický objekt 40"/>
          <p:cNvGrpSpPr/>
          <p:nvPr/>
        </p:nvGrpSpPr>
        <p:grpSpPr>
          <a:xfrm>
            <a:off x="4592116" y="1437729"/>
            <a:ext cx="1374607" cy="1374607"/>
            <a:chOff x="3418674" y="1598443"/>
            <a:chExt cx="1241964" cy="1241964"/>
          </a:xfrm>
        </p:grpSpPr>
        <p:grpSp>
          <p:nvGrpSpPr>
            <p:cNvPr id="22" name="Grafický objekt 40"/>
            <p:cNvGrpSpPr/>
            <p:nvPr/>
          </p:nvGrpSpPr>
          <p:grpSpPr>
            <a:xfrm>
              <a:off x="3418674" y="1598443"/>
              <a:ext cx="1241964" cy="1241964"/>
              <a:chOff x="3418674" y="1598443"/>
              <a:chExt cx="1241964" cy="1241964"/>
            </a:xfrm>
          </p:grpSpPr>
          <p:sp>
            <p:nvSpPr>
              <p:cNvPr id="23" name="Volný tvar: obrazec 23"/>
              <p:cNvSpPr/>
              <p:nvPr/>
            </p:nvSpPr>
            <p:spPr bwMode="auto">
              <a:xfrm>
                <a:off x="3418674" y="1598443"/>
                <a:ext cx="1241964" cy="1241964"/>
              </a:xfrm>
              <a:custGeom>
                <a:avLst/>
                <a:gdLst>
                  <a:gd name="connsiteX0" fmla="*/ 0 w 1241964"/>
                  <a:gd name="connsiteY0" fmla="*/ 0 h 1241964"/>
                  <a:gd name="connsiteX1" fmla="*/ 1241965 w 1241964"/>
                  <a:gd name="connsiteY1" fmla="*/ 0 h 1241964"/>
                  <a:gd name="connsiteX2" fmla="*/ 1241965 w 1241964"/>
                  <a:gd name="connsiteY2" fmla="*/ 1241965 h 1241964"/>
                  <a:gd name="connsiteX3" fmla="*/ 0 w 1241964"/>
                  <a:gd name="connsiteY3" fmla="*/ 1241965 h 124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1241964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1241965"/>
                    </a:lnTo>
                    <a:lnTo>
                      <a:pt x="0" y="1241965"/>
                    </a:lnTo>
                    <a:close/>
                  </a:path>
                </a:pathLst>
              </a:custGeom>
              <a:solidFill>
                <a:srgbClr val="84A729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4" name="Volný tvar: obrazec 24"/>
              <p:cNvSpPr/>
              <p:nvPr/>
            </p:nvSpPr>
            <p:spPr bwMode="auto">
              <a:xfrm>
                <a:off x="3418674" y="2423022"/>
                <a:ext cx="1241964" cy="297560"/>
              </a:xfrm>
              <a:custGeom>
                <a:avLst/>
                <a:gdLst>
                  <a:gd name="connsiteX0" fmla="*/ 0 w 1241964"/>
                  <a:gd name="connsiteY0" fmla="*/ 0 h 297560"/>
                  <a:gd name="connsiteX1" fmla="*/ 1241965 w 1241964"/>
                  <a:gd name="connsiteY1" fmla="*/ 0 h 297560"/>
                  <a:gd name="connsiteX2" fmla="*/ 1241965 w 1241964"/>
                  <a:gd name="connsiteY2" fmla="*/ 297561 h 297560"/>
                  <a:gd name="connsiteX3" fmla="*/ 0 w 1241964"/>
                  <a:gd name="connsiteY3" fmla="*/ 297561 h 29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297560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297561"/>
                    </a:lnTo>
                    <a:lnTo>
                      <a:pt x="0" y="297561"/>
                    </a:lnTo>
                    <a:close/>
                  </a:path>
                </a:pathLst>
              </a:custGeom>
              <a:noFill/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5" name="TextovéPole 25"/>
              <p:cNvSpPr txBox="1"/>
              <p:nvPr/>
            </p:nvSpPr>
            <p:spPr bwMode="auto">
              <a:xfrm>
                <a:off x="3648270" y="2469149"/>
                <a:ext cx="853350" cy="222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čistá energie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grpSp>
          <p:nvGrpSpPr>
            <p:cNvPr id="26" name="Grafický objekt 40"/>
            <p:cNvGrpSpPr/>
            <p:nvPr/>
          </p:nvGrpSpPr>
          <p:grpSpPr>
            <a:xfrm>
              <a:off x="3790911" y="1763700"/>
              <a:ext cx="497490" cy="561689"/>
              <a:chOff x="3790911" y="1763700"/>
              <a:chExt cx="497490" cy="561689"/>
            </a:xfrm>
            <a:solidFill>
              <a:srgbClr val="FFFFFF"/>
            </a:solidFill>
          </p:grpSpPr>
          <p:sp>
            <p:nvSpPr>
              <p:cNvPr id="27" name="Volný tvar: obrazec 28"/>
              <p:cNvSpPr/>
              <p:nvPr/>
            </p:nvSpPr>
            <p:spPr bwMode="auto">
              <a:xfrm>
                <a:off x="3790911" y="1798372"/>
                <a:ext cx="213645" cy="485774"/>
              </a:xfrm>
              <a:custGeom>
                <a:avLst/>
                <a:gdLst>
                  <a:gd name="connsiteX0" fmla="*/ 59912 w 213645"/>
                  <a:gd name="connsiteY0" fmla="*/ 246316 h 485774"/>
                  <a:gd name="connsiteX1" fmla="*/ 178308 w 213645"/>
                  <a:gd name="connsiteY1" fmla="*/ 71057 h 485774"/>
                  <a:gd name="connsiteX2" fmla="*/ 213646 w 213645"/>
                  <a:gd name="connsiteY2" fmla="*/ 0 h 485774"/>
                  <a:gd name="connsiteX3" fmla="*/ 0 w 213645"/>
                  <a:gd name="connsiteY3" fmla="*/ 246221 h 485774"/>
                  <a:gd name="connsiteX4" fmla="*/ 181737 w 213645"/>
                  <a:gd name="connsiteY4" fmla="*/ 485775 h 485774"/>
                  <a:gd name="connsiteX5" fmla="*/ 188500 w 213645"/>
                  <a:gd name="connsiteY5" fmla="*/ 425196 h 485774"/>
                  <a:gd name="connsiteX6" fmla="*/ 59912 w 213645"/>
                  <a:gd name="connsiteY6" fmla="*/ 246316 h 485774"/>
                  <a:gd name="connsiteX7" fmla="*/ 59912 w 213645"/>
                  <a:gd name="connsiteY7" fmla="*/ 246316 h 485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645" h="485774" extrusionOk="0">
                    <a:moveTo>
                      <a:pt x="59912" y="246316"/>
                    </a:moveTo>
                    <a:cubicBezTo>
                      <a:pt x="59912" y="167068"/>
                      <a:pt x="108966" y="99060"/>
                      <a:pt x="178308" y="71057"/>
                    </a:cubicBezTo>
                    <a:lnTo>
                      <a:pt x="213646" y="0"/>
                    </a:lnTo>
                    <a:cubicBezTo>
                      <a:pt x="93059" y="17145"/>
                      <a:pt x="0" y="121063"/>
                      <a:pt x="0" y="246221"/>
                    </a:cubicBezTo>
                    <a:cubicBezTo>
                      <a:pt x="0" y="360140"/>
                      <a:pt x="76962" y="456438"/>
                      <a:pt x="181737" y="485775"/>
                    </a:cubicBezTo>
                    <a:lnTo>
                      <a:pt x="188500" y="425196"/>
                    </a:lnTo>
                    <a:cubicBezTo>
                      <a:pt x="113824" y="400050"/>
                      <a:pt x="59912" y="329375"/>
                      <a:pt x="59912" y="246316"/>
                    </a:cubicBezTo>
                    <a:lnTo>
                      <a:pt x="59912" y="246316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8" name="Volný tvar: obrazec 29"/>
              <p:cNvSpPr/>
              <p:nvPr/>
            </p:nvSpPr>
            <p:spPr bwMode="auto">
              <a:xfrm>
                <a:off x="4074946" y="1805135"/>
                <a:ext cx="213455" cy="485774"/>
              </a:xfrm>
              <a:custGeom>
                <a:avLst/>
                <a:gdLst>
                  <a:gd name="connsiteX0" fmla="*/ 213455 w 213455"/>
                  <a:gd name="connsiteY0" fmla="*/ 239554 h 485774"/>
                  <a:gd name="connsiteX1" fmla="*/ 31813 w 213455"/>
                  <a:gd name="connsiteY1" fmla="*/ 0 h 485774"/>
                  <a:gd name="connsiteX2" fmla="*/ 24860 w 213455"/>
                  <a:gd name="connsiteY2" fmla="*/ 60484 h 485774"/>
                  <a:gd name="connsiteX3" fmla="*/ 153543 w 213455"/>
                  <a:gd name="connsiteY3" fmla="*/ 239554 h 485774"/>
                  <a:gd name="connsiteX4" fmla="*/ 36385 w 213455"/>
                  <a:gd name="connsiteY4" fmla="*/ 414242 h 485774"/>
                  <a:gd name="connsiteX5" fmla="*/ 0 w 213455"/>
                  <a:gd name="connsiteY5" fmla="*/ 485775 h 485774"/>
                  <a:gd name="connsiteX6" fmla="*/ 213455 w 213455"/>
                  <a:gd name="connsiteY6" fmla="*/ 239554 h 485774"/>
                  <a:gd name="connsiteX7" fmla="*/ 213455 w 213455"/>
                  <a:gd name="connsiteY7" fmla="*/ 239554 h 485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454" h="485774" extrusionOk="0">
                    <a:moveTo>
                      <a:pt x="213455" y="239554"/>
                    </a:moveTo>
                    <a:cubicBezTo>
                      <a:pt x="213455" y="125635"/>
                      <a:pt x="136493" y="29337"/>
                      <a:pt x="31813" y="0"/>
                    </a:cubicBezTo>
                    <a:lnTo>
                      <a:pt x="24860" y="60484"/>
                    </a:lnTo>
                    <a:cubicBezTo>
                      <a:pt x="99631" y="85630"/>
                      <a:pt x="153543" y="156400"/>
                      <a:pt x="153543" y="239554"/>
                    </a:cubicBezTo>
                    <a:cubicBezTo>
                      <a:pt x="153543" y="318325"/>
                      <a:pt x="105061" y="385953"/>
                      <a:pt x="36385" y="414242"/>
                    </a:cubicBezTo>
                    <a:lnTo>
                      <a:pt x="0" y="485775"/>
                    </a:lnTo>
                    <a:cubicBezTo>
                      <a:pt x="120586" y="468535"/>
                      <a:pt x="213455" y="364712"/>
                      <a:pt x="213455" y="239554"/>
                    </a:cubicBezTo>
                    <a:lnTo>
                      <a:pt x="213455" y="239554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9" name="Volný tvar: obrazec 30"/>
              <p:cNvSpPr/>
              <p:nvPr/>
            </p:nvSpPr>
            <p:spPr bwMode="auto">
              <a:xfrm>
                <a:off x="3895636" y="1763700"/>
                <a:ext cx="288087" cy="561689"/>
              </a:xfrm>
              <a:custGeom>
                <a:avLst/>
                <a:gdLst>
                  <a:gd name="connsiteX0" fmla="*/ 286466 w 288087"/>
                  <a:gd name="connsiteY0" fmla="*/ 250793 h 561689"/>
                  <a:gd name="connsiteX1" fmla="*/ 285895 w 288087"/>
                  <a:gd name="connsiteY1" fmla="*/ 236601 h 561689"/>
                  <a:gd name="connsiteX2" fmla="*/ 273131 w 288087"/>
                  <a:gd name="connsiteY2" fmla="*/ 230410 h 561689"/>
                  <a:gd name="connsiteX3" fmla="*/ 159307 w 288087"/>
                  <a:gd name="connsiteY3" fmla="*/ 230410 h 561689"/>
                  <a:gd name="connsiteX4" fmla="*/ 183787 w 288087"/>
                  <a:gd name="connsiteY4" fmla="*/ 17431 h 561689"/>
                  <a:gd name="connsiteX5" fmla="*/ 173214 w 288087"/>
                  <a:gd name="connsiteY5" fmla="*/ 667 h 561689"/>
                  <a:gd name="connsiteX6" fmla="*/ 168832 w 288087"/>
                  <a:gd name="connsiteY6" fmla="*/ 0 h 561689"/>
                  <a:gd name="connsiteX7" fmla="*/ 155497 w 288087"/>
                  <a:gd name="connsiteY7" fmla="*/ 8287 h 561689"/>
                  <a:gd name="connsiteX8" fmla="*/ 1573 w 288087"/>
                  <a:gd name="connsiteY8" fmla="*/ 317563 h 561689"/>
                  <a:gd name="connsiteX9" fmla="*/ 2240 w 288087"/>
                  <a:gd name="connsiteY9" fmla="*/ 332804 h 561689"/>
                  <a:gd name="connsiteX10" fmla="*/ 15004 w 288087"/>
                  <a:gd name="connsiteY10" fmla="*/ 340805 h 561689"/>
                  <a:gd name="connsiteX11" fmla="*/ 127303 w 288087"/>
                  <a:gd name="connsiteY11" fmla="*/ 340805 h 561689"/>
                  <a:gd name="connsiteX12" fmla="*/ 104253 w 288087"/>
                  <a:gd name="connsiteY12" fmla="*/ 545783 h 561689"/>
                  <a:gd name="connsiteX13" fmla="*/ 114826 w 288087"/>
                  <a:gd name="connsiteY13" fmla="*/ 561118 h 561689"/>
                  <a:gd name="connsiteX14" fmla="*/ 119112 w 288087"/>
                  <a:gd name="connsiteY14" fmla="*/ 561689 h 561689"/>
                  <a:gd name="connsiteX15" fmla="*/ 132447 w 288087"/>
                  <a:gd name="connsiteY15" fmla="*/ 553498 h 561689"/>
                  <a:gd name="connsiteX16" fmla="*/ 286466 w 288087"/>
                  <a:gd name="connsiteY16" fmla="*/ 250793 h 561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8087" h="561689" extrusionOk="0">
                    <a:moveTo>
                      <a:pt x="286466" y="250793"/>
                    </a:moveTo>
                    <a:cubicBezTo>
                      <a:pt x="288847" y="246126"/>
                      <a:pt x="288562" y="241078"/>
                      <a:pt x="285895" y="236601"/>
                    </a:cubicBezTo>
                    <a:cubicBezTo>
                      <a:pt x="283132" y="232124"/>
                      <a:pt x="278370" y="230410"/>
                      <a:pt x="273131" y="230410"/>
                    </a:cubicBezTo>
                    <a:lnTo>
                      <a:pt x="159307" y="230410"/>
                    </a:lnTo>
                    <a:lnTo>
                      <a:pt x="183787" y="17431"/>
                    </a:lnTo>
                    <a:cubicBezTo>
                      <a:pt x="184644" y="10192"/>
                      <a:pt x="180167" y="2762"/>
                      <a:pt x="173214" y="667"/>
                    </a:cubicBezTo>
                    <a:cubicBezTo>
                      <a:pt x="171785" y="286"/>
                      <a:pt x="170356" y="0"/>
                      <a:pt x="168832" y="0"/>
                    </a:cubicBezTo>
                    <a:cubicBezTo>
                      <a:pt x="163308" y="0"/>
                      <a:pt x="158069" y="3143"/>
                      <a:pt x="155497" y="8287"/>
                    </a:cubicBezTo>
                    <a:lnTo>
                      <a:pt x="1573" y="317563"/>
                    </a:lnTo>
                    <a:cubicBezTo>
                      <a:pt x="-713" y="322231"/>
                      <a:pt x="-522" y="328422"/>
                      <a:pt x="2240" y="332804"/>
                    </a:cubicBezTo>
                    <a:cubicBezTo>
                      <a:pt x="5002" y="337185"/>
                      <a:pt x="9765" y="340805"/>
                      <a:pt x="15004" y="340805"/>
                    </a:cubicBezTo>
                    <a:lnTo>
                      <a:pt x="127303" y="340805"/>
                    </a:lnTo>
                    <a:lnTo>
                      <a:pt x="104253" y="545783"/>
                    </a:lnTo>
                    <a:cubicBezTo>
                      <a:pt x="103491" y="553022"/>
                      <a:pt x="107872" y="559022"/>
                      <a:pt x="114826" y="561118"/>
                    </a:cubicBezTo>
                    <a:cubicBezTo>
                      <a:pt x="116254" y="561499"/>
                      <a:pt x="117683" y="561689"/>
                      <a:pt x="119112" y="561689"/>
                    </a:cubicBezTo>
                    <a:cubicBezTo>
                      <a:pt x="124636" y="561689"/>
                      <a:pt x="129875" y="558641"/>
                      <a:pt x="132447" y="553498"/>
                    </a:cubicBezTo>
                    <a:lnTo>
                      <a:pt x="286466" y="250793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sp>
        <p:nvSpPr>
          <p:cNvPr id="30" name="Volný tvar: obrazec 44"/>
          <p:cNvSpPr/>
          <p:nvPr/>
        </p:nvSpPr>
        <p:spPr bwMode="auto">
          <a:xfrm>
            <a:off x="6260442" y="2418688"/>
            <a:ext cx="1084378" cy="158450"/>
          </a:xfrm>
          <a:custGeom>
            <a:avLst/>
            <a:gdLst>
              <a:gd name="connsiteX0" fmla="*/ 0 w 979741"/>
              <a:gd name="connsiteY0" fmla="*/ 0 h 143160"/>
              <a:gd name="connsiteX1" fmla="*/ 979742 w 979741"/>
              <a:gd name="connsiteY1" fmla="*/ 0 h 143160"/>
              <a:gd name="connsiteX2" fmla="*/ 979742 w 979741"/>
              <a:gd name="connsiteY2" fmla="*/ 143161 h 143160"/>
              <a:gd name="connsiteX3" fmla="*/ 0 w 979741"/>
              <a:gd name="connsiteY3" fmla="*/ 143161 h 1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41" h="143160" extrusionOk="0">
                <a:moveTo>
                  <a:pt x="0" y="0"/>
                </a:moveTo>
                <a:lnTo>
                  <a:pt x="979742" y="0"/>
                </a:lnTo>
                <a:lnTo>
                  <a:pt x="979742" y="143161"/>
                </a:lnTo>
                <a:lnTo>
                  <a:pt x="0" y="143161"/>
                </a:lnTo>
                <a:close/>
              </a:path>
            </a:pathLst>
          </a:custGeom>
          <a:noFill/>
          <a:ln w="10478" cap="flat">
            <a:noFill/>
            <a:prstDash val="solid"/>
            <a:miter/>
          </a:ln>
        </p:spPr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grpSp>
        <p:nvGrpSpPr>
          <p:cNvPr id="31" name="Grafický objekt 1"/>
          <p:cNvGrpSpPr/>
          <p:nvPr/>
        </p:nvGrpSpPr>
        <p:grpSpPr>
          <a:xfrm>
            <a:off x="6122826" y="1453349"/>
            <a:ext cx="1358938" cy="1358939"/>
            <a:chOff x="4801678" y="1612557"/>
            <a:chExt cx="1227807" cy="1227807"/>
          </a:xfrm>
        </p:grpSpPr>
        <p:sp>
          <p:nvSpPr>
            <p:cNvPr id="32" name="Volný tvar: obrazec 49"/>
            <p:cNvSpPr/>
            <p:nvPr/>
          </p:nvSpPr>
          <p:spPr bwMode="auto">
            <a:xfrm>
              <a:off x="4801678" y="1612557"/>
              <a:ext cx="1227807" cy="1227807"/>
            </a:xfrm>
            <a:custGeom>
              <a:avLst/>
              <a:gdLst>
                <a:gd name="connsiteX0" fmla="*/ 0 w 1227808"/>
                <a:gd name="connsiteY0" fmla="*/ 0 h 1227808"/>
                <a:gd name="connsiteX1" fmla="*/ 1227808 w 1227808"/>
                <a:gd name="connsiteY1" fmla="*/ 0 h 1227808"/>
                <a:gd name="connsiteX2" fmla="*/ 1227808 w 1227808"/>
                <a:gd name="connsiteY2" fmla="*/ 1227808 h 1227808"/>
                <a:gd name="connsiteX3" fmla="*/ 0 w 1227808"/>
                <a:gd name="connsiteY3" fmla="*/ 1227808 h 122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7808" h="1227808" extrusionOk="0">
                  <a:moveTo>
                    <a:pt x="0" y="0"/>
                  </a:moveTo>
                  <a:lnTo>
                    <a:pt x="1227808" y="0"/>
                  </a:lnTo>
                  <a:lnTo>
                    <a:pt x="1227808" y="1227808"/>
                  </a:lnTo>
                  <a:lnTo>
                    <a:pt x="0" y="1227808"/>
                  </a:lnTo>
                  <a:close/>
                </a:path>
              </a:pathLst>
            </a:custGeom>
            <a:solidFill>
              <a:srgbClr val="0A96A6"/>
            </a:solidFill>
            <a:ln w="104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33" name="TextovéPole 51"/>
            <p:cNvSpPr txBox="1"/>
            <p:nvPr/>
          </p:nvSpPr>
          <p:spPr bwMode="auto">
            <a:xfrm>
              <a:off x="4913815" y="2469149"/>
              <a:ext cx="1072047" cy="22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cs typeface="Arial"/>
                </a:rPr>
                <a:t>digitální inovace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grpSp>
        <p:nvGrpSpPr>
          <p:cNvPr id="34" name="Grafický objekt 1"/>
          <p:cNvGrpSpPr/>
          <p:nvPr/>
        </p:nvGrpSpPr>
        <p:grpSpPr>
          <a:xfrm>
            <a:off x="6532967" y="1645900"/>
            <a:ext cx="614591" cy="614278"/>
            <a:chOff x="5137937" y="1737513"/>
            <a:chExt cx="555286" cy="555003"/>
          </a:xfrm>
          <a:solidFill>
            <a:srgbClr val="FFFFFF"/>
          </a:solidFill>
        </p:grpSpPr>
        <p:sp>
          <p:nvSpPr>
            <p:cNvPr id="35" name="Volný tvar: obrazec 53"/>
            <p:cNvSpPr/>
            <p:nvPr/>
          </p:nvSpPr>
          <p:spPr bwMode="auto">
            <a:xfrm>
              <a:off x="5286718" y="1737513"/>
              <a:ext cx="257633" cy="271852"/>
            </a:xfrm>
            <a:custGeom>
              <a:avLst/>
              <a:gdLst>
                <a:gd name="connsiteX0" fmla="*/ 235787 w 257633"/>
                <a:gd name="connsiteY0" fmla="*/ 49154 h 271852"/>
                <a:gd name="connsiteX1" fmla="*/ 200852 w 257633"/>
                <a:gd name="connsiteY1" fmla="*/ 69305 h 271852"/>
                <a:gd name="connsiteX2" fmla="*/ 150663 w 257633"/>
                <a:gd name="connsiteY2" fmla="*/ 41056 h 271852"/>
                <a:gd name="connsiteX3" fmla="*/ 150663 w 257633"/>
                <a:gd name="connsiteY3" fmla="*/ 0 h 271852"/>
                <a:gd name="connsiteX4" fmla="*/ 106971 w 257633"/>
                <a:gd name="connsiteY4" fmla="*/ 0 h 271852"/>
                <a:gd name="connsiteX5" fmla="*/ 106971 w 257633"/>
                <a:gd name="connsiteY5" fmla="*/ 41715 h 271852"/>
                <a:gd name="connsiteX6" fmla="*/ 58664 w 257633"/>
                <a:gd name="connsiteY6" fmla="*/ 70341 h 271852"/>
                <a:gd name="connsiteX7" fmla="*/ 21846 w 257633"/>
                <a:gd name="connsiteY7" fmla="*/ 49060 h 271852"/>
                <a:gd name="connsiteX8" fmla="*/ 0 w 257633"/>
                <a:gd name="connsiteY8" fmla="*/ 86819 h 271852"/>
                <a:gd name="connsiteX9" fmla="*/ 37101 w 257633"/>
                <a:gd name="connsiteY9" fmla="*/ 108195 h 271852"/>
                <a:gd name="connsiteX10" fmla="*/ 37101 w 257633"/>
                <a:gd name="connsiteY10" fmla="*/ 163658 h 271852"/>
                <a:gd name="connsiteX11" fmla="*/ 0 w 257633"/>
                <a:gd name="connsiteY11" fmla="*/ 185033 h 271852"/>
                <a:gd name="connsiteX12" fmla="*/ 21846 w 257633"/>
                <a:gd name="connsiteY12" fmla="*/ 222793 h 271852"/>
                <a:gd name="connsiteX13" fmla="*/ 58664 w 257633"/>
                <a:gd name="connsiteY13" fmla="*/ 201512 h 271852"/>
                <a:gd name="connsiteX14" fmla="*/ 106971 w 257633"/>
                <a:gd name="connsiteY14" fmla="*/ 230138 h 271852"/>
                <a:gd name="connsiteX15" fmla="*/ 106971 w 257633"/>
                <a:gd name="connsiteY15" fmla="*/ 271852 h 271852"/>
                <a:gd name="connsiteX16" fmla="*/ 150663 w 257633"/>
                <a:gd name="connsiteY16" fmla="*/ 271852 h 271852"/>
                <a:gd name="connsiteX17" fmla="*/ 150663 w 257633"/>
                <a:gd name="connsiteY17" fmla="*/ 230891 h 271852"/>
                <a:gd name="connsiteX18" fmla="*/ 200852 w 257633"/>
                <a:gd name="connsiteY18" fmla="*/ 202642 h 271852"/>
                <a:gd name="connsiteX19" fmla="*/ 235787 w 257633"/>
                <a:gd name="connsiteY19" fmla="*/ 222793 h 271852"/>
                <a:gd name="connsiteX20" fmla="*/ 257634 w 257633"/>
                <a:gd name="connsiteY20" fmla="*/ 185033 h 271852"/>
                <a:gd name="connsiteX21" fmla="*/ 223075 w 257633"/>
                <a:gd name="connsiteY21" fmla="*/ 165070 h 271852"/>
                <a:gd name="connsiteX22" fmla="*/ 223075 w 257633"/>
                <a:gd name="connsiteY22" fmla="*/ 106688 h 271852"/>
                <a:gd name="connsiteX23" fmla="*/ 257634 w 257633"/>
                <a:gd name="connsiteY23" fmla="*/ 86725 h 271852"/>
                <a:gd name="connsiteX24" fmla="*/ 235787 w 257633"/>
                <a:gd name="connsiteY24" fmla="*/ 49154 h 271852"/>
                <a:gd name="connsiteX25" fmla="*/ 130418 w 257633"/>
                <a:gd name="connsiteY25" fmla="*/ 188894 h 271852"/>
                <a:gd name="connsiteX26" fmla="*/ 77591 w 257633"/>
                <a:gd name="connsiteY26" fmla="*/ 136067 h 271852"/>
                <a:gd name="connsiteX27" fmla="*/ 130418 w 257633"/>
                <a:gd name="connsiteY27" fmla="*/ 83241 h 271852"/>
                <a:gd name="connsiteX28" fmla="*/ 183244 w 257633"/>
                <a:gd name="connsiteY28" fmla="*/ 136067 h 271852"/>
                <a:gd name="connsiteX29" fmla="*/ 130418 w 257633"/>
                <a:gd name="connsiteY29" fmla="*/ 188894 h 271852"/>
                <a:gd name="connsiteX30" fmla="*/ 130418 w 257633"/>
                <a:gd name="connsiteY30" fmla="*/ 188894 h 27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7633" h="271852" extrusionOk="0">
                  <a:moveTo>
                    <a:pt x="235787" y="49154"/>
                  </a:moveTo>
                  <a:lnTo>
                    <a:pt x="200852" y="69305"/>
                  </a:lnTo>
                  <a:cubicBezTo>
                    <a:pt x="186634" y="56028"/>
                    <a:pt x="169307" y="46423"/>
                    <a:pt x="150663" y="41056"/>
                  </a:cubicBezTo>
                  <a:lnTo>
                    <a:pt x="150663" y="0"/>
                  </a:lnTo>
                  <a:lnTo>
                    <a:pt x="106971" y="0"/>
                  </a:lnTo>
                  <a:lnTo>
                    <a:pt x="106971" y="41715"/>
                  </a:lnTo>
                  <a:cubicBezTo>
                    <a:pt x="88891" y="47365"/>
                    <a:pt x="72412" y="57346"/>
                    <a:pt x="58664" y="70341"/>
                  </a:cubicBezTo>
                  <a:lnTo>
                    <a:pt x="21846" y="49060"/>
                  </a:lnTo>
                  <a:lnTo>
                    <a:pt x="0" y="86819"/>
                  </a:lnTo>
                  <a:lnTo>
                    <a:pt x="37101" y="108195"/>
                  </a:lnTo>
                  <a:cubicBezTo>
                    <a:pt x="33052" y="126463"/>
                    <a:pt x="33052" y="145390"/>
                    <a:pt x="37101" y="163658"/>
                  </a:cubicBezTo>
                  <a:lnTo>
                    <a:pt x="0" y="185033"/>
                  </a:lnTo>
                  <a:lnTo>
                    <a:pt x="21846" y="222793"/>
                  </a:lnTo>
                  <a:lnTo>
                    <a:pt x="58664" y="201512"/>
                  </a:lnTo>
                  <a:cubicBezTo>
                    <a:pt x="72318" y="214600"/>
                    <a:pt x="88985" y="224394"/>
                    <a:pt x="106971" y="230138"/>
                  </a:cubicBezTo>
                  <a:lnTo>
                    <a:pt x="106971" y="271852"/>
                  </a:lnTo>
                  <a:lnTo>
                    <a:pt x="150663" y="271852"/>
                  </a:lnTo>
                  <a:lnTo>
                    <a:pt x="150663" y="230891"/>
                  </a:lnTo>
                  <a:cubicBezTo>
                    <a:pt x="169402" y="225618"/>
                    <a:pt x="186634" y="215825"/>
                    <a:pt x="200852" y="202642"/>
                  </a:cubicBezTo>
                  <a:lnTo>
                    <a:pt x="235787" y="222793"/>
                  </a:lnTo>
                  <a:lnTo>
                    <a:pt x="257634" y="185033"/>
                  </a:lnTo>
                  <a:lnTo>
                    <a:pt x="223075" y="165070"/>
                  </a:lnTo>
                  <a:cubicBezTo>
                    <a:pt x="227783" y="145955"/>
                    <a:pt x="227689" y="125804"/>
                    <a:pt x="223075" y="106688"/>
                  </a:cubicBezTo>
                  <a:lnTo>
                    <a:pt x="257634" y="86725"/>
                  </a:lnTo>
                  <a:lnTo>
                    <a:pt x="235787" y="49154"/>
                  </a:lnTo>
                  <a:close/>
                  <a:moveTo>
                    <a:pt x="130418" y="188894"/>
                  </a:moveTo>
                  <a:cubicBezTo>
                    <a:pt x="101227" y="188894"/>
                    <a:pt x="77591" y="165164"/>
                    <a:pt x="77591" y="136067"/>
                  </a:cubicBezTo>
                  <a:cubicBezTo>
                    <a:pt x="77591" y="106971"/>
                    <a:pt x="101321" y="83241"/>
                    <a:pt x="130418" y="83241"/>
                  </a:cubicBezTo>
                  <a:cubicBezTo>
                    <a:pt x="159609" y="83241"/>
                    <a:pt x="183244" y="106971"/>
                    <a:pt x="183244" y="136067"/>
                  </a:cubicBezTo>
                  <a:cubicBezTo>
                    <a:pt x="183244" y="165164"/>
                    <a:pt x="159514" y="188894"/>
                    <a:pt x="130418" y="188894"/>
                  </a:cubicBezTo>
                  <a:lnTo>
                    <a:pt x="130418" y="188894"/>
                  </a:lnTo>
                  <a:close/>
                </a:path>
              </a:pathLst>
            </a:custGeom>
            <a:solidFill>
              <a:srgbClr val="FFFFFF"/>
            </a:solidFill>
            <a:ln w="104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36" name="Volný tvar: obrazec 55"/>
            <p:cNvSpPr/>
            <p:nvPr/>
          </p:nvSpPr>
          <p:spPr bwMode="auto">
            <a:xfrm>
              <a:off x="5137937" y="1801733"/>
              <a:ext cx="555286" cy="282116"/>
            </a:xfrm>
            <a:custGeom>
              <a:avLst/>
              <a:gdLst>
                <a:gd name="connsiteX0" fmla="*/ 555287 w 555286"/>
                <a:gd name="connsiteY0" fmla="*/ 282116 h 282116"/>
                <a:gd name="connsiteX1" fmla="*/ 555287 w 555286"/>
                <a:gd name="connsiteY1" fmla="*/ 188 h 282116"/>
                <a:gd name="connsiteX2" fmla="*/ 430990 w 555286"/>
                <a:gd name="connsiteY2" fmla="*/ 188 h 282116"/>
                <a:gd name="connsiteX3" fmla="*/ 450859 w 555286"/>
                <a:gd name="connsiteY3" fmla="*/ 34652 h 282116"/>
                <a:gd name="connsiteX4" fmla="*/ 407637 w 555286"/>
                <a:gd name="connsiteY4" fmla="*/ 59606 h 282116"/>
                <a:gd name="connsiteX5" fmla="*/ 407637 w 555286"/>
                <a:gd name="connsiteY5" fmla="*/ 84089 h 282116"/>
                <a:gd name="connsiteX6" fmla="*/ 450859 w 555286"/>
                <a:gd name="connsiteY6" fmla="*/ 109042 h 282116"/>
                <a:gd name="connsiteX7" fmla="*/ 396526 w 555286"/>
                <a:gd name="connsiteY7" fmla="*/ 203207 h 282116"/>
                <a:gd name="connsiteX8" fmla="*/ 352645 w 555286"/>
                <a:gd name="connsiteY8" fmla="*/ 177876 h 282116"/>
                <a:gd name="connsiteX9" fmla="*/ 332023 w 555286"/>
                <a:gd name="connsiteY9" fmla="*/ 189553 h 282116"/>
                <a:gd name="connsiteX10" fmla="*/ 332023 w 555286"/>
                <a:gd name="connsiteY10" fmla="*/ 240401 h 282116"/>
                <a:gd name="connsiteX11" fmla="*/ 223264 w 555286"/>
                <a:gd name="connsiteY11" fmla="*/ 240401 h 282116"/>
                <a:gd name="connsiteX12" fmla="*/ 223264 w 555286"/>
                <a:gd name="connsiteY12" fmla="*/ 188140 h 282116"/>
                <a:gd name="connsiteX13" fmla="*/ 204242 w 555286"/>
                <a:gd name="connsiteY13" fmla="*/ 176935 h 282116"/>
                <a:gd name="connsiteX14" fmla="*/ 158761 w 555286"/>
                <a:gd name="connsiteY14" fmla="*/ 203207 h 282116"/>
                <a:gd name="connsiteX15" fmla="*/ 104428 w 555286"/>
                <a:gd name="connsiteY15" fmla="*/ 109042 h 282116"/>
                <a:gd name="connsiteX16" fmla="*/ 150569 w 555286"/>
                <a:gd name="connsiteY16" fmla="*/ 82394 h 282116"/>
                <a:gd name="connsiteX17" fmla="*/ 150569 w 555286"/>
                <a:gd name="connsiteY17" fmla="*/ 61113 h 282116"/>
                <a:gd name="connsiteX18" fmla="*/ 104428 w 555286"/>
                <a:gd name="connsiteY18" fmla="*/ 34464 h 282116"/>
                <a:gd name="connsiteX19" fmla="*/ 124297 w 555286"/>
                <a:gd name="connsiteY19" fmla="*/ 0 h 282116"/>
                <a:gd name="connsiteX20" fmla="*/ 0 w 555286"/>
                <a:gd name="connsiteY20" fmla="*/ 0 h 282116"/>
                <a:gd name="connsiteX21" fmla="*/ 0 w 555286"/>
                <a:gd name="connsiteY21" fmla="*/ 281928 h 282116"/>
                <a:gd name="connsiteX22" fmla="*/ 555287 w 555286"/>
                <a:gd name="connsiteY22" fmla="*/ 281928 h 28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5286" h="282116" extrusionOk="0">
                  <a:moveTo>
                    <a:pt x="555287" y="282116"/>
                  </a:moveTo>
                  <a:lnTo>
                    <a:pt x="555287" y="188"/>
                  </a:lnTo>
                  <a:lnTo>
                    <a:pt x="430990" y="188"/>
                  </a:lnTo>
                  <a:lnTo>
                    <a:pt x="450859" y="34652"/>
                  </a:lnTo>
                  <a:lnTo>
                    <a:pt x="407637" y="59606"/>
                  </a:lnTo>
                  <a:cubicBezTo>
                    <a:pt x="408391" y="67798"/>
                    <a:pt x="408391" y="75991"/>
                    <a:pt x="407637" y="84089"/>
                  </a:cubicBezTo>
                  <a:lnTo>
                    <a:pt x="450859" y="109042"/>
                  </a:lnTo>
                  <a:lnTo>
                    <a:pt x="396526" y="203207"/>
                  </a:lnTo>
                  <a:lnTo>
                    <a:pt x="352645" y="177876"/>
                  </a:lnTo>
                  <a:cubicBezTo>
                    <a:pt x="346148" y="182396"/>
                    <a:pt x="339180" y="186351"/>
                    <a:pt x="332023" y="189553"/>
                  </a:cubicBezTo>
                  <a:lnTo>
                    <a:pt x="332023" y="240401"/>
                  </a:lnTo>
                  <a:lnTo>
                    <a:pt x="223264" y="240401"/>
                  </a:lnTo>
                  <a:lnTo>
                    <a:pt x="223264" y="188140"/>
                  </a:lnTo>
                  <a:cubicBezTo>
                    <a:pt x="216578" y="184939"/>
                    <a:pt x="210269" y="181172"/>
                    <a:pt x="204242" y="176935"/>
                  </a:cubicBezTo>
                  <a:lnTo>
                    <a:pt x="158761" y="203207"/>
                  </a:lnTo>
                  <a:lnTo>
                    <a:pt x="104428" y="109042"/>
                  </a:lnTo>
                  <a:lnTo>
                    <a:pt x="150569" y="82394"/>
                  </a:lnTo>
                  <a:cubicBezTo>
                    <a:pt x="150004" y="75331"/>
                    <a:pt x="150004" y="68269"/>
                    <a:pt x="150569" y="61113"/>
                  </a:cubicBezTo>
                  <a:lnTo>
                    <a:pt x="104428" y="34464"/>
                  </a:lnTo>
                  <a:lnTo>
                    <a:pt x="124297" y="0"/>
                  </a:lnTo>
                  <a:lnTo>
                    <a:pt x="0" y="0"/>
                  </a:lnTo>
                  <a:lnTo>
                    <a:pt x="0" y="281928"/>
                  </a:lnTo>
                  <a:lnTo>
                    <a:pt x="555287" y="281928"/>
                  </a:lnTo>
                  <a:close/>
                </a:path>
              </a:pathLst>
            </a:custGeom>
            <a:solidFill>
              <a:srgbClr val="FFFFFF"/>
            </a:solidFill>
            <a:ln w="104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37" name="Volný tvar: obrazec 56"/>
            <p:cNvSpPr/>
            <p:nvPr/>
          </p:nvSpPr>
          <p:spPr bwMode="auto">
            <a:xfrm>
              <a:off x="5293592" y="2205415"/>
              <a:ext cx="243979" cy="87101"/>
            </a:xfrm>
            <a:custGeom>
              <a:avLst/>
              <a:gdLst>
                <a:gd name="connsiteX0" fmla="*/ 187669 w 243979"/>
                <a:gd name="connsiteY0" fmla="*/ 0 h 87101"/>
                <a:gd name="connsiteX1" fmla="*/ 56310 w 243979"/>
                <a:gd name="connsiteY1" fmla="*/ 0 h 87101"/>
                <a:gd name="connsiteX2" fmla="*/ 35877 w 243979"/>
                <a:gd name="connsiteY2" fmla="*/ 54615 h 87101"/>
                <a:gd name="connsiteX3" fmla="*/ 0 w 243979"/>
                <a:gd name="connsiteY3" fmla="*/ 54615 h 87101"/>
                <a:gd name="connsiteX4" fmla="*/ 0 w 243979"/>
                <a:gd name="connsiteY4" fmla="*/ 87102 h 87101"/>
                <a:gd name="connsiteX5" fmla="*/ 243980 w 243979"/>
                <a:gd name="connsiteY5" fmla="*/ 87102 h 87101"/>
                <a:gd name="connsiteX6" fmla="*/ 243980 w 243979"/>
                <a:gd name="connsiteY6" fmla="*/ 54615 h 87101"/>
                <a:gd name="connsiteX7" fmla="*/ 208103 w 243979"/>
                <a:gd name="connsiteY7" fmla="*/ 54615 h 87101"/>
                <a:gd name="connsiteX8" fmla="*/ 187669 w 243979"/>
                <a:gd name="connsiteY8" fmla="*/ 0 h 8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977" h="87101" extrusionOk="0">
                  <a:moveTo>
                    <a:pt x="187669" y="0"/>
                  </a:moveTo>
                  <a:lnTo>
                    <a:pt x="56310" y="0"/>
                  </a:lnTo>
                  <a:lnTo>
                    <a:pt x="35877" y="54615"/>
                  </a:lnTo>
                  <a:lnTo>
                    <a:pt x="0" y="54615"/>
                  </a:lnTo>
                  <a:lnTo>
                    <a:pt x="0" y="87102"/>
                  </a:lnTo>
                  <a:lnTo>
                    <a:pt x="243980" y="87102"/>
                  </a:lnTo>
                  <a:lnTo>
                    <a:pt x="243980" y="54615"/>
                  </a:lnTo>
                  <a:lnTo>
                    <a:pt x="208103" y="54615"/>
                  </a:lnTo>
                  <a:lnTo>
                    <a:pt x="187669" y="0"/>
                  </a:lnTo>
                  <a:close/>
                </a:path>
              </a:pathLst>
            </a:custGeom>
            <a:solidFill>
              <a:srgbClr val="FFFFFF"/>
            </a:solidFill>
            <a:ln w="104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38" name="Volný tvar: obrazec 57"/>
            <p:cNvSpPr/>
            <p:nvPr/>
          </p:nvSpPr>
          <p:spPr bwMode="auto">
            <a:xfrm>
              <a:off x="5138031" y="2116430"/>
              <a:ext cx="555192" cy="56498"/>
            </a:xfrm>
            <a:custGeom>
              <a:avLst/>
              <a:gdLst>
                <a:gd name="connsiteX0" fmla="*/ 0 w 555192"/>
                <a:gd name="connsiteY0" fmla="*/ 0 h 56498"/>
                <a:gd name="connsiteX1" fmla="*/ 555193 w 555192"/>
                <a:gd name="connsiteY1" fmla="*/ 0 h 56498"/>
                <a:gd name="connsiteX2" fmla="*/ 555193 w 555192"/>
                <a:gd name="connsiteY2" fmla="*/ 56499 h 56498"/>
                <a:gd name="connsiteX3" fmla="*/ 0 w 555192"/>
                <a:gd name="connsiteY3" fmla="*/ 56499 h 5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192" h="56498" extrusionOk="0">
                  <a:moveTo>
                    <a:pt x="0" y="0"/>
                  </a:moveTo>
                  <a:lnTo>
                    <a:pt x="555193" y="0"/>
                  </a:lnTo>
                  <a:lnTo>
                    <a:pt x="555193" y="56499"/>
                  </a:lnTo>
                  <a:lnTo>
                    <a:pt x="0" y="56499"/>
                  </a:lnTo>
                  <a:close/>
                </a:path>
              </a:pathLst>
            </a:custGeom>
            <a:solidFill>
              <a:srgbClr val="FFFFFF"/>
            </a:solidFill>
            <a:ln w="104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grpSp>
        <p:nvGrpSpPr>
          <p:cNvPr id="39" name="Grafický objekt 33"/>
          <p:cNvGrpSpPr/>
          <p:nvPr/>
        </p:nvGrpSpPr>
        <p:grpSpPr>
          <a:xfrm>
            <a:off x="2399945" y="2943500"/>
            <a:ext cx="1374607" cy="1374607"/>
            <a:chOff x="662539" y="2924944"/>
            <a:chExt cx="1241964" cy="1241964"/>
          </a:xfrm>
        </p:grpSpPr>
        <p:grpSp>
          <p:nvGrpSpPr>
            <p:cNvPr id="40" name="Grafický objekt 33"/>
            <p:cNvGrpSpPr/>
            <p:nvPr/>
          </p:nvGrpSpPr>
          <p:grpSpPr>
            <a:xfrm>
              <a:off x="662539" y="2924944"/>
              <a:ext cx="1241964" cy="1241964"/>
              <a:chOff x="662539" y="2924944"/>
              <a:chExt cx="1241964" cy="1241964"/>
            </a:xfrm>
          </p:grpSpPr>
          <p:sp>
            <p:nvSpPr>
              <p:cNvPr id="41" name="Volný tvar: obrazec 60"/>
              <p:cNvSpPr/>
              <p:nvPr/>
            </p:nvSpPr>
            <p:spPr bwMode="auto">
              <a:xfrm>
                <a:off x="662539" y="2924944"/>
                <a:ext cx="1241964" cy="1241964"/>
              </a:xfrm>
              <a:custGeom>
                <a:avLst/>
                <a:gdLst>
                  <a:gd name="connsiteX0" fmla="*/ 0 w 1241964"/>
                  <a:gd name="connsiteY0" fmla="*/ 0 h 1241964"/>
                  <a:gd name="connsiteX1" fmla="*/ 1241965 w 1241964"/>
                  <a:gd name="connsiteY1" fmla="*/ 0 h 1241964"/>
                  <a:gd name="connsiteX2" fmla="*/ 1241965 w 1241964"/>
                  <a:gd name="connsiteY2" fmla="*/ 1241965 h 1241964"/>
                  <a:gd name="connsiteX3" fmla="*/ 0 w 1241964"/>
                  <a:gd name="connsiteY3" fmla="*/ 1241965 h 124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1241964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1241965"/>
                    </a:lnTo>
                    <a:lnTo>
                      <a:pt x="0" y="1241965"/>
                    </a:lnTo>
                    <a:close/>
                  </a:path>
                </a:pathLst>
              </a:custGeom>
              <a:solidFill>
                <a:srgbClr val="595432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42" name="Volný tvar: obrazec 61"/>
              <p:cNvSpPr/>
              <p:nvPr/>
            </p:nvSpPr>
            <p:spPr bwMode="auto">
              <a:xfrm>
                <a:off x="793698" y="3820103"/>
                <a:ext cx="979741" cy="112966"/>
              </a:xfrm>
              <a:custGeom>
                <a:avLst/>
                <a:gdLst>
                  <a:gd name="connsiteX0" fmla="*/ 0 w 979741"/>
                  <a:gd name="connsiteY0" fmla="*/ 0 h 112966"/>
                  <a:gd name="connsiteX1" fmla="*/ 979742 w 979741"/>
                  <a:gd name="connsiteY1" fmla="*/ 0 h 112966"/>
                  <a:gd name="connsiteX2" fmla="*/ 979742 w 979741"/>
                  <a:gd name="connsiteY2" fmla="*/ 112967 h 112966"/>
                  <a:gd name="connsiteX3" fmla="*/ 0 w 979741"/>
                  <a:gd name="connsiteY3" fmla="*/ 112967 h 112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741" h="112966" extrusionOk="0">
                    <a:moveTo>
                      <a:pt x="0" y="0"/>
                    </a:moveTo>
                    <a:lnTo>
                      <a:pt x="979742" y="0"/>
                    </a:lnTo>
                    <a:lnTo>
                      <a:pt x="979742" y="112967"/>
                    </a:lnTo>
                    <a:lnTo>
                      <a:pt x="0" y="112967"/>
                    </a:lnTo>
                    <a:close/>
                  </a:path>
                </a:pathLst>
              </a:custGeom>
              <a:noFill/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43" name="TextovéPole 62"/>
              <p:cNvSpPr txBox="1"/>
              <p:nvPr/>
            </p:nvSpPr>
            <p:spPr bwMode="auto">
              <a:xfrm>
                <a:off x="807205" y="3785789"/>
                <a:ext cx="946044" cy="22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obnova území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grpSp>
          <p:nvGrpSpPr>
            <p:cNvPr id="44" name="Grafický objekt 33"/>
            <p:cNvGrpSpPr/>
            <p:nvPr/>
          </p:nvGrpSpPr>
          <p:grpSpPr>
            <a:xfrm>
              <a:off x="985722" y="3099156"/>
              <a:ext cx="595693" cy="559308"/>
              <a:chOff x="985722" y="3099156"/>
              <a:chExt cx="595693" cy="559308"/>
            </a:xfrm>
            <a:solidFill>
              <a:srgbClr val="FFFFFF"/>
            </a:solidFill>
          </p:grpSpPr>
          <p:sp>
            <p:nvSpPr>
              <p:cNvPr id="45" name="Volný tvar: obrazec 64"/>
              <p:cNvSpPr/>
              <p:nvPr/>
            </p:nvSpPr>
            <p:spPr bwMode="auto">
              <a:xfrm>
                <a:off x="985817" y="3332137"/>
                <a:ext cx="595598" cy="221646"/>
              </a:xfrm>
              <a:custGeom>
                <a:avLst/>
                <a:gdLst>
                  <a:gd name="connsiteX0" fmla="*/ 541211 w 595598"/>
                  <a:gd name="connsiteY0" fmla="*/ 0 h 221646"/>
                  <a:gd name="connsiteX1" fmla="*/ 297751 w 595598"/>
                  <a:gd name="connsiteY1" fmla="*/ 158591 h 221646"/>
                  <a:gd name="connsiteX2" fmla="*/ 54388 w 595598"/>
                  <a:gd name="connsiteY2" fmla="*/ 0 h 221646"/>
                  <a:gd name="connsiteX3" fmla="*/ 0 w 595598"/>
                  <a:gd name="connsiteY3" fmla="*/ 28289 h 221646"/>
                  <a:gd name="connsiteX4" fmla="*/ 297751 w 595598"/>
                  <a:gd name="connsiteY4" fmla="*/ 221647 h 221646"/>
                  <a:gd name="connsiteX5" fmla="*/ 595598 w 595598"/>
                  <a:gd name="connsiteY5" fmla="*/ 28384 h 221646"/>
                  <a:gd name="connsiteX6" fmla="*/ 541211 w 595598"/>
                  <a:gd name="connsiteY6" fmla="*/ 0 h 22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598" h="221646" extrusionOk="0">
                    <a:moveTo>
                      <a:pt x="541211" y="0"/>
                    </a:moveTo>
                    <a:lnTo>
                      <a:pt x="297751" y="158591"/>
                    </a:lnTo>
                    <a:lnTo>
                      <a:pt x="54388" y="0"/>
                    </a:lnTo>
                    <a:lnTo>
                      <a:pt x="0" y="28289"/>
                    </a:lnTo>
                    <a:lnTo>
                      <a:pt x="297751" y="221647"/>
                    </a:lnTo>
                    <a:lnTo>
                      <a:pt x="595598" y="28384"/>
                    </a:lnTo>
                    <a:lnTo>
                      <a:pt x="541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46" name="Volný tvar: obrazec 65"/>
              <p:cNvSpPr/>
              <p:nvPr/>
            </p:nvSpPr>
            <p:spPr bwMode="auto">
              <a:xfrm>
                <a:off x="985817" y="3436817"/>
                <a:ext cx="595598" cy="221646"/>
              </a:xfrm>
              <a:custGeom>
                <a:avLst/>
                <a:gdLst>
                  <a:gd name="connsiteX0" fmla="*/ 541211 w 595598"/>
                  <a:gd name="connsiteY0" fmla="*/ 0 h 221646"/>
                  <a:gd name="connsiteX1" fmla="*/ 297751 w 595598"/>
                  <a:gd name="connsiteY1" fmla="*/ 158591 h 221646"/>
                  <a:gd name="connsiteX2" fmla="*/ 54388 w 595598"/>
                  <a:gd name="connsiteY2" fmla="*/ 0 h 221646"/>
                  <a:gd name="connsiteX3" fmla="*/ 0 w 595598"/>
                  <a:gd name="connsiteY3" fmla="*/ 28289 h 221646"/>
                  <a:gd name="connsiteX4" fmla="*/ 297751 w 595598"/>
                  <a:gd name="connsiteY4" fmla="*/ 221647 h 221646"/>
                  <a:gd name="connsiteX5" fmla="*/ 595598 w 595598"/>
                  <a:gd name="connsiteY5" fmla="*/ 28384 h 221646"/>
                  <a:gd name="connsiteX6" fmla="*/ 541211 w 595598"/>
                  <a:gd name="connsiteY6" fmla="*/ 0 h 22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598" h="221646" extrusionOk="0">
                    <a:moveTo>
                      <a:pt x="541211" y="0"/>
                    </a:moveTo>
                    <a:lnTo>
                      <a:pt x="297751" y="158591"/>
                    </a:lnTo>
                    <a:lnTo>
                      <a:pt x="54388" y="0"/>
                    </a:lnTo>
                    <a:lnTo>
                      <a:pt x="0" y="28289"/>
                    </a:lnTo>
                    <a:lnTo>
                      <a:pt x="297751" y="221647"/>
                    </a:lnTo>
                    <a:lnTo>
                      <a:pt x="595598" y="28384"/>
                    </a:lnTo>
                    <a:lnTo>
                      <a:pt x="541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47" name="Volný tvar: obrazec 66"/>
              <p:cNvSpPr/>
              <p:nvPr/>
            </p:nvSpPr>
            <p:spPr bwMode="auto">
              <a:xfrm>
                <a:off x="1112023" y="3160401"/>
                <a:ext cx="136302" cy="82962"/>
              </a:xfrm>
              <a:custGeom>
                <a:avLst/>
                <a:gdLst>
                  <a:gd name="connsiteX0" fmla="*/ 54197 w 136302"/>
                  <a:gd name="connsiteY0" fmla="*/ 0 h 82962"/>
                  <a:gd name="connsiteX1" fmla="*/ 0 w 136302"/>
                  <a:gd name="connsiteY1" fmla="*/ 28861 h 82962"/>
                  <a:gd name="connsiteX2" fmla="*/ 83630 w 136302"/>
                  <a:gd name="connsiteY2" fmla="*/ 82963 h 82962"/>
                  <a:gd name="connsiteX3" fmla="*/ 136303 w 136302"/>
                  <a:gd name="connsiteY3" fmla="*/ 50864 h 82962"/>
                  <a:gd name="connsiteX4" fmla="*/ 54197 w 136302"/>
                  <a:gd name="connsiteY4" fmla="*/ 0 h 8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02" h="82962" extrusionOk="0">
                    <a:moveTo>
                      <a:pt x="54197" y="0"/>
                    </a:moveTo>
                    <a:lnTo>
                      <a:pt x="0" y="28861"/>
                    </a:lnTo>
                    <a:lnTo>
                      <a:pt x="83630" y="82963"/>
                    </a:lnTo>
                    <a:lnTo>
                      <a:pt x="136303" y="50864"/>
                    </a:lnTo>
                    <a:lnTo>
                      <a:pt x="541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48" name="Volný tvar: obrazec 67"/>
              <p:cNvSpPr/>
              <p:nvPr/>
            </p:nvSpPr>
            <p:spPr bwMode="auto">
              <a:xfrm>
                <a:off x="1110214" y="3284512"/>
                <a:ext cx="141160" cy="89915"/>
              </a:xfrm>
              <a:custGeom>
                <a:avLst/>
                <a:gdLst>
                  <a:gd name="connsiteX0" fmla="*/ 84868 w 141160"/>
                  <a:gd name="connsiteY0" fmla="*/ 0 h 89915"/>
                  <a:gd name="connsiteX1" fmla="*/ 0 w 141160"/>
                  <a:gd name="connsiteY1" fmla="*/ 51721 h 89915"/>
                  <a:gd name="connsiteX2" fmla="*/ 58579 w 141160"/>
                  <a:gd name="connsiteY2" fmla="*/ 89916 h 89915"/>
                  <a:gd name="connsiteX3" fmla="*/ 141161 w 141160"/>
                  <a:gd name="connsiteY3" fmla="*/ 36481 h 89915"/>
                  <a:gd name="connsiteX4" fmla="*/ 84868 w 141160"/>
                  <a:gd name="connsiteY4" fmla="*/ 0 h 8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60" h="89915" extrusionOk="0">
                    <a:moveTo>
                      <a:pt x="84868" y="0"/>
                    </a:moveTo>
                    <a:lnTo>
                      <a:pt x="0" y="51721"/>
                    </a:lnTo>
                    <a:lnTo>
                      <a:pt x="58579" y="89916"/>
                    </a:lnTo>
                    <a:lnTo>
                      <a:pt x="141161" y="36481"/>
                    </a:lnTo>
                    <a:lnTo>
                      <a:pt x="848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49" name="Volný tvar: obrazec 68"/>
              <p:cNvSpPr/>
              <p:nvPr/>
            </p:nvSpPr>
            <p:spPr bwMode="auto">
              <a:xfrm>
                <a:off x="1228228" y="3231839"/>
                <a:ext cx="108394" cy="68389"/>
              </a:xfrm>
              <a:custGeom>
                <a:avLst/>
                <a:gdLst>
                  <a:gd name="connsiteX0" fmla="*/ 53435 w 108394"/>
                  <a:gd name="connsiteY0" fmla="*/ 0 h 68389"/>
                  <a:gd name="connsiteX1" fmla="*/ 0 w 108394"/>
                  <a:gd name="connsiteY1" fmla="*/ 32575 h 68389"/>
                  <a:gd name="connsiteX2" fmla="*/ 55340 w 108394"/>
                  <a:gd name="connsiteY2" fmla="*/ 68390 h 68389"/>
                  <a:gd name="connsiteX3" fmla="*/ 108394 w 108394"/>
                  <a:gd name="connsiteY3" fmla="*/ 34099 h 68389"/>
                  <a:gd name="connsiteX4" fmla="*/ 53435 w 108394"/>
                  <a:gd name="connsiteY4" fmla="*/ 0 h 6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94" h="68389" extrusionOk="0">
                    <a:moveTo>
                      <a:pt x="53435" y="0"/>
                    </a:moveTo>
                    <a:lnTo>
                      <a:pt x="0" y="32575"/>
                    </a:lnTo>
                    <a:lnTo>
                      <a:pt x="55340" y="68390"/>
                    </a:lnTo>
                    <a:lnTo>
                      <a:pt x="108394" y="34099"/>
                    </a:lnTo>
                    <a:lnTo>
                      <a:pt x="534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50" name="Volný tvar: obrazec 69"/>
              <p:cNvSpPr/>
              <p:nvPr/>
            </p:nvSpPr>
            <p:spPr bwMode="auto">
              <a:xfrm>
                <a:off x="1315668" y="3286227"/>
                <a:ext cx="138017" cy="88201"/>
              </a:xfrm>
              <a:custGeom>
                <a:avLst/>
                <a:gdLst>
                  <a:gd name="connsiteX0" fmla="*/ 53721 w 138017"/>
                  <a:gd name="connsiteY0" fmla="*/ 0 h 88201"/>
                  <a:gd name="connsiteX1" fmla="*/ 0 w 138017"/>
                  <a:gd name="connsiteY1" fmla="*/ 34766 h 88201"/>
                  <a:gd name="connsiteX2" fmla="*/ 82582 w 138017"/>
                  <a:gd name="connsiteY2" fmla="*/ 88201 h 88201"/>
                  <a:gd name="connsiteX3" fmla="*/ 138017 w 138017"/>
                  <a:gd name="connsiteY3" fmla="*/ 52102 h 88201"/>
                  <a:gd name="connsiteX4" fmla="*/ 53721 w 138017"/>
                  <a:gd name="connsiteY4" fmla="*/ 0 h 8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017" h="88201" extrusionOk="0">
                    <a:moveTo>
                      <a:pt x="53721" y="0"/>
                    </a:moveTo>
                    <a:lnTo>
                      <a:pt x="0" y="34766"/>
                    </a:lnTo>
                    <a:lnTo>
                      <a:pt x="82582" y="88201"/>
                    </a:lnTo>
                    <a:lnTo>
                      <a:pt x="138017" y="52102"/>
                    </a:lnTo>
                    <a:lnTo>
                      <a:pt x="5372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51" name="Volný tvar: obrazec 70"/>
              <p:cNvSpPr/>
              <p:nvPr/>
            </p:nvSpPr>
            <p:spPr bwMode="auto">
              <a:xfrm>
                <a:off x="1315096" y="3159925"/>
                <a:ext cx="139922" cy="84963"/>
              </a:xfrm>
              <a:custGeom>
                <a:avLst/>
                <a:gdLst>
                  <a:gd name="connsiteX0" fmla="*/ 84773 w 139922"/>
                  <a:gd name="connsiteY0" fmla="*/ 0 h 84963"/>
                  <a:gd name="connsiteX1" fmla="*/ 0 w 139922"/>
                  <a:gd name="connsiteY1" fmla="*/ 51626 h 84963"/>
                  <a:gd name="connsiteX2" fmla="*/ 53911 w 139922"/>
                  <a:gd name="connsiteY2" fmla="*/ 84963 h 84963"/>
                  <a:gd name="connsiteX3" fmla="*/ 139922 w 139922"/>
                  <a:gd name="connsiteY3" fmla="*/ 29337 h 84963"/>
                  <a:gd name="connsiteX4" fmla="*/ 84773 w 139922"/>
                  <a:gd name="connsiteY4" fmla="*/ 0 h 8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922" h="84963" extrusionOk="0">
                    <a:moveTo>
                      <a:pt x="84773" y="0"/>
                    </a:moveTo>
                    <a:lnTo>
                      <a:pt x="0" y="51626"/>
                    </a:lnTo>
                    <a:lnTo>
                      <a:pt x="53911" y="84963"/>
                    </a:lnTo>
                    <a:lnTo>
                      <a:pt x="139922" y="29337"/>
                    </a:lnTo>
                    <a:lnTo>
                      <a:pt x="847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52" name="Volný tvar: obrazec 71"/>
              <p:cNvSpPr/>
              <p:nvPr/>
            </p:nvSpPr>
            <p:spPr bwMode="auto">
              <a:xfrm>
                <a:off x="1200796" y="3341757"/>
                <a:ext cx="165354" cy="107442"/>
              </a:xfrm>
              <a:custGeom>
                <a:avLst/>
                <a:gdLst>
                  <a:gd name="connsiteX0" fmla="*/ 82677 w 165354"/>
                  <a:gd name="connsiteY0" fmla="*/ 0 h 107442"/>
                  <a:gd name="connsiteX1" fmla="*/ 0 w 165354"/>
                  <a:gd name="connsiteY1" fmla="*/ 53531 h 107442"/>
                  <a:gd name="connsiteX2" fmla="*/ 82677 w 165354"/>
                  <a:gd name="connsiteY2" fmla="*/ 107442 h 107442"/>
                  <a:gd name="connsiteX3" fmla="*/ 165354 w 165354"/>
                  <a:gd name="connsiteY3" fmla="*/ 53531 h 107442"/>
                  <a:gd name="connsiteX4" fmla="*/ 82677 w 165354"/>
                  <a:gd name="connsiteY4" fmla="*/ 0 h 107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54" h="107442" extrusionOk="0">
                    <a:moveTo>
                      <a:pt x="82677" y="0"/>
                    </a:moveTo>
                    <a:lnTo>
                      <a:pt x="0" y="53531"/>
                    </a:lnTo>
                    <a:lnTo>
                      <a:pt x="82677" y="107442"/>
                    </a:lnTo>
                    <a:lnTo>
                      <a:pt x="165354" y="53531"/>
                    </a:lnTo>
                    <a:lnTo>
                      <a:pt x="826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53" name="Volný tvar: obrazec 72"/>
              <p:cNvSpPr/>
              <p:nvPr/>
            </p:nvSpPr>
            <p:spPr bwMode="auto">
              <a:xfrm>
                <a:off x="985722" y="3208026"/>
                <a:ext cx="176879" cy="107060"/>
              </a:xfrm>
              <a:custGeom>
                <a:avLst/>
                <a:gdLst>
                  <a:gd name="connsiteX0" fmla="*/ 91059 w 176879"/>
                  <a:gd name="connsiteY0" fmla="*/ 0 h 107060"/>
                  <a:gd name="connsiteX1" fmla="*/ 0 w 176879"/>
                  <a:gd name="connsiteY1" fmla="*/ 47816 h 107060"/>
                  <a:gd name="connsiteX2" fmla="*/ 92107 w 176879"/>
                  <a:gd name="connsiteY2" fmla="*/ 107061 h 107060"/>
                  <a:gd name="connsiteX3" fmla="*/ 176879 w 176879"/>
                  <a:gd name="connsiteY3" fmla="*/ 55436 h 107060"/>
                  <a:gd name="connsiteX4" fmla="*/ 91059 w 176879"/>
                  <a:gd name="connsiteY4" fmla="*/ 0 h 107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79" h="107060" extrusionOk="0">
                    <a:moveTo>
                      <a:pt x="91059" y="0"/>
                    </a:moveTo>
                    <a:lnTo>
                      <a:pt x="0" y="47816"/>
                    </a:lnTo>
                    <a:lnTo>
                      <a:pt x="92107" y="107061"/>
                    </a:lnTo>
                    <a:lnTo>
                      <a:pt x="176879" y="55436"/>
                    </a:lnTo>
                    <a:lnTo>
                      <a:pt x="9105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54" name="Volný tvar: obrazec 73"/>
              <p:cNvSpPr/>
              <p:nvPr/>
            </p:nvSpPr>
            <p:spPr bwMode="auto">
              <a:xfrm>
                <a:off x="1201844" y="3099156"/>
                <a:ext cx="162115" cy="91725"/>
              </a:xfrm>
              <a:custGeom>
                <a:avLst/>
                <a:gdLst>
                  <a:gd name="connsiteX0" fmla="*/ 81629 w 162115"/>
                  <a:gd name="connsiteY0" fmla="*/ 0 h 91725"/>
                  <a:gd name="connsiteX1" fmla="*/ 0 w 162115"/>
                  <a:gd name="connsiteY1" fmla="*/ 42291 h 91725"/>
                  <a:gd name="connsiteX2" fmla="*/ 79915 w 162115"/>
                  <a:gd name="connsiteY2" fmla="*/ 91726 h 91725"/>
                  <a:gd name="connsiteX3" fmla="*/ 162116 w 162115"/>
                  <a:gd name="connsiteY3" fmla="*/ 41719 h 91725"/>
                  <a:gd name="connsiteX4" fmla="*/ 81629 w 162115"/>
                  <a:gd name="connsiteY4" fmla="*/ 0 h 9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15" h="91725" extrusionOk="0">
                    <a:moveTo>
                      <a:pt x="81629" y="0"/>
                    </a:moveTo>
                    <a:lnTo>
                      <a:pt x="0" y="42291"/>
                    </a:lnTo>
                    <a:lnTo>
                      <a:pt x="79915" y="91726"/>
                    </a:lnTo>
                    <a:lnTo>
                      <a:pt x="162116" y="41719"/>
                    </a:lnTo>
                    <a:lnTo>
                      <a:pt x="816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55" name="Volný tvar: obrazec 74"/>
              <p:cNvSpPr/>
              <p:nvPr/>
            </p:nvSpPr>
            <p:spPr bwMode="auto">
              <a:xfrm>
                <a:off x="1401774" y="3208026"/>
                <a:ext cx="179546" cy="109347"/>
              </a:xfrm>
              <a:custGeom>
                <a:avLst/>
                <a:gdLst>
                  <a:gd name="connsiteX0" fmla="*/ 88392 w 179546"/>
                  <a:gd name="connsiteY0" fmla="*/ 0 h 109347"/>
                  <a:gd name="connsiteX1" fmla="*/ 0 w 179546"/>
                  <a:gd name="connsiteY1" fmla="*/ 57245 h 109347"/>
                  <a:gd name="connsiteX2" fmla="*/ 84106 w 179546"/>
                  <a:gd name="connsiteY2" fmla="*/ 109347 h 109347"/>
                  <a:gd name="connsiteX3" fmla="*/ 179546 w 179546"/>
                  <a:gd name="connsiteY3" fmla="*/ 47911 h 109347"/>
                  <a:gd name="connsiteX4" fmla="*/ 88392 w 179546"/>
                  <a:gd name="connsiteY4" fmla="*/ 0 h 10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546" h="109347" extrusionOk="0">
                    <a:moveTo>
                      <a:pt x="88392" y="0"/>
                    </a:moveTo>
                    <a:lnTo>
                      <a:pt x="0" y="57245"/>
                    </a:lnTo>
                    <a:lnTo>
                      <a:pt x="84106" y="109347"/>
                    </a:lnTo>
                    <a:lnTo>
                      <a:pt x="179546" y="47911"/>
                    </a:lnTo>
                    <a:lnTo>
                      <a:pt x="883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grpSp>
        <p:nvGrpSpPr>
          <p:cNvPr id="56" name="Grafický objekt 35"/>
          <p:cNvGrpSpPr/>
          <p:nvPr/>
        </p:nvGrpSpPr>
        <p:grpSpPr>
          <a:xfrm>
            <a:off x="3927279" y="2943500"/>
            <a:ext cx="1370496" cy="1370496"/>
            <a:chOff x="2042493" y="2924944"/>
            <a:chExt cx="1238250" cy="1238250"/>
          </a:xfrm>
        </p:grpSpPr>
        <p:grpSp>
          <p:nvGrpSpPr>
            <p:cNvPr id="57" name="Grafický objekt 35"/>
            <p:cNvGrpSpPr/>
            <p:nvPr/>
          </p:nvGrpSpPr>
          <p:grpSpPr>
            <a:xfrm>
              <a:off x="2042493" y="2924944"/>
              <a:ext cx="1241964" cy="1241964"/>
              <a:chOff x="2042493" y="2924944"/>
              <a:chExt cx="1241964" cy="1241964"/>
            </a:xfrm>
          </p:grpSpPr>
          <p:sp>
            <p:nvSpPr>
              <p:cNvPr id="58" name="Volný tvar: obrazec 77"/>
              <p:cNvSpPr/>
              <p:nvPr/>
            </p:nvSpPr>
            <p:spPr bwMode="auto">
              <a:xfrm>
                <a:off x="2042493" y="2924944"/>
                <a:ext cx="1241964" cy="1241964"/>
              </a:xfrm>
              <a:custGeom>
                <a:avLst/>
                <a:gdLst>
                  <a:gd name="connsiteX0" fmla="*/ 0 w 1241964"/>
                  <a:gd name="connsiteY0" fmla="*/ 0 h 1241964"/>
                  <a:gd name="connsiteX1" fmla="*/ 1241965 w 1241964"/>
                  <a:gd name="connsiteY1" fmla="*/ 0 h 1241964"/>
                  <a:gd name="connsiteX2" fmla="*/ 1241965 w 1241964"/>
                  <a:gd name="connsiteY2" fmla="*/ 1241965 h 1241964"/>
                  <a:gd name="connsiteX3" fmla="*/ 0 w 1241964"/>
                  <a:gd name="connsiteY3" fmla="*/ 1241965 h 124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1241964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1241965"/>
                    </a:lnTo>
                    <a:lnTo>
                      <a:pt x="0" y="1241965"/>
                    </a:lnTo>
                    <a:close/>
                  </a:path>
                </a:pathLst>
              </a:custGeom>
              <a:solidFill>
                <a:srgbClr val="C0613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59" name="Volný tvar: obrazec 78"/>
              <p:cNvSpPr/>
              <p:nvPr/>
            </p:nvSpPr>
            <p:spPr bwMode="auto">
              <a:xfrm>
                <a:off x="2255091" y="3726757"/>
                <a:ext cx="816864" cy="312229"/>
              </a:xfrm>
              <a:custGeom>
                <a:avLst/>
                <a:gdLst>
                  <a:gd name="connsiteX0" fmla="*/ 0 w 816864"/>
                  <a:gd name="connsiteY0" fmla="*/ 0 h 312229"/>
                  <a:gd name="connsiteX1" fmla="*/ 816864 w 816864"/>
                  <a:gd name="connsiteY1" fmla="*/ 0 h 312229"/>
                  <a:gd name="connsiteX2" fmla="*/ 816864 w 816864"/>
                  <a:gd name="connsiteY2" fmla="*/ 312230 h 312229"/>
                  <a:gd name="connsiteX3" fmla="*/ 0 w 816864"/>
                  <a:gd name="connsiteY3" fmla="*/ 312230 h 312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863" h="312229" extrusionOk="0">
                    <a:moveTo>
                      <a:pt x="0" y="0"/>
                    </a:moveTo>
                    <a:lnTo>
                      <a:pt x="816864" y="0"/>
                    </a:lnTo>
                    <a:lnTo>
                      <a:pt x="816864" y="312230"/>
                    </a:lnTo>
                    <a:lnTo>
                      <a:pt x="0" y="312230"/>
                    </a:lnTo>
                    <a:close/>
                  </a:path>
                </a:pathLst>
              </a:custGeom>
              <a:noFill/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60" name="TextovéPole 79"/>
              <p:cNvSpPr txBox="1"/>
              <p:nvPr/>
            </p:nvSpPr>
            <p:spPr bwMode="auto">
              <a:xfrm>
                <a:off x="2357179" y="3692417"/>
                <a:ext cx="646241" cy="22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oběhové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61" name="TextovéPole 80"/>
              <p:cNvSpPr txBox="1"/>
              <p:nvPr/>
            </p:nvSpPr>
            <p:spPr bwMode="auto">
              <a:xfrm>
                <a:off x="2215826" y="3852436"/>
                <a:ext cx="876524" cy="22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hospodářství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grpSp>
          <p:nvGrpSpPr>
            <p:cNvPr id="62" name="Grafický objekt 35"/>
            <p:cNvGrpSpPr/>
            <p:nvPr/>
          </p:nvGrpSpPr>
          <p:grpSpPr>
            <a:xfrm>
              <a:off x="2383118" y="3098394"/>
              <a:ext cx="560726" cy="510216"/>
              <a:chOff x="2383118" y="3098394"/>
              <a:chExt cx="560726" cy="510216"/>
            </a:xfrm>
            <a:solidFill>
              <a:srgbClr val="FFFFFF"/>
            </a:solidFill>
          </p:grpSpPr>
          <p:sp>
            <p:nvSpPr>
              <p:cNvPr id="63" name="Volný tvar: obrazec 82"/>
              <p:cNvSpPr/>
              <p:nvPr/>
            </p:nvSpPr>
            <p:spPr bwMode="auto">
              <a:xfrm>
                <a:off x="2531961" y="3098394"/>
                <a:ext cx="296537" cy="210905"/>
              </a:xfrm>
              <a:custGeom>
                <a:avLst/>
                <a:gdLst>
                  <a:gd name="connsiteX0" fmla="*/ 232051 w 296537"/>
                  <a:gd name="connsiteY0" fmla="*/ 210312 h 210905"/>
                  <a:gd name="connsiteX1" fmla="*/ 268531 w 296537"/>
                  <a:gd name="connsiteY1" fmla="*/ 189262 h 210905"/>
                  <a:gd name="connsiteX2" fmla="*/ 296059 w 296537"/>
                  <a:gd name="connsiteY2" fmla="*/ 110585 h 210905"/>
                  <a:gd name="connsiteX3" fmla="*/ 284533 w 296537"/>
                  <a:gd name="connsiteY3" fmla="*/ 101060 h 210905"/>
                  <a:gd name="connsiteX4" fmla="*/ 263864 w 296537"/>
                  <a:gd name="connsiteY4" fmla="*/ 112967 h 210905"/>
                  <a:gd name="connsiteX5" fmla="*/ 209476 w 296537"/>
                  <a:gd name="connsiteY5" fmla="*/ 18764 h 210905"/>
                  <a:gd name="connsiteX6" fmla="*/ 176996 w 296537"/>
                  <a:gd name="connsiteY6" fmla="*/ 0 h 210905"/>
                  <a:gd name="connsiteX7" fmla="*/ 93271 w 296537"/>
                  <a:gd name="connsiteY7" fmla="*/ 0 h 210905"/>
                  <a:gd name="connsiteX8" fmla="*/ 60791 w 296537"/>
                  <a:gd name="connsiteY8" fmla="*/ 18764 h 210905"/>
                  <a:gd name="connsiteX9" fmla="*/ 2498 w 296537"/>
                  <a:gd name="connsiteY9" fmla="*/ 119920 h 210905"/>
                  <a:gd name="connsiteX10" fmla="*/ 9356 w 296537"/>
                  <a:gd name="connsiteY10" fmla="*/ 145352 h 210905"/>
                  <a:gd name="connsiteX11" fmla="*/ 72507 w 296537"/>
                  <a:gd name="connsiteY11" fmla="*/ 181737 h 210905"/>
                  <a:gd name="connsiteX12" fmla="*/ 97939 w 296537"/>
                  <a:gd name="connsiteY12" fmla="*/ 174879 h 210905"/>
                  <a:gd name="connsiteX13" fmla="*/ 135277 w 296537"/>
                  <a:gd name="connsiteY13" fmla="*/ 110109 h 210905"/>
                  <a:gd name="connsiteX14" fmla="*/ 168709 w 296537"/>
                  <a:gd name="connsiteY14" fmla="*/ 168021 h 210905"/>
                  <a:gd name="connsiteX15" fmla="*/ 148040 w 296537"/>
                  <a:gd name="connsiteY15" fmla="*/ 179927 h 210905"/>
                  <a:gd name="connsiteX16" fmla="*/ 150517 w 296537"/>
                  <a:gd name="connsiteY16" fmla="*/ 194691 h 210905"/>
                  <a:gd name="connsiteX17" fmla="*/ 232051 w 296537"/>
                  <a:gd name="connsiteY17" fmla="*/ 210312 h 21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6537" h="210905" extrusionOk="0">
                    <a:moveTo>
                      <a:pt x="232051" y="210312"/>
                    </a:moveTo>
                    <a:cubicBezTo>
                      <a:pt x="247767" y="213360"/>
                      <a:pt x="263293" y="204406"/>
                      <a:pt x="268531" y="189262"/>
                    </a:cubicBezTo>
                    <a:lnTo>
                      <a:pt x="296059" y="110585"/>
                    </a:lnTo>
                    <a:cubicBezTo>
                      <a:pt x="298535" y="103632"/>
                      <a:pt x="290915" y="97346"/>
                      <a:pt x="284533" y="101060"/>
                    </a:cubicBezTo>
                    <a:lnTo>
                      <a:pt x="263864" y="112967"/>
                    </a:lnTo>
                    <a:lnTo>
                      <a:pt x="209476" y="18764"/>
                    </a:lnTo>
                    <a:cubicBezTo>
                      <a:pt x="202809" y="7144"/>
                      <a:pt x="190426" y="0"/>
                      <a:pt x="176996" y="0"/>
                    </a:cubicBezTo>
                    <a:lnTo>
                      <a:pt x="93271" y="0"/>
                    </a:lnTo>
                    <a:cubicBezTo>
                      <a:pt x="79841" y="0"/>
                      <a:pt x="67459" y="7144"/>
                      <a:pt x="60791" y="18764"/>
                    </a:cubicBezTo>
                    <a:lnTo>
                      <a:pt x="2498" y="119920"/>
                    </a:lnTo>
                    <a:cubicBezTo>
                      <a:pt x="-2645" y="128778"/>
                      <a:pt x="403" y="140208"/>
                      <a:pt x="9356" y="145352"/>
                    </a:cubicBezTo>
                    <a:lnTo>
                      <a:pt x="72507" y="181737"/>
                    </a:lnTo>
                    <a:cubicBezTo>
                      <a:pt x="81365" y="186881"/>
                      <a:pt x="92795" y="183833"/>
                      <a:pt x="97939" y="174879"/>
                    </a:cubicBezTo>
                    <a:lnTo>
                      <a:pt x="135277" y="110109"/>
                    </a:lnTo>
                    <a:lnTo>
                      <a:pt x="168709" y="168021"/>
                    </a:lnTo>
                    <a:lnTo>
                      <a:pt x="148040" y="179927"/>
                    </a:lnTo>
                    <a:cubicBezTo>
                      <a:pt x="141658" y="183642"/>
                      <a:pt x="143278" y="193262"/>
                      <a:pt x="150517" y="194691"/>
                    </a:cubicBezTo>
                    <a:lnTo>
                      <a:pt x="232051" y="210312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64" name="Volný tvar: obrazec 83"/>
              <p:cNvSpPr/>
              <p:nvPr/>
            </p:nvSpPr>
            <p:spPr bwMode="auto">
              <a:xfrm>
                <a:off x="2679905" y="3336946"/>
                <a:ext cx="263939" cy="271664"/>
              </a:xfrm>
              <a:custGeom>
                <a:avLst/>
                <a:gdLst>
                  <a:gd name="connsiteX0" fmla="*/ 259081 w 263939"/>
                  <a:gd name="connsiteY0" fmla="*/ 147306 h 271664"/>
                  <a:gd name="connsiteX1" fmla="*/ 258795 w 263939"/>
                  <a:gd name="connsiteY1" fmla="*/ 109777 h 271664"/>
                  <a:gd name="connsiteX2" fmla="*/ 199645 w 263939"/>
                  <a:gd name="connsiteY2" fmla="*/ 9193 h 271664"/>
                  <a:gd name="connsiteX3" fmla="*/ 174213 w 263939"/>
                  <a:gd name="connsiteY3" fmla="*/ 2526 h 271664"/>
                  <a:gd name="connsiteX4" fmla="*/ 111348 w 263939"/>
                  <a:gd name="connsiteY4" fmla="*/ 39388 h 271664"/>
                  <a:gd name="connsiteX5" fmla="*/ 104776 w 263939"/>
                  <a:gd name="connsiteY5" fmla="*/ 64819 h 271664"/>
                  <a:gd name="connsiteX6" fmla="*/ 142685 w 263939"/>
                  <a:gd name="connsiteY6" fmla="*/ 129304 h 271664"/>
                  <a:gd name="connsiteX7" fmla="*/ 75820 w 263939"/>
                  <a:gd name="connsiteY7" fmla="*/ 129780 h 271664"/>
                  <a:gd name="connsiteX8" fmla="*/ 75629 w 263939"/>
                  <a:gd name="connsiteY8" fmla="*/ 105872 h 271664"/>
                  <a:gd name="connsiteX9" fmla="*/ 61627 w 263939"/>
                  <a:gd name="connsiteY9" fmla="*/ 100729 h 271664"/>
                  <a:gd name="connsiteX10" fmla="*/ 7716 w 263939"/>
                  <a:gd name="connsiteY10" fmla="*/ 163975 h 271664"/>
                  <a:gd name="connsiteX11" fmla="*/ 8002 w 263939"/>
                  <a:gd name="connsiteY11" fmla="*/ 206075 h 271664"/>
                  <a:gd name="connsiteX12" fmla="*/ 62866 w 263939"/>
                  <a:gd name="connsiteY12" fmla="*/ 268940 h 271664"/>
                  <a:gd name="connsiteX13" fmla="*/ 76867 w 263939"/>
                  <a:gd name="connsiteY13" fmla="*/ 263606 h 271664"/>
                  <a:gd name="connsiteX14" fmla="*/ 76677 w 263939"/>
                  <a:gd name="connsiteY14" fmla="*/ 239794 h 271664"/>
                  <a:gd name="connsiteX15" fmla="*/ 185452 w 263939"/>
                  <a:gd name="connsiteY15" fmla="*/ 239032 h 271664"/>
                  <a:gd name="connsiteX16" fmla="*/ 217837 w 263939"/>
                  <a:gd name="connsiteY16" fmla="*/ 219982 h 271664"/>
                  <a:gd name="connsiteX17" fmla="*/ 259081 w 263939"/>
                  <a:gd name="connsiteY17" fmla="*/ 147306 h 27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3939" h="271664" extrusionOk="0">
                    <a:moveTo>
                      <a:pt x="259081" y="147306"/>
                    </a:moveTo>
                    <a:cubicBezTo>
                      <a:pt x="265653" y="135685"/>
                      <a:pt x="265558" y="121303"/>
                      <a:pt x="258795" y="109777"/>
                    </a:cubicBezTo>
                    <a:lnTo>
                      <a:pt x="199645" y="9193"/>
                    </a:lnTo>
                    <a:cubicBezTo>
                      <a:pt x="194406" y="335"/>
                      <a:pt x="183071" y="-2618"/>
                      <a:pt x="174213" y="2526"/>
                    </a:cubicBezTo>
                    <a:lnTo>
                      <a:pt x="111348" y="39388"/>
                    </a:lnTo>
                    <a:cubicBezTo>
                      <a:pt x="102490" y="44626"/>
                      <a:pt x="99537" y="55961"/>
                      <a:pt x="104776" y="64819"/>
                    </a:cubicBezTo>
                    <a:lnTo>
                      <a:pt x="142685" y="129304"/>
                    </a:lnTo>
                    <a:lnTo>
                      <a:pt x="75820" y="129780"/>
                    </a:lnTo>
                    <a:lnTo>
                      <a:pt x="75629" y="105872"/>
                    </a:lnTo>
                    <a:cubicBezTo>
                      <a:pt x="75534" y="98443"/>
                      <a:pt x="66390" y="95109"/>
                      <a:pt x="61627" y="100729"/>
                    </a:cubicBezTo>
                    <a:lnTo>
                      <a:pt x="7716" y="163975"/>
                    </a:lnTo>
                    <a:cubicBezTo>
                      <a:pt x="-2666" y="176167"/>
                      <a:pt x="-2571" y="194074"/>
                      <a:pt x="8002" y="206075"/>
                    </a:cubicBezTo>
                    <a:lnTo>
                      <a:pt x="62866" y="268940"/>
                    </a:lnTo>
                    <a:cubicBezTo>
                      <a:pt x="67723" y="274465"/>
                      <a:pt x="76867" y="271036"/>
                      <a:pt x="76867" y="263606"/>
                    </a:cubicBezTo>
                    <a:lnTo>
                      <a:pt x="76677" y="239794"/>
                    </a:lnTo>
                    <a:lnTo>
                      <a:pt x="185452" y="239032"/>
                    </a:lnTo>
                    <a:cubicBezTo>
                      <a:pt x="198883" y="238936"/>
                      <a:pt x="211170" y="231697"/>
                      <a:pt x="217837" y="219982"/>
                    </a:cubicBezTo>
                    <a:lnTo>
                      <a:pt x="259081" y="147306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65" name="Volný tvar: obrazec 84"/>
              <p:cNvSpPr/>
              <p:nvPr/>
            </p:nvSpPr>
            <p:spPr bwMode="auto">
              <a:xfrm>
                <a:off x="2383118" y="3311388"/>
                <a:ext cx="214587" cy="266018"/>
              </a:xfrm>
              <a:custGeom>
                <a:avLst/>
                <a:gdLst>
                  <a:gd name="connsiteX0" fmla="*/ 196108 w 214587"/>
                  <a:gd name="connsiteY0" fmla="*/ 155909 h 266018"/>
                  <a:gd name="connsiteX1" fmla="*/ 121337 w 214587"/>
                  <a:gd name="connsiteY1" fmla="*/ 155623 h 266018"/>
                  <a:gd name="connsiteX2" fmla="*/ 155056 w 214587"/>
                  <a:gd name="connsiteY2" fmla="*/ 97902 h 266018"/>
                  <a:gd name="connsiteX3" fmla="*/ 175725 w 214587"/>
                  <a:gd name="connsiteY3" fmla="*/ 109903 h 266018"/>
                  <a:gd name="connsiteX4" fmla="*/ 187250 w 214587"/>
                  <a:gd name="connsiteY4" fmla="*/ 100474 h 266018"/>
                  <a:gd name="connsiteX5" fmla="*/ 160294 w 214587"/>
                  <a:gd name="connsiteY5" fmla="*/ 21797 h 266018"/>
                  <a:gd name="connsiteX6" fmla="*/ 123909 w 214587"/>
                  <a:gd name="connsiteY6" fmla="*/ 556 h 266018"/>
                  <a:gd name="connsiteX7" fmla="*/ 41899 w 214587"/>
                  <a:gd name="connsiteY7" fmla="*/ 15701 h 266018"/>
                  <a:gd name="connsiteX8" fmla="*/ 39327 w 214587"/>
                  <a:gd name="connsiteY8" fmla="*/ 30465 h 266018"/>
                  <a:gd name="connsiteX9" fmla="*/ 59901 w 214587"/>
                  <a:gd name="connsiteY9" fmla="*/ 42466 h 266018"/>
                  <a:gd name="connsiteX10" fmla="*/ 5132 w 214587"/>
                  <a:gd name="connsiteY10" fmla="*/ 136478 h 266018"/>
                  <a:gd name="connsiteX11" fmla="*/ 4942 w 214587"/>
                  <a:gd name="connsiteY11" fmla="*/ 174007 h 266018"/>
                  <a:gd name="connsiteX12" fmla="*/ 46566 w 214587"/>
                  <a:gd name="connsiteY12" fmla="*/ 246682 h 266018"/>
                  <a:gd name="connsiteX13" fmla="*/ 78951 w 214587"/>
                  <a:gd name="connsiteY13" fmla="*/ 265542 h 266018"/>
                  <a:gd name="connsiteX14" fmla="*/ 195632 w 214587"/>
                  <a:gd name="connsiteY14" fmla="*/ 266018 h 266018"/>
                  <a:gd name="connsiteX15" fmla="*/ 214301 w 214587"/>
                  <a:gd name="connsiteY15" fmla="*/ 247540 h 266018"/>
                  <a:gd name="connsiteX16" fmla="*/ 214587 w 214587"/>
                  <a:gd name="connsiteY16" fmla="*/ 174673 h 266018"/>
                  <a:gd name="connsiteX17" fmla="*/ 196108 w 214587"/>
                  <a:gd name="connsiteY17" fmla="*/ 155909 h 266018"/>
                  <a:gd name="connsiteX18" fmla="*/ 196108 w 214587"/>
                  <a:gd name="connsiteY18" fmla="*/ 155909 h 266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4587" h="266018" extrusionOk="0">
                    <a:moveTo>
                      <a:pt x="196108" y="155909"/>
                    </a:moveTo>
                    <a:lnTo>
                      <a:pt x="121337" y="155623"/>
                    </a:lnTo>
                    <a:lnTo>
                      <a:pt x="155056" y="97902"/>
                    </a:lnTo>
                    <a:lnTo>
                      <a:pt x="175725" y="109903"/>
                    </a:lnTo>
                    <a:cubicBezTo>
                      <a:pt x="182107" y="113618"/>
                      <a:pt x="189631" y="107427"/>
                      <a:pt x="187250" y="100474"/>
                    </a:cubicBezTo>
                    <a:lnTo>
                      <a:pt x="160294" y="21797"/>
                    </a:lnTo>
                    <a:cubicBezTo>
                      <a:pt x="155151" y="6652"/>
                      <a:pt x="139625" y="-2396"/>
                      <a:pt x="123909" y="556"/>
                    </a:cubicBezTo>
                    <a:lnTo>
                      <a:pt x="41899" y="15701"/>
                    </a:lnTo>
                    <a:cubicBezTo>
                      <a:pt x="34660" y="17035"/>
                      <a:pt x="32945" y="26655"/>
                      <a:pt x="39327" y="30465"/>
                    </a:cubicBezTo>
                    <a:lnTo>
                      <a:pt x="59901" y="42466"/>
                    </a:lnTo>
                    <a:lnTo>
                      <a:pt x="5132" y="136478"/>
                    </a:lnTo>
                    <a:cubicBezTo>
                      <a:pt x="-1631" y="148099"/>
                      <a:pt x="-1726" y="162386"/>
                      <a:pt x="4942" y="174007"/>
                    </a:cubicBezTo>
                    <a:lnTo>
                      <a:pt x="46566" y="246682"/>
                    </a:lnTo>
                    <a:cubicBezTo>
                      <a:pt x="53233" y="258303"/>
                      <a:pt x="65616" y="265542"/>
                      <a:pt x="78951" y="265542"/>
                    </a:cubicBezTo>
                    <a:lnTo>
                      <a:pt x="195632" y="266018"/>
                    </a:lnTo>
                    <a:cubicBezTo>
                      <a:pt x="205919" y="266018"/>
                      <a:pt x="214301" y="257731"/>
                      <a:pt x="214301" y="247540"/>
                    </a:cubicBezTo>
                    <a:lnTo>
                      <a:pt x="214587" y="174673"/>
                    </a:lnTo>
                    <a:cubicBezTo>
                      <a:pt x="214682" y="164291"/>
                      <a:pt x="206395" y="155909"/>
                      <a:pt x="196108" y="155909"/>
                    </a:cubicBezTo>
                    <a:lnTo>
                      <a:pt x="196108" y="155909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grpSp>
        <p:nvGrpSpPr>
          <p:cNvPr id="66" name="Grafický objekt 31"/>
          <p:cNvGrpSpPr/>
          <p:nvPr/>
        </p:nvGrpSpPr>
        <p:grpSpPr>
          <a:xfrm>
            <a:off x="5450438" y="2943500"/>
            <a:ext cx="1374607" cy="1374607"/>
            <a:chOff x="3418674" y="2924944"/>
            <a:chExt cx="1241964" cy="1241964"/>
          </a:xfrm>
        </p:grpSpPr>
        <p:grpSp>
          <p:nvGrpSpPr>
            <p:cNvPr id="67" name="Grafický objekt 31"/>
            <p:cNvGrpSpPr/>
            <p:nvPr/>
          </p:nvGrpSpPr>
          <p:grpSpPr>
            <a:xfrm>
              <a:off x="3418674" y="2924944"/>
              <a:ext cx="1241964" cy="1241964"/>
              <a:chOff x="3418674" y="2924944"/>
              <a:chExt cx="1241964" cy="1241964"/>
            </a:xfrm>
          </p:grpSpPr>
          <p:sp>
            <p:nvSpPr>
              <p:cNvPr id="68" name="Volný tvar: obrazec 87"/>
              <p:cNvSpPr/>
              <p:nvPr/>
            </p:nvSpPr>
            <p:spPr bwMode="auto">
              <a:xfrm>
                <a:off x="3418674" y="2924944"/>
                <a:ext cx="1241964" cy="1241964"/>
              </a:xfrm>
              <a:custGeom>
                <a:avLst/>
                <a:gdLst>
                  <a:gd name="connsiteX0" fmla="*/ 0 w 1241964"/>
                  <a:gd name="connsiteY0" fmla="*/ 0 h 1241964"/>
                  <a:gd name="connsiteX1" fmla="*/ 1241965 w 1241964"/>
                  <a:gd name="connsiteY1" fmla="*/ 0 h 1241964"/>
                  <a:gd name="connsiteX2" fmla="*/ 1241965 w 1241964"/>
                  <a:gd name="connsiteY2" fmla="*/ 1241965 h 1241964"/>
                  <a:gd name="connsiteX3" fmla="*/ 0 w 1241964"/>
                  <a:gd name="connsiteY3" fmla="*/ 1241965 h 124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1241964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1241965"/>
                    </a:lnTo>
                    <a:lnTo>
                      <a:pt x="0" y="1241965"/>
                    </a:lnTo>
                    <a:close/>
                  </a:path>
                </a:pathLst>
              </a:custGeom>
              <a:solidFill>
                <a:srgbClr val="EE7AAE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69" name="Volný tvar: obrazec 88"/>
              <p:cNvSpPr/>
              <p:nvPr/>
            </p:nvSpPr>
            <p:spPr bwMode="auto">
              <a:xfrm>
                <a:off x="3549833" y="3811245"/>
                <a:ext cx="979741" cy="143160"/>
              </a:xfrm>
              <a:custGeom>
                <a:avLst/>
                <a:gdLst>
                  <a:gd name="connsiteX0" fmla="*/ 0 w 979741"/>
                  <a:gd name="connsiteY0" fmla="*/ 0 h 143160"/>
                  <a:gd name="connsiteX1" fmla="*/ 979742 w 979741"/>
                  <a:gd name="connsiteY1" fmla="*/ 0 h 143160"/>
                  <a:gd name="connsiteX2" fmla="*/ 979742 w 979741"/>
                  <a:gd name="connsiteY2" fmla="*/ 143161 h 143160"/>
                  <a:gd name="connsiteX3" fmla="*/ 0 w 979741"/>
                  <a:gd name="connsiteY3" fmla="*/ 143161 h 143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9741" h="143160" extrusionOk="0">
                    <a:moveTo>
                      <a:pt x="0" y="0"/>
                    </a:moveTo>
                    <a:lnTo>
                      <a:pt x="979742" y="0"/>
                    </a:lnTo>
                    <a:lnTo>
                      <a:pt x="979742" y="143161"/>
                    </a:lnTo>
                    <a:lnTo>
                      <a:pt x="0" y="143161"/>
                    </a:lnTo>
                    <a:close/>
                  </a:path>
                </a:pathLst>
              </a:custGeom>
              <a:noFill/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70" name="TextovéPole 89"/>
              <p:cNvSpPr txBox="1"/>
              <p:nvPr/>
            </p:nvSpPr>
            <p:spPr bwMode="auto">
              <a:xfrm>
                <a:off x="3500839" y="3788638"/>
                <a:ext cx="1124187" cy="22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cs typeface="Arial"/>
                  </a:rPr>
                  <a:t>lidé a dovednosti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grpSp>
          <p:nvGrpSpPr>
            <p:cNvPr id="71" name="Grafický objekt 31"/>
            <p:cNvGrpSpPr/>
            <p:nvPr/>
          </p:nvGrpSpPr>
          <p:grpSpPr>
            <a:xfrm>
              <a:off x="3825391" y="3117158"/>
              <a:ext cx="565594" cy="565499"/>
              <a:chOff x="3825391" y="3117158"/>
              <a:chExt cx="565594" cy="565499"/>
            </a:xfrm>
            <a:solidFill>
              <a:srgbClr val="FFFFFF"/>
            </a:solidFill>
          </p:grpSpPr>
          <p:sp>
            <p:nvSpPr>
              <p:cNvPr id="72" name="Volný tvar: obrazec 91"/>
              <p:cNvSpPr/>
              <p:nvPr/>
            </p:nvSpPr>
            <p:spPr bwMode="auto">
              <a:xfrm>
                <a:off x="3919593" y="3117158"/>
                <a:ext cx="235648" cy="235648"/>
              </a:xfrm>
              <a:custGeom>
                <a:avLst/>
                <a:gdLst>
                  <a:gd name="connsiteX0" fmla="*/ 117824 w 235648"/>
                  <a:gd name="connsiteY0" fmla="*/ 235648 h 235648"/>
                  <a:gd name="connsiteX1" fmla="*/ 0 w 235648"/>
                  <a:gd name="connsiteY1" fmla="*/ 117824 h 235648"/>
                  <a:gd name="connsiteX2" fmla="*/ 117824 w 235648"/>
                  <a:gd name="connsiteY2" fmla="*/ 0 h 235648"/>
                  <a:gd name="connsiteX3" fmla="*/ 235649 w 235648"/>
                  <a:gd name="connsiteY3" fmla="*/ 117824 h 235648"/>
                  <a:gd name="connsiteX4" fmla="*/ 117824 w 235648"/>
                  <a:gd name="connsiteY4" fmla="*/ 235648 h 235648"/>
                  <a:gd name="connsiteX5" fmla="*/ 117824 w 235648"/>
                  <a:gd name="connsiteY5" fmla="*/ 235648 h 2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5648" h="235648" extrusionOk="0">
                    <a:moveTo>
                      <a:pt x="117824" y="235648"/>
                    </a:moveTo>
                    <a:cubicBezTo>
                      <a:pt x="52864" y="235648"/>
                      <a:pt x="0" y="182785"/>
                      <a:pt x="0" y="117824"/>
                    </a:cubicBezTo>
                    <a:cubicBezTo>
                      <a:pt x="0" y="52864"/>
                      <a:pt x="52864" y="0"/>
                      <a:pt x="117824" y="0"/>
                    </a:cubicBezTo>
                    <a:cubicBezTo>
                      <a:pt x="182785" y="0"/>
                      <a:pt x="235649" y="52864"/>
                      <a:pt x="235649" y="117824"/>
                    </a:cubicBezTo>
                    <a:cubicBezTo>
                      <a:pt x="235649" y="182785"/>
                      <a:pt x="182880" y="235648"/>
                      <a:pt x="117824" y="235648"/>
                    </a:cubicBezTo>
                    <a:lnTo>
                      <a:pt x="117824" y="235648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73" name="Volný tvar: obrazec 92"/>
              <p:cNvSpPr/>
              <p:nvPr/>
            </p:nvSpPr>
            <p:spPr bwMode="auto">
              <a:xfrm>
                <a:off x="3825391" y="3399516"/>
                <a:ext cx="343947" cy="212466"/>
              </a:xfrm>
              <a:custGeom>
                <a:avLst/>
                <a:gdLst>
                  <a:gd name="connsiteX0" fmla="*/ 111919 w 343947"/>
                  <a:gd name="connsiteY0" fmla="*/ 345 h 212466"/>
                  <a:gd name="connsiteX1" fmla="*/ 0 w 343947"/>
                  <a:gd name="connsiteY1" fmla="*/ 112263 h 212466"/>
                  <a:gd name="connsiteX2" fmla="*/ 0 w 343947"/>
                  <a:gd name="connsiteY2" fmla="*/ 194750 h 212466"/>
                  <a:gd name="connsiteX3" fmla="*/ 17717 w 343947"/>
                  <a:gd name="connsiteY3" fmla="*/ 212466 h 212466"/>
                  <a:gd name="connsiteX4" fmla="*/ 235744 w 343947"/>
                  <a:gd name="connsiteY4" fmla="*/ 212466 h 212466"/>
                  <a:gd name="connsiteX5" fmla="*/ 235744 w 343947"/>
                  <a:gd name="connsiteY5" fmla="*/ 135885 h 212466"/>
                  <a:gd name="connsiteX6" fmla="*/ 311372 w 343947"/>
                  <a:gd name="connsiteY6" fmla="*/ 48636 h 212466"/>
                  <a:gd name="connsiteX7" fmla="*/ 343948 w 343947"/>
                  <a:gd name="connsiteY7" fmla="*/ 4821 h 212466"/>
                  <a:gd name="connsiteX8" fmla="*/ 111919 w 343947"/>
                  <a:gd name="connsiteY8" fmla="*/ 345 h 212466"/>
                  <a:gd name="connsiteX9" fmla="*/ 111919 w 343947"/>
                  <a:gd name="connsiteY9" fmla="*/ 345 h 212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3947" h="212466" extrusionOk="0">
                    <a:moveTo>
                      <a:pt x="111919" y="345"/>
                    </a:moveTo>
                    <a:cubicBezTo>
                      <a:pt x="50197" y="345"/>
                      <a:pt x="0" y="50541"/>
                      <a:pt x="0" y="112263"/>
                    </a:cubicBezTo>
                    <a:lnTo>
                      <a:pt x="0" y="194750"/>
                    </a:lnTo>
                    <a:cubicBezTo>
                      <a:pt x="0" y="204370"/>
                      <a:pt x="8001" y="212466"/>
                      <a:pt x="17717" y="212466"/>
                    </a:cubicBezTo>
                    <a:lnTo>
                      <a:pt x="235744" y="212466"/>
                    </a:lnTo>
                    <a:lnTo>
                      <a:pt x="235744" y="135885"/>
                    </a:lnTo>
                    <a:cubicBezTo>
                      <a:pt x="235744" y="91594"/>
                      <a:pt x="268700" y="55018"/>
                      <a:pt x="311372" y="48636"/>
                    </a:cubicBezTo>
                    <a:cubicBezTo>
                      <a:pt x="317468" y="30729"/>
                      <a:pt x="329089" y="15680"/>
                      <a:pt x="343948" y="4821"/>
                    </a:cubicBezTo>
                    <a:cubicBezTo>
                      <a:pt x="320231" y="-1846"/>
                      <a:pt x="318992" y="345"/>
                      <a:pt x="111919" y="345"/>
                    </a:cubicBezTo>
                    <a:lnTo>
                      <a:pt x="111919" y="345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74" name="Volný tvar: obrazec 93"/>
              <p:cNvSpPr/>
              <p:nvPr/>
            </p:nvSpPr>
            <p:spPr bwMode="auto">
              <a:xfrm>
                <a:off x="4119904" y="3435198"/>
                <a:ext cx="259460" cy="139160"/>
              </a:xfrm>
              <a:custGeom>
                <a:avLst/>
                <a:gdLst>
                  <a:gd name="connsiteX0" fmla="*/ 229838 w 259460"/>
                  <a:gd name="connsiteY0" fmla="*/ 58960 h 139160"/>
                  <a:gd name="connsiteX1" fmla="*/ 200406 w 259460"/>
                  <a:gd name="connsiteY1" fmla="*/ 58960 h 139160"/>
                  <a:gd name="connsiteX2" fmla="*/ 200406 w 259460"/>
                  <a:gd name="connsiteY2" fmla="*/ 41243 h 139160"/>
                  <a:gd name="connsiteX3" fmla="*/ 159163 w 259460"/>
                  <a:gd name="connsiteY3" fmla="*/ 0 h 139160"/>
                  <a:gd name="connsiteX4" fmla="*/ 100203 w 259460"/>
                  <a:gd name="connsiteY4" fmla="*/ 0 h 139160"/>
                  <a:gd name="connsiteX5" fmla="*/ 58960 w 259460"/>
                  <a:gd name="connsiteY5" fmla="*/ 41243 h 139160"/>
                  <a:gd name="connsiteX6" fmla="*/ 58960 w 259460"/>
                  <a:gd name="connsiteY6" fmla="*/ 58960 h 139160"/>
                  <a:gd name="connsiteX7" fmla="*/ 29527 w 259460"/>
                  <a:gd name="connsiteY7" fmla="*/ 58960 h 139160"/>
                  <a:gd name="connsiteX8" fmla="*/ 0 w 259460"/>
                  <a:gd name="connsiteY8" fmla="*/ 71533 h 139160"/>
                  <a:gd name="connsiteX9" fmla="*/ 129730 w 259460"/>
                  <a:gd name="connsiteY9" fmla="*/ 139160 h 139160"/>
                  <a:gd name="connsiteX10" fmla="*/ 259461 w 259460"/>
                  <a:gd name="connsiteY10" fmla="*/ 71533 h 139160"/>
                  <a:gd name="connsiteX11" fmla="*/ 229838 w 259460"/>
                  <a:gd name="connsiteY11" fmla="*/ 58960 h 139160"/>
                  <a:gd name="connsiteX12" fmla="*/ 229838 w 259460"/>
                  <a:gd name="connsiteY12" fmla="*/ 58960 h 139160"/>
                  <a:gd name="connsiteX13" fmla="*/ 94297 w 259460"/>
                  <a:gd name="connsiteY13" fmla="*/ 58960 h 139160"/>
                  <a:gd name="connsiteX14" fmla="*/ 94297 w 259460"/>
                  <a:gd name="connsiteY14" fmla="*/ 41243 h 139160"/>
                  <a:gd name="connsiteX15" fmla="*/ 100203 w 259460"/>
                  <a:gd name="connsiteY15" fmla="*/ 35338 h 139160"/>
                  <a:gd name="connsiteX16" fmla="*/ 159163 w 259460"/>
                  <a:gd name="connsiteY16" fmla="*/ 35338 h 139160"/>
                  <a:gd name="connsiteX17" fmla="*/ 165068 w 259460"/>
                  <a:gd name="connsiteY17" fmla="*/ 41243 h 139160"/>
                  <a:gd name="connsiteX18" fmla="*/ 165068 w 259460"/>
                  <a:gd name="connsiteY18" fmla="*/ 58960 h 139160"/>
                  <a:gd name="connsiteX19" fmla="*/ 94297 w 259460"/>
                  <a:gd name="connsiteY19" fmla="*/ 58960 h 13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9460" h="139160" extrusionOk="0">
                    <a:moveTo>
                      <a:pt x="229838" y="58960"/>
                    </a:moveTo>
                    <a:lnTo>
                      <a:pt x="200406" y="58960"/>
                    </a:lnTo>
                    <a:lnTo>
                      <a:pt x="200406" y="41243"/>
                    </a:lnTo>
                    <a:cubicBezTo>
                      <a:pt x="200406" y="18478"/>
                      <a:pt x="181927" y="0"/>
                      <a:pt x="159163" y="0"/>
                    </a:cubicBezTo>
                    <a:lnTo>
                      <a:pt x="100203" y="0"/>
                    </a:lnTo>
                    <a:cubicBezTo>
                      <a:pt x="77438" y="0"/>
                      <a:pt x="58960" y="18478"/>
                      <a:pt x="58960" y="41243"/>
                    </a:cubicBezTo>
                    <a:lnTo>
                      <a:pt x="58960" y="58960"/>
                    </a:lnTo>
                    <a:lnTo>
                      <a:pt x="29527" y="58960"/>
                    </a:lnTo>
                    <a:cubicBezTo>
                      <a:pt x="17907" y="58960"/>
                      <a:pt x="7525" y="63818"/>
                      <a:pt x="0" y="71533"/>
                    </a:cubicBezTo>
                    <a:lnTo>
                      <a:pt x="129730" y="139160"/>
                    </a:lnTo>
                    <a:lnTo>
                      <a:pt x="259461" y="71533"/>
                    </a:lnTo>
                    <a:cubicBezTo>
                      <a:pt x="251936" y="63818"/>
                      <a:pt x="241459" y="58960"/>
                      <a:pt x="229838" y="58960"/>
                    </a:cubicBezTo>
                    <a:lnTo>
                      <a:pt x="229838" y="58960"/>
                    </a:lnTo>
                    <a:close/>
                    <a:moveTo>
                      <a:pt x="94297" y="58960"/>
                    </a:moveTo>
                    <a:lnTo>
                      <a:pt x="94297" y="41243"/>
                    </a:lnTo>
                    <a:cubicBezTo>
                      <a:pt x="94297" y="38005"/>
                      <a:pt x="96965" y="35338"/>
                      <a:pt x="100203" y="35338"/>
                    </a:cubicBezTo>
                    <a:lnTo>
                      <a:pt x="159163" y="35338"/>
                    </a:lnTo>
                    <a:cubicBezTo>
                      <a:pt x="162401" y="35338"/>
                      <a:pt x="165068" y="38005"/>
                      <a:pt x="165068" y="41243"/>
                    </a:cubicBezTo>
                    <a:lnTo>
                      <a:pt x="165068" y="58960"/>
                    </a:lnTo>
                    <a:lnTo>
                      <a:pt x="94297" y="5896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75" name="Volný tvar: obrazec 94"/>
              <p:cNvSpPr/>
              <p:nvPr/>
            </p:nvSpPr>
            <p:spPr bwMode="auto">
              <a:xfrm>
                <a:off x="4108188" y="3540449"/>
                <a:ext cx="282797" cy="142208"/>
              </a:xfrm>
              <a:custGeom>
                <a:avLst/>
                <a:gdLst>
                  <a:gd name="connsiteX0" fmla="*/ 149542 w 282797"/>
                  <a:gd name="connsiteY0" fmla="*/ 69532 h 142208"/>
                  <a:gd name="connsiteX1" fmla="*/ 133255 w 282797"/>
                  <a:gd name="connsiteY1" fmla="*/ 69532 h 142208"/>
                  <a:gd name="connsiteX2" fmla="*/ 0 w 282797"/>
                  <a:gd name="connsiteY2" fmla="*/ 0 h 142208"/>
                  <a:gd name="connsiteX3" fmla="*/ 0 w 282797"/>
                  <a:gd name="connsiteY3" fmla="*/ 100965 h 142208"/>
                  <a:gd name="connsiteX4" fmla="*/ 41243 w 282797"/>
                  <a:gd name="connsiteY4" fmla="*/ 142208 h 142208"/>
                  <a:gd name="connsiteX5" fmla="*/ 241554 w 282797"/>
                  <a:gd name="connsiteY5" fmla="*/ 142208 h 142208"/>
                  <a:gd name="connsiteX6" fmla="*/ 282797 w 282797"/>
                  <a:gd name="connsiteY6" fmla="*/ 100965 h 142208"/>
                  <a:gd name="connsiteX7" fmla="*/ 282797 w 282797"/>
                  <a:gd name="connsiteY7" fmla="*/ 0 h 142208"/>
                  <a:gd name="connsiteX8" fmla="*/ 149542 w 282797"/>
                  <a:gd name="connsiteY8" fmla="*/ 69532 h 14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797" h="142208" extrusionOk="0">
                    <a:moveTo>
                      <a:pt x="149542" y="69532"/>
                    </a:moveTo>
                    <a:cubicBezTo>
                      <a:pt x="144399" y="72199"/>
                      <a:pt x="138303" y="72199"/>
                      <a:pt x="133255" y="69532"/>
                    </a:cubicBezTo>
                    <a:lnTo>
                      <a:pt x="0" y="0"/>
                    </a:lnTo>
                    <a:lnTo>
                      <a:pt x="0" y="100965"/>
                    </a:lnTo>
                    <a:cubicBezTo>
                      <a:pt x="0" y="123730"/>
                      <a:pt x="18479" y="142208"/>
                      <a:pt x="41243" y="142208"/>
                    </a:cubicBezTo>
                    <a:lnTo>
                      <a:pt x="241554" y="142208"/>
                    </a:lnTo>
                    <a:cubicBezTo>
                      <a:pt x="264319" y="142208"/>
                      <a:pt x="282797" y="123730"/>
                      <a:pt x="282797" y="100965"/>
                    </a:cubicBezTo>
                    <a:lnTo>
                      <a:pt x="282797" y="0"/>
                    </a:lnTo>
                    <a:lnTo>
                      <a:pt x="149542" y="69532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sp>
        <p:nvSpPr>
          <p:cNvPr id="76" name="TextovéPole 120"/>
          <p:cNvSpPr txBox="1"/>
          <p:nvPr/>
        </p:nvSpPr>
        <p:spPr bwMode="auto">
          <a:xfrm>
            <a:off x="1648271" y="4561225"/>
            <a:ext cx="624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musí být vazba na cíl FST: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zmírnit dopady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(přímo nebo nepřímo)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 přechodu na klimaticky neutrální ekonomiku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77" name="Rovnoramenný trojúhelník 1"/>
          <p:cNvSpPr/>
          <p:nvPr/>
        </p:nvSpPr>
        <p:spPr bwMode="auto">
          <a:xfrm rot="5400000">
            <a:off x="891857" y="4748901"/>
            <a:ext cx="344476" cy="2969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78" name="Rovnoramenný trojúhelník 121"/>
          <p:cNvSpPr/>
          <p:nvPr/>
        </p:nvSpPr>
        <p:spPr bwMode="auto">
          <a:xfrm rot="5400000">
            <a:off x="1220903" y="4748901"/>
            <a:ext cx="344476" cy="2969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79" name="TextovéPole 122"/>
          <p:cNvSpPr txBox="1"/>
          <p:nvPr/>
        </p:nvSpPr>
        <p:spPr bwMode="auto">
          <a:xfrm>
            <a:off x="1636151" y="5453469"/>
            <a:ext cx="624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OPST nebude podporovat vše, máme i další programy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–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 detailní nastavení rozmezí programů řešíme</a:t>
            </a:r>
            <a:endParaRPr kumimoji="0" lang="cs-CZ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80" name="Rovnoramenný trojúhelník 123"/>
          <p:cNvSpPr/>
          <p:nvPr/>
        </p:nvSpPr>
        <p:spPr bwMode="auto">
          <a:xfrm rot="5400000">
            <a:off x="891856" y="5612997"/>
            <a:ext cx="344476" cy="2969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81" name="Rovnoramenný trojúhelník 124"/>
          <p:cNvSpPr/>
          <p:nvPr/>
        </p:nvSpPr>
        <p:spPr bwMode="auto">
          <a:xfrm rot="5400000">
            <a:off x="1220902" y="5612997"/>
            <a:ext cx="344476" cy="296963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25"/>
          <p:cNvGrpSpPr/>
          <p:nvPr/>
        </p:nvGrpSpPr>
        <p:grpSpPr>
          <a:xfrm>
            <a:off x="5486426" y="1757993"/>
            <a:ext cx="2662553" cy="369332"/>
            <a:chOff x="5149807" y="2373713"/>
            <a:chExt cx="2662553" cy="369332"/>
          </a:xfrm>
        </p:grpSpPr>
        <p:sp>
          <p:nvSpPr>
            <p:cNvPr id="5" name="TextovéPole 26"/>
            <p:cNvSpPr txBox="1"/>
            <p:nvPr/>
          </p:nvSpPr>
          <p:spPr bwMode="auto">
            <a:xfrm flipH="1">
              <a:off x="5149807" y="2373713"/>
              <a:ext cx="23745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strategické projekty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6" name="Hvězda: pěticípá 9"/>
            <p:cNvSpPr/>
            <p:nvPr/>
          </p:nvSpPr>
          <p:spPr bwMode="auto">
            <a:xfrm>
              <a:off x="7452320" y="2373713"/>
              <a:ext cx="360040" cy="360040"/>
            </a:xfrm>
            <a:prstGeom prst="star5">
              <a:avLst>
                <a:gd name="adj" fmla="val 30037"/>
                <a:gd name="hf" fmla="val 105146"/>
                <a:gd name="vf" fmla="val 110557"/>
              </a:avLst>
            </a:prstGeom>
            <a:solidFill>
              <a:srgbClr val="E73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sp>
        <p:nvSpPr>
          <p:cNvPr id="7" name="TextovéPole 28"/>
          <p:cNvSpPr txBox="1"/>
          <p:nvPr/>
        </p:nvSpPr>
        <p:spPr bwMode="auto">
          <a:xfrm flipH="1">
            <a:off x="1095679" y="17603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ostatní projekty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8" name="Obdélník 29"/>
          <p:cNvSpPr/>
          <p:nvPr/>
        </p:nvSpPr>
        <p:spPr bwMode="auto">
          <a:xfrm>
            <a:off x="3110161" y="1800103"/>
            <a:ext cx="289774" cy="289774"/>
          </a:xfrm>
          <a:prstGeom prst="rect">
            <a:avLst/>
          </a:prstGeom>
          <a:solidFill>
            <a:srgbClr val="3E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9" name="Ovál 30"/>
          <p:cNvSpPr/>
          <p:nvPr/>
        </p:nvSpPr>
        <p:spPr bwMode="auto">
          <a:xfrm>
            <a:off x="3507127" y="1797772"/>
            <a:ext cx="289774" cy="289774"/>
          </a:xfrm>
          <a:prstGeom prst="ellipse">
            <a:avLst/>
          </a:prstGeom>
          <a:solidFill>
            <a:srgbClr val="3E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0" name="Ovál 32"/>
          <p:cNvSpPr/>
          <p:nvPr/>
        </p:nvSpPr>
        <p:spPr bwMode="auto">
          <a:xfrm>
            <a:off x="4448240" y="676351"/>
            <a:ext cx="204161" cy="2041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11" name="Spojnice: pravoúhlá 5"/>
          <p:cNvCxnSpPr>
            <a:stCxn id="10" idx="4"/>
            <a:endCxn id="5" idx="0"/>
          </p:cNvCxnSpPr>
          <p:nvPr/>
        </p:nvCxnSpPr>
        <p:spPr bwMode="auto">
          <a:xfrm rot="16199998" flipH="1">
            <a:off x="5173263" y="257568"/>
            <a:ext cx="877481" cy="2123365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pojnice: pravoúhlá 19"/>
          <p:cNvCxnSpPr>
            <a:stCxn id="10" idx="4"/>
            <a:endCxn id="7" idx="0"/>
          </p:cNvCxnSpPr>
          <p:nvPr/>
        </p:nvCxnSpPr>
        <p:spPr bwMode="auto">
          <a:xfrm rot="5400000">
            <a:off x="2959158" y="169161"/>
            <a:ext cx="879812" cy="2302514"/>
          </a:xfrm>
          <a:prstGeom prst="bentConnector3">
            <a:avLst>
              <a:gd name="adj1" fmla="val 49011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35"/>
          <p:cNvGrpSpPr/>
          <p:nvPr/>
        </p:nvGrpSpPr>
        <p:grpSpPr>
          <a:xfrm>
            <a:off x="5270401" y="3310421"/>
            <a:ext cx="2806570" cy="922603"/>
            <a:chOff x="5387772" y="3891551"/>
            <a:chExt cx="2806570" cy="922603"/>
          </a:xfrm>
        </p:grpSpPr>
        <p:sp>
          <p:nvSpPr>
            <p:cNvPr id="14" name="Rovnoramenný trojúhelník 36"/>
            <p:cNvSpPr/>
            <p:nvPr/>
          </p:nvSpPr>
          <p:spPr bwMode="auto">
            <a:xfrm>
              <a:off x="6529137" y="3891551"/>
              <a:ext cx="523834" cy="451581"/>
            </a:xfrm>
            <a:prstGeom prst="triangle">
              <a:avLst>
                <a:gd name="adj" fmla="val 50000"/>
              </a:avLst>
            </a:prstGeom>
            <a:solidFill>
              <a:srgbClr val="24B2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rgbClr val="FFFFFF"/>
                  </a:solidFill>
                  <a:latin typeface="roboto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15" name="TextovéPole 37"/>
            <p:cNvSpPr txBox="1"/>
            <p:nvPr/>
          </p:nvSpPr>
          <p:spPr bwMode="auto">
            <a:xfrm>
              <a:off x="5387772" y="4506377"/>
              <a:ext cx="2806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1200" cap="none" spc="0" normalizeH="0" baseline="0" noProof="0">
                  <a:ln>
                    <a:noFill/>
                  </a:ln>
                  <a:solidFill>
                    <a:srgbClr val="24B2A3"/>
                  </a:solidFill>
                  <a:effectLst/>
                  <a:uLnTx/>
                  <a:uFillTx/>
                  <a:latin typeface="roboto"/>
                  <a:cs typeface="Arial"/>
                </a:rPr>
                <a:t>předběžná studie proveditelnosti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cxnSp>
        <p:nvCxnSpPr>
          <p:cNvPr id="16" name="Přímá spojnice se šipkou 41"/>
          <p:cNvCxnSpPr>
            <a:stCxn id="5" idx="2"/>
          </p:cNvCxnSpPr>
          <p:nvPr/>
        </p:nvCxnSpPr>
        <p:spPr bwMode="auto">
          <a:xfrm flipH="1">
            <a:off x="6673686" y="2127325"/>
            <a:ext cx="0" cy="108565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pojnice: pravoúhlá 68"/>
          <p:cNvCxnSpPr/>
          <p:nvPr/>
        </p:nvCxnSpPr>
        <p:spPr bwMode="auto">
          <a:xfrm rot="16199998" flipH="1">
            <a:off x="2256165" y="2118967"/>
            <a:ext cx="1270461" cy="1287177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pojnice: pravoúhlá 73"/>
          <p:cNvCxnSpPr>
            <a:stCxn id="7" idx="2"/>
          </p:cNvCxnSpPr>
          <p:nvPr/>
        </p:nvCxnSpPr>
        <p:spPr bwMode="auto">
          <a:xfrm rot="5400000">
            <a:off x="939306" y="2130059"/>
            <a:ext cx="1308905" cy="1308098"/>
          </a:xfrm>
          <a:prstGeom prst="bentConnector3">
            <a:avLst>
              <a:gd name="adj1" fmla="val 48545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49"/>
          <p:cNvCxnSpPr>
            <a:stCxn id="15" idx="2"/>
          </p:cNvCxnSpPr>
          <p:nvPr/>
        </p:nvCxnSpPr>
        <p:spPr bwMode="auto">
          <a:xfrm flipH="1">
            <a:off x="6673685" y="4233024"/>
            <a:ext cx="1" cy="60636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51"/>
          <p:cNvSpPr txBox="1"/>
          <p:nvPr/>
        </p:nvSpPr>
        <p:spPr bwMode="auto">
          <a:xfrm>
            <a:off x="544735" y="630130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Struktura podpory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1" name="Ovál 52"/>
          <p:cNvSpPr/>
          <p:nvPr/>
        </p:nvSpPr>
        <p:spPr bwMode="auto">
          <a:xfrm>
            <a:off x="6589958" y="4957686"/>
            <a:ext cx="204161" cy="2041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22" name="Přímá spojnice se šipkou 54"/>
          <p:cNvCxnSpPr/>
          <p:nvPr/>
        </p:nvCxnSpPr>
        <p:spPr bwMode="auto">
          <a:xfrm flipH="1">
            <a:off x="6692038" y="5266134"/>
            <a:ext cx="2" cy="29792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56"/>
          <p:cNvSpPr txBox="1"/>
          <p:nvPr/>
        </p:nvSpPr>
        <p:spPr bwMode="auto">
          <a:xfrm>
            <a:off x="6141531" y="5696626"/>
            <a:ext cx="1146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35 projektů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4" name="TextovéPole 57"/>
          <p:cNvSpPr txBox="1"/>
          <p:nvPr/>
        </p:nvSpPr>
        <p:spPr bwMode="auto">
          <a:xfrm>
            <a:off x="6902984" y="4798157"/>
            <a:ext cx="220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hodnocení a doporučení z regionů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5" name="TextovéPole 63"/>
          <p:cNvSpPr txBox="1"/>
          <p:nvPr/>
        </p:nvSpPr>
        <p:spPr bwMode="auto">
          <a:xfrm flipH="1">
            <a:off x="2746508" y="3541296"/>
            <a:ext cx="183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tematické výzvy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6" name="TextovéPole 64"/>
          <p:cNvSpPr txBox="1"/>
          <p:nvPr/>
        </p:nvSpPr>
        <p:spPr bwMode="auto">
          <a:xfrm flipH="1">
            <a:off x="165341" y="3541296"/>
            <a:ext cx="228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zastřešující projekty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27" name="Přímá spojnice se šipkou 65"/>
          <p:cNvCxnSpPr/>
          <p:nvPr/>
        </p:nvCxnSpPr>
        <p:spPr bwMode="auto">
          <a:xfrm flipH="1">
            <a:off x="3507127" y="3961688"/>
            <a:ext cx="1" cy="60636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ál 66"/>
          <p:cNvSpPr/>
          <p:nvPr/>
        </p:nvSpPr>
        <p:spPr bwMode="auto">
          <a:xfrm>
            <a:off x="3407077" y="4696460"/>
            <a:ext cx="204161" cy="204161"/>
          </a:xfrm>
          <a:prstGeom prst="ellipse">
            <a:avLst/>
          </a:prstGeom>
          <a:solidFill>
            <a:srgbClr val="D1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29" name="Přímá spojnice se šipkou 67"/>
          <p:cNvCxnSpPr/>
          <p:nvPr/>
        </p:nvCxnSpPr>
        <p:spPr bwMode="auto">
          <a:xfrm flipH="1">
            <a:off x="3507124" y="5004908"/>
            <a:ext cx="2" cy="29792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68"/>
          <p:cNvSpPr txBox="1"/>
          <p:nvPr/>
        </p:nvSpPr>
        <p:spPr bwMode="auto">
          <a:xfrm>
            <a:off x="3720103" y="4644269"/>
            <a:ext cx="2202775" cy="30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D19D03"/>
                </a:solidFill>
                <a:effectLst/>
                <a:uLnTx/>
                <a:uFillTx/>
                <a:latin typeface="roboto"/>
                <a:cs typeface="Arial"/>
              </a:rPr>
              <a:t>SFŽP*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31" name="Přímá spojnice se šipkou 69"/>
          <p:cNvCxnSpPr/>
          <p:nvPr/>
        </p:nvCxnSpPr>
        <p:spPr bwMode="auto">
          <a:xfrm flipH="1">
            <a:off x="967299" y="3910263"/>
            <a:ext cx="1" cy="60636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ál 70"/>
          <p:cNvSpPr/>
          <p:nvPr/>
        </p:nvSpPr>
        <p:spPr bwMode="auto">
          <a:xfrm>
            <a:off x="867249" y="4645035"/>
            <a:ext cx="204161" cy="204161"/>
          </a:xfrm>
          <a:prstGeom prst="ellipse">
            <a:avLst/>
          </a:prstGeom>
          <a:solidFill>
            <a:srgbClr val="D1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33" name="Přímá spojnice se šipkou 71"/>
          <p:cNvCxnSpPr/>
          <p:nvPr/>
        </p:nvCxnSpPr>
        <p:spPr bwMode="auto">
          <a:xfrm flipH="1">
            <a:off x="967296" y="4953482"/>
            <a:ext cx="2" cy="29792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72"/>
          <p:cNvSpPr txBox="1"/>
          <p:nvPr/>
        </p:nvSpPr>
        <p:spPr bwMode="auto">
          <a:xfrm>
            <a:off x="1180275" y="4592844"/>
            <a:ext cx="1052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D19D03"/>
                </a:solidFill>
                <a:effectLst/>
                <a:uLnTx/>
                <a:uFillTx/>
                <a:latin typeface="roboto"/>
                <a:cs typeface="Arial"/>
              </a:rPr>
              <a:t>kraj/další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35" name="TextovéPole 73"/>
          <p:cNvSpPr txBox="1"/>
          <p:nvPr/>
        </p:nvSpPr>
        <p:spPr bwMode="auto">
          <a:xfrm>
            <a:off x="441248" y="5355690"/>
            <a:ext cx="1052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malé projekty ve vybraných oblastech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36" name="TextovéPole 74"/>
          <p:cNvSpPr txBox="1"/>
          <p:nvPr/>
        </p:nvSpPr>
        <p:spPr bwMode="auto">
          <a:xfrm>
            <a:off x="3008936" y="5370121"/>
            <a:ext cx="105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klasická podpora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37" name="TextovéPole 38"/>
          <p:cNvSpPr txBox="1"/>
          <p:nvPr/>
        </p:nvSpPr>
        <p:spPr bwMode="auto">
          <a:xfrm flipH="1">
            <a:off x="4287676" y="2439389"/>
            <a:ext cx="117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finanční nástroje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38" name="Přímá spojnice se šipkou 4"/>
          <p:cNvCxnSpPr>
            <a:endCxn id="37" idx="3"/>
          </p:cNvCxnSpPr>
          <p:nvPr/>
        </p:nvCxnSpPr>
        <p:spPr bwMode="auto">
          <a:xfrm>
            <a:off x="3507124" y="2762555"/>
            <a:ext cx="78055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 bwMode="auto">
          <a:xfrm>
            <a:off x="495113" y="6466416"/>
            <a:ext cx="334771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cs typeface="Arial"/>
              </a:rPr>
              <a:t>*</a:t>
            </a:r>
            <a:r>
              <a:rPr kumimoji="0" sz="1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cs typeface="Arial"/>
              </a:rPr>
              <a:t>Státní fond životního prostředí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vězda: pěticípá 9"/>
          <p:cNvSpPr/>
          <p:nvPr/>
        </p:nvSpPr>
        <p:spPr bwMode="auto">
          <a:xfrm>
            <a:off x="3133676" y="589831"/>
            <a:ext cx="360040" cy="360040"/>
          </a:xfrm>
          <a:prstGeom prst="star5">
            <a:avLst>
              <a:gd name="adj" fmla="val 30037"/>
              <a:gd name="hf" fmla="val 105146"/>
              <a:gd name="vf" fmla="val 1105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5" name="TextovéPole 11"/>
          <p:cNvSpPr txBox="1"/>
          <p:nvPr/>
        </p:nvSpPr>
        <p:spPr bwMode="auto">
          <a:xfrm>
            <a:off x="611560" y="578315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Strategické projekty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6" name="TextovéPole 12"/>
          <p:cNvSpPr txBox="1"/>
          <p:nvPr/>
        </p:nvSpPr>
        <p:spPr bwMode="auto">
          <a:xfrm>
            <a:off x="755577" y="1065201"/>
            <a:ext cx="748883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seznam 35 doporučených projektů je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příloha dokumentu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projekty s významným transformačním potenciálem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proběhla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výzva na podporu přípravy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těchto projektů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zařazení na seznam automaticky neznamená podporu, projekty musí projít dalším hodnotícím procesem a musí být včas připravené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graphicFrame>
        <p:nvGraphicFramePr>
          <p:cNvPr id="7" name="Graf 13"/>
          <p:cNvGraphicFramePr/>
          <p:nvPr/>
        </p:nvGraphicFramePr>
        <p:xfrm>
          <a:off x="1187624" y="3728201"/>
          <a:ext cx="4320480" cy="2518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7"/>
          <p:cNvSpPr txBox="1"/>
          <p:nvPr/>
        </p:nvSpPr>
        <p:spPr bwMode="auto">
          <a:xfrm>
            <a:off x="636664" y="579240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Zastřešující projekty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5" name="TextovéPole 18"/>
          <p:cNvSpPr txBox="1"/>
          <p:nvPr/>
        </p:nvSpPr>
        <p:spPr bwMode="auto">
          <a:xfrm>
            <a:off x="741378" y="1218525"/>
            <a:ext cx="7704928" cy="196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s kraji řešíme konkrétní zaměření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prostředky bude administrovat kraj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podpory malého rozsahu nejčastěji v řádech stovek tisíc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podpora by se mohla rozběhnout na začátku příštího roku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pic>
        <p:nvPicPr>
          <p:cNvPr id="6" name="Grafický objekt 25" descr="Síťový diagram se souvislou výpln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199998">
            <a:off x="3246674" y="476672"/>
            <a:ext cx="605246" cy="605246"/>
          </a:xfrm>
          <a:prstGeom prst="rect">
            <a:avLst/>
          </a:prstGeom>
        </p:spPr>
      </p:pic>
      <p:grpSp>
        <p:nvGrpSpPr>
          <p:cNvPr id="7" name="Skupina 46"/>
          <p:cNvGrpSpPr/>
          <p:nvPr/>
        </p:nvGrpSpPr>
        <p:grpSpPr>
          <a:xfrm>
            <a:off x="741378" y="3700484"/>
            <a:ext cx="7704856" cy="2479536"/>
            <a:chOff x="708010" y="3915587"/>
            <a:chExt cx="7704856" cy="2479536"/>
          </a:xfrm>
        </p:grpSpPr>
        <p:grpSp>
          <p:nvGrpSpPr>
            <p:cNvPr id="8" name="Skupina 26"/>
            <p:cNvGrpSpPr/>
            <p:nvPr/>
          </p:nvGrpSpPr>
          <p:grpSpPr>
            <a:xfrm>
              <a:off x="708010" y="3915587"/>
              <a:ext cx="515064" cy="515064"/>
              <a:chOff x="611558" y="736913"/>
              <a:chExt cx="720000" cy="720000"/>
            </a:xfrm>
          </p:grpSpPr>
          <p:sp>
            <p:nvSpPr>
              <p:cNvPr id="9" name="Volný tvar: obrazec 3"/>
              <p:cNvSpPr/>
              <p:nvPr/>
            </p:nvSpPr>
            <p:spPr bwMode="auto">
              <a:xfrm>
                <a:off x="611558" y="736913"/>
                <a:ext cx="720000" cy="720000"/>
              </a:xfrm>
              <a:custGeom>
                <a:avLst/>
                <a:gdLst>
                  <a:gd name="connsiteX0" fmla="*/ 0 w 1241964"/>
                  <a:gd name="connsiteY0" fmla="*/ 0 h 1241964"/>
                  <a:gd name="connsiteX1" fmla="*/ 1241965 w 1241964"/>
                  <a:gd name="connsiteY1" fmla="*/ 0 h 1241964"/>
                  <a:gd name="connsiteX2" fmla="*/ 1241965 w 1241964"/>
                  <a:gd name="connsiteY2" fmla="*/ 1241965 h 1241964"/>
                  <a:gd name="connsiteX3" fmla="*/ 0 w 1241964"/>
                  <a:gd name="connsiteY3" fmla="*/ 1241965 h 124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1241964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1241965"/>
                    </a:lnTo>
                    <a:lnTo>
                      <a:pt x="0" y="1241965"/>
                    </a:lnTo>
                    <a:close/>
                  </a:path>
                </a:pathLst>
              </a:custGeom>
              <a:solidFill>
                <a:srgbClr val="354459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0" name="Volný tvar: obrazec 4"/>
              <p:cNvSpPr/>
              <p:nvPr/>
            </p:nvSpPr>
            <p:spPr bwMode="auto">
              <a:xfrm>
                <a:off x="746495" y="886192"/>
                <a:ext cx="450129" cy="421443"/>
              </a:xfrm>
              <a:custGeom>
                <a:avLst/>
                <a:gdLst>
                  <a:gd name="connsiteX0" fmla="*/ 495491 w 554545"/>
                  <a:gd name="connsiteY0" fmla="*/ 47244 h 519207"/>
                  <a:gd name="connsiteX1" fmla="*/ 495491 w 554545"/>
                  <a:gd name="connsiteY1" fmla="*/ 0 h 519207"/>
                  <a:gd name="connsiteX2" fmla="*/ 47149 w 554545"/>
                  <a:gd name="connsiteY2" fmla="*/ 0 h 519207"/>
                  <a:gd name="connsiteX3" fmla="*/ 47149 w 554545"/>
                  <a:gd name="connsiteY3" fmla="*/ 47244 h 519207"/>
                  <a:gd name="connsiteX4" fmla="*/ 0 w 554545"/>
                  <a:gd name="connsiteY4" fmla="*/ 212408 h 519207"/>
                  <a:gd name="connsiteX5" fmla="*/ 0 w 554545"/>
                  <a:gd name="connsiteY5" fmla="*/ 239459 h 519207"/>
                  <a:gd name="connsiteX6" fmla="*/ 35433 w 554545"/>
                  <a:gd name="connsiteY6" fmla="*/ 296894 h 519207"/>
                  <a:gd name="connsiteX7" fmla="*/ 35433 w 554545"/>
                  <a:gd name="connsiteY7" fmla="*/ 519112 h 519207"/>
                  <a:gd name="connsiteX8" fmla="*/ 129826 w 554545"/>
                  <a:gd name="connsiteY8" fmla="*/ 519112 h 519207"/>
                  <a:gd name="connsiteX9" fmla="*/ 129826 w 554545"/>
                  <a:gd name="connsiteY9" fmla="*/ 330422 h 519207"/>
                  <a:gd name="connsiteX10" fmla="*/ 224219 w 554545"/>
                  <a:gd name="connsiteY10" fmla="*/ 330422 h 519207"/>
                  <a:gd name="connsiteX11" fmla="*/ 224219 w 554545"/>
                  <a:gd name="connsiteY11" fmla="*/ 519208 h 519207"/>
                  <a:gd name="connsiteX12" fmla="*/ 507397 w 554545"/>
                  <a:gd name="connsiteY12" fmla="*/ 519208 h 519207"/>
                  <a:gd name="connsiteX13" fmla="*/ 507397 w 554545"/>
                  <a:gd name="connsiteY13" fmla="*/ 301752 h 519207"/>
                  <a:gd name="connsiteX14" fmla="*/ 554546 w 554545"/>
                  <a:gd name="connsiteY14" fmla="*/ 239459 h 519207"/>
                  <a:gd name="connsiteX15" fmla="*/ 554546 w 554545"/>
                  <a:gd name="connsiteY15" fmla="*/ 212408 h 519207"/>
                  <a:gd name="connsiteX16" fmla="*/ 495491 w 554545"/>
                  <a:gd name="connsiteY16" fmla="*/ 47244 h 519207"/>
                  <a:gd name="connsiteX17" fmla="*/ 64865 w 554545"/>
                  <a:gd name="connsiteY17" fmla="*/ 280702 h 519207"/>
                  <a:gd name="connsiteX18" fmla="*/ 23527 w 554545"/>
                  <a:gd name="connsiteY18" fmla="*/ 235934 h 519207"/>
                  <a:gd name="connsiteX19" fmla="*/ 106108 w 554545"/>
                  <a:gd name="connsiteY19" fmla="*/ 235934 h 519207"/>
                  <a:gd name="connsiteX20" fmla="*/ 64865 w 554545"/>
                  <a:gd name="connsiteY20" fmla="*/ 280702 h 519207"/>
                  <a:gd name="connsiteX21" fmla="*/ 64865 w 554545"/>
                  <a:gd name="connsiteY21" fmla="*/ 280702 h 519207"/>
                  <a:gd name="connsiteX22" fmla="*/ 401098 w 554545"/>
                  <a:gd name="connsiteY22" fmla="*/ 47244 h 519207"/>
                  <a:gd name="connsiteX23" fmla="*/ 424720 w 554545"/>
                  <a:gd name="connsiteY23" fmla="*/ 212408 h 519207"/>
                  <a:gd name="connsiteX24" fmla="*/ 342138 w 554545"/>
                  <a:gd name="connsiteY24" fmla="*/ 212408 h 519207"/>
                  <a:gd name="connsiteX25" fmla="*/ 330327 w 554545"/>
                  <a:gd name="connsiteY25" fmla="*/ 47244 h 519207"/>
                  <a:gd name="connsiteX26" fmla="*/ 401098 w 554545"/>
                  <a:gd name="connsiteY26" fmla="*/ 47244 h 519207"/>
                  <a:gd name="connsiteX27" fmla="*/ 424720 w 554545"/>
                  <a:gd name="connsiteY27" fmla="*/ 236030 h 519207"/>
                  <a:gd name="connsiteX28" fmla="*/ 383381 w 554545"/>
                  <a:gd name="connsiteY28" fmla="*/ 280797 h 519207"/>
                  <a:gd name="connsiteX29" fmla="*/ 342138 w 554545"/>
                  <a:gd name="connsiteY29" fmla="*/ 236030 h 519207"/>
                  <a:gd name="connsiteX30" fmla="*/ 424720 w 554545"/>
                  <a:gd name="connsiteY30" fmla="*/ 236030 h 519207"/>
                  <a:gd name="connsiteX31" fmla="*/ 171069 w 554545"/>
                  <a:gd name="connsiteY31" fmla="*/ 280702 h 519207"/>
                  <a:gd name="connsiteX32" fmla="*/ 129730 w 554545"/>
                  <a:gd name="connsiteY32" fmla="*/ 235934 h 519207"/>
                  <a:gd name="connsiteX33" fmla="*/ 212312 w 554545"/>
                  <a:gd name="connsiteY33" fmla="*/ 235934 h 519207"/>
                  <a:gd name="connsiteX34" fmla="*/ 171069 w 554545"/>
                  <a:gd name="connsiteY34" fmla="*/ 280702 h 519207"/>
                  <a:gd name="connsiteX35" fmla="*/ 171069 w 554545"/>
                  <a:gd name="connsiteY35" fmla="*/ 280702 h 519207"/>
                  <a:gd name="connsiteX36" fmla="*/ 212312 w 554545"/>
                  <a:gd name="connsiteY36" fmla="*/ 212408 h 519207"/>
                  <a:gd name="connsiteX37" fmla="*/ 129730 w 554545"/>
                  <a:gd name="connsiteY37" fmla="*/ 212408 h 519207"/>
                  <a:gd name="connsiteX38" fmla="*/ 153352 w 554545"/>
                  <a:gd name="connsiteY38" fmla="*/ 47244 h 519207"/>
                  <a:gd name="connsiteX39" fmla="*/ 224123 w 554545"/>
                  <a:gd name="connsiteY39" fmla="*/ 47244 h 519207"/>
                  <a:gd name="connsiteX40" fmla="*/ 212312 w 554545"/>
                  <a:gd name="connsiteY40" fmla="*/ 212408 h 519207"/>
                  <a:gd name="connsiteX41" fmla="*/ 235934 w 554545"/>
                  <a:gd name="connsiteY41" fmla="*/ 236030 h 519207"/>
                  <a:gd name="connsiteX42" fmla="*/ 318516 w 554545"/>
                  <a:gd name="connsiteY42" fmla="*/ 236030 h 519207"/>
                  <a:gd name="connsiteX43" fmla="*/ 277178 w 554545"/>
                  <a:gd name="connsiteY43" fmla="*/ 280797 h 519207"/>
                  <a:gd name="connsiteX44" fmla="*/ 235934 w 554545"/>
                  <a:gd name="connsiteY44" fmla="*/ 236030 h 519207"/>
                  <a:gd name="connsiteX45" fmla="*/ 235934 w 554545"/>
                  <a:gd name="connsiteY45" fmla="*/ 236030 h 519207"/>
                  <a:gd name="connsiteX46" fmla="*/ 460153 w 554545"/>
                  <a:gd name="connsiteY46" fmla="*/ 471964 h 519207"/>
                  <a:gd name="connsiteX47" fmla="*/ 271367 w 554545"/>
                  <a:gd name="connsiteY47" fmla="*/ 471964 h 519207"/>
                  <a:gd name="connsiteX48" fmla="*/ 271367 w 554545"/>
                  <a:gd name="connsiteY48" fmla="*/ 330422 h 519207"/>
                  <a:gd name="connsiteX49" fmla="*/ 460153 w 554545"/>
                  <a:gd name="connsiteY49" fmla="*/ 330422 h 519207"/>
                  <a:gd name="connsiteX50" fmla="*/ 460153 w 554545"/>
                  <a:gd name="connsiteY50" fmla="*/ 471964 h 519207"/>
                  <a:gd name="connsiteX51" fmla="*/ 489585 w 554545"/>
                  <a:gd name="connsiteY51" fmla="*/ 280702 h 519207"/>
                  <a:gd name="connsiteX52" fmla="*/ 448342 w 554545"/>
                  <a:gd name="connsiteY52" fmla="*/ 235934 h 519207"/>
                  <a:gd name="connsiteX53" fmla="*/ 530924 w 554545"/>
                  <a:gd name="connsiteY53" fmla="*/ 235934 h 519207"/>
                  <a:gd name="connsiteX54" fmla="*/ 489585 w 554545"/>
                  <a:gd name="connsiteY54" fmla="*/ 280702 h 519207"/>
                  <a:gd name="connsiteX55" fmla="*/ 489585 w 554545"/>
                  <a:gd name="connsiteY55" fmla="*/ 280702 h 51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54545" h="519207" extrusionOk="0">
                    <a:moveTo>
                      <a:pt x="495491" y="47244"/>
                    </a:moveTo>
                    <a:lnTo>
                      <a:pt x="495491" y="0"/>
                    </a:lnTo>
                    <a:lnTo>
                      <a:pt x="47149" y="0"/>
                    </a:lnTo>
                    <a:lnTo>
                      <a:pt x="47149" y="47244"/>
                    </a:lnTo>
                    <a:lnTo>
                      <a:pt x="0" y="212408"/>
                    </a:lnTo>
                    <a:lnTo>
                      <a:pt x="0" y="239459"/>
                    </a:lnTo>
                    <a:cubicBezTo>
                      <a:pt x="0" y="264033"/>
                      <a:pt x="14573" y="285941"/>
                      <a:pt x="35433" y="296894"/>
                    </a:cubicBezTo>
                    <a:cubicBezTo>
                      <a:pt x="35433" y="369761"/>
                      <a:pt x="35433" y="519112"/>
                      <a:pt x="35433" y="519112"/>
                    </a:cubicBezTo>
                    <a:lnTo>
                      <a:pt x="129826" y="519112"/>
                    </a:lnTo>
                    <a:lnTo>
                      <a:pt x="129826" y="330422"/>
                    </a:lnTo>
                    <a:lnTo>
                      <a:pt x="224219" y="330422"/>
                    </a:lnTo>
                    <a:lnTo>
                      <a:pt x="224219" y="519208"/>
                    </a:lnTo>
                    <a:lnTo>
                      <a:pt x="507397" y="519208"/>
                    </a:lnTo>
                    <a:lnTo>
                      <a:pt x="507397" y="301752"/>
                    </a:lnTo>
                    <a:cubicBezTo>
                      <a:pt x="534257" y="293846"/>
                      <a:pt x="554546" y="268510"/>
                      <a:pt x="554546" y="239459"/>
                    </a:cubicBezTo>
                    <a:lnTo>
                      <a:pt x="554546" y="212408"/>
                    </a:lnTo>
                    <a:lnTo>
                      <a:pt x="495491" y="47244"/>
                    </a:lnTo>
                    <a:close/>
                    <a:moveTo>
                      <a:pt x="64865" y="280702"/>
                    </a:moveTo>
                    <a:cubicBezTo>
                      <a:pt x="45434" y="280702"/>
                      <a:pt x="23527" y="265081"/>
                      <a:pt x="23527" y="235934"/>
                    </a:cubicBezTo>
                    <a:lnTo>
                      <a:pt x="106108" y="235934"/>
                    </a:lnTo>
                    <a:cubicBezTo>
                      <a:pt x="106204" y="265081"/>
                      <a:pt x="84392" y="280702"/>
                      <a:pt x="64865" y="280702"/>
                    </a:cubicBezTo>
                    <a:lnTo>
                      <a:pt x="64865" y="280702"/>
                    </a:lnTo>
                    <a:close/>
                    <a:moveTo>
                      <a:pt x="401098" y="47244"/>
                    </a:moveTo>
                    <a:lnTo>
                      <a:pt x="424720" y="212408"/>
                    </a:lnTo>
                    <a:cubicBezTo>
                      <a:pt x="378428" y="212408"/>
                      <a:pt x="376142" y="212408"/>
                      <a:pt x="342138" y="212408"/>
                    </a:cubicBezTo>
                    <a:lnTo>
                      <a:pt x="330327" y="47244"/>
                    </a:lnTo>
                    <a:lnTo>
                      <a:pt x="401098" y="47244"/>
                    </a:lnTo>
                    <a:close/>
                    <a:moveTo>
                      <a:pt x="424720" y="236030"/>
                    </a:moveTo>
                    <a:cubicBezTo>
                      <a:pt x="424720" y="264890"/>
                      <a:pt x="403098" y="280797"/>
                      <a:pt x="383381" y="280797"/>
                    </a:cubicBezTo>
                    <a:cubicBezTo>
                      <a:pt x="363284" y="280797"/>
                      <a:pt x="342138" y="264605"/>
                      <a:pt x="342138" y="236030"/>
                    </a:cubicBezTo>
                    <a:lnTo>
                      <a:pt x="424720" y="236030"/>
                    </a:lnTo>
                    <a:close/>
                    <a:moveTo>
                      <a:pt x="171069" y="280702"/>
                    </a:moveTo>
                    <a:cubicBezTo>
                      <a:pt x="151638" y="280702"/>
                      <a:pt x="129730" y="265081"/>
                      <a:pt x="129730" y="235934"/>
                    </a:cubicBezTo>
                    <a:lnTo>
                      <a:pt x="212312" y="235934"/>
                    </a:lnTo>
                    <a:cubicBezTo>
                      <a:pt x="212312" y="265081"/>
                      <a:pt x="190500" y="280702"/>
                      <a:pt x="171069" y="280702"/>
                    </a:cubicBezTo>
                    <a:lnTo>
                      <a:pt x="171069" y="280702"/>
                    </a:lnTo>
                    <a:close/>
                    <a:moveTo>
                      <a:pt x="212312" y="212408"/>
                    </a:moveTo>
                    <a:cubicBezTo>
                      <a:pt x="179451" y="212408"/>
                      <a:pt x="174879" y="212408"/>
                      <a:pt x="129730" y="212408"/>
                    </a:cubicBezTo>
                    <a:lnTo>
                      <a:pt x="153352" y="47244"/>
                    </a:lnTo>
                    <a:lnTo>
                      <a:pt x="224123" y="47244"/>
                    </a:lnTo>
                    <a:lnTo>
                      <a:pt x="212312" y="212408"/>
                    </a:lnTo>
                    <a:close/>
                    <a:moveTo>
                      <a:pt x="235934" y="236030"/>
                    </a:moveTo>
                    <a:lnTo>
                      <a:pt x="318516" y="236030"/>
                    </a:lnTo>
                    <a:cubicBezTo>
                      <a:pt x="318516" y="265081"/>
                      <a:pt x="296704" y="280797"/>
                      <a:pt x="277178" y="280797"/>
                    </a:cubicBezTo>
                    <a:cubicBezTo>
                      <a:pt x="257842" y="280702"/>
                      <a:pt x="235934" y="265176"/>
                      <a:pt x="235934" y="236030"/>
                    </a:cubicBezTo>
                    <a:lnTo>
                      <a:pt x="235934" y="236030"/>
                    </a:lnTo>
                    <a:close/>
                    <a:moveTo>
                      <a:pt x="460153" y="471964"/>
                    </a:moveTo>
                    <a:lnTo>
                      <a:pt x="271367" y="471964"/>
                    </a:lnTo>
                    <a:lnTo>
                      <a:pt x="271367" y="330422"/>
                    </a:lnTo>
                    <a:lnTo>
                      <a:pt x="460153" y="330422"/>
                    </a:lnTo>
                    <a:lnTo>
                      <a:pt x="460153" y="471964"/>
                    </a:lnTo>
                    <a:close/>
                    <a:moveTo>
                      <a:pt x="489585" y="280702"/>
                    </a:moveTo>
                    <a:cubicBezTo>
                      <a:pt x="469487" y="280702"/>
                      <a:pt x="448342" y="264509"/>
                      <a:pt x="448342" y="235934"/>
                    </a:cubicBezTo>
                    <a:lnTo>
                      <a:pt x="530924" y="235934"/>
                    </a:lnTo>
                    <a:cubicBezTo>
                      <a:pt x="530924" y="264890"/>
                      <a:pt x="509207" y="280702"/>
                      <a:pt x="489585" y="280702"/>
                    </a:cubicBezTo>
                    <a:lnTo>
                      <a:pt x="489585" y="280702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grpSp>
          <p:nvGrpSpPr>
            <p:cNvPr id="11" name="Skupina 35"/>
            <p:cNvGrpSpPr/>
            <p:nvPr/>
          </p:nvGrpSpPr>
          <p:grpSpPr>
            <a:xfrm>
              <a:off x="1955496" y="3915587"/>
              <a:ext cx="521525" cy="521525"/>
              <a:chOff x="683568" y="404664"/>
              <a:chExt cx="720000" cy="720000"/>
            </a:xfrm>
          </p:grpSpPr>
          <p:sp>
            <p:nvSpPr>
              <p:cNvPr id="12" name="Volný tvar: obrazec 3"/>
              <p:cNvSpPr/>
              <p:nvPr/>
            </p:nvSpPr>
            <p:spPr bwMode="auto">
              <a:xfrm>
                <a:off x="683568" y="404664"/>
                <a:ext cx="720000" cy="720000"/>
              </a:xfrm>
              <a:custGeom>
                <a:avLst/>
                <a:gdLst>
                  <a:gd name="connsiteX0" fmla="*/ 0 w 1241964"/>
                  <a:gd name="connsiteY0" fmla="*/ 0 h 1241964"/>
                  <a:gd name="connsiteX1" fmla="*/ 1241965 w 1241964"/>
                  <a:gd name="connsiteY1" fmla="*/ 0 h 1241964"/>
                  <a:gd name="connsiteX2" fmla="*/ 1241965 w 1241964"/>
                  <a:gd name="connsiteY2" fmla="*/ 1241965 h 1241964"/>
                  <a:gd name="connsiteX3" fmla="*/ 0 w 1241964"/>
                  <a:gd name="connsiteY3" fmla="*/ 1241965 h 124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1241964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1241965"/>
                    </a:lnTo>
                    <a:lnTo>
                      <a:pt x="0" y="1241965"/>
                    </a:lnTo>
                    <a:close/>
                  </a:path>
                </a:pathLst>
              </a:custGeom>
              <a:solidFill>
                <a:srgbClr val="0A96A6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grpSp>
            <p:nvGrpSpPr>
              <p:cNvPr id="13" name="Grafický objekt 1"/>
              <p:cNvGrpSpPr/>
              <p:nvPr/>
            </p:nvGrpSpPr>
            <p:grpSpPr>
              <a:xfrm>
                <a:off x="830545" y="548814"/>
                <a:ext cx="426046" cy="425829"/>
                <a:chOff x="5137937" y="1737513"/>
                <a:chExt cx="555286" cy="555003"/>
              </a:xfrm>
              <a:solidFill>
                <a:srgbClr val="FFFFFF"/>
              </a:solidFill>
            </p:grpSpPr>
            <p:sp>
              <p:nvSpPr>
                <p:cNvPr id="14" name="Volný tvar: obrazec 53"/>
                <p:cNvSpPr/>
                <p:nvPr/>
              </p:nvSpPr>
              <p:spPr bwMode="auto">
                <a:xfrm>
                  <a:off x="5286718" y="1737513"/>
                  <a:ext cx="257633" cy="271852"/>
                </a:xfrm>
                <a:custGeom>
                  <a:avLst/>
                  <a:gdLst>
                    <a:gd name="connsiteX0" fmla="*/ 235787 w 257633"/>
                    <a:gd name="connsiteY0" fmla="*/ 49154 h 271852"/>
                    <a:gd name="connsiteX1" fmla="*/ 200852 w 257633"/>
                    <a:gd name="connsiteY1" fmla="*/ 69305 h 271852"/>
                    <a:gd name="connsiteX2" fmla="*/ 150663 w 257633"/>
                    <a:gd name="connsiteY2" fmla="*/ 41056 h 271852"/>
                    <a:gd name="connsiteX3" fmla="*/ 150663 w 257633"/>
                    <a:gd name="connsiteY3" fmla="*/ 0 h 271852"/>
                    <a:gd name="connsiteX4" fmla="*/ 106971 w 257633"/>
                    <a:gd name="connsiteY4" fmla="*/ 0 h 271852"/>
                    <a:gd name="connsiteX5" fmla="*/ 106971 w 257633"/>
                    <a:gd name="connsiteY5" fmla="*/ 41715 h 271852"/>
                    <a:gd name="connsiteX6" fmla="*/ 58664 w 257633"/>
                    <a:gd name="connsiteY6" fmla="*/ 70341 h 271852"/>
                    <a:gd name="connsiteX7" fmla="*/ 21846 w 257633"/>
                    <a:gd name="connsiteY7" fmla="*/ 49060 h 271852"/>
                    <a:gd name="connsiteX8" fmla="*/ 0 w 257633"/>
                    <a:gd name="connsiteY8" fmla="*/ 86819 h 271852"/>
                    <a:gd name="connsiteX9" fmla="*/ 37101 w 257633"/>
                    <a:gd name="connsiteY9" fmla="*/ 108195 h 271852"/>
                    <a:gd name="connsiteX10" fmla="*/ 37101 w 257633"/>
                    <a:gd name="connsiteY10" fmla="*/ 163658 h 271852"/>
                    <a:gd name="connsiteX11" fmla="*/ 0 w 257633"/>
                    <a:gd name="connsiteY11" fmla="*/ 185033 h 271852"/>
                    <a:gd name="connsiteX12" fmla="*/ 21846 w 257633"/>
                    <a:gd name="connsiteY12" fmla="*/ 222793 h 271852"/>
                    <a:gd name="connsiteX13" fmla="*/ 58664 w 257633"/>
                    <a:gd name="connsiteY13" fmla="*/ 201512 h 271852"/>
                    <a:gd name="connsiteX14" fmla="*/ 106971 w 257633"/>
                    <a:gd name="connsiteY14" fmla="*/ 230138 h 271852"/>
                    <a:gd name="connsiteX15" fmla="*/ 106971 w 257633"/>
                    <a:gd name="connsiteY15" fmla="*/ 271852 h 271852"/>
                    <a:gd name="connsiteX16" fmla="*/ 150663 w 257633"/>
                    <a:gd name="connsiteY16" fmla="*/ 271852 h 271852"/>
                    <a:gd name="connsiteX17" fmla="*/ 150663 w 257633"/>
                    <a:gd name="connsiteY17" fmla="*/ 230891 h 271852"/>
                    <a:gd name="connsiteX18" fmla="*/ 200852 w 257633"/>
                    <a:gd name="connsiteY18" fmla="*/ 202642 h 271852"/>
                    <a:gd name="connsiteX19" fmla="*/ 235787 w 257633"/>
                    <a:gd name="connsiteY19" fmla="*/ 222793 h 271852"/>
                    <a:gd name="connsiteX20" fmla="*/ 257634 w 257633"/>
                    <a:gd name="connsiteY20" fmla="*/ 185033 h 271852"/>
                    <a:gd name="connsiteX21" fmla="*/ 223075 w 257633"/>
                    <a:gd name="connsiteY21" fmla="*/ 165070 h 271852"/>
                    <a:gd name="connsiteX22" fmla="*/ 223075 w 257633"/>
                    <a:gd name="connsiteY22" fmla="*/ 106688 h 271852"/>
                    <a:gd name="connsiteX23" fmla="*/ 257634 w 257633"/>
                    <a:gd name="connsiteY23" fmla="*/ 86725 h 271852"/>
                    <a:gd name="connsiteX24" fmla="*/ 235787 w 257633"/>
                    <a:gd name="connsiteY24" fmla="*/ 49154 h 271852"/>
                    <a:gd name="connsiteX25" fmla="*/ 130418 w 257633"/>
                    <a:gd name="connsiteY25" fmla="*/ 188894 h 271852"/>
                    <a:gd name="connsiteX26" fmla="*/ 77591 w 257633"/>
                    <a:gd name="connsiteY26" fmla="*/ 136067 h 271852"/>
                    <a:gd name="connsiteX27" fmla="*/ 130418 w 257633"/>
                    <a:gd name="connsiteY27" fmla="*/ 83241 h 271852"/>
                    <a:gd name="connsiteX28" fmla="*/ 183244 w 257633"/>
                    <a:gd name="connsiteY28" fmla="*/ 136067 h 271852"/>
                    <a:gd name="connsiteX29" fmla="*/ 130418 w 257633"/>
                    <a:gd name="connsiteY29" fmla="*/ 188894 h 271852"/>
                    <a:gd name="connsiteX30" fmla="*/ 130418 w 257633"/>
                    <a:gd name="connsiteY30" fmla="*/ 188894 h 271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57633" h="271852" extrusionOk="0">
                      <a:moveTo>
                        <a:pt x="235787" y="49154"/>
                      </a:moveTo>
                      <a:lnTo>
                        <a:pt x="200852" y="69305"/>
                      </a:lnTo>
                      <a:cubicBezTo>
                        <a:pt x="186634" y="56028"/>
                        <a:pt x="169307" y="46423"/>
                        <a:pt x="150663" y="41056"/>
                      </a:cubicBezTo>
                      <a:lnTo>
                        <a:pt x="150663" y="0"/>
                      </a:lnTo>
                      <a:lnTo>
                        <a:pt x="106971" y="0"/>
                      </a:lnTo>
                      <a:lnTo>
                        <a:pt x="106971" y="41715"/>
                      </a:lnTo>
                      <a:cubicBezTo>
                        <a:pt x="88891" y="47365"/>
                        <a:pt x="72412" y="57346"/>
                        <a:pt x="58664" y="70341"/>
                      </a:cubicBezTo>
                      <a:lnTo>
                        <a:pt x="21846" y="49060"/>
                      </a:lnTo>
                      <a:lnTo>
                        <a:pt x="0" y="86819"/>
                      </a:lnTo>
                      <a:lnTo>
                        <a:pt x="37101" y="108195"/>
                      </a:lnTo>
                      <a:cubicBezTo>
                        <a:pt x="33052" y="126463"/>
                        <a:pt x="33052" y="145390"/>
                        <a:pt x="37101" y="163658"/>
                      </a:cubicBezTo>
                      <a:lnTo>
                        <a:pt x="0" y="185033"/>
                      </a:lnTo>
                      <a:lnTo>
                        <a:pt x="21846" y="222793"/>
                      </a:lnTo>
                      <a:lnTo>
                        <a:pt x="58664" y="201512"/>
                      </a:lnTo>
                      <a:cubicBezTo>
                        <a:pt x="72318" y="214600"/>
                        <a:pt x="88985" y="224394"/>
                        <a:pt x="106971" y="230138"/>
                      </a:cubicBezTo>
                      <a:lnTo>
                        <a:pt x="106971" y="271852"/>
                      </a:lnTo>
                      <a:lnTo>
                        <a:pt x="150663" y="271852"/>
                      </a:lnTo>
                      <a:lnTo>
                        <a:pt x="150663" y="230891"/>
                      </a:lnTo>
                      <a:cubicBezTo>
                        <a:pt x="169402" y="225618"/>
                        <a:pt x="186634" y="215825"/>
                        <a:pt x="200852" y="202642"/>
                      </a:cubicBezTo>
                      <a:lnTo>
                        <a:pt x="235787" y="222793"/>
                      </a:lnTo>
                      <a:lnTo>
                        <a:pt x="257634" y="185033"/>
                      </a:lnTo>
                      <a:lnTo>
                        <a:pt x="223075" y="165070"/>
                      </a:lnTo>
                      <a:cubicBezTo>
                        <a:pt x="227783" y="145955"/>
                        <a:pt x="227689" y="125804"/>
                        <a:pt x="223075" y="106688"/>
                      </a:cubicBezTo>
                      <a:lnTo>
                        <a:pt x="257634" y="86725"/>
                      </a:lnTo>
                      <a:lnTo>
                        <a:pt x="235787" y="49154"/>
                      </a:lnTo>
                      <a:close/>
                      <a:moveTo>
                        <a:pt x="130418" y="188894"/>
                      </a:moveTo>
                      <a:cubicBezTo>
                        <a:pt x="101227" y="188894"/>
                        <a:pt x="77591" y="165164"/>
                        <a:pt x="77591" y="136067"/>
                      </a:cubicBezTo>
                      <a:cubicBezTo>
                        <a:pt x="77591" y="106971"/>
                        <a:pt x="101321" y="83241"/>
                        <a:pt x="130418" y="83241"/>
                      </a:cubicBezTo>
                      <a:cubicBezTo>
                        <a:pt x="159609" y="83241"/>
                        <a:pt x="183244" y="106971"/>
                        <a:pt x="183244" y="136067"/>
                      </a:cubicBezTo>
                      <a:cubicBezTo>
                        <a:pt x="183244" y="165164"/>
                        <a:pt x="159514" y="188894"/>
                        <a:pt x="130418" y="188894"/>
                      </a:cubicBezTo>
                      <a:lnTo>
                        <a:pt x="130418" y="1888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404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cs-CZ"/>
                  </a:defPPr>
                  <a:lvl1pPr marL="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s-CZ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BC143"/>
                    </a:solidFill>
                    <a:effectLst/>
                    <a:uLnTx/>
                    <a:uFillTx/>
                    <a:latin typeface="roboto"/>
                    <a:cs typeface="Arial"/>
                  </a:endParaRPr>
                </a:p>
              </p:txBody>
            </p:sp>
            <p:sp>
              <p:nvSpPr>
                <p:cNvPr id="15" name="Volný tvar: obrazec 55"/>
                <p:cNvSpPr/>
                <p:nvPr/>
              </p:nvSpPr>
              <p:spPr bwMode="auto">
                <a:xfrm>
                  <a:off x="5137937" y="1801733"/>
                  <a:ext cx="555286" cy="282116"/>
                </a:xfrm>
                <a:custGeom>
                  <a:avLst/>
                  <a:gdLst>
                    <a:gd name="connsiteX0" fmla="*/ 555287 w 555286"/>
                    <a:gd name="connsiteY0" fmla="*/ 282116 h 282116"/>
                    <a:gd name="connsiteX1" fmla="*/ 555287 w 555286"/>
                    <a:gd name="connsiteY1" fmla="*/ 188 h 282116"/>
                    <a:gd name="connsiteX2" fmla="*/ 430990 w 555286"/>
                    <a:gd name="connsiteY2" fmla="*/ 188 h 282116"/>
                    <a:gd name="connsiteX3" fmla="*/ 450859 w 555286"/>
                    <a:gd name="connsiteY3" fmla="*/ 34652 h 282116"/>
                    <a:gd name="connsiteX4" fmla="*/ 407637 w 555286"/>
                    <a:gd name="connsiteY4" fmla="*/ 59606 h 282116"/>
                    <a:gd name="connsiteX5" fmla="*/ 407637 w 555286"/>
                    <a:gd name="connsiteY5" fmla="*/ 84089 h 282116"/>
                    <a:gd name="connsiteX6" fmla="*/ 450859 w 555286"/>
                    <a:gd name="connsiteY6" fmla="*/ 109042 h 282116"/>
                    <a:gd name="connsiteX7" fmla="*/ 396526 w 555286"/>
                    <a:gd name="connsiteY7" fmla="*/ 203207 h 282116"/>
                    <a:gd name="connsiteX8" fmla="*/ 352645 w 555286"/>
                    <a:gd name="connsiteY8" fmla="*/ 177876 h 282116"/>
                    <a:gd name="connsiteX9" fmla="*/ 332023 w 555286"/>
                    <a:gd name="connsiteY9" fmla="*/ 189553 h 282116"/>
                    <a:gd name="connsiteX10" fmla="*/ 332023 w 555286"/>
                    <a:gd name="connsiteY10" fmla="*/ 240401 h 282116"/>
                    <a:gd name="connsiteX11" fmla="*/ 223264 w 555286"/>
                    <a:gd name="connsiteY11" fmla="*/ 240401 h 282116"/>
                    <a:gd name="connsiteX12" fmla="*/ 223264 w 555286"/>
                    <a:gd name="connsiteY12" fmla="*/ 188140 h 282116"/>
                    <a:gd name="connsiteX13" fmla="*/ 204242 w 555286"/>
                    <a:gd name="connsiteY13" fmla="*/ 176935 h 282116"/>
                    <a:gd name="connsiteX14" fmla="*/ 158761 w 555286"/>
                    <a:gd name="connsiteY14" fmla="*/ 203207 h 282116"/>
                    <a:gd name="connsiteX15" fmla="*/ 104428 w 555286"/>
                    <a:gd name="connsiteY15" fmla="*/ 109042 h 282116"/>
                    <a:gd name="connsiteX16" fmla="*/ 150569 w 555286"/>
                    <a:gd name="connsiteY16" fmla="*/ 82394 h 282116"/>
                    <a:gd name="connsiteX17" fmla="*/ 150569 w 555286"/>
                    <a:gd name="connsiteY17" fmla="*/ 61113 h 282116"/>
                    <a:gd name="connsiteX18" fmla="*/ 104428 w 555286"/>
                    <a:gd name="connsiteY18" fmla="*/ 34464 h 282116"/>
                    <a:gd name="connsiteX19" fmla="*/ 124297 w 555286"/>
                    <a:gd name="connsiteY19" fmla="*/ 0 h 282116"/>
                    <a:gd name="connsiteX20" fmla="*/ 0 w 555286"/>
                    <a:gd name="connsiteY20" fmla="*/ 0 h 282116"/>
                    <a:gd name="connsiteX21" fmla="*/ 0 w 555286"/>
                    <a:gd name="connsiteY21" fmla="*/ 281928 h 282116"/>
                    <a:gd name="connsiteX22" fmla="*/ 555287 w 555286"/>
                    <a:gd name="connsiteY22" fmla="*/ 281928 h 282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55286" h="282116" extrusionOk="0">
                      <a:moveTo>
                        <a:pt x="555287" y="282116"/>
                      </a:moveTo>
                      <a:lnTo>
                        <a:pt x="555287" y="188"/>
                      </a:lnTo>
                      <a:lnTo>
                        <a:pt x="430990" y="188"/>
                      </a:lnTo>
                      <a:lnTo>
                        <a:pt x="450859" y="34652"/>
                      </a:lnTo>
                      <a:lnTo>
                        <a:pt x="407637" y="59606"/>
                      </a:lnTo>
                      <a:cubicBezTo>
                        <a:pt x="408391" y="67798"/>
                        <a:pt x="408391" y="75991"/>
                        <a:pt x="407637" y="84089"/>
                      </a:cubicBezTo>
                      <a:lnTo>
                        <a:pt x="450859" y="109042"/>
                      </a:lnTo>
                      <a:lnTo>
                        <a:pt x="396526" y="203207"/>
                      </a:lnTo>
                      <a:lnTo>
                        <a:pt x="352645" y="177876"/>
                      </a:lnTo>
                      <a:cubicBezTo>
                        <a:pt x="346148" y="182396"/>
                        <a:pt x="339180" y="186351"/>
                        <a:pt x="332023" y="189553"/>
                      </a:cubicBezTo>
                      <a:lnTo>
                        <a:pt x="332023" y="240401"/>
                      </a:lnTo>
                      <a:lnTo>
                        <a:pt x="223264" y="240401"/>
                      </a:lnTo>
                      <a:lnTo>
                        <a:pt x="223264" y="188140"/>
                      </a:lnTo>
                      <a:cubicBezTo>
                        <a:pt x="216578" y="184939"/>
                        <a:pt x="210269" y="181172"/>
                        <a:pt x="204242" y="176935"/>
                      </a:cubicBezTo>
                      <a:lnTo>
                        <a:pt x="158761" y="203207"/>
                      </a:lnTo>
                      <a:lnTo>
                        <a:pt x="104428" y="109042"/>
                      </a:lnTo>
                      <a:lnTo>
                        <a:pt x="150569" y="82394"/>
                      </a:lnTo>
                      <a:cubicBezTo>
                        <a:pt x="150004" y="75331"/>
                        <a:pt x="150004" y="68269"/>
                        <a:pt x="150569" y="61113"/>
                      </a:cubicBezTo>
                      <a:lnTo>
                        <a:pt x="104428" y="34464"/>
                      </a:lnTo>
                      <a:lnTo>
                        <a:pt x="124297" y="0"/>
                      </a:lnTo>
                      <a:lnTo>
                        <a:pt x="0" y="0"/>
                      </a:lnTo>
                      <a:lnTo>
                        <a:pt x="0" y="281928"/>
                      </a:lnTo>
                      <a:lnTo>
                        <a:pt x="555287" y="2819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404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cs-CZ"/>
                  </a:defPPr>
                  <a:lvl1pPr marL="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s-CZ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BC143"/>
                    </a:solidFill>
                    <a:effectLst/>
                    <a:uLnTx/>
                    <a:uFillTx/>
                    <a:latin typeface="roboto"/>
                    <a:cs typeface="Arial"/>
                  </a:endParaRPr>
                </a:p>
              </p:txBody>
            </p:sp>
            <p:sp>
              <p:nvSpPr>
                <p:cNvPr id="16" name="Volný tvar: obrazec 56"/>
                <p:cNvSpPr/>
                <p:nvPr/>
              </p:nvSpPr>
              <p:spPr bwMode="auto">
                <a:xfrm>
                  <a:off x="5293592" y="2205415"/>
                  <a:ext cx="243979" cy="87101"/>
                </a:xfrm>
                <a:custGeom>
                  <a:avLst/>
                  <a:gdLst>
                    <a:gd name="connsiteX0" fmla="*/ 187669 w 243979"/>
                    <a:gd name="connsiteY0" fmla="*/ 0 h 87101"/>
                    <a:gd name="connsiteX1" fmla="*/ 56310 w 243979"/>
                    <a:gd name="connsiteY1" fmla="*/ 0 h 87101"/>
                    <a:gd name="connsiteX2" fmla="*/ 35877 w 243979"/>
                    <a:gd name="connsiteY2" fmla="*/ 54615 h 87101"/>
                    <a:gd name="connsiteX3" fmla="*/ 0 w 243979"/>
                    <a:gd name="connsiteY3" fmla="*/ 54615 h 87101"/>
                    <a:gd name="connsiteX4" fmla="*/ 0 w 243979"/>
                    <a:gd name="connsiteY4" fmla="*/ 87102 h 87101"/>
                    <a:gd name="connsiteX5" fmla="*/ 243980 w 243979"/>
                    <a:gd name="connsiteY5" fmla="*/ 87102 h 87101"/>
                    <a:gd name="connsiteX6" fmla="*/ 243980 w 243979"/>
                    <a:gd name="connsiteY6" fmla="*/ 54615 h 87101"/>
                    <a:gd name="connsiteX7" fmla="*/ 208103 w 243979"/>
                    <a:gd name="connsiteY7" fmla="*/ 54615 h 87101"/>
                    <a:gd name="connsiteX8" fmla="*/ 187669 w 243979"/>
                    <a:gd name="connsiteY8" fmla="*/ 0 h 87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3977" h="87101" extrusionOk="0">
                      <a:moveTo>
                        <a:pt x="187669" y="0"/>
                      </a:moveTo>
                      <a:lnTo>
                        <a:pt x="56310" y="0"/>
                      </a:lnTo>
                      <a:lnTo>
                        <a:pt x="35877" y="54615"/>
                      </a:lnTo>
                      <a:lnTo>
                        <a:pt x="0" y="54615"/>
                      </a:lnTo>
                      <a:lnTo>
                        <a:pt x="0" y="87102"/>
                      </a:lnTo>
                      <a:lnTo>
                        <a:pt x="243980" y="87102"/>
                      </a:lnTo>
                      <a:lnTo>
                        <a:pt x="243980" y="54615"/>
                      </a:lnTo>
                      <a:lnTo>
                        <a:pt x="208103" y="54615"/>
                      </a:lnTo>
                      <a:lnTo>
                        <a:pt x="18766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404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cs-CZ"/>
                  </a:defPPr>
                  <a:lvl1pPr marL="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s-CZ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BC143"/>
                    </a:solidFill>
                    <a:effectLst/>
                    <a:uLnTx/>
                    <a:uFillTx/>
                    <a:latin typeface="roboto"/>
                    <a:cs typeface="Arial"/>
                  </a:endParaRPr>
                </a:p>
              </p:txBody>
            </p:sp>
            <p:sp>
              <p:nvSpPr>
                <p:cNvPr id="17" name="Volný tvar: obrazec 57"/>
                <p:cNvSpPr/>
                <p:nvPr/>
              </p:nvSpPr>
              <p:spPr bwMode="auto">
                <a:xfrm>
                  <a:off x="5138031" y="2116430"/>
                  <a:ext cx="555192" cy="56498"/>
                </a:xfrm>
                <a:custGeom>
                  <a:avLst/>
                  <a:gdLst>
                    <a:gd name="connsiteX0" fmla="*/ 0 w 555192"/>
                    <a:gd name="connsiteY0" fmla="*/ 0 h 56498"/>
                    <a:gd name="connsiteX1" fmla="*/ 555193 w 555192"/>
                    <a:gd name="connsiteY1" fmla="*/ 0 h 56498"/>
                    <a:gd name="connsiteX2" fmla="*/ 555193 w 555192"/>
                    <a:gd name="connsiteY2" fmla="*/ 56499 h 56498"/>
                    <a:gd name="connsiteX3" fmla="*/ 0 w 555192"/>
                    <a:gd name="connsiteY3" fmla="*/ 56499 h 56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192" h="56498" extrusionOk="0">
                      <a:moveTo>
                        <a:pt x="0" y="0"/>
                      </a:moveTo>
                      <a:lnTo>
                        <a:pt x="555193" y="0"/>
                      </a:lnTo>
                      <a:lnTo>
                        <a:pt x="555193" y="56499"/>
                      </a:lnTo>
                      <a:lnTo>
                        <a:pt x="0" y="564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404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cs-CZ"/>
                  </a:defPPr>
                  <a:lvl1pPr marL="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 sz="18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cs-CZ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BC143"/>
                    </a:solidFill>
                    <a:effectLst/>
                    <a:uLnTx/>
                    <a:uFillTx/>
                    <a:latin typeface="roboto"/>
                    <a:cs typeface="Arial"/>
                  </a:endParaRPr>
                </a:p>
              </p:txBody>
            </p:sp>
          </p:grpSp>
        </p:grpSp>
        <p:grpSp>
          <p:nvGrpSpPr>
            <p:cNvPr id="18" name="Skupina 24"/>
            <p:cNvGrpSpPr/>
            <p:nvPr/>
          </p:nvGrpSpPr>
          <p:grpSpPr>
            <a:xfrm>
              <a:off x="1329535" y="3915587"/>
              <a:ext cx="521321" cy="521321"/>
              <a:chOff x="683568" y="404664"/>
              <a:chExt cx="720000" cy="720000"/>
            </a:xfrm>
          </p:grpSpPr>
          <p:sp>
            <p:nvSpPr>
              <p:cNvPr id="19" name="Volný tvar: obrazec 3"/>
              <p:cNvSpPr/>
              <p:nvPr/>
            </p:nvSpPr>
            <p:spPr bwMode="auto">
              <a:xfrm>
                <a:off x="683568" y="404664"/>
                <a:ext cx="720000" cy="720000"/>
              </a:xfrm>
              <a:custGeom>
                <a:avLst/>
                <a:gdLst>
                  <a:gd name="connsiteX0" fmla="*/ 0 w 1241964"/>
                  <a:gd name="connsiteY0" fmla="*/ 0 h 1241964"/>
                  <a:gd name="connsiteX1" fmla="*/ 1241965 w 1241964"/>
                  <a:gd name="connsiteY1" fmla="*/ 0 h 1241964"/>
                  <a:gd name="connsiteX2" fmla="*/ 1241965 w 1241964"/>
                  <a:gd name="connsiteY2" fmla="*/ 1241965 h 1241964"/>
                  <a:gd name="connsiteX3" fmla="*/ 0 w 1241964"/>
                  <a:gd name="connsiteY3" fmla="*/ 1241965 h 124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964" h="1241964" extrusionOk="0">
                    <a:moveTo>
                      <a:pt x="0" y="0"/>
                    </a:moveTo>
                    <a:lnTo>
                      <a:pt x="1241965" y="0"/>
                    </a:lnTo>
                    <a:lnTo>
                      <a:pt x="1241965" y="1241965"/>
                    </a:lnTo>
                    <a:lnTo>
                      <a:pt x="0" y="1241965"/>
                    </a:lnTo>
                    <a:close/>
                  </a:path>
                </a:pathLst>
              </a:custGeom>
              <a:solidFill>
                <a:srgbClr val="F2AE2D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0" name="Volný tvar: obrazec 15"/>
              <p:cNvSpPr/>
              <p:nvPr/>
            </p:nvSpPr>
            <p:spPr bwMode="auto">
              <a:xfrm>
                <a:off x="828087" y="533330"/>
                <a:ext cx="401909" cy="436227"/>
              </a:xfrm>
              <a:custGeom>
                <a:avLst/>
                <a:gdLst>
                  <a:gd name="connsiteX0" fmla="*/ 505956 w 518994"/>
                  <a:gd name="connsiteY0" fmla="*/ 436531 h 563308"/>
                  <a:gd name="connsiteX1" fmla="*/ 342031 w 518994"/>
                  <a:gd name="connsiteY1" fmla="*/ 178975 h 563308"/>
                  <a:gd name="connsiteX2" fmla="*/ 342031 w 518994"/>
                  <a:gd name="connsiteY2" fmla="*/ 99060 h 563308"/>
                  <a:gd name="connsiteX3" fmla="*/ 391561 w 518994"/>
                  <a:gd name="connsiteY3" fmla="*/ 49530 h 563308"/>
                  <a:gd name="connsiteX4" fmla="*/ 342031 w 518994"/>
                  <a:gd name="connsiteY4" fmla="*/ 0 h 563308"/>
                  <a:gd name="connsiteX5" fmla="*/ 176963 w 518994"/>
                  <a:gd name="connsiteY5" fmla="*/ 0 h 563308"/>
                  <a:gd name="connsiteX6" fmla="*/ 127433 w 518994"/>
                  <a:gd name="connsiteY6" fmla="*/ 49530 h 563308"/>
                  <a:gd name="connsiteX7" fmla="*/ 176963 w 518994"/>
                  <a:gd name="connsiteY7" fmla="*/ 99060 h 563308"/>
                  <a:gd name="connsiteX8" fmla="*/ 176963 w 518994"/>
                  <a:gd name="connsiteY8" fmla="*/ 178975 h 563308"/>
                  <a:gd name="connsiteX9" fmla="*/ 13038 w 518994"/>
                  <a:gd name="connsiteY9" fmla="*/ 436531 h 563308"/>
                  <a:gd name="connsiteX10" fmla="*/ 82665 w 518994"/>
                  <a:gd name="connsiteY10" fmla="*/ 563309 h 563308"/>
                  <a:gd name="connsiteX11" fmla="*/ 436329 w 518994"/>
                  <a:gd name="connsiteY11" fmla="*/ 563309 h 563308"/>
                  <a:gd name="connsiteX12" fmla="*/ 505956 w 518994"/>
                  <a:gd name="connsiteY12" fmla="*/ 436531 h 563308"/>
                  <a:gd name="connsiteX13" fmla="*/ 505956 w 518994"/>
                  <a:gd name="connsiteY13" fmla="*/ 436531 h 563308"/>
                  <a:gd name="connsiteX14" fmla="*/ 207443 w 518994"/>
                  <a:gd name="connsiteY14" fmla="*/ 192596 h 563308"/>
                  <a:gd name="connsiteX15" fmla="*/ 210015 w 518994"/>
                  <a:gd name="connsiteY15" fmla="*/ 183737 h 563308"/>
                  <a:gd name="connsiteX16" fmla="*/ 210015 w 518994"/>
                  <a:gd name="connsiteY16" fmla="*/ 99060 h 563308"/>
                  <a:gd name="connsiteX17" fmla="*/ 226493 w 518994"/>
                  <a:gd name="connsiteY17" fmla="*/ 82582 h 563308"/>
                  <a:gd name="connsiteX18" fmla="*/ 210015 w 518994"/>
                  <a:gd name="connsiteY18" fmla="*/ 66008 h 563308"/>
                  <a:gd name="connsiteX19" fmla="*/ 176963 w 518994"/>
                  <a:gd name="connsiteY19" fmla="*/ 66008 h 563308"/>
                  <a:gd name="connsiteX20" fmla="*/ 160485 w 518994"/>
                  <a:gd name="connsiteY20" fmla="*/ 49530 h 563308"/>
                  <a:gd name="connsiteX21" fmla="*/ 176963 w 518994"/>
                  <a:gd name="connsiteY21" fmla="*/ 33052 h 563308"/>
                  <a:gd name="connsiteX22" fmla="*/ 342031 w 518994"/>
                  <a:gd name="connsiteY22" fmla="*/ 33052 h 563308"/>
                  <a:gd name="connsiteX23" fmla="*/ 358509 w 518994"/>
                  <a:gd name="connsiteY23" fmla="*/ 49530 h 563308"/>
                  <a:gd name="connsiteX24" fmla="*/ 342031 w 518994"/>
                  <a:gd name="connsiteY24" fmla="*/ 66008 h 563308"/>
                  <a:gd name="connsiteX25" fmla="*/ 308979 w 518994"/>
                  <a:gd name="connsiteY25" fmla="*/ 66008 h 563308"/>
                  <a:gd name="connsiteX26" fmla="*/ 292501 w 518994"/>
                  <a:gd name="connsiteY26" fmla="*/ 82487 h 563308"/>
                  <a:gd name="connsiteX27" fmla="*/ 308979 w 518994"/>
                  <a:gd name="connsiteY27" fmla="*/ 98965 h 563308"/>
                  <a:gd name="connsiteX28" fmla="*/ 308979 w 518994"/>
                  <a:gd name="connsiteY28" fmla="*/ 183642 h 563308"/>
                  <a:gd name="connsiteX29" fmla="*/ 311551 w 518994"/>
                  <a:gd name="connsiteY29" fmla="*/ 192500 h 563308"/>
                  <a:gd name="connsiteX30" fmla="*/ 356414 w 518994"/>
                  <a:gd name="connsiteY30" fmla="*/ 262985 h 563308"/>
                  <a:gd name="connsiteX31" fmla="*/ 243066 w 518994"/>
                  <a:gd name="connsiteY31" fmla="*/ 284702 h 563308"/>
                  <a:gd name="connsiteX32" fmla="*/ 191536 w 518994"/>
                  <a:gd name="connsiteY32" fmla="*/ 319087 h 563308"/>
                  <a:gd name="connsiteX33" fmla="*/ 114860 w 518994"/>
                  <a:gd name="connsiteY33" fmla="*/ 337852 h 563308"/>
                  <a:gd name="connsiteX34" fmla="*/ 207443 w 518994"/>
                  <a:gd name="connsiteY34" fmla="*/ 192596 h 563308"/>
                  <a:gd name="connsiteX35" fmla="*/ 436329 w 518994"/>
                  <a:gd name="connsiteY35" fmla="*/ 530352 h 563308"/>
                  <a:gd name="connsiteX36" fmla="*/ 82665 w 518994"/>
                  <a:gd name="connsiteY36" fmla="*/ 530352 h 563308"/>
                  <a:gd name="connsiteX37" fmla="*/ 40851 w 518994"/>
                  <a:gd name="connsiteY37" fmla="*/ 454247 h 563308"/>
                  <a:gd name="connsiteX38" fmla="*/ 95715 w 518994"/>
                  <a:gd name="connsiteY38" fmla="*/ 368237 h 563308"/>
                  <a:gd name="connsiteX39" fmla="*/ 127719 w 518994"/>
                  <a:gd name="connsiteY39" fmla="*/ 371761 h 563308"/>
                  <a:gd name="connsiteX40" fmla="*/ 209919 w 518994"/>
                  <a:gd name="connsiteY40" fmla="*/ 346710 h 563308"/>
                  <a:gd name="connsiteX41" fmla="*/ 261450 w 518994"/>
                  <a:gd name="connsiteY41" fmla="*/ 312325 h 563308"/>
                  <a:gd name="connsiteX42" fmla="*/ 386513 w 518994"/>
                  <a:gd name="connsiteY42" fmla="*/ 310325 h 563308"/>
                  <a:gd name="connsiteX43" fmla="*/ 478048 w 518994"/>
                  <a:gd name="connsiteY43" fmla="*/ 454247 h 563308"/>
                  <a:gd name="connsiteX44" fmla="*/ 436329 w 518994"/>
                  <a:gd name="connsiteY44" fmla="*/ 530352 h 563308"/>
                  <a:gd name="connsiteX45" fmla="*/ 436329 w 518994"/>
                  <a:gd name="connsiteY45" fmla="*/ 530352 h 563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18994" h="563308" extrusionOk="0">
                    <a:moveTo>
                      <a:pt x="505956" y="436531"/>
                    </a:moveTo>
                    <a:cubicBezTo>
                      <a:pt x="501194" y="429006"/>
                      <a:pt x="346794" y="186404"/>
                      <a:pt x="342031" y="178975"/>
                    </a:cubicBezTo>
                    <a:lnTo>
                      <a:pt x="342031" y="99060"/>
                    </a:lnTo>
                    <a:cubicBezTo>
                      <a:pt x="369368" y="99060"/>
                      <a:pt x="391561" y="76867"/>
                      <a:pt x="391561" y="49530"/>
                    </a:cubicBezTo>
                    <a:cubicBezTo>
                      <a:pt x="391561" y="22193"/>
                      <a:pt x="369368" y="0"/>
                      <a:pt x="342031" y="0"/>
                    </a:cubicBezTo>
                    <a:lnTo>
                      <a:pt x="176963" y="0"/>
                    </a:lnTo>
                    <a:cubicBezTo>
                      <a:pt x="149626" y="0"/>
                      <a:pt x="127433" y="22193"/>
                      <a:pt x="127433" y="49530"/>
                    </a:cubicBezTo>
                    <a:cubicBezTo>
                      <a:pt x="127433" y="76867"/>
                      <a:pt x="149626" y="99060"/>
                      <a:pt x="176963" y="99060"/>
                    </a:cubicBezTo>
                    <a:lnTo>
                      <a:pt x="176963" y="178975"/>
                    </a:lnTo>
                    <a:lnTo>
                      <a:pt x="13038" y="436531"/>
                    </a:lnTo>
                    <a:cubicBezTo>
                      <a:pt x="-21919" y="491490"/>
                      <a:pt x="17514" y="563309"/>
                      <a:pt x="82665" y="563309"/>
                    </a:cubicBezTo>
                    <a:lnTo>
                      <a:pt x="436329" y="563309"/>
                    </a:lnTo>
                    <a:cubicBezTo>
                      <a:pt x="501480" y="563404"/>
                      <a:pt x="540913" y="491490"/>
                      <a:pt x="505956" y="436531"/>
                    </a:cubicBezTo>
                    <a:lnTo>
                      <a:pt x="505956" y="436531"/>
                    </a:lnTo>
                    <a:close/>
                    <a:moveTo>
                      <a:pt x="207443" y="192596"/>
                    </a:moveTo>
                    <a:cubicBezTo>
                      <a:pt x="209157" y="189929"/>
                      <a:pt x="210015" y="186881"/>
                      <a:pt x="210015" y="183737"/>
                    </a:cubicBezTo>
                    <a:lnTo>
                      <a:pt x="210015" y="99060"/>
                    </a:lnTo>
                    <a:cubicBezTo>
                      <a:pt x="219159" y="99060"/>
                      <a:pt x="226493" y="91631"/>
                      <a:pt x="226493" y="82582"/>
                    </a:cubicBezTo>
                    <a:cubicBezTo>
                      <a:pt x="226493" y="73533"/>
                      <a:pt x="219159" y="66008"/>
                      <a:pt x="210015" y="66008"/>
                    </a:cubicBezTo>
                    <a:lnTo>
                      <a:pt x="176963" y="66008"/>
                    </a:lnTo>
                    <a:cubicBezTo>
                      <a:pt x="167819" y="66008"/>
                      <a:pt x="160485" y="58579"/>
                      <a:pt x="160485" y="49530"/>
                    </a:cubicBezTo>
                    <a:cubicBezTo>
                      <a:pt x="160485" y="40386"/>
                      <a:pt x="167914" y="33052"/>
                      <a:pt x="176963" y="33052"/>
                    </a:cubicBezTo>
                    <a:lnTo>
                      <a:pt x="342031" y="33052"/>
                    </a:lnTo>
                    <a:cubicBezTo>
                      <a:pt x="351175" y="33052"/>
                      <a:pt x="358509" y="40481"/>
                      <a:pt x="358509" y="49530"/>
                    </a:cubicBezTo>
                    <a:cubicBezTo>
                      <a:pt x="358509" y="58674"/>
                      <a:pt x="351080" y="66008"/>
                      <a:pt x="342031" y="66008"/>
                    </a:cubicBezTo>
                    <a:lnTo>
                      <a:pt x="308979" y="66008"/>
                    </a:lnTo>
                    <a:cubicBezTo>
                      <a:pt x="299835" y="66008"/>
                      <a:pt x="292501" y="73438"/>
                      <a:pt x="292501" y="82487"/>
                    </a:cubicBezTo>
                    <a:cubicBezTo>
                      <a:pt x="292501" y="91535"/>
                      <a:pt x="299931" y="98965"/>
                      <a:pt x="308979" y="98965"/>
                    </a:cubicBezTo>
                    <a:lnTo>
                      <a:pt x="308979" y="183642"/>
                    </a:lnTo>
                    <a:cubicBezTo>
                      <a:pt x="308979" y="186785"/>
                      <a:pt x="309837" y="189833"/>
                      <a:pt x="311551" y="192500"/>
                    </a:cubicBezTo>
                    <a:lnTo>
                      <a:pt x="356414" y="262985"/>
                    </a:lnTo>
                    <a:cubicBezTo>
                      <a:pt x="318028" y="254794"/>
                      <a:pt x="277166" y="262033"/>
                      <a:pt x="243066" y="284702"/>
                    </a:cubicBezTo>
                    <a:lnTo>
                      <a:pt x="191536" y="319087"/>
                    </a:lnTo>
                    <a:cubicBezTo>
                      <a:pt x="168676" y="334328"/>
                      <a:pt x="141625" y="340805"/>
                      <a:pt x="114860" y="337852"/>
                    </a:cubicBezTo>
                    <a:lnTo>
                      <a:pt x="207443" y="192596"/>
                    </a:lnTo>
                    <a:close/>
                    <a:moveTo>
                      <a:pt x="436329" y="530352"/>
                    </a:moveTo>
                    <a:lnTo>
                      <a:pt x="82665" y="530352"/>
                    </a:lnTo>
                    <a:cubicBezTo>
                      <a:pt x="43518" y="530352"/>
                      <a:pt x="19896" y="487299"/>
                      <a:pt x="40851" y="454247"/>
                    </a:cubicBezTo>
                    <a:lnTo>
                      <a:pt x="95715" y="368237"/>
                    </a:lnTo>
                    <a:cubicBezTo>
                      <a:pt x="106287" y="370618"/>
                      <a:pt x="117051" y="371761"/>
                      <a:pt x="127719" y="371761"/>
                    </a:cubicBezTo>
                    <a:cubicBezTo>
                      <a:pt x="156675" y="371761"/>
                      <a:pt x="185154" y="363284"/>
                      <a:pt x="209919" y="346710"/>
                    </a:cubicBezTo>
                    <a:lnTo>
                      <a:pt x="261450" y="312325"/>
                    </a:lnTo>
                    <a:cubicBezTo>
                      <a:pt x="299359" y="287084"/>
                      <a:pt x="348032" y="286417"/>
                      <a:pt x="386513" y="310325"/>
                    </a:cubicBezTo>
                    <a:lnTo>
                      <a:pt x="478048" y="454247"/>
                    </a:lnTo>
                    <a:cubicBezTo>
                      <a:pt x="499098" y="487299"/>
                      <a:pt x="475476" y="530352"/>
                      <a:pt x="436329" y="530352"/>
                    </a:cubicBezTo>
                    <a:lnTo>
                      <a:pt x="436329" y="530352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  <p:sp>
          <p:nvSpPr>
            <p:cNvPr id="21" name="TextovéPole 44"/>
            <p:cNvSpPr txBox="1"/>
            <p:nvPr/>
          </p:nvSpPr>
          <p:spPr bwMode="auto">
            <a:xfrm>
              <a:off x="708010" y="4635667"/>
              <a:ext cx="7704856" cy="175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vouchery pro podnikatele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kreativní vouchery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digitální vouchery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cs typeface="Arial"/>
                </a:rPr>
                <a:t>startovací granty pro experty na univerzitách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sp>
        <p:nvSpPr>
          <p:cNvPr id="22" name="TextovéPole 1"/>
          <p:cNvSpPr txBox="1"/>
          <p:nvPr/>
        </p:nvSpPr>
        <p:spPr bwMode="auto">
          <a:xfrm>
            <a:off x="2593074" y="394419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*příklady témat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21" descr="Megafon1 se souvislou výplní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40152" y="391807"/>
            <a:ext cx="768252" cy="768252"/>
          </a:xfrm>
          <a:prstGeom prst="rect">
            <a:avLst/>
          </a:prstGeom>
        </p:spPr>
      </p:pic>
      <p:sp>
        <p:nvSpPr>
          <p:cNvPr id="5" name="TextovéPole 17"/>
          <p:cNvSpPr txBox="1"/>
          <p:nvPr/>
        </p:nvSpPr>
        <p:spPr bwMode="auto">
          <a:xfrm>
            <a:off x="636664" y="579240"/>
            <a:ext cx="5104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Tematické dotační výzvy, finanční nástroje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6" name="TextovéPole 18"/>
          <p:cNvSpPr txBox="1"/>
          <p:nvPr/>
        </p:nvSpPr>
        <p:spPr bwMode="auto">
          <a:xfrm>
            <a:off x="719572" y="1340768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budeme vyhlašovat postupně k jednotlivým tématům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v tuto chvíli řešíme návaznost na podpory z jiných programů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grpSp>
        <p:nvGrpSpPr>
          <p:cNvPr id="7" name="Skupina 36"/>
          <p:cNvGrpSpPr/>
          <p:nvPr/>
        </p:nvGrpSpPr>
        <p:grpSpPr>
          <a:xfrm>
            <a:off x="2068452" y="2816245"/>
            <a:ext cx="505868" cy="505868"/>
            <a:chOff x="683568" y="404664"/>
            <a:chExt cx="720000" cy="720000"/>
          </a:xfrm>
        </p:grpSpPr>
        <p:sp>
          <p:nvSpPr>
            <p:cNvPr id="8" name="Volný tvar: obrazec 37"/>
            <p:cNvSpPr/>
            <p:nvPr/>
          </p:nvSpPr>
          <p:spPr bwMode="auto">
            <a:xfrm>
              <a:off x="683568" y="404664"/>
              <a:ext cx="720000" cy="720000"/>
            </a:xfrm>
            <a:custGeom>
              <a:avLst/>
              <a:gdLst>
                <a:gd name="connsiteX0" fmla="*/ 0 w 1241964"/>
                <a:gd name="connsiteY0" fmla="*/ 0 h 1241964"/>
                <a:gd name="connsiteX1" fmla="*/ 1241965 w 1241964"/>
                <a:gd name="connsiteY1" fmla="*/ 0 h 1241964"/>
                <a:gd name="connsiteX2" fmla="*/ 1241965 w 1241964"/>
                <a:gd name="connsiteY2" fmla="*/ 1241965 h 1241964"/>
                <a:gd name="connsiteX3" fmla="*/ 0 w 1241964"/>
                <a:gd name="connsiteY3" fmla="*/ 1241965 h 124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964" h="1241964" extrusionOk="0">
                  <a:moveTo>
                    <a:pt x="0" y="0"/>
                  </a:moveTo>
                  <a:lnTo>
                    <a:pt x="1241965" y="0"/>
                  </a:lnTo>
                  <a:lnTo>
                    <a:pt x="1241965" y="1241965"/>
                  </a:lnTo>
                  <a:lnTo>
                    <a:pt x="0" y="1241965"/>
                  </a:lnTo>
                  <a:close/>
                </a:path>
              </a:pathLst>
            </a:custGeom>
            <a:solidFill>
              <a:srgbClr val="595432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grpSp>
          <p:nvGrpSpPr>
            <p:cNvPr id="9" name="Grafický objekt 33"/>
            <p:cNvGrpSpPr/>
            <p:nvPr/>
          </p:nvGrpSpPr>
          <p:grpSpPr>
            <a:xfrm>
              <a:off x="818037" y="563576"/>
              <a:ext cx="451061" cy="423510"/>
              <a:chOff x="985722" y="3099156"/>
              <a:chExt cx="595693" cy="559308"/>
            </a:xfrm>
            <a:solidFill>
              <a:srgbClr val="FFFFFF"/>
            </a:solidFill>
          </p:grpSpPr>
          <p:sp>
            <p:nvSpPr>
              <p:cNvPr id="10" name="Volný tvar: obrazec 64"/>
              <p:cNvSpPr/>
              <p:nvPr/>
            </p:nvSpPr>
            <p:spPr bwMode="auto">
              <a:xfrm>
                <a:off x="985817" y="3332137"/>
                <a:ext cx="595598" cy="221646"/>
              </a:xfrm>
              <a:custGeom>
                <a:avLst/>
                <a:gdLst>
                  <a:gd name="connsiteX0" fmla="*/ 541211 w 595598"/>
                  <a:gd name="connsiteY0" fmla="*/ 0 h 221646"/>
                  <a:gd name="connsiteX1" fmla="*/ 297751 w 595598"/>
                  <a:gd name="connsiteY1" fmla="*/ 158591 h 221646"/>
                  <a:gd name="connsiteX2" fmla="*/ 54388 w 595598"/>
                  <a:gd name="connsiteY2" fmla="*/ 0 h 221646"/>
                  <a:gd name="connsiteX3" fmla="*/ 0 w 595598"/>
                  <a:gd name="connsiteY3" fmla="*/ 28289 h 221646"/>
                  <a:gd name="connsiteX4" fmla="*/ 297751 w 595598"/>
                  <a:gd name="connsiteY4" fmla="*/ 221647 h 221646"/>
                  <a:gd name="connsiteX5" fmla="*/ 595598 w 595598"/>
                  <a:gd name="connsiteY5" fmla="*/ 28384 h 221646"/>
                  <a:gd name="connsiteX6" fmla="*/ 541211 w 595598"/>
                  <a:gd name="connsiteY6" fmla="*/ 0 h 22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598" h="221646" extrusionOk="0">
                    <a:moveTo>
                      <a:pt x="541211" y="0"/>
                    </a:moveTo>
                    <a:lnTo>
                      <a:pt x="297751" y="158591"/>
                    </a:lnTo>
                    <a:lnTo>
                      <a:pt x="54388" y="0"/>
                    </a:lnTo>
                    <a:lnTo>
                      <a:pt x="0" y="28289"/>
                    </a:lnTo>
                    <a:lnTo>
                      <a:pt x="297751" y="221647"/>
                    </a:lnTo>
                    <a:lnTo>
                      <a:pt x="595598" y="28384"/>
                    </a:lnTo>
                    <a:lnTo>
                      <a:pt x="541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1" name="Volný tvar: obrazec 65"/>
              <p:cNvSpPr/>
              <p:nvPr/>
            </p:nvSpPr>
            <p:spPr bwMode="auto">
              <a:xfrm>
                <a:off x="985817" y="3436817"/>
                <a:ext cx="595598" cy="221646"/>
              </a:xfrm>
              <a:custGeom>
                <a:avLst/>
                <a:gdLst>
                  <a:gd name="connsiteX0" fmla="*/ 541211 w 595598"/>
                  <a:gd name="connsiteY0" fmla="*/ 0 h 221646"/>
                  <a:gd name="connsiteX1" fmla="*/ 297751 w 595598"/>
                  <a:gd name="connsiteY1" fmla="*/ 158591 h 221646"/>
                  <a:gd name="connsiteX2" fmla="*/ 54388 w 595598"/>
                  <a:gd name="connsiteY2" fmla="*/ 0 h 221646"/>
                  <a:gd name="connsiteX3" fmla="*/ 0 w 595598"/>
                  <a:gd name="connsiteY3" fmla="*/ 28289 h 221646"/>
                  <a:gd name="connsiteX4" fmla="*/ 297751 w 595598"/>
                  <a:gd name="connsiteY4" fmla="*/ 221647 h 221646"/>
                  <a:gd name="connsiteX5" fmla="*/ 595598 w 595598"/>
                  <a:gd name="connsiteY5" fmla="*/ 28384 h 221646"/>
                  <a:gd name="connsiteX6" fmla="*/ 541211 w 595598"/>
                  <a:gd name="connsiteY6" fmla="*/ 0 h 22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598" h="221646" extrusionOk="0">
                    <a:moveTo>
                      <a:pt x="541211" y="0"/>
                    </a:moveTo>
                    <a:lnTo>
                      <a:pt x="297751" y="158591"/>
                    </a:lnTo>
                    <a:lnTo>
                      <a:pt x="54388" y="0"/>
                    </a:lnTo>
                    <a:lnTo>
                      <a:pt x="0" y="28289"/>
                    </a:lnTo>
                    <a:lnTo>
                      <a:pt x="297751" y="221647"/>
                    </a:lnTo>
                    <a:lnTo>
                      <a:pt x="595598" y="28384"/>
                    </a:lnTo>
                    <a:lnTo>
                      <a:pt x="541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2" name="Volný tvar: obrazec 66"/>
              <p:cNvSpPr/>
              <p:nvPr/>
            </p:nvSpPr>
            <p:spPr bwMode="auto">
              <a:xfrm>
                <a:off x="1112023" y="3160401"/>
                <a:ext cx="136302" cy="82962"/>
              </a:xfrm>
              <a:custGeom>
                <a:avLst/>
                <a:gdLst>
                  <a:gd name="connsiteX0" fmla="*/ 54197 w 136302"/>
                  <a:gd name="connsiteY0" fmla="*/ 0 h 82962"/>
                  <a:gd name="connsiteX1" fmla="*/ 0 w 136302"/>
                  <a:gd name="connsiteY1" fmla="*/ 28861 h 82962"/>
                  <a:gd name="connsiteX2" fmla="*/ 83630 w 136302"/>
                  <a:gd name="connsiteY2" fmla="*/ 82963 h 82962"/>
                  <a:gd name="connsiteX3" fmla="*/ 136303 w 136302"/>
                  <a:gd name="connsiteY3" fmla="*/ 50864 h 82962"/>
                  <a:gd name="connsiteX4" fmla="*/ 54197 w 136302"/>
                  <a:gd name="connsiteY4" fmla="*/ 0 h 8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02" h="82962" extrusionOk="0">
                    <a:moveTo>
                      <a:pt x="54197" y="0"/>
                    </a:moveTo>
                    <a:lnTo>
                      <a:pt x="0" y="28861"/>
                    </a:lnTo>
                    <a:lnTo>
                      <a:pt x="83630" y="82963"/>
                    </a:lnTo>
                    <a:lnTo>
                      <a:pt x="136303" y="50864"/>
                    </a:lnTo>
                    <a:lnTo>
                      <a:pt x="541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3" name="Volný tvar: obrazec 67"/>
              <p:cNvSpPr/>
              <p:nvPr/>
            </p:nvSpPr>
            <p:spPr bwMode="auto">
              <a:xfrm>
                <a:off x="1110214" y="3284512"/>
                <a:ext cx="141160" cy="89915"/>
              </a:xfrm>
              <a:custGeom>
                <a:avLst/>
                <a:gdLst>
                  <a:gd name="connsiteX0" fmla="*/ 84868 w 141160"/>
                  <a:gd name="connsiteY0" fmla="*/ 0 h 89915"/>
                  <a:gd name="connsiteX1" fmla="*/ 0 w 141160"/>
                  <a:gd name="connsiteY1" fmla="*/ 51721 h 89915"/>
                  <a:gd name="connsiteX2" fmla="*/ 58579 w 141160"/>
                  <a:gd name="connsiteY2" fmla="*/ 89916 h 89915"/>
                  <a:gd name="connsiteX3" fmla="*/ 141161 w 141160"/>
                  <a:gd name="connsiteY3" fmla="*/ 36481 h 89915"/>
                  <a:gd name="connsiteX4" fmla="*/ 84868 w 141160"/>
                  <a:gd name="connsiteY4" fmla="*/ 0 h 8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60" h="89915" extrusionOk="0">
                    <a:moveTo>
                      <a:pt x="84868" y="0"/>
                    </a:moveTo>
                    <a:lnTo>
                      <a:pt x="0" y="51721"/>
                    </a:lnTo>
                    <a:lnTo>
                      <a:pt x="58579" y="89916"/>
                    </a:lnTo>
                    <a:lnTo>
                      <a:pt x="141161" y="36481"/>
                    </a:lnTo>
                    <a:lnTo>
                      <a:pt x="848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4" name="Volný tvar: obrazec 68"/>
              <p:cNvSpPr/>
              <p:nvPr/>
            </p:nvSpPr>
            <p:spPr bwMode="auto">
              <a:xfrm>
                <a:off x="1228228" y="3231839"/>
                <a:ext cx="108394" cy="68389"/>
              </a:xfrm>
              <a:custGeom>
                <a:avLst/>
                <a:gdLst>
                  <a:gd name="connsiteX0" fmla="*/ 53435 w 108394"/>
                  <a:gd name="connsiteY0" fmla="*/ 0 h 68389"/>
                  <a:gd name="connsiteX1" fmla="*/ 0 w 108394"/>
                  <a:gd name="connsiteY1" fmla="*/ 32575 h 68389"/>
                  <a:gd name="connsiteX2" fmla="*/ 55340 w 108394"/>
                  <a:gd name="connsiteY2" fmla="*/ 68390 h 68389"/>
                  <a:gd name="connsiteX3" fmla="*/ 108394 w 108394"/>
                  <a:gd name="connsiteY3" fmla="*/ 34099 h 68389"/>
                  <a:gd name="connsiteX4" fmla="*/ 53435 w 108394"/>
                  <a:gd name="connsiteY4" fmla="*/ 0 h 6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94" h="68389" extrusionOk="0">
                    <a:moveTo>
                      <a:pt x="53435" y="0"/>
                    </a:moveTo>
                    <a:lnTo>
                      <a:pt x="0" y="32575"/>
                    </a:lnTo>
                    <a:lnTo>
                      <a:pt x="55340" y="68390"/>
                    </a:lnTo>
                    <a:lnTo>
                      <a:pt x="108394" y="34099"/>
                    </a:lnTo>
                    <a:lnTo>
                      <a:pt x="534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5" name="Volný tvar: obrazec 69"/>
              <p:cNvSpPr/>
              <p:nvPr/>
            </p:nvSpPr>
            <p:spPr bwMode="auto">
              <a:xfrm>
                <a:off x="1315668" y="3286227"/>
                <a:ext cx="138017" cy="88201"/>
              </a:xfrm>
              <a:custGeom>
                <a:avLst/>
                <a:gdLst>
                  <a:gd name="connsiteX0" fmla="*/ 53721 w 138017"/>
                  <a:gd name="connsiteY0" fmla="*/ 0 h 88201"/>
                  <a:gd name="connsiteX1" fmla="*/ 0 w 138017"/>
                  <a:gd name="connsiteY1" fmla="*/ 34766 h 88201"/>
                  <a:gd name="connsiteX2" fmla="*/ 82582 w 138017"/>
                  <a:gd name="connsiteY2" fmla="*/ 88201 h 88201"/>
                  <a:gd name="connsiteX3" fmla="*/ 138017 w 138017"/>
                  <a:gd name="connsiteY3" fmla="*/ 52102 h 88201"/>
                  <a:gd name="connsiteX4" fmla="*/ 53721 w 138017"/>
                  <a:gd name="connsiteY4" fmla="*/ 0 h 8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017" h="88201" extrusionOk="0">
                    <a:moveTo>
                      <a:pt x="53721" y="0"/>
                    </a:moveTo>
                    <a:lnTo>
                      <a:pt x="0" y="34766"/>
                    </a:lnTo>
                    <a:lnTo>
                      <a:pt x="82582" y="88201"/>
                    </a:lnTo>
                    <a:lnTo>
                      <a:pt x="138017" y="52102"/>
                    </a:lnTo>
                    <a:lnTo>
                      <a:pt x="5372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6" name="Volný tvar: obrazec 70"/>
              <p:cNvSpPr/>
              <p:nvPr/>
            </p:nvSpPr>
            <p:spPr bwMode="auto">
              <a:xfrm>
                <a:off x="1315096" y="3159925"/>
                <a:ext cx="139922" cy="84963"/>
              </a:xfrm>
              <a:custGeom>
                <a:avLst/>
                <a:gdLst>
                  <a:gd name="connsiteX0" fmla="*/ 84773 w 139922"/>
                  <a:gd name="connsiteY0" fmla="*/ 0 h 84963"/>
                  <a:gd name="connsiteX1" fmla="*/ 0 w 139922"/>
                  <a:gd name="connsiteY1" fmla="*/ 51626 h 84963"/>
                  <a:gd name="connsiteX2" fmla="*/ 53911 w 139922"/>
                  <a:gd name="connsiteY2" fmla="*/ 84963 h 84963"/>
                  <a:gd name="connsiteX3" fmla="*/ 139922 w 139922"/>
                  <a:gd name="connsiteY3" fmla="*/ 29337 h 84963"/>
                  <a:gd name="connsiteX4" fmla="*/ 84773 w 139922"/>
                  <a:gd name="connsiteY4" fmla="*/ 0 h 8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922" h="84963" extrusionOk="0">
                    <a:moveTo>
                      <a:pt x="84773" y="0"/>
                    </a:moveTo>
                    <a:lnTo>
                      <a:pt x="0" y="51626"/>
                    </a:lnTo>
                    <a:lnTo>
                      <a:pt x="53911" y="84963"/>
                    </a:lnTo>
                    <a:lnTo>
                      <a:pt x="139922" y="29337"/>
                    </a:lnTo>
                    <a:lnTo>
                      <a:pt x="847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7" name="Volný tvar: obrazec 71"/>
              <p:cNvSpPr/>
              <p:nvPr/>
            </p:nvSpPr>
            <p:spPr bwMode="auto">
              <a:xfrm>
                <a:off x="1200796" y="3341757"/>
                <a:ext cx="165354" cy="107442"/>
              </a:xfrm>
              <a:custGeom>
                <a:avLst/>
                <a:gdLst>
                  <a:gd name="connsiteX0" fmla="*/ 82677 w 165354"/>
                  <a:gd name="connsiteY0" fmla="*/ 0 h 107442"/>
                  <a:gd name="connsiteX1" fmla="*/ 0 w 165354"/>
                  <a:gd name="connsiteY1" fmla="*/ 53531 h 107442"/>
                  <a:gd name="connsiteX2" fmla="*/ 82677 w 165354"/>
                  <a:gd name="connsiteY2" fmla="*/ 107442 h 107442"/>
                  <a:gd name="connsiteX3" fmla="*/ 165354 w 165354"/>
                  <a:gd name="connsiteY3" fmla="*/ 53531 h 107442"/>
                  <a:gd name="connsiteX4" fmla="*/ 82677 w 165354"/>
                  <a:gd name="connsiteY4" fmla="*/ 0 h 107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54" h="107442" extrusionOk="0">
                    <a:moveTo>
                      <a:pt x="82677" y="0"/>
                    </a:moveTo>
                    <a:lnTo>
                      <a:pt x="0" y="53531"/>
                    </a:lnTo>
                    <a:lnTo>
                      <a:pt x="82677" y="107442"/>
                    </a:lnTo>
                    <a:lnTo>
                      <a:pt x="165354" y="53531"/>
                    </a:lnTo>
                    <a:lnTo>
                      <a:pt x="826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8" name="Volný tvar: obrazec 72"/>
              <p:cNvSpPr/>
              <p:nvPr/>
            </p:nvSpPr>
            <p:spPr bwMode="auto">
              <a:xfrm>
                <a:off x="985722" y="3208026"/>
                <a:ext cx="176879" cy="107060"/>
              </a:xfrm>
              <a:custGeom>
                <a:avLst/>
                <a:gdLst>
                  <a:gd name="connsiteX0" fmla="*/ 91059 w 176879"/>
                  <a:gd name="connsiteY0" fmla="*/ 0 h 107060"/>
                  <a:gd name="connsiteX1" fmla="*/ 0 w 176879"/>
                  <a:gd name="connsiteY1" fmla="*/ 47816 h 107060"/>
                  <a:gd name="connsiteX2" fmla="*/ 92107 w 176879"/>
                  <a:gd name="connsiteY2" fmla="*/ 107061 h 107060"/>
                  <a:gd name="connsiteX3" fmla="*/ 176879 w 176879"/>
                  <a:gd name="connsiteY3" fmla="*/ 55436 h 107060"/>
                  <a:gd name="connsiteX4" fmla="*/ 91059 w 176879"/>
                  <a:gd name="connsiteY4" fmla="*/ 0 h 107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79" h="107060" extrusionOk="0">
                    <a:moveTo>
                      <a:pt x="91059" y="0"/>
                    </a:moveTo>
                    <a:lnTo>
                      <a:pt x="0" y="47816"/>
                    </a:lnTo>
                    <a:lnTo>
                      <a:pt x="92107" y="107061"/>
                    </a:lnTo>
                    <a:lnTo>
                      <a:pt x="176879" y="55436"/>
                    </a:lnTo>
                    <a:lnTo>
                      <a:pt x="9105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19" name="Volný tvar: obrazec 73"/>
              <p:cNvSpPr/>
              <p:nvPr/>
            </p:nvSpPr>
            <p:spPr bwMode="auto">
              <a:xfrm>
                <a:off x="1201844" y="3099156"/>
                <a:ext cx="162115" cy="91725"/>
              </a:xfrm>
              <a:custGeom>
                <a:avLst/>
                <a:gdLst>
                  <a:gd name="connsiteX0" fmla="*/ 81629 w 162115"/>
                  <a:gd name="connsiteY0" fmla="*/ 0 h 91725"/>
                  <a:gd name="connsiteX1" fmla="*/ 0 w 162115"/>
                  <a:gd name="connsiteY1" fmla="*/ 42291 h 91725"/>
                  <a:gd name="connsiteX2" fmla="*/ 79915 w 162115"/>
                  <a:gd name="connsiteY2" fmla="*/ 91726 h 91725"/>
                  <a:gd name="connsiteX3" fmla="*/ 162116 w 162115"/>
                  <a:gd name="connsiteY3" fmla="*/ 41719 h 91725"/>
                  <a:gd name="connsiteX4" fmla="*/ 81629 w 162115"/>
                  <a:gd name="connsiteY4" fmla="*/ 0 h 9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15" h="91725" extrusionOk="0">
                    <a:moveTo>
                      <a:pt x="81629" y="0"/>
                    </a:moveTo>
                    <a:lnTo>
                      <a:pt x="0" y="42291"/>
                    </a:lnTo>
                    <a:lnTo>
                      <a:pt x="79915" y="91726"/>
                    </a:lnTo>
                    <a:lnTo>
                      <a:pt x="162116" y="41719"/>
                    </a:lnTo>
                    <a:lnTo>
                      <a:pt x="816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0" name="Volný tvar: obrazec 74"/>
              <p:cNvSpPr/>
              <p:nvPr/>
            </p:nvSpPr>
            <p:spPr bwMode="auto">
              <a:xfrm>
                <a:off x="1401774" y="3208026"/>
                <a:ext cx="179546" cy="109347"/>
              </a:xfrm>
              <a:custGeom>
                <a:avLst/>
                <a:gdLst>
                  <a:gd name="connsiteX0" fmla="*/ 88392 w 179546"/>
                  <a:gd name="connsiteY0" fmla="*/ 0 h 109347"/>
                  <a:gd name="connsiteX1" fmla="*/ 0 w 179546"/>
                  <a:gd name="connsiteY1" fmla="*/ 57245 h 109347"/>
                  <a:gd name="connsiteX2" fmla="*/ 84106 w 179546"/>
                  <a:gd name="connsiteY2" fmla="*/ 109347 h 109347"/>
                  <a:gd name="connsiteX3" fmla="*/ 179546 w 179546"/>
                  <a:gd name="connsiteY3" fmla="*/ 47911 h 109347"/>
                  <a:gd name="connsiteX4" fmla="*/ 88392 w 179546"/>
                  <a:gd name="connsiteY4" fmla="*/ 0 h 10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546" h="109347" extrusionOk="0">
                    <a:moveTo>
                      <a:pt x="88392" y="0"/>
                    </a:moveTo>
                    <a:lnTo>
                      <a:pt x="0" y="57245"/>
                    </a:lnTo>
                    <a:lnTo>
                      <a:pt x="84106" y="109347"/>
                    </a:lnTo>
                    <a:lnTo>
                      <a:pt x="179546" y="47911"/>
                    </a:lnTo>
                    <a:lnTo>
                      <a:pt x="883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grpSp>
        <p:nvGrpSpPr>
          <p:cNvPr id="21" name="Skupina 51"/>
          <p:cNvGrpSpPr/>
          <p:nvPr/>
        </p:nvGrpSpPr>
        <p:grpSpPr>
          <a:xfrm>
            <a:off x="2683046" y="2809714"/>
            <a:ext cx="518931" cy="518931"/>
            <a:chOff x="683568" y="404664"/>
            <a:chExt cx="720000" cy="720000"/>
          </a:xfrm>
        </p:grpSpPr>
        <p:sp>
          <p:nvSpPr>
            <p:cNvPr id="22" name="Volný tvar: obrazec 52"/>
            <p:cNvSpPr/>
            <p:nvPr/>
          </p:nvSpPr>
          <p:spPr bwMode="auto">
            <a:xfrm>
              <a:off x="683568" y="404664"/>
              <a:ext cx="720000" cy="720000"/>
            </a:xfrm>
            <a:custGeom>
              <a:avLst/>
              <a:gdLst>
                <a:gd name="connsiteX0" fmla="*/ 0 w 1241964"/>
                <a:gd name="connsiteY0" fmla="*/ 0 h 1241964"/>
                <a:gd name="connsiteX1" fmla="*/ 1241965 w 1241964"/>
                <a:gd name="connsiteY1" fmla="*/ 0 h 1241964"/>
                <a:gd name="connsiteX2" fmla="*/ 1241965 w 1241964"/>
                <a:gd name="connsiteY2" fmla="*/ 1241965 h 1241964"/>
                <a:gd name="connsiteX3" fmla="*/ 0 w 1241964"/>
                <a:gd name="connsiteY3" fmla="*/ 1241965 h 124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964" h="1241964" extrusionOk="0">
                  <a:moveTo>
                    <a:pt x="0" y="0"/>
                  </a:moveTo>
                  <a:lnTo>
                    <a:pt x="1241965" y="0"/>
                  </a:lnTo>
                  <a:lnTo>
                    <a:pt x="1241965" y="1241965"/>
                  </a:lnTo>
                  <a:lnTo>
                    <a:pt x="0" y="1241965"/>
                  </a:lnTo>
                  <a:close/>
                </a:path>
              </a:pathLst>
            </a:custGeom>
            <a:solidFill>
              <a:srgbClr val="EE7AAE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grpSp>
          <p:nvGrpSpPr>
            <p:cNvPr id="23" name="Skupina 3"/>
            <p:cNvGrpSpPr/>
            <p:nvPr/>
          </p:nvGrpSpPr>
          <p:grpSpPr>
            <a:xfrm>
              <a:off x="850395" y="568485"/>
              <a:ext cx="413761" cy="413692"/>
              <a:chOff x="6053059" y="2783545"/>
              <a:chExt cx="626000" cy="625895"/>
            </a:xfrm>
          </p:grpSpPr>
          <p:sp>
            <p:nvSpPr>
              <p:cNvPr id="24" name="Volný tvar: obrazec 91"/>
              <p:cNvSpPr/>
              <p:nvPr/>
            </p:nvSpPr>
            <p:spPr bwMode="auto">
              <a:xfrm>
                <a:off x="6157322" y="2783545"/>
                <a:ext cx="260815" cy="260816"/>
              </a:xfrm>
              <a:custGeom>
                <a:avLst/>
                <a:gdLst>
                  <a:gd name="connsiteX0" fmla="*/ 117824 w 235648"/>
                  <a:gd name="connsiteY0" fmla="*/ 235648 h 235648"/>
                  <a:gd name="connsiteX1" fmla="*/ 0 w 235648"/>
                  <a:gd name="connsiteY1" fmla="*/ 117824 h 235648"/>
                  <a:gd name="connsiteX2" fmla="*/ 117824 w 235648"/>
                  <a:gd name="connsiteY2" fmla="*/ 0 h 235648"/>
                  <a:gd name="connsiteX3" fmla="*/ 235649 w 235648"/>
                  <a:gd name="connsiteY3" fmla="*/ 117824 h 235648"/>
                  <a:gd name="connsiteX4" fmla="*/ 117824 w 235648"/>
                  <a:gd name="connsiteY4" fmla="*/ 235648 h 235648"/>
                  <a:gd name="connsiteX5" fmla="*/ 117824 w 235648"/>
                  <a:gd name="connsiteY5" fmla="*/ 235648 h 2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5648" h="235648" extrusionOk="0">
                    <a:moveTo>
                      <a:pt x="117824" y="235648"/>
                    </a:moveTo>
                    <a:cubicBezTo>
                      <a:pt x="52864" y="235648"/>
                      <a:pt x="0" y="182785"/>
                      <a:pt x="0" y="117824"/>
                    </a:cubicBezTo>
                    <a:cubicBezTo>
                      <a:pt x="0" y="52864"/>
                      <a:pt x="52864" y="0"/>
                      <a:pt x="117824" y="0"/>
                    </a:cubicBezTo>
                    <a:cubicBezTo>
                      <a:pt x="182785" y="0"/>
                      <a:pt x="235649" y="52864"/>
                      <a:pt x="235649" y="117824"/>
                    </a:cubicBezTo>
                    <a:cubicBezTo>
                      <a:pt x="235649" y="182785"/>
                      <a:pt x="182880" y="235648"/>
                      <a:pt x="117824" y="235648"/>
                    </a:cubicBezTo>
                    <a:lnTo>
                      <a:pt x="117824" y="235648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5" name="Volný tvar: obrazec 92"/>
              <p:cNvSpPr/>
              <p:nvPr/>
            </p:nvSpPr>
            <p:spPr bwMode="auto">
              <a:xfrm>
                <a:off x="6053059" y="3096060"/>
                <a:ext cx="380681" cy="235158"/>
              </a:xfrm>
              <a:custGeom>
                <a:avLst/>
                <a:gdLst>
                  <a:gd name="connsiteX0" fmla="*/ 111919 w 343947"/>
                  <a:gd name="connsiteY0" fmla="*/ 345 h 212466"/>
                  <a:gd name="connsiteX1" fmla="*/ 0 w 343947"/>
                  <a:gd name="connsiteY1" fmla="*/ 112263 h 212466"/>
                  <a:gd name="connsiteX2" fmla="*/ 0 w 343947"/>
                  <a:gd name="connsiteY2" fmla="*/ 194750 h 212466"/>
                  <a:gd name="connsiteX3" fmla="*/ 17717 w 343947"/>
                  <a:gd name="connsiteY3" fmla="*/ 212466 h 212466"/>
                  <a:gd name="connsiteX4" fmla="*/ 235744 w 343947"/>
                  <a:gd name="connsiteY4" fmla="*/ 212466 h 212466"/>
                  <a:gd name="connsiteX5" fmla="*/ 235744 w 343947"/>
                  <a:gd name="connsiteY5" fmla="*/ 135885 h 212466"/>
                  <a:gd name="connsiteX6" fmla="*/ 311372 w 343947"/>
                  <a:gd name="connsiteY6" fmla="*/ 48636 h 212466"/>
                  <a:gd name="connsiteX7" fmla="*/ 343948 w 343947"/>
                  <a:gd name="connsiteY7" fmla="*/ 4821 h 212466"/>
                  <a:gd name="connsiteX8" fmla="*/ 111919 w 343947"/>
                  <a:gd name="connsiteY8" fmla="*/ 345 h 212466"/>
                  <a:gd name="connsiteX9" fmla="*/ 111919 w 343947"/>
                  <a:gd name="connsiteY9" fmla="*/ 345 h 212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3947" h="212466" extrusionOk="0">
                    <a:moveTo>
                      <a:pt x="111919" y="345"/>
                    </a:moveTo>
                    <a:cubicBezTo>
                      <a:pt x="50197" y="345"/>
                      <a:pt x="0" y="50541"/>
                      <a:pt x="0" y="112263"/>
                    </a:cubicBezTo>
                    <a:lnTo>
                      <a:pt x="0" y="194750"/>
                    </a:lnTo>
                    <a:cubicBezTo>
                      <a:pt x="0" y="204370"/>
                      <a:pt x="8001" y="212466"/>
                      <a:pt x="17717" y="212466"/>
                    </a:cubicBezTo>
                    <a:lnTo>
                      <a:pt x="235744" y="212466"/>
                    </a:lnTo>
                    <a:lnTo>
                      <a:pt x="235744" y="135885"/>
                    </a:lnTo>
                    <a:cubicBezTo>
                      <a:pt x="235744" y="91594"/>
                      <a:pt x="268700" y="55018"/>
                      <a:pt x="311372" y="48636"/>
                    </a:cubicBezTo>
                    <a:cubicBezTo>
                      <a:pt x="317468" y="30729"/>
                      <a:pt x="329089" y="15680"/>
                      <a:pt x="343948" y="4821"/>
                    </a:cubicBezTo>
                    <a:cubicBezTo>
                      <a:pt x="320231" y="-1846"/>
                      <a:pt x="318992" y="345"/>
                      <a:pt x="111919" y="345"/>
                    </a:cubicBezTo>
                    <a:lnTo>
                      <a:pt x="111919" y="345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6" name="Volný tvar: obrazec 93"/>
              <p:cNvSpPr/>
              <p:nvPr/>
            </p:nvSpPr>
            <p:spPr bwMode="auto">
              <a:xfrm>
                <a:off x="6379026" y="3135553"/>
                <a:ext cx="287171" cy="154022"/>
              </a:xfrm>
              <a:custGeom>
                <a:avLst/>
                <a:gdLst>
                  <a:gd name="connsiteX0" fmla="*/ 229838 w 259460"/>
                  <a:gd name="connsiteY0" fmla="*/ 58960 h 139160"/>
                  <a:gd name="connsiteX1" fmla="*/ 200406 w 259460"/>
                  <a:gd name="connsiteY1" fmla="*/ 58960 h 139160"/>
                  <a:gd name="connsiteX2" fmla="*/ 200406 w 259460"/>
                  <a:gd name="connsiteY2" fmla="*/ 41243 h 139160"/>
                  <a:gd name="connsiteX3" fmla="*/ 159163 w 259460"/>
                  <a:gd name="connsiteY3" fmla="*/ 0 h 139160"/>
                  <a:gd name="connsiteX4" fmla="*/ 100203 w 259460"/>
                  <a:gd name="connsiteY4" fmla="*/ 0 h 139160"/>
                  <a:gd name="connsiteX5" fmla="*/ 58960 w 259460"/>
                  <a:gd name="connsiteY5" fmla="*/ 41243 h 139160"/>
                  <a:gd name="connsiteX6" fmla="*/ 58960 w 259460"/>
                  <a:gd name="connsiteY6" fmla="*/ 58960 h 139160"/>
                  <a:gd name="connsiteX7" fmla="*/ 29527 w 259460"/>
                  <a:gd name="connsiteY7" fmla="*/ 58960 h 139160"/>
                  <a:gd name="connsiteX8" fmla="*/ 0 w 259460"/>
                  <a:gd name="connsiteY8" fmla="*/ 71533 h 139160"/>
                  <a:gd name="connsiteX9" fmla="*/ 129730 w 259460"/>
                  <a:gd name="connsiteY9" fmla="*/ 139160 h 139160"/>
                  <a:gd name="connsiteX10" fmla="*/ 259461 w 259460"/>
                  <a:gd name="connsiteY10" fmla="*/ 71533 h 139160"/>
                  <a:gd name="connsiteX11" fmla="*/ 229838 w 259460"/>
                  <a:gd name="connsiteY11" fmla="*/ 58960 h 139160"/>
                  <a:gd name="connsiteX12" fmla="*/ 229838 w 259460"/>
                  <a:gd name="connsiteY12" fmla="*/ 58960 h 139160"/>
                  <a:gd name="connsiteX13" fmla="*/ 94297 w 259460"/>
                  <a:gd name="connsiteY13" fmla="*/ 58960 h 139160"/>
                  <a:gd name="connsiteX14" fmla="*/ 94297 w 259460"/>
                  <a:gd name="connsiteY14" fmla="*/ 41243 h 139160"/>
                  <a:gd name="connsiteX15" fmla="*/ 100203 w 259460"/>
                  <a:gd name="connsiteY15" fmla="*/ 35338 h 139160"/>
                  <a:gd name="connsiteX16" fmla="*/ 159163 w 259460"/>
                  <a:gd name="connsiteY16" fmla="*/ 35338 h 139160"/>
                  <a:gd name="connsiteX17" fmla="*/ 165068 w 259460"/>
                  <a:gd name="connsiteY17" fmla="*/ 41243 h 139160"/>
                  <a:gd name="connsiteX18" fmla="*/ 165068 w 259460"/>
                  <a:gd name="connsiteY18" fmla="*/ 58960 h 139160"/>
                  <a:gd name="connsiteX19" fmla="*/ 94297 w 259460"/>
                  <a:gd name="connsiteY19" fmla="*/ 58960 h 13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9460" h="139160" extrusionOk="0">
                    <a:moveTo>
                      <a:pt x="229838" y="58960"/>
                    </a:moveTo>
                    <a:lnTo>
                      <a:pt x="200406" y="58960"/>
                    </a:lnTo>
                    <a:lnTo>
                      <a:pt x="200406" y="41243"/>
                    </a:lnTo>
                    <a:cubicBezTo>
                      <a:pt x="200406" y="18478"/>
                      <a:pt x="181927" y="0"/>
                      <a:pt x="159163" y="0"/>
                    </a:cubicBezTo>
                    <a:lnTo>
                      <a:pt x="100203" y="0"/>
                    </a:lnTo>
                    <a:cubicBezTo>
                      <a:pt x="77438" y="0"/>
                      <a:pt x="58960" y="18478"/>
                      <a:pt x="58960" y="41243"/>
                    </a:cubicBezTo>
                    <a:lnTo>
                      <a:pt x="58960" y="58960"/>
                    </a:lnTo>
                    <a:lnTo>
                      <a:pt x="29527" y="58960"/>
                    </a:lnTo>
                    <a:cubicBezTo>
                      <a:pt x="17907" y="58960"/>
                      <a:pt x="7525" y="63818"/>
                      <a:pt x="0" y="71533"/>
                    </a:cubicBezTo>
                    <a:lnTo>
                      <a:pt x="129730" y="139160"/>
                    </a:lnTo>
                    <a:lnTo>
                      <a:pt x="259461" y="71533"/>
                    </a:lnTo>
                    <a:cubicBezTo>
                      <a:pt x="251936" y="63818"/>
                      <a:pt x="241459" y="58960"/>
                      <a:pt x="229838" y="58960"/>
                    </a:cubicBezTo>
                    <a:lnTo>
                      <a:pt x="229838" y="58960"/>
                    </a:lnTo>
                    <a:close/>
                    <a:moveTo>
                      <a:pt x="94297" y="58960"/>
                    </a:moveTo>
                    <a:lnTo>
                      <a:pt x="94297" y="41243"/>
                    </a:lnTo>
                    <a:cubicBezTo>
                      <a:pt x="94297" y="38005"/>
                      <a:pt x="96965" y="35338"/>
                      <a:pt x="100203" y="35338"/>
                    </a:cubicBezTo>
                    <a:lnTo>
                      <a:pt x="159163" y="35338"/>
                    </a:lnTo>
                    <a:cubicBezTo>
                      <a:pt x="162401" y="35338"/>
                      <a:pt x="165068" y="38005"/>
                      <a:pt x="165068" y="41243"/>
                    </a:cubicBezTo>
                    <a:lnTo>
                      <a:pt x="165068" y="58960"/>
                    </a:lnTo>
                    <a:lnTo>
                      <a:pt x="94297" y="58960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27" name="Volný tvar: obrazec 94"/>
              <p:cNvSpPr/>
              <p:nvPr/>
            </p:nvSpPr>
            <p:spPr bwMode="auto">
              <a:xfrm>
                <a:off x="6366059" y="3252045"/>
                <a:ext cx="313000" cy="157396"/>
              </a:xfrm>
              <a:custGeom>
                <a:avLst/>
                <a:gdLst>
                  <a:gd name="connsiteX0" fmla="*/ 149542 w 282797"/>
                  <a:gd name="connsiteY0" fmla="*/ 69532 h 142208"/>
                  <a:gd name="connsiteX1" fmla="*/ 133255 w 282797"/>
                  <a:gd name="connsiteY1" fmla="*/ 69532 h 142208"/>
                  <a:gd name="connsiteX2" fmla="*/ 0 w 282797"/>
                  <a:gd name="connsiteY2" fmla="*/ 0 h 142208"/>
                  <a:gd name="connsiteX3" fmla="*/ 0 w 282797"/>
                  <a:gd name="connsiteY3" fmla="*/ 100965 h 142208"/>
                  <a:gd name="connsiteX4" fmla="*/ 41243 w 282797"/>
                  <a:gd name="connsiteY4" fmla="*/ 142208 h 142208"/>
                  <a:gd name="connsiteX5" fmla="*/ 241554 w 282797"/>
                  <a:gd name="connsiteY5" fmla="*/ 142208 h 142208"/>
                  <a:gd name="connsiteX6" fmla="*/ 282797 w 282797"/>
                  <a:gd name="connsiteY6" fmla="*/ 100965 h 142208"/>
                  <a:gd name="connsiteX7" fmla="*/ 282797 w 282797"/>
                  <a:gd name="connsiteY7" fmla="*/ 0 h 142208"/>
                  <a:gd name="connsiteX8" fmla="*/ 149542 w 282797"/>
                  <a:gd name="connsiteY8" fmla="*/ 69532 h 14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797" h="142208" extrusionOk="0">
                    <a:moveTo>
                      <a:pt x="149542" y="69532"/>
                    </a:moveTo>
                    <a:cubicBezTo>
                      <a:pt x="144399" y="72199"/>
                      <a:pt x="138303" y="72199"/>
                      <a:pt x="133255" y="69532"/>
                    </a:cubicBezTo>
                    <a:lnTo>
                      <a:pt x="0" y="0"/>
                    </a:lnTo>
                    <a:lnTo>
                      <a:pt x="0" y="100965"/>
                    </a:lnTo>
                    <a:cubicBezTo>
                      <a:pt x="0" y="123730"/>
                      <a:pt x="18479" y="142208"/>
                      <a:pt x="41243" y="142208"/>
                    </a:cubicBezTo>
                    <a:lnTo>
                      <a:pt x="241554" y="142208"/>
                    </a:lnTo>
                    <a:cubicBezTo>
                      <a:pt x="264319" y="142208"/>
                      <a:pt x="282797" y="123730"/>
                      <a:pt x="282797" y="100965"/>
                    </a:cubicBezTo>
                    <a:lnTo>
                      <a:pt x="282797" y="0"/>
                    </a:lnTo>
                    <a:lnTo>
                      <a:pt x="149542" y="69532"/>
                    </a:lnTo>
                    <a:close/>
                  </a:path>
                </a:pathLst>
              </a:custGeom>
              <a:solidFill>
                <a:srgbClr val="FFFFFF"/>
              </a:solidFill>
              <a:ln w="1047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grpSp>
        <p:nvGrpSpPr>
          <p:cNvPr id="28" name="Skupina 10"/>
          <p:cNvGrpSpPr/>
          <p:nvPr/>
        </p:nvGrpSpPr>
        <p:grpSpPr>
          <a:xfrm>
            <a:off x="1447236" y="2811875"/>
            <a:ext cx="514609" cy="514609"/>
            <a:chOff x="683568" y="404664"/>
            <a:chExt cx="720000" cy="720000"/>
          </a:xfrm>
        </p:grpSpPr>
        <p:sp>
          <p:nvSpPr>
            <p:cNvPr id="29" name="Volný tvar: obrazec 3"/>
            <p:cNvSpPr/>
            <p:nvPr/>
          </p:nvSpPr>
          <p:spPr bwMode="auto">
            <a:xfrm>
              <a:off x="683568" y="404664"/>
              <a:ext cx="720000" cy="720000"/>
            </a:xfrm>
            <a:custGeom>
              <a:avLst/>
              <a:gdLst>
                <a:gd name="connsiteX0" fmla="*/ 0 w 1241964"/>
                <a:gd name="connsiteY0" fmla="*/ 0 h 1241964"/>
                <a:gd name="connsiteX1" fmla="*/ 1241965 w 1241964"/>
                <a:gd name="connsiteY1" fmla="*/ 0 h 1241964"/>
                <a:gd name="connsiteX2" fmla="*/ 1241965 w 1241964"/>
                <a:gd name="connsiteY2" fmla="*/ 1241965 h 1241964"/>
                <a:gd name="connsiteX3" fmla="*/ 0 w 1241964"/>
                <a:gd name="connsiteY3" fmla="*/ 1241965 h 124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964" h="1241964" extrusionOk="0">
                  <a:moveTo>
                    <a:pt x="0" y="0"/>
                  </a:moveTo>
                  <a:lnTo>
                    <a:pt x="1241965" y="0"/>
                  </a:lnTo>
                  <a:lnTo>
                    <a:pt x="1241965" y="1241965"/>
                  </a:lnTo>
                  <a:lnTo>
                    <a:pt x="0" y="1241965"/>
                  </a:lnTo>
                  <a:close/>
                </a:path>
              </a:pathLst>
            </a:custGeom>
            <a:solidFill>
              <a:srgbClr val="0A96A6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grpSp>
          <p:nvGrpSpPr>
            <p:cNvPr id="30" name="Grafický objekt 1"/>
            <p:cNvGrpSpPr/>
            <p:nvPr/>
          </p:nvGrpSpPr>
          <p:grpSpPr>
            <a:xfrm>
              <a:off x="830545" y="548814"/>
              <a:ext cx="426046" cy="425829"/>
              <a:chOff x="5137937" y="1737513"/>
              <a:chExt cx="555286" cy="555003"/>
            </a:xfrm>
            <a:solidFill>
              <a:srgbClr val="FFFFFF"/>
            </a:solidFill>
          </p:grpSpPr>
          <p:sp>
            <p:nvSpPr>
              <p:cNvPr id="31" name="Volný tvar: obrazec 53"/>
              <p:cNvSpPr/>
              <p:nvPr/>
            </p:nvSpPr>
            <p:spPr bwMode="auto">
              <a:xfrm>
                <a:off x="5286718" y="1737513"/>
                <a:ext cx="257633" cy="271852"/>
              </a:xfrm>
              <a:custGeom>
                <a:avLst/>
                <a:gdLst>
                  <a:gd name="connsiteX0" fmla="*/ 235787 w 257633"/>
                  <a:gd name="connsiteY0" fmla="*/ 49154 h 271852"/>
                  <a:gd name="connsiteX1" fmla="*/ 200852 w 257633"/>
                  <a:gd name="connsiteY1" fmla="*/ 69305 h 271852"/>
                  <a:gd name="connsiteX2" fmla="*/ 150663 w 257633"/>
                  <a:gd name="connsiteY2" fmla="*/ 41056 h 271852"/>
                  <a:gd name="connsiteX3" fmla="*/ 150663 w 257633"/>
                  <a:gd name="connsiteY3" fmla="*/ 0 h 271852"/>
                  <a:gd name="connsiteX4" fmla="*/ 106971 w 257633"/>
                  <a:gd name="connsiteY4" fmla="*/ 0 h 271852"/>
                  <a:gd name="connsiteX5" fmla="*/ 106971 w 257633"/>
                  <a:gd name="connsiteY5" fmla="*/ 41715 h 271852"/>
                  <a:gd name="connsiteX6" fmla="*/ 58664 w 257633"/>
                  <a:gd name="connsiteY6" fmla="*/ 70341 h 271852"/>
                  <a:gd name="connsiteX7" fmla="*/ 21846 w 257633"/>
                  <a:gd name="connsiteY7" fmla="*/ 49060 h 271852"/>
                  <a:gd name="connsiteX8" fmla="*/ 0 w 257633"/>
                  <a:gd name="connsiteY8" fmla="*/ 86819 h 271852"/>
                  <a:gd name="connsiteX9" fmla="*/ 37101 w 257633"/>
                  <a:gd name="connsiteY9" fmla="*/ 108195 h 271852"/>
                  <a:gd name="connsiteX10" fmla="*/ 37101 w 257633"/>
                  <a:gd name="connsiteY10" fmla="*/ 163658 h 271852"/>
                  <a:gd name="connsiteX11" fmla="*/ 0 w 257633"/>
                  <a:gd name="connsiteY11" fmla="*/ 185033 h 271852"/>
                  <a:gd name="connsiteX12" fmla="*/ 21846 w 257633"/>
                  <a:gd name="connsiteY12" fmla="*/ 222793 h 271852"/>
                  <a:gd name="connsiteX13" fmla="*/ 58664 w 257633"/>
                  <a:gd name="connsiteY13" fmla="*/ 201512 h 271852"/>
                  <a:gd name="connsiteX14" fmla="*/ 106971 w 257633"/>
                  <a:gd name="connsiteY14" fmla="*/ 230138 h 271852"/>
                  <a:gd name="connsiteX15" fmla="*/ 106971 w 257633"/>
                  <a:gd name="connsiteY15" fmla="*/ 271852 h 271852"/>
                  <a:gd name="connsiteX16" fmla="*/ 150663 w 257633"/>
                  <a:gd name="connsiteY16" fmla="*/ 271852 h 271852"/>
                  <a:gd name="connsiteX17" fmla="*/ 150663 w 257633"/>
                  <a:gd name="connsiteY17" fmla="*/ 230891 h 271852"/>
                  <a:gd name="connsiteX18" fmla="*/ 200852 w 257633"/>
                  <a:gd name="connsiteY18" fmla="*/ 202642 h 271852"/>
                  <a:gd name="connsiteX19" fmla="*/ 235787 w 257633"/>
                  <a:gd name="connsiteY19" fmla="*/ 222793 h 271852"/>
                  <a:gd name="connsiteX20" fmla="*/ 257634 w 257633"/>
                  <a:gd name="connsiteY20" fmla="*/ 185033 h 271852"/>
                  <a:gd name="connsiteX21" fmla="*/ 223075 w 257633"/>
                  <a:gd name="connsiteY21" fmla="*/ 165070 h 271852"/>
                  <a:gd name="connsiteX22" fmla="*/ 223075 w 257633"/>
                  <a:gd name="connsiteY22" fmla="*/ 106688 h 271852"/>
                  <a:gd name="connsiteX23" fmla="*/ 257634 w 257633"/>
                  <a:gd name="connsiteY23" fmla="*/ 86725 h 271852"/>
                  <a:gd name="connsiteX24" fmla="*/ 235787 w 257633"/>
                  <a:gd name="connsiteY24" fmla="*/ 49154 h 271852"/>
                  <a:gd name="connsiteX25" fmla="*/ 130418 w 257633"/>
                  <a:gd name="connsiteY25" fmla="*/ 188894 h 271852"/>
                  <a:gd name="connsiteX26" fmla="*/ 77591 w 257633"/>
                  <a:gd name="connsiteY26" fmla="*/ 136067 h 271852"/>
                  <a:gd name="connsiteX27" fmla="*/ 130418 w 257633"/>
                  <a:gd name="connsiteY27" fmla="*/ 83241 h 271852"/>
                  <a:gd name="connsiteX28" fmla="*/ 183244 w 257633"/>
                  <a:gd name="connsiteY28" fmla="*/ 136067 h 271852"/>
                  <a:gd name="connsiteX29" fmla="*/ 130418 w 257633"/>
                  <a:gd name="connsiteY29" fmla="*/ 188894 h 271852"/>
                  <a:gd name="connsiteX30" fmla="*/ 130418 w 257633"/>
                  <a:gd name="connsiteY30" fmla="*/ 188894 h 27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7633" h="271852" extrusionOk="0">
                    <a:moveTo>
                      <a:pt x="235787" y="49154"/>
                    </a:moveTo>
                    <a:lnTo>
                      <a:pt x="200852" y="69305"/>
                    </a:lnTo>
                    <a:cubicBezTo>
                      <a:pt x="186634" y="56028"/>
                      <a:pt x="169307" y="46423"/>
                      <a:pt x="150663" y="41056"/>
                    </a:cubicBezTo>
                    <a:lnTo>
                      <a:pt x="150663" y="0"/>
                    </a:lnTo>
                    <a:lnTo>
                      <a:pt x="106971" y="0"/>
                    </a:lnTo>
                    <a:lnTo>
                      <a:pt x="106971" y="41715"/>
                    </a:lnTo>
                    <a:cubicBezTo>
                      <a:pt x="88891" y="47365"/>
                      <a:pt x="72412" y="57346"/>
                      <a:pt x="58664" y="70341"/>
                    </a:cubicBezTo>
                    <a:lnTo>
                      <a:pt x="21846" y="49060"/>
                    </a:lnTo>
                    <a:lnTo>
                      <a:pt x="0" y="86819"/>
                    </a:lnTo>
                    <a:lnTo>
                      <a:pt x="37101" y="108195"/>
                    </a:lnTo>
                    <a:cubicBezTo>
                      <a:pt x="33052" y="126463"/>
                      <a:pt x="33052" y="145390"/>
                      <a:pt x="37101" y="163658"/>
                    </a:cubicBezTo>
                    <a:lnTo>
                      <a:pt x="0" y="185033"/>
                    </a:lnTo>
                    <a:lnTo>
                      <a:pt x="21846" y="222793"/>
                    </a:lnTo>
                    <a:lnTo>
                      <a:pt x="58664" y="201512"/>
                    </a:lnTo>
                    <a:cubicBezTo>
                      <a:pt x="72318" y="214600"/>
                      <a:pt x="88985" y="224394"/>
                      <a:pt x="106971" y="230138"/>
                    </a:cubicBezTo>
                    <a:lnTo>
                      <a:pt x="106971" y="271852"/>
                    </a:lnTo>
                    <a:lnTo>
                      <a:pt x="150663" y="271852"/>
                    </a:lnTo>
                    <a:lnTo>
                      <a:pt x="150663" y="230891"/>
                    </a:lnTo>
                    <a:cubicBezTo>
                      <a:pt x="169402" y="225618"/>
                      <a:pt x="186634" y="215825"/>
                      <a:pt x="200852" y="202642"/>
                    </a:cubicBezTo>
                    <a:lnTo>
                      <a:pt x="235787" y="222793"/>
                    </a:lnTo>
                    <a:lnTo>
                      <a:pt x="257634" y="185033"/>
                    </a:lnTo>
                    <a:lnTo>
                      <a:pt x="223075" y="165070"/>
                    </a:lnTo>
                    <a:cubicBezTo>
                      <a:pt x="227783" y="145955"/>
                      <a:pt x="227689" y="125804"/>
                      <a:pt x="223075" y="106688"/>
                    </a:cubicBezTo>
                    <a:lnTo>
                      <a:pt x="257634" y="86725"/>
                    </a:lnTo>
                    <a:lnTo>
                      <a:pt x="235787" y="49154"/>
                    </a:lnTo>
                    <a:close/>
                    <a:moveTo>
                      <a:pt x="130418" y="188894"/>
                    </a:moveTo>
                    <a:cubicBezTo>
                      <a:pt x="101227" y="188894"/>
                      <a:pt x="77591" y="165164"/>
                      <a:pt x="77591" y="136067"/>
                    </a:cubicBezTo>
                    <a:cubicBezTo>
                      <a:pt x="77591" y="106971"/>
                      <a:pt x="101321" y="83241"/>
                      <a:pt x="130418" y="83241"/>
                    </a:cubicBezTo>
                    <a:cubicBezTo>
                      <a:pt x="159609" y="83241"/>
                      <a:pt x="183244" y="106971"/>
                      <a:pt x="183244" y="136067"/>
                    </a:cubicBezTo>
                    <a:cubicBezTo>
                      <a:pt x="183244" y="165164"/>
                      <a:pt x="159514" y="188894"/>
                      <a:pt x="130418" y="188894"/>
                    </a:cubicBezTo>
                    <a:lnTo>
                      <a:pt x="130418" y="188894"/>
                    </a:lnTo>
                    <a:close/>
                  </a:path>
                </a:pathLst>
              </a:custGeom>
              <a:solidFill>
                <a:srgbClr val="FFFFFF"/>
              </a:solidFill>
              <a:ln w="1040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32" name="Volný tvar: obrazec 55"/>
              <p:cNvSpPr/>
              <p:nvPr/>
            </p:nvSpPr>
            <p:spPr bwMode="auto">
              <a:xfrm>
                <a:off x="5137937" y="1801733"/>
                <a:ext cx="555286" cy="282116"/>
              </a:xfrm>
              <a:custGeom>
                <a:avLst/>
                <a:gdLst>
                  <a:gd name="connsiteX0" fmla="*/ 555287 w 555286"/>
                  <a:gd name="connsiteY0" fmla="*/ 282116 h 282116"/>
                  <a:gd name="connsiteX1" fmla="*/ 555287 w 555286"/>
                  <a:gd name="connsiteY1" fmla="*/ 188 h 282116"/>
                  <a:gd name="connsiteX2" fmla="*/ 430990 w 555286"/>
                  <a:gd name="connsiteY2" fmla="*/ 188 h 282116"/>
                  <a:gd name="connsiteX3" fmla="*/ 450859 w 555286"/>
                  <a:gd name="connsiteY3" fmla="*/ 34652 h 282116"/>
                  <a:gd name="connsiteX4" fmla="*/ 407637 w 555286"/>
                  <a:gd name="connsiteY4" fmla="*/ 59606 h 282116"/>
                  <a:gd name="connsiteX5" fmla="*/ 407637 w 555286"/>
                  <a:gd name="connsiteY5" fmla="*/ 84089 h 282116"/>
                  <a:gd name="connsiteX6" fmla="*/ 450859 w 555286"/>
                  <a:gd name="connsiteY6" fmla="*/ 109042 h 282116"/>
                  <a:gd name="connsiteX7" fmla="*/ 396526 w 555286"/>
                  <a:gd name="connsiteY7" fmla="*/ 203207 h 282116"/>
                  <a:gd name="connsiteX8" fmla="*/ 352645 w 555286"/>
                  <a:gd name="connsiteY8" fmla="*/ 177876 h 282116"/>
                  <a:gd name="connsiteX9" fmla="*/ 332023 w 555286"/>
                  <a:gd name="connsiteY9" fmla="*/ 189553 h 282116"/>
                  <a:gd name="connsiteX10" fmla="*/ 332023 w 555286"/>
                  <a:gd name="connsiteY10" fmla="*/ 240401 h 282116"/>
                  <a:gd name="connsiteX11" fmla="*/ 223264 w 555286"/>
                  <a:gd name="connsiteY11" fmla="*/ 240401 h 282116"/>
                  <a:gd name="connsiteX12" fmla="*/ 223264 w 555286"/>
                  <a:gd name="connsiteY12" fmla="*/ 188140 h 282116"/>
                  <a:gd name="connsiteX13" fmla="*/ 204242 w 555286"/>
                  <a:gd name="connsiteY13" fmla="*/ 176935 h 282116"/>
                  <a:gd name="connsiteX14" fmla="*/ 158761 w 555286"/>
                  <a:gd name="connsiteY14" fmla="*/ 203207 h 282116"/>
                  <a:gd name="connsiteX15" fmla="*/ 104428 w 555286"/>
                  <a:gd name="connsiteY15" fmla="*/ 109042 h 282116"/>
                  <a:gd name="connsiteX16" fmla="*/ 150569 w 555286"/>
                  <a:gd name="connsiteY16" fmla="*/ 82394 h 282116"/>
                  <a:gd name="connsiteX17" fmla="*/ 150569 w 555286"/>
                  <a:gd name="connsiteY17" fmla="*/ 61113 h 282116"/>
                  <a:gd name="connsiteX18" fmla="*/ 104428 w 555286"/>
                  <a:gd name="connsiteY18" fmla="*/ 34464 h 282116"/>
                  <a:gd name="connsiteX19" fmla="*/ 124297 w 555286"/>
                  <a:gd name="connsiteY19" fmla="*/ 0 h 282116"/>
                  <a:gd name="connsiteX20" fmla="*/ 0 w 555286"/>
                  <a:gd name="connsiteY20" fmla="*/ 0 h 282116"/>
                  <a:gd name="connsiteX21" fmla="*/ 0 w 555286"/>
                  <a:gd name="connsiteY21" fmla="*/ 281928 h 282116"/>
                  <a:gd name="connsiteX22" fmla="*/ 555287 w 555286"/>
                  <a:gd name="connsiteY22" fmla="*/ 281928 h 28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5286" h="282116" extrusionOk="0">
                    <a:moveTo>
                      <a:pt x="555287" y="282116"/>
                    </a:moveTo>
                    <a:lnTo>
                      <a:pt x="555287" y="188"/>
                    </a:lnTo>
                    <a:lnTo>
                      <a:pt x="430990" y="188"/>
                    </a:lnTo>
                    <a:lnTo>
                      <a:pt x="450859" y="34652"/>
                    </a:lnTo>
                    <a:lnTo>
                      <a:pt x="407637" y="59606"/>
                    </a:lnTo>
                    <a:cubicBezTo>
                      <a:pt x="408391" y="67798"/>
                      <a:pt x="408391" y="75991"/>
                      <a:pt x="407637" y="84089"/>
                    </a:cubicBezTo>
                    <a:lnTo>
                      <a:pt x="450859" y="109042"/>
                    </a:lnTo>
                    <a:lnTo>
                      <a:pt x="396526" y="203207"/>
                    </a:lnTo>
                    <a:lnTo>
                      <a:pt x="352645" y="177876"/>
                    </a:lnTo>
                    <a:cubicBezTo>
                      <a:pt x="346148" y="182396"/>
                      <a:pt x="339180" y="186351"/>
                      <a:pt x="332023" y="189553"/>
                    </a:cubicBezTo>
                    <a:lnTo>
                      <a:pt x="332023" y="240401"/>
                    </a:lnTo>
                    <a:lnTo>
                      <a:pt x="223264" y="240401"/>
                    </a:lnTo>
                    <a:lnTo>
                      <a:pt x="223264" y="188140"/>
                    </a:lnTo>
                    <a:cubicBezTo>
                      <a:pt x="216578" y="184939"/>
                      <a:pt x="210269" y="181172"/>
                      <a:pt x="204242" y="176935"/>
                    </a:cubicBezTo>
                    <a:lnTo>
                      <a:pt x="158761" y="203207"/>
                    </a:lnTo>
                    <a:lnTo>
                      <a:pt x="104428" y="109042"/>
                    </a:lnTo>
                    <a:lnTo>
                      <a:pt x="150569" y="82394"/>
                    </a:lnTo>
                    <a:cubicBezTo>
                      <a:pt x="150004" y="75331"/>
                      <a:pt x="150004" y="68269"/>
                      <a:pt x="150569" y="61113"/>
                    </a:cubicBezTo>
                    <a:lnTo>
                      <a:pt x="104428" y="34464"/>
                    </a:lnTo>
                    <a:lnTo>
                      <a:pt x="124297" y="0"/>
                    </a:lnTo>
                    <a:lnTo>
                      <a:pt x="0" y="0"/>
                    </a:lnTo>
                    <a:lnTo>
                      <a:pt x="0" y="281928"/>
                    </a:lnTo>
                    <a:lnTo>
                      <a:pt x="555287" y="281928"/>
                    </a:lnTo>
                    <a:close/>
                  </a:path>
                </a:pathLst>
              </a:custGeom>
              <a:solidFill>
                <a:srgbClr val="FFFFFF"/>
              </a:solidFill>
              <a:ln w="1040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33" name="Volný tvar: obrazec 56"/>
              <p:cNvSpPr/>
              <p:nvPr/>
            </p:nvSpPr>
            <p:spPr bwMode="auto">
              <a:xfrm>
                <a:off x="5293592" y="2205415"/>
                <a:ext cx="243979" cy="87101"/>
              </a:xfrm>
              <a:custGeom>
                <a:avLst/>
                <a:gdLst>
                  <a:gd name="connsiteX0" fmla="*/ 187669 w 243979"/>
                  <a:gd name="connsiteY0" fmla="*/ 0 h 87101"/>
                  <a:gd name="connsiteX1" fmla="*/ 56310 w 243979"/>
                  <a:gd name="connsiteY1" fmla="*/ 0 h 87101"/>
                  <a:gd name="connsiteX2" fmla="*/ 35877 w 243979"/>
                  <a:gd name="connsiteY2" fmla="*/ 54615 h 87101"/>
                  <a:gd name="connsiteX3" fmla="*/ 0 w 243979"/>
                  <a:gd name="connsiteY3" fmla="*/ 54615 h 87101"/>
                  <a:gd name="connsiteX4" fmla="*/ 0 w 243979"/>
                  <a:gd name="connsiteY4" fmla="*/ 87102 h 87101"/>
                  <a:gd name="connsiteX5" fmla="*/ 243980 w 243979"/>
                  <a:gd name="connsiteY5" fmla="*/ 87102 h 87101"/>
                  <a:gd name="connsiteX6" fmla="*/ 243980 w 243979"/>
                  <a:gd name="connsiteY6" fmla="*/ 54615 h 87101"/>
                  <a:gd name="connsiteX7" fmla="*/ 208103 w 243979"/>
                  <a:gd name="connsiteY7" fmla="*/ 54615 h 87101"/>
                  <a:gd name="connsiteX8" fmla="*/ 187669 w 243979"/>
                  <a:gd name="connsiteY8" fmla="*/ 0 h 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977" h="87101" extrusionOk="0">
                    <a:moveTo>
                      <a:pt x="187669" y="0"/>
                    </a:moveTo>
                    <a:lnTo>
                      <a:pt x="56310" y="0"/>
                    </a:lnTo>
                    <a:lnTo>
                      <a:pt x="35877" y="54615"/>
                    </a:lnTo>
                    <a:lnTo>
                      <a:pt x="0" y="54615"/>
                    </a:lnTo>
                    <a:lnTo>
                      <a:pt x="0" y="87102"/>
                    </a:lnTo>
                    <a:lnTo>
                      <a:pt x="243980" y="87102"/>
                    </a:lnTo>
                    <a:lnTo>
                      <a:pt x="243980" y="54615"/>
                    </a:lnTo>
                    <a:lnTo>
                      <a:pt x="208103" y="54615"/>
                    </a:lnTo>
                    <a:lnTo>
                      <a:pt x="18766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40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  <p:sp>
            <p:nvSpPr>
              <p:cNvPr id="34" name="Volný tvar: obrazec 57"/>
              <p:cNvSpPr/>
              <p:nvPr/>
            </p:nvSpPr>
            <p:spPr bwMode="auto">
              <a:xfrm>
                <a:off x="5138031" y="2116430"/>
                <a:ext cx="555192" cy="56498"/>
              </a:xfrm>
              <a:custGeom>
                <a:avLst/>
                <a:gdLst>
                  <a:gd name="connsiteX0" fmla="*/ 0 w 555192"/>
                  <a:gd name="connsiteY0" fmla="*/ 0 h 56498"/>
                  <a:gd name="connsiteX1" fmla="*/ 555193 w 555192"/>
                  <a:gd name="connsiteY1" fmla="*/ 0 h 56498"/>
                  <a:gd name="connsiteX2" fmla="*/ 555193 w 555192"/>
                  <a:gd name="connsiteY2" fmla="*/ 56499 h 56498"/>
                  <a:gd name="connsiteX3" fmla="*/ 0 w 555192"/>
                  <a:gd name="connsiteY3" fmla="*/ 56499 h 56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192" h="56498" extrusionOk="0">
                    <a:moveTo>
                      <a:pt x="0" y="0"/>
                    </a:moveTo>
                    <a:lnTo>
                      <a:pt x="555193" y="0"/>
                    </a:lnTo>
                    <a:lnTo>
                      <a:pt x="555193" y="56499"/>
                    </a:lnTo>
                    <a:lnTo>
                      <a:pt x="0" y="56499"/>
                    </a:lnTo>
                    <a:close/>
                  </a:path>
                </a:pathLst>
              </a:custGeom>
              <a:solidFill>
                <a:srgbClr val="FFFFFF"/>
              </a:solidFill>
              <a:ln w="1040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cs-CZ"/>
                </a:defPPr>
                <a:lvl1pPr marL="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7BC143"/>
                  </a:solidFill>
                  <a:effectLst/>
                  <a:uLnTx/>
                  <a:uFillTx/>
                  <a:latin typeface="roboto"/>
                  <a:cs typeface="Arial"/>
                </a:endParaRPr>
              </a:p>
            </p:txBody>
          </p:sp>
        </p:grpSp>
      </p:grpSp>
      <p:grpSp>
        <p:nvGrpSpPr>
          <p:cNvPr id="35" name="Skupina 2"/>
          <p:cNvGrpSpPr/>
          <p:nvPr/>
        </p:nvGrpSpPr>
        <p:grpSpPr>
          <a:xfrm>
            <a:off x="800960" y="2806039"/>
            <a:ext cx="526281" cy="526281"/>
            <a:chOff x="611558" y="736913"/>
            <a:chExt cx="720000" cy="720000"/>
          </a:xfrm>
        </p:grpSpPr>
        <p:sp>
          <p:nvSpPr>
            <p:cNvPr id="36" name="Volný tvar: obrazec 3"/>
            <p:cNvSpPr/>
            <p:nvPr/>
          </p:nvSpPr>
          <p:spPr bwMode="auto">
            <a:xfrm>
              <a:off x="611558" y="736913"/>
              <a:ext cx="720000" cy="720000"/>
            </a:xfrm>
            <a:custGeom>
              <a:avLst/>
              <a:gdLst>
                <a:gd name="connsiteX0" fmla="*/ 0 w 1241964"/>
                <a:gd name="connsiteY0" fmla="*/ 0 h 1241964"/>
                <a:gd name="connsiteX1" fmla="*/ 1241965 w 1241964"/>
                <a:gd name="connsiteY1" fmla="*/ 0 h 1241964"/>
                <a:gd name="connsiteX2" fmla="*/ 1241965 w 1241964"/>
                <a:gd name="connsiteY2" fmla="*/ 1241965 h 1241964"/>
                <a:gd name="connsiteX3" fmla="*/ 0 w 1241964"/>
                <a:gd name="connsiteY3" fmla="*/ 1241965 h 124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964" h="1241964" extrusionOk="0">
                  <a:moveTo>
                    <a:pt x="0" y="0"/>
                  </a:moveTo>
                  <a:lnTo>
                    <a:pt x="1241965" y="0"/>
                  </a:lnTo>
                  <a:lnTo>
                    <a:pt x="1241965" y="1241965"/>
                  </a:lnTo>
                  <a:lnTo>
                    <a:pt x="0" y="1241965"/>
                  </a:lnTo>
                  <a:close/>
                </a:path>
              </a:pathLst>
            </a:custGeom>
            <a:solidFill>
              <a:srgbClr val="354459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  <p:sp>
          <p:nvSpPr>
            <p:cNvPr id="37" name="Volný tvar: obrazec 4"/>
            <p:cNvSpPr/>
            <p:nvPr/>
          </p:nvSpPr>
          <p:spPr bwMode="auto">
            <a:xfrm>
              <a:off x="746495" y="886192"/>
              <a:ext cx="450129" cy="421443"/>
            </a:xfrm>
            <a:custGeom>
              <a:avLst/>
              <a:gdLst>
                <a:gd name="connsiteX0" fmla="*/ 495491 w 554545"/>
                <a:gd name="connsiteY0" fmla="*/ 47244 h 519207"/>
                <a:gd name="connsiteX1" fmla="*/ 495491 w 554545"/>
                <a:gd name="connsiteY1" fmla="*/ 0 h 519207"/>
                <a:gd name="connsiteX2" fmla="*/ 47149 w 554545"/>
                <a:gd name="connsiteY2" fmla="*/ 0 h 519207"/>
                <a:gd name="connsiteX3" fmla="*/ 47149 w 554545"/>
                <a:gd name="connsiteY3" fmla="*/ 47244 h 519207"/>
                <a:gd name="connsiteX4" fmla="*/ 0 w 554545"/>
                <a:gd name="connsiteY4" fmla="*/ 212408 h 519207"/>
                <a:gd name="connsiteX5" fmla="*/ 0 w 554545"/>
                <a:gd name="connsiteY5" fmla="*/ 239459 h 519207"/>
                <a:gd name="connsiteX6" fmla="*/ 35433 w 554545"/>
                <a:gd name="connsiteY6" fmla="*/ 296894 h 519207"/>
                <a:gd name="connsiteX7" fmla="*/ 35433 w 554545"/>
                <a:gd name="connsiteY7" fmla="*/ 519112 h 519207"/>
                <a:gd name="connsiteX8" fmla="*/ 129826 w 554545"/>
                <a:gd name="connsiteY8" fmla="*/ 519112 h 519207"/>
                <a:gd name="connsiteX9" fmla="*/ 129826 w 554545"/>
                <a:gd name="connsiteY9" fmla="*/ 330422 h 519207"/>
                <a:gd name="connsiteX10" fmla="*/ 224219 w 554545"/>
                <a:gd name="connsiteY10" fmla="*/ 330422 h 519207"/>
                <a:gd name="connsiteX11" fmla="*/ 224219 w 554545"/>
                <a:gd name="connsiteY11" fmla="*/ 519208 h 519207"/>
                <a:gd name="connsiteX12" fmla="*/ 507397 w 554545"/>
                <a:gd name="connsiteY12" fmla="*/ 519208 h 519207"/>
                <a:gd name="connsiteX13" fmla="*/ 507397 w 554545"/>
                <a:gd name="connsiteY13" fmla="*/ 301752 h 519207"/>
                <a:gd name="connsiteX14" fmla="*/ 554546 w 554545"/>
                <a:gd name="connsiteY14" fmla="*/ 239459 h 519207"/>
                <a:gd name="connsiteX15" fmla="*/ 554546 w 554545"/>
                <a:gd name="connsiteY15" fmla="*/ 212408 h 519207"/>
                <a:gd name="connsiteX16" fmla="*/ 495491 w 554545"/>
                <a:gd name="connsiteY16" fmla="*/ 47244 h 519207"/>
                <a:gd name="connsiteX17" fmla="*/ 64865 w 554545"/>
                <a:gd name="connsiteY17" fmla="*/ 280702 h 519207"/>
                <a:gd name="connsiteX18" fmla="*/ 23527 w 554545"/>
                <a:gd name="connsiteY18" fmla="*/ 235934 h 519207"/>
                <a:gd name="connsiteX19" fmla="*/ 106108 w 554545"/>
                <a:gd name="connsiteY19" fmla="*/ 235934 h 519207"/>
                <a:gd name="connsiteX20" fmla="*/ 64865 w 554545"/>
                <a:gd name="connsiteY20" fmla="*/ 280702 h 519207"/>
                <a:gd name="connsiteX21" fmla="*/ 64865 w 554545"/>
                <a:gd name="connsiteY21" fmla="*/ 280702 h 519207"/>
                <a:gd name="connsiteX22" fmla="*/ 401098 w 554545"/>
                <a:gd name="connsiteY22" fmla="*/ 47244 h 519207"/>
                <a:gd name="connsiteX23" fmla="*/ 424720 w 554545"/>
                <a:gd name="connsiteY23" fmla="*/ 212408 h 519207"/>
                <a:gd name="connsiteX24" fmla="*/ 342138 w 554545"/>
                <a:gd name="connsiteY24" fmla="*/ 212408 h 519207"/>
                <a:gd name="connsiteX25" fmla="*/ 330327 w 554545"/>
                <a:gd name="connsiteY25" fmla="*/ 47244 h 519207"/>
                <a:gd name="connsiteX26" fmla="*/ 401098 w 554545"/>
                <a:gd name="connsiteY26" fmla="*/ 47244 h 519207"/>
                <a:gd name="connsiteX27" fmla="*/ 424720 w 554545"/>
                <a:gd name="connsiteY27" fmla="*/ 236030 h 519207"/>
                <a:gd name="connsiteX28" fmla="*/ 383381 w 554545"/>
                <a:gd name="connsiteY28" fmla="*/ 280797 h 519207"/>
                <a:gd name="connsiteX29" fmla="*/ 342138 w 554545"/>
                <a:gd name="connsiteY29" fmla="*/ 236030 h 519207"/>
                <a:gd name="connsiteX30" fmla="*/ 424720 w 554545"/>
                <a:gd name="connsiteY30" fmla="*/ 236030 h 519207"/>
                <a:gd name="connsiteX31" fmla="*/ 171069 w 554545"/>
                <a:gd name="connsiteY31" fmla="*/ 280702 h 519207"/>
                <a:gd name="connsiteX32" fmla="*/ 129730 w 554545"/>
                <a:gd name="connsiteY32" fmla="*/ 235934 h 519207"/>
                <a:gd name="connsiteX33" fmla="*/ 212312 w 554545"/>
                <a:gd name="connsiteY33" fmla="*/ 235934 h 519207"/>
                <a:gd name="connsiteX34" fmla="*/ 171069 w 554545"/>
                <a:gd name="connsiteY34" fmla="*/ 280702 h 519207"/>
                <a:gd name="connsiteX35" fmla="*/ 171069 w 554545"/>
                <a:gd name="connsiteY35" fmla="*/ 280702 h 519207"/>
                <a:gd name="connsiteX36" fmla="*/ 212312 w 554545"/>
                <a:gd name="connsiteY36" fmla="*/ 212408 h 519207"/>
                <a:gd name="connsiteX37" fmla="*/ 129730 w 554545"/>
                <a:gd name="connsiteY37" fmla="*/ 212408 h 519207"/>
                <a:gd name="connsiteX38" fmla="*/ 153352 w 554545"/>
                <a:gd name="connsiteY38" fmla="*/ 47244 h 519207"/>
                <a:gd name="connsiteX39" fmla="*/ 224123 w 554545"/>
                <a:gd name="connsiteY39" fmla="*/ 47244 h 519207"/>
                <a:gd name="connsiteX40" fmla="*/ 212312 w 554545"/>
                <a:gd name="connsiteY40" fmla="*/ 212408 h 519207"/>
                <a:gd name="connsiteX41" fmla="*/ 235934 w 554545"/>
                <a:gd name="connsiteY41" fmla="*/ 236030 h 519207"/>
                <a:gd name="connsiteX42" fmla="*/ 318516 w 554545"/>
                <a:gd name="connsiteY42" fmla="*/ 236030 h 519207"/>
                <a:gd name="connsiteX43" fmla="*/ 277178 w 554545"/>
                <a:gd name="connsiteY43" fmla="*/ 280797 h 519207"/>
                <a:gd name="connsiteX44" fmla="*/ 235934 w 554545"/>
                <a:gd name="connsiteY44" fmla="*/ 236030 h 519207"/>
                <a:gd name="connsiteX45" fmla="*/ 235934 w 554545"/>
                <a:gd name="connsiteY45" fmla="*/ 236030 h 519207"/>
                <a:gd name="connsiteX46" fmla="*/ 460153 w 554545"/>
                <a:gd name="connsiteY46" fmla="*/ 471964 h 519207"/>
                <a:gd name="connsiteX47" fmla="*/ 271367 w 554545"/>
                <a:gd name="connsiteY47" fmla="*/ 471964 h 519207"/>
                <a:gd name="connsiteX48" fmla="*/ 271367 w 554545"/>
                <a:gd name="connsiteY48" fmla="*/ 330422 h 519207"/>
                <a:gd name="connsiteX49" fmla="*/ 460153 w 554545"/>
                <a:gd name="connsiteY49" fmla="*/ 330422 h 519207"/>
                <a:gd name="connsiteX50" fmla="*/ 460153 w 554545"/>
                <a:gd name="connsiteY50" fmla="*/ 471964 h 519207"/>
                <a:gd name="connsiteX51" fmla="*/ 489585 w 554545"/>
                <a:gd name="connsiteY51" fmla="*/ 280702 h 519207"/>
                <a:gd name="connsiteX52" fmla="*/ 448342 w 554545"/>
                <a:gd name="connsiteY52" fmla="*/ 235934 h 519207"/>
                <a:gd name="connsiteX53" fmla="*/ 530924 w 554545"/>
                <a:gd name="connsiteY53" fmla="*/ 235934 h 519207"/>
                <a:gd name="connsiteX54" fmla="*/ 489585 w 554545"/>
                <a:gd name="connsiteY54" fmla="*/ 280702 h 519207"/>
                <a:gd name="connsiteX55" fmla="*/ 489585 w 554545"/>
                <a:gd name="connsiteY55" fmla="*/ 280702 h 51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54545" h="519207" extrusionOk="0">
                  <a:moveTo>
                    <a:pt x="495491" y="47244"/>
                  </a:moveTo>
                  <a:lnTo>
                    <a:pt x="495491" y="0"/>
                  </a:lnTo>
                  <a:lnTo>
                    <a:pt x="47149" y="0"/>
                  </a:lnTo>
                  <a:lnTo>
                    <a:pt x="47149" y="47244"/>
                  </a:lnTo>
                  <a:lnTo>
                    <a:pt x="0" y="212408"/>
                  </a:lnTo>
                  <a:lnTo>
                    <a:pt x="0" y="239459"/>
                  </a:lnTo>
                  <a:cubicBezTo>
                    <a:pt x="0" y="264033"/>
                    <a:pt x="14573" y="285941"/>
                    <a:pt x="35433" y="296894"/>
                  </a:cubicBezTo>
                  <a:cubicBezTo>
                    <a:pt x="35433" y="369761"/>
                    <a:pt x="35433" y="519112"/>
                    <a:pt x="35433" y="519112"/>
                  </a:cubicBezTo>
                  <a:lnTo>
                    <a:pt x="129826" y="519112"/>
                  </a:lnTo>
                  <a:lnTo>
                    <a:pt x="129826" y="330422"/>
                  </a:lnTo>
                  <a:lnTo>
                    <a:pt x="224219" y="330422"/>
                  </a:lnTo>
                  <a:lnTo>
                    <a:pt x="224219" y="519208"/>
                  </a:lnTo>
                  <a:lnTo>
                    <a:pt x="507397" y="519208"/>
                  </a:lnTo>
                  <a:lnTo>
                    <a:pt x="507397" y="301752"/>
                  </a:lnTo>
                  <a:cubicBezTo>
                    <a:pt x="534257" y="293846"/>
                    <a:pt x="554546" y="268510"/>
                    <a:pt x="554546" y="239459"/>
                  </a:cubicBezTo>
                  <a:lnTo>
                    <a:pt x="554546" y="212408"/>
                  </a:lnTo>
                  <a:lnTo>
                    <a:pt x="495491" y="47244"/>
                  </a:lnTo>
                  <a:close/>
                  <a:moveTo>
                    <a:pt x="64865" y="280702"/>
                  </a:moveTo>
                  <a:cubicBezTo>
                    <a:pt x="45434" y="280702"/>
                    <a:pt x="23527" y="265081"/>
                    <a:pt x="23527" y="235934"/>
                  </a:cubicBezTo>
                  <a:lnTo>
                    <a:pt x="106108" y="235934"/>
                  </a:lnTo>
                  <a:cubicBezTo>
                    <a:pt x="106204" y="265081"/>
                    <a:pt x="84392" y="280702"/>
                    <a:pt x="64865" y="280702"/>
                  </a:cubicBezTo>
                  <a:lnTo>
                    <a:pt x="64865" y="280702"/>
                  </a:lnTo>
                  <a:close/>
                  <a:moveTo>
                    <a:pt x="401098" y="47244"/>
                  </a:moveTo>
                  <a:lnTo>
                    <a:pt x="424720" y="212408"/>
                  </a:lnTo>
                  <a:cubicBezTo>
                    <a:pt x="378428" y="212408"/>
                    <a:pt x="376142" y="212408"/>
                    <a:pt x="342138" y="212408"/>
                  </a:cubicBezTo>
                  <a:lnTo>
                    <a:pt x="330327" y="47244"/>
                  </a:lnTo>
                  <a:lnTo>
                    <a:pt x="401098" y="47244"/>
                  </a:lnTo>
                  <a:close/>
                  <a:moveTo>
                    <a:pt x="424720" y="236030"/>
                  </a:moveTo>
                  <a:cubicBezTo>
                    <a:pt x="424720" y="264890"/>
                    <a:pt x="403098" y="280797"/>
                    <a:pt x="383381" y="280797"/>
                  </a:cubicBezTo>
                  <a:cubicBezTo>
                    <a:pt x="363284" y="280797"/>
                    <a:pt x="342138" y="264605"/>
                    <a:pt x="342138" y="236030"/>
                  </a:cubicBezTo>
                  <a:lnTo>
                    <a:pt x="424720" y="236030"/>
                  </a:lnTo>
                  <a:close/>
                  <a:moveTo>
                    <a:pt x="171069" y="280702"/>
                  </a:moveTo>
                  <a:cubicBezTo>
                    <a:pt x="151638" y="280702"/>
                    <a:pt x="129730" y="265081"/>
                    <a:pt x="129730" y="235934"/>
                  </a:cubicBezTo>
                  <a:lnTo>
                    <a:pt x="212312" y="235934"/>
                  </a:lnTo>
                  <a:cubicBezTo>
                    <a:pt x="212312" y="265081"/>
                    <a:pt x="190500" y="280702"/>
                    <a:pt x="171069" y="280702"/>
                  </a:cubicBezTo>
                  <a:lnTo>
                    <a:pt x="171069" y="280702"/>
                  </a:lnTo>
                  <a:close/>
                  <a:moveTo>
                    <a:pt x="212312" y="212408"/>
                  </a:moveTo>
                  <a:cubicBezTo>
                    <a:pt x="179451" y="212408"/>
                    <a:pt x="174879" y="212408"/>
                    <a:pt x="129730" y="212408"/>
                  </a:cubicBezTo>
                  <a:lnTo>
                    <a:pt x="153352" y="47244"/>
                  </a:lnTo>
                  <a:lnTo>
                    <a:pt x="224123" y="47244"/>
                  </a:lnTo>
                  <a:lnTo>
                    <a:pt x="212312" y="212408"/>
                  </a:lnTo>
                  <a:close/>
                  <a:moveTo>
                    <a:pt x="235934" y="236030"/>
                  </a:moveTo>
                  <a:lnTo>
                    <a:pt x="318516" y="236030"/>
                  </a:lnTo>
                  <a:cubicBezTo>
                    <a:pt x="318516" y="265081"/>
                    <a:pt x="296704" y="280797"/>
                    <a:pt x="277178" y="280797"/>
                  </a:cubicBezTo>
                  <a:cubicBezTo>
                    <a:pt x="257842" y="280702"/>
                    <a:pt x="235934" y="265176"/>
                    <a:pt x="235934" y="236030"/>
                  </a:cubicBezTo>
                  <a:lnTo>
                    <a:pt x="235934" y="236030"/>
                  </a:lnTo>
                  <a:close/>
                  <a:moveTo>
                    <a:pt x="460153" y="471964"/>
                  </a:moveTo>
                  <a:lnTo>
                    <a:pt x="271367" y="471964"/>
                  </a:lnTo>
                  <a:lnTo>
                    <a:pt x="271367" y="330422"/>
                  </a:lnTo>
                  <a:lnTo>
                    <a:pt x="460153" y="330422"/>
                  </a:lnTo>
                  <a:lnTo>
                    <a:pt x="460153" y="471964"/>
                  </a:lnTo>
                  <a:close/>
                  <a:moveTo>
                    <a:pt x="489585" y="280702"/>
                  </a:moveTo>
                  <a:cubicBezTo>
                    <a:pt x="469487" y="280702"/>
                    <a:pt x="448342" y="264509"/>
                    <a:pt x="448342" y="235934"/>
                  </a:cubicBezTo>
                  <a:lnTo>
                    <a:pt x="530924" y="235934"/>
                  </a:lnTo>
                  <a:cubicBezTo>
                    <a:pt x="530924" y="264890"/>
                    <a:pt x="509207" y="280702"/>
                    <a:pt x="489585" y="280702"/>
                  </a:cubicBezTo>
                  <a:lnTo>
                    <a:pt x="489585" y="280702"/>
                  </a:lnTo>
                  <a:close/>
                </a:path>
              </a:pathLst>
            </a:custGeom>
            <a:solidFill>
              <a:srgbClr val="FFFFFF"/>
            </a:solidFill>
            <a:ln w="1047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cs-CZ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7BC143"/>
                </a:solidFill>
                <a:effectLst/>
                <a:uLnTx/>
                <a:uFillTx/>
                <a:latin typeface="roboto"/>
                <a:cs typeface="Arial"/>
              </a:endParaRPr>
            </a:p>
          </p:txBody>
        </p:sp>
      </p:grpSp>
      <p:sp>
        <p:nvSpPr>
          <p:cNvPr id="38" name="TextovéPole 68"/>
          <p:cNvSpPr txBox="1"/>
          <p:nvPr/>
        </p:nvSpPr>
        <p:spPr bwMode="auto">
          <a:xfrm>
            <a:off x="3295521" y="3056961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*příklady témat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39" name="TextovéPole 44"/>
          <p:cNvSpPr txBox="1"/>
          <p:nvPr/>
        </p:nvSpPr>
        <p:spPr bwMode="auto">
          <a:xfrm>
            <a:off x="899592" y="3609628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investice ve firmách - Expanze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konektivita škol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obnova území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vzdělávání ve firmách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odborné učebny ve školách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" b="15940"/>
          <a:stretch>
            <a:fillRect/>
          </a:stretch>
        </p:blipFill>
        <p:spPr>
          <a:xfrm>
            <a:off x="-159886" y="-62144"/>
            <a:ext cx="12351886" cy="6920144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00770" y="601980"/>
            <a:ext cx="8700380" cy="17666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altLang="cs-CZ" sz="3200" b="1">
                <a:solidFill>
                  <a:srgbClr val="FFFFFF"/>
                </a:solidFill>
                <a:cs typeface="Segoe UI" panose="020B0502040204020203" pitchFamily="34" charset="0"/>
              </a:rPr>
              <a:t>Energetické úspory veřejných budov</a:t>
            </a:r>
          </a:p>
          <a:p>
            <a:pPr lvl="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altLang="cs-CZ" sz="3200" b="1">
                <a:solidFill>
                  <a:srgbClr val="FFFFFF"/>
                </a:solidFill>
                <a:cs typeface="Segoe UI" panose="020B0502040204020203" pitchFamily="34" charset="0"/>
              </a:rPr>
              <a:t>Obnovitelné zdroje energie</a:t>
            </a:r>
          </a:p>
          <a:p>
            <a:pPr lvl="0">
              <a:lnSpc>
                <a:spcPct val="90000"/>
              </a:lnSpc>
              <a:spcAft>
                <a:spcPct val="35000"/>
              </a:spcAft>
              <a:defRPr/>
            </a:pPr>
            <a:r>
              <a:rPr lang="cs-CZ" altLang="cs-CZ" sz="3200" b="1">
                <a:solidFill>
                  <a:srgbClr val="FFFFFF"/>
                </a:solidFill>
                <a:cs typeface="Segoe UI" panose="020B0502040204020203" pitchFamily="34" charset="0"/>
              </a:rPr>
              <a:t>Výstavba nových veřejných budov</a:t>
            </a:r>
          </a:p>
        </p:txBody>
      </p:sp>
    </p:spTree>
    <p:extLst>
      <p:ext uri="{BB962C8B-B14F-4D97-AF65-F5344CB8AC3E}">
        <p14:creationId xmlns:p14="http://schemas.microsoft.com/office/powerpoint/2010/main" val="319436210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2"/>
          <p:cNvGraphicFramePr/>
          <p:nvPr/>
        </p:nvGraphicFramePr>
        <p:xfrm>
          <a:off x="395536" y="548680"/>
          <a:ext cx="8280919" cy="558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3"/>
          <p:cNvSpPr txBox="1"/>
          <p:nvPr/>
        </p:nvSpPr>
        <p:spPr bwMode="auto">
          <a:xfrm>
            <a:off x="4067944" y="719924"/>
            <a:ext cx="295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V roce 2026 musí být 71 % programu vyčerpáno.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6" name="Přímá spojnice se šipkou 4"/>
          <p:cNvCxnSpPr/>
          <p:nvPr/>
        </p:nvCxnSpPr>
        <p:spPr bwMode="auto">
          <a:xfrm flipH="1">
            <a:off x="5364088" y="1484784"/>
            <a:ext cx="0" cy="72008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9"/>
          <p:cNvCxnSpPr/>
          <p:nvPr/>
        </p:nvCxnSpPr>
        <p:spPr bwMode="auto">
          <a:xfrm flipH="1">
            <a:off x="2587581" y="1919080"/>
            <a:ext cx="1" cy="832566"/>
          </a:xfrm>
          <a:prstGeom prst="line">
            <a:avLst/>
          </a:prstGeom>
          <a:ln w="28575">
            <a:solidFill>
              <a:srgbClr val="3E1F6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ál 11"/>
          <p:cNvSpPr/>
          <p:nvPr/>
        </p:nvSpPr>
        <p:spPr bwMode="auto">
          <a:xfrm>
            <a:off x="528507" y="2891531"/>
            <a:ext cx="210841" cy="21084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6" name="Přímá spojnice se šipkou 12"/>
          <p:cNvCxnSpPr>
            <a:stCxn id="5" idx="6"/>
          </p:cNvCxnSpPr>
          <p:nvPr/>
        </p:nvCxnSpPr>
        <p:spPr bwMode="auto">
          <a:xfrm>
            <a:off x="739348" y="2996952"/>
            <a:ext cx="7793092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21"/>
          <p:cNvSpPr txBox="1"/>
          <p:nvPr/>
        </p:nvSpPr>
        <p:spPr bwMode="auto">
          <a:xfrm>
            <a:off x="1704642" y="1485748"/>
            <a:ext cx="185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předložení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3E1F65"/>
                </a:solidFill>
                <a:effectLst/>
                <a:uLnTx/>
                <a:uFillTx/>
                <a:latin typeface="roboto"/>
                <a:cs typeface="Arial"/>
              </a:rPr>
              <a:t>EK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E1F65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8" name="Ovál 17"/>
          <p:cNvSpPr/>
          <p:nvPr/>
        </p:nvSpPr>
        <p:spPr bwMode="auto">
          <a:xfrm>
            <a:off x="2473081" y="2870785"/>
            <a:ext cx="210841" cy="210841"/>
          </a:xfrm>
          <a:prstGeom prst="ellipse">
            <a:avLst/>
          </a:prstGeom>
          <a:solidFill>
            <a:srgbClr val="3E1F6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9" name="TextovéPole 21"/>
          <p:cNvSpPr txBox="1"/>
          <p:nvPr/>
        </p:nvSpPr>
        <p:spPr bwMode="auto">
          <a:xfrm>
            <a:off x="435572" y="3973014"/>
            <a:ext cx="2335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neformální dialog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MPŘ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3738C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0" name="Ovál 19"/>
          <p:cNvSpPr/>
          <p:nvPr/>
        </p:nvSpPr>
        <p:spPr bwMode="auto">
          <a:xfrm>
            <a:off x="4895842" y="2885575"/>
            <a:ext cx="210841" cy="210841"/>
          </a:xfrm>
          <a:prstGeom prst="ellipse">
            <a:avLst/>
          </a:prstGeom>
          <a:solidFill>
            <a:srgbClr val="3E1F6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11" name="Přímá spojnice 20"/>
          <p:cNvCxnSpPr/>
          <p:nvPr/>
        </p:nvCxnSpPr>
        <p:spPr bwMode="auto">
          <a:xfrm flipH="1">
            <a:off x="5554571" y="1940067"/>
            <a:ext cx="0" cy="813702"/>
          </a:xfrm>
          <a:prstGeom prst="line">
            <a:avLst/>
          </a:prstGeom>
          <a:ln w="28575">
            <a:solidFill>
              <a:srgbClr val="24B2A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22"/>
          <p:cNvCxnSpPr/>
          <p:nvPr/>
        </p:nvCxnSpPr>
        <p:spPr bwMode="auto">
          <a:xfrm>
            <a:off x="2637603" y="4117565"/>
            <a:ext cx="2363659" cy="0"/>
          </a:xfrm>
          <a:prstGeom prst="straightConnector1">
            <a:avLst/>
          </a:prstGeom>
          <a:ln w="57150">
            <a:solidFill>
              <a:srgbClr val="3E1F65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ál 23"/>
          <p:cNvSpPr/>
          <p:nvPr/>
        </p:nvSpPr>
        <p:spPr bwMode="auto">
          <a:xfrm>
            <a:off x="5786325" y="2885575"/>
            <a:ext cx="210841" cy="210841"/>
          </a:xfrm>
          <a:prstGeom prst="ellipse">
            <a:avLst/>
          </a:prstGeom>
          <a:solidFill>
            <a:srgbClr val="D19D0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4" name="Ovál 24"/>
          <p:cNvSpPr/>
          <p:nvPr/>
        </p:nvSpPr>
        <p:spPr bwMode="auto">
          <a:xfrm>
            <a:off x="5449151" y="2889839"/>
            <a:ext cx="210841" cy="210841"/>
          </a:xfrm>
          <a:prstGeom prst="ellipse">
            <a:avLst/>
          </a:prstGeom>
          <a:solidFill>
            <a:srgbClr val="24B2A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15" name="Přímá spojnice se šipkou 25"/>
          <p:cNvCxnSpPr/>
          <p:nvPr/>
        </p:nvCxnSpPr>
        <p:spPr bwMode="auto">
          <a:xfrm>
            <a:off x="619443" y="3789040"/>
            <a:ext cx="1968138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21"/>
          <p:cNvSpPr txBox="1"/>
          <p:nvPr/>
        </p:nvSpPr>
        <p:spPr bwMode="auto">
          <a:xfrm>
            <a:off x="4325960" y="1481818"/>
            <a:ext cx="233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stanovisko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24B2A3"/>
                </a:solidFill>
                <a:effectLst/>
                <a:uLnTx/>
                <a:uFillTx/>
                <a:latin typeface="roboto"/>
                <a:cs typeface="Arial"/>
              </a:rPr>
              <a:t>SEA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24B2A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17" name="TextovéPole 21"/>
          <p:cNvSpPr txBox="1"/>
          <p:nvPr/>
        </p:nvSpPr>
        <p:spPr bwMode="auto">
          <a:xfrm>
            <a:off x="2637603" y="4341925"/>
            <a:ext cx="196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formální dialog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BE864B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18" name="Přímá spojnice 29"/>
          <p:cNvCxnSpPr/>
          <p:nvPr/>
        </p:nvCxnSpPr>
        <p:spPr bwMode="auto">
          <a:xfrm flipH="1">
            <a:off x="6556419" y="2333819"/>
            <a:ext cx="0" cy="387987"/>
          </a:xfrm>
          <a:prstGeom prst="line">
            <a:avLst/>
          </a:prstGeom>
          <a:ln w="28575">
            <a:solidFill>
              <a:srgbClr val="E7393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21"/>
          <p:cNvSpPr txBox="1"/>
          <p:nvPr/>
        </p:nvSpPr>
        <p:spPr bwMode="auto">
          <a:xfrm>
            <a:off x="5874029" y="1920463"/>
            <a:ext cx="143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jednání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703E4A"/>
                </a:solidFill>
                <a:effectLst/>
                <a:uLnTx/>
                <a:uFillTx/>
                <a:latin typeface="roboto"/>
                <a:cs typeface="Arial"/>
              </a:rPr>
              <a:t>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E73938"/>
                </a:solidFill>
                <a:effectLst/>
                <a:uLnTx/>
                <a:uFillTx/>
                <a:latin typeface="roboto"/>
                <a:cs typeface="Arial"/>
              </a:rPr>
              <a:t>MV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E73938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0" name="TextovéPole 33"/>
          <p:cNvSpPr txBox="1"/>
          <p:nvPr/>
        </p:nvSpPr>
        <p:spPr bwMode="auto">
          <a:xfrm>
            <a:off x="2176787" y="324433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03/22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1" name="TextovéPole 21"/>
          <p:cNvSpPr txBox="1"/>
          <p:nvPr/>
        </p:nvSpPr>
        <p:spPr bwMode="auto">
          <a:xfrm>
            <a:off x="237379" y="6131709"/>
            <a:ext cx="4123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* přibližný harmonogram, může se měnit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A59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2" name="TextovéPole 37"/>
          <p:cNvSpPr txBox="1"/>
          <p:nvPr/>
        </p:nvSpPr>
        <p:spPr bwMode="auto">
          <a:xfrm>
            <a:off x="611560" y="578315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Harmonogram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23" name="Přímá spojnice 39"/>
          <p:cNvCxnSpPr/>
          <p:nvPr/>
        </p:nvCxnSpPr>
        <p:spPr bwMode="auto">
          <a:xfrm flipH="1">
            <a:off x="5891745" y="3247465"/>
            <a:ext cx="0" cy="813702"/>
          </a:xfrm>
          <a:prstGeom prst="line">
            <a:avLst/>
          </a:prstGeom>
          <a:ln w="28575">
            <a:solidFill>
              <a:srgbClr val="D19D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1"/>
          <p:cNvSpPr txBox="1"/>
          <p:nvPr/>
        </p:nvSpPr>
        <p:spPr bwMode="auto">
          <a:xfrm>
            <a:off x="5078108" y="4208713"/>
            <a:ext cx="162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D19D03"/>
                </a:solidFill>
                <a:effectLst/>
                <a:uLnTx/>
                <a:uFillTx/>
                <a:latin typeface="roboto"/>
                <a:cs typeface="Arial"/>
              </a:rPr>
              <a:t>schválení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D19D03"/>
                </a:solidFill>
                <a:effectLst/>
                <a:uLnTx/>
                <a:uFillTx/>
                <a:latin typeface="roboto"/>
                <a:cs typeface="Arial"/>
              </a:rPr>
              <a:t>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programu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0A59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5" name="Ovál 41"/>
          <p:cNvSpPr/>
          <p:nvPr/>
        </p:nvSpPr>
        <p:spPr bwMode="auto">
          <a:xfrm>
            <a:off x="6450999" y="2874599"/>
            <a:ext cx="210841" cy="210841"/>
          </a:xfrm>
          <a:prstGeom prst="ellipse">
            <a:avLst/>
          </a:prstGeom>
          <a:solidFill>
            <a:srgbClr val="E73938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6" name="Ovál 42"/>
          <p:cNvSpPr/>
          <p:nvPr/>
        </p:nvSpPr>
        <p:spPr bwMode="auto">
          <a:xfrm>
            <a:off x="7341482" y="2884715"/>
            <a:ext cx="210841" cy="21084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rgbClr val="FFFFFF"/>
                </a:solidFill>
                <a:latin typeface="roboto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cxnSp>
        <p:nvCxnSpPr>
          <p:cNvPr id="27" name="Přímá spojnice 43"/>
          <p:cNvCxnSpPr/>
          <p:nvPr/>
        </p:nvCxnSpPr>
        <p:spPr bwMode="auto">
          <a:xfrm flipH="1">
            <a:off x="7446902" y="3209288"/>
            <a:ext cx="0" cy="87144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1"/>
          <p:cNvSpPr txBox="1"/>
          <p:nvPr/>
        </p:nvSpPr>
        <p:spPr bwMode="auto">
          <a:xfrm>
            <a:off x="6730123" y="4194467"/>
            <a:ext cx="143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spuštění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703E4A"/>
                </a:solidFill>
                <a:effectLst/>
                <a:uLnTx/>
                <a:uFillTx/>
                <a:latin typeface="roboto"/>
                <a:cs typeface="Arial"/>
              </a:rPr>
              <a:t> 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</a:rPr>
              <a:t>programu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 bwMode="auto">
          <a:xfrm>
            <a:off x="467544" y="980728"/>
            <a:ext cx="6464300" cy="518457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Zástupný symbol pro obrázek 13"/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483296" y="1084008"/>
            <a:ext cx="8117280" cy="481024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1"/>
                </a:solidFill>
                <a:latin typeface="Roboto"/>
                <a:ea typeface="Roboto"/>
                <a:cs typeface="Roboto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Zástupný symbol pro text 16"/>
          <p:cNvSpPr>
            <a:spLocks noGrp="1"/>
          </p:cNvSpPr>
          <p:nvPr>
            <p:ph type="body" sz="quarter" idx="19"/>
          </p:nvPr>
        </p:nvSpPr>
        <p:spPr bwMode="auto">
          <a:xfrm>
            <a:off x="971599" y="1459664"/>
            <a:ext cx="5551896" cy="2395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>
              <a:defRPr/>
            </a:pPr>
            <a:r>
              <a:rPr b="1"/>
              <a:t>Semináře pro žadatele</a:t>
            </a:r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20"/>
          </p:nvPr>
        </p:nvSpPr>
        <p:spPr bwMode="auto">
          <a:xfrm>
            <a:off x="971598" y="2260576"/>
            <a:ext cx="6776484" cy="3094590"/>
          </a:xfrm>
          <a:prstGeom prst="rect">
            <a:avLst/>
          </a:prstGeom>
        </p:spPr>
        <p:txBody>
          <a:bodyPr vertOverflow="overflow" horzOverflow="clip" vert="horz" wrap="square" lIns="0" tIns="0" rIns="0" bIns="0" numCol="1" spcCol="0" rtlCol="0" fromWordArt="0" anchor="t" anchorCtr="0" forceAA="0" compatLnSpc="0"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>
              <a:defRPr/>
            </a:pPr>
            <a:r>
              <a:rPr sz="1800"/>
              <a:t>Podzim 2022</a:t>
            </a:r>
          </a:p>
          <a:p>
            <a:pPr marL="261850" indent="-261850">
              <a:buFont typeface="Arial"/>
              <a:buChar char="•"/>
              <a:defRPr/>
            </a:pPr>
            <a:r>
              <a:rPr sz="1600"/>
              <a:t>tematické výzvy, finanční nástroje ve spol. se SFŽP, kraji, CzechInvestem, Národní rozvojovou bankou</a:t>
            </a:r>
          </a:p>
          <a:p>
            <a:pPr marL="261850" indent="-261850">
              <a:buFont typeface="Arial"/>
              <a:buChar char="•"/>
              <a:defRPr/>
            </a:pPr>
            <a:r>
              <a:rPr sz="1600"/>
              <a:t>strategické projekty ve spol. SFŽP</a:t>
            </a:r>
          </a:p>
          <a:p>
            <a:pPr>
              <a:defRPr/>
            </a:pPr>
            <a:endParaRPr sz="1600"/>
          </a:p>
          <a:p>
            <a:pPr>
              <a:defRPr/>
            </a:pPr>
            <a:r>
              <a:rPr sz="1600"/>
              <a:t>2022/2022</a:t>
            </a:r>
          </a:p>
          <a:p>
            <a:pPr marL="261850" indent="-261850">
              <a:buFont typeface="Arial"/>
              <a:buChar char="•"/>
              <a:defRPr/>
            </a:pPr>
            <a:r>
              <a:rPr sz="1600"/>
              <a:t>zastřešující projekty ze strany krajů</a:t>
            </a:r>
          </a:p>
          <a:p>
            <a:pPr marL="261850" indent="-261850">
              <a:buFont typeface="Arial"/>
              <a:buChar char="•"/>
              <a:defRPr/>
            </a:pPr>
            <a:r>
              <a:rPr sz="1600"/>
              <a:t>tematické výzvy, finanční nástroje </a:t>
            </a:r>
            <a:r>
              <a:rPr lang="cs-CZ" sz="1600" b="0" i="0" u="none" strike="noStrike" cap="none" spc="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rPr>
              <a:t>ve spol. se SFŽP, kraji, CzechInvestem, Národní rozvojovou bankou</a:t>
            </a:r>
            <a:endParaRPr sz="1600"/>
          </a:p>
          <a:p>
            <a:pPr marL="261850" indent="-261850">
              <a:buFont typeface="Arial"/>
              <a:buChar char="•"/>
              <a:defRPr/>
            </a:pPr>
            <a:endParaRPr sz="1600"/>
          </a:p>
          <a:p>
            <a:pPr>
              <a:defRPr/>
            </a:pPr>
            <a:endParaRPr/>
          </a:p>
          <a:p>
            <a:pPr marL="239822" indent="-239822">
              <a:buFont typeface="Arial"/>
              <a:buChar char="–"/>
              <a:defRPr/>
            </a:pPr>
            <a:endParaRPr/>
          </a:p>
        </p:txBody>
      </p:sp>
      <p:sp>
        <p:nvSpPr>
          <p:cNvPr id="8" name="Zástupný symbol pro text 16"/>
          <p:cNvSpPr>
            <a:spLocks noGrp="1"/>
          </p:cNvSpPr>
          <p:nvPr>
            <p:ph type="body" sz="quarter" idx="21"/>
          </p:nvPr>
        </p:nvSpPr>
        <p:spPr bwMode="auto">
          <a:xfrm>
            <a:off x="971599" y="4437112"/>
            <a:ext cx="5551896" cy="2395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 b="0">
                <a:solidFill>
                  <a:schemeClr val="accent6"/>
                </a:solidFill>
                <a:latin typeface="Roboto Medium"/>
                <a:ea typeface="Roboto Medium"/>
                <a:cs typeface="Roboto Medium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9" name="Zástupný symbol pro text 16"/>
          <p:cNvSpPr>
            <a:spLocks noGrp="1"/>
          </p:cNvSpPr>
          <p:nvPr>
            <p:ph type="body" sz="quarter" idx="22"/>
          </p:nvPr>
        </p:nvSpPr>
        <p:spPr bwMode="auto">
          <a:xfrm>
            <a:off x="707015" y="5499802"/>
            <a:ext cx="3487424" cy="240512"/>
          </a:xfrm>
          <a:prstGeom prst="rect">
            <a:avLst/>
          </a:prstGeom>
        </p:spPr>
        <p:txBody>
          <a:bodyPr lIns="0" tIns="36000" rIns="0" bIns="0">
            <a:normAutofit/>
          </a:bodyPr>
          <a:lstStyle>
            <a:lvl1pPr marL="0" indent="0">
              <a:buFontTx/>
              <a:buNone/>
              <a:defRPr sz="1200">
                <a:solidFill>
                  <a:schemeClr val="accent6"/>
                </a:solidFill>
                <a:latin typeface="Roboto Light"/>
                <a:ea typeface="Roboto Light"/>
                <a:cs typeface="Roboto Light"/>
              </a:defRPr>
            </a:lvl1pPr>
            <a:lvl2pPr marL="4572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2pPr>
            <a:lvl3pPr marL="9144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3pPr>
            <a:lvl4pPr marL="13716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4pPr>
            <a:lvl5pPr marL="1828800" indent="0">
              <a:buFontTx/>
              <a:buNone/>
              <a:defRPr sz="2000">
                <a:latin typeface="Roboto Medium"/>
                <a:ea typeface="Roboto Medium"/>
                <a:cs typeface="Roboto Medium"/>
              </a:defRPr>
            </a:lvl5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3E1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64454" y="2780928"/>
            <a:ext cx="1615092" cy="1615092"/>
          </a:xfrm>
          <a:prstGeom prst="rect">
            <a:avLst/>
          </a:prstGeom>
        </p:spPr>
      </p:pic>
      <p:sp>
        <p:nvSpPr>
          <p:cNvPr id="5" name="TextovéPole 1"/>
          <p:cNvSpPr txBox="1"/>
          <p:nvPr/>
        </p:nvSpPr>
        <p:spPr bwMode="auto">
          <a:xfrm>
            <a:off x="539552" y="6093296"/>
            <a:ext cx="368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cs typeface="Arial"/>
              </a:rPr>
              <a:t>spravedlivatransformace@mzp.cz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BC143"/>
              </a:solidFill>
              <a:effectLst/>
              <a:uLnTx/>
              <a:uFillTx/>
              <a:latin typeface="roboto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641542" y="5522364"/>
            <a:ext cx="6414449" cy="102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 května 2022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2" y="5924658"/>
            <a:ext cx="3298068" cy="5687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BAA62B-BF79-18D7-08CE-B7967C6A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90"/>
          <a:stretch/>
        </p:blipFill>
        <p:spPr>
          <a:xfrm>
            <a:off x="467400" y="364551"/>
            <a:ext cx="6944419" cy="362993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06B5A2-2295-FBB5-5A8A-88C681A62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1523258"/>
            <a:ext cx="5935579" cy="586171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7432C0-DC34-055A-D22C-503B763BD546}"/>
              </a:ext>
            </a:extLst>
          </p:cNvPr>
          <p:cNvSpPr txBox="1"/>
          <p:nvPr/>
        </p:nvSpPr>
        <p:spPr>
          <a:xfrm>
            <a:off x="8647000" y="474174"/>
            <a:ext cx="4464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MINISTERSTVO PRO MÍSTNÍ ROZVOJ </a:t>
            </a:r>
            <a:b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Národní orgán pro koordinaci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8C66EC85-F19B-3D12-63AB-0C2245F81854}"/>
              </a:ext>
            </a:extLst>
          </p:cNvPr>
          <p:cNvSpPr txBox="1">
            <a:spLocks/>
          </p:cNvSpPr>
          <p:nvPr/>
        </p:nvSpPr>
        <p:spPr>
          <a:xfrm>
            <a:off x="641542" y="4449265"/>
            <a:ext cx="8468592" cy="896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852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PROSTOR PRO VAŠE DOTAZY </a:t>
            </a:r>
          </a:p>
        </p:txBody>
      </p:sp>
    </p:spTree>
    <p:extLst>
      <p:ext uri="{BB962C8B-B14F-4D97-AF65-F5344CB8AC3E}">
        <p14:creationId xmlns:p14="http://schemas.microsoft.com/office/powerpoint/2010/main" val="323017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CBAA62B-BF79-18D7-08CE-B7967C6A0B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 r="33304" b="58927"/>
          <a:stretch/>
        </p:blipFill>
        <p:spPr>
          <a:xfrm>
            <a:off x="454701" y="323850"/>
            <a:ext cx="4631649" cy="20256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06B5A2-2295-FBB5-5A8A-88C681A62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1491508"/>
            <a:ext cx="5935579" cy="586171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86F477D-47CE-4E71-94D5-3DE74FE6B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6" y="6125196"/>
            <a:ext cx="4939294" cy="591313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AB57E89C-65EB-4E22-9BEC-43D54C0D0C94}"/>
              </a:ext>
            </a:extLst>
          </p:cNvPr>
          <p:cNvSpPr txBox="1">
            <a:spLocks/>
          </p:cNvSpPr>
          <p:nvPr/>
        </p:nvSpPr>
        <p:spPr>
          <a:xfrm>
            <a:off x="477155" y="3341308"/>
            <a:ext cx="8468592" cy="1527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4400" b="1" dirty="0">
                <a:solidFill>
                  <a:srgbClr val="0852A0"/>
                </a:solidFill>
                <a:latin typeface="Calibri" panose="020F0502020204030204"/>
              </a:rPr>
              <a:t>ZÁVĚREČNÉ SHRNUTÍ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852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KATEŘINOU NEVE</a:t>
            </a:r>
            <a:r>
              <a:rPr lang="cs-CZ" sz="4400" b="1" dirty="0">
                <a:solidFill>
                  <a:srgbClr val="0852A0"/>
                </a:solidFill>
                <a:latin typeface="Calibri" panose="020F0502020204030204"/>
              </a:rPr>
              <a:t>SELOU</a:t>
            </a: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rgbClr val="0852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03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641542" y="5522364"/>
            <a:ext cx="6414449" cy="102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 května 2022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2" y="5924658"/>
            <a:ext cx="3298068" cy="5687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BAA62B-BF79-18D7-08CE-B7967C6A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90"/>
          <a:stretch/>
        </p:blipFill>
        <p:spPr>
          <a:xfrm>
            <a:off x="467401" y="364551"/>
            <a:ext cx="6944419" cy="36422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06B5A2-2295-FBB5-5A8A-88C681A62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1523258"/>
            <a:ext cx="5935579" cy="586171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7432C0-DC34-055A-D22C-503B763BD546}"/>
              </a:ext>
            </a:extLst>
          </p:cNvPr>
          <p:cNvSpPr txBox="1"/>
          <p:nvPr/>
        </p:nvSpPr>
        <p:spPr>
          <a:xfrm>
            <a:off x="8647000" y="474174"/>
            <a:ext cx="4464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MINISTERSTVO PRO MÍSTNÍ ROZVOJ </a:t>
            </a:r>
            <a:b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Národní orgán pro koordinaci</a:t>
            </a: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8C66EC85-F19B-3D12-63AB-0C2245F81854}"/>
              </a:ext>
            </a:extLst>
          </p:cNvPr>
          <p:cNvSpPr txBox="1">
            <a:spLocks/>
          </p:cNvSpPr>
          <p:nvPr/>
        </p:nvSpPr>
        <p:spPr>
          <a:xfrm>
            <a:off x="611636" y="4452009"/>
            <a:ext cx="8468592" cy="102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852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0212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4"/>
  <p:tag name="AS_OS" val="Microsoft Windows NT 10.0.17763.0"/>
  <p:tag name="AS_RELEASE_DATE" val="2022.04.14"/>
  <p:tag name="AS_TITLE" val="Aspose.Slides for .NET5"/>
  <p:tag name="AS_VERSION" val="2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ředloha V1">
  <a:themeElements>
    <a:clrScheme name="MPO-B">
      <a:dk1>
        <a:sysClr val="windowText" lastClr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PŽP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D05B37"/>
      </a:accent1>
      <a:accent2>
        <a:srgbClr val="E4A427"/>
      </a:accent2>
      <a:accent3>
        <a:srgbClr val="0062AB"/>
      </a:accent3>
      <a:accent4>
        <a:srgbClr val="1DC1BC"/>
      </a:accent4>
      <a:accent5>
        <a:srgbClr val="99329C"/>
      </a:accent5>
      <a:accent6>
        <a:srgbClr val="56BD48"/>
      </a:accent6>
      <a:hlink>
        <a:srgbClr val="0062AB"/>
      </a:hlink>
      <a:folHlink>
        <a:srgbClr val="99329C"/>
      </a:folHlink>
    </a:clrScheme>
    <a:fontScheme name="ModF">
      <a:majorFont>
        <a:latin typeface="Segoe UI"/>
        <a:ea typeface="Segoe UI"/>
        <a:cs typeface="Arial"/>
      </a:majorFont>
      <a:minorFont>
        <a:latin typeface="Segoe UI"/>
        <a:ea typeface="Segoe U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ŽP 2021_prezentace_16-9_syte" id="{F170411D-D3AA-41D6-BCC3-A6032B17ADB2}" vid="{A979073B-F9A4-4AFE-8765-1BC5F3E5A6A4}"/>
    </a:ext>
  </a:extLst>
</a:theme>
</file>

<file path=ppt/theme/theme3.xml><?xml version="1.0" encoding="utf-8"?>
<a:theme xmlns:a="http://schemas.openxmlformats.org/drawingml/2006/main" name="ModF_prezentace_16-9">
  <a:themeElements>
    <a:clrScheme name="ModFond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005C9F"/>
      </a:accent1>
      <a:accent2>
        <a:srgbClr val="A0BBD7"/>
      </a:accent2>
      <a:accent3>
        <a:srgbClr val="4D4D4F"/>
      </a:accent3>
      <a:accent4>
        <a:srgbClr val="3DA155"/>
      </a:accent4>
      <a:accent5>
        <a:srgbClr val="507E5F"/>
      </a:accent5>
      <a:accent6>
        <a:srgbClr val="95D036"/>
      </a:accent6>
      <a:hlink>
        <a:srgbClr val="005C9F"/>
      </a:hlink>
      <a:folHlink>
        <a:srgbClr val="99329C"/>
      </a:folHlink>
    </a:clrScheme>
    <a:fontScheme name="ModF">
      <a:majorFont>
        <a:latin typeface="Segoe UI"/>
        <a:ea typeface="Segoe UI"/>
        <a:cs typeface="Arial"/>
      </a:majorFont>
      <a:minorFont>
        <a:latin typeface="Segoe UI"/>
        <a:ea typeface="Segoe UI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F_prezentace_16-9" id="{29F0E443-9249-41ED-B7BE-4347686502C8}" vid="{2105C868-725C-4708-9539-0D5FFFC51948}"/>
    </a:ext>
  </a:extLst>
</a:theme>
</file>

<file path=ppt/theme/theme4.xml><?xml version="1.0" encoding="utf-8"?>
<a:theme xmlns:a="http://schemas.openxmlformats.org/drawingml/2006/main" name="1_Motiv Office">
  <a:themeElements>
    <a:clrScheme name="OPŽP">
      <a:dk1>
        <a:srgbClr val="5A686A"/>
      </a:dk1>
      <a:lt1>
        <a:srgbClr val="FFFFFF"/>
      </a:lt1>
      <a:dk2>
        <a:srgbClr val="000000"/>
      </a:dk2>
      <a:lt2>
        <a:srgbClr val="BACACC"/>
      </a:lt2>
      <a:accent1>
        <a:srgbClr val="D05B37"/>
      </a:accent1>
      <a:accent2>
        <a:srgbClr val="E4A427"/>
      </a:accent2>
      <a:accent3>
        <a:srgbClr val="0062AB"/>
      </a:accent3>
      <a:accent4>
        <a:srgbClr val="1DC1BC"/>
      </a:accent4>
      <a:accent5>
        <a:srgbClr val="99329C"/>
      </a:accent5>
      <a:accent6>
        <a:srgbClr val="56BD48"/>
      </a:accent6>
      <a:hlink>
        <a:srgbClr val="0062AB"/>
      </a:hlink>
      <a:folHlink>
        <a:srgbClr val="99329C"/>
      </a:folHlink>
    </a:clrScheme>
    <a:fontScheme name="ModF">
      <a:majorFont>
        <a:latin typeface="Segoe UI"/>
        <a:ea typeface="Segoe UI"/>
        <a:cs typeface="Arial"/>
      </a:majorFont>
      <a:minorFont>
        <a:latin typeface="Segoe UI"/>
        <a:ea typeface="Segoe U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ŽP 2021_prezentace_16-9_syte" id="{F170411D-D3AA-41D6-BCC3-A6032B17ADB2}" vid="{A979073B-F9A4-4AFE-8765-1BC5F3E5A6A4}"/>
    </a:ext>
  </a:extLst>
</a:theme>
</file>

<file path=ppt/theme/theme5.xml><?xml version="1.0" encoding="utf-8"?>
<a:theme xmlns:a="http://schemas.openxmlformats.org/drawingml/2006/main" name="Motiv Office">
  <a:themeElements>
    <a:clrScheme name="Vlastní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4193"/>
      </a:accent1>
      <a:accent2>
        <a:srgbClr val="4769A8"/>
      </a:accent2>
      <a:accent3>
        <a:srgbClr val="7590BF"/>
      </a:accent3>
      <a:accent4>
        <a:srgbClr val="A3B3D2"/>
      </a:accent4>
      <a:accent5>
        <a:srgbClr val="D1DAEB"/>
      </a:accent5>
      <a:accent6>
        <a:srgbClr val="E8ECF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Vlastní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4193"/>
      </a:accent1>
      <a:accent2>
        <a:srgbClr val="4769A8"/>
      </a:accent2>
      <a:accent3>
        <a:srgbClr val="7590BF"/>
      </a:accent3>
      <a:accent4>
        <a:srgbClr val="A3B3D2"/>
      </a:accent4>
      <a:accent5>
        <a:srgbClr val="D1DAEB"/>
      </a:accent5>
      <a:accent6>
        <a:srgbClr val="E8ECF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ulní OP JA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rezentace">
  <a:themeElements>
    <a:clrScheme name="MPSV">
      <a:dk1>
        <a:srgbClr val="084A8B"/>
      </a:dk1>
      <a:lt1>
        <a:srgbClr val="F5F5F5"/>
      </a:lt1>
      <a:dk2>
        <a:srgbClr val="AFDDFA"/>
      </a:dk2>
      <a:lt2>
        <a:srgbClr val="F5F5F5"/>
      </a:lt2>
      <a:accent1>
        <a:srgbClr val="084A8B"/>
      </a:accent1>
      <a:accent2>
        <a:srgbClr val="5FBBF5"/>
      </a:accent2>
      <a:accent3>
        <a:srgbClr val="D7EEFC"/>
      </a:accent3>
      <a:accent4>
        <a:srgbClr val="FFCC00"/>
      </a:accent4>
      <a:accent5>
        <a:srgbClr val="AFDDFA"/>
      </a:accent5>
      <a:accent6>
        <a:srgbClr val="AF0100"/>
      </a:accent6>
      <a:hlink>
        <a:srgbClr val="084A8B"/>
      </a:hlink>
      <a:folHlink>
        <a:srgbClr val="084A8B"/>
      </a:folHlink>
    </a:clrScheme>
    <a:fontScheme name="Office – klasické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ZP_2020_A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Arial"/>
        <a:cs typeface="Arial"/>
      </a:majorFont>
      <a:minorFont>
        <a:latin typeface="roboto"/>
        <a:ea typeface="Arial"/>
        <a:cs typeface="Arial"/>
      </a:minorFont>
    </a:fontScheme>
    <a:fmtScheme name="Kancelář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/>
          </a:path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FB0A73B60EF084C90DDF82839CC678B" ma:contentTypeVersion="6" ma:contentTypeDescription="Vytvoří nový dokument" ma:contentTypeScope="" ma:versionID="3952f67826601e2b8a6e05dd19b3dc61">
  <xsd:schema xmlns:xsd="http://www.w3.org/2001/XMLSchema" xmlns:xs="http://www.w3.org/2001/XMLSchema" xmlns:p="http://schemas.microsoft.com/office/2006/metadata/properties" xmlns:ns2="467750d2-41eb-48ec-80e7-ec7951f9ba3d" xmlns:ns3="19ef65a2-88e9-475f-bf96-61b671500c43" targetNamespace="http://schemas.microsoft.com/office/2006/metadata/properties" ma:root="true" ma:fieldsID="b06d01491743499d3c32f9cae202cbf7" ns2:_="" ns3:_="">
    <xsd:import namespace="467750d2-41eb-48ec-80e7-ec7951f9ba3d"/>
    <xsd:import namespace="19ef65a2-88e9-475f-bf96-61b671500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7750d2-41eb-48ec-80e7-ec7951f9ba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ef65a2-88e9-475f-bf96-61b671500c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88E2169-7460-478F-AB76-FBF8F9323ECE}"/>
</file>

<file path=customXml/itemProps2.xml><?xml version="1.0" encoding="utf-8"?>
<ds:datastoreItem xmlns:ds="http://schemas.openxmlformats.org/officeDocument/2006/customXml" ds:itemID="{FD2E7BAF-BE42-4EB8-A162-E1285309F69F}"/>
</file>

<file path=customXml/itemProps3.xml><?xml version="1.0" encoding="utf-8"?>
<ds:datastoreItem xmlns:ds="http://schemas.openxmlformats.org/officeDocument/2006/customXml" ds:itemID="{081A47AC-D1A2-4356-BB9B-352EFBA737B6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4518</Words>
  <Application>Microsoft Office PowerPoint</Application>
  <PresentationFormat>Širokoúhlá obrazovka</PresentationFormat>
  <Paragraphs>987</Paragraphs>
  <Slides>96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12</vt:i4>
      </vt:variant>
      <vt:variant>
        <vt:lpstr>Nadpisy snímků</vt:lpstr>
      </vt:variant>
      <vt:variant>
        <vt:i4>96</vt:i4>
      </vt:variant>
    </vt:vector>
  </HeadingPairs>
  <TitlesOfParts>
    <vt:vector size="122" baseType="lpstr">
      <vt:lpstr>Arial</vt:lpstr>
      <vt:lpstr>Calibri</vt:lpstr>
      <vt:lpstr>Calibri Light</vt:lpstr>
      <vt:lpstr>JohnSans Text Pro</vt:lpstr>
      <vt:lpstr>Montserrat</vt:lpstr>
      <vt:lpstr>roboto</vt:lpstr>
      <vt:lpstr>roboto</vt:lpstr>
      <vt:lpstr>Roboto Light</vt:lpstr>
      <vt:lpstr>Roboto Medium</vt:lpstr>
      <vt:lpstr>Segoe UI</vt:lpstr>
      <vt:lpstr>Times New Roman</vt:lpstr>
      <vt:lpstr>Trebuchet MS</vt:lpstr>
      <vt:lpstr>Wingdings</vt:lpstr>
      <vt:lpstr>Wingdings 3</vt:lpstr>
      <vt:lpstr>Office Theme</vt:lpstr>
      <vt:lpstr>1_Motiv Office</vt:lpstr>
      <vt:lpstr>ModF_prezentace_16-9</vt:lpstr>
      <vt:lpstr>1_Motiv Office</vt:lpstr>
      <vt:lpstr>Motiv Office</vt:lpstr>
      <vt:lpstr>Motiv Office</vt:lpstr>
      <vt:lpstr>Titulní OP JAK</vt:lpstr>
      <vt:lpstr>prezentace</vt:lpstr>
      <vt:lpstr>MZP_2020_A</vt:lpstr>
      <vt:lpstr>1_Předloha V1</vt:lpstr>
      <vt:lpstr>2_Motiv Office</vt:lpstr>
      <vt:lpstr>3_Motiv Office</vt:lpstr>
      <vt:lpstr>Prezentace aplikace PowerPoint</vt:lpstr>
      <vt:lpstr>ZAHÁJENÍ  KONFERENCE</vt:lpstr>
      <vt:lpstr>SMĚŘOVÁNÍ POLITIKY SOUDRŽNOSTI: VIZE PŘEDSEDNICTVÍ ČR V RADĚ EU</vt:lpstr>
      <vt:lpstr>Prezentace aplikace PowerPoint</vt:lpstr>
      <vt:lpstr>START PROGRAMŮ FINANCOVANÝCH Z FONDŮ EU  – CO NÁS ČEKÁ?  </vt:lpstr>
      <vt:lpstr>Prezentace aplikace PowerPoint</vt:lpstr>
      <vt:lpstr>Operační program Životní prostředí 2021–2027</vt:lpstr>
      <vt:lpstr>Aktuální stav programu OPŽP 2021-27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 stanovení výše podpory u rekonstrukce budovy školy  dle jednotkových nákladů – malý komplexní projekt</vt:lpstr>
      <vt:lpstr>…rekonstrukce budovy školy – malý komplexní projekt</vt:lpstr>
      <vt:lpstr>Příklad podpořené FVE na budově  městského úřadu v Říčanech</vt:lpstr>
      <vt:lpstr>Podpora energetiky veřejného sektoru </vt:lpstr>
      <vt:lpstr>Prezentace aplikace PowerPoint</vt:lpstr>
      <vt:lpstr>Prezentace aplikace PowerPoint</vt:lpstr>
      <vt:lpstr> IROP 2021 - 2027</vt:lpstr>
      <vt:lpstr>IROP 2021-2027 </vt:lpstr>
      <vt:lpstr>Harmonogram přípravy IROP </vt:lpstr>
      <vt:lpstr>Návrh rozdělení alokace v IROP</vt:lpstr>
      <vt:lpstr>Jízdní řád výzev</vt:lpstr>
      <vt:lpstr>Změny v IROP ve srovnání s obdobím 2014 - 2020 </vt:lpstr>
      <vt:lpstr>Změny v IROP ve srovnání s obdobím 2014 - 2020 </vt:lpstr>
      <vt:lpstr>Změny a zjednodušení v IROP 2021 - 2027 </vt:lpstr>
      <vt:lpstr>Kde získat informace o IROP 2021 – 2027 </vt:lpstr>
      <vt:lpstr>Změny a zjednodušení v IROP 2021 - 2027 </vt:lpstr>
      <vt:lpstr>příležitosti v op jak</vt:lpstr>
      <vt:lpstr>CÍL OP JAK</vt:lpstr>
      <vt:lpstr>HLAVNÍ STRATEGICKÉ DOKUMENTY</vt:lpstr>
      <vt:lpstr>Prezentace aplikace PowerPoint</vt:lpstr>
      <vt:lpstr>INFORMACE O PŘÍPRAVĚ</vt:lpstr>
      <vt:lpstr>HARMONOGRAM VÝZEV OP JAK 2022</vt:lpstr>
      <vt:lpstr>HARMONOGRAM VÝZEV OP JAK 2022 – p1</vt:lpstr>
      <vt:lpstr>HARMONOGRAM VÝZEV OP JAK 2022 – p1</vt:lpstr>
      <vt:lpstr>HARMONOGRAM VÝZEV OP JAK 2022 – p2</vt:lpstr>
      <vt:lpstr>HARMONOGRAM VÝZEV OP JAK 2022 – p2</vt:lpstr>
      <vt:lpstr>HLAVNÍ ZMĚNY V 2021+ OPROTI 2014+</vt:lpstr>
      <vt:lpstr>HLAVNÍ ZMĚNY V 2021+ OPROTI 2014+</vt:lpstr>
      <vt:lpstr>Hraniční oblasti</vt:lpstr>
      <vt:lpstr>PUBLICITA OP JAK</vt:lpstr>
      <vt:lpstr>Děkuji za pozornost</vt:lpstr>
      <vt:lpstr>Operační program Zaměstnanost plus 2021-27</vt:lpstr>
      <vt:lpstr>Co mají společného?</vt:lpstr>
      <vt:lpstr>Operační program  zaměstnanost plus</vt:lpstr>
      <vt:lpstr>Finanční rámec OPZ+ </vt:lpstr>
      <vt:lpstr>Jednodušší a flexibilnější  pravidla OPZ+</vt:lpstr>
      <vt:lpstr>Větší Využití zjednodušených metod vykazování</vt:lpstr>
      <vt:lpstr>vyhlašování výzev OPZ+</vt:lpstr>
      <vt:lpstr>Zajištění dostupnosti sociálních služeb (03_22_003)</vt:lpstr>
      <vt:lpstr>Podpora procesů  ve Službách (03_22_006)</vt:lpstr>
      <vt:lpstr>Podpora komunitně vedeného místního rozvoje (03_22_08, 03_25_84)</vt:lpstr>
      <vt:lpstr>Potravinová a materiální pomoc nejchudším osobám (03_22_010)</vt:lpstr>
      <vt:lpstr>Další profesní vzdělávání zaměstnanců</vt:lpstr>
      <vt:lpstr>podpora žadatelům a příjemcům</vt:lpstr>
      <vt:lpstr>Děkuji za pozornost!</vt:lpstr>
      <vt:lpstr>Prezentace aplikace PowerPoint</vt:lpstr>
      <vt:lpstr>Prezentace aplikace PowerPoint</vt:lpstr>
      <vt:lpstr>START PROGRAMŮ FINANCOVANÝCH Z FONDŮ EU  – CO NÁS ČEKÁ?  </vt:lpstr>
      <vt:lpstr>Operační program Technologie a aplikace pro konkurenceschopnost 2021 - 2027</vt:lpstr>
      <vt:lpstr>Prezentace aplikace PowerPoint</vt:lpstr>
      <vt:lpstr>Poslední otevřené body s Evropskou komisí</vt:lpstr>
      <vt:lpstr>Novinky v OP TAK</vt:lpstr>
      <vt:lpstr>Indikativní harmonogram OP TAK pro rok 2022</vt:lpstr>
      <vt:lpstr>Výzva Inovační vouchery – část patent</vt:lpstr>
      <vt:lpstr>Výzva Proof of Concept</vt:lpstr>
      <vt:lpstr>Výzva Aplikace</vt:lpstr>
      <vt:lpstr>Výzva Inovace</vt:lpstr>
      <vt:lpstr>Výzva Spolupráce - Technologické platformy</vt:lpstr>
      <vt:lpstr>Výzva Úspory energie </vt:lpstr>
      <vt:lpstr>Výzva Smart Grids I - Distribuční sítě</vt:lpstr>
      <vt:lpstr>Výzva Smart Grids II - Přenosová soustava</vt:lpstr>
      <vt:lpstr>Výzva Obnovitelné zdroje energie – větrné elektrárny</vt:lpstr>
      <vt:lpstr>Připravované semináře a akce v roce 2022</vt:lpstr>
      <vt:lpstr>Děkuji za pozornost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Davidová Kamila</cp:lastModifiedBy>
  <cp:revision>21</cp:revision>
  <cp:lastPrinted>2022-05-23T07:47:11Z</cp:lastPrinted>
  <dcterms:created xsi:type="dcterms:W3CDTF">2022-05-23T07:47:11Z</dcterms:created>
  <dcterms:modified xsi:type="dcterms:W3CDTF">2022-05-23T15:24:09Z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0x010100DFB0A73B60EF084C90DDF82839CC678B</vt:lpwstr>
  </property>
</Properties>
</file>