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8" r:id="rId5"/>
  </p:sldMasterIdLst>
  <p:notesMasterIdLst>
    <p:notesMasterId r:id="rId30"/>
  </p:notesMasterIdLst>
  <p:handoutMasterIdLst>
    <p:handoutMasterId r:id="rId31"/>
  </p:handoutMasterIdLst>
  <p:sldIdLst>
    <p:sldId id="287" r:id="rId6"/>
    <p:sldId id="260" r:id="rId7"/>
    <p:sldId id="325" r:id="rId8"/>
    <p:sldId id="313" r:id="rId9"/>
    <p:sldId id="305" r:id="rId10"/>
    <p:sldId id="291" r:id="rId11"/>
    <p:sldId id="257" r:id="rId12"/>
    <p:sldId id="263" r:id="rId13"/>
    <p:sldId id="286" r:id="rId14"/>
    <p:sldId id="323" r:id="rId15"/>
    <p:sldId id="284" r:id="rId16"/>
    <p:sldId id="322" r:id="rId17"/>
    <p:sldId id="321" r:id="rId18"/>
    <p:sldId id="315" r:id="rId19"/>
    <p:sldId id="316" r:id="rId20"/>
    <p:sldId id="318" r:id="rId21"/>
    <p:sldId id="319" r:id="rId22"/>
    <p:sldId id="324" r:id="rId23"/>
    <p:sldId id="273" r:id="rId24"/>
    <p:sldId id="267" r:id="rId25"/>
    <p:sldId id="308" r:id="rId26"/>
    <p:sldId id="314" r:id="rId27"/>
    <p:sldId id="303" r:id="rId28"/>
    <p:sldId id="320" r:id="rId2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D53"/>
    <a:srgbClr val="FB8006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FD5DA-CAE1-47FA-9C68-6494879CDCE9}" v="13" dt="2022-03-08T14:59:56.038"/>
  </p1510:revLst>
</p1510:revInfo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07" autoAdjust="0"/>
  </p:normalViewPr>
  <p:slideViewPr>
    <p:cSldViewPr snapToGrid="0">
      <p:cViewPr varScale="1">
        <p:scale>
          <a:sx n="69" d="100"/>
          <a:sy n="69" d="100"/>
        </p:scale>
        <p:origin x="52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Ano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List1!$A$2:$A$6</c:f>
              <c:strCache>
                <c:ptCount val="5"/>
                <c:pt idx="0">
                  <c:v>Nabíjíte si telefon na nějakých veřejných místech?</c:v>
                </c:pt>
                <c:pt idx="1">
                  <c:v>Využíváte venkovní posilovny?</c:v>
                </c:pt>
                <c:pt idx="2">
                  <c:v>Zajímáte se o životní prostředí a klimatické změny ve Vašem okolí?</c:v>
                </c:pt>
                <c:pt idx="3">
                  <c:v>Pokud trávíte čas v OC, nakupujete a využíváte všech služeb? (Nebo zde pouze trávíte čas s přáteli).</c:v>
                </c:pt>
                <c:pt idx="4">
                  <c:v>Uvítali by jste ekologičtější variantu "veřejných nabíječek?"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36</c:v>
                </c:pt>
                <c:pt idx="1">
                  <c:v>26</c:v>
                </c:pt>
                <c:pt idx="2">
                  <c:v>39</c:v>
                </c:pt>
                <c:pt idx="3">
                  <c:v>26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A4-43B2-8285-76B16C542B1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List1!$A$2:$A$6</c:f>
              <c:strCache>
                <c:ptCount val="5"/>
                <c:pt idx="0">
                  <c:v>Nabíjíte si telefon na nějakých veřejných místech?</c:v>
                </c:pt>
                <c:pt idx="1">
                  <c:v>Využíváte venkovní posilovny?</c:v>
                </c:pt>
                <c:pt idx="2">
                  <c:v>Zajímáte se o životní prostředí a klimatické změny ve Vašem okolí?</c:v>
                </c:pt>
                <c:pt idx="3">
                  <c:v>Pokud trávíte čas v OC, nakupujete a využíváte všech služeb? (Nebo zde pouze trávíte čas s přáteli).</c:v>
                </c:pt>
                <c:pt idx="4">
                  <c:v>Uvítali by jste ekologičtější variantu "veřejných nabíječek?"</c:v>
                </c:pt>
              </c:strCache>
            </c:strRef>
          </c:cat>
          <c:val>
            <c:numRef>
              <c:f>List1!$C$2:$C$6</c:f>
              <c:numCache>
                <c:formatCode>General</c:formatCode>
                <c:ptCount val="5"/>
                <c:pt idx="0">
                  <c:v>16</c:v>
                </c:pt>
                <c:pt idx="1">
                  <c:v>26</c:v>
                </c:pt>
                <c:pt idx="2">
                  <c:v>13</c:v>
                </c:pt>
                <c:pt idx="3">
                  <c:v>26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A4-43B2-8285-76B16C542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4846064"/>
        <c:axId val="1174845232"/>
        <c:axId val="0"/>
      </c:bar3DChart>
      <c:catAx>
        <c:axId val="117484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74845232"/>
        <c:crosses val="autoZero"/>
        <c:auto val="1"/>
        <c:lblAlgn val="ctr"/>
        <c:lblOffset val="100"/>
        <c:noMultiLvlLbl val="0"/>
      </c:catAx>
      <c:valAx>
        <c:axId val="11748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7484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0.44914759566835011"/>
          <c:y val="0.93452686460325429"/>
          <c:w val="9.9464765373962705E-2"/>
          <c:h val="6.5473135396745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A74AE7-1BBF-4838-9D33-89887BE981F9}" type="datetime1">
              <a:rPr lang="cs-CZ" smtClean="0"/>
              <a:t>20.04.2022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BAF34-5429-4E6E-A9D9-7D42B9B55FB1}" type="datetime1">
              <a:rPr lang="cs-CZ" smtClean="0"/>
              <a:pPr/>
              <a:t>20.04.2022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6280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726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5654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7268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736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25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0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59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79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obrázku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obrázek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můžete upravit </a:t>
            </a:r>
            <a:br>
              <a:rPr lang="cs-CZ"/>
            </a:br>
            <a:r>
              <a:rPr lang="cs-CZ"/>
              <a:t>styl předlohy nadpisů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 podnadpisů.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obrázkové odrážky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á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0" name="Zástupný symbol obrázku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Vložte nebo přetáhněte obrázek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1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2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3</a:t>
            </a:r>
          </a:p>
        </p:txBody>
      </p:sp>
      <p:sp>
        <p:nvSpPr>
          <p:cNvPr id="21" name="Zástupný symbol pro tex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51" name="Osmiúhelní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5" name="Zástupný symbol pro číslo snímku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Volný tvar: Obrazec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28" name="Volný tvar: Obrazec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29" name="Volný tvar: Obrazec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30" name="Volný tvar: Obrazec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32" name="Volný tvar: Obrazec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</p:grpSp>
      <p:sp>
        <p:nvSpPr>
          <p:cNvPr id="38" name="Zástupný symbol obrázku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3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39" name="Zástupný symbol obrázku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3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40" name="Zástupný symbol obrázku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3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ální produ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5" name="Volný tvar: Obrazec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8" name="Volný tvar: Obrazec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9" name="Volný tvar: Obrazec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0" name="Volný tvar: Obrazec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1" name="Volný tvar: Obrazec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2" name="Volný tvar: Obrazec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3" name="Volný tvar: Obrazec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: Obrazec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5" name="Volný tvar: Obrazec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6" name="Volný tvar: Obrazec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7" name="Volný tvar: Obrazec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Zaoblený obdélník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45" name="Zaoblený obdélník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46" name="Obdélník: Zaoblené rohy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47" name="Zaoblený obdélník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48" name="Zaoblený obdélník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</p:grp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Sem můžete dát zdůrazněný text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Vložte nebo přetáhněte obrázek sem</a:t>
            </a:r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á čísla – možno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 hasCustomPrompt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9" name="Zástupný symbol pro text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Times New Roman" panose="02020603050405020304" pitchFamily="18" charset="0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cs-CZ" dirty="0"/>
              <a:t>1</a:t>
            </a:r>
          </a:p>
        </p:txBody>
      </p:sp>
      <p:sp>
        <p:nvSpPr>
          <p:cNvPr id="21" name="Zástupný symbol pro text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cs-CZ"/>
              <a:t>Upravit styly předlohy textu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 pol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Times New Roman" panose="02020603050405020304" pitchFamily="18" charset="0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cs-CZ" dirty="0"/>
              <a:t>Název oddílu 1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Název oddílu 2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Název oddílu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á 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13" name="Zástupný symbol pro text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text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Rok</a:t>
            </a:r>
            <a:endParaRPr lang="cs-CZ" dirty="0"/>
          </a:p>
        </p:txBody>
      </p:sp>
      <p:sp>
        <p:nvSpPr>
          <p:cNvPr id="17" name="Zástupný symbol pro text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21" name="Zástupný symbol pro text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22" name="Zástupný symbol pro text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25" name="Zástupný symbol pro text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26" name="Zástupný symbol pro text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Rok</a:t>
            </a:r>
            <a:endParaRPr lang="cs-CZ" dirty="0"/>
          </a:p>
        </p:txBody>
      </p:sp>
      <p:sp>
        <p:nvSpPr>
          <p:cNvPr id="28" name="Zástupný symbol pro text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0" name="Zástupný symbol pro text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1" name="Zástupný symbol pro text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2" name="Zástupný symbol pro text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3" name="Zástupný symbol pro text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4" name="Zástupný symbol pro text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5" name="Zástupný symbol pro text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6" name="Zástupný symbol pro text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7" name="Zástupný symbol pro text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8" name="Zástupný symbol pro text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39" name="Zástupný symbol pro text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0" name="Zástupný symbol pro text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1" name="Zástupný symbol pro text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2" name="Zástupný symbol pro text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3" name="Zástupný symbol pro text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4" name="Zástupný symbol pro text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5" name="Zástupný symbol pro text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6" name="Zástupný symbol pro text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7" name="Zástupný symbol pro text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8" name="Zástupný symbol pro text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cs-CZ"/>
              <a:t>MM</a:t>
            </a:r>
            <a:endParaRPr lang="cs-CZ" dirty="0"/>
          </a:p>
        </p:txBody>
      </p:sp>
      <p:sp>
        <p:nvSpPr>
          <p:cNvPr id="49" name="Zástupný symbol pro text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cs-CZ"/>
              <a:t>Název položky</a:t>
            </a:r>
            <a:endParaRPr lang="cs-CZ" dirty="0"/>
          </a:p>
        </p:txBody>
      </p:sp>
      <p:sp>
        <p:nvSpPr>
          <p:cNvPr id="50" name="Zástupný symbol pro text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cs-CZ"/>
              <a:t>Měsíc Rok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ým se 3 čle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</a:t>
            </a:r>
          </a:p>
        </p:txBody>
      </p:sp>
      <p:sp>
        <p:nvSpPr>
          <p:cNvPr id="16" name="Zástupný symbol pro text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</a:t>
            </a:r>
          </a:p>
        </p:txBody>
      </p:sp>
      <p:sp>
        <p:nvSpPr>
          <p:cNvPr id="24" name="Zástupný symbol obrázku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25" name="Zástupný symbol obrázku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26" name="Zástupný symbol obrázku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Stručná biografie</a:t>
            </a:r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/>
              <a:t>Stručná biografie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/>
              <a:t>Stručná biografie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ým se 6 čle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16" name="Zástupný symbol pro text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19" name="Zástupný symbol pro text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21" name="Zástupný symbol pro tex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  <p:sp>
        <p:nvSpPr>
          <p:cNvPr id="23" name="Zástupný symbol obrázku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392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24" name="Zástupný symbol obrázku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25" name="Zástupný symbol obrázku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26" name="Zástupný symbol obrázku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27" name="Zástupný symbol obrázku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20" name="Zástupný symbol obrázku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cs-CZ" dirty="0"/>
              <a:t>Jméno a příjmení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cs-CZ"/>
              <a:t>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a 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olný tvar: Obrazec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3" name="Zástupný symbol pro text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cs-CZ"/>
              <a:t>Podnadpis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5" name="Volný tvar: Obrazec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0" name="Volný tvar: Obrazec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2" name="Zástupný symbol obrázku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obrázek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dirty="0"/>
              <a:t>Kliknutím můžete upravit styl předlohy nadpisů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6" name="Textové pol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 bez grafi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ěkujeme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obrázku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Vložte nebo přetáhněte obrázek sem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Děkujeme!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65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noProof="0"/>
              <a:t>Kontaktní číslo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noProof="0"/>
              <a:t>E-mail nebo uživatelské jméno ze sociální sítě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Logo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-CZ" noProof="0"/>
              <a:t>Webová adresa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obrázkové odrážky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á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7" name="Zástupný symbol obrázku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28" name="Zástupný symbol obrázku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29" name="Zástupný symbol obrázku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Vložte nebo přetáhněte obrázek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1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2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3</a:t>
            </a:r>
          </a:p>
        </p:txBody>
      </p:sp>
      <p:sp>
        <p:nvSpPr>
          <p:cNvPr id="21" name="Zástupný symbol pro tex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51" name="Osmiúhelní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5" name="Zástupný symbol pro číslo snímku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43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A87C7-3388-4929-A422-BF0CA0D4E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29C82E-D224-40F3-946F-C220A4BF1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116A38-DD7C-4D5E-A097-F6888F05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45A2C-4BFE-41EA-851B-032C1A55D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BCDA79-27EA-4F1F-AB8D-0A30F884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4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22E22-9511-4E84-AC1F-F6D9BB0D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4E899B-5B2F-4CBD-9905-BDCFC6789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C7F872-CD97-4184-80C4-4A3BFFA6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F8967B-B20E-45DF-8746-EB564440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5742FE-86AB-4F8F-8B2D-8EBCA143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0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09341-D99B-4EA8-921D-1659C236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0E9749-ACDB-498A-8DFC-CB3CB736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4E8AF2-6B77-4618-AE37-48F11B6E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99355B-63D9-486F-B9DE-0B7DDA9E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45351F-861A-43DA-A9B5-33D7165D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8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D14D1-98C9-4323-AA69-5BCB5204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79ADE8-28A9-4AAC-92B4-74CF14218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269067-A9D5-4138-A966-6C05067D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216085-9D6B-4296-999B-E4B19C0C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697453-6F07-4A3D-AEAA-81556976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BCADCF-A6B7-4083-B6FE-91696804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8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9EE70-1F20-4447-901A-73D4DAA09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1C8CFA-A642-402C-91D2-456296E9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41BBB4-79BF-427A-8F5D-0A09A4A50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D4E8F9-1F80-405E-AF08-902C81B6C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2A94414-793F-4E66-A369-0CA77E53F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8F3C37-CC66-4E51-8DCA-52016811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025D9A-5D98-43BD-B401-4BC29556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95C795E-55FA-4121-AFA0-B1B94BB5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6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C8324-C672-416F-ABD4-C597014C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305925-64D7-40A8-A527-4B3789C0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BB88EC-CD77-466F-8644-AA842D4F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759DDB-0849-4114-8DA4-18485E47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0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ký obrázek a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9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dirty="0"/>
              <a:t>Kliknutím můžete upravit styl předlohy nadpisů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 podnadpisů.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/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6" name="Textové pol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Zástupný symbol obrázku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Vložte nebo přetáhněte obrázek sem</a:t>
            </a:r>
            <a:endParaRPr lang="cs-CZ" dirty="0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637BD94-CEBA-4692-A2B2-69917D95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CDB44D2-7B7E-4D5D-8B18-AC2A96B2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110050-8EF1-4503-9498-2D095B95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5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75662-01FF-414C-9A5A-73613672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DCAD13-4012-4E04-B57C-05A37ABF4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3D60BF1-FD7B-4A62-AEB4-28CC11D74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3198F4-A917-4C3F-9B53-7F4741E8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E20630-662B-42F2-A784-523AC530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D842A7-8CDA-4F28-8CAC-7FB8F3F8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8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270E2-A9C7-4DC9-935D-AB6DB9DF9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C27F6F1-507A-4A96-8E1A-3402AB97B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C690F5-B501-421D-8793-64613C7AF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EA4FA3-C833-4FE6-9508-95D86821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CCE01C-FCC3-4D4C-914E-F0E5C0B9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A1C375-38E7-4A75-BA0E-D88C7F8B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4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717D5-BA5F-4E22-BC18-9D7A1A05E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94C429-7046-4371-BD42-4F8BD2223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9CE359-2587-44C0-909B-EF84F73C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C374E6-93F3-4208-A1F8-287C602B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06406E-63B7-4BD9-974D-A55EFEE0F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8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D2FC9C-DBD7-4F08-998A-CB8230575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8DC838-7BC1-415B-8FE7-13B7242F0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FD0064-A6A9-47E2-99AB-812C1442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27198F-F482-413F-8250-BF348508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41A87D-A925-41CF-84FE-E759616F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4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5" name="Volný tvar: Obrazec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7" name="Volný tvar: Obrazec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8" name="Volný tvar: Obrazec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9" name="Volný tvar: Obrazec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0" name="Volný tvar: Obrazec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1" name="Volný tvar: Obrazec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2" name="Volný tvar: Obrazec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3" name="Volný tvar: Obrazec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: Obrazec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5" name="Volný tvar: Obrazec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6" name="Volný tvar: Obrazec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7" name="Volný tvar: Obrazec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oupc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rázkové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á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1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2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3</a:t>
            </a:r>
          </a:p>
        </p:txBody>
      </p:sp>
      <p:sp>
        <p:nvSpPr>
          <p:cNvPr id="16" name="Zástupný symbol pro text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4</a:t>
            </a:r>
          </a:p>
        </p:txBody>
      </p:sp>
      <p:sp>
        <p:nvSpPr>
          <p:cNvPr id="19" name="Zástupný symbol pro text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5</a:t>
            </a:r>
          </a:p>
        </p:txBody>
      </p:sp>
      <p:sp>
        <p:nvSpPr>
          <p:cNvPr id="21" name="Zástupný symbol pro tex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32" name="Zástupný symbol obrázku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33" name="Zástupný symbol obrázku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34" name="Zástupný symbol obrázku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  <p:sp>
        <p:nvSpPr>
          <p:cNvPr id="35" name="Zástupný symbol obrázku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/>
              <a:t>Po kliknutí na ikonu můžete přidat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obrázkové odrážky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á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912826" y="2055148"/>
            <a:ext cx="1231200" cy="1231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689289" y="2030748"/>
            <a:ext cx="1231200" cy="1231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355601" y="2089856"/>
            <a:ext cx="1231200" cy="1231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7" name="Zástupný symbol obrázku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5601" y="2302187"/>
            <a:ext cx="691200" cy="691200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28" name="Zástupný symbol obrázku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182826" y="2326129"/>
            <a:ext cx="691200" cy="691200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29" name="Zástupný symbol obrázku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959289" y="2300748"/>
            <a:ext cx="691200" cy="691200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41" name="Zástupný symbol obrázku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Vložte nebo přetáhněte obrázek sem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Kliknutím můžete upravit styl předlohy nadpisů.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1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2</a:t>
            </a:r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cs-CZ" dirty="0"/>
              <a:t>Odrážka 3</a:t>
            </a:r>
          </a:p>
        </p:txBody>
      </p:sp>
      <p:sp>
        <p:nvSpPr>
          <p:cNvPr id="21" name="Zástupný symbol pro text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cs-CZ"/>
              <a:t>Popis odrážky</a:t>
            </a:r>
            <a:endParaRPr lang="cs-CZ" dirty="0"/>
          </a:p>
        </p:txBody>
      </p:sp>
      <p:sp>
        <p:nvSpPr>
          <p:cNvPr id="51" name="Osmiúhelník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910D3C52-D8B3-4477-8128-3815457C908B}"/>
              </a:ext>
            </a:extLst>
          </p:cNvPr>
          <p:cNvSpPr>
            <a:spLocks noChangeAspect="1"/>
          </p:cNvSpPr>
          <p:nvPr userDrawn="1"/>
        </p:nvSpPr>
        <p:spPr>
          <a:xfrm>
            <a:off x="2110475" y="2089856"/>
            <a:ext cx="1231200" cy="1231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4" name="Zástupný symbol obrázku 3">
            <a:extLst>
              <a:ext uri="{FF2B5EF4-FFF2-40B4-BE49-F238E27FC236}">
                <a16:creationId xmlns:a16="http://schemas.microsoft.com/office/drawing/2014/main" id="{D4D2625F-DDEC-4D97-88B1-6EA753A6E95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384549" y="2334833"/>
            <a:ext cx="691200" cy="691200"/>
          </a:xfrm>
        </p:spPr>
        <p:txBody>
          <a:bodyPr rtlCol="0"/>
          <a:lstStyle>
            <a:lvl1pPr marL="0" indent="0">
              <a:buNone/>
              <a:defRPr sz="1500"/>
            </a:lvl1pPr>
          </a:lstStyle>
          <a:p>
            <a:pPr rtl="0"/>
            <a:r>
              <a:rPr lang="cs-CZ" dirty="0"/>
              <a:t>Po kliknutí na ikonu můžete přidat obrázek.</a:t>
            </a:r>
          </a:p>
        </p:txBody>
      </p:sp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smiúhelník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cs-CZ" dirty="0"/>
              <a:t>Kliknutím můžete upravit styl předlohy nadpisů.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cs-CZ"/>
              <a:t>Upravit styly předlohy textu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/>
              <a:t>Přidejte zápatí</a:t>
            </a:r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1026" name="Picture 2" descr="Labská střední odborná škola a Střední odborné učiliště Pardubice, s. r. o.  - Škola v: Pardubice II-Cihelna">
            <a:extLst>
              <a:ext uri="{FF2B5EF4-FFF2-40B4-BE49-F238E27FC236}">
                <a16:creationId xmlns:a16="http://schemas.microsoft.com/office/drawing/2014/main" id="{83FB2E50-E4B3-4EF2-9EC9-EC474AE091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6752" y="6252354"/>
            <a:ext cx="64857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4" r:id="rId9"/>
    <p:sldLayoutId id="2147483683" r:id="rId10"/>
    <p:sldLayoutId id="2147483668" r:id="rId11"/>
    <p:sldLayoutId id="2147483670" r:id="rId12"/>
    <p:sldLayoutId id="2147483653" r:id="rId13"/>
    <p:sldLayoutId id="2147483673" r:id="rId14"/>
    <p:sldLayoutId id="2147483674" r:id="rId15"/>
    <p:sldLayoutId id="2147483676" r:id="rId16"/>
    <p:sldLayoutId id="2147483677" r:id="rId17"/>
    <p:sldLayoutId id="2147483654" r:id="rId18"/>
    <p:sldLayoutId id="2147483660" r:id="rId19"/>
    <p:sldLayoutId id="2147483661" r:id="rId20"/>
    <p:sldLayoutId id="2147483678" r:id="rId21"/>
    <p:sldLayoutId id="2147483686" r:id="rId22"/>
    <p:sldLayoutId id="214748368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270A13-62E7-4552-B35C-CC144B2B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152D97-0562-4A7F-A9DE-A6169687D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FAB70D-F1C0-4875-AC8F-59F0282D7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8D1EF-535C-49E9-80BC-72B8ACCA72C6}" type="datetimeFigureOut">
              <a:rPr lang="cs-CZ" smtClean="0"/>
              <a:t>20.04.2022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EB2B24-D8E7-4C1C-8A7B-B930B500B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F4A4F9-08B2-469B-9C67-9C34B95BC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3E62-E90D-46CC-A220-55175DDE0E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30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62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71.svg"/><Relationship Id="rId9" Type="http://schemas.openxmlformats.org/officeDocument/2006/relationships/image" Target="../media/image7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87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85.svg"/><Relationship Id="rId4" Type="http://schemas.openxmlformats.org/officeDocument/2006/relationships/image" Target="../media/image79.sv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4.emf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svg"/><Relationship Id="rId5" Type="http://schemas.openxmlformats.org/officeDocument/2006/relationships/image" Target="../media/image67.png"/><Relationship Id="rId4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svg"/><Relationship Id="rId5" Type="http://schemas.openxmlformats.org/officeDocument/2006/relationships/image" Target="../media/image69.png"/><Relationship Id="rId4" Type="http://schemas.openxmlformats.org/officeDocument/2006/relationships/image" Target="../media/image10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5" Type="http://schemas.openxmlformats.org/officeDocument/2006/relationships/image" Target="../media/image71.png"/><Relationship Id="rId4" Type="http://schemas.openxmlformats.org/officeDocument/2006/relationships/image" Target="../media/image109.sv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jpeg"/><Relationship Id="rId7" Type="http://schemas.openxmlformats.org/officeDocument/2006/relationships/image" Target="../media/image119.sv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11" Type="http://schemas.openxmlformats.org/officeDocument/2006/relationships/image" Target="../media/image123.svg"/><Relationship Id="rId5" Type="http://schemas.openxmlformats.org/officeDocument/2006/relationships/image" Target="../media/image117.sv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12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zso.cz/" TargetMode="External"/><Relationship Id="rId13" Type="http://schemas.openxmlformats.org/officeDocument/2006/relationships/hyperlink" Target="https://pragoflora.cz/sluzby/realizace/zalozeni-travniku/" TargetMode="External"/><Relationship Id="rId18" Type="http://schemas.openxmlformats.org/officeDocument/2006/relationships/hyperlink" Target="https://www.proteco-naradi.cz/ryc-spicaty-se-sklolaminatovou-nasadou-1200-mm_p110734" TargetMode="External"/><Relationship Id="rId3" Type="http://schemas.openxmlformats.org/officeDocument/2006/relationships/hyperlink" Target="https://www.pardubickakoza.cz/" TargetMode="External"/><Relationship Id="rId21" Type="http://schemas.openxmlformats.org/officeDocument/2006/relationships/hyperlink" Target="https://www.eon.cz/domacnosti/" TargetMode="External"/><Relationship Id="rId7" Type="http://schemas.openxmlformats.org/officeDocument/2006/relationships/hyperlink" Target="http://www.ikatastr.cz/" TargetMode="External"/><Relationship Id="rId12" Type="http://schemas.openxmlformats.org/officeDocument/2006/relationships/hyperlink" Target="https://www.geomall.cz/dreveny-zahradni-altan-karibu-lillehammer-1?gclid=EAIaIQobChMIh6_r0YHQ9QIV1OFRCh0sQAcbEAsYDiABEgKZnvD_BwE" TargetMode="External"/><Relationship Id="rId17" Type="http://schemas.openxmlformats.org/officeDocument/2006/relationships/hyperlink" Target="https://domstav.cz/lopata-al-velka-s-nasadou" TargetMode="External"/><Relationship Id="rId25" Type="http://schemas.openxmlformats.org/officeDocument/2006/relationships/hyperlink" Target="https://www.chemicor.cz/zahradnicky-substrat--3--m3--bb/" TargetMode="External"/><Relationship Id="rId2" Type="http://schemas.openxmlformats.org/officeDocument/2006/relationships/hyperlink" Target="https://adaptacepraha.cz/wp-content/uploads/2020/03/KOKOZA_Metodika_zakladani_komunitnich_zahrad.pdf" TargetMode="External"/><Relationship Id="rId16" Type="http://schemas.openxmlformats.org/officeDocument/2006/relationships/hyperlink" Target="https://www.google.com/search?q=hr%C3%A1b%C4%9B&amp;client=firefox-b-d&amp;source=lnms&amp;tbm=shop&amp;sa=X&amp;ved=2ahUKEwjFgOzUwtL1AhXWi_0HHQIlAsQQ_AUoAnoECAEQBA&amp;biw=1600&amp;bih=775&amp;dpr=1#spd=4627684146479690645" TargetMode="External"/><Relationship Id="rId20" Type="http://schemas.openxmlformats.org/officeDocument/2006/relationships/hyperlink" Target="https://l.facebook.com/l.php?u=https://www.diton.cz/kategorie/dlazby/skladebne-dlazby/stone?fbclid%3DIwAR37jHyUgySCzZnh0zvfUfbdC8FMp8DgAxsG9KhSOdo-mCwROyBnFfJBhVw&amp;h=AT2Nr1jM_p7ExQACmzKFh2n8RZh0p0FxRM2ALP-PLWZaAdnCSVZufz9QxfO3zxEYErf0cU2ag4UwrbSZquXQ12BsC3J8UsAQlamL7-hLlnss55bXvI_8qbuSFsQ5JkbQeLs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kladenskelisty.cz/211382/v-blizkosti-kladenskeho-vaclavaku-vznikne-komunitni-zahrada/" TargetMode="External"/><Relationship Id="rId11" Type="http://schemas.openxmlformats.org/officeDocument/2006/relationships/hyperlink" Target="https://www.vybaveni-skol.cz/venkovni-kos-na-trideny-odpad-pera.html" TargetMode="External"/><Relationship Id="rId24" Type="http://schemas.openxmlformats.org/officeDocument/2006/relationships/hyperlink" Target="https://www.epletiva.cz/" TargetMode="External"/><Relationship Id="rId5" Type="http://schemas.openxmlformats.org/officeDocument/2006/relationships/hyperlink" Target="https://lesychrudim.cz/venkovni-telocvicna" TargetMode="External"/><Relationship Id="rId15" Type="http://schemas.openxmlformats.org/officeDocument/2006/relationships/hyperlink" Target="https://www.mediskont.cz/pracovni-rukavice/rukavice-povrstvene-prime-source/?variantId=20402&amp;gclid=EAIaIQobChMI1d_gtsLS9QIVDOh3Ch3DOAhoEAQYASABEgJcWfD_BwE" TargetMode="External"/><Relationship Id="rId23" Type="http://schemas.openxmlformats.org/officeDocument/2006/relationships/hyperlink" Target="http://www.proelektrotechniky.cz/vzdelavani/5.php" TargetMode="External"/><Relationship Id="rId10" Type="http://schemas.openxmlformats.org/officeDocument/2006/relationships/hyperlink" Target="https://www.mevatec.cz/Venkovni-odpadkovy-kos-dreveny-65-l-d1656.htm?gclid=EAIaIQobChMI_Z3Bi_7P9QIVy-F3Ch0byA0qEAQYAyABEgKW3_D_BwE" TargetMode="External"/><Relationship Id="rId19" Type="http://schemas.openxmlformats.org/officeDocument/2006/relationships/hyperlink" Target="https://www.zahrady-zajic.cz/sidlime-a-dojizdime/" TargetMode="External"/><Relationship Id="rId4" Type="http://schemas.openxmlformats.org/officeDocument/2006/relationships/hyperlink" Target="https://choice.npr.org/index.html?origin=https://www.npr.org/sections/parallels/2014/10/25/358571620/israels-solar-powered-trees-for-smartphones-and-community" TargetMode="External"/><Relationship Id="rId9" Type="http://schemas.openxmlformats.org/officeDocument/2006/relationships/hyperlink" Target="http://www.spotlightsolar.com/products" TargetMode="External"/><Relationship Id="rId14" Type="http://schemas.openxmlformats.org/officeDocument/2006/relationships/hyperlink" Target="https://www.prodomosline.cz/sud-na-destovou-vodu-imitace-dreva-240-l/" TargetMode="External"/><Relationship Id="rId22" Type="http://schemas.openxmlformats.org/officeDocument/2006/relationships/hyperlink" Target="https://www.energy.gov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43.svg"/><Relationship Id="rId2" Type="http://schemas.openxmlformats.org/officeDocument/2006/relationships/image" Target="../media/image23.jpe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27.png"/><Relationship Id="rId1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54.svg"/><Relationship Id="rId4" Type="http://schemas.microsoft.com/office/2007/relationships/hdphoto" Target="../media/hdphoto4.wdp"/><Relationship Id="rId9" Type="http://schemas.openxmlformats.org/officeDocument/2006/relationships/image" Target="../media/image34.png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Zástupný symbol obrázku 19">
            <a:extLst>
              <a:ext uri="{FF2B5EF4-FFF2-40B4-BE49-F238E27FC236}">
                <a16:creationId xmlns:a16="http://schemas.microsoft.com/office/drawing/2014/main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4737"/>
            <a:ext cx="12192000" cy="7412737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Budoucnost našich měst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(aneb propojení měst s přírodou) – Oáza u Labe</a:t>
            </a:r>
          </a:p>
        </p:txBody>
      </p:sp>
      <p:sp>
        <p:nvSpPr>
          <p:cNvPr id="47" name="Volný tvar: Obrazec 46" title="geometrický tvar">
            <a:extLst>
              <a:ext uri="{FF2B5EF4-FFF2-40B4-BE49-F238E27FC236}">
                <a16:creationId xmlns:a16="http://schemas.microsoft.com/office/drawing/2014/main" id="{B6D0B8EE-8E06-4051-87BF-62C153F3FBBB}"/>
              </a:ext>
            </a:extLst>
          </p:cNvPr>
          <p:cNvSpPr/>
          <p:nvPr/>
        </p:nvSpPr>
        <p:spPr>
          <a:xfrm rot="4308689">
            <a:off x="5269765" y="1275138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1028" name="Picture 4" descr="Labská střední odborná škola a Střední odborné učiliště Pardubice, s. r. o.  - Škola v: Pardubice II-Cihelna">
            <a:extLst>
              <a:ext uri="{FF2B5EF4-FFF2-40B4-BE49-F238E27FC236}">
                <a16:creationId xmlns:a16="http://schemas.microsoft.com/office/drawing/2014/main" id="{4567341A-CE4E-451B-BA4C-87A49DF7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44" y="1959438"/>
            <a:ext cx="1323327" cy="74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 descr="Balíček semen se souvislou výplní">
            <a:extLst>
              <a:ext uri="{FF2B5EF4-FFF2-40B4-BE49-F238E27FC236}">
                <a16:creationId xmlns:a16="http://schemas.microsoft.com/office/drawing/2014/main" id="{6A576D5C-0C62-4815-909D-C4C6220EEEC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Zástupný symbol obrázku 5" descr="Klíč se souvislou výplní">
            <a:extLst>
              <a:ext uri="{FF2B5EF4-FFF2-40B4-BE49-F238E27FC236}">
                <a16:creationId xmlns:a16="http://schemas.microsoft.com/office/drawing/2014/main" id="{D0143260-458B-4289-B17C-69C934DFF26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06226">
            <a:off x="3380176" y="2358091"/>
            <a:ext cx="854075" cy="854075"/>
          </a:xfrm>
        </p:spPr>
      </p:pic>
      <p:pic>
        <p:nvPicPr>
          <p:cNvPr id="8" name="Zástupný symbol obrázku 7" descr="Prasátko – kasička se souvislou výplní">
            <a:extLst>
              <a:ext uri="{FF2B5EF4-FFF2-40B4-BE49-F238E27FC236}">
                <a16:creationId xmlns:a16="http://schemas.microsoft.com/office/drawing/2014/main" id="{9E19C83A-BD66-403B-B0A6-4FAB5AC17487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5673898" y="2358091"/>
            <a:ext cx="854075" cy="854075"/>
          </a:xfrm>
        </p:spPr>
      </p:pic>
      <p:sp>
        <p:nvSpPr>
          <p:cNvPr id="17" name="Nadpis 16">
            <a:extLst>
              <a:ext uri="{FF2B5EF4-FFF2-40B4-BE49-F238E27FC236}">
                <a16:creationId xmlns:a16="http://schemas.microsoft.com/office/drawing/2014/main" id="{F24D63E3-B26E-4BFE-BC78-1DF1AC49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komunitního pěstování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555688F3-4E36-4B2C-8212-44FF90171E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6 pro veřejnost         10 k rezervaci</a:t>
            </a:r>
          </a:p>
        </p:txBody>
      </p:sp>
      <p:sp>
        <p:nvSpPr>
          <p:cNvPr id="21" name="Zástupný text 20">
            <a:extLst>
              <a:ext uri="{FF2B5EF4-FFF2-40B4-BE49-F238E27FC236}">
                <a16:creationId xmlns:a16="http://schemas.microsoft.com/office/drawing/2014/main" id="{9F3041C0-B131-4FBF-9C20-9DF919B284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/>
              <a:t>Uzamykatelný přístřešek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E0EE5632-7EF1-4A0A-AD7E-6D19AF7139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cs-CZ" dirty="0"/>
              <a:t>Pěstování         zdarma</a:t>
            </a:r>
          </a:p>
        </p:txBody>
      </p:sp>
      <p:pic>
        <p:nvPicPr>
          <p:cNvPr id="28" name="Zástupný symbol obrázku 27" descr="Obsah obrázku tráva, exteriér, zahrada, zelená&#10;&#10;Popis byl vytvořen automaticky">
            <a:extLst>
              <a:ext uri="{FF2B5EF4-FFF2-40B4-BE49-F238E27FC236}">
                <a16:creationId xmlns:a16="http://schemas.microsoft.com/office/drawing/2014/main" id="{93599677-085C-4F0E-A8ED-227ADA57BE4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6"/>
          <a:stretch/>
        </p:blipFill>
        <p:spPr>
          <a:xfrm>
            <a:off x="7632650" y="86714"/>
            <a:ext cx="4472635" cy="6478538"/>
          </a:xfrm>
        </p:spPr>
      </p:pic>
    </p:spTree>
    <p:extLst>
      <p:ext uri="{BB962C8B-B14F-4D97-AF65-F5344CB8AC3E}">
        <p14:creationId xmlns:p14="http://schemas.microsoft.com/office/powerpoint/2010/main" val="295503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List se souvislou výplní">
            <a:extLst>
              <a:ext uri="{FF2B5EF4-FFF2-40B4-BE49-F238E27FC236}">
                <a16:creationId xmlns:a16="http://schemas.microsoft.com/office/drawing/2014/main" id="{544F0D69-A917-4F60-B484-22FD486F07F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C93D08A-A6C3-0E48-9CD7-3960B2A050B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105351" y="496139"/>
            <a:ext cx="6208364" cy="627514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z="3200" dirty="0"/>
              <a:t>Venkovní posilovna</a:t>
            </a:r>
            <a:endParaRPr lang="cs-CZ" dirty="0"/>
          </a:p>
        </p:txBody>
      </p:sp>
      <p:pic>
        <p:nvPicPr>
          <p:cNvPr id="71" name="Zástupný symbol obrázku 70" descr="odkaz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1838957"/>
            <a:ext cx="3002400" cy="432000"/>
          </a:xfrm>
        </p:spPr>
        <p:txBody>
          <a:bodyPr rtlCol="0"/>
          <a:lstStyle/>
          <a:p>
            <a:pPr rtl="0"/>
            <a:r>
              <a:rPr lang="pl-PL" dirty="0"/>
              <a:t>Veřejnost i sportovci</a:t>
            </a:r>
          </a:p>
        </p:txBody>
      </p:sp>
      <p:cxnSp>
        <p:nvCxnSpPr>
          <p:cNvPr id="79" name="Přímá spojnice 78" descr="První oddělovací čára na snímku">
            <a:extLst>
              <a:ext uri="{FF2B5EF4-FFF2-40B4-BE49-F238E27FC236}">
                <a16:creationId xmlns:a16="http://schemas.microsoft.com/office/drawing/2014/main" id="{9A78A0D0-CF23-497E-A110-B0666F32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4041" y="3420394"/>
            <a:ext cx="3002400" cy="432000"/>
          </a:xfrm>
        </p:spPr>
        <p:txBody>
          <a:bodyPr rtlCol="0"/>
          <a:lstStyle/>
          <a:p>
            <a:pPr rtl="0"/>
            <a:r>
              <a:rPr lang="cs-CZ" dirty="0"/>
              <a:t>Více času na čerstvém vzduchu</a:t>
            </a:r>
          </a:p>
        </p:txBody>
      </p:sp>
      <p:cxnSp>
        <p:nvCxnSpPr>
          <p:cNvPr id="80" name="Přímá spojnice 79" descr="Druhá oddělovací čára na snímku">
            <a:extLst>
              <a:ext uri="{FF2B5EF4-FFF2-40B4-BE49-F238E27FC236}">
                <a16:creationId xmlns:a16="http://schemas.microsoft.com/office/drawing/2014/main" id="{71E28D1F-12FD-4E24-882A-D251729038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4580431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4965661"/>
            <a:ext cx="3002400" cy="432000"/>
          </a:xfrm>
        </p:spPr>
        <p:txBody>
          <a:bodyPr rtlCol="0"/>
          <a:lstStyle/>
          <a:p>
            <a:pPr rtl="0"/>
            <a:r>
              <a:rPr lang="cs-CZ" dirty="0"/>
              <a:t>Ekologický vzhled</a:t>
            </a:r>
          </a:p>
        </p:txBody>
      </p:sp>
      <p:pic>
        <p:nvPicPr>
          <p:cNvPr id="16" name="Grafický objekt 15" descr="Covid-19 se souvislou výplní">
            <a:extLst>
              <a:ext uri="{FF2B5EF4-FFF2-40B4-BE49-F238E27FC236}">
                <a16:creationId xmlns:a16="http://schemas.microsoft.com/office/drawing/2014/main" id="{7A2A1F9D-9EF7-496E-A73E-8879FC6FD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405874" y="3288113"/>
            <a:ext cx="691200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est Solar Street Light Manufacturers, Suppliers - CHZ Lighting">
            <a:extLst>
              <a:ext uri="{FF2B5EF4-FFF2-40B4-BE49-F238E27FC236}">
                <a16:creationId xmlns:a16="http://schemas.microsoft.com/office/drawing/2014/main" id="{0DACD5AA-66AB-43DE-84CD-EC3DCA22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454" y="4117411"/>
            <a:ext cx="2670218" cy="26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C494EDF-5F70-4D87-8BDB-433BC1BC7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Solární powerbanka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71CBB11-E244-45DB-8A8D-65E0ABA702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5889" y="3613411"/>
            <a:ext cx="1638000" cy="504000"/>
          </a:xfrm>
        </p:spPr>
        <p:txBody>
          <a:bodyPr/>
          <a:lstStyle/>
          <a:p>
            <a:r>
              <a:rPr lang="cs-CZ" sz="1800" b="1" dirty="0">
                <a:latin typeface="Times New Roman" panose="02020603050405020304" pitchFamily="18" charset="0"/>
              </a:rPr>
              <a:t>Počasí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57A1F560-7D66-4F4A-A3FB-DC0618F343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852" y="3613411"/>
            <a:ext cx="1636697" cy="504000"/>
          </a:xfrm>
        </p:spPr>
        <p:txBody>
          <a:bodyPr>
            <a:normAutofit/>
          </a:bodyPr>
          <a:lstStyle/>
          <a:p>
            <a:r>
              <a:rPr lang="cs-CZ" dirty="0"/>
              <a:t>Nabíjení telefonů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8C1E289-9C79-4639-B68A-206354E21A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8012" y="3613411"/>
            <a:ext cx="1638000" cy="504000"/>
          </a:xfrm>
        </p:spPr>
        <p:txBody>
          <a:bodyPr>
            <a:normAutofit/>
          </a:bodyPr>
          <a:lstStyle/>
          <a:p>
            <a:r>
              <a:rPr lang="cs-CZ" dirty="0"/>
              <a:t>Přetížení obch. center</a:t>
            </a:r>
          </a:p>
          <a:p>
            <a:endParaRPr 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3518ABC9-A712-410F-BD8B-593345B701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09426" y="3613411"/>
            <a:ext cx="1638000" cy="504000"/>
          </a:xfrm>
        </p:spPr>
        <p:txBody>
          <a:bodyPr>
            <a:normAutofit/>
          </a:bodyPr>
          <a:lstStyle/>
          <a:p>
            <a:r>
              <a:rPr lang="cs-CZ" dirty="0"/>
              <a:t>Obnovitelný zdroj energie</a:t>
            </a:r>
          </a:p>
        </p:txBody>
      </p:sp>
      <p:pic>
        <p:nvPicPr>
          <p:cNvPr id="18" name="Zástupný symbol obrázku 17" descr="Nabíjení baterie se souvislou výplní">
            <a:extLst>
              <a:ext uri="{FF2B5EF4-FFF2-40B4-BE49-F238E27FC236}">
                <a16:creationId xmlns:a16="http://schemas.microsoft.com/office/drawing/2014/main" id="{706FDC00-DAAE-454F-8B8C-3EF1A138A83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25601" y="2302187"/>
            <a:ext cx="691200" cy="691200"/>
          </a:xfrm>
        </p:spPr>
      </p:pic>
      <p:pic>
        <p:nvPicPr>
          <p:cNvPr id="24" name="Zástupný symbol obrázku 23" descr="Obchod se souvislou výplní">
            <a:extLst>
              <a:ext uri="{FF2B5EF4-FFF2-40B4-BE49-F238E27FC236}">
                <a16:creationId xmlns:a16="http://schemas.microsoft.com/office/drawing/2014/main" id="{20D32F3A-714E-43C4-8028-FE205EA48764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2401731" y="2326801"/>
            <a:ext cx="690562" cy="690562"/>
          </a:xfrm>
        </p:spPr>
      </p:pic>
      <p:pic>
        <p:nvPicPr>
          <p:cNvPr id="26" name="Grafický objekt 25" descr="Udržitelnost se souvislou výplní">
            <a:extLst>
              <a:ext uri="{FF2B5EF4-FFF2-40B4-BE49-F238E27FC236}">
                <a16:creationId xmlns:a16="http://schemas.microsoft.com/office/drawing/2014/main" id="{D427DB3D-50D0-4609-B270-6448AE334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177223" y="2326163"/>
            <a:ext cx="691200" cy="691200"/>
          </a:xfrm>
          <a:prstGeom prst="rect">
            <a:avLst/>
          </a:prstGeom>
        </p:spPr>
      </p:pic>
      <p:pic>
        <p:nvPicPr>
          <p:cNvPr id="30" name="Zástupný symbol obrázku 29" descr="Částečně zataženo se souvislou výplní">
            <a:extLst>
              <a:ext uri="{FF2B5EF4-FFF2-40B4-BE49-F238E27FC236}">
                <a16:creationId xmlns:a16="http://schemas.microsoft.com/office/drawing/2014/main" id="{981E1FB2-7114-479B-923E-0307143786C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icture 6" descr="Best Solar Street Light Manufacturers, Suppliers - CHZ Lighting">
            <a:extLst>
              <a:ext uri="{FF2B5EF4-FFF2-40B4-BE49-F238E27FC236}">
                <a16:creationId xmlns:a16="http://schemas.microsoft.com/office/drawing/2014/main" id="{FD7ADA75-3F1D-42B1-995B-3971E31AF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66723" y="4117411"/>
            <a:ext cx="2670218" cy="26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cký objekt 4" descr="Rozsvícená světla se souvislou výplní">
            <a:extLst>
              <a:ext uri="{FF2B5EF4-FFF2-40B4-BE49-F238E27FC236}">
                <a16:creationId xmlns:a16="http://schemas.microsoft.com/office/drawing/2014/main" id="{D606A070-1AC3-4A56-8CCC-5CE7088988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90081" y="5186125"/>
            <a:ext cx="1239875" cy="1239875"/>
          </a:xfrm>
          <a:prstGeom prst="rect">
            <a:avLst/>
          </a:prstGeom>
        </p:spPr>
      </p:pic>
      <p:pic>
        <p:nvPicPr>
          <p:cNvPr id="7" name="Zástupný symbol obrázku 6" descr="Obsah obrázku tráva, obloha, exteriér&#10;&#10;Popis byl vytvořen automaticky">
            <a:extLst>
              <a:ext uri="{FF2B5EF4-FFF2-40B4-BE49-F238E27FC236}">
                <a16:creationId xmlns:a16="http://schemas.microsoft.com/office/drawing/2014/main" id="{B8A75603-AA38-4A4B-9A2B-FA2E6729E10B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7632700" y="39688"/>
            <a:ext cx="4471988" cy="6478587"/>
          </a:xfrm>
        </p:spPr>
      </p:pic>
    </p:spTree>
    <p:extLst>
      <p:ext uri="{BB962C8B-B14F-4D97-AF65-F5344CB8AC3E}">
        <p14:creationId xmlns:p14="http://schemas.microsoft.com/office/powerpoint/2010/main" val="37742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7B40546-E79B-4F6E-8198-32C09A90D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</a:rPr>
              <a:t>solární energie → elektrická energie</a:t>
            </a:r>
          </a:p>
          <a:p>
            <a:r>
              <a:rPr lang="cs-CZ" dirty="0">
                <a:latin typeface="Times New Roman" panose="02020603050405020304" pitchFamily="18" charset="0"/>
              </a:rPr>
              <a:t>nelze použít přímo, ale prostřednictvím akumulátoru nebo regulátoru</a:t>
            </a:r>
          </a:p>
          <a:p>
            <a:r>
              <a:rPr lang="cs-CZ" dirty="0">
                <a:latin typeface="Times New Roman" panose="02020603050405020304" pitchFamily="18" charset="0"/>
              </a:rPr>
              <a:t>Solární články – křemík</a:t>
            </a:r>
          </a:p>
          <a:p>
            <a:r>
              <a:rPr lang="cs-CZ" dirty="0">
                <a:latin typeface="Times New Roman" panose="02020603050405020304" pitchFamily="18" charset="0"/>
              </a:rPr>
              <a:t>1. vrstva N (+), 2. vrstva P (-) = P/N přechod</a:t>
            </a:r>
          </a:p>
          <a:p>
            <a:r>
              <a:rPr lang="cs-CZ" dirty="0">
                <a:latin typeface="Times New Roman" panose="02020603050405020304" pitchFamily="18" charset="0"/>
              </a:rPr>
              <a:t>Foton světla  → elektron z N do P</a:t>
            </a:r>
          </a:p>
          <a:p>
            <a:r>
              <a:rPr lang="cs-CZ" dirty="0">
                <a:latin typeface="Times New Roman" panose="02020603050405020304" pitchFamily="18" charset="0"/>
              </a:rPr>
              <a:t>Vnější obvod</a:t>
            </a:r>
          </a:p>
          <a:p>
            <a:r>
              <a:rPr lang="cs-CZ" dirty="0">
                <a:latin typeface="Times New Roman" panose="02020603050405020304" pitchFamily="18" charset="0"/>
              </a:rPr>
              <a:t>1 článek – napětí 0,5 V</a:t>
            </a:r>
          </a:p>
          <a:p>
            <a:r>
              <a:rPr lang="cs-CZ" dirty="0">
                <a:latin typeface="Times New Roman" panose="02020603050405020304" pitchFamily="18" charset="0"/>
              </a:rPr>
              <a:t>Nic se nespotřebovává ani neopotřebovává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FC9F45F-EAF8-403B-AFF0-505648FE6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Solární panel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954220D-86EE-46C3-BE80-54D6CE5C25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8889" l="1198" r="99792">
                        <a14:foregroundMark x1="1615" y1="2685" x2="5573" y2="3148"/>
                        <a14:foregroundMark x1="10469" y1="3148" x2="17552" y2="2500"/>
                        <a14:foregroundMark x1="17552" y1="2500" x2="62187" y2="2500"/>
                        <a14:foregroundMark x1="62187" y1="2500" x2="90938" y2="1019"/>
                        <a14:foregroundMark x1="90938" y1="1019" x2="96927" y2="2778"/>
                        <a14:foregroundMark x1="96927" y1="2778" x2="96927" y2="2963"/>
                        <a14:foregroundMark x1="3646" y1="85556" x2="21563" y2="85556"/>
                        <a14:foregroundMark x1="21563" y1="85556" x2="94948" y2="80833"/>
                        <a14:foregroundMark x1="94948" y1="80833" x2="95885" y2="80833"/>
                        <a14:foregroundMark x1="13490" y1="89630" x2="12917" y2="98981"/>
                        <a14:foregroundMark x1="25208" y1="69352" x2="32240" y2="67037"/>
                        <a14:foregroundMark x1="32240" y1="67037" x2="34844" y2="78148"/>
                        <a14:foregroundMark x1="34844" y1="78148" x2="34688" y2="79074"/>
                        <a14:foregroundMark x1="24427" y1="64167" x2="36458" y2="62593"/>
                        <a14:foregroundMark x1="36458" y1="62593" x2="47344" y2="62593"/>
                        <a14:foregroundMark x1="45104" y1="67593" x2="66823" y2="64074"/>
                        <a14:foregroundMark x1="67917" y1="65000" x2="81615" y2="62593"/>
                        <a14:foregroundMark x1="81197" y1="62861" x2="80313" y2="63426"/>
                        <a14:foregroundMark x1="81615" y1="62593" x2="81536" y2="62643"/>
                        <a14:foregroundMark x1="96615" y1="65000" x2="97813" y2="81204"/>
                        <a14:foregroundMark x1="93646" y1="64537" x2="99271" y2="61204"/>
                        <a14:foregroundMark x1="99271" y1="61204" x2="99427" y2="63426"/>
                        <a14:foregroundMark x1="22760" y1="68056" x2="22760" y2="83796"/>
                        <a14:foregroundMark x1="22760" y1="83796" x2="22969" y2="83981"/>
                        <a14:foregroundMark x1="3281" y1="64074" x2="1198" y2="87222"/>
                        <a14:foregroundMark x1="1198" y1="87222" x2="1198" y2="87222"/>
                        <a14:foregroundMark x1="4271" y1="58981" x2="6302" y2="68704"/>
                        <a14:foregroundMark x1="6302" y1="68704" x2="6302" y2="70185"/>
                        <a14:foregroundMark x1="2552" y1="87963" x2="2292" y2="96574"/>
                        <a14:foregroundMark x1="21771" y1="96389" x2="32708" y2="97593"/>
                        <a14:foregroundMark x1="54167" y1="84259" x2="55677" y2="94537"/>
                        <a14:foregroundMark x1="60713" y1="96055" x2="64583" y2="97222"/>
                        <a14:foregroundMark x1="55677" y1="94537" x2="59204" y2="95601"/>
                        <a14:foregroundMark x1="72634" y1="93535" x2="77969" y2="98148"/>
                        <a14:foregroundMark x1="66406" y1="88148" x2="70291" y2="91506"/>
                        <a14:foregroundMark x1="93248" y1="94452" x2="94427" y2="94167"/>
                        <a14:foregroundMark x1="81032" y1="97407" x2="89946" y2="95251"/>
                        <a14:foregroundMark x1="80297" y1="97585" x2="80746" y2="97476"/>
                        <a14:foregroundMark x1="77969" y1="98148" x2="79518" y2="97773"/>
                        <a14:foregroundMark x1="90165" y1="90841" x2="85885" y2="87500"/>
                        <a14:foregroundMark x1="94427" y1="94167" x2="93318" y2="93302"/>
                        <a14:foregroundMark x1="85885" y1="87500" x2="80781" y2="89630"/>
                        <a14:foregroundMark x1="80781" y1="89630" x2="81443" y2="89716"/>
                        <a14:foregroundMark x1="79139" y1="94055" x2="74688" y2="96296"/>
                        <a14:foregroundMark x1="86458" y1="90370" x2="82791" y2="92216"/>
                        <a14:foregroundMark x1="80350" y1="97510" x2="82031" y2="97870"/>
                        <a14:foregroundMark x1="74688" y1="96296" x2="79218" y2="97267"/>
                        <a14:foregroundMark x1="92652" y1="95467" x2="96510" y2="97407"/>
                        <a14:foregroundMark x1="96510" y1="97407" x2="97813" y2="97222"/>
                        <a14:foregroundMark x1="20417" y1="71667" x2="23646" y2="61111"/>
                        <a14:foregroundMark x1="23646" y1="61111" x2="25677" y2="63889"/>
                        <a14:foregroundMark x1="19366" y1="66811" x2="21615" y2="59537"/>
                        <a14:foregroundMark x1="19010" y1="67963" x2="19365" y2="66816"/>
                        <a14:foregroundMark x1="21615" y1="59537" x2="23021" y2="58056"/>
                        <a14:foregroundMark x1="93281" y1="72222" x2="93802" y2="61667"/>
                        <a14:foregroundMark x1="93802" y1="61667" x2="94792" y2="66389"/>
                        <a14:foregroundMark x1="91302" y1="64444" x2="91458" y2="65833"/>
                        <a14:foregroundMark x1="81042" y1="89259" x2="82552" y2="91389"/>
                        <a14:foregroundMark x1="11458" y1="51019" x2="11458" y2="51019"/>
                        <a14:foregroundMark x1="7917" y1="54630" x2="7917" y2="54630"/>
                        <a14:foregroundMark x1="26406" y1="49167" x2="26406" y2="49167"/>
                        <a14:foregroundMark x1="27031" y1="46296" x2="27031" y2="46296"/>
                        <a14:foregroundMark x1="22031" y1="46481" x2="22917" y2="43241"/>
                        <a14:foregroundMark x1="15417" y1="36204" x2="26979" y2="36667"/>
                        <a14:foregroundMark x1="33125" y1="33148" x2="35417" y2="33426"/>
                        <a14:foregroundMark x1="12031" y1="14537" x2="12344" y2="24167"/>
                        <a14:foregroundMark x1="12344" y1="24167" x2="13438" y2="13704"/>
                        <a14:foregroundMark x1="13438" y1="13704" x2="13385" y2="13704"/>
                        <a14:foregroundMark x1="11094" y1="18704" x2="20260" y2="18704"/>
                        <a14:foregroundMark x1="20260" y1="18704" x2="57500" y2="17407"/>
                        <a14:foregroundMark x1="57500" y1="17407" x2="93281" y2="18519"/>
                        <a14:foregroundMark x1="93281" y1="18519" x2="95729" y2="33704"/>
                        <a14:foregroundMark x1="95729" y1="33704" x2="4167" y2="39167"/>
                        <a14:foregroundMark x1="4167" y1="39167" x2="3177" y2="38981"/>
                        <a14:foregroundMark x1="2292" y1="44630" x2="6719" y2="41389"/>
                        <a14:foregroundMark x1="10573" y1="41204" x2="11406" y2="41389"/>
                        <a14:foregroundMark x1="30312" y1="40926" x2="34531" y2="43611"/>
                        <a14:foregroundMark x1="33229" y1="87685" x2="36615" y2="89630"/>
                        <a14:foregroundMark x1="11667" y1="42500" x2="14479" y2="42870"/>
                        <a14:foregroundMark x1="51719" y1="41667" x2="58333" y2="43519"/>
                        <a14:foregroundMark x1="58333" y1="43519" x2="58646" y2="40741"/>
                        <a14:foregroundMark x1="64115" y1="42315" x2="69115" y2="39630"/>
                        <a14:foregroundMark x1="69115" y1="39630" x2="69323" y2="38426"/>
                        <a14:foregroundMark x1="71302" y1="38333" x2="76771" y2="42037"/>
                        <a14:foregroundMark x1="76771" y1="42037" x2="79219" y2="38611"/>
                        <a14:foregroundMark x1="84063" y1="40370" x2="89479" y2="40648"/>
                        <a14:foregroundMark x1="89479" y1="40648" x2="89896" y2="38611"/>
                        <a14:foregroundMark x1="93802" y1="40093" x2="99063" y2="41852"/>
                        <a14:foregroundMark x1="99063" y1="41852" x2="99792" y2="40093"/>
                        <a14:foregroundMark x1="83490" y1="44167" x2="88229" y2="42222"/>
                        <a14:foregroundMark x1="94740" y1="43148" x2="99531" y2="41667"/>
                        <a14:foregroundMark x1="9740" y1="4722" x2="14583" y2="7963"/>
                        <a14:foregroundMark x1="14583" y1="7963" x2="14896" y2="6852"/>
                        <a14:foregroundMark x1="51563" y1="47593" x2="51563" y2="47593"/>
                        <a14:foregroundMark x1="48854" y1="56389" x2="48854" y2="56389"/>
                        <a14:foregroundMark x1="58646" y1="45926" x2="58646" y2="45926"/>
                        <a14:foregroundMark x1="58073" y1="46019" x2="58073" y2="46019"/>
                        <a14:foregroundMark x1="84323" y1="48056" x2="84323" y2="48056"/>
                        <a14:backgroundMark x1="8646" y1="72130" x2="8281" y2="75000"/>
                        <a14:backgroundMark x1="18021" y1="71944" x2="18958" y2="75833"/>
                        <a14:backgroundMark x1="17396" y1="49259" x2="23229" y2="52222"/>
                        <a14:backgroundMark x1="23229" y1="52222" x2="23385" y2="52222"/>
                        <a14:backgroundMark x1="39167" y1="73889" x2="39167" y2="74722"/>
                        <a14:backgroundMark x1="39219" y1="73333" x2="39844" y2="74352"/>
                        <a14:backgroundMark x1="49063" y1="73241" x2="49219" y2="73889"/>
                        <a14:backgroundMark x1="60625" y1="72963" x2="60833" y2="73611"/>
                        <a14:backgroundMark x1="60104" y1="72593" x2="60990" y2="73241"/>
                        <a14:backgroundMark x1="70677" y1="73889" x2="71719" y2="75463"/>
                        <a14:backgroundMark x1="29063" y1="73611" x2="29635" y2="74537"/>
                        <a14:backgroundMark x1="81771" y1="72222" x2="82865" y2="73056"/>
                        <a14:backgroundMark x1="81563" y1="63148" x2="81563" y2="63148"/>
                        <a14:backgroundMark x1="81406" y1="62037" x2="81406" y2="62500"/>
                        <a14:backgroundMark x1="81563" y1="67407" x2="81510" y2="62500"/>
                        <a14:backgroundMark x1="81667" y1="63611" x2="81667" y2="61852"/>
                        <a14:backgroundMark x1="90833" y1="71296" x2="91302" y2="72963"/>
                        <a14:backgroundMark x1="90885" y1="67870" x2="90885" y2="67870"/>
                        <a14:backgroundMark x1="90938" y1="63611" x2="90938" y2="63611"/>
                        <a14:backgroundMark x1="90781" y1="91667" x2="91979" y2="93426"/>
                        <a14:backgroundMark x1="91250" y1="90741" x2="91354" y2="94537"/>
                        <a14:backgroundMark x1="91615" y1="95648" x2="92552" y2="93889"/>
                        <a14:backgroundMark x1="90885" y1="90370" x2="91146" y2="91574"/>
                        <a14:backgroundMark x1="90833" y1="94074" x2="91563" y2="96019"/>
                        <a14:backgroundMark x1="92396" y1="92407" x2="93021" y2="93148"/>
                        <a14:backgroundMark x1="92083" y1="95370" x2="93333" y2="93241"/>
                        <a14:backgroundMark x1="89896" y1="91852" x2="90625" y2="91019"/>
                        <a14:backgroundMark x1="80573" y1="92778" x2="82292" y2="93426"/>
                        <a14:backgroundMark x1="78646" y1="93611" x2="80677" y2="97037"/>
                        <a14:backgroundMark x1="79219" y1="93796" x2="80677" y2="93148"/>
                        <a14:backgroundMark x1="80833" y1="97963" x2="80833" y2="96296"/>
                        <a14:backgroundMark x1="79063" y1="93611" x2="80208" y2="94722"/>
                        <a14:backgroundMark x1="80885" y1="97870" x2="81198" y2="96204"/>
                        <a14:backgroundMark x1="79167" y1="93889" x2="78854" y2="93704"/>
                        <a14:backgroundMark x1="80573" y1="97130" x2="80573" y2="97130"/>
                        <a14:backgroundMark x1="80625" y1="97222" x2="80625" y2="97222"/>
                        <a14:backgroundMark x1="78750" y1="94074" x2="78750" y2="94074"/>
                        <a14:backgroundMark x1="70365" y1="90093" x2="70781" y2="90648"/>
                        <a14:backgroundMark x1="70156" y1="91481" x2="71510" y2="92222"/>
                        <a14:backgroundMark x1="69688" y1="92407" x2="71823" y2="93704"/>
                        <a14:backgroundMark x1="72396" y1="93704" x2="72135" y2="93056"/>
                        <a14:backgroundMark x1="69479" y1="91389" x2="70104" y2="90926"/>
                        <a14:backgroundMark x1="72708" y1="93889" x2="72448" y2="92963"/>
                        <a14:backgroundMark x1="72500" y1="93426" x2="72813" y2="93611"/>
                        <a14:backgroundMark x1="72240" y1="92963" x2="72135" y2="93333"/>
                        <a14:backgroundMark x1="70000" y1="90741" x2="69740" y2="91019"/>
                        <a14:backgroundMark x1="70938" y1="92593" x2="70573" y2="92037"/>
                        <a14:backgroundMark x1="70156" y1="91574" x2="70260" y2="91667"/>
                        <a14:backgroundMark x1="70208" y1="90833" x2="69844" y2="91389"/>
                        <a14:backgroundMark x1="70156" y1="91759" x2="70990" y2="92593"/>
                        <a14:backgroundMark x1="59792" y1="90463" x2="60625" y2="93796"/>
                        <a14:backgroundMark x1="59896" y1="94907" x2="60260" y2="96852"/>
                        <a14:backgroundMark x1="60521" y1="97037" x2="60833" y2="95000"/>
                        <a14:backgroundMark x1="59948" y1="96204" x2="61042" y2="95370"/>
                        <a14:backgroundMark x1="60052" y1="96019" x2="59688" y2="95000"/>
                        <a14:backgroundMark x1="60885" y1="96111" x2="61042" y2="95093"/>
                        <a14:backgroundMark x1="59479" y1="95278" x2="59844" y2="96111"/>
                        <a14:backgroundMark x1="49167" y1="91389" x2="49740" y2="90556"/>
                        <a14:backgroundMark x1="39740" y1="90556" x2="40000" y2="91019"/>
                        <a14:backgroundMark x1="39375" y1="91759" x2="39531" y2="97593"/>
                        <a14:backgroundMark x1="44583" y1="93889" x2="44896" y2="93889"/>
                        <a14:backgroundMark x1="28854" y1="90926" x2="29323" y2="91019"/>
                        <a14:backgroundMark x1="18646" y1="89352" x2="19010" y2="90370"/>
                        <a14:backgroundMark x1="18698" y1="91944" x2="19792" y2="92685"/>
                        <a14:backgroundMark x1="8229" y1="91111" x2="10104" y2="92870"/>
                        <a14:backgroundMark x1="8698" y1="63426" x2="8802" y2="67685"/>
                        <a14:backgroundMark x1="17865" y1="63796" x2="18281" y2="67222"/>
                        <a14:backgroundMark x1="26250" y1="52407" x2="34375" y2="51019"/>
                        <a14:backgroundMark x1="34375" y1="51019" x2="34688" y2="50648"/>
                        <a14:backgroundMark x1="34635" y1="51019" x2="39583" y2="49815"/>
                        <a14:backgroundMark x1="39583" y1="49815" x2="39740" y2="49537"/>
                        <a14:backgroundMark x1="28958" y1="91759" x2="29583" y2="92870"/>
                        <a14:backgroundMark x1="47448" y1="93611" x2="50469" y2="93889"/>
                        <a14:backgroundMark x1="17865" y1="7870" x2="18490" y2="7870"/>
                        <a14:backgroundMark x1="28698" y1="8796" x2="29688" y2="9444"/>
                        <a14:backgroundMark x1="4010" y1="50093" x2="10885" y2="53704"/>
                        <a14:backgroundMark x1="10885" y1="53704" x2="14375" y2="53519"/>
                        <a14:backgroundMark x1="38229" y1="50741" x2="46667" y2="49537"/>
                        <a14:backgroundMark x1="46667" y1="49537" x2="65104" y2="52685"/>
                        <a14:backgroundMark x1="65000" y1="49444" x2="95469" y2="50093"/>
                        <a14:backgroundMark x1="95469" y1="50093" x2="98542" y2="49907"/>
                        <a14:backgroundMark x1="7396" y1="26019" x2="7552" y2="24074"/>
                        <a14:backgroundMark x1="7448" y1="25370" x2="9219" y2="26296"/>
                        <a14:backgroundMark x1="18594" y1="26019" x2="19115" y2="27315"/>
                        <a14:backgroundMark x1="28802" y1="26667" x2="29323" y2="28704"/>
                        <a14:backgroundMark x1="39688" y1="27130" x2="39688" y2="28611"/>
                        <a14:backgroundMark x1="49792" y1="25463" x2="49740" y2="29907"/>
                        <a14:backgroundMark x1="49635" y1="8333" x2="49635" y2="10000"/>
                        <a14:backgroundMark x1="60677" y1="26019" x2="60729" y2="28241"/>
                        <a14:backgroundMark x1="60469" y1="7500" x2="62031" y2="11389"/>
                        <a14:backgroundMark x1="69948" y1="9352" x2="70208" y2="11111"/>
                        <a14:backgroundMark x1="70417" y1="26111" x2="70677" y2="27778"/>
                        <a14:backgroundMark x1="81302" y1="30556" x2="81510" y2="26667"/>
                        <a14:backgroundMark x1="91719" y1="29352" x2="91823" y2="26481"/>
                        <a14:backgroundMark x1="91719" y1="11111" x2="91354" y2="8981"/>
                        <a14:backgroundMark x1="81510" y1="12037" x2="81302" y2="9630"/>
                        <a14:backgroundMark x1="39531" y1="10648" x2="39427" y2="8796"/>
                        <a14:backgroundMark x1="18854" y1="11944" x2="18281" y2="8148"/>
                        <a14:backgroundMark x1="9635" y1="10093" x2="10208" y2="8519"/>
                        <a14:backgroundMark x1="9583" y1="9444" x2="9583" y2="7407"/>
                        <a14:backgroundMark x1="9219" y1="10741" x2="9063" y2="11481"/>
                        <a14:backgroundMark x1="9271" y1="7778" x2="8854" y2="6389"/>
                        <a14:backgroundMark x1="8021" y1="13704" x2="8021" y2="1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581" y="517319"/>
            <a:ext cx="4417419" cy="244615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B106F1F3-8D69-4546-8785-BB3B6FB1021A}"/>
              </a:ext>
            </a:extLst>
          </p:cNvPr>
          <p:cNvGrpSpPr/>
          <p:nvPr/>
        </p:nvGrpSpPr>
        <p:grpSpPr>
          <a:xfrm>
            <a:off x="6865163" y="3201785"/>
            <a:ext cx="5578764" cy="3138055"/>
            <a:chOff x="7039364" y="164866"/>
            <a:chExt cx="5578764" cy="313805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BA53F88-8F91-4EA2-99B5-3EF0FE260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000" r="90000">
                          <a14:foregroundMark x1="8385" y1="35463" x2="8385" y2="35463"/>
                          <a14:foregroundMark x1="5313" y1="35463" x2="5313" y2="35463"/>
                          <a14:foregroundMark x1="5208" y1="56667" x2="5208" y2="56667"/>
                          <a14:foregroundMark x1="5000" y1="66389" x2="5000" y2="66389"/>
                          <a14:foregroundMark x1="58229" y1="23981" x2="58229" y2="23981"/>
                          <a14:foregroundMark x1="59375" y1="21389" x2="59375" y2="21389"/>
                          <a14:foregroundMark x1="61094" y1="20556" x2="61094" y2="20556"/>
                          <a14:foregroundMark x1="62917" y1="20370" x2="62917" y2="20370"/>
                          <a14:foregroundMark x1="21510" y1="58519" x2="21510" y2="58519"/>
                          <a14:foregroundMark x1="21510" y1="58519" x2="21510" y2="58519"/>
                          <a14:foregroundMark x1="44219" y1="58889" x2="44219" y2="58889"/>
                          <a14:foregroundMark x1="42917" y1="58426" x2="44219" y2="58241"/>
                          <a14:foregroundMark x1="44844" y1="59537" x2="44063" y2="58889"/>
                          <a14:foregroundMark x1="44583" y1="58333" x2="45052" y2="59537"/>
                          <a14:foregroundMark x1="11042" y1="51111" x2="11042" y2="51111"/>
                          <a14:foregroundMark x1="11042" y1="51111" x2="11042" y2="51111"/>
                          <a14:foregroundMark x1="11042" y1="51111" x2="11458" y2="51019"/>
                          <a14:foregroundMark x1="6771" y1="47130" x2="6771" y2="47130"/>
                          <a14:foregroundMark x1="9167" y1="45833" x2="9167" y2="45833"/>
                          <a14:foregroundMark x1="7708" y1="50556" x2="7708" y2="50556"/>
                          <a14:foregroundMark x1="9427" y1="51204" x2="9427" y2="51204"/>
                          <a14:foregroundMark x1="14948" y1="39074" x2="14948" y2="39074"/>
                          <a14:foregroundMark x1="56927" y1="41574" x2="57604" y2="42778"/>
                          <a14:foregroundMark x1="55677" y1="42685" x2="55677" y2="42685"/>
                          <a14:foregroundMark x1="55781" y1="42685" x2="55781" y2="42685"/>
                          <a14:foregroundMark x1="55677" y1="41944" x2="39010" y2="56204"/>
                          <a14:foregroundMark x1="39010" y1="56204" x2="12396" y2="49537"/>
                          <a14:foregroundMark x1="8698" y1="47222" x2="16771" y2="47593"/>
                          <a14:foregroundMark x1="11719" y1="50463" x2="11719" y2="50463"/>
                          <a14:foregroundMark x1="10729" y1="50556" x2="10729" y2="50556"/>
                          <a14:foregroundMark x1="10260" y1="50463" x2="13333" y2="49537"/>
                          <a14:foregroundMark x1="65104" y1="33981" x2="65104" y2="33981"/>
                          <a14:foregroundMark x1="63385" y1="33981" x2="63385" y2="33981"/>
                          <a14:foregroundMark x1="62760" y1="33981" x2="62865" y2="33981"/>
                          <a14:foregroundMark x1="62760" y1="39444" x2="63802" y2="39722"/>
                          <a14:foregroundMark x1="64740" y1="39722" x2="65677" y2="39630"/>
                          <a14:foregroundMark x1="66979" y1="39537" x2="68021" y2="39537"/>
                          <a14:foregroundMark x1="68906" y1="39537" x2="69948" y2="39537"/>
                          <a14:foregroundMark x1="62760" y1="45648" x2="63802" y2="45648"/>
                          <a14:foregroundMark x1="64844" y1="45926" x2="65729" y2="45741"/>
                          <a14:foregroundMark x1="66979" y1="45741" x2="67917" y2="45833"/>
                          <a14:foregroundMark x1="69167" y1="45741" x2="69740" y2="45833"/>
                          <a14:foregroundMark x1="62865" y1="49537" x2="63750" y2="49352"/>
                          <a14:foregroundMark x1="64844" y1="49352" x2="65729" y2="49259"/>
                          <a14:foregroundMark x1="66927" y1="49352" x2="67708" y2="49352"/>
                          <a14:foregroundMark x1="68906" y1="49444" x2="69948" y2="49167"/>
                          <a14:foregroundMark x1="66875" y1="33981" x2="67813" y2="33981"/>
                          <a14:foregroundMark x1="69010" y1="33796" x2="69948" y2="33981"/>
                          <a14:foregroundMark x1="54740" y1="65370" x2="55000" y2="66944"/>
                          <a14:foregroundMark x1="55729" y1="68889" x2="56042" y2="70463"/>
                          <a14:foregroundMark x1="56719" y1="71944" x2="57500" y2="72407"/>
                          <a14:foregroundMark x1="58542" y1="72593" x2="59427" y2="72500"/>
                          <a14:foregroundMark x1="60625" y1="72407" x2="61406" y2="72500"/>
                          <a14:foregroundMark x1="63125" y1="72407" x2="63542" y2="72407"/>
                          <a14:foregroundMark x1="65156" y1="72593" x2="65938" y2="72593"/>
                          <a14:foregroundMark x1="67031" y1="72593" x2="67656" y2="72407"/>
                          <a14:foregroundMark x1="68906" y1="72500" x2="70000" y2="72593"/>
                          <a14:foregroundMark x1="66719" y1="20648" x2="67969" y2="20463"/>
                          <a14:foregroundMark x1="68854" y1="20463" x2="69792" y2="20463"/>
                          <a14:foregroundMark x1="64688" y1="20463" x2="65625" y2="20463"/>
                          <a14:backgroundMark x1="72344" y1="20833" x2="72344" y2="20833"/>
                          <a14:backgroundMark x1="73125" y1="20648" x2="73125" y2="20648"/>
                          <a14:backgroundMark x1="9583" y1="51944" x2="9583" y2="51944"/>
                          <a14:backgroundMark x1="71927" y1="19537" x2="76042" y2="20926"/>
                          <a14:backgroundMark x1="77708" y1="20463" x2="76667" y2="22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9364" y="164866"/>
              <a:ext cx="5578764" cy="3138055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5E7BFD78-BF92-4F14-9144-3BE14CEE81A7}"/>
                </a:ext>
              </a:extLst>
            </p:cNvPr>
            <p:cNvSpPr txBox="1"/>
            <p:nvPr/>
          </p:nvSpPr>
          <p:spPr>
            <a:xfrm>
              <a:off x="11008310" y="710214"/>
              <a:ext cx="1183689" cy="1846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cs-CZ" sz="1200" dirty="0">
                  <a:solidFill>
                    <a:srgbClr val="FB8006"/>
                  </a:solidFill>
                  <a:latin typeface="Elephant Pro" panose="020B0604020202020204" pitchFamily="2" charset="0"/>
                  <a:cs typeface="Aharoni" panose="02010803020104030203" pitchFamily="2" charset="-79"/>
                </a:rPr>
                <a:t>Sklo</a:t>
              </a:r>
            </a:p>
            <a:p>
              <a:pPr algn="l"/>
              <a:endParaRPr lang="cs-CZ" sz="1200" dirty="0">
                <a:solidFill>
                  <a:srgbClr val="FB8006"/>
                </a:solidFill>
                <a:latin typeface="Elephant Pro" panose="020B0604020202020204" pitchFamily="2" charset="0"/>
                <a:cs typeface="Aharoni" panose="02010803020104030203" pitchFamily="2" charset="-79"/>
              </a:endParaRPr>
            </a:p>
            <a:p>
              <a:pPr algn="l"/>
              <a:r>
                <a:rPr lang="cs-CZ" sz="1200" dirty="0" err="1">
                  <a:solidFill>
                    <a:srgbClr val="FB8006"/>
                  </a:solidFill>
                  <a:latin typeface="Elephant Pro" panose="020B0604020202020204" pitchFamily="2" charset="0"/>
                  <a:cs typeface="Aharoni" panose="02010803020104030203" pitchFamily="2" charset="-79"/>
                </a:rPr>
                <a:t>Antirefl</a:t>
              </a:r>
              <a:r>
                <a:rPr lang="cs-CZ" sz="1200" dirty="0">
                  <a:solidFill>
                    <a:srgbClr val="FB8006"/>
                  </a:solidFill>
                  <a:latin typeface="Elephant Pro" panose="020B0604020202020204" pitchFamily="2" charset="0"/>
                  <a:cs typeface="Aharoni" panose="02010803020104030203" pitchFamily="2" charset="-79"/>
                </a:rPr>
                <a:t>. vrstva</a:t>
              </a:r>
            </a:p>
            <a:p>
              <a:pPr algn="l"/>
              <a:r>
                <a:rPr lang="cs-CZ" sz="1200" dirty="0">
                  <a:solidFill>
                    <a:srgbClr val="FB8006"/>
                  </a:solidFill>
                  <a:latin typeface="Elephant Pro" panose="020B0604020202020204" pitchFamily="2" charset="0"/>
                  <a:cs typeface="Aharoni" panose="02010803020104030203" pitchFamily="2" charset="-79"/>
                </a:rPr>
                <a:t>Kovová mřížka</a:t>
              </a:r>
            </a:p>
            <a:p>
              <a:pPr algn="l"/>
              <a:r>
                <a:rPr lang="cs-CZ" sz="1200" dirty="0">
                  <a:solidFill>
                    <a:srgbClr val="FB8006"/>
                  </a:solidFill>
                  <a:latin typeface="Elephant Pro" panose="020B0604020202020204" pitchFamily="2" charset="0"/>
                  <a:cs typeface="Aharoni" panose="02010803020104030203" pitchFamily="2" charset="-79"/>
                </a:rPr>
                <a:t>N – vrstva</a:t>
              </a:r>
            </a:p>
            <a:p>
              <a:pPr algn="l"/>
              <a:r>
                <a:rPr lang="cs-CZ" sz="1200" dirty="0">
                  <a:solidFill>
                    <a:srgbClr val="FB8006"/>
                  </a:solidFill>
                  <a:latin typeface="Elephant Pro" panose="020B0604020202020204" pitchFamily="2" charset="0"/>
                  <a:cs typeface="Aharoni" panose="02010803020104030203" pitchFamily="2" charset="-79"/>
                </a:rPr>
                <a:t>P – vrstva</a:t>
              </a:r>
            </a:p>
            <a:p>
              <a:pPr algn="l"/>
              <a:endParaRPr lang="cs-CZ" sz="1200" dirty="0">
                <a:solidFill>
                  <a:srgbClr val="FB8006"/>
                </a:solidFill>
                <a:latin typeface="Elephant Pro" panose="020B0604020202020204" pitchFamily="2" charset="0"/>
                <a:cs typeface="Aharoni" panose="02010803020104030203" pitchFamily="2" charset="-79"/>
              </a:endParaRPr>
            </a:p>
            <a:p>
              <a:pPr algn="l"/>
              <a:endParaRPr lang="cs-CZ" sz="1200" dirty="0">
                <a:solidFill>
                  <a:srgbClr val="FB8006"/>
                </a:solidFill>
                <a:latin typeface="Elephant Pro" panose="020B0604020202020204" pitchFamily="2" charset="0"/>
                <a:cs typeface="Aharoni" panose="02010803020104030203" pitchFamily="2" charset="-79"/>
              </a:endParaRPr>
            </a:p>
            <a:p>
              <a:pPr algn="l"/>
              <a:r>
                <a:rPr lang="cs-CZ" sz="1200" dirty="0">
                  <a:solidFill>
                    <a:srgbClr val="FB8006"/>
                  </a:solidFill>
                  <a:latin typeface="Elephant Pro" panose="020B0604020202020204" pitchFamily="2" charset="0"/>
                  <a:cs typeface="Aharoni" panose="02010803020104030203" pitchFamily="2" charset="-79"/>
                </a:rPr>
                <a:t>Kovová destička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9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2182091"/>
            <a:ext cx="5252400" cy="2587335"/>
          </a:xfrm>
          <a:solidFill>
            <a:schemeClr val="tx1"/>
          </a:solidFill>
        </p:spPr>
        <p:txBody>
          <a:bodyPr rtlCol="0"/>
          <a:lstStyle/>
          <a:p>
            <a:pPr rtl="0"/>
            <a:r>
              <a:rPr lang="cs-CZ" dirty="0">
                <a:solidFill>
                  <a:srgbClr val="FFFFFF"/>
                </a:solidFill>
              </a:rPr>
              <a:t>Příjemce podpory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C163A50-2819-40D9-A42F-D84F47928C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13381" y="1135758"/>
            <a:ext cx="5307700" cy="4680000"/>
          </a:xfrm>
        </p:spPr>
        <p:txBody>
          <a:bodyPr rtlCol="0" anchor="ctr"/>
          <a:lstStyle/>
          <a:p>
            <a:pPr marL="457200" indent="-4572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Statutární město Pardubice</a:t>
            </a:r>
          </a:p>
          <a:p>
            <a:pPr marL="457200" indent="-4572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s Pardubickou KOZOU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(vzdělávací akce)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012B04D-32F6-4EAE-889E-6928511382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9" y="4769427"/>
            <a:ext cx="5252400" cy="2012766"/>
          </a:xfrm>
          <a:prstGeom prst="rect">
            <a:avLst/>
          </a:prstGeom>
        </p:spPr>
      </p:pic>
      <p:pic>
        <p:nvPicPr>
          <p:cNvPr id="16" name="Zástupný symbol obrázku 16">
            <a:extLst>
              <a:ext uri="{FF2B5EF4-FFF2-40B4-BE49-F238E27FC236}">
                <a16:creationId xmlns:a16="http://schemas.microsoft.com/office/drawing/2014/main" id="{7A994047-CD36-4821-A681-CF7ABAEBB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98" y="169324"/>
            <a:ext cx="5252401" cy="2210193"/>
          </a:xfrm>
          <a:prstGeom prst="rect">
            <a:avLst/>
          </a:prstGeom>
          <a:solidFill>
            <a:srgbClr val="333333"/>
          </a:solidFill>
        </p:spPr>
      </p:pic>
    </p:spTree>
    <p:extLst>
      <p:ext uri="{BB962C8B-B14F-4D97-AF65-F5344CB8AC3E}">
        <p14:creationId xmlns:p14="http://schemas.microsoft.com/office/powerpoint/2010/main" val="29111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3ACE4-50AE-4D45-A634-E5B6B39B0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2512381"/>
            <a:ext cx="5251480" cy="2415222"/>
          </a:xfrm>
        </p:spPr>
        <p:txBody>
          <a:bodyPr/>
          <a:lstStyle/>
          <a:p>
            <a:r>
              <a:rPr lang="cs-CZ" dirty="0"/>
              <a:t>Zdroje financování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912F7E2-E7FF-4683-9E7B-DCA6DA425E5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839836" y="1366130"/>
            <a:ext cx="5568374" cy="504098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Celková částka: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3 258 131</a:t>
            </a:r>
          </a:p>
          <a:p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zafinancuje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2 795 865 (oblast solární energie 59%, oblast komunitní zahrada 41%)</a:t>
            </a:r>
          </a:p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Zbylých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připadá na </a:t>
            </a: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Statutární město Pardubice</a:t>
            </a:r>
            <a:endParaRPr lang="cs-CZ" b="1" i="1" u="sng" dirty="0">
              <a:solidFill>
                <a:schemeClr val="tx1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endParaRPr lang="cs-CZ" i="1" u="sng" dirty="0">
              <a:solidFill>
                <a:schemeClr val="tx1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r>
              <a:rPr lang="cs-CZ" i="1" u="sng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Prioritní osa 4: Ochrana a péče o přírodu a krajinu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i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Oblast 4.4 Zlepšit kvalitu prostředí v sídlech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i="1" u="sng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Prioritní osa 5: Energetické úspory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i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Oblast 5.1 Snížit energetickou náročnost veřejných budov       a zvýšit využití obnovitelných zdrojů energie</a:t>
            </a: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Arial Nova Light" panose="020B0304020202020204" pitchFamily="34" charset="0"/>
              <a:cs typeface="Calibri"/>
            </a:endParaRPr>
          </a:p>
          <a:p>
            <a:endParaRPr lang="cs-CZ" dirty="0"/>
          </a:p>
        </p:txBody>
      </p:sp>
      <p:pic>
        <p:nvPicPr>
          <p:cNvPr id="7170" name="Picture 2" descr="Pardubice mají první komunitní zahradu. Opečovávat záhony může kdokoli -  Pardubický deník">
            <a:extLst>
              <a:ext uri="{FF2B5EF4-FFF2-40B4-BE49-F238E27FC236}">
                <a16:creationId xmlns:a16="http://schemas.microsoft.com/office/drawing/2014/main" id="{3BACF8D1-B4C6-4795-A099-91C5CE0FB59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9" y="97159"/>
            <a:ext cx="5251481" cy="241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perační program Životní prostředí - Wikiwand">
            <a:extLst>
              <a:ext uri="{FF2B5EF4-FFF2-40B4-BE49-F238E27FC236}">
                <a16:creationId xmlns:a16="http://schemas.microsoft.com/office/drawing/2014/main" id="{68EE2831-3073-4512-8F1B-37CD67BDB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618" y="584054"/>
            <a:ext cx="4105176" cy="110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perační program životní prostředí (OPŽP) - MAS Stolové hory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9" y="4927601"/>
            <a:ext cx="5251481" cy="1852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4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46098B-A21D-4FBD-B951-B1C11693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Autofit/>
          </a:bodyPr>
          <a:lstStyle/>
          <a:p>
            <a:r>
              <a:rPr lang="cs-CZ" dirty="0"/>
              <a:t>Rozpočet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F0DD4F-2D4A-445B-83FC-697CDA55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561008-BED1-4F0A-999D-D2E4690D6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1109930"/>
            <a:ext cx="11321914" cy="48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48E1A89-7526-4323-89AA-898B2040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Rozpočet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7295E1-79A5-4030-AA23-11AC293A0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1112341"/>
            <a:ext cx="11322000" cy="51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F13907-9CF3-4A01-AD20-098FB3432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alternativa záhonů</a:t>
            </a:r>
          </a:p>
        </p:txBody>
      </p:sp>
      <p:pic>
        <p:nvPicPr>
          <p:cNvPr id="5" name="Obrázek 4" descr="Obsah obrázku kontejner, box, rostlina, květina&#10;&#10;Popis byl vytvořen automaticky">
            <a:extLst>
              <a:ext uri="{FF2B5EF4-FFF2-40B4-BE49-F238E27FC236}">
                <a16:creationId xmlns:a16="http://schemas.microsoft.com/office/drawing/2014/main" id="{96B5CBC4-D2EE-4E59-8AB5-1689C5BC9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104" y="3814557"/>
            <a:ext cx="3077052" cy="2676416"/>
          </a:xfrm>
          <a:prstGeom prst="rect">
            <a:avLst/>
          </a:prstGeom>
        </p:spPr>
      </p:pic>
      <p:pic>
        <p:nvPicPr>
          <p:cNvPr id="7" name="Obrázek 6" descr="Obsah obrázku tráva, exteriér, trávník, lavice&#10;&#10;Popis byl vytvořen automaticky">
            <a:extLst>
              <a:ext uri="{FF2B5EF4-FFF2-40B4-BE49-F238E27FC236}">
                <a16:creationId xmlns:a16="http://schemas.microsoft.com/office/drawing/2014/main" id="{FF410E82-0EF3-4FA0-848E-9DFAC028FD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79" y="4019030"/>
            <a:ext cx="3562205" cy="26764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0" name="Picture 2" descr="Jaro se blíží. Dřevěné palety jsou originální způsob, jak vylepšit zahradu  za pár korun | Dřevostavby, časopis o bydlení - DřevoStavby">
            <a:extLst>
              <a:ext uri="{FF2B5EF4-FFF2-40B4-BE49-F238E27FC236}">
                <a16:creationId xmlns:a16="http://schemas.microsoft.com/office/drawing/2014/main" id="{F7D6A3EE-EB77-439A-B338-698937E1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79" y="1374054"/>
            <a:ext cx="3562205" cy="261056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FBFC2C-0C50-447E-82AB-D86A261F1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974" y="1374054"/>
            <a:ext cx="6499832" cy="18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Ovál 130">
            <a:extLst>
              <a:ext uri="{FF2B5EF4-FFF2-40B4-BE49-F238E27FC236}">
                <a16:creationId xmlns:a16="http://schemas.microsoft.com/office/drawing/2014/main" id="{D5D6C174-06D5-494F-8F63-420FDE7751EC}"/>
              </a:ext>
            </a:extLst>
          </p:cNvPr>
          <p:cNvSpPr/>
          <p:nvPr/>
        </p:nvSpPr>
        <p:spPr>
          <a:xfrm>
            <a:off x="6552952" y="499204"/>
            <a:ext cx="5400000" cy="5400000"/>
          </a:xfrm>
          <a:prstGeom prst="ellips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0" name="Grafický objekt 129" descr="Prezentace s pruhovým grafem se souvislou výplní">
            <a:extLst>
              <a:ext uri="{FF2B5EF4-FFF2-40B4-BE49-F238E27FC236}">
                <a16:creationId xmlns:a16="http://schemas.microsoft.com/office/drawing/2014/main" id="{24320C62-8B20-4FEC-BD3D-7961E5C26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78715" y="688756"/>
            <a:ext cx="4548474" cy="50208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72D59F-E459-41DB-985E-2CF08A5D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41544"/>
            <a:ext cx="11340000" cy="432000"/>
          </a:xfrm>
        </p:spPr>
        <p:txBody>
          <a:bodyPr rtlCol="0"/>
          <a:lstStyle/>
          <a:p>
            <a:pPr rtl="0"/>
            <a:r>
              <a:rPr lang="cs-CZ" dirty="0"/>
              <a:t>Časový harmonogram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7257058-2973-4B53-836C-41233BC0D2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5425" y="3597398"/>
            <a:ext cx="502886" cy="201776"/>
          </a:xfrm>
        </p:spPr>
        <p:txBody>
          <a:bodyPr rtlCol="0"/>
          <a:lstStyle/>
          <a:p>
            <a:pPr rtl="0"/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ZÁŘ</a:t>
            </a:r>
          </a:p>
        </p:txBody>
      </p:sp>
      <p:cxnSp>
        <p:nvCxnSpPr>
          <p:cNvPr id="71" name="Přímá spojnice se šipkou 70" title="Řádky událostí na časové ose">
            <a:extLst>
              <a:ext uri="{FF2B5EF4-FFF2-40B4-BE49-F238E27FC236}">
                <a16:creationId xmlns:a16="http://schemas.microsoft.com/office/drawing/2014/main" id="{BBE1F329-A8D2-4C03-9053-8D69618651CB}"/>
              </a:ext>
            </a:extLst>
          </p:cNvPr>
          <p:cNvCxnSpPr>
            <a:cxnSpLocks/>
          </p:cNvCxnSpPr>
          <p:nvPr/>
        </p:nvCxnSpPr>
        <p:spPr>
          <a:xfrm flipH="1">
            <a:off x="736868" y="2769395"/>
            <a:ext cx="1" cy="776987"/>
          </a:xfrm>
          <a:prstGeom prst="straightConnector1">
            <a:avLst/>
          </a:prstGeom>
          <a:ln w="38100">
            <a:solidFill>
              <a:srgbClr val="297D53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7CCA00F5-B440-406B-A716-A13092CBFC2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313272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ŘÍJ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7BB9576B-97C2-4B6F-8D7A-D3D94B000C9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257306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LIS</a:t>
            </a:r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F5F410E5-8F7F-4F9E-9FFE-E7BAE98D72F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201340" y="3597398"/>
            <a:ext cx="502886" cy="201776"/>
          </a:xfrm>
        </p:spPr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PRO</a:t>
            </a:r>
          </a:p>
        </p:txBody>
      </p:sp>
      <p:sp>
        <p:nvSpPr>
          <p:cNvPr id="16" name="Zástupný symbol pro text 15">
            <a:extLst>
              <a:ext uri="{FF2B5EF4-FFF2-40B4-BE49-F238E27FC236}">
                <a16:creationId xmlns:a16="http://schemas.microsoft.com/office/drawing/2014/main" id="{BE55EE5B-B6FB-4321-9477-52192E27D65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145404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LED</a:t>
            </a:r>
          </a:p>
        </p:txBody>
      </p:sp>
      <p:sp>
        <p:nvSpPr>
          <p:cNvPr id="60" name="Zástupný symbol pro text 30">
            <a:extLst>
              <a:ext uri="{FF2B5EF4-FFF2-40B4-BE49-F238E27FC236}">
                <a16:creationId xmlns:a16="http://schemas.microsoft.com/office/drawing/2014/main" id="{518ED7A4-3142-4C1B-8706-E6F9BDA12CD4}"/>
              </a:ext>
            </a:extLst>
          </p:cNvPr>
          <p:cNvSpPr txBox="1">
            <a:spLocks/>
          </p:cNvSpPr>
          <p:nvPr/>
        </p:nvSpPr>
        <p:spPr>
          <a:xfrm>
            <a:off x="3029959" y="4249609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/>
            <a:r>
              <a:rPr lang="cs-CZ" dirty="0"/>
              <a:t>3. </a:t>
            </a:r>
            <a:r>
              <a:rPr lang="cs-CZ" sz="1800" dirty="0"/>
              <a:t>fáze</a:t>
            </a:r>
            <a:endParaRPr lang="cs-CZ" dirty="0"/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/>
                </a:solidFill>
                <a:latin typeface="Arial Nova Light" panose="020B0304020202020204" pitchFamily="34" charset="0"/>
              </a:rPr>
              <a:t>Výběr</a:t>
            </a:r>
            <a:r>
              <a:rPr lang="cs-CZ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 </a:t>
            </a:r>
            <a:r>
              <a:rPr lang="cs-CZ" sz="1400" b="0" dirty="0">
                <a:solidFill>
                  <a:schemeClr val="tx1"/>
                </a:solidFill>
                <a:latin typeface="Arial Nova Light" panose="020B0304020202020204" pitchFamily="34" charset="0"/>
              </a:rPr>
              <a:t>dodavatele</a:t>
            </a:r>
            <a:r>
              <a:rPr lang="cs-CZ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 </a:t>
            </a:r>
          </a:p>
        </p:txBody>
      </p:sp>
      <p:cxnSp>
        <p:nvCxnSpPr>
          <p:cNvPr id="72" name="Přímá spojnice se šipkou 71" title="Řádky událostí na časové ose">
            <a:extLst>
              <a:ext uri="{FF2B5EF4-FFF2-40B4-BE49-F238E27FC236}">
                <a16:creationId xmlns:a16="http://schemas.microsoft.com/office/drawing/2014/main" id="{8C361AC5-6734-49E5-8506-3F22C2DF6856}"/>
              </a:ext>
            </a:extLst>
          </p:cNvPr>
          <p:cNvCxnSpPr>
            <a:cxnSpLocks/>
          </p:cNvCxnSpPr>
          <p:nvPr/>
        </p:nvCxnSpPr>
        <p:spPr>
          <a:xfrm flipH="1">
            <a:off x="5343418" y="2767834"/>
            <a:ext cx="1" cy="776987"/>
          </a:xfrm>
          <a:prstGeom prst="straightConnector1">
            <a:avLst/>
          </a:prstGeom>
          <a:ln w="38100" cap="rnd">
            <a:solidFill>
              <a:srgbClr val="297D53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5D9E0D54-DF90-4CE3-B2EF-54C50783B7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89438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ÚNO</a:t>
            </a:r>
          </a:p>
        </p:txBody>
      </p:sp>
      <p:sp>
        <p:nvSpPr>
          <p:cNvPr id="19" name="Zástupný symbol pro text 18">
            <a:extLst>
              <a:ext uri="{FF2B5EF4-FFF2-40B4-BE49-F238E27FC236}">
                <a16:creationId xmlns:a16="http://schemas.microsoft.com/office/drawing/2014/main" id="{645EDCB7-4237-4A5E-9B93-7DD3CD3C4FF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33468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BŘE</a:t>
            </a:r>
          </a:p>
        </p:txBody>
      </p:sp>
      <p:sp>
        <p:nvSpPr>
          <p:cNvPr id="62" name="Zástupný symbol pro text 30">
            <a:extLst>
              <a:ext uri="{FF2B5EF4-FFF2-40B4-BE49-F238E27FC236}">
                <a16:creationId xmlns:a16="http://schemas.microsoft.com/office/drawing/2014/main" id="{86B6D762-C9DD-4996-B05F-20E8C744D387}"/>
              </a:ext>
            </a:extLst>
          </p:cNvPr>
          <p:cNvSpPr txBox="1">
            <a:spLocks/>
          </p:cNvSpPr>
          <p:nvPr/>
        </p:nvSpPr>
        <p:spPr>
          <a:xfrm>
            <a:off x="988311" y="4249609"/>
            <a:ext cx="1976428" cy="655240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/>
            <a:r>
              <a:rPr lang="cs-CZ" dirty="0"/>
              <a:t>2. </a:t>
            </a:r>
            <a:r>
              <a:rPr lang="cs-CZ" sz="1800" dirty="0"/>
              <a:t>fáze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/>
                </a:solidFill>
                <a:latin typeface="Arial Nova Light" panose="020B0304020202020204" pitchFamily="34" charset="0"/>
              </a:rPr>
              <a:t>Zpracování projektu</a:t>
            </a:r>
          </a:p>
        </p:txBody>
      </p:sp>
      <p:sp>
        <p:nvSpPr>
          <p:cNvPr id="21" name="Zástupný symbol pro text 20">
            <a:extLst>
              <a:ext uri="{FF2B5EF4-FFF2-40B4-BE49-F238E27FC236}">
                <a16:creationId xmlns:a16="http://schemas.microsoft.com/office/drawing/2014/main" id="{3E1BC326-1FAE-422A-BA37-4C92724EF47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977498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DUB</a:t>
            </a:r>
          </a:p>
        </p:txBody>
      </p:sp>
      <p:sp>
        <p:nvSpPr>
          <p:cNvPr id="23" name="Zástupný symbol pro text 22">
            <a:extLst>
              <a:ext uri="{FF2B5EF4-FFF2-40B4-BE49-F238E27FC236}">
                <a16:creationId xmlns:a16="http://schemas.microsoft.com/office/drawing/2014/main" id="{5DD0D4ED-8247-483E-A339-415BFA0545C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921532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KVĚ</a:t>
            </a:r>
          </a:p>
        </p:txBody>
      </p:sp>
      <p:sp>
        <p:nvSpPr>
          <p:cNvPr id="25" name="Zástupný symbol pro text 24">
            <a:extLst>
              <a:ext uri="{FF2B5EF4-FFF2-40B4-BE49-F238E27FC236}">
                <a16:creationId xmlns:a16="http://schemas.microsoft.com/office/drawing/2014/main" id="{BED3DA06-A855-49CE-8356-4A9D947FC82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865566" y="3597398"/>
            <a:ext cx="502886" cy="201776"/>
          </a:xfrm>
        </p:spPr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ČVN</a:t>
            </a:r>
          </a:p>
        </p:txBody>
      </p:sp>
      <p:sp>
        <p:nvSpPr>
          <p:cNvPr id="66" name="Zástupný symbol pro text 30">
            <a:extLst>
              <a:ext uri="{FF2B5EF4-FFF2-40B4-BE49-F238E27FC236}">
                <a16:creationId xmlns:a16="http://schemas.microsoft.com/office/drawing/2014/main" id="{926B0AAB-FFB2-4EF7-823F-9CC4BE3F9038}"/>
              </a:ext>
            </a:extLst>
          </p:cNvPr>
          <p:cNvSpPr txBox="1">
            <a:spLocks/>
          </p:cNvSpPr>
          <p:nvPr/>
        </p:nvSpPr>
        <p:spPr>
          <a:xfrm>
            <a:off x="4442608" y="1751582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/>
            <a:r>
              <a:rPr lang="cs-CZ" dirty="0"/>
              <a:t>4. f</a:t>
            </a:r>
            <a:r>
              <a:rPr lang="cs-CZ" sz="1800" dirty="0"/>
              <a:t>áze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chemeClr val="tx1"/>
                </a:solidFill>
                <a:latin typeface="Arial Nova Light" panose="020B0304020202020204" pitchFamily="34" charset="0"/>
              </a:rPr>
              <a:t>Realizace projektu</a:t>
            </a:r>
          </a:p>
        </p:txBody>
      </p:sp>
      <p:sp>
        <p:nvSpPr>
          <p:cNvPr id="28" name="Zástupný symbol pro text 27">
            <a:extLst>
              <a:ext uri="{FF2B5EF4-FFF2-40B4-BE49-F238E27FC236}">
                <a16:creationId xmlns:a16="http://schemas.microsoft.com/office/drawing/2014/main" id="{B7E6CCF4-3AC5-455D-B1E1-9CDCE79FA2DA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809600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ČVC</a:t>
            </a:r>
          </a:p>
        </p:txBody>
      </p:sp>
      <p:sp>
        <p:nvSpPr>
          <p:cNvPr id="29" name="Zástupný symbol pro text 28">
            <a:extLst>
              <a:ext uri="{FF2B5EF4-FFF2-40B4-BE49-F238E27FC236}">
                <a16:creationId xmlns:a16="http://schemas.microsoft.com/office/drawing/2014/main" id="{AF84C149-B9E1-4CEB-AC25-65E5E0C9ECD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753634" y="3597398"/>
            <a:ext cx="502886" cy="201776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latin typeface="Arial Nova Light" panose="020B0304020202020204" pitchFamily="34" charset="0"/>
              </a:rPr>
              <a:t>SRP</a:t>
            </a:r>
          </a:p>
        </p:txBody>
      </p:sp>
      <p:sp>
        <p:nvSpPr>
          <p:cNvPr id="64" name="Zástupný symbol pro text 30">
            <a:extLst>
              <a:ext uri="{FF2B5EF4-FFF2-40B4-BE49-F238E27FC236}">
                <a16:creationId xmlns:a16="http://schemas.microsoft.com/office/drawing/2014/main" id="{3BF16A02-C583-41A6-B28D-1DA71C3D603B}"/>
              </a:ext>
            </a:extLst>
          </p:cNvPr>
          <p:cNvSpPr txBox="1">
            <a:spLocks/>
          </p:cNvSpPr>
          <p:nvPr/>
        </p:nvSpPr>
        <p:spPr>
          <a:xfrm>
            <a:off x="6331984" y="4618758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vert="horz" lIns="0" tIns="36000" rIns="0" bIns="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/>
            <a:r>
              <a:rPr lang="cs-CZ" dirty="0"/>
              <a:t>5. </a:t>
            </a:r>
            <a:r>
              <a:rPr lang="cs-CZ" sz="1800" dirty="0"/>
              <a:t>fáze</a:t>
            </a:r>
            <a:endParaRPr lang="cs-CZ" dirty="0"/>
          </a:p>
        </p:txBody>
      </p:sp>
      <p:sp>
        <p:nvSpPr>
          <p:cNvPr id="65" name="Zástupný symbol pro text 31">
            <a:extLst>
              <a:ext uri="{FF2B5EF4-FFF2-40B4-BE49-F238E27FC236}">
                <a16:creationId xmlns:a16="http://schemas.microsoft.com/office/drawing/2014/main" id="{F168CAA8-0A9E-4AEE-82FE-9F30480DEA54}"/>
              </a:ext>
            </a:extLst>
          </p:cNvPr>
          <p:cNvSpPr txBox="1">
            <a:spLocks/>
          </p:cNvSpPr>
          <p:nvPr/>
        </p:nvSpPr>
        <p:spPr>
          <a:xfrm>
            <a:off x="6366723" y="5001014"/>
            <a:ext cx="3203401" cy="776986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Slavnostní otevření prostoru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Možnost využití pro širokou veřejnost</a:t>
            </a:r>
          </a:p>
        </p:txBody>
      </p:sp>
      <p:sp>
        <p:nvSpPr>
          <p:cNvPr id="30" name="Zástupný symbol pro text 29">
            <a:extLst>
              <a:ext uri="{FF2B5EF4-FFF2-40B4-BE49-F238E27FC236}">
                <a16:creationId xmlns:a16="http://schemas.microsoft.com/office/drawing/2014/main" id="{1182FFC2-5425-4688-B728-F2248AC174B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1507926" y="3597398"/>
            <a:ext cx="502886" cy="201776"/>
          </a:xfrm>
        </p:spPr>
        <p:txBody>
          <a:bodyPr rtlCol="0"/>
          <a:lstStyle/>
          <a:p>
            <a:pPr rtl="0"/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ZÁŘ</a:t>
            </a: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1851F931-A22B-44AA-B078-8F13276740C5}"/>
              </a:ext>
            </a:extLst>
          </p:cNvPr>
          <p:cNvCxnSpPr>
            <a:cxnSpLocks/>
          </p:cNvCxnSpPr>
          <p:nvPr/>
        </p:nvCxnSpPr>
        <p:spPr>
          <a:xfrm>
            <a:off x="736867" y="3799174"/>
            <a:ext cx="2" cy="173951"/>
          </a:xfrm>
          <a:prstGeom prst="line">
            <a:avLst/>
          </a:prstGeom>
          <a:ln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44FC807E-B2A8-4953-AA5C-6D49F5FE3128}"/>
              </a:ext>
            </a:extLst>
          </p:cNvPr>
          <p:cNvCxnSpPr/>
          <p:nvPr/>
        </p:nvCxnSpPr>
        <p:spPr>
          <a:xfrm>
            <a:off x="1564742" y="3799174"/>
            <a:ext cx="1" cy="154901"/>
          </a:xfrm>
          <a:prstGeom prst="line">
            <a:avLst/>
          </a:prstGeom>
          <a:ln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8EC9CA8C-382D-4780-857E-7923D6612296}"/>
              </a:ext>
            </a:extLst>
          </p:cNvPr>
          <p:cNvCxnSpPr/>
          <p:nvPr/>
        </p:nvCxnSpPr>
        <p:spPr>
          <a:xfrm>
            <a:off x="2508772" y="3799174"/>
            <a:ext cx="1" cy="154901"/>
          </a:xfrm>
          <a:prstGeom prst="line">
            <a:avLst/>
          </a:prstGeom>
          <a:ln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33740EF7-5BAA-4406-9463-F2DBFE3F1764}"/>
              </a:ext>
            </a:extLst>
          </p:cNvPr>
          <p:cNvCxnSpPr/>
          <p:nvPr/>
        </p:nvCxnSpPr>
        <p:spPr>
          <a:xfrm>
            <a:off x="3452802" y="3799174"/>
            <a:ext cx="1" cy="154901"/>
          </a:xfrm>
          <a:prstGeom prst="line">
            <a:avLst/>
          </a:prstGeom>
          <a:ln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2D341D20-3335-4187-B094-E72F119FBFA6}"/>
              </a:ext>
            </a:extLst>
          </p:cNvPr>
          <p:cNvCxnSpPr/>
          <p:nvPr/>
        </p:nvCxnSpPr>
        <p:spPr>
          <a:xfrm>
            <a:off x="4396832" y="3799174"/>
            <a:ext cx="1" cy="154901"/>
          </a:xfrm>
          <a:prstGeom prst="line">
            <a:avLst/>
          </a:prstGeom>
          <a:ln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2237583E-E0FF-431F-AEFC-A3E007B41FEF}"/>
              </a:ext>
            </a:extLst>
          </p:cNvPr>
          <p:cNvCxnSpPr/>
          <p:nvPr/>
        </p:nvCxnSpPr>
        <p:spPr>
          <a:xfrm>
            <a:off x="5340862" y="3799174"/>
            <a:ext cx="1" cy="154901"/>
          </a:xfrm>
          <a:prstGeom prst="line">
            <a:avLst/>
          </a:prstGeom>
          <a:ln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DED2865-67EC-4583-B0BC-2A7549CA14FE}"/>
              </a:ext>
            </a:extLst>
          </p:cNvPr>
          <p:cNvCxnSpPr/>
          <p:nvPr/>
        </p:nvCxnSpPr>
        <p:spPr>
          <a:xfrm>
            <a:off x="6284892" y="3799174"/>
            <a:ext cx="1" cy="154901"/>
          </a:xfrm>
          <a:prstGeom prst="line">
            <a:avLst/>
          </a:prstGeom>
          <a:ln w="3175"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F2A5CFE2-8B3A-4FE1-B4D5-A3C1CDD0D60B}"/>
              </a:ext>
            </a:extLst>
          </p:cNvPr>
          <p:cNvCxnSpPr/>
          <p:nvPr/>
        </p:nvCxnSpPr>
        <p:spPr>
          <a:xfrm>
            <a:off x="7228922" y="3799174"/>
            <a:ext cx="1" cy="154901"/>
          </a:xfrm>
          <a:prstGeom prst="line">
            <a:avLst/>
          </a:prstGeom>
          <a:ln w="3175"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69559BBA-B1D3-41F3-BCBE-CB4BB933EEA0}"/>
              </a:ext>
            </a:extLst>
          </p:cNvPr>
          <p:cNvCxnSpPr/>
          <p:nvPr/>
        </p:nvCxnSpPr>
        <p:spPr>
          <a:xfrm>
            <a:off x="8172952" y="3799174"/>
            <a:ext cx="1" cy="154901"/>
          </a:xfrm>
          <a:prstGeom prst="line">
            <a:avLst/>
          </a:prstGeom>
          <a:ln w="3175"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899FC3E1-760C-485D-A894-659E36DBFBA0}"/>
              </a:ext>
            </a:extLst>
          </p:cNvPr>
          <p:cNvCxnSpPr/>
          <p:nvPr/>
        </p:nvCxnSpPr>
        <p:spPr>
          <a:xfrm>
            <a:off x="9116982" y="3799174"/>
            <a:ext cx="1" cy="154901"/>
          </a:xfrm>
          <a:prstGeom prst="line">
            <a:avLst/>
          </a:prstGeom>
          <a:ln w="3175"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F3ECD0E7-AEC7-4FC2-AD8C-FD1309F9C4A9}"/>
              </a:ext>
            </a:extLst>
          </p:cNvPr>
          <p:cNvCxnSpPr/>
          <p:nvPr/>
        </p:nvCxnSpPr>
        <p:spPr>
          <a:xfrm>
            <a:off x="10061012" y="3799174"/>
            <a:ext cx="1" cy="154901"/>
          </a:xfrm>
          <a:prstGeom prst="line">
            <a:avLst/>
          </a:prstGeom>
          <a:ln w="3175"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D7C5386D-5D43-4282-AB46-61FD65332554}"/>
              </a:ext>
            </a:extLst>
          </p:cNvPr>
          <p:cNvCxnSpPr/>
          <p:nvPr/>
        </p:nvCxnSpPr>
        <p:spPr>
          <a:xfrm>
            <a:off x="11005040" y="3789409"/>
            <a:ext cx="1" cy="154901"/>
          </a:xfrm>
          <a:prstGeom prst="line">
            <a:avLst/>
          </a:prstGeom>
          <a:ln w="3175">
            <a:solidFill>
              <a:schemeClr val="accent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ástupný text 69">
            <a:extLst>
              <a:ext uri="{FF2B5EF4-FFF2-40B4-BE49-F238E27FC236}">
                <a16:creationId xmlns:a16="http://schemas.microsoft.com/office/drawing/2014/main" id="{7BF76154-BFB8-457C-B687-96AC83B0C67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03677" y="2015680"/>
            <a:ext cx="2191067" cy="664765"/>
          </a:xfrm>
          <a:noFill/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Průzkum veřejného mínění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latin typeface="Arial Nova Light" panose="020B0304020202020204" pitchFamily="34" charset="0"/>
              </a:rPr>
              <a:t>Průzkum trhu</a:t>
            </a:r>
          </a:p>
        </p:txBody>
      </p:sp>
      <p:cxnSp>
        <p:nvCxnSpPr>
          <p:cNvPr id="109" name="Přímá spojnice se šipkou 108">
            <a:extLst>
              <a:ext uri="{FF2B5EF4-FFF2-40B4-BE49-F238E27FC236}">
                <a16:creationId xmlns:a16="http://schemas.microsoft.com/office/drawing/2014/main" id="{20711C66-B802-4913-95DB-D5F250F57690}"/>
              </a:ext>
            </a:extLst>
          </p:cNvPr>
          <p:cNvCxnSpPr>
            <a:cxnSpLocks/>
          </p:cNvCxnSpPr>
          <p:nvPr/>
        </p:nvCxnSpPr>
        <p:spPr>
          <a:xfrm>
            <a:off x="1564742" y="4070208"/>
            <a:ext cx="944030" cy="9525"/>
          </a:xfrm>
          <a:prstGeom prst="straightConnector1">
            <a:avLst/>
          </a:prstGeom>
          <a:ln w="38100">
            <a:solidFill>
              <a:srgbClr val="297D53"/>
            </a:solidFill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4" name="Zástupný text 113">
            <a:extLst>
              <a:ext uri="{FF2B5EF4-FFF2-40B4-BE49-F238E27FC236}">
                <a16:creationId xmlns:a16="http://schemas.microsoft.com/office/drawing/2014/main" id="{E4D6BE15-D2CA-48F2-963B-29AE810DDAC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-160071" y="1703826"/>
            <a:ext cx="1793875" cy="561975"/>
          </a:xfrm>
        </p:spPr>
        <p:txBody>
          <a:bodyPr/>
          <a:lstStyle/>
          <a:p>
            <a:r>
              <a:rPr lang="cs-CZ" dirty="0"/>
              <a:t>1. </a:t>
            </a:r>
            <a:r>
              <a:rPr lang="cs-CZ" sz="1800" dirty="0"/>
              <a:t>fáze</a:t>
            </a:r>
            <a:endParaRPr lang="cs-CZ" dirty="0"/>
          </a:p>
        </p:txBody>
      </p:sp>
      <p:cxnSp>
        <p:nvCxnSpPr>
          <p:cNvPr id="120" name="Přímá spojnice se šipkou 119">
            <a:extLst>
              <a:ext uri="{FF2B5EF4-FFF2-40B4-BE49-F238E27FC236}">
                <a16:creationId xmlns:a16="http://schemas.microsoft.com/office/drawing/2014/main" id="{CEB619C7-C367-4F8E-8DEA-896AFE193105}"/>
              </a:ext>
            </a:extLst>
          </p:cNvPr>
          <p:cNvCxnSpPr>
            <a:cxnSpLocks/>
          </p:cNvCxnSpPr>
          <p:nvPr/>
        </p:nvCxnSpPr>
        <p:spPr>
          <a:xfrm>
            <a:off x="3452802" y="4060683"/>
            <a:ext cx="944030" cy="9525"/>
          </a:xfrm>
          <a:prstGeom prst="straightConnector1">
            <a:avLst/>
          </a:prstGeom>
          <a:ln w="38100">
            <a:solidFill>
              <a:srgbClr val="297D53"/>
            </a:solidFill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pojnice: pravoúhlá 122">
            <a:extLst>
              <a:ext uri="{FF2B5EF4-FFF2-40B4-BE49-F238E27FC236}">
                <a16:creationId xmlns:a16="http://schemas.microsoft.com/office/drawing/2014/main" id="{DEE66CCB-62B6-4EAB-A75D-45E6EF21C9AE}"/>
              </a:ext>
            </a:extLst>
          </p:cNvPr>
          <p:cNvCxnSpPr>
            <a:cxnSpLocks/>
          </p:cNvCxnSpPr>
          <p:nvPr/>
        </p:nvCxnSpPr>
        <p:spPr>
          <a:xfrm>
            <a:off x="6284884" y="4074013"/>
            <a:ext cx="2255434" cy="486031"/>
          </a:xfrm>
          <a:prstGeom prst="bentConnector3">
            <a:avLst>
              <a:gd name="adj1" fmla="val 11"/>
            </a:avLst>
          </a:prstGeom>
          <a:ln w="38100" cap="flat" cmpd="sng" algn="ctr">
            <a:solidFill>
              <a:srgbClr val="297D5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0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ED8B39DD-303E-47F7-92C7-94E7D5FCB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6"/>
          <a:stretch/>
        </p:blipFill>
        <p:spPr>
          <a:xfrm>
            <a:off x="86714" y="84270"/>
            <a:ext cx="6969868" cy="6689460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6582" y="84269"/>
            <a:ext cx="5048704" cy="4012983"/>
          </a:xfrm>
        </p:spPr>
        <p:txBody>
          <a:bodyPr rtlCol="0"/>
          <a:lstStyle/>
          <a:p>
            <a:pPr rtl="0"/>
            <a:r>
              <a:rPr lang="cs-CZ" sz="3400" dirty="0"/>
              <a:t>Proč zrovna Oáza?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6582" y="4208091"/>
            <a:ext cx="5048704" cy="1818422"/>
          </a:xfrm>
        </p:spPr>
        <p:txBody>
          <a:bodyPr rtlCol="0" anchor="ctr"/>
          <a:lstStyle/>
          <a:p>
            <a:pPr rtl="0"/>
            <a:r>
              <a:rPr lang="cs-CZ" dirty="0"/>
              <a:t>Osvěžení, odpočinek a klid od rušného města</a:t>
            </a:r>
          </a:p>
        </p:txBody>
      </p:sp>
      <p:pic>
        <p:nvPicPr>
          <p:cNvPr id="9" name="Grafický objekt 8" descr="Scéna se západem slunce obrys">
            <a:extLst>
              <a:ext uri="{FF2B5EF4-FFF2-40B4-BE49-F238E27FC236}">
                <a16:creationId xmlns:a16="http://schemas.microsoft.com/office/drawing/2014/main" id="{9CCD2369-001E-494D-BFB6-497240C7F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93977" y="601086"/>
            <a:ext cx="2494457" cy="24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30B8C-152D-4041-AC3C-8B85647A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SWOT analýza</a:t>
            </a:r>
          </a:p>
        </p:txBody>
      </p:sp>
      <p:pic>
        <p:nvPicPr>
          <p:cNvPr id="9" name="Grafika 8" descr="Terč" title="Zástupná ikona">
            <a:extLst>
              <a:ext uri="{FF2B5EF4-FFF2-40B4-BE49-F238E27FC236}">
                <a16:creationId xmlns:a16="http://schemas.microsoft.com/office/drawing/2014/main" id="{FE3C0AD7-AC2C-4BF6-9B04-D74540297E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6463" y="1391763"/>
            <a:ext cx="753719" cy="753719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16DD47F-D181-45CD-A525-14A14AF484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r>
              <a:rPr lang="cs-CZ" sz="6000" dirty="0"/>
              <a:t>Silné stránky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4FC6F7-3678-4EB1-9653-A3E4DAC47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/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zeleně ve městech 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Nový způsob využití solární energie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Rozvoj v oblasti pohybu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venkovních sportovišť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Motivace k trávení více času venku 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Navazování nových kontaktů s lidmi se stejnými zájmy 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 organizaci Pardubická KOZA s jejím cílem 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Snížení oxidu uhličitého v ovzduší</a:t>
            </a:r>
          </a:p>
        </p:txBody>
      </p:sp>
      <p:cxnSp>
        <p:nvCxnSpPr>
          <p:cNvPr id="10" name="Přímá spojnice 9" descr="Střední oddělovací čára">
            <a:extLst>
              <a:ext uri="{FF2B5EF4-FFF2-40B4-BE49-F238E27FC236}">
                <a16:creationId xmlns:a16="http://schemas.microsoft.com/office/drawing/2014/main" id="{6A291D71-D2C5-4D04-8396-5D34661573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a 7" descr="Přednášející" title="Zástupná ikona">
            <a:extLst>
              <a:ext uri="{FF2B5EF4-FFF2-40B4-BE49-F238E27FC236}">
                <a16:creationId xmlns:a16="http://schemas.microsoft.com/office/drawing/2014/main" id="{CA2E6407-E074-43E0-AA4A-D7B9ADF2DA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74740" y="1391763"/>
            <a:ext cx="753719" cy="753719"/>
          </a:xfrm>
          <a:prstGeom prst="rect">
            <a:avLst/>
          </a:prstGeom>
        </p:spPr>
      </p:pic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60976196-87DB-406C-9904-8B1F6B13B4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r>
              <a:rPr lang="cs-CZ" sz="6000" dirty="0">
                <a:cs typeface="Calibri"/>
              </a:rPr>
              <a:t>Slabé stránky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F6CA641-190C-4E8A-B694-3EA9C4DCD9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bezpečnosti před vandaly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Možné zneužití „solární powerbanky“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Velmi malé množství firem, které se na podobné projekty specializují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„solární powerbanky“ – v ČR nové využití solárních panelů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Nemůžeme zaručit, že vypěstované potraviny nestihne někdo sklidit dříve než pěstitel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pořizovací cena powerbanky</a:t>
            </a:r>
          </a:p>
        </p:txBody>
      </p:sp>
    </p:spTree>
    <p:extLst>
      <p:ext uri="{BB962C8B-B14F-4D97-AF65-F5344CB8AC3E}">
        <p14:creationId xmlns:p14="http://schemas.microsoft.com/office/powerpoint/2010/main" val="30937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cký objekt 14" descr="Náplast se souvislou výplní">
            <a:extLst>
              <a:ext uri="{FF2B5EF4-FFF2-40B4-BE49-F238E27FC236}">
                <a16:creationId xmlns:a16="http://schemas.microsoft.com/office/drawing/2014/main" id="{C5B7D4EA-0246-4A6C-B817-ADBDFCFDC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94399" y="1283999"/>
            <a:ext cx="914400" cy="914400"/>
          </a:xfrm>
          <a:prstGeom prst="rect">
            <a:avLst/>
          </a:prstGeom>
        </p:spPr>
      </p:pic>
      <p:pic>
        <p:nvPicPr>
          <p:cNvPr id="11" name="Grafický objekt 10" descr="Hokejkový graf se souvislou výplní">
            <a:extLst>
              <a:ext uri="{FF2B5EF4-FFF2-40B4-BE49-F238E27FC236}">
                <a16:creationId xmlns:a16="http://schemas.microsoft.com/office/drawing/2014/main" id="{044FB307-9C31-40FB-826C-D34F96551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6409" y="1311422"/>
            <a:ext cx="886977" cy="88697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C30B8C-152D-4041-AC3C-8B85647A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SWOT analýza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16DD47F-D181-45CD-A525-14A14AF484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r>
              <a:rPr lang="cs-CZ" sz="6000" dirty="0"/>
              <a:t>Příležitosti 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4FC6F7-3678-4EB1-9653-A3E4DAC47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/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Vybudování nebo pouze částečné vybudování podobných míst např. pouze samostatně stojící „solární powerbanka“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Kladený důraz na venkovní pohybové aktivity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Zvýšení povědomí o komunitních zahradách</a:t>
            </a:r>
          </a:p>
        </p:txBody>
      </p:sp>
      <p:cxnSp>
        <p:nvCxnSpPr>
          <p:cNvPr id="10" name="Přímá spojnice 9" descr="Střední oddělovací čára">
            <a:extLst>
              <a:ext uri="{FF2B5EF4-FFF2-40B4-BE49-F238E27FC236}">
                <a16:creationId xmlns:a16="http://schemas.microsoft.com/office/drawing/2014/main" id="{6A291D71-D2C5-4D04-8396-5D34661573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60976196-87DB-406C-9904-8B1F6B13B4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cs-CZ" sz="6000" dirty="0"/>
              <a:t>Rizika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F6CA641-190C-4E8A-B694-3EA9C4DCD9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zájem a ocenění veřejností 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Vandalismus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Nezajištění vhodných firem pro výstavbu</a:t>
            </a:r>
          </a:p>
          <a:p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Nepřízeň počasí</a:t>
            </a:r>
          </a:p>
        </p:txBody>
      </p:sp>
    </p:spTree>
    <p:extLst>
      <p:ext uri="{BB962C8B-B14F-4D97-AF65-F5344CB8AC3E}">
        <p14:creationId xmlns:p14="http://schemas.microsoft.com/office/powerpoint/2010/main" val="36982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Udržitelnost</a:t>
            </a:r>
          </a:p>
        </p:txBody>
      </p:sp>
      <p:pic>
        <p:nvPicPr>
          <p:cNvPr id="93" name="Zástupný symbol obrázku 92" descr="lupa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cs-CZ" dirty="0">
                <a:cs typeface="Calibri"/>
              </a:rPr>
              <a:t>Kamerový systém </a:t>
            </a:r>
          </a:p>
        </p:txBody>
      </p:sp>
      <p:cxnSp>
        <p:nvCxnSpPr>
          <p:cNvPr id="75" name="Přímá spojnice 74" descr="První oddělovací čára na snímku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Zástupný symbol obrázku 94" descr="listoví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r>
              <a:rPr lang="cs-CZ" dirty="0">
                <a:cs typeface="Calibri"/>
              </a:rPr>
              <a:t>Pravidelná kontrola areálu</a:t>
            </a:r>
          </a:p>
        </p:txBody>
      </p:sp>
      <p:cxnSp>
        <p:nvCxnSpPr>
          <p:cNvPr id="77" name="Přímá spojnice 76" descr="Druhá oddělovací čára na snímku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Zástupný symbol obrázku 96" descr="jablko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r>
              <a:rPr lang="cs-CZ" dirty="0">
                <a:cs typeface="Calibri"/>
              </a:rPr>
              <a:t>Udržitelnost          min. 15 let</a:t>
            </a:r>
          </a:p>
        </p:txBody>
      </p:sp>
      <p:pic>
        <p:nvPicPr>
          <p:cNvPr id="12" name="Zástupný symbol obrázku 11" descr="letecký snímek stromů v lese">
            <a:extLst>
              <a:ext uri="{FF2B5EF4-FFF2-40B4-BE49-F238E27FC236}">
                <a16:creationId xmlns:a16="http://schemas.microsoft.com/office/drawing/2014/main" id="{8DE8CF4E-7F06-3246-808D-A52256A2A35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" r="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49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5" y="86714"/>
            <a:ext cx="12018572" cy="6684572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7109" y="2237328"/>
            <a:ext cx="1920283" cy="1449788"/>
          </a:xfrm>
        </p:spPr>
        <p:txBody>
          <a:bodyPr rtlCol="0"/>
          <a:lstStyle/>
          <a:p>
            <a:pPr rtl="0"/>
            <a:r>
              <a:rPr lang="cs-CZ" dirty="0"/>
              <a:t> </a:t>
            </a:r>
          </a:p>
        </p:txBody>
      </p:sp>
      <p:cxnSp>
        <p:nvCxnSpPr>
          <p:cNvPr id="5" name="Přímá spojnice 4" descr="Oddělovací čára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a 12" descr="Uživatel" title="Ikona – jméno prezentujícího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cs-CZ" dirty="0"/>
              <a:t>+420 123 456 789</a:t>
            </a:r>
          </a:p>
        </p:txBody>
      </p:sp>
      <p:pic>
        <p:nvPicPr>
          <p:cNvPr id="15" name="Grafika 14" descr="Smartphone" title="Ikona – telefonní číslo prezentujícího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pic>
        <p:nvPicPr>
          <p:cNvPr id="14" name="Grafika 13" descr="Obálka" title="Ikona – e-mail prezentujícího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pic>
        <p:nvPicPr>
          <p:cNvPr id="30" name="Grafika 29" descr="Svět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8198" name="Picture 6" descr="Labská střední odborná škola a Střední odborné učiliště Pardubice, s. r. o.  - Škola v: Pardubice II-Cihelna">
            <a:extLst>
              <a:ext uri="{FF2B5EF4-FFF2-40B4-BE49-F238E27FC236}">
                <a16:creationId xmlns:a16="http://schemas.microsoft.com/office/drawing/2014/main" id="{00FD5799-2C52-478A-8AB3-DD63E94A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636" y="2546921"/>
            <a:ext cx="148890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D5296B59-D7F8-481C-98DF-A35D7B1EC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Podnadpis 23">
            <a:extLst>
              <a:ext uri="{FF2B5EF4-FFF2-40B4-BE49-F238E27FC236}">
                <a16:creationId xmlns:a16="http://schemas.microsoft.com/office/drawing/2014/main" id="{E26E4746-C309-4AC9-A1B8-8F6AFB529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3720" y="2237328"/>
            <a:ext cx="5282503" cy="3051516"/>
          </a:xfrm>
        </p:spPr>
        <p:txBody>
          <a:bodyPr/>
          <a:lstStyle/>
          <a:p>
            <a:pPr algn="ctr"/>
            <a:endParaRPr lang="cs-CZ" sz="1600" spc="-150" dirty="0">
              <a:ea typeface="+mj-ea"/>
              <a:cs typeface="+mj-cs"/>
            </a:endParaRPr>
          </a:p>
          <a:p>
            <a:pPr algn="ctr"/>
            <a:r>
              <a:rPr lang="cs-CZ" sz="6600" spc="-150" dirty="0">
                <a:ea typeface="+mj-ea"/>
                <a:cs typeface="+mj-cs"/>
              </a:rPr>
              <a:t>Děkujeme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6446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https://adaptacepraha.cz/wp-content/uploads/2020/03/KOKOZA_Metodika_zakladani_komunitnich_zahrad.pdf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https://www.pardubickakoza.cz/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https://choice.npr.org/index.html?origin=https://www.npr.org/sections/parallels/2014/10/25/358571620/israels-solar-powered-trees-for-smartphones-and-community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https://lesychrudim.cz/venkovni-telocvicna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https://kladenskelisty.cz/211382/v-blizkosti-kladenskeho-vaclavaku-vznikne-komunitni-zahrada/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 tooltip="https://nahlizenidokn.cuzk.cz/ZobrazObjekt.aspx?encrypted=8zvToAOXny6rpsGBHlZNl5QV2fTSnyJwInrEPkEiTs1X_TkTIJHi9kuQU-dja4YAqXxWCuwsKYkZEbxrSaS78NepFkoQ46eWfhOScBUbjfmMevGtaa8-At4Nb0T-N4h4X3zu9Kzs7XdKARdBeFyTJqycZTq5UfrbcSa3jyHeT_L-HOIR9xIV3JF64i1QidnlQ9Gb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www.ikatastr.cz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tooltip="https://czso.cz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www.czso.cz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www.spotlightsolar.com/products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https://www.mevatec.cz/Venkovni-odpadkovy-kos-dreveny-65-l-d1656.htm?gclid=EAIaIQobChMI_Z3Bi_7P9QIVy-F3Ch0byA0qEAQYAyABEgKW3_D_BwE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https://www.vybaveni-skol.cz/venkovni-kos-na-trideny-odpad-pera.html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https://www.geomall.cz/dreveny-zahradni-altan-karibu-lillehammer-1?gclid=EAIaIQobChMIh6_r0YHQ9QIV1OFRCh0sQAcbEAsYDiABEgKZnvD_BwE#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https://pragoflora.cz/sluzby/realizace/zalozeni-travniku/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https://www.prodomosline.cz/sud-na-destovou-vodu-imitace-dreva-240-l/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https://www.mediskont.cz/pracovni-rukavice/rukavice-povrstvene-prime-source/?variantId=20402&amp;gclid=EAIaIQobChMI1d_gtsLS9QIVDOh3Ch3DOAhoEAQYASABEgJcWfD_BwE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https://www.google.com/search?q=hr%C3%A1b%C4%9B&amp;client=firefox-b-d&amp;source=lnms&amp;tbm=shop&amp;sa=X&amp;ved=2ahUKEwjFgOzUwtL1AhXWi_0HHQIlAsQQ_AUoAnoECAEQBA&amp;biw=1600&amp;bih=775&amp;dpr=1#spd=4627684146479690645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https://domstav.cz/lopata-al-velka-s-nasadou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https://www.proteco-naradi.cz/ryc-spicaty-se-sklolaminatovou-nasadou-1200-mm_p110734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https://www.zahrady-zajic.cz/sidlime-a-dojizdime/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en-US" sz="10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.facebook.com/l.php?u=https%3A%2F%2Fwww.diton.cz%2Fkategorie%2Fdlazby%2Fskladebne-dlazby%2Fstone%3Ffbclid%3DIwAR37jHyUgySCzZnh0zvfUfbdC8FMp8DgAxsG9KhSOdo-mCwROyBnFfJBhVw&amp;h=AT2Nr1jM_p7ExQACmzKFh2n8RZh0p0FxRM2ALP-PLWZaAdnCSVZufz9QxfO3zxEYErf0cU2ag4UwrbSZquXQ12BsC3J8UsAQlamL7-hLlnss55bXvI_8qbuSFsQ5JkbQeLs6</a:t>
            </a:r>
            <a:endParaRPr lang="cs-CZ" sz="1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https://www.eon.cz/domacnosti/</a:t>
            </a:r>
            <a:endParaRPr lang="cs-CZ" sz="1000" u="sng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https://www.energy.gov/</a:t>
            </a:r>
            <a:endParaRPr lang="cs-CZ" sz="1000" u="sng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http://www.proelektrotechniky.cz/vzdelavani/5.php</a:t>
            </a:r>
            <a:endParaRPr lang="cs-CZ" sz="1000" u="sng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https://www.epletiva.cz/</a:t>
            </a:r>
            <a:endParaRPr lang="cs-CZ" sz="1000" u="sng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https://www.chemicor.cz/zahradnicky-substrat--3--m3--bb/</a:t>
            </a:r>
            <a:endParaRPr lang="cs-CZ" sz="1000" u="sng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38150" indent="-171450">
              <a:lnSpc>
                <a:spcPct val="150000"/>
              </a:lnSpc>
            </a:pPr>
            <a:r>
              <a:rPr lang="cs-CZ" sz="1000" u="sng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https://www.dek.cz/produkty/detail/2640221020-dekdren-n8-p-nopova-folie-vyska-nopu-8mm-s-1m-20m2-bal?fbclid=IwAR02L4lf7g9gols8DSAaRvhJRo8AGZYOp346oGb3jDWusdEjunTn--grfew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</p:spTree>
    <p:extLst>
      <p:ext uri="{BB962C8B-B14F-4D97-AF65-F5344CB8AC3E}">
        <p14:creationId xmlns:p14="http://schemas.microsoft.com/office/powerpoint/2010/main" val="26012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D1B7C-5788-4767-92F8-093A498F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92" y="441225"/>
            <a:ext cx="11340000" cy="432000"/>
          </a:xfrm>
        </p:spPr>
        <p:txBody>
          <a:bodyPr/>
          <a:lstStyle/>
          <a:p>
            <a:r>
              <a:rPr lang="cs-CZ" dirty="0"/>
              <a:t>Členové našeho týmu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1E7807F1-46C8-4205-A98A-4B1A36829A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8999" y="3926334"/>
            <a:ext cx="1800000" cy="504000"/>
          </a:xfrm>
        </p:spPr>
        <p:txBody>
          <a:bodyPr/>
          <a:lstStyle/>
          <a:p>
            <a:r>
              <a:rPr lang="cs-CZ" dirty="0"/>
              <a:t>Adéla Adamčíková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64C7EC4-38AC-40EC-81F9-60B398159C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8056" y="3926334"/>
            <a:ext cx="1800000" cy="504000"/>
          </a:xfrm>
        </p:spPr>
        <p:txBody>
          <a:bodyPr/>
          <a:lstStyle/>
          <a:p>
            <a:r>
              <a:rPr lang="cs-CZ" dirty="0"/>
              <a:t>Alexandra Klempířová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7CB1CBF-6E00-4453-A00C-246038E898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3945" y="3926334"/>
            <a:ext cx="1800000" cy="504000"/>
          </a:xfrm>
        </p:spPr>
        <p:txBody>
          <a:bodyPr/>
          <a:lstStyle/>
          <a:p>
            <a:r>
              <a:rPr lang="cs-CZ" dirty="0"/>
              <a:t>Martin          Pipek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72879847-1287-477C-8C38-8CD08E5B48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03001" y="3926334"/>
            <a:ext cx="1800000" cy="504000"/>
          </a:xfrm>
        </p:spPr>
        <p:txBody>
          <a:bodyPr/>
          <a:lstStyle/>
          <a:p>
            <a:r>
              <a:rPr lang="cs-CZ" dirty="0"/>
              <a:t>Mgr. Zuzana Erlebachová</a:t>
            </a:r>
          </a:p>
        </p:txBody>
      </p:sp>
      <p:pic>
        <p:nvPicPr>
          <p:cNvPr id="23" name="Zástupný symbol obrázku 22" descr="Umělá inteligence obrys">
            <a:extLst>
              <a:ext uri="{FF2B5EF4-FFF2-40B4-BE49-F238E27FC236}">
                <a16:creationId xmlns:a16="http://schemas.microsoft.com/office/drawing/2014/main" id="{F944E9FC-9FCD-46CE-A8FD-0AF09C87DA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4286" y="2160587"/>
            <a:ext cx="1228725" cy="1230312"/>
          </a:xfrm>
        </p:spPr>
      </p:pic>
      <p:pic>
        <p:nvPicPr>
          <p:cNvPr id="25" name="Zástupný symbol obrázku 24" descr="Interpret – žena obrys">
            <a:extLst>
              <a:ext uri="{FF2B5EF4-FFF2-40B4-BE49-F238E27FC236}">
                <a16:creationId xmlns:a16="http://schemas.microsoft.com/office/drawing/2014/main" id="{8E1F5917-43FE-4B8B-9411-E8A8548E245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53344" y="2160587"/>
            <a:ext cx="1229425" cy="1229425"/>
          </a:xfrm>
        </p:spPr>
      </p:pic>
      <p:pic>
        <p:nvPicPr>
          <p:cNvPr id="27" name="Zástupný symbol obrázku 26" descr="Počítadlo obrys">
            <a:extLst>
              <a:ext uri="{FF2B5EF4-FFF2-40B4-BE49-F238E27FC236}">
                <a16:creationId xmlns:a16="http://schemas.microsoft.com/office/drawing/2014/main" id="{C9D2BE3E-39AE-4AE8-8565-83596DF67E0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909233" y="2160586"/>
            <a:ext cx="1229425" cy="1229425"/>
          </a:xfrm>
        </p:spPr>
      </p:pic>
      <p:pic>
        <p:nvPicPr>
          <p:cNvPr id="29" name="Zástupný symbol obrázku 28" descr="Profesor žena obrys">
            <a:extLst>
              <a:ext uri="{FF2B5EF4-FFF2-40B4-BE49-F238E27FC236}">
                <a16:creationId xmlns:a16="http://schemas.microsoft.com/office/drawing/2014/main" id="{A92074DE-3BA0-4824-ABA7-466D0449634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788289" y="2160586"/>
            <a:ext cx="1229425" cy="122942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EDBC06-6198-4B27-BBD8-473CE37CB2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7" y="0"/>
            <a:ext cx="12160426" cy="68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 descr="Město se souvislou výplní">
            <a:extLst>
              <a:ext uri="{FF2B5EF4-FFF2-40B4-BE49-F238E27FC236}">
                <a16:creationId xmlns:a16="http://schemas.microsoft.com/office/drawing/2014/main" id="{42360483-CF9D-4C84-8D35-81C22FD98FD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Zástupný symbol obrázku 16" descr="Skupina mužů se souvislou výplní">
            <a:extLst>
              <a:ext uri="{FF2B5EF4-FFF2-40B4-BE49-F238E27FC236}">
                <a16:creationId xmlns:a16="http://schemas.microsoft.com/office/drawing/2014/main" id="{D62AD343-49F3-455B-9CF8-B0191A81098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01412" y="2326163"/>
            <a:ext cx="691200" cy="691200"/>
          </a:xfrm>
        </p:spPr>
      </p:pic>
      <p:pic>
        <p:nvPicPr>
          <p:cNvPr id="19" name="Zástupný symbol obrázku 18" descr="Obnovitelný zdroj energie se souvislou výplní">
            <a:extLst>
              <a:ext uri="{FF2B5EF4-FFF2-40B4-BE49-F238E27FC236}">
                <a16:creationId xmlns:a16="http://schemas.microsoft.com/office/drawing/2014/main" id="{1F755778-94BF-4E4F-A451-FC640437321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59475" y="2325688"/>
            <a:ext cx="690563" cy="692150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C494EDF-5F70-4D87-8BDB-433BC1BC7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Představení projektu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71CBB11-E244-45DB-8A8D-65E0ABA702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5889" y="3613411"/>
            <a:ext cx="1638000" cy="504000"/>
          </a:xfrm>
        </p:spPr>
        <p:txBody>
          <a:bodyPr/>
          <a:lstStyle/>
          <a:p>
            <a:r>
              <a:rPr lang="cs-CZ" sz="1800" b="1" dirty="0">
                <a:latin typeface="Times New Roman" panose="02020603050405020304" pitchFamily="18" charset="0"/>
              </a:rPr>
              <a:t>Moderní technologie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57A1F560-7D66-4F4A-A3FB-DC0618F343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852" y="3613411"/>
            <a:ext cx="1636697" cy="504000"/>
          </a:xfrm>
        </p:spPr>
        <p:txBody>
          <a:bodyPr/>
          <a:lstStyle/>
          <a:p>
            <a:r>
              <a:rPr lang="cs-CZ" dirty="0"/>
              <a:t>Propojení měst   s přírodou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8C1E289-9C79-4639-B68A-206354E21A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8012" y="3613411"/>
            <a:ext cx="1638000" cy="504000"/>
          </a:xfrm>
        </p:spPr>
        <p:txBody>
          <a:bodyPr/>
          <a:lstStyle/>
          <a:p>
            <a:r>
              <a:rPr lang="cs-CZ" dirty="0"/>
              <a:t>Nová unikátní komunita</a:t>
            </a:r>
          </a:p>
          <a:p>
            <a:endParaRPr 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3518ABC9-A712-410F-BD8B-593345B701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09426" y="3613411"/>
            <a:ext cx="1638000" cy="504000"/>
          </a:xfrm>
        </p:spPr>
        <p:txBody>
          <a:bodyPr/>
          <a:lstStyle/>
          <a:p>
            <a:r>
              <a:rPr lang="cs-CZ" dirty="0"/>
              <a:t>Původní       plán</a:t>
            </a:r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9FBC2FD9-C5E7-4B9A-BE3A-AA0C384E3F2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07"/>
          <a:stretch/>
        </p:blipFill>
        <p:spPr>
          <a:xfrm flipH="1">
            <a:off x="7632700" y="40660"/>
            <a:ext cx="4471988" cy="6478587"/>
          </a:xfrm>
        </p:spPr>
      </p:pic>
      <p:sp>
        <p:nvSpPr>
          <p:cNvPr id="12" name="Zástupný symbol pro text 12">
            <a:extLst>
              <a:ext uri="{FF2B5EF4-FFF2-40B4-BE49-F238E27FC236}">
                <a16:creationId xmlns:a16="http://schemas.microsoft.com/office/drawing/2014/main" id="{0D043C26-AFFB-4D2E-9773-25AB281059D0}"/>
              </a:ext>
            </a:extLst>
          </p:cNvPr>
          <p:cNvSpPr txBox="1">
            <a:spLocks/>
          </p:cNvSpPr>
          <p:nvPr/>
        </p:nvSpPr>
        <p:spPr>
          <a:xfrm>
            <a:off x="1316801" y="5332422"/>
            <a:ext cx="7824233" cy="12913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400" dirty="0">
                <a:solidFill>
                  <a:srgbClr val="297D53"/>
                </a:solidFill>
                <a:ea typeface="+mj-ea"/>
                <a:cs typeface="+mj-cs"/>
              </a:rPr>
              <a:t>„Budoucnost našich měst</a:t>
            </a:r>
          </a:p>
          <a:p>
            <a:pPr algn="l"/>
            <a:r>
              <a:rPr lang="cs-CZ" sz="2400" dirty="0">
                <a:solidFill>
                  <a:srgbClr val="297D53"/>
                </a:solidFill>
                <a:ea typeface="+mj-ea"/>
                <a:cs typeface="+mj-cs"/>
              </a:rPr>
              <a:t>	aneb propojení měst s přírodou“</a:t>
            </a:r>
          </a:p>
        </p:txBody>
      </p:sp>
      <p:pic>
        <p:nvPicPr>
          <p:cNvPr id="21" name="Grafický objekt 20" descr="Podrobný plán se souvislou výplní">
            <a:extLst>
              <a:ext uri="{FF2B5EF4-FFF2-40B4-BE49-F238E27FC236}">
                <a16:creationId xmlns:a16="http://schemas.microsoft.com/office/drawing/2014/main" id="{A18A8582-A6EE-4F35-868A-8DEF17F99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182826" y="2326163"/>
            <a:ext cx="691200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Zástupný obsah 22">
            <a:extLst>
              <a:ext uri="{FF2B5EF4-FFF2-40B4-BE49-F238E27FC236}">
                <a16:creationId xmlns:a16="http://schemas.microsoft.com/office/drawing/2014/main" id="{D5CE19C2-27AA-4C80-9AC0-1B65C48BAB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627656"/>
              </p:ext>
            </p:extLst>
          </p:nvPr>
        </p:nvGraphicFramePr>
        <p:xfrm>
          <a:off x="431800" y="1152525"/>
          <a:ext cx="1133951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Nadpis 8">
            <a:extLst>
              <a:ext uri="{FF2B5EF4-FFF2-40B4-BE49-F238E27FC236}">
                <a16:creationId xmlns:a16="http://schemas.microsoft.com/office/drawing/2014/main" id="{DEEE0AED-61B7-433A-9E29-078CD176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Veřejný průzkum</a:t>
            </a:r>
          </a:p>
        </p:txBody>
      </p:sp>
    </p:spTree>
    <p:extLst>
      <p:ext uri="{BB962C8B-B14F-4D97-AF65-F5344CB8AC3E}">
        <p14:creationId xmlns:p14="http://schemas.microsoft.com/office/powerpoint/2010/main" val="41848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CD688D4D-DEC9-4FD5-BF7D-F6E669CF60B8}"/>
              </a:ext>
            </a:extLst>
          </p:cNvPr>
          <p:cNvGrpSpPr/>
          <p:nvPr/>
        </p:nvGrpSpPr>
        <p:grpSpPr>
          <a:xfrm rot="20335829">
            <a:off x="5127237" y="4308259"/>
            <a:ext cx="1937523" cy="2043228"/>
            <a:chOff x="1210598" y="3981730"/>
            <a:chExt cx="2520000" cy="2549957"/>
          </a:xfrm>
        </p:grpSpPr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9AD4A6BD-14C8-4EA9-B8D3-AE4369599AF1}"/>
                </a:ext>
              </a:extLst>
            </p:cNvPr>
            <p:cNvSpPr/>
            <p:nvPr/>
          </p:nvSpPr>
          <p:spPr>
            <a:xfrm rot="20717796">
              <a:off x="1210598" y="3981730"/>
              <a:ext cx="2520000" cy="2520000"/>
            </a:xfrm>
            <a:prstGeom prst="ellipse">
              <a:avLst/>
            </a:prstGeom>
            <a:solidFill>
              <a:schemeClr val="bg1">
                <a:lumMod val="9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5" name="Grafický objekt 34" descr="Diplom stočený do role se souvislou výplní">
              <a:extLst>
                <a:ext uri="{FF2B5EF4-FFF2-40B4-BE49-F238E27FC236}">
                  <a16:creationId xmlns:a16="http://schemas.microsoft.com/office/drawing/2014/main" id="{A9BE4568-A731-4C35-BB14-9C293EDE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0717796">
              <a:off x="1385622" y="4213513"/>
              <a:ext cx="2257894" cy="2318174"/>
            </a:xfrm>
            <a:prstGeom prst="rect">
              <a:avLst/>
            </a:prstGeom>
          </p:spPr>
        </p:pic>
      </p:grpSp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id="{105EF493-AE21-45CB-AFF3-A51982CF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601" y="4052544"/>
            <a:ext cx="3233257" cy="24104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E78B872E-F3F4-4E52-B29E-B0FCE94F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8694"/>
            <a:ext cx="11340000" cy="432000"/>
          </a:xfrm>
        </p:spPr>
        <p:txBody>
          <a:bodyPr anchor="ctr">
            <a:normAutofit/>
          </a:bodyPr>
          <a:lstStyle/>
          <a:p>
            <a:r>
              <a:rPr lang="cs-CZ" sz="3000" dirty="0"/>
              <a:t>Výchozí stav</a:t>
            </a:r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597FE427-8801-411F-91E7-2E594E376581}"/>
              </a:ext>
            </a:extLst>
          </p:cNvPr>
          <p:cNvGrpSpPr/>
          <p:nvPr/>
        </p:nvGrpSpPr>
        <p:grpSpPr>
          <a:xfrm>
            <a:off x="6469527" y="1051681"/>
            <a:ext cx="4950490" cy="2755319"/>
            <a:chOff x="92027" y="1235147"/>
            <a:chExt cx="4950490" cy="2755319"/>
          </a:xfrm>
        </p:grpSpPr>
        <p:pic>
          <p:nvPicPr>
            <p:cNvPr id="18" name="Obrázek 17" descr="Obsah obrázku text&#10;&#10;Popis byl vytvořen automaticky">
              <a:extLst>
                <a:ext uri="{FF2B5EF4-FFF2-40B4-BE49-F238E27FC236}">
                  <a16:creationId xmlns:a16="http://schemas.microsoft.com/office/drawing/2014/main" id="{CCC4565B-AA13-4B8A-A9DF-7DDA722CD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27" y="1235147"/>
              <a:ext cx="4950490" cy="275531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8" name="Přímá spojnice se šipkou 27">
              <a:extLst>
                <a:ext uri="{FF2B5EF4-FFF2-40B4-BE49-F238E27FC236}">
                  <a16:creationId xmlns:a16="http://schemas.microsoft.com/office/drawing/2014/main" id="{F12B85FE-94E9-4E17-8D77-34A25AC2C190}"/>
                </a:ext>
              </a:extLst>
            </p:cNvPr>
            <p:cNvCxnSpPr/>
            <p:nvPr/>
          </p:nvCxnSpPr>
          <p:spPr>
            <a:xfrm flipH="1">
              <a:off x="2636668" y="1686757"/>
              <a:ext cx="523782" cy="639193"/>
            </a:xfrm>
            <a:prstGeom prst="straightConnector1">
              <a:avLst/>
            </a:prstGeom>
            <a:ln w="3492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6" descr="Popis není dostupný.">
            <a:extLst>
              <a:ext uri="{FF2B5EF4-FFF2-40B4-BE49-F238E27FC236}">
                <a16:creationId xmlns:a16="http://schemas.microsoft.com/office/drawing/2014/main" id="{D6EF258D-0599-4617-A3DA-07C90445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6772" y="4051001"/>
            <a:ext cx="3215999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FD048F2-35A6-4080-86CF-5670F9DB47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12313" r="16935" b="6075"/>
          <a:stretch/>
        </p:blipFill>
        <p:spPr>
          <a:xfrm>
            <a:off x="771985" y="1071000"/>
            <a:ext cx="4950490" cy="2736000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C9AADD93-E8C9-4E90-B886-AF2E52AF14B0}"/>
              </a:ext>
            </a:extLst>
          </p:cNvPr>
          <p:cNvCxnSpPr>
            <a:cxnSpLocks/>
          </p:cNvCxnSpPr>
          <p:nvPr/>
        </p:nvCxnSpPr>
        <p:spPr>
          <a:xfrm flipH="1">
            <a:off x="4232173" y="1152456"/>
            <a:ext cx="432000" cy="720000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9862F3A6-AD0D-4FE2-8CEF-FEBF8B01D3EB}"/>
              </a:ext>
            </a:extLst>
          </p:cNvPr>
          <p:cNvCxnSpPr>
            <a:cxnSpLocks/>
          </p:cNvCxnSpPr>
          <p:nvPr/>
        </p:nvCxnSpPr>
        <p:spPr>
          <a:xfrm flipH="1">
            <a:off x="8789341" y="1425400"/>
            <a:ext cx="432000" cy="720000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3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876F13-E3DD-4ECE-B98F-1AA21304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900" spc="-150" dirty="0">
                <a:latin typeface="Times New Roman" panose="02020603050405020304" pitchFamily="18" charset="0"/>
              </a:rPr>
              <a:t>Vizualizace</a:t>
            </a:r>
            <a:endParaRPr lang="en-US" sz="3900" spc="-150" dirty="0">
              <a:latin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7FE52C-D190-4823-8AB4-5199B701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477" y="1203848"/>
            <a:ext cx="4879757" cy="50254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95547E-0A00-4C14-8B12-865889F442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544" y="1902790"/>
            <a:ext cx="4836776" cy="3627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43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ál 28">
            <a:extLst>
              <a:ext uri="{FF2B5EF4-FFF2-40B4-BE49-F238E27FC236}">
                <a16:creationId xmlns:a16="http://schemas.microsoft.com/office/drawing/2014/main" id="{E71B37DA-14D7-4914-B2AF-78CB53CCA434}"/>
              </a:ext>
            </a:extLst>
          </p:cNvPr>
          <p:cNvSpPr/>
          <p:nvPr/>
        </p:nvSpPr>
        <p:spPr>
          <a:xfrm>
            <a:off x="9348915" y="1802606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57DB74E8-03B2-49B3-96A5-8FBB8F4DA078}"/>
              </a:ext>
            </a:extLst>
          </p:cNvPr>
          <p:cNvSpPr/>
          <p:nvPr/>
        </p:nvSpPr>
        <p:spPr>
          <a:xfrm>
            <a:off x="6645741" y="1802606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73F0B4EE-4093-4B31-AFF7-F01801D5C798}"/>
              </a:ext>
            </a:extLst>
          </p:cNvPr>
          <p:cNvSpPr/>
          <p:nvPr/>
        </p:nvSpPr>
        <p:spPr>
          <a:xfrm>
            <a:off x="7997328" y="1802606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4E4FBCD3-8363-4AB9-A3B6-A8E16FAF94C7}"/>
              </a:ext>
            </a:extLst>
          </p:cNvPr>
          <p:cNvSpPr/>
          <p:nvPr/>
        </p:nvSpPr>
        <p:spPr>
          <a:xfrm>
            <a:off x="10707793" y="1806400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FD1F7062-DA0C-4F5E-9F72-DBA000FBD397}"/>
              </a:ext>
            </a:extLst>
          </p:cNvPr>
          <p:cNvSpPr txBox="1"/>
          <p:nvPr/>
        </p:nvSpPr>
        <p:spPr>
          <a:xfrm>
            <a:off x="6509511" y="2851674"/>
            <a:ext cx="1172460" cy="468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Zpevněný povrch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8610A5-BA0A-49B6-B895-B4C79FF08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3517901"/>
            <a:ext cx="6012000" cy="1409700"/>
          </a:xfrm>
        </p:spPr>
        <p:txBody>
          <a:bodyPr vert="horz" lIns="288000" tIns="0" rIns="432000" bIns="144000" rtlCol="0" anchor="b">
            <a:normAutofit/>
          </a:bodyPr>
          <a:lstStyle/>
          <a:p>
            <a:r>
              <a:rPr lang="cs-CZ" kern="1200" spc="-150" dirty="0">
                <a:latin typeface="Times New Roman" panose="02020603050405020304" pitchFamily="18" charset="0"/>
                <a:ea typeface="+mj-ea"/>
                <a:cs typeface="+mj-cs"/>
              </a:rPr>
              <a:t>Aktivity a cíle projektu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DCB794A-8D03-4344-8F47-2BB88D22AA32}"/>
              </a:ext>
            </a:extLst>
          </p:cNvPr>
          <p:cNvSpPr txBox="1">
            <a:spLocks/>
          </p:cNvSpPr>
          <p:nvPr/>
        </p:nvSpPr>
        <p:spPr>
          <a:xfrm>
            <a:off x="84000" y="4909128"/>
            <a:ext cx="6012000" cy="18457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288000" tIns="144000" rIns="432000" bIns="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1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algn="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1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Komunitní   zahrada</a:t>
            </a:r>
          </a:p>
          <a:p>
            <a:pPr marL="342900" indent="-342900" algn="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1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Venkovní  posilovna</a:t>
            </a:r>
          </a:p>
          <a:p>
            <a:pPr marL="342900" indent="-342900" algn="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1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Solární powerbanka</a:t>
            </a:r>
          </a:p>
          <a:p>
            <a:pPr marL="342900" indent="-342900" algn="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1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7FC99B-E2B5-49C1-837D-E0F4D5B21F0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38" y="87313"/>
            <a:ext cx="6008687" cy="34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cký objekt 27" descr="Recyklovat se souvislou výplní">
            <a:extLst>
              <a:ext uri="{FF2B5EF4-FFF2-40B4-BE49-F238E27FC236}">
                <a16:creationId xmlns:a16="http://schemas.microsoft.com/office/drawing/2014/main" id="{ABA334A0-0C82-4D50-A3C9-4DEAA0EF9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55393" y="1947065"/>
            <a:ext cx="604800" cy="604800"/>
          </a:xfrm>
          <a:prstGeom prst="rect">
            <a:avLst/>
          </a:prstGeom>
        </p:spPr>
      </p:pic>
      <p:sp>
        <p:nvSpPr>
          <p:cNvPr id="39" name="Obdélník 38">
            <a:extLst>
              <a:ext uri="{FF2B5EF4-FFF2-40B4-BE49-F238E27FC236}">
                <a16:creationId xmlns:a16="http://schemas.microsoft.com/office/drawing/2014/main" id="{4A9BD65D-3E5F-4148-B70A-6ACDE6F1D0D9}"/>
              </a:ext>
            </a:extLst>
          </p:cNvPr>
          <p:cNvSpPr/>
          <p:nvPr/>
        </p:nvSpPr>
        <p:spPr>
          <a:xfrm>
            <a:off x="6461125" y="2881671"/>
            <a:ext cx="1172460" cy="468984"/>
          </a:xfrm>
          <a:prstGeom prst="rect">
            <a:avLst/>
          </a:prstGeom>
        </p:spPr>
        <p:style>
          <a:lnRef idx="0">
            <a:schemeClr val="accent5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5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5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369399D3-9138-4E58-AEB7-3DFDA1750A7E}"/>
              </a:ext>
            </a:extLst>
          </p:cNvPr>
          <p:cNvSpPr/>
          <p:nvPr/>
        </p:nvSpPr>
        <p:spPr>
          <a:xfrm>
            <a:off x="9229975" y="2881671"/>
            <a:ext cx="1172460" cy="468984"/>
          </a:xfrm>
          <a:prstGeom prst="rect">
            <a:avLst/>
          </a:prstGeom>
        </p:spPr>
        <p:style>
          <a:lnRef idx="0">
            <a:schemeClr val="accent5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5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5">
              <a:hueOff val="-1931012"/>
              <a:satOff val="-4977"/>
              <a:lumOff val="-3361"/>
              <a:alphaOff val="0"/>
            </a:schemeClr>
          </a:fontRef>
        </p:style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AD2EAF27-6A40-426D-8B32-4F9633501D1A}"/>
              </a:ext>
            </a:extLst>
          </p:cNvPr>
          <p:cNvSpPr/>
          <p:nvPr/>
        </p:nvSpPr>
        <p:spPr>
          <a:xfrm>
            <a:off x="10598852" y="2862074"/>
            <a:ext cx="1172460" cy="468984"/>
          </a:xfrm>
          <a:prstGeom prst="rect">
            <a:avLst/>
          </a:prstGeom>
        </p:spPr>
        <p:style>
          <a:lnRef idx="0">
            <a:schemeClr val="accent5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5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5">
              <a:hueOff val="-2896518"/>
              <a:satOff val="-7465"/>
              <a:lumOff val="-5042"/>
              <a:alphaOff val="0"/>
            </a:schemeClr>
          </a:fontRef>
        </p:style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593E0F8E-E13B-4681-B43B-F8BFDD3118B6}"/>
              </a:ext>
            </a:extLst>
          </p:cNvPr>
          <p:cNvSpPr/>
          <p:nvPr/>
        </p:nvSpPr>
        <p:spPr>
          <a:xfrm>
            <a:off x="7861098" y="4674636"/>
            <a:ext cx="1172460" cy="468984"/>
          </a:xfrm>
          <a:prstGeom prst="rect">
            <a:avLst/>
          </a:prstGeom>
        </p:spPr>
        <p:style>
          <a:lnRef idx="0">
            <a:schemeClr val="accent5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5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5">
              <a:hueOff val="-4827531"/>
              <a:satOff val="-12442"/>
              <a:lumOff val="-8404"/>
              <a:alphaOff val="0"/>
            </a:schemeClr>
          </a:fontRef>
        </p:style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8E5C5E59-46F4-4BE2-94E1-C90DC567D119}"/>
              </a:ext>
            </a:extLst>
          </p:cNvPr>
          <p:cNvSpPr/>
          <p:nvPr/>
        </p:nvSpPr>
        <p:spPr>
          <a:xfrm>
            <a:off x="10596568" y="4653196"/>
            <a:ext cx="1172460" cy="468984"/>
          </a:xfrm>
          <a:prstGeom prst="rect">
            <a:avLst/>
          </a:prstGeom>
        </p:spPr>
        <p:style>
          <a:lnRef idx="0">
            <a:schemeClr val="accent5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accent5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accent5">
              <a:hueOff val="-6758543"/>
              <a:satOff val="-17419"/>
              <a:lumOff val="-11765"/>
              <a:alphaOff val="0"/>
            </a:schemeClr>
          </a:fontRef>
        </p:style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A12ECD3C-FE37-43AA-9DBA-453038C8B1EE}"/>
              </a:ext>
            </a:extLst>
          </p:cNvPr>
          <p:cNvSpPr txBox="1"/>
          <p:nvPr/>
        </p:nvSpPr>
        <p:spPr>
          <a:xfrm>
            <a:off x="7878388" y="2855640"/>
            <a:ext cx="1172460" cy="468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Zeleň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0BA0450C-F270-442E-A98D-0A4EDAB61A29}"/>
              </a:ext>
            </a:extLst>
          </p:cNvPr>
          <p:cNvSpPr txBox="1"/>
          <p:nvPr/>
        </p:nvSpPr>
        <p:spPr>
          <a:xfrm>
            <a:off x="10571563" y="2860978"/>
            <a:ext cx="1172460" cy="468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Tříděný odpad + kompostéry</a:t>
            </a: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8429DD9C-FE9E-47D0-ADA9-09EDAF9C5D41}"/>
              </a:ext>
            </a:extLst>
          </p:cNvPr>
          <p:cNvSpPr txBox="1"/>
          <p:nvPr/>
        </p:nvSpPr>
        <p:spPr>
          <a:xfrm>
            <a:off x="9181589" y="2860978"/>
            <a:ext cx="1172460" cy="468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Přístřešek</a:t>
            </a:r>
          </a:p>
        </p:txBody>
      </p:sp>
      <p:pic>
        <p:nvPicPr>
          <p:cNvPr id="4" name="Grafický objekt 3" descr="Maminka s kočárkem se souvislou výplní">
            <a:extLst>
              <a:ext uri="{FF2B5EF4-FFF2-40B4-BE49-F238E27FC236}">
                <a16:creationId xmlns:a16="http://schemas.microsoft.com/office/drawing/2014/main" id="{080FA8DF-C638-4ACA-B5C9-F67F114BA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90402" y="1950912"/>
            <a:ext cx="603388" cy="603388"/>
          </a:xfrm>
          <a:prstGeom prst="rect">
            <a:avLst/>
          </a:prstGeom>
        </p:spPr>
      </p:pic>
      <p:pic>
        <p:nvPicPr>
          <p:cNvPr id="7" name="Grafický objekt 6" descr="Stan se souvislou výplní">
            <a:extLst>
              <a:ext uri="{FF2B5EF4-FFF2-40B4-BE49-F238E27FC236}">
                <a16:creationId xmlns:a16="http://schemas.microsoft.com/office/drawing/2014/main" id="{63E25833-290E-4D53-902C-9FA9F1926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513805" y="1954000"/>
            <a:ext cx="604800" cy="604800"/>
          </a:xfrm>
          <a:prstGeom prst="rect">
            <a:avLst/>
          </a:prstGeom>
        </p:spPr>
      </p:pic>
      <p:pic>
        <p:nvPicPr>
          <p:cNvPr id="9" name="Grafický objekt 8" descr="Otevřená ruka s rostlinou se souvislou výplní">
            <a:extLst>
              <a:ext uri="{FF2B5EF4-FFF2-40B4-BE49-F238E27FC236}">
                <a16:creationId xmlns:a16="http://schemas.microsoft.com/office/drawing/2014/main" id="{7685C7C5-73AE-4811-BFDA-5D13CC5B98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141283" y="1954409"/>
            <a:ext cx="604800" cy="60480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85FB3FCF-D65F-43CD-9EFE-8746EFE2B39A}"/>
              </a:ext>
            </a:extLst>
          </p:cNvPr>
          <p:cNvGrpSpPr/>
          <p:nvPr/>
        </p:nvGrpSpPr>
        <p:grpSpPr>
          <a:xfrm>
            <a:off x="7243772" y="3739872"/>
            <a:ext cx="1172460" cy="1654706"/>
            <a:chOff x="6509511" y="3636377"/>
            <a:chExt cx="1172460" cy="1654706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D6EF5B60-2323-40FE-B4A8-50E748A67400}"/>
                </a:ext>
              </a:extLst>
            </p:cNvPr>
            <p:cNvSpPr/>
            <p:nvPr/>
          </p:nvSpPr>
          <p:spPr>
            <a:xfrm>
              <a:off x="6645741" y="3636377"/>
              <a:ext cx="900000" cy="90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EEF38AB1-91FD-48A9-BCFA-361EE6568C73}"/>
                </a:ext>
              </a:extLst>
            </p:cNvPr>
            <p:cNvSpPr txBox="1"/>
            <p:nvPr/>
          </p:nvSpPr>
          <p:spPr>
            <a:xfrm>
              <a:off x="6509511" y="4822099"/>
              <a:ext cx="1172460" cy="468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cs-CZ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Využití dešťové vody</a:t>
              </a:r>
            </a:p>
          </p:txBody>
        </p:sp>
        <p:pic>
          <p:nvPicPr>
            <p:cNvPr id="11" name="Grafický objekt 10" descr="Konev se souvislou výplní">
              <a:extLst>
                <a:ext uri="{FF2B5EF4-FFF2-40B4-BE49-F238E27FC236}">
                  <a16:creationId xmlns:a16="http://schemas.microsoft.com/office/drawing/2014/main" id="{8CEDF9A8-FAD7-4E2F-A529-77A540906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793399" y="3772038"/>
              <a:ext cx="604800" cy="604800"/>
            </a:xfrm>
            <a:prstGeom prst="rect">
              <a:avLst/>
            </a:prstGeom>
          </p:spPr>
        </p:pic>
      </p:grpSp>
      <p:sp>
        <p:nvSpPr>
          <p:cNvPr id="36" name="Ovál 35">
            <a:extLst>
              <a:ext uri="{FF2B5EF4-FFF2-40B4-BE49-F238E27FC236}">
                <a16:creationId xmlns:a16="http://schemas.microsoft.com/office/drawing/2014/main" id="{B3C39411-0105-43EB-AF8B-82BA6D166A67}"/>
              </a:ext>
            </a:extLst>
          </p:cNvPr>
          <p:cNvSpPr/>
          <p:nvPr/>
        </p:nvSpPr>
        <p:spPr>
          <a:xfrm>
            <a:off x="8731589" y="3739872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891B7A07-BAA8-4530-BEEE-816D500CAD5E}"/>
              </a:ext>
            </a:extLst>
          </p:cNvPr>
          <p:cNvSpPr txBox="1"/>
          <p:nvPr/>
        </p:nvSpPr>
        <p:spPr>
          <a:xfrm>
            <a:off x="8595359" y="4951625"/>
            <a:ext cx="1172460" cy="468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Solární powerbanka</a:t>
            </a:r>
          </a:p>
        </p:txBody>
      </p:sp>
      <p:pic>
        <p:nvPicPr>
          <p:cNvPr id="13" name="Grafický objekt 12" descr="Solární panely se souvislou výplní">
            <a:extLst>
              <a:ext uri="{FF2B5EF4-FFF2-40B4-BE49-F238E27FC236}">
                <a16:creationId xmlns:a16="http://schemas.microsoft.com/office/drawing/2014/main" id="{775B70A8-E55D-40B6-BE91-8347639067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897328" y="3875533"/>
            <a:ext cx="604800" cy="60480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63A01D2-D563-479C-9ACD-B5D8F09028B8}"/>
              </a:ext>
            </a:extLst>
          </p:cNvPr>
          <p:cNvGrpSpPr/>
          <p:nvPr/>
        </p:nvGrpSpPr>
        <p:grpSpPr>
          <a:xfrm>
            <a:off x="9940855" y="3739872"/>
            <a:ext cx="1172460" cy="1669750"/>
            <a:chOff x="9206594" y="3636377"/>
            <a:chExt cx="1172460" cy="1669750"/>
          </a:xfrm>
        </p:grpSpPr>
        <p:sp>
          <p:nvSpPr>
            <p:cNvPr id="72" name="TextovéPole 71">
              <a:extLst>
                <a:ext uri="{FF2B5EF4-FFF2-40B4-BE49-F238E27FC236}">
                  <a16:creationId xmlns:a16="http://schemas.microsoft.com/office/drawing/2014/main" id="{96905345-1D2A-4069-8DA1-7B084E790C4A}"/>
                </a:ext>
              </a:extLst>
            </p:cNvPr>
            <p:cNvSpPr txBox="1"/>
            <p:nvPr/>
          </p:nvSpPr>
          <p:spPr>
            <a:xfrm>
              <a:off x="9206594" y="4837143"/>
              <a:ext cx="1172460" cy="468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cs-CZ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Posilovací stroje</a:t>
              </a:r>
            </a:p>
          </p:txBody>
        </p: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04C2F9E4-E923-4DD4-BE1B-F75F054E76AC}"/>
                </a:ext>
              </a:extLst>
            </p:cNvPr>
            <p:cNvGrpSpPr/>
            <p:nvPr/>
          </p:nvGrpSpPr>
          <p:grpSpPr>
            <a:xfrm>
              <a:off x="9348915" y="3636377"/>
              <a:ext cx="900000" cy="900000"/>
              <a:chOff x="9348915" y="3636377"/>
              <a:chExt cx="900000" cy="900000"/>
            </a:xfrm>
          </p:grpSpPr>
          <p:sp>
            <p:nvSpPr>
              <p:cNvPr id="35" name="Ovál 34">
                <a:extLst>
                  <a:ext uri="{FF2B5EF4-FFF2-40B4-BE49-F238E27FC236}">
                    <a16:creationId xmlns:a16="http://schemas.microsoft.com/office/drawing/2014/main" id="{1D7335E8-D33D-41D5-9214-354E563B4AE8}"/>
                  </a:ext>
                </a:extLst>
              </p:cNvPr>
              <p:cNvSpPr/>
              <p:nvPr/>
            </p:nvSpPr>
            <p:spPr>
              <a:xfrm>
                <a:off x="9348915" y="3636377"/>
                <a:ext cx="900000" cy="90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5" name="Grafický objekt 14" descr="Kulturista se souvislou výplní">
                <a:extLst>
                  <a:ext uri="{FF2B5EF4-FFF2-40B4-BE49-F238E27FC236}">
                    <a16:creationId xmlns:a16="http://schemas.microsoft.com/office/drawing/2014/main" id="{DA26874B-5020-4CDD-9217-EB5B9466F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9490424" y="3791499"/>
                <a:ext cx="604800" cy="60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120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elená&#10;&#10;Popis byl vytvořen automaticky">
            <a:extLst>
              <a:ext uri="{FF2B5EF4-FFF2-40B4-BE49-F238E27FC236}">
                <a16:creationId xmlns:a16="http://schemas.microsoft.com/office/drawing/2014/main" id="{08BF989D-3405-4DD6-BF1B-B50809E13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66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sz="3200" dirty="0"/>
              <a:t>Komunitní zahrady</a:t>
            </a:r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cs-CZ" dirty="0"/>
              <a:t>Pardubická        KOZA</a:t>
            </a:r>
          </a:p>
        </p:txBody>
      </p:sp>
      <p:cxnSp>
        <p:nvCxnSpPr>
          <p:cNvPr id="75" name="Přímá spojnice 74" descr="První oddělovací čára na snímku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cs-CZ" dirty="0"/>
              <a:t>Setkávání obyvatel a komunikace</a:t>
            </a:r>
          </a:p>
        </p:txBody>
      </p:sp>
      <p:cxnSp>
        <p:nvCxnSpPr>
          <p:cNvPr id="77" name="Přímá spojnice 76" descr="Druhá oddělovací čára na snímku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cs-CZ" dirty="0"/>
              <a:t>Prostor pro vzdělání v rámci ekologie</a:t>
            </a:r>
          </a:p>
        </p:txBody>
      </p:sp>
      <p:cxnSp>
        <p:nvCxnSpPr>
          <p:cNvPr id="78" name="Přímá spojnice 77" descr="Třetí oddělovací čára na snímku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cs-CZ" dirty="0"/>
              <a:t>Podpora    biodiverzity</a:t>
            </a:r>
          </a:p>
        </p:txBody>
      </p:sp>
      <p:cxnSp>
        <p:nvCxnSpPr>
          <p:cNvPr id="79" name="Přímá spojnice 78" descr="Čtvrtá oddělovací čára na snímku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75600" y="3926334"/>
            <a:ext cx="2384251" cy="779922"/>
          </a:xfrm>
        </p:spPr>
        <p:txBody>
          <a:bodyPr rtlCol="0"/>
          <a:lstStyle/>
          <a:p>
            <a:pPr rtl="0"/>
            <a:r>
              <a:rPr lang="cs-CZ" dirty="0"/>
              <a:t>Organizace komunitního pěstování</a:t>
            </a:r>
          </a:p>
        </p:txBody>
      </p:sp>
      <p:pic>
        <p:nvPicPr>
          <p:cNvPr id="16" name="Zástupný symbol obrázku 15" descr="Koza se souvislou výplní">
            <a:extLst>
              <a:ext uri="{FF2B5EF4-FFF2-40B4-BE49-F238E27FC236}">
                <a16:creationId xmlns:a16="http://schemas.microsoft.com/office/drawing/2014/main" id="{CB56E115-890B-4B75-8181-4BA934F0DD1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Zástupný symbol obrázku 19" descr="Děti se souvislou výplní">
            <a:extLst>
              <a:ext uri="{FF2B5EF4-FFF2-40B4-BE49-F238E27FC236}">
                <a16:creationId xmlns:a16="http://schemas.microsoft.com/office/drawing/2014/main" id="{C10A858C-1EDF-4C7F-9E95-1BA1EEA5BBE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Zástupný symbol obrázku 23" descr="Kompost se souvislou výplní">
            <a:extLst>
              <a:ext uri="{FF2B5EF4-FFF2-40B4-BE49-F238E27FC236}">
                <a16:creationId xmlns:a16="http://schemas.microsoft.com/office/drawing/2014/main" id="{E7223594-9C75-4249-A3B0-73334A222C6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Zástupný symbol obrázku 27" descr="Kobylka se souvislou výplní">
            <a:extLst>
              <a:ext uri="{FF2B5EF4-FFF2-40B4-BE49-F238E27FC236}">
                <a16:creationId xmlns:a16="http://schemas.microsoft.com/office/drawing/2014/main" id="{6DA88915-ED57-4E71-88D2-2CE980A25CD8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Zástupný symbol obrázku 31" descr="Rostlina se souvislou výplní">
            <a:extLst>
              <a:ext uri="{FF2B5EF4-FFF2-40B4-BE49-F238E27FC236}">
                <a16:creationId xmlns:a16="http://schemas.microsoft.com/office/drawing/2014/main" id="{710BCB44-66AB-4DC3-871C-57C5B882804D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76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5616_TF16411175.potx" id="{1974165F-7DED-4212-BAB3-1DFA497A8DE5}" vid="{4A815AFE-CBAA-4A10-8B60-DF09A7BF730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E5350110CFFD47A9EA36CF1262FDE1" ma:contentTypeVersion="7" ma:contentTypeDescription="Vytvoří nový dokument" ma:contentTypeScope="" ma:versionID="b3838b1cde3efc6d9aacedade7b5784a">
  <xsd:schema xmlns:xsd="http://www.w3.org/2001/XMLSchema" xmlns:xs="http://www.w3.org/2001/XMLSchema" xmlns:p="http://schemas.microsoft.com/office/2006/metadata/properties" xmlns:ns3="bc5ad431-5a00-4622-8e82-ba4672f165b2" xmlns:ns4="a5045c85-4df6-476e-b062-f85c9c3da301" targetNamespace="http://schemas.microsoft.com/office/2006/metadata/properties" ma:root="true" ma:fieldsID="74f9b8f4a43b4db30246f0f95c61735b" ns3:_="" ns4:_="">
    <xsd:import namespace="bc5ad431-5a00-4622-8e82-ba4672f165b2"/>
    <xsd:import namespace="a5045c85-4df6-476e-b062-f85c9c3da3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ad431-5a00-4622-8e82-ba4672f165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45c85-4df6-476e-b062-f85c9c3da3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E7A79D-E6FF-4853-BDBE-46018033F9F3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a5045c85-4df6-476e-b062-f85c9c3da301"/>
    <ds:schemaRef ds:uri="http://schemas.openxmlformats.org/package/2006/metadata/core-properties"/>
    <ds:schemaRef ds:uri="bc5ad431-5a00-4622-8e82-ba4672f165b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CE7B6D8-E8A3-423A-B265-9AC4D84CB3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5ad431-5a00-4622-8e82-ba4672f165b2"/>
    <ds:schemaRef ds:uri="a5045c85-4df6-476e-b062-f85c9c3da3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B7C30B-2FE6-4C6C-9B54-8580A9194A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Zelená prodejní prezentace</Template>
  <TotalTime>3338</TotalTime>
  <Words>539</Words>
  <Application>Microsoft Office PowerPoint</Application>
  <PresentationFormat>Širokoúhlá obrazovka</PresentationFormat>
  <Paragraphs>184</Paragraphs>
  <Slides>24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3" baseType="lpstr">
      <vt:lpstr>Aharoni</vt:lpstr>
      <vt:lpstr>Arial</vt:lpstr>
      <vt:lpstr>Arial Nova Light</vt:lpstr>
      <vt:lpstr>Calibri</vt:lpstr>
      <vt:lpstr>Calibri Light</vt:lpstr>
      <vt:lpstr>Elephant Pro</vt:lpstr>
      <vt:lpstr>Times New Roman</vt:lpstr>
      <vt:lpstr>Motiv Office</vt:lpstr>
      <vt:lpstr>1_Motiv Office</vt:lpstr>
      <vt:lpstr>Budoucnost našich měst</vt:lpstr>
      <vt:lpstr>Proč zrovna Oáza?</vt:lpstr>
      <vt:lpstr>Členové našeho týmu</vt:lpstr>
      <vt:lpstr>Představení projektu</vt:lpstr>
      <vt:lpstr>Veřejný průzkum</vt:lpstr>
      <vt:lpstr>Výchozí stav</vt:lpstr>
      <vt:lpstr>Vizualizace</vt:lpstr>
      <vt:lpstr>Aktivity a cíle projektu</vt:lpstr>
      <vt:lpstr>Komunitní zahrady</vt:lpstr>
      <vt:lpstr>Organizace komunitního pěstování</vt:lpstr>
      <vt:lpstr>Venkovní posilovna</vt:lpstr>
      <vt:lpstr>Solární powerbanka</vt:lpstr>
      <vt:lpstr>Solární panel</vt:lpstr>
      <vt:lpstr>Příjemce podpory</vt:lpstr>
      <vt:lpstr>Zdroje financování</vt:lpstr>
      <vt:lpstr>Rozpočet</vt:lpstr>
      <vt:lpstr>Rozpočet</vt:lpstr>
      <vt:lpstr>Další alternativa záhonů</vt:lpstr>
      <vt:lpstr>Časový harmonogram</vt:lpstr>
      <vt:lpstr>SWOT analýza</vt:lpstr>
      <vt:lpstr>SWOT analýza</vt:lpstr>
      <vt:lpstr>Udržitelnost</vt:lpstr>
      <vt:lpstr> 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Budoucnost našich měst</dc:title>
  <dc:creator>Alexandra Klempířová</dc:creator>
  <cp:lastModifiedBy>Zuzana Erlebachová</cp:lastModifiedBy>
  <cp:revision>70</cp:revision>
  <dcterms:created xsi:type="dcterms:W3CDTF">2022-03-07T19:31:21Z</dcterms:created>
  <dcterms:modified xsi:type="dcterms:W3CDTF">2022-04-20T07:49:18Z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0x01010091E5350110CFFD47A9EA36CF1262FDE1</vt:lpwstr>
  </property>
</Properties>
</file>