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7" r:id="rId2"/>
    <p:sldMasterId id="2147483690" r:id="rId3"/>
    <p:sldMasterId id="2147483695" r:id="rId4"/>
    <p:sldMasterId id="2147483700" r:id="rId5"/>
    <p:sldMasterId id="2147483709" r:id="rId6"/>
  </p:sldMasterIdLst>
  <p:notesMasterIdLst>
    <p:notesMasterId r:id="rId35"/>
  </p:notesMasterIdLst>
  <p:handoutMasterIdLst>
    <p:handoutMasterId r:id="rId36"/>
  </p:handoutMasterIdLst>
  <p:sldIdLst>
    <p:sldId id="257" r:id="rId7"/>
    <p:sldId id="381" r:id="rId8"/>
    <p:sldId id="390" r:id="rId9"/>
    <p:sldId id="385" r:id="rId10"/>
    <p:sldId id="386" r:id="rId11"/>
    <p:sldId id="387" r:id="rId12"/>
    <p:sldId id="388" r:id="rId13"/>
    <p:sldId id="379" r:id="rId14"/>
    <p:sldId id="368" r:id="rId15"/>
    <p:sldId id="378" r:id="rId16"/>
    <p:sldId id="358" r:id="rId17"/>
    <p:sldId id="354" r:id="rId18"/>
    <p:sldId id="377" r:id="rId19"/>
    <p:sldId id="376" r:id="rId20"/>
    <p:sldId id="399" r:id="rId21"/>
    <p:sldId id="400" r:id="rId22"/>
    <p:sldId id="382" r:id="rId23"/>
    <p:sldId id="383" r:id="rId24"/>
    <p:sldId id="384" r:id="rId25"/>
    <p:sldId id="394" r:id="rId26"/>
    <p:sldId id="348" r:id="rId27"/>
    <p:sldId id="347" r:id="rId28"/>
    <p:sldId id="392" r:id="rId29"/>
    <p:sldId id="393" r:id="rId30"/>
    <p:sldId id="391" r:id="rId31"/>
    <p:sldId id="389" r:id="rId32"/>
    <p:sldId id="357" r:id="rId33"/>
    <p:sldId id="259" r:id="rId34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MASCHIO ESPOSITO" initials="NME" lastIdx="6" clrIdx="0">
    <p:extLst/>
  </p:cmAuthor>
  <p:cmAuthor id="2" name="Petra Polaskova" initials="PP" lastIdx="1" clrIdx="1">
    <p:extLst/>
  </p:cmAuthor>
  <p:cmAuthor id="3" name="Verena PRIEM" initials="VP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6707"/>
    <a:srgbClr val="DDDDDD"/>
    <a:srgbClr val="1F497D"/>
    <a:srgbClr val="9FAEE2"/>
    <a:srgbClr val="003399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Style à thème 1 - Accentuation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94" autoAdjust="0"/>
    <p:restoredTop sz="94675" autoAdjust="0"/>
  </p:normalViewPr>
  <p:slideViewPr>
    <p:cSldViewPr>
      <p:cViewPr varScale="1">
        <p:scale>
          <a:sx n="128" d="100"/>
          <a:sy n="128" d="100"/>
        </p:scale>
        <p:origin x="10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8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>
        <a:solidFill>
          <a:srgbClr val="1F497D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fr-FR" dirty="0" smtClean="0"/>
            <a:t>706</a:t>
          </a:r>
          <a:endParaRPr lang="en-GB" dirty="0"/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2"/>
              </a:solidFill>
            </a:rPr>
            <a:t>Předloženo</a:t>
          </a:r>
          <a:endParaRPr lang="en-GB" sz="1800" dirty="0">
            <a:solidFill>
              <a:schemeClr val="tx2"/>
            </a:solidFill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>
        <a:solidFill>
          <a:srgbClr val="1F497D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fr-FR" dirty="0" smtClean="0"/>
            <a:t>193</a:t>
          </a:r>
          <a:endParaRPr lang="en-GB" dirty="0"/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2"/>
              </a:solidFill>
            </a:rPr>
            <a:t>Operativní hodnocení</a:t>
          </a:r>
          <a:endParaRPr lang="en-GB" sz="1800" dirty="0">
            <a:solidFill>
              <a:schemeClr val="tx2"/>
            </a:solidFill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>
        <a:solidFill>
          <a:srgbClr val="EC6707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fr-FR" dirty="0" smtClean="0"/>
            <a:t>184</a:t>
          </a:r>
          <a:endParaRPr lang="en-GB" dirty="0"/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2"/>
              </a:solidFill>
            </a:rPr>
            <a:t>Doporučeno ke schválení/schváleno</a:t>
          </a:r>
          <a:endParaRPr lang="en-GB" sz="1800" dirty="0">
            <a:solidFill>
              <a:schemeClr val="tx2"/>
            </a:solidFill>
          </a:endParaRPr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>
        <a:solidFill>
          <a:srgbClr val="1F497D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fr-FR" dirty="0" smtClean="0"/>
            <a:t>504</a:t>
          </a:r>
          <a:endParaRPr lang="en-GB" dirty="0"/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/>
      <dgm:t>
        <a:bodyPr/>
        <a:lstStyle/>
        <a:p>
          <a:r>
            <a:rPr lang="cs-CZ" sz="1800" dirty="0" smtClean="0">
              <a:solidFill>
                <a:schemeClr val="tx2"/>
              </a:solidFill>
            </a:rPr>
            <a:t>Způsobilé</a:t>
          </a:r>
          <a:endParaRPr lang="en-GB" sz="1800" dirty="0">
            <a:solidFill>
              <a:schemeClr val="tx2"/>
            </a:solidFill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 custLinFactNeighborX="-27091" custLinFactNeighborY="-62649"/>
      <dgm:spPr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endParaRPr lang="en-GB"/>
        </a:p>
      </dgm:t>
    </dgm:pt>
    <dgm:pt modelId="{34385EE4-A1A6-404B-81EF-D3A4FC0D8C89}" type="pres">
      <dgm:prSet presAssocID="{AEA44B1C-DD47-4C6F-9CF2-70100352CB34}" presName="ParentText" presStyleLbl="node1" presStyleIdx="0" presStyleCnt="4" custLinFactNeighborX="-13344" custLinFactNeighborY="-55135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9584" custLinFactNeighborX="100000" custLinFactNeighborY="-691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 custLinFactNeighborX="-43019" custLinFactNeighborY="-5081"/>
      <dgm:spPr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endParaRPr lang="en-GB"/>
        </a:p>
      </dgm:t>
    </dgm:pt>
    <dgm:pt modelId="{5F2CF504-E557-476F-911D-8D8B8D3622BF}" type="pres">
      <dgm:prSet presAssocID="{6F2C53CA-C10C-4C8F-9C3E-C356E461F900}" presName="ParentText" presStyleLbl="node1" presStyleIdx="1" presStyleCnt="4" custLinFactNeighborX="-23736" custLinFactNeighborY="-2866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308971" custLinFactNeighborX="98104" custLinFactNeighborY="-42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 custLinFactNeighborX="-97535" custLinFactNeighborY="52487"/>
      <dgm:spPr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endParaRPr lang="en-GB"/>
        </a:p>
      </dgm:t>
    </dgm:pt>
    <dgm:pt modelId="{37FA427D-8FAB-4A25-A189-302D2B037C34}" type="pres">
      <dgm:prSet presAssocID="{4A6C19FE-9F7C-4771-AF06-CEB3263A5DA3}" presName="ParentText" presStyleLbl="node1" presStyleIdx="2" presStyleCnt="4" custLinFactNeighborX="-60604" custLinFactNeighborY="45990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NeighborX="57084" custLinFactNeighborY="561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 custLinFactNeighborX="-97471" custLinFactNeighborY="94845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301311" custLinFactY="16627" custLinFactNeighborX="-1572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7A4F8ED-63FA-4B79-B983-D5631F96E42D}" type="presOf" srcId="{7411D8E3-9513-4105-BEDA-DE703BE23921}" destId="{4523959E-61B1-4DB6-93E0-ED4AF7385743}" srcOrd="0" destOrd="0" presId="urn:microsoft.com/office/officeart/2005/8/layout/StepDownProcess"/>
    <dgm:cxn modelId="{2D04D150-0396-46BE-A96E-CCC50B7F8996}" type="presOf" srcId="{AF2811D9-4A3A-44C7-B478-34CF5C3C7249}" destId="{8EC1F5FD-4C92-44B4-8643-40AF36BBE520}" srcOrd="0" destOrd="0" presId="urn:microsoft.com/office/officeart/2005/8/layout/StepDownProcess"/>
    <dgm:cxn modelId="{351D711A-711D-496C-89C6-D66039D0EF31}" type="presOf" srcId="{4A341265-8093-463A-9D6C-8195BB5321A6}" destId="{288E516F-A578-4CF2-9E94-C4DBAF8EFDA8}" srcOrd="0" destOrd="0" presId="urn:microsoft.com/office/officeart/2005/8/layout/StepDownProcess"/>
    <dgm:cxn modelId="{79F0E482-FCD4-470C-92CD-4919C7C0DCD6}" type="presOf" srcId="{E00135B4-6F6F-4742-9F5E-762C20A7EB62}" destId="{A7E03AD5-9E81-4722-9F7B-717C4D6E6E76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7670C0A5-0764-446B-9212-839AC2E1B779}" type="presOf" srcId="{EE313EA6-FB7B-4AB1-862C-C43B71682571}" destId="{57D730D7-B82A-4D97-8CDA-2C30747A8601}" srcOrd="0" destOrd="0" presId="urn:microsoft.com/office/officeart/2005/8/layout/StepDownProcess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F96CACA2-BD83-47FD-ABAB-C8D77CC720DA}" type="presOf" srcId="{4A6C19FE-9F7C-4771-AF06-CEB3263A5DA3}" destId="{37FA427D-8FAB-4A25-A189-302D2B037C34}" srcOrd="0" destOrd="0" presId="urn:microsoft.com/office/officeart/2005/8/layout/StepDownProcess"/>
    <dgm:cxn modelId="{BD3473B7-E247-4F5D-BDA7-26D850A90390}" type="presOf" srcId="{AEA44B1C-DD47-4C6F-9CF2-70100352CB34}" destId="{34385EE4-A1A6-404B-81EF-D3A4FC0D8C89}" srcOrd="0" destOrd="0" presId="urn:microsoft.com/office/officeart/2005/8/layout/StepDownProcess"/>
    <dgm:cxn modelId="{077B1973-6C22-48E9-AB71-7B6B89B7C9BE}" type="presOf" srcId="{12EA63E1-EA35-4D5D-9957-0FDA75205B32}" destId="{09DFF623-2D78-4831-A722-1052B2112EF3}" srcOrd="0" destOrd="0" presId="urn:microsoft.com/office/officeart/2005/8/layout/StepDownProcess"/>
    <dgm:cxn modelId="{46445EA3-CC0C-4D9F-A29B-D160DC16D3B3}" type="presOf" srcId="{6F2C53CA-C10C-4C8F-9C3E-C356E461F900}" destId="{5F2CF504-E557-476F-911D-8D8B8D3622BF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5808F849-46DA-49DC-B630-1CD69181661A}" type="presParOf" srcId="{09DFF623-2D78-4831-A722-1052B2112EF3}" destId="{DB8B3D68-99D2-4151-9D17-75BD486FCFC6}" srcOrd="0" destOrd="0" presId="urn:microsoft.com/office/officeart/2005/8/layout/StepDownProcess"/>
    <dgm:cxn modelId="{98265A4B-AE9D-4C11-B030-ABF8B31825C7}" type="presParOf" srcId="{DB8B3D68-99D2-4151-9D17-75BD486FCFC6}" destId="{5F75AB49-ADC6-4087-A082-03BDF96E293F}" srcOrd="0" destOrd="0" presId="urn:microsoft.com/office/officeart/2005/8/layout/StepDownProcess"/>
    <dgm:cxn modelId="{F474A9E6-45C3-41BB-9B17-93E0098DD02F}" type="presParOf" srcId="{DB8B3D68-99D2-4151-9D17-75BD486FCFC6}" destId="{34385EE4-A1A6-404B-81EF-D3A4FC0D8C89}" srcOrd="1" destOrd="0" presId="urn:microsoft.com/office/officeart/2005/8/layout/StepDownProcess"/>
    <dgm:cxn modelId="{BD024765-DA0E-4608-896A-4C8361A337E2}" type="presParOf" srcId="{DB8B3D68-99D2-4151-9D17-75BD486FCFC6}" destId="{288E516F-A578-4CF2-9E94-C4DBAF8EFDA8}" srcOrd="2" destOrd="0" presId="urn:microsoft.com/office/officeart/2005/8/layout/StepDownProcess"/>
    <dgm:cxn modelId="{7E467B3E-101B-48E3-A608-ED5C95313752}" type="presParOf" srcId="{09DFF623-2D78-4831-A722-1052B2112EF3}" destId="{32D3DA7D-24B9-4880-8A45-0B44485C5E69}" srcOrd="1" destOrd="0" presId="urn:microsoft.com/office/officeart/2005/8/layout/StepDownProcess"/>
    <dgm:cxn modelId="{199BFD28-E868-4653-9D90-81F9DE9F3CDD}" type="presParOf" srcId="{09DFF623-2D78-4831-A722-1052B2112EF3}" destId="{837C0E5E-11CC-48F4-8DF8-C0359C753D59}" srcOrd="2" destOrd="0" presId="urn:microsoft.com/office/officeart/2005/8/layout/StepDownProcess"/>
    <dgm:cxn modelId="{6CF91627-D10F-48DD-9DDB-4F9B5A1F1EB9}" type="presParOf" srcId="{837C0E5E-11CC-48F4-8DF8-C0359C753D59}" destId="{6BE3B32E-E2D4-4E8D-9FF6-457E5916C1B6}" srcOrd="0" destOrd="0" presId="urn:microsoft.com/office/officeart/2005/8/layout/StepDownProcess"/>
    <dgm:cxn modelId="{A66CE731-7FA8-4723-9CD0-CE789A873831}" type="presParOf" srcId="{837C0E5E-11CC-48F4-8DF8-C0359C753D59}" destId="{5F2CF504-E557-476F-911D-8D8B8D3622BF}" srcOrd="1" destOrd="0" presId="urn:microsoft.com/office/officeart/2005/8/layout/StepDownProcess"/>
    <dgm:cxn modelId="{CD672EBC-9B92-4D5F-8F42-C9E53A772774}" type="presParOf" srcId="{837C0E5E-11CC-48F4-8DF8-C0359C753D59}" destId="{4523959E-61B1-4DB6-93E0-ED4AF7385743}" srcOrd="2" destOrd="0" presId="urn:microsoft.com/office/officeart/2005/8/layout/StepDownProcess"/>
    <dgm:cxn modelId="{51487816-BED5-418D-A6C7-9F5D1F3D47BA}" type="presParOf" srcId="{09DFF623-2D78-4831-A722-1052B2112EF3}" destId="{254F544B-7E9B-410B-992D-0DD44E4CED67}" srcOrd="3" destOrd="0" presId="urn:microsoft.com/office/officeart/2005/8/layout/StepDownProcess"/>
    <dgm:cxn modelId="{F7601EC3-1060-4177-A45A-2F1BE5D02DFB}" type="presParOf" srcId="{09DFF623-2D78-4831-A722-1052B2112EF3}" destId="{9CF0687D-D8A9-4CD4-B147-3531B5275997}" srcOrd="4" destOrd="0" presId="urn:microsoft.com/office/officeart/2005/8/layout/StepDownProcess"/>
    <dgm:cxn modelId="{F8A9046E-A035-49B9-825E-2B40B6F3840A}" type="presParOf" srcId="{9CF0687D-D8A9-4CD4-B147-3531B5275997}" destId="{4ECDC491-0C3C-441F-AF2F-5351E6EC239B}" srcOrd="0" destOrd="0" presId="urn:microsoft.com/office/officeart/2005/8/layout/StepDownProcess"/>
    <dgm:cxn modelId="{DC470F03-380D-4D09-9341-3173D6B93160}" type="presParOf" srcId="{9CF0687D-D8A9-4CD4-B147-3531B5275997}" destId="{37FA427D-8FAB-4A25-A189-302D2B037C34}" srcOrd="1" destOrd="0" presId="urn:microsoft.com/office/officeart/2005/8/layout/StepDownProcess"/>
    <dgm:cxn modelId="{75CDECFE-949A-42EE-9B08-0DB668183373}" type="presParOf" srcId="{9CF0687D-D8A9-4CD4-B147-3531B5275997}" destId="{A7E03AD5-9E81-4722-9F7B-717C4D6E6E76}" srcOrd="2" destOrd="0" presId="urn:microsoft.com/office/officeart/2005/8/layout/StepDownProcess"/>
    <dgm:cxn modelId="{EE227D2E-CC6C-4B51-9C9A-32C08D863458}" type="presParOf" srcId="{09DFF623-2D78-4831-A722-1052B2112EF3}" destId="{CAAEDC26-4425-4DB7-9DDF-9366EC2E1F47}" srcOrd="5" destOrd="0" presId="urn:microsoft.com/office/officeart/2005/8/layout/StepDownProcess"/>
    <dgm:cxn modelId="{A11CB5E8-7013-4C3D-94D2-8CD8E06B8A7B}" type="presParOf" srcId="{09DFF623-2D78-4831-A722-1052B2112EF3}" destId="{631DAF26-C08A-4E7E-8766-FD74BA2A437F}" srcOrd="6" destOrd="0" presId="urn:microsoft.com/office/officeart/2005/8/layout/StepDownProcess"/>
    <dgm:cxn modelId="{4C2C7AE9-3233-40EC-BAE4-7A338125F536}" type="presParOf" srcId="{631DAF26-C08A-4E7E-8766-FD74BA2A437F}" destId="{8EC1F5FD-4C92-44B4-8643-40AF36BBE520}" srcOrd="0" destOrd="0" presId="urn:microsoft.com/office/officeart/2005/8/layout/StepDownProcess"/>
    <dgm:cxn modelId="{2D2ADA2A-D869-43C1-84CE-5E3A2946B78D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>
        <a:solidFill>
          <a:srgbClr val="1F497D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cs-CZ" dirty="0" smtClean="0"/>
            <a:t>170</a:t>
          </a:r>
          <a:endParaRPr lang="en-GB" dirty="0"/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2"/>
              </a:solidFill>
            </a:rPr>
            <a:t>Předloženo</a:t>
          </a:r>
          <a:endParaRPr lang="en-GB" sz="1800" dirty="0">
            <a:solidFill>
              <a:schemeClr val="tx2"/>
            </a:solidFill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>
        <a:solidFill>
          <a:srgbClr val="1F497D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cs-CZ" dirty="0" smtClean="0"/>
            <a:t>64</a:t>
          </a:r>
          <a:endParaRPr lang="en-GB" dirty="0"/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2"/>
              </a:solidFill>
            </a:rPr>
            <a:t>Postupují do Operativní hodnocení</a:t>
          </a:r>
          <a:endParaRPr lang="en-GB" sz="1800" dirty="0">
            <a:solidFill>
              <a:schemeClr val="tx2"/>
            </a:solidFill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>
        <a:solidFill>
          <a:srgbClr val="1F497D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cs-CZ" dirty="0" smtClean="0"/>
            <a:t>139</a:t>
          </a:r>
          <a:endParaRPr lang="en-GB" dirty="0"/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/>
      <dgm:t>
        <a:bodyPr/>
        <a:lstStyle/>
        <a:p>
          <a:r>
            <a:rPr lang="cs-CZ" sz="1800" dirty="0" smtClean="0">
              <a:solidFill>
                <a:schemeClr val="tx2"/>
              </a:solidFill>
            </a:rPr>
            <a:t>Způsobilé – do strategického hodnocení</a:t>
          </a:r>
          <a:endParaRPr lang="en-GB" sz="1800" dirty="0">
            <a:solidFill>
              <a:schemeClr val="tx2"/>
            </a:solidFill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EE313EA6-FB7B-4AB1-862C-C43B71682571}">
      <dgm:prSet phldrT="[Text]" custT="1"/>
      <dgm:spPr/>
      <dgm:t>
        <a:bodyPr/>
        <a:lstStyle/>
        <a:p>
          <a:r>
            <a:rPr lang="cs-CZ" sz="1800" dirty="0" smtClean="0">
              <a:solidFill>
                <a:schemeClr val="tx2"/>
              </a:solidFill>
            </a:rPr>
            <a:t>Doporučeno ke schválení/schváleno</a:t>
          </a:r>
          <a:endParaRPr lang="en-GB" sz="1800" dirty="0">
            <a:solidFill>
              <a:schemeClr val="tx2"/>
            </a:solidFill>
          </a:endParaRPr>
        </a:p>
      </dgm:t>
    </dgm:pt>
    <dgm:pt modelId="{CAAC08E5-3BAA-4522-B9F0-36C98FD3019D}" type="sibTrans" cxnId="{1D1B0718-48BD-459D-A73D-2137952D1F5D}">
      <dgm:prSet/>
      <dgm:spPr/>
      <dgm:t>
        <a:bodyPr/>
        <a:lstStyle/>
        <a:p>
          <a:endParaRPr lang="en-GB"/>
        </a:p>
      </dgm:t>
    </dgm:pt>
    <dgm:pt modelId="{5C6D3115-0335-4148-A5F1-AE8070CFB052}" type="parTrans" cxnId="{1D1B0718-48BD-459D-A73D-2137952D1F5D}">
      <dgm:prSet/>
      <dgm:spPr/>
      <dgm:t>
        <a:bodyPr/>
        <a:lstStyle/>
        <a:p>
          <a:endParaRPr lang="en-GB"/>
        </a:p>
      </dgm:t>
    </dgm:pt>
    <dgm:pt modelId="{AF2811D9-4A3A-44C7-B478-34CF5C3C7249}">
      <dgm:prSet phldrT="[Text]"/>
      <dgm:spPr>
        <a:solidFill>
          <a:srgbClr val="EC6707"/>
        </a:solidFill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r>
            <a:rPr lang="cs-CZ" dirty="0" smtClean="0"/>
            <a:t>?</a:t>
          </a:r>
          <a:endParaRPr lang="en-GB" dirty="0"/>
        </a:p>
      </dgm:t>
    </dgm:pt>
    <dgm:pt modelId="{8082E8A6-5BE3-4D0D-B74B-79A8EC71FA90}" type="sibTrans" cxnId="{08ED59FB-A208-4AD1-9C45-D5E0B2360F44}">
      <dgm:prSet/>
      <dgm:spPr/>
      <dgm:t>
        <a:bodyPr/>
        <a:lstStyle/>
        <a:p>
          <a:endParaRPr lang="en-GB"/>
        </a:p>
      </dgm:t>
    </dgm:pt>
    <dgm:pt modelId="{CA597496-06CE-4730-B95F-2BAB0C7CC0EB}" type="parTrans" cxnId="{08ED59FB-A208-4AD1-9C45-D5E0B2360F44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3" custLinFactNeighborX="-27091" custLinFactNeighborY="-62649"/>
      <dgm:spPr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endParaRPr lang="en-GB"/>
        </a:p>
      </dgm:t>
    </dgm:pt>
    <dgm:pt modelId="{34385EE4-A1A6-404B-81EF-D3A4FC0D8C89}" type="pres">
      <dgm:prSet presAssocID="{AEA44B1C-DD47-4C6F-9CF2-70100352CB34}" presName="ParentText" presStyleLbl="node1" presStyleIdx="0" presStyleCnt="4" custLinFactNeighborX="-13344" custLinFactNeighborY="-55135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4" custScaleX="446748" custLinFactX="69584" custLinFactNeighborX="100000" custLinFactNeighborY="-691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3" custLinFactNeighborX="-43019" custLinFactNeighborY="-5081"/>
      <dgm:spPr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endParaRPr lang="en-GB"/>
        </a:p>
      </dgm:t>
    </dgm:pt>
    <dgm:pt modelId="{5F2CF504-E557-476F-911D-8D8B8D3622BF}" type="pres">
      <dgm:prSet presAssocID="{6F2C53CA-C10C-4C8F-9C3E-C356E461F900}" presName="ParentText" presStyleLbl="node1" presStyleIdx="1" presStyleCnt="4" custLinFactNeighborX="-23736" custLinFactNeighborY="-2866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4" custScaleX="308971" custLinFactNeighborX="98104" custLinFactNeighborY="-42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4ECDC491-0C3C-441F-AF2F-5351E6EC239B}" type="pres">
      <dgm:prSet presAssocID="{4A6C19FE-9F7C-4771-AF06-CEB3263A5DA3}" presName="bentUpArrow1" presStyleLbl="alignImgPlace1" presStyleIdx="2" presStyleCnt="3" custLinFactNeighborX="-97535" custLinFactNeighborY="52487"/>
      <dgm:spPr>
        <a:effectLst/>
        <a:scene3d>
          <a:camera prst="orthographicFront"/>
          <a:lightRig rig="flat" dir="t"/>
        </a:scene3d>
        <a:sp3d prstMaterial="plastic">
          <a:bevelB w="88900" h="31750" prst="angle"/>
        </a:sp3d>
      </dgm:spPr>
      <dgm:t>
        <a:bodyPr/>
        <a:lstStyle/>
        <a:p>
          <a:endParaRPr lang="en-GB"/>
        </a:p>
      </dgm:t>
    </dgm:pt>
    <dgm:pt modelId="{37FA427D-8FAB-4A25-A189-302D2B037C34}" type="pres">
      <dgm:prSet presAssocID="{4A6C19FE-9F7C-4771-AF06-CEB3263A5DA3}" presName="ParentText" presStyleLbl="node1" presStyleIdx="2" presStyleCnt="4" custLinFactNeighborX="-60604" custLinFactNeighborY="45990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A7E03AD5-9E81-4722-9F7B-717C4D6E6E76}" type="pres">
      <dgm:prSet presAssocID="{4A6C19FE-9F7C-4771-AF06-CEB3263A5DA3}" presName="ChildText" presStyleLbl="revTx" presStyleIdx="2" presStyleCnt="4" custScaleX="345549" custLinFactNeighborX="57084" custLinFactNeighborY="5618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AAEDC26-4425-4DB7-9DDF-9366EC2E1F47}" type="pres">
      <dgm:prSet presAssocID="{4D2F69D8-1759-4483-ADA1-67698F1E704D}" presName="sibTrans" presStyleCnt="0"/>
      <dgm:spPr/>
    </dgm:pt>
    <dgm:pt modelId="{631DAF26-C08A-4E7E-8766-FD74BA2A437F}" type="pres">
      <dgm:prSet presAssocID="{AF2811D9-4A3A-44C7-B478-34CF5C3C7249}" presName="composite" presStyleCnt="0"/>
      <dgm:spPr/>
    </dgm:pt>
    <dgm:pt modelId="{8EC1F5FD-4C92-44B4-8643-40AF36BBE520}" type="pres">
      <dgm:prSet presAssocID="{AF2811D9-4A3A-44C7-B478-34CF5C3C7249}" presName="ParentText" presStyleLbl="node1" presStyleIdx="3" presStyleCnt="4" custLinFactNeighborX="-97471" custLinFactNeighborY="94845">
        <dgm:presLayoutVars>
          <dgm:chMax val="1"/>
          <dgm:chPref val="1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GB"/>
        </a:p>
      </dgm:t>
    </dgm:pt>
    <dgm:pt modelId="{57D730D7-B82A-4D97-8CDA-2C30747A8601}" type="pres">
      <dgm:prSet presAssocID="{AF2811D9-4A3A-44C7-B478-34CF5C3C7249}" presName="FinalChildText" presStyleLbl="revTx" presStyleIdx="3" presStyleCnt="4" custScaleX="301311" custLinFactY="16627" custLinFactNeighborX="-15726" custLinFactNeighborY="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23CB7E-A934-4D16-8503-F5ADB3A22FBE}" type="presOf" srcId="{6F2C53CA-C10C-4C8F-9C3E-C356E461F900}" destId="{5F2CF504-E557-476F-911D-8D8B8D3622BF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8ED59FB-A208-4AD1-9C45-D5E0B2360F44}" srcId="{12EA63E1-EA35-4D5D-9957-0FDA75205B32}" destId="{AF2811D9-4A3A-44C7-B478-34CF5C3C7249}" srcOrd="3" destOrd="0" parTransId="{CA597496-06CE-4730-B95F-2BAB0C7CC0EB}" sibTransId="{8082E8A6-5BE3-4D0D-B74B-79A8EC71FA90}"/>
    <dgm:cxn modelId="{1D1B0718-48BD-459D-A73D-2137952D1F5D}" srcId="{AF2811D9-4A3A-44C7-B478-34CF5C3C7249}" destId="{EE313EA6-FB7B-4AB1-862C-C43B71682571}" srcOrd="0" destOrd="0" parTransId="{5C6D3115-0335-4148-A5F1-AE8070CFB052}" sibTransId="{CAAC08E5-3BAA-4522-B9F0-36C98FD3019D}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616ACF33-B543-4A1F-966B-BA165D31C6B1}" type="presOf" srcId="{12EA63E1-EA35-4D5D-9957-0FDA75205B32}" destId="{09DFF623-2D78-4831-A722-1052B2112EF3}" srcOrd="0" destOrd="0" presId="urn:microsoft.com/office/officeart/2005/8/layout/StepDownProcess"/>
    <dgm:cxn modelId="{5521E753-B04D-4EF6-ABFF-42C27C77D820}" type="presOf" srcId="{AF2811D9-4A3A-44C7-B478-34CF5C3C7249}" destId="{8EC1F5FD-4C92-44B4-8643-40AF36BBE520}" srcOrd="0" destOrd="0" presId="urn:microsoft.com/office/officeart/2005/8/layout/StepDownProcess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C0655F0A-1348-44CA-BDF6-6307D884856D}" type="presOf" srcId="{AEA44B1C-DD47-4C6F-9CF2-70100352CB34}" destId="{34385EE4-A1A6-404B-81EF-D3A4FC0D8C89}" srcOrd="0" destOrd="0" presId="urn:microsoft.com/office/officeart/2005/8/layout/StepDownProcess"/>
    <dgm:cxn modelId="{43A72E43-04AF-4E2C-9AF2-A38B5EED1FFE}" type="presOf" srcId="{7411D8E3-9513-4105-BEDA-DE703BE23921}" destId="{4523959E-61B1-4DB6-93E0-ED4AF7385743}" srcOrd="0" destOrd="0" presId="urn:microsoft.com/office/officeart/2005/8/layout/StepDownProcess"/>
    <dgm:cxn modelId="{81AAAEA5-15B9-41DF-A599-C6A6F88C0F04}" type="presOf" srcId="{4A341265-8093-463A-9D6C-8195BB5321A6}" destId="{288E516F-A578-4CF2-9E94-C4DBAF8EFDA8}" srcOrd="0" destOrd="0" presId="urn:microsoft.com/office/officeart/2005/8/layout/StepDownProcess"/>
    <dgm:cxn modelId="{B1DC4D71-FD7C-4094-8D59-FF641C30C07C}" type="presOf" srcId="{4A6C19FE-9F7C-4771-AF06-CEB3263A5DA3}" destId="{37FA427D-8FAB-4A25-A189-302D2B037C34}" srcOrd="0" destOrd="0" presId="urn:microsoft.com/office/officeart/2005/8/layout/StepDownProcess"/>
    <dgm:cxn modelId="{9B6B06F8-67D3-4415-B2C0-1A627B8050F4}" type="presOf" srcId="{E00135B4-6F6F-4742-9F5E-762C20A7EB62}" destId="{A7E03AD5-9E81-4722-9F7B-717C4D6E6E76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838CD0FE-6F51-4467-B977-389AA50BF43F}" type="presOf" srcId="{EE313EA6-FB7B-4AB1-862C-C43B71682571}" destId="{57D730D7-B82A-4D97-8CDA-2C30747A8601}" srcOrd="0" destOrd="0" presId="urn:microsoft.com/office/officeart/2005/8/layout/StepDownProcess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06F7D8C2-3BD0-4623-BB77-276EA96AB0AD}" type="presParOf" srcId="{09DFF623-2D78-4831-A722-1052B2112EF3}" destId="{DB8B3D68-99D2-4151-9D17-75BD486FCFC6}" srcOrd="0" destOrd="0" presId="urn:microsoft.com/office/officeart/2005/8/layout/StepDownProcess"/>
    <dgm:cxn modelId="{27FC7446-F6AE-4FF8-A0B4-CDC14D339900}" type="presParOf" srcId="{DB8B3D68-99D2-4151-9D17-75BD486FCFC6}" destId="{5F75AB49-ADC6-4087-A082-03BDF96E293F}" srcOrd="0" destOrd="0" presId="urn:microsoft.com/office/officeart/2005/8/layout/StepDownProcess"/>
    <dgm:cxn modelId="{3AEC7E1E-C7C0-4EDC-8D0A-B727383EBE7C}" type="presParOf" srcId="{DB8B3D68-99D2-4151-9D17-75BD486FCFC6}" destId="{34385EE4-A1A6-404B-81EF-D3A4FC0D8C89}" srcOrd="1" destOrd="0" presId="urn:microsoft.com/office/officeart/2005/8/layout/StepDownProcess"/>
    <dgm:cxn modelId="{FB5AB3DD-4520-44D4-9E8B-10D4C6A60D15}" type="presParOf" srcId="{DB8B3D68-99D2-4151-9D17-75BD486FCFC6}" destId="{288E516F-A578-4CF2-9E94-C4DBAF8EFDA8}" srcOrd="2" destOrd="0" presId="urn:microsoft.com/office/officeart/2005/8/layout/StepDownProcess"/>
    <dgm:cxn modelId="{E7ADD5CB-CBF4-4D04-B54B-C7FE6FA1F5A9}" type="presParOf" srcId="{09DFF623-2D78-4831-A722-1052B2112EF3}" destId="{32D3DA7D-24B9-4880-8A45-0B44485C5E69}" srcOrd="1" destOrd="0" presId="urn:microsoft.com/office/officeart/2005/8/layout/StepDownProcess"/>
    <dgm:cxn modelId="{F4C15A44-FA9B-4C14-97A3-93DAB459ADFA}" type="presParOf" srcId="{09DFF623-2D78-4831-A722-1052B2112EF3}" destId="{837C0E5E-11CC-48F4-8DF8-C0359C753D59}" srcOrd="2" destOrd="0" presId="urn:microsoft.com/office/officeart/2005/8/layout/StepDownProcess"/>
    <dgm:cxn modelId="{9B4C9F82-2A84-4E99-84E8-0D2C80A1EA7C}" type="presParOf" srcId="{837C0E5E-11CC-48F4-8DF8-C0359C753D59}" destId="{6BE3B32E-E2D4-4E8D-9FF6-457E5916C1B6}" srcOrd="0" destOrd="0" presId="urn:microsoft.com/office/officeart/2005/8/layout/StepDownProcess"/>
    <dgm:cxn modelId="{AB6C17C2-40B4-4BF7-B562-1AA8835F7CEB}" type="presParOf" srcId="{837C0E5E-11CC-48F4-8DF8-C0359C753D59}" destId="{5F2CF504-E557-476F-911D-8D8B8D3622BF}" srcOrd="1" destOrd="0" presId="urn:microsoft.com/office/officeart/2005/8/layout/StepDownProcess"/>
    <dgm:cxn modelId="{ECA8E467-6E40-4C4A-BE6A-AB4298FF546B}" type="presParOf" srcId="{837C0E5E-11CC-48F4-8DF8-C0359C753D59}" destId="{4523959E-61B1-4DB6-93E0-ED4AF7385743}" srcOrd="2" destOrd="0" presId="urn:microsoft.com/office/officeart/2005/8/layout/StepDownProcess"/>
    <dgm:cxn modelId="{63A33CE6-F40C-4176-A8BA-9D2EC93C5E3F}" type="presParOf" srcId="{09DFF623-2D78-4831-A722-1052B2112EF3}" destId="{254F544B-7E9B-410B-992D-0DD44E4CED67}" srcOrd="3" destOrd="0" presId="urn:microsoft.com/office/officeart/2005/8/layout/StepDownProcess"/>
    <dgm:cxn modelId="{DF1B18D0-6C07-4A66-B0B6-A41A5AC40553}" type="presParOf" srcId="{09DFF623-2D78-4831-A722-1052B2112EF3}" destId="{9CF0687D-D8A9-4CD4-B147-3531B5275997}" srcOrd="4" destOrd="0" presId="urn:microsoft.com/office/officeart/2005/8/layout/StepDownProcess"/>
    <dgm:cxn modelId="{B3B055D6-405F-4E90-8EF6-7B2572107A47}" type="presParOf" srcId="{9CF0687D-D8A9-4CD4-B147-3531B5275997}" destId="{4ECDC491-0C3C-441F-AF2F-5351E6EC239B}" srcOrd="0" destOrd="0" presId="urn:microsoft.com/office/officeart/2005/8/layout/StepDownProcess"/>
    <dgm:cxn modelId="{130C0F50-F657-49DC-AD55-F8062C102AE5}" type="presParOf" srcId="{9CF0687D-D8A9-4CD4-B147-3531B5275997}" destId="{37FA427D-8FAB-4A25-A189-302D2B037C34}" srcOrd="1" destOrd="0" presId="urn:microsoft.com/office/officeart/2005/8/layout/StepDownProcess"/>
    <dgm:cxn modelId="{926B8D38-AADD-4773-A7C0-F3581C988224}" type="presParOf" srcId="{9CF0687D-D8A9-4CD4-B147-3531B5275997}" destId="{A7E03AD5-9E81-4722-9F7B-717C4D6E6E76}" srcOrd="2" destOrd="0" presId="urn:microsoft.com/office/officeart/2005/8/layout/StepDownProcess"/>
    <dgm:cxn modelId="{5EDBF2BC-21E3-4E35-AD67-1E613F333A8C}" type="presParOf" srcId="{09DFF623-2D78-4831-A722-1052B2112EF3}" destId="{CAAEDC26-4425-4DB7-9DDF-9366EC2E1F47}" srcOrd="5" destOrd="0" presId="urn:microsoft.com/office/officeart/2005/8/layout/StepDownProcess"/>
    <dgm:cxn modelId="{B96E4E7F-D2B6-4799-A195-01F5F36EC097}" type="presParOf" srcId="{09DFF623-2D78-4831-A722-1052B2112EF3}" destId="{631DAF26-C08A-4E7E-8766-FD74BA2A437F}" srcOrd="6" destOrd="0" presId="urn:microsoft.com/office/officeart/2005/8/layout/StepDownProcess"/>
    <dgm:cxn modelId="{03260302-74ED-450F-B267-70B0AE69BA1B}" type="presParOf" srcId="{631DAF26-C08A-4E7E-8766-FD74BA2A437F}" destId="{8EC1F5FD-4C92-44B4-8643-40AF36BBE520}" srcOrd="0" destOrd="0" presId="urn:microsoft.com/office/officeart/2005/8/layout/StepDownProcess"/>
    <dgm:cxn modelId="{8B65182F-9745-438A-91FA-361031C8D1ED}" type="presParOf" srcId="{631DAF26-C08A-4E7E-8766-FD74BA2A437F}" destId="{57D730D7-B82A-4D97-8CDA-2C30747A8601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/>
      <dgm:t>
        <a:bodyPr/>
        <a:lstStyle/>
        <a:p>
          <a:r>
            <a:rPr lang="cs-CZ" dirty="0" smtClean="0"/>
            <a:t>170</a:t>
          </a:r>
          <a:endParaRPr lang="en-GB" dirty="0"/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/>
      <dgm:t>
        <a:bodyPr/>
        <a:lstStyle/>
        <a:p>
          <a:r>
            <a:rPr lang="cs-CZ" sz="1200" dirty="0" smtClean="0">
              <a:solidFill>
                <a:schemeClr val="tx2"/>
              </a:solidFill>
            </a:rPr>
            <a:t>Předloženo</a:t>
          </a:r>
          <a:endParaRPr lang="en-GB" sz="1200" dirty="0">
            <a:solidFill>
              <a:schemeClr val="tx2"/>
            </a:solidFill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/>
      <dgm:t>
        <a:bodyPr/>
        <a:lstStyle/>
        <a:p>
          <a:r>
            <a:rPr lang="cs-CZ" dirty="0" smtClean="0"/>
            <a:t>64</a:t>
          </a:r>
          <a:endParaRPr lang="en-GB" dirty="0"/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/>
      <dgm:t>
        <a:bodyPr/>
        <a:lstStyle/>
        <a:p>
          <a:r>
            <a:rPr lang="cs-CZ" sz="1200" dirty="0" smtClean="0">
              <a:solidFill>
                <a:schemeClr val="tx2"/>
              </a:solidFill>
            </a:rPr>
            <a:t>Doporučeno pro OH</a:t>
          </a:r>
          <a:endParaRPr lang="en-GB" sz="1200" dirty="0">
            <a:solidFill>
              <a:schemeClr val="tx2"/>
            </a:solidFill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/>
      <dgm:t>
        <a:bodyPr/>
        <a:lstStyle/>
        <a:p>
          <a:r>
            <a:rPr lang="cs-CZ" dirty="0" smtClean="0"/>
            <a:t>139</a:t>
          </a:r>
          <a:endParaRPr lang="en-GB" dirty="0"/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/>
      <dgm:t>
        <a:bodyPr/>
        <a:lstStyle/>
        <a:p>
          <a:r>
            <a:rPr lang="cs-CZ" sz="1200" dirty="0" smtClean="0">
              <a:solidFill>
                <a:schemeClr val="tx2"/>
              </a:solidFill>
            </a:rPr>
            <a:t>Způsobilé</a:t>
          </a:r>
          <a:endParaRPr lang="en-GB" sz="1200" dirty="0">
            <a:solidFill>
              <a:schemeClr val="tx2"/>
            </a:solidFill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2" custLinFactNeighborX="-38057" custLinFactNeighborY="12894"/>
      <dgm:spPr/>
      <dgm:t>
        <a:bodyPr/>
        <a:lstStyle/>
        <a:p>
          <a:endParaRPr lang="cs-CZ"/>
        </a:p>
      </dgm:t>
    </dgm:pt>
    <dgm:pt modelId="{34385EE4-A1A6-404B-81EF-D3A4FC0D8C89}" type="pres">
      <dgm:prSet presAssocID="{AEA44B1C-DD47-4C6F-9CF2-70100352CB34}" presName="ParentText" presStyleLbl="node1" presStyleIdx="0" presStyleCnt="3" custScaleY="72829" custLinFactNeighborX="-15440" custLinFactNeighborY="2207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3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2" custLinFactNeighborX="-13587" custLinFactNeighborY="-9911"/>
      <dgm:spPr/>
      <dgm:t>
        <a:bodyPr/>
        <a:lstStyle/>
        <a:p>
          <a:endParaRPr lang="cs-CZ"/>
        </a:p>
      </dgm:t>
    </dgm:pt>
    <dgm:pt modelId="{5F2CF504-E557-476F-911D-8D8B8D3622BF}" type="pres">
      <dgm:prSet presAssocID="{6F2C53CA-C10C-4C8F-9C3E-C356E461F900}" presName="ParentText" presStyleLbl="node1" presStyleIdx="1" presStyleCnt="3" custScaleY="8324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3" custScaleX="308971" custLinFactX="4685" custLinFactNeighborX="100000" custLinFactNeighborY="43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37FA427D-8FAB-4A25-A189-302D2B037C34}" type="pres">
      <dgm:prSet presAssocID="{4A6C19FE-9F7C-4771-AF06-CEB3263A5DA3}" presName="ParentText" presStyleLbl="node1" presStyleIdx="2" presStyleCnt="3" custFlipHor="1" custScaleX="93495" custScaleY="76408" custLinFactNeighborX="-24721" custLinFactNeighborY="7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06BF0A6-12C7-4F9A-81DD-C710438A971B}" type="pres">
      <dgm:prSet presAssocID="{4A6C19FE-9F7C-4771-AF06-CEB3263A5DA3}" presName="FinalChildText" presStyleLbl="revTx" presStyleIdx="2" presStyleCnt="3" custScaleX="178888" custLinFactNeighborX="69580" custLinFactNeighborY="-50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CD4504A9-C420-434B-8DF7-D61735F9BD87}" type="presOf" srcId="{AEA44B1C-DD47-4C6F-9CF2-70100352CB34}" destId="{34385EE4-A1A6-404B-81EF-D3A4FC0D8C89}" srcOrd="0" destOrd="0" presId="urn:microsoft.com/office/officeart/2005/8/layout/StepDownProcess"/>
    <dgm:cxn modelId="{0E26CC1A-CAB6-41F6-A38A-E08884E755F5}" type="presOf" srcId="{7411D8E3-9513-4105-BEDA-DE703BE23921}" destId="{4523959E-61B1-4DB6-93E0-ED4AF7385743}" srcOrd="0" destOrd="0" presId="urn:microsoft.com/office/officeart/2005/8/layout/StepDownProcess"/>
    <dgm:cxn modelId="{D43606FC-8D44-4C13-99F8-E001A7B16109}" type="presOf" srcId="{4A341265-8093-463A-9D6C-8195BB5321A6}" destId="{288E516F-A578-4CF2-9E94-C4DBAF8EFDA8}" srcOrd="0" destOrd="0" presId="urn:microsoft.com/office/officeart/2005/8/layout/StepDownProcess"/>
    <dgm:cxn modelId="{2C972A64-75D6-41FE-97C0-AC3B312BA0F5}" type="presOf" srcId="{12EA63E1-EA35-4D5D-9957-0FDA75205B32}" destId="{09DFF623-2D78-4831-A722-1052B2112EF3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7040D1A9-93A1-448F-87EA-0C4FB9E51C41}" type="presOf" srcId="{6F2C53CA-C10C-4C8F-9C3E-C356E461F900}" destId="{5F2CF504-E557-476F-911D-8D8B8D3622BF}" srcOrd="0" destOrd="0" presId="urn:microsoft.com/office/officeart/2005/8/layout/StepDownProcess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62FB3E60-B5B1-40D8-AC69-5A2A6BF97C00}" type="presOf" srcId="{E00135B4-6F6F-4742-9F5E-762C20A7EB62}" destId="{D06BF0A6-12C7-4F9A-81DD-C710438A971B}" srcOrd="0" destOrd="0" presId="urn:microsoft.com/office/officeart/2005/8/layout/StepDownProcess"/>
    <dgm:cxn modelId="{1C7AB787-7302-4CE9-A2D4-262C377196B5}" type="presOf" srcId="{4A6C19FE-9F7C-4771-AF06-CEB3263A5DA3}" destId="{37FA427D-8FAB-4A25-A189-302D2B037C34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F1C2A99E-554F-4A20-83BD-D54C253C6D5E}" type="presParOf" srcId="{09DFF623-2D78-4831-A722-1052B2112EF3}" destId="{DB8B3D68-99D2-4151-9D17-75BD486FCFC6}" srcOrd="0" destOrd="0" presId="urn:microsoft.com/office/officeart/2005/8/layout/StepDownProcess"/>
    <dgm:cxn modelId="{09F7C16D-8FA9-4150-955A-4A6989C90646}" type="presParOf" srcId="{DB8B3D68-99D2-4151-9D17-75BD486FCFC6}" destId="{5F75AB49-ADC6-4087-A082-03BDF96E293F}" srcOrd="0" destOrd="0" presId="urn:microsoft.com/office/officeart/2005/8/layout/StepDownProcess"/>
    <dgm:cxn modelId="{27A837D0-2B50-4D54-97FA-008D095F1992}" type="presParOf" srcId="{DB8B3D68-99D2-4151-9D17-75BD486FCFC6}" destId="{34385EE4-A1A6-404B-81EF-D3A4FC0D8C89}" srcOrd="1" destOrd="0" presId="urn:microsoft.com/office/officeart/2005/8/layout/StepDownProcess"/>
    <dgm:cxn modelId="{B0E044F9-3D25-4034-BF33-52FAAF172CB6}" type="presParOf" srcId="{DB8B3D68-99D2-4151-9D17-75BD486FCFC6}" destId="{288E516F-A578-4CF2-9E94-C4DBAF8EFDA8}" srcOrd="2" destOrd="0" presId="urn:microsoft.com/office/officeart/2005/8/layout/StepDownProcess"/>
    <dgm:cxn modelId="{5CC47752-A3F4-492C-87CE-5415121B78A9}" type="presParOf" srcId="{09DFF623-2D78-4831-A722-1052B2112EF3}" destId="{32D3DA7D-24B9-4880-8A45-0B44485C5E69}" srcOrd="1" destOrd="0" presId="urn:microsoft.com/office/officeart/2005/8/layout/StepDownProcess"/>
    <dgm:cxn modelId="{FAB33BA9-E635-487B-9A7B-F6DC8FDAAFC3}" type="presParOf" srcId="{09DFF623-2D78-4831-A722-1052B2112EF3}" destId="{837C0E5E-11CC-48F4-8DF8-C0359C753D59}" srcOrd="2" destOrd="0" presId="urn:microsoft.com/office/officeart/2005/8/layout/StepDownProcess"/>
    <dgm:cxn modelId="{2924CF70-9FDD-4725-916D-CD0E0CE200DF}" type="presParOf" srcId="{837C0E5E-11CC-48F4-8DF8-C0359C753D59}" destId="{6BE3B32E-E2D4-4E8D-9FF6-457E5916C1B6}" srcOrd="0" destOrd="0" presId="urn:microsoft.com/office/officeart/2005/8/layout/StepDownProcess"/>
    <dgm:cxn modelId="{EA47D164-8F15-493F-BDE9-6D0F8D09FB2C}" type="presParOf" srcId="{837C0E5E-11CC-48F4-8DF8-C0359C753D59}" destId="{5F2CF504-E557-476F-911D-8D8B8D3622BF}" srcOrd="1" destOrd="0" presId="urn:microsoft.com/office/officeart/2005/8/layout/StepDownProcess"/>
    <dgm:cxn modelId="{B7C46756-5E0B-496D-B208-D610BA42026E}" type="presParOf" srcId="{837C0E5E-11CC-48F4-8DF8-C0359C753D59}" destId="{4523959E-61B1-4DB6-93E0-ED4AF7385743}" srcOrd="2" destOrd="0" presId="urn:microsoft.com/office/officeart/2005/8/layout/StepDownProcess"/>
    <dgm:cxn modelId="{9799E2F0-0ACA-4524-B89D-7831089FDBA3}" type="presParOf" srcId="{09DFF623-2D78-4831-A722-1052B2112EF3}" destId="{254F544B-7E9B-410B-992D-0DD44E4CED67}" srcOrd="3" destOrd="0" presId="urn:microsoft.com/office/officeart/2005/8/layout/StepDownProcess"/>
    <dgm:cxn modelId="{4751C0DD-56EB-46EA-A207-138D7896D458}" type="presParOf" srcId="{09DFF623-2D78-4831-A722-1052B2112EF3}" destId="{9CF0687D-D8A9-4CD4-B147-3531B5275997}" srcOrd="4" destOrd="0" presId="urn:microsoft.com/office/officeart/2005/8/layout/StepDownProcess"/>
    <dgm:cxn modelId="{5FAB47D2-675B-45CF-8772-419D804F9B92}" type="presParOf" srcId="{9CF0687D-D8A9-4CD4-B147-3531B5275997}" destId="{37FA427D-8FAB-4A25-A189-302D2B037C34}" srcOrd="0" destOrd="0" presId="urn:microsoft.com/office/officeart/2005/8/layout/StepDownProcess"/>
    <dgm:cxn modelId="{06E43FD2-62A2-4CB6-A54D-A37DE5D5328E}" type="presParOf" srcId="{9CF0687D-D8A9-4CD4-B147-3531B5275997}" destId="{D06BF0A6-12C7-4F9A-81DD-C710438A971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EA63E1-EA35-4D5D-9957-0FDA75205B32}" type="doc">
      <dgm:prSet loTypeId="urn:microsoft.com/office/officeart/2005/8/layout/StepDownProcess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AEA44B1C-DD47-4C6F-9CF2-70100352CB34}">
      <dgm:prSet phldrT="[Text]"/>
      <dgm:spPr/>
      <dgm:t>
        <a:bodyPr/>
        <a:lstStyle/>
        <a:p>
          <a:r>
            <a:rPr lang="cs-CZ" dirty="0" smtClean="0"/>
            <a:t>17</a:t>
          </a:r>
          <a:endParaRPr lang="en-GB" dirty="0"/>
        </a:p>
      </dgm:t>
    </dgm:pt>
    <dgm:pt modelId="{593CC990-734A-498E-9B42-08DCC3E402B6}" type="parTrans" cxnId="{67A4F497-59EC-4E74-9230-172361A9114A}">
      <dgm:prSet/>
      <dgm:spPr/>
      <dgm:t>
        <a:bodyPr/>
        <a:lstStyle/>
        <a:p>
          <a:endParaRPr lang="en-GB"/>
        </a:p>
      </dgm:t>
    </dgm:pt>
    <dgm:pt modelId="{F366148D-CFB6-45D1-8A25-DED5C5BAB721}" type="sibTrans" cxnId="{67A4F497-59EC-4E74-9230-172361A9114A}">
      <dgm:prSet/>
      <dgm:spPr/>
      <dgm:t>
        <a:bodyPr/>
        <a:lstStyle/>
        <a:p>
          <a:endParaRPr lang="en-GB"/>
        </a:p>
      </dgm:t>
    </dgm:pt>
    <dgm:pt modelId="{4A341265-8093-463A-9D6C-8195BB5321A6}">
      <dgm:prSet phldrT="[Text]" custT="1"/>
      <dgm:spPr/>
      <dgm:t>
        <a:bodyPr/>
        <a:lstStyle/>
        <a:p>
          <a:r>
            <a:rPr lang="cs-CZ" sz="1200" dirty="0" smtClean="0">
              <a:solidFill>
                <a:schemeClr val="tx2"/>
              </a:solidFill>
            </a:rPr>
            <a:t>Předloženo (3 CZ LP, 19 partnerů)</a:t>
          </a:r>
          <a:endParaRPr lang="en-GB" sz="1200" dirty="0">
            <a:solidFill>
              <a:schemeClr val="tx2"/>
            </a:solidFill>
          </a:endParaRPr>
        </a:p>
      </dgm:t>
    </dgm:pt>
    <dgm:pt modelId="{D55D2B36-A9A0-4FAB-9789-8873D32FC4A0}" type="parTrans" cxnId="{C6398CEC-22E0-4E90-B34A-EBC9A37195A6}">
      <dgm:prSet/>
      <dgm:spPr/>
      <dgm:t>
        <a:bodyPr/>
        <a:lstStyle/>
        <a:p>
          <a:endParaRPr lang="en-GB"/>
        </a:p>
      </dgm:t>
    </dgm:pt>
    <dgm:pt modelId="{43CD2D41-71AD-44EE-A312-164F5453B2F0}" type="sibTrans" cxnId="{C6398CEC-22E0-4E90-B34A-EBC9A37195A6}">
      <dgm:prSet/>
      <dgm:spPr/>
      <dgm:t>
        <a:bodyPr/>
        <a:lstStyle/>
        <a:p>
          <a:endParaRPr lang="en-GB"/>
        </a:p>
      </dgm:t>
    </dgm:pt>
    <dgm:pt modelId="{E00135B4-6F6F-4742-9F5E-762C20A7EB62}">
      <dgm:prSet phldrT="[Text]" custT="1"/>
      <dgm:spPr/>
      <dgm:t>
        <a:bodyPr/>
        <a:lstStyle/>
        <a:p>
          <a:r>
            <a:rPr lang="cs-CZ" sz="1200" dirty="0" smtClean="0">
              <a:solidFill>
                <a:schemeClr val="tx2"/>
              </a:solidFill>
            </a:rPr>
            <a:t>Doporučeno pro OH</a:t>
          </a:r>
          <a:endParaRPr lang="en-GB" sz="1200" dirty="0">
            <a:solidFill>
              <a:schemeClr val="tx2"/>
            </a:solidFill>
          </a:endParaRPr>
        </a:p>
      </dgm:t>
    </dgm:pt>
    <dgm:pt modelId="{0E38D997-B5C3-4EA7-AF57-5A086D27C1CD}" type="parTrans" cxnId="{C8A7616D-65D7-4085-934D-AFD32EA18260}">
      <dgm:prSet/>
      <dgm:spPr/>
      <dgm:t>
        <a:bodyPr/>
        <a:lstStyle/>
        <a:p>
          <a:endParaRPr lang="en-GB"/>
        </a:p>
      </dgm:t>
    </dgm:pt>
    <dgm:pt modelId="{583920AC-2408-42DD-87FC-16CAD941AB8B}" type="sibTrans" cxnId="{C8A7616D-65D7-4085-934D-AFD32EA18260}">
      <dgm:prSet/>
      <dgm:spPr/>
      <dgm:t>
        <a:bodyPr/>
        <a:lstStyle/>
        <a:p>
          <a:endParaRPr lang="en-GB"/>
        </a:p>
      </dgm:t>
    </dgm:pt>
    <dgm:pt modelId="{6F2C53CA-C10C-4C8F-9C3E-C356E461F900}">
      <dgm:prSet/>
      <dgm:spPr/>
      <dgm:t>
        <a:bodyPr/>
        <a:lstStyle/>
        <a:p>
          <a:r>
            <a:rPr lang="cs-CZ" dirty="0" smtClean="0"/>
            <a:t>15</a:t>
          </a:r>
          <a:endParaRPr lang="en-GB" dirty="0"/>
        </a:p>
      </dgm:t>
    </dgm:pt>
    <dgm:pt modelId="{3EF0F582-E19B-4F5E-9E21-BCB49F6468C7}" type="parTrans" cxnId="{4464EE73-1D93-404D-80DD-BE47B8D16A7E}">
      <dgm:prSet/>
      <dgm:spPr/>
      <dgm:t>
        <a:bodyPr/>
        <a:lstStyle/>
        <a:p>
          <a:endParaRPr lang="en-GB"/>
        </a:p>
      </dgm:t>
    </dgm:pt>
    <dgm:pt modelId="{56700A8C-7AC3-42CB-9C06-467F1C630E1C}" type="sibTrans" cxnId="{4464EE73-1D93-404D-80DD-BE47B8D16A7E}">
      <dgm:prSet/>
      <dgm:spPr/>
      <dgm:t>
        <a:bodyPr/>
        <a:lstStyle/>
        <a:p>
          <a:endParaRPr lang="en-GB"/>
        </a:p>
      </dgm:t>
    </dgm:pt>
    <dgm:pt modelId="{7411D8E3-9513-4105-BEDA-DE703BE23921}">
      <dgm:prSet custT="1"/>
      <dgm:spPr/>
      <dgm:t>
        <a:bodyPr/>
        <a:lstStyle/>
        <a:p>
          <a:r>
            <a:rPr lang="cs-CZ" sz="1200" dirty="0" smtClean="0">
              <a:solidFill>
                <a:schemeClr val="tx2"/>
              </a:solidFill>
            </a:rPr>
            <a:t>Způsobilé (2 CZ LP)</a:t>
          </a:r>
          <a:endParaRPr lang="en-GB" sz="1200" dirty="0">
            <a:solidFill>
              <a:schemeClr val="tx2"/>
            </a:solidFill>
          </a:endParaRPr>
        </a:p>
      </dgm:t>
    </dgm:pt>
    <dgm:pt modelId="{7833C581-21A1-4C3B-9AEE-14B4B6545A82}" type="parTrans" cxnId="{280505B0-64B0-4724-A176-A07558661877}">
      <dgm:prSet/>
      <dgm:spPr/>
      <dgm:t>
        <a:bodyPr/>
        <a:lstStyle/>
        <a:p>
          <a:endParaRPr lang="en-GB"/>
        </a:p>
      </dgm:t>
    </dgm:pt>
    <dgm:pt modelId="{1912712D-6568-4D8A-9676-08D0AFFE38A5}" type="sibTrans" cxnId="{280505B0-64B0-4724-A176-A07558661877}">
      <dgm:prSet/>
      <dgm:spPr/>
      <dgm:t>
        <a:bodyPr/>
        <a:lstStyle/>
        <a:p>
          <a:endParaRPr lang="en-GB"/>
        </a:p>
      </dgm:t>
    </dgm:pt>
    <dgm:pt modelId="{4A6C19FE-9F7C-4771-AF06-CEB3263A5DA3}">
      <dgm:prSet phldrT="[Text]"/>
      <dgm:spPr/>
      <dgm:t>
        <a:bodyPr/>
        <a:lstStyle/>
        <a:p>
          <a:r>
            <a:rPr lang="cs-CZ" dirty="0" smtClean="0"/>
            <a:t>9</a:t>
          </a:r>
          <a:endParaRPr lang="en-GB" dirty="0"/>
        </a:p>
      </dgm:t>
    </dgm:pt>
    <dgm:pt modelId="{4D2F69D8-1759-4483-ADA1-67698F1E704D}" type="sibTrans" cxnId="{B1FC3BDF-5CB9-4DA3-8383-DD48FA34283F}">
      <dgm:prSet/>
      <dgm:spPr/>
      <dgm:t>
        <a:bodyPr/>
        <a:lstStyle/>
        <a:p>
          <a:endParaRPr lang="en-GB"/>
        </a:p>
      </dgm:t>
    </dgm:pt>
    <dgm:pt modelId="{515FCB03-6373-4536-A3AF-482E4B5CDCCD}" type="parTrans" cxnId="{B1FC3BDF-5CB9-4DA3-8383-DD48FA34283F}">
      <dgm:prSet/>
      <dgm:spPr/>
      <dgm:t>
        <a:bodyPr/>
        <a:lstStyle/>
        <a:p>
          <a:endParaRPr lang="en-GB"/>
        </a:p>
      </dgm:t>
    </dgm:pt>
    <dgm:pt modelId="{09DFF623-2D78-4831-A722-1052B2112EF3}" type="pres">
      <dgm:prSet presAssocID="{12EA63E1-EA35-4D5D-9957-0FDA75205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8B3D68-99D2-4151-9D17-75BD486FCFC6}" type="pres">
      <dgm:prSet presAssocID="{AEA44B1C-DD47-4C6F-9CF2-70100352CB34}" presName="composite" presStyleCnt="0"/>
      <dgm:spPr/>
    </dgm:pt>
    <dgm:pt modelId="{5F75AB49-ADC6-4087-A082-03BDF96E293F}" type="pres">
      <dgm:prSet presAssocID="{AEA44B1C-DD47-4C6F-9CF2-70100352CB34}" presName="bentUpArrow1" presStyleLbl="alignImgPlace1" presStyleIdx="0" presStyleCnt="2" custLinFactNeighborX="-9012" custLinFactNeighborY="-15628"/>
      <dgm:spPr/>
    </dgm:pt>
    <dgm:pt modelId="{34385EE4-A1A6-404B-81EF-D3A4FC0D8C89}" type="pres">
      <dgm:prSet presAssocID="{AEA44B1C-DD47-4C6F-9CF2-70100352CB34}" presName="ParentText" presStyleLbl="node1" presStyleIdx="0" presStyleCnt="3" custScaleY="7789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8E516F-A578-4CF2-9E94-C4DBAF8EFDA8}" type="pres">
      <dgm:prSet presAssocID="{AEA44B1C-DD47-4C6F-9CF2-70100352CB34}" presName="ChildText" presStyleLbl="revTx" presStyleIdx="0" presStyleCnt="3" custScaleX="446748" custLinFactX="66968" custLinFactNeighborX="100000" custLinFactNeighborY="16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D3DA7D-24B9-4880-8A45-0B44485C5E69}" type="pres">
      <dgm:prSet presAssocID="{F366148D-CFB6-45D1-8A25-DED5C5BAB721}" presName="sibTrans" presStyleCnt="0"/>
      <dgm:spPr/>
    </dgm:pt>
    <dgm:pt modelId="{837C0E5E-11CC-48F4-8DF8-C0359C753D59}" type="pres">
      <dgm:prSet presAssocID="{6F2C53CA-C10C-4C8F-9C3E-C356E461F900}" presName="composite" presStyleCnt="0"/>
      <dgm:spPr/>
    </dgm:pt>
    <dgm:pt modelId="{6BE3B32E-E2D4-4E8D-9FF6-457E5916C1B6}" type="pres">
      <dgm:prSet presAssocID="{6F2C53CA-C10C-4C8F-9C3E-C356E461F900}" presName="bentUpArrow1" presStyleLbl="alignImgPlace1" presStyleIdx="1" presStyleCnt="2" custLinFactNeighborX="-64459" custLinFactNeighborY="-20611"/>
      <dgm:spPr/>
    </dgm:pt>
    <dgm:pt modelId="{5F2CF504-E557-476F-911D-8D8B8D3622BF}" type="pres">
      <dgm:prSet presAssocID="{6F2C53CA-C10C-4C8F-9C3E-C356E461F900}" presName="ParentText" presStyleLbl="node1" presStyleIdx="1" presStyleCnt="3" custScaleY="70678" custLinFactNeighborX="-40051" custLinFactNeighborY="-540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3959E-61B1-4DB6-93E0-ED4AF7385743}" type="pres">
      <dgm:prSet presAssocID="{6F2C53CA-C10C-4C8F-9C3E-C356E461F900}" presName="ChildText" presStyleLbl="revTx" presStyleIdx="1" presStyleCnt="3" custScaleX="360615" custScaleY="101439" custLinFactX="70121" custLinFactNeighborX="100000" custLinFactNeighborY="-1149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54F544B-7E9B-410B-992D-0DD44E4CED67}" type="pres">
      <dgm:prSet presAssocID="{56700A8C-7AC3-42CB-9C06-467F1C630E1C}" presName="sibTrans" presStyleCnt="0"/>
      <dgm:spPr/>
    </dgm:pt>
    <dgm:pt modelId="{9CF0687D-D8A9-4CD4-B147-3531B5275997}" type="pres">
      <dgm:prSet presAssocID="{4A6C19FE-9F7C-4771-AF06-CEB3263A5DA3}" presName="composite" presStyleCnt="0"/>
      <dgm:spPr/>
    </dgm:pt>
    <dgm:pt modelId="{37FA427D-8FAB-4A25-A189-302D2B037C34}" type="pres">
      <dgm:prSet presAssocID="{4A6C19FE-9F7C-4771-AF06-CEB3263A5DA3}" presName="ParentText" presStyleLbl="node1" presStyleIdx="2" presStyleCnt="3" custScaleY="61713" custLinFactNeighborX="-43457" custLinFactNeighborY="1242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8CD66C-2E61-4933-8615-FDCE73D0ED1D}" type="pres">
      <dgm:prSet presAssocID="{4A6C19FE-9F7C-4771-AF06-CEB3263A5DA3}" presName="FinalChildText" presStyleLbl="revTx" presStyleIdx="2" presStyleCnt="3" custScaleX="1981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53BAAB1-111A-4FCA-9682-5D78B51F621C}" type="presOf" srcId="{AEA44B1C-DD47-4C6F-9CF2-70100352CB34}" destId="{34385EE4-A1A6-404B-81EF-D3A4FC0D8C89}" srcOrd="0" destOrd="0" presId="urn:microsoft.com/office/officeart/2005/8/layout/StepDownProcess"/>
    <dgm:cxn modelId="{E70D875C-23FF-4783-99B0-ED57D5B3750C}" type="presOf" srcId="{E00135B4-6F6F-4742-9F5E-762C20A7EB62}" destId="{3B8CD66C-2E61-4933-8615-FDCE73D0ED1D}" srcOrd="0" destOrd="0" presId="urn:microsoft.com/office/officeart/2005/8/layout/StepDownProcess"/>
    <dgm:cxn modelId="{4464EE73-1D93-404D-80DD-BE47B8D16A7E}" srcId="{12EA63E1-EA35-4D5D-9957-0FDA75205B32}" destId="{6F2C53CA-C10C-4C8F-9C3E-C356E461F900}" srcOrd="1" destOrd="0" parTransId="{3EF0F582-E19B-4F5E-9E21-BCB49F6468C7}" sibTransId="{56700A8C-7AC3-42CB-9C06-467F1C630E1C}"/>
    <dgm:cxn modelId="{67A4F497-59EC-4E74-9230-172361A9114A}" srcId="{12EA63E1-EA35-4D5D-9957-0FDA75205B32}" destId="{AEA44B1C-DD47-4C6F-9CF2-70100352CB34}" srcOrd="0" destOrd="0" parTransId="{593CC990-734A-498E-9B42-08DCC3E402B6}" sibTransId="{F366148D-CFB6-45D1-8A25-DED5C5BAB721}"/>
    <dgm:cxn modelId="{01B830F2-0F48-44D2-B4F6-17BB886382D7}" type="presOf" srcId="{12EA63E1-EA35-4D5D-9957-0FDA75205B32}" destId="{09DFF623-2D78-4831-A722-1052B2112EF3}" srcOrd="0" destOrd="0" presId="urn:microsoft.com/office/officeart/2005/8/layout/StepDownProcess"/>
    <dgm:cxn modelId="{C8A7616D-65D7-4085-934D-AFD32EA18260}" srcId="{4A6C19FE-9F7C-4771-AF06-CEB3263A5DA3}" destId="{E00135B4-6F6F-4742-9F5E-762C20A7EB62}" srcOrd="0" destOrd="0" parTransId="{0E38D997-B5C3-4EA7-AF57-5A086D27C1CD}" sibTransId="{583920AC-2408-42DD-87FC-16CAD941AB8B}"/>
    <dgm:cxn modelId="{7CD13F7E-5855-4279-BBA3-E936885BFFA6}" type="presOf" srcId="{4A6C19FE-9F7C-4771-AF06-CEB3263A5DA3}" destId="{37FA427D-8FAB-4A25-A189-302D2B037C34}" srcOrd="0" destOrd="0" presId="urn:microsoft.com/office/officeart/2005/8/layout/StepDownProcess"/>
    <dgm:cxn modelId="{C6398CEC-22E0-4E90-B34A-EBC9A37195A6}" srcId="{AEA44B1C-DD47-4C6F-9CF2-70100352CB34}" destId="{4A341265-8093-463A-9D6C-8195BB5321A6}" srcOrd="0" destOrd="0" parTransId="{D55D2B36-A9A0-4FAB-9789-8873D32FC4A0}" sibTransId="{43CD2D41-71AD-44EE-A312-164F5453B2F0}"/>
    <dgm:cxn modelId="{B4A6DAF9-235D-4C55-96D8-EB323F81E0A6}" type="presOf" srcId="{4A341265-8093-463A-9D6C-8195BB5321A6}" destId="{288E516F-A578-4CF2-9E94-C4DBAF8EFDA8}" srcOrd="0" destOrd="0" presId="urn:microsoft.com/office/officeart/2005/8/layout/StepDownProcess"/>
    <dgm:cxn modelId="{830CFBF2-F6DA-4CAF-99B2-7079D1105AF3}" type="presOf" srcId="{7411D8E3-9513-4105-BEDA-DE703BE23921}" destId="{4523959E-61B1-4DB6-93E0-ED4AF7385743}" srcOrd="0" destOrd="0" presId="urn:microsoft.com/office/officeart/2005/8/layout/StepDownProcess"/>
    <dgm:cxn modelId="{280505B0-64B0-4724-A176-A07558661877}" srcId="{6F2C53CA-C10C-4C8F-9C3E-C356E461F900}" destId="{7411D8E3-9513-4105-BEDA-DE703BE23921}" srcOrd="0" destOrd="0" parTransId="{7833C581-21A1-4C3B-9AEE-14B4B6545A82}" sibTransId="{1912712D-6568-4D8A-9676-08D0AFFE38A5}"/>
    <dgm:cxn modelId="{94DB53AB-B67D-43FF-8494-64993490B593}" type="presOf" srcId="{6F2C53CA-C10C-4C8F-9C3E-C356E461F900}" destId="{5F2CF504-E557-476F-911D-8D8B8D3622BF}" srcOrd="0" destOrd="0" presId="urn:microsoft.com/office/officeart/2005/8/layout/StepDownProcess"/>
    <dgm:cxn modelId="{B1FC3BDF-5CB9-4DA3-8383-DD48FA34283F}" srcId="{12EA63E1-EA35-4D5D-9957-0FDA75205B32}" destId="{4A6C19FE-9F7C-4771-AF06-CEB3263A5DA3}" srcOrd="2" destOrd="0" parTransId="{515FCB03-6373-4536-A3AF-482E4B5CDCCD}" sibTransId="{4D2F69D8-1759-4483-ADA1-67698F1E704D}"/>
    <dgm:cxn modelId="{06BAFD00-3A71-46C5-B7A7-D64691F9A5F2}" type="presParOf" srcId="{09DFF623-2D78-4831-A722-1052B2112EF3}" destId="{DB8B3D68-99D2-4151-9D17-75BD486FCFC6}" srcOrd="0" destOrd="0" presId="urn:microsoft.com/office/officeart/2005/8/layout/StepDownProcess"/>
    <dgm:cxn modelId="{E3673A5A-5E30-473C-9C52-7655E3F8BF30}" type="presParOf" srcId="{DB8B3D68-99D2-4151-9D17-75BD486FCFC6}" destId="{5F75AB49-ADC6-4087-A082-03BDF96E293F}" srcOrd="0" destOrd="0" presId="urn:microsoft.com/office/officeart/2005/8/layout/StepDownProcess"/>
    <dgm:cxn modelId="{C28943CD-9A86-40A0-9981-DDBC163C580E}" type="presParOf" srcId="{DB8B3D68-99D2-4151-9D17-75BD486FCFC6}" destId="{34385EE4-A1A6-404B-81EF-D3A4FC0D8C89}" srcOrd="1" destOrd="0" presId="urn:microsoft.com/office/officeart/2005/8/layout/StepDownProcess"/>
    <dgm:cxn modelId="{EAE5D824-2518-4F04-9AD4-1E7C4BC892EF}" type="presParOf" srcId="{DB8B3D68-99D2-4151-9D17-75BD486FCFC6}" destId="{288E516F-A578-4CF2-9E94-C4DBAF8EFDA8}" srcOrd="2" destOrd="0" presId="urn:microsoft.com/office/officeart/2005/8/layout/StepDownProcess"/>
    <dgm:cxn modelId="{379EF7A2-BBCD-4A89-B156-C7A246817DE6}" type="presParOf" srcId="{09DFF623-2D78-4831-A722-1052B2112EF3}" destId="{32D3DA7D-24B9-4880-8A45-0B44485C5E69}" srcOrd="1" destOrd="0" presId="urn:microsoft.com/office/officeart/2005/8/layout/StepDownProcess"/>
    <dgm:cxn modelId="{89332459-3D96-42CE-B838-632AE54F2B91}" type="presParOf" srcId="{09DFF623-2D78-4831-A722-1052B2112EF3}" destId="{837C0E5E-11CC-48F4-8DF8-C0359C753D59}" srcOrd="2" destOrd="0" presId="urn:microsoft.com/office/officeart/2005/8/layout/StepDownProcess"/>
    <dgm:cxn modelId="{08648C94-A286-44D4-9B15-3CB6F3E8BED7}" type="presParOf" srcId="{837C0E5E-11CC-48F4-8DF8-C0359C753D59}" destId="{6BE3B32E-E2D4-4E8D-9FF6-457E5916C1B6}" srcOrd="0" destOrd="0" presId="urn:microsoft.com/office/officeart/2005/8/layout/StepDownProcess"/>
    <dgm:cxn modelId="{9667FDDF-833E-4E52-94ED-844BE9CBF021}" type="presParOf" srcId="{837C0E5E-11CC-48F4-8DF8-C0359C753D59}" destId="{5F2CF504-E557-476F-911D-8D8B8D3622BF}" srcOrd="1" destOrd="0" presId="urn:microsoft.com/office/officeart/2005/8/layout/StepDownProcess"/>
    <dgm:cxn modelId="{0E38691D-526B-4680-88D8-1BB73F79DE1B}" type="presParOf" srcId="{837C0E5E-11CC-48F4-8DF8-C0359C753D59}" destId="{4523959E-61B1-4DB6-93E0-ED4AF7385743}" srcOrd="2" destOrd="0" presId="urn:microsoft.com/office/officeart/2005/8/layout/StepDownProcess"/>
    <dgm:cxn modelId="{57516E70-57A3-4709-A1F7-ECCE51BF0A8D}" type="presParOf" srcId="{09DFF623-2D78-4831-A722-1052B2112EF3}" destId="{254F544B-7E9B-410B-992D-0DD44E4CED67}" srcOrd="3" destOrd="0" presId="urn:microsoft.com/office/officeart/2005/8/layout/StepDownProcess"/>
    <dgm:cxn modelId="{F737A751-11E9-4A69-A563-85CEF060A65E}" type="presParOf" srcId="{09DFF623-2D78-4831-A722-1052B2112EF3}" destId="{9CF0687D-D8A9-4CD4-B147-3531B5275997}" srcOrd="4" destOrd="0" presId="urn:microsoft.com/office/officeart/2005/8/layout/StepDownProcess"/>
    <dgm:cxn modelId="{F26CF556-299D-4B7F-9583-A640FE8A9ED0}" type="presParOf" srcId="{9CF0687D-D8A9-4CD4-B147-3531B5275997}" destId="{37FA427D-8FAB-4A25-A189-302D2B037C34}" srcOrd="0" destOrd="0" presId="urn:microsoft.com/office/officeart/2005/8/layout/StepDownProcess"/>
    <dgm:cxn modelId="{F69D107A-5DF8-4274-8732-9BC467AEAE9B}" type="presParOf" srcId="{9CF0687D-D8A9-4CD4-B147-3531B5275997}" destId="{3B8CD66C-2E61-4933-8615-FDCE73D0ED1D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73615" y="1163547"/>
          <a:ext cx="682419" cy="776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49993" y="391251"/>
          <a:ext cx="1148792" cy="804117"/>
        </a:xfrm>
        <a:prstGeom prst="rect">
          <a:avLst/>
        </a:prstGeom>
        <a:solidFill>
          <a:srgbClr val="1F497D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706</a:t>
          </a:r>
          <a:endParaRPr lang="en-GB" sz="3800" kern="1200" dirty="0"/>
        </a:p>
      </dsp:txBody>
      <dsp:txXfrm>
        <a:off x="149993" y="391251"/>
        <a:ext cx="1148792" cy="804117"/>
      </dsp:txXfrm>
    </dsp:sp>
    <dsp:sp modelId="{288E516F-A578-4CF2-9E94-C4DBAF8EFDA8}">
      <dsp:nvSpPr>
        <dsp:cNvPr id="0" name=""/>
        <dsp:cNvSpPr/>
      </dsp:nvSpPr>
      <dsp:spPr>
        <a:xfrm>
          <a:off x="1420414" y="461831"/>
          <a:ext cx="3732677" cy="64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2"/>
              </a:solidFill>
            </a:rPr>
            <a:t>Předloženo</a:t>
          </a:r>
          <a:endParaRPr lang="en-GB" sz="1800" kern="1200" dirty="0">
            <a:solidFill>
              <a:schemeClr val="tx2"/>
            </a:solidFill>
          </a:endParaRPr>
        </a:p>
      </dsp:txBody>
      <dsp:txXfrm>
        <a:off x="1420414" y="461831"/>
        <a:ext cx="3732677" cy="649923"/>
      </dsp:txXfrm>
    </dsp:sp>
    <dsp:sp modelId="{6BE3B32E-E2D4-4E8D-9FF6-457E5916C1B6}">
      <dsp:nvSpPr>
        <dsp:cNvPr id="0" name=""/>
        <dsp:cNvSpPr/>
      </dsp:nvSpPr>
      <dsp:spPr>
        <a:xfrm rot="5400000">
          <a:off x="1641768" y="2459691"/>
          <a:ext cx="682419" cy="776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1522510" y="1714844"/>
          <a:ext cx="1148792" cy="804117"/>
        </a:xfrm>
        <a:prstGeom prst="rect">
          <a:avLst/>
        </a:prstGeom>
        <a:solidFill>
          <a:srgbClr val="1F497D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504</a:t>
          </a:r>
          <a:endParaRPr lang="en-GB" sz="3800" kern="1200" dirty="0"/>
        </a:p>
      </dsp:txBody>
      <dsp:txXfrm>
        <a:off x="1522510" y="1714844"/>
        <a:ext cx="1148792" cy="804117"/>
      </dsp:txXfrm>
    </dsp:sp>
    <dsp:sp modelId="{4523959E-61B1-4DB6-93E0-ED4AF7385743}">
      <dsp:nvSpPr>
        <dsp:cNvPr id="0" name=""/>
        <dsp:cNvSpPr/>
      </dsp:nvSpPr>
      <dsp:spPr>
        <a:xfrm>
          <a:off x="2890661" y="1786855"/>
          <a:ext cx="2581520" cy="64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2"/>
              </a:solidFill>
            </a:rPr>
            <a:t>Způsobilé</a:t>
          </a:r>
          <a:endParaRPr lang="en-GB" sz="1800" kern="1200" dirty="0">
            <a:solidFill>
              <a:schemeClr val="tx2"/>
            </a:solidFill>
          </a:endParaRPr>
        </a:p>
      </dsp:txBody>
      <dsp:txXfrm>
        <a:off x="2890661" y="1786855"/>
        <a:ext cx="2581520" cy="649923"/>
      </dsp:txXfrm>
    </dsp:sp>
    <dsp:sp modelId="{4ECDC491-0C3C-441F-AF2F-5351E6EC239B}">
      <dsp:nvSpPr>
        <dsp:cNvPr id="0" name=""/>
        <dsp:cNvSpPr/>
      </dsp:nvSpPr>
      <dsp:spPr>
        <a:xfrm rot="5400000">
          <a:off x="3009913" y="3755836"/>
          <a:ext cx="682419" cy="776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2890659" y="3010992"/>
          <a:ext cx="1148792" cy="804117"/>
        </a:xfrm>
        <a:prstGeom prst="rect">
          <a:avLst/>
        </a:prstGeom>
        <a:solidFill>
          <a:srgbClr val="1F497D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193</a:t>
          </a:r>
          <a:endParaRPr lang="en-GB" sz="3800" kern="1200" dirty="0"/>
        </a:p>
      </dsp:txBody>
      <dsp:txXfrm>
        <a:off x="2890659" y="3010992"/>
        <a:ext cx="1148792" cy="804117"/>
      </dsp:txXfrm>
    </dsp:sp>
    <dsp:sp modelId="{A7E03AD5-9E81-4722-9F7B-717C4D6E6E76}">
      <dsp:nvSpPr>
        <dsp:cNvPr id="0" name=""/>
        <dsp:cNvSpPr/>
      </dsp:nvSpPr>
      <dsp:spPr>
        <a:xfrm>
          <a:off x="4186807" y="3082997"/>
          <a:ext cx="2887137" cy="64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2"/>
              </a:solidFill>
            </a:rPr>
            <a:t>Operativní hodnocení</a:t>
          </a:r>
          <a:endParaRPr lang="en-GB" sz="1800" kern="1200" dirty="0">
            <a:solidFill>
              <a:schemeClr val="tx2"/>
            </a:solidFill>
          </a:endParaRPr>
        </a:p>
      </dsp:txBody>
      <dsp:txXfrm>
        <a:off x="4186807" y="3082997"/>
        <a:ext cx="2887137" cy="649923"/>
      </dsp:txXfrm>
    </dsp:sp>
    <dsp:sp modelId="{8EC1F5FD-4C92-44B4-8643-40AF36BBE520}">
      <dsp:nvSpPr>
        <dsp:cNvPr id="0" name=""/>
        <dsp:cNvSpPr/>
      </dsp:nvSpPr>
      <dsp:spPr>
        <a:xfrm>
          <a:off x="4258819" y="4307133"/>
          <a:ext cx="1148792" cy="804117"/>
        </a:xfrm>
        <a:prstGeom prst="rect">
          <a:avLst/>
        </a:prstGeom>
        <a:solidFill>
          <a:srgbClr val="EC670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800" kern="1200" dirty="0" smtClean="0"/>
            <a:t>184</a:t>
          </a:r>
          <a:endParaRPr lang="en-GB" sz="3800" kern="1200" dirty="0"/>
        </a:p>
      </dsp:txBody>
      <dsp:txXfrm>
        <a:off x="4258819" y="4307133"/>
        <a:ext cx="1148792" cy="804117"/>
      </dsp:txXfrm>
    </dsp:sp>
    <dsp:sp modelId="{57D730D7-B82A-4D97-8CDA-2C30747A8601}">
      <dsp:nvSpPr>
        <dsp:cNvPr id="0" name=""/>
        <dsp:cNvSpPr/>
      </dsp:nvSpPr>
      <dsp:spPr>
        <a:xfrm>
          <a:off x="5554958" y="4379145"/>
          <a:ext cx="2517519" cy="64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2"/>
              </a:solidFill>
            </a:rPr>
            <a:t>Doporučeno ke schválení/schváleno</a:t>
          </a:r>
          <a:endParaRPr lang="en-GB" sz="1800" kern="1200" dirty="0">
            <a:solidFill>
              <a:schemeClr val="tx2"/>
            </a:solidFill>
          </a:endParaRPr>
        </a:p>
      </dsp:txBody>
      <dsp:txXfrm>
        <a:off x="5554958" y="4379145"/>
        <a:ext cx="2517519" cy="649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73615" y="1163547"/>
          <a:ext cx="682419" cy="776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149993" y="391251"/>
          <a:ext cx="1148792" cy="804117"/>
        </a:xfrm>
        <a:prstGeom prst="rect">
          <a:avLst/>
        </a:prstGeom>
        <a:solidFill>
          <a:srgbClr val="1F497D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170</a:t>
          </a:r>
          <a:endParaRPr lang="en-GB" sz="3800" kern="1200" dirty="0"/>
        </a:p>
      </dsp:txBody>
      <dsp:txXfrm>
        <a:off x="149993" y="391251"/>
        <a:ext cx="1148792" cy="804117"/>
      </dsp:txXfrm>
    </dsp:sp>
    <dsp:sp modelId="{288E516F-A578-4CF2-9E94-C4DBAF8EFDA8}">
      <dsp:nvSpPr>
        <dsp:cNvPr id="0" name=""/>
        <dsp:cNvSpPr/>
      </dsp:nvSpPr>
      <dsp:spPr>
        <a:xfrm>
          <a:off x="1420414" y="461831"/>
          <a:ext cx="3732677" cy="64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2"/>
              </a:solidFill>
            </a:rPr>
            <a:t>Předloženo</a:t>
          </a:r>
          <a:endParaRPr lang="en-GB" sz="1800" kern="1200" dirty="0">
            <a:solidFill>
              <a:schemeClr val="tx2"/>
            </a:solidFill>
          </a:endParaRPr>
        </a:p>
      </dsp:txBody>
      <dsp:txXfrm>
        <a:off x="1420414" y="461831"/>
        <a:ext cx="3732677" cy="649923"/>
      </dsp:txXfrm>
    </dsp:sp>
    <dsp:sp modelId="{6BE3B32E-E2D4-4E8D-9FF6-457E5916C1B6}">
      <dsp:nvSpPr>
        <dsp:cNvPr id="0" name=""/>
        <dsp:cNvSpPr/>
      </dsp:nvSpPr>
      <dsp:spPr>
        <a:xfrm rot="5400000">
          <a:off x="1641768" y="2459691"/>
          <a:ext cx="682419" cy="776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1522510" y="1714844"/>
          <a:ext cx="1148792" cy="804117"/>
        </a:xfrm>
        <a:prstGeom prst="rect">
          <a:avLst/>
        </a:prstGeom>
        <a:solidFill>
          <a:srgbClr val="1F497D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139</a:t>
          </a:r>
          <a:endParaRPr lang="en-GB" sz="3800" kern="1200" dirty="0"/>
        </a:p>
      </dsp:txBody>
      <dsp:txXfrm>
        <a:off x="1522510" y="1714844"/>
        <a:ext cx="1148792" cy="804117"/>
      </dsp:txXfrm>
    </dsp:sp>
    <dsp:sp modelId="{4523959E-61B1-4DB6-93E0-ED4AF7385743}">
      <dsp:nvSpPr>
        <dsp:cNvPr id="0" name=""/>
        <dsp:cNvSpPr/>
      </dsp:nvSpPr>
      <dsp:spPr>
        <a:xfrm>
          <a:off x="2890661" y="1786855"/>
          <a:ext cx="2581520" cy="64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2"/>
              </a:solidFill>
            </a:rPr>
            <a:t>Způsobilé – do strategického hodnocení</a:t>
          </a:r>
          <a:endParaRPr lang="en-GB" sz="1800" kern="1200" dirty="0">
            <a:solidFill>
              <a:schemeClr val="tx2"/>
            </a:solidFill>
          </a:endParaRPr>
        </a:p>
      </dsp:txBody>
      <dsp:txXfrm>
        <a:off x="2890661" y="1786855"/>
        <a:ext cx="2581520" cy="649923"/>
      </dsp:txXfrm>
    </dsp:sp>
    <dsp:sp modelId="{4ECDC491-0C3C-441F-AF2F-5351E6EC239B}">
      <dsp:nvSpPr>
        <dsp:cNvPr id="0" name=""/>
        <dsp:cNvSpPr/>
      </dsp:nvSpPr>
      <dsp:spPr>
        <a:xfrm rot="5400000">
          <a:off x="3009913" y="3755836"/>
          <a:ext cx="682419" cy="77691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7FA427D-8FAB-4A25-A189-302D2B037C34}">
      <dsp:nvSpPr>
        <dsp:cNvPr id="0" name=""/>
        <dsp:cNvSpPr/>
      </dsp:nvSpPr>
      <dsp:spPr>
        <a:xfrm>
          <a:off x="2890659" y="3010992"/>
          <a:ext cx="1148792" cy="804117"/>
        </a:xfrm>
        <a:prstGeom prst="rect">
          <a:avLst/>
        </a:prstGeom>
        <a:solidFill>
          <a:srgbClr val="1F497D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64</a:t>
          </a:r>
          <a:endParaRPr lang="en-GB" sz="3800" kern="1200" dirty="0"/>
        </a:p>
      </dsp:txBody>
      <dsp:txXfrm>
        <a:off x="2890659" y="3010992"/>
        <a:ext cx="1148792" cy="804117"/>
      </dsp:txXfrm>
    </dsp:sp>
    <dsp:sp modelId="{A7E03AD5-9E81-4722-9F7B-717C4D6E6E76}">
      <dsp:nvSpPr>
        <dsp:cNvPr id="0" name=""/>
        <dsp:cNvSpPr/>
      </dsp:nvSpPr>
      <dsp:spPr>
        <a:xfrm>
          <a:off x="4186807" y="3082997"/>
          <a:ext cx="2887137" cy="64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2"/>
              </a:solidFill>
            </a:rPr>
            <a:t>Postupují do Operativní hodnocení</a:t>
          </a:r>
          <a:endParaRPr lang="en-GB" sz="1800" kern="1200" dirty="0">
            <a:solidFill>
              <a:schemeClr val="tx2"/>
            </a:solidFill>
          </a:endParaRPr>
        </a:p>
      </dsp:txBody>
      <dsp:txXfrm>
        <a:off x="4186807" y="3082997"/>
        <a:ext cx="2887137" cy="649923"/>
      </dsp:txXfrm>
    </dsp:sp>
    <dsp:sp modelId="{8EC1F5FD-4C92-44B4-8643-40AF36BBE520}">
      <dsp:nvSpPr>
        <dsp:cNvPr id="0" name=""/>
        <dsp:cNvSpPr/>
      </dsp:nvSpPr>
      <dsp:spPr>
        <a:xfrm>
          <a:off x="4258819" y="4307133"/>
          <a:ext cx="1148792" cy="804117"/>
        </a:xfrm>
        <a:prstGeom prst="rect">
          <a:avLst/>
        </a:prstGeom>
        <a:solidFill>
          <a:srgbClr val="EC6707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800" kern="1200" dirty="0" smtClean="0"/>
            <a:t>?</a:t>
          </a:r>
          <a:endParaRPr lang="en-GB" sz="3800" kern="1200" dirty="0"/>
        </a:p>
      </dsp:txBody>
      <dsp:txXfrm>
        <a:off x="4258819" y="4307133"/>
        <a:ext cx="1148792" cy="804117"/>
      </dsp:txXfrm>
    </dsp:sp>
    <dsp:sp modelId="{57D730D7-B82A-4D97-8CDA-2C30747A8601}">
      <dsp:nvSpPr>
        <dsp:cNvPr id="0" name=""/>
        <dsp:cNvSpPr/>
      </dsp:nvSpPr>
      <dsp:spPr>
        <a:xfrm>
          <a:off x="5554958" y="4379145"/>
          <a:ext cx="2517519" cy="6499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 dirty="0" smtClean="0">
              <a:solidFill>
                <a:schemeClr val="tx2"/>
              </a:solidFill>
            </a:rPr>
            <a:t>Doporučeno ke schválení/schváleno</a:t>
          </a:r>
          <a:endParaRPr lang="en-GB" sz="1800" kern="1200" dirty="0">
            <a:solidFill>
              <a:schemeClr val="tx2"/>
            </a:solidFill>
          </a:endParaRPr>
        </a:p>
      </dsp:txBody>
      <dsp:txXfrm>
        <a:off x="5554958" y="4379145"/>
        <a:ext cx="2517519" cy="6499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144087" y="1211367"/>
          <a:ext cx="528431" cy="60160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95686" y="779525"/>
          <a:ext cx="889568" cy="45348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170</a:t>
          </a:r>
          <a:endParaRPr lang="en-GB" sz="1900" kern="1200" dirty="0"/>
        </a:p>
      </dsp:txBody>
      <dsp:txXfrm>
        <a:off x="117827" y="801666"/>
        <a:ext cx="845286" cy="409201"/>
      </dsp:txXfrm>
    </dsp:sp>
    <dsp:sp modelId="{288E516F-A578-4CF2-9E94-C4DBAF8EFDA8}">
      <dsp:nvSpPr>
        <dsp:cNvPr id="0" name=""/>
        <dsp:cNvSpPr/>
      </dsp:nvSpPr>
      <dsp:spPr>
        <a:xfrm>
          <a:off x="1081158" y="625133"/>
          <a:ext cx="2890401" cy="50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chemeClr val="tx2"/>
              </a:solidFill>
            </a:rPr>
            <a:t>Předloženo</a:t>
          </a:r>
          <a:endParaRPr lang="en-GB" sz="1200" kern="1200" dirty="0">
            <a:solidFill>
              <a:schemeClr val="tx2"/>
            </a:solidFill>
          </a:endParaRPr>
        </a:p>
      </dsp:txBody>
      <dsp:txXfrm>
        <a:off x="1081158" y="625133"/>
        <a:ext cx="2890401" cy="503268"/>
      </dsp:txXfrm>
    </dsp:sp>
    <dsp:sp modelId="{6BE3B32E-E2D4-4E8D-9FF6-457E5916C1B6}">
      <dsp:nvSpPr>
        <dsp:cNvPr id="0" name=""/>
        <dsp:cNvSpPr/>
      </dsp:nvSpPr>
      <dsp:spPr>
        <a:xfrm rot="5400000">
          <a:off x="1446552" y="1738169"/>
          <a:ext cx="528431" cy="60160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1388289" y="1256916"/>
          <a:ext cx="889568" cy="518365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139</a:t>
          </a:r>
          <a:endParaRPr lang="en-GB" sz="1900" kern="1200" dirty="0"/>
        </a:p>
      </dsp:txBody>
      <dsp:txXfrm>
        <a:off x="1413598" y="1282225"/>
        <a:ext cx="838950" cy="467747"/>
      </dsp:txXfrm>
    </dsp:sp>
    <dsp:sp modelId="{4523959E-61B1-4DB6-93E0-ED4AF7385743}">
      <dsp:nvSpPr>
        <dsp:cNvPr id="0" name=""/>
        <dsp:cNvSpPr/>
      </dsp:nvSpPr>
      <dsp:spPr>
        <a:xfrm>
          <a:off x="2279148" y="1266314"/>
          <a:ext cx="1999002" cy="50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chemeClr val="tx2"/>
              </a:solidFill>
            </a:rPr>
            <a:t>Způsobilé</a:t>
          </a:r>
          <a:endParaRPr lang="en-GB" sz="1200" kern="1200" dirty="0">
            <a:solidFill>
              <a:schemeClr val="tx2"/>
            </a:solidFill>
          </a:endParaRPr>
        </a:p>
      </dsp:txBody>
      <dsp:txXfrm>
        <a:off x="2279148" y="1266314"/>
        <a:ext cx="1999002" cy="503268"/>
      </dsp:txXfrm>
    </dsp:sp>
    <dsp:sp modelId="{37FA427D-8FAB-4A25-A189-302D2B037C34}">
      <dsp:nvSpPr>
        <dsp:cNvPr id="0" name=""/>
        <dsp:cNvSpPr/>
      </dsp:nvSpPr>
      <dsp:spPr>
        <a:xfrm flipH="1">
          <a:off x="2555772" y="1918765"/>
          <a:ext cx="831701" cy="475768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64</a:t>
          </a:r>
          <a:endParaRPr lang="en-GB" sz="1900" kern="1200" dirty="0"/>
        </a:p>
      </dsp:txBody>
      <dsp:txXfrm>
        <a:off x="2579001" y="1941994"/>
        <a:ext cx="785243" cy="429310"/>
      </dsp:txXfrm>
    </dsp:sp>
    <dsp:sp modelId="{D06BF0A6-12C7-4F9A-81DD-C710438A971B}">
      <dsp:nvSpPr>
        <dsp:cNvPr id="0" name=""/>
        <dsp:cNvSpPr/>
      </dsp:nvSpPr>
      <dsp:spPr>
        <a:xfrm>
          <a:off x="3382016" y="1879054"/>
          <a:ext cx="1157382" cy="503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chemeClr val="tx2"/>
              </a:solidFill>
            </a:rPr>
            <a:t>Doporučeno pro OH</a:t>
          </a:r>
          <a:endParaRPr lang="en-GB" sz="1200" kern="1200" dirty="0">
            <a:solidFill>
              <a:schemeClr val="tx2"/>
            </a:solidFill>
          </a:endParaRPr>
        </a:p>
      </dsp:txBody>
      <dsp:txXfrm>
        <a:off x="3382016" y="1879054"/>
        <a:ext cx="1157382" cy="5032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75AB49-ADC6-4087-A082-03BDF96E293F}">
      <dsp:nvSpPr>
        <dsp:cNvPr id="0" name=""/>
        <dsp:cNvSpPr/>
      </dsp:nvSpPr>
      <dsp:spPr>
        <a:xfrm rot="5400000">
          <a:off x="297910" y="1476000"/>
          <a:ext cx="492914" cy="5611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4385EE4-A1A6-404B-81EF-D3A4FC0D8C89}">
      <dsp:nvSpPr>
        <dsp:cNvPr id="0" name=""/>
        <dsp:cNvSpPr/>
      </dsp:nvSpPr>
      <dsp:spPr>
        <a:xfrm>
          <a:off x="217890" y="1070830"/>
          <a:ext cx="829778" cy="45241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17</a:t>
          </a:r>
          <a:endParaRPr lang="en-GB" sz="1500" kern="1200" dirty="0"/>
        </a:p>
      </dsp:txBody>
      <dsp:txXfrm>
        <a:off x="239979" y="1092919"/>
        <a:ext cx="785600" cy="408232"/>
      </dsp:txXfrm>
    </dsp:sp>
    <dsp:sp modelId="{288E516F-A578-4CF2-9E94-C4DBAF8EFDA8}">
      <dsp:nvSpPr>
        <dsp:cNvPr id="0" name=""/>
        <dsp:cNvSpPr/>
      </dsp:nvSpPr>
      <dsp:spPr>
        <a:xfrm>
          <a:off x="1009008" y="1069757"/>
          <a:ext cx="2696132" cy="469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chemeClr val="tx2"/>
              </a:solidFill>
            </a:rPr>
            <a:t>Předloženo (3 CZ LP, 19 partnerů)</a:t>
          </a:r>
          <a:endParaRPr lang="en-GB" sz="1200" kern="1200" dirty="0">
            <a:solidFill>
              <a:schemeClr val="tx2"/>
            </a:solidFill>
          </a:endParaRPr>
        </a:p>
      </dsp:txBody>
      <dsp:txXfrm>
        <a:off x="1009008" y="1069757"/>
        <a:ext cx="2696132" cy="469442"/>
      </dsp:txXfrm>
    </dsp:sp>
    <dsp:sp modelId="{6BE3B32E-E2D4-4E8D-9FF6-457E5916C1B6}">
      <dsp:nvSpPr>
        <dsp:cNvPr id="0" name=""/>
        <dsp:cNvSpPr/>
      </dsp:nvSpPr>
      <dsp:spPr>
        <a:xfrm rot="5400000">
          <a:off x="1064367" y="2051872"/>
          <a:ext cx="492914" cy="5611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gradFill rotWithShape="0">
          <a:gsLst>
            <a:gs pos="0">
              <a:schemeClr val="dk2">
                <a:tint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tint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tint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5F2CF504-E557-476F-911D-8D8B8D3622BF}">
      <dsp:nvSpPr>
        <dsp:cNvPr id="0" name=""/>
        <dsp:cNvSpPr/>
      </dsp:nvSpPr>
      <dsp:spPr>
        <a:xfrm>
          <a:off x="963162" y="1660797"/>
          <a:ext cx="829778" cy="41051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15</a:t>
          </a:r>
          <a:endParaRPr lang="en-GB" sz="1500" kern="1200" dirty="0"/>
        </a:p>
      </dsp:txBody>
      <dsp:txXfrm>
        <a:off x="983205" y="1680840"/>
        <a:ext cx="789692" cy="370424"/>
      </dsp:txXfrm>
    </dsp:sp>
    <dsp:sp modelId="{4523959E-61B1-4DB6-93E0-ED4AF7385743}">
      <dsp:nvSpPr>
        <dsp:cNvPr id="0" name=""/>
        <dsp:cNvSpPr/>
      </dsp:nvSpPr>
      <dsp:spPr>
        <a:xfrm>
          <a:off x="2144161" y="1605110"/>
          <a:ext cx="2176318" cy="4761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chemeClr val="tx2"/>
              </a:solidFill>
            </a:rPr>
            <a:t>Způsobilé (2 CZ LP)</a:t>
          </a:r>
          <a:endParaRPr lang="en-GB" sz="1200" kern="1200" dirty="0">
            <a:solidFill>
              <a:schemeClr val="tx2"/>
            </a:solidFill>
          </a:endParaRPr>
        </a:p>
      </dsp:txBody>
      <dsp:txXfrm>
        <a:off x="2144161" y="1605110"/>
        <a:ext cx="2176318" cy="476198"/>
      </dsp:txXfrm>
    </dsp:sp>
    <dsp:sp modelId="{37FA427D-8FAB-4A25-A189-302D2B037C34}">
      <dsp:nvSpPr>
        <dsp:cNvPr id="0" name=""/>
        <dsp:cNvSpPr/>
      </dsp:nvSpPr>
      <dsp:spPr>
        <a:xfrm>
          <a:off x="2229044" y="2387483"/>
          <a:ext cx="829778" cy="358440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9</a:t>
          </a:r>
          <a:endParaRPr lang="en-GB" sz="1500" kern="1200" dirty="0"/>
        </a:p>
      </dsp:txBody>
      <dsp:txXfrm>
        <a:off x="2246545" y="2404984"/>
        <a:ext cx="794776" cy="323438"/>
      </dsp:txXfrm>
    </dsp:sp>
    <dsp:sp modelId="{3B8CD66C-2E61-4933-8615-FDCE73D0ED1D}">
      <dsp:nvSpPr>
        <dsp:cNvPr id="0" name=""/>
        <dsp:cNvSpPr/>
      </dsp:nvSpPr>
      <dsp:spPr>
        <a:xfrm>
          <a:off x="3123214" y="2259511"/>
          <a:ext cx="1195911" cy="4694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200" kern="1200" dirty="0" smtClean="0">
              <a:solidFill>
                <a:schemeClr val="tx2"/>
              </a:solidFill>
            </a:rPr>
            <a:t>Doporučeno pro OH</a:t>
          </a:r>
          <a:endParaRPr lang="en-GB" sz="1200" kern="1200" dirty="0">
            <a:solidFill>
              <a:schemeClr val="tx2"/>
            </a:solidFill>
          </a:endParaRPr>
        </a:p>
      </dsp:txBody>
      <dsp:txXfrm>
        <a:off x="3123214" y="2259511"/>
        <a:ext cx="1195911" cy="469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0981" tIns="45490" rIns="90981" bIns="4549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0981" tIns="45490" rIns="90981" bIns="45490" rtlCol="0"/>
          <a:lstStyle>
            <a:lvl1pPr algn="r">
              <a:defRPr sz="1200"/>
            </a:lvl1pPr>
          </a:lstStyle>
          <a:p>
            <a:fld id="{D9CACC1E-D4AC-401A-BC93-BB1ADEC33FBA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8055"/>
          </a:xfrm>
          <a:prstGeom prst="rect">
            <a:avLst/>
          </a:prstGeom>
        </p:spPr>
        <p:txBody>
          <a:bodyPr vert="horz" lIns="90981" tIns="45490" rIns="90981" bIns="4549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8055"/>
          </a:xfrm>
          <a:prstGeom prst="rect">
            <a:avLst/>
          </a:prstGeom>
        </p:spPr>
        <p:txBody>
          <a:bodyPr vert="horz" lIns="90981" tIns="45490" rIns="90981" bIns="45490" rtlCol="0" anchor="b"/>
          <a:lstStyle>
            <a:lvl1pPr algn="r">
              <a:defRPr sz="1200"/>
            </a:lvl1pPr>
          </a:lstStyle>
          <a:p>
            <a:fld id="{FFFC17F2-FD96-4E5C-B48D-6EC789C099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1713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81" tIns="45490" rIns="90981" bIns="4549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0981" tIns="45490" rIns="90981" bIns="45490" rtlCol="0"/>
          <a:lstStyle>
            <a:lvl1pPr algn="r">
              <a:defRPr sz="1200"/>
            </a:lvl1pPr>
          </a:lstStyle>
          <a:p>
            <a:fld id="{614BCC57-04AA-4404-8BAD-6DB0D3B48556}" type="datetimeFigureOut">
              <a:rPr lang="fr-FR" smtClean="0"/>
              <a:t>11/12/2018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1" tIns="45490" rIns="90981" bIns="4549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0981" tIns="45490" rIns="90981" bIns="4549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81" tIns="45490" rIns="90981" bIns="4549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0981" tIns="45490" rIns="90981" bIns="45490" rtlCol="0" anchor="b"/>
          <a:lstStyle>
            <a:lvl1pPr algn="r">
              <a:defRPr sz="1200"/>
            </a:lvl1pPr>
          </a:lstStyle>
          <a:p>
            <a:fld id="{935BECE1-868B-4983-9655-ECCB303A16B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53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2646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BECE1-868B-4983-9655-ECCB303A16B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659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ogo only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0063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0350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7544" y="432000"/>
            <a:ext cx="8229600" cy="634082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539552" y="134076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0"/>
          </p:nvPr>
        </p:nvSpPr>
        <p:spPr>
          <a:xfrm>
            <a:off x="467544" y="1196975"/>
            <a:ext cx="8208144" cy="38163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5157788"/>
            <a:ext cx="8208144" cy="122354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 smtClean="0"/>
              <a:t>Legend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0958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628785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2111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85750" y="6492875"/>
            <a:ext cx="428625" cy="365125"/>
          </a:xfrm>
          <a:prstGeom prst="rect">
            <a:avLst/>
          </a:prstGeom>
        </p:spPr>
        <p:txBody>
          <a:bodyPr/>
          <a:lstStyle>
            <a:lvl1pPr algn="r" eaLnBrk="1" hangingPunct="1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E9FEEBF1-E0C1-44AA-A5B9-DF3AC540E74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2050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40769"/>
            <a:ext cx="9144001" cy="547260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5108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0"/>
            <a:ext cx="7086600" cy="4572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4114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4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terreg Europ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784862F-A575-0443-951E-9B5DD45CC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764704"/>
            <a:ext cx="7886700" cy="792088"/>
          </a:xfrm>
          <a:prstGeom prst="rect">
            <a:avLst/>
          </a:prstGeom>
        </p:spPr>
        <p:txBody>
          <a:bodyPr/>
          <a:lstStyle>
            <a:lvl1pPr algn="l">
              <a:defRPr sz="3600" b="1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9EF5A6-5299-7845-9F22-6C66845DF7C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84212" y="1773238"/>
            <a:ext cx="7886055" cy="3455987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baseline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857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87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 +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0" hasCustomPrompt="1"/>
          </p:nvPr>
        </p:nvSpPr>
        <p:spPr>
          <a:xfrm>
            <a:off x="933578" y="472514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1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Name, </a:t>
            </a:r>
            <a:r>
              <a:rPr lang="en-GB" dirty="0" smtClean="0"/>
              <a:t>person</a:t>
            </a:r>
            <a:endParaRPr lang="en-GB" dirty="0"/>
          </a:p>
        </p:txBody>
      </p:sp>
      <p:sp>
        <p:nvSpPr>
          <p:cNvPr id="16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933578" y="5157216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Position</a:t>
            </a:r>
            <a:endParaRPr lang="en-GB" dirty="0"/>
          </a:p>
        </p:txBody>
      </p:sp>
      <p:sp>
        <p:nvSpPr>
          <p:cNvPr id="18" name="Espace réservé du texte 2"/>
          <p:cNvSpPr>
            <a:spLocks noGrp="1"/>
          </p:cNvSpPr>
          <p:nvPr>
            <p:ph type="body" sz="quarter" idx="12" hasCustomPrompt="1"/>
          </p:nvPr>
        </p:nvSpPr>
        <p:spPr>
          <a:xfrm>
            <a:off x="933578" y="558926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9144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3716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182880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Institution</a:t>
            </a:r>
            <a:endParaRPr lang="en-GB" dirty="0"/>
          </a:p>
        </p:txBody>
      </p:sp>
      <p:sp>
        <p:nvSpPr>
          <p:cNvPr id="20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grpSp>
        <p:nvGrpSpPr>
          <p:cNvPr id="22" name="Groupe 21"/>
          <p:cNvGrpSpPr/>
          <p:nvPr userDrawn="1"/>
        </p:nvGrpSpPr>
        <p:grpSpPr>
          <a:xfrm>
            <a:off x="898267" y="560128"/>
            <a:ext cx="3345257" cy="1212688"/>
            <a:chOff x="898267" y="344104"/>
            <a:chExt cx="3345257" cy="1212688"/>
          </a:xfrm>
        </p:grpSpPr>
        <p:pic>
          <p:nvPicPr>
            <p:cNvPr id="23" name="Image 22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67" y="344104"/>
              <a:ext cx="3080732" cy="896775"/>
            </a:xfrm>
            <a:prstGeom prst="rect">
              <a:avLst/>
            </a:prstGeom>
          </p:spPr>
        </p:pic>
        <p:sp>
          <p:nvSpPr>
            <p:cNvPr id="24" name="Zone de texte 3"/>
            <p:cNvSpPr txBox="1"/>
            <p:nvPr userDrawn="1"/>
          </p:nvSpPr>
          <p:spPr>
            <a:xfrm>
              <a:off x="971600" y="1272391"/>
              <a:ext cx="3271924" cy="28440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900" dirty="0">
                  <a:effectLst/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7" name="Espace réservé du texte 6"/>
          <p:cNvSpPr>
            <a:spLocks noGrp="1"/>
          </p:cNvSpPr>
          <p:nvPr>
            <p:ph type="body" sz="quarter" idx="14" hasCustomPrompt="1"/>
          </p:nvPr>
        </p:nvSpPr>
        <p:spPr>
          <a:xfrm>
            <a:off x="971600" y="6309320"/>
            <a:ext cx="7415683" cy="387424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1800" b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fr-FR" dirty="0" smtClean="0"/>
              <a:t>Venue</a:t>
            </a:r>
            <a:r>
              <a:rPr lang="en-GB" b="0" dirty="0" smtClean="0">
                <a:solidFill>
                  <a:schemeClr val="bg1">
                    <a:lumMod val="50000"/>
                  </a:schemeClr>
                </a:solidFill>
                <a:sym typeface="Webdings" panose="05030102010509060703" pitchFamily="18" charset="2"/>
              </a:rPr>
              <a:t> </a:t>
            </a:r>
            <a:r>
              <a:rPr lang="fr-FR" dirty="0" smtClean="0"/>
              <a:t> 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1343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up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1" cy="6813376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229600" cy="11430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340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full width title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0"/>
          </p:nvPr>
        </p:nvSpPr>
        <p:spPr>
          <a:xfrm>
            <a:off x="0" y="1340769"/>
            <a:ext cx="9144001" cy="5472608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2524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BIG ORIG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9318"/>
            <a:ext cx="7123048" cy="6602068"/>
          </a:xfrm>
          <a:prstGeom prst="rect">
            <a:avLst/>
          </a:prstGeom>
        </p:spPr>
      </p:pic>
      <p:grpSp>
        <p:nvGrpSpPr>
          <p:cNvPr id="3" name="Groupe 2"/>
          <p:cNvGrpSpPr/>
          <p:nvPr userDrawn="1"/>
        </p:nvGrpSpPr>
        <p:grpSpPr>
          <a:xfrm>
            <a:off x="443381" y="5395744"/>
            <a:ext cx="2178739" cy="841568"/>
            <a:chOff x="443381" y="5395744"/>
            <a:chExt cx="2178739" cy="841568"/>
          </a:xfrm>
        </p:grpSpPr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381" y="5395744"/>
              <a:ext cx="2178739" cy="634212"/>
            </a:xfrm>
            <a:prstGeom prst="rect">
              <a:avLst/>
            </a:prstGeom>
          </p:spPr>
        </p:pic>
        <p:sp>
          <p:nvSpPr>
            <p:cNvPr id="5" name="Zone de texte 3"/>
            <p:cNvSpPr txBox="1"/>
            <p:nvPr userDrawn="1"/>
          </p:nvSpPr>
          <p:spPr>
            <a:xfrm>
              <a:off x="506716" y="6054752"/>
              <a:ext cx="2064998" cy="182560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r>
                <a:rPr lang="en-GB" sz="630" baseline="0" dirty="0">
                  <a:effectLst/>
                  <a:latin typeface="Arial"/>
                  <a:ea typeface="Arial"/>
                  <a:cs typeface="Times New Roman"/>
                </a:rPr>
                <a:t>European </a:t>
              </a:r>
              <a:r>
                <a:rPr lang="en-GB" sz="630" baseline="0" dirty="0" smtClean="0">
                  <a:effectLst/>
                  <a:latin typeface="Arial"/>
                  <a:ea typeface="Arial"/>
                  <a:cs typeface="Times New Roman"/>
                </a:rPr>
                <a:t>Union</a:t>
              </a:r>
              <a:r>
                <a:rPr lang="en-GB" sz="630" baseline="0" dirty="0" smtClean="0">
                  <a:effectLst/>
                  <a:latin typeface="+mn-lt"/>
                  <a:ea typeface="Arial"/>
                  <a:cs typeface="Times New Roman"/>
                </a:rPr>
                <a:t> | European </a:t>
              </a:r>
              <a:r>
                <a:rPr lang="en-GB" sz="630" baseline="0" dirty="0">
                  <a:effectLst/>
                  <a:latin typeface="Arial"/>
                  <a:ea typeface="Arial"/>
                  <a:cs typeface="Times New Roman"/>
                </a:rPr>
                <a:t>Regional Development </a:t>
              </a:r>
              <a:r>
                <a:rPr lang="en-GB" sz="630" baseline="0" dirty="0" smtClean="0">
                  <a:effectLst/>
                  <a:latin typeface="Arial"/>
                  <a:ea typeface="Arial"/>
                  <a:cs typeface="Times New Roman"/>
                </a:rPr>
                <a:t>Fund</a:t>
              </a:r>
            </a:p>
            <a:p>
              <a:pPr algn="just">
                <a:lnSpc>
                  <a:spcPct val="115000"/>
                </a:lnSpc>
                <a:spcAft>
                  <a:spcPts val="1000"/>
                </a:spcAft>
              </a:pP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6093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CK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3943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0695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9416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4103687" cy="5040000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4716016" y="1368000"/>
            <a:ext cx="4104000" cy="5040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928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021788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ab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67544" y="432000"/>
            <a:ext cx="8229600" cy="634082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539552" y="134076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1" name="Espace réservé du tableau 10"/>
          <p:cNvSpPr>
            <a:spLocks noGrp="1"/>
          </p:cNvSpPr>
          <p:nvPr>
            <p:ph type="tbl" sz="quarter" idx="10"/>
          </p:nvPr>
        </p:nvSpPr>
        <p:spPr>
          <a:xfrm>
            <a:off x="467544" y="1196975"/>
            <a:ext cx="8208144" cy="381635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5157788"/>
            <a:ext cx="8208144" cy="1223540"/>
          </a:xfrm>
        </p:spPr>
        <p:txBody>
          <a:bodyPr>
            <a:normAutofit/>
          </a:bodyPr>
          <a:lstStyle>
            <a:lvl1pPr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 err="1" smtClean="0"/>
              <a:t>Legend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65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pag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1205802"/>
            <a:ext cx="5111750" cy="49203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057203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20831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hank you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1"/>
          <p:cNvSpPr>
            <a:spLocks noGrp="1"/>
          </p:cNvSpPr>
          <p:nvPr>
            <p:ph type="ctrTitle" hasCustomPrompt="1"/>
          </p:nvPr>
        </p:nvSpPr>
        <p:spPr>
          <a:xfrm>
            <a:off x="685800" y="3344385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fr-FR" dirty="0" err="1" smtClean="0"/>
              <a:t>Thank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!</a:t>
            </a:r>
            <a:endParaRPr lang="en-GB" dirty="0"/>
          </a:p>
        </p:txBody>
      </p:sp>
      <p:sp>
        <p:nvSpPr>
          <p:cNvPr id="10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467544" y="6165304"/>
            <a:ext cx="3775980" cy="43204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www.interregeurope.eu</a:t>
            </a:r>
            <a:endParaRPr lang="en-GB" dirty="0"/>
          </a:p>
        </p:txBody>
      </p:sp>
      <p:grpSp>
        <p:nvGrpSpPr>
          <p:cNvPr id="11" name="Groupe 10"/>
          <p:cNvGrpSpPr/>
          <p:nvPr userDrawn="1"/>
        </p:nvGrpSpPr>
        <p:grpSpPr>
          <a:xfrm>
            <a:off x="898267" y="560128"/>
            <a:ext cx="3345257" cy="1212688"/>
            <a:chOff x="898267" y="344104"/>
            <a:chExt cx="3345257" cy="1212688"/>
          </a:xfrm>
        </p:grpSpPr>
        <p:pic>
          <p:nvPicPr>
            <p:cNvPr id="12" name="Image 1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67" y="344104"/>
              <a:ext cx="3080732" cy="896775"/>
            </a:xfrm>
            <a:prstGeom prst="rect">
              <a:avLst/>
            </a:prstGeom>
          </p:spPr>
        </p:pic>
        <p:sp>
          <p:nvSpPr>
            <p:cNvPr id="13" name="Zone de texte 3"/>
            <p:cNvSpPr txBox="1"/>
            <p:nvPr userDrawn="1"/>
          </p:nvSpPr>
          <p:spPr>
            <a:xfrm>
              <a:off x="971600" y="1272391"/>
              <a:ext cx="3271924" cy="28440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900" dirty="0">
                  <a:effectLst/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  <p:sp>
        <p:nvSpPr>
          <p:cNvPr id="14" name="Sous-titre 2"/>
          <p:cNvSpPr txBox="1">
            <a:spLocks/>
          </p:cNvSpPr>
          <p:nvPr userDrawn="1"/>
        </p:nvSpPr>
        <p:spPr>
          <a:xfrm>
            <a:off x="5724128" y="6165304"/>
            <a:ext cx="280831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fr-FR" sz="1600" dirty="0" err="1" smtClean="0"/>
              <a:t>Interregeurope</a:t>
            </a:r>
            <a:endParaRPr lang="en-GB" sz="1600" dirty="0"/>
          </a:p>
        </p:txBody>
      </p:sp>
      <p:pic>
        <p:nvPicPr>
          <p:cNvPr id="17" name="Image 16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6165304"/>
            <a:ext cx="1312080" cy="34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749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CONTENTpage Image square + leg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73932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646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5894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85750" y="6492875"/>
            <a:ext cx="428625" cy="365125"/>
          </a:xfrm>
          <a:prstGeom prst="rect">
            <a:avLst/>
          </a:prstGeom>
        </p:spPr>
        <p:txBody>
          <a:bodyPr/>
          <a:lstStyle>
            <a:lvl1pPr algn="r" eaLnBrk="1" hangingPunct="1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E9FEEBF1-E0C1-44AA-A5B9-DF3AC540E744}" type="slidenum">
              <a:rPr lang="fr-FR"/>
              <a:pPr>
                <a:defRPr/>
              </a:pPr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392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01008"/>
            <a:ext cx="7772400" cy="79451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grpSp>
        <p:nvGrpSpPr>
          <p:cNvPr id="3" name="Groupe 2"/>
          <p:cNvGrpSpPr/>
          <p:nvPr userDrawn="1"/>
        </p:nvGrpSpPr>
        <p:grpSpPr>
          <a:xfrm>
            <a:off x="898267" y="560128"/>
            <a:ext cx="3345257" cy="1212688"/>
            <a:chOff x="898267" y="344104"/>
            <a:chExt cx="3345257" cy="1212688"/>
          </a:xfrm>
        </p:grpSpPr>
        <p:pic>
          <p:nvPicPr>
            <p:cNvPr id="4" name="Image 3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8267" y="344104"/>
              <a:ext cx="3080732" cy="896775"/>
            </a:xfrm>
            <a:prstGeom prst="rect">
              <a:avLst/>
            </a:prstGeom>
          </p:spPr>
        </p:pic>
        <p:sp>
          <p:nvSpPr>
            <p:cNvPr id="5" name="Zone de texte 3"/>
            <p:cNvSpPr txBox="1"/>
            <p:nvPr userDrawn="1"/>
          </p:nvSpPr>
          <p:spPr>
            <a:xfrm>
              <a:off x="971600" y="1272391"/>
              <a:ext cx="3271924" cy="284401"/>
            </a:xfrm>
            <a:prstGeom prst="rect">
              <a:avLst/>
            </a:prstGeom>
            <a:noFill/>
            <a:ln w="6350">
              <a:noFill/>
            </a:ln>
            <a:effectLst/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900" dirty="0">
                  <a:effectLst/>
                  <a:latin typeface="Arial"/>
                  <a:ea typeface="Arial"/>
                  <a:cs typeface="Times New Roman"/>
                </a:rPr>
                <a:t>European Union | European Regional Development Fund</a:t>
              </a:r>
              <a:endParaRPr lang="fr-FR" sz="900" dirty="0">
                <a:effectLst/>
                <a:latin typeface="Arial"/>
                <a:ea typeface="Arial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5794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39852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814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NTENT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Modifiez le style des sous-titres du masque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22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page 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8207375" cy="5183187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407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56207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xfrm>
            <a:off x="457200" y="1368000"/>
            <a:ext cx="4103687" cy="5040000"/>
          </a:xfr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GB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1"/>
          </p:nvPr>
        </p:nvSpPr>
        <p:spPr>
          <a:xfrm>
            <a:off x="4716016" y="1368000"/>
            <a:ext cx="4104000" cy="50400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927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6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au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687430588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Image 24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27" y="-314057"/>
            <a:ext cx="3496061" cy="3240360"/>
          </a:xfrm>
          <a:prstGeom prst="rect">
            <a:avLst/>
          </a:prstGeom>
        </p:spPr>
      </p:pic>
      <p:sp>
        <p:nvSpPr>
          <p:cNvPr id="6" name="Zone de texte 2"/>
          <p:cNvSpPr txBox="1"/>
          <p:nvPr userDrawn="1"/>
        </p:nvSpPr>
        <p:spPr>
          <a:xfrm>
            <a:off x="5780081" y="1778347"/>
            <a:ext cx="2002951" cy="471260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1000"/>
              </a:spcAft>
            </a:pP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>Sharing solutions </a:t>
            </a:r>
            <a:r>
              <a:rPr lang="en-GB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/>
            </a:r>
            <a:br>
              <a:rPr lang="en-GB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</a:br>
            <a:r>
              <a:rPr lang="en-GB" sz="1200" i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>for </a:t>
            </a:r>
            <a:r>
              <a:rPr lang="en-GB" sz="1200" i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Arial"/>
                <a:ea typeface="Arial"/>
                <a:cs typeface="Times New Roman"/>
              </a:rPr>
              <a:t>better regional policies</a:t>
            </a:r>
            <a:endParaRPr lang="fr-FR" sz="1200" i="1" dirty="0"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/>
              <a:ea typeface="Arial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3117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85" r:id="rId2"/>
    <p:sldLayoutId id="2147483694" r:id="rId3"/>
    <p:sldLayoutId id="2147483683" r:id="rId4"/>
    <p:sldLayoutId id="2147483724" r:id="rId5"/>
    <p:sldLayoutId id="2147483726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68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34253785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54" y="173697"/>
            <a:ext cx="715334" cy="66301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8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788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703" r:id="rId2"/>
    <p:sldLayoutId id="2147483671" r:id="rId3"/>
    <p:sldLayoutId id="2147483670" r:id="rId4"/>
    <p:sldLayoutId id="2147483684" r:id="rId5"/>
    <p:sldLayoutId id="2147483675" r:id="rId6"/>
    <p:sldLayoutId id="2147483676" r:id="rId7"/>
    <p:sldLayoutId id="2147483707" r:id="rId8"/>
    <p:sldLayoutId id="2147483708" r:id="rId9"/>
    <p:sldLayoutId id="2147483720" r:id="rId10"/>
    <p:sldLayoutId id="2147483721" r:id="rId11"/>
    <p:sldLayoutId id="2147483722" r:id="rId12"/>
    <p:sldLayoutId id="2147483723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Courier New" panose="02070309020205020404" pitchFamily="49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7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30221447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38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Tx/>
        <a:buNone/>
        <a:tabLst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marR="0" indent="-28575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Courier New" panose="02070309020205020404" pitchFamily="49" charset="0"/>
        <a:buChar char="o"/>
        <a:tabLst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49294327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54" y="173697"/>
            <a:ext cx="715334" cy="663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992487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/>
              <a:pPr/>
              <a:t>‹#›</a:t>
            </a:fld>
            <a:endParaRPr lang="en-GB" dirty="0"/>
          </a:p>
        </p:txBody>
      </p:sp>
      <p:graphicFrame>
        <p:nvGraphicFramePr>
          <p:cNvPr id="8" name="Tableau 7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36558550"/>
              </p:ext>
            </p:extLst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65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68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 userDrawn="1">
            <p:extLst/>
          </p:nvPr>
        </p:nvGraphicFramePr>
        <p:xfrm>
          <a:off x="0" y="6807656"/>
          <a:ext cx="9144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816">
                <a:tc>
                  <a:txBody>
                    <a:bodyPr/>
                    <a:lstStyle/>
                    <a:p>
                      <a:endParaRPr lang="en-GB" sz="800" dirty="0">
                        <a:ln w="3175">
                          <a:solidFill>
                            <a:schemeClr val="accent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4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3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n w="3175">
                          <a:solidFill>
                            <a:schemeClr val="accent2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" name="Image 9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154" y="173697"/>
            <a:ext cx="715334" cy="663015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68000" y="432000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Modifiez le style du titre</a:t>
            </a:r>
            <a:endParaRPr lang="en-GB" dirty="0"/>
          </a:p>
        </p:txBody>
      </p:sp>
      <p:sp>
        <p:nvSpPr>
          <p:cNvPr id="8" name="Espace réservé du texte 2"/>
          <p:cNvSpPr txBox="1">
            <a:spLocks/>
          </p:cNvSpPr>
          <p:nvPr userDrawn="1"/>
        </p:nvSpPr>
        <p:spPr>
          <a:xfrm>
            <a:off x="7236296" y="6528636"/>
            <a:ext cx="1800225" cy="284740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F4756C1-1FC7-4D71-B0D7-8887FC1017FC}" type="slidenum">
              <a:rPr lang="en-GB" smtClean="0">
                <a:solidFill>
                  <a:prstClr val="black"/>
                </a:solidFill>
              </a:rPr>
              <a:pPr/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36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24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 typeface="Courier New" panose="02070309020205020404" pitchFamily="49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image" Target="../media/image20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23.jpeg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image" Target="../media/image22.jpeg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regeurope.eu/help/programme-manual/" TargetMode="External"/><Relationship Id="rId2" Type="http://schemas.openxmlformats.org/officeDocument/2006/relationships/hyperlink" Target="http://www.interregeurope.eu/" TargetMode="Externa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taceeu.cz/" TargetMode="External"/><Relationship Id="rId2" Type="http://schemas.openxmlformats.org/officeDocument/2006/relationships/hyperlink" Target="mailto:alice.kovandova@mmr.cz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emf"/><Relationship Id="rId4" Type="http://schemas.openxmlformats.org/officeDocument/2006/relationships/hyperlink" Target="http://www.interreg-europe.e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err="1"/>
              <a:t>Interreg</a:t>
            </a:r>
            <a:r>
              <a:rPr lang="en-GB" b="1" dirty="0"/>
              <a:t> </a:t>
            </a:r>
            <a:r>
              <a:rPr lang="en-GB" b="1" dirty="0" smtClean="0"/>
              <a:t>E</a:t>
            </a:r>
            <a:r>
              <a:rPr lang="cs-CZ" b="1" dirty="0" smtClean="0"/>
              <a:t>UROPE</a:t>
            </a:r>
            <a:endParaRPr lang="fr-FR" dirty="0"/>
          </a:p>
        </p:txBody>
      </p:sp>
      <p:sp>
        <p:nvSpPr>
          <p:cNvPr id="11" name="Espace réservé du texte 7"/>
          <p:cNvSpPr txBox="1">
            <a:spLocks/>
          </p:cNvSpPr>
          <p:nvPr/>
        </p:nvSpPr>
        <p:spPr>
          <a:xfrm>
            <a:off x="1085978" y="487754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Alice Kovandová</a:t>
            </a:r>
            <a:endParaRPr lang="en-GB" dirty="0"/>
          </a:p>
        </p:txBody>
      </p:sp>
      <p:sp>
        <p:nvSpPr>
          <p:cNvPr id="12" name="Espace réservé du texte 8"/>
          <p:cNvSpPr txBox="1">
            <a:spLocks/>
          </p:cNvSpPr>
          <p:nvPr/>
        </p:nvSpPr>
        <p:spPr>
          <a:xfrm>
            <a:off x="1085978" y="5309616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/>
              <a:t>Ministerstvo pro místní rozvoj</a:t>
            </a:r>
            <a:endParaRPr lang="en-GB" dirty="0"/>
          </a:p>
        </p:txBody>
      </p:sp>
      <p:sp>
        <p:nvSpPr>
          <p:cNvPr id="13" name="Espace réservé du texte 9"/>
          <p:cNvSpPr txBox="1">
            <a:spLocks/>
          </p:cNvSpPr>
          <p:nvPr/>
        </p:nvSpPr>
        <p:spPr>
          <a:xfrm>
            <a:off x="1085978" y="5741664"/>
            <a:ext cx="7272337" cy="216000"/>
          </a:xfrm>
          <a:prstGeom prst="rect">
            <a:avLst/>
          </a:prstGeom>
        </p:spPr>
        <p:txBody>
          <a:bodyPr tIns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b="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err="1" smtClean="0"/>
              <a:t>Alice.kovandova</a:t>
            </a:r>
            <a:r>
              <a:rPr lang="en-GB" dirty="0" smtClean="0"/>
              <a:t>@</a:t>
            </a:r>
            <a:r>
              <a:rPr lang="cs-CZ" dirty="0" smtClean="0"/>
              <a:t>mmr.cz</a:t>
            </a:r>
            <a:endParaRPr lang="en-GB" dirty="0"/>
          </a:p>
        </p:txBody>
      </p:sp>
      <p:sp>
        <p:nvSpPr>
          <p:cNvPr id="14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71600" y="6309320"/>
            <a:ext cx="7415683" cy="387424"/>
          </a:xfrm>
        </p:spPr>
        <p:txBody>
          <a:bodyPr/>
          <a:lstStyle/>
          <a:p>
            <a:r>
              <a:rPr lang="cs-CZ" dirty="0" smtClean="0"/>
              <a:t>10. 12. 2018</a:t>
            </a:r>
            <a:r>
              <a:rPr lang="en-GB" dirty="0" smtClean="0">
                <a:sym typeface="Webdings" panose="05030102010509060703" pitchFamily="18" charset="2"/>
              </a:rPr>
              <a:t></a:t>
            </a:r>
            <a:r>
              <a:rPr lang="cs-CZ" dirty="0" smtClean="0">
                <a:sym typeface="Webdings" panose="05030102010509060703" pitchFamily="18" charset="2"/>
              </a:rPr>
              <a:t>VI. zasedání Výboru 2014-2020, Praha</a:t>
            </a:r>
            <a:endParaRPr lang="fr-FR" dirty="0"/>
          </a:p>
        </p:txBody>
      </p:sp>
      <p:pic>
        <p:nvPicPr>
          <p:cNvPr id="7" name="Obrázek 7" descr="mmr_cr_rgb.e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527" y="4957959"/>
            <a:ext cx="2559001" cy="553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52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6408" cy="562074"/>
          </a:xfrm>
        </p:spPr>
        <p:txBody>
          <a:bodyPr/>
          <a:lstStyle/>
          <a:p>
            <a:r>
              <a:rPr lang="cs-CZ" sz="2800" b="1" dirty="0" err="1" smtClean="0"/>
              <a:t>Interreg</a:t>
            </a:r>
            <a:r>
              <a:rPr lang="cs-CZ" sz="2800" b="1" dirty="0" smtClean="0"/>
              <a:t> EUROPE - priority</a:t>
            </a:r>
            <a:endParaRPr lang="cs-CZ" sz="2800" b="1" dirty="0"/>
          </a:p>
        </p:txBody>
      </p:sp>
      <p:sp>
        <p:nvSpPr>
          <p:cNvPr id="4" name="Rectangle 8"/>
          <p:cNvSpPr/>
          <p:nvPr/>
        </p:nvSpPr>
        <p:spPr>
          <a:xfrm>
            <a:off x="251520" y="1768252"/>
            <a:ext cx="4176464" cy="2250504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5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Výzkum, technologický rozvoj a inovace</a:t>
            </a:r>
          </a:p>
          <a:p>
            <a:pPr>
              <a:lnSpc>
                <a:spcPct val="150000"/>
              </a:lnSpc>
              <a:defRPr/>
            </a:pPr>
            <a:endParaRPr lang="cs-CZ" sz="1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cs-CZ" sz="1200" dirty="0" smtClean="0">
                <a:solidFill>
                  <a:schemeClr val="bg1"/>
                </a:solidFill>
              </a:rPr>
              <a:t>1.1. Posílení </a:t>
            </a:r>
            <a:r>
              <a:rPr lang="cs-CZ" sz="1200" dirty="0">
                <a:solidFill>
                  <a:schemeClr val="bg1"/>
                </a:solidFill>
              </a:rPr>
              <a:t>výzkumné a inovační infrastruktury a </a:t>
            </a:r>
            <a:r>
              <a:rPr lang="cs-CZ" sz="1200" dirty="0" smtClean="0">
                <a:solidFill>
                  <a:schemeClr val="bg1"/>
                </a:solidFill>
              </a:rPr>
              <a:t>kapacity</a:t>
            </a:r>
          </a:p>
          <a:p>
            <a:pPr>
              <a:lnSpc>
                <a:spcPct val="150000"/>
              </a:lnSpc>
              <a:defRPr/>
            </a:pPr>
            <a:endParaRPr lang="cs-CZ" sz="1200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cs-CZ" sz="1200" dirty="0" smtClean="0">
                <a:solidFill>
                  <a:schemeClr val="bg1"/>
                </a:solidFill>
              </a:rPr>
              <a:t>1.2. Podpora </a:t>
            </a:r>
            <a:r>
              <a:rPr lang="cs-CZ" sz="1200" dirty="0">
                <a:solidFill>
                  <a:schemeClr val="bg1"/>
                </a:solidFill>
              </a:rPr>
              <a:t>inovativních řetězců „inteligentní specializace“ a inovačních příležitostí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9"/>
          <p:cNvSpPr/>
          <p:nvPr/>
        </p:nvSpPr>
        <p:spPr>
          <a:xfrm>
            <a:off x="4644008" y="1772816"/>
            <a:ext cx="4248472" cy="2241376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scene3d>
            <a:camera prst="orthographicFront"/>
            <a:lightRig rig="balanced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5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Konkurenceschopnost MSP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cs-CZ" sz="1500" b="1" u="sng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5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2.1. Podpora MSP v růstu, rozvoji a aktivitě na poli inovací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500" b="1" u="sng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10"/>
          <p:cNvSpPr/>
          <p:nvPr/>
        </p:nvSpPr>
        <p:spPr>
          <a:xfrm>
            <a:off x="251520" y="4221088"/>
            <a:ext cx="4176464" cy="208823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cs-CZ" sz="15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Nízkouhlíkové hospodářství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cs-CZ" sz="15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200" dirty="0" smtClean="0">
                <a:solidFill>
                  <a:schemeClr val="bg1"/>
                </a:solidFill>
              </a:rPr>
              <a:t>3.1. Posun </a:t>
            </a:r>
            <a:r>
              <a:rPr lang="cs-CZ" sz="1200" dirty="0">
                <a:solidFill>
                  <a:schemeClr val="bg1"/>
                </a:solidFill>
              </a:rPr>
              <a:t>k nízkouhlíkovému hospodářství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11"/>
          <p:cNvSpPr/>
          <p:nvPr/>
        </p:nvSpPr>
        <p:spPr>
          <a:xfrm>
            <a:off x="4644008" y="4221088"/>
            <a:ext cx="4248472" cy="2088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cs-CZ" sz="1500" b="1" u="sng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Životní prostředí a efektivní využívání zdrojů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cs-CZ" sz="15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cs-CZ" sz="1200" dirty="0" smtClean="0">
                <a:solidFill>
                  <a:schemeClr val="bg1"/>
                </a:solidFill>
              </a:rPr>
              <a:t>4.1. Zachování</a:t>
            </a:r>
            <a:r>
              <a:rPr lang="cs-CZ" sz="1200" dirty="0">
                <a:solidFill>
                  <a:schemeClr val="bg1"/>
                </a:solidFill>
              </a:rPr>
              <a:t>, ochrana a rozvoj přírodního a kulturního dědictví</a:t>
            </a:r>
          </a:p>
          <a:p>
            <a:pPr>
              <a:lnSpc>
                <a:spcPct val="150000"/>
              </a:lnSpc>
              <a:defRPr/>
            </a:pPr>
            <a:endParaRPr lang="cs-CZ" sz="1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cs-CZ" sz="1200" dirty="0" smtClean="0">
                <a:solidFill>
                  <a:schemeClr val="bg1"/>
                </a:solidFill>
              </a:rPr>
              <a:t>4.2. Efektivní </a:t>
            </a:r>
            <a:r>
              <a:rPr lang="cs-CZ" sz="1200" dirty="0">
                <a:solidFill>
                  <a:schemeClr val="bg1"/>
                </a:solidFill>
              </a:rPr>
              <a:t>využívání zdrojů, ekologický růst a inovace, řízení dopadů na životní prostředí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sz="15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26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659" y="417933"/>
            <a:ext cx="8229600" cy="562074"/>
          </a:xfrm>
        </p:spPr>
        <p:txBody>
          <a:bodyPr/>
          <a:lstStyle/>
          <a:p>
            <a:r>
              <a:rPr lang="en-GB" sz="2800" b="1" dirty="0" smtClean="0"/>
              <a:t>P</a:t>
            </a:r>
            <a:r>
              <a:rPr lang="cs-CZ" sz="2800" b="1" dirty="0" err="1" smtClean="0"/>
              <a:t>řehled</a:t>
            </a:r>
            <a:r>
              <a:rPr lang="cs-CZ" sz="2800" b="1" dirty="0" smtClean="0"/>
              <a:t> projektů – po 3 výzvách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en-GB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2481676"/>
              </p:ext>
            </p:extLst>
          </p:nvPr>
        </p:nvGraphicFramePr>
        <p:xfrm>
          <a:off x="457200" y="980728"/>
          <a:ext cx="8207375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63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P</a:t>
            </a:r>
            <a:r>
              <a:rPr lang="cs-CZ" sz="2800" b="1" dirty="0" err="1" smtClean="0"/>
              <a:t>řehled</a:t>
            </a:r>
            <a:r>
              <a:rPr lang="cs-CZ" sz="2800" b="1" dirty="0" smtClean="0"/>
              <a:t> projektů</a:t>
            </a:r>
            <a:endParaRPr lang="en-GB" sz="2800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3 výzvy</a:t>
            </a:r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706 </a:t>
            </a:r>
            <a:r>
              <a:rPr lang="cs-CZ" dirty="0" smtClean="0">
                <a:solidFill>
                  <a:schemeClr val="tx2"/>
                </a:solidFill>
              </a:rPr>
              <a:t>příjemců</a:t>
            </a:r>
            <a:r>
              <a:rPr lang="en-GB" dirty="0" smtClean="0">
                <a:solidFill>
                  <a:schemeClr val="tx2"/>
                </a:solidFill>
              </a:rPr>
              <a:t> =&gt; 184 </a:t>
            </a:r>
            <a:r>
              <a:rPr lang="cs-CZ" dirty="0" smtClean="0">
                <a:solidFill>
                  <a:schemeClr val="tx2"/>
                </a:solidFill>
              </a:rPr>
              <a:t>schválených projektů</a:t>
            </a:r>
            <a:endParaRPr lang="en-GB" dirty="0">
              <a:solidFill>
                <a:schemeClr val="tx2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62719" y="2428159"/>
            <a:ext cx="7596336" cy="4325691"/>
            <a:chOff x="762719" y="2428159"/>
            <a:chExt cx="7596336" cy="432569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719" y="2428159"/>
              <a:ext cx="7596336" cy="4325691"/>
            </a:xfrm>
            <a:prstGeom prst="rect">
              <a:avLst/>
            </a:prstGeom>
          </p:spPr>
        </p:pic>
        <p:sp>
          <p:nvSpPr>
            <p:cNvPr id="5" name="Oval 4"/>
            <p:cNvSpPr/>
            <p:nvPr/>
          </p:nvSpPr>
          <p:spPr>
            <a:xfrm>
              <a:off x="2771800" y="3655004"/>
              <a:ext cx="1872000" cy="1872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chemeClr val="tx1"/>
                  </a:solidFill>
                </a:rPr>
                <a:t>EUR</a:t>
              </a:r>
              <a:endParaRPr lang="en-GB" sz="32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GB" sz="3200" b="1" dirty="0" smtClean="0">
                  <a:solidFill>
                    <a:schemeClr val="tx1"/>
                  </a:solidFill>
                </a:rPr>
                <a:t>254</a:t>
              </a:r>
            </a:p>
            <a:p>
              <a:pPr algn="ctr"/>
              <a:r>
                <a:rPr lang="en-GB" sz="2400" b="1" dirty="0" smtClean="0">
                  <a:solidFill>
                    <a:schemeClr val="tx1"/>
                  </a:solidFill>
                </a:rPr>
                <a:t>million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2" name="Hexagon 11"/>
          <p:cNvSpPr/>
          <p:nvPr/>
        </p:nvSpPr>
        <p:spPr>
          <a:xfrm>
            <a:off x="7120800" y="1316233"/>
            <a:ext cx="1656000" cy="1476000"/>
          </a:xfrm>
          <a:prstGeom prst="hexagon">
            <a:avLst/>
          </a:prstGeom>
          <a:solidFill>
            <a:srgbClr val="EC67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26%</a:t>
            </a:r>
          </a:p>
          <a:p>
            <a:pPr algn="ctr"/>
            <a:r>
              <a:rPr lang="cs-CZ" sz="1400" b="1" dirty="0" smtClean="0"/>
              <a:t>úspěšnost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182894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P</a:t>
            </a:r>
            <a:r>
              <a:rPr lang="cs-CZ" sz="2800" b="1" dirty="0" err="1" smtClean="0"/>
              <a:t>artněři</a:t>
            </a:r>
            <a:r>
              <a:rPr lang="cs-CZ" sz="2800" b="1" dirty="0" smtClean="0"/>
              <a:t> ve schválených projektech</a:t>
            </a:r>
            <a:endParaRPr lang="en-GB" sz="2800" b="1" dirty="0"/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560181" y="1482054"/>
            <a:ext cx="8031236" cy="51435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2700" b="0" dirty="0" smtClean="0"/>
              <a:t> </a:t>
            </a:r>
            <a:r>
              <a:rPr lang="cs-CZ" altLang="en-US" sz="1800" b="0" dirty="0" smtClean="0"/>
              <a:t>Počet partnerů podle států</a:t>
            </a:r>
            <a:endParaRPr lang="en-GB" altLang="en-US" sz="1800" b="0" dirty="0"/>
          </a:p>
        </p:txBody>
      </p:sp>
      <p:sp>
        <p:nvSpPr>
          <p:cNvPr id="6" name="TextBox 5"/>
          <p:cNvSpPr txBox="1"/>
          <p:nvPr/>
        </p:nvSpPr>
        <p:spPr>
          <a:xfrm>
            <a:off x="560181" y="6076536"/>
            <a:ext cx="8188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2"/>
                </a:solidFill>
              </a:rPr>
              <a:t>Všechny partnerské státy zastoupeny ve 3. výzvách</a:t>
            </a:r>
            <a:endParaRPr lang="en-GB" dirty="0">
              <a:solidFill>
                <a:schemeClr val="tx2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5"/>
          <a:stretch/>
        </p:blipFill>
        <p:spPr>
          <a:xfrm>
            <a:off x="0" y="2150605"/>
            <a:ext cx="9144000" cy="3771730"/>
          </a:xfrm>
          <a:prstGeom prst="rect">
            <a:avLst/>
          </a:prstGeom>
        </p:spPr>
      </p:pic>
      <p:sp>
        <p:nvSpPr>
          <p:cNvPr id="3" name="Down Arrow 2"/>
          <p:cNvSpPr/>
          <p:nvPr/>
        </p:nvSpPr>
        <p:spPr>
          <a:xfrm>
            <a:off x="1979712" y="2924944"/>
            <a:ext cx="216024" cy="720080"/>
          </a:xfrm>
          <a:prstGeom prst="downArrow">
            <a:avLst/>
          </a:prstGeom>
          <a:solidFill>
            <a:srgbClr val="98361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857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Česká republika ve 3. výzvách – 26 partnerů</a:t>
            </a:r>
            <a:endParaRPr lang="fr-FR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7089" y="3789040"/>
            <a:ext cx="6809822" cy="297510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0" r="8011"/>
          <a:stretch/>
        </p:blipFill>
        <p:spPr>
          <a:xfrm>
            <a:off x="5652120" y="1033409"/>
            <a:ext cx="3240360" cy="3042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1" y="1326043"/>
            <a:ext cx="3034680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 dirty="0"/>
              <a:t>Česká republika ve 3 výzvách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/>
              <a:t>1. výzva </a:t>
            </a:r>
            <a:r>
              <a:rPr lang="cs-CZ" sz="1800" b="0" dirty="0"/>
              <a:t>– předloženo 27, schváleno 11 projektů/12 partnerů, 1 LP – ne ŽP, nejvíce zastoupen Moravskoslezský kraj, 1 soukromý subjekt (CLUTEX) + </a:t>
            </a:r>
            <a:r>
              <a:rPr lang="cs-CZ" sz="1800" b="0" dirty="0" err="1"/>
              <a:t>DEXi.c</a:t>
            </a:r>
            <a:r>
              <a:rPr lang="cs-CZ" sz="1800" b="0" dirty="0"/>
              <a:t>. převzal </a:t>
            </a:r>
            <a:r>
              <a:rPr lang="cs-CZ" sz="1800" b="0" dirty="0" err="1"/>
              <a:t>HoCare</a:t>
            </a:r>
            <a:endParaRPr lang="cs-CZ" sz="18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2</a:t>
            </a:r>
            <a:r>
              <a:rPr lang="cs-CZ" sz="1800" dirty="0"/>
              <a:t>. výzva </a:t>
            </a:r>
            <a:r>
              <a:rPr lang="cs-CZ" sz="1800" b="0" dirty="0"/>
              <a:t>– předloženo 23, schváleno 9 projektů/9 partnerů, ne LP a soukromý subjekt – všechny priority, nejvíce zastoupeno Hlavní město Praha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3</a:t>
            </a:r>
            <a:r>
              <a:rPr lang="cs-CZ" sz="1800" dirty="0"/>
              <a:t>. výzva </a:t>
            </a:r>
            <a:r>
              <a:rPr lang="cs-CZ" sz="1800" b="0" dirty="0"/>
              <a:t>– předloženo 18, schváleno 5 projektů/5 partnerů, ne LP – priority pouze 3, nejvíce zastoupena Regionální rozvojová agentura Pardubického kraje, 1 soukromý subjekt (CREA)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4</a:t>
            </a:r>
            <a:r>
              <a:rPr lang="cs-CZ" sz="1800" dirty="0"/>
              <a:t>. výzva </a:t>
            </a:r>
            <a:r>
              <a:rPr lang="cs-CZ" sz="1800" b="0" dirty="0"/>
              <a:t>– předloženo 17 – nyní 9 projektů, stále ve hře 2 LP! – priority pouze 3 a 4!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445224"/>
            <a:ext cx="1368152" cy="90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247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Projekty Česká republika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1.výzva </a:t>
            </a:r>
            <a:r>
              <a:rPr lang="cs-CZ" sz="1800" dirty="0"/>
              <a:t>– 11 </a:t>
            </a:r>
            <a:r>
              <a:rPr lang="cs-CZ" sz="1800" dirty="0" smtClean="0"/>
              <a:t>projektů</a:t>
            </a:r>
          </a:p>
          <a:p>
            <a:r>
              <a:rPr lang="cs-CZ" sz="1800" dirty="0" smtClean="0">
                <a:solidFill>
                  <a:srgbClr val="F9E300"/>
                </a:solidFill>
              </a:rPr>
              <a:t>RESET</a:t>
            </a:r>
            <a:r>
              <a:rPr lang="cs-CZ" sz="1800" dirty="0">
                <a:solidFill>
                  <a:srgbClr val="F9E300"/>
                </a:solidFill>
              </a:rPr>
              <a:t>, CLUSTERIX 2.0, RATIO, </a:t>
            </a:r>
            <a:r>
              <a:rPr lang="cs-CZ" sz="1800" dirty="0" err="1">
                <a:solidFill>
                  <a:srgbClr val="F9E300"/>
                </a:solidFill>
              </a:rPr>
              <a:t>HoCare</a:t>
            </a:r>
            <a:r>
              <a:rPr lang="cs-CZ" sz="1800" dirty="0">
                <a:solidFill>
                  <a:srgbClr val="F9E300"/>
                </a:solidFill>
              </a:rPr>
              <a:t>; </a:t>
            </a:r>
            <a:endParaRPr lang="cs-CZ" sz="1800" dirty="0" smtClean="0">
              <a:solidFill>
                <a:srgbClr val="F9E300"/>
              </a:solidFill>
            </a:endParaRPr>
          </a:p>
          <a:p>
            <a:r>
              <a:rPr lang="cs-CZ" sz="1800" dirty="0" smtClean="0">
                <a:solidFill>
                  <a:srgbClr val="00B0F0"/>
                </a:solidFill>
              </a:rPr>
              <a:t>SKILLS</a:t>
            </a:r>
            <a:r>
              <a:rPr lang="cs-CZ" sz="1800" dirty="0">
                <a:solidFill>
                  <a:srgbClr val="00B0F0"/>
                </a:solidFill>
              </a:rPr>
              <a:t>, PURE COSMOS, SIE, INNOGROW, SOCIAL-SEEDS;</a:t>
            </a:r>
            <a:r>
              <a:rPr lang="cs-CZ" sz="18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</a:t>
            </a:r>
            <a:endParaRPr lang="cs-CZ" sz="1800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r>
              <a:rPr lang="cs-CZ" sz="1800" dirty="0" err="1" smtClean="0">
                <a:solidFill>
                  <a:srgbClr val="96D34D"/>
                </a:solidFill>
              </a:rPr>
              <a:t>FIEnerG</a:t>
            </a:r>
            <a:r>
              <a:rPr lang="cs-CZ" sz="1800" dirty="0" smtClean="0">
                <a:solidFill>
                  <a:srgbClr val="96D34D"/>
                </a:solidFill>
              </a:rPr>
              <a:t> </a:t>
            </a:r>
            <a:r>
              <a:rPr lang="cs-CZ" sz="1800" dirty="0">
                <a:solidFill>
                  <a:srgbClr val="96D34D"/>
                </a:solidFill>
              </a:rPr>
              <a:t>and J – 2 CZ partneři a </a:t>
            </a:r>
            <a:r>
              <a:rPr lang="cs-CZ" sz="1800" dirty="0" smtClean="0">
                <a:solidFill>
                  <a:srgbClr val="96D34D"/>
                </a:solidFill>
              </a:rPr>
              <a:t>RESOLVE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96D34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2.výzva </a:t>
            </a:r>
            <a:r>
              <a:rPr lang="cs-CZ" sz="1800" dirty="0"/>
              <a:t>-  </a:t>
            </a:r>
            <a:r>
              <a:rPr lang="cs-CZ" sz="1800" dirty="0" smtClean="0"/>
              <a:t>9 projektů</a:t>
            </a:r>
          </a:p>
          <a:p>
            <a:r>
              <a:rPr lang="cs-CZ" sz="1800" dirty="0" smtClean="0">
                <a:solidFill>
                  <a:srgbClr val="F9E300"/>
                </a:solidFill>
              </a:rPr>
              <a:t>INNOTRANS</a:t>
            </a:r>
            <a:r>
              <a:rPr lang="cs-CZ" sz="1800" dirty="0">
                <a:solidFill>
                  <a:srgbClr val="F9E300"/>
                </a:solidFill>
              </a:rPr>
              <a:t>,  INNO_INFRA_SHARE, REMIX, STEPHANIE;</a:t>
            </a:r>
            <a:r>
              <a:rPr lang="cs-CZ" sz="1800" dirty="0">
                <a:solidFill>
                  <a:schemeClr val="accent1"/>
                </a:solidFill>
              </a:rPr>
              <a:t> </a:t>
            </a:r>
            <a:endParaRPr lang="cs-CZ" sz="1800" dirty="0" smtClean="0">
              <a:solidFill>
                <a:schemeClr val="accent1"/>
              </a:solidFill>
            </a:endParaRPr>
          </a:p>
          <a:p>
            <a:r>
              <a:rPr lang="cs-CZ" sz="1800" dirty="0" err="1" smtClean="0">
                <a:solidFill>
                  <a:srgbClr val="00B0F0"/>
                </a:solidFill>
              </a:rPr>
              <a:t>Road</a:t>
            </a:r>
            <a:r>
              <a:rPr lang="cs-CZ" sz="1800" dirty="0" smtClean="0">
                <a:solidFill>
                  <a:srgbClr val="00B0F0"/>
                </a:solidFill>
              </a:rPr>
              <a:t>-CSR</a:t>
            </a:r>
            <a:r>
              <a:rPr lang="cs-CZ" sz="1800" dirty="0">
                <a:solidFill>
                  <a:srgbClr val="00B0F0"/>
                </a:solidFill>
              </a:rPr>
              <a:t>; </a:t>
            </a:r>
            <a:endParaRPr lang="cs-CZ" sz="1800" dirty="0" smtClean="0">
              <a:solidFill>
                <a:srgbClr val="00B0F0"/>
              </a:solidFill>
            </a:endParaRPr>
          </a:p>
          <a:p>
            <a:r>
              <a:rPr lang="cs-CZ" sz="1800" dirty="0" smtClean="0">
                <a:solidFill>
                  <a:schemeClr val="accent3">
                    <a:lumMod val="75000"/>
                  </a:schemeClr>
                </a:solidFill>
              </a:rPr>
              <a:t>DEMO-EC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cs-CZ" sz="1800" dirty="0" err="1">
                <a:solidFill>
                  <a:schemeClr val="accent3">
                    <a:lumMod val="75000"/>
                  </a:schemeClr>
                </a:solidFill>
              </a:rPr>
              <a:t>InnovaSUMP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</a:rPr>
              <a:t>; </a:t>
            </a:r>
            <a:endParaRPr lang="cs-CZ" sz="1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cs-CZ" sz="1800" dirty="0" smtClean="0">
                <a:solidFill>
                  <a:srgbClr val="96D34D"/>
                </a:solidFill>
              </a:rPr>
              <a:t>EPICAH</a:t>
            </a:r>
            <a:r>
              <a:rPr lang="cs-CZ" sz="1800" dirty="0">
                <a:solidFill>
                  <a:srgbClr val="96D34D"/>
                </a:solidFill>
              </a:rPr>
              <a:t>, </a:t>
            </a:r>
            <a:r>
              <a:rPr lang="cs-CZ" sz="1800" dirty="0" smtClean="0">
                <a:solidFill>
                  <a:srgbClr val="96D34D"/>
                </a:solidFill>
              </a:rPr>
              <a:t>ENHANCE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dirty="0">
              <a:solidFill>
                <a:srgbClr val="96D34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dirty="0" smtClean="0"/>
              <a:t>3.výzva </a:t>
            </a:r>
            <a:r>
              <a:rPr lang="cs-CZ" sz="1800" dirty="0"/>
              <a:t>– 5 </a:t>
            </a:r>
            <a:r>
              <a:rPr lang="cs-CZ" sz="1800" dirty="0" smtClean="0"/>
              <a:t>projektů </a:t>
            </a:r>
          </a:p>
          <a:p>
            <a:r>
              <a:rPr lang="cs-CZ" sz="1800" dirty="0" err="1" smtClean="0">
                <a:solidFill>
                  <a:srgbClr val="F9E300"/>
                </a:solidFill>
              </a:rPr>
              <a:t>iWARTERMAP</a:t>
            </a:r>
            <a:r>
              <a:rPr lang="cs-CZ" sz="1800" dirty="0">
                <a:solidFill>
                  <a:srgbClr val="F9E300"/>
                </a:solidFill>
              </a:rPr>
              <a:t>, INNO PROVEMENT; </a:t>
            </a:r>
            <a:endParaRPr lang="cs-CZ" sz="1800" dirty="0" smtClean="0">
              <a:solidFill>
                <a:srgbClr val="F9E300"/>
              </a:solidFill>
            </a:endParaRPr>
          </a:p>
          <a:p>
            <a:r>
              <a:rPr lang="cs-CZ" sz="1800" dirty="0" smtClean="0">
                <a:solidFill>
                  <a:srgbClr val="00B0F0"/>
                </a:solidFill>
              </a:rPr>
              <a:t>E-COOL</a:t>
            </a:r>
            <a:r>
              <a:rPr lang="cs-CZ" sz="1800" dirty="0">
                <a:solidFill>
                  <a:srgbClr val="00B0F0"/>
                </a:solidFill>
              </a:rPr>
              <a:t>;</a:t>
            </a:r>
            <a:r>
              <a:rPr lang="cs-CZ" sz="18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endParaRPr lang="cs-CZ" sz="1800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lv-LV" sz="1800" dirty="0" smtClean="0">
                <a:solidFill>
                  <a:srgbClr val="96D34D"/>
                </a:solidFill>
              </a:rPr>
              <a:t>CONDEREFF</a:t>
            </a:r>
            <a:r>
              <a:rPr lang="cs-CZ" sz="1800" dirty="0">
                <a:solidFill>
                  <a:srgbClr val="96D34D"/>
                </a:solidFill>
              </a:rPr>
              <a:t>, </a:t>
            </a:r>
            <a:r>
              <a:rPr lang="lv-LV" sz="1800" dirty="0">
                <a:solidFill>
                  <a:srgbClr val="96D34D"/>
                </a:solidFill>
              </a:rPr>
              <a:t>AQUARES</a:t>
            </a:r>
            <a:endParaRPr lang="cs-CZ" sz="1800" dirty="0">
              <a:solidFill>
                <a:srgbClr val="96D34D"/>
              </a:solidFill>
            </a:endParaRPr>
          </a:p>
          <a:p>
            <a:endParaRPr lang="cs-CZ" dirty="0"/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>
          <a:xfrm>
            <a:off x="6156176" y="4725144"/>
            <a:ext cx="1607074" cy="1187648"/>
            <a:chOff x="5074581" y="2961418"/>
            <a:chExt cx="3600300" cy="2519670"/>
          </a:xfrm>
        </p:grpSpPr>
        <p:pic>
          <p:nvPicPr>
            <p:cNvPr id="5" name="Picture 6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4781" y="4221417"/>
              <a:ext cx="1800100" cy="1259456"/>
            </a:xfrm>
            <a:prstGeom prst="rect">
              <a:avLst/>
            </a:prstGeom>
          </p:spPr>
        </p:pic>
        <p:pic>
          <p:nvPicPr>
            <p:cNvPr id="6" name="Picture 7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681" y="2961418"/>
              <a:ext cx="1800200" cy="1260000"/>
            </a:xfrm>
            <a:prstGeom prst="rect">
              <a:avLst/>
            </a:prstGeom>
          </p:spPr>
        </p:pic>
        <p:pic>
          <p:nvPicPr>
            <p:cNvPr id="7" name="Picture 8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4881" y="2961963"/>
              <a:ext cx="1800000" cy="1260000"/>
            </a:xfrm>
            <a:prstGeom prst="rect">
              <a:avLst/>
            </a:prstGeom>
          </p:spPr>
        </p:pic>
        <p:pic>
          <p:nvPicPr>
            <p:cNvPr id="8" name="Picture 9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581" y="4221417"/>
              <a:ext cx="1800200" cy="12596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78202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611560" y="4437112"/>
            <a:ext cx="8421688" cy="1362075"/>
          </a:xfrm>
        </p:spPr>
        <p:txBody>
          <a:bodyPr/>
          <a:lstStyle/>
          <a:p>
            <a:r>
              <a:rPr lang="cs-CZ" sz="3200" dirty="0" smtClean="0"/>
              <a:t>4. VÝZVA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62126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2074"/>
          </a:xfrm>
        </p:spPr>
        <p:txBody>
          <a:bodyPr/>
          <a:lstStyle/>
          <a:p>
            <a:r>
              <a:rPr lang="en-GB" sz="2800" b="1" dirty="0" smtClean="0"/>
              <a:t>P</a:t>
            </a:r>
            <a:r>
              <a:rPr lang="cs-CZ" sz="2800" b="1" dirty="0" err="1" smtClean="0"/>
              <a:t>řehled</a:t>
            </a:r>
            <a:r>
              <a:rPr lang="cs-CZ" sz="2800" b="1" dirty="0" smtClean="0"/>
              <a:t> – 4. výzva</a:t>
            </a:r>
            <a:r>
              <a:rPr lang="cs-CZ" dirty="0" smtClean="0"/>
              <a:t/>
            </a:r>
            <a:br>
              <a:rPr lang="cs-CZ" dirty="0" smtClean="0"/>
            </a:b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0518705"/>
              </p:ext>
            </p:extLst>
          </p:nvPr>
        </p:nvGraphicFramePr>
        <p:xfrm>
          <a:off x="457200" y="994074"/>
          <a:ext cx="8207375" cy="51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369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6408" cy="562074"/>
          </a:xfrm>
        </p:spPr>
        <p:txBody>
          <a:bodyPr/>
          <a:lstStyle/>
          <a:p>
            <a:r>
              <a:rPr lang="cs-CZ" sz="3600" b="1" dirty="0" smtClean="0"/>
              <a:t>Statistika</a:t>
            </a:r>
            <a:r>
              <a:rPr lang="cs-CZ" b="1" dirty="0" smtClean="0"/>
              <a:t> 4. výzva 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485980" y="911132"/>
            <a:ext cx="77768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1F497D"/>
                </a:solidFill>
              </a:rPr>
              <a:t>7. května – 22. června 2018 – poslední výzva programu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1F497D"/>
                </a:solidFill>
              </a:rPr>
              <a:t> Alokace – celá zbývající, 74 mil. EUR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1F497D"/>
                </a:solidFill>
              </a:rPr>
              <a:t> Jednokolová výzva, </a:t>
            </a:r>
            <a:r>
              <a:rPr lang="cs-CZ" dirty="0" err="1" smtClean="0">
                <a:solidFill>
                  <a:srgbClr val="1F497D"/>
                </a:solidFill>
              </a:rPr>
              <a:t>iOLF</a:t>
            </a:r>
            <a:r>
              <a:rPr lang="cs-CZ" dirty="0" smtClean="0">
                <a:solidFill>
                  <a:srgbClr val="1F497D"/>
                </a:solidFill>
              </a:rPr>
              <a:t>, novinky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1F497D"/>
                </a:solidFill>
              </a:rPr>
              <a:t> 1262 partnerů ve 170 projektech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1F497D"/>
                </a:solidFill>
              </a:rPr>
              <a:t> Dle priorit – 12, 13, 17 a 22 – celkem 64</a:t>
            </a:r>
          </a:p>
          <a:p>
            <a:endParaRPr lang="cs-CZ" sz="2000" dirty="0" smtClean="0">
              <a:solidFill>
                <a:srgbClr val="1F497D"/>
              </a:solidFill>
            </a:endParaRPr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086311957"/>
              </p:ext>
            </p:extLst>
          </p:nvPr>
        </p:nvGraphicFramePr>
        <p:xfrm>
          <a:off x="0" y="3135164"/>
          <a:ext cx="4539399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83454705"/>
              </p:ext>
            </p:extLst>
          </p:nvPr>
        </p:nvGraphicFramePr>
        <p:xfrm>
          <a:off x="4658092" y="2708920"/>
          <a:ext cx="4320480" cy="3790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014278" y="2393135"/>
            <a:ext cx="966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>
              <a:solidFill>
                <a:srgbClr val="1F497D"/>
              </a:solidFill>
            </a:endParaRPr>
          </a:p>
          <a:p>
            <a:endParaRPr lang="cs-CZ" dirty="0">
              <a:solidFill>
                <a:srgbClr val="1F497D"/>
              </a:solidFill>
            </a:endParaRPr>
          </a:p>
          <a:p>
            <a:r>
              <a:rPr lang="cs-CZ" dirty="0" smtClean="0">
                <a:solidFill>
                  <a:srgbClr val="1F497D"/>
                </a:solidFill>
              </a:rPr>
              <a:t>Celkem</a:t>
            </a:r>
            <a:endParaRPr lang="cs-CZ" dirty="0">
              <a:solidFill>
                <a:srgbClr val="1F497D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364088" y="2492896"/>
            <a:ext cx="14542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>
              <a:solidFill>
                <a:srgbClr val="1F497D"/>
              </a:solidFill>
            </a:endParaRPr>
          </a:p>
          <a:p>
            <a:endParaRPr lang="cs-CZ" dirty="0">
              <a:solidFill>
                <a:srgbClr val="1F497D"/>
              </a:solidFill>
            </a:endParaRPr>
          </a:p>
          <a:p>
            <a:r>
              <a:rPr lang="cs-CZ" dirty="0" smtClean="0">
                <a:solidFill>
                  <a:srgbClr val="1F497D"/>
                </a:solidFill>
              </a:rPr>
              <a:t>S CZ účastí </a:t>
            </a:r>
            <a:endParaRPr lang="cs-CZ" dirty="0">
              <a:solidFill>
                <a:srgbClr val="1F497D"/>
              </a:solidFill>
            </a:endParaRPr>
          </a:p>
        </p:txBody>
      </p:sp>
      <p:grpSp>
        <p:nvGrpSpPr>
          <p:cNvPr id="11" name="Group 5"/>
          <p:cNvGrpSpPr>
            <a:grpSpLocks noChangeAspect="1"/>
          </p:cNvGrpSpPr>
          <p:nvPr/>
        </p:nvGrpSpPr>
        <p:grpSpPr>
          <a:xfrm>
            <a:off x="6891175" y="1348359"/>
            <a:ext cx="1607074" cy="1187648"/>
            <a:chOff x="5074581" y="2961418"/>
            <a:chExt cx="3600300" cy="2519670"/>
          </a:xfrm>
        </p:grpSpPr>
        <p:pic>
          <p:nvPicPr>
            <p:cNvPr id="14" name="Picture 6"/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4781" y="4221417"/>
              <a:ext cx="1800100" cy="1259456"/>
            </a:xfrm>
            <a:prstGeom prst="rect">
              <a:avLst/>
            </a:prstGeom>
          </p:spPr>
        </p:pic>
        <p:pic>
          <p:nvPicPr>
            <p:cNvPr id="15" name="Picture 7"/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681" y="2961418"/>
              <a:ext cx="1800200" cy="1260000"/>
            </a:xfrm>
            <a:prstGeom prst="rect">
              <a:avLst/>
            </a:prstGeom>
          </p:spPr>
        </p:pic>
        <p:pic>
          <p:nvPicPr>
            <p:cNvPr id="16" name="Picture 8"/>
            <p:cNvPicPr/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74881" y="2961963"/>
              <a:ext cx="1800000" cy="1260000"/>
            </a:xfrm>
            <a:prstGeom prst="rect">
              <a:avLst/>
            </a:prstGeom>
          </p:spPr>
        </p:pic>
        <p:pic>
          <p:nvPicPr>
            <p:cNvPr id="17" name="Picture 9"/>
            <p:cNvPicPr/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4581" y="4221417"/>
              <a:ext cx="1800200" cy="12596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93410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8003232" cy="157362"/>
          </a:xfrm>
        </p:spPr>
        <p:txBody>
          <a:bodyPr/>
          <a:lstStyle/>
          <a:p>
            <a:pPr algn="l"/>
            <a:r>
              <a:rPr lang="cs-CZ" sz="3200" b="1" dirty="0" smtClean="0"/>
              <a:t>Přehled</a:t>
            </a:r>
            <a:endParaRPr lang="en-GB" sz="32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87624" y="3573016"/>
            <a:ext cx="8135367" cy="3454995"/>
          </a:xfrm>
        </p:spPr>
        <p:txBody>
          <a:bodyPr>
            <a:normAutofit/>
          </a:bodyPr>
          <a:lstStyle/>
          <a:p>
            <a:pPr lvl="1">
              <a:lnSpc>
                <a:spcPct val="200000"/>
              </a:lnSpc>
            </a:pPr>
            <a:r>
              <a:rPr lang="cs-CZ" dirty="0" smtClean="0">
                <a:solidFill>
                  <a:schemeClr val="tx2"/>
                </a:solidFill>
              </a:rPr>
              <a:t>Proces hodnocení</a:t>
            </a:r>
          </a:p>
          <a:p>
            <a:pPr lvl="1">
              <a:lnSpc>
                <a:spcPct val="200000"/>
              </a:lnSpc>
            </a:pPr>
            <a:r>
              <a:rPr lang="cs-CZ" dirty="0" smtClean="0">
                <a:solidFill>
                  <a:schemeClr val="tx2"/>
                </a:solidFill>
              </a:rPr>
              <a:t>Současný stav programu</a:t>
            </a:r>
          </a:p>
          <a:p>
            <a:pPr lvl="1">
              <a:lnSpc>
                <a:spcPct val="200000"/>
              </a:lnSpc>
            </a:pPr>
            <a:r>
              <a:rPr lang="cs-CZ" dirty="0" smtClean="0">
                <a:solidFill>
                  <a:schemeClr val="tx2"/>
                </a:solidFill>
              </a:rPr>
              <a:t>4. výzva</a:t>
            </a:r>
          </a:p>
          <a:p>
            <a:pPr lvl="1">
              <a:lnSpc>
                <a:spcPct val="200000"/>
              </a:lnSpc>
            </a:pPr>
            <a:r>
              <a:rPr lang="cs-CZ" dirty="0" smtClean="0">
                <a:solidFill>
                  <a:schemeClr val="tx2"/>
                </a:solidFill>
              </a:rPr>
              <a:t>Další kroky</a:t>
            </a:r>
            <a:endParaRPr lang="fr-FR" dirty="0" smtClean="0">
              <a:solidFill>
                <a:schemeClr val="tx2"/>
              </a:solidFill>
            </a:endParaRPr>
          </a:p>
          <a:p>
            <a:pPr marL="457200" lvl="1" indent="0">
              <a:lnSpc>
                <a:spcPct val="200000"/>
              </a:lnSpc>
              <a:buNone/>
            </a:pPr>
            <a:endParaRPr lang="fr-FR" dirty="0" smtClean="0"/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356992"/>
            <a:ext cx="3135674" cy="2945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9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CZ projekty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373616" cy="4525963"/>
          </a:xfrm>
        </p:spPr>
        <p:txBody>
          <a:bodyPr>
            <a:normAutofit lnSpcReduction="10000"/>
          </a:bodyPr>
          <a:lstStyle/>
          <a:p>
            <a:endParaRPr lang="cs-CZ" sz="1800" b="0" dirty="0"/>
          </a:p>
          <a:p>
            <a:endParaRPr lang="cs-CZ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 smtClean="0"/>
              <a:t>19 partnerů v 17 projektech (3 CZ LP)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/>
              <a:t>z</a:t>
            </a:r>
            <a:r>
              <a:rPr lang="cs-CZ" sz="1800" b="0" dirty="0" smtClean="0"/>
              <a:t>působilost </a:t>
            </a:r>
            <a:r>
              <a:rPr lang="cs-CZ" sz="1800" b="0" dirty="0" smtClean="0"/>
              <a:t>- 2 nezpůsobilé (1 LP)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 smtClean="0"/>
              <a:t>Strategické hodnocení - z 15 prošlo 9 projektů (2 LP) – hodnocení nad 3,00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/>
              <a:t>p</a:t>
            </a:r>
            <a:r>
              <a:rPr lang="cs-CZ" sz="1800" b="0" dirty="0" smtClean="0"/>
              <a:t>riority </a:t>
            </a:r>
            <a:r>
              <a:rPr lang="cs-CZ" sz="1800" b="0" dirty="0" smtClean="0"/>
              <a:t>– 1 – 3; 2 – 0; 3 – 7; 4 – 5 – zůstávají pouze priority 3 (6) a 4 (3) a ze 3 </a:t>
            </a:r>
            <a:r>
              <a:rPr lang="cs-CZ" sz="1800" b="0" dirty="0" err="1" smtClean="0"/>
              <a:t>Private</a:t>
            </a:r>
            <a:r>
              <a:rPr lang="cs-CZ" sz="1800" b="0" dirty="0" smtClean="0"/>
              <a:t> Body - 1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 smtClean="0"/>
              <a:t>3x projekt  2,33 (2x RERA, VŠB)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 smtClean="0"/>
              <a:t>2x 2,00 (</a:t>
            </a:r>
            <a:r>
              <a:rPr lang="cs-CZ" sz="1800" b="0" dirty="0" err="1" smtClean="0"/>
              <a:t>Kordis</a:t>
            </a:r>
            <a:r>
              <a:rPr lang="cs-CZ" sz="1800" b="0" dirty="0" smtClean="0"/>
              <a:t>; </a:t>
            </a:r>
            <a:r>
              <a:rPr lang="cs-CZ" sz="1800" b="0" dirty="0" err="1" smtClean="0"/>
              <a:t>IoP</a:t>
            </a:r>
            <a:r>
              <a:rPr lang="cs-CZ" sz="1800" b="0" dirty="0" smtClean="0"/>
              <a:t> a NUVIT</a:t>
            </a:r>
            <a:r>
              <a:rPr lang="cs-CZ" sz="1800" b="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 smtClean="0"/>
              <a:t>1x 2,67 (</a:t>
            </a:r>
            <a:r>
              <a:rPr lang="lv-LV" sz="1800" b="0" dirty="0" smtClean="0"/>
              <a:t>CTPT </a:t>
            </a:r>
            <a:r>
              <a:rPr lang="lv-LV" sz="1800" b="0" dirty="0"/>
              <a:t>- Czech Technology Platform for </a:t>
            </a:r>
            <a:r>
              <a:rPr lang="lv-LV" sz="1800" b="0" dirty="0" smtClean="0"/>
              <a:t>Textile</a:t>
            </a:r>
            <a:r>
              <a:rPr lang="cs-CZ" sz="1800" b="0" dirty="0" smtClean="0"/>
              <a:t> CZ, LP z 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800" b="0" dirty="0"/>
              <a:t>r</a:t>
            </a:r>
            <a:r>
              <a:rPr lang="cs-CZ" sz="1800" b="0" dirty="0" smtClean="0"/>
              <a:t>elevance </a:t>
            </a:r>
            <a:r>
              <a:rPr lang="cs-CZ" sz="1800" b="0" dirty="0" smtClean="0"/>
              <a:t>a kvalita výsledků po 3 bodech, ale špatná kvalita partnerství </a:t>
            </a:r>
            <a:r>
              <a:rPr lang="cs-CZ" sz="1800" b="0" dirty="0" smtClean="0"/>
              <a:t>– diskuze, zda za projekt „bojovat“</a:t>
            </a:r>
            <a:endParaRPr lang="cs-CZ" sz="1800" b="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800" b="0" dirty="0" smtClean="0"/>
          </a:p>
          <a:p>
            <a:pPr marL="285750" indent="-285750">
              <a:buFontTx/>
              <a:buChar char="-"/>
            </a:pPr>
            <a:endParaRPr lang="cs-CZ" sz="1800" b="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14425"/>
            <a:ext cx="23241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34623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Připomenutí - p</a:t>
            </a:r>
            <a:r>
              <a:rPr lang="en-GB" sz="2800" b="1" dirty="0" err="1" smtClean="0"/>
              <a:t>artners</a:t>
            </a:r>
            <a:r>
              <a:rPr lang="cs-CZ" sz="2800" b="1" dirty="0" smtClean="0"/>
              <a:t>tví - požadavky</a:t>
            </a:r>
            <a:endParaRPr lang="en-GB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21297" y="1196752"/>
            <a:ext cx="8207375" cy="5183187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Zapojení </a:t>
            </a:r>
            <a:r>
              <a:rPr lang="cs-CZ" b="1" dirty="0" smtClean="0">
                <a:solidFill>
                  <a:schemeClr val="tx2"/>
                </a:solidFill>
              </a:rPr>
              <a:t>politicky zodpovědných </a:t>
            </a:r>
            <a:r>
              <a:rPr lang="cs-CZ" b="1" dirty="0" smtClean="0">
                <a:solidFill>
                  <a:schemeClr val="tx2"/>
                </a:solidFill>
              </a:rPr>
              <a:t>organizací</a:t>
            </a:r>
            <a:endParaRPr lang="cs-CZ" b="1" dirty="0">
              <a:solidFill>
                <a:schemeClr val="tx2"/>
              </a:solidFill>
            </a:endParaRPr>
          </a:p>
          <a:p>
            <a:pPr lvl="2"/>
            <a:r>
              <a:rPr lang="en-GB" sz="1800" dirty="0" err="1" smtClean="0">
                <a:solidFill>
                  <a:schemeClr val="tx2"/>
                </a:solidFill>
              </a:rPr>
              <a:t>Přímo</a:t>
            </a:r>
            <a:r>
              <a:rPr lang="en-GB" sz="1800" dirty="0" smtClean="0">
                <a:solidFill>
                  <a:schemeClr val="tx2"/>
                </a:solidFill>
              </a:rPr>
              <a:t> </a:t>
            </a:r>
            <a:r>
              <a:rPr lang="en-GB" sz="1800" dirty="0" err="1">
                <a:solidFill>
                  <a:schemeClr val="tx2"/>
                </a:solidFill>
              </a:rPr>
              <a:t>jako</a:t>
            </a:r>
            <a:r>
              <a:rPr lang="en-GB" sz="1800" dirty="0">
                <a:solidFill>
                  <a:schemeClr val="tx2"/>
                </a:solidFill>
              </a:rPr>
              <a:t> </a:t>
            </a:r>
            <a:r>
              <a:rPr lang="en-GB" sz="1800" dirty="0" err="1" smtClean="0">
                <a:solidFill>
                  <a:schemeClr val="tx2"/>
                </a:solidFill>
              </a:rPr>
              <a:t>partneři</a:t>
            </a:r>
            <a:endParaRPr lang="cs-CZ" sz="1800" dirty="0">
              <a:solidFill>
                <a:schemeClr val="tx2"/>
              </a:solidFill>
            </a:endParaRPr>
          </a:p>
          <a:p>
            <a:pPr lvl="2"/>
            <a:r>
              <a:rPr lang="en-GB" sz="1800" dirty="0" err="1" smtClean="0"/>
              <a:t>Nepřímo</a:t>
            </a:r>
            <a:r>
              <a:rPr lang="en-GB" sz="1800" dirty="0" smtClean="0"/>
              <a:t> </a:t>
            </a:r>
            <a:r>
              <a:rPr lang="cs-CZ" sz="1800" dirty="0" smtClean="0"/>
              <a:t>prostřednictvím tzv. </a:t>
            </a:r>
            <a:r>
              <a:rPr lang="cs-CZ" sz="1800" dirty="0" err="1" smtClean="0"/>
              <a:t>Letter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Support </a:t>
            </a:r>
            <a:br>
              <a:rPr lang="cs-CZ" sz="1800" dirty="0" smtClean="0"/>
            </a:br>
            <a:r>
              <a:rPr lang="en-GB" sz="1800" dirty="0" smtClean="0"/>
              <a:t>a </a:t>
            </a:r>
            <a:r>
              <a:rPr lang="en-GB" sz="1800" dirty="0" err="1"/>
              <a:t>prostřednictvím</a:t>
            </a:r>
            <a:r>
              <a:rPr lang="en-GB" sz="1800" dirty="0"/>
              <a:t> </a:t>
            </a:r>
            <a:r>
              <a:rPr lang="en-GB" sz="1800" dirty="0" err="1"/>
              <a:t>účasti</a:t>
            </a:r>
            <a:r>
              <a:rPr lang="en-GB" sz="1800" dirty="0"/>
              <a:t> </a:t>
            </a:r>
            <a:r>
              <a:rPr lang="en-GB" sz="1800" dirty="0" err="1"/>
              <a:t>ve</a:t>
            </a:r>
            <a:r>
              <a:rPr lang="en-GB" sz="1800" dirty="0"/>
              <a:t> </a:t>
            </a:r>
            <a:r>
              <a:rPr lang="en-GB" sz="1800" dirty="0" err="1"/>
              <a:t>skupinách</a:t>
            </a:r>
            <a:r>
              <a:rPr lang="en-GB" sz="1800" dirty="0"/>
              <a:t> </a:t>
            </a:r>
            <a:r>
              <a:rPr lang="en-GB" sz="1800" dirty="0" err="1"/>
              <a:t>zúčastněných</a:t>
            </a:r>
            <a:r>
              <a:rPr lang="en-GB" sz="1800" dirty="0"/>
              <a:t> </a:t>
            </a:r>
            <a:r>
              <a:rPr lang="en-GB" sz="1800" dirty="0" err="1" smtClean="0"/>
              <a:t>stran</a:t>
            </a:r>
            <a:endParaRPr lang="en-GB" sz="1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chemeClr val="tx2"/>
                </a:solidFill>
              </a:rPr>
              <a:t>Vytvoření </a:t>
            </a:r>
            <a:r>
              <a:rPr lang="cs-CZ" b="1" dirty="0" smtClean="0">
                <a:solidFill>
                  <a:schemeClr val="tx2"/>
                </a:solidFill>
              </a:rPr>
              <a:t>S</a:t>
            </a:r>
            <a:r>
              <a:rPr lang="en-GB" b="1" dirty="0" err="1" smtClean="0">
                <a:solidFill>
                  <a:schemeClr val="tx2"/>
                </a:solidFill>
              </a:rPr>
              <a:t>takeholder</a:t>
            </a:r>
            <a:r>
              <a:rPr lang="en-GB" b="1" dirty="0" smtClean="0">
                <a:solidFill>
                  <a:schemeClr val="tx2"/>
                </a:solidFill>
              </a:rPr>
              <a:t> </a:t>
            </a:r>
            <a:r>
              <a:rPr lang="en-GB" b="1" dirty="0" smtClean="0">
                <a:solidFill>
                  <a:schemeClr val="tx2"/>
                </a:solidFill>
              </a:rPr>
              <a:t>groups</a:t>
            </a:r>
            <a:r>
              <a:rPr lang="cs-CZ" b="1" dirty="0">
                <a:solidFill>
                  <a:schemeClr val="tx2"/>
                </a:solidFill>
              </a:rPr>
              <a:t>	</a:t>
            </a:r>
            <a:r>
              <a:rPr lang="cs-CZ" b="1" dirty="0" smtClean="0">
                <a:solidFill>
                  <a:schemeClr val="tx2"/>
                </a:solidFill>
              </a:rPr>
              <a:t>		</a:t>
            </a:r>
            <a:r>
              <a:rPr lang="en-GB" sz="1800" dirty="0" err="1" smtClean="0">
                <a:solidFill>
                  <a:schemeClr val="tx2"/>
                </a:solidFill>
              </a:rPr>
              <a:t>Přisp</a:t>
            </a:r>
            <a:r>
              <a:rPr lang="cs-CZ" sz="1800" dirty="0" err="1" smtClean="0">
                <a:solidFill>
                  <a:schemeClr val="tx2"/>
                </a:solidFill>
              </a:rPr>
              <a:t>ívají</a:t>
            </a:r>
            <a:r>
              <a:rPr lang="cs-CZ" sz="1800" dirty="0" smtClean="0">
                <a:solidFill>
                  <a:schemeClr val="tx2"/>
                </a:solidFill>
              </a:rPr>
              <a:t> </a:t>
            </a:r>
            <a:r>
              <a:rPr lang="en-GB" sz="1800" dirty="0" smtClean="0">
                <a:solidFill>
                  <a:schemeClr val="tx2"/>
                </a:solidFill>
              </a:rPr>
              <a:t>k </a:t>
            </a:r>
            <a:r>
              <a:rPr lang="cs-CZ" sz="1800" dirty="0" smtClean="0">
                <a:solidFill>
                  <a:schemeClr val="tx2"/>
                </a:solidFill>
              </a:rPr>
              <a:t>efektivnímu procesu </a:t>
            </a:r>
            <a:r>
              <a:rPr lang="en-GB" sz="1800" dirty="0" err="1" smtClean="0">
                <a:solidFill>
                  <a:schemeClr val="tx2"/>
                </a:solidFill>
              </a:rPr>
              <a:t>učení</a:t>
            </a:r>
            <a:endParaRPr lang="cs-CZ" sz="18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cs-CZ" sz="1800" dirty="0">
                <a:solidFill>
                  <a:schemeClr val="tx2"/>
                </a:solidFill>
              </a:rPr>
              <a:t>	</a:t>
            </a:r>
            <a:r>
              <a:rPr lang="cs-CZ" sz="1800" dirty="0" smtClean="0"/>
              <a:t>Usnadňují </a:t>
            </a:r>
            <a:r>
              <a:rPr lang="cs-CZ" sz="1800" dirty="0" smtClean="0"/>
              <a:t>následnou implementaci Akčního plánu</a:t>
            </a:r>
            <a:endParaRPr lang="en-GB" sz="1800" dirty="0" smtClean="0"/>
          </a:p>
          <a:p>
            <a:pPr marL="876300" lvl="3" indent="-342900">
              <a:buFont typeface="Arial" panose="020B0604020202020204" pitchFamily="34" charset="0"/>
              <a:buChar char="•"/>
            </a:pPr>
            <a:r>
              <a:rPr lang="cs-CZ" sz="2400" dirty="0" err="1" smtClean="0">
                <a:solidFill>
                  <a:schemeClr val="tx2"/>
                </a:solidFill>
              </a:rPr>
              <a:t>Příspět</a:t>
            </a:r>
            <a:r>
              <a:rPr lang="cs-CZ" sz="2400" dirty="0" smtClean="0">
                <a:solidFill>
                  <a:schemeClr val="tx2"/>
                </a:solidFill>
              </a:rPr>
              <a:t> k </a:t>
            </a:r>
            <a:r>
              <a:rPr lang="cs-CZ" sz="2400" b="1" dirty="0" smtClean="0">
                <a:solidFill>
                  <a:schemeClr val="tx2"/>
                </a:solidFill>
              </a:rPr>
              <a:t>politice soudržnosti </a:t>
            </a:r>
            <a:r>
              <a:rPr lang="cs-CZ" sz="2400" b="1" dirty="0" smtClean="0">
                <a:solidFill>
                  <a:schemeClr val="tx2"/>
                </a:solidFill>
              </a:rPr>
              <a:t>EU</a:t>
            </a:r>
            <a:endParaRPr lang="cs-CZ" sz="2400" b="1" dirty="0">
              <a:solidFill>
                <a:schemeClr val="tx2"/>
              </a:solidFill>
            </a:endParaRPr>
          </a:p>
          <a:p>
            <a:pPr marL="990600" lvl="4"/>
            <a:r>
              <a:rPr lang="en-GB" dirty="0" err="1" smtClean="0">
                <a:solidFill>
                  <a:schemeClr val="tx2"/>
                </a:solidFill>
              </a:rPr>
              <a:t>Široké</a:t>
            </a:r>
            <a:r>
              <a:rPr lang="en-GB" dirty="0" smtClean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geografické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pokrytí</a:t>
            </a:r>
            <a:endParaRPr lang="cs-CZ" dirty="0">
              <a:solidFill>
                <a:schemeClr val="tx2"/>
              </a:solidFill>
            </a:endParaRPr>
          </a:p>
          <a:p>
            <a:pPr marL="990600" lvl="4"/>
            <a:r>
              <a:rPr lang="cs-CZ" dirty="0" smtClean="0"/>
              <a:t>Zapojení </a:t>
            </a:r>
            <a:r>
              <a:rPr lang="en-GB" dirty="0" err="1" smtClean="0"/>
              <a:t>méně</a:t>
            </a:r>
            <a:r>
              <a:rPr lang="en-GB" dirty="0" smtClean="0"/>
              <a:t> </a:t>
            </a:r>
            <a:r>
              <a:rPr lang="cs-CZ" dirty="0" smtClean="0"/>
              <a:t>p</a:t>
            </a:r>
            <a:r>
              <a:rPr lang="en-GB" dirty="0" err="1" smtClean="0"/>
              <a:t>okročilejší</a:t>
            </a:r>
            <a:r>
              <a:rPr lang="cs-CZ" dirty="0" smtClean="0"/>
              <a:t>ch regionů společně s       	       vyspělými </a:t>
            </a:r>
            <a:r>
              <a:rPr lang="en-GB" dirty="0" err="1" smtClean="0"/>
              <a:t>oblastmi</a:t>
            </a: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90505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/>
              <a:t>P</a:t>
            </a:r>
            <a:r>
              <a:rPr lang="cs-CZ" sz="2800" b="1" dirty="0" err="1" smtClean="0"/>
              <a:t>řipomenutí</a:t>
            </a:r>
            <a:r>
              <a:rPr lang="cs-CZ" sz="2800" b="1" dirty="0" smtClean="0"/>
              <a:t> - </a:t>
            </a:r>
            <a:r>
              <a:rPr lang="cs-CZ" sz="2800" b="1" dirty="0" err="1" smtClean="0"/>
              <a:t>pr</a:t>
            </a:r>
            <a:r>
              <a:rPr lang="en-GB" sz="2800" b="1" dirty="0" err="1" smtClean="0"/>
              <a:t>oje</a:t>
            </a:r>
            <a:r>
              <a:rPr lang="cs-CZ" sz="2800" b="1" dirty="0" err="1" smtClean="0"/>
              <a:t>kty</a:t>
            </a:r>
            <a:r>
              <a:rPr lang="en-GB" sz="2800" b="1" dirty="0" smtClean="0"/>
              <a:t>: </a:t>
            </a:r>
            <a:r>
              <a:rPr lang="cs-CZ" sz="2800" b="1" dirty="0" smtClean="0"/>
              <a:t>implementace ve 2 fázích </a:t>
            </a:r>
            <a:r>
              <a:rPr lang="cs-CZ" sz="2800" b="1" dirty="0" smtClean="0"/>
              <a:t>– změna doby</a:t>
            </a:r>
            <a:endParaRPr lang="en-GB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59099" y="1468519"/>
            <a:ext cx="8507288" cy="5183187"/>
          </a:xfrm>
        </p:spPr>
        <p:txBody>
          <a:bodyPr/>
          <a:lstStyle/>
          <a:p>
            <a:endParaRPr lang="en-GB" dirty="0"/>
          </a:p>
          <a:p>
            <a:pPr marL="1978025" lvl="0" algn="just">
              <a:spcBef>
                <a:spcPts val="0"/>
              </a:spcBef>
              <a:defRPr/>
            </a:pPr>
            <a:endParaRPr lang="en-GB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3888" lvl="1" indent="0" algn="just">
              <a:spcBef>
                <a:spcPts val="0"/>
              </a:spcBef>
              <a:buNone/>
              <a:defRPr/>
            </a:pPr>
            <a:r>
              <a:rPr lang="cs-CZ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Výměna zkušeností</a:t>
            </a:r>
            <a:r>
              <a:rPr lang="en-GB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 </a:t>
            </a:r>
            <a:r>
              <a:rPr lang="cs-CZ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až </a:t>
            </a:r>
            <a:r>
              <a:rPr lang="en-GB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roky</a:t>
            </a:r>
            <a:r>
              <a:rPr lang="en-GB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1893888" lvl="1" indent="0" algn="just">
              <a:spcBef>
                <a:spcPts val="0"/>
              </a:spcBef>
              <a:buNone/>
              <a:defRPr/>
            </a:pPr>
            <a:r>
              <a:rPr lang="cs-CZ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akončená </a:t>
            </a:r>
            <a:r>
              <a:rPr lang="cs-CZ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Akčním plánem</a:t>
            </a:r>
            <a:r>
              <a:rPr lang="en-GB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každý region</a:t>
            </a:r>
            <a:endParaRPr lang="en-GB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4125" lvl="0" algn="just">
              <a:spcBef>
                <a:spcPts val="0"/>
              </a:spcBef>
              <a:defRPr/>
            </a:pPr>
            <a:endParaRPr lang="en-GB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54125" lvl="0" algn="just">
              <a:spcBef>
                <a:spcPts val="0"/>
              </a:spcBef>
              <a:defRPr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93888" lvl="1" indent="0" algn="just">
              <a:spcBef>
                <a:spcPts val="0"/>
              </a:spcBef>
              <a:buNone/>
              <a:defRPr/>
            </a:pPr>
            <a:r>
              <a:rPr lang="en-GB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</a:t>
            </a:r>
            <a:r>
              <a:rPr lang="cs-CZ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rování</a:t>
            </a:r>
            <a:r>
              <a:rPr lang="en-GB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implementace Akčního plánu</a:t>
            </a:r>
            <a:r>
              <a:rPr lang="en-GB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1893888" lvl="1" indent="0" algn="just">
              <a:spcBef>
                <a:spcPts val="0"/>
              </a:spcBef>
              <a:buNone/>
              <a:defRPr/>
            </a:pPr>
            <a:r>
              <a:rPr lang="en-GB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GB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r>
              <a:rPr lang="en-GB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+ </a:t>
            </a:r>
            <a:r>
              <a:rPr lang="cs-CZ" b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možná realizace pilotních aktivit – ZMĚNA na 1 rok a jednotková cena</a:t>
            </a:r>
            <a:endParaRPr lang="en-GB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spcBef>
                <a:spcPts val="600"/>
              </a:spcBef>
              <a:buNone/>
              <a:defRPr/>
            </a:pPr>
            <a:endParaRPr lang="en-GB" b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own Arrow Callout 3"/>
          <p:cNvSpPr/>
          <p:nvPr/>
        </p:nvSpPr>
        <p:spPr bwMode="auto">
          <a:xfrm>
            <a:off x="611560" y="2456756"/>
            <a:ext cx="1583879" cy="926311"/>
          </a:xfrm>
          <a:prstGeom prst="downArrowCallout">
            <a:avLst>
              <a:gd name="adj1" fmla="val 19591"/>
              <a:gd name="adj2" fmla="val 27705"/>
              <a:gd name="adj3" fmla="val 12829"/>
              <a:gd name="adj4" fmla="val 66329"/>
            </a:avLst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5" name="TextBox 4"/>
          <p:cNvSpPr txBox="1"/>
          <p:nvPr/>
        </p:nvSpPr>
        <p:spPr bwMode="auto">
          <a:xfrm>
            <a:off x="770473" y="2518677"/>
            <a:ext cx="1346384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kern="0" dirty="0" smtClean="0">
                <a:solidFill>
                  <a:srgbClr val="FFFFFF"/>
                </a:solidFill>
                <a:latin typeface="Arial"/>
                <a:cs typeface="Arial" charset="0"/>
              </a:rPr>
              <a:t>Fáze </a:t>
            </a:r>
            <a:r>
              <a:rPr lang="en-GB" sz="2400" b="1" kern="0" dirty="0" smtClean="0">
                <a:solidFill>
                  <a:srgbClr val="FFFFFF"/>
                </a:solidFill>
                <a:latin typeface="Arial"/>
                <a:cs typeface="Arial" charset="0"/>
              </a:rPr>
              <a:t>1</a:t>
            </a:r>
            <a:endParaRPr lang="en-GB" sz="2400" b="1" kern="0" dirty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11560" y="4060113"/>
            <a:ext cx="1583880" cy="604676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7" name="TextBox 6"/>
          <p:cNvSpPr txBox="1"/>
          <p:nvPr/>
        </p:nvSpPr>
        <p:spPr bwMode="auto">
          <a:xfrm>
            <a:off x="611561" y="4148469"/>
            <a:ext cx="150529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400" b="1" kern="0" dirty="0" smtClean="0">
                <a:solidFill>
                  <a:srgbClr val="FFFFFF"/>
                </a:solidFill>
                <a:latin typeface="Arial"/>
                <a:cs typeface="Arial" charset="0"/>
              </a:rPr>
              <a:t>Fáze 2</a:t>
            </a:r>
            <a:endParaRPr lang="en-GB" sz="2400" b="1" kern="0" dirty="0">
              <a:solidFill>
                <a:srgbClr val="FFFFFF"/>
              </a:solidFill>
              <a:latin typeface="Arial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44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528" y="2081594"/>
            <a:ext cx="8270576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cs-CZ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Zjednodušení</a:t>
            </a:r>
            <a:r>
              <a:rPr lang="en-GB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způsobilost</a:t>
            </a:r>
            <a:r>
              <a:rPr lang="en-GB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cs-CZ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fáze</a:t>
            </a:r>
            <a:r>
              <a:rPr lang="en-GB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cs-CZ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en-GB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en-US" sz="1400" dirty="0" smtClean="0">
                <a:solidFill>
                  <a:schemeClr val="tx2"/>
                </a:solidFill>
              </a:rPr>
              <a:t>jednotková </a:t>
            </a:r>
            <a:r>
              <a:rPr lang="cs-CZ" sz="1400" dirty="0">
                <a:solidFill>
                  <a:schemeClr val="tx2"/>
                </a:solidFill>
              </a:rPr>
              <a:t>sazba vázána na výstupy projektu a ne na skutečně vynaložené výdaje</a:t>
            </a:r>
            <a:r>
              <a:rPr lang="en-GB" sz="1400" dirty="0">
                <a:solidFill>
                  <a:schemeClr val="tx2"/>
                </a:solidFill>
              </a:rPr>
              <a:t> </a:t>
            </a:r>
            <a:r>
              <a:rPr lang="cs-CZ" sz="1400" dirty="0">
                <a:solidFill>
                  <a:schemeClr val="tx2"/>
                </a:solidFill>
              </a:rPr>
              <a:t>- výhody</a:t>
            </a:r>
            <a:r>
              <a:rPr lang="en-GB" sz="1400" dirty="0">
                <a:solidFill>
                  <a:schemeClr val="tx2"/>
                </a:solidFill>
              </a:rPr>
              <a:t>:</a:t>
            </a:r>
            <a:r>
              <a:rPr lang="cs-CZ" sz="1400" dirty="0">
                <a:solidFill>
                  <a:schemeClr val="tx2"/>
                </a:solidFill>
              </a:rPr>
              <a:t> jednoduší kontrola (pouze JS) a jednoduší příprava rozpočtu pro fázi 2; z „Partner </a:t>
            </a:r>
            <a:r>
              <a:rPr lang="cs-CZ" sz="1400" dirty="0" err="1">
                <a:solidFill>
                  <a:schemeClr val="tx2"/>
                </a:solidFill>
              </a:rPr>
              <a:t>Declaration</a:t>
            </a:r>
            <a:r>
              <a:rPr lang="cs-CZ" sz="1400" dirty="0">
                <a:solidFill>
                  <a:schemeClr val="tx2"/>
                </a:solidFill>
              </a:rPr>
              <a:t>“ odstraněno pole uvádějící částku spolufinancování projektu </a:t>
            </a:r>
            <a:r>
              <a:rPr lang="cs-CZ" sz="1400" dirty="0" smtClean="0">
                <a:solidFill>
                  <a:schemeClr val="tx2"/>
                </a:solidFill>
              </a:rPr>
              <a:t>příjemcem</a:t>
            </a:r>
            <a:endParaRPr lang="en-GB" altLang="en-US" sz="1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cs-CZ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GB" altLang="en-US" sz="1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</a:t>
            </a:r>
            <a:r>
              <a:rPr lang="cs-CZ" altLang="en-US" sz="1400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fické</a:t>
            </a:r>
            <a:r>
              <a:rPr lang="en-GB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pokrytí</a:t>
            </a:r>
            <a:r>
              <a:rPr lang="en-GB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</a:t>
            </a:r>
            <a:r>
              <a:rPr lang="cs-CZ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požadavek - </a:t>
            </a:r>
            <a:r>
              <a:rPr lang="cs-CZ" altLang="en-US" sz="1400" dirty="0">
                <a:solidFill>
                  <a:schemeClr val="tx2"/>
                </a:solidFill>
              </a:rPr>
              <a:t>a</a:t>
            </a:r>
            <a:r>
              <a:rPr lang="cs-CZ" sz="1400" dirty="0">
                <a:solidFill>
                  <a:schemeClr val="tx2"/>
                </a:solidFill>
                <a:ea typeface="Arial" charset="0"/>
                <a:cs typeface="Arial" charset="0"/>
              </a:rPr>
              <a:t>lespoň 3 ze 4 oblastí musí být zastoupeny v každém projektu; </a:t>
            </a:r>
            <a:r>
              <a:rPr lang="cs-CZ" sz="1400" dirty="0">
                <a:solidFill>
                  <a:schemeClr val="tx2"/>
                </a:solidFill>
              </a:rPr>
              <a:t>častý nedostatek v předložených žádostech – vyřazení z hodnocení. Pozn.: všechny schválené žádosti tento požadavek splňují</a:t>
            </a:r>
            <a:endParaRPr lang="en-GB" sz="14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cs-CZ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cs-CZ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Důraz na období </a:t>
            </a:r>
            <a:r>
              <a:rPr lang="en-GB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2014-2020</a:t>
            </a:r>
            <a:r>
              <a:rPr lang="en-GB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  <a:r>
              <a:rPr lang="cs-CZ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projektů</a:t>
            </a:r>
            <a:r>
              <a:rPr lang="cs-CZ" altLang="en-US" sz="1400" dirty="0" smtClean="0">
                <a:solidFill>
                  <a:schemeClr val="tx2"/>
                </a:solidFill>
              </a:rPr>
              <a:t>, </a:t>
            </a:r>
            <a:r>
              <a:rPr lang="cs-CZ" altLang="en-US" sz="1400" dirty="0">
                <a:solidFill>
                  <a:schemeClr val="tx2"/>
                </a:solidFill>
              </a:rPr>
              <a:t>přidaná hodnota projektu; v</a:t>
            </a:r>
            <a:r>
              <a:rPr lang="cs-CZ" sz="1400" dirty="0">
                <a:solidFill>
                  <a:schemeClr val="tx2"/>
                </a:solidFill>
              </a:rPr>
              <a:t>ýsledky mohou být dosáhnuty již </a:t>
            </a:r>
            <a:r>
              <a:rPr lang="cs-CZ" sz="1400" dirty="0" smtClean="0">
                <a:solidFill>
                  <a:schemeClr val="tx2"/>
                </a:solidFill>
              </a:rPr>
              <a:t>v </a:t>
            </a:r>
            <a:r>
              <a:rPr lang="cs-CZ" sz="1400" dirty="0">
                <a:solidFill>
                  <a:schemeClr val="tx2"/>
                </a:solidFill>
              </a:rPr>
              <a:t>rámci 1. fáze projektu; různé možnosti jak zlepšit řešené politické oblasti, zaměření není výlučně </a:t>
            </a:r>
            <a:br>
              <a:rPr lang="cs-CZ" sz="1400" dirty="0">
                <a:solidFill>
                  <a:schemeClr val="tx2"/>
                </a:solidFill>
              </a:rPr>
            </a:br>
            <a:r>
              <a:rPr lang="cs-CZ" sz="1400" dirty="0">
                <a:solidFill>
                  <a:schemeClr val="tx2"/>
                </a:solidFill>
              </a:rPr>
              <a:t>na programy </a:t>
            </a:r>
            <a:r>
              <a:rPr lang="cs-CZ" sz="1400" dirty="0" smtClean="0">
                <a:solidFill>
                  <a:schemeClr val="tx2"/>
                </a:solidFill>
              </a:rPr>
              <a:t>SF</a:t>
            </a:r>
          </a:p>
          <a:p>
            <a:pPr>
              <a:lnSpc>
                <a:spcPct val="150000"/>
              </a:lnSpc>
              <a:spcAft>
                <a:spcPts val="2400"/>
              </a:spcAft>
            </a:pPr>
            <a:r>
              <a:rPr lang="cs-CZ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Trvání </a:t>
            </a:r>
            <a:r>
              <a:rPr lang="cs-CZ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en-GB" altLang="en-US" sz="1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zkrácení fáze </a:t>
            </a:r>
            <a:r>
              <a:rPr lang="en-GB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cs-CZ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alt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cs-CZ" altLang="en-US" sz="1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rok</a:t>
            </a:r>
            <a:endParaRPr lang="en-GB" altLang="en-US" sz="14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105786"/>
            <a:ext cx="1042233" cy="864096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1F497D"/>
                </a:solidFill>
              </a:rPr>
              <a:t>4. výzva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072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Geografické pokrytí</a:t>
            </a:r>
            <a:endParaRPr lang="en-GB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07940" y="1324550"/>
            <a:ext cx="7997517" cy="164510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800" b="1" dirty="0" smtClean="0">
                <a:solidFill>
                  <a:schemeClr val="tx2"/>
                </a:solidFill>
                <a:ea typeface="Arial" charset="0"/>
                <a:cs typeface="Arial" charset="0"/>
              </a:rPr>
              <a:t>Vyšší kvalita žádostí</a:t>
            </a:r>
            <a:endParaRPr lang="en-GB" sz="2800" b="1" dirty="0" smtClean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cs-CZ" sz="2600" dirty="0" smtClean="0">
                <a:solidFill>
                  <a:schemeClr val="tx2"/>
                </a:solidFill>
                <a:ea typeface="Arial" charset="0"/>
                <a:cs typeface="Arial" charset="0"/>
              </a:rPr>
              <a:t>Alespoň 3 ze 4 níže uvedených oblastí musí být zastoupeny v každém projektu</a:t>
            </a:r>
            <a:endParaRPr lang="en-GB" sz="2600" dirty="0" smtClean="0">
              <a:solidFill>
                <a:schemeClr val="tx2"/>
              </a:solidFill>
              <a:ea typeface="Arial" charset="0"/>
              <a:cs typeface="Arial" charset="0"/>
            </a:endParaRPr>
          </a:p>
          <a:p>
            <a:pPr marL="650081" lvl="1" indent="-19288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GB" sz="2400" dirty="0" smtClean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lvl="1" algn="just">
              <a:lnSpc>
                <a:spcPct val="150000"/>
              </a:lnSpc>
            </a:pPr>
            <a:endParaRPr lang="en-GB" sz="2400" dirty="0" smtClean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algn="just">
              <a:lnSpc>
                <a:spcPct val="150000"/>
              </a:lnSpc>
            </a:pPr>
            <a:endParaRPr lang="en-GB" sz="2400" dirty="0" smtClean="0">
              <a:solidFill>
                <a:prstClr val="black"/>
              </a:solidFill>
              <a:ea typeface="Arial" charset="0"/>
              <a:cs typeface="Arial" charset="0"/>
            </a:endParaRPr>
          </a:p>
          <a:p>
            <a:pPr marL="650081" lvl="1" indent="-19288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GB" sz="2400" dirty="0">
              <a:solidFill>
                <a:prstClr val="black"/>
              </a:solidFill>
              <a:ea typeface="Arial" charset="0"/>
              <a:cs typeface="Arial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005695"/>
              </p:ext>
            </p:extLst>
          </p:nvPr>
        </p:nvGraphicFramePr>
        <p:xfrm>
          <a:off x="457200" y="3300130"/>
          <a:ext cx="8229600" cy="300919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681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61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9219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Oblast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Země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358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Sever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Denmark, Estonia, Finland, Germany, Latvia, Lithuania, Norway, Sweden</a:t>
                      </a:r>
                      <a:endParaRPr lang="en-GB" sz="18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58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Východ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Austria, Bulgaria, Czech Republic, Hungary, Poland, Romania, Slovakia, Slovenia</a:t>
                      </a:r>
                      <a:endParaRPr lang="en-GB" sz="18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9219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Jih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smtClean="0">
                          <a:effectLst/>
                        </a:rPr>
                        <a:t>Croatia, Cyprus</a:t>
                      </a:r>
                      <a:r>
                        <a:rPr lang="en-GB" sz="1800" dirty="0" smtClean="0">
                          <a:effectLst/>
                        </a:rPr>
                        <a:t>, Greece, Italy, Malta, Portugal, Spain</a:t>
                      </a:r>
                      <a:endParaRPr lang="en-GB" sz="18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58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/>
                        <a:t>Západ</a:t>
                      </a:r>
                      <a:endParaRPr lang="en-GB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effectLst/>
                        </a:rPr>
                        <a:t>Belgium, France, Ireland, Luxembourg, Netherlands, Switzerland, United Kingdom</a:t>
                      </a:r>
                      <a:endParaRPr lang="en-GB" sz="1800" dirty="0" smtClean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289657"/>
            <a:ext cx="1042233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5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611560" y="4437112"/>
            <a:ext cx="8421688" cy="1362075"/>
          </a:xfrm>
        </p:spPr>
        <p:txBody>
          <a:bodyPr/>
          <a:lstStyle/>
          <a:p>
            <a:r>
              <a:rPr lang="cs-CZ" sz="2800" dirty="0" smtClean="0"/>
              <a:t>Další kroky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964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Rozhodovací proces MV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373616" cy="4525963"/>
          </a:xfrm>
        </p:spPr>
        <p:txBody>
          <a:bodyPr>
            <a:normAutofit/>
          </a:bodyPr>
          <a:lstStyle/>
          <a:p>
            <a:r>
              <a:rPr lang="cs-CZ" sz="1600" b="0" dirty="0" smtClean="0"/>
              <a:t>MV – 18. – 19. 12. 2018, ale konečné rozhodnutí až na MV v březnu 2019</a:t>
            </a:r>
          </a:p>
          <a:p>
            <a:endParaRPr lang="cs-CZ" sz="1600" b="0" dirty="0" smtClean="0"/>
          </a:p>
          <a:p>
            <a:r>
              <a:rPr lang="cs-CZ" sz="1600" b="0" dirty="0" smtClean="0"/>
              <a:t>- klíčové pro rozhodování MC je hodnocení sekretariátu (JS) programu</a:t>
            </a:r>
          </a:p>
          <a:p>
            <a:r>
              <a:rPr lang="cs-CZ" sz="1600" b="0" dirty="0" smtClean="0"/>
              <a:t>- MC rozhoduje o projektech 2/3 většinou</a:t>
            </a:r>
          </a:p>
          <a:p>
            <a:endParaRPr lang="cs-CZ" sz="1600" b="0" dirty="0"/>
          </a:p>
          <a:p>
            <a:r>
              <a:rPr lang="cs-CZ" sz="1600" dirty="0" smtClean="0"/>
              <a:t>Zkušenosti z předchozích výzev</a:t>
            </a:r>
          </a:p>
          <a:p>
            <a:r>
              <a:rPr lang="cs-CZ" sz="1600" b="0" dirty="0" smtClean="0"/>
              <a:t>- i když došlo k rozporování hodnocení JS, nestalo se, že by byl schválen projekt, který JS nedoporučilo ke schválení.  </a:t>
            </a:r>
          </a:p>
          <a:p>
            <a:endParaRPr lang="cs-CZ" sz="1600" b="0" dirty="0" smtClean="0"/>
          </a:p>
          <a:p>
            <a:r>
              <a:rPr lang="cs-CZ" sz="1600" b="0" dirty="0" smtClean="0"/>
              <a:t>- očekáváme schválení všech doporučených projektů a diskuzi k projektům 2,67. </a:t>
            </a:r>
          </a:p>
          <a:p>
            <a:r>
              <a:rPr lang="cs-CZ" sz="1600" b="0" dirty="0" smtClean="0"/>
              <a:t>- nepředpokládáme, že projekty hodnocené 2,67 a méně mají šanci na schválení. </a:t>
            </a:r>
          </a:p>
          <a:p>
            <a:r>
              <a:rPr lang="cs-CZ" sz="1600" b="0" dirty="0" smtClean="0"/>
              <a:t>- všechny projekty budou schváleny s podmínkami.</a:t>
            </a:r>
          </a:p>
          <a:p>
            <a:endParaRPr lang="cs-CZ" sz="1800" b="0" dirty="0"/>
          </a:p>
          <a:p>
            <a:endParaRPr lang="cs-CZ" sz="1800" b="0" dirty="0" smtClean="0"/>
          </a:p>
          <a:p>
            <a:pPr marL="342900" indent="-342900">
              <a:buFontTx/>
              <a:buChar char="-"/>
            </a:pPr>
            <a:endParaRPr lang="cs-CZ" sz="1800" b="0" dirty="0" smtClean="0"/>
          </a:p>
          <a:p>
            <a:pPr marL="342900" indent="-342900">
              <a:buFontTx/>
              <a:buChar char="-"/>
            </a:pPr>
            <a:endParaRPr lang="cs-CZ" b="0" dirty="0"/>
          </a:p>
        </p:txBody>
      </p:sp>
    </p:spTree>
    <p:extLst>
      <p:ext uri="{BB962C8B-B14F-4D97-AF65-F5344CB8AC3E}">
        <p14:creationId xmlns:p14="http://schemas.microsoft.com/office/powerpoint/2010/main" val="3232580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Více informací?</a:t>
            </a:r>
            <a:endParaRPr lang="en-GB" sz="2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52411" y="1484784"/>
            <a:ext cx="8207375" cy="51831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 smtClean="0"/>
              <a:t>Stránky programu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 smtClean="0">
                <a:hlinkClick r:id="rId2"/>
              </a:rPr>
              <a:t>www.interregeurope.eu</a:t>
            </a:r>
            <a:endParaRPr lang="en-GB" dirty="0"/>
          </a:p>
          <a:p>
            <a:pPr>
              <a:lnSpc>
                <a:spcPct val="150000"/>
              </a:lnSpc>
            </a:pPr>
            <a:r>
              <a:rPr lang="en-GB" dirty="0" smtClean="0"/>
              <a:t>Program</a:t>
            </a:r>
            <a:r>
              <a:rPr lang="cs-CZ" dirty="0" err="1" smtClean="0"/>
              <a:t>ový</a:t>
            </a:r>
            <a:r>
              <a:rPr lang="cs-CZ" dirty="0" smtClean="0"/>
              <a:t> manuál</a:t>
            </a:r>
            <a:endParaRPr lang="en-GB" dirty="0"/>
          </a:p>
          <a:p>
            <a:pPr lvl="1">
              <a:lnSpc>
                <a:spcPct val="150000"/>
              </a:lnSpc>
            </a:pPr>
            <a:r>
              <a:rPr lang="en-GB" dirty="0">
                <a:hlinkClick r:id="rId3"/>
              </a:rPr>
              <a:t>www.interregeurope.eu/help/programme-manual</a:t>
            </a:r>
            <a:r>
              <a:rPr lang="en-GB" dirty="0" smtClean="0">
                <a:hlinkClick r:id="rId3"/>
              </a:rPr>
              <a:t>/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Národní stránky</a:t>
            </a:r>
            <a:endParaRPr lang="en-GB" dirty="0" smtClean="0"/>
          </a:p>
          <a:p>
            <a:pPr lvl="1">
              <a:lnSpc>
                <a:spcPct val="150000"/>
              </a:lnSpc>
            </a:pPr>
            <a:r>
              <a:rPr lang="cs-CZ" u="sng" dirty="0" smtClean="0"/>
              <a:t>www.dotaceeu.cz/cs/Fondy-EU/2014-2020/Operacni-programy/OP-INTERREG-EUROPE</a:t>
            </a:r>
            <a:endParaRPr lang="en-GB" u="sng" dirty="0" smtClean="0"/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28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02624" cy="1790025"/>
          </a:xfrm>
        </p:spPr>
        <p:txBody>
          <a:bodyPr>
            <a:normAutofit fontScale="90000"/>
          </a:bodyPr>
          <a:lstStyle/>
          <a:p>
            <a:r>
              <a:rPr lang="cs-CZ" sz="2200" dirty="0" smtClean="0"/>
              <a:t>Děkuji</a:t>
            </a:r>
            <a:r>
              <a:rPr lang="cs-CZ" sz="2200" dirty="0"/>
              <a:t>.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Alice Kovandová</a:t>
            </a:r>
            <a:br>
              <a:rPr lang="cs-CZ" sz="2200" dirty="0" smtClean="0"/>
            </a:br>
            <a:r>
              <a:rPr lang="cs-CZ" sz="2200" dirty="0" smtClean="0"/>
              <a:t>Odbor evropské územní spolupráce</a:t>
            </a:r>
            <a:br>
              <a:rPr lang="cs-CZ" sz="2200" dirty="0" smtClean="0"/>
            </a:br>
            <a:r>
              <a:rPr lang="cs-CZ" sz="2200" dirty="0" smtClean="0"/>
              <a:t>Ministerstvo pro místní rozvoj</a:t>
            </a:r>
            <a:br>
              <a:rPr lang="cs-CZ" sz="2200" dirty="0" smtClean="0"/>
            </a:br>
            <a:r>
              <a:rPr lang="cs-CZ" sz="2200" dirty="0" smtClean="0"/>
              <a:t>E-mail: </a:t>
            </a:r>
            <a:r>
              <a:rPr lang="cs-CZ" sz="2200" dirty="0" smtClean="0">
                <a:hlinkClick r:id="rId2"/>
              </a:rPr>
              <a:t>alice.kovandova@mmr.cz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WEB: </a:t>
            </a:r>
            <a:r>
              <a:rPr lang="cs-CZ" sz="2200" dirty="0" smtClean="0">
                <a:hlinkClick r:id="rId3"/>
              </a:rPr>
              <a:t>www.dotaceEU.cz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>
                <a:hlinkClick r:id="rId4"/>
              </a:rPr>
              <a:t>www.interreg-europe.eu</a:t>
            </a:r>
            <a:r>
              <a:rPr lang="cs-CZ" sz="2200" dirty="0" smtClean="0"/>
              <a:t/>
            </a:r>
            <a:br>
              <a:rPr lang="cs-CZ" sz="2200" dirty="0" smtClean="0"/>
            </a:br>
            <a:r>
              <a:rPr lang="cs-CZ" sz="2200" dirty="0" smtClean="0"/>
              <a:t>tel.: 224 862 254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fr-FR" dirty="0"/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fr-FR" dirty="0"/>
          </a:p>
        </p:txBody>
      </p:sp>
      <p:pic>
        <p:nvPicPr>
          <p:cNvPr id="4" name="Obrázek 7" descr="mmr_cr_rgb.em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7387" y="5301208"/>
            <a:ext cx="2559001" cy="553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4872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611560" y="4437112"/>
            <a:ext cx="8421688" cy="1362075"/>
          </a:xfrm>
        </p:spPr>
        <p:txBody>
          <a:bodyPr/>
          <a:lstStyle/>
          <a:p>
            <a:r>
              <a:rPr lang="cs-CZ" sz="3200" dirty="0" smtClean="0"/>
              <a:t>Proces hodnocení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073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8000" y="432000"/>
            <a:ext cx="7776408" cy="562074"/>
          </a:xfrm>
        </p:spPr>
        <p:txBody>
          <a:bodyPr/>
          <a:lstStyle/>
          <a:p>
            <a:r>
              <a:rPr lang="cs-CZ" sz="3600" b="1" dirty="0" smtClean="0"/>
              <a:t>Proces hodnocení</a:t>
            </a:r>
            <a:endParaRPr lang="cs-CZ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1331640" y="2085078"/>
            <a:ext cx="570742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 smtClean="0">
              <a:solidFill>
                <a:srgbClr val="1F497D"/>
              </a:solidFill>
            </a:endParaRPr>
          </a:p>
          <a:p>
            <a:r>
              <a:rPr lang="cs-CZ" sz="2800" dirty="0" smtClean="0">
                <a:solidFill>
                  <a:srgbClr val="1F497D"/>
                </a:solidFill>
              </a:rPr>
              <a:t>Dvou kolový proces hodnocení</a:t>
            </a:r>
          </a:p>
          <a:p>
            <a:endParaRPr lang="cs-CZ" sz="2800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cs-CZ" sz="2800" i="1" dirty="0" smtClean="0">
                <a:solidFill>
                  <a:srgbClr val="1F497D"/>
                </a:solidFill>
              </a:rPr>
              <a:t>Kontrola způsobilosti</a:t>
            </a:r>
          </a:p>
          <a:p>
            <a:pPr marL="457200" indent="-457200">
              <a:buAutoNum type="arabicPeriod"/>
            </a:pPr>
            <a:endParaRPr lang="cs-CZ" sz="2800" i="1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r>
              <a:rPr lang="cs-CZ" sz="2800" i="1" dirty="0" smtClean="0">
                <a:solidFill>
                  <a:srgbClr val="1F497D"/>
                </a:solidFill>
              </a:rPr>
              <a:t>Kvalitativní hodnocení</a:t>
            </a:r>
          </a:p>
          <a:p>
            <a:pPr marL="971550" lvl="1" indent="-514350">
              <a:buFont typeface="+mj-lt"/>
              <a:buAutoNum type="romanUcPeriod"/>
            </a:pPr>
            <a:r>
              <a:rPr lang="cs-CZ" dirty="0" smtClean="0">
                <a:solidFill>
                  <a:srgbClr val="1F497D"/>
                </a:solidFill>
              </a:rPr>
              <a:t>Strategické hodnocení</a:t>
            </a:r>
          </a:p>
          <a:p>
            <a:pPr marL="971550" lvl="1" indent="-514350">
              <a:buFont typeface="+mj-lt"/>
              <a:buAutoNum type="romanUcPeriod"/>
            </a:pPr>
            <a:r>
              <a:rPr lang="cs-CZ" dirty="0" smtClean="0">
                <a:solidFill>
                  <a:srgbClr val="1F497D"/>
                </a:solidFill>
              </a:rPr>
              <a:t>Operativní hodnocení</a:t>
            </a:r>
          </a:p>
          <a:p>
            <a:endParaRPr lang="cs-CZ" sz="2400" dirty="0" smtClean="0">
              <a:solidFill>
                <a:srgbClr val="1F497D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10677" y="1228110"/>
            <a:ext cx="83984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>
              <a:solidFill>
                <a:srgbClr val="1F497D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1F497D"/>
                </a:solidFill>
              </a:rPr>
              <a:t>z</a:t>
            </a:r>
            <a:r>
              <a:rPr lang="cs-CZ" dirty="0" smtClean="0">
                <a:solidFill>
                  <a:srgbClr val="1F497D"/>
                </a:solidFill>
              </a:rPr>
              <a:t>aměstnanci sekretariátu v Lille jsou jediní, kdo hodnotí projekty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1F497D"/>
                </a:solidFill>
              </a:rPr>
              <a:t>v</a:t>
            </a:r>
            <a:r>
              <a:rPr lang="cs-CZ" dirty="0" smtClean="0">
                <a:solidFill>
                  <a:srgbClr val="1F497D"/>
                </a:solidFill>
              </a:rPr>
              <a:t> případě specifických tematických oblastí mohou konzultovat externí experty</a:t>
            </a:r>
            <a:endParaRPr lang="cs-CZ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50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979712" y="2708920"/>
            <a:ext cx="5715000" cy="26431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6408" cy="562074"/>
          </a:xfrm>
        </p:spPr>
        <p:txBody>
          <a:bodyPr/>
          <a:lstStyle/>
          <a:p>
            <a:pPr marL="457200" indent="-457200"/>
            <a:r>
              <a:rPr lang="cs-CZ" sz="3600" b="1" dirty="0">
                <a:solidFill>
                  <a:srgbClr val="1F497D"/>
                </a:solidFill>
              </a:rPr>
              <a:t>Kontrola způsobilosti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11353"/>
            <a:ext cx="806489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Kontrola splnění technických náležitostí – proces ANO/NE – žádná flexibilita</a:t>
            </a:r>
          </a:p>
          <a:p>
            <a:endParaRPr lang="cs-CZ" dirty="0">
              <a:solidFill>
                <a:srgbClr val="1F497D"/>
              </a:solidFill>
            </a:endParaRPr>
          </a:p>
          <a:p>
            <a:r>
              <a:rPr lang="cs-CZ" dirty="0" smtClean="0">
                <a:solidFill>
                  <a:srgbClr val="1F497D"/>
                </a:solidFill>
              </a:rPr>
              <a:t>Kritéria způsobilosti žádosti: </a:t>
            </a:r>
          </a:p>
          <a:p>
            <a:endParaRPr lang="cs-CZ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endParaRPr lang="cs-CZ" sz="2400" dirty="0">
              <a:solidFill>
                <a:srgbClr val="1F497D"/>
              </a:solidFill>
            </a:endParaRPr>
          </a:p>
          <a:p>
            <a:endParaRPr lang="cs-CZ" sz="2000" dirty="0" smtClean="0">
              <a:solidFill>
                <a:srgbClr val="1F497D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397366"/>
              </p:ext>
            </p:extLst>
          </p:nvPr>
        </p:nvGraphicFramePr>
        <p:xfrm>
          <a:off x="539552" y="1879593"/>
          <a:ext cx="7776864" cy="31546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808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100" b="0" dirty="0" smtClean="0">
                          <a:solidFill>
                            <a:schemeClr val="tx2"/>
                          </a:solidFill>
                        </a:rPr>
                        <a:t>1. Předložena v termínu? </a:t>
                      </a:r>
                      <a:endParaRPr lang="cs-CZ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0" dirty="0" smtClean="0"/>
                        <a:t>Ano/ne</a:t>
                      </a:r>
                      <a:endParaRPr lang="cs-CZ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tx2"/>
                          </a:solidFill>
                        </a:rPr>
                        <a:t>2. Je žádost kompletní? </a:t>
                      </a:r>
                      <a:endParaRPr lang="cs-CZ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Obsahuje všechny povinné přílohy?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2"/>
                          </a:solidFill>
                        </a:rPr>
                        <a:t>3. Je žádost řádně vyplněna? </a:t>
                      </a:r>
                      <a:endParaRPr lang="cs-CZ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tx2"/>
                          </a:solidFill>
                        </a:rPr>
                        <a:t>4. Je prohlášení</a:t>
                      </a:r>
                      <a:r>
                        <a:rPr lang="cs-CZ" sz="1100" b="1" baseline="0" dirty="0" smtClean="0">
                          <a:solidFill>
                            <a:schemeClr val="tx2"/>
                          </a:solidFill>
                        </a:rPr>
                        <a:t> partnera (partner </a:t>
                      </a:r>
                      <a:r>
                        <a:rPr lang="cs-CZ" sz="1100" b="1" baseline="0" dirty="0" err="1" smtClean="0">
                          <a:solidFill>
                            <a:schemeClr val="tx2"/>
                          </a:solidFill>
                        </a:rPr>
                        <a:t>declaration</a:t>
                      </a:r>
                      <a:r>
                        <a:rPr lang="cs-CZ" sz="1100" b="1" baseline="0" dirty="0" smtClean="0">
                          <a:solidFill>
                            <a:schemeClr val="tx2"/>
                          </a:solidFill>
                        </a:rPr>
                        <a:t>) správně vyplněno?</a:t>
                      </a:r>
                      <a:endParaRPr lang="cs-CZ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FF0000"/>
                          </a:solidFill>
                        </a:rPr>
                        <a:t>Zjednodušení</a:t>
                      </a:r>
                      <a:r>
                        <a:rPr lang="cs-CZ" sz="11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cs-CZ" sz="1100" baseline="0" dirty="0" smtClean="0"/>
                        <a:t>– </a:t>
                      </a:r>
                      <a:r>
                        <a:rPr lang="cs-CZ" sz="1100" dirty="0" smtClean="0"/>
                        <a:t>odstraněno pole uvádějící částku spolufinancování projektu příjemcem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1" dirty="0" smtClean="0">
                          <a:solidFill>
                            <a:schemeClr val="tx2"/>
                          </a:solidFill>
                        </a:rPr>
                        <a:t>5. Je tzv. </a:t>
                      </a:r>
                      <a:r>
                        <a:rPr lang="cs-CZ" sz="1100" b="1" dirty="0" err="1" smtClean="0">
                          <a:solidFill>
                            <a:schemeClr val="tx2"/>
                          </a:solidFill>
                        </a:rPr>
                        <a:t>Letter</a:t>
                      </a:r>
                      <a:r>
                        <a:rPr lang="cs-CZ" sz="1100" b="1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cs-CZ" sz="1100" b="1" dirty="0" err="1" smtClean="0">
                          <a:solidFill>
                            <a:schemeClr val="tx2"/>
                          </a:solidFill>
                        </a:rPr>
                        <a:t>of</a:t>
                      </a:r>
                      <a:r>
                        <a:rPr lang="cs-CZ" sz="1100" b="1" dirty="0" smtClean="0">
                          <a:solidFill>
                            <a:schemeClr val="tx2"/>
                          </a:solidFill>
                        </a:rPr>
                        <a:t> Support řádně vyplněn? </a:t>
                      </a:r>
                      <a:endParaRPr lang="cs-CZ" sz="11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Pouze u</a:t>
                      </a:r>
                      <a:r>
                        <a:rPr lang="cs-CZ" sz="1100" baseline="0" dirty="0" smtClean="0"/>
                        <a:t> žadatelů, pro které je relevantní</a:t>
                      </a:r>
                      <a:r>
                        <a:rPr lang="cs-CZ" sz="1100" baseline="0" dirty="0" smtClean="0">
                          <a:latin typeface="Calibri"/>
                        </a:rPr>
                        <a:t>*</a:t>
                      </a:r>
                      <a:r>
                        <a:rPr lang="cs-CZ" sz="1100" baseline="0" dirty="0" smtClean="0"/>
                        <a:t>. 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2"/>
                          </a:solidFill>
                        </a:rPr>
                        <a:t>6. Geografická rozmanitost partnerství.</a:t>
                      </a:r>
                      <a:endParaRPr lang="cs-CZ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Jsou do projektu zapojeni partneři alespoň ze 3 států, z nichž alespoň 2 jsou z EU? NOVĚ</a:t>
                      </a:r>
                      <a:r>
                        <a:rPr lang="cs-CZ" sz="1100" baseline="0" dirty="0" smtClean="0"/>
                        <a:t> oblasti –</a:t>
                      </a:r>
                      <a:r>
                        <a:rPr lang="cs-CZ" sz="1100" baseline="0" dirty="0" smtClean="0">
                          <a:solidFill>
                            <a:srgbClr val="FF0000"/>
                          </a:solidFill>
                        </a:rPr>
                        <a:t> geografické </a:t>
                      </a:r>
                      <a:r>
                        <a:rPr lang="cs-CZ" sz="1100" baseline="0" dirty="0" smtClean="0">
                          <a:solidFill>
                            <a:srgbClr val="FF0000"/>
                          </a:solidFill>
                        </a:rPr>
                        <a:t>pokrytí dle S,J,V a Z oblastí - </a:t>
                      </a:r>
                      <a:r>
                        <a:rPr lang="cs-CZ" altLang="en-US" sz="1100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cs-CZ" sz="1100" dirty="0" smtClean="0">
                          <a:solidFill>
                            <a:srgbClr val="FF0000"/>
                          </a:solidFill>
                          <a:ea typeface="Arial" charset="0"/>
                          <a:cs typeface="Arial" charset="0"/>
                        </a:rPr>
                        <a:t>lespoň 3 ze 4 oblastí musí být zastoupeny v každém projektu</a:t>
                      </a:r>
                      <a:endParaRPr lang="cs-CZ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2"/>
                          </a:solidFill>
                        </a:rPr>
                        <a:t>7. Zaměření se na strukturální fondy.</a:t>
                      </a:r>
                      <a:endParaRPr lang="cs-CZ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dirty="0" smtClean="0"/>
                        <a:t>Je alespoň polovina „politických nástrojů“, na které se projekt zaměřuje programem strukturálních fondů?</a:t>
                      </a:r>
                      <a:endParaRPr lang="cs-CZ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Ano/ne</a:t>
                      </a:r>
                    </a:p>
                    <a:p>
                      <a:endParaRPr lang="cs-CZ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467544" y="4941168"/>
            <a:ext cx="80648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700" dirty="0" smtClean="0">
              <a:solidFill>
                <a:srgbClr val="1F497D"/>
              </a:solidFill>
            </a:endParaRPr>
          </a:p>
          <a:p>
            <a:r>
              <a:rPr lang="cs-CZ" sz="1700" dirty="0" smtClean="0">
                <a:solidFill>
                  <a:srgbClr val="1F497D"/>
                </a:solidFill>
              </a:rPr>
              <a:t>Pokud </a:t>
            </a:r>
            <a:r>
              <a:rPr lang="cs-CZ" sz="1700" dirty="0" smtClean="0">
                <a:solidFill>
                  <a:srgbClr val="1F497D"/>
                </a:solidFill>
              </a:rPr>
              <a:t>u projektu zaškrtnuto „Ne“ v jakémkoliv ze 7 kritérií = nezpůsobilý projekt</a:t>
            </a:r>
          </a:p>
          <a:p>
            <a:endParaRPr lang="cs-CZ" sz="800" dirty="0">
              <a:solidFill>
                <a:srgbClr val="1F497D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84490" y="5949280"/>
            <a:ext cx="77048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1F497D"/>
                </a:solidFill>
                <a:latin typeface="Calibri"/>
              </a:rPr>
              <a:t>*</a:t>
            </a:r>
            <a:r>
              <a:rPr lang="cs-CZ" altLang="cs-CZ" sz="1200" dirty="0">
                <a:solidFill>
                  <a:srgbClr val="1F497D"/>
                </a:solidFill>
                <a:latin typeface="Arial" charset="0"/>
                <a:cs typeface="Arial" charset="0"/>
              </a:rPr>
              <a:t>v </a:t>
            </a:r>
            <a:r>
              <a:rPr lang="cs-CZ" altLang="cs-CZ" sz="1200" dirty="0" smtClean="0">
                <a:solidFill>
                  <a:srgbClr val="1F497D"/>
                </a:solidFill>
                <a:latin typeface="Arial" charset="0"/>
                <a:cs typeface="Arial" charset="0"/>
              </a:rPr>
              <a:t>případě přímé </a:t>
            </a:r>
            <a:r>
              <a:rPr lang="cs-CZ" altLang="cs-CZ" sz="1200" dirty="0">
                <a:solidFill>
                  <a:srgbClr val="1F497D"/>
                </a:solidFill>
                <a:latin typeface="Arial" charset="0"/>
                <a:cs typeface="Arial" charset="0"/>
              </a:rPr>
              <a:t>neúčasti v projektu ŘO/ZS programu Cíle 1 nebo Cíle 2 nutno mít od něj alespoň písemnou podporu projektu tzv. „</a:t>
            </a:r>
            <a:r>
              <a:rPr lang="cs-CZ" altLang="cs-CZ" sz="1200" dirty="0" err="1">
                <a:solidFill>
                  <a:srgbClr val="1F497D"/>
                </a:solidFill>
                <a:latin typeface="Arial" charset="0"/>
                <a:cs typeface="Arial" charset="0"/>
              </a:rPr>
              <a:t>Letter</a:t>
            </a:r>
            <a:r>
              <a:rPr lang="cs-CZ" altLang="cs-CZ" sz="1200" dirty="0">
                <a:solidFill>
                  <a:srgbClr val="1F497D"/>
                </a:solidFill>
                <a:latin typeface="Arial" charset="0"/>
                <a:cs typeface="Arial" charset="0"/>
              </a:rPr>
              <a:t> </a:t>
            </a:r>
            <a:r>
              <a:rPr lang="cs-CZ" altLang="cs-CZ" sz="1200" dirty="0" err="1">
                <a:solidFill>
                  <a:srgbClr val="1F497D"/>
                </a:solidFill>
                <a:latin typeface="Arial" charset="0"/>
                <a:cs typeface="Arial" charset="0"/>
              </a:rPr>
              <a:t>of</a:t>
            </a:r>
            <a:r>
              <a:rPr lang="cs-CZ" altLang="cs-CZ" sz="1200" dirty="0">
                <a:solidFill>
                  <a:srgbClr val="1F497D"/>
                </a:solidFill>
                <a:latin typeface="Arial" charset="0"/>
                <a:cs typeface="Arial" charset="0"/>
              </a:rPr>
              <a:t> Support“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75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4869160"/>
            <a:ext cx="8064896" cy="11310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6408" cy="562074"/>
          </a:xfrm>
        </p:spPr>
        <p:txBody>
          <a:bodyPr/>
          <a:lstStyle/>
          <a:p>
            <a:pPr marL="457200" indent="-457200"/>
            <a:r>
              <a:rPr lang="cs-CZ" sz="3200" b="1" dirty="0" smtClean="0">
                <a:solidFill>
                  <a:srgbClr val="1F497D"/>
                </a:solidFill>
              </a:rPr>
              <a:t>Kvalitativní kontrola </a:t>
            </a:r>
            <a:r>
              <a:rPr lang="cs-CZ" sz="3200" dirty="0" smtClean="0">
                <a:solidFill>
                  <a:srgbClr val="1F497D"/>
                </a:solidFill>
              </a:rPr>
              <a:t>– </a:t>
            </a:r>
            <a:r>
              <a:rPr lang="cs-CZ" sz="2400" dirty="0" smtClean="0">
                <a:solidFill>
                  <a:srgbClr val="1F497D"/>
                </a:solidFill>
              </a:rPr>
              <a:t>I. strategické hodnocení</a:t>
            </a:r>
            <a:endParaRPr lang="cs-CZ" sz="3200" dirty="0">
              <a:solidFill>
                <a:srgbClr val="1F497D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5158" y="905566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Kritéria strategického hodnocení: </a:t>
            </a:r>
          </a:p>
          <a:p>
            <a:endParaRPr lang="cs-CZ" dirty="0">
              <a:solidFill>
                <a:srgbClr val="1F497D"/>
              </a:solidFill>
            </a:endParaRPr>
          </a:p>
          <a:p>
            <a:pPr marL="457200" indent="-457200">
              <a:buAutoNum type="arabicPeriod"/>
            </a:pPr>
            <a:endParaRPr lang="cs-CZ" sz="2400" dirty="0">
              <a:solidFill>
                <a:srgbClr val="1F497D"/>
              </a:solidFill>
            </a:endParaRPr>
          </a:p>
          <a:p>
            <a:endParaRPr lang="cs-CZ" sz="2000" dirty="0" smtClean="0">
              <a:solidFill>
                <a:srgbClr val="1F497D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579757"/>
              </p:ext>
            </p:extLst>
          </p:nvPr>
        </p:nvGraphicFramePr>
        <p:xfrm>
          <a:off x="539552" y="1879593"/>
          <a:ext cx="8064896" cy="28244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Hlavní kritéria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100" b="1" dirty="0" smtClean="0"/>
                        <a:t>Pod kritéria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Hodnocení</a:t>
                      </a:r>
                      <a:r>
                        <a:rPr lang="cs-CZ" sz="1100" b="1" baseline="0" dirty="0" smtClean="0"/>
                        <a:t> </a:t>
                      </a:r>
                      <a:endParaRPr lang="cs-CZ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0" dirty="0" smtClean="0">
                          <a:solidFill>
                            <a:schemeClr val="tx2"/>
                          </a:solidFill>
                        </a:rPr>
                        <a:t>1. Relevance žádosti</a:t>
                      </a:r>
                      <a:endParaRPr lang="cs-CZ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relevance vybraného tématu pro program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relevance vybraného způsobu řešení dané problematiky 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0" dirty="0" smtClean="0"/>
                        <a:t>0 - 5</a:t>
                      </a:r>
                      <a:endParaRPr lang="cs-CZ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2"/>
                          </a:solidFill>
                        </a:rPr>
                        <a:t>2. Kvalita výsledků</a:t>
                      </a:r>
                      <a:endParaRPr lang="cs-CZ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reálnost plánovaných výstupů a výsledků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relevance výsledků - schopnost ovlivnit vybraný politický nástroj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inovativní charakter výsledků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udržitelnost výsledků  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0 - 5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2"/>
                          </a:solidFill>
                        </a:rPr>
                        <a:t>3. Kvalita partnerství</a:t>
                      </a:r>
                      <a:endParaRPr lang="cs-CZ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relevance partnerů pro vybrané téma a schopnost ovlivnit vybraný politický nástroj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příprava</a:t>
                      </a:r>
                      <a:r>
                        <a:rPr lang="cs-CZ" sz="1100" b="0" baseline="0" dirty="0" smtClean="0"/>
                        <a:t>, implementace a spolufinancování projektu je adekvátně rozděleno mezi všechny partnery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baseline="0" dirty="0" smtClean="0"/>
                        <a:t>„dobrý“ mix více a méně rozvinutých regionů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baseline="0" dirty="0" smtClean="0"/>
                        <a:t>partnerství v projektu přesahuje přeshraniční a nadnárodní charakter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baseline="0" dirty="0" smtClean="0"/>
                        <a:t>Vyrovnané rozdělení rozpočtu mezi státy – nepřevažuje alokace rozpočtu pro partnery z jednoho státu?  </a:t>
                      </a:r>
                      <a:r>
                        <a:rPr lang="cs-CZ" sz="1100" b="0" dirty="0" smtClean="0"/>
                        <a:t> 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0 - 5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05159" y="5013176"/>
            <a:ext cx="84153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1F497D"/>
                </a:solidFill>
              </a:rPr>
              <a:t>Projekty, které získají v průměru ve strategickém hodnocení 3 a více bodů jsou doporučeny MV pro další hodnocení – z operativního hlediska. </a:t>
            </a:r>
          </a:p>
          <a:p>
            <a:endParaRPr lang="cs-CZ" sz="16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14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4869160"/>
            <a:ext cx="8064896" cy="113101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514350" indent="-514350" eaLnBrk="1" hangingPunct="1">
              <a:spcBef>
                <a:spcPct val="0"/>
              </a:spcBef>
              <a:buClr>
                <a:srgbClr val="F0C200"/>
              </a:buClr>
              <a:defRPr/>
            </a:pPr>
            <a:endParaRPr lang="en-GB" sz="3200" dirty="0">
              <a:latin typeface="Arial" charset="0"/>
              <a:cs typeface="Arial" charset="0"/>
            </a:endParaRPr>
          </a:p>
          <a:p>
            <a:pPr marL="355600" indent="-355600" eaLnBrk="1" hangingPunct="1">
              <a:spcBef>
                <a:spcPct val="0"/>
              </a:spcBef>
              <a:buClr>
                <a:srgbClr val="F0C200"/>
              </a:buClr>
              <a:buFont typeface="Wingdings" pitchFamily="2" charset="2"/>
              <a:buNone/>
              <a:defRPr/>
            </a:pPr>
            <a:endParaRPr lang="en-GB" sz="3200" dirty="0">
              <a:latin typeface="Arial" charset="0"/>
              <a:cs typeface="Arial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7776408" cy="562074"/>
          </a:xfrm>
        </p:spPr>
        <p:txBody>
          <a:bodyPr/>
          <a:lstStyle/>
          <a:p>
            <a:pPr marL="457200" indent="-457200"/>
            <a:r>
              <a:rPr lang="cs-CZ" sz="3200" b="1" dirty="0" smtClean="0">
                <a:solidFill>
                  <a:srgbClr val="1F497D"/>
                </a:solidFill>
              </a:rPr>
              <a:t>Kvalitativní kontrola </a:t>
            </a:r>
            <a:r>
              <a:rPr lang="cs-CZ" sz="3200" dirty="0" smtClean="0">
                <a:solidFill>
                  <a:srgbClr val="1F497D"/>
                </a:solidFill>
              </a:rPr>
              <a:t>– </a:t>
            </a:r>
            <a:r>
              <a:rPr lang="cs-CZ" sz="2400" dirty="0" smtClean="0">
                <a:solidFill>
                  <a:srgbClr val="1F497D"/>
                </a:solidFill>
              </a:rPr>
              <a:t>II. operativní hodnocení</a:t>
            </a:r>
            <a:endParaRPr lang="cs-CZ" sz="3200" dirty="0">
              <a:solidFill>
                <a:srgbClr val="1F497D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05158" y="90556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1F497D"/>
                </a:solidFill>
              </a:rPr>
              <a:t>Kritéria operativního hodnocení: 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480543"/>
              </p:ext>
            </p:extLst>
          </p:nvPr>
        </p:nvGraphicFramePr>
        <p:xfrm>
          <a:off x="539552" y="1879593"/>
          <a:ext cx="8064896" cy="24892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Hlavní kritéria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sz="1100" b="1" dirty="0" smtClean="0"/>
                        <a:t>Pod kritéria</a:t>
                      </a:r>
                      <a:endParaRPr lang="cs-CZ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1" dirty="0" smtClean="0"/>
                        <a:t>Hodnocení</a:t>
                      </a:r>
                      <a:r>
                        <a:rPr lang="cs-CZ" sz="1100" b="1" baseline="0" dirty="0" smtClean="0"/>
                        <a:t> </a:t>
                      </a:r>
                      <a:endParaRPr lang="cs-CZ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b="0" dirty="0" smtClean="0">
                          <a:solidFill>
                            <a:schemeClr val="tx2"/>
                          </a:solidFill>
                        </a:rPr>
                        <a:t>1. Koherence návrhu a kvalita přístupu</a:t>
                      </a:r>
                      <a:endParaRPr lang="cs-CZ" sz="1100" b="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logické propojení tématu, aktivit</a:t>
                      </a:r>
                      <a:r>
                        <a:rPr lang="cs-CZ" sz="1100" b="0" baseline="0" dirty="0" smtClean="0"/>
                        <a:t> a výsledků. Je možné dosáhnout plánovaných výsledků navrženým přístupem?</a:t>
                      </a:r>
                      <a:endParaRPr lang="cs-CZ" sz="1100" b="0" dirty="0" smtClean="0"/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kvalita pracovního plánu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soulad</a:t>
                      </a:r>
                      <a:r>
                        <a:rPr lang="cs-CZ" sz="1100" b="0" baseline="0" dirty="0" smtClean="0"/>
                        <a:t> projektu s horizontálními zásadami EU (nediskriminace, rovné </a:t>
                      </a:r>
                      <a:r>
                        <a:rPr lang="cs-CZ" sz="1100" b="0" baseline="0" dirty="0" err="1" smtClean="0"/>
                        <a:t>přílež</a:t>
                      </a:r>
                      <a:r>
                        <a:rPr lang="cs-CZ" sz="1100" b="0" baseline="0" dirty="0" smtClean="0"/>
                        <a:t>…..)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b="0" dirty="0" smtClean="0"/>
                        <a:t>0 - 5</a:t>
                      </a:r>
                      <a:endParaRPr lang="cs-CZ" sz="11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2"/>
                          </a:solidFill>
                        </a:rPr>
                        <a:t>2. Kvalita řízení a komunikace</a:t>
                      </a:r>
                      <a:endParaRPr lang="cs-CZ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kvalita a koherence komunikační strategie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kvalita komunikačních aktivit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přehlednost</a:t>
                      </a:r>
                      <a:r>
                        <a:rPr lang="cs-CZ" sz="1100" b="0" baseline="0" dirty="0" smtClean="0"/>
                        <a:t> koordinace a řízení projektu</a:t>
                      </a:r>
                      <a:endParaRPr lang="cs-CZ" sz="1100" b="0" dirty="0" smtClean="0"/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kvalita projektového</a:t>
                      </a:r>
                      <a:r>
                        <a:rPr lang="cs-CZ" sz="1100" b="0" baseline="0" dirty="0" smtClean="0"/>
                        <a:t> řízení</a:t>
                      </a:r>
                      <a:endParaRPr lang="cs-CZ" sz="11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0 - 5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chemeClr val="tx2"/>
                          </a:solidFill>
                        </a:rPr>
                        <a:t>3. Rozpočet a finance</a:t>
                      </a:r>
                      <a:endParaRPr lang="cs-CZ" sz="1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„</a:t>
                      </a:r>
                      <a:r>
                        <a:rPr lang="cs-CZ" sz="1100" b="0" dirty="0" err="1" smtClean="0"/>
                        <a:t>value</a:t>
                      </a:r>
                      <a:r>
                        <a:rPr lang="cs-CZ" sz="1100" b="0" dirty="0" smtClean="0"/>
                        <a:t> </a:t>
                      </a:r>
                      <a:r>
                        <a:rPr lang="cs-CZ" sz="1100" b="0" dirty="0" err="1" smtClean="0"/>
                        <a:t>for</a:t>
                      </a:r>
                      <a:r>
                        <a:rPr lang="cs-CZ" sz="1100" b="0" dirty="0" smtClean="0"/>
                        <a:t> </a:t>
                      </a:r>
                      <a:r>
                        <a:rPr lang="cs-CZ" sz="1100" b="0" dirty="0" err="1" smtClean="0"/>
                        <a:t>money</a:t>
                      </a:r>
                      <a:r>
                        <a:rPr lang="cs-CZ" sz="1100" b="0" dirty="0" smtClean="0"/>
                        <a:t>“ - odpovídá výše rozpočtu plánovaným aktivitám,</a:t>
                      </a:r>
                      <a:r>
                        <a:rPr lang="cs-CZ" sz="1100" b="0" baseline="0" dirty="0" smtClean="0"/>
                        <a:t> </a:t>
                      </a:r>
                      <a:r>
                        <a:rPr lang="cs-CZ" sz="1100" b="0" dirty="0" smtClean="0"/>
                        <a:t>cílům a trvání projektu</a:t>
                      </a:r>
                    </a:p>
                    <a:p>
                      <a:pPr marL="285750" indent="-285750">
                        <a:buAutoNum type="romanUcPeriod"/>
                      </a:pPr>
                      <a:r>
                        <a:rPr lang="cs-CZ" sz="1100" b="0" dirty="0" smtClean="0"/>
                        <a:t>konzistentnost rozpočtu</a:t>
                      </a:r>
                      <a:r>
                        <a:rPr lang="cs-CZ" sz="1100" b="0" baseline="0" dirty="0" smtClean="0"/>
                        <a:t> </a:t>
                      </a:r>
                      <a:endParaRPr lang="cs-CZ" sz="11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dirty="0" smtClean="0"/>
                        <a:t>0 - 5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ovéPole 7"/>
          <p:cNvSpPr txBox="1"/>
          <p:nvPr/>
        </p:nvSpPr>
        <p:spPr>
          <a:xfrm>
            <a:off x="405159" y="4453661"/>
            <a:ext cx="841531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 smtClean="0">
                <a:solidFill>
                  <a:srgbClr val="1F497D"/>
                </a:solidFill>
              </a:rPr>
              <a:t>Projekty, které získají v průměru ve strategickém a operativním hodnocení 3 a více bodů jsou doporučeny MV ke schválení.</a:t>
            </a:r>
          </a:p>
          <a:p>
            <a:endParaRPr lang="cs-CZ" sz="1600" dirty="0">
              <a:solidFill>
                <a:srgbClr val="1F497D"/>
              </a:solidFill>
            </a:endParaRPr>
          </a:p>
          <a:p>
            <a:r>
              <a:rPr lang="cs-CZ" sz="1600" dirty="0" smtClean="0">
                <a:solidFill>
                  <a:srgbClr val="1F497D"/>
                </a:solidFill>
              </a:rPr>
              <a:t>Jednotlivá kritéria (strategická i operativní) jsou navzájem propojená. Proto není možné, aby projekty hodnocené ve strategickém hodnocení méně než 3 body získaly po operativním hodnocením 3 a více bodů (i když matematicky to možné je).  </a:t>
            </a:r>
          </a:p>
          <a:p>
            <a:endParaRPr lang="cs-CZ" sz="1600" dirty="0" smtClean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206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611560" y="4437112"/>
            <a:ext cx="8421688" cy="1362075"/>
          </a:xfrm>
        </p:spPr>
        <p:txBody>
          <a:bodyPr/>
          <a:lstStyle/>
          <a:p>
            <a:r>
              <a:rPr lang="cs-CZ" sz="3200" dirty="0" smtClean="0"/>
              <a:t>SOUČASNÝ stav programu</a:t>
            </a:r>
            <a:endParaRPr lang="en-GB" sz="3200" dirty="0"/>
          </a:p>
        </p:txBody>
      </p:sp>
      <p:pic>
        <p:nvPicPr>
          <p:cNvPr id="3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45" t="32114" r="26620" b="36843"/>
          <a:stretch/>
        </p:blipFill>
        <p:spPr>
          <a:xfrm>
            <a:off x="6804248" y="4340428"/>
            <a:ext cx="2256922" cy="225692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50113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87" y="2793735"/>
            <a:ext cx="2708093" cy="24354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034" y="1628800"/>
            <a:ext cx="2708093" cy="243546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348880"/>
            <a:ext cx="2708093" cy="243546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636912"/>
            <a:ext cx="1434824" cy="166018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928" y="2636912"/>
            <a:ext cx="1438581" cy="16601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696" y="2636912"/>
            <a:ext cx="1438581" cy="166018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173" y="2636912"/>
            <a:ext cx="1438581" cy="166018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87C73EF-079C-6244-A780-BD6B97768F0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5085184"/>
            <a:ext cx="3046029" cy="71868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/>
              <a:t>Tematické vymezení programu pro 4. výzvy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198401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C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 p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M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OCK page 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LANCK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CONTENT page">
  <a:themeElements>
    <a:clrScheme name="Interreg Europ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C609"/>
      </a:accent1>
      <a:accent2>
        <a:srgbClr val="98C222"/>
      </a:accent2>
      <a:accent3>
        <a:srgbClr val="159960"/>
      </a:accent3>
      <a:accent4>
        <a:srgbClr val="21B7CF"/>
      </a:accent4>
      <a:accent5>
        <a:srgbClr val="000099"/>
      </a:accent5>
      <a:accent6>
        <a:srgbClr val="FFCC00"/>
      </a:accent6>
      <a:hlink>
        <a:srgbClr val="363438"/>
      </a:hlink>
      <a:folHlink>
        <a:srgbClr val="000099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Interreg-Europe_Template_FINAL</Template>
  <TotalTime>2574</TotalTime>
  <Words>1596</Words>
  <Application>Microsoft Office PowerPoint</Application>
  <PresentationFormat>Předvádění na obrazovce (4:3)</PresentationFormat>
  <Paragraphs>280</Paragraphs>
  <Slides>28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6</vt:i4>
      </vt:variant>
      <vt:variant>
        <vt:lpstr>Nadpisy snímků</vt:lpstr>
      </vt:variant>
      <vt:variant>
        <vt:i4>28</vt:i4>
      </vt:variant>
    </vt:vector>
  </HeadingPairs>
  <TitlesOfParts>
    <vt:vector size="41" baseType="lpstr">
      <vt:lpstr>Arial</vt:lpstr>
      <vt:lpstr>Calibri</vt:lpstr>
      <vt:lpstr>Courier New</vt:lpstr>
      <vt:lpstr>Times</vt:lpstr>
      <vt:lpstr>Times New Roman</vt:lpstr>
      <vt:lpstr>Webdings</vt:lpstr>
      <vt:lpstr>Wingdings</vt:lpstr>
      <vt:lpstr>BASIC</vt:lpstr>
      <vt:lpstr>CONTENT page</vt:lpstr>
      <vt:lpstr>IMAGE</vt:lpstr>
      <vt:lpstr>BLOCK page </vt:lpstr>
      <vt:lpstr>BLANCK</vt:lpstr>
      <vt:lpstr>1_CONTENT page</vt:lpstr>
      <vt:lpstr>Interreg EUROPE</vt:lpstr>
      <vt:lpstr>Přehled</vt:lpstr>
      <vt:lpstr>Proces hodnocení</vt:lpstr>
      <vt:lpstr>Proces hodnocení</vt:lpstr>
      <vt:lpstr>Kontrola způsobilosti</vt:lpstr>
      <vt:lpstr>Kvalitativní kontrola – I. strategické hodnocení</vt:lpstr>
      <vt:lpstr>Kvalitativní kontrola – II. operativní hodnocení</vt:lpstr>
      <vt:lpstr>SOUČASNÝ stav programu</vt:lpstr>
      <vt:lpstr>Tematické vymezení programu pro 4. výzvy</vt:lpstr>
      <vt:lpstr>Interreg EUROPE - priority</vt:lpstr>
      <vt:lpstr>Přehled projektů – po 3 výzvách </vt:lpstr>
      <vt:lpstr>Přehled projektů</vt:lpstr>
      <vt:lpstr>Partněři ve schválených projektech</vt:lpstr>
      <vt:lpstr>Česká republika ve 3. výzvách – 26 partnerů</vt:lpstr>
      <vt:lpstr>Česká republika ve 3 výzvách</vt:lpstr>
      <vt:lpstr>Projekty Česká republika</vt:lpstr>
      <vt:lpstr>4. VÝZVA</vt:lpstr>
      <vt:lpstr>Přehled – 4. výzva </vt:lpstr>
      <vt:lpstr>Statistika 4. výzva </vt:lpstr>
      <vt:lpstr>CZ projekty</vt:lpstr>
      <vt:lpstr>Připomenutí - partnerství - požadavky</vt:lpstr>
      <vt:lpstr>Připomenutí - projekty: implementace ve 2 fázích – změna doby</vt:lpstr>
      <vt:lpstr>4. výzva </vt:lpstr>
      <vt:lpstr>Geografické pokrytí</vt:lpstr>
      <vt:lpstr>Další kroky</vt:lpstr>
      <vt:lpstr>Rozhodovací proces MV</vt:lpstr>
      <vt:lpstr>Více informací?</vt:lpstr>
      <vt:lpstr>Děkuji.  Alice Kovandová Odbor evropské územní spolupráce Ministerstvo pro místní rozvoj E-mail: alice.kovandova@mmr.cz WEB: www.dotaceEU.cz www.interreg-europe.eu tel.: 224 862 254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Irma Astrauskaite</dc:creator>
  <cp:lastModifiedBy>Alice Kovandová</cp:lastModifiedBy>
  <cp:revision>222</cp:revision>
  <cp:lastPrinted>2018-03-21T18:06:01Z</cp:lastPrinted>
  <dcterms:created xsi:type="dcterms:W3CDTF">2015-05-28T10:02:20Z</dcterms:created>
  <dcterms:modified xsi:type="dcterms:W3CDTF">2018-12-11T09:52:07Z</dcterms:modified>
</cp:coreProperties>
</file>