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8"/>
  </p:notesMasterIdLst>
  <p:sldIdLst>
    <p:sldId id="256" r:id="rId5"/>
    <p:sldId id="257" r:id="rId6"/>
    <p:sldId id="258" r:id="rId7"/>
    <p:sldId id="259" r:id="rId8"/>
    <p:sldId id="260" r:id="rId9"/>
    <p:sldId id="270" r:id="rId10"/>
    <p:sldId id="271" r:id="rId11"/>
    <p:sldId id="262" r:id="rId12"/>
    <p:sldId id="263" r:id="rId13"/>
    <p:sldId id="264" r:id="rId14"/>
    <p:sldId id="265" r:id="rId15"/>
    <p:sldId id="267" r:id="rId16"/>
    <p:sldId id="268" r:id="rId17"/>
    <p:sldId id="272" r:id="rId18"/>
    <p:sldId id="273" r:id="rId19"/>
    <p:sldId id="277" r:id="rId20"/>
    <p:sldId id="274" r:id="rId21"/>
    <p:sldId id="275" r:id="rId22"/>
    <p:sldId id="276" r:id="rId23"/>
    <p:sldId id="278" r:id="rId24"/>
    <p:sldId id="280" r:id="rId25"/>
    <p:sldId id="279" r:id="rId26"/>
    <p:sldId id="266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287770-1F50-4E4B-AEDE-B6D8EE24850B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AD6ACC-AE78-47BE-B8EB-ECF0B427B3D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184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96DC-E88D-4067-9C3D-7F884DCE8587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86BF-9F5E-41AB-8094-2C3DBBE6E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6590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96DC-E88D-4067-9C3D-7F884DCE8587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86BF-9F5E-41AB-8094-2C3DBBE6E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727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96DC-E88D-4067-9C3D-7F884DCE8587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86BF-9F5E-41AB-8094-2C3DBBE6E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489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96DC-E88D-4067-9C3D-7F884DCE8587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86BF-9F5E-41AB-8094-2C3DBBE6E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850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96DC-E88D-4067-9C3D-7F884DCE8587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86BF-9F5E-41AB-8094-2C3DBBE6E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03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96DC-E88D-4067-9C3D-7F884DCE8587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86BF-9F5E-41AB-8094-2C3DBBE6E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0816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96DC-E88D-4067-9C3D-7F884DCE8587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86BF-9F5E-41AB-8094-2C3DBBE6E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172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96DC-E88D-4067-9C3D-7F884DCE8587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86BF-9F5E-41AB-8094-2C3DBBE6E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4938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96DC-E88D-4067-9C3D-7F884DCE8587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86BF-9F5E-41AB-8094-2C3DBBE6E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762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96DC-E88D-4067-9C3D-7F884DCE8587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86BF-9F5E-41AB-8094-2C3DBBE6E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4864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96DC-E88D-4067-9C3D-7F884DCE8587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86BF-9F5E-41AB-8094-2C3DBBE6E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2492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496DC-E88D-4067-9C3D-7F884DCE8587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D86BF-9F5E-41AB-8094-2C3DBBE6E2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815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750627"/>
            <a:ext cx="9144000" cy="2759336"/>
          </a:xfrm>
        </p:spPr>
        <p:txBody>
          <a:bodyPr>
            <a:no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Závěrečná prezentace výstupů</a:t>
            </a:r>
            <a:br>
              <a:rPr lang="cs-CZ" sz="3200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</a:b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zakázky </a:t>
            </a:r>
            <a:r>
              <a:rPr lang="cs-CZ" sz="3200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/>
            </a:r>
            <a:br>
              <a:rPr lang="cs-CZ" sz="3200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</a:br>
            <a:r>
              <a:rPr lang="cs-CZ" sz="3200" dirty="0">
                <a:cs typeface="Arial" panose="020B0604020202020204" pitchFamily="34" charset="0"/>
              </a:rPr>
              <a:t>„</a:t>
            </a:r>
            <a:r>
              <a:rPr lang="cs-CZ" sz="3200" b="1" dirty="0">
                <a:cs typeface="Arial" panose="020B0604020202020204" pitchFamily="34" charset="0"/>
              </a:rPr>
              <a:t>Procesní evaluace implementace integrovaných urbánních nástrojů</a:t>
            </a:r>
            <a:r>
              <a:rPr lang="cs-CZ" sz="3200" dirty="0">
                <a:cs typeface="Arial" panose="020B0604020202020204" pitchFamily="34" charset="0"/>
              </a:rPr>
              <a:t>“</a:t>
            </a:r>
            <a:br>
              <a:rPr lang="cs-CZ" sz="3200" dirty="0">
                <a:cs typeface="Arial" panose="020B0604020202020204" pitchFamily="34" charset="0"/>
              </a:rPr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Praha, </a:t>
            </a: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10. 12. 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2019</a:t>
            </a:r>
            <a:endParaRPr lang="cs-CZ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393026"/>
            <a:ext cx="9144000" cy="117526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4" name="Obrázek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0108" y="4393026"/>
            <a:ext cx="5218112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0283" y="4393027"/>
            <a:ext cx="149860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11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Hlavní zjištění – S4 monitorování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31381"/>
            <a:ext cx="10515600" cy="3727473"/>
          </a:xfrm>
        </p:spPr>
        <p:txBody>
          <a:bodyPr>
            <a:noAutofit/>
          </a:bodyPr>
          <a:lstStyle/>
          <a:p>
            <a:r>
              <a:rPr lang="cs-CZ" sz="2200" dirty="0"/>
              <a:t>Prvotní účel procesu spočívá v naplnění informační povinnosti MMR vůči Dohodě o partnerství a EK. Druhotný účel spočívá v naplnění informační povinnosti nositelů </a:t>
            </a:r>
            <a:r>
              <a:rPr lang="cs-CZ" sz="2200" dirty="0" smtClean="0"/>
              <a:t>ITI.</a:t>
            </a:r>
          </a:p>
          <a:p>
            <a:r>
              <a:rPr lang="cs-CZ" sz="2200" dirty="0" smtClean="0"/>
              <a:t>Je </a:t>
            </a:r>
            <a:r>
              <a:rPr lang="cs-CZ" sz="2200" dirty="0"/>
              <a:t>východiskem pro následné evaluace vedoucí k vyhodnocování dopadů územních </a:t>
            </a:r>
            <a:r>
              <a:rPr lang="cs-CZ" sz="2200" dirty="0" smtClean="0"/>
              <a:t>intervencí.</a:t>
            </a:r>
          </a:p>
          <a:p>
            <a:r>
              <a:rPr lang="cs-CZ" sz="2200" dirty="0" smtClean="0"/>
              <a:t>Zprávy </a:t>
            </a:r>
            <a:r>
              <a:rPr lang="cs-CZ" sz="2200" dirty="0"/>
              <a:t>o plnění integrovaných </a:t>
            </a:r>
            <a:r>
              <a:rPr lang="cs-CZ" sz="2200" dirty="0" smtClean="0"/>
              <a:t>strategií </a:t>
            </a:r>
            <a:r>
              <a:rPr lang="cs-CZ" sz="2200" dirty="0"/>
              <a:t>obsahují věcný a finanční popis o jejich plnění. Významným východiskem pro tvorbu zpráv tvoří standardizovaná indikátorová </a:t>
            </a:r>
            <a:r>
              <a:rPr lang="cs-CZ" sz="2200" dirty="0" smtClean="0"/>
              <a:t>sada Národního číselníku indikátorů. Využitelnost ukazatelů je však považována </a:t>
            </a:r>
            <a:r>
              <a:rPr lang="cs-CZ" sz="2200" dirty="0"/>
              <a:t>za problematickou, jelikož jen malá část indikátorů má vypovídající schopnost pro účely monitorování integrovaných </a:t>
            </a:r>
            <a:r>
              <a:rPr lang="cs-CZ" sz="2200" dirty="0" smtClean="0"/>
              <a:t>strategií.</a:t>
            </a:r>
          </a:p>
          <a:p>
            <a:r>
              <a:rPr lang="cs-CZ" sz="2200" dirty="0"/>
              <a:t>Užitečnou prací je zajištění toku informací o plnění integrovaných </a:t>
            </a:r>
            <a:r>
              <a:rPr lang="cs-CZ" sz="2200" dirty="0" smtClean="0"/>
              <a:t>strategií.</a:t>
            </a:r>
          </a:p>
          <a:p>
            <a:r>
              <a:rPr lang="cs-CZ" sz="2200" dirty="0"/>
              <a:t>Významnou část času stráveného využíváním MS2014+ </a:t>
            </a:r>
            <a:r>
              <a:rPr lang="cs-CZ" sz="2200" dirty="0" smtClean="0"/>
              <a:t>je </a:t>
            </a:r>
            <a:r>
              <a:rPr lang="cs-CZ" sz="2200" dirty="0"/>
              <a:t>možné identifikovat jako </a:t>
            </a:r>
            <a:r>
              <a:rPr lang="cs-CZ" sz="2200" dirty="0" smtClean="0"/>
              <a:t>zbytečnou práci. </a:t>
            </a:r>
            <a:endParaRPr lang="cs-CZ" sz="2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515" y="5906293"/>
            <a:ext cx="5218112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627" y="5906293"/>
            <a:ext cx="149860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996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Hlavní zjištění – S5 evaluace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11727"/>
            <a:ext cx="10515600" cy="3701718"/>
          </a:xfrm>
        </p:spPr>
        <p:txBody>
          <a:bodyPr>
            <a:noAutofit/>
          </a:bodyPr>
          <a:lstStyle/>
          <a:p>
            <a:r>
              <a:rPr lang="cs-CZ" sz="2400" dirty="0" err="1"/>
              <a:t>Self</a:t>
            </a:r>
            <a:r>
              <a:rPr lang="cs-CZ" sz="2400" dirty="0"/>
              <a:t>-evaluace jako implicitní součástí práce aktérů, zdokonalování procesů je </a:t>
            </a:r>
            <a:r>
              <a:rPr lang="cs-CZ" sz="2400" dirty="0" smtClean="0"/>
              <a:t>realizováno </a:t>
            </a:r>
            <a:r>
              <a:rPr lang="cs-CZ" sz="2400" dirty="0"/>
              <a:t>jako reakce na měnící se požadavky a změnu metodického prostředí.</a:t>
            </a:r>
          </a:p>
          <a:p>
            <a:r>
              <a:rPr lang="cs-CZ" sz="2400" dirty="0" smtClean="0"/>
              <a:t>Povinnost </a:t>
            </a:r>
            <a:r>
              <a:rPr lang="cs-CZ" sz="2400" dirty="0"/>
              <a:t>provést </a:t>
            </a:r>
            <a:r>
              <a:rPr lang="cs-CZ" sz="2400" dirty="0" err="1"/>
              <a:t>mid</a:t>
            </a:r>
            <a:r>
              <a:rPr lang="cs-CZ" sz="2400" dirty="0"/>
              <a:t>-term evaluaci naplňování integrované </a:t>
            </a:r>
            <a:r>
              <a:rPr lang="cs-CZ" sz="2400" dirty="0" smtClean="0"/>
              <a:t>strategie - vyplynula </a:t>
            </a:r>
            <a:r>
              <a:rPr lang="cs-CZ" sz="2400" dirty="0"/>
              <a:t>otázka vhodnosti formy a náplně </a:t>
            </a:r>
            <a:r>
              <a:rPr lang="cs-CZ" sz="2400" dirty="0" err="1"/>
              <a:t>mid</a:t>
            </a:r>
            <a:r>
              <a:rPr lang="cs-CZ" sz="2400" dirty="0"/>
              <a:t>-term </a:t>
            </a:r>
            <a:r>
              <a:rPr lang="cs-CZ" sz="2400" dirty="0" smtClean="0"/>
              <a:t>evaluace.</a:t>
            </a:r>
          </a:p>
          <a:p>
            <a:r>
              <a:rPr lang="cs-CZ" sz="2400" dirty="0" smtClean="0"/>
              <a:t>Pozitivum procesu: </a:t>
            </a:r>
            <a:r>
              <a:rPr lang="cs-CZ" sz="2400" dirty="0"/>
              <a:t>maximální zapojení všech aktérů již do tvorby metodiky </a:t>
            </a:r>
            <a:r>
              <a:rPr lang="cs-CZ" sz="2400" dirty="0" smtClean="0"/>
              <a:t>evaluace. Časový </a:t>
            </a:r>
            <a:r>
              <a:rPr lang="cs-CZ" sz="2400" dirty="0"/>
              <a:t>prostor byl dostatečný a byl i prodloužen. </a:t>
            </a:r>
            <a:endParaRPr lang="cs-CZ" sz="2400" dirty="0" smtClean="0"/>
          </a:p>
          <a:p>
            <a:r>
              <a:rPr lang="cs-CZ" sz="2400" dirty="0" smtClean="0"/>
              <a:t>Výtky </a:t>
            </a:r>
            <a:r>
              <a:rPr lang="cs-CZ" sz="2400" dirty="0"/>
              <a:t>se objevily pouze k nadbytečnosti některých příloh, které se jevily jako příliš „filosofické“. </a:t>
            </a:r>
            <a:endParaRPr lang="cs-CZ" sz="2400" dirty="0" smtClean="0"/>
          </a:p>
          <a:p>
            <a:r>
              <a:rPr lang="cs-CZ" sz="2400" dirty="0" smtClean="0"/>
              <a:t>S ohledem na to, že to byl poslední evaluovaný segment, respondenti se v návaznosti na něj nezřídka vyjadřovali i k celkovému vnímání ITI (viz závěr evaluační zprávy).</a:t>
            </a:r>
            <a:endParaRPr lang="cs-CZ" sz="2400" dirty="0"/>
          </a:p>
          <a:p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515" y="5906293"/>
            <a:ext cx="5218112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627" y="5906293"/>
            <a:ext cx="149860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035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Manažerská doporučení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9253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Manažerská </a:t>
            </a:r>
            <a:r>
              <a:rPr lang="cs-CZ" dirty="0"/>
              <a:t>doporučení </a:t>
            </a:r>
            <a:r>
              <a:rPr lang="cs-CZ" dirty="0" smtClean="0"/>
              <a:t>jsou formulována s</a:t>
            </a:r>
            <a:r>
              <a:rPr lang="cs-CZ" dirty="0"/>
              <a:t> cílem minimalizace odpadu a špatné poptávky a maximalizace užitečné </a:t>
            </a:r>
            <a:r>
              <a:rPr lang="cs-CZ" dirty="0" smtClean="0"/>
              <a:t>práce.</a:t>
            </a:r>
          </a:p>
          <a:p>
            <a:r>
              <a:rPr lang="cs-CZ" dirty="0" smtClean="0"/>
              <a:t>Celkem 26 doporučení, a to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k S1 tvorba a aktualizace MPIN – 8 doporučení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k S2 komunikace a koordinace  – 4 doporučení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k S3 integrované strategie          – 5 doporučení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k S4 monitorování                        – 5 doporučení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k S5 evaluace 		       	   – 4 doporučení</a:t>
            </a:r>
            <a:endParaRPr lang="cs-CZ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515" y="5906293"/>
            <a:ext cx="5218112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627" y="5906293"/>
            <a:ext cx="149860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678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Manažerská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doporučení:   </a:t>
            </a:r>
            <a:b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k segmentu 1 tvorba a aktualizace MPIN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5447" y="2088729"/>
            <a:ext cx="10515600" cy="3592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1A. Nositelé ITI by měli mít profesionální aparát („asociaci ITI“), v rámci kterého by slaďovali své pozice a který by je zastupoval v jednáních s MMR i ŘO OP.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(otázka finančního a administrativního zajištění aparátu)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1B. Provést časovou optimalizaci procesu.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(prioritní úrovně, návaznosti)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1C. Nezahrnovat do MPIN nezávazné pasáže.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(do příručky dobré praxe)</a:t>
            </a:r>
          </a:p>
          <a:p>
            <a:pPr marL="0" indent="0">
              <a:buNone/>
            </a:pPr>
            <a:r>
              <a:rPr lang="cs-CZ" dirty="0" smtClean="0"/>
              <a:t>1D. Minimalizovat vliv nesystematických zásahů.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(odbornost bez ad hoc vnějších zásahů narušující dojednané kompromisy)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515" y="5906293"/>
            <a:ext cx="5218112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627" y="5906293"/>
            <a:ext cx="149860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546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Manažerská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doporučení:   </a:t>
            </a:r>
            <a:b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k segmentu 1 tvorba a aktualizace MPIN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86990"/>
            <a:ext cx="10515600" cy="40806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1E. Vyhodnotit zapojení ZS ITI do procesu tvorby a aktualizace MPIN a zvážit potřebu jejich dalšího zapojení.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(relevantnější jsou pro ně operační manuály nositelů ITI a ŘO OP)</a:t>
            </a:r>
          </a:p>
          <a:p>
            <a:pPr marL="0" indent="0">
              <a:buNone/>
            </a:pPr>
            <a:r>
              <a:rPr lang="cs-CZ" dirty="0" smtClean="0"/>
              <a:t>IF. Posílit pozici MMR v roli metodického garanta územní dimenze.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(tři návrhy řešení v závěrečné evaluační zprávě)</a:t>
            </a:r>
          </a:p>
          <a:p>
            <a:pPr marL="0" indent="0">
              <a:buNone/>
            </a:pPr>
            <a:r>
              <a:rPr lang="cs-CZ" dirty="0" smtClean="0"/>
              <a:t>1G. Zvážit možnost rozdělení MPIN do dvou samostatných dokumentů – „MPIN pro ITI“ a „MPIN pro CLLD“,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či alespoň upravit strukturu dokumentu v tomto smyslu.</a:t>
            </a:r>
          </a:p>
          <a:p>
            <a:pPr marL="0" indent="0">
              <a:buNone/>
            </a:pPr>
            <a:r>
              <a:rPr lang="cs-CZ" dirty="0" smtClean="0"/>
              <a:t>1H. Snížit dynamiku změn, kterými MPIN prochází.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(omezit užívání nástroje metodických stanovisek)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515" y="5906293"/>
            <a:ext cx="5218112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627" y="5906293"/>
            <a:ext cx="149860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297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Manažerská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doporučení:   </a:t>
            </a:r>
            <a:b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k segmentu 2 komunikace a koordinace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088729"/>
            <a:ext cx="10515600" cy="3592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2A. Při stanovování platforem uplatňovat celostní přístup a zohledňovat personální možnosti a zaměření jednotlivých aktérů.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(eliminovat nepřehlednost, vyhodnocovat efektivnost pomocí zpětné vazby)</a:t>
            </a:r>
          </a:p>
          <a:p>
            <a:pPr marL="0" indent="0">
              <a:buNone/>
            </a:pPr>
            <a:r>
              <a:rPr lang="cs-CZ" dirty="0" smtClean="0"/>
              <a:t>2B. Upravit formát NSK – konkretizovat účel, snížit počet účastníků. Institucionalizovat „setkávání“ nositelů ITI a zaštítit ho MMR-ORP.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(akcentovat pracovní charakter jednání, účelnost, účinnost, vymahatelnost závazků, eliminovat duplicitu informací, kombinovat formální a neformální kanály)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515" y="5906293"/>
            <a:ext cx="5218112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627" y="5906293"/>
            <a:ext cx="149860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439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Manažerská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doporučení:   </a:t>
            </a:r>
            <a:b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k segmentu 2 komunikace a koordinace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140745"/>
            <a:ext cx="10515600" cy="3592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2C. Personálně posílit a stabilizovat MMR-ORP jako gestora a koordinátora implementace integrovaných urbánních nástrojů.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(pozitivní vnímání komunikace vs.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poddimenzovanost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vs. ztráta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know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how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zapříčiněná fluktuací)</a:t>
            </a:r>
          </a:p>
          <a:p>
            <a:pPr marL="0" indent="0">
              <a:buNone/>
            </a:pPr>
            <a:r>
              <a:rPr lang="cs-CZ" dirty="0" smtClean="0"/>
              <a:t>2D. Zajistit efektivní komunikaci v rámci MS2014+.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(potřeba spolehlivosti, uživatelské přívětivosti, doplnění funkcionalit, kombinace s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cloudovými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úložišti (?), odlišit obsah jednání na interní, tj. MMR-ORP a MMR-ONEUIS + jednání s vnějšími aktéry)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515" y="5906293"/>
            <a:ext cx="5218112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627" y="5906293"/>
            <a:ext cx="149860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238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Manažerská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doporučení:   </a:t>
            </a:r>
            <a:b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k segmentu 3 integrované strategie (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ISg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140745"/>
            <a:ext cx="10515600" cy="35925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3A. Mít včas a přesně nastavenou metodiku, zejména v podobě </a:t>
            </a:r>
            <a:r>
              <a:rPr lang="cs-CZ" dirty="0" err="1" smtClean="0"/>
              <a:t>MPINu</a:t>
            </a:r>
            <a:r>
              <a:rPr lang="cs-CZ" dirty="0" smtClean="0"/>
              <a:t>.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(eliminace nejistoty a neurčitosti příprav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ISg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cs-CZ" dirty="0" smtClean="0"/>
              <a:t>3B. Větší zodpovědnost za správnost a užitečnost </a:t>
            </a:r>
            <a:r>
              <a:rPr lang="cs-CZ" dirty="0" err="1" smtClean="0"/>
              <a:t>ISg</a:t>
            </a:r>
            <a:r>
              <a:rPr lang="cs-CZ" dirty="0" smtClean="0"/>
              <a:t> přenést na nositele; schvalovat pouze stěžejní části </a:t>
            </a:r>
            <a:r>
              <a:rPr lang="cs-CZ" dirty="0" err="1" smtClean="0"/>
              <a:t>ISg</a:t>
            </a:r>
            <a:r>
              <a:rPr lang="cs-CZ" dirty="0" smtClean="0"/>
              <a:t>.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(odstranit enormní administrativní zátěž)</a:t>
            </a:r>
          </a:p>
          <a:p>
            <a:pPr marL="0" indent="0">
              <a:buNone/>
            </a:pPr>
            <a:r>
              <a:rPr lang="cs-CZ" dirty="0" smtClean="0"/>
              <a:t>3C. Zachovat konzultace před samotným schvalování </a:t>
            </a:r>
            <a:r>
              <a:rPr lang="cs-CZ" dirty="0" err="1" smtClean="0"/>
              <a:t>ISg</a:t>
            </a:r>
            <a:r>
              <a:rPr lang="cs-CZ" dirty="0" smtClean="0"/>
              <a:t> a eliminovat komunikační bariéry.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(míra závaznosti předjednaných částí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ISg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, obecnost vs. konkrétnost obsahu, změna hodnotitele generovala nové připomínky)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515" y="5906293"/>
            <a:ext cx="5218112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627" y="5906293"/>
            <a:ext cx="149860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764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Manažerská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doporučení:   </a:t>
            </a:r>
            <a:b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k segmentu 3 integrované strategie (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ISg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140745"/>
            <a:ext cx="10515600" cy="3592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3D. Výrazně urychlit a racionalizovat proces hodnocení </a:t>
            </a:r>
            <a:r>
              <a:rPr lang="cs-CZ" dirty="0" err="1" smtClean="0"/>
              <a:t>ISg</a:t>
            </a:r>
            <a:r>
              <a:rPr lang="cs-CZ" dirty="0" smtClean="0"/>
              <a:t>.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(složitost, zdlouhavost, nutnost dosáhnout souhlasu všech ŘO OP nad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ISg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jako celkem + 5 návrhů řešení v závěrečné evaluační zprávě)</a:t>
            </a:r>
          </a:p>
          <a:p>
            <a:pPr marL="0" indent="0">
              <a:buNone/>
            </a:pPr>
            <a:r>
              <a:rPr lang="cs-CZ" dirty="0" smtClean="0"/>
              <a:t>3E. Mít k dispozici plně funkční a uživatelsky přívětivý monitorovací systém s funkcionalitou umožňující rozpoznat změny mezi jednotlivými vkládanými verzemi </a:t>
            </a:r>
            <a:r>
              <a:rPr lang="cs-CZ" dirty="0" err="1" smtClean="0"/>
              <a:t>ISg</a:t>
            </a:r>
            <a:r>
              <a:rPr lang="cs-CZ" dirty="0" smtClean="0"/>
              <a:t>.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(nefunkčnost MS2014+ vč. portálu ISKP14+ jako kruciální problém)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515" y="5906293"/>
            <a:ext cx="5218112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627" y="5906293"/>
            <a:ext cx="149860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827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Manažerská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doporučení:   </a:t>
            </a:r>
            <a:b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k segmentu 4 monitorování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140745"/>
            <a:ext cx="10515600" cy="35925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4A. Revidovat Národní číselník indikátorů s ohledem na chybějící indikátory nutné pro účely procesu; iniciovat jednání s ČSÚ ohledně vykazování dat za funkční regiony.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(doplnit absentující indikátory, odstranit ty, které nutí nositele ITI do nepatřičných odhadů)</a:t>
            </a:r>
          </a:p>
          <a:p>
            <a:pPr marL="0" indent="0">
              <a:buNone/>
            </a:pPr>
            <a:r>
              <a:rPr lang="cs-CZ" dirty="0" smtClean="0"/>
              <a:t>4B. Revidovat strukturu zpráv o plnění </a:t>
            </a:r>
            <a:r>
              <a:rPr lang="cs-CZ" dirty="0" err="1" smtClean="0"/>
              <a:t>ISg</a:t>
            </a:r>
            <a:r>
              <a:rPr lang="cs-CZ" dirty="0" smtClean="0"/>
              <a:t> – zjednodušit a odstranit opakující se pasáže; lépe komunikovat účel zpráv vůči nositelům ITI.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(těžištěm – komentáře k věcnému a finančnímu plnění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ISg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, agregované údaje z MS2014+, frekvence hodnocení dopadů do území – půlroční=četná, přehodnotit požadavek 1 výstupového a 1 výsledkového indikátoru, zvýšit přehlednost tabulek)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515" y="5906293"/>
            <a:ext cx="5218112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627" y="5906293"/>
            <a:ext cx="149860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564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Obsah prezentace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92536"/>
          </a:xfrm>
        </p:spPr>
        <p:txBody>
          <a:bodyPr>
            <a:normAutofit/>
          </a:bodyPr>
          <a:lstStyle/>
          <a:p>
            <a:r>
              <a:rPr lang="cs-CZ" dirty="0" smtClean="0"/>
              <a:t>Cíl, předmět a metody evaluace</a:t>
            </a:r>
          </a:p>
          <a:p>
            <a:r>
              <a:rPr lang="cs-CZ" dirty="0" smtClean="0"/>
              <a:t>Evaluované procesy (segmenty)</a:t>
            </a:r>
          </a:p>
          <a:p>
            <a:r>
              <a:rPr lang="cs-CZ" dirty="0" smtClean="0"/>
              <a:t>Okruhy otázek a skupiny respondentů</a:t>
            </a:r>
          </a:p>
          <a:p>
            <a:r>
              <a:rPr lang="cs-CZ" dirty="0" smtClean="0"/>
              <a:t>Postup evaluace</a:t>
            </a:r>
          </a:p>
          <a:p>
            <a:r>
              <a:rPr lang="cs-CZ" dirty="0" smtClean="0"/>
              <a:t>Hlavní zjištění podle segmentů</a:t>
            </a:r>
          </a:p>
          <a:p>
            <a:r>
              <a:rPr lang="cs-CZ" dirty="0" smtClean="0"/>
              <a:t>Manažerská doporučení (se zacílením MINIMAX)</a:t>
            </a:r>
          </a:p>
          <a:p>
            <a:r>
              <a:rPr lang="cs-CZ" dirty="0" smtClean="0"/>
              <a:t>Závěr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515" y="5906293"/>
            <a:ext cx="5218112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627" y="5906293"/>
            <a:ext cx="149860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01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Manažerská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doporučení:   </a:t>
            </a:r>
            <a:b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k segmentu 4 monitorování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8553" y="2140745"/>
            <a:ext cx="10515600" cy="35925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4C. Stabilizovat vývoj monitorovacího systému, revidovat stávající funkcionality a implementovat funkcionality absentující, zvýšit uživatelskou přívětivost.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(konkrétní návrhy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závěrečné evaluační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zprávě,  více v technické příloze)</a:t>
            </a:r>
          </a:p>
          <a:p>
            <a:pPr marL="0" indent="0">
              <a:buNone/>
            </a:pPr>
            <a:r>
              <a:rPr lang="cs-CZ" dirty="0" smtClean="0"/>
              <a:t>4D. Revidovat systém uživatelských rolí v rámci MS2014+.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(systém přidělování a odebírání rolí, standardizace rolí, někdy možnost přepínání rolí)</a:t>
            </a:r>
          </a:p>
          <a:p>
            <a:pPr marL="0" indent="0">
              <a:buNone/>
            </a:pPr>
            <a:r>
              <a:rPr lang="cs-CZ" dirty="0" smtClean="0"/>
              <a:t>4E. Personálně posílit a stabilizovat MMR-ONEUIS.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(zejména softwarové specialisty)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515" y="5906293"/>
            <a:ext cx="5218112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627" y="5906293"/>
            <a:ext cx="149860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39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Manažerská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doporučení:   </a:t>
            </a:r>
            <a:b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k segmentu 5 evaluace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76577"/>
            <a:ext cx="10515600" cy="39297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5A. Udržet vysoký standard komunikace se všemi aktéry procesu.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(pozitivum při tvorbě metodiky, naplňování principu partnerství)</a:t>
            </a:r>
          </a:p>
          <a:p>
            <a:pPr marL="0" indent="0">
              <a:buNone/>
            </a:pPr>
            <a:r>
              <a:rPr lang="cs-CZ" dirty="0" smtClean="0"/>
              <a:t>5B. Klást důraz na vysvětlení důvodů </a:t>
            </a:r>
            <a:r>
              <a:rPr lang="cs-CZ" dirty="0" err="1" smtClean="0"/>
              <a:t>mid</a:t>
            </a:r>
            <a:r>
              <a:rPr lang="cs-CZ" dirty="0" smtClean="0"/>
              <a:t>-term evaluace.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(jejího významu, účelu, smysluplnosti x personální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poddimenzovanost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MMR-ORP)</a:t>
            </a:r>
          </a:p>
          <a:p>
            <a:pPr marL="0" indent="0">
              <a:buNone/>
            </a:pPr>
            <a:r>
              <a:rPr lang="cs-CZ" dirty="0" smtClean="0"/>
              <a:t>5C. Prověřit změnu formátu </a:t>
            </a:r>
            <a:r>
              <a:rPr lang="cs-CZ" dirty="0" err="1" smtClean="0"/>
              <a:t>mid</a:t>
            </a:r>
            <a:r>
              <a:rPr lang="cs-CZ" dirty="0" smtClean="0"/>
              <a:t>-term evaluace.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(vyhodnotitelné indikátory s ohledem na časový aspekt, absence potřebných funkcionalit MS2014+)</a:t>
            </a:r>
          </a:p>
          <a:p>
            <a:pPr marL="0" indent="0">
              <a:buNone/>
            </a:pPr>
            <a:r>
              <a:rPr lang="cs-CZ" dirty="0" smtClean="0"/>
              <a:t>5D. Zvážit nutnost teoretických příloh k metodice </a:t>
            </a:r>
            <a:r>
              <a:rPr lang="cs-CZ" dirty="0" err="1" smtClean="0"/>
              <a:t>mid</a:t>
            </a:r>
            <a:r>
              <a:rPr lang="cs-CZ" dirty="0" smtClean="0"/>
              <a:t>-term evaluace.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(zahrnout je do jiného typu dokumentu)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515" y="5906293"/>
            <a:ext cx="5218112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627" y="5906293"/>
            <a:ext cx="149860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690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Obsah technické přílohy závěrečné evaluační zprávy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92536"/>
          </a:xfrm>
        </p:spPr>
        <p:txBody>
          <a:bodyPr>
            <a:normAutofit fontScale="92500"/>
          </a:bodyPr>
          <a:lstStyle/>
          <a:p>
            <a:pPr marL="571500" indent="-571500">
              <a:buAutoNum type="romanUcPeriod"/>
            </a:pPr>
            <a:r>
              <a:rPr lang="cs-CZ" dirty="0" smtClean="0"/>
              <a:t>Přehled zjištění k základním evaluačním otázkám podle procesů a skupin respondentů</a:t>
            </a:r>
          </a:p>
          <a:p>
            <a:pPr marL="571500" indent="-571500">
              <a:buAutoNum type="romanUcPeriod"/>
            </a:pPr>
            <a:r>
              <a:rPr lang="cs-CZ" dirty="0" smtClean="0"/>
              <a:t>Zjištění na straně příjemců podpory integrovaných projektů v rámci kulatého stolu</a:t>
            </a:r>
          </a:p>
          <a:p>
            <a:pPr marL="571500" indent="-571500">
              <a:buAutoNum type="romanUcPeriod"/>
            </a:pPr>
            <a:r>
              <a:rPr lang="cs-CZ" dirty="0" smtClean="0"/>
              <a:t>Další zjištění relevantní pro budoucí programové období 2021+, v tom:</a:t>
            </a:r>
          </a:p>
          <a:p>
            <a:pPr marL="914400" lvl="2" indent="0">
              <a:buNone/>
            </a:pPr>
            <a:r>
              <a:rPr lang="cs-CZ" dirty="0" smtClean="0"/>
              <a:t>K roli obcí s rozšířenou působností</a:t>
            </a:r>
          </a:p>
          <a:p>
            <a:pPr marL="914400" lvl="2" indent="0">
              <a:buNone/>
            </a:pPr>
            <a:r>
              <a:rPr lang="cs-CZ" dirty="0" smtClean="0"/>
              <a:t>Nedostatky MS2014+ k odstranění</a:t>
            </a:r>
          </a:p>
          <a:p>
            <a:pPr marL="914400" lvl="2" indent="0">
              <a:buNone/>
            </a:pPr>
            <a:r>
              <a:rPr lang="cs-CZ" dirty="0" smtClean="0"/>
              <a:t>Potřeba revize systému uživatelských rolí v MS2014+</a:t>
            </a:r>
          </a:p>
          <a:p>
            <a:pPr marL="914400" lvl="2" indent="0">
              <a:buNone/>
            </a:pPr>
            <a:r>
              <a:rPr lang="cs-CZ" dirty="0" smtClean="0"/>
              <a:t>Návrhy na doplnění funkcionalit MS2014+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515" y="5906293"/>
            <a:ext cx="5218112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627" y="5906293"/>
            <a:ext cx="149860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618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Závěr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07460"/>
            <a:ext cx="10515600" cy="4413902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Nově koncipovaný prvek územní dimenze v podobě ITI vstoupil do hry s časovým zpožděním, </a:t>
            </a:r>
            <a:r>
              <a:rPr lang="cs-CZ" dirty="0" smtClean="0"/>
              <a:t>což </a:t>
            </a:r>
            <a:r>
              <a:rPr lang="cs-CZ" dirty="0"/>
              <a:t>lze označit za prvek komplikující jejich systémové postavení.</a:t>
            </a:r>
          </a:p>
          <a:p>
            <a:r>
              <a:rPr lang="cs-CZ" dirty="0"/>
              <a:t>Procesní evaluace stávajících procesů na konci roku 2019 jen těžko může ovlivnit současné programové období a je otazníkem, do jaké míry může ovlivnit přípravu nového programového období.</a:t>
            </a:r>
          </a:p>
          <a:p>
            <a:r>
              <a:rPr lang="cs-CZ" dirty="0"/>
              <a:t>Za kruciální problém lze označit funkční nedostatečnost jednotného metodického prostředí v podobě MS2014+. </a:t>
            </a:r>
            <a:endParaRPr lang="cs-CZ" dirty="0" smtClean="0"/>
          </a:p>
          <a:p>
            <a:r>
              <a:rPr lang="cs-CZ" dirty="0" smtClean="0"/>
              <a:t>Nutno ocenit schopnost komunikace a koordinace procesů jejich gestora MMR-ORP, a to ve ztížených podmínkách role moderátora, nikoliv aktivního řídícího centra.</a:t>
            </a:r>
          </a:p>
          <a:p>
            <a:r>
              <a:rPr lang="cs-CZ" dirty="0" smtClean="0"/>
              <a:t>„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cs-CZ" dirty="0" smtClean="0"/>
              <a:t>“ nedostatečná </a:t>
            </a:r>
            <a:r>
              <a:rPr lang="cs-CZ" dirty="0"/>
              <a:t>informovanost – osvěta – propagace integrovaných urbánních </a:t>
            </a:r>
            <a:r>
              <a:rPr lang="cs-CZ" dirty="0" smtClean="0"/>
              <a:t>nástrojů vůči veřejnosti a participantům.</a:t>
            </a:r>
          </a:p>
          <a:p>
            <a:r>
              <a:rPr lang="cs-CZ" dirty="0" smtClean="0"/>
              <a:t>„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cs-CZ" dirty="0" smtClean="0"/>
              <a:t>“ faktická realizace územní dimenze, strategické otázky regionální politiky – rozvoje metropolitních oblastí a aglomerací.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515" y="5906293"/>
            <a:ext cx="5218112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627" y="5906293"/>
            <a:ext cx="149860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188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Cíl, předmět a metody evaluace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879139"/>
          </a:xfrm>
        </p:spPr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Cíl: </a:t>
            </a:r>
            <a:r>
              <a:rPr lang="cs-CZ" dirty="0"/>
              <a:t>zhodnocení současného nastavení klíčových </a:t>
            </a:r>
            <a:r>
              <a:rPr lang="cs-CZ" dirty="0" smtClean="0"/>
              <a:t>procesů zajišťovaných MMR-ORP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Předmět: </a:t>
            </a:r>
            <a:r>
              <a:rPr lang="cs-CZ" dirty="0" smtClean="0"/>
              <a:t>5 klíčových procesů s vazbou na implementaci ITI určených zadavatelem 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Metody:</a:t>
            </a:r>
          </a:p>
          <a:p>
            <a:pPr lvl="1"/>
            <a:r>
              <a:rPr lang="cs-CZ" dirty="0" smtClean="0"/>
              <a:t>Základ = </a:t>
            </a:r>
            <a:r>
              <a:rPr lang="cs-CZ" dirty="0" err="1" smtClean="0"/>
              <a:t>polostrukturované</a:t>
            </a:r>
            <a:r>
              <a:rPr lang="cs-CZ" dirty="0" smtClean="0"/>
              <a:t> hloubkové rozhovory v rámci terénního šetření</a:t>
            </a:r>
          </a:p>
          <a:p>
            <a:pPr lvl="1"/>
            <a:r>
              <a:rPr lang="cs-CZ" dirty="0" smtClean="0"/>
              <a:t>Analýza dokumentů</a:t>
            </a:r>
          </a:p>
          <a:p>
            <a:pPr lvl="1"/>
            <a:r>
              <a:rPr lang="cs-CZ" dirty="0" smtClean="0"/>
              <a:t>Kulatý stůl – sonda – skupinový řízený rozhovor se zástupci příjemců podpory</a:t>
            </a:r>
          </a:p>
          <a:p>
            <a:pPr lvl="1"/>
            <a:r>
              <a:rPr lang="cs-CZ" dirty="0" smtClean="0"/>
              <a:t>Analýza a zpracování záznamů z rozhovorů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515" y="5906293"/>
            <a:ext cx="5218112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627" y="5906293"/>
            <a:ext cx="149860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637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Evaluované procesy (segmenty) - zkráceně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92536"/>
          </a:xfrm>
        </p:spPr>
        <p:txBody>
          <a:bodyPr>
            <a:normAutofit/>
          </a:bodyPr>
          <a:lstStyle/>
          <a:p>
            <a:r>
              <a:rPr lang="cs-CZ" dirty="0" smtClean="0"/>
              <a:t>1. proces </a:t>
            </a:r>
            <a:r>
              <a:rPr lang="cs-CZ" dirty="0"/>
              <a:t>tvorby a aktualizace Metodického pokynu </a:t>
            </a:r>
            <a:endParaRPr lang="cs-CZ" dirty="0" smtClean="0"/>
          </a:p>
          <a:p>
            <a:r>
              <a:rPr lang="cs-CZ" dirty="0" smtClean="0"/>
              <a:t>2. proces </a:t>
            </a:r>
            <a:r>
              <a:rPr lang="cs-CZ" dirty="0"/>
              <a:t>komunikace a koordinace partnerů </a:t>
            </a:r>
            <a:endParaRPr lang="cs-CZ" dirty="0" smtClean="0"/>
          </a:p>
          <a:p>
            <a:r>
              <a:rPr lang="cs-CZ" dirty="0" smtClean="0"/>
              <a:t>3. proces </a:t>
            </a:r>
            <a:r>
              <a:rPr lang="cs-CZ" dirty="0"/>
              <a:t>hodnocení a schvalování integrovaných strategií </a:t>
            </a:r>
            <a:endParaRPr lang="cs-CZ" dirty="0" smtClean="0"/>
          </a:p>
          <a:p>
            <a:r>
              <a:rPr lang="cs-CZ" dirty="0" smtClean="0"/>
              <a:t>4. proces </a:t>
            </a:r>
            <a:r>
              <a:rPr lang="cs-CZ" dirty="0"/>
              <a:t>monitorování integrovaných strategií </a:t>
            </a:r>
            <a:endParaRPr lang="cs-CZ" dirty="0" smtClean="0"/>
          </a:p>
          <a:p>
            <a:r>
              <a:rPr lang="cs-CZ" dirty="0" smtClean="0"/>
              <a:t>5. proces </a:t>
            </a:r>
            <a:r>
              <a:rPr lang="cs-CZ" dirty="0"/>
              <a:t>metodického zastřešení a podpory evaluací nositelů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Pozn. relevance jednotlivých procesů u různých skupin respondentů je odlišná</a:t>
            </a:r>
            <a:endParaRPr lang="cs-CZ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515" y="5906293"/>
            <a:ext cx="5218112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627" y="5906293"/>
            <a:ext cx="149860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208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839787" y="394998"/>
            <a:ext cx="5157787" cy="823912"/>
          </a:xfrm>
        </p:spPr>
        <p:txBody>
          <a:bodyPr>
            <a:normAutofit/>
          </a:bodyPr>
          <a:lstStyle/>
          <a:p>
            <a:r>
              <a:rPr lang="cs-CZ" sz="4400" b="0" dirty="0" smtClean="0">
                <a:solidFill>
                  <a:schemeClr val="accent1">
                    <a:lumMod val="75000"/>
                  </a:schemeClr>
                </a:solidFill>
              </a:rPr>
              <a:t>Okruhy otázek</a:t>
            </a:r>
            <a:endParaRPr lang="cs-CZ" sz="4400" b="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>
          <a:xfrm>
            <a:off x="839788" y="1385597"/>
            <a:ext cx="5874911" cy="46330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Rozpracovány v souladu se </a:t>
            </a:r>
            <a:r>
              <a:rPr lang="cs-CZ" dirty="0" err="1" smtClean="0"/>
              <a:t>Seddonovou</a:t>
            </a:r>
            <a:r>
              <a:rPr lang="cs-CZ" dirty="0" smtClean="0"/>
              <a:t>  metodou </a:t>
            </a:r>
            <a:r>
              <a:rPr lang="cs-CZ" dirty="0" err="1" smtClean="0"/>
              <a:t>Vanguard</a:t>
            </a:r>
            <a:endParaRPr lang="cs-CZ" dirty="0" smtClean="0"/>
          </a:p>
          <a:p>
            <a:pPr marL="0" indent="0">
              <a:buNone/>
            </a:pPr>
            <a:endParaRPr lang="cs-CZ" sz="1200" dirty="0" smtClean="0"/>
          </a:p>
          <a:p>
            <a:r>
              <a:rPr lang="cs-CZ" sz="2600" dirty="0" smtClean="0"/>
              <a:t>Jaký </a:t>
            </a:r>
            <a:r>
              <a:rPr lang="cs-CZ" sz="2600" dirty="0"/>
              <a:t>je účel existence procesu? Kdo jsou jeho klienti?</a:t>
            </a:r>
          </a:p>
          <a:p>
            <a:r>
              <a:rPr lang="cs-CZ" sz="2600" dirty="0"/>
              <a:t>Co by měl tento proces klientům poskytovat? Jaké jsou potřeby klientů ve vztahu k procesu, resp. jeho výstupům? Na čem klientům záleží?</a:t>
            </a:r>
          </a:p>
          <a:p>
            <a:r>
              <a:rPr lang="cs-CZ" sz="2600" dirty="0"/>
              <a:t>Co v rámci stávajícího nastavení procesu představuje užitečnou </a:t>
            </a:r>
            <a:r>
              <a:rPr lang="cs-CZ" sz="2600" dirty="0" smtClean="0"/>
              <a:t>práci </a:t>
            </a:r>
            <a:r>
              <a:rPr lang="cs-CZ" sz="2600" dirty="0"/>
              <a:t>a co odpad?</a:t>
            </a: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3"/>
          </p:nvPr>
        </p:nvSpPr>
        <p:spPr>
          <a:xfrm>
            <a:off x="6987654" y="394998"/>
            <a:ext cx="4367734" cy="1226492"/>
          </a:xfrm>
        </p:spPr>
        <p:txBody>
          <a:bodyPr>
            <a:normAutofit lnSpcReduction="10000"/>
          </a:bodyPr>
          <a:lstStyle/>
          <a:p>
            <a:r>
              <a:rPr lang="cs-CZ" sz="4400" b="0" dirty="0" smtClean="0">
                <a:solidFill>
                  <a:schemeClr val="accent1">
                    <a:lumMod val="75000"/>
                  </a:schemeClr>
                </a:solidFill>
              </a:rPr>
              <a:t>Skupiny respondentů</a:t>
            </a:r>
            <a:endParaRPr lang="cs-CZ" sz="4400" b="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4"/>
          </p:nvPr>
        </p:nvSpPr>
        <p:spPr>
          <a:xfrm>
            <a:off x="6987654" y="2238233"/>
            <a:ext cx="4367734" cy="3951430"/>
          </a:xfrm>
        </p:spPr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I. </a:t>
            </a:r>
            <a:r>
              <a:rPr lang="cs-CZ" dirty="0" smtClean="0"/>
              <a:t>MMR-ORP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II. </a:t>
            </a:r>
            <a:r>
              <a:rPr lang="cs-CZ" dirty="0" smtClean="0"/>
              <a:t>nositelé ITI (4 MO + 3 A)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III. </a:t>
            </a:r>
            <a:r>
              <a:rPr lang="cs-CZ" dirty="0" smtClean="0"/>
              <a:t>ZS ITI (4 MO + 3 A)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IV. </a:t>
            </a:r>
            <a:r>
              <a:rPr lang="cs-CZ" dirty="0" smtClean="0"/>
              <a:t>ŘO OP (MMR, MŠMT, MPO, MPSV, MD, MŽP, MHMP)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V. </a:t>
            </a:r>
            <a:r>
              <a:rPr lang="cs-CZ" dirty="0" smtClean="0"/>
              <a:t>ZS ŘO OP (CRR, SFŽP)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515" y="5906293"/>
            <a:ext cx="5218112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627" y="5906293"/>
            <a:ext cx="149860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686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Průběh evaluace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0067"/>
            <a:ext cx="10393907" cy="3864967"/>
          </a:xfrm>
        </p:spPr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řípravná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fáze </a:t>
            </a:r>
            <a:r>
              <a:rPr lang="cs-CZ" dirty="0"/>
              <a:t>(4. 7. – 7. 8. 2019) </a:t>
            </a:r>
            <a:endParaRPr lang="cs-CZ" dirty="0" smtClean="0"/>
          </a:p>
          <a:p>
            <a:pPr lvl="1"/>
            <a:r>
              <a:rPr lang="cs-CZ" dirty="0" smtClean="0"/>
              <a:t>Vstupní jednání, zpracování finálního designu evaluace, návrh otázek, interní materiály MMR, </a:t>
            </a:r>
            <a:r>
              <a:rPr lang="cs-CZ" dirty="0" err="1" smtClean="0"/>
              <a:t>flash</a:t>
            </a:r>
            <a:r>
              <a:rPr lang="cs-CZ" dirty="0" smtClean="0"/>
              <a:t> </a:t>
            </a:r>
            <a:r>
              <a:rPr lang="cs-CZ" dirty="0" err="1" smtClean="0"/>
              <a:t>news</a:t>
            </a:r>
            <a:r>
              <a:rPr lang="cs-CZ" dirty="0" smtClean="0"/>
              <a:t>.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Realizační fáze </a:t>
            </a:r>
            <a:r>
              <a:rPr lang="cs-CZ" dirty="0" smtClean="0"/>
              <a:t>(8. 8. – 11. 11. 2019)</a:t>
            </a:r>
          </a:p>
          <a:p>
            <a:pPr lvl="1"/>
            <a:r>
              <a:rPr lang="cs-CZ" dirty="0"/>
              <a:t>Dopracování scénáře a otázek k hloubkovým rozhovorům pro jednotlivé skupiny respondentů, organizace a realizace pilotního rozhovoru, organizace a realizace hloubkových rozhovorů, studium interních materiálů a dalších relevantních dokumentů, organizace a realizace kulatého stolu, </a:t>
            </a:r>
            <a:r>
              <a:rPr lang="cs-CZ" dirty="0" err="1"/>
              <a:t>flash</a:t>
            </a:r>
            <a:r>
              <a:rPr lang="cs-CZ" dirty="0"/>
              <a:t> </a:t>
            </a:r>
            <a:r>
              <a:rPr lang="cs-CZ" dirty="0" err="1" smtClean="0"/>
              <a:t>news</a:t>
            </a:r>
            <a:r>
              <a:rPr lang="cs-CZ" dirty="0" smtClean="0"/>
              <a:t>.</a:t>
            </a:r>
            <a:endParaRPr lang="cs-CZ" dirty="0"/>
          </a:p>
          <a:p>
            <a:pPr lvl="1"/>
            <a:r>
              <a:rPr lang="cs-CZ" dirty="0"/>
              <a:t>Na dílčí problémy bylo patřičným způsobem reagováno, nezřídka v </a:t>
            </a:r>
            <a:r>
              <a:rPr lang="cs-CZ" dirty="0" smtClean="0"/>
              <a:t>součinnosti </a:t>
            </a:r>
            <a:r>
              <a:rPr lang="cs-CZ" dirty="0"/>
              <a:t>s MMR-ORP. </a:t>
            </a:r>
            <a:endParaRPr lang="cs-CZ" dirty="0" smtClean="0"/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Závěrečná</a:t>
            </a:r>
            <a:r>
              <a:rPr lang="cs-CZ" dirty="0" smtClean="0"/>
              <a:t> fáze (12. 11. – 25. 12. 2019)</a:t>
            </a:r>
          </a:p>
          <a:p>
            <a:pPr lvl="1"/>
            <a:r>
              <a:rPr lang="cs-CZ" dirty="0" smtClean="0"/>
              <a:t>Vypracování závěrečné evaluační zprávy vč. technické přílohy, závěrečná prezentace výstupů, formální úprava „</a:t>
            </a:r>
            <a:r>
              <a:rPr lang="cs-CZ" dirty="0" err="1" smtClean="0"/>
              <a:t>datasetu</a:t>
            </a:r>
            <a:r>
              <a:rPr lang="cs-CZ" dirty="0" smtClean="0"/>
              <a:t>“ dle dohodnutého obsahu, </a:t>
            </a:r>
            <a:r>
              <a:rPr lang="cs-CZ" dirty="0" err="1" smtClean="0"/>
              <a:t>flash</a:t>
            </a:r>
            <a:r>
              <a:rPr lang="cs-CZ" dirty="0" smtClean="0"/>
              <a:t> </a:t>
            </a:r>
            <a:r>
              <a:rPr lang="cs-CZ" dirty="0" err="1" smtClean="0"/>
              <a:t>news</a:t>
            </a:r>
            <a:r>
              <a:rPr lang="cs-CZ" dirty="0" smtClean="0"/>
              <a:t>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515" y="5906293"/>
            <a:ext cx="5218112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627" y="5906293"/>
            <a:ext cx="149860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305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Hlavní zjištění – S1 tvorba a aktualizace MPIN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8402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V</a:t>
            </a:r>
            <a:r>
              <a:rPr lang="cs-CZ" dirty="0"/>
              <a:t> hlavních bodech existuje v názorech na proces tvorby a aktualizace MPIN shoda napříč nositeli ITI, ŘO OP i MMR-ORP. </a:t>
            </a:r>
          </a:p>
          <a:p>
            <a:r>
              <a:rPr lang="cs-CZ" dirty="0" smtClean="0"/>
              <a:t>Má nastavovat </a:t>
            </a:r>
            <a:r>
              <a:rPr lang="cs-CZ" dirty="0"/>
              <a:t>metodický rámec pro implementaci integrovaných urbánních nástrojů a flexibilně reagovat na objevující se problémy. </a:t>
            </a:r>
            <a:r>
              <a:rPr lang="cs-CZ" dirty="0" smtClean="0"/>
              <a:t>Rámec </a:t>
            </a:r>
            <a:r>
              <a:rPr lang="cs-CZ" dirty="0"/>
              <a:t>má být </a:t>
            </a:r>
            <a:r>
              <a:rPr lang="cs-CZ" dirty="0" smtClean="0"/>
              <a:t>pro </a:t>
            </a:r>
            <a:r>
              <a:rPr lang="cs-CZ" dirty="0"/>
              <a:t>své </a:t>
            </a:r>
            <a:r>
              <a:rPr lang="cs-CZ" dirty="0" smtClean="0"/>
              <a:t>uživatele oporou (stabilní</a:t>
            </a:r>
            <a:r>
              <a:rPr lang="cs-CZ" dirty="0"/>
              <a:t>, včas dostupný a výkladově </a:t>
            </a:r>
            <a:r>
              <a:rPr lang="cs-CZ" dirty="0" smtClean="0"/>
              <a:t>jednoznačný).</a:t>
            </a:r>
            <a:endParaRPr lang="cs-CZ" dirty="0"/>
          </a:p>
          <a:p>
            <a:r>
              <a:rPr lang="cs-CZ" dirty="0" smtClean="0"/>
              <a:t>Kvalita procesu tvorby a aktualizace MPIN je obecně hodnocena jako průměrná až nadprůměrná, avšak pouze při uvážení absence předchozích zkušeností s problematikou.</a:t>
            </a:r>
          </a:p>
          <a:p>
            <a:r>
              <a:rPr lang="cs-CZ" dirty="0" smtClean="0"/>
              <a:t>MPIN je příliš </a:t>
            </a:r>
            <a:r>
              <a:rPr lang="cs-CZ" dirty="0"/>
              <a:t>rozsáhlý, zejména pak v případě nezávazných pasáží.</a:t>
            </a:r>
          </a:p>
          <a:p>
            <a:r>
              <a:rPr lang="cs-CZ" dirty="0" smtClean="0"/>
              <a:t>Užitečná je otevřená </a:t>
            </a:r>
            <a:r>
              <a:rPr lang="cs-CZ" dirty="0"/>
              <a:t>široká diskuse problémů a názorů. </a:t>
            </a:r>
            <a:endParaRPr lang="cs-CZ" dirty="0" smtClean="0"/>
          </a:p>
          <a:p>
            <a:r>
              <a:rPr lang="cs-CZ" dirty="0" smtClean="0"/>
              <a:t>Neužitečná </a:t>
            </a:r>
            <a:r>
              <a:rPr lang="cs-CZ" dirty="0"/>
              <a:t>je </a:t>
            </a:r>
            <a:r>
              <a:rPr lang="cs-CZ" dirty="0" smtClean="0"/>
              <a:t>zdlouhavost </a:t>
            </a:r>
            <a:r>
              <a:rPr lang="cs-CZ" dirty="0"/>
              <a:t>a složitost procesu, </a:t>
            </a:r>
            <a:r>
              <a:rPr lang="cs-CZ" dirty="0" smtClean="0"/>
              <a:t>která vyplývá z:</a:t>
            </a:r>
          </a:p>
          <a:p>
            <a:pPr lvl="1"/>
            <a:r>
              <a:rPr lang="cs-CZ" dirty="0" smtClean="0"/>
              <a:t>vysokého </a:t>
            </a:r>
            <a:r>
              <a:rPr lang="cs-CZ" dirty="0"/>
              <a:t>počtu připomínek a požadavků jednotlivých stran, </a:t>
            </a:r>
            <a:endParaRPr lang="cs-CZ" dirty="0" smtClean="0"/>
          </a:p>
          <a:p>
            <a:pPr lvl="1"/>
            <a:r>
              <a:rPr lang="cs-CZ" dirty="0" smtClean="0"/>
              <a:t>slabé </a:t>
            </a:r>
            <a:r>
              <a:rPr lang="cs-CZ" dirty="0"/>
              <a:t>pozice MMR-ORP, které </a:t>
            </a:r>
            <a:r>
              <a:rPr lang="cs-CZ" dirty="0" smtClean="0"/>
              <a:t>nemůže proces </a:t>
            </a:r>
            <a:r>
              <a:rPr lang="cs-CZ" dirty="0"/>
              <a:t>tvorby a aktualizace MPIN aktivně řídit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515" y="5906293"/>
            <a:ext cx="5218112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627" y="5906293"/>
            <a:ext cx="149860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761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Hlavní zjištění – S2 komunikace a koordinace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92536"/>
          </a:xfrm>
        </p:spPr>
        <p:txBody>
          <a:bodyPr>
            <a:noAutofit/>
          </a:bodyPr>
          <a:lstStyle/>
          <a:p>
            <a:r>
              <a:rPr lang="cs-CZ" sz="2200" dirty="0" smtClean="0"/>
              <a:t>Účelem je </a:t>
            </a:r>
            <a:r>
              <a:rPr lang="cs-CZ" sz="2200" dirty="0"/>
              <a:t>vytvoření a udržování partnerství mezi aktéry z různých podsystémů, u kterých nelze aplikovat princip nadřízenosti a podřízenosti, ale lze jejich chování ovlivňovat (koordinovat) jen na základě respektu dohodnutých pravidel (metodik</a:t>
            </a:r>
            <a:r>
              <a:rPr lang="cs-CZ" sz="2200" dirty="0" smtClean="0"/>
              <a:t>).</a:t>
            </a:r>
          </a:p>
          <a:p>
            <a:r>
              <a:rPr lang="cs-CZ" sz="2200" dirty="0" smtClean="0"/>
              <a:t>Jednotné </a:t>
            </a:r>
            <a:r>
              <a:rPr lang="cs-CZ" sz="2200" dirty="0"/>
              <a:t>metodické prostředí </a:t>
            </a:r>
            <a:r>
              <a:rPr lang="cs-CZ" sz="2200" dirty="0" smtClean="0"/>
              <a:t>v podobě MS2014+ se </a:t>
            </a:r>
            <a:r>
              <a:rPr lang="cs-CZ" sz="2200" dirty="0"/>
              <a:t>však v tomto období nepodařilo efektivně </a:t>
            </a:r>
            <a:r>
              <a:rPr lang="cs-CZ" sz="2200" dirty="0" smtClean="0"/>
              <a:t>naplnit.</a:t>
            </a:r>
          </a:p>
          <a:p>
            <a:r>
              <a:rPr lang="cs-CZ" sz="2200" dirty="0"/>
              <a:t>MMR-ORP je personálně poddimenzováno, a proto vše trvá zbytečně </a:t>
            </a:r>
            <a:r>
              <a:rPr lang="cs-CZ" sz="2200" dirty="0" smtClean="0"/>
              <a:t>dlouho.</a:t>
            </a:r>
          </a:p>
          <a:p>
            <a:r>
              <a:rPr lang="cs-CZ" sz="2200" dirty="0" smtClean="0"/>
              <a:t>Proces by </a:t>
            </a:r>
            <a:r>
              <a:rPr lang="cs-CZ" sz="2200" dirty="0"/>
              <a:t>měl přispívat k omezení nejistoty v </a:t>
            </a:r>
            <a:r>
              <a:rPr lang="cs-CZ" sz="2200" dirty="0" smtClean="0"/>
              <a:t>činnosti aktérů pramenící </a:t>
            </a:r>
            <a:r>
              <a:rPr lang="cs-CZ" sz="2200" dirty="0"/>
              <a:t>z nejasnosti pravidel, nebo konfliktu </a:t>
            </a:r>
            <a:r>
              <a:rPr lang="cs-CZ" sz="2200" dirty="0" smtClean="0"/>
              <a:t>pravidel.</a:t>
            </a:r>
          </a:p>
          <a:p>
            <a:r>
              <a:rPr lang="cs-CZ" sz="2200" dirty="0" smtClean="0"/>
              <a:t>Je rozdílné hodnocení formálně a neformálně ustanovených „platforem“ jednání. („Setkávání ITI“ vs. NSK plénum, komory; Platforma IUN – rozdělení na technickou a metodickou).</a:t>
            </a:r>
            <a:endParaRPr lang="cs-CZ" sz="2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515" y="5906293"/>
            <a:ext cx="5218112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627" y="5906293"/>
            <a:ext cx="149860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434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Hlavní zjištění – S3 integrované strategie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92536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Účelem je, aby </a:t>
            </a:r>
            <a:r>
              <a:rPr lang="cs-CZ" sz="2400" dirty="0"/>
              <a:t>integrovaná strategie</a:t>
            </a:r>
            <a:r>
              <a:rPr lang="cs-CZ" sz="2400" dirty="0" smtClean="0"/>
              <a:t> měla </a:t>
            </a:r>
            <a:r>
              <a:rPr lang="cs-CZ" sz="2400" dirty="0"/>
              <a:t>jednotnou strukturu, vyhovovala strategickým dokumentům a byla </a:t>
            </a:r>
            <a:r>
              <a:rPr lang="cs-CZ" sz="2400" dirty="0" smtClean="0"/>
              <a:t>financovatelná.</a:t>
            </a:r>
          </a:p>
          <a:p>
            <a:r>
              <a:rPr lang="cs-CZ" sz="2400" dirty="0"/>
              <a:t>Fundamentálním výstupem tohoto procesu je schválená </a:t>
            </a:r>
            <a:r>
              <a:rPr lang="cs-CZ" sz="2400" dirty="0" smtClean="0"/>
              <a:t>integrovaná strategie, </a:t>
            </a:r>
            <a:r>
              <a:rPr lang="cs-CZ" sz="2400" dirty="0"/>
              <a:t>která přináší užitek všem jejím klientům. </a:t>
            </a:r>
            <a:endParaRPr lang="cs-CZ" sz="2400" dirty="0" smtClean="0"/>
          </a:p>
          <a:p>
            <a:r>
              <a:rPr lang="cs-CZ" sz="2400"/>
              <a:t>J</a:t>
            </a:r>
            <a:r>
              <a:rPr lang="cs-CZ" sz="2400" smtClean="0"/>
              <a:t>edná se o </a:t>
            </a:r>
            <a:r>
              <a:rPr lang="cs-CZ" sz="2400" dirty="0" smtClean="0"/>
              <a:t>významnou </a:t>
            </a:r>
            <a:r>
              <a:rPr lang="cs-CZ" sz="2400" dirty="0"/>
              <a:t>implementační součást územní </a:t>
            </a:r>
            <a:r>
              <a:rPr lang="cs-CZ" sz="2400" dirty="0" smtClean="0"/>
              <a:t>dimenze regionální politiky ČR.</a:t>
            </a:r>
          </a:p>
          <a:p>
            <a:r>
              <a:rPr lang="cs-CZ" sz="2400" dirty="0" smtClean="0"/>
              <a:t>Pozitiva procesu: </a:t>
            </a:r>
            <a:r>
              <a:rPr lang="cs-CZ" sz="2400" dirty="0"/>
              <a:t>konzultace prováděné před </a:t>
            </a:r>
            <a:r>
              <a:rPr lang="cs-CZ" sz="2400" dirty="0" smtClean="0"/>
              <a:t>schvalováním, jednotná podoba </a:t>
            </a:r>
            <a:r>
              <a:rPr lang="cs-CZ" sz="2400" dirty="0"/>
              <a:t>a </a:t>
            </a:r>
            <a:r>
              <a:rPr lang="cs-CZ" sz="2400" dirty="0" smtClean="0"/>
              <a:t>čitelnost, spolupráce zainteresovaných aktérů</a:t>
            </a:r>
          </a:p>
          <a:p>
            <a:r>
              <a:rPr lang="cs-CZ" sz="2400" dirty="0" smtClean="0"/>
              <a:t>Negativa procesu: administrativní </a:t>
            </a:r>
            <a:r>
              <a:rPr lang="cs-CZ" sz="2400" dirty="0"/>
              <a:t>i </a:t>
            </a:r>
            <a:r>
              <a:rPr lang="cs-CZ" sz="2400" dirty="0" smtClean="0"/>
              <a:t>časová velká náročnost, </a:t>
            </a:r>
            <a:r>
              <a:rPr lang="cs-CZ" sz="2400" dirty="0"/>
              <a:t>několika </a:t>
            </a:r>
            <a:r>
              <a:rPr lang="cs-CZ" sz="2400" dirty="0" smtClean="0"/>
              <a:t>kolové schvalování, </a:t>
            </a:r>
            <a:r>
              <a:rPr lang="cs-CZ" sz="2400" dirty="0"/>
              <a:t>„zasekávání“ MS2014</a:t>
            </a:r>
            <a:r>
              <a:rPr lang="cs-CZ" sz="2400" dirty="0" smtClean="0"/>
              <a:t>+, nutnost </a:t>
            </a:r>
            <a:r>
              <a:rPr lang="cs-CZ" sz="2400" dirty="0"/>
              <a:t>dosáhnout souhlasu všech ŘO OP nad </a:t>
            </a:r>
            <a:r>
              <a:rPr lang="cs-CZ" sz="2400" dirty="0" smtClean="0"/>
              <a:t>integrovanou strategií jako </a:t>
            </a:r>
            <a:r>
              <a:rPr lang="cs-CZ" sz="2400" dirty="0"/>
              <a:t>celkem.</a:t>
            </a:r>
          </a:p>
          <a:p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515" y="5906293"/>
            <a:ext cx="5218112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627" y="5906293"/>
            <a:ext cx="149860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107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464B18411FEF24289FDBD194426904C" ma:contentTypeVersion="7" ma:contentTypeDescription="Vytvoří nový dokument" ma:contentTypeScope="" ma:versionID="36e038cb4aa16fd23d8779ce481250d1">
  <xsd:schema xmlns:xsd="http://www.w3.org/2001/XMLSchema" xmlns:xs="http://www.w3.org/2001/XMLSchema" xmlns:p="http://schemas.microsoft.com/office/2006/metadata/properties" xmlns:ns2="c7805771-a887-4951-a687-1f2bc1931c98" targetNamespace="http://schemas.microsoft.com/office/2006/metadata/properties" ma:root="true" ma:fieldsID="438a93a2e2a1b01ca04487ab992db39c" ns2:_="">
    <xsd:import namespace="c7805771-a887-4951-a687-1f2bc1931c9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805771-a887-4951-a687-1f2bc1931c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EE08B55-1439-4ECC-B47A-C6E2C3F0AF5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7805771-a887-4951-a687-1f2bc1931c98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EC6AB2A-3F51-4A57-A808-E2213AA1CD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805771-a887-4951-a687-1f2bc1931c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4BF5B38-C1CB-4237-8E76-2C717E6F5EC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1445</Words>
  <Application>Microsoft Office PowerPoint</Application>
  <PresentationFormat>Širokoúhlá obrazovka</PresentationFormat>
  <Paragraphs>136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Motiv Office</vt:lpstr>
      <vt:lpstr>Závěrečná prezentace výstupů zakázky  „Procesní evaluace implementace integrovaných urbánních nástrojů“  Praha, 10. 12. 2019</vt:lpstr>
      <vt:lpstr>Obsah prezentace</vt:lpstr>
      <vt:lpstr>Cíl, předmět a metody evaluace</vt:lpstr>
      <vt:lpstr>Evaluované procesy (segmenty) - zkráceně</vt:lpstr>
      <vt:lpstr>Prezentace aplikace PowerPoint</vt:lpstr>
      <vt:lpstr>Průběh evaluace</vt:lpstr>
      <vt:lpstr>Hlavní zjištění – S1 tvorba a aktualizace MPIN</vt:lpstr>
      <vt:lpstr>Hlavní zjištění – S2 komunikace a koordinace</vt:lpstr>
      <vt:lpstr>Hlavní zjištění – S3 integrované strategie</vt:lpstr>
      <vt:lpstr>Hlavní zjištění – S4 monitorování</vt:lpstr>
      <vt:lpstr>Hlavní zjištění – S5 evaluace</vt:lpstr>
      <vt:lpstr>Manažerská doporučení</vt:lpstr>
      <vt:lpstr>Manažerská doporučení:    k segmentu 1 tvorba a aktualizace MPIN</vt:lpstr>
      <vt:lpstr>Manažerská doporučení:    k segmentu 1 tvorba a aktualizace MPIN</vt:lpstr>
      <vt:lpstr>Manažerská doporučení:    k segmentu 2 komunikace a koordinace</vt:lpstr>
      <vt:lpstr>Manažerská doporučení:    k segmentu 2 komunikace a koordinace</vt:lpstr>
      <vt:lpstr>Manažerská doporučení:    k segmentu 3 integrované strategie (ISg)</vt:lpstr>
      <vt:lpstr>Manažerská doporučení:    k segmentu 3 integrované strategie (ISg)</vt:lpstr>
      <vt:lpstr>Manažerská doporučení:    k segmentu 4 monitorování </vt:lpstr>
      <vt:lpstr>Manažerská doporučení:    k segmentu 4 monitorování</vt:lpstr>
      <vt:lpstr>Manažerská doporučení:    k segmentu 5 evaluace</vt:lpstr>
      <vt:lpstr>Obsah technické přílohy závěrečné evaluační zprávy</vt:lpstr>
      <vt:lpstr>Závěr</vt:lpstr>
    </vt:vector>
  </TitlesOfParts>
  <Company>Univerzita Pardubice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k Velkému kontrolnímu dni zakázky  „Procesní evaluace implementace integrovaných urbánních nástrojů“  Praha, 11. 11. 2019</dc:title>
  <dc:creator>Kraftova Ivana</dc:creator>
  <cp:lastModifiedBy>Kraftova Ivana</cp:lastModifiedBy>
  <cp:revision>35</cp:revision>
  <dcterms:created xsi:type="dcterms:W3CDTF">2019-11-05T11:28:17Z</dcterms:created>
  <dcterms:modified xsi:type="dcterms:W3CDTF">2019-12-15T19:16:56Z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0x0101005464B18411FEF24289FDBD194426904C</vt:lpwstr>
  </property>
</Properties>
</file>