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3" r:id="rId3"/>
    <p:sldId id="276" r:id="rId4"/>
    <p:sldId id="277" r:id="rId5"/>
    <p:sldId id="271" r:id="rId6"/>
    <p:sldId id="261" r:id="rId7"/>
    <p:sldId id="274" r:id="rId8"/>
    <p:sldId id="283" r:id="rId9"/>
    <p:sldId id="272" r:id="rId10"/>
    <p:sldId id="273" r:id="rId11"/>
    <p:sldId id="275" r:id="rId12"/>
    <p:sldId id="279" r:id="rId13"/>
    <p:sldId id="278" r:id="rId14"/>
    <p:sldId id="266" r:id="rId15"/>
    <p:sldId id="267" r:id="rId16"/>
    <p:sldId id="268" r:id="rId17"/>
    <p:sldId id="269" r:id="rId18"/>
    <p:sldId id="280" r:id="rId19"/>
    <p:sldId id="281" r:id="rId20"/>
    <p:sldId id="282" r:id="rId21"/>
    <p:sldId id="262" r:id="rId22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52669"/>
    <a:srgbClr val="B3ABE3"/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3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1242" y="108"/>
      </p:cViewPr>
      <p:guideLst>
        <p:guide orient="horz" pos="338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52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39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9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9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3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5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36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0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6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3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0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7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7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27927" y="1706584"/>
            <a:ext cx="6400800" cy="32083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4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Způsobilost výdajů v programovém období 2021 - 2027</a:t>
            </a:r>
            <a:r>
              <a:rPr lang="cs-CZ" sz="44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27927" y="5044657"/>
            <a:ext cx="6400800" cy="10625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programů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Petra Janošová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21454"/>
            <a:ext cx="3600000" cy="4893647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chemeClr val="bg1"/>
                </a:solidFill>
              </a:rPr>
              <a:t>Mzdové náklady mohou být proplaceny na základě:</a:t>
            </a:r>
          </a:p>
          <a:p>
            <a:endParaRPr lang="cs-CZ" sz="13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bg1"/>
                </a:solidFill>
              </a:rPr>
              <a:t>Skutečné náklady</a:t>
            </a:r>
            <a:r>
              <a:rPr lang="cs-CZ" sz="1300" dirty="0">
                <a:solidFill>
                  <a:schemeClr val="bg1"/>
                </a:solidFill>
              </a:rPr>
              <a:t> (*</a:t>
            </a:r>
            <a:r>
              <a:rPr lang="cs-CZ" sz="1300" dirty="0" err="1">
                <a:solidFill>
                  <a:schemeClr val="bg1"/>
                </a:solidFill>
              </a:rPr>
              <a:t>option</a:t>
            </a:r>
            <a:r>
              <a:rPr lang="cs-CZ" sz="1300" dirty="0">
                <a:solidFill>
                  <a:schemeClr val="bg1"/>
                </a:solidFill>
              </a:rPr>
              <a:t> 1 &amp; </a:t>
            </a:r>
            <a:r>
              <a:rPr lang="cs-CZ" sz="1300" dirty="0" err="1">
                <a:solidFill>
                  <a:schemeClr val="bg1"/>
                </a:solidFill>
              </a:rPr>
              <a:t>option</a:t>
            </a:r>
            <a:r>
              <a:rPr lang="cs-CZ" sz="1300" dirty="0">
                <a:solidFill>
                  <a:schemeClr val="bg1"/>
                </a:solidFill>
              </a:rPr>
              <a:t> 3), kdy příjemce musí doložit, že vznikly a byly uhrazeny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bg1"/>
                </a:solidFill>
              </a:rPr>
              <a:t>Plný úvazek, tzn. full time,100% pro projekt.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bg1"/>
                </a:solidFill>
              </a:rPr>
              <a:t>Částečný úvazek pro projekt s </a:t>
            </a:r>
            <a:r>
              <a:rPr lang="cs-CZ" sz="1300" b="1" u="sng" dirty="0">
                <a:solidFill>
                  <a:schemeClr val="bg1"/>
                </a:solidFill>
              </a:rPr>
              <a:t>pevně stanoveným procentním podílem </a:t>
            </a:r>
            <a:r>
              <a:rPr lang="cs-CZ" sz="1300" b="1" dirty="0">
                <a:solidFill>
                  <a:schemeClr val="bg1"/>
                </a:solidFill>
              </a:rPr>
              <a:t>odpracované doby za měsíc.</a:t>
            </a:r>
            <a:r>
              <a:rPr lang="cs-CZ" sz="1300" b="1" u="sng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FF0000"/>
                </a:solidFill>
              </a:rPr>
              <a:t>Jiné metody vykazování mezd nelze v programu uplatnit (metoda 1720hod a metoda částečného úvazku s pružným počtem odpracovaných hodin za měsíc)!!!  </a:t>
            </a:r>
            <a:endParaRPr lang="cs-CZ" sz="13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cs-CZ" sz="13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bg1"/>
                </a:solidFill>
              </a:rPr>
              <a:t>Paušální sazba 20%</a:t>
            </a:r>
            <a:r>
              <a:rPr lang="cs-CZ" sz="1300" b="1" dirty="0">
                <a:solidFill>
                  <a:schemeClr val="bg1"/>
                </a:solidFill>
              </a:rPr>
              <a:t> </a:t>
            </a:r>
            <a:r>
              <a:rPr lang="cs-CZ" sz="1300" dirty="0">
                <a:solidFill>
                  <a:schemeClr val="bg1"/>
                </a:solidFill>
              </a:rPr>
              <a:t>(*</a:t>
            </a:r>
            <a:r>
              <a:rPr lang="cs-CZ" sz="1300" dirty="0" err="1">
                <a:solidFill>
                  <a:schemeClr val="bg1"/>
                </a:solidFill>
              </a:rPr>
              <a:t>option</a:t>
            </a:r>
            <a:r>
              <a:rPr lang="cs-CZ" sz="1300" dirty="0">
                <a:solidFill>
                  <a:schemeClr val="bg1"/>
                </a:solidFill>
              </a:rPr>
              <a:t> 2) přímých nákladů jiných, než náklady na zaměstnance (CC4 – CC6), příjemce nemusí dokládat, že výdaje vznikly a byly uhrazeny.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30163"/>
            <a:ext cx="3600000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chemeClr val="tx1"/>
                </a:solidFill>
              </a:rPr>
              <a:t>Mzdové náklady mohou být proplaceny na základě:</a:t>
            </a:r>
          </a:p>
          <a:p>
            <a:endParaRPr lang="cs-CZ" sz="13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tx1"/>
                </a:solidFill>
              </a:rPr>
              <a:t>Skutečné náklady</a:t>
            </a:r>
            <a:r>
              <a:rPr lang="cs-CZ" sz="1300" dirty="0">
                <a:solidFill>
                  <a:schemeClr val="tx1"/>
                </a:solidFill>
              </a:rPr>
              <a:t>, kdy příjemce musí doložit, že vznikly a byly uhrazeny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tx1"/>
                </a:solidFill>
              </a:rPr>
              <a:t>Plný úvazek, tzn. full time,100% pro projekt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tx1"/>
                </a:solidFill>
              </a:rPr>
              <a:t>Částečný úvazek pro projekt s </a:t>
            </a:r>
            <a:r>
              <a:rPr lang="cs-CZ" sz="1300" b="1" u="sng" dirty="0">
                <a:solidFill>
                  <a:schemeClr val="tx1"/>
                </a:solidFill>
              </a:rPr>
              <a:t>pevně stanoveným procentním podílem </a:t>
            </a:r>
            <a:r>
              <a:rPr lang="cs-CZ" sz="1300" b="1" dirty="0">
                <a:solidFill>
                  <a:schemeClr val="tx1"/>
                </a:solidFill>
              </a:rPr>
              <a:t>odpracované doby za měsíc</a:t>
            </a:r>
            <a:r>
              <a:rPr lang="cs-CZ" sz="1300" b="1" u="sng" dirty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FF0000"/>
                </a:solidFill>
              </a:rPr>
              <a:t>Jiné metody vykazování mezd nelze v programu uplatnit (metoda 1720hod a metoda částečného úvazku s pružným počtem odpracovaných hodin za měsíc)!!!  </a:t>
            </a:r>
            <a:endParaRPr lang="cs-CZ" sz="13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cs-CZ" sz="13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tx1"/>
                </a:solidFill>
              </a:rPr>
              <a:t>Paušální sazba</a:t>
            </a:r>
            <a:r>
              <a:rPr lang="cs-CZ" sz="1300" b="1" dirty="0">
                <a:solidFill>
                  <a:schemeClr val="tx1"/>
                </a:solidFill>
              </a:rPr>
              <a:t> – </a:t>
            </a:r>
            <a:r>
              <a:rPr lang="cs-CZ" sz="1300" b="1" dirty="0">
                <a:solidFill>
                  <a:srgbClr val="FF0000"/>
                </a:solidFill>
              </a:rPr>
              <a:t>V programu NELZE aplikovat.</a:t>
            </a:r>
          </a:p>
          <a:p>
            <a:endParaRPr lang="cs-CZ" sz="1300" b="1" dirty="0">
              <a:solidFill>
                <a:srgbClr val="FF0000"/>
              </a:solidFill>
            </a:endParaRPr>
          </a:p>
          <a:p>
            <a:endParaRPr lang="cs-CZ" sz="1300" b="1" dirty="0">
              <a:solidFill>
                <a:srgbClr val="FF0000"/>
              </a:solidFill>
            </a:endParaRPr>
          </a:p>
          <a:p>
            <a:endParaRPr lang="cs-CZ" sz="1300" b="1" dirty="0">
              <a:solidFill>
                <a:srgbClr val="FF0000"/>
              </a:solidFill>
            </a:endParaRPr>
          </a:p>
          <a:p>
            <a:endParaRPr lang="cs-CZ" sz="1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26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21454"/>
            <a:ext cx="3600000" cy="34163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bg1"/>
                </a:solidFill>
              </a:rPr>
              <a:t>Skutečné náklady</a:t>
            </a:r>
            <a:r>
              <a:rPr lang="cs-CZ" sz="1300" dirty="0">
                <a:solidFill>
                  <a:schemeClr val="bg1"/>
                </a:solidFill>
              </a:rPr>
              <a:t> </a:t>
            </a:r>
          </a:p>
          <a:p>
            <a:endParaRPr lang="cs-CZ" sz="13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bg1"/>
                </a:solidFill>
              </a:rPr>
              <a:t>Plný úvazek, tzn. full time,100% pro projekt </a:t>
            </a:r>
            <a:r>
              <a:rPr lang="cs-CZ" sz="1300" dirty="0">
                <a:solidFill>
                  <a:schemeClr val="bg1"/>
                </a:solidFill>
                <a:highlight>
                  <a:srgbClr val="052669"/>
                </a:highlight>
              </a:rPr>
              <a:t>(PM str. 28).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Rozhodující</a:t>
            </a:r>
            <a:r>
              <a:rPr lang="cs-CZ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ustanovení pracovní smlouvy/ekvivalentu</a:t>
            </a:r>
          </a:p>
          <a:p>
            <a:pPr lvl="1"/>
            <a:endParaRPr lang="cs-CZ" sz="13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bg1"/>
                </a:solidFill>
              </a:rPr>
              <a:t>Částečný úvazek pro projekt s </a:t>
            </a:r>
            <a:r>
              <a:rPr lang="cs-CZ" sz="1300" b="1" u="sng" dirty="0">
                <a:solidFill>
                  <a:schemeClr val="bg1"/>
                </a:solidFill>
              </a:rPr>
              <a:t>pevně stanoveným procentním podílem </a:t>
            </a:r>
            <a:r>
              <a:rPr lang="cs-CZ" sz="1300" b="1" dirty="0">
                <a:solidFill>
                  <a:schemeClr val="bg1"/>
                </a:solidFill>
              </a:rPr>
              <a:t>odpracované doby za měsíc </a:t>
            </a:r>
            <a:r>
              <a:rPr lang="cs-CZ" sz="1300" dirty="0">
                <a:solidFill>
                  <a:schemeClr val="bg1"/>
                </a:solidFill>
                <a:highlight>
                  <a:srgbClr val="052669"/>
                </a:highlight>
              </a:rPr>
              <a:t>(PM str. 29)</a:t>
            </a:r>
          </a:p>
          <a:p>
            <a:r>
              <a:rPr lang="cs-CZ" sz="1300" dirty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Ideálně v *</a:t>
            </a:r>
            <a:r>
              <a:rPr lang="cs-CZ" sz="11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cs-CZ" sz="11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1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cs-CZ" sz="11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/*ND  </a:t>
            </a:r>
            <a:r>
              <a:rPr lang="cs-CZ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(popř. pracovní smlouvě/dohodě, náplni práce resp. popisu pracovního místa musí být uveden procentní podíl doby, který má zaměstnanec na projektu odpracovat)</a:t>
            </a:r>
          </a:p>
          <a:p>
            <a:pPr lvl="1"/>
            <a:endParaRPr lang="cs-CZ" sz="11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64999"/>
            <a:ext cx="3600000" cy="3447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cs-CZ" sz="1300" b="1" u="sng" dirty="0">
                <a:solidFill>
                  <a:schemeClr val="tx1"/>
                </a:solidFill>
              </a:rPr>
              <a:t>Skutečné náklady</a:t>
            </a:r>
            <a:r>
              <a:rPr lang="cs-CZ" sz="1300" dirty="0">
                <a:solidFill>
                  <a:schemeClr val="tx1"/>
                </a:solidFill>
              </a:rPr>
              <a:t> </a:t>
            </a:r>
          </a:p>
          <a:p>
            <a:endParaRPr lang="cs-CZ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tx1"/>
                </a:solidFill>
              </a:rPr>
              <a:t>Plný úvazek, tzn. full time,100% pro projekt (PM str. 90 – 91).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Rozhodující</a:t>
            </a:r>
            <a:r>
              <a:rPr lang="cs-CZ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ustanovení pracovní smlouvy/ekvivalentu</a:t>
            </a:r>
            <a:endParaRPr lang="cs-CZ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chemeClr val="tx1"/>
                </a:solidFill>
              </a:rPr>
              <a:t>Částečný úvazek pro projekt s </a:t>
            </a:r>
            <a:r>
              <a:rPr lang="cs-CZ" sz="1300" b="1" u="sng" dirty="0">
                <a:solidFill>
                  <a:schemeClr val="tx1"/>
                </a:solidFill>
              </a:rPr>
              <a:t>pevně stanoveným procentním podílem </a:t>
            </a:r>
            <a:r>
              <a:rPr lang="cs-CZ" sz="1300" b="1" dirty="0">
                <a:solidFill>
                  <a:schemeClr val="tx1"/>
                </a:solidFill>
              </a:rPr>
              <a:t>odpracované doby za měsíc </a:t>
            </a:r>
            <a:r>
              <a:rPr lang="cs-CZ" sz="1300" dirty="0">
                <a:solidFill>
                  <a:schemeClr val="tx1"/>
                </a:solidFill>
              </a:rPr>
              <a:t>(PM str. 90 – 91).</a:t>
            </a:r>
            <a:r>
              <a:rPr lang="cs-CZ" sz="1300" u="sng" dirty="0">
                <a:solidFill>
                  <a:schemeClr val="tx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Ideálně v *</a:t>
            </a:r>
            <a:r>
              <a:rPr lang="cs-CZ" sz="11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cs-CZ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/*ND </a:t>
            </a:r>
            <a:r>
              <a:rPr lang="cs-CZ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(popř. pracovní smlouvě/dohodě, náplni práce resp. popisu pracovního místa musí být uveden procentní podíl doby, který má zaměstnanec na projektu odpracovat)</a:t>
            </a:r>
          </a:p>
          <a:p>
            <a:pPr lvl="1"/>
            <a:endParaRPr lang="cs-CZ" sz="11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300" u="sng" dirty="0">
              <a:solidFill>
                <a:schemeClr val="tx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/Skutečné náklady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913388E-88CF-4DB4-BCBD-E466DE558394}"/>
              </a:ext>
            </a:extLst>
          </p:cNvPr>
          <p:cNvSpPr txBox="1"/>
          <p:nvPr/>
        </p:nvSpPr>
        <p:spPr>
          <a:xfrm>
            <a:off x="254173" y="5032232"/>
            <a:ext cx="7950925" cy="17184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19150" lvl="2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Výběr způsobu náhrady mzdových výdajů (skutečné osobní náklady x paušál) je nutno stanovit na začátku projektu, v průběhu projektu nelze měnit – je nutné řádně zvážit volbu.</a:t>
            </a:r>
          </a:p>
          <a:p>
            <a:pPr marL="819150" lvl="2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 případě skutečných výdajů jsou způsobilé hrubé mzdy a zákonné odvody ve výši zakotvené v zaměstnanecké smlouvě/ekvivalentu. Pracovní smlouvou nepodložená navýšení mezd nebo výplata odměn jsou nezpůsobilé.</a:t>
            </a:r>
          </a:p>
          <a:p>
            <a:pPr marL="819150" lvl="2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metody s </a:t>
            </a:r>
            <a:r>
              <a:rPr lang="cs-CZ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pevně stanoveným procentním podílem </a:t>
            </a:r>
            <a:r>
              <a:rPr lang="cs-CZ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odpracované doby za měsíc, se stanovené procento </a:t>
            </a:r>
            <a:r>
              <a:rPr lang="cs-CZ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</a:t>
            </a:r>
            <a:r>
              <a:rPr lang="cs-CZ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měnit z měsíce na měsíc, ani v průběhu 6ti měsíčních cyklů. V zásadě by mělo být pevné procento stanoveno pro celou dobu trvání projektu, ale může dojít ke změně, která musí být dostatečně odůvodněna (úkoly/odpovědnost) v rámci </a:t>
            </a:r>
            <a:r>
              <a:rPr lang="cs-CZ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cs-CZ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cs-CZ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cs-CZ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Náležitostí dokladování, ke kterému bude vystaven dodatek. Procento se může měnit po 6ti měsíčních periodách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80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21454"/>
            <a:ext cx="3600000" cy="321626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2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cs-CZ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cs-CZ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u="sng" dirty="0">
                <a:solidFill>
                  <a:schemeClr val="bg1"/>
                </a:solidFill>
                <a:highlight>
                  <a:srgbClr val="0526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(PM str. 29) minimální požadavky:</a:t>
            </a:r>
          </a:p>
          <a:p>
            <a:endParaRPr lang="cs-CZ" sz="1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Individuální pro konkrétního zaměstnance a pro konkrétní projekt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Obsahuje základní informace o projektu (název projektu, akronym, jméno partnera, název projektu, jméno zaměstnance)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verze dokumentu a datum platnosti (od-do)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Prohlášení, že nedochází k dvojímu financování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Vyčlenění pro projekt (%) a přiměřený popis činností odrážející odpracované (%)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 (%) pracovní doby za měsíc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Podpisy zaměstnance a zaměstnavatele</a:t>
            </a:r>
          </a:p>
          <a:p>
            <a:r>
              <a:rPr lang="cs-CZ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1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64999"/>
            <a:ext cx="3600000" cy="3200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11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cs-CZ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(PM str. 91) minimální požadavky:</a:t>
            </a:r>
          </a:p>
          <a:p>
            <a:endParaRPr lang="cs-CZ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Individuální pro konkrétního zaměstnance a pro konkrétní projekt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Obsahuje základní informace o projektu (název projektu, akronym, jméno partnera, název projektu, jméno zaměstnance)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verze dokumentu a datum platnosti (od-do)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Prohlášení, že nedochází k dvojímu financování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Vyčlenění pro projekt (%) a přiměřený popis činností odrážející odpracované (%)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 (%) pracovní doby za měsíc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Podpisy zaměstnance a zaměstnavatele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Pravidelně revidován</a:t>
            </a:r>
          </a:p>
          <a:p>
            <a:endParaRPr lang="cs-CZ" sz="1300" dirty="0">
              <a:solidFill>
                <a:schemeClr val="tx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/Skutečné náklady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7EA515B-69C9-47D2-A54C-2BE69477CCE8}"/>
              </a:ext>
            </a:extLst>
          </p:cNvPr>
          <p:cNvSpPr txBox="1"/>
          <p:nvPr/>
        </p:nvSpPr>
        <p:spPr>
          <a:xfrm>
            <a:off x="2420983" y="660987"/>
            <a:ext cx="3600000" cy="523220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/Skutečné náklady/Jak dokládat?</a:t>
            </a:r>
          </a:p>
        </p:txBody>
      </p:sp>
    </p:spTree>
    <p:extLst>
      <p:ext uri="{BB962C8B-B14F-4D97-AF65-F5344CB8AC3E}">
        <p14:creationId xmlns:p14="http://schemas.microsoft.com/office/powerpoint/2010/main" val="157610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660987"/>
            <a:ext cx="3600000" cy="523220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costs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/Skutečné náklady/Jak dokládat?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913388E-88CF-4DB4-BCBD-E466DE558394}"/>
              </a:ext>
            </a:extLst>
          </p:cNvPr>
          <p:cNvSpPr txBox="1"/>
          <p:nvPr/>
        </p:nvSpPr>
        <p:spPr>
          <a:xfrm>
            <a:off x="433352" y="1228732"/>
            <a:ext cx="7950925" cy="49475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Pracovní smlouvy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včetně případných dodatků, popřípadě DPP/DPČ</a:t>
            </a:r>
          </a:p>
          <a:p>
            <a:pPr marL="285750" indent="-285750">
              <a:buFontTx/>
              <a:buChar char="-"/>
            </a:pP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Platový výměr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(pokud není v pracovní smlouvě), popřípadě jiné doložení výše mzdy/platu (u pracovníka ve státní správě zařazení do platové třídy a stupně)</a:t>
            </a:r>
          </a:p>
          <a:p>
            <a:pPr marL="285750" indent="-285750">
              <a:buFontTx/>
              <a:buChar char="-"/>
            </a:pP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Výplatní pásky</a:t>
            </a:r>
          </a:p>
          <a:p>
            <a:pPr marL="285750" indent="-285750">
              <a:buFontTx/>
              <a:buChar char="-"/>
            </a:pPr>
            <a:r>
              <a:rPr lang="cs-CZ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cs-CZ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cs-CZ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/*</a:t>
            </a:r>
            <a:r>
              <a:rPr lang="cs-CZ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cs-CZ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cs-CZ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Sestavu rekapitulace mezd</a:t>
            </a: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Výplatu mezd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výpis z účtu nebo výdajový pokladní doklad.</a:t>
            </a:r>
          </a:p>
          <a:p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Výjimka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v případě organizační složky státu, územně správního celku a jejich příspěvkové organizace 	lze  doložit čestným prohlášením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v případě výplaty mezd z účtu organizace jednou částkou: čestné prohlášení každého zaměstnance + výpis z účtu prokazující úhradu souhrnné částky výdajů	</a:t>
            </a: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Mzdu obvyklou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mzdové tabulky nebo tarify; platový výměr pracovníka na stejné pracovní pozici</a:t>
            </a:r>
          </a:p>
          <a:p>
            <a:pPr marL="285750" indent="-285750">
              <a:buFontTx/>
              <a:buChar char="-"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Odměny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; obecné podmínky pro způsobilost odměn:</a:t>
            </a: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způsobilé jsou</a:t>
            </a:r>
            <a:r>
              <a:rPr lang="cs-CZ" sz="1050" u="sng" dirty="0">
                <a:latin typeface="Arial" panose="020B0604020202020204" pitchFamily="34" charset="0"/>
                <a:cs typeface="Arial" panose="020B0604020202020204" pitchFamily="34" charset="0"/>
              </a:rPr>
              <a:t> odměny/prémie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050" u="sng" dirty="0">
                <a:latin typeface="Arial" panose="020B0604020202020204" pitchFamily="34" charset="0"/>
                <a:cs typeface="Arial" panose="020B0604020202020204" pitchFamily="34" charset="0"/>
              </a:rPr>
              <a:t>které vznikly v souvislosti s realizací projektu a byly řádně odůvodněny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jsou stanoveny v pracovněprávních předpisech nebo v předpisech o odměňování příslušné instituce nebo ve vnitrostátních právních předpisech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jsou v dané instituci zavedeny minimálně po dobu 6 - ti měsíců před předložením projektové žádosti,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potenciálně zahrnují všechny zaměstnance dané instituce </a:t>
            </a:r>
          </a:p>
          <a:p>
            <a:endParaRPr lang="cs-CZ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pro regionální rozvoj České republiky je na základě registrace u MV oprávněno nakládat i s citlivými informacemi a zaručuje jejich bezpečnost.</a:t>
            </a:r>
            <a:endParaRPr lang="cs-CZ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08057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64999"/>
            <a:ext cx="3600000" cy="440120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paušál do výše způsobilých mzdových výdajů (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a 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  <a:p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40% paušálu (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3), pak 40% paušál pokrývá i CC 2 (Office &amp; 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administrativní výdaje (konečný </a:t>
            </a:r>
            <a:r>
              <a:rPr lang="cs-CZ" sz="1000" dirty="0">
                <a:solidFill>
                  <a:schemeClr val="bg1"/>
                </a:solidFill>
                <a:highlight>
                  <a:srgbClr val="0526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výčet PM str. 32</a:t>
            </a: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nájem kancelářských prostor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pojištění a daně související s budovami, v nichž se nacházejí zaměstnanci, a s vybavením kanceláře (např. pojištění proti požáru, krádeži)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služby (např. elektřina, topení, voda)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kancelářské potřeby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všeobecné účetnictví zajišťované uvnitř organizace, která je příjemcem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údržba, úklid a opravy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systémy informačních technologií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(např. telefon, fax, internet, poštovní služby, vizitky)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bankovní poplatky za otevření a správu účtu nebo účtů, jestliže provádění operace vyžaduje otevření zvláštního účtu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za nadnárodní finanční transakce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53757" y="1466958"/>
            <a:ext cx="3600000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paušál do výše způsobilých mzdových výdajů</a:t>
            </a:r>
          </a:p>
          <a:p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administrativní výdaje (konečný výčet PM str. 91):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nájem kancelářských prostor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pojištění a daně související s budovami, v nichž se nacházejí zaměstnanci, a s vybavením kanceláře (např. pojištění proti požáru, krádeži)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služby (např. elektřina, topení, voda)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kancelářské potřeby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všeobecné účetnictví zajišťované uvnitř organizace, která je příjemcem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údržba, úklid a opravy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systémy informačních technologií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(např. telefon, fax, internet, poštovní služby, vizitky)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bankovní poplatky za otevření a správu účtu nebo účtů, jestliže provádění operace vyžaduje otevření zvláštního účtu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za nadnárodní finanční transakce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cs-CZ" dirty="0"/>
              <a:t>Office &amp; </a:t>
            </a:r>
            <a:r>
              <a:rPr lang="cs-CZ" dirty="0" err="1"/>
              <a:t>Administration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77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0163"/>
            <a:ext cx="3600000" cy="39087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CZ 7% paušál do výše způsobilých mzdových výdajů (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a 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  <a:p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40% paušálu (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3), pak 40% paušál pokrývá i CC 3 (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cestovní výdaje (konečný výčet PM </a:t>
            </a:r>
            <a:r>
              <a:rPr lang="cs-CZ" sz="1000" dirty="0">
                <a:solidFill>
                  <a:schemeClr val="bg1"/>
                </a:solidFill>
                <a:highlight>
                  <a:srgbClr val="0526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str. 33):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Jízdné a náhrady jízdného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Stravné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Ubytování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Víza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Kapesné</a:t>
            </a:r>
          </a:p>
          <a:p>
            <a:endParaRPr lang="cs-CZ" sz="1000" dirty="0">
              <a:solidFill>
                <a:schemeClr val="bg1"/>
              </a:solidFill>
            </a:endParaRPr>
          </a:p>
          <a:p>
            <a:r>
              <a:rPr lang="cs-CZ" sz="1000" dirty="0">
                <a:solidFill>
                  <a:schemeClr val="bg1"/>
                </a:solidFill>
              </a:rPr>
              <a:t>Pracovní cesty realizované výhradně </a:t>
            </a:r>
            <a:r>
              <a:rPr lang="cs-CZ" sz="1000" u="sng" dirty="0">
                <a:solidFill>
                  <a:schemeClr val="bg1"/>
                </a:solidFill>
              </a:rPr>
              <a:t>zaměstnanci projektového partnera</a:t>
            </a:r>
            <a:r>
              <a:rPr lang="cs-CZ" sz="1000" dirty="0">
                <a:solidFill>
                  <a:schemeClr val="bg1"/>
                </a:solidFill>
              </a:rPr>
              <a:t>.</a:t>
            </a:r>
          </a:p>
          <a:p>
            <a:endParaRPr lang="cs-CZ" sz="1000" dirty="0">
              <a:solidFill>
                <a:schemeClr val="bg1"/>
              </a:solidFill>
            </a:endParaRPr>
          </a:p>
          <a:p>
            <a:endParaRPr lang="cs-CZ" sz="1000" b="1" dirty="0">
              <a:solidFill>
                <a:schemeClr val="bg1"/>
              </a:solidFill>
            </a:endParaRPr>
          </a:p>
          <a:p>
            <a:r>
              <a:rPr lang="cs-CZ" sz="1000" dirty="0">
                <a:solidFill>
                  <a:schemeClr val="bg1"/>
                </a:solidFill>
              </a:rPr>
              <a:t>Pracovní cesty realizované osobou, která není zaměstnancem projektového partnera – vykazují se v rozpočtové kapitole Externí služby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30163"/>
            <a:ext cx="3600000" cy="5170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/>
              <a:t>15% paušál </a:t>
            </a:r>
            <a:r>
              <a:rPr lang="cs-CZ" sz="1200" dirty="0"/>
              <a:t>do výše způsobilých mzdových výdajů</a:t>
            </a:r>
          </a:p>
          <a:p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Přímé náklady</a:t>
            </a:r>
            <a:r>
              <a:rPr lang="cs-CZ" sz="1200" dirty="0"/>
              <a:t>, v zájmu zjednodušení, jsou partneři projektu požádání o volbu č. 1, tj. 15% paušál. V odůvodněných případech lze zvolit i přímé náklady. </a:t>
            </a:r>
          </a:p>
          <a:p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Výběr způsobu náhrady mzdových výdajů (skutečné osobní náklady x paušál) je nutno stanovit na začátku projektu, v průběhu projektu nelze měnit – je nutné řádně zvážit volbu.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cestovní výdaje (konečný výčet PM str. 92-94):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Jízdné a náhrady jízdného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Stravné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Ubytování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Kapesné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cesty realizované výhradně </a:t>
            </a:r>
            <a:r>
              <a:rPr lang="cs-CZ" sz="1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zaměstnanci projektového partnera</a:t>
            </a: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cesty realizované osobou, která není zaměstnancem projektového partnera – vykazují se v rozpočtové kapitole Externí služby</a:t>
            </a:r>
          </a:p>
          <a:p>
            <a:endParaRPr lang="cs-CZ" sz="1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cs-CZ" dirty="0" err="1"/>
              <a:t>Travel</a:t>
            </a:r>
            <a:r>
              <a:rPr lang="cs-CZ" dirty="0"/>
              <a:t> &amp; </a:t>
            </a:r>
            <a:r>
              <a:rPr lang="cs-CZ" dirty="0" err="1"/>
              <a:t>Accommodation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B644D6F-AB0B-45A2-ACCE-BEE572F2607E}"/>
              </a:ext>
            </a:extLst>
          </p:cNvPr>
          <p:cNvSpPr txBox="1"/>
          <p:nvPr/>
        </p:nvSpPr>
        <p:spPr>
          <a:xfrm>
            <a:off x="929087" y="5651863"/>
            <a:ext cx="2925086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cs-CZ" b="0" dirty="0"/>
              <a:t>V programu IE bude z Vás někdo volit metodu </a:t>
            </a:r>
            <a:r>
              <a:rPr lang="cs-CZ" b="0" u="sng" dirty="0"/>
              <a:t>přímých nákladů</a:t>
            </a:r>
            <a:r>
              <a:rPr lang="cs-CZ" b="0" dirty="0"/>
              <a:t>?</a:t>
            </a:r>
          </a:p>
          <a:p>
            <a:endParaRPr lang="cs-CZ" dirty="0"/>
          </a:p>
        </p:txBody>
      </p:sp>
      <p:pic>
        <p:nvPicPr>
          <p:cNvPr id="4" name="Grafický objekt 3" descr="Otazník se souvislou výplní">
            <a:extLst>
              <a:ext uri="{FF2B5EF4-FFF2-40B4-BE49-F238E27FC236}">
                <a16:creationId xmlns:a16="http://schemas.microsoft.com/office/drawing/2014/main" id="{BABD5730-7E67-422D-8CD8-07BFD5902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121" y="5651863"/>
            <a:ext cx="650966" cy="650966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E209F18A-6755-4E23-9DF8-E7064FA01025}"/>
              </a:ext>
            </a:extLst>
          </p:cNvPr>
          <p:cNvSpPr/>
          <p:nvPr/>
        </p:nvSpPr>
        <p:spPr>
          <a:xfrm>
            <a:off x="4009938" y="5845629"/>
            <a:ext cx="495201" cy="2858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1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8872"/>
            <a:ext cx="3600000" cy="4078039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40% paušálu (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3), pak 40% paušál pokrývá i CC 4 (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externí výdaje (konečný výčet PM </a:t>
            </a:r>
            <a:r>
              <a:rPr lang="cs-CZ" sz="1000" dirty="0">
                <a:solidFill>
                  <a:schemeClr val="bg1"/>
                </a:solidFill>
                <a:highlight>
                  <a:srgbClr val="0526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str. 35</a:t>
            </a: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studie, expertízy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Překlady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setkání a meetingů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tisk propagačních a dalších materiálů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cestovné externích osob, které pracují na projektu, ale nejsou zaměstnanci projektového partnera. Musí mít smluvní podklad.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 si dávat pozor: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vazba na aktivity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limity a pravidla pro výběrová řízení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fakturace mezi projektovými partnery není přípustná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výdaje na cestovné externích osob – doklady musí znít na projektového partnera a musí být projektovým partnerem uhrazeny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30163"/>
            <a:ext cx="3600000" cy="4108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endParaRPr lang="cs-C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externí výdaje (konečný výčet PM str. 94-95):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studie, expertízy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Překlady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setkání a meetingů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tisk propagačních a dalších materiálů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cestovné externích osob, které pracují na projektu, ale nejsou zaměstnanci projektového partnera. Musí mít smluvní podklad.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 si dávat pozor: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vazba na aktivity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limity a pravidla pro výběrová řízení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fakturace mezi projektovými partnery není přípustná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výdaje na cestovné externích osob – doklady musí znít na projektového partnera a musí být projektovým partnerem uhrazeny</a:t>
            </a:r>
          </a:p>
          <a:p>
            <a:endParaRPr lang="cs-CZ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External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Expertise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Services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D4811C0-95B1-4901-8DED-2838E80028EC}"/>
              </a:ext>
            </a:extLst>
          </p:cNvPr>
          <p:cNvSpPr txBox="1"/>
          <p:nvPr/>
        </p:nvSpPr>
        <p:spPr>
          <a:xfrm>
            <a:off x="263694" y="5627318"/>
            <a:ext cx="791782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 marL="819150" lvl="2" indent="-285750" algn="ctr">
              <a:spcBef>
                <a:spcPts val="400"/>
              </a:spcBef>
              <a:buFont typeface="Arial" panose="020B0604020202020204" pitchFamily="34" charset="0"/>
              <a:buChar char="•"/>
              <a:defRPr sz="11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dirty="0"/>
              <a:t>Důsledné seznámení se s požadavky stanovenými v Implementačním Manuálu (co lze dokládat, jak dokládat atd.) </a:t>
            </a:r>
          </a:p>
        </p:txBody>
      </p:sp>
    </p:spTree>
    <p:extLst>
      <p:ext uri="{BB962C8B-B14F-4D97-AF65-F5344CB8AC3E}">
        <p14:creationId xmlns:p14="http://schemas.microsoft.com/office/powerpoint/2010/main" val="141622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0163"/>
            <a:ext cx="3600000" cy="4324261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40% paušálu (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3), pak 40% paušál pokrývá i CC 5 (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vybavení (konečný výčet </a:t>
            </a:r>
            <a:r>
              <a:rPr lang="cs-CZ" sz="900" dirty="0">
                <a:solidFill>
                  <a:schemeClr val="bg1"/>
                </a:solidFill>
                <a:highlight>
                  <a:srgbClr val="0526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PM str. 37):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hardware a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 přístroje, laboratorní vybavení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kancelářské vybavení další zařízení nezbytné pro potřeby projektu</a:t>
            </a:r>
          </a:p>
          <a:p>
            <a:endParaRPr lang="cs-C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 si dávat pozor:</a:t>
            </a:r>
            <a:endParaRPr lang="cs-C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vazba na aktivity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limity a pravidla pro výběrová řízení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očekává se, že vybavení bude opatřeno informací o spolufinancování z fondů EU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– vybavení je jmenovitě uvedeno. Nelze v List </a:t>
            </a:r>
            <a:r>
              <a:rPr lang="cs-CZ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/Soupisce výdajů nárokovat proplacení vybavení, které není plánované v </a:t>
            </a:r>
            <a:r>
              <a:rPr lang="cs-CZ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/Projektové žádosti a rozpočtu projektu!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na vybavení se dělí na</a:t>
            </a: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 pro obecné (kancelářské) použití/potřeby </a:t>
            </a: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jako počítače, kancelářská nábytek apod. Vybavení se používá k denně vykonávané práci personálu odpovědného za projekt. Jde o vybavení, které není zahrnuto pod rozpočtovou kategorii „kancelářské a administrativní výdaje“.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vybavení </a:t>
            </a:r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je přímo spojeno s výstupy projektu (či tvoří jeho součást), bude využíváno příjemci a cílovými skupinami v souladu s cílem projektu.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369203"/>
            <a:ext cx="3600000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vybavení (konečný výčet PM str. 96-97):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hardware a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 přístroje, laboratorní vybavení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kancelářské vybavení další zařízení nezbytné pro potřeby projektu</a:t>
            </a:r>
          </a:p>
          <a:p>
            <a:endParaRPr lang="cs-CZ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Vzhledem k povaze projektových aktivit se tato kategorie zaměřuje na obecné kancelářské vybavení pro účely projektového řízení. Obvykle může být na jeden projekt rozpočtováno a vykazováno maximálně 7000 EUR.  V případě potřeby lze pro pilotní akce zakoupit zvláštní vybavení, aby byly dosaženy cíle projektu.</a:t>
            </a:r>
          </a:p>
          <a:p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Equipment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E5AC74A-AA7F-4AD0-B1B5-E7D8EFA2D1EA}"/>
              </a:ext>
            </a:extLst>
          </p:cNvPr>
          <p:cNvSpPr txBox="1"/>
          <p:nvPr/>
        </p:nvSpPr>
        <p:spPr>
          <a:xfrm>
            <a:off x="4727929" y="4545386"/>
            <a:ext cx="3600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 marL="819150" lvl="2" indent="-285750" algn="ctr">
              <a:spcBef>
                <a:spcPts val="400"/>
              </a:spcBef>
              <a:buFont typeface="Arial" panose="020B0604020202020204" pitchFamily="34" charset="0"/>
              <a:buChar char="•"/>
              <a:defRPr sz="11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cs-CZ" dirty="0"/>
              <a:t>Důsledné seznámení se s požadavky stanovenými v Implementačním Manuálu (co lze dokládat, jak dokládat atd.) </a:t>
            </a:r>
          </a:p>
        </p:txBody>
      </p:sp>
      <p:sp>
        <p:nvSpPr>
          <p:cNvPr id="3" name="Šipka: nahoru 2">
            <a:extLst>
              <a:ext uri="{FF2B5EF4-FFF2-40B4-BE49-F238E27FC236}">
                <a16:creationId xmlns:a16="http://schemas.microsoft.com/office/drawing/2014/main" id="{7C1D98AE-6A24-4101-8A4E-F32D7625B849}"/>
              </a:ext>
            </a:extLst>
          </p:cNvPr>
          <p:cNvSpPr/>
          <p:nvPr/>
        </p:nvSpPr>
        <p:spPr>
          <a:xfrm>
            <a:off x="6371999" y="3796937"/>
            <a:ext cx="229098" cy="67055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448A8CDA-7C60-41E5-B85D-2AEC48B8DC50}"/>
              </a:ext>
            </a:extLst>
          </p:cNvPr>
          <p:cNvSpPr/>
          <p:nvPr/>
        </p:nvSpPr>
        <p:spPr>
          <a:xfrm>
            <a:off x="4009939" y="5077097"/>
            <a:ext cx="649148" cy="20900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23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8872"/>
            <a:ext cx="3600000" cy="3893374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40% paušálu (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3), pak 40% paušál pokrývá i CC 6 (</a:t>
            </a:r>
            <a:r>
              <a:rPr 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Works)</a:t>
            </a:r>
          </a:p>
          <a:p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infrastrukturu a stavební práce (konečný výčet PM </a:t>
            </a:r>
            <a:r>
              <a:rPr lang="cs-CZ" sz="1000" dirty="0">
                <a:solidFill>
                  <a:schemeClr val="bg1"/>
                </a:solidFill>
                <a:highlight>
                  <a:srgbClr val="0526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str.38</a:t>
            </a: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povolení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materiál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práce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Specializované zásahy (např. sanace)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Výdaje za stavební práce se vztahují k nákladům, které vznikly příjemci při provádění práci na infrastruktuře.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Výdaje za infrastrukturu a stavební práce se mohou vztahovat buď na objekt (např. budova), která se postaví </a:t>
            </a:r>
            <a:r>
              <a:rPr lang="cs-CZ" sz="1000" i="1" dirty="0">
                <a:solidFill>
                  <a:schemeClr val="bg1"/>
                </a:solidFill>
              </a:rPr>
              <a:t>ex-novo</a:t>
            </a:r>
            <a:r>
              <a:rPr lang="cs-CZ" sz="1000" dirty="0">
                <a:solidFill>
                  <a:schemeClr val="bg1"/>
                </a:solidFill>
              </a:rPr>
              <a:t>, nebo na úpravy již existující infrastruktury.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</a:rPr>
              <a:t>V každém případě jsou tyto náklady způsobilé, pouze pokud splňují požadavky programu na investice (jak je vysvětleno v kapitole I.3.3.3 a II.2.1.2).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30163"/>
            <a:ext cx="3600000" cy="27238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náklady</a:t>
            </a:r>
          </a:p>
          <a:p>
            <a:endParaRPr lang="cs-C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infrastrukturu a stavební práce (výčet PM str. 97-98):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 pozemků v souladu s čl. 64 odst. 1 písm. b) nařízení (EU) 2021/1060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povolení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materiál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práce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Specializované zásahy (např. sanace) </a:t>
            </a:r>
          </a:p>
          <a:p>
            <a:endParaRPr lang="cs-CZ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Infrastructure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Works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D4811C0-95B1-4901-8DED-2838E80028EC}"/>
              </a:ext>
            </a:extLst>
          </p:cNvPr>
          <p:cNvSpPr txBox="1"/>
          <p:nvPr/>
        </p:nvSpPr>
        <p:spPr>
          <a:xfrm>
            <a:off x="263694" y="5627318"/>
            <a:ext cx="791782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 marL="819150" lvl="2" indent="-285750" algn="ctr">
              <a:spcBef>
                <a:spcPts val="400"/>
              </a:spcBef>
              <a:buFont typeface="Arial" panose="020B0604020202020204" pitchFamily="34" charset="0"/>
              <a:buChar char="•"/>
              <a:defRPr sz="11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dirty="0"/>
              <a:t>Důsledné seznámení se s požadavky stanovenými v Implementačním Manuálu (co lze dokládat, jak dokládat ad.) </a:t>
            </a:r>
          </a:p>
        </p:txBody>
      </p:sp>
    </p:spTree>
    <p:extLst>
      <p:ext uri="{BB962C8B-B14F-4D97-AF65-F5344CB8AC3E}">
        <p14:creationId xmlns:p14="http://schemas.microsoft.com/office/powerpoint/2010/main" val="358894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8872"/>
            <a:ext cx="3600000" cy="4755148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str. 87 – 93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Malé změny/Minor </a:t>
            </a:r>
            <a:r>
              <a:rPr lang="cs-C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Budget Flexibility (dostačující souhlas LP):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Úprava administrativních prvků (změna kontaktů, změna BÚ 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Úprava pracovního plánu (nesmí ovlivnit hlavní cíle a výstupy projektu)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Flexibilita rozpočtu až o 10% nebo 20tis. EUR, podle toho, která hodnota je vyšší (Zvýšení rozpočtu v kategorii nákladů musí mít za následek snížení v jiné rozpočtové kategorii, tak aby nebyl překročen stanovený rozpočet)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změny/Major </a:t>
            </a:r>
            <a:r>
              <a:rPr lang="cs-C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 souhlasem JS/ŘO):</a:t>
            </a: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Partnerství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(změny nad rámec flexibility), k velké změně může v zásadě dojít pouze jednou za dobu trvání projektu.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plán (s dopadem na cíle a aktivity projektu)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trvání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30163"/>
            <a:ext cx="3600000" cy="52937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str. 61-62, PM str. 82</a:t>
            </a:r>
          </a:p>
          <a:p>
            <a:endParaRPr lang="cs-CZ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b="1" dirty="0"/>
              <a:t>změny v rámci 20% flexibility („flexibility rule“) </a:t>
            </a:r>
            <a:r>
              <a:rPr lang="cs-CZ" sz="1000" dirty="0"/>
              <a:t>–Celkový rozpočet partnera může být překročen maximálně o 20% původní plánované částky, pokud je kompenzováno nedočerpáním rozpočtu/ů jiného partnera/ů → není třeba předchozího schválení řídícího orgánu/společného sekretariátu, ale musí být oznámeno a odůvodněno v </a:t>
            </a:r>
            <a:r>
              <a:rPr lang="cs-CZ" sz="1000" dirty="0" err="1"/>
              <a:t>Progress</a:t>
            </a:r>
            <a:r>
              <a:rPr lang="cs-CZ" sz="1000" dirty="0"/>
              <a:t> report.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b="1" dirty="0"/>
              <a:t>změny nad 20% celkového rozpočtové partnera </a:t>
            </a:r>
            <a:r>
              <a:rPr lang="cs-CZ" sz="1000" dirty="0"/>
              <a:t>→ nutné předchozí schválení ze strany řídícího orgánu/společného sekretariátu. Změny pouze v odůvodněných případech. K velké změně může v zásadě dojít jednou za dobu trvání projektu.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b="1" dirty="0"/>
              <a:t>Přerozdělení rozpočtu mezi nákladovými položkami:</a:t>
            </a:r>
          </a:p>
          <a:p>
            <a:endParaRPr lang="cs-CZ" sz="10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000" dirty="0"/>
              <a:t>Částky rozpočtu mohou být přesunuty z jedné rozpočtové kategorie do druhé a rozpočtová kategorie může být překročena (bez maximálního limitu), pokud je to plně odůvodněno potřebami projektu a aktivity projektu zůstávají v souladu s projektovou žádostí.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000" dirty="0"/>
              <a:t>Částky rozpočtu mohou být přerozděleny do jiné rozpočtové kategorie, bez předchozího souhlasu JS, i když nebyly plánovány žádné náklady v rozpočtové kategorii, pokud to je řádně podloženo aktivitami a  odůvodněno v </a:t>
            </a:r>
            <a:r>
              <a:rPr lang="cs-CZ" sz="1000" dirty="0" err="1"/>
              <a:t>Progress</a:t>
            </a:r>
            <a:r>
              <a:rPr lang="cs-CZ" sz="1000" dirty="0"/>
              <a:t> report. Projekt musí mít na paměti rozpočtová doporučení pro Externí služby (viz. 3.5 </a:t>
            </a:r>
            <a:r>
              <a:rPr lang="cs-CZ" sz="1000" dirty="0" err="1"/>
              <a:t>Drawing</a:t>
            </a:r>
            <a:r>
              <a:rPr lang="cs-CZ" sz="1000" dirty="0"/>
              <a:t> up a </a:t>
            </a:r>
            <a:r>
              <a:rPr lang="cs-CZ" sz="1000" dirty="0" err="1"/>
              <a:t>project</a:t>
            </a:r>
            <a:r>
              <a:rPr lang="cs-CZ" sz="1000" dirty="0"/>
              <a:t> budget)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000" dirty="0"/>
              <a:t>Vybavení by mělo zůstat výjimkou, neplánované aktivity konzultovat s JS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cs-CZ" sz="1000" dirty="0"/>
              <a:t>Infrastruktura a stavební práce – neplánované výdaje způsobile jen výjimečně a pouze po souhlasu JS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69332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Změny rozpočtu</a:t>
            </a:r>
          </a:p>
        </p:txBody>
      </p:sp>
    </p:spTree>
    <p:extLst>
      <p:ext uri="{BB962C8B-B14F-4D97-AF65-F5344CB8AC3E}">
        <p14:creationId xmlns:p14="http://schemas.microsoft.com/office/powerpoint/2010/main" val="109934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způsobilosti výdajů je jedním, ale ne jediným z cílů kontroly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finančního řízení a v rámci kontroly je potřeba postupovat v souladu s: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sz="2400" b="1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Nařízeními EU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Programovou dokumentací </a:t>
            </a:r>
            <a:r>
              <a:rPr lang="cs-CZ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(Programme </a:t>
            </a:r>
            <a:r>
              <a:rPr lang="cs-CZ" b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sz="2000" b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legislativou a metodikami </a:t>
            </a:r>
            <a:r>
              <a:rPr lang="cs-CZ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(zejména Metodický pokyn pro způsobilost výdajů a jejich vykazování v programovém období 2021 -2027)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sz="2000" b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Pokyny pro partnery ke kontrole za období 2021 – 2027 vč. příloh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Náležitosti dokladování vč. příloh</a:t>
            </a:r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 výdajů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9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9338F3C-DB33-460F-96C4-F4F396C5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Obrázek 5" descr="Tázavý pohled sýčka králičího">
            <a:extLst>
              <a:ext uri="{FF2B5EF4-FFF2-40B4-BE49-F238E27FC236}">
                <a16:creationId xmlns:a16="http://schemas.microsoft.com/office/drawing/2014/main" id="{854505D9-77CE-4199-A4EC-FFD4C103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45"/>
            <a:ext cx="9144000" cy="63534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6359917-94CD-4B6A-A621-5918EAB1CC76}"/>
              </a:ext>
            </a:extLst>
          </p:cNvPr>
          <p:cNvSpPr txBox="1"/>
          <p:nvPr/>
        </p:nvSpPr>
        <p:spPr>
          <a:xfrm>
            <a:off x="5138057" y="3075056"/>
            <a:ext cx="36227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4000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Další otázky? </a:t>
            </a:r>
          </a:p>
        </p:txBody>
      </p:sp>
    </p:spTree>
    <p:extLst>
      <p:ext uri="{BB962C8B-B14F-4D97-AF65-F5344CB8AC3E}">
        <p14:creationId xmlns:p14="http://schemas.microsoft.com/office/powerpoint/2010/main" val="413889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b="1" dirty="0">
                <a:solidFill>
                  <a:schemeClr val="bg1"/>
                </a:solidFill>
              </a:rPr>
              <a:t>Věcné způsobilosti výdajů </a:t>
            </a:r>
            <a:r>
              <a:rPr lang="cs-CZ" altLang="cs-CZ" dirty="0">
                <a:solidFill>
                  <a:schemeClr val="bg1"/>
                </a:solidFill>
              </a:rPr>
              <a:t>– soulad s právními předpisy, pravidly programu a podmínkami podpory. </a:t>
            </a:r>
          </a:p>
          <a:p>
            <a:pPr marL="714375" lvl="2" indent="-457200">
              <a:spcBef>
                <a:spcPct val="20000"/>
              </a:spcBef>
              <a:buAutoNum type="alphaUcParenR"/>
            </a:pPr>
            <a:endParaRPr lang="cs-CZ" altLang="cs-CZ" dirty="0">
              <a:solidFill>
                <a:schemeClr val="bg1"/>
              </a:solidFill>
            </a:endParaRPr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b="1" dirty="0">
                <a:solidFill>
                  <a:schemeClr val="bg1"/>
                </a:solidFill>
              </a:rPr>
              <a:t>Přiměřenosti výdajů </a:t>
            </a:r>
            <a:r>
              <a:rPr lang="cs-CZ" altLang="cs-CZ" dirty="0">
                <a:solidFill>
                  <a:schemeClr val="bg1"/>
                </a:solidFill>
              </a:rPr>
              <a:t>– optimální vztah mezi hospodárnosti, účelnosti a efektivnosti, tzv. pravidlo 3E</a:t>
            </a:r>
          </a:p>
          <a:p>
            <a:pPr marL="714375" lvl="2" indent="-457200">
              <a:spcBef>
                <a:spcPct val="20000"/>
              </a:spcBef>
              <a:buAutoNum type="alphaUcParenR"/>
            </a:pPr>
            <a:endParaRPr lang="cs-CZ" altLang="cs-CZ" dirty="0">
              <a:solidFill>
                <a:schemeClr val="bg1"/>
              </a:solidFill>
            </a:endParaRPr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b="1" dirty="0">
                <a:solidFill>
                  <a:schemeClr val="bg1"/>
                </a:solidFill>
              </a:rPr>
              <a:t>Časové způsobilosti výdajů </a:t>
            </a:r>
            <a:r>
              <a:rPr lang="cs-CZ" altLang="cs-CZ" dirty="0">
                <a:solidFill>
                  <a:schemeClr val="bg1"/>
                </a:solidFill>
              </a:rPr>
              <a:t>– vznik a úhrada výdaje. Výdaj musí nejen vzniknout, ale i být uhrazen v daném reportovacím období (s výjimkou pro závěrečné období)</a:t>
            </a:r>
          </a:p>
          <a:p>
            <a:pPr marL="714375" lvl="2" indent="-457200">
              <a:spcBef>
                <a:spcPct val="20000"/>
              </a:spcBef>
              <a:buAutoNum type="alphaUcParenR"/>
            </a:pPr>
            <a:endParaRPr lang="cs-CZ" altLang="cs-CZ" dirty="0">
              <a:solidFill>
                <a:schemeClr val="bg1"/>
              </a:solidFill>
            </a:endParaRPr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b="1" dirty="0">
                <a:solidFill>
                  <a:schemeClr val="bg1"/>
                </a:solidFill>
              </a:rPr>
              <a:t>Místní způsobilosti výdajů </a:t>
            </a:r>
            <a:r>
              <a:rPr lang="cs-CZ" altLang="cs-CZ" dirty="0">
                <a:solidFill>
                  <a:schemeClr val="bg1"/>
                </a:solidFill>
              </a:rPr>
              <a:t>– programové a </a:t>
            </a:r>
            <a:r>
              <a:rPr lang="cs-CZ" altLang="cs-CZ" dirty="0" err="1">
                <a:solidFill>
                  <a:schemeClr val="bg1"/>
                </a:solidFill>
              </a:rPr>
              <a:t>mimoprogramové</a:t>
            </a:r>
            <a:r>
              <a:rPr lang="cs-CZ" altLang="cs-CZ" dirty="0">
                <a:solidFill>
                  <a:schemeClr val="bg1"/>
                </a:solidFill>
              </a:rPr>
              <a:t> území</a:t>
            </a:r>
          </a:p>
          <a:p>
            <a:pPr marL="714375" lvl="2" indent="-457200">
              <a:spcBef>
                <a:spcPct val="20000"/>
              </a:spcBef>
              <a:buAutoNum type="alphaUcParenR"/>
            </a:pPr>
            <a:endParaRPr lang="cs-CZ" altLang="cs-CZ" dirty="0">
              <a:solidFill>
                <a:schemeClr val="bg1"/>
              </a:solidFill>
            </a:endParaRPr>
          </a:p>
          <a:p>
            <a:pPr marL="714375" lvl="2" indent="-457200">
              <a:spcBef>
                <a:spcPct val="20000"/>
              </a:spcBef>
              <a:buAutoNum type="alphaUcParenR"/>
            </a:pPr>
            <a:r>
              <a:rPr lang="cs-CZ" altLang="cs-CZ" b="1" dirty="0">
                <a:solidFill>
                  <a:schemeClr val="bg1"/>
                </a:solidFill>
              </a:rPr>
              <a:t>Vykázání výdajů </a:t>
            </a:r>
            <a:r>
              <a:rPr lang="cs-CZ" altLang="cs-CZ" dirty="0">
                <a:solidFill>
                  <a:schemeClr val="bg1"/>
                </a:solidFill>
              </a:rPr>
              <a:t>– doložení příslušnou dokumentací</a:t>
            </a:r>
          </a:p>
          <a:p>
            <a:pPr marL="1055688" lvl="3" indent="-34290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úplné vykazování výdajů</a:t>
            </a:r>
          </a:p>
          <a:p>
            <a:pPr marL="1055688" lvl="3" indent="-34290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zjednodušené vykazování výdajů (tzv. paušál)</a:t>
            </a:r>
            <a:endParaRPr lang="cs-CZ" dirty="0">
              <a:solidFill>
                <a:schemeClr val="bg1"/>
              </a:solidFill>
            </a:endParaRPr>
          </a:p>
          <a:p>
            <a:pPr marL="0" lvl="1" indent="0">
              <a:spcBef>
                <a:spcPct val="20000"/>
              </a:spcBef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 nárokovaných výdajů a s nimi spojených aktivit je posuzována ve smyslu: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9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Úplné, kompletní a správné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Opravy prováděné řádným způsobem - tzv. účetní opravy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Utříděné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Odděleně zaúčtované od ostatních výdajů partnera (tzv. </a:t>
            </a:r>
            <a:r>
              <a:rPr lang="cs-CZ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souladu s pravidly způsobilosti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charakteru a výše vzniklé na základě výběrového/zadávacího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 originálů účetních dokladů řádně dle požadavků programu</a:t>
            </a:r>
          </a:p>
          <a:p>
            <a:pPr marL="914400" lvl="1" indent="-285750">
              <a:buFont typeface="Wingdings" panose="05000000000000000000" pitchFamily="2" charset="2"/>
              <a:buChar char="Ø"/>
            </a:pPr>
            <a:r>
              <a:rPr lang="cs-CZ" sz="16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projektu (ACRONYM),</a:t>
            </a:r>
          </a:p>
          <a:p>
            <a:pPr marL="914400" lvl="1" indent="-285750">
              <a:buFont typeface="Wingdings" panose="05000000000000000000" pitchFamily="2" charset="2"/>
              <a:buChar char="Ø"/>
            </a:pPr>
            <a:r>
              <a:rPr lang="cs-CZ" sz="16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projektu</a:t>
            </a:r>
          </a:p>
          <a:p>
            <a:pPr marL="914400" lvl="1" indent="-285750">
              <a:buFont typeface="Wingdings" panose="05000000000000000000" pitchFamily="2" charset="2"/>
              <a:buChar char="Ø"/>
            </a:pPr>
            <a:r>
              <a:rPr lang="cs-CZ" sz="16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programu</a:t>
            </a:r>
          </a:p>
          <a:p>
            <a:pPr lvl="0"/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 výdajů – náležitosti dokumentů s výjimkou paušálních výdajů: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6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0163"/>
            <a:ext cx="3600000" cy="2462213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bg1"/>
                </a:solidFill>
              </a:rPr>
              <a:t>Staff</a:t>
            </a:r>
            <a:r>
              <a:rPr lang="cs-CZ" sz="1400" dirty="0">
                <a:solidFill>
                  <a:schemeClr val="bg1"/>
                </a:solidFill>
              </a:rPr>
              <a:t> (CC1)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bg1"/>
                </a:solidFill>
              </a:rPr>
              <a:t>Office &amp; </a:t>
            </a:r>
            <a:r>
              <a:rPr lang="cs-CZ" sz="1400" dirty="0" err="1">
                <a:solidFill>
                  <a:schemeClr val="bg1"/>
                </a:solidFill>
              </a:rPr>
              <a:t>Administration</a:t>
            </a:r>
            <a:r>
              <a:rPr lang="cs-CZ" sz="1400" dirty="0">
                <a:solidFill>
                  <a:schemeClr val="bg1"/>
                </a:solidFill>
              </a:rPr>
              <a:t> (CC2)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bg1"/>
                </a:solidFill>
              </a:rPr>
              <a:t>Travel</a:t>
            </a:r>
            <a:r>
              <a:rPr lang="cs-CZ" sz="1400" dirty="0">
                <a:solidFill>
                  <a:schemeClr val="bg1"/>
                </a:solidFill>
              </a:rPr>
              <a:t> &amp; </a:t>
            </a:r>
            <a:r>
              <a:rPr lang="cs-CZ" sz="1400" dirty="0" err="1">
                <a:solidFill>
                  <a:schemeClr val="bg1"/>
                </a:solidFill>
              </a:rPr>
              <a:t>Accommodation</a:t>
            </a:r>
            <a:r>
              <a:rPr lang="cs-CZ" sz="1400" dirty="0">
                <a:solidFill>
                  <a:schemeClr val="bg1"/>
                </a:solidFill>
              </a:rPr>
              <a:t> (CC3)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bg1"/>
                </a:solidFill>
              </a:rPr>
              <a:t>External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Expertice</a:t>
            </a:r>
            <a:r>
              <a:rPr lang="cs-CZ" sz="1400" dirty="0">
                <a:solidFill>
                  <a:schemeClr val="bg1"/>
                </a:solidFill>
              </a:rPr>
              <a:t> &amp; </a:t>
            </a:r>
            <a:r>
              <a:rPr lang="cs-CZ" sz="1400" dirty="0" err="1">
                <a:solidFill>
                  <a:schemeClr val="bg1"/>
                </a:solidFill>
              </a:rPr>
              <a:t>Services</a:t>
            </a:r>
            <a:r>
              <a:rPr lang="cs-CZ" sz="1400" dirty="0">
                <a:solidFill>
                  <a:schemeClr val="bg1"/>
                </a:solidFill>
              </a:rPr>
              <a:t> (CC4)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bg1"/>
                </a:solidFill>
              </a:rPr>
              <a:t>Equipment</a:t>
            </a:r>
            <a:r>
              <a:rPr lang="cs-CZ" sz="1400" dirty="0">
                <a:solidFill>
                  <a:schemeClr val="bg1"/>
                </a:solidFill>
              </a:rPr>
              <a:t> (CC5)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bg1"/>
                </a:solidFill>
              </a:rPr>
              <a:t>Infrastructure</a:t>
            </a:r>
            <a:r>
              <a:rPr lang="cs-CZ" sz="1400" dirty="0">
                <a:solidFill>
                  <a:schemeClr val="bg1"/>
                </a:solidFill>
              </a:rPr>
              <a:t> &amp; Works (CC6)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464999"/>
            <a:ext cx="3600000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Staff</a:t>
            </a:r>
            <a:r>
              <a:rPr lang="cs-CZ" sz="1400" dirty="0">
                <a:solidFill>
                  <a:schemeClr val="tx1"/>
                </a:solidFill>
              </a:rPr>
              <a:t> (CC1)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Office &amp; </a:t>
            </a:r>
            <a:r>
              <a:rPr lang="cs-CZ" sz="1400" dirty="0" err="1">
                <a:solidFill>
                  <a:schemeClr val="tx1"/>
                </a:solidFill>
              </a:rPr>
              <a:t>Administration</a:t>
            </a:r>
            <a:r>
              <a:rPr lang="cs-CZ" sz="1400" dirty="0">
                <a:solidFill>
                  <a:schemeClr val="tx1"/>
                </a:solidFill>
              </a:rPr>
              <a:t> (CC2)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Travel</a:t>
            </a:r>
            <a:r>
              <a:rPr lang="cs-CZ" sz="1400" dirty="0">
                <a:solidFill>
                  <a:schemeClr val="tx1"/>
                </a:solidFill>
              </a:rPr>
              <a:t> &amp; </a:t>
            </a:r>
            <a:r>
              <a:rPr lang="cs-CZ" sz="1400" dirty="0" err="1">
                <a:solidFill>
                  <a:schemeClr val="tx1"/>
                </a:solidFill>
              </a:rPr>
              <a:t>Accommodation</a:t>
            </a:r>
            <a:r>
              <a:rPr lang="cs-CZ" sz="1400" dirty="0">
                <a:solidFill>
                  <a:schemeClr val="tx1"/>
                </a:solidFill>
              </a:rPr>
              <a:t> (CC3)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External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Expertice</a:t>
            </a:r>
            <a:r>
              <a:rPr lang="cs-CZ" sz="1400" dirty="0">
                <a:solidFill>
                  <a:schemeClr val="tx1"/>
                </a:solidFill>
              </a:rPr>
              <a:t> &amp; </a:t>
            </a:r>
            <a:r>
              <a:rPr lang="cs-CZ" sz="1400" dirty="0" err="1">
                <a:solidFill>
                  <a:schemeClr val="tx1"/>
                </a:solidFill>
              </a:rPr>
              <a:t>Services</a:t>
            </a:r>
            <a:r>
              <a:rPr lang="cs-CZ" sz="1400" dirty="0">
                <a:solidFill>
                  <a:schemeClr val="tx1"/>
                </a:solidFill>
              </a:rPr>
              <a:t> (CC4)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Equipment</a:t>
            </a:r>
            <a:r>
              <a:rPr lang="cs-CZ" sz="1400" dirty="0">
                <a:solidFill>
                  <a:schemeClr val="tx1"/>
                </a:solidFill>
              </a:rPr>
              <a:t> (CC5)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Infrastructure</a:t>
            </a:r>
            <a:r>
              <a:rPr lang="cs-CZ" sz="1400" dirty="0">
                <a:solidFill>
                  <a:schemeClr val="tx1"/>
                </a:solidFill>
              </a:rPr>
              <a:t> &amp; Works (CC6)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07777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Nákladové položky/</a:t>
            </a:r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Categories</a:t>
            </a:r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(CC)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28B9852-C4C6-462A-AAA3-E9489EEA4437}"/>
              </a:ext>
            </a:extLst>
          </p:cNvPr>
          <p:cNvSpPr txBox="1"/>
          <p:nvPr/>
        </p:nvSpPr>
        <p:spPr>
          <a:xfrm>
            <a:off x="254173" y="4275909"/>
            <a:ext cx="3600000" cy="58477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Programová dokumentace</a:t>
            </a:r>
            <a:r>
              <a:rPr lang="cs-CZ" sz="1800" dirty="0">
                <a:solidFill>
                  <a:schemeClr val="dk1"/>
                </a:solidFill>
              </a:rPr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cs-CZ" sz="1400" dirty="0">
                <a:solidFill>
                  <a:schemeClr val="bg1"/>
                </a:solidFill>
              </a:rPr>
              <a:t>Programme </a:t>
            </a:r>
            <a:r>
              <a:rPr lang="cs-CZ" dirty="0" err="1"/>
              <a:t>M</a:t>
            </a:r>
            <a:r>
              <a:rPr lang="cs-CZ" sz="1400" dirty="0" err="1">
                <a:solidFill>
                  <a:schemeClr val="bg1"/>
                </a:solidFill>
              </a:rPr>
              <a:t>anual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539FB40-9064-4A28-B6A2-36BAED5EC8F7}"/>
              </a:ext>
            </a:extLst>
          </p:cNvPr>
          <p:cNvSpPr txBox="1"/>
          <p:nvPr/>
        </p:nvSpPr>
        <p:spPr>
          <a:xfrm>
            <a:off x="4571999" y="4257120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Programová dokumentace</a:t>
            </a:r>
          </a:p>
          <a:p>
            <a:pPr marL="0" indent="0">
              <a:buNone/>
            </a:pPr>
            <a:r>
              <a:rPr lang="cs-CZ" dirty="0"/>
              <a:t>      Programme </a:t>
            </a:r>
            <a:r>
              <a:rPr lang="cs-CZ" dirty="0" err="1"/>
              <a:t>Manual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88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36757" y="1149125"/>
            <a:ext cx="3600000" cy="2285241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 err="1">
                <a:solidFill>
                  <a:schemeClr val="bg1"/>
                </a:solidFill>
              </a:rPr>
              <a:t>Staff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cs-CZ" sz="1200" b="1" dirty="0" err="1">
                <a:solidFill>
                  <a:schemeClr val="bg1"/>
                </a:solidFill>
              </a:rPr>
              <a:t>costs</a:t>
            </a:r>
            <a:r>
              <a:rPr lang="cs-CZ" sz="1200" b="1" dirty="0">
                <a:solidFill>
                  <a:schemeClr val="bg1"/>
                </a:solidFill>
              </a:rPr>
              <a:t> (CC1)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bg1"/>
                </a:solidFill>
              </a:rPr>
              <a:t>20% paušální sazba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bg1"/>
                </a:solidFill>
              </a:rPr>
              <a:t>Office &amp; </a:t>
            </a:r>
            <a:r>
              <a:rPr lang="cs-CZ" sz="1200" b="1" dirty="0" err="1">
                <a:solidFill>
                  <a:schemeClr val="bg1"/>
                </a:solidFill>
              </a:rPr>
              <a:t>Administration</a:t>
            </a:r>
            <a:r>
              <a:rPr lang="cs-CZ" sz="1200" b="1" dirty="0">
                <a:solidFill>
                  <a:schemeClr val="bg1"/>
                </a:solidFill>
              </a:rPr>
              <a:t> (CC2)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bg1"/>
                </a:solidFill>
              </a:rPr>
              <a:t>15% paušální sazba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 err="1">
                <a:solidFill>
                  <a:schemeClr val="bg1"/>
                </a:solidFill>
              </a:rPr>
              <a:t>Travel</a:t>
            </a:r>
            <a:r>
              <a:rPr lang="cs-CZ" sz="1200" b="1" dirty="0">
                <a:solidFill>
                  <a:schemeClr val="bg1"/>
                </a:solidFill>
              </a:rPr>
              <a:t> &amp; </a:t>
            </a:r>
            <a:r>
              <a:rPr lang="cs-CZ" sz="1200" b="1" dirty="0" err="1">
                <a:solidFill>
                  <a:schemeClr val="bg1"/>
                </a:solidFill>
              </a:rPr>
              <a:t>Accommdation</a:t>
            </a:r>
            <a:r>
              <a:rPr lang="cs-CZ" sz="1200" b="1" dirty="0">
                <a:solidFill>
                  <a:schemeClr val="bg1"/>
                </a:solidFill>
              </a:rPr>
              <a:t> (CC3)</a:t>
            </a:r>
            <a:endParaRPr lang="cs-CZ" sz="12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bg1"/>
                </a:solidFill>
              </a:rPr>
              <a:t>7% paušální sazba</a:t>
            </a:r>
          </a:p>
          <a:p>
            <a:pPr lvl="1"/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bg1"/>
                </a:solidFill>
              </a:rPr>
              <a:t>40% paušální sazba za způsobilé přímé náklady jiné než přímé </a:t>
            </a:r>
            <a:r>
              <a:rPr lang="cs-CZ" sz="1200" b="1" u="sng" dirty="0">
                <a:solidFill>
                  <a:schemeClr val="bg1"/>
                </a:solidFill>
              </a:rPr>
              <a:t>osobní náklady</a:t>
            </a:r>
          </a:p>
          <a:p>
            <a:endParaRPr lang="cs-CZ" sz="1050" b="1" u="sng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571999" y="1175300"/>
            <a:ext cx="3600000" cy="2169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b="1" dirty="0">
                <a:solidFill>
                  <a:schemeClr val="tx1"/>
                </a:solidFill>
              </a:rPr>
              <a:t>Office &amp; </a:t>
            </a:r>
            <a:r>
              <a:rPr lang="cs-CZ" sz="1050" b="1" dirty="0" err="1">
                <a:solidFill>
                  <a:schemeClr val="tx1"/>
                </a:solidFill>
              </a:rPr>
              <a:t>Administration</a:t>
            </a:r>
            <a:r>
              <a:rPr lang="cs-CZ" sz="1050" b="1" dirty="0">
                <a:solidFill>
                  <a:schemeClr val="tx1"/>
                </a:solidFill>
              </a:rPr>
              <a:t> (CC2)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050" dirty="0">
                <a:solidFill>
                  <a:schemeClr val="tx1"/>
                </a:solidFill>
              </a:rPr>
              <a:t>15% paušální sazba ze </a:t>
            </a:r>
            <a:r>
              <a:rPr lang="cs-CZ" sz="1050" dirty="0" err="1">
                <a:solidFill>
                  <a:schemeClr val="tx1"/>
                </a:solidFill>
              </a:rPr>
              <a:t>Staff</a:t>
            </a:r>
            <a:r>
              <a:rPr lang="cs-CZ" sz="1050" dirty="0">
                <a:solidFill>
                  <a:schemeClr val="tx1"/>
                </a:solidFill>
              </a:rPr>
              <a:t> </a:t>
            </a:r>
            <a:r>
              <a:rPr lang="cs-CZ" sz="1050" dirty="0" err="1">
                <a:solidFill>
                  <a:schemeClr val="tx1"/>
                </a:solidFill>
              </a:rPr>
              <a:t>cost</a:t>
            </a:r>
            <a:r>
              <a:rPr lang="cs-CZ" sz="1050" dirty="0">
                <a:solidFill>
                  <a:schemeClr val="tx1"/>
                </a:solidFill>
              </a:rPr>
              <a:t> (CC1)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5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b="1" dirty="0" err="1">
                <a:solidFill>
                  <a:schemeClr val="tx1"/>
                </a:solidFill>
              </a:rPr>
              <a:t>Travel</a:t>
            </a:r>
            <a:r>
              <a:rPr lang="cs-CZ" sz="1050" b="1" dirty="0">
                <a:solidFill>
                  <a:schemeClr val="tx1"/>
                </a:solidFill>
              </a:rPr>
              <a:t> &amp; </a:t>
            </a:r>
            <a:r>
              <a:rPr lang="cs-CZ" sz="1050" b="1" dirty="0" err="1">
                <a:solidFill>
                  <a:schemeClr val="tx1"/>
                </a:solidFill>
              </a:rPr>
              <a:t>Accommdation</a:t>
            </a:r>
            <a:r>
              <a:rPr lang="cs-CZ" sz="1050" b="1" dirty="0">
                <a:solidFill>
                  <a:schemeClr val="tx1"/>
                </a:solidFill>
              </a:rPr>
              <a:t> (CC3)</a:t>
            </a:r>
            <a:endParaRPr lang="cs-CZ" sz="105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sz="1050" dirty="0">
                <a:solidFill>
                  <a:schemeClr val="tx1"/>
                </a:solidFill>
              </a:rPr>
              <a:t>15% paušální sazba ze </a:t>
            </a:r>
            <a:r>
              <a:rPr lang="cs-CZ" sz="1050" dirty="0" err="1">
                <a:solidFill>
                  <a:schemeClr val="tx1"/>
                </a:solidFill>
              </a:rPr>
              <a:t>Staff</a:t>
            </a:r>
            <a:r>
              <a:rPr lang="cs-CZ" sz="1050" dirty="0">
                <a:solidFill>
                  <a:schemeClr val="tx1"/>
                </a:solidFill>
              </a:rPr>
              <a:t> </a:t>
            </a:r>
            <a:r>
              <a:rPr lang="cs-CZ" sz="1050" dirty="0" err="1">
                <a:solidFill>
                  <a:schemeClr val="tx1"/>
                </a:solidFill>
              </a:rPr>
              <a:t>cost</a:t>
            </a:r>
            <a:r>
              <a:rPr lang="cs-CZ" sz="1050" dirty="0">
                <a:solidFill>
                  <a:schemeClr val="tx1"/>
                </a:solidFill>
              </a:rPr>
              <a:t> (CC1)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sz="105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704594"/>
            <a:ext cx="3600000" cy="307777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Možnosti zjednodušených nákladů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EB76A5E-4096-4E50-B53D-1A1BFA3DA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676"/>
          <a:stretch/>
        </p:blipFill>
        <p:spPr>
          <a:xfrm>
            <a:off x="254173" y="3571120"/>
            <a:ext cx="3034778" cy="3147224"/>
          </a:xfrm>
          <a:prstGeom prst="rect">
            <a:avLst/>
          </a:prstGeom>
          <a:ln w="38100" cap="sq">
            <a:solidFill>
              <a:srgbClr val="0526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EBE53F3-5867-433E-85EC-25992F000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677" y="2666455"/>
            <a:ext cx="477339" cy="4773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944B62-6FE7-4372-8F6D-A984822B5EF9}"/>
              </a:ext>
            </a:extLst>
          </p:cNvPr>
          <p:cNvSpPr txBox="1"/>
          <p:nvPr/>
        </p:nvSpPr>
        <p:spPr>
          <a:xfrm>
            <a:off x="5289990" y="2666455"/>
            <a:ext cx="272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Jiná metoda zjednodušených výdajů v programu IE neexistuje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22222F6-79E3-49DC-B1D6-FB855B7903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22" t="20870" r="36673" b="12405"/>
          <a:stretch/>
        </p:blipFill>
        <p:spPr bwMode="auto">
          <a:xfrm>
            <a:off x="4676503" y="3519212"/>
            <a:ext cx="3495496" cy="3199132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EFBE8F7-A3F4-49FC-A4F3-A076005B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2FE7F1-B6E3-4732-A414-F0D5AF781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89" y="0"/>
            <a:ext cx="5113421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ACD732E-551A-47BF-A128-B1DB88EB9C01}"/>
              </a:ext>
            </a:extLst>
          </p:cNvPr>
          <p:cNvSpPr txBox="1">
            <a:spLocks/>
          </p:cNvSpPr>
          <p:nvPr/>
        </p:nvSpPr>
        <p:spPr>
          <a:xfrm rot="16200000">
            <a:off x="-1378042" y="1538390"/>
            <a:ext cx="360000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5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BBDF09F-8FBD-4F6F-93A0-62F2AE0F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EEE609-88AF-4EE8-9895-1F26102BD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2" t="20870" r="36673" b="12405"/>
          <a:stretch/>
        </p:blipFill>
        <p:spPr bwMode="auto">
          <a:xfrm>
            <a:off x="1993620" y="111284"/>
            <a:ext cx="5156760" cy="4719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08ACA78-34D2-4B2B-9F0D-151E7142AE10}"/>
              </a:ext>
            </a:extLst>
          </p:cNvPr>
          <p:cNvSpPr txBox="1"/>
          <p:nvPr/>
        </p:nvSpPr>
        <p:spPr>
          <a:xfrm rot="16200000">
            <a:off x="-1318441" y="1649674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6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2882009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254173" y="44620"/>
            <a:ext cx="3600000" cy="52322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41056C-A37A-4983-BC73-5FBBE04D6A64}"/>
              </a:ext>
            </a:extLst>
          </p:cNvPr>
          <p:cNvSpPr txBox="1">
            <a:spLocks/>
          </p:cNvSpPr>
          <p:nvPr/>
        </p:nvSpPr>
        <p:spPr>
          <a:xfrm>
            <a:off x="254173" y="1430163"/>
            <a:ext cx="3600000" cy="4708981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Konečný </a:t>
            </a:r>
            <a:r>
              <a:rPr lang="cs-CZ" dirty="0">
                <a:solidFill>
                  <a:schemeClr val="bg1"/>
                </a:solidFill>
                <a:highlight>
                  <a:srgbClr val="052669"/>
                </a:highlight>
              </a:rPr>
              <a:t>výčet str. 22 - 23</a:t>
            </a:r>
            <a:r>
              <a:rPr lang="cs-CZ" dirty="0">
                <a:solidFill>
                  <a:schemeClr val="bg1"/>
                </a:solidFill>
              </a:rPr>
              <a:t>(PM)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Úroky z úvěru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Pokuty, finanční sankce/penále, úroky z dlužných částek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Výdaje na soudní spory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Kurzový rozdíl a výdaje spojené s jeho kolísáním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příspěvky, vč. dobrovolnické práce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Sdílení výdajů mezi partnery, fakturování mezi partnery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 pozemků</a:t>
            </a:r>
          </a:p>
          <a:p>
            <a:pPr>
              <a:buClr>
                <a:schemeClr val="bg1"/>
              </a:buClr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Slevy nezohledněné při nárokování výdaje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DPH u projektů s hodnotou 5 mil. a výše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34154E7-A42A-4656-904C-8C68F632947E}"/>
              </a:ext>
            </a:extLst>
          </p:cNvPr>
          <p:cNvSpPr txBox="1">
            <a:spLocks/>
          </p:cNvSpPr>
          <p:nvPr/>
        </p:nvSpPr>
        <p:spPr>
          <a:xfrm>
            <a:off x="4601851" y="1425342"/>
            <a:ext cx="3600000" cy="4539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Konečný výčet str. 100-101(PM)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Úroky z úvěru</a:t>
            </a:r>
          </a:p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Dary, Ceny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Pokuty, finanční sankce/penále, úroky z dlužných částek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Výdaje na soudní spory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Kurzové rozdíly a výdaje spojené s kolísáním</a:t>
            </a:r>
          </a:p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Věcné příspěvky, vč. dobrovolnické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Sdílení výdajů mezi partnery, fakturování mezi partnery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Nákup pozemků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Slevy nezohledněné při nárokování výdaje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8F7611-751F-482A-AD2C-0C61F7F42B92}"/>
              </a:ext>
            </a:extLst>
          </p:cNvPr>
          <p:cNvSpPr txBox="1"/>
          <p:nvPr/>
        </p:nvSpPr>
        <p:spPr>
          <a:xfrm>
            <a:off x="4571999" y="39261"/>
            <a:ext cx="3600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92A677-F0F6-48C1-8CDE-F51945CE5663}"/>
              </a:ext>
            </a:extLst>
          </p:cNvPr>
          <p:cNvSpPr txBox="1"/>
          <p:nvPr/>
        </p:nvSpPr>
        <p:spPr>
          <a:xfrm>
            <a:off x="2420983" y="827314"/>
            <a:ext cx="3600000" cy="338554"/>
          </a:xfrm>
          <a:prstGeom prst="rect">
            <a:avLst/>
          </a:prstGeom>
          <a:solidFill>
            <a:srgbClr val="B3AB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2139134575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1117</TotalTime>
  <Words>3119</Words>
  <Application>Microsoft Office PowerPoint</Application>
  <PresentationFormat>Předvádění na obrazovce (4:3)</PresentationFormat>
  <Paragraphs>480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CRR template</vt:lpstr>
      <vt:lpstr>Způsobilost výdajů v programovém období 2021 - 2027.</vt:lpstr>
      <vt:lpstr>Způsobilost výdajů </vt:lpstr>
      <vt:lpstr>Způsobilost nárokovaných výdajů a s nimi spojených aktivit je posuzována ve smyslu:</vt:lpstr>
      <vt:lpstr>Způsobilost výdajů – náležitosti dokumentů s výjimkou paušálních výdajů: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Janošová Petra</cp:lastModifiedBy>
  <cp:revision>103</cp:revision>
  <cp:lastPrinted>2023-01-25T11:21:43Z</cp:lastPrinted>
  <dcterms:created xsi:type="dcterms:W3CDTF">2021-01-13T14:58:16Z</dcterms:created>
  <dcterms:modified xsi:type="dcterms:W3CDTF">2023-02-14T14:43:57Z</dcterms:modified>
  <cp:category/>
</cp:coreProperties>
</file>