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12" r:id="rId1"/>
  </p:sldMasterIdLst>
  <p:notesMasterIdLst>
    <p:notesMasterId r:id="rId39"/>
  </p:notesMasterIdLst>
  <p:handoutMasterIdLst>
    <p:handoutMasterId r:id="rId40"/>
  </p:handoutMasterIdLst>
  <p:sldIdLst>
    <p:sldId id="658" r:id="rId2"/>
    <p:sldId id="731" r:id="rId3"/>
    <p:sldId id="735" r:id="rId4"/>
    <p:sldId id="772" r:id="rId5"/>
    <p:sldId id="764" r:id="rId6"/>
    <p:sldId id="779" r:id="rId7"/>
    <p:sldId id="761" r:id="rId8"/>
    <p:sldId id="780" r:id="rId9"/>
    <p:sldId id="762" r:id="rId10"/>
    <p:sldId id="767" r:id="rId11"/>
    <p:sldId id="769" r:id="rId12"/>
    <p:sldId id="766" r:id="rId13"/>
    <p:sldId id="781" r:id="rId14"/>
    <p:sldId id="782" r:id="rId15"/>
    <p:sldId id="773" r:id="rId16"/>
    <p:sldId id="774" r:id="rId17"/>
    <p:sldId id="775" r:id="rId18"/>
    <p:sldId id="778" r:id="rId19"/>
    <p:sldId id="777" r:id="rId20"/>
    <p:sldId id="783" r:id="rId21"/>
    <p:sldId id="784" r:id="rId22"/>
    <p:sldId id="785" r:id="rId23"/>
    <p:sldId id="786" r:id="rId24"/>
    <p:sldId id="787" r:id="rId25"/>
    <p:sldId id="788" r:id="rId26"/>
    <p:sldId id="789" r:id="rId27"/>
    <p:sldId id="790" r:id="rId28"/>
    <p:sldId id="791" r:id="rId29"/>
    <p:sldId id="792" r:id="rId30"/>
    <p:sldId id="793" r:id="rId31"/>
    <p:sldId id="794" r:id="rId32"/>
    <p:sldId id="795" r:id="rId33"/>
    <p:sldId id="796" r:id="rId34"/>
    <p:sldId id="797" r:id="rId35"/>
    <p:sldId id="798" r:id="rId36"/>
    <p:sldId id="799" r:id="rId37"/>
    <p:sldId id="800" r:id="rId38"/>
  </p:sldIdLst>
  <p:sldSz cx="9144000" cy="6858000" type="screen4x3"/>
  <p:notesSz cx="6797675" cy="9926638"/>
  <p:defaultTextStyle>
    <a:defPPr>
      <a:defRPr lang="en-US"/>
    </a:defPPr>
    <a:lvl1pPr marL="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971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7942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51913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5885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9856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767942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06">
          <p15:clr>
            <a:srgbClr val="A4A3A4"/>
          </p15:clr>
        </p15:guide>
        <p15:guide id="2" orient="horz">
          <p15:clr>
            <a:srgbClr val="A4A3A4"/>
          </p15:clr>
        </p15:guide>
        <p15:guide id="3" pos="5480">
          <p15:clr>
            <a:srgbClr val="A4A3A4"/>
          </p15:clr>
        </p15:guide>
        <p15:guide id="4" pos="2792">
          <p15:clr>
            <a:srgbClr val="A4A3A4"/>
          </p15:clr>
        </p15:guide>
        <p15:guide id="5" pos="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eš Pavel" initials="LP" lastIdx="2" clrIdx="0">
    <p:extLst>
      <p:ext uri="{19B8F6BF-5375-455C-9EA6-DF929625EA0E}">
        <p15:presenceInfo xmlns:p15="http://schemas.microsoft.com/office/powerpoint/2012/main" userId="S-1-5-21-1453678106-484518242-318601546-70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94A4"/>
    <a:srgbClr val="7E93A5"/>
    <a:srgbClr val="FFFFFF"/>
    <a:srgbClr val="C4D3D8"/>
    <a:srgbClr val="000000"/>
    <a:srgbClr val="67635D"/>
    <a:srgbClr val="77726B"/>
    <a:srgbClr val="B78B02"/>
    <a:srgbClr val="F10F21"/>
    <a:srgbClr val="DEA9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86410" autoAdjust="0"/>
  </p:normalViewPr>
  <p:slideViewPr>
    <p:cSldViewPr snapToGrid="0" snapToObjects="1">
      <p:cViewPr varScale="1">
        <p:scale>
          <a:sx n="87" d="100"/>
          <a:sy n="87" d="100"/>
        </p:scale>
        <p:origin x="108" y="762"/>
      </p:cViewPr>
      <p:guideLst>
        <p:guide orient="horz" pos="4306"/>
        <p:guide orient="horz"/>
        <p:guide pos="5480"/>
        <p:guide pos="2792"/>
        <p:guide pos="1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3786" y="7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619946040122808"/>
          <c:y val="0.13047132252952878"/>
          <c:w val="0.39127699266666582"/>
          <c:h val="0.7692354969038334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ERDF</c:v>
                </c:pt>
              </c:strCache>
            </c:strRef>
          </c:tx>
          <c:spPr>
            <a:solidFill>
              <a:srgbClr val="0D216C"/>
            </a:solidFill>
          </c:spPr>
          <c:explosion val="5"/>
          <c:dPt>
            <c:idx val="0"/>
            <c:bubble3D val="0"/>
            <c:spPr>
              <a:solidFill>
                <a:srgbClr val="FDC608"/>
              </a:solidFill>
            </c:spPr>
            <c:extLst>
              <c:ext xmlns:c16="http://schemas.microsoft.com/office/drawing/2014/chart" uri="{C3380CC4-5D6E-409C-BE32-E72D297353CC}">
                <c16:uniqueId val="{00000001-687B-4B0D-8135-05BEBB298781}"/>
              </c:ext>
            </c:extLst>
          </c:dPt>
          <c:dPt>
            <c:idx val="1"/>
            <c:bubble3D val="0"/>
            <c:spPr>
              <a:solidFill>
                <a:srgbClr val="159961"/>
              </a:solidFill>
            </c:spPr>
            <c:extLst>
              <c:ext xmlns:c16="http://schemas.microsoft.com/office/drawing/2014/chart" uri="{C3380CC4-5D6E-409C-BE32-E72D297353CC}">
                <c16:uniqueId val="{00000003-687B-4B0D-8135-05BEBB298781}"/>
              </c:ext>
            </c:extLst>
          </c:dPt>
          <c:dPt>
            <c:idx val="2"/>
            <c:bubble3D val="0"/>
            <c:spPr>
              <a:solidFill>
                <a:srgbClr val="98C222"/>
              </a:solidFill>
            </c:spPr>
            <c:extLst>
              <c:ext xmlns:c16="http://schemas.microsoft.com/office/drawing/2014/chart" uri="{C3380CC4-5D6E-409C-BE32-E72D297353CC}">
                <c16:uniqueId val="{00000005-687B-4B0D-8135-05BEBB298781}"/>
              </c:ext>
            </c:extLst>
          </c:dPt>
          <c:dPt>
            <c:idx val="3"/>
            <c:bubble3D val="0"/>
            <c:spPr>
              <a:solidFill>
                <a:srgbClr val="8A898C"/>
              </a:solidFill>
            </c:spPr>
            <c:extLst>
              <c:ext xmlns:c16="http://schemas.microsoft.com/office/drawing/2014/chart" uri="{C3380CC4-5D6E-409C-BE32-E72D297353CC}">
                <c16:uniqueId val="{00000007-687B-4B0D-8135-05BEBB298781}"/>
              </c:ext>
            </c:extLst>
          </c:dPt>
          <c:dLbls>
            <c:dLbl>
              <c:idx val="0"/>
              <c:layout>
                <c:manualLayout>
                  <c:x val="9.2994187249871407E-2"/>
                  <c:y val="5.0528797929753948E-2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smtClean="0">
                        <a:solidFill>
                          <a:srgbClr val="FDC608"/>
                        </a:solidFill>
                        <a:latin typeface="Trebuchet MS" pitchFamily="34" charset="0"/>
                      </a:rPr>
                      <a:t>Inovace</a:t>
                    </a:r>
                    <a:r>
                      <a:rPr lang="en-US" sz="1400" dirty="0" smtClean="0">
                        <a:latin typeface="Trebuchet MS" pitchFamily="34" charset="0"/>
                      </a:rPr>
                      <a:t> </a:t>
                    </a:r>
                    <a:endParaRPr lang="en-US" sz="1400" dirty="0">
                      <a:latin typeface="Trebuchet MS" pitchFamily="34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69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→85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</a:t>
                    </a:r>
                    <a:r>
                      <a:rPr lang="en-US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96092045165336"/>
                      <c:h val="0.453047416720141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87B-4B0D-8135-05BEBB298781}"/>
                </c:ext>
              </c:extLst>
            </c:dLbl>
            <c:dLbl>
              <c:idx val="1"/>
              <c:layout>
                <c:manualLayout>
                  <c:x val="8.8942424704617828E-2"/>
                  <c:y val="-2.2180134942341119E-2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err="1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Nízkouhl</a:t>
                    </a:r>
                    <a:r>
                      <a:rPr lang="en-US" sz="1400" b="1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.</a:t>
                    </a:r>
                    <a:r>
                      <a:rPr lang="en-US" sz="1400" b="1" baseline="0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 ekonom.</a:t>
                    </a:r>
                    <a:r>
                      <a:rPr lang="en-US" sz="1400" b="1" dirty="0" smtClean="0">
                        <a:solidFill>
                          <a:srgbClr val="159961"/>
                        </a:solidFill>
                        <a:latin typeface="Trebuchet MS" pitchFamily="34" charset="0"/>
                      </a:rPr>
                      <a:t> 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44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  <a:cs typeface="Arial" panose="020B0604020202020204" pitchFamily="34" charset="0"/>
                      </a:rPr>
                      <a:t>→42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</a:t>
                    </a:r>
                    <a:r>
                      <a:rPr lang="en-US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68812030213662"/>
                      <c:h val="0.468372447506847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87B-4B0D-8135-05BEBB298781}"/>
                </c:ext>
              </c:extLst>
            </c:dLbl>
            <c:dLbl>
              <c:idx val="2"/>
              <c:layout>
                <c:manualLayout>
                  <c:x val="-3.34137399766673E-2"/>
                  <c:y val="-1.3204427935136833E-5"/>
                </c:manualLayout>
              </c:layout>
              <c:tx>
                <c:rich>
                  <a:bodyPr anchorCtr="0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400" b="1" dirty="0" err="1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Přír</a:t>
                    </a:r>
                    <a:r>
                      <a:rPr lang="en-US" sz="1400" b="1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.+</a:t>
                    </a:r>
                    <a:r>
                      <a:rPr lang="en-US" sz="1400" b="1" baseline="0" dirty="0" err="1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kulturní</a:t>
                    </a:r>
                    <a:r>
                      <a:rPr lang="en-US" sz="1400" b="1" baseline="0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 zdroje</a:t>
                    </a:r>
                    <a:r>
                      <a:rPr lang="en-US" sz="1400" b="1" dirty="0" smtClean="0">
                        <a:solidFill>
                          <a:srgbClr val="98C222"/>
                        </a:solidFill>
                        <a:latin typeface="Trebuchet MS" pitchFamily="34" charset="0"/>
                      </a:rPr>
                      <a:t> </a:t>
                    </a:r>
                    <a:endParaRPr lang="en-US" sz="1400" b="1" dirty="0">
                      <a:solidFill>
                        <a:srgbClr val="98C222"/>
                      </a:solidFill>
                      <a:latin typeface="Trebuchet MS" pitchFamily="34" charset="0"/>
                    </a:endParaRP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88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→</a:t>
                    </a: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85 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</a:t>
                    </a:r>
                    <a:r>
                      <a:rPr lang="en-US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EUR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r>
                      <a:rPr lang="en-US" sz="1600" b="1" i="0" u="none" strike="noStrike" kern="1200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ERDF</a:t>
                    </a:r>
                  </a:p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800" b="0" i="0" u="none" strike="noStrike" kern="1200" baseline="0">
                        <a:solidFill>
                          <a:prstClr val="black"/>
                        </a:solidFill>
                        <a:latin typeface="Trebuchet MS" pitchFamily="34" charset="0"/>
                        <a:ea typeface="+mn-ea"/>
                        <a:cs typeface="+mn-cs"/>
                      </a:defRPr>
                    </a:pPr>
                    <a:endParaRPr lang="en-US" sz="1600" b="1" dirty="0">
                      <a:solidFill>
                        <a:srgbClr val="0D216C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6786828628828477"/>
                      <c:h val="0.5198432370315541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87B-4B0D-8135-05BEBB298781}"/>
                </c:ext>
              </c:extLst>
            </c:dLbl>
            <c:dLbl>
              <c:idx val="3"/>
              <c:layout>
                <c:manualLayout>
                  <c:x val="-0.12687437228065584"/>
                  <c:y val="7.0212352304263495E-2"/>
                </c:manualLayout>
              </c:layout>
              <c:tx>
                <c:rich>
                  <a:bodyPr/>
                  <a:lstStyle/>
                  <a:p>
                    <a:r>
                      <a:rPr lang="pt-BR" sz="1400" b="1" dirty="0" smtClean="0">
                        <a:solidFill>
                          <a:srgbClr val="8A898C"/>
                        </a:solidFill>
                        <a:latin typeface="Trebuchet MS" pitchFamily="34" charset="0"/>
                      </a:rPr>
                      <a:t>Doprava</a:t>
                    </a:r>
                    <a:endParaRPr lang="pt-BR" sz="1400" b="1" dirty="0">
                      <a:solidFill>
                        <a:srgbClr val="8A898C"/>
                      </a:solidFill>
                      <a:latin typeface="Trebuchet MS" pitchFamily="34" charset="0"/>
                    </a:endParaRPr>
                  </a:p>
                  <a:p>
                    <a:r>
                      <a:rPr lang="pt-BR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29</a:t>
                    </a:r>
                    <a:r>
                      <a:rPr lang="pt-BR" sz="1600" b="1" dirty="0" smtClean="0">
                        <a:solidFill>
                          <a:srgbClr val="7E93A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→</a:t>
                    </a:r>
                    <a:r>
                      <a:rPr lang="pt-BR" sz="1600" b="1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27</a:t>
                    </a:r>
                    <a:r>
                      <a:rPr lang="pt-BR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 </a:t>
                    </a:r>
                  </a:p>
                  <a:p>
                    <a:r>
                      <a:rPr lang="pt-BR" sz="1600" b="1" baseline="0" dirty="0" smtClean="0">
                        <a:solidFill>
                          <a:srgbClr val="7E93A5"/>
                        </a:solidFill>
                        <a:latin typeface="Trebuchet MS" pitchFamily="34" charset="0"/>
                      </a:rPr>
                      <a:t>mil. EUR ERDF</a:t>
                    </a:r>
                    <a:endParaRPr lang="pt-BR" sz="1600" b="1" dirty="0">
                      <a:solidFill>
                        <a:srgbClr val="7E93A5"/>
                      </a:solidFill>
                      <a:latin typeface="Trebuchet MS" pitchFamily="34" charset="0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90515407516196"/>
                      <c:h val="0.32411331169437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87B-4B0D-8135-05BEBB2987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1800">
                    <a:latin typeface="Trebuchet MS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Innovation</c:v>
                </c:pt>
                <c:pt idx="1">
                  <c:v>Low carbon</c:v>
                </c:pt>
                <c:pt idx="2">
                  <c:v>Natural and cultural resources</c:v>
                </c:pt>
                <c:pt idx="3">
                  <c:v>Transport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69</c:v>
                </c:pt>
                <c:pt idx="1">
                  <c:v>44.4</c:v>
                </c:pt>
                <c:pt idx="2">
                  <c:v>88.8</c:v>
                </c:pt>
                <c:pt idx="3">
                  <c:v>29.6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87B-4B0D-8135-05BEBB298781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317883670320913"/>
          <c:y val="0.12070445303646424"/>
          <c:w val="0.4650581852733533"/>
          <c:h val="0.75859109392707158"/>
        </c:manualLayout>
      </c:layout>
      <c:pieChart>
        <c:varyColors val="1"/>
        <c:ser>
          <c:idx val="0"/>
          <c:order val="0"/>
          <c:spPr>
            <a:solidFill>
              <a:srgbClr val="C8D3D8"/>
            </a:solidFill>
          </c:spPr>
          <c:dPt>
            <c:idx val="0"/>
            <c:bubble3D val="0"/>
            <c:spPr>
              <a:solidFill>
                <a:srgbClr val="C8D3D8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1-18AA-4365-8760-ABCDB885C3FD}"/>
              </c:ext>
            </c:extLst>
          </c:dPt>
          <c:dPt>
            <c:idx val="1"/>
            <c:bubble3D val="0"/>
            <c:spPr>
              <a:solidFill>
                <a:srgbClr val="C8D3D8"/>
              </a:solidFill>
              <a:ln>
                <a:solidFill>
                  <a:srgbClr val="7E93A5">
                    <a:lumMod val="60000"/>
                    <a:lumOff val="40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8AA-4365-8760-ABCDB885C3FD}"/>
              </c:ext>
            </c:extLst>
          </c:dPt>
          <c:dLbls>
            <c:dLbl>
              <c:idx val="0"/>
              <c:layout>
                <c:manualLayout>
                  <c:x val="-0.24009914221934034"/>
                  <c:y val="-4.379491567931296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ČR public 60%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8AA-4365-8760-ABCDB885C3FD}"/>
                </c:ext>
              </c:extLst>
            </c:dLbl>
            <c:dLbl>
              <c:idx val="1"/>
              <c:layout>
                <c:manualLayout>
                  <c:x val="0.2073171214603555"/>
                  <c:y val="9.05548971862122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ČR </a:t>
                    </a:r>
                    <a:r>
                      <a:rPr lang="en-US" dirty="0" err="1" smtClean="0"/>
                      <a:t>private</a:t>
                    </a:r>
                    <a:endParaRPr lang="en-US" dirty="0" smtClean="0"/>
                  </a:p>
                  <a:p>
                    <a:r>
                      <a:rPr lang="en-US" dirty="0" smtClean="0"/>
                      <a:t> 40%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8AA-4365-8760-ABCDB885C3F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SCENARIO_1!$H$43:$H$44</c:f>
              <c:strCache>
                <c:ptCount val="2"/>
                <c:pt idx="0">
                  <c:v>public</c:v>
                </c:pt>
                <c:pt idx="1">
                  <c:v>private</c:v>
                </c:pt>
              </c:strCache>
            </c:strRef>
          </c:cat>
          <c:val>
            <c:numRef>
              <c:f>SCENARIO_1!$I$43:$I$44</c:f>
              <c:numCache>
                <c:formatCode>General</c:formatCode>
                <c:ptCount val="2"/>
                <c:pt idx="0">
                  <c:v>22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AA-4365-8760-ABCDB885C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2-26T15:29:31.38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  <p:cm authorId="1" dt="2019-02-26T15:29:33.621" idx="2">
    <p:pos x="106" y="106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94CB2D-72F5-5C4E-93D3-E8E8F059BBA5}" type="datetimeFigureOut">
              <a:rPr lang="en-US" smtClean="0">
                <a:latin typeface="Trebuchet MS" pitchFamily="34" charset="0"/>
              </a:rPr>
              <a:t>3/1/2019</a:t>
            </a:fld>
            <a:endParaRPr lang="en-US" dirty="0">
              <a:latin typeface="Trebuchet MS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49E0F-067E-034A-A3D7-0C57F78FBA91}" type="slidenum">
              <a:rPr lang="en-US" smtClean="0">
                <a:latin typeface="Trebuchet MS" pitchFamily="34" charset="0"/>
              </a:rPr>
              <a:t>‹#›</a:t>
            </a:fld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99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3/1/2019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rebuchet MS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rebuchet MS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383971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767942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151913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535885" algn="l" defTabSz="383971" rtl="0" eaLnBrk="1" latinLnBrk="0" hangingPunct="1">
      <a:defRPr sz="10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1919856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03827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7798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71770" algn="l" defTabSz="38397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03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15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51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625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0702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0021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532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5911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dirty="0" smtClean="0"/>
              <a:t>Realistic – the words sound financial management and</a:t>
            </a:r>
            <a:r>
              <a:rPr lang="de-AT" baseline="0" dirty="0" smtClean="0"/>
              <a:t> adequacy of costs should be kept in mind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52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25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33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037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6BE02D-20C0-F840-AFAC-BEA99C74FDC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52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479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7679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97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ISTORAGE\-Print\MA27\Powerpoint\rep\Cov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 userDrawn="1"/>
        </p:nvSpPr>
        <p:spPr>
          <a:xfrm>
            <a:off x="0" y="4513081"/>
            <a:ext cx="9144000" cy="23449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4" name="Freeform 2"/>
          <p:cNvSpPr>
            <a:spLocks noChangeArrowheads="1"/>
          </p:cNvSpPr>
          <p:nvPr userDrawn="1"/>
        </p:nvSpPr>
        <p:spPr bwMode="auto">
          <a:xfrm>
            <a:off x="715716" y="4857905"/>
            <a:ext cx="164475" cy="267271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5" name="AutoShape 71"/>
          <p:cNvSpPr>
            <a:spLocks/>
          </p:cNvSpPr>
          <p:nvPr userDrawn="1"/>
        </p:nvSpPr>
        <p:spPr bwMode="auto">
          <a:xfrm>
            <a:off x="634536" y="5560295"/>
            <a:ext cx="326835" cy="335440"/>
          </a:xfrm>
          <a:custGeom>
            <a:avLst/>
            <a:gdLst>
              <a:gd name="T0" fmla="*/ 10800 w 21600"/>
              <a:gd name="T1" fmla="*/ 10794 h 21588"/>
              <a:gd name="T2" fmla="*/ 10800 w 21600"/>
              <a:gd name="T3" fmla="*/ 10794 h 21588"/>
              <a:gd name="T4" fmla="*/ 10800 w 21600"/>
              <a:gd name="T5" fmla="*/ 10794 h 21588"/>
              <a:gd name="T6" fmla="*/ 10800 w 21600"/>
              <a:gd name="T7" fmla="*/ 10794 h 21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88">
                <a:moveTo>
                  <a:pt x="10794" y="0"/>
                </a:moveTo>
                <a:cubicBezTo>
                  <a:pt x="12288" y="0"/>
                  <a:pt x="13689" y="251"/>
                  <a:pt x="14997" y="750"/>
                </a:cubicBezTo>
                <a:cubicBezTo>
                  <a:pt x="16304" y="1249"/>
                  <a:pt x="17445" y="1929"/>
                  <a:pt x="18422" y="2781"/>
                </a:cubicBezTo>
                <a:cubicBezTo>
                  <a:pt x="19399" y="3639"/>
                  <a:pt x="20173" y="4640"/>
                  <a:pt x="20743" y="5783"/>
                </a:cubicBezTo>
                <a:cubicBezTo>
                  <a:pt x="21315" y="6926"/>
                  <a:pt x="21599" y="8156"/>
                  <a:pt x="21599" y="9468"/>
                </a:cubicBezTo>
                <a:cubicBezTo>
                  <a:pt x="21599" y="10774"/>
                  <a:pt x="21315" y="12002"/>
                  <a:pt x="20743" y="13141"/>
                </a:cubicBezTo>
                <a:cubicBezTo>
                  <a:pt x="20173" y="14287"/>
                  <a:pt x="19399" y="15288"/>
                  <a:pt x="18422" y="16149"/>
                </a:cubicBezTo>
                <a:cubicBezTo>
                  <a:pt x="17445" y="17007"/>
                  <a:pt x="16304" y="17686"/>
                  <a:pt x="14997" y="18180"/>
                </a:cubicBezTo>
                <a:cubicBezTo>
                  <a:pt x="13689" y="18677"/>
                  <a:pt x="12288" y="18922"/>
                  <a:pt x="10794" y="18922"/>
                </a:cubicBezTo>
                <a:cubicBezTo>
                  <a:pt x="10104" y="18922"/>
                  <a:pt x="9426" y="18869"/>
                  <a:pt x="8767" y="18761"/>
                </a:cubicBezTo>
                <a:cubicBezTo>
                  <a:pt x="7444" y="20014"/>
                  <a:pt x="5900" y="20877"/>
                  <a:pt x="4135" y="21354"/>
                </a:cubicBezTo>
                <a:cubicBezTo>
                  <a:pt x="3947" y="21391"/>
                  <a:pt x="3758" y="21430"/>
                  <a:pt x="3565" y="21467"/>
                </a:cubicBezTo>
                <a:cubicBezTo>
                  <a:pt x="3375" y="21509"/>
                  <a:pt x="3170" y="21549"/>
                  <a:pt x="2951" y="21583"/>
                </a:cubicBezTo>
                <a:cubicBezTo>
                  <a:pt x="2831" y="21600"/>
                  <a:pt x="2727" y="21571"/>
                  <a:pt x="2643" y="21495"/>
                </a:cubicBezTo>
                <a:cubicBezTo>
                  <a:pt x="2556" y="21419"/>
                  <a:pt x="2497" y="21309"/>
                  <a:pt x="2466" y="21165"/>
                </a:cubicBezTo>
                <a:cubicBezTo>
                  <a:pt x="2438" y="21021"/>
                  <a:pt x="2457" y="20900"/>
                  <a:pt x="2523" y="20807"/>
                </a:cubicBezTo>
                <a:cubicBezTo>
                  <a:pt x="2591" y="20714"/>
                  <a:pt x="2666" y="20621"/>
                  <a:pt x="2749" y="20530"/>
                </a:cubicBezTo>
                <a:cubicBezTo>
                  <a:pt x="2920" y="20324"/>
                  <a:pt x="3083" y="20124"/>
                  <a:pt x="3233" y="19929"/>
                </a:cubicBezTo>
                <a:cubicBezTo>
                  <a:pt x="3384" y="19737"/>
                  <a:pt x="3521" y="19506"/>
                  <a:pt x="3645" y="19241"/>
                </a:cubicBezTo>
                <a:cubicBezTo>
                  <a:pt x="3768" y="18976"/>
                  <a:pt x="3881" y="18662"/>
                  <a:pt x="3982" y="18301"/>
                </a:cubicBezTo>
                <a:cubicBezTo>
                  <a:pt x="4083" y="17940"/>
                  <a:pt x="4173" y="17506"/>
                  <a:pt x="4248" y="16992"/>
                </a:cubicBezTo>
                <a:cubicBezTo>
                  <a:pt x="2942" y="16109"/>
                  <a:pt x="1906" y="15020"/>
                  <a:pt x="1143" y="13731"/>
                </a:cubicBezTo>
                <a:cubicBezTo>
                  <a:pt x="381" y="12436"/>
                  <a:pt x="0" y="11017"/>
                  <a:pt x="0" y="9468"/>
                </a:cubicBezTo>
                <a:cubicBezTo>
                  <a:pt x="0" y="8164"/>
                  <a:pt x="284" y="6937"/>
                  <a:pt x="856" y="5789"/>
                </a:cubicBezTo>
                <a:cubicBezTo>
                  <a:pt x="1428" y="4640"/>
                  <a:pt x="2200" y="3639"/>
                  <a:pt x="3177" y="2781"/>
                </a:cubicBezTo>
                <a:cubicBezTo>
                  <a:pt x="4154" y="1929"/>
                  <a:pt x="5293" y="1249"/>
                  <a:pt x="6597" y="750"/>
                </a:cubicBezTo>
                <a:cubicBezTo>
                  <a:pt x="7901" y="251"/>
                  <a:pt x="9299" y="0"/>
                  <a:pt x="1079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7" name="AutoShape 128"/>
          <p:cNvSpPr>
            <a:spLocks/>
          </p:cNvSpPr>
          <p:nvPr userDrawn="1"/>
        </p:nvSpPr>
        <p:spPr bwMode="auto">
          <a:xfrm>
            <a:off x="692929" y="6321461"/>
            <a:ext cx="210048" cy="23018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3980" y="10851"/>
                </a:moveTo>
                <a:cubicBezTo>
                  <a:pt x="14231" y="10892"/>
                  <a:pt x="14582" y="10935"/>
                  <a:pt x="15043" y="10992"/>
                </a:cubicBezTo>
                <a:cubicBezTo>
                  <a:pt x="15500" y="11044"/>
                  <a:pt x="15978" y="11105"/>
                  <a:pt x="16477" y="11168"/>
                </a:cubicBezTo>
                <a:cubicBezTo>
                  <a:pt x="16972" y="11234"/>
                  <a:pt x="17436" y="11300"/>
                  <a:pt x="17868" y="11369"/>
                </a:cubicBezTo>
                <a:cubicBezTo>
                  <a:pt x="18297" y="11439"/>
                  <a:pt x="18610" y="11502"/>
                  <a:pt x="18803" y="11554"/>
                </a:cubicBezTo>
                <a:cubicBezTo>
                  <a:pt x="19123" y="11646"/>
                  <a:pt x="19451" y="11842"/>
                  <a:pt x="19777" y="12133"/>
                </a:cubicBezTo>
                <a:cubicBezTo>
                  <a:pt x="20102" y="12429"/>
                  <a:pt x="20404" y="12769"/>
                  <a:pt x="20678" y="13152"/>
                </a:cubicBezTo>
                <a:cubicBezTo>
                  <a:pt x="20954" y="13538"/>
                  <a:pt x="21176" y="13935"/>
                  <a:pt x="21343" y="14352"/>
                </a:cubicBezTo>
                <a:cubicBezTo>
                  <a:pt x="21516" y="14761"/>
                  <a:pt x="21599" y="15138"/>
                  <a:pt x="21599" y="15481"/>
                </a:cubicBezTo>
                <a:lnTo>
                  <a:pt x="21599" y="20813"/>
                </a:lnTo>
                <a:cubicBezTo>
                  <a:pt x="21507" y="20854"/>
                  <a:pt x="21407" y="20914"/>
                  <a:pt x="21291" y="21006"/>
                </a:cubicBezTo>
                <a:cubicBezTo>
                  <a:pt x="21176" y="21101"/>
                  <a:pt x="21052" y="21188"/>
                  <a:pt x="20920" y="21277"/>
                </a:cubicBezTo>
                <a:cubicBezTo>
                  <a:pt x="20785" y="21363"/>
                  <a:pt x="20658" y="21441"/>
                  <a:pt x="20540" y="21504"/>
                </a:cubicBezTo>
                <a:cubicBezTo>
                  <a:pt x="20419" y="21571"/>
                  <a:pt x="20318" y="21599"/>
                  <a:pt x="20237" y="21599"/>
                </a:cubicBezTo>
                <a:lnTo>
                  <a:pt x="1350" y="21599"/>
                </a:lnTo>
                <a:cubicBezTo>
                  <a:pt x="1028" y="21599"/>
                  <a:pt x="786" y="21502"/>
                  <a:pt x="619" y="21303"/>
                </a:cubicBezTo>
                <a:cubicBezTo>
                  <a:pt x="452" y="21107"/>
                  <a:pt x="247" y="20943"/>
                  <a:pt x="0" y="20813"/>
                </a:cubicBezTo>
                <a:lnTo>
                  <a:pt x="0" y="15481"/>
                </a:lnTo>
                <a:cubicBezTo>
                  <a:pt x="0" y="15138"/>
                  <a:pt x="83" y="14761"/>
                  <a:pt x="253" y="14352"/>
                </a:cubicBezTo>
                <a:cubicBezTo>
                  <a:pt x="426" y="13935"/>
                  <a:pt x="645" y="13543"/>
                  <a:pt x="915" y="13166"/>
                </a:cubicBezTo>
                <a:cubicBezTo>
                  <a:pt x="1186" y="12789"/>
                  <a:pt x="1485" y="12449"/>
                  <a:pt x="1817" y="12144"/>
                </a:cubicBezTo>
                <a:cubicBezTo>
                  <a:pt x="2145" y="11845"/>
                  <a:pt x="2473" y="11643"/>
                  <a:pt x="2796" y="11551"/>
                </a:cubicBezTo>
                <a:cubicBezTo>
                  <a:pt x="2960" y="11499"/>
                  <a:pt x="3262" y="11436"/>
                  <a:pt x="3703" y="11367"/>
                </a:cubicBezTo>
                <a:cubicBezTo>
                  <a:pt x="4143" y="11297"/>
                  <a:pt x="4616" y="11231"/>
                  <a:pt x="5117" y="11165"/>
                </a:cubicBezTo>
                <a:cubicBezTo>
                  <a:pt x="5618" y="11102"/>
                  <a:pt x="6096" y="11041"/>
                  <a:pt x="6556" y="10990"/>
                </a:cubicBezTo>
                <a:cubicBezTo>
                  <a:pt x="7014" y="10932"/>
                  <a:pt x="7368" y="10889"/>
                  <a:pt x="7616" y="10848"/>
                </a:cubicBezTo>
                <a:cubicBezTo>
                  <a:pt x="6772" y="10307"/>
                  <a:pt x="6113" y="9602"/>
                  <a:pt x="5626" y="8735"/>
                </a:cubicBezTo>
                <a:cubicBezTo>
                  <a:pt x="5142" y="7866"/>
                  <a:pt x="4903" y="6921"/>
                  <a:pt x="4903" y="5899"/>
                </a:cubicBezTo>
                <a:cubicBezTo>
                  <a:pt x="4903" y="5093"/>
                  <a:pt x="5059" y="4330"/>
                  <a:pt x="5370" y="3619"/>
                </a:cubicBezTo>
                <a:cubicBezTo>
                  <a:pt x="5681" y="2908"/>
                  <a:pt x="6104" y="2283"/>
                  <a:pt x="6631" y="1744"/>
                </a:cubicBezTo>
                <a:cubicBezTo>
                  <a:pt x="7161" y="1209"/>
                  <a:pt x="7777" y="783"/>
                  <a:pt x="8492" y="472"/>
                </a:cubicBezTo>
                <a:cubicBezTo>
                  <a:pt x="9203" y="158"/>
                  <a:pt x="9963" y="0"/>
                  <a:pt x="10772" y="0"/>
                </a:cubicBezTo>
                <a:cubicBezTo>
                  <a:pt x="11581" y="0"/>
                  <a:pt x="12347" y="158"/>
                  <a:pt x="13061" y="472"/>
                </a:cubicBezTo>
                <a:cubicBezTo>
                  <a:pt x="13778" y="783"/>
                  <a:pt x="14406" y="1209"/>
                  <a:pt x="14942" y="1744"/>
                </a:cubicBezTo>
                <a:cubicBezTo>
                  <a:pt x="15480" y="2283"/>
                  <a:pt x="15901" y="2908"/>
                  <a:pt x="16209" y="3619"/>
                </a:cubicBezTo>
                <a:cubicBezTo>
                  <a:pt x="16514" y="4330"/>
                  <a:pt x="16670" y="5093"/>
                  <a:pt x="16670" y="5899"/>
                </a:cubicBezTo>
                <a:cubicBezTo>
                  <a:pt x="16670" y="6904"/>
                  <a:pt x="16431" y="7843"/>
                  <a:pt x="15953" y="8721"/>
                </a:cubicBezTo>
                <a:cubicBezTo>
                  <a:pt x="15489" y="9599"/>
                  <a:pt x="14827" y="10310"/>
                  <a:pt x="13980" y="10851"/>
                </a:cubicBezTo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104926" y="4732402"/>
            <a:ext cx="7754912" cy="573246"/>
          </a:xfrm>
        </p:spPr>
        <p:txBody>
          <a:bodyPr wrap="square" lIns="0" tIns="0" rIns="0" bIns="0" anchor="ctr" anchorCtr="0">
            <a:noAutofit/>
          </a:bodyPr>
          <a:lstStyle>
            <a:lvl1pPr marL="0" indent="0">
              <a:buFontTx/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Meeting </a:t>
            </a:r>
            <a:r>
              <a:rPr lang="de-DE" dirty="0" err="1" smtClean="0"/>
              <a:t>xy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Place | DD </a:t>
            </a:r>
            <a:r>
              <a:rPr lang="de-DE" dirty="0" err="1" smtClean="0"/>
              <a:t>Month</a:t>
            </a:r>
            <a:r>
              <a:rPr lang="de-DE" dirty="0" smtClean="0"/>
              <a:t> YYYY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1104926" y="5464598"/>
            <a:ext cx="7754912" cy="712920"/>
          </a:xfrm>
        </p:spPr>
        <p:txBody>
          <a:bodyPr wrap="square" lIns="0" tIns="0" rIns="0" bIns="0" anchor="ctr" anchorCtr="0">
            <a:normAutofit/>
          </a:bodyPr>
          <a:lstStyle>
            <a:lvl1pPr marL="0" indent="0">
              <a:lnSpc>
                <a:spcPts val="2500"/>
              </a:lnSpc>
              <a:buFontTx/>
              <a:buNone/>
              <a:defRPr sz="2600" b="1"/>
            </a:lvl1pPr>
          </a:lstStyle>
          <a:p>
            <a:pPr lvl="0"/>
            <a:r>
              <a:rPr lang="de-DE" dirty="0" smtClean="0"/>
              <a:t>Headline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104926" y="6307559"/>
            <a:ext cx="7754912" cy="275990"/>
          </a:xfrm>
        </p:spPr>
        <p:txBody>
          <a:bodyPr wrap="square" lIns="0" tIns="0" rIns="0" bIns="0" anchor="ctr" anchorCtr="0">
            <a:noAutofit/>
          </a:bodyPr>
          <a:lstStyle>
            <a:lvl1pPr marL="0" indent="0" eaLnBrk="1" hangingPunct="1">
              <a:spcBef>
                <a:spcPct val="5000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pPr eaLnBrk="1" hangingPunct="1">
              <a:spcBef>
                <a:spcPct val="50000"/>
              </a:spcBef>
            </a:pPr>
            <a:r>
              <a:rPr lang="en-US" altLang="de-DE" sz="1400" dirty="0" err="1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Interreg</a:t>
            </a:r>
            <a:r>
              <a:rPr lang="en-US" altLang="de-DE" sz="14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Arial" charset="0"/>
              </a:rPr>
              <a:t> CENTRAL EUROPE | Joint Secretariat | Frank Schneider</a:t>
            </a:r>
            <a:endParaRPr lang="en-US" altLang="de-DE" sz="140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_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63947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55851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532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3315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384780" y="1286539"/>
            <a:ext cx="2475058" cy="18181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4" y="1286540"/>
            <a:ext cx="5903987" cy="1818168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296234" y="3296093"/>
            <a:ext cx="8542338" cy="220094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447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17"/>
          <p:cNvCxnSpPr/>
          <p:nvPr userDrawn="1"/>
        </p:nvCxnSpPr>
        <p:spPr>
          <a:xfrm flipH="1">
            <a:off x="4419600" y="1733097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75585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 </a:t>
            </a:r>
            <a:r>
              <a:rPr lang="de-DE" dirty="0" err="1" smtClean="0"/>
              <a:t>overview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43851" y="18363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cxnSp>
        <p:nvCxnSpPr>
          <p:cNvPr id="14" name="Straight Connector 17"/>
          <p:cNvCxnSpPr/>
          <p:nvPr userDrawn="1"/>
        </p:nvCxnSpPr>
        <p:spPr>
          <a:xfrm flipH="1">
            <a:off x="4417812" y="2727278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7"/>
          <p:cNvCxnSpPr/>
          <p:nvPr userDrawn="1"/>
        </p:nvCxnSpPr>
        <p:spPr>
          <a:xfrm flipH="1">
            <a:off x="4417812" y="3721459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7"/>
          <p:cNvCxnSpPr/>
          <p:nvPr userDrawn="1"/>
        </p:nvCxnSpPr>
        <p:spPr>
          <a:xfrm flipH="1">
            <a:off x="4417812" y="570982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17"/>
          <p:cNvCxnSpPr/>
          <p:nvPr userDrawn="1"/>
        </p:nvCxnSpPr>
        <p:spPr>
          <a:xfrm flipH="1">
            <a:off x="4417812" y="4715640"/>
            <a:ext cx="1" cy="47846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2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43851" y="28337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43851" y="38311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5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43851" y="48285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343851" y="5825941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r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7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4602428" y="2330659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8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4602428" y="3337197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29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4602428" y="4343735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0" name="Textplatzhalter 2"/>
          <p:cNvSpPr>
            <a:spLocks noGrp="1"/>
          </p:cNvSpPr>
          <p:nvPr>
            <p:ph type="body" sz="quarter" idx="20"/>
          </p:nvPr>
        </p:nvSpPr>
        <p:spPr>
          <a:xfrm>
            <a:off x="4602428" y="5350272"/>
            <a:ext cx="3924268" cy="246221"/>
          </a:xfrm>
        </p:spPr>
        <p:txBody>
          <a:bodyPr wrap="square" lIns="0" tIns="0" rIns="0" bIns="0" anchor="ctr">
            <a:spAutoFit/>
          </a:bodyPr>
          <a:lstStyle>
            <a:lvl1pPr marL="0" indent="0" algn="l">
              <a:buFontTx/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8619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>
            <a:off x="4416983" y="5078355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/>
          <p:cNvCxnSpPr/>
          <p:nvPr userDrawn="1"/>
        </p:nvCxnSpPr>
        <p:spPr>
          <a:xfrm flipH="1">
            <a:off x="4416983" y="197765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14"/>
          <p:cNvSpPr>
            <a:spLocks/>
          </p:cNvSpPr>
          <p:nvPr userDrawn="1"/>
        </p:nvSpPr>
        <p:spPr bwMode="auto">
          <a:xfrm>
            <a:off x="4230925" y="943686"/>
            <a:ext cx="372112" cy="59705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0561" y="5503"/>
                </a:moveTo>
                <a:cubicBezTo>
                  <a:pt x="20836" y="5503"/>
                  <a:pt x="21078" y="5553"/>
                  <a:pt x="21285" y="5656"/>
                </a:cubicBezTo>
                <a:cubicBezTo>
                  <a:pt x="21498" y="5760"/>
                  <a:pt x="21599" y="5889"/>
                  <a:pt x="21599" y="6045"/>
                </a:cubicBezTo>
                <a:cubicBezTo>
                  <a:pt x="21599" y="6136"/>
                  <a:pt x="21585" y="6208"/>
                  <a:pt x="21556" y="6261"/>
                </a:cubicBezTo>
                <a:lnTo>
                  <a:pt x="8488" y="21266"/>
                </a:lnTo>
                <a:cubicBezTo>
                  <a:pt x="8333" y="21489"/>
                  <a:pt x="8000" y="21599"/>
                  <a:pt x="7493" y="21599"/>
                </a:cubicBezTo>
                <a:cubicBezTo>
                  <a:pt x="7217" y="21599"/>
                  <a:pt x="6961" y="21549"/>
                  <a:pt x="6729" y="21446"/>
                </a:cubicBezTo>
                <a:cubicBezTo>
                  <a:pt x="6497" y="21343"/>
                  <a:pt x="6381" y="21213"/>
                  <a:pt x="6381" y="21057"/>
                </a:cubicBezTo>
                <a:cubicBezTo>
                  <a:pt x="6381" y="21014"/>
                  <a:pt x="6406" y="20973"/>
                  <a:pt x="6454" y="20947"/>
                </a:cubicBezTo>
                <a:lnTo>
                  <a:pt x="11169" y="10444"/>
                </a:lnTo>
                <a:cubicBezTo>
                  <a:pt x="10985" y="10473"/>
                  <a:pt x="10613" y="10531"/>
                  <a:pt x="10058" y="10610"/>
                </a:cubicBezTo>
                <a:cubicBezTo>
                  <a:pt x="9502" y="10689"/>
                  <a:pt x="8874" y="10776"/>
                  <a:pt x="8164" y="10867"/>
                </a:cubicBezTo>
                <a:cubicBezTo>
                  <a:pt x="7454" y="10960"/>
                  <a:pt x="6705" y="11061"/>
                  <a:pt x="5922" y="11171"/>
                </a:cubicBezTo>
                <a:cubicBezTo>
                  <a:pt x="5135" y="11284"/>
                  <a:pt x="4401" y="11387"/>
                  <a:pt x="3724" y="11483"/>
                </a:cubicBezTo>
                <a:cubicBezTo>
                  <a:pt x="3043" y="11579"/>
                  <a:pt x="2459" y="11654"/>
                  <a:pt x="1966" y="11707"/>
                </a:cubicBezTo>
                <a:cubicBezTo>
                  <a:pt x="1473" y="11760"/>
                  <a:pt x="1178" y="11786"/>
                  <a:pt x="1087" y="11786"/>
                </a:cubicBezTo>
                <a:cubicBezTo>
                  <a:pt x="777" y="11786"/>
                  <a:pt x="521" y="11733"/>
                  <a:pt x="314" y="11623"/>
                </a:cubicBezTo>
                <a:cubicBezTo>
                  <a:pt x="106" y="11510"/>
                  <a:pt x="0" y="11385"/>
                  <a:pt x="0" y="11248"/>
                </a:cubicBezTo>
                <a:cubicBezTo>
                  <a:pt x="0" y="11186"/>
                  <a:pt x="14" y="11150"/>
                  <a:pt x="43" y="11133"/>
                </a:cubicBezTo>
                <a:lnTo>
                  <a:pt x="4879" y="424"/>
                </a:lnTo>
                <a:cubicBezTo>
                  <a:pt x="4942" y="302"/>
                  <a:pt x="5067" y="201"/>
                  <a:pt x="5261" y="120"/>
                </a:cubicBezTo>
                <a:cubicBezTo>
                  <a:pt x="5454" y="40"/>
                  <a:pt x="5671" y="0"/>
                  <a:pt x="5922" y="0"/>
                </a:cubicBezTo>
                <a:lnTo>
                  <a:pt x="13874" y="0"/>
                </a:lnTo>
                <a:cubicBezTo>
                  <a:pt x="14155" y="0"/>
                  <a:pt x="14396" y="52"/>
                  <a:pt x="14604" y="153"/>
                </a:cubicBezTo>
                <a:cubicBezTo>
                  <a:pt x="14812" y="256"/>
                  <a:pt x="14918" y="386"/>
                  <a:pt x="14918" y="539"/>
                </a:cubicBezTo>
                <a:cubicBezTo>
                  <a:pt x="14918" y="585"/>
                  <a:pt x="14908" y="623"/>
                  <a:pt x="14894" y="652"/>
                </a:cubicBezTo>
                <a:cubicBezTo>
                  <a:pt x="14879" y="686"/>
                  <a:pt x="14855" y="729"/>
                  <a:pt x="14821" y="779"/>
                </a:cubicBezTo>
                <a:lnTo>
                  <a:pt x="10662" y="6801"/>
                </a:lnTo>
                <a:cubicBezTo>
                  <a:pt x="10845" y="6770"/>
                  <a:pt x="11208" y="6719"/>
                  <a:pt x="11749" y="6647"/>
                </a:cubicBezTo>
                <a:cubicBezTo>
                  <a:pt x="12290" y="6573"/>
                  <a:pt x="12913" y="6491"/>
                  <a:pt x="13618" y="6398"/>
                </a:cubicBezTo>
                <a:cubicBezTo>
                  <a:pt x="14329" y="6307"/>
                  <a:pt x="15063" y="6206"/>
                  <a:pt x="15821" y="6095"/>
                </a:cubicBezTo>
                <a:cubicBezTo>
                  <a:pt x="16575" y="5983"/>
                  <a:pt x="17290" y="5884"/>
                  <a:pt x="17971" y="5800"/>
                </a:cubicBezTo>
                <a:cubicBezTo>
                  <a:pt x="18648" y="5719"/>
                  <a:pt x="19227" y="5647"/>
                  <a:pt x="19706" y="5589"/>
                </a:cubicBezTo>
                <a:cubicBezTo>
                  <a:pt x="20179" y="5534"/>
                  <a:pt x="20464" y="5503"/>
                  <a:pt x="20561" y="550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101578" tIns="101578" rIns="101578" bIns="101578" anchor="ctr"/>
          <a:lstStyle/>
          <a:p>
            <a:pPr defTabSz="914195">
              <a:defRPr/>
            </a:pPr>
            <a:endParaRPr lang="es-ES" sz="58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0" name="Titelplatzhalter 3"/>
          <p:cNvSpPr>
            <a:spLocks noGrp="1"/>
          </p:cNvSpPr>
          <p:nvPr>
            <p:ph type="title" hasCustomPrompt="1"/>
          </p:nvPr>
        </p:nvSpPr>
        <p:spPr>
          <a:xfrm>
            <a:off x="917861" y="149227"/>
            <a:ext cx="6998239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/>
            </a:lvl1pPr>
          </a:lstStyle>
          <a:p>
            <a:r>
              <a:rPr lang="de-DE" dirty="0" smtClean="0"/>
              <a:t>Timeline</a:t>
            </a:r>
            <a:endParaRPr lang="de-AT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3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18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7620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8"/>
          <p:cNvCxnSpPr/>
          <p:nvPr userDrawn="1"/>
        </p:nvCxnSpPr>
        <p:spPr>
          <a:xfrm>
            <a:off x="4416983" y="2741186"/>
            <a:ext cx="2617" cy="198166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7"/>
          <p:cNvCxnSpPr/>
          <p:nvPr userDrawn="1"/>
        </p:nvCxnSpPr>
        <p:spPr>
          <a:xfrm flipH="1">
            <a:off x="4416983" y="-20380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519999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436003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227086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143089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409062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325065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6" name="Straight Connector 8"/>
          <p:cNvCxnSpPr/>
          <p:nvPr userDrawn="1"/>
        </p:nvCxnSpPr>
        <p:spPr>
          <a:xfrm>
            <a:off x="4416983" y="5950857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223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39"/>
          <p:cNvSpPr>
            <a:spLocks/>
          </p:cNvSpPr>
          <p:nvPr userDrawn="1"/>
        </p:nvSpPr>
        <p:spPr bwMode="auto">
          <a:xfrm>
            <a:off x="4221307" y="6239631"/>
            <a:ext cx="415390" cy="457730"/>
          </a:xfrm>
          <a:custGeom>
            <a:avLst/>
            <a:gdLst>
              <a:gd name="T0" fmla="*/ 10797 w 21595"/>
              <a:gd name="T1" fmla="*/ 10800 h 21600"/>
              <a:gd name="T2" fmla="*/ 10797 w 21595"/>
              <a:gd name="T3" fmla="*/ 10800 h 21600"/>
              <a:gd name="T4" fmla="*/ 10797 w 21595"/>
              <a:gd name="T5" fmla="*/ 10800 h 21600"/>
              <a:gd name="T6" fmla="*/ 10797 w 21595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595" h="21600">
                <a:moveTo>
                  <a:pt x="8043" y="21599"/>
                </a:moveTo>
                <a:cubicBezTo>
                  <a:pt x="7769" y="21599"/>
                  <a:pt x="7477" y="21507"/>
                  <a:pt x="7164" y="21320"/>
                </a:cubicBezTo>
                <a:cubicBezTo>
                  <a:pt x="6850" y="21132"/>
                  <a:pt x="6608" y="20916"/>
                  <a:pt x="6436" y="20665"/>
                </a:cubicBezTo>
                <a:lnTo>
                  <a:pt x="266" y="11697"/>
                </a:lnTo>
                <a:cubicBezTo>
                  <a:pt x="88" y="11439"/>
                  <a:pt x="0" y="11120"/>
                  <a:pt x="0" y="10741"/>
                </a:cubicBezTo>
                <a:cubicBezTo>
                  <a:pt x="0" y="10362"/>
                  <a:pt x="88" y="10047"/>
                  <a:pt x="266" y="9799"/>
                </a:cubicBezTo>
                <a:lnTo>
                  <a:pt x="2307" y="6831"/>
                </a:lnTo>
                <a:cubicBezTo>
                  <a:pt x="2488" y="6573"/>
                  <a:pt x="2708" y="6445"/>
                  <a:pt x="2970" y="6452"/>
                </a:cubicBezTo>
                <a:cubicBezTo>
                  <a:pt x="3233" y="6459"/>
                  <a:pt x="3448" y="6583"/>
                  <a:pt x="3622" y="6831"/>
                </a:cubicBezTo>
                <a:lnTo>
                  <a:pt x="7903" y="13022"/>
                </a:lnTo>
                <a:cubicBezTo>
                  <a:pt x="8082" y="13280"/>
                  <a:pt x="8302" y="13408"/>
                  <a:pt x="8567" y="13408"/>
                </a:cubicBezTo>
                <a:cubicBezTo>
                  <a:pt x="8827" y="13408"/>
                  <a:pt x="9045" y="13280"/>
                  <a:pt x="9221" y="13022"/>
                </a:cubicBezTo>
                <a:lnTo>
                  <a:pt x="17965" y="393"/>
                </a:lnTo>
                <a:cubicBezTo>
                  <a:pt x="18144" y="127"/>
                  <a:pt x="18364" y="0"/>
                  <a:pt x="18629" y="0"/>
                </a:cubicBezTo>
                <a:cubicBezTo>
                  <a:pt x="18888" y="0"/>
                  <a:pt x="19109" y="127"/>
                  <a:pt x="19292" y="393"/>
                </a:cubicBezTo>
                <a:lnTo>
                  <a:pt x="21333" y="3339"/>
                </a:lnTo>
                <a:cubicBezTo>
                  <a:pt x="21511" y="3601"/>
                  <a:pt x="21600" y="3920"/>
                  <a:pt x="21595" y="4299"/>
                </a:cubicBezTo>
                <a:cubicBezTo>
                  <a:pt x="21590" y="4678"/>
                  <a:pt x="21502" y="4993"/>
                  <a:pt x="21333" y="5241"/>
                </a:cubicBezTo>
                <a:lnTo>
                  <a:pt x="10664" y="20665"/>
                </a:lnTo>
                <a:cubicBezTo>
                  <a:pt x="10482" y="20930"/>
                  <a:pt x="10237" y="21146"/>
                  <a:pt x="9929" y="21330"/>
                </a:cubicBezTo>
                <a:cubicBezTo>
                  <a:pt x="9620" y="21511"/>
                  <a:pt x="9339" y="21599"/>
                  <a:pt x="9079" y="21599"/>
                </a:cubicBezTo>
                <a:lnTo>
                  <a:pt x="8043" y="215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lIns="42663" tIns="42663" rIns="42663" bIns="42663" anchor="ctr"/>
          <a:lstStyle/>
          <a:p>
            <a:pPr defTabSz="383962">
              <a:defRPr/>
            </a:pPr>
            <a:endParaRPr lang="es-ES" sz="2400" dirty="0">
              <a:solidFill>
                <a:schemeClr val="accent5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cxnSp>
        <p:nvCxnSpPr>
          <p:cNvPr id="29" name="Straight Connector 8"/>
          <p:cNvCxnSpPr/>
          <p:nvPr userDrawn="1"/>
        </p:nvCxnSpPr>
        <p:spPr>
          <a:xfrm flipH="1">
            <a:off x="4409888" y="4121385"/>
            <a:ext cx="7096" cy="211824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7"/>
          <p:cNvCxnSpPr/>
          <p:nvPr userDrawn="1"/>
        </p:nvCxnSpPr>
        <p:spPr>
          <a:xfrm flipH="1">
            <a:off x="4416983" y="-1054446"/>
            <a:ext cx="2617" cy="218146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603038" y="4349359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2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603038" y="3509391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603038" y="1420222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03038" y="580254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sp>
        <p:nvSpPr>
          <p:cNvPr id="35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6657" y="3239985"/>
            <a:ext cx="3924268" cy="1461156"/>
          </a:xfrm>
        </p:spPr>
        <p:txBody>
          <a:bodyPr wrap="square" lIns="0" tIns="0" rIns="0" bIns="0">
            <a:noAutofit/>
          </a:bodyPr>
          <a:lstStyle>
            <a:lvl1pPr marL="0" indent="0" algn="r">
              <a:buFontTx/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3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06657" y="2400017"/>
            <a:ext cx="3924267" cy="750724"/>
          </a:xfrm>
        </p:spPr>
        <p:txBody>
          <a:bodyPr wrap="square" lIns="0" tIns="0" rIns="0" bIns="0" anchor="b">
            <a:noAutofit/>
          </a:bodyPr>
          <a:lstStyle>
            <a:lvl1pPr marL="0" indent="0" algn="r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</a:t>
            </a:r>
            <a:endParaRPr lang="de-AT" dirty="0"/>
          </a:p>
        </p:txBody>
      </p:sp>
      <p:cxnSp>
        <p:nvCxnSpPr>
          <p:cNvPr id="37" name="Straight Connector 8"/>
          <p:cNvCxnSpPr/>
          <p:nvPr userDrawn="1"/>
        </p:nvCxnSpPr>
        <p:spPr>
          <a:xfrm>
            <a:off x="4409888" y="1849461"/>
            <a:ext cx="0" cy="181428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164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1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y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26" name="Picture Placeholder 24"/>
          <p:cNvSpPr>
            <a:spLocks noGrp="1" noChangeAspect="1"/>
          </p:cNvSpPr>
          <p:nvPr>
            <p:ph type="pic" sz="quarter" idx="14"/>
          </p:nvPr>
        </p:nvSpPr>
        <p:spPr>
          <a:xfrm>
            <a:off x="192522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358927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38" name="Picture Placeholder 24"/>
          <p:cNvSpPr>
            <a:spLocks noGrp="1" noChangeAspect="1"/>
          </p:cNvSpPr>
          <p:nvPr>
            <p:ph type="pic" sz="quarter" idx="16"/>
          </p:nvPr>
        </p:nvSpPr>
        <p:spPr>
          <a:xfrm>
            <a:off x="524623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0454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y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 noChangeAspect="1"/>
          </p:cNvSpPr>
          <p:nvPr>
            <p:ph type="pic" sz="quarter" idx="13"/>
          </p:nvPr>
        </p:nvSpPr>
        <p:spPr>
          <a:xfrm>
            <a:off x="294794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24"/>
          <p:cNvSpPr>
            <a:spLocks noGrp="1" noChangeAspect="1"/>
          </p:cNvSpPr>
          <p:nvPr>
            <p:ph type="pic" sz="quarter" idx="15"/>
          </p:nvPr>
        </p:nvSpPr>
        <p:spPr>
          <a:xfrm>
            <a:off x="2491113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41" name="Picture Placeholder 24"/>
          <p:cNvSpPr>
            <a:spLocks noGrp="1" noChangeAspect="1"/>
          </p:cNvSpPr>
          <p:nvPr>
            <p:ph type="pic" sz="quarter" idx="17"/>
          </p:nvPr>
        </p:nvSpPr>
        <p:spPr>
          <a:xfrm>
            <a:off x="4687432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8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7568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9" name="Picture Placeholder 24"/>
          <p:cNvSpPr>
            <a:spLocks noGrp="1" noChangeAspect="1"/>
          </p:cNvSpPr>
          <p:nvPr>
            <p:ph type="pic" sz="quarter" idx="18"/>
          </p:nvPr>
        </p:nvSpPr>
        <p:spPr>
          <a:xfrm>
            <a:off x="294794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24"/>
          <p:cNvSpPr>
            <a:spLocks noGrp="1" noChangeAspect="1"/>
          </p:cNvSpPr>
          <p:nvPr>
            <p:ph type="pic" sz="quarter" idx="19"/>
          </p:nvPr>
        </p:nvSpPr>
        <p:spPr>
          <a:xfrm>
            <a:off x="2491113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1" name="Picture Placeholder 24"/>
          <p:cNvSpPr>
            <a:spLocks noGrp="1" noChangeAspect="1"/>
          </p:cNvSpPr>
          <p:nvPr>
            <p:ph type="pic" sz="quarter" idx="20"/>
          </p:nvPr>
        </p:nvSpPr>
        <p:spPr>
          <a:xfrm>
            <a:off x="4687432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2" name="Picture Placeholder 24"/>
          <p:cNvSpPr>
            <a:spLocks noGrp="1" noChangeAspect="1"/>
          </p:cNvSpPr>
          <p:nvPr>
            <p:ph type="pic" sz="quarter" idx="21"/>
          </p:nvPr>
        </p:nvSpPr>
        <p:spPr>
          <a:xfrm>
            <a:off x="6883750" y="1658672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  <p:sp>
        <p:nvSpPr>
          <p:cNvPr id="13" name="Picture Placeholder 24"/>
          <p:cNvSpPr>
            <a:spLocks noGrp="1" noChangeAspect="1"/>
          </p:cNvSpPr>
          <p:nvPr>
            <p:ph type="pic" sz="quarter" idx="22"/>
          </p:nvPr>
        </p:nvSpPr>
        <p:spPr>
          <a:xfrm>
            <a:off x="6883750" y="3509423"/>
            <a:ext cx="1815750" cy="1850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Raleway Light"/>
                <a:cs typeface="Raleway Light"/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243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67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1512168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784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65050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37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85601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1 Title…</a:t>
            </a:r>
          </a:p>
        </p:txBody>
      </p:sp>
      <p:sp>
        <p:nvSpPr>
          <p:cNvPr id="38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479622" y="132927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2 Title…</a:t>
            </a:r>
          </a:p>
        </p:txBody>
      </p:sp>
      <p:sp>
        <p:nvSpPr>
          <p:cNvPr id="3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673643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3 Title…</a:t>
            </a:r>
          </a:p>
        </p:txBody>
      </p:sp>
      <p:sp>
        <p:nvSpPr>
          <p:cNvPr id="40" name="Textplatzhalt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867664" y="132325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4 Title…</a:t>
            </a:r>
          </a:p>
        </p:txBody>
      </p:sp>
      <p:sp>
        <p:nvSpPr>
          <p:cNvPr id="42" name="Textplatzhalt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479622" y="3462068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5 Title…</a:t>
            </a:r>
          </a:p>
        </p:txBody>
      </p:sp>
      <p:sp>
        <p:nvSpPr>
          <p:cNvPr id="43" name="Textplatzhalter 2"/>
          <p:cNvSpPr>
            <a:spLocks noGrp="1"/>
          </p:cNvSpPr>
          <p:nvPr>
            <p:ph type="body" sz="quarter" idx="17" hasCustomPrompt="1"/>
          </p:nvPr>
        </p:nvSpPr>
        <p:spPr>
          <a:xfrm>
            <a:off x="4673643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6 Title…</a:t>
            </a:r>
          </a:p>
        </p:txBody>
      </p:sp>
      <p:sp>
        <p:nvSpPr>
          <p:cNvPr id="44" name="Textplatzhalter 2"/>
          <p:cNvSpPr>
            <a:spLocks noGrp="1"/>
          </p:cNvSpPr>
          <p:nvPr>
            <p:ph type="body" sz="quarter" idx="18" hasCustomPrompt="1"/>
          </p:nvPr>
        </p:nvSpPr>
        <p:spPr>
          <a:xfrm>
            <a:off x="6867664" y="3456043"/>
            <a:ext cx="1976216" cy="1974365"/>
          </a:xfrm>
          <a:solidFill>
            <a:schemeClr val="accent4"/>
          </a:solidFill>
        </p:spPr>
        <p:txBody>
          <a:bodyPr wrap="square" lIns="108000" tIns="72000" rIns="108000" bIns="108000">
            <a:noAutofit/>
          </a:bodyPr>
          <a:lstStyle>
            <a:lvl1pPr marL="0" indent="0">
              <a:buFontTx/>
              <a:buNone/>
              <a:defRPr sz="2000" b="0" spc="-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Part 7 Title…</a:t>
            </a:r>
          </a:p>
        </p:txBody>
      </p:sp>
    </p:spTree>
    <p:extLst>
      <p:ext uri="{BB962C8B-B14F-4D97-AF65-F5344CB8AC3E}">
        <p14:creationId xmlns:p14="http://schemas.microsoft.com/office/powerpoint/2010/main" val="17494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2264735"/>
            <a:ext cx="8562974" cy="321103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6863" y="1335217"/>
            <a:ext cx="8562975" cy="750724"/>
          </a:xfr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2500"/>
              </a:lnSpc>
              <a:buFontTx/>
              <a:buNone/>
              <a:defRPr sz="2800"/>
            </a:lvl1pPr>
          </a:lstStyle>
          <a:p>
            <a:pPr lvl="0"/>
            <a:r>
              <a:rPr lang="de-DE" dirty="0" smtClean="0"/>
              <a:t>Headlines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036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07581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Titelmasterformat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864" y="1307806"/>
            <a:ext cx="8562974" cy="4167962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545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6013"/>
            <a:ext cx="9143999" cy="44132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AT" smtClean="0"/>
              <a:t>FULL Image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266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296234" y="1285875"/>
            <a:ext cx="4102100" cy="4381500"/>
          </a:xfrm>
        </p:spPr>
        <p:txBody>
          <a:bodyPr/>
          <a:lstStyle/>
          <a:p>
            <a:endParaRPr lang="de-AT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618213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165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  <p:sp>
        <p:nvSpPr>
          <p:cNvPr id="6" name="Diagrammplatzhalter 2"/>
          <p:cNvSpPr>
            <a:spLocks noGrp="1"/>
          </p:cNvSpPr>
          <p:nvPr>
            <p:ph type="chart" sz="quarter" idx="14"/>
          </p:nvPr>
        </p:nvSpPr>
        <p:spPr>
          <a:xfrm>
            <a:off x="4518837" y="1285875"/>
            <a:ext cx="4330368" cy="4009139"/>
          </a:xfrm>
        </p:spPr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932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gt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00039" y="1286539"/>
            <a:ext cx="4098296" cy="438061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1" y="149225"/>
            <a:ext cx="6596948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508205" y="1286539"/>
            <a:ext cx="4351633" cy="4040373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457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gt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4540102" y="1286539"/>
            <a:ext cx="4319736" cy="40403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300">
                <a:latin typeface="Raleway Light"/>
                <a:cs typeface="Raleway Light"/>
              </a:defRPr>
            </a:lvl1pPr>
          </a:lstStyle>
          <a:p>
            <a:endParaRPr lang="id-ID" dirty="0"/>
          </a:p>
        </p:txBody>
      </p:sp>
      <p:sp>
        <p:nvSpPr>
          <p:cNvPr id="5" name="Titelplatzhalter 3"/>
          <p:cNvSpPr>
            <a:spLocks noGrp="1"/>
          </p:cNvSpPr>
          <p:nvPr>
            <p:ph type="title"/>
          </p:nvPr>
        </p:nvSpPr>
        <p:spPr>
          <a:xfrm>
            <a:off x="-4762" y="149225"/>
            <a:ext cx="65863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296235" y="1286539"/>
            <a:ext cx="4102100" cy="4401880"/>
          </a:xfrm>
        </p:spPr>
        <p:txBody>
          <a:bodyPr wrap="square" lIns="0" tIns="0" rIns="0" bIns="0">
            <a:noAutofit/>
          </a:bodyPr>
          <a:lstStyle>
            <a:lvl1pPr marL="0" indent="0">
              <a:buFontTx/>
              <a:buNone/>
              <a:defRPr sz="22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7474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3"/>
          <p:cNvCxnSpPr/>
          <p:nvPr/>
        </p:nvCxnSpPr>
        <p:spPr>
          <a:xfrm>
            <a:off x="-6889" y="6382282"/>
            <a:ext cx="45785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-1" y="1"/>
            <a:ext cx="9143275" cy="10096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2"/>
          <p:cNvSpPr>
            <a:spLocks noGrp="1"/>
          </p:cNvSpPr>
          <p:nvPr>
            <p:ph type="body" idx="1"/>
          </p:nvPr>
        </p:nvSpPr>
        <p:spPr>
          <a:xfrm>
            <a:off x="299805" y="1296613"/>
            <a:ext cx="8064216" cy="4051148"/>
          </a:xfrm>
          <a:prstGeom prst="rect">
            <a:avLst/>
          </a:prstGeom>
        </p:spPr>
        <p:txBody>
          <a:bodyPr vert="horz" lIns="217590" tIns="108794" rIns="217590" bIns="108794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12" name="TextBox 35"/>
          <p:cNvSpPr txBox="1"/>
          <p:nvPr/>
        </p:nvSpPr>
        <p:spPr>
          <a:xfrm>
            <a:off x="3551950" y="6199434"/>
            <a:ext cx="428783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TAKING </a:t>
            </a:r>
            <a:r>
              <a:rPr lang="de-AT" sz="1500" b="1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COOPERATION</a:t>
            </a:r>
            <a:r>
              <a:rPr lang="de-AT" sz="1500" b="0" kern="1200" spc="50" baseline="0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FORWARD</a:t>
            </a:r>
            <a:endParaRPr lang="id-ID" sz="1500" b="0" kern="1200" spc="50" baseline="0" dirty="0">
              <a:solidFill>
                <a:schemeClr val="accent1"/>
              </a:solidFill>
              <a:latin typeface="Trebuchet MS" pitchFamily="34" charset="0"/>
              <a:cs typeface="Lato Light"/>
            </a:endParaRPr>
          </a:p>
        </p:txBody>
      </p:sp>
      <p:pic>
        <p:nvPicPr>
          <p:cNvPr id="13" name="Picture 2" descr="\\ISTORAGE\-Print\MA27\Report_DOC\LogoOffice.emf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90" y="220455"/>
            <a:ext cx="2177348" cy="5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\\ISTORAGE\-Print\MA27\Report_DOC\gfx.pn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949" y="5353818"/>
            <a:ext cx="1457325" cy="150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27"/>
          <p:cNvSpPr txBox="1"/>
          <p:nvPr/>
        </p:nvSpPr>
        <p:spPr>
          <a:xfrm>
            <a:off x="8220448" y="6154602"/>
            <a:ext cx="674149" cy="369296"/>
          </a:xfrm>
          <a:prstGeom prst="rect">
            <a:avLst/>
          </a:prstGeom>
          <a:noFill/>
        </p:spPr>
        <p:txBody>
          <a:bodyPr wrap="none" lIns="182843" tIns="91422" rIns="182843" bIns="91422" rtlCol="0">
            <a:spAutoFit/>
          </a:bodyPr>
          <a:lstStyle/>
          <a:p>
            <a:pPr algn="ctr"/>
            <a:fld id="{260E2A6B-A809-4840-BF14-8648BC0BDF87}" type="slidenum">
              <a:rPr lang="id-ID" sz="1200" b="0" smtClean="0">
                <a:solidFill>
                  <a:schemeClr val="accent1"/>
                </a:solidFill>
                <a:latin typeface="Trebuchet MS" pitchFamily="34" charset="0"/>
                <a:cs typeface="Raleway Light"/>
              </a:rPr>
              <a:pPr algn="ctr"/>
              <a:t>‹#›</a:t>
            </a:fld>
            <a:endParaRPr lang="id-ID" sz="1200" b="0" dirty="0">
              <a:solidFill>
                <a:schemeClr val="accent1"/>
              </a:solidFill>
              <a:latin typeface="Trebuchet MS" pitchFamily="34" charset="0"/>
              <a:cs typeface="Raleway Light"/>
            </a:endParaRPr>
          </a:p>
        </p:txBody>
      </p:sp>
      <p:pic>
        <p:nvPicPr>
          <p:cNvPr id="49" name="Picture 10" descr="\\ISTORAGE\-Print\MA27\Powerpoint\rep\icons (7).emf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80" y="6154025"/>
            <a:ext cx="480567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\\ISTORAGE\-Print\MA27\Powerpoint\rep\icons (1).emf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47" y="6154025"/>
            <a:ext cx="485294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1" descr="\\ISTORAGE\-Print\MA27\Powerpoint\rep\icons (8).emf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1" y="6154025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\\ISTORAGE\-Print\MA27\Powerpoint\rep\icons (2).emf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1" y="6153426"/>
            <a:ext cx="486082" cy="48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itelplatzhalter 3"/>
          <p:cNvSpPr>
            <a:spLocks noGrp="1"/>
          </p:cNvSpPr>
          <p:nvPr>
            <p:ph type="title"/>
          </p:nvPr>
        </p:nvSpPr>
        <p:spPr>
          <a:xfrm>
            <a:off x="-6888" y="149227"/>
            <a:ext cx="6588442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8145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49" r:id="rId2"/>
    <p:sldLayoutId id="2147483859" r:id="rId3"/>
    <p:sldLayoutId id="2147483850" r:id="rId4"/>
    <p:sldLayoutId id="2147483861" r:id="rId5"/>
    <p:sldLayoutId id="2147483847" r:id="rId6"/>
    <p:sldLayoutId id="2147483855" r:id="rId7"/>
    <p:sldLayoutId id="2147483854" r:id="rId8"/>
    <p:sldLayoutId id="2147483851" r:id="rId9"/>
    <p:sldLayoutId id="2147483852" r:id="rId10"/>
    <p:sldLayoutId id="2147483853" r:id="rId11"/>
    <p:sldLayoutId id="2147483856" r:id="rId12"/>
    <p:sldLayoutId id="2147483860" r:id="rId13"/>
    <p:sldLayoutId id="2147483857" r:id="rId14"/>
    <p:sldLayoutId id="2147483858" r:id="rId15"/>
    <p:sldLayoutId id="2147483800" r:id="rId16"/>
    <p:sldLayoutId id="2147483862" r:id="rId17"/>
    <p:sldLayoutId id="2147483863" r:id="rId18"/>
    <p:sldLayoutId id="2147483864" r:id="rId19"/>
  </p:sldLayoutIdLst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marL="216000" algn="l" defTabSz="913878" rtl="0" eaLnBrk="1" latinLnBrk="0" hangingPunct="1">
        <a:spcBef>
          <a:spcPct val="0"/>
        </a:spcBef>
        <a:buNone/>
        <a:defRPr sz="2800" b="1" kern="1200" cap="all" normalizeH="0" baseline="0">
          <a:solidFill>
            <a:schemeClr val="accent3">
              <a:lumMod val="75000"/>
            </a:schemeClr>
          </a:solidFill>
          <a:latin typeface="Trebuchet MS" pitchFamily="34" charset="0"/>
          <a:ea typeface="+mj-ea"/>
          <a:cs typeface="+mj-cs"/>
        </a:defRPr>
      </a:lvl1pPr>
    </p:titleStyle>
    <p:bodyStyle>
      <a:lvl1pPr marL="342705" indent="-342705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 2" pitchFamily="18" charset="2"/>
        <a:buChar char=""/>
        <a:defRPr sz="2400" kern="1200">
          <a:solidFill>
            <a:schemeClr val="accent1"/>
          </a:solidFill>
          <a:latin typeface="Trebuchet MS" pitchFamily="34" charset="0"/>
          <a:ea typeface="+mn-ea"/>
          <a:cs typeface="+mn-cs"/>
        </a:defRPr>
      </a:lvl1pPr>
      <a:lvl2pPr marL="742527" indent="-285588" algn="l" defTabSz="913878" rtl="0" eaLnBrk="1" latinLnBrk="0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"/>
        <a:defRPr sz="20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2pPr>
      <a:lvl3pPr marL="1142349" indent="-228470" algn="l" defTabSz="913878" rtl="0" eaLnBrk="1" latinLnBrk="0" hangingPunct="1">
        <a:spcBef>
          <a:spcPct val="20000"/>
        </a:spcBef>
        <a:buClr>
          <a:schemeClr val="accent1"/>
        </a:buClr>
        <a:buSzPct val="100000"/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3pPr>
      <a:lvl4pPr marL="1599288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4pPr>
      <a:lvl5pPr marL="2056227" indent="-228470" algn="l" defTabSz="913878" rtl="0" eaLnBrk="1" latinLnBrk="0" hangingPunct="1">
        <a:spcBef>
          <a:spcPct val="20000"/>
        </a:spcBef>
        <a:buClr>
          <a:schemeClr val="accent1"/>
        </a:buClr>
        <a:buFont typeface="Trebuchet MS" pitchFamily="34" charset="0"/>
        <a:buChar char="&gt;"/>
        <a:defRPr sz="1800" kern="1200">
          <a:solidFill>
            <a:schemeClr val="accent6">
              <a:lumMod val="50000"/>
            </a:schemeClr>
          </a:solidFill>
          <a:latin typeface="Trebuchet MS" pitchFamily="34" charset="0"/>
          <a:ea typeface="+mn-ea"/>
          <a:cs typeface="+mn-cs"/>
        </a:defRPr>
      </a:lvl5pPr>
      <a:lvl6pPr marL="251316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0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47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86" indent="-228470" algn="l" defTabSz="9138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9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1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5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698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37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76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15" algn="l" defTabSz="9138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hyperlink" Target="http://www.interreg-central.eu/cooperationiscentral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Interreg_CZ" TargetMode="External"/><Relationship Id="rId3" Type="http://schemas.openxmlformats.org/officeDocument/2006/relationships/image" Target="../media/image33.emf"/><Relationship Id="rId7" Type="http://schemas.openxmlformats.org/officeDocument/2006/relationships/hyperlink" Target="http://www.dotaceeu.cz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nadnarodni@mmr.cz" TargetMode="External"/><Relationship Id="rId5" Type="http://schemas.openxmlformats.org/officeDocument/2006/relationships/image" Target="../media/image35.emf"/><Relationship Id="rId4" Type="http://schemas.openxmlformats.org/officeDocument/2006/relationships/image" Target="../media/image34.emf"/><Relationship Id="rId9" Type="http://schemas.openxmlformats.org/officeDocument/2006/relationships/hyperlink" Target="http://www.interreg-central.e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central.eu/Content.Node/implement/documents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interreg-central.eu/Content.Node/documents/documents.html" TargetMode="Externa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cs/Fondy-EU/2014-2020/Operacni-programy/OP-nadnarodni-spoluprac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hyperlink" Target="http://www.crr.cz/cs/eus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6" Type="http://schemas.openxmlformats.org/officeDocument/2006/relationships/comments" Target="../comments/comment1.xml"/><Relationship Id="rId5" Type="http://schemas.openxmlformats.org/officeDocument/2006/relationships/hyperlink" Target="https://www.youtube.com/playlist?list=PLnfEQzGh-PuV7CHDVYde9xBGMpipPQfyN" TargetMode="Externa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smlouvy.gov.cz/" TargetMode="Externa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Interreg_CZ" TargetMode="External"/><Relationship Id="rId7" Type="http://schemas.openxmlformats.org/officeDocument/2006/relationships/image" Target="../media/image11.jpeg"/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emf"/><Relationship Id="rId5" Type="http://schemas.openxmlformats.org/officeDocument/2006/relationships/image" Target="../media/image33.emf"/><Relationship Id="rId4" Type="http://schemas.openxmlformats.org/officeDocument/2006/relationships/image" Target="../media/image34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Finanční seminář pro příjemce 3.výzvy</a:t>
            </a:r>
            <a:endParaRPr lang="de-AT" dirty="0" smtClean="0"/>
          </a:p>
          <a:p>
            <a:r>
              <a:rPr lang="cs-CZ" dirty="0" smtClean="0"/>
              <a:t>Praha, prostory Centra pro regionální rozvoj ČR, 4. března </a:t>
            </a:r>
            <a:r>
              <a:rPr lang="de-AT" dirty="0" smtClean="0"/>
              <a:t>201</a:t>
            </a:r>
            <a:r>
              <a:rPr lang="cs-CZ" dirty="0"/>
              <a:t>9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cs-CZ" sz="3200" dirty="0" err="1" smtClean="0"/>
              <a:t>Interreg</a:t>
            </a:r>
            <a:r>
              <a:rPr lang="cs-CZ" sz="3200" dirty="0" smtClean="0"/>
              <a:t> CENTRAL EUROPE</a:t>
            </a:r>
            <a:endParaRPr lang="de-AT" sz="3200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1104926" y="6336468"/>
            <a:ext cx="7754912" cy="275990"/>
          </a:xfrm>
        </p:spPr>
        <p:txBody>
          <a:bodyPr/>
          <a:lstStyle/>
          <a:p>
            <a:r>
              <a:rPr lang="cs-CZ" dirty="0" smtClean="0"/>
              <a:t>Odbor evropské územní spolupráce MMR I Pavel Lukeš, Stella </a:t>
            </a:r>
            <a:r>
              <a:rPr lang="cs-CZ" dirty="0"/>
              <a:t>H</a:t>
            </a:r>
            <a:r>
              <a:rPr lang="cs-CZ" dirty="0" smtClean="0"/>
              <a:t>orváthová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667" y="6447959"/>
            <a:ext cx="1634033" cy="35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8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906736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41374" y="386240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4. výzva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392379" y="1526088"/>
            <a:ext cx="8541037" cy="52065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0" tIns="0" rIns="0" bIns="0" rtlCol="0" anchor="ctr" anchorCtr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cs-CZ" sz="1800" i="1" dirty="0" smtClean="0">
                <a:solidFill>
                  <a:srgbClr val="000000"/>
                </a:solidFill>
              </a:rPr>
              <a:t>Co by měl program 4. výzvou dosáhnout</a:t>
            </a:r>
            <a:r>
              <a:rPr lang="en-US" sz="1800" i="1" dirty="0" smtClean="0">
                <a:solidFill>
                  <a:srgbClr val="000000"/>
                </a:solidFill>
              </a:rPr>
              <a:t>?</a:t>
            </a:r>
            <a:endParaRPr lang="en-GB" sz="1800" i="1" dirty="0">
              <a:solidFill>
                <a:srgbClr val="000000"/>
              </a:solidFill>
            </a:endParaRPr>
          </a:p>
        </p:txBody>
      </p:sp>
      <p:sp>
        <p:nvSpPr>
          <p:cNvPr id="8" name="Textplatzhalter 6"/>
          <p:cNvSpPr txBox="1">
            <a:spLocks/>
          </p:cNvSpPr>
          <p:nvPr/>
        </p:nvSpPr>
        <p:spPr>
          <a:xfrm>
            <a:off x="263573" y="2366990"/>
            <a:ext cx="8445521" cy="4044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err="1" smtClean="0">
                <a:solidFill>
                  <a:srgbClr val="000000"/>
                </a:solidFill>
              </a:rPr>
              <a:t>Proje</a:t>
            </a:r>
            <a:r>
              <a:rPr lang="cs-CZ" sz="1800" dirty="0" err="1" smtClean="0">
                <a:solidFill>
                  <a:srgbClr val="000000"/>
                </a:solidFill>
              </a:rPr>
              <a:t>kty</a:t>
            </a:r>
            <a:r>
              <a:rPr lang="cs-CZ" sz="1800" dirty="0" smtClean="0">
                <a:solidFill>
                  <a:srgbClr val="000000"/>
                </a:solidFill>
              </a:rPr>
              <a:t> dotované ze zdrojů 4. výzvy by měly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převzít</a:t>
            </a:r>
            <a:r>
              <a:rPr lang="en-US" sz="1800" b="1" dirty="0" smtClean="0">
                <a:solidFill>
                  <a:schemeClr val="accent1"/>
                </a:solidFill>
              </a:rPr>
              <a:t> a</a:t>
            </a:r>
            <a:r>
              <a:rPr lang="cs-CZ" sz="1800" b="1" dirty="0">
                <a:solidFill>
                  <a:schemeClr val="accent1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dalším využitím zúročit/zhodnotit (´</a:t>
            </a:r>
            <a:r>
              <a:rPr lang="cs-CZ" sz="1800" b="1" i="1" dirty="0" err="1" smtClean="0">
                <a:solidFill>
                  <a:schemeClr val="accent1"/>
                </a:solidFill>
              </a:rPr>
              <a:t>capitalise</a:t>
            </a:r>
            <a:r>
              <a:rPr lang="cs-CZ" sz="1800" b="1" dirty="0" smtClean="0">
                <a:solidFill>
                  <a:schemeClr val="accent1"/>
                </a:solidFill>
              </a:rPr>
              <a:t>´) existující výsledky</a:t>
            </a:r>
            <a:r>
              <a:rPr lang="en-US" sz="1800" b="1" dirty="0" smtClean="0">
                <a:solidFill>
                  <a:schemeClr val="accent1"/>
                </a:solidFill>
              </a:rPr>
              <a:t>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1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na nižší úrovni územních jednotek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(downstream) </a:t>
            </a:r>
            <a:r>
              <a:rPr lang="en-US" sz="1800" dirty="0" smtClean="0">
                <a:solidFill>
                  <a:srgbClr val="000000"/>
                </a:solidFill>
              </a:rPr>
              <a:t>a</a:t>
            </a:r>
            <a:r>
              <a:rPr lang="cs-CZ" sz="1800" dirty="0" smtClean="0">
                <a:solidFill>
                  <a:srgbClr val="000000"/>
                </a:solidFill>
              </a:rPr>
              <a:t>nebo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na úrovni institucí, které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jsou tvůrcem politik </a:t>
            </a:r>
            <a:r>
              <a:rPr lang="en-US" sz="1800" dirty="0" smtClean="0">
                <a:solidFill>
                  <a:srgbClr val="000000"/>
                </a:solidFill>
              </a:rPr>
              <a:t>(upstream)  </a:t>
            </a:r>
            <a:endParaRPr lang="cs-CZ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K tomu má dojít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spojením </a:t>
            </a:r>
            <a:r>
              <a:rPr lang="en-GB" sz="1800" b="1" dirty="0" smtClean="0">
                <a:solidFill>
                  <a:schemeClr val="accent1"/>
                </a:solidFill>
              </a:rPr>
              <a:t> </a:t>
            </a:r>
            <a:r>
              <a:rPr lang="en-GB" sz="1800" dirty="0" smtClean="0">
                <a:solidFill>
                  <a:srgbClr val="000000"/>
                </a:solidFill>
              </a:rPr>
              <a:t>(</a:t>
            </a:r>
            <a:r>
              <a:rPr lang="cs-CZ" sz="1800" dirty="0" smtClean="0">
                <a:solidFill>
                  <a:srgbClr val="000000"/>
                </a:solidFill>
              </a:rPr>
              <a:t>´</a:t>
            </a:r>
            <a:r>
              <a:rPr lang="en-GB" sz="1800" dirty="0" smtClean="0">
                <a:solidFill>
                  <a:srgbClr val="000000"/>
                </a:solidFill>
              </a:rPr>
              <a:t>clustering</a:t>
            </a:r>
            <a:r>
              <a:rPr lang="cs-CZ" sz="1800" dirty="0" smtClean="0">
                <a:solidFill>
                  <a:srgbClr val="000000"/>
                </a:solidFill>
              </a:rPr>
              <a:t>´</a:t>
            </a:r>
            <a:r>
              <a:rPr lang="en-GB" sz="1800" dirty="0" smtClean="0">
                <a:solidFill>
                  <a:srgbClr val="000000"/>
                </a:solidFill>
              </a:rPr>
              <a:t>) </a:t>
            </a:r>
            <a:r>
              <a:rPr lang="cs-CZ" sz="1800" dirty="0" smtClean="0">
                <a:solidFill>
                  <a:srgbClr val="000000"/>
                </a:solidFill>
              </a:rPr>
              <a:t>výsledků</a:t>
            </a:r>
            <a:r>
              <a:rPr lang="en-GB" sz="1800" dirty="0" smtClean="0">
                <a:solidFill>
                  <a:srgbClr val="000000"/>
                </a:solidFill>
              </a:rPr>
              <a:t> exist</a:t>
            </a:r>
            <a:r>
              <a:rPr lang="cs-CZ" sz="1800" dirty="0" err="1" smtClean="0">
                <a:solidFill>
                  <a:srgbClr val="000000"/>
                </a:solidFill>
              </a:rPr>
              <a:t>ujících</a:t>
            </a:r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</a:rPr>
              <a:t>proj</a:t>
            </a:r>
            <a:r>
              <a:rPr lang="cs-CZ" sz="1800" dirty="0" err="1" smtClean="0">
                <a:solidFill>
                  <a:srgbClr val="000000"/>
                </a:solidFill>
              </a:rPr>
              <a:t>ektů</a:t>
            </a:r>
            <a:r>
              <a:rPr lang="cs-CZ" sz="1800" dirty="0" smtClean="0">
                <a:solidFill>
                  <a:srgbClr val="000000"/>
                </a:solidFill>
              </a:rPr>
              <a:t> CE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    </a:t>
            </a:r>
            <a:r>
              <a:rPr lang="en-GB" sz="1800" dirty="0" smtClean="0">
                <a:solidFill>
                  <a:srgbClr val="000000"/>
                </a:solidFill>
              </a:rPr>
              <a:t>a p</a:t>
            </a:r>
            <a:r>
              <a:rPr lang="cs-CZ" sz="1800" dirty="0" err="1" smtClean="0">
                <a:solidFill>
                  <a:srgbClr val="000000"/>
                </a:solidFill>
              </a:rPr>
              <a:t>řípadně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en-GB" sz="1800" dirty="0" err="1" smtClean="0">
                <a:solidFill>
                  <a:srgbClr val="000000"/>
                </a:solidFill>
              </a:rPr>
              <a:t>proj</a:t>
            </a:r>
            <a:r>
              <a:rPr lang="cs-CZ" sz="1800" dirty="0" err="1" smtClean="0">
                <a:solidFill>
                  <a:srgbClr val="000000"/>
                </a:solidFill>
              </a:rPr>
              <a:t>ektů</a:t>
            </a:r>
            <a:r>
              <a:rPr lang="cs-CZ" sz="1800" dirty="0" smtClean="0">
                <a:solidFill>
                  <a:srgbClr val="000000"/>
                </a:solidFill>
              </a:rPr>
              <a:t> dotovaných jinými</a:t>
            </a:r>
            <a:r>
              <a:rPr lang="en-GB" sz="1800" dirty="0" smtClean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nástroji </a:t>
            </a:r>
            <a:r>
              <a:rPr lang="en-GB" sz="1800" dirty="0" smtClean="0">
                <a:solidFill>
                  <a:srgbClr val="000000"/>
                </a:solidFill>
              </a:rPr>
              <a:t>EU (</a:t>
            </a:r>
            <a:r>
              <a:rPr lang="cs-CZ" sz="1800" dirty="0" err="1" smtClean="0">
                <a:solidFill>
                  <a:srgbClr val="000000"/>
                </a:solidFill>
              </a:rPr>
              <a:t>Horizon</a:t>
            </a:r>
            <a:r>
              <a:rPr lang="cs-CZ" sz="1800" dirty="0" smtClean="0">
                <a:solidFill>
                  <a:srgbClr val="000000"/>
                </a:solidFill>
              </a:rPr>
              <a:t> 2020, LIFE…</a:t>
            </a:r>
            <a:r>
              <a:rPr lang="en-GB" sz="1800" dirty="0" smtClean="0">
                <a:solidFill>
                  <a:srgbClr val="000000"/>
                </a:solidFill>
              </a:rPr>
              <a:t>)</a:t>
            </a:r>
            <a:endParaRPr lang="cs-CZ" sz="1800" dirty="0" smtClean="0">
              <a:solidFill>
                <a:srgbClr val="000000"/>
              </a:solidFill>
            </a:endParaRPr>
          </a:p>
          <a:p>
            <a:endParaRPr lang="cs-CZ" sz="1800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Pouhé </a:t>
            </a:r>
            <a:r>
              <a:rPr lang="cs-CZ" sz="1800" dirty="0">
                <a:solidFill>
                  <a:srgbClr val="000000"/>
                </a:solidFill>
              </a:rPr>
              <a:t>duplikování</a:t>
            </a:r>
            <a:r>
              <a:rPr lang="en-US" sz="1800" dirty="0">
                <a:solidFill>
                  <a:srgbClr val="000000"/>
                </a:solidFill>
              </a:rPr>
              <a:t>/</a:t>
            </a:r>
            <a:r>
              <a:rPr lang="cs-CZ" sz="1800" dirty="0">
                <a:solidFill>
                  <a:srgbClr val="000000"/>
                </a:solidFill>
              </a:rPr>
              <a:t>reprodukce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existujících výsledků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- - -&gt; </a:t>
            </a:r>
            <a:r>
              <a:rPr lang="cs-CZ" sz="1800" u="sng" dirty="0">
                <a:solidFill>
                  <a:srgbClr val="000000"/>
                </a:solidFill>
              </a:rPr>
              <a:t>je vyloučené</a:t>
            </a:r>
            <a:endParaRPr lang="en-US" sz="1800" u="sng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800" dirty="0" err="1" smtClean="0">
                <a:solidFill>
                  <a:srgbClr val="000000"/>
                </a:solidFill>
              </a:rPr>
              <a:t>Proje</a:t>
            </a:r>
            <a:r>
              <a:rPr lang="cs-CZ" sz="1800" dirty="0" err="1">
                <a:solidFill>
                  <a:srgbClr val="000000"/>
                </a:solidFill>
              </a:rPr>
              <a:t>kty</a:t>
            </a:r>
            <a:r>
              <a:rPr lang="cs-CZ" sz="1800" dirty="0">
                <a:solidFill>
                  <a:srgbClr val="000000"/>
                </a:solidFill>
              </a:rPr>
              <a:t> budou mít za cíl určit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konkrétní aktivity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pro využití výsledků</a:t>
            </a:r>
            <a:r>
              <a:rPr lang="en-US" sz="1800" dirty="0">
                <a:solidFill>
                  <a:srgbClr val="000000"/>
                </a:solidFill>
              </a:rPr>
              <a:t>, </a:t>
            </a:r>
            <a:r>
              <a:rPr lang="cs-CZ" sz="1800" dirty="0">
                <a:solidFill>
                  <a:srgbClr val="000000"/>
                </a:solidFill>
              </a:rPr>
              <a:t>případně je koordinovat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s dalšími nástroji </a:t>
            </a:r>
            <a:r>
              <a:rPr lang="en-US" sz="1800" dirty="0">
                <a:solidFill>
                  <a:srgbClr val="000000"/>
                </a:solidFill>
              </a:rPr>
              <a:t>EU</a:t>
            </a:r>
            <a:r>
              <a:rPr lang="cs-CZ" sz="1800" dirty="0">
                <a:solidFill>
                  <a:srgbClr val="000000"/>
                </a:solidFill>
              </a:rPr>
              <a:t> 		</a:t>
            </a:r>
            <a:r>
              <a:rPr lang="cs-CZ" sz="1800" dirty="0" smtClean="0">
                <a:solidFill>
                  <a:srgbClr val="000000"/>
                </a:solidFill>
              </a:rPr>
              <a:t>Příklad</a:t>
            </a:r>
            <a:r>
              <a:rPr lang="cs-CZ" sz="1800" dirty="0">
                <a:solidFill>
                  <a:srgbClr val="000000"/>
                </a:solidFill>
              </a:rPr>
              <a:t>: </a:t>
            </a:r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cs-CZ" sz="1800" dirty="0">
                <a:solidFill>
                  <a:srgbClr val="000000"/>
                </a:solidFill>
              </a:rPr>
              <a:t>	</a:t>
            </a:r>
            <a:r>
              <a:rPr lang="cs-CZ" sz="1800" dirty="0" smtClean="0">
                <a:solidFill>
                  <a:srgbClr val="000000"/>
                </a:solidFill>
              </a:rPr>
              <a:t>					v </a:t>
            </a:r>
            <a:r>
              <a:rPr lang="cs-CZ" sz="1800" b="1" dirty="0" err="1">
                <a:solidFill>
                  <a:srgbClr val="7E93A5"/>
                </a:solidFill>
              </a:rPr>
              <a:t>Application</a:t>
            </a:r>
            <a:r>
              <a:rPr lang="cs-CZ" sz="1800" b="1" dirty="0">
                <a:solidFill>
                  <a:srgbClr val="7E93A5"/>
                </a:solidFill>
              </a:rPr>
              <a:t> </a:t>
            </a:r>
            <a:r>
              <a:rPr lang="cs-CZ" sz="1800" b="1" dirty="0" err="1" smtClean="0">
                <a:solidFill>
                  <a:srgbClr val="7E93A5"/>
                </a:solidFill>
              </a:rPr>
              <a:t>Manual</a:t>
            </a:r>
            <a:endParaRPr lang="cs-CZ" sz="1800" dirty="0" smtClean="0">
              <a:solidFill>
                <a:srgbClr val="000000"/>
              </a:solidFill>
            </a:endParaRPr>
          </a:p>
          <a:p>
            <a:endParaRPr lang="en-GB" sz="1800" dirty="0">
              <a:solidFill>
                <a:srgbClr val="000000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016829" y="2048837"/>
            <a:ext cx="555171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296863" y="1137684"/>
            <a:ext cx="8562975" cy="992367"/>
          </a:xfrm>
        </p:spPr>
        <p:txBody>
          <a:bodyPr/>
          <a:lstStyle/>
          <a:p>
            <a:r>
              <a:rPr lang="cs-CZ" dirty="0" smtClean="0"/>
              <a:t>Cíl výzvy - kapitalizační</a:t>
            </a:r>
            <a:endParaRPr lang="cs-CZ" dirty="0"/>
          </a:p>
        </p:txBody>
      </p:sp>
      <p:sp>
        <p:nvSpPr>
          <p:cNvPr id="4" name="Šipka doprava 3"/>
          <p:cNvSpPr/>
          <p:nvPr/>
        </p:nvSpPr>
        <p:spPr>
          <a:xfrm>
            <a:off x="4662897" y="565141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497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54726" y="365975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4. výzva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platzhalter 6"/>
          <p:cNvSpPr txBox="1">
            <a:spLocks/>
          </p:cNvSpPr>
          <p:nvPr/>
        </p:nvSpPr>
        <p:spPr>
          <a:xfrm>
            <a:off x="654756" y="1261761"/>
            <a:ext cx="8461898" cy="4930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Dostupný rozpočet </a:t>
            </a:r>
            <a:r>
              <a:rPr lang="en-US" sz="1800" dirty="0" smtClean="0">
                <a:solidFill>
                  <a:srgbClr val="000000"/>
                </a:solidFill>
              </a:rPr>
              <a:t>ERDF </a:t>
            </a:r>
            <a:r>
              <a:rPr lang="cs-CZ" sz="1800" dirty="0" smtClean="0">
                <a:solidFill>
                  <a:srgbClr val="000000"/>
                </a:solidFill>
              </a:rPr>
              <a:t>pro 4. výzvu</a:t>
            </a:r>
            <a:r>
              <a:rPr lang="en-US" sz="1800" dirty="0" smtClean="0">
                <a:solidFill>
                  <a:srgbClr val="000000"/>
                </a:solidFill>
              </a:rPr>
              <a:t>:</a:t>
            </a:r>
            <a:r>
              <a:rPr lang="cs-CZ" sz="1800" dirty="0">
                <a:solidFill>
                  <a:schemeClr val="tx2"/>
                </a:solidFill>
                <a:cs typeface="Raleway"/>
                <a:sym typeface="Wingdings" panose="05000000000000000000" pitchFamily="2" charset="2"/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  <a:cs typeface="Raleway"/>
                <a:sym typeface="Wingdings" panose="05000000000000000000" pitchFamily="2" charset="2"/>
              </a:rPr>
              <a:t>cca 10 </a:t>
            </a:r>
            <a:r>
              <a:rPr lang="cs-CZ" sz="1800" b="1" dirty="0">
                <a:solidFill>
                  <a:schemeClr val="accent1"/>
                </a:solidFill>
                <a:cs typeface="Raleway"/>
                <a:sym typeface="Wingdings" panose="05000000000000000000" pitchFamily="2" charset="2"/>
              </a:rPr>
              <a:t>mil. EUR </a:t>
            </a:r>
            <a:r>
              <a:rPr lang="cs-CZ" sz="1800" b="1" dirty="0" smtClean="0">
                <a:solidFill>
                  <a:schemeClr val="accent1"/>
                </a:solidFill>
                <a:cs typeface="Raleway"/>
                <a:sym typeface="Wingdings" panose="05000000000000000000" pitchFamily="2" charset="2"/>
              </a:rPr>
              <a:t>ERDF</a:t>
            </a: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u="sng" dirty="0" smtClean="0">
                <a:solidFill>
                  <a:srgbClr val="000000"/>
                </a:solidFill>
              </a:rPr>
              <a:t>Časový plán výzvy</a:t>
            </a:r>
            <a:r>
              <a:rPr lang="en-US" sz="1800" u="sng" dirty="0" smtClean="0">
                <a:solidFill>
                  <a:srgbClr val="000000"/>
                </a:solidFill>
              </a:rPr>
              <a:t>: </a:t>
            </a:r>
            <a:r>
              <a:rPr lang="cs-CZ" sz="1800" b="1" dirty="0" smtClean="0">
                <a:solidFill>
                  <a:schemeClr val="accent1"/>
                </a:solidFill>
              </a:rPr>
              <a:t>4.března 2019 - 5.červenec 2019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cs-CZ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hodnocení a výběr projektů</a:t>
            </a:r>
            <a:r>
              <a:rPr lang="cs-CZ" sz="18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se </a:t>
            </a:r>
            <a:r>
              <a:rPr lang="cs-CZ" sz="1800" dirty="0">
                <a:solidFill>
                  <a:srgbClr val="000000"/>
                </a:solidFill>
              </a:rPr>
              <a:t>uskuteční </a:t>
            </a:r>
            <a:r>
              <a:rPr lang="cs-CZ" sz="1800" b="1" dirty="0" smtClean="0">
                <a:solidFill>
                  <a:schemeClr val="accent1"/>
                </a:solidFill>
              </a:rPr>
              <a:t>v průběhu roku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Podepsání smluv </a:t>
            </a:r>
            <a:r>
              <a:rPr lang="en-US" sz="1800" dirty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cs-CZ" sz="1800" b="1" dirty="0" smtClean="0">
                <a:solidFill>
                  <a:schemeClr val="accent1"/>
                </a:solidFill>
              </a:rPr>
              <a:t> koncem roku 2019</a:t>
            </a:r>
            <a:endParaRPr lang="en-US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Trvání projektu (do 24 měsíců)</a:t>
            </a:r>
            <a:r>
              <a:rPr lang="en-US" sz="1800" dirty="0" smtClean="0">
                <a:solidFill>
                  <a:srgbClr val="000000"/>
                </a:solidFill>
              </a:rPr>
              <a:t>: </a:t>
            </a:r>
            <a:r>
              <a:rPr lang="cs-CZ" sz="1800" dirty="0" smtClean="0">
                <a:solidFill>
                  <a:srgbClr val="000000"/>
                </a:solidFill>
              </a:rPr>
              <a:t>projekty musí být ukončeny nejpozději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dirty="0" smtClean="0">
                <a:solidFill>
                  <a:schemeClr val="accent1"/>
                </a:solidFill>
              </a:rPr>
              <a:t>30.06.2022</a:t>
            </a:r>
            <a:r>
              <a:rPr lang="cs-CZ" sz="1800" b="1" dirty="0">
                <a:solidFill>
                  <a:schemeClr val="accent1"/>
                </a:solidFill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cs-CZ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 více v </a:t>
            </a:r>
            <a:r>
              <a:rPr lang="cs-CZ" sz="1800" dirty="0" smtClean="0">
                <a:solidFill>
                  <a:srgbClr val="000000"/>
                </a:solidFill>
              </a:rPr>
              <a:t>kapitole </a:t>
            </a:r>
            <a:r>
              <a:rPr lang="cs-CZ" sz="1800" dirty="0">
                <a:solidFill>
                  <a:srgbClr val="000000"/>
                </a:solidFill>
              </a:rPr>
              <a:t>D.3.5 Implementačního </a:t>
            </a:r>
            <a:r>
              <a:rPr lang="cs-CZ" sz="1800" dirty="0" smtClean="0">
                <a:solidFill>
                  <a:srgbClr val="000000"/>
                </a:solidFill>
              </a:rPr>
              <a:t>manuálu</a:t>
            </a:r>
          </a:p>
          <a:p>
            <a:endParaRPr lang="cs-CZ" sz="1800" b="1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accent1"/>
                </a:solidFill>
              </a:rPr>
              <a:t>Koordinace: </a:t>
            </a:r>
            <a:r>
              <a:rPr lang="cs-CZ" sz="1800" dirty="0" smtClean="0"/>
              <a:t>projekt koordinuje využití výstupů a výsledků min. 2 projektů CE (</a:t>
            </a:r>
            <a:r>
              <a:rPr lang="cs-CZ" sz="1800" dirty="0" err="1" smtClean="0"/>
              <a:t>předvybraných</a:t>
            </a:r>
            <a:r>
              <a:rPr lang="cs-CZ" sz="1800" dirty="0" smtClean="0"/>
              <a:t> – v příloze AM) a min. 1 projektů z projektu programu přímo řízeného 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b="1" dirty="0" smtClean="0">
                <a:solidFill>
                  <a:schemeClr val="accent1"/>
                </a:solidFill>
              </a:rPr>
              <a:t>Partner</a:t>
            </a:r>
            <a:r>
              <a:rPr lang="cs-CZ" sz="1800" b="1" dirty="0" err="1">
                <a:solidFill>
                  <a:schemeClr val="accent1"/>
                </a:solidFill>
              </a:rPr>
              <a:t>ství</a:t>
            </a:r>
            <a:r>
              <a:rPr lang="en-GB" sz="1800" b="1" dirty="0">
                <a:solidFill>
                  <a:schemeClr val="accent1"/>
                </a:solidFill>
              </a:rPr>
              <a:t>:</a:t>
            </a:r>
            <a:r>
              <a:rPr lang="en-GB" sz="1800" dirty="0">
                <a:solidFill>
                  <a:srgbClr val="000000"/>
                </a:solidFill>
              </a:rPr>
              <a:t> </a:t>
            </a:r>
            <a:r>
              <a:rPr lang="cs-CZ" sz="1800" dirty="0">
                <a:solidFill>
                  <a:srgbClr val="000000"/>
                </a:solidFill>
              </a:rPr>
              <a:t>rozsah není stanoven (představa - </a:t>
            </a:r>
            <a:r>
              <a:rPr lang="en-GB" sz="1800" dirty="0">
                <a:solidFill>
                  <a:srgbClr val="000000"/>
                </a:solidFill>
              </a:rPr>
              <a:t>12 partner</a:t>
            </a:r>
            <a:r>
              <a:rPr lang="cs-CZ" sz="1800" dirty="0">
                <a:solidFill>
                  <a:srgbClr val="000000"/>
                </a:solidFill>
              </a:rPr>
              <a:t>ů ještě </a:t>
            </a:r>
            <a:r>
              <a:rPr lang="cs-CZ" sz="1800" dirty="0" smtClean="0">
                <a:solidFill>
                  <a:srgbClr val="000000"/>
                </a:solidFill>
              </a:rPr>
              <a:t>uspokojivě </a:t>
            </a:r>
            <a:r>
              <a:rPr lang="cs-CZ" sz="1800" dirty="0" err="1" smtClean="0">
                <a:solidFill>
                  <a:srgbClr val="000000"/>
                </a:solidFill>
              </a:rPr>
              <a:t>manažovatelných</a:t>
            </a:r>
            <a:r>
              <a:rPr lang="cs-CZ" sz="1800" dirty="0" smtClean="0">
                <a:solidFill>
                  <a:srgbClr val="000000"/>
                </a:solidFill>
              </a:rPr>
              <a:t>); !!!! je určen</a:t>
            </a:r>
            <a:r>
              <a:rPr lang="en-US" sz="1800" b="1" dirty="0" smtClean="0">
                <a:solidFill>
                  <a:schemeClr val="accent1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minimální podíl </a:t>
            </a:r>
            <a:r>
              <a:rPr lang="cs-CZ" sz="1800" dirty="0" smtClean="0">
                <a:solidFill>
                  <a:srgbClr val="000000"/>
                </a:solidFill>
              </a:rPr>
              <a:t>=&gt; </a:t>
            </a:r>
            <a:r>
              <a:rPr lang="cs-CZ" sz="1800" dirty="0">
                <a:solidFill>
                  <a:srgbClr val="000000"/>
                </a:solidFill>
              </a:rPr>
              <a:t>50% partnerství tvořeno příjemci z projektů </a:t>
            </a:r>
            <a:r>
              <a:rPr lang="cs-CZ" sz="1800" dirty="0" smtClean="0">
                <a:solidFill>
                  <a:srgbClr val="000000"/>
                </a:solidFill>
              </a:rPr>
              <a:t>CE (</a:t>
            </a:r>
            <a:r>
              <a:rPr lang="cs-CZ" sz="1800" dirty="0" err="1" smtClean="0">
                <a:solidFill>
                  <a:srgbClr val="000000"/>
                </a:solidFill>
              </a:rPr>
              <a:t>předvybraných</a:t>
            </a:r>
            <a:r>
              <a:rPr lang="cs-CZ" sz="1800" dirty="0" smtClean="0">
                <a:solidFill>
                  <a:srgbClr val="000000"/>
                </a:solidFill>
              </a:rPr>
              <a:t> – v příloze AM), min. 1 partner z projektu řízeného přímo EU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rgbClr val="000000"/>
                </a:solidFill>
              </a:rPr>
              <a:t> </a:t>
            </a:r>
            <a:r>
              <a:rPr lang="cs-CZ" sz="1800" b="1" dirty="0" smtClean="0">
                <a:solidFill>
                  <a:schemeClr val="accent1"/>
                </a:solidFill>
              </a:rPr>
              <a:t>Povinná </a:t>
            </a:r>
            <a:r>
              <a:rPr lang="cs-CZ" sz="1800" b="1" dirty="0">
                <a:solidFill>
                  <a:schemeClr val="accent1"/>
                </a:solidFill>
              </a:rPr>
              <a:t>konzultace záměru</a:t>
            </a:r>
            <a:endParaRPr lang="en-GB" sz="1800" b="1" dirty="0">
              <a:solidFill>
                <a:schemeClr val="accent1"/>
              </a:solidFill>
            </a:endParaRPr>
          </a:p>
          <a:p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Freeform 34"/>
          <p:cNvSpPr>
            <a:spLocks noChangeArrowheads="1"/>
          </p:cNvSpPr>
          <p:nvPr/>
        </p:nvSpPr>
        <p:spPr bwMode="auto">
          <a:xfrm>
            <a:off x="193721" y="2607200"/>
            <a:ext cx="337574" cy="596031"/>
          </a:xfrm>
          <a:custGeom>
            <a:avLst/>
            <a:gdLst>
              <a:gd name="T0" fmla="*/ 283 w 284"/>
              <a:gd name="T1" fmla="*/ 115 h 497"/>
              <a:gd name="T2" fmla="*/ 283 w 284"/>
              <a:gd name="T3" fmla="*/ 115 h 497"/>
              <a:gd name="T4" fmla="*/ 283 w 284"/>
              <a:gd name="T5" fmla="*/ 62 h 497"/>
              <a:gd name="T6" fmla="*/ 142 w 284"/>
              <a:gd name="T7" fmla="*/ 0 h 497"/>
              <a:gd name="T8" fmla="*/ 0 w 284"/>
              <a:gd name="T9" fmla="*/ 62 h 497"/>
              <a:gd name="T10" fmla="*/ 0 w 284"/>
              <a:gd name="T11" fmla="*/ 115 h 497"/>
              <a:gd name="T12" fmla="*/ 97 w 284"/>
              <a:gd name="T13" fmla="*/ 248 h 497"/>
              <a:gd name="T14" fmla="*/ 0 w 284"/>
              <a:gd name="T15" fmla="*/ 381 h 497"/>
              <a:gd name="T16" fmla="*/ 0 w 284"/>
              <a:gd name="T17" fmla="*/ 443 h 497"/>
              <a:gd name="T18" fmla="*/ 142 w 284"/>
              <a:gd name="T19" fmla="*/ 496 h 497"/>
              <a:gd name="T20" fmla="*/ 283 w 284"/>
              <a:gd name="T21" fmla="*/ 443 h 497"/>
              <a:gd name="T22" fmla="*/ 283 w 284"/>
              <a:gd name="T23" fmla="*/ 381 h 497"/>
              <a:gd name="T24" fmla="*/ 186 w 284"/>
              <a:gd name="T25" fmla="*/ 248 h 497"/>
              <a:gd name="T26" fmla="*/ 283 w 284"/>
              <a:gd name="T27" fmla="*/ 115 h 497"/>
              <a:gd name="T28" fmla="*/ 44 w 284"/>
              <a:gd name="T29" fmla="*/ 62 h 497"/>
              <a:gd name="T30" fmla="*/ 44 w 284"/>
              <a:gd name="T31" fmla="*/ 62 h 497"/>
              <a:gd name="T32" fmla="*/ 142 w 284"/>
              <a:gd name="T33" fmla="*/ 35 h 497"/>
              <a:gd name="T34" fmla="*/ 239 w 284"/>
              <a:gd name="T35" fmla="*/ 62 h 497"/>
              <a:gd name="T36" fmla="*/ 248 w 284"/>
              <a:gd name="T37" fmla="*/ 71 h 497"/>
              <a:gd name="T38" fmla="*/ 142 w 284"/>
              <a:gd name="T39" fmla="*/ 97 h 497"/>
              <a:gd name="T40" fmla="*/ 35 w 284"/>
              <a:gd name="T41" fmla="*/ 71 h 497"/>
              <a:gd name="T42" fmla="*/ 44 w 284"/>
              <a:gd name="T43" fmla="*/ 62 h 497"/>
              <a:gd name="T44" fmla="*/ 151 w 284"/>
              <a:gd name="T45" fmla="*/ 248 h 497"/>
              <a:gd name="T46" fmla="*/ 151 w 284"/>
              <a:gd name="T47" fmla="*/ 248 h 497"/>
              <a:gd name="T48" fmla="*/ 204 w 284"/>
              <a:gd name="T49" fmla="*/ 328 h 497"/>
              <a:gd name="T50" fmla="*/ 248 w 284"/>
              <a:gd name="T51" fmla="*/ 381 h 497"/>
              <a:gd name="T52" fmla="*/ 248 w 284"/>
              <a:gd name="T53" fmla="*/ 416 h 497"/>
              <a:gd name="T54" fmla="*/ 151 w 284"/>
              <a:gd name="T55" fmla="*/ 354 h 497"/>
              <a:gd name="T56" fmla="*/ 133 w 284"/>
              <a:gd name="T57" fmla="*/ 354 h 497"/>
              <a:gd name="T58" fmla="*/ 35 w 284"/>
              <a:gd name="T59" fmla="*/ 416 h 497"/>
              <a:gd name="T60" fmla="*/ 35 w 284"/>
              <a:gd name="T61" fmla="*/ 381 h 497"/>
              <a:gd name="T62" fmla="*/ 80 w 284"/>
              <a:gd name="T63" fmla="*/ 328 h 497"/>
              <a:gd name="T64" fmla="*/ 133 w 284"/>
              <a:gd name="T65" fmla="*/ 248 h 497"/>
              <a:gd name="T66" fmla="*/ 80 w 284"/>
              <a:gd name="T67" fmla="*/ 177 h 497"/>
              <a:gd name="T68" fmla="*/ 35 w 284"/>
              <a:gd name="T69" fmla="*/ 115 h 497"/>
              <a:gd name="T70" fmla="*/ 35 w 284"/>
              <a:gd name="T71" fmla="*/ 88 h 497"/>
              <a:gd name="T72" fmla="*/ 142 w 284"/>
              <a:gd name="T73" fmla="*/ 115 h 497"/>
              <a:gd name="T74" fmla="*/ 248 w 284"/>
              <a:gd name="T75" fmla="*/ 88 h 497"/>
              <a:gd name="T76" fmla="*/ 248 w 284"/>
              <a:gd name="T77" fmla="*/ 115 h 497"/>
              <a:gd name="T78" fmla="*/ 204 w 284"/>
              <a:gd name="T79" fmla="*/ 177 h 497"/>
              <a:gd name="T80" fmla="*/ 151 w 284"/>
              <a:gd name="T81" fmla="*/ 2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84" h="497">
                <a:moveTo>
                  <a:pt x="283" y="115"/>
                </a:moveTo>
                <a:lnTo>
                  <a:pt x="283" y="115"/>
                </a:lnTo>
                <a:cubicBezTo>
                  <a:pt x="283" y="62"/>
                  <a:pt x="283" y="62"/>
                  <a:pt x="283" y="62"/>
                </a:cubicBezTo>
                <a:cubicBezTo>
                  <a:pt x="283" y="35"/>
                  <a:pt x="221" y="0"/>
                  <a:pt x="142" y="0"/>
                </a:cubicBezTo>
                <a:cubicBezTo>
                  <a:pt x="61" y="0"/>
                  <a:pt x="0" y="35"/>
                  <a:pt x="0" y="62"/>
                </a:cubicBezTo>
                <a:cubicBezTo>
                  <a:pt x="0" y="62"/>
                  <a:pt x="0" y="62"/>
                  <a:pt x="0" y="115"/>
                </a:cubicBezTo>
                <a:cubicBezTo>
                  <a:pt x="0" y="168"/>
                  <a:pt x="97" y="213"/>
                  <a:pt x="97" y="248"/>
                </a:cubicBezTo>
                <a:cubicBezTo>
                  <a:pt x="97" y="292"/>
                  <a:pt x="0" y="328"/>
                  <a:pt x="0" y="381"/>
                </a:cubicBezTo>
                <a:cubicBezTo>
                  <a:pt x="0" y="434"/>
                  <a:pt x="0" y="443"/>
                  <a:pt x="0" y="443"/>
                </a:cubicBezTo>
                <a:cubicBezTo>
                  <a:pt x="0" y="460"/>
                  <a:pt x="61" y="496"/>
                  <a:pt x="142" y="496"/>
                </a:cubicBezTo>
                <a:cubicBezTo>
                  <a:pt x="221" y="496"/>
                  <a:pt x="283" y="460"/>
                  <a:pt x="283" y="443"/>
                </a:cubicBezTo>
                <a:cubicBezTo>
                  <a:pt x="283" y="443"/>
                  <a:pt x="283" y="434"/>
                  <a:pt x="283" y="381"/>
                </a:cubicBezTo>
                <a:cubicBezTo>
                  <a:pt x="283" y="328"/>
                  <a:pt x="186" y="292"/>
                  <a:pt x="186" y="248"/>
                </a:cubicBezTo>
                <a:cubicBezTo>
                  <a:pt x="186" y="213"/>
                  <a:pt x="283" y="168"/>
                  <a:pt x="283" y="115"/>
                </a:cubicBezTo>
                <a:close/>
                <a:moveTo>
                  <a:pt x="44" y="62"/>
                </a:moveTo>
                <a:lnTo>
                  <a:pt x="44" y="62"/>
                </a:lnTo>
                <a:cubicBezTo>
                  <a:pt x="61" y="53"/>
                  <a:pt x="88" y="35"/>
                  <a:pt x="142" y="35"/>
                </a:cubicBezTo>
                <a:cubicBezTo>
                  <a:pt x="195" y="35"/>
                  <a:pt x="239" y="62"/>
                  <a:pt x="239" y="62"/>
                </a:cubicBezTo>
                <a:cubicBezTo>
                  <a:pt x="248" y="62"/>
                  <a:pt x="257" y="71"/>
                  <a:pt x="248" y="71"/>
                </a:cubicBezTo>
                <a:cubicBezTo>
                  <a:pt x="230" y="88"/>
                  <a:pt x="186" y="97"/>
                  <a:pt x="142" y="97"/>
                </a:cubicBezTo>
                <a:cubicBezTo>
                  <a:pt x="97" y="97"/>
                  <a:pt x="53" y="88"/>
                  <a:pt x="35" y="71"/>
                </a:cubicBezTo>
                <a:cubicBezTo>
                  <a:pt x="26" y="71"/>
                  <a:pt x="44" y="62"/>
                  <a:pt x="44" y="62"/>
                </a:cubicBezTo>
                <a:close/>
                <a:moveTo>
                  <a:pt x="151" y="248"/>
                </a:moveTo>
                <a:lnTo>
                  <a:pt x="151" y="248"/>
                </a:lnTo>
                <a:cubicBezTo>
                  <a:pt x="151" y="283"/>
                  <a:pt x="177" y="301"/>
                  <a:pt x="204" y="328"/>
                </a:cubicBezTo>
                <a:cubicBezTo>
                  <a:pt x="221" y="345"/>
                  <a:pt x="248" y="372"/>
                  <a:pt x="248" y="381"/>
                </a:cubicBezTo>
                <a:cubicBezTo>
                  <a:pt x="248" y="416"/>
                  <a:pt x="248" y="416"/>
                  <a:pt x="248" y="416"/>
                </a:cubicBezTo>
                <a:cubicBezTo>
                  <a:pt x="230" y="407"/>
                  <a:pt x="151" y="390"/>
                  <a:pt x="151" y="354"/>
                </a:cubicBezTo>
                <a:cubicBezTo>
                  <a:pt x="151" y="337"/>
                  <a:pt x="133" y="337"/>
                  <a:pt x="133" y="354"/>
                </a:cubicBezTo>
                <a:cubicBezTo>
                  <a:pt x="133" y="390"/>
                  <a:pt x="61" y="407"/>
                  <a:pt x="35" y="416"/>
                </a:cubicBezTo>
                <a:cubicBezTo>
                  <a:pt x="35" y="381"/>
                  <a:pt x="35" y="381"/>
                  <a:pt x="35" y="381"/>
                </a:cubicBezTo>
                <a:cubicBezTo>
                  <a:pt x="35" y="372"/>
                  <a:pt x="61" y="345"/>
                  <a:pt x="80" y="328"/>
                </a:cubicBezTo>
                <a:cubicBezTo>
                  <a:pt x="106" y="301"/>
                  <a:pt x="133" y="283"/>
                  <a:pt x="133" y="248"/>
                </a:cubicBezTo>
                <a:cubicBezTo>
                  <a:pt x="133" y="222"/>
                  <a:pt x="106" y="203"/>
                  <a:pt x="80" y="177"/>
                </a:cubicBezTo>
                <a:cubicBezTo>
                  <a:pt x="61" y="159"/>
                  <a:pt x="35" y="132"/>
                  <a:pt x="35" y="115"/>
                </a:cubicBezTo>
                <a:cubicBezTo>
                  <a:pt x="35" y="88"/>
                  <a:pt x="35" y="88"/>
                  <a:pt x="35" y="88"/>
                </a:cubicBezTo>
                <a:cubicBezTo>
                  <a:pt x="61" y="106"/>
                  <a:pt x="97" y="115"/>
                  <a:pt x="142" y="115"/>
                </a:cubicBezTo>
                <a:cubicBezTo>
                  <a:pt x="186" y="115"/>
                  <a:pt x="230" y="106"/>
                  <a:pt x="248" y="88"/>
                </a:cubicBezTo>
                <a:cubicBezTo>
                  <a:pt x="248" y="115"/>
                  <a:pt x="248" y="115"/>
                  <a:pt x="248" y="115"/>
                </a:cubicBezTo>
                <a:cubicBezTo>
                  <a:pt x="248" y="132"/>
                  <a:pt x="221" y="159"/>
                  <a:pt x="204" y="177"/>
                </a:cubicBezTo>
                <a:cubicBezTo>
                  <a:pt x="177" y="203"/>
                  <a:pt x="151" y="222"/>
                  <a:pt x="151" y="24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8" name="Freeform 116"/>
          <p:cNvSpPr>
            <a:spLocks noChangeArrowheads="1"/>
          </p:cNvSpPr>
          <p:nvPr/>
        </p:nvSpPr>
        <p:spPr bwMode="auto">
          <a:xfrm>
            <a:off x="56888" y="1737008"/>
            <a:ext cx="532736" cy="553830"/>
          </a:xfrm>
          <a:custGeom>
            <a:avLst/>
            <a:gdLst>
              <a:gd name="T0" fmla="*/ 400 w 445"/>
              <a:gd name="T1" fmla="*/ 159 h 462"/>
              <a:gd name="T2" fmla="*/ 400 w 445"/>
              <a:gd name="T3" fmla="*/ 159 h 462"/>
              <a:gd name="T4" fmla="*/ 266 w 445"/>
              <a:gd name="T5" fmla="*/ 8 h 462"/>
              <a:gd name="T6" fmla="*/ 36 w 445"/>
              <a:gd name="T7" fmla="*/ 248 h 462"/>
              <a:gd name="T8" fmla="*/ 9 w 445"/>
              <a:gd name="T9" fmla="*/ 319 h 462"/>
              <a:gd name="T10" fmla="*/ 81 w 445"/>
              <a:gd name="T11" fmla="*/ 355 h 462"/>
              <a:gd name="T12" fmla="*/ 98 w 445"/>
              <a:gd name="T13" fmla="*/ 346 h 462"/>
              <a:gd name="T14" fmla="*/ 134 w 445"/>
              <a:gd name="T15" fmla="*/ 372 h 462"/>
              <a:gd name="T16" fmla="*/ 160 w 445"/>
              <a:gd name="T17" fmla="*/ 434 h 462"/>
              <a:gd name="T18" fmla="*/ 187 w 445"/>
              <a:gd name="T19" fmla="*/ 452 h 462"/>
              <a:gd name="T20" fmla="*/ 240 w 445"/>
              <a:gd name="T21" fmla="*/ 434 h 462"/>
              <a:gd name="T22" fmla="*/ 249 w 445"/>
              <a:gd name="T23" fmla="*/ 416 h 462"/>
              <a:gd name="T24" fmla="*/ 231 w 445"/>
              <a:gd name="T25" fmla="*/ 390 h 462"/>
              <a:gd name="T26" fmla="*/ 204 w 445"/>
              <a:gd name="T27" fmla="*/ 337 h 462"/>
              <a:gd name="T28" fmla="*/ 231 w 445"/>
              <a:gd name="T29" fmla="*/ 310 h 462"/>
              <a:gd name="T30" fmla="*/ 417 w 445"/>
              <a:gd name="T31" fmla="*/ 355 h 462"/>
              <a:gd name="T32" fmla="*/ 400 w 445"/>
              <a:gd name="T33" fmla="*/ 159 h 462"/>
              <a:gd name="T34" fmla="*/ 390 w 445"/>
              <a:gd name="T35" fmla="*/ 310 h 462"/>
              <a:gd name="T36" fmla="*/ 390 w 445"/>
              <a:gd name="T37" fmla="*/ 310 h 462"/>
              <a:gd name="T38" fmla="*/ 302 w 445"/>
              <a:gd name="T39" fmla="*/ 204 h 462"/>
              <a:gd name="T40" fmla="*/ 284 w 445"/>
              <a:gd name="T41" fmla="*/ 62 h 462"/>
              <a:gd name="T42" fmla="*/ 364 w 445"/>
              <a:gd name="T43" fmla="*/ 177 h 462"/>
              <a:gd name="T44" fmla="*/ 390 w 445"/>
              <a:gd name="T45" fmla="*/ 31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8318" y="1132029"/>
            <a:ext cx="474707" cy="532736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b="1" dirty="0">
                <a:solidFill>
                  <a:schemeClr val="accent1"/>
                </a:solidFill>
              </a:rPr>
              <a:t>€</a:t>
            </a:r>
          </a:p>
        </p:txBody>
      </p:sp>
    </p:spTree>
    <p:extLst>
      <p:ext uri="{BB962C8B-B14F-4D97-AF65-F5344CB8AC3E}">
        <p14:creationId xmlns:p14="http://schemas.microsoft.com/office/powerpoint/2010/main" val="164666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06736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69580" y="341197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4. výzva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290512" y="3772902"/>
            <a:ext cx="8562975" cy="563043"/>
          </a:xfrm>
        </p:spPr>
        <p:txBody>
          <a:bodyPr/>
          <a:lstStyle/>
          <a:p>
            <a:r>
              <a:rPr lang="cs-CZ" dirty="0" smtClean="0"/>
              <a:t> </a:t>
            </a:r>
            <a:endParaRPr lang="en-GB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501799"/>
              </p:ext>
            </p:extLst>
          </p:nvPr>
        </p:nvGraphicFramePr>
        <p:xfrm>
          <a:off x="145255" y="977507"/>
          <a:ext cx="8853487" cy="5023243"/>
        </p:xfrm>
        <a:graphic>
          <a:graphicData uri="http://schemas.openxmlformats.org/drawingml/2006/table">
            <a:tbl>
              <a:tblPr firstRow="1" firstCol="1" bandRow="1"/>
              <a:tblGrid>
                <a:gridCol w="3188475">
                  <a:extLst>
                    <a:ext uri="{9D8B030D-6E8A-4147-A177-3AD203B41FA5}">
                      <a16:colId xmlns:a16="http://schemas.microsoft.com/office/drawing/2014/main" val="2813255043"/>
                    </a:ext>
                  </a:extLst>
                </a:gridCol>
                <a:gridCol w="472966">
                  <a:extLst>
                    <a:ext uri="{9D8B030D-6E8A-4147-A177-3AD203B41FA5}">
                      <a16:colId xmlns:a16="http://schemas.microsoft.com/office/drawing/2014/main" val="1879962359"/>
                    </a:ext>
                  </a:extLst>
                </a:gridCol>
                <a:gridCol w="567558">
                  <a:extLst>
                    <a:ext uri="{9D8B030D-6E8A-4147-A177-3AD203B41FA5}">
                      <a16:colId xmlns:a16="http://schemas.microsoft.com/office/drawing/2014/main" val="3698517099"/>
                    </a:ext>
                  </a:extLst>
                </a:gridCol>
                <a:gridCol w="4624488">
                  <a:extLst>
                    <a:ext uri="{9D8B030D-6E8A-4147-A177-3AD203B41FA5}">
                      <a16:colId xmlns:a16="http://schemas.microsoft.com/office/drawing/2014/main" val="2715911862"/>
                    </a:ext>
                  </a:extLst>
                </a:gridCol>
              </a:tblGrid>
              <a:tr h="295181">
                <a:tc>
                  <a:txBody>
                    <a:bodyPr/>
                    <a:lstStyle/>
                    <a:p>
                      <a:pPr marL="900430" marR="2095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600" b="1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Topic/thematic cluster</a:t>
                      </a:r>
                      <a:endParaRPr lang="cs-CZ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ABB1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ABB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00430" marR="1228725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600" b="1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Specific objective</a:t>
                      </a:r>
                      <a:endParaRPr lang="cs-CZ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0ABB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2656162"/>
                  </a:ext>
                </a:extLst>
              </a:tr>
              <a:tr h="705144">
                <a:tc>
                  <a:txBody>
                    <a:bodyPr/>
                    <a:lstStyle/>
                    <a:p>
                      <a:pPr marL="0" marR="215265" lvl="0" indent="0"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cs-CZ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I. </a:t>
                      </a:r>
                      <a:r>
                        <a:rPr lang="en-GB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Industry </a:t>
                      </a:r>
                      <a:r>
                        <a:rPr lang="en-GB" sz="1400" b="1" u="none" strike="noStrike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4.0/advanced manufacturing</a:t>
                      </a:r>
                      <a:endParaRPr lang="cs-CZ" sz="1400" u="none" strike="no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1.1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 marR="215265" algn="just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To improve sustainable linkages among actors of the innovation systems for strengthening regional innovation capacity in central Europe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561242"/>
                  </a:ext>
                </a:extLst>
              </a:tr>
              <a:tr h="698401">
                <a:tc>
                  <a:txBody>
                    <a:bodyPr/>
                    <a:lstStyle/>
                    <a:p>
                      <a:pPr marL="0" marR="215265" lvl="0" indent="0" algn="l" fontAlgn="base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cs-CZ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II. </a:t>
                      </a:r>
                      <a:r>
                        <a:rPr lang="en-GB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Social </a:t>
                      </a:r>
                      <a:r>
                        <a:rPr lang="en-GB" sz="1400" b="1" u="none" strike="noStrike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entrepreneurship</a:t>
                      </a:r>
                      <a:endParaRPr lang="cs-CZ" sz="1400" u="none" strike="no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1.2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 marR="215265" algn="just" defTabSz="913878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+mn-cs"/>
                        </a:rPr>
                        <a:t>To improve skills and entrepreneurial competences for advancing economic and social innovation in central European regions</a:t>
                      </a:r>
                      <a:endParaRPr lang="cs-CZ" sz="1400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0186103"/>
                  </a:ext>
                </a:extLst>
              </a:tr>
              <a:tr h="698401">
                <a:tc>
                  <a:txBody>
                    <a:bodyPr/>
                    <a:lstStyle/>
                    <a:p>
                      <a:pPr marL="0" marR="215265" lvl="0" indent="0" algn="l" fontAlgn="base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cs-CZ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III. </a:t>
                      </a:r>
                      <a:r>
                        <a:rPr lang="en-GB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Energy </a:t>
                      </a:r>
                      <a:r>
                        <a:rPr lang="en-GB" sz="1400" b="1" u="none" strike="noStrike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efficient renovation of public buildings in cities</a:t>
                      </a:r>
                      <a:endParaRPr lang="cs-CZ" sz="1400" u="none" strike="no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2.1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 marR="215265" algn="just" defTabSz="913878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+mn-cs"/>
                        </a:rPr>
                        <a:t>To develop and implement solutions for increasing energy efficiency and renewable energy usage in public infrastructures</a:t>
                      </a:r>
                      <a:endParaRPr lang="cs-CZ" sz="1400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7244649"/>
                  </a:ext>
                </a:extLst>
              </a:tr>
              <a:tr h="523801">
                <a:tc>
                  <a:txBody>
                    <a:bodyPr/>
                    <a:lstStyle/>
                    <a:p>
                      <a:pPr marL="0" marR="215265" lvl="0" indent="0" algn="l" fontAlgn="base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cs-CZ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IV. </a:t>
                      </a:r>
                      <a:r>
                        <a:rPr lang="en-GB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Low </a:t>
                      </a:r>
                      <a:r>
                        <a:rPr lang="en-GB" sz="1400" b="1" u="none" strike="noStrike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carbon mobility and urban air quality</a:t>
                      </a:r>
                      <a:endParaRPr lang="cs-CZ" sz="1400" u="none" strike="no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2.3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 marR="215265" algn="just" defTabSz="913878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+mn-cs"/>
                        </a:rPr>
                        <a:t>To improve capacities for mobility planning in functional urban areas to lower CO2 emissions</a:t>
                      </a:r>
                      <a:endParaRPr lang="cs-CZ" sz="1400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943572"/>
                  </a:ext>
                </a:extLst>
              </a:tr>
              <a:tr h="698401">
                <a:tc>
                  <a:txBody>
                    <a:bodyPr/>
                    <a:lstStyle/>
                    <a:p>
                      <a:pPr marL="0" marR="215265" lvl="0" indent="0" algn="l" fontAlgn="base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cs-CZ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V. </a:t>
                      </a:r>
                      <a:r>
                        <a:rPr lang="en-GB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Climate </a:t>
                      </a:r>
                      <a:r>
                        <a:rPr lang="en-GB" sz="1400" b="1" u="none" strike="noStrike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change adaptation and risk prevention</a:t>
                      </a:r>
                      <a:endParaRPr lang="cs-CZ" sz="1400" u="none" strike="no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3.1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 marR="215265" algn="just" defTabSz="913878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+mn-cs"/>
                        </a:rPr>
                        <a:t>To improve integrated environmental management capacities for the protection and sustainable use of natural heritage and resources</a:t>
                      </a:r>
                      <a:endParaRPr lang="cs-CZ" sz="1400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928202"/>
                  </a:ext>
                </a:extLst>
              </a:tr>
              <a:tr h="523801">
                <a:tc>
                  <a:txBody>
                    <a:bodyPr/>
                    <a:lstStyle/>
                    <a:p>
                      <a:pPr marL="0" marR="215265" lvl="0" indent="0" algn="l" fontAlgn="base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cs-CZ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V. </a:t>
                      </a:r>
                      <a:r>
                        <a:rPr lang="en-GB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Cultural </a:t>
                      </a:r>
                      <a:r>
                        <a:rPr lang="en-GB" sz="1400" b="1" u="none" strike="noStrike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heritage (sites &amp; buildings) at risk</a:t>
                      </a:r>
                      <a:endParaRPr lang="cs-CZ" sz="1400" u="none" strike="no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3.2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 marR="215265" algn="just" defTabSz="913878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+mn-cs"/>
                        </a:rPr>
                        <a:t>To improve capacities for the sustainable use of cultural heritage and resources</a:t>
                      </a:r>
                      <a:endParaRPr lang="cs-CZ" sz="1400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5884074"/>
                  </a:ext>
                </a:extLst>
              </a:tr>
              <a:tr h="705144">
                <a:tc>
                  <a:txBody>
                    <a:bodyPr/>
                    <a:lstStyle/>
                    <a:p>
                      <a:pPr marL="0" marR="215265" lvl="0" indent="0" algn="l" fontAlgn="base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None/>
                      </a:pPr>
                      <a:r>
                        <a:rPr lang="cs-CZ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VI. </a:t>
                      </a:r>
                      <a:r>
                        <a:rPr lang="en-GB" sz="1400" b="1" u="none" strike="noStrike" dirty="0" smtClean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Accessibility </a:t>
                      </a:r>
                      <a:r>
                        <a:rPr lang="en-GB" sz="1400" b="1" u="none" strike="noStrike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for peripheral and border regions to TEN-T CNC networks / nodes</a:t>
                      </a:r>
                      <a:endParaRPr lang="cs-CZ" sz="1400" u="none" strike="noStrike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" marR="215265"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</a:rPr>
                        <a:t>4.1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000" marR="215265" algn="just" defTabSz="913878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Times New Roman" panose="02020603050405020304" pitchFamily="18" charset="0"/>
                          <a:cs typeface="+mn-cs"/>
                        </a:rPr>
                        <a:t>To improve planning and coordination of regional passenger transport systems for better connections to national and European transport networks</a:t>
                      </a:r>
                      <a:endParaRPr lang="cs-CZ" sz="1400" kern="1200" dirty="0">
                        <a:solidFill>
                          <a:schemeClr val="tx1"/>
                        </a:solidFill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3420" marR="43420" marT="0" marB="0" anchor="ctr">
                    <a:lnL>
                      <a:noFill/>
                    </a:lnL>
                    <a:lnR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AB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294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47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855" y="5061944"/>
            <a:ext cx="9060873" cy="931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96865" y="1152083"/>
            <a:ext cx="8562975" cy="739311"/>
          </a:xfrm>
        </p:spPr>
        <p:txBody>
          <a:bodyPr/>
          <a:lstStyle/>
          <a:p>
            <a:r>
              <a:rPr lang="cs-CZ" dirty="0" err="1" smtClean="0"/>
              <a:t>Website</a:t>
            </a:r>
            <a:r>
              <a:rPr lang="cs-CZ" dirty="0"/>
              <a:t> </a:t>
            </a:r>
            <a:r>
              <a:rPr lang="cs-CZ" dirty="0" smtClean="0"/>
              <a:t>/ banner PROJECTS 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57" y="1465492"/>
            <a:ext cx="4951119" cy="1991627"/>
          </a:xfrm>
          <a:prstGeom prst="rect">
            <a:avLst/>
          </a:prstGeom>
        </p:spPr>
      </p:pic>
      <p:sp>
        <p:nvSpPr>
          <p:cNvPr id="9" name="Zahnutá šipka dolů 8"/>
          <p:cNvSpPr/>
          <p:nvPr/>
        </p:nvSpPr>
        <p:spPr>
          <a:xfrm rot="12987228">
            <a:off x="455878" y="2896330"/>
            <a:ext cx="3144055" cy="66362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497" y="3592921"/>
            <a:ext cx="5370342" cy="2260872"/>
          </a:xfrm>
          <a:prstGeom prst="rect">
            <a:avLst/>
          </a:prstGeom>
        </p:spPr>
      </p:pic>
      <p:sp>
        <p:nvSpPr>
          <p:cNvPr id="11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5078576" y="1900308"/>
            <a:ext cx="3781263" cy="146010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800" dirty="0" err="1"/>
              <a:t>Xls</a:t>
            </a:r>
            <a:r>
              <a:rPr lang="cs-CZ" sz="1800" dirty="0"/>
              <a:t>. </a:t>
            </a:r>
            <a:r>
              <a:rPr lang="cs-CZ" sz="1800" dirty="0" smtClean="0"/>
              <a:t>tabulka </a:t>
            </a:r>
            <a:r>
              <a:rPr lang="cs-CZ" sz="1800" dirty="0"/>
              <a:t>*</a:t>
            </a:r>
            <a:r>
              <a:rPr lang="cs-CZ" sz="1800" i="1" dirty="0"/>
              <a:t>LIST OF OPERATIONS </a:t>
            </a:r>
            <a:r>
              <a:rPr lang="cs-CZ" sz="1800" i="1" dirty="0" err="1" smtClean="0"/>
              <a:t>available</a:t>
            </a:r>
            <a:r>
              <a:rPr lang="cs-CZ" sz="1800" i="1" dirty="0" smtClean="0"/>
              <a:t>*</a:t>
            </a:r>
            <a:r>
              <a:rPr lang="cs-CZ" sz="1800" dirty="0" smtClean="0"/>
              <a:t> obsahuje základní popis projektů a projektových partnerů zapojených ve výzvě 1 a 2</a:t>
            </a:r>
            <a:endParaRPr lang="cs-CZ" sz="1800" dirty="0"/>
          </a:p>
        </p:txBody>
      </p:sp>
      <p:sp>
        <p:nvSpPr>
          <p:cNvPr id="12" name="Zástupný symbol pro text 2"/>
          <p:cNvSpPr txBox="1">
            <a:spLocks/>
          </p:cNvSpPr>
          <p:nvPr/>
        </p:nvSpPr>
        <p:spPr>
          <a:xfrm>
            <a:off x="13854" y="4365144"/>
            <a:ext cx="3656468" cy="112199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800" dirty="0"/>
          </a:p>
        </p:txBody>
      </p:sp>
      <p:sp>
        <p:nvSpPr>
          <p:cNvPr id="3" name="Obdélník 2"/>
          <p:cNvSpPr/>
          <p:nvPr/>
        </p:nvSpPr>
        <p:spPr>
          <a:xfrm>
            <a:off x="13854" y="436514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PROJECT WEBSITES </a:t>
            </a:r>
            <a:endParaRPr lang="cs-CZ" sz="1800" dirty="0" smtClean="0">
              <a:solidFill>
                <a:srgbClr val="000000"/>
              </a:solidFill>
            </a:endParaRPr>
          </a:p>
          <a:p>
            <a:r>
              <a:rPr lang="cs-CZ" sz="1800" dirty="0">
                <a:solidFill>
                  <a:srgbClr val="000000"/>
                </a:solidFill>
              </a:rPr>
              <a:t>	</a:t>
            </a:r>
            <a:r>
              <a:rPr lang="cs-CZ" sz="1800" dirty="0" smtClean="0">
                <a:solidFill>
                  <a:srgbClr val="000000"/>
                </a:solidFill>
              </a:rPr>
              <a:t>– dění v projektech</a:t>
            </a:r>
            <a:endParaRPr lang="cs-CZ" sz="1800" dirty="0">
              <a:solidFill>
                <a:srgbClr val="000000"/>
              </a:solidFill>
            </a:endParaRPr>
          </a:p>
          <a:p>
            <a:r>
              <a:rPr lang="cs-CZ" sz="1800" dirty="0">
                <a:solidFill>
                  <a:srgbClr val="000000"/>
                </a:solidFill>
              </a:rPr>
              <a:t>      </a:t>
            </a:r>
            <a:r>
              <a:rPr lang="cs-CZ" sz="1800" dirty="0" smtClean="0">
                <a:solidFill>
                  <a:srgbClr val="000000"/>
                </a:solidFill>
              </a:rPr>
              <a:t>projekty podle </a:t>
            </a:r>
            <a:r>
              <a:rPr lang="cs-CZ" sz="1800" b="1" dirty="0">
                <a:solidFill>
                  <a:schemeClr val="accent1"/>
                </a:solidFill>
                <a:latin typeface="Trebuchet MS" pitchFamily="34" charset="0"/>
              </a:rPr>
              <a:t>4 </a:t>
            </a:r>
            <a:r>
              <a:rPr lang="cs-CZ" sz="1800" b="1" dirty="0" smtClean="0">
                <a:solidFill>
                  <a:schemeClr val="accent1"/>
                </a:solidFill>
                <a:latin typeface="Trebuchet MS" pitchFamily="34" charset="0"/>
              </a:rPr>
              <a:t>PRIORIT</a:t>
            </a:r>
            <a:endParaRPr lang="cs-CZ" sz="1800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13" name="Titel 13"/>
          <p:cNvSpPr>
            <a:spLocks noGrp="1"/>
          </p:cNvSpPr>
          <p:nvPr>
            <p:ph type="title"/>
          </p:nvPr>
        </p:nvSpPr>
        <p:spPr>
          <a:xfrm>
            <a:off x="141374" y="386240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Informace o projektech</a:t>
            </a:r>
            <a:endParaRPr lang="de-AT" cap="non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18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842" y="857250"/>
            <a:ext cx="1868317" cy="51435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957235"/>
            <a:ext cx="9144000" cy="1094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288929" y="1175875"/>
            <a:ext cx="8562975" cy="563043"/>
          </a:xfrm>
        </p:spPr>
        <p:txBody>
          <a:bodyPr/>
          <a:lstStyle/>
          <a:p>
            <a:r>
              <a:rPr lang="cs-CZ" dirty="0" err="1" smtClean="0"/>
              <a:t>Projects</a:t>
            </a:r>
            <a:r>
              <a:rPr lang="cs-CZ" dirty="0" smtClean="0"/>
              <a:t> </a:t>
            </a:r>
            <a:r>
              <a:rPr lang="cs-CZ" dirty="0" err="1" smtClean="0"/>
              <a:t>info</a:t>
            </a:r>
            <a:endParaRPr lang="en-GB" dirty="0"/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300728" y="1738917"/>
            <a:ext cx="5463716" cy="29361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STORIES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  <a:hlinkClick r:id="rId4"/>
              </a:rPr>
              <a:t>www.interreg-central.eu/cooperationiscentral</a:t>
            </a: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PROJECTS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err="1">
                <a:solidFill>
                  <a:srgbClr val="000000"/>
                </a:solidFill>
              </a:rPr>
              <a:t>Events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  <a:r>
              <a:rPr lang="cs-CZ" sz="1800" dirty="0" err="1">
                <a:solidFill>
                  <a:srgbClr val="000000"/>
                </a:solidFill>
              </a:rPr>
              <a:t>News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    pilot </a:t>
            </a:r>
            <a:r>
              <a:rPr lang="cs-CZ" sz="1800" dirty="0" err="1">
                <a:solidFill>
                  <a:srgbClr val="000000"/>
                </a:solidFill>
              </a:rPr>
              <a:t>activities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  <a:r>
              <a:rPr lang="cs-CZ" sz="1800" dirty="0" err="1">
                <a:solidFill>
                  <a:srgbClr val="000000"/>
                </a:solidFill>
              </a:rPr>
              <a:t>studies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    </a:t>
            </a:r>
            <a:r>
              <a:rPr lang="cs-CZ" sz="1800" dirty="0" err="1">
                <a:solidFill>
                  <a:srgbClr val="000000"/>
                </a:solidFill>
              </a:rPr>
              <a:t>partners</a:t>
            </a:r>
            <a:r>
              <a:rPr lang="cs-CZ" sz="1800" dirty="0">
                <a:solidFill>
                  <a:srgbClr val="000000"/>
                </a:solidFill>
              </a:rPr>
              <a:t>, </a:t>
            </a:r>
            <a:r>
              <a:rPr lang="cs-CZ" sz="1800" dirty="0" err="1">
                <a:solidFill>
                  <a:srgbClr val="000000"/>
                </a:solidFill>
              </a:rPr>
              <a:t>contacts</a:t>
            </a:r>
            <a:r>
              <a:rPr lang="cs-CZ" sz="1800" dirty="0">
                <a:solidFill>
                  <a:srgbClr val="000000"/>
                </a:solidFill>
              </a:rPr>
              <a:t>,…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046" y="857249"/>
            <a:ext cx="2675257" cy="51435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26345" y="973461"/>
            <a:ext cx="1525559" cy="765456"/>
          </a:xfrm>
          <a:prstGeom prst="rect">
            <a:avLst/>
          </a:prstGeom>
        </p:spPr>
      </p:pic>
      <p:sp>
        <p:nvSpPr>
          <p:cNvPr id="8" name="Titel 13"/>
          <p:cNvSpPr>
            <a:spLocks noGrp="1"/>
          </p:cNvSpPr>
          <p:nvPr>
            <p:ph type="title"/>
          </p:nvPr>
        </p:nvSpPr>
        <p:spPr>
          <a:xfrm>
            <a:off x="141374" y="386240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Informace o projektech</a:t>
            </a:r>
            <a:endParaRPr lang="de-AT" cap="non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1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7455" y="149225"/>
            <a:ext cx="6464731" cy="83024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komunikační aktivity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27455" y="907940"/>
            <a:ext cx="8870673" cy="5366786"/>
          </a:xfrm>
        </p:spPr>
        <p:txBody>
          <a:bodyPr/>
          <a:lstStyle/>
          <a:p>
            <a:endParaRPr lang="cs-CZ" sz="1800" i="1" dirty="0" smtClean="0"/>
          </a:p>
          <a:p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800" b="1" u="sng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16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831" y="1087515"/>
            <a:ext cx="6754083" cy="17200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5" y="3115480"/>
            <a:ext cx="8220391" cy="3060843"/>
          </a:xfrm>
          <a:prstGeom prst="rect">
            <a:avLst/>
          </a:prstGeom>
        </p:spPr>
      </p:pic>
      <p:sp>
        <p:nvSpPr>
          <p:cNvPr id="8" name="Šipka doleva 7"/>
          <p:cNvSpPr/>
          <p:nvPr/>
        </p:nvSpPr>
        <p:spPr>
          <a:xfrm>
            <a:off x="5720316" y="244973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260098" y="2072411"/>
            <a:ext cx="4760516" cy="1093207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Odběr </a:t>
            </a:r>
            <a:r>
              <a:rPr lang="cs-CZ" sz="2200" b="1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newsletteru</a:t>
            </a:r>
            <a:endParaRPr lang="cs-CZ" sz="2200" b="1" dirty="0" smtClean="0">
              <a:solidFill>
                <a:schemeClr val="accent1"/>
              </a:solidFill>
              <a:latin typeface="Trebuchet MS" pitchFamily="34" charset="0"/>
              <a:cs typeface="Raleway"/>
            </a:endParaRPr>
          </a:p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Sekce PROGRAMME na </a:t>
            </a:r>
            <a:r>
              <a:rPr lang="cs-CZ" sz="2200" b="1" dirty="0" err="1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webstránce</a:t>
            </a:r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</a:p>
          <a:p>
            <a:r>
              <a:rPr lang="cs-CZ" sz="22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programu</a:t>
            </a:r>
          </a:p>
        </p:txBody>
      </p:sp>
    </p:spTree>
    <p:extLst>
      <p:ext uri="{BB962C8B-B14F-4D97-AF65-F5344CB8AC3E}">
        <p14:creationId xmlns:p14="http://schemas.microsoft.com/office/powerpoint/2010/main" val="405998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9" y="1765157"/>
            <a:ext cx="4245388" cy="15942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" y="3334005"/>
            <a:ext cx="4250479" cy="25836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01"/>
          <a:stretch/>
        </p:blipFill>
        <p:spPr>
          <a:xfrm>
            <a:off x="4451869" y="1827977"/>
            <a:ext cx="2110797" cy="21478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53"/>
          <a:stretch/>
        </p:blipFill>
        <p:spPr>
          <a:xfrm>
            <a:off x="4459052" y="4146206"/>
            <a:ext cx="2110797" cy="1736676"/>
          </a:xfrm>
          <a:prstGeom prst="rect">
            <a:avLst/>
          </a:prstGeom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-4762" y="1090467"/>
            <a:ext cx="9148762" cy="514505"/>
          </a:xfrm>
        </p:spPr>
        <p:txBody>
          <a:bodyPr>
            <a:normAutofit fontScale="90000"/>
          </a:bodyPr>
          <a:lstStyle/>
          <a:p>
            <a:pPr algn="ctr"/>
            <a:r>
              <a:rPr lang="de-AT" dirty="0" smtClean="0">
                <a:solidFill>
                  <a:schemeClr val="bg1"/>
                </a:solidFill>
              </a:rPr>
              <a:t>#cooperationiscentral: Web and social media</a:t>
            </a:r>
            <a:endParaRPr lang="de-AT" b="0" cap="none" dirty="0">
              <a:solidFill>
                <a:schemeClr val="bg1"/>
              </a:solidFill>
            </a:endParaRPr>
          </a:p>
        </p:txBody>
      </p:sp>
      <p:sp>
        <p:nvSpPr>
          <p:cNvPr id="21" name="Rectangle 16"/>
          <p:cNvSpPr/>
          <p:nvPr/>
        </p:nvSpPr>
        <p:spPr>
          <a:xfrm>
            <a:off x="4459051" y="5575106"/>
            <a:ext cx="81705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400" b="1" dirty="0">
                <a:solidFill>
                  <a:schemeClr val="bg2"/>
                </a:solidFill>
                <a:cs typeface="Raleway"/>
              </a:rPr>
              <a:t>Twitter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sp>
        <p:nvSpPr>
          <p:cNvPr id="10" name="Rectangle 16"/>
          <p:cNvSpPr/>
          <p:nvPr/>
        </p:nvSpPr>
        <p:spPr>
          <a:xfrm>
            <a:off x="4451869" y="3667014"/>
            <a:ext cx="100270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Facebook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6732809" y="1827977"/>
            <a:ext cx="2364190" cy="2147879"/>
            <a:chOff x="6956825" y="747721"/>
            <a:chExt cx="2283217" cy="2077511"/>
          </a:xfrm>
        </p:grpSpPr>
        <p:pic>
          <p:nvPicPr>
            <p:cNvPr id="11" name="Bildplatzhalter 5" descr="(1) Interreg CENTRAL EUROPE Programme: Company Page Admin | LinkedIn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963884" y="747721"/>
              <a:ext cx="2276158" cy="2077511"/>
            </a:xfrm>
            <a:prstGeom prst="rect">
              <a:avLst/>
            </a:prstGeom>
          </p:spPr>
        </p:pic>
        <p:sp>
          <p:nvSpPr>
            <p:cNvPr id="16" name="Rectangle 16"/>
            <p:cNvSpPr/>
            <p:nvPr/>
          </p:nvSpPr>
          <p:spPr>
            <a:xfrm>
              <a:off x="6956825" y="2517455"/>
              <a:ext cx="956257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de-DE" sz="1400" b="1" dirty="0">
                  <a:solidFill>
                    <a:schemeClr val="bg2"/>
                  </a:solidFill>
                  <a:cs typeface="Raleway"/>
                </a:rPr>
                <a:t>LinkedIn</a:t>
              </a:r>
              <a:endParaRPr lang="en-GB" sz="1400" dirty="0">
                <a:solidFill>
                  <a:schemeClr val="bg2"/>
                </a:solidFill>
                <a:cs typeface="Raleway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501966" y="1765158"/>
            <a:ext cx="1794001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Website Story Blog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2809" y="4393905"/>
            <a:ext cx="2364190" cy="1325729"/>
          </a:xfrm>
          <a:prstGeom prst="rect">
            <a:avLst/>
          </a:prstGeom>
        </p:spPr>
      </p:pic>
      <p:sp>
        <p:nvSpPr>
          <p:cNvPr id="18" name="Rectangle 16"/>
          <p:cNvSpPr/>
          <p:nvPr/>
        </p:nvSpPr>
        <p:spPr>
          <a:xfrm>
            <a:off x="6732810" y="5418434"/>
            <a:ext cx="95625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1400" b="1" dirty="0">
                <a:solidFill>
                  <a:schemeClr val="bg2"/>
                </a:solidFill>
                <a:cs typeface="Raleway"/>
              </a:rPr>
              <a:t>YouTube</a:t>
            </a:r>
            <a:endParaRPr lang="en-GB" sz="1400" dirty="0">
              <a:solidFill>
                <a:schemeClr val="bg2"/>
              </a:solidFill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869107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827" y="2795201"/>
            <a:ext cx="4568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Bahnschrift SemiBold" panose="020B0502040204020203" pitchFamily="34" charset="0"/>
              </a:rPr>
              <a:t>Newsletters and Publication</a:t>
            </a:r>
            <a:endParaRPr lang="en-US" sz="1050" b="1" dirty="0">
              <a:solidFill>
                <a:prstClr val="white"/>
              </a:solidFill>
              <a:latin typeface="Bahnschrift SemiLight" panose="020B0502040204020203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841316"/>
            <a:ext cx="7513185" cy="5274191"/>
          </a:xfrm>
          <a:prstGeom prst="rect">
            <a:avLst/>
          </a:prstGeom>
        </p:spPr>
      </p:pic>
      <p:sp>
        <p:nvSpPr>
          <p:cNvPr id="2" name="Šipka nahoru 1"/>
          <p:cNvSpPr/>
          <p:nvPr/>
        </p:nvSpPr>
        <p:spPr>
          <a:xfrm>
            <a:off x="5574182" y="1236268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61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827" y="2795201"/>
            <a:ext cx="4568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Bahnschrift SemiBold" panose="020B0502040204020203" pitchFamily="34" charset="0"/>
              </a:rPr>
              <a:t>Newsletters and Publication</a:t>
            </a:r>
            <a:endParaRPr lang="en-US" sz="1050" b="1" dirty="0">
              <a:solidFill>
                <a:prstClr val="white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5" name="Titel 13"/>
          <p:cNvSpPr>
            <a:spLocks noGrp="1"/>
          </p:cNvSpPr>
          <p:nvPr>
            <p:ph type="title"/>
          </p:nvPr>
        </p:nvSpPr>
        <p:spPr>
          <a:xfrm>
            <a:off x="154726" y="365975"/>
            <a:ext cx="8839479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Národní kontaktní místo</a:t>
            </a:r>
            <a:br>
              <a:rPr lang="cs-CZ" dirty="0" smtClean="0">
                <a:solidFill>
                  <a:srgbClr val="000000"/>
                </a:solidFill>
              </a:rPr>
            </a:b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6" name="Textplatzhalter 6"/>
          <p:cNvSpPr txBox="1">
            <a:spLocks/>
          </p:cNvSpPr>
          <p:nvPr/>
        </p:nvSpPr>
        <p:spPr>
          <a:xfrm>
            <a:off x="170145" y="890611"/>
            <a:ext cx="8752792" cy="4542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Poskytování informací </a:t>
            </a:r>
            <a:r>
              <a:rPr lang="cs-CZ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1800" dirty="0">
                <a:solidFill>
                  <a:srgbClr val="000000"/>
                </a:solidFill>
              </a:rPr>
              <a:t>www.dotaceeu.cz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Pořádání seminářů, konzultačních dnů; konzultace po dohodě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>
                <a:solidFill>
                  <a:srgbClr val="000000"/>
                </a:solidFill>
              </a:rPr>
              <a:t>Zveřejňování dokumentů: </a:t>
            </a:r>
            <a:r>
              <a:rPr lang="cs-CZ" sz="1800" dirty="0" smtClean="0">
                <a:solidFill>
                  <a:srgbClr val="000000"/>
                </a:solidFill>
              </a:rPr>
              <a:t>více v „</a:t>
            </a:r>
            <a:r>
              <a:rPr lang="cs-CZ" sz="1800" dirty="0" smtClean="0">
                <a:solidFill>
                  <a:srgbClr val="7494A4"/>
                </a:solidFill>
              </a:rPr>
              <a:t>Dokumenty</a:t>
            </a:r>
            <a:r>
              <a:rPr lang="cs-CZ" sz="1800" dirty="0" smtClean="0">
                <a:solidFill>
                  <a:srgbClr val="000000"/>
                </a:solidFill>
              </a:rPr>
              <a:t>“, např. </a:t>
            </a:r>
            <a:r>
              <a:rPr lang="cs-CZ" sz="1800" u="sng" dirty="0" smtClean="0">
                <a:solidFill>
                  <a:srgbClr val="000000"/>
                </a:solidFill>
              </a:rPr>
              <a:t>Pokyny pro příjemce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dirty="0" smtClean="0">
                <a:solidFill>
                  <a:srgbClr val="000000"/>
                </a:solidFill>
              </a:rPr>
              <a:t>Vydávání tiskových zpráv</a:t>
            </a:r>
            <a:endParaRPr lang="cs-CZ" sz="1800" dirty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Očekávaná zpětná vazba od partnerů </a:t>
            </a:r>
            <a:r>
              <a:rPr lang="en-US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cs-CZ" sz="1800" b="1" dirty="0" smtClean="0">
                <a:solidFill>
                  <a:schemeClr val="accent1"/>
                </a:solidFill>
              </a:rPr>
              <a:t> informace o zajímavých výstupech, událostech, výsledcích projektů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b="1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b="1" dirty="0" smtClean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1800" b="1" dirty="0">
              <a:solidFill>
                <a:schemeClr val="accent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19. března 2019, MMR Letenská 3</a:t>
            </a:r>
          </a:p>
          <a:p>
            <a:r>
              <a:rPr lang="cs-CZ" sz="1800" dirty="0" smtClean="0"/>
              <a:t>Konzultační den ke 4. výzvě </a:t>
            </a:r>
          </a:p>
          <a:p>
            <a:r>
              <a:rPr lang="cs-CZ" sz="1800" dirty="0" smtClean="0"/>
              <a:t>registrace otevřena</a:t>
            </a:r>
            <a:endParaRPr lang="cs-CZ" sz="18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1800" b="1" dirty="0">
              <a:solidFill>
                <a:schemeClr val="accent1"/>
              </a:solidFill>
            </a:endParaRPr>
          </a:p>
        </p:txBody>
      </p:sp>
      <p:sp>
        <p:nvSpPr>
          <p:cNvPr id="3" name="Výbuch 1 2"/>
          <p:cNvSpPr/>
          <p:nvPr/>
        </p:nvSpPr>
        <p:spPr>
          <a:xfrm>
            <a:off x="7337234" y="751808"/>
            <a:ext cx="1002535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496" y="2795201"/>
            <a:ext cx="4767075" cy="3415997"/>
          </a:xfrm>
          <a:prstGeom prst="rect">
            <a:avLst/>
          </a:prstGeom>
        </p:spPr>
      </p:pic>
      <p:sp>
        <p:nvSpPr>
          <p:cNvPr id="2" name="Výbuch 1 1"/>
          <p:cNvSpPr/>
          <p:nvPr/>
        </p:nvSpPr>
        <p:spPr>
          <a:xfrm>
            <a:off x="283779" y="3026033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282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95943" y="969170"/>
            <a:ext cx="8638774" cy="514505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kontakty</a:t>
            </a:r>
            <a:endParaRPr lang="de-AT" cap="none" dirty="0">
              <a:solidFill>
                <a:srgbClr val="000000"/>
              </a:solidFill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708424" y="1939644"/>
            <a:ext cx="276166" cy="1073834"/>
            <a:chOff x="1608138" y="2776538"/>
            <a:chExt cx="255587" cy="897917"/>
          </a:xfrm>
        </p:grpSpPr>
        <p:sp>
          <p:nvSpPr>
            <p:cNvPr id="9" name="Freeform 27"/>
            <p:cNvSpPr>
              <a:spLocks noEditPoints="1"/>
            </p:cNvSpPr>
            <p:nvPr/>
          </p:nvSpPr>
          <p:spPr bwMode="auto">
            <a:xfrm>
              <a:off x="1660525" y="3560850"/>
              <a:ext cx="173148" cy="113605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2147483647 h 137"/>
                <a:gd name="T4" fmla="*/ 0 w 229"/>
                <a:gd name="T5" fmla="*/ 2147483647 h 137"/>
                <a:gd name="T6" fmla="*/ 0 w 229"/>
                <a:gd name="T7" fmla="*/ 2147483647 h 137"/>
                <a:gd name="T8" fmla="*/ 2147483647 w 229"/>
                <a:gd name="T9" fmla="*/ 2147483647 h 137"/>
                <a:gd name="T10" fmla="*/ 2147483647 w 229"/>
                <a:gd name="T11" fmla="*/ 2147483647 h 137"/>
                <a:gd name="T12" fmla="*/ 2147483647 w 229"/>
                <a:gd name="T13" fmla="*/ 2147483647 h 137"/>
                <a:gd name="T14" fmla="*/ 2147483647 w 229"/>
                <a:gd name="T15" fmla="*/ 0 h 137"/>
                <a:gd name="T16" fmla="*/ 0 w 229"/>
                <a:gd name="T17" fmla="*/ 0 h 137"/>
                <a:gd name="T18" fmla="*/ 2147483647 w 229"/>
                <a:gd name="T19" fmla="*/ 2147483647 h 137"/>
                <a:gd name="T20" fmla="*/ 2147483647 w 229"/>
                <a:gd name="T21" fmla="*/ 2147483647 h 137"/>
                <a:gd name="T22" fmla="*/ 2147483647 w 229"/>
                <a:gd name="T23" fmla="*/ 2147483647 h 137"/>
                <a:gd name="T24" fmla="*/ 2147483647 w 229"/>
                <a:gd name="T25" fmla="*/ 2147483647 h 137"/>
                <a:gd name="T26" fmla="*/ 2147483647 w 229"/>
                <a:gd name="T27" fmla="*/ 2147483647 h 137"/>
                <a:gd name="T28" fmla="*/ 2147483647 w 229"/>
                <a:gd name="T29" fmla="*/ 2147483647 h 137"/>
                <a:gd name="T30" fmla="*/ 2147483647 w 229"/>
                <a:gd name="T31" fmla="*/ 2147483647 h 137"/>
                <a:gd name="T32" fmla="*/ 2147483647 w 229"/>
                <a:gd name="T33" fmla="*/ 2147483647 h 137"/>
                <a:gd name="T34" fmla="*/ 2147483647 w 229"/>
                <a:gd name="T35" fmla="*/ 2147483647 h 137"/>
                <a:gd name="T36" fmla="*/ 2147483647 w 229"/>
                <a:gd name="T37" fmla="*/ 2147483647 h 137"/>
                <a:gd name="T38" fmla="*/ 2147483647 w 229"/>
                <a:gd name="T39" fmla="*/ 2147483647 h 137"/>
                <a:gd name="T40" fmla="*/ 2147483647 w 229"/>
                <a:gd name="T41" fmla="*/ 2147483647 h 137"/>
                <a:gd name="T42" fmla="*/ 2147483647 w 229"/>
                <a:gd name="T43" fmla="*/ 2147483647 h 137"/>
                <a:gd name="T44" fmla="*/ 2147483647 w 229"/>
                <a:gd name="T45" fmla="*/ 2147483647 h 137"/>
                <a:gd name="T46" fmla="*/ 2147483647 w 229"/>
                <a:gd name="T47" fmla="*/ 2147483647 h 137"/>
                <a:gd name="T48" fmla="*/ 2147483647 w 229"/>
                <a:gd name="T49" fmla="*/ 2147483647 h 137"/>
                <a:gd name="T50" fmla="*/ 2147483647 w 229"/>
                <a:gd name="T51" fmla="*/ 2147483647 h 137"/>
                <a:gd name="T52" fmla="*/ 2147483647 w 229"/>
                <a:gd name="T53" fmla="*/ 2147483647 h 137"/>
                <a:gd name="T54" fmla="*/ 2147483647 w 229"/>
                <a:gd name="T55" fmla="*/ 2147483647 h 137"/>
                <a:gd name="T56" fmla="*/ 2147483647 w 229"/>
                <a:gd name="T57" fmla="*/ 2147483647 h 137"/>
                <a:gd name="T58" fmla="*/ 2147483647 w 229"/>
                <a:gd name="T59" fmla="*/ 2147483647 h 137"/>
                <a:gd name="T60" fmla="*/ 2147483647 w 229"/>
                <a:gd name="T61" fmla="*/ 2147483647 h 1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11" name="Freeform 130"/>
            <p:cNvSpPr>
              <a:spLocks noEditPoints="1"/>
            </p:cNvSpPr>
            <p:nvPr/>
          </p:nvSpPr>
          <p:spPr bwMode="auto">
            <a:xfrm>
              <a:off x="1608138" y="2776538"/>
              <a:ext cx="255587" cy="260350"/>
            </a:xfrm>
            <a:custGeom>
              <a:avLst/>
              <a:gdLst>
                <a:gd name="T0" fmla="*/ 0 w 67"/>
                <a:gd name="T1" fmla="*/ 2147483647 h 67"/>
                <a:gd name="T2" fmla="*/ 2147483647 w 67"/>
                <a:gd name="T3" fmla="*/ 2147483647 h 67"/>
                <a:gd name="T4" fmla="*/ 2147483647 w 67"/>
                <a:gd name="T5" fmla="*/ 2147483647 h 67"/>
                <a:gd name="T6" fmla="*/ 2147483647 w 67"/>
                <a:gd name="T7" fmla="*/ 2147483647 h 67"/>
                <a:gd name="T8" fmla="*/ 2147483647 w 67"/>
                <a:gd name="T9" fmla="*/ 2147483647 h 67"/>
                <a:gd name="T10" fmla="*/ 2147483647 w 67"/>
                <a:gd name="T11" fmla="*/ 2147483647 h 67"/>
                <a:gd name="T12" fmla="*/ 2147483647 w 67"/>
                <a:gd name="T13" fmla="*/ 2147483647 h 67"/>
                <a:gd name="T14" fmla="*/ 2147483647 w 67"/>
                <a:gd name="T15" fmla="*/ 2147483647 h 67"/>
                <a:gd name="T16" fmla="*/ 2147483647 w 67"/>
                <a:gd name="T17" fmla="*/ 2147483647 h 67"/>
                <a:gd name="T18" fmla="*/ 2147483647 w 67"/>
                <a:gd name="T19" fmla="*/ 2147483647 h 67"/>
                <a:gd name="T20" fmla="*/ 2147483647 w 67"/>
                <a:gd name="T21" fmla="*/ 2147483647 h 67"/>
                <a:gd name="T22" fmla="*/ 2147483647 w 67"/>
                <a:gd name="T23" fmla="*/ 2147483647 h 67"/>
                <a:gd name="T24" fmla="*/ 2147483647 w 67"/>
                <a:gd name="T25" fmla="*/ 2147483647 h 67"/>
                <a:gd name="T26" fmla="*/ 2147483647 w 67"/>
                <a:gd name="T27" fmla="*/ 2147483647 h 67"/>
                <a:gd name="T28" fmla="*/ 2147483647 w 67"/>
                <a:gd name="T29" fmla="*/ 2147483647 h 67"/>
                <a:gd name="T30" fmla="*/ 2147483647 w 67"/>
                <a:gd name="T31" fmla="*/ 2147483647 h 67"/>
                <a:gd name="T32" fmla="*/ 2147483647 w 67"/>
                <a:gd name="T33" fmla="*/ 2147483647 h 67"/>
                <a:gd name="T34" fmla="*/ 2147483647 w 67"/>
                <a:gd name="T35" fmla="*/ 2147483647 h 67"/>
                <a:gd name="T36" fmla="*/ 2147483647 w 67"/>
                <a:gd name="T37" fmla="*/ 2147483647 h 67"/>
                <a:gd name="T38" fmla="*/ 2147483647 w 67"/>
                <a:gd name="T39" fmla="*/ 2147483647 h 67"/>
                <a:gd name="T40" fmla="*/ 2147483647 w 67"/>
                <a:gd name="T41" fmla="*/ 2147483647 h 67"/>
                <a:gd name="T42" fmla="*/ 2147483647 w 67"/>
                <a:gd name="T43" fmla="*/ 2147483647 h 67"/>
                <a:gd name="T44" fmla="*/ 2147483647 w 67"/>
                <a:gd name="T45" fmla="*/ 2147483647 h 67"/>
                <a:gd name="T46" fmla="*/ 2147483647 w 67"/>
                <a:gd name="T47" fmla="*/ 2147483647 h 67"/>
                <a:gd name="T48" fmla="*/ 2147483647 w 67"/>
                <a:gd name="T49" fmla="*/ 2147483647 h 67"/>
                <a:gd name="T50" fmla="*/ 2147483647 w 67"/>
                <a:gd name="T51" fmla="*/ 2147483647 h 67"/>
                <a:gd name="T52" fmla="*/ 2147483647 w 67"/>
                <a:gd name="T53" fmla="*/ 2147483647 h 67"/>
                <a:gd name="T54" fmla="*/ 2147483647 w 67"/>
                <a:gd name="T55" fmla="*/ 2147483647 h 67"/>
                <a:gd name="T56" fmla="*/ 2147483647 w 67"/>
                <a:gd name="T57" fmla="*/ 2147483647 h 67"/>
                <a:gd name="T58" fmla="*/ 2147483647 w 67"/>
                <a:gd name="T59" fmla="*/ 2147483647 h 67"/>
                <a:gd name="T60" fmla="*/ 2147483647 w 67"/>
                <a:gd name="T61" fmla="*/ 2147483647 h 67"/>
                <a:gd name="T62" fmla="*/ 2147483647 w 67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12" name="Freeform 76"/>
            <p:cNvSpPr>
              <a:spLocks noChangeArrowheads="1"/>
            </p:cNvSpPr>
            <p:nvPr/>
          </p:nvSpPr>
          <p:spPr bwMode="auto">
            <a:xfrm>
              <a:off x="1660525" y="3174902"/>
              <a:ext cx="150812" cy="265113"/>
            </a:xfrm>
            <a:custGeom>
              <a:avLst/>
              <a:gdLst>
                <a:gd name="T0" fmla="*/ 2147483647 w 283"/>
                <a:gd name="T1" fmla="*/ 0 h 489"/>
                <a:gd name="T2" fmla="*/ 2147483647 w 283"/>
                <a:gd name="T3" fmla="*/ 0 h 489"/>
                <a:gd name="T4" fmla="*/ 2147483647 w 283"/>
                <a:gd name="T5" fmla="*/ 0 h 489"/>
                <a:gd name="T6" fmla="*/ 0 w 283"/>
                <a:gd name="T7" fmla="*/ 2147483647 h 489"/>
                <a:gd name="T8" fmla="*/ 0 w 283"/>
                <a:gd name="T9" fmla="*/ 2147483647 h 489"/>
                <a:gd name="T10" fmla="*/ 2147483647 w 283"/>
                <a:gd name="T11" fmla="*/ 2147483647 h 489"/>
                <a:gd name="T12" fmla="*/ 2147483647 w 283"/>
                <a:gd name="T13" fmla="*/ 2147483647 h 489"/>
                <a:gd name="T14" fmla="*/ 2147483647 w 283"/>
                <a:gd name="T15" fmla="*/ 2147483647 h 489"/>
                <a:gd name="T16" fmla="*/ 2147483647 w 283"/>
                <a:gd name="T17" fmla="*/ 2147483647 h 489"/>
                <a:gd name="T18" fmla="*/ 2147483647 w 283"/>
                <a:gd name="T19" fmla="*/ 0 h 489"/>
                <a:gd name="T20" fmla="*/ 2147483647 w 283"/>
                <a:gd name="T21" fmla="*/ 2147483647 h 489"/>
                <a:gd name="T22" fmla="*/ 2147483647 w 283"/>
                <a:gd name="T23" fmla="*/ 2147483647 h 489"/>
                <a:gd name="T24" fmla="*/ 2147483647 w 283"/>
                <a:gd name="T25" fmla="*/ 2147483647 h 489"/>
                <a:gd name="T26" fmla="*/ 2147483647 w 283"/>
                <a:gd name="T27" fmla="*/ 2147483647 h 489"/>
                <a:gd name="T28" fmla="*/ 2147483647 w 283"/>
                <a:gd name="T29" fmla="*/ 2147483647 h 489"/>
                <a:gd name="T30" fmla="*/ 2147483647 w 283"/>
                <a:gd name="T31" fmla="*/ 2147483647 h 489"/>
                <a:gd name="T32" fmla="*/ 2147483647 w 283"/>
                <a:gd name="T33" fmla="*/ 2147483647 h 489"/>
                <a:gd name="T34" fmla="*/ 2147483647 w 283"/>
                <a:gd name="T35" fmla="*/ 2147483647 h 489"/>
                <a:gd name="T36" fmla="*/ 2147483647 w 283"/>
                <a:gd name="T37" fmla="*/ 2147483647 h 489"/>
                <a:gd name="T38" fmla="*/ 2147483647 w 283"/>
                <a:gd name="T39" fmla="*/ 2147483647 h 489"/>
                <a:gd name="T40" fmla="*/ 2147483647 w 283"/>
                <a:gd name="T41" fmla="*/ 2147483647 h 489"/>
                <a:gd name="T42" fmla="*/ 2147483647 w 283"/>
                <a:gd name="T43" fmla="*/ 2147483647 h 4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83" h="489">
                  <a:moveTo>
                    <a:pt x="238" y="0"/>
                  </a:moveTo>
                  <a:lnTo>
                    <a:pt x="238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18"/>
                    <a:pt x="0" y="4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0"/>
                    <a:pt x="17" y="488"/>
                    <a:pt x="44" y="488"/>
                  </a:cubicBezTo>
                  <a:cubicBezTo>
                    <a:pt x="238" y="488"/>
                    <a:pt x="238" y="488"/>
                    <a:pt x="238" y="488"/>
                  </a:cubicBezTo>
                  <a:cubicBezTo>
                    <a:pt x="265" y="488"/>
                    <a:pt x="282" y="460"/>
                    <a:pt x="282" y="43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18"/>
                    <a:pt x="265" y="0"/>
                    <a:pt x="238" y="0"/>
                  </a:cubicBezTo>
                  <a:close/>
                  <a:moveTo>
                    <a:pt x="141" y="460"/>
                  </a:moveTo>
                  <a:lnTo>
                    <a:pt x="141" y="460"/>
                  </a:lnTo>
                  <a:cubicBezTo>
                    <a:pt x="123" y="460"/>
                    <a:pt x="106" y="451"/>
                    <a:pt x="106" y="443"/>
                  </a:cubicBezTo>
                  <a:cubicBezTo>
                    <a:pt x="106" y="425"/>
                    <a:pt x="123" y="416"/>
                    <a:pt x="141" y="416"/>
                  </a:cubicBezTo>
                  <a:cubicBezTo>
                    <a:pt x="159" y="416"/>
                    <a:pt x="176" y="425"/>
                    <a:pt x="176" y="443"/>
                  </a:cubicBezTo>
                  <a:cubicBezTo>
                    <a:pt x="176" y="451"/>
                    <a:pt x="159" y="460"/>
                    <a:pt x="141" y="460"/>
                  </a:cubicBezTo>
                  <a:close/>
                  <a:moveTo>
                    <a:pt x="247" y="390"/>
                  </a:moveTo>
                  <a:lnTo>
                    <a:pt x="247" y="390"/>
                  </a:lnTo>
                  <a:cubicBezTo>
                    <a:pt x="35" y="390"/>
                    <a:pt x="35" y="390"/>
                    <a:pt x="35" y="39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47" y="62"/>
                    <a:pt x="247" y="62"/>
                    <a:pt x="247" y="62"/>
                  </a:cubicBezTo>
                  <a:lnTo>
                    <a:pt x="247" y="3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8405" tIns="19202" rIns="38405" bIns="19202" anchor="ctr"/>
            <a:lstStyle/>
            <a:p>
              <a:endParaRPr lang="cs-CZ"/>
            </a:p>
          </p:txBody>
        </p:sp>
      </p:grpSp>
      <p:pic>
        <p:nvPicPr>
          <p:cNvPr id="17" name="Picture 13" descr="\\ISTORAGE\-Print\MA27\Powerpoint\rep\twitter.em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56" y="3487422"/>
            <a:ext cx="202500" cy="160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2" descr="\\ISTORAGE\-Print\MA27\Powerpoint\rep\linkedin.em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1" y="4789503"/>
            <a:ext cx="202500" cy="18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6" descr="Y:\MA27\Powerpoint\rep\youtube-logo_Petrol.e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2" y="5296941"/>
            <a:ext cx="225425" cy="2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4"/>
          <p:cNvSpPr txBox="1">
            <a:spLocks noChangeArrowheads="1"/>
          </p:cNvSpPr>
          <p:nvPr/>
        </p:nvSpPr>
        <p:spPr bwMode="auto">
          <a:xfrm>
            <a:off x="1382487" y="1519360"/>
            <a:ext cx="7587343" cy="373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de-DE" sz="18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místní rozvoj, Odbor evropské územní spolupráce</a:t>
            </a:r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cs-CZ" altLang="de-DE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office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 Letenská 3, Praha</a:t>
            </a:r>
          </a:p>
          <a:p>
            <a:pPr eaLnBrk="1" hangingPunct="1"/>
            <a:endParaRPr lang="de-DE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224 862 213, 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224 862 260</a:t>
            </a:r>
          </a:p>
          <a:p>
            <a:r>
              <a:rPr lang="cs-CZ" altLang="de-DE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nadnarodni</a:t>
            </a:r>
            <a:r>
              <a:rPr lang="de-DE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@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6"/>
              </a:rPr>
              <a:t>mmr.cz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www.</a:t>
            </a:r>
            <a:r>
              <a:rPr lang="cs-CZ" altLang="de-DE" sz="1800" dirty="0" err="1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dotaceEU</a:t>
            </a:r>
            <a:r>
              <a:rPr lang="de-DE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.</a:t>
            </a:r>
            <a:r>
              <a:rPr lang="cs-CZ" altLang="de-DE" sz="1800" dirty="0" err="1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cz</a:t>
            </a:r>
            <a:r>
              <a:rPr lang="cs-CZ" altLang="de-DE" sz="1800" dirty="0">
                <a:latin typeface="Trebuchet MS" pitchFamily="34" charset="0"/>
                <a:ea typeface="Tahoma" pitchFamily="34" charset="0"/>
                <a:cs typeface="Raleway"/>
                <a:hlinkClick r:id="rId7"/>
              </a:rPr>
              <a:t>/</a:t>
            </a:r>
            <a:r>
              <a:rPr lang="cs-CZ" altLang="de-DE" sz="1800" dirty="0"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Programové období 2014-2020</a:t>
            </a:r>
            <a:r>
              <a:rPr lang="de-DE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</a:p>
          <a:p>
            <a:endParaRPr lang="cs-CZ" sz="1800" dirty="0">
              <a:latin typeface="Trebuchet MS" pitchFamily="34" charset="0"/>
              <a:cs typeface="Raleway"/>
            </a:endParaRPr>
          </a:p>
          <a:p>
            <a:r>
              <a:rPr lang="cs-CZ" sz="1800" dirty="0">
                <a:latin typeface="Trebuchet MS" pitchFamily="34" charset="0"/>
                <a:cs typeface="Raleway"/>
              </a:rPr>
              <a:t>twitter.com/</a:t>
            </a:r>
            <a:r>
              <a:rPr lang="cs-CZ" sz="1800" dirty="0" err="1">
                <a:latin typeface="Trebuchet MS" pitchFamily="34" charset="0"/>
                <a:cs typeface="Raleway"/>
              </a:rPr>
              <a:t>Interreg_CZ</a:t>
            </a:r>
            <a:r>
              <a:rPr lang="cs-CZ" sz="1800" dirty="0">
                <a:latin typeface="Trebuchet MS" pitchFamily="34" charset="0"/>
                <a:cs typeface="Raleway"/>
              </a:rPr>
              <a:t>      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8"/>
              </a:rPr>
              <a:t>@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8"/>
              </a:rPr>
              <a:t>Interreg_CZ</a:t>
            </a:r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9"/>
              </a:rPr>
              <a:t>www.interreg-central.eu</a:t>
            </a:r>
            <a:r>
              <a:rPr lang="cs-CZ" altLang="de-DE" sz="18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  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#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cooperationiscentral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 eaLnBrk="1" hangingPunct="1"/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cs-CZ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endParaRPr lang="de-DE" altLang="de-DE" sz="18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21" name="TextBox 16"/>
          <p:cNvSpPr txBox="1">
            <a:spLocks noChangeArrowheads="1"/>
          </p:cNvSpPr>
          <p:nvPr/>
        </p:nvSpPr>
        <p:spPr bwMode="auto">
          <a:xfrm>
            <a:off x="1017063" y="4750736"/>
            <a:ext cx="71131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800" dirty="0">
                <a:latin typeface="Trebuchet MS" pitchFamily="34" charset="0"/>
                <a:cs typeface="Raleway"/>
              </a:rPr>
              <a:t>      </a:t>
            </a:r>
            <a:r>
              <a:rPr lang="en-GB" sz="1800" dirty="0">
                <a:latin typeface="Trebuchet MS" pitchFamily="34" charset="0"/>
                <a:cs typeface="Raleway"/>
              </a:rPr>
              <a:t>Linkedin.com/in/</a:t>
            </a:r>
            <a:r>
              <a:rPr lang="en-GB" sz="1800" dirty="0" err="1">
                <a:latin typeface="Trebuchet MS" pitchFamily="34" charset="0"/>
                <a:cs typeface="Raleway"/>
              </a:rPr>
              <a:t>interregce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  <a:p>
            <a:pPr>
              <a:lnSpc>
                <a:spcPct val="150000"/>
              </a:lnSpc>
            </a:pPr>
            <a:r>
              <a:rPr lang="cs-CZ" sz="1800" dirty="0">
                <a:latin typeface="Trebuchet MS" pitchFamily="34" charset="0"/>
                <a:cs typeface="Raleway"/>
              </a:rPr>
              <a:t>      </a:t>
            </a:r>
            <a:r>
              <a:rPr lang="en-GB" sz="1800" dirty="0">
                <a:latin typeface="Trebuchet MS" pitchFamily="34" charset="0"/>
                <a:cs typeface="Raleway"/>
              </a:rPr>
              <a:t>youtube.com/</a:t>
            </a:r>
            <a:r>
              <a:rPr lang="en-GB" sz="1800" dirty="0" err="1">
                <a:latin typeface="Trebuchet MS" pitchFamily="34" charset="0"/>
                <a:cs typeface="Raleway"/>
              </a:rPr>
              <a:t>interregcentraleurope</a:t>
            </a:r>
            <a:endParaRPr lang="cs-CZ" altLang="cs-CZ" sz="18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22" name="TextBox 16"/>
          <p:cNvSpPr txBox="1">
            <a:spLocks noChangeArrowheads="1"/>
          </p:cNvSpPr>
          <p:nvPr/>
        </p:nvSpPr>
        <p:spPr bwMode="auto">
          <a:xfrm>
            <a:off x="1376292" y="4543282"/>
            <a:ext cx="60430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de-AT" altLang="cs-CZ" sz="18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facebook.com/</a:t>
            </a:r>
            <a:r>
              <a:rPr lang="cs-CZ" altLang="cs-CZ" sz="18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InterregCE</a:t>
            </a:r>
            <a:r>
              <a:rPr lang="cs-CZ" altLang="cs-CZ" sz="18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      </a:t>
            </a:r>
            <a:r>
              <a:rPr lang="en-GB" sz="1800" dirty="0">
                <a:latin typeface="Trebuchet MS" pitchFamily="34" charset="0"/>
                <a:cs typeface="Raleway"/>
              </a:rPr>
              <a:t>twitter.com/</a:t>
            </a:r>
            <a:r>
              <a:rPr lang="en-GB" sz="1800" dirty="0" err="1">
                <a:latin typeface="Trebuchet MS" pitchFamily="34" charset="0"/>
                <a:cs typeface="Raleway"/>
              </a:rPr>
              <a:t>InterregCE</a:t>
            </a:r>
            <a:endParaRPr lang="en-GB" sz="1800" dirty="0">
              <a:latin typeface="Trebuchet MS" pitchFamily="34" charset="0"/>
              <a:cs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44450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/>
          <p:cNvSpPr>
            <a:spLocks noGrp="1"/>
          </p:cNvSpPr>
          <p:nvPr>
            <p:ph type="title"/>
          </p:nvPr>
        </p:nvSpPr>
        <p:spPr>
          <a:xfrm>
            <a:off x="69011" y="149225"/>
            <a:ext cx="6491278" cy="686006"/>
          </a:xfrm>
        </p:spPr>
        <p:txBody>
          <a:bodyPr/>
          <a:lstStyle/>
          <a:p>
            <a:r>
              <a:rPr lang="cs-CZ" dirty="0" smtClean="0"/>
              <a:t>PREZENTACE v kostce</a:t>
            </a:r>
            <a:endParaRPr lang="de-AT" dirty="0"/>
          </a:p>
        </p:txBody>
      </p:sp>
      <p:sp>
        <p:nvSpPr>
          <p:cNvPr id="28" name="Textplatzhalter 27"/>
          <p:cNvSpPr>
            <a:spLocks noGrp="1"/>
          </p:cNvSpPr>
          <p:nvPr>
            <p:ph type="body" sz="quarter" idx="11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cs-CZ" dirty="0" smtClean="0"/>
              <a:t>Finanční seminář pro příjemce </a:t>
            </a:r>
          </a:p>
          <a:p>
            <a:r>
              <a:rPr lang="cs-CZ" dirty="0"/>
              <a:t>3</a:t>
            </a:r>
            <a:r>
              <a:rPr lang="cs-CZ" dirty="0" smtClean="0"/>
              <a:t>. výzvy programu </a:t>
            </a:r>
            <a:r>
              <a:rPr lang="cs-CZ" dirty="0" err="1" smtClean="0"/>
              <a:t>Interreg</a:t>
            </a:r>
            <a:r>
              <a:rPr lang="cs-CZ" dirty="0" smtClean="0"/>
              <a:t> CENTRAL EUROPE</a:t>
            </a:r>
          </a:p>
          <a:p>
            <a:endParaRPr lang="de-AT" dirty="0"/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/>
              <a:t>Časový plán</a:t>
            </a:r>
          </a:p>
          <a:p>
            <a:endParaRPr lang="cs-CZ" dirty="0" smtClean="0"/>
          </a:p>
          <a:p>
            <a:r>
              <a:rPr lang="cs-CZ" dirty="0" smtClean="0"/>
              <a:t>Alokace a </a:t>
            </a:r>
            <a:r>
              <a:rPr lang="cs-CZ" dirty="0"/>
              <a:t>stav implementace </a:t>
            </a:r>
            <a:r>
              <a:rPr lang="cs-CZ" dirty="0" smtClean="0"/>
              <a:t>programu</a:t>
            </a:r>
          </a:p>
        </p:txBody>
      </p:sp>
      <p:sp>
        <p:nvSpPr>
          <p:cNvPr id="30" name="Textplatzhalter 29"/>
          <p:cNvSpPr>
            <a:spLocks noGrp="1"/>
          </p:cNvSpPr>
          <p:nvPr>
            <p:ph type="body" sz="quarter" idx="13"/>
          </p:nvPr>
        </p:nvSpPr>
        <p:spPr>
          <a:xfrm>
            <a:off x="4673643" y="1323253"/>
            <a:ext cx="1976216" cy="1980390"/>
          </a:xfrm>
        </p:spPr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. </a:t>
            </a:r>
            <a:r>
              <a:rPr lang="cs-CZ" dirty="0"/>
              <a:t>výzva</a:t>
            </a:r>
          </a:p>
          <a:p>
            <a:endParaRPr lang="de-AT" dirty="0"/>
          </a:p>
        </p:txBody>
      </p:sp>
      <p:sp>
        <p:nvSpPr>
          <p:cNvPr id="31" name="Textplatzhalter 30"/>
          <p:cNvSpPr>
            <a:spLocks noGrp="1"/>
          </p:cNvSpPr>
          <p:nvPr>
            <p:ph type="body" sz="quarter" idx="14"/>
          </p:nvPr>
        </p:nvSpPr>
        <p:spPr>
          <a:xfrm>
            <a:off x="6867664" y="1323253"/>
            <a:ext cx="1976216" cy="1980390"/>
          </a:xfrm>
        </p:spPr>
        <p:txBody>
          <a:bodyPr/>
          <a:lstStyle/>
          <a:p>
            <a:r>
              <a:rPr lang="cs-CZ" dirty="0" smtClean="0"/>
              <a:t>Kontakt</a:t>
            </a:r>
            <a:endParaRPr lang="de-AT" dirty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s-CZ" dirty="0"/>
              <a:t>Právní rámec pro výkon kontroly</a:t>
            </a:r>
          </a:p>
          <a:p>
            <a:endParaRPr lang="de-AT" dirty="0"/>
          </a:p>
        </p:txBody>
      </p:sp>
      <p:sp>
        <p:nvSpPr>
          <p:cNvPr id="33" name="Textplatzhalter 3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cs-CZ" dirty="0" smtClean="0"/>
              <a:t>Legislativa a dokumenty</a:t>
            </a:r>
            <a:endParaRPr lang="de-AT" dirty="0"/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cs-CZ" dirty="0"/>
              <a:t>Provádění kontroly</a:t>
            </a:r>
            <a:endParaRPr lang="de-AT" dirty="0"/>
          </a:p>
          <a:p>
            <a:endParaRPr lang="de-AT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071"/>
            <a:ext cx="1591965" cy="34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88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22377"/>
            <a:ext cx="6787305" cy="686006"/>
          </a:xfrm>
        </p:spPr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sz="2400" dirty="0" smtClean="0">
                <a:solidFill>
                  <a:schemeClr val="bg2">
                    <a:lumMod val="75000"/>
                  </a:schemeClr>
                </a:solidFill>
              </a:rPr>
              <a:t>Právní rámec pro výkon kontroly</a:t>
            </a:r>
            <a:endParaRPr lang="de-AT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21" name="Zástupný symbol pro obsah 1"/>
          <p:cNvSpPr txBox="1">
            <a:spLocks/>
          </p:cNvSpPr>
          <p:nvPr/>
        </p:nvSpPr>
        <p:spPr>
          <a:xfrm>
            <a:off x="230716" y="1324477"/>
            <a:ext cx="8798984" cy="4447216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dirty="0" smtClean="0">
                <a:solidFill>
                  <a:schemeClr val="accent1">
                    <a:lumMod val="50000"/>
                  </a:schemeClr>
                </a:solidFill>
              </a:rPr>
              <a:t>Nařízení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EU č. 1299/2013 čl. 23: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za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kontrolu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výdajů zodpovídají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členské státy na jejichž území má sídlo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příjemce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Kontrolní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systém v ČR je centralizovaný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, tzn. kontrolu vykonává jedna pověřená organizace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= Centrum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pro regionální rozvoj České republiky (dále jen „Centrum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“) prostřednictvím svých regionálních oddělení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Na základě rozhodnutí ministryně pro místní rozvoj č. 142/2015 je kontrolou výdajů u programů Evropská územní spolupráce (tedy i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CENTRAL EUROPE) pověřeno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Centrum</a:t>
            </a:r>
          </a:p>
          <a:p>
            <a:pPr marL="0">
              <a:spcBef>
                <a:spcPts val="0"/>
              </a:spcBef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Jenom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Centrum může v ČR vykonávat kontrolu výdajů u programů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EÚS</a:t>
            </a: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Výkon kontroly </a:t>
            </a: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je </a:t>
            </a:r>
            <a:r>
              <a:rPr lang="cs-CZ" altLang="cs-CZ" sz="1600" u="sng" dirty="0">
                <a:solidFill>
                  <a:schemeClr val="accent1">
                    <a:lumMod val="50000"/>
                  </a:schemeClr>
                </a:solidFill>
              </a:rPr>
              <a:t>pro české příjemce bezplatný!!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>
              <a:spcBef>
                <a:spcPts val="0"/>
              </a:spcBef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5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279068" y="4703149"/>
            <a:ext cx="8470231" cy="1348928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Pro způsobilost výdajů platí tato hierarchie: Pravidla EU jsou nadřazena programovým pravidlům, </a:t>
            </a:r>
            <a:r>
              <a:rPr lang="cs-CZ" altLang="cs-CZ" sz="1600" i="1" dirty="0" err="1" smtClean="0">
                <a:solidFill>
                  <a:schemeClr val="accent1">
                    <a:lumMod val="50000"/>
                  </a:schemeClr>
                </a:solidFill>
              </a:rPr>
              <a:t>kt</a:t>
            </a:r>
            <a:r>
              <a:rPr lang="cs-CZ" altLang="cs-CZ" sz="1600" i="1" dirty="0" smtClean="0">
                <a:solidFill>
                  <a:schemeClr val="accent1">
                    <a:lumMod val="50000"/>
                  </a:schemeClr>
                </a:solidFill>
              </a:rPr>
              <a:t>. jsou nadřazena pravidlům národním.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Programové dokumenty upravují oblasti, které nejsou přesné specifikované na úrovni EU a národní pravidla upravují jen ty postupy, které nejsou přesné stanoveny v programových dokumentech.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678" y="1585816"/>
            <a:ext cx="3499711" cy="2282990"/>
          </a:xfrm>
          <a:prstGeom prst="rect">
            <a:avLst/>
          </a:prstGeom>
        </p:spPr>
      </p:pic>
      <p:sp>
        <p:nvSpPr>
          <p:cNvPr id="13" name="Zástupný symbol pro obsah 1"/>
          <p:cNvSpPr txBox="1">
            <a:spLocks/>
          </p:cNvSpPr>
          <p:nvPr/>
        </p:nvSpPr>
        <p:spPr>
          <a:xfrm>
            <a:off x="525658" y="1755256"/>
            <a:ext cx="2778686" cy="169645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buAutoNum type="arabicParenR"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Nařízení EU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2) Programové dokumenty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cs-CZ" altLang="cs-CZ" sz="1600" u="sng" dirty="0" smtClean="0">
                <a:solidFill>
                  <a:schemeClr val="accent1">
                    <a:lumMod val="50000"/>
                  </a:schemeClr>
                </a:solidFill>
              </a:rPr>
              <a:t>Národní dokumenty </a:t>
            </a:r>
            <a:endParaRPr lang="cs-CZ" altLang="cs-CZ" sz="16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18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13" name="Zástupný symbol pro obsah 1"/>
          <p:cNvSpPr txBox="1">
            <a:spLocks/>
          </p:cNvSpPr>
          <p:nvPr/>
        </p:nvSpPr>
        <p:spPr>
          <a:xfrm>
            <a:off x="235176" y="1176926"/>
            <a:ext cx="8528434" cy="441920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800" b="1" u="sng" dirty="0" smtClean="0">
                <a:solidFill>
                  <a:schemeClr val="accent1">
                    <a:lumMod val="50000"/>
                  </a:schemeClr>
                </a:solidFill>
              </a:rPr>
              <a:t>1) Nařízení EU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č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. 1303/2013 – 	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nařízení o obecných ustanoveních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1299/2013 – 	nařízení o Evropské územní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spolupráci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1301/2013 – 	nařízení o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Evropském fondu pro regionální rozvoj (ERDF)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č. 481/2014 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–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	nařízení EK v přenesené pravomoci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o 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způsobilosti výdajů</a:t>
            </a:r>
            <a:endParaRPr lang="cs-CZ" altLang="cs-CZ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2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102413" y="962763"/>
            <a:ext cx="8814816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2)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Programové dokumenty </a:t>
            </a: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Interreg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CENTRAL EUROPE CP - Program spolupráce </a:t>
            </a:r>
            <a:endParaRPr lang="cs-CZ" altLang="cs-CZ" sz="1600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Application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Manual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3rd call – Příručka pro žadatele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http://www.interreg-central.eu/Content.Node/implement/documents.html</a:t>
            </a:r>
            <a:endParaRPr lang="cs-CZ" altLang="cs-CZ" sz="11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800" dirty="0" smtClean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err="1" smtClean="0">
                <a:solidFill>
                  <a:schemeClr val="accent1">
                    <a:lumMod val="50000"/>
                  </a:schemeClr>
                </a:solidFill>
              </a:rPr>
              <a:t>Implementation</a:t>
            </a: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cs-CZ" altLang="cs-CZ" sz="1600" dirty="0" err="1">
                <a:solidFill>
                  <a:schemeClr val="accent1">
                    <a:lumMod val="50000"/>
                  </a:schemeClr>
                </a:solidFill>
              </a:rPr>
              <a:t>Manual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>(verze 3.1 červenec 2018) –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nutno znát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</a:t>
            </a: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://www.interreg-central.eu/Content.Node/implement/documents.html</a:t>
            </a:r>
            <a: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cs-CZ" altLang="cs-CZ" sz="1600" dirty="0">
                <a:solidFill>
                  <a:schemeClr val="accent1">
                    <a:lumMod val="50000"/>
                  </a:schemeClr>
                </a:solidFill>
              </a:rPr>
            </a:b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8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555" y="4074565"/>
            <a:ext cx="1654704" cy="210232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555" y="1733702"/>
            <a:ext cx="1597349" cy="2011120"/>
          </a:xfrm>
          <a:prstGeom prst="rect">
            <a:avLst/>
          </a:prstGeom>
        </p:spPr>
      </p:pic>
      <p:sp>
        <p:nvSpPr>
          <p:cNvPr id="10" name="Ohnutá šipka 9"/>
          <p:cNvSpPr/>
          <p:nvPr/>
        </p:nvSpPr>
        <p:spPr>
          <a:xfrm rot="10800000" flipH="1">
            <a:off x="3767327" y="2739262"/>
            <a:ext cx="907085" cy="687629"/>
          </a:xfrm>
          <a:prstGeom prst="bentArrow">
            <a:avLst>
              <a:gd name="adj1" fmla="val 25000"/>
              <a:gd name="adj2" fmla="val 22872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" name="Ohnutá šipka 12"/>
          <p:cNvSpPr/>
          <p:nvPr/>
        </p:nvSpPr>
        <p:spPr>
          <a:xfrm rot="10800000" flipH="1">
            <a:off x="3767326" y="4781914"/>
            <a:ext cx="907085" cy="687629"/>
          </a:xfrm>
          <a:prstGeom prst="bentArrow">
            <a:avLst>
              <a:gd name="adj1" fmla="val 25000"/>
              <a:gd name="adj2" fmla="val 22872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-2037284" y="4777046"/>
            <a:ext cx="51462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0462" lvl="5" indent="0">
              <a:buClr>
                <a:srgbClr val="7E93A5"/>
              </a:buClr>
              <a:buNone/>
              <a:defRPr/>
            </a:pPr>
            <a:endParaRPr lang="cs-CZ" sz="1100" dirty="0" smtClean="0">
              <a:solidFill>
                <a:srgbClr val="7E93A5"/>
              </a:solidFill>
            </a:endParaRPr>
          </a:p>
          <a:p>
            <a:pPr marL="2170462" lvl="5" indent="0">
              <a:buClr>
                <a:srgbClr val="7E93A5"/>
              </a:buClr>
              <a:buNone/>
              <a:defRPr/>
            </a:pPr>
            <a:r>
              <a:rPr lang="cs-CZ" sz="1100" dirty="0" smtClean="0">
                <a:solidFill>
                  <a:srgbClr val="7E93A5"/>
                </a:solidFill>
              </a:rPr>
              <a:t>IM </a:t>
            </a:r>
            <a:r>
              <a:rPr lang="cs-CZ" sz="1100" dirty="0">
                <a:solidFill>
                  <a:srgbClr val="7E93A5"/>
                </a:solidFill>
              </a:rPr>
              <a:t>obsahuje informace pro všechny partnery popisující požadavky na dokladování jednotlivých typů výdajů, způsobilost, požadavky na kontrolu, harmonogram kontroly a formuláře ke kontrole v AJ </a:t>
            </a:r>
            <a:endParaRPr lang="cs-CZ" sz="1100" b="1" dirty="0">
              <a:solidFill>
                <a:srgbClr val="7E93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3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102413" y="962763"/>
            <a:ext cx="8683142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2)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Programové dokumenty </a:t>
            </a: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 err="1" smtClean="0">
                <a:solidFill>
                  <a:schemeClr val="accent1">
                    <a:lumMod val="50000"/>
                  </a:schemeClr>
                </a:solidFill>
              </a:rPr>
              <a:t>ImplemenationToolboxes</a:t>
            </a: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170462" lvl="5" indent="0">
              <a:spcBef>
                <a:spcPts val="0"/>
              </a:spcBef>
              <a:buNone/>
            </a:pPr>
            <a:endParaRPr lang="cs-CZ" sz="14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04" y="1909554"/>
            <a:ext cx="2199081" cy="326960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2245" y="1765766"/>
            <a:ext cx="2324100" cy="1304925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3153919" y="1415652"/>
            <a:ext cx="1900759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Project management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5751868" y="1667868"/>
            <a:ext cx="29198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00" lvl="3"/>
            <a:r>
              <a:rPr lang="cs-CZ" sz="1000" b="1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Zlehčené </a:t>
            </a:r>
            <a:r>
              <a:rPr lang="cs-CZ" sz="10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reportování</a:t>
            </a:r>
            <a:r>
              <a:rPr lang="de-AT" sz="1000" b="1" dirty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de-AT" sz="1000" b="1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</a:t>
            </a:r>
            <a:r>
              <a:rPr lang="cs-CZ" sz="1000" b="1" dirty="0" smtClean="0">
                <a:solidFill>
                  <a:srgbClr val="7E93A5"/>
                </a:solidFill>
                <a:latin typeface="Trebuchet MS" pitchFamily="34" charset="0"/>
                <a:cs typeface="Raleway"/>
                <a:sym typeface="Wingdings" panose="05000000000000000000" pitchFamily="2" charset="2"/>
              </a:rPr>
              <a:t> </a:t>
            </a:r>
            <a:r>
              <a:rPr lang="cs-CZ" sz="1000" dirty="0" smtClean="0"/>
              <a:t>U </a:t>
            </a:r>
            <a:r>
              <a:rPr lang="cs-CZ" sz="1000" dirty="0"/>
              <a:t>každého druhého</a:t>
            </a:r>
            <a:r>
              <a:rPr lang="en-US" sz="1000" dirty="0"/>
              <a:t> </a:t>
            </a:r>
            <a:r>
              <a:rPr lang="cs-CZ" sz="1000" dirty="0" err="1"/>
              <a:t>reportovacího</a:t>
            </a:r>
            <a:r>
              <a:rPr lang="cs-CZ" sz="1000" dirty="0"/>
              <a:t> období </a:t>
            </a:r>
            <a:r>
              <a:rPr lang="en-US" sz="1000" dirty="0" smtClean="0"/>
              <a:t>(</a:t>
            </a:r>
            <a:r>
              <a:rPr lang="cs-CZ" sz="1000" dirty="0" smtClean="0"/>
              <a:t>u </a:t>
            </a:r>
            <a:r>
              <a:rPr lang="cs-CZ" sz="1000" dirty="0"/>
              <a:t>PR</a:t>
            </a:r>
            <a:r>
              <a:rPr lang="en-US" sz="1000" dirty="0"/>
              <a:t> 2 a</a:t>
            </a:r>
            <a:r>
              <a:rPr lang="cs-CZ" sz="1000" dirty="0"/>
              <a:t> PR</a:t>
            </a:r>
            <a:r>
              <a:rPr lang="en-US" sz="1000" dirty="0"/>
              <a:t> 4 </a:t>
            </a:r>
            <a:r>
              <a:rPr lang="cs-CZ" sz="1000" dirty="0"/>
              <a:t>u projektu trvajícího</a:t>
            </a:r>
            <a:r>
              <a:rPr lang="en-US" sz="1000" dirty="0"/>
              <a:t> 6 </a:t>
            </a:r>
            <a:r>
              <a:rPr lang="cs-CZ" sz="1000" dirty="0"/>
              <a:t>období</a:t>
            </a:r>
            <a:r>
              <a:rPr lang="en-US" sz="1000" dirty="0"/>
              <a:t>) </a:t>
            </a:r>
            <a:r>
              <a:rPr lang="cs-CZ" sz="1000" dirty="0"/>
              <a:t>se od </a:t>
            </a:r>
            <a:r>
              <a:rPr lang="en-US" sz="1000" dirty="0"/>
              <a:t>LP</a:t>
            </a:r>
            <a:r>
              <a:rPr lang="cs-CZ" sz="1000" dirty="0"/>
              <a:t> vyžaduje, aby </a:t>
            </a:r>
            <a:r>
              <a:rPr lang="cs-CZ" sz="1000" dirty="0" smtClean="0"/>
              <a:t>odevzdal </a:t>
            </a:r>
            <a:r>
              <a:rPr lang="cs-CZ" sz="1000" dirty="0"/>
              <a:t>jen zjednodušené</a:t>
            </a:r>
            <a:r>
              <a:rPr lang="en-US" sz="1000" dirty="0"/>
              <a:t> </a:t>
            </a:r>
            <a:r>
              <a:rPr lang="en-US" sz="1000" dirty="0" err="1"/>
              <a:t>ve</a:t>
            </a:r>
            <a:r>
              <a:rPr lang="cs-CZ" sz="1000" dirty="0" err="1"/>
              <a:t>rze</a:t>
            </a:r>
            <a:r>
              <a:rPr lang="en-US" sz="1000" dirty="0"/>
              <a:t> </a:t>
            </a:r>
            <a:r>
              <a:rPr lang="cs-CZ" sz="1000" dirty="0"/>
              <a:t>J</a:t>
            </a:r>
            <a:r>
              <a:rPr lang="en-US" sz="1000" dirty="0" err="1"/>
              <a:t>oint</a:t>
            </a:r>
            <a:r>
              <a:rPr lang="en-US" sz="1000" dirty="0"/>
              <a:t> progress report</a:t>
            </a:r>
            <a:r>
              <a:rPr lang="cs-CZ" sz="1000" dirty="0"/>
              <a:t>-u</a:t>
            </a:r>
            <a:r>
              <a:rPr lang="en-US" sz="1000" dirty="0"/>
              <a:t>. </a:t>
            </a:r>
            <a:r>
              <a:rPr lang="cs-CZ" sz="1000" dirty="0"/>
              <a:t>V těchto</a:t>
            </a:r>
            <a:r>
              <a:rPr lang="en-US" sz="1000" dirty="0"/>
              <a:t> “light” report</a:t>
            </a:r>
            <a:r>
              <a:rPr lang="cs-CZ" sz="1000" dirty="0"/>
              <a:t>ech</a:t>
            </a:r>
            <a:r>
              <a:rPr lang="en-US" sz="1000" dirty="0"/>
              <a:t> LP</a:t>
            </a:r>
            <a:r>
              <a:rPr lang="cs-CZ" sz="1000" dirty="0"/>
              <a:t> uvedou jen obecný popis vývoje projektu</a:t>
            </a:r>
            <a:r>
              <a:rPr lang="en-US" sz="1000" dirty="0"/>
              <a:t> a</a:t>
            </a:r>
            <a:r>
              <a:rPr lang="cs-CZ" sz="1000" dirty="0"/>
              <a:t> úspěchů</a:t>
            </a:r>
            <a:r>
              <a:rPr lang="en-US" sz="1000" dirty="0"/>
              <a:t> a </a:t>
            </a:r>
            <a:r>
              <a:rPr lang="en-US" sz="1000" dirty="0" err="1"/>
              <a:t>poten</a:t>
            </a:r>
            <a:r>
              <a:rPr lang="cs-CZ" sz="1000" dirty="0" err="1"/>
              <a:t>ciálních</a:t>
            </a:r>
            <a:r>
              <a:rPr lang="en-US" sz="1000" dirty="0"/>
              <a:t> </a:t>
            </a:r>
            <a:r>
              <a:rPr lang="en-US" sz="1000" dirty="0" err="1"/>
              <a:t>probl</a:t>
            </a:r>
            <a:r>
              <a:rPr lang="cs-CZ" sz="1000" dirty="0" err="1"/>
              <a:t>émů</a:t>
            </a:r>
            <a:r>
              <a:rPr lang="cs-CZ" sz="1000" dirty="0"/>
              <a:t>, </a:t>
            </a:r>
            <a:r>
              <a:rPr lang="cs-CZ" sz="1000" dirty="0" err="1"/>
              <a:t>kt</a:t>
            </a:r>
            <a:r>
              <a:rPr lang="cs-CZ" sz="1000" dirty="0"/>
              <a:t>. se objevily</a:t>
            </a:r>
            <a:r>
              <a:rPr lang="en-US" sz="1000" dirty="0"/>
              <a:t> </a:t>
            </a:r>
            <a:r>
              <a:rPr lang="cs-CZ" sz="1000" dirty="0"/>
              <a:t>– bez toho, že by museli v reportování zacházet do detailů (</a:t>
            </a:r>
            <a:r>
              <a:rPr lang="en-US" sz="1000" dirty="0"/>
              <a:t>a</a:t>
            </a:r>
            <a:r>
              <a:rPr lang="cs-CZ" sz="1000" dirty="0" err="1"/>
              <a:t>ktivit</a:t>
            </a:r>
            <a:r>
              <a:rPr lang="en-US" sz="1000" dirty="0"/>
              <a:t>, </a:t>
            </a:r>
            <a:r>
              <a:rPr lang="cs-CZ" sz="1000" dirty="0"/>
              <a:t>výstupů, </a:t>
            </a:r>
            <a:r>
              <a:rPr lang="cs-CZ" sz="1000" dirty="0" smtClean="0"/>
              <a:t>indikátorů)</a:t>
            </a:r>
            <a:r>
              <a:rPr lang="en-US" sz="1000" dirty="0"/>
              <a:t>. </a:t>
            </a:r>
            <a:endParaRPr lang="cs-CZ" dirty="0"/>
          </a:p>
        </p:txBody>
      </p:sp>
      <p:sp>
        <p:nvSpPr>
          <p:cNvPr id="20" name="Šipka doprava 19"/>
          <p:cNvSpPr/>
          <p:nvPr/>
        </p:nvSpPr>
        <p:spPr>
          <a:xfrm>
            <a:off x="4674413" y="2224108"/>
            <a:ext cx="931621" cy="728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2245" y="3814129"/>
            <a:ext cx="2800350" cy="222885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3153919" y="3502058"/>
            <a:ext cx="1520846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Project </a:t>
            </a:r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finances</a:t>
            </a:r>
            <a:endParaRPr lang="cs-CZ" sz="1400" b="1" u="sng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25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Zástupný symbol pro obsah 1"/>
          <p:cNvSpPr txBox="1">
            <a:spLocks/>
          </p:cNvSpPr>
          <p:nvPr/>
        </p:nvSpPr>
        <p:spPr>
          <a:xfrm>
            <a:off x="102413" y="962763"/>
            <a:ext cx="8683142" cy="5702732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altLang="cs-CZ" sz="1600" b="1" u="sng" dirty="0" smtClean="0">
                <a:solidFill>
                  <a:schemeClr val="accent1">
                    <a:lumMod val="50000"/>
                  </a:schemeClr>
                </a:solidFill>
              </a:rPr>
              <a:t>2) </a:t>
            </a:r>
            <a:r>
              <a:rPr lang="cs-CZ" altLang="cs-CZ" sz="1600" b="1" u="sng" dirty="0">
                <a:solidFill>
                  <a:schemeClr val="accent1">
                    <a:lumMod val="50000"/>
                  </a:schemeClr>
                </a:solidFill>
              </a:rPr>
              <a:t>Programové dokumenty </a:t>
            </a: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 err="1" smtClean="0">
                <a:solidFill>
                  <a:schemeClr val="accent1">
                    <a:lumMod val="50000"/>
                  </a:schemeClr>
                </a:solidFill>
              </a:rPr>
              <a:t>ImplemenationToolboxes</a:t>
            </a: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2170462" lvl="5" indent="0">
              <a:spcBef>
                <a:spcPts val="0"/>
              </a:spcBef>
              <a:buNone/>
            </a:pPr>
            <a:endParaRPr lang="cs-CZ" sz="1400" dirty="0">
              <a:solidFill>
                <a:srgbClr val="C00000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04" y="1909554"/>
            <a:ext cx="2199081" cy="3269608"/>
          </a:xfrm>
          <a:prstGeom prst="rect">
            <a:avLst/>
          </a:prstGeom>
        </p:spPr>
      </p:pic>
      <p:sp>
        <p:nvSpPr>
          <p:cNvPr id="17" name="TextovéPole 16"/>
          <p:cNvSpPr txBox="1"/>
          <p:nvPr/>
        </p:nvSpPr>
        <p:spPr>
          <a:xfrm>
            <a:off x="3153919" y="1415652"/>
            <a:ext cx="2105943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Project </a:t>
            </a:r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communication</a:t>
            </a:r>
            <a:endParaRPr lang="cs-CZ" sz="1400" b="1" u="sng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3153919" y="3502058"/>
            <a:ext cx="1166583" cy="292988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eMS</a:t>
            </a:r>
            <a:r>
              <a:rPr lang="cs-CZ" sz="1400" b="1" u="sng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cs-CZ" sz="1400" b="1" u="sng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toolbox</a:t>
            </a:r>
            <a:endParaRPr lang="cs-CZ" sz="1400" b="1" u="sng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919" y="1836172"/>
            <a:ext cx="3200847" cy="115268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43" y="3922578"/>
            <a:ext cx="3524742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0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14300" y="149225"/>
            <a:ext cx="6488519" cy="6860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" y="1004102"/>
            <a:ext cx="7819949" cy="5257109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12064" y="5857787"/>
            <a:ext cx="5354726" cy="246821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  <a:latin typeface="Trebuchet MS" pitchFamily="34" charset="0"/>
                <a:cs typeface="Raleway"/>
                <a:hlinkClick r:id="rId5"/>
              </a:rPr>
              <a:t>https://</a:t>
            </a:r>
            <a:r>
              <a:rPr lang="cs-CZ" sz="11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hlinkClick r:id="rId5"/>
              </a:rPr>
              <a:t>www.interreg-central.eu/Content.Node/documents/documents.html</a:t>
            </a:r>
            <a:r>
              <a:rPr lang="cs-CZ" sz="11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530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Legislativa a dokumenty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7" name="Zástupný symbol pro obsah 1"/>
          <p:cNvSpPr txBox="1">
            <a:spLocks/>
          </p:cNvSpPr>
          <p:nvPr/>
        </p:nvSpPr>
        <p:spPr>
          <a:xfrm>
            <a:off x="65837" y="835231"/>
            <a:ext cx="4198925" cy="5314933"/>
          </a:xfrm>
          <a:prstGeom prst="rect">
            <a:avLst/>
          </a:prstGeom>
        </p:spPr>
        <p:txBody>
          <a:bodyPr>
            <a:noAutofit/>
          </a:bodyPr>
          <a:lstStyle>
            <a:lvl1pPr marL="342705" indent="-342705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"/>
              <a:defRPr sz="2400" kern="1200">
                <a:solidFill>
                  <a:schemeClr val="accent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b="1" dirty="0" smtClean="0">
                <a:solidFill>
                  <a:schemeClr val="accent1">
                    <a:lumMod val="50000"/>
                  </a:schemeClr>
                </a:solidFill>
              </a:rPr>
              <a:t>3) </a:t>
            </a:r>
            <a:r>
              <a:rPr lang="cs-CZ" altLang="cs-CZ" sz="1600" b="1" dirty="0">
                <a:solidFill>
                  <a:schemeClr val="accent1">
                    <a:lumMod val="50000"/>
                  </a:schemeClr>
                </a:solidFill>
              </a:rPr>
              <a:t>Národní dokumenty </a:t>
            </a:r>
            <a:endParaRPr lang="cs-CZ" alt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Pokyny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pro příjemce ke kontrole (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vč. příloh)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05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http</a:t>
            </a:r>
            <a:r>
              <a:rPr lang="cs-CZ" altLang="cs-CZ" sz="1050" dirty="0">
                <a:solidFill>
                  <a:schemeClr val="accent1">
                    <a:lumMod val="50000"/>
                  </a:schemeClr>
                </a:solidFill>
                <a:hlinkClick r:id="rId3"/>
              </a:rPr>
              <a:t>://</a:t>
            </a:r>
            <a:r>
              <a:rPr lang="cs-CZ" altLang="cs-CZ" sz="1050" dirty="0" smtClean="0">
                <a:solidFill>
                  <a:schemeClr val="accent1">
                    <a:lumMod val="50000"/>
                  </a:schemeClr>
                </a:solidFill>
                <a:hlinkClick r:id="rId3"/>
              </a:rPr>
              <a:t>www.dotaceeu.cz/cs/Fondy-EU/2014-2020/Operacni-programy/OP-nadnarodni-spoluprace</a:t>
            </a:r>
            <a:endParaRPr lang="cs-CZ" altLang="cs-CZ" sz="105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1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+ Náležitosti dokladování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+ Mzdové sazby typových pozic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100" dirty="0" smtClean="0">
              <a:solidFill>
                <a:schemeClr val="accent1">
                  <a:lumMod val="50000"/>
                </a:schemeClr>
              </a:solidFill>
              <a:hlinkClick r:id="rId4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http</a:t>
            </a:r>
            <a:r>
              <a:rPr lang="cs-CZ" altLang="cs-CZ" sz="1100" dirty="0">
                <a:solidFill>
                  <a:schemeClr val="accent1">
                    <a:lumMod val="50000"/>
                  </a:schemeClr>
                </a:solidFill>
                <a:hlinkClick r:id="rId4"/>
              </a:rPr>
              <a:t>://www.crr.cz/cs/eus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  <a:hlinkClick r:id="rId4"/>
              </a:rPr>
              <a:t>/</a:t>
            </a:r>
            <a:r>
              <a:rPr lang="cs-CZ" altLang="cs-CZ" sz="1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1400" dirty="0" smtClean="0">
                <a:solidFill>
                  <a:schemeClr val="accent1">
                    <a:lumMod val="50000"/>
                  </a:schemeClr>
                </a:solidFill>
              </a:rPr>
              <a:t>zákon </a:t>
            </a:r>
            <a:r>
              <a:rPr lang="cs-CZ" sz="1400" dirty="0">
                <a:solidFill>
                  <a:schemeClr val="accent1">
                    <a:lumMod val="50000"/>
                  </a:schemeClr>
                </a:solidFill>
              </a:rPr>
              <a:t>č. 134/2016 Sb.,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o zadávání 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veřejných zakázek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Tx/>
              <a:buChar char="-"/>
            </a:pP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Metod. </a:t>
            </a:r>
            <a:r>
              <a:rPr lang="cs-CZ" altLang="cs-CZ" sz="1400" dirty="0">
                <a:solidFill>
                  <a:schemeClr val="accent1">
                    <a:lumMod val="50000"/>
                  </a:schemeClr>
                </a:solidFill>
              </a:rPr>
              <a:t>pokyn pro zadávání </a:t>
            </a:r>
            <a:r>
              <a:rPr lang="cs-CZ" altLang="cs-CZ" sz="1400" dirty="0" smtClean="0">
                <a:solidFill>
                  <a:schemeClr val="accent1">
                    <a:lumMod val="50000"/>
                  </a:schemeClr>
                </a:solidFill>
              </a:rPr>
              <a:t>zakázek 2014-2020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altLang="cs-CZ" sz="1600" dirty="0" smtClean="0">
                <a:solidFill>
                  <a:schemeClr val="accent1">
                    <a:lumMod val="50000"/>
                  </a:schemeClr>
                </a:solidFill>
              </a:rPr>
              <a:t>	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314" y="1140904"/>
            <a:ext cx="4984686" cy="516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8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type="body" sz="quarter" idx="10"/>
          </p:nvPr>
        </p:nvSpPr>
        <p:spPr>
          <a:xfrm>
            <a:off x="192505" y="1163429"/>
            <a:ext cx="8571105" cy="47106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000" b="1" u="sng" dirty="0" smtClean="0"/>
              <a:t>Časový harmonogram kontroly</a:t>
            </a:r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  <a:p>
            <a:pPr marL="0" indent="0"/>
            <a:r>
              <a:rPr lang="cs-CZ" altLang="cs-CZ" sz="1800" dirty="0" smtClean="0"/>
              <a:t>CZ partneři předkládají výdaje ke kontrole </a:t>
            </a:r>
            <a:r>
              <a:rPr lang="cs-CZ" altLang="cs-CZ" sz="1800" b="1" dirty="0" smtClean="0"/>
              <a:t>zpravidla každých 6 měsíců, </a:t>
            </a:r>
            <a:r>
              <a:rPr lang="cs-CZ" altLang="cs-CZ" sz="1800" dirty="0" smtClean="0"/>
              <a:t>pokud nárokované výdaje partnera za dané </a:t>
            </a:r>
            <a:r>
              <a:rPr lang="cs-CZ" altLang="cs-CZ" sz="1800" dirty="0" err="1" smtClean="0"/>
              <a:t>reportovací</a:t>
            </a:r>
            <a:r>
              <a:rPr lang="cs-CZ" altLang="cs-CZ" sz="1800" dirty="0" smtClean="0"/>
              <a:t> období jsou </a:t>
            </a:r>
          </a:p>
          <a:p>
            <a:pPr marL="0" indent="0"/>
            <a:endParaRPr lang="cs-CZ" altLang="cs-CZ" sz="1800" dirty="0" smtClean="0"/>
          </a:p>
          <a:p>
            <a:pPr marL="0" indent="0"/>
            <a:r>
              <a:rPr lang="cs-CZ" altLang="cs-CZ" sz="2400" b="1" dirty="0" smtClean="0"/>
              <a:t>˃7.500 EUR</a:t>
            </a:r>
            <a:endParaRPr lang="cs-CZ" altLang="cs-CZ" sz="2400" b="1" dirty="0"/>
          </a:p>
          <a:p>
            <a:pPr marL="0" indent="0"/>
            <a:endParaRPr lang="cs-CZ" altLang="cs-CZ" sz="1800" dirty="0" smtClean="0"/>
          </a:p>
          <a:p>
            <a:pPr marL="0" indent="0"/>
            <a:r>
              <a:rPr lang="cs-CZ" altLang="cs-CZ" sz="1800" dirty="0" smtClean="0"/>
              <a:t>Bez ohledu na tento finanční limit musí příjemci předložit výdaje ke kontrole </a:t>
            </a:r>
            <a:r>
              <a:rPr lang="cs-CZ" altLang="cs-CZ" sz="1800" b="1" dirty="0" smtClean="0"/>
              <a:t>minimálně jednou do roka</a:t>
            </a:r>
            <a:r>
              <a:rPr lang="cs-CZ" altLang="cs-CZ" sz="1800" dirty="0" smtClean="0"/>
              <a:t>. </a:t>
            </a:r>
            <a:endParaRPr lang="cs-CZ" altLang="cs-CZ" sz="1800" b="1" dirty="0" smtClean="0"/>
          </a:p>
          <a:p>
            <a:pPr>
              <a:lnSpc>
                <a:spcPct val="80000"/>
              </a:lnSpc>
            </a:pPr>
            <a:endParaRPr lang="cs-CZ" altLang="cs-CZ" sz="2000" b="1" dirty="0" smtClean="0"/>
          </a:p>
          <a:p>
            <a:pPr>
              <a:lnSpc>
                <a:spcPct val="80000"/>
              </a:lnSpc>
            </a:pPr>
            <a:r>
              <a:rPr lang="cs-CZ" altLang="cs-CZ" sz="2000" b="1" u="sng" dirty="0" smtClean="0"/>
              <a:t>Lhůty</a:t>
            </a:r>
            <a:r>
              <a:rPr lang="cs-CZ" altLang="cs-CZ" sz="2000" b="1" dirty="0" smtClean="0"/>
              <a:t> </a:t>
            </a:r>
            <a:r>
              <a:rPr lang="cs-CZ" altLang="cs-CZ" sz="2000" b="1" dirty="0"/>
              <a:t>pro předkládání dokladů ke kontrole pro příjemce:</a:t>
            </a:r>
          </a:p>
          <a:p>
            <a:pPr>
              <a:lnSpc>
                <a:spcPct val="80000"/>
              </a:lnSpc>
            </a:pPr>
            <a:endParaRPr lang="cs-CZ" altLang="cs-CZ" sz="7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	</a:t>
            </a:r>
            <a:r>
              <a:rPr lang="cs-CZ" altLang="cs-CZ" sz="1800" b="1" dirty="0"/>
              <a:t>do 15 dnů </a:t>
            </a:r>
            <a:r>
              <a:rPr lang="cs-CZ" altLang="cs-CZ" sz="1800" dirty="0"/>
              <a:t>po skončení </a:t>
            </a:r>
            <a:r>
              <a:rPr lang="cs-CZ" altLang="cs-CZ" sz="1800" dirty="0" err="1" smtClean="0"/>
              <a:t>reportovacího</a:t>
            </a:r>
            <a:r>
              <a:rPr lang="cs-CZ" altLang="cs-CZ" sz="1800" dirty="0" smtClean="0"/>
              <a:t> </a:t>
            </a:r>
            <a:r>
              <a:rPr lang="cs-CZ" altLang="cs-CZ" sz="1800" dirty="0"/>
              <a:t>období </a:t>
            </a:r>
          </a:p>
          <a:p>
            <a:pPr>
              <a:lnSpc>
                <a:spcPct val="80000"/>
              </a:lnSpc>
            </a:pPr>
            <a:r>
              <a:rPr lang="cs-CZ" altLang="cs-CZ" sz="1800" dirty="0"/>
              <a:t>		</a:t>
            </a:r>
            <a:r>
              <a:rPr lang="cs-CZ" altLang="cs-CZ" sz="1400" dirty="0"/>
              <a:t>např. </a:t>
            </a:r>
            <a:r>
              <a:rPr lang="cs-CZ" altLang="cs-CZ" sz="1400" dirty="0" err="1"/>
              <a:t>reportovací</a:t>
            </a:r>
            <a:r>
              <a:rPr lang="cs-CZ" altLang="cs-CZ" sz="1400" dirty="0"/>
              <a:t> období od. 1.1. až 30.6. – nutno předložit do 15.7. </a:t>
            </a:r>
            <a:endParaRPr lang="cs-CZ" altLang="cs-CZ" sz="1600" dirty="0"/>
          </a:p>
          <a:p>
            <a:pPr>
              <a:lnSpc>
                <a:spcPct val="80000"/>
              </a:lnSpc>
            </a:pPr>
            <a:endParaRPr lang="cs-CZ" altLang="cs-CZ" sz="1800" dirty="0"/>
          </a:p>
          <a:p>
            <a:pPr>
              <a:lnSpc>
                <a:spcPct val="80000"/>
              </a:lnSpc>
            </a:pPr>
            <a:r>
              <a:rPr lang="cs-CZ" altLang="cs-CZ" sz="1800" dirty="0"/>
              <a:t>	Centrum má </a:t>
            </a:r>
            <a:r>
              <a:rPr lang="cs-CZ" altLang="cs-CZ" sz="1800" b="1" dirty="0"/>
              <a:t>60 dní </a:t>
            </a:r>
            <a:r>
              <a:rPr lang="cs-CZ" altLang="cs-CZ" sz="1800" dirty="0"/>
              <a:t>na kontrolu a vystavení certifikátu</a:t>
            </a:r>
          </a:p>
          <a:p>
            <a:pPr>
              <a:lnSpc>
                <a:spcPct val="80000"/>
              </a:lnSpc>
            </a:pPr>
            <a:endParaRPr lang="cs-CZ" altLang="cs-CZ" sz="1800" dirty="0"/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LP </a:t>
            </a:r>
            <a:r>
              <a:rPr lang="cs-CZ" altLang="cs-CZ" sz="1800" dirty="0"/>
              <a:t>musí </a:t>
            </a:r>
            <a:r>
              <a:rPr lang="cs-CZ" altLang="cs-CZ" sz="1800" b="1" dirty="0"/>
              <a:t>do 3 měsíců </a:t>
            </a:r>
            <a:r>
              <a:rPr lang="cs-CZ" altLang="cs-CZ" sz="1800" dirty="0"/>
              <a:t>po skončení </a:t>
            </a:r>
            <a:r>
              <a:rPr lang="cs-CZ" altLang="cs-CZ" sz="1800" dirty="0" err="1"/>
              <a:t>reportovacího</a:t>
            </a:r>
            <a:r>
              <a:rPr lang="cs-CZ" altLang="cs-CZ" sz="1800" dirty="0"/>
              <a:t> období vložit souhrnnou zprávu za celý projekt a souhrnné výdaje do Monitorovacího systému.  </a:t>
            </a:r>
            <a:endParaRPr lang="cs-CZ" altLang="cs-CZ" sz="1800" dirty="0" smtClean="0"/>
          </a:p>
        </p:txBody>
      </p:sp>
      <p:sp>
        <p:nvSpPr>
          <p:cNvPr id="7" name="Nadpis 6"/>
          <p:cNvSpPr txBox="1">
            <a:spLocks noGrp="1"/>
          </p:cNvSpPr>
          <p:nvPr>
            <p:ph type="title"/>
          </p:nvPr>
        </p:nvSpPr>
        <p:spPr>
          <a:xfrm>
            <a:off x="-4762" y="253700"/>
            <a:ext cx="6607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>
                <a:solidFill>
                  <a:schemeClr val="bg2">
                    <a:lumMod val="75000"/>
                  </a:schemeClr>
                </a:solidFill>
              </a:rPr>
              <a:t>Provádění Kontroly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1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 txBox="1">
            <a:spLocks noGrp="1"/>
          </p:cNvSpPr>
          <p:nvPr>
            <p:ph type="title"/>
          </p:nvPr>
        </p:nvSpPr>
        <p:spPr>
          <a:xfrm>
            <a:off x="-4762" y="199840"/>
            <a:ext cx="6607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chemeClr val="bg2">
                    <a:lumMod val="75000"/>
                  </a:schemeClr>
                </a:solidFill>
              </a:rPr>
              <a:t>Provádění kontroly</a:t>
            </a:r>
            <a:r>
              <a:rPr lang="cs-CZ" sz="3200" b="1" dirty="0" smtClean="0">
                <a:solidFill>
                  <a:srgbClr val="000099"/>
                </a:solidFill>
              </a:rPr>
              <a:t> </a:t>
            </a:r>
            <a:endParaRPr lang="cs-CZ" sz="3200" b="1" dirty="0">
              <a:solidFill>
                <a:srgbClr val="000099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3533702" y="1010653"/>
            <a:ext cx="5345603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6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 err="1" smtClean="0">
                <a:latin typeface="+mj-lt"/>
              </a:rPr>
              <a:t>Reportovací</a:t>
            </a:r>
            <a:r>
              <a:rPr lang="cs-CZ" sz="1400" dirty="0" smtClean="0">
                <a:latin typeface="+mj-lt"/>
              </a:rPr>
              <a:t> proces </a:t>
            </a: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 smtClean="0">
                <a:latin typeface="+mj-lt"/>
              </a:rPr>
              <a:t>viz kapitola B.1 </a:t>
            </a:r>
            <a:r>
              <a:rPr lang="cs-CZ" sz="1400" dirty="0" err="1" smtClean="0">
                <a:latin typeface="+mj-lt"/>
              </a:rPr>
              <a:t>Implementation</a:t>
            </a:r>
            <a:r>
              <a:rPr lang="cs-CZ" sz="1400" dirty="0" smtClean="0">
                <a:latin typeface="+mj-lt"/>
              </a:rPr>
              <a:t> </a:t>
            </a:r>
            <a:r>
              <a:rPr lang="cs-CZ" sz="1400" dirty="0" err="1" smtClean="0">
                <a:latin typeface="+mj-lt"/>
              </a:rPr>
              <a:t>manual</a:t>
            </a: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endParaRPr lang="cs-CZ" sz="1400" dirty="0" smtClean="0">
              <a:latin typeface="+mj-lt"/>
            </a:endParaRP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 smtClean="0">
                <a:latin typeface="+mj-lt"/>
              </a:rPr>
              <a:t>Předkládání </a:t>
            </a:r>
            <a:r>
              <a:rPr lang="cs-CZ" sz="1400" dirty="0">
                <a:latin typeface="+mj-lt"/>
              </a:rPr>
              <a:t>výdajů </a:t>
            </a:r>
            <a:r>
              <a:rPr lang="cs-CZ" sz="1400" dirty="0" smtClean="0">
                <a:latin typeface="+mj-lt"/>
              </a:rPr>
              <a:t>kontrolorovi uskutečňuje partner prostřednictvím monitorovacího systému </a:t>
            </a:r>
            <a:r>
              <a:rPr lang="cs-CZ" sz="1400" dirty="0" err="1" smtClean="0">
                <a:latin typeface="+mj-lt"/>
              </a:rPr>
              <a:t>eMS</a:t>
            </a:r>
            <a:r>
              <a:rPr lang="cs-CZ" sz="1400" dirty="0" smtClean="0">
                <a:latin typeface="+mj-lt"/>
              </a:rPr>
              <a:t>.</a:t>
            </a:r>
          </a:p>
          <a:p>
            <a:pPr defTabSz="913878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</a:pPr>
            <a:r>
              <a:rPr lang="cs-CZ" sz="1400" dirty="0">
                <a:latin typeface="+mj-lt"/>
              </a:rPr>
              <a:t>S</a:t>
            </a:r>
            <a:r>
              <a:rPr lang="cs-CZ" sz="1400" dirty="0" smtClean="0">
                <a:latin typeface="+mj-lt"/>
              </a:rPr>
              <a:t>ouvisející podpůrné dokumenty odevzdává v </a:t>
            </a:r>
            <a:r>
              <a:rPr lang="cs-CZ" sz="1400" dirty="0" err="1" smtClean="0">
                <a:latin typeface="+mj-lt"/>
              </a:rPr>
              <a:t>elektr</a:t>
            </a:r>
            <a:r>
              <a:rPr lang="cs-CZ" sz="1400" dirty="0" smtClean="0">
                <a:latin typeface="+mj-lt"/>
              </a:rPr>
              <a:t>. podobě nebo ve vytištěné podobě. </a:t>
            </a:r>
            <a:endParaRPr lang="cs-CZ" sz="1400" dirty="0">
              <a:latin typeface="+mj-lt"/>
            </a:endParaRPr>
          </a:p>
          <a:p>
            <a:endParaRPr lang="cs-CZ" sz="1400" dirty="0" smtClean="0">
              <a:latin typeface="+mj-lt"/>
            </a:endParaRPr>
          </a:p>
          <a:p>
            <a:endParaRPr lang="cs-CZ" sz="1400" dirty="0" smtClean="0">
              <a:latin typeface="+mj-lt"/>
            </a:endParaRPr>
          </a:p>
          <a:p>
            <a:endParaRPr lang="cs-CZ" sz="1400" dirty="0"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cs-CZ" altLang="cs-CZ" sz="1400" dirty="0">
                <a:latin typeface="+mj-lt"/>
              </a:rPr>
              <a:t>Po předložení všech výdajů kontrolor </a:t>
            </a:r>
            <a:r>
              <a:rPr lang="cs-CZ" altLang="cs-CZ" sz="1400" dirty="0" smtClean="0">
                <a:latin typeface="+mj-lt"/>
              </a:rPr>
              <a:t>zpracuje kontrolní dokumenty:</a:t>
            </a:r>
            <a:endParaRPr lang="cs-CZ" altLang="cs-CZ" sz="1400" dirty="0">
              <a:latin typeface="+mj-lt"/>
            </a:endParaRPr>
          </a:p>
          <a:p>
            <a:pPr marL="685800" lvl="1">
              <a:buFontTx/>
              <a:buChar char="-"/>
            </a:pPr>
            <a:r>
              <a:rPr lang="cs-CZ" altLang="cs-CZ" sz="1400" dirty="0" err="1">
                <a:latin typeface="+mj-lt"/>
              </a:rPr>
              <a:t>Certificate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of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Expenditures</a:t>
            </a:r>
            <a:r>
              <a:rPr lang="cs-CZ" altLang="cs-CZ" sz="1400" dirty="0">
                <a:latin typeface="+mj-lt"/>
              </a:rPr>
              <a:t>, </a:t>
            </a:r>
            <a:r>
              <a:rPr lang="cs-CZ" altLang="cs-CZ" sz="1400" dirty="0" err="1">
                <a:latin typeface="+mj-lt"/>
              </a:rPr>
              <a:t>Control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Certificate</a:t>
            </a:r>
            <a:r>
              <a:rPr lang="cs-CZ" altLang="cs-CZ" sz="1400" dirty="0">
                <a:latin typeface="+mj-lt"/>
              </a:rPr>
              <a:t>, </a:t>
            </a:r>
            <a:r>
              <a:rPr lang="cs-CZ" altLang="cs-CZ" sz="1400" dirty="0" err="1">
                <a:latin typeface="+mj-lt"/>
              </a:rPr>
              <a:t>Control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err="1">
                <a:latin typeface="+mj-lt"/>
              </a:rPr>
              <a:t>Check</a:t>
            </a:r>
            <a:r>
              <a:rPr lang="cs-CZ" altLang="cs-CZ" sz="1400" dirty="0">
                <a:latin typeface="+mj-lt"/>
              </a:rPr>
              <a:t> </a:t>
            </a:r>
            <a:r>
              <a:rPr lang="cs-CZ" altLang="cs-CZ" sz="1400" dirty="0" smtClean="0">
                <a:latin typeface="+mj-lt"/>
              </a:rPr>
              <a:t>List</a:t>
            </a:r>
          </a:p>
          <a:p>
            <a:pPr marL="685800" lvl="1"/>
            <a:r>
              <a:rPr lang="cs-CZ" altLang="cs-CZ" sz="1400" dirty="0" smtClean="0">
                <a:latin typeface="+mj-lt"/>
              </a:rPr>
              <a:t>Kontrolní </a:t>
            </a:r>
            <a:r>
              <a:rPr lang="cs-CZ" altLang="cs-CZ" sz="1400" dirty="0">
                <a:latin typeface="+mj-lt"/>
              </a:rPr>
              <a:t>dokumenty jsou součástí Joint </a:t>
            </a:r>
            <a:r>
              <a:rPr lang="cs-CZ" altLang="cs-CZ" sz="1400" dirty="0" err="1">
                <a:latin typeface="+mj-lt"/>
              </a:rPr>
              <a:t>Progress</a:t>
            </a:r>
            <a:r>
              <a:rPr lang="cs-CZ" altLang="cs-CZ" sz="1400" dirty="0">
                <a:latin typeface="+mj-lt"/>
              </a:rPr>
              <a:t> Report, kterou předkládá </a:t>
            </a:r>
            <a:r>
              <a:rPr lang="cs-CZ" altLang="cs-CZ" sz="1400" dirty="0" err="1">
                <a:latin typeface="+mj-lt"/>
              </a:rPr>
              <a:t>leadpartner</a:t>
            </a:r>
            <a:r>
              <a:rPr lang="cs-CZ" altLang="cs-CZ" sz="1400" dirty="0">
                <a:latin typeface="+mj-lt"/>
              </a:rPr>
              <a:t> na JS</a:t>
            </a:r>
            <a:r>
              <a:rPr lang="cs-CZ" altLang="cs-CZ" sz="1400" dirty="0" smtClean="0">
                <a:latin typeface="+mj-lt"/>
              </a:rPr>
              <a:t>.</a:t>
            </a:r>
            <a:endParaRPr lang="cs-CZ" altLang="cs-CZ" sz="1400" dirty="0">
              <a:latin typeface="+mj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18" y="784615"/>
            <a:ext cx="3221705" cy="5477560"/>
          </a:xfrm>
          <a:prstGeom prst="rect">
            <a:avLst/>
          </a:prstGeom>
        </p:spPr>
      </p:pic>
      <p:sp>
        <p:nvSpPr>
          <p:cNvPr id="3" name="Šipka doprava se zářezem 2"/>
          <p:cNvSpPr/>
          <p:nvPr/>
        </p:nvSpPr>
        <p:spPr>
          <a:xfrm>
            <a:off x="3458990" y="1879928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473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plán 2019 - projekty 3. výzvy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Textplatzhalter 6"/>
          <p:cNvSpPr txBox="1">
            <a:spLocks/>
          </p:cNvSpPr>
          <p:nvPr/>
        </p:nvSpPr>
        <p:spPr>
          <a:xfrm>
            <a:off x="209320" y="1068636"/>
            <a:ext cx="8692309" cy="49982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Tx/>
              <a:buNone/>
              <a:defRPr sz="2200"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742527" indent="-285588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"/>
              <a:defRPr sz="20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2349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3pPr>
            <a:lvl4pPr marL="1599288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6227" indent="-228470" algn="l" defTabSz="913878" rtl="0" eaLnBrk="1" latinLnBrk="0" hangingPunct="1">
              <a:spcBef>
                <a:spcPct val="20000"/>
              </a:spcBef>
              <a:buClr>
                <a:schemeClr val="accent1"/>
              </a:buClr>
              <a:buFont typeface="Trebuchet MS" pitchFamily="34" charset="0"/>
              <a:buChar char="&gt;"/>
              <a:defRPr sz="1800" kern="120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316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10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047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3986" indent="-228470" algn="l" defTabSz="9138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25</a:t>
            </a:r>
            <a:r>
              <a:rPr lang="cs-CZ" sz="1800" b="1" dirty="0">
                <a:solidFill>
                  <a:schemeClr val="accent1"/>
                </a:solidFill>
              </a:rPr>
              <a:t>. leden </a:t>
            </a:r>
            <a:r>
              <a:rPr lang="cs-CZ" sz="1800" b="1" dirty="0" smtClean="0">
                <a:solidFill>
                  <a:schemeClr val="accent1"/>
                </a:solidFill>
              </a:rPr>
              <a:t>2019:</a:t>
            </a:r>
            <a:r>
              <a:rPr lang="cs-CZ" sz="1800" dirty="0" smtClean="0">
                <a:solidFill>
                  <a:srgbClr val="000000"/>
                </a:solidFill>
              </a:rPr>
              <a:t> zaslání oznámení vedoucím partnerům</a:t>
            </a:r>
          </a:p>
          <a:p>
            <a:r>
              <a:rPr lang="cs-CZ" sz="1800" dirty="0">
                <a:solidFill>
                  <a:srgbClr val="000000"/>
                </a:solidFill>
              </a:rPr>
              <a:t> </a:t>
            </a:r>
            <a:r>
              <a:rPr lang="cs-CZ" sz="1800" dirty="0" smtClean="0">
                <a:solidFill>
                  <a:srgbClr val="000000"/>
                </a:solidFill>
              </a:rPr>
              <a:t>  </a:t>
            </a:r>
            <a:r>
              <a:rPr lang="cs-CZ" sz="1800" dirty="0">
                <a:solidFill>
                  <a:srgbClr val="000000"/>
                </a:solidFill>
              </a:rPr>
              <a:t>	</a:t>
            </a:r>
            <a:r>
              <a:rPr lang="cs-CZ" sz="1800" dirty="0" smtClean="0">
                <a:solidFill>
                  <a:srgbClr val="000000"/>
                </a:solidFill>
              </a:rPr>
              <a:t>pro schválené projekty: včetně podmínek pro schválení/doporučení</a:t>
            </a:r>
          </a:p>
          <a:p>
            <a:r>
              <a:rPr lang="cs-CZ" sz="1800" dirty="0">
                <a:solidFill>
                  <a:srgbClr val="000000"/>
                </a:solidFill>
              </a:rPr>
              <a:t>	</a:t>
            </a:r>
            <a:r>
              <a:rPr lang="cs-CZ" sz="1800" dirty="0" smtClean="0">
                <a:solidFill>
                  <a:srgbClr val="000000"/>
                </a:solidFill>
              </a:rPr>
              <a:t>			(*zjednodušení pro zapracování)</a:t>
            </a:r>
          </a:p>
          <a:p>
            <a:r>
              <a:rPr lang="cs-CZ" sz="1800" dirty="0" smtClean="0">
                <a:solidFill>
                  <a:srgbClr val="000000"/>
                </a:solidFill>
              </a:rPr>
              <a:t>	pro zamítnuté projekty: včetně závěrů z hodnocení</a:t>
            </a:r>
            <a:endParaRPr lang="cs-CZ" sz="1800" dirty="0">
              <a:solidFill>
                <a:srgbClr val="000000"/>
              </a:solidFill>
            </a:endParaRPr>
          </a:p>
          <a:p>
            <a:endParaRPr lang="cs-CZ" sz="1800" dirty="0" smtClean="0">
              <a:solidFill>
                <a:srgbClr val="0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chemeClr val="accent1"/>
                </a:solidFill>
              </a:rPr>
              <a:t>do 15. února 2019: </a:t>
            </a:r>
            <a:r>
              <a:rPr lang="cs-CZ" sz="1800" dirty="0" smtClean="0">
                <a:solidFill>
                  <a:srgbClr val="000000"/>
                </a:solidFill>
              </a:rPr>
              <a:t>konzultace s </a:t>
            </a:r>
            <a:r>
              <a:rPr lang="cs-CZ" sz="1800" dirty="0" err="1" smtClean="0">
                <a:solidFill>
                  <a:srgbClr val="000000"/>
                </a:solidFill>
              </a:rPr>
              <a:t>leadpartnery</a:t>
            </a:r>
            <a:r>
              <a:rPr lang="cs-CZ" sz="1800" dirty="0" smtClean="0">
                <a:solidFill>
                  <a:srgbClr val="000000"/>
                </a:solidFill>
              </a:rPr>
              <a:t> (telefon/</a:t>
            </a:r>
            <a:r>
              <a:rPr lang="cs-CZ" sz="1800" dirty="0" err="1" smtClean="0">
                <a:solidFill>
                  <a:srgbClr val="000000"/>
                </a:solidFill>
              </a:rPr>
              <a:t>skype</a:t>
            </a:r>
            <a:r>
              <a:rPr lang="cs-CZ" sz="1800" dirty="0" smtClean="0">
                <a:solidFill>
                  <a:srgbClr val="000000"/>
                </a:solidFill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1800" b="1" dirty="0">
                <a:solidFill>
                  <a:schemeClr val="accent1"/>
                </a:solidFill>
              </a:rPr>
              <a:t>d</a:t>
            </a:r>
            <a:r>
              <a:rPr lang="cs-CZ" sz="1800" b="1" dirty="0" smtClean="0">
                <a:solidFill>
                  <a:schemeClr val="accent1"/>
                </a:solidFill>
              </a:rPr>
              <a:t>o 27. února </a:t>
            </a:r>
            <a:r>
              <a:rPr lang="cs-CZ" sz="1800" dirty="0" smtClean="0">
                <a:solidFill>
                  <a:srgbClr val="000000"/>
                </a:solidFill>
              </a:rPr>
              <a:t>= avizovaný termín pro splnění podmínek  </a:t>
            </a:r>
          </a:p>
          <a:p>
            <a:r>
              <a:rPr lang="cs-CZ" sz="1800" dirty="0">
                <a:solidFill>
                  <a:srgbClr val="000000"/>
                </a:solidFill>
                <a:sym typeface="Wingdings" panose="05000000000000000000" pitchFamily="2" charset="2"/>
              </a:rPr>
              <a:t>	</a:t>
            </a:r>
            <a:r>
              <a:rPr lang="en-US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</a:t>
            </a:r>
            <a:r>
              <a:rPr lang="cs-CZ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cs-CZ" sz="1600" i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návrhy </a:t>
            </a:r>
            <a:r>
              <a:rPr lang="cs-CZ" sz="1600" i="1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Subsidy</a:t>
            </a:r>
            <a:r>
              <a:rPr lang="cs-CZ" sz="1600" i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cs-CZ" sz="1600" i="1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Contract</a:t>
            </a:r>
            <a:r>
              <a:rPr lang="cs-CZ" sz="1600" i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 (SC) budou rozeslané až po splnění podmínek a po podepsání ze strany MA </a:t>
            </a:r>
          </a:p>
          <a:p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	</a:t>
            </a:r>
            <a:r>
              <a:rPr lang="en-US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 </a:t>
            </a:r>
            <a:r>
              <a:rPr lang="cs-CZ" sz="1600" dirty="0" smtClean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cs-CZ" sz="1600" i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u soukromých </a:t>
            </a:r>
            <a:r>
              <a:rPr lang="cs-CZ" sz="1600" i="1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leadpartnerů</a:t>
            </a:r>
            <a:r>
              <a:rPr lang="cs-CZ" sz="1600" i="1" dirty="0" smtClean="0">
                <a:solidFill>
                  <a:srgbClr val="000000"/>
                </a:solidFill>
                <a:sym typeface="Wingdings" panose="05000000000000000000" pitchFamily="2" charset="2"/>
              </a:rPr>
              <a:t> musí být před podpisem SC nejdříve vystavena finanční garance </a:t>
            </a:r>
          </a:p>
          <a:p>
            <a:endParaRPr lang="cs-CZ" sz="1800" i="1" dirty="0" smtClean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r>
              <a:rPr lang="cs-CZ" sz="1800" b="1" dirty="0" smtClean="0">
                <a:solidFill>
                  <a:schemeClr val="accent1"/>
                </a:solidFill>
              </a:rPr>
              <a:t>2. březen 2019 </a:t>
            </a:r>
            <a:r>
              <a:rPr lang="cs-CZ" sz="1800" dirty="0">
                <a:solidFill>
                  <a:srgbClr val="000000"/>
                </a:solidFill>
              </a:rPr>
              <a:t>= termín pro potvrzení </a:t>
            </a:r>
            <a:r>
              <a:rPr lang="cs-CZ" sz="1800" dirty="0" err="1">
                <a:solidFill>
                  <a:srgbClr val="000000"/>
                </a:solidFill>
              </a:rPr>
              <a:t>legal</a:t>
            </a:r>
            <a:r>
              <a:rPr lang="cs-CZ" sz="1800" dirty="0">
                <a:solidFill>
                  <a:srgbClr val="000000"/>
                </a:solidFill>
              </a:rPr>
              <a:t> status partnerům, na které se vztahuje pravidlo 20% </a:t>
            </a:r>
            <a:r>
              <a:rPr lang="cs-CZ" sz="1800" dirty="0" smtClean="0">
                <a:solidFill>
                  <a:srgbClr val="000000"/>
                </a:solidFill>
              </a:rPr>
              <a:t>flexibility</a:t>
            </a:r>
            <a:r>
              <a:rPr lang="cs-CZ" sz="1800" dirty="0">
                <a:solidFill>
                  <a:srgbClr val="000000"/>
                </a:solidFill>
              </a:rPr>
              <a:t>; např. partneři z Rumunska, </a:t>
            </a:r>
            <a:r>
              <a:rPr lang="cs-CZ" sz="1800" dirty="0" smtClean="0">
                <a:solidFill>
                  <a:srgbClr val="000000"/>
                </a:solidFill>
              </a:rPr>
              <a:t>Belgie</a:t>
            </a:r>
          </a:p>
          <a:p>
            <a:endParaRPr lang="cs-CZ" sz="1800" dirty="0">
              <a:solidFill>
                <a:srgbClr val="000000"/>
              </a:solidFill>
            </a:endParaRPr>
          </a:p>
          <a:p>
            <a:r>
              <a:rPr lang="cs-CZ" sz="1800" b="1" dirty="0" smtClean="0">
                <a:solidFill>
                  <a:schemeClr val="accent1"/>
                </a:solidFill>
              </a:rPr>
              <a:t>Březen/duben </a:t>
            </a:r>
            <a:r>
              <a:rPr lang="cs-CZ" sz="1800" b="1" dirty="0">
                <a:solidFill>
                  <a:schemeClr val="accent1"/>
                </a:solidFill>
              </a:rPr>
              <a:t>2019 </a:t>
            </a:r>
            <a:r>
              <a:rPr lang="cs-CZ" sz="1800" dirty="0" smtClean="0">
                <a:solidFill>
                  <a:srgbClr val="000000"/>
                </a:solidFill>
              </a:rPr>
              <a:t>– předpokládaný termín ´start </a:t>
            </a:r>
            <a:r>
              <a:rPr lang="cs-CZ" sz="1800" dirty="0" err="1" smtClean="0">
                <a:solidFill>
                  <a:srgbClr val="000000"/>
                </a:solidFill>
              </a:rPr>
              <a:t>date</a:t>
            </a:r>
            <a:r>
              <a:rPr lang="cs-CZ" sz="1800" dirty="0" smtClean="0">
                <a:solidFill>
                  <a:srgbClr val="000000"/>
                </a:solidFill>
              </a:rPr>
              <a:t>´ projektů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9" name="Zakřivená spojnice 8"/>
          <p:cNvCxnSpPr/>
          <p:nvPr/>
        </p:nvCxnSpPr>
        <p:spPr>
          <a:xfrm>
            <a:off x="859315" y="1442780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Zakřivená spojnice 9"/>
          <p:cNvCxnSpPr/>
          <p:nvPr/>
        </p:nvCxnSpPr>
        <p:spPr>
          <a:xfrm>
            <a:off x="859316" y="2103361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65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 txBox="1">
            <a:spLocks noGrp="1"/>
          </p:cNvSpPr>
          <p:nvPr>
            <p:ph type="title"/>
          </p:nvPr>
        </p:nvSpPr>
        <p:spPr>
          <a:xfrm>
            <a:off x="-4762" y="253700"/>
            <a:ext cx="66075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500" dirty="0" smtClean="0">
                <a:solidFill>
                  <a:schemeClr val="bg2">
                    <a:lumMod val="75000"/>
                  </a:schemeClr>
                </a:solidFill>
              </a:rPr>
              <a:t>Reportování </a:t>
            </a:r>
            <a:endParaRPr lang="cs-CZ" sz="25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66" y="770588"/>
            <a:ext cx="3347334" cy="5775158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153618" y="1307806"/>
            <a:ext cx="8706220" cy="990226"/>
          </a:xfrm>
        </p:spPr>
        <p:txBody>
          <a:bodyPr/>
          <a:lstStyle/>
          <a:p>
            <a:r>
              <a:rPr lang="cs-CZ" altLang="cs-CZ" sz="1600" b="1" dirty="0"/>
              <a:t>Reportování – </a:t>
            </a:r>
            <a:r>
              <a:rPr lang="cs-CZ" altLang="cs-CZ" sz="1600" b="1" dirty="0" smtClean="0"/>
              <a:t>pomůcky: </a:t>
            </a:r>
          </a:p>
          <a:p>
            <a:r>
              <a:rPr lang="cs-CZ" altLang="cs-CZ" sz="1600" b="1" dirty="0" err="1" smtClean="0"/>
              <a:t>videotutorials</a:t>
            </a:r>
            <a:r>
              <a:rPr lang="cs-CZ" altLang="cs-CZ" sz="1600" b="1" dirty="0" smtClean="0"/>
              <a:t> </a:t>
            </a:r>
            <a:r>
              <a:rPr lang="cs-CZ" altLang="cs-CZ" sz="1600" b="1" dirty="0"/>
              <a:t>na webu programu (</a:t>
            </a:r>
            <a:r>
              <a:rPr lang="cs-CZ" altLang="cs-CZ" sz="1600" b="1" dirty="0" err="1"/>
              <a:t>youtube</a:t>
            </a:r>
            <a:r>
              <a:rPr lang="cs-CZ" altLang="cs-CZ" sz="1600" b="1" dirty="0"/>
              <a:t>)</a:t>
            </a:r>
            <a:endParaRPr lang="cs-CZ" altLang="cs-CZ" sz="1600" dirty="0"/>
          </a:p>
          <a:p>
            <a:r>
              <a:rPr lang="cs-CZ" altLang="cs-CZ" sz="1600" b="1" dirty="0" err="1"/>
              <a:t>eMS</a:t>
            </a:r>
            <a:r>
              <a:rPr lang="cs-CZ" altLang="cs-CZ" sz="1600" b="1" dirty="0"/>
              <a:t> </a:t>
            </a:r>
            <a:r>
              <a:rPr lang="cs-CZ" altLang="cs-CZ" sz="1600" b="1" dirty="0" err="1"/>
              <a:t>factsheets</a:t>
            </a:r>
            <a:r>
              <a:rPr lang="cs-CZ" altLang="cs-CZ" sz="1600" b="1" dirty="0"/>
              <a:t>, </a:t>
            </a:r>
          </a:p>
          <a:p>
            <a:endParaRPr lang="cs-CZ" sz="16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18" y="2232186"/>
            <a:ext cx="6728445" cy="60306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3" y="2996087"/>
            <a:ext cx="5125165" cy="1324160"/>
          </a:xfrm>
          <a:prstGeom prst="rect">
            <a:avLst/>
          </a:prstGeom>
        </p:spPr>
      </p:pic>
      <p:sp>
        <p:nvSpPr>
          <p:cNvPr id="9" name="Šipka doprava 8"/>
          <p:cNvSpPr/>
          <p:nvPr/>
        </p:nvSpPr>
        <p:spPr>
          <a:xfrm>
            <a:off x="4506728" y="44810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74075" y="5842670"/>
            <a:ext cx="5566826" cy="246821"/>
          </a:xfrm>
          <a:prstGeom prst="rect">
            <a:avLst/>
          </a:prstGeom>
          <a:noFill/>
        </p:spPr>
        <p:txBody>
          <a:bodyPr wrap="none" lIns="76794" tIns="38397" rIns="76794" bIns="38397" rtlCol="0">
            <a:spAutoFit/>
          </a:bodyPr>
          <a:lstStyle/>
          <a:p>
            <a:r>
              <a:rPr lang="cs-CZ" sz="1100" b="1" dirty="0">
                <a:solidFill>
                  <a:schemeClr val="accent1"/>
                </a:solidFill>
                <a:latin typeface="Trebuchet MS" pitchFamily="34" charset="0"/>
                <a:cs typeface="Raleway"/>
                <a:hlinkClick r:id="rId5"/>
              </a:rPr>
              <a:t>https://</a:t>
            </a:r>
            <a:r>
              <a:rPr lang="cs-CZ" sz="1100" b="1" dirty="0" smtClean="0">
                <a:solidFill>
                  <a:schemeClr val="accent1"/>
                </a:solidFill>
                <a:latin typeface="Trebuchet MS" pitchFamily="34" charset="0"/>
                <a:cs typeface="Raleway"/>
                <a:hlinkClick r:id="rId5"/>
              </a:rPr>
              <a:t>www.youtube.com/playlist?list=PLnfEQzGh-PuV7CHDVYde9xBGMpipPQfyN</a:t>
            </a:r>
            <a:r>
              <a:rPr lang="cs-CZ" sz="1100" b="1" dirty="0" smtClean="0">
                <a:solidFill>
                  <a:schemeClr val="accent1"/>
                </a:solidFill>
                <a:latin typeface="Trebuchet MS" pitchFamily="34" charset="0"/>
                <a:cs typeface="Raleway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95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 smluv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72995" y="1124465"/>
            <a:ext cx="8686843" cy="5214551"/>
          </a:xfrm>
        </p:spPr>
        <p:txBody>
          <a:bodyPr/>
          <a:lstStyle/>
          <a:p>
            <a:r>
              <a:rPr lang="cs-CZ" sz="2000" dirty="0" smtClean="0"/>
              <a:t>Zákon č. 340/2015 Sb. – zákon o registru smluv ukládá </a:t>
            </a:r>
            <a:r>
              <a:rPr lang="cs-CZ" sz="2000" b="1" dirty="0" smtClean="0"/>
              <a:t>povinnost</a:t>
            </a:r>
            <a:r>
              <a:rPr lang="cs-CZ" sz="2000" dirty="0" smtClean="0"/>
              <a:t>:</a:t>
            </a:r>
          </a:p>
          <a:p>
            <a:endParaRPr lang="cs-CZ" sz="100" dirty="0"/>
          </a:p>
          <a:p>
            <a:r>
              <a:rPr lang="cs-CZ" sz="2000" dirty="0"/>
              <a:t>Prostřednictvím registru smluv </a:t>
            </a:r>
            <a:r>
              <a:rPr lang="cs-CZ" sz="2000" dirty="0" smtClean="0"/>
              <a:t>uveřejnit </a:t>
            </a:r>
            <a:r>
              <a:rPr lang="cs-CZ" sz="2000" dirty="0"/>
              <a:t>soukromoprávní </a:t>
            </a:r>
            <a:r>
              <a:rPr lang="cs-CZ" sz="2000" dirty="0" smtClean="0"/>
              <a:t>smlouvu, </a:t>
            </a:r>
            <a:r>
              <a:rPr lang="cs-CZ" sz="2000" dirty="0"/>
              <a:t>jakož i </a:t>
            </a:r>
            <a:r>
              <a:rPr lang="cs-CZ" sz="2000" dirty="0" smtClean="0"/>
              <a:t>smlouvu </a:t>
            </a:r>
            <a:r>
              <a:rPr lang="cs-CZ" sz="2000" dirty="0"/>
              <a:t>o poskytnutí dotace nebo návratné </a:t>
            </a:r>
            <a:r>
              <a:rPr lang="cs-CZ" sz="2000" dirty="0" smtClean="0"/>
              <a:t>finanční </a:t>
            </a:r>
            <a:r>
              <a:rPr lang="cs-CZ" sz="2000" dirty="0"/>
              <a:t>výpomoci, jejíž stranou </a:t>
            </a:r>
            <a:r>
              <a:rPr lang="cs-CZ" sz="2000" dirty="0" smtClean="0"/>
              <a:t>jsou subjekty uvedeny </a:t>
            </a:r>
            <a:r>
              <a:rPr lang="cs-CZ" sz="2000" b="1" dirty="0"/>
              <a:t>§ </a:t>
            </a:r>
            <a:r>
              <a:rPr lang="cs-CZ" sz="2000" b="1" dirty="0" smtClean="0"/>
              <a:t>2 odst. 1:</a:t>
            </a:r>
          </a:p>
          <a:p>
            <a:r>
              <a:rPr lang="cs-CZ" sz="1100" b="1" dirty="0"/>
              <a:t>a)</a:t>
            </a:r>
            <a:r>
              <a:rPr lang="cs-CZ" sz="1100" dirty="0"/>
              <a:t> Česká republika,</a:t>
            </a:r>
          </a:p>
          <a:p>
            <a:r>
              <a:rPr lang="cs-CZ" sz="1100" b="1" dirty="0"/>
              <a:t>b)</a:t>
            </a:r>
            <a:r>
              <a:rPr lang="cs-CZ" sz="1100" dirty="0"/>
              <a:t> územní samosprávný celek, včetně městské části nebo městského obvodu územně členěného statutárního města nebo městské části hlavního města Prahy,</a:t>
            </a:r>
          </a:p>
          <a:p>
            <a:r>
              <a:rPr lang="cs-CZ" sz="1100" b="1" dirty="0"/>
              <a:t>c)</a:t>
            </a:r>
            <a:r>
              <a:rPr lang="cs-CZ" sz="1100" dirty="0"/>
              <a:t> státní příspěvková organizace,</a:t>
            </a:r>
          </a:p>
          <a:p>
            <a:r>
              <a:rPr lang="cs-CZ" sz="1100" b="1" dirty="0"/>
              <a:t>d)</a:t>
            </a:r>
            <a:r>
              <a:rPr lang="cs-CZ" sz="1100" dirty="0"/>
              <a:t> státní fond,</a:t>
            </a:r>
          </a:p>
          <a:p>
            <a:r>
              <a:rPr lang="cs-CZ" sz="1100" b="1" dirty="0"/>
              <a:t>e)</a:t>
            </a:r>
            <a:r>
              <a:rPr lang="cs-CZ" sz="1100" dirty="0"/>
              <a:t> veřejná výzkumná instituce nebo veřejná vysoká škola,</a:t>
            </a:r>
          </a:p>
          <a:p>
            <a:r>
              <a:rPr lang="cs-CZ" sz="1100" b="1" dirty="0"/>
              <a:t>f)</a:t>
            </a:r>
            <a:r>
              <a:rPr lang="cs-CZ" sz="1100" dirty="0"/>
              <a:t> dobrovolný svazek obcí,</a:t>
            </a:r>
          </a:p>
          <a:p>
            <a:r>
              <a:rPr lang="cs-CZ" sz="1100" b="1" dirty="0"/>
              <a:t>g)</a:t>
            </a:r>
            <a:r>
              <a:rPr lang="cs-CZ" sz="1100" dirty="0"/>
              <a:t> regionální rada regionu soudržnosti,</a:t>
            </a:r>
          </a:p>
          <a:p>
            <a:r>
              <a:rPr lang="cs-CZ" sz="1100" b="1" dirty="0"/>
              <a:t>h)</a:t>
            </a:r>
            <a:r>
              <a:rPr lang="cs-CZ" sz="1100" dirty="0"/>
              <a:t> příspěvková organizace územního samosprávného celku,</a:t>
            </a:r>
          </a:p>
          <a:p>
            <a:r>
              <a:rPr lang="cs-CZ" sz="1100" b="1" dirty="0"/>
              <a:t>i)</a:t>
            </a:r>
            <a:r>
              <a:rPr lang="cs-CZ" sz="1100" dirty="0"/>
              <a:t> ústav založený státem nebo územním samosprávným celkem,</a:t>
            </a:r>
          </a:p>
          <a:p>
            <a:r>
              <a:rPr lang="cs-CZ" sz="1100" b="1" dirty="0"/>
              <a:t>j)</a:t>
            </a:r>
            <a:r>
              <a:rPr lang="cs-CZ" sz="1100" dirty="0"/>
              <a:t> obecně prospěšná společnost založená státem nebo územním samosprávným celkem,</a:t>
            </a:r>
          </a:p>
          <a:p>
            <a:r>
              <a:rPr lang="cs-CZ" sz="1100" b="1" dirty="0"/>
              <a:t>k)</a:t>
            </a:r>
            <a:r>
              <a:rPr lang="cs-CZ" sz="1100" dirty="0"/>
              <a:t> státní podnik nebo národní podnik,</a:t>
            </a:r>
          </a:p>
          <a:p>
            <a:r>
              <a:rPr lang="cs-CZ" sz="1100" b="1" dirty="0"/>
              <a:t>l)</a:t>
            </a:r>
            <a:r>
              <a:rPr lang="cs-CZ" sz="1100" dirty="0"/>
              <a:t> zdravotní pojišťovna,</a:t>
            </a:r>
          </a:p>
          <a:p>
            <a:r>
              <a:rPr lang="cs-CZ" sz="1100" b="1" dirty="0"/>
              <a:t>m)</a:t>
            </a:r>
            <a:r>
              <a:rPr lang="cs-CZ" sz="1100" dirty="0"/>
              <a:t> Český rozhlas nebo Česká televize, nebo</a:t>
            </a:r>
          </a:p>
          <a:p>
            <a:r>
              <a:rPr lang="cs-CZ" sz="1100" b="1" dirty="0"/>
              <a:t>n)</a:t>
            </a:r>
            <a:r>
              <a:rPr lang="cs-CZ" sz="1100" dirty="0"/>
              <a:t> právnická osoba, v níž má stát nebo územní samosprávný celek sám nebo s jinými územními samosprávnými celky většinovou majetkovou účast, a to i prostřednictvím jiné právnické osoby.</a:t>
            </a:r>
          </a:p>
          <a:p>
            <a:r>
              <a:rPr lang="cs-CZ" sz="2000" dirty="0" smtClean="0"/>
              <a:t>A nevztahuje se na ni jedna z výjimek uvedena v </a:t>
            </a:r>
            <a:r>
              <a:rPr lang="cs-CZ" sz="2000" b="1" dirty="0"/>
              <a:t>§ </a:t>
            </a:r>
            <a:r>
              <a:rPr lang="cs-CZ" sz="2000" b="1" dirty="0" smtClean="0"/>
              <a:t>3 </a:t>
            </a:r>
            <a:r>
              <a:rPr lang="cs-CZ" sz="2000" b="1" dirty="0"/>
              <a:t>odst. </a:t>
            </a:r>
            <a:r>
              <a:rPr lang="cs-CZ" sz="2000" b="1" dirty="0" smtClean="0"/>
              <a:t>2 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2230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 smluv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172995" y="1124465"/>
            <a:ext cx="8835081" cy="5214551"/>
          </a:xfrm>
        </p:spPr>
        <p:txBody>
          <a:bodyPr/>
          <a:lstStyle/>
          <a:p>
            <a:r>
              <a:rPr lang="cs-CZ" sz="1800" dirty="0" smtClean="0"/>
              <a:t>V registru smluv je třeba zveřejnit smlouvy a objednávky včetně jejich dodatků s hodnotou:</a:t>
            </a:r>
          </a:p>
          <a:p>
            <a:endParaRPr lang="cs-CZ" sz="800" b="1" dirty="0"/>
          </a:p>
          <a:p>
            <a:r>
              <a:rPr lang="cs-CZ" sz="1800" b="1" dirty="0" smtClean="0"/>
              <a:t>		50 000,- Kč a vyšší bez DPH</a:t>
            </a:r>
          </a:p>
          <a:p>
            <a:endParaRPr lang="cs-CZ" sz="1200" b="1" dirty="0" smtClean="0"/>
          </a:p>
          <a:p>
            <a:r>
              <a:rPr lang="cs-CZ" sz="1800" dirty="0" smtClean="0"/>
              <a:t>Český vedoucí partner </a:t>
            </a:r>
            <a:r>
              <a:rPr lang="cs-CZ" sz="1800" b="1" dirty="0" smtClean="0"/>
              <a:t>uveřejní v registru smluv </a:t>
            </a:r>
            <a:r>
              <a:rPr lang="cs-CZ" sz="1800" b="1" dirty="0" err="1" smtClean="0"/>
              <a:t>Subsidy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contract</a:t>
            </a:r>
            <a:r>
              <a:rPr lang="cs-CZ" sz="1800" b="1" dirty="0" smtClean="0"/>
              <a:t> (případně dodatky) </a:t>
            </a:r>
            <a:r>
              <a:rPr lang="cs-CZ" sz="1800" dirty="0" smtClean="0"/>
              <a:t>uzavřeny mezi ním a řídícím orgánem programu.</a:t>
            </a:r>
          </a:p>
          <a:p>
            <a:endParaRPr lang="cs-CZ" sz="1800" dirty="0"/>
          </a:p>
          <a:p>
            <a:r>
              <a:rPr lang="cs-CZ" sz="1800" dirty="0" smtClean="0"/>
              <a:t>Smlouvy a objednávky je třeba zveřejnit v registru smluv </a:t>
            </a:r>
            <a:r>
              <a:rPr lang="cs-CZ" sz="1800" b="1" dirty="0" smtClean="0"/>
              <a:t>do 30 dní </a:t>
            </a:r>
            <a:r>
              <a:rPr lang="cs-CZ" sz="1800" dirty="0" smtClean="0"/>
              <a:t>od jejich uzavření. Podle </a:t>
            </a:r>
            <a:r>
              <a:rPr lang="cs-CZ" sz="1800" dirty="0"/>
              <a:t>§6 nabývá smlouva účinnosti nejdříve dnem zveřejnění</a:t>
            </a:r>
            <a:r>
              <a:rPr lang="cs-CZ" sz="1800" dirty="0" smtClean="0"/>
              <a:t>.</a:t>
            </a:r>
          </a:p>
          <a:p>
            <a:endParaRPr lang="cs-CZ" sz="1800" dirty="0"/>
          </a:p>
          <a:p>
            <a:r>
              <a:rPr lang="cs-CZ" sz="1800" dirty="0" smtClean="0"/>
              <a:t>Nebyla-li </a:t>
            </a:r>
            <a:r>
              <a:rPr lang="cs-CZ" sz="1800" dirty="0"/>
              <a:t>smlouva zveřejněna prostřednictvím registru smluv ani do 3 měsíců ode dne, kdy byla uzavřena, je podle ustanovení § 7 tohoto zákona smlouva </a:t>
            </a:r>
            <a:r>
              <a:rPr lang="cs-CZ" sz="1800" b="1" dirty="0"/>
              <a:t>zrušena od počátku.</a:t>
            </a:r>
            <a:r>
              <a:rPr lang="cs-CZ" sz="1800" dirty="0"/>
              <a:t> V takovém případě budou jakékoliv výdaje vynaložené v souvislosti s takovou smlouvou považovány za </a:t>
            </a:r>
            <a:r>
              <a:rPr lang="cs-CZ" sz="1800" b="1" dirty="0"/>
              <a:t>nezpůsobilé</a:t>
            </a:r>
            <a:r>
              <a:rPr lang="cs-CZ" sz="1800" dirty="0"/>
              <a:t>.</a:t>
            </a:r>
          </a:p>
          <a:p>
            <a:endParaRPr lang="cs-CZ" sz="1600" dirty="0" smtClean="0"/>
          </a:p>
          <a:p>
            <a:r>
              <a:rPr lang="cs-CZ" sz="2000" dirty="0"/>
              <a:t>Více na: </a:t>
            </a:r>
            <a:r>
              <a:rPr lang="cs-CZ" sz="2000" dirty="0">
                <a:hlinkClick r:id="rId2"/>
              </a:rPr>
              <a:t>https://smlouvy.gov.cz</a:t>
            </a:r>
            <a:r>
              <a:rPr lang="cs-CZ" sz="2000" dirty="0" smtClean="0">
                <a:hlinkClick r:id="rId2"/>
              </a:rPr>
              <a:t>/</a:t>
            </a:r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1784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190931"/>
            <a:ext cx="4104456" cy="504056"/>
          </a:xfrm>
        </p:spPr>
        <p:txBody>
          <a:bodyPr/>
          <a:lstStyle/>
          <a:p>
            <a:r>
              <a:rPr lang="cs-CZ" sz="2400" dirty="0" smtClean="0">
                <a:solidFill>
                  <a:schemeClr val="accent4">
                    <a:lumMod val="50000"/>
                  </a:schemeClr>
                </a:solidFill>
                <a:latin typeface="+mj-lt"/>
              </a:rPr>
              <a:t>Veřejná podpora</a:t>
            </a:r>
            <a:endParaRPr lang="cs-CZ" sz="24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210065" y="1285103"/>
            <a:ext cx="8723870" cy="4683211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Projekty nesmí získat nedovolenou veřejnou podporu (přímou nebo přenesenou)</a:t>
            </a:r>
          </a:p>
          <a:p>
            <a:endParaRPr lang="cs-CZ" sz="1800" dirty="0" smtClean="0">
              <a:solidFill>
                <a:schemeClr val="tx1"/>
              </a:solidFill>
            </a:endParaRPr>
          </a:p>
          <a:p>
            <a:endParaRPr lang="cs-CZ" sz="1800" dirty="0">
              <a:solidFill>
                <a:schemeClr val="tx1"/>
              </a:solidFill>
            </a:endParaRPr>
          </a:p>
          <a:p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dirty="0">
                <a:solidFill>
                  <a:schemeClr val="tx1"/>
                </a:solidFill>
              </a:rPr>
              <a:t>status příjemce není podstatný, důležité jsou aktivity v rámci projektu</a:t>
            </a:r>
          </a:p>
          <a:p>
            <a:pPr marL="0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dirty="0">
                <a:solidFill>
                  <a:schemeClr val="tx1"/>
                </a:solidFill>
              </a:rPr>
              <a:t>v případě, že bude příjemce v rámci projektu realizovat aktivity, které budou považovány za nedovolenou veřejnou podporu – podpora v rámci režimu de </a:t>
            </a:r>
            <a:r>
              <a:rPr lang="cs-CZ" sz="1800" dirty="0" err="1">
                <a:solidFill>
                  <a:schemeClr val="tx1"/>
                </a:solidFill>
              </a:rPr>
              <a:t>minimis</a:t>
            </a:r>
            <a:r>
              <a:rPr lang="cs-CZ" sz="1800" dirty="0">
                <a:solidFill>
                  <a:schemeClr val="tx1"/>
                </a:solidFill>
              </a:rPr>
              <a:t> (max. 200tis EUR za poslední 3 účetní roky)</a:t>
            </a:r>
          </a:p>
          <a:p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dirty="0">
                <a:solidFill>
                  <a:schemeClr val="tx1"/>
                </a:solidFill>
              </a:rPr>
              <a:t>s projektovou žádostí musí každý žadatel dodat i „Project/</a:t>
            </a:r>
            <a:r>
              <a:rPr lang="cs-CZ" sz="1800" dirty="0" err="1">
                <a:solidFill>
                  <a:schemeClr val="tx1"/>
                </a:solidFill>
              </a:rPr>
              <a:t>Lead</a:t>
            </a:r>
            <a:r>
              <a:rPr lang="cs-CZ" sz="1800" dirty="0">
                <a:solidFill>
                  <a:schemeClr val="tx1"/>
                </a:solidFill>
              </a:rPr>
              <a:t> partner </a:t>
            </a:r>
            <a:r>
              <a:rPr lang="cs-CZ" sz="1800" dirty="0" err="1">
                <a:solidFill>
                  <a:schemeClr val="tx1"/>
                </a:solidFill>
              </a:rPr>
              <a:t>Declaration</a:t>
            </a:r>
            <a:r>
              <a:rPr lang="cs-CZ" sz="1800" dirty="0">
                <a:solidFill>
                  <a:schemeClr val="tx1"/>
                </a:solidFill>
              </a:rPr>
              <a:t> and </a:t>
            </a:r>
            <a:r>
              <a:rPr lang="cs-CZ" sz="1800" dirty="0" err="1">
                <a:solidFill>
                  <a:schemeClr val="tx1"/>
                </a:solidFill>
              </a:rPr>
              <a:t>State</a:t>
            </a:r>
            <a:r>
              <a:rPr lang="cs-CZ" sz="1800" dirty="0">
                <a:solidFill>
                  <a:schemeClr val="tx1"/>
                </a:solidFill>
              </a:rPr>
              <a:t> Aid </a:t>
            </a:r>
            <a:r>
              <a:rPr lang="cs-CZ" sz="1800" dirty="0" err="1">
                <a:solidFill>
                  <a:schemeClr val="tx1"/>
                </a:solidFill>
              </a:rPr>
              <a:t>declaration</a:t>
            </a:r>
            <a:r>
              <a:rPr lang="cs-CZ" sz="1800" dirty="0">
                <a:solidFill>
                  <a:schemeClr val="tx1"/>
                </a:solidFill>
              </a:rPr>
              <a:t>“</a:t>
            </a:r>
          </a:p>
          <a:p>
            <a:pPr marL="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07504" y="1124743"/>
            <a:ext cx="8928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791896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4"/>
          <p:cNvSpPr txBox="1">
            <a:spLocks noChangeArrowheads="1"/>
          </p:cNvSpPr>
          <p:nvPr/>
        </p:nvSpPr>
        <p:spPr bwMode="auto">
          <a:xfrm>
            <a:off x="2154238" y="1320266"/>
            <a:ext cx="662940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Národní kontaktní místo –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Ministerstvo pro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místní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rozvoj </a:t>
            </a: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Odbor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evropské územní 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spolupráce </a:t>
            </a: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kancelář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 Letenská 3, Praha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Tel: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224 862 213, 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+4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</a:t>
            </a:r>
            <a:r>
              <a:rPr lang="de-AT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(0)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224 862 260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Em</a:t>
            </a:r>
            <a:r>
              <a:rPr lang="de-DE" altLang="de-DE" sz="1600" dirty="0" err="1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ail</a:t>
            </a:r>
            <a:r>
              <a:rPr lang="cs-CZ" altLang="de-DE" sz="1600" dirty="0" smtClean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: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nadnarodni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mmr.cz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Web	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 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www.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dotaceEU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.</a:t>
            </a:r>
            <a:r>
              <a:rPr lang="cs-CZ" altLang="de-DE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cz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2"/>
              </a:rPr>
              <a:t>/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Programové období 2014-2020</a:t>
            </a:r>
            <a:r>
              <a:rPr lang="de-DE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 </a:t>
            </a:r>
            <a:r>
              <a:rPr lang="cs-CZ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/ Programy</a:t>
            </a:r>
            <a:endParaRPr lang="de-DE" altLang="de-DE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  <a:p>
            <a:pPr eaLnBrk="1" hangingPunct="1"/>
            <a:r>
              <a:rPr lang="en-US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Twitter </a:t>
            </a:r>
            <a:r>
              <a:rPr lang="sk-SK" altLang="de-DE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	  </a:t>
            </a:r>
            <a:r>
              <a:rPr lang="cs-CZ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@</a:t>
            </a:r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  <a:hlinkClick r:id="rId3"/>
              </a:rPr>
              <a:t>Interreg_CZ</a:t>
            </a:r>
            <a:endParaRPr lang="cs-CZ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1" name="TextBox 16"/>
          <p:cNvSpPr txBox="1">
            <a:spLocks noChangeArrowheads="1"/>
          </p:cNvSpPr>
          <p:nvPr/>
        </p:nvSpPr>
        <p:spPr bwMode="auto">
          <a:xfrm>
            <a:off x="2154238" y="4041775"/>
            <a:ext cx="32781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/>
              <a:t>+43 (0) 1 8908 088 - 2403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12" name="TextBox 17"/>
          <p:cNvSpPr txBox="1">
            <a:spLocks noChangeArrowheads="1"/>
          </p:cNvSpPr>
          <p:nvPr/>
        </p:nvSpPr>
        <p:spPr bwMode="auto">
          <a:xfrm>
            <a:off x="2154238" y="3645694"/>
            <a:ext cx="33782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cs-CZ" altLang="cs-CZ" sz="1600" dirty="0" err="1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info</a:t>
            </a:r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@interreg-central.eu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5" name="TextBox 20"/>
          <p:cNvSpPr txBox="1">
            <a:spLocks noChangeArrowheads="1"/>
          </p:cNvSpPr>
          <p:nvPr/>
        </p:nvSpPr>
        <p:spPr bwMode="auto">
          <a:xfrm>
            <a:off x="2190748" y="3265488"/>
            <a:ext cx="3278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Tahoma" pitchFamily="34" charset="0"/>
                <a:cs typeface="Raleway"/>
              </a:rPr>
              <a:t>www.interreg-central.eu</a:t>
            </a:r>
            <a:endParaRPr lang="en-JM" altLang="cs-CZ" sz="1600" dirty="0">
              <a:solidFill>
                <a:srgbClr val="4D4D4E"/>
              </a:solidFill>
              <a:latin typeface="Trebuchet MS" pitchFamily="34" charset="0"/>
              <a:ea typeface="Tahoma" pitchFamily="34" charset="0"/>
              <a:cs typeface="Raleway"/>
            </a:endParaRPr>
          </a:p>
        </p:txBody>
      </p:sp>
      <p:sp>
        <p:nvSpPr>
          <p:cNvPr id="43016" name="Freeform 21"/>
          <p:cNvSpPr>
            <a:spLocks noEditPoints="1"/>
          </p:cNvSpPr>
          <p:nvPr/>
        </p:nvSpPr>
        <p:spPr bwMode="auto">
          <a:xfrm>
            <a:off x="1533896" y="1428305"/>
            <a:ext cx="357188" cy="361950"/>
          </a:xfrm>
          <a:custGeom>
            <a:avLst/>
            <a:gdLst>
              <a:gd name="T0" fmla="*/ 2147483647 w 1500"/>
              <a:gd name="T1" fmla="*/ 2147483647 h 1500"/>
              <a:gd name="T2" fmla="*/ 2147483647 w 1500"/>
              <a:gd name="T3" fmla="*/ 2147483647 h 1500"/>
              <a:gd name="T4" fmla="*/ 2147483647 w 1500"/>
              <a:gd name="T5" fmla="*/ 0 h 1500"/>
              <a:gd name="T6" fmla="*/ 2147483647 w 1500"/>
              <a:gd name="T7" fmla="*/ 2147483647 h 1500"/>
              <a:gd name="T8" fmla="*/ 2147483647 w 1500"/>
              <a:gd name="T9" fmla="*/ 2147483647 h 1500"/>
              <a:gd name="T10" fmla="*/ 0 w 1500"/>
              <a:gd name="T11" fmla="*/ 2147483647 h 1500"/>
              <a:gd name="T12" fmla="*/ 2147483647 w 1500"/>
              <a:gd name="T13" fmla="*/ 2147483647 h 1500"/>
              <a:gd name="T14" fmla="*/ 2147483647 w 1500"/>
              <a:gd name="T15" fmla="*/ 2147483647 h 1500"/>
              <a:gd name="T16" fmla="*/ 2147483647 w 1500"/>
              <a:gd name="T17" fmla="*/ 2147483647 h 1500"/>
              <a:gd name="T18" fmla="*/ 2147483647 w 1500"/>
              <a:gd name="T19" fmla="*/ 2147483647 h 1500"/>
              <a:gd name="T20" fmla="*/ 2147483647 w 1500"/>
              <a:gd name="T21" fmla="*/ 2147483647 h 1500"/>
              <a:gd name="T22" fmla="*/ 2147483647 w 1500"/>
              <a:gd name="T23" fmla="*/ 2147483647 h 1500"/>
              <a:gd name="T24" fmla="*/ 2147483647 w 1500"/>
              <a:gd name="T25" fmla="*/ 2147483647 h 1500"/>
              <a:gd name="T26" fmla="*/ 2147483647 w 1500"/>
              <a:gd name="T27" fmla="*/ 2147483647 h 1500"/>
              <a:gd name="T28" fmla="*/ 2147483647 w 1500"/>
              <a:gd name="T29" fmla="*/ 2147483647 h 1500"/>
              <a:gd name="T30" fmla="*/ 2147483647 w 1500"/>
              <a:gd name="T31" fmla="*/ 2147483647 h 1500"/>
              <a:gd name="T32" fmla="*/ 2147483647 w 1500"/>
              <a:gd name="T33" fmla="*/ 2147483647 h 1500"/>
              <a:gd name="T34" fmla="*/ 2147483647 w 1500"/>
              <a:gd name="T35" fmla="*/ 2147483647 h 1500"/>
              <a:gd name="T36" fmla="*/ 2147483647 w 1500"/>
              <a:gd name="T37" fmla="*/ 2147483647 h 1500"/>
              <a:gd name="T38" fmla="*/ 2147483647 w 1500"/>
              <a:gd name="T39" fmla="*/ 2147483647 h 1500"/>
              <a:gd name="T40" fmla="*/ 2147483647 w 1500"/>
              <a:gd name="T41" fmla="*/ 2147483647 h 1500"/>
              <a:gd name="T42" fmla="*/ 2147483647 w 1500"/>
              <a:gd name="T43" fmla="*/ 2147483647 h 1500"/>
              <a:gd name="T44" fmla="*/ 2147483647 w 1500"/>
              <a:gd name="T45" fmla="*/ 2147483647 h 1500"/>
              <a:gd name="T46" fmla="*/ 2147483647 w 1500"/>
              <a:gd name="T47" fmla="*/ 2147483647 h 1500"/>
              <a:gd name="T48" fmla="*/ 2147483647 w 1500"/>
              <a:gd name="T49" fmla="*/ 2147483647 h 1500"/>
              <a:gd name="T50" fmla="*/ 2147483647 w 1500"/>
              <a:gd name="T51" fmla="*/ 2147483647 h 1500"/>
              <a:gd name="T52" fmla="*/ 2147483647 w 1500"/>
              <a:gd name="T53" fmla="*/ 2147483647 h 1500"/>
              <a:gd name="T54" fmla="*/ 2147483647 w 1500"/>
              <a:gd name="T55" fmla="*/ 2147483647 h 1500"/>
              <a:gd name="T56" fmla="*/ 2147483647 w 1500"/>
              <a:gd name="T57" fmla="*/ 2147483647 h 1500"/>
              <a:gd name="T58" fmla="*/ 2147483647 w 1500"/>
              <a:gd name="T59" fmla="*/ 2147483647 h 1500"/>
              <a:gd name="T60" fmla="*/ 2147483647 w 1500"/>
              <a:gd name="T61" fmla="*/ 2147483647 h 1500"/>
              <a:gd name="T62" fmla="*/ 2147483647 w 1500"/>
              <a:gd name="T63" fmla="*/ 2147483647 h 1500"/>
              <a:gd name="T64" fmla="*/ 2147483647 w 1500"/>
              <a:gd name="T65" fmla="*/ 2147483647 h 1500"/>
              <a:gd name="T66" fmla="*/ 2147483647 w 1500"/>
              <a:gd name="T67" fmla="*/ 2147483647 h 1500"/>
              <a:gd name="T68" fmla="*/ 2147483647 w 1500"/>
              <a:gd name="T69" fmla="*/ 2147483647 h 1500"/>
              <a:gd name="T70" fmla="*/ 2147483647 w 1500"/>
              <a:gd name="T71" fmla="*/ 2147483647 h 1500"/>
              <a:gd name="T72" fmla="*/ 2147483647 w 1500"/>
              <a:gd name="T73" fmla="*/ 2147483647 h 1500"/>
              <a:gd name="T74" fmla="*/ 2147483647 w 1500"/>
              <a:gd name="T75" fmla="*/ 2147483647 h 1500"/>
              <a:gd name="T76" fmla="*/ 2147483647 w 1500"/>
              <a:gd name="T77" fmla="*/ 2147483647 h 1500"/>
              <a:gd name="T78" fmla="*/ 2147483647 w 1500"/>
              <a:gd name="T79" fmla="*/ 2147483647 h 1500"/>
              <a:gd name="T80" fmla="*/ 2147483647 w 1500"/>
              <a:gd name="T81" fmla="*/ 2147483647 h 1500"/>
              <a:gd name="T82" fmla="*/ 2147483647 w 1500"/>
              <a:gd name="T83" fmla="*/ 2147483647 h 150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1500" h="1500">
                <a:moveTo>
                  <a:pt x="1472" y="525"/>
                </a:moveTo>
                <a:cubicBezTo>
                  <a:pt x="1331" y="338"/>
                  <a:pt x="1331" y="338"/>
                  <a:pt x="1331" y="338"/>
                </a:cubicBezTo>
                <a:cubicBezTo>
                  <a:pt x="1326" y="330"/>
                  <a:pt x="1319" y="324"/>
                  <a:pt x="1312" y="318"/>
                </a:cubicBezTo>
                <a:cubicBezTo>
                  <a:pt x="1312" y="94"/>
                  <a:pt x="1312" y="94"/>
                  <a:pt x="1312" y="94"/>
                </a:cubicBezTo>
                <a:cubicBezTo>
                  <a:pt x="1312" y="42"/>
                  <a:pt x="1271" y="0"/>
                  <a:pt x="1219" y="0"/>
                </a:cubicBezTo>
                <a:cubicBezTo>
                  <a:pt x="281" y="0"/>
                  <a:pt x="281" y="0"/>
                  <a:pt x="281" y="0"/>
                </a:cubicBezTo>
                <a:cubicBezTo>
                  <a:pt x="229" y="0"/>
                  <a:pt x="187" y="42"/>
                  <a:pt x="187" y="94"/>
                </a:cubicBezTo>
                <a:cubicBezTo>
                  <a:pt x="187" y="318"/>
                  <a:pt x="187" y="318"/>
                  <a:pt x="187" y="318"/>
                </a:cubicBezTo>
                <a:cubicBezTo>
                  <a:pt x="181" y="324"/>
                  <a:pt x="174" y="330"/>
                  <a:pt x="169" y="338"/>
                </a:cubicBezTo>
                <a:cubicBezTo>
                  <a:pt x="28" y="525"/>
                  <a:pt x="28" y="525"/>
                  <a:pt x="28" y="525"/>
                </a:cubicBezTo>
                <a:cubicBezTo>
                  <a:pt x="10" y="549"/>
                  <a:pt x="0" y="579"/>
                  <a:pt x="0" y="609"/>
                </a:cubicBezTo>
                <a:cubicBezTo>
                  <a:pt x="0" y="656"/>
                  <a:pt x="0" y="656"/>
                  <a:pt x="0" y="656"/>
                </a:cubicBezTo>
                <a:cubicBezTo>
                  <a:pt x="0" y="734"/>
                  <a:pt x="63" y="797"/>
                  <a:pt x="141" y="797"/>
                </a:cubicBezTo>
                <a:cubicBezTo>
                  <a:pt x="141" y="797"/>
                  <a:pt x="141" y="797"/>
                  <a:pt x="141" y="797"/>
                </a:cubicBezTo>
                <a:cubicBezTo>
                  <a:pt x="141" y="1406"/>
                  <a:pt x="141" y="1406"/>
                  <a:pt x="141" y="1406"/>
                </a:cubicBezTo>
                <a:cubicBezTo>
                  <a:pt x="141" y="1458"/>
                  <a:pt x="183" y="1500"/>
                  <a:pt x="234" y="1500"/>
                </a:cubicBezTo>
                <a:cubicBezTo>
                  <a:pt x="1266" y="1500"/>
                  <a:pt x="1266" y="1500"/>
                  <a:pt x="1266" y="1500"/>
                </a:cubicBezTo>
                <a:cubicBezTo>
                  <a:pt x="1317" y="1500"/>
                  <a:pt x="1359" y="1458"/>
                  <a:pt x="1359" y="1406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359" y="797"/>
                  <a:pt x="1359" y="797"/>
                  <a:pt x="1359" y="797"/>
                </a:cubicBezTo>
                <a:cubicBezTo>
                  <a:pt x="1437" y="797"/>
                  <a:pt x="1500" y="734"/>
                  <a:pt x="1500" y="656"/>
                </a:cubicBezTo>
                <a:cubicBezTo>
                  <a:pt x="1500" y="609"/>
                  <a:pt x="1500" y="609"/>
                  <a:pt x="1500" y="609"/>
                </a:cubicBezTo>
                <a:cubicBezTo>
                  <a:pt x="1500" y="579"/>
                  <a:pt x="1490" y="549"/>
                  <a:pt x="1472" y="525"/>
                </a:cubicBezTo>
                <a:close/>
                <a:moveTo>
                  <a:pt x="1219" y="94"/>
                </a:moveTo>
                <a:cubicBezTo>
                  <a:pt x="1219" y="281"/>
                  <a:pt x="1219" y="281"/>
                  <a:pt x="1219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281"/>
                  <a:pt x="281" y="281"/>
                  <a:pt x="281" y="281"/>
                </a:cubicBezTo>
                <a:cubicBezTo>
                  <a:pt x="281" y="94"/>
                  <a:pt x="281" y="94"/>
                  <a:pt x="281" y="94"/>
                </a:cubicBezTo>
                <a:lnTo>
                  <a:pt x="1219" y="94"/>
                </a:lnTo>
                <a:close/>
                <a:moveTo>
                  <a:pt x="478" y="703"/>
                </a:moveTo>
                <a:cubicBezTo>
                  <a:pt x="281" y="703"/>
                  <a:pt x="281" y="703"/>
                  <a:pt x="281" y="703"/>
                </a:cubicBezTo>
                <a:cubicBezTo>
                  <a:pt x="469" y="375"/>
                  <a:pt x="469" y="375"/>
                  <a:pt x="469" y="375"/>
                </a:cubicBezTo>
                <a:cubicBezTo>
                  <a:pt x="572" y="375"/>
                  <a:pt x="572" y="375"/>
                  <a:pt x="572" y="375"/>
                </a:cubicBezTo>
                <a:lnTo>
                  <a:pt x="478" y="703"/>
                </a:lnTo>
                <a:close/>
                <a:moveTo>
                  <a:pt x="620" y="375"/>
                </a:moveTo>
                <a:cubicBezTo>
                  <a:pt x="727" y="375"/>
                  <a:pt x="727" y="375"/>
                  <a:pt x="727" y="375"/>
                </a:cubicBezTo>
                <a:cubicBezTo>
                  <a:pt x="727" y="703"/>
                  <a:pt x="727" y="703"/>
                  <a:pt x="727" y="703"/>
                </a:cubicBezTo>
                <a:cubicBezTo>
                  <a:pt x="527" y="703"/>
                  <a:pt x="527" y="703"/>
                  <a:pt x="527" y="703"/>
                </a:cubicBezTo>
                <a:lnTo>
                  <a:pt x="620" y="375"/>
                </a:lnTo>
                <a:close/>
                <a:moveTo>
                  <a:pt x="773" y="375"/>
                </a:moveTo>
                <a:cubicBezTo>
                  <a:pt x="880" y="375"/>
                  <a:pt x="880" y="375"/>
                  <a:pt x="880" y="375"/>
                </a:cubicBezTo>
                <a:cubicBezTo>
                  <a:pt x="973" y="703"/>
                  <a:pt x="973" y="703"/>
                  <a:pt x="973" y="703"/>
                </a:cubicBezTo>
                <a:cubicBezTo>
                  <a:pt x="773" y="703"/>
                  <a:pt x="773" y="703"/>
                  <a:pt x="773" y="703"/>
                </a:cubicBezTo>
                <a:lnTo>
                  <a:pt x="773" y="375"/>
                </a:lnTo>
                <a:close/>
                <a:moveTo>
                  <a:pt x="928" y="375"/>
                </a:moveTo>
                <a:cubicBezTo>
                  <a:pt x="1031" y="375"/>
                  <a:pt x="1031" y="375"/>
                  <a:pt x="1031" y="375"/>
                </a:cubicBezTo>
                <a:cubicBezTo>
                  <a:pt x="1219" y="703"/>
                  <a:pt x="1219" y="703"/>
                  <a:pt x="1219" y="703"/>
                </a:cubicBezTo>
                <a:cubicBezTo>
                  <a:pt x="1022" y="703"/>
                  <a:pt x="1022" y="703"/>
                  <a:pt x="1022" y="703"/>
                </a:cubicBezTo>
                <a:lnTo>
                  <a:pt x="928" y="375"/>
                </a:lnTo>
                <a:close/>
                <a:moveTo>
                  <a:pt x="94" y="656"/>
                </a:moveTo>
                <a:cubicBezTo>
                  <a:pt x="94" y="609"/>
                  <a:pt x="94" y="609"/>
                  <a:pt x="94" y="609"/>
                </a:cubicBezTo>
                <a:cubicBezTo>
                  <a:pt x="94" y="599"/>
                  <a:pt x="97" y="589"/>
                  <a:pt x="103" y="581"/>
                </a:cubicBezTo>
                <a:cubicBezTo>
                  <a:pt x="244" y="394"/>
                  <a:pt x="244" y="394"/>
                  <a:pt x="244" y="394"/>
                </a:cubicBezTo>
                <a:cubicBezTo>
                  <a:pt x="253" y="382"/>
                  <a:pt x="266" y="375"/>
                  <a:pt x="281" y="375"/>
                </a:cubicBezTo>
                <a:cubicBezTo>
                  <a:pt x="415" y="375"/>
                  <a:pt x="415" y="375"/>
                  <a:pt x="415" y="375"/>
                </a:cubicBezTo>
                <a:cubicBezTo>
                  <a:pt x="227" y="703"/>
                  <a:pt x="227" y="703"/>
                  <a:pt x="227" y="703"/>
                </a:cubicBezTo>
                <a:cubicBezTo>
                  <a:pt x="141" y="703"/>
                  <a:pt x="141" y="703"/>
                  <a:pt x="141" y="703"/>
                </a:cubicBezTo>
                <a:cubicBezTo>
                  <a:pt x="115" y="703"/>
                  <a:pt x="94" y="682"/>
                  <a:pt x="94" y="656"/>
                </a:cubicBezTo>
                <a:close/>
                <a:moveTo>
                  <a:pt x="937" y="1406"/>
                </a:moveTo>
                <a:cubicBezTo>
                  <a:pt x="586" y="1406"/>
                  <a:pt x="586" y="1406"/>
                  <a:pt x="586" y="1406"/>
                </a:cubicBezTo>
                <a:cubicBezTo>
                  <a:pt x="586" y="938"/>
                  <a:pt x="586" y="938"/>
                  <a:pt x="586" y="938"/>
                </a:cubicBezTo>
                <a:cubicBezTo>
                  <a:pt x="937" y="938"/>
                  <a:pt x="937" y="938"/>
                  <a:pt x="937" y="938"/>
                </a:cubicBezTo>
                <a:lnTo>
                  <a:pt x="937" y="1406"/>
                </a:lnTo>
                <a:close/>
                <a:moveTo>
                  <a:pt x="1266" y="1406"/>
                </a:moveTo>
                <a:cubicBezTo>
                  <a:pt x="984" y="1406"/>
                  <a:pt x="984" y="1406"/>
                  <a:pt x="984" y="1406"/>
                </a:cubicBezTo>
                <a:cubicBezTo>
                  <a:pt x="984" y="938"/>
                  <a:pt x="984" y="938"/>
                  <a:pt x="984" y="938"/>
                </a:cubicBezTo>
                <a:cubicBezTo>
                  <a:pt x="984" y="912"/>
                  <a:pt x="963" y="891"/>
                  <a:pt x="937" y="891"/>
                </a:cubicBezTo>
                <a:cubicBezTo>
                  <a:pt x="586" y="891"/>
                  <a:pt x="586" y="891"/>
                  <a:pt x="586" y="891"/>
                </a:cubicBezTo>
                <a:cubicBezTo>
                  <a:pt x="560" y="891"/>
                  <a:pt x="539" y="912"/>
                  <a:pt x="539" y="938"/>
                </a:cubicBezTo>
                <a:cubicBezTo>
                  <a:pt x="539" y="1406"/>
                  <a:pt x="539" y="1406"/>
                  <a:pt x="539" y="1406"/>
                </a:cubicBezTo>
                <a:cubicBezTo>
                  <a:pt x="234" y="1406"/>
                  <a:pt x="234" y="1406"/>
                  <a:pt x="234" y="1406"/>
                </a:cubicBezTo>
                <a:cubicBezTo>
                  <a:pt x="234" y="797"/>
                  <a:pt x="234" y="797"/>
                  <a:pt x="234" y="797"/>
                </a:cubicBezTo>
                <a:cubicBezTo>
                  <a:pt x="1266" y="797"/>
                  <a:pt x="1266" y="797"/>
                  <a:pt x="1266" y="797"/>
                </a:cubicBezTo>
                <a:lnTo>
                  <a:pt x="1266" y="1406"/>
                </a:lnTo>
                <a:close/>
                <a:moveTo>
                  <a:pt x="1406" y="656"/>
                </a:moveTo>
                <a:cubicBezTo>
                  <a:pt x="1406" y="682"/>
                  <a:pt x="1385" y="703"/>
                  <a:pt x="1359" y="703"/>
                </a:cubicBezTo>
                <a:cubicBezTo>
                  <a:pt x="1273" y="703"/>
                  <a:pt x="1273" y="703"/>
                  <a:pt x="1273" y="703"/>
                </a:cubicBezTo>
                <a:cubicBezTo>
                  <a:pt x="1085" y="375"/>
                  <a:pt x="1085" y="375"/>
                  <a:pt x="1085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19" y="375"/>
                  <a:pt x="1219" y="375"/>
                  <a:pt x="1219" y="375"/>
                </a:cubicBezTo>
                <a:cubicBezTo>
                  <a:pt x="1234" y="375"/>
                  <a:pt x="1247" y="382"/>
                  <a:pt x="1256" y="394"/>
                </a:cubicBezTo>
                <a:cubicBezTo>
                  <a:pt x="1397" y="581"/>
                  <a:pt x="1397" y="581"/>
                  <a:pt x="1397" y="581"/>
                </a:cubicBezTo>
                <a:cubicBezTo>
                  <a:pt x="1403" y="589"/>
                  <a:pt x="1406" y="599"/>
                  <a:pt x="1406" y="609"/>
                </a:cubicBezTo>
                <a:lnTo>
                  <a:pt x="1406" y="65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8405" tIns="19202" rIns="38405" bIns="19202"/>
          <a:lstStyle/>
          <a:p>
            <a:endParaRPr lang="cs-CZ"/>
          </a:p>
        </p:txBody>
      </p:sp>
      <p:grpSp>
        <p:nvGrpSpPr>
          <p:cNvPr id="3" name="Skupina 2"/>
          <p:cNvGrpSpPr/>
          <p:nvPr/>
        </p:nvGrpSpPr>
        <p:grpSpPr>
          <a:xfrm>
            <a:off x="1608138" y="3265488"/>
            <a:ext cx="255587" cy="1041400"/>
            <a:chOff x="1608138" y="2776538"/>
            <a:chExt cx="255587" cy="1041400"/>
          </a:xfrm>
        </p:grpSpPr>
        <p:sp>
          <p:nvSpPr>
            <p:cNvPr id="43013" name="Freeform 27"/>
            <p:cNvSpPr>
              <a:spLocks noEditPoints="1"/>
            </p:cNvSpPr>
            <p:nvPr/>
          </p:nvSpPr>
          <p:spPr bwMode="auto">
            <a:xfrm>
              <a:off x="1627188" y="3211513"/>
              <a:ext cx="223837" cy="136525"/>
            </a:xfrm>
            <a:custGeom>
              <a:avLst/>
              <a:gdLst>
                <a:gd name="T0" fmla="*/ 0 w 229"/>
                <a:gd name="T1" fmla="*/ 0 h 137"/>
                <a:gd name="T2" fmla="*/ 0 w 229"/>
                <a:gd name="T3" fmla="*/ 2147483647 h 137"/>
                <a:gd name="T4" fmla="*/ 0 w 229"/>
                <a:gd name="T5" fmla="*/ 2147483647 h 137"/>
                <a:gd name="T6" fmla="*/ 0 w 229"/>
                <a:gd name="T7" fmla="*/ 2147483647 h 137"/>
                <a:gd name="T8" fmla="*/ 2147483647 w 229"/>
                <a:gd name="T9" fmla="*/ 2147483647 h 137"/>
                <a:gd name="T10" fmla="*/ 2147483647 w 229"/>
                <a:gd name="T11" fmla="*/ 2147483647 h 137"/>
                <a:gd name="T12" fmla="*/ 2147483647 w 229"/>
                <a:gd name="T13" fmla="*/ 2147483647 h 137"/>
                <a:gd name="T14" fmla="*/ 2147483647 w 229"/>
                <a:gd name="T15" fmla="*/ 0 h 137"/>
                <a:gd name="T16" fmla="*/ 0 w 229"/>
                <a:gd name="T17" fmla="*/ 0 h 137"/>
                <a:gd name="T18" fmla="*/ 2147483647 w 229"/>
                <a:gd name="T19" fmla="*/ 2147483647 h 137"/>
                <a:gd name="T20" fmla="*/ 2147483647 w 229"/>
                <a:gd name="T21" fmla="*/ 2147483647 h 137"/>
                <a:gd name="T22" fmla="*/ 2147483647 w 229"/>
                <a:gd name="T23" fmla="*/ 2147483647 h 137"/>
                <a:gd name="T24" fmla="*/ 2147483647 w 229"/>
                <a:gd name="T25" fmla="*/ 2147483647 h 137"/>
                <a:gd name="T26" fmla="*/ 2147483647 w 229"/>
                <a:gd name="T27" fmla="*/ 2147483647 h 137"/>
                <a:gd name="T28" fmla="*/ 2147483647 w 229"/>
                <a:gd name="T29" fmla="*/ 2147483647 h 137"/>
                <a:gd name="T30" fmla="*/ 2147483647 w 229"/>
                <a:gd name="T31" fmla="*/ 2147483647 h 137"/>
                <a:gd name="T32" fmla="*/ 2147483647 w 229"/>
                <a:gd name="T33" fmla="*/ 2147483647 h 137"/>
                <a:gd name="T34" fmla="*/ 2147483647 w 229"/>
                <a:gd name="T35" fmla="*/ 2147483647 h 137"/>
                <a:gd name="T36" fmla="*/ 2147483647 w 229"/>
                <a:gd name="T37" fmla="*/ 2147483647 h 137"/>
                <a:gd name="T38" fmla="*/ 2147483647 w 229"/>
                <a:gd name="T39" fmla="*/ 2147483647 h 137"/>
                <a:gd name="T40" fmla="*/ 2147483647 w 229"/>
                <a:gd name="T41" fmla="*/ 2147483647 h 137"/>
                <a:gd name="T42" fmla="*/ 2147483647 w 229"/>
                <a:gd name="T43" fmla="*/ 2147483647 h 137"/>
                <a:gd name="T44" fmla="*/ 2147483647 w 229"/>
                <a:gd name="T45" fmla="*/ 2147483647 h 137"/>
                <a:gd name="T46" fmla="*/ 2147483647 w 229"/>
                <a:gd name="T47" fmla="*/ 2147483647 h 137"/>
                <a:gd name="T48" fmla="*/ 2147483647 w 229"/>
                <a:gd name="T49" fmla="*/ 2147483647 h 137"/>
                <a:gd name="T50" fmla="*/ 2147483647 w 229"/>
                <a:gd name="T51" fmla="*/ 2147483647 h 137"/>
                <a:gd name="T52" fmla="*/ 2147483647 w 229"/>
                <a:gd name="T53" fmla="*/ 2147483647 h 137"/>
                <a:gd name="T54" fmla="*/ 2147483647 w 229"/>
                <a:gd name="T55" fmla="*/ 2147483647 h 137"/>
                <a:gd name="T56" fmla="*/ 2147483647 w 229"/>
                <a:gd name="T57" fmla="*/ 2147483647 h 137"/>
                <a:gd name="T58" fmla="*/ 2147483647 w 229"/>
                <a:gd name="T59" fmla="*/ 2147483647 h 137"/>
                <a:gd name="T60" fmla="*/ 2147483647 w 229"/>
                <a:gd name="T61" fmla="*/ 2147483647 h 1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229" h="137">
                  <a:moveTo>
                    <a:pt x="0" y="0"/>
                  </a:moveTo>
                  <a:lnTo>
                    <a:pt x="0" y="3"/>
                  </a:lnTo>
                  <a:lnTo>
                    <a:pt x="0" y="134"/>
                  </a:lnTo>
                  <a:lnTo>
                    <a:pt x="0" y="137"/>
                  </a:lnTo>
                  <a:lnTo>
                    <a:pt x="229" y="137"/>
                  </a:lnTo>
                  <a:lnTo>
                    <a:pt x="229" y="134"/>
                  </a:lnTo>
                  <a:lnTo>
                    <a:pt x="229" y="3"/>
                  </a:lnTo>
                  <a:lnTo>
                    <a:pt x="229" y="0"/>
                  </a:lnTo>
                  <a:lnTo>
                    <a:pt x="0" y="0"/>
                  </a:lnTo>
                  <a:close/>
                  <a:moveTo>
                    <a:pt x="209" y="121"/>
                  </a:moveTo>
                  <a:lnTo>
                    <a:pt x="153" y="69"/>
                  </a:lnTo>
                  <a:lnTo>
                    <a:pt x="209" y="16"/>
                  </a:lnTo>
                  <a:lnTo>
                    <a:pt x="209" y="121"/>
                  </a:lnTo>
                  <a:close/>
                  <a:moveTo>
                    <a:pt x="16" y="16"/>
                  </a:moveTo>
                  <a:lnTo>
                    <a:pt x="72" y="69"/>
                  </a:lnTo>
                  <a:lnTo>
                    <a:pt x="16" y="121"/>
                  </a:lnTo>
                  <a:lnTo>
                    <a:pt x="16" y="16"/>
                  </a:lnTo>
                  <a:close/>
                  <a:moveTo>
                    <a:pt x="42" y="121"/>
                  </a:moveTo>
                  <a:lnTo>
                    <a:pt x="88" y="78"/>
                  </a:lnTo>
                  <a:lnTo>
                    <a:pt x="117" y="108"/>
                  </a:lnTo>
                  <a:lnTo>
                    <a:pt x="144" y="78"/>
                  </a:lnTo>
                  <a:lnTo>
                    <a:pt x="190" y="121"/>
                  </a:lnTo>
                  <a:lnTo>
                    <a:pt x="42" y="121"/>
                  </a:lnTo>
                  <a:close/>
                  <a:moveTo>
                    <a:pt x="134" y="69"/>
                  </a:moveTo>
                  <a:lnTo>
                    <a:pt x="117" y="85"/>
                  </a:lnTo>
                  <a:lnTo>
                    <a:pt x="101" y="69"/>
                  </a:lnTo>
                  <a:lnTo>
                    <a:pt x="88" y="59"/>
                  </a:lnTo>
                  <a:lnTo>
                    <a:pt x="42" y="16"/>
                  </a:lnTo>
                  <a:lnTo>
                    <a:pt x="190" y="16"/>
                  </a:lnTo>
                  <a:lnTo>
                    <a:pt x="144" y="59"/>
                  </a:lnTo>
                  <a:lnTo>
                    <a:pt x="134" y="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4" name="Freeform 130"/>
            <p:cNvSpPr>
              <a:spLocks noEditPoints="1"/>
            </p:cNvSpPr>
            <p:nvPr/>
          </p:nvSpPr>
          <p:spPr bwMode="auto">
            <a:xfrm>
              <a:off x="1608138" y="2776538"/>
              <a:ext cx="255587" cy="260350"/>
            </a:xfrm>
            <a:custGeom>
              <a:avLst/>
              <a:gdLst>
                <a:gd name="T0" fmla="*/ 0 w 67"/>
                <a:gd name="T1" fmla="*/ 2147483647 h 67"/>
                <a:gd name="T2" fmla="*/ 2147483647 w 67"/>
                <a:gd name="T3" fmla="*/ 2147483647 h 67"/>
                <a:gd name="T4" fmla="*/ 2147483647 w 67"/>
                <a:gd name="T5" fmla="*/ 2147483647 h 67"/>
                <a:gd name="T6" fmla="*/ 2147483647 w 67"/>
                <a:gd name="T7" fmla="*/ 2147483647 h 67"/>
                <a:gd name="T8" fmla="*/ 2147483647 w 67"/>
                <a:gd name="T9" fmla="*/ 2147483647 h 67"/>
                <a:gd name="T10" fmla="*/ 2147483647 w 67"/>
                <a:gd name="T11" fmla="*/ 2147483647 h 67"/>
                <a:gd name="T12" fmla="*/ 2147483647 w 67"/>
                <a:gd name="T13" fmla="*/ 2147483647 h 67"/>
                <a:gd name="T14" fmla="*/ 2147483647 w 67"/>
                <a:gd name="T15" fmla="*/ 2147483647 h 67"/>
                <a:gd name="T16" fmla="*/ 2147483647 w 67"/>
                <a:gd name="T17" fmla="*/ 2147483647 h 67"/>
                <a:gd name="T18" fmla="*/ 2147483647 w 67"/>
                <a:gd name="T19" fmla="*/ 2147483647 h 67"/>
                <a:gd name="T20" fmla="*/ 2147483647 w 67"/>
                <a:gd name="T21" fmla="*/ 2147483647 h 67"/>
                <a:gd name="T22" fmla="*/ 2147483647 w 67"/>
                <a:gd name="T23" fmla="*/ 2147483647 h 67"/>
                <a:gd name="T24" fmla="*/ 2147483647 w 67"/>
                <a:gd name="T25" fmla="*/ 2147483647 h 67"/>
                <a:gd name="T26" fmla="*/ 2147483647 w 67"/>
                <a:gd name="T27" fmla="*/ 2147483647 h 67"/>
                <a:gd name="T28" fmla="*/ 2147483647 w 67"/>
                <a:gd name="T29" fmla="*/ 2147483647 h 67"/>
                <a:gd name="T30" fmla="*/ 2147483647 w 67"/>
                <a:gd name="T31" fmla="*/ 2147483647 h 67"/>
                <a:gd name="T32" fmla="*/ 2147483647 w 67"/>
                <a:gd name="T33" fmla="*/ 2147483647 h 67"/>
                <a:gd name="T34" fmla="*/ 2147483647 w 67"/>
                <a:gd name="T35" fmla="*/ 2147483647 h 67"/>
                <a:gd name="T36" fmla="*/ 2147483647 w 67"/>
                <a:gd name="T37" fmla="*/ 2147483647 h 67"/>
                <a:gd name="T38" fmla="*/ 2147483647 w 67"/>
                <a:gd name="T39" fmla="*/ 2147483647 h 67"/>
                <a:gd name="T40" fmla="*/ 2147483647 w 67"/>
                <a:gd name="T41" fmla="*/ 2147483647 h 67"/>
                <a:gd name="T42" fmla="*/ 2147483647 w 67"/>
                <a:gd name="T43" fmla="*/ 2147483647 h 67"/>
                <a:gd name="T44" fmla="*/ 2147483647 w 67"/>
                <a:gd name="T45" fmla="*/ 2147483647 h 67"/>
                <a:gd name="T46" fmla="*/ 2147483647 w 67"/>
                <a:gd name="T47" fmla="*/ 2147483647 h 67"/>
                <a:gd name="T48" fmla="*/ 2147483647 w 67"/>
                <a:gd name="T49" fmla="*/ 2147483647 h 67"/>
                <a:gd name="T50" fmla="*/ 2147483647 w 67"/>
                <a:gd name="T51" fmla="*/ 2147483647 h 67"/>
                <a:gd name="T52" fmla="*/ 2147483647 w 67"/>
                <a:gd name="T53" fmla="*/ 2147483647 h 67"/>
                <a:gd name="T54" fmla="*/ 2147483647 w 67"/>
                <a:gd name="T55" fmla="*/ 2147483647 h 67"/>
                <a:gd name="T56" fmla="*/ 2147483647 w 67"/>
                <a:gd name="T57" fmla="*/ 2147483647 h 67"/>
                <a:gd name="T58" fmla="*/ 2147483647 w 67"/>
                <a:gd name="T59" fmla="*/ 2147483647 h 67"/>
                <a:gd name="T60" fmla="*/ 2147483647 w 67"/>
                <a:gd name="T61" fmla="*/ 2147483647 h 67"/>
                <a:gd name="T62" fmla="*/ 2147483647 w 67"/>
                <a:gd name="T63" fmla="*/ 2147483647 h 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7" h="67">
                  <a:moveTo>
                    <a:pt x="34" y="0"/>
                  </a:move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7"/>
                    <a:pt x="34" y="67"/>
                  </a:cubicBezTo>
                  <a:cubicBezTo>
                    <a:pt x="52" y="67"/>
                    <a:pt x="67" y="52"/>
                    <a:pt x="67" y="34"/>
                  </a:cubicBezTo>
                  <a:cubicBezTo>
                    <a:pt x="67" y="15"/>
                    <a:pt x="52" y="0"/>
                    <a:pt x="34" y="0"/>
                  </a:cubicBezTo>
                  <a:close/>
                  <a:moveTo>
                    <a:pt x="34" y="63"/>
                  </a:moveTo>
                  <a:cubicBezTo>
                    <a:pt x="29" y="60"/>
                    <a:pt x="25" y="56"/>
                    <a:pt x="22" y="51"/>
                  </a:cubicBezTo>
                  <a:cubicBezTo>
                    <a:pt x="26" y="50"/>
                    <a:pt x="30" y="49"/>
                    <a:pt x="34" y="49"/>
                  </a:cubicBezTo>
                  <a:cubicBezTo>
                    <a:pt x="38" y="49"/>
                    <a:pt x="42" y="50"/>
                    <a:pt x="46" y="51"/>
                  </a:cubicBezTo>
                  <a:cubicBezTo>
                    <a:pt x="43" y="56"/>
                    <a:pt x="40" y="60"/>
                    <a:pt x="35" y="63"/>
                  </a:cubicBezTo>
                  <a:cubicBezTo>
                    <a:pt x="35" y="63"/>
                    <a:pt x="34" y="63"/>
                    <a:pt x="34" y="63"/>
                  </a:cubicBezTo>
                  <a:close/>
                  <a:moveTo>
                    <a:pt x="26" y="62"/>
                  </a:moveTo>
                  <a:cubicBezTo>
                    <a:pt x="21" y="61"/>
                    <a:pt x="17" y="59"/>
                    <a:pt x="13" y="55"/>
                  </a:cubicBezTo>
                  <a:cubicBezTo>
                    <a:pt x="15" y="54"/>
                    <a:pt x="17" y="53"/>
                    <a:pt x="19" y="53"/>
                  </a:cubicBezTo>
                  <a:cubicBezTo>
                    <a:pt x="21" y="56"/>
                    <a:pt x="23" y="60"/>
                    <a:pt x="26" y="62"/>
                  </a:cubicBezTo>
                  <a:close/>
                  <a:moveTo>
                    <a:pt x="4" y="32"/>
                  </a:moveTo>
                  <a:cubicBezTo>
                    <a:pt x="4" y="25"/>
                    <a:pt x="7" y="19"/>
                    <a:pt x="10" y="15"/>
                  </a:cubicBezTo>
                  <a:cubicBezTo>
                    <a:pt x="12" y="16"/>
                    <a:pt x="14" y="18"/>
                    <a:pt x="17" y="19"/>
                  </a:cubicBezTo>
                  <a:cubicBezTo>
                    <a:pt x="15" y="23"/>
                    <a:pt x="14" y="27"/>
                    <a:pt x="14" y="32"/>
                  </a:cubicBezTo>
                  <a:lnTo>
                    <a:pt x="4" y="32"/>
                  </a:lnTo>
                  <a:close/>
                  <a:moveTo>
                    <a:pt x="35" y="4"/>
                  </a:moveTo>
                  <a:cubicBezTo>
                    <a:pt x="40" y="7"/>
                    <a:pt x="44" y="12"/>
                    <a:pt x="46" y="17"/>
                  </a:cubicBezTo>
                  <a:cubicBezTo>
                    <a:pt x="42" y="18"/>
                    <a:pt x="38" y="19"/>
                    <a:pt x="34" y="19"/>
                  </a:cubicBezTo>
                  <a:cubicBezTo>
                    <a:pt x="30" y="19"/>
                    <a:pt x="26" y="18"/>
                    <a:pt x="22" y="17"/>
                  </a:cubicBezTo>
                  <a:cubicBezTo>
                    <a:pt x="25" y="11"/>
                    <a:pt x="29" y="7"/>
                    <a:pt x="34" y="4"/>
                  </a:cubicBezTo>
                  <a:cubicBezTo>
                    <a:pt x="34" y="4"/>
                    <a:pt x="35" y="4"/>
                    <a:pt x="35" y="4"/>
                  </a:cubicBezTo>
                  <a:close/>
                  <a:moveTo>
                    <a:pt x="43" y="5"/>
                  </a:moveTo>
                  <a:cubicBezTo>
                    <a:pt x="47" y="7"/>
                    <a:pt x="51" y="9"/>
                    <a:pt x="54" y="12"/>
                  </a:cubicBezTo>
                  <a:cubicBezTo>
                    <a:pt x="53" y="13"/>
                    <a:pt x="52" y="14"/>
                    <a:pt x="50" y="15"/>
                  </a:cubicBezTo>
                  <a:cubicBezTo>
                    <a:pt x="48" y="11"/>
                    <a:pt x="46" y="8"/>
                    <a:pt x="43" y="5"/>
                  </a:cubicBezTo>
                  <a:close/>
                  <a:moveTo>
                    <a:pt x="18" y="15"/>
                  </a:moveTo>
                  <a:cubicBezTo>
                    <a:pt x="16" y="14"/>
                    <a:pt x="15" y="13"/>
                    <a:pt x="13" y="12"/>
                  </a:cubicBezTo>
                  <a:cubicBezTo>
                    <a:pt x="17" y="8"/>
                    <a:pt x="21" y="6"/>
                    <a:pt x="26" y="5"/>
                  </a:cubicBezTo>
                  <a:cubicBezTo>
                    <a:pt x="23" y="8"/>
                    <a:pt x="20" y="11"/>
                    <a:pt x="18" y="15"/>
                  </a:cubicBezTo>
                  <a:close/>
                  <a:moveTo>
                    <a:pt x="20" y="20"/>
                  </a:moveTo>
                  <a:cubicBezTo>
                    <a:pt x="25" y="22"/>
                    <a:pt x="29" y="23"/>
                    <a:pt x="34" y="23"/>
                  </a:cubicBezTo>
                  <a:cubicBezTo>
                    <a:pt x="39" y="23"/>
                    <a:pt x="44" y="22"/>
                    <a:pt x="48" y="20"/>
                  </a:cubicBezTo>
                  <a:cubicBezTo>
                    <a:pt x="49" y="24"/>
                    <a:pt x="50" y="28"/>
                    <a:pt x="5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28"/>
                    <a:pt x="19" y="24"/>
                    <a:pt x="20" y="20"/>
                  </a:cubicBezTo>
                  <a:close/>
                  <a:moveTo>
                    <a:pt x="50" y="36"/>
                  </a:moveTo>
                  <a:cubicBezTo>
                    <a:pt x="50" y="40"/>
                    <a:pt x="49" y="44"/>
                    <a:pt x="48" y="47"/>
                  </a:cubicBezTo>
                  <a:cubicBezTo>
                    <a:pt x="43" y="46"/>
                    <a:pt x="39" y="45"/>
                    <a:pt x="34" y="45"/>
                  </a:cubicBezTo>
                  <a:cubicBezTo>
                    <a:pt x="29" y="45"/>
                    <a:pt x="25" y="46"/>
                    <a:pt x="21" y="47"/>
                  </a:cubicBezTo>
                  <a:cubicBezTo>
                    <a:pt x="19" y="44"/>
                    <a:pt x="18" y="40"/>
                    <a:pt x="18" y="36"/>
                  </a:cubicBezTo>
                  <a:lnTo>
                    <a:pt x="50" y="36"/>
                  </a:lnTo>
                  <a:close/>
                  <a:moveTo>
                    <a:pt x="50" y="53"/>
                  </a:moveTo>
                  <a:cubicBezTo>
                    <a:pt x="51" y="53"/>
                    <a:pt x="53" y="54"/>
                    <a:pt x="54" y="55"/>
                  </a:cubicBezTo>
                  <a:cubicBezTo>
                    <a:pt x="51" y="58"/>
                    <a:pt x="47" y="60"/>
                    <a:pt x="43" y="62"/>
                  </a:cubicBezTo>
                  <a:cubicBezTo>
                    <a:pt x="46" y="59"/>
                    <a:pt x="48" y="56"/>
                    <a:pt x="50" y="53"/>
                  </a:cubicBezTo>
                  <a:close/>
                  <a:moveTo>
                    <a:pt x="51" y="49"/>
                  </a:moveTo>
                  <a:cubicBezTo>
                    <a:pt x="53" y="45"/>
                    <a:pt x="54" y="40"/>
                    <a:pt x="54" y="36"/>
                  </a:cubicBezTo>
                  <a:cubicBezTo>
                    <a:pt x="63" y="36"/>
                    <a:pt x="63" y="36"/>
                    <a:pt x="63" y="36"/>
                  </a:cubicBezTo>
                  <a:cubicBezTo>
                    <a:pt x="63" y="42"/>
                    <a:pt x="61" y="48"/>
                    <a:pt x="57" y="52"/>
                  </a:cubicBezTo>
                  <a:cubicBezTo>
                    <a:pt x="55" y="51"/>
                    <a:pt x="53" y="50"/>
                    <a:pt x="51" y="49"/>
                  </a:cubicBezTo>
                  <a:close/>
                  <a:moveTo>
                    <a:pt x="54" y="32"/>
                  </a:moveTo>
                  <a:cubicBezTo>
                    <a:pt x="54" y="27"/>
                    <a:pt x="53" y="23"/>
                    <a:pt x="52" y="19"/>
                  </a:cubicBezTo>
                  <a:cubicBezTo>
                    <a:pt x="54" y="18"/>
                    <a:pt x="55" y="17"/>
                    <a:pt x="57" y="15"/>
                  </a:cubicBezTo>
                  <a:cubicBezTo>
                    <a:pt x="61" y="20"/>
                    <a:pt x="63" y="25"/>
                    <a:pt x="63" y="32"/>
                  </a:cubicBezTo>
                  <a:lnTo>
                    <a:pt x="54" y="32"/>
                  </a:lnTo>
                  <a:close/>
                  <a:moveTo>
                    <a:pt x="4" y="36"/>
                  </a:moveTo>
                  <a:cubicBezTo>
                    <a:pt x="14" y="36"/>
                    <a:pt x="14" y="36"/>
                    <a:pt x="14" y="36"/>
                  </a:cubicBezTo>
                  <a:cubicBezTo>
                    <a:pt x="14" y="40"/>
                    <a:pt x="15" y="45"/>
                    <a:pt x="17" y="49"/>
                  </a:cubicBezTo>
                  <a:cubicBezTo>
                    <a:pt x="15" y="50"/>
                    <a:pt x="13" y="51"/>
                    <a:pt x="11" y="53"/>
                  </a:cubicBezTo>
                  <a:cubicBezTo>
                    <a:pt x="7" y="48"/>
                    <a:pt x="4" y="42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76794" tIns="38397" rIns="76794" bIns="38397"/>
            <a:lstStyle/>
            <a:p>
              <a:endParaRPr lang="cs-CZ"/>
            </a:p>
          </p:txBody>
        </p:sp>
        <p:sp>
          <p:nvSpPr>
            <p:cNvPr id="43017" name="Freeform 76"/>
            <p:cNvSpPr>
              <a:spLocks noChangeArrowheads="1"/>
            </p:cNvSpPr>
            <p:nvPr/>
          </p:nvSpPr>
          <p:spPr bwMode="auto">
            <a:xfrm>
              <a:off x="1674813" y="3552825"/>
              <a:ext cx="150812" cy="265113"/>
            </a:xfrm>
            <a:custGeom>
              <a:avLst/>
              <a:gdLst>
                <a:gd name="T0" fmla="*/ 2147483647 w 283"/>
                <a:gd name="T1" fmla="*/ 0 h 489"/>
                <a:gd name="T2" fmla="*/ 2147483647 w 283"/>
                <a:gd name="T3" fmla="*/ 0 h 489"/>
                <a:gd name="T4" fmla="*/ 2147483647 w 283"/>
                <a:gd name="T5" fmla="*/ 0 h 489"/>
                <a:gd name="T6" fmla="*/ 0 w 283"/>
                <a:gd name="T7" fmla="*/ 2147483647 h 489"/>
                <a:gd name="T8" fmla="*/ 0 w 283"/>
                <a:gd name="T9" fmla="*/ 2147483647 h 489"/>
                <a:gd name="T10" fmla="*/ 2147483647 w 283"/>
                <a:gd name="T11" fmla="*/ 2147483647 h 489"/>
                <a:gd name="T12" fmla="*/ 2147483647 w 283"/>
                <a:gd name="T13" fmla="*/ 2147483647 h 489"/>
                <a:gd name="T14" fmla="*/ 2147483647 w 283"/>
                <a:gd name="T15" fmla="*/ 2147483647 h 489"/>
                <a:gd name="T16" fmla="*/ 2147483647 w 283"/>
                <a:gd name="T17" fmla="*/ 2147483647 h 489"/>
                <a:gd name="T18" fmla="*/ 2147483647 w 283"/>
                <a:gd name="T19" fmla="*/ 0 h 489"/>
                <a:gd name="T20" fmla="*/ 2147483647 w 283"/>
                <a:gd name="T21" fmla="*/ 2147483647 h 489"/>
                <a:gd name="T22" fmla="*/ 2147483647 w 283"/>
                <a:gd name="T23" fmla="*/ 2147483647 h 489"/>
                <a:gd name="T24" fmla="*/ 2147483647 w 283"/>
                <a:gd name="T25" fmla="*/ 2147483647 h 489"/>
                <a:gd name="T26" fmla="*/ 2147483647 w 283"/>
                <a:gd name="T27" fmla="*/ 2147483647 h 489"/>
                <a:gd name="T28" fmla="*/ 2147483647 w 283"/>
                <a:gd name="T29" fmla="*/ 2147483647 h 489"/>
                <a:gd name="T30" fmla="*/ 2147483647 w 283"/>
                <a:gd name="T31" fmla="*/ 2147483647 h 489"/>
                <a:gd name="T32" fmla="*/ 2147483647 w 283"/>
                <a:gd name="T33" fmla="*/ 2147483647 h 489"/>
                <a:gd name="T34" fmla="*/ 2147483647 w 283"/>
                <a:gd name="T35" fmla="*/ 2147483647 h 489"/>
                <a:gd name="T36" fmla="*/ 2147483647 w 283"/>
                <a:gd name="T37" fmla="*/ 2147483647 h 489"/>
                <a:gd name="T38" fmla="*/ 2147483647 w 283"/>
                <a:gd name="T39" fmla="*/ 2147483647 h 489"/>
                <a:gd name="T40" fmla="*/ 2147483647 w 283"/>
                <a:gd name="T41" fmla="*/ 2147483647 h 489"/>
                <a:gd name="T42" fmla="*/ 2147483647 w 283"/>
                <a:gd name="T43" fmla="*/ 2147483647 h 4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83" h="489">
                  <a:moveTo>
                    <a:pt x="238" y="0"/>
                  </a:moveTo>
                  <a:lnTo>
                    <a:pt x="238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18"/>
                    <a:pt x="0" y="4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460"/>
                    <a:pt x="17" y="488"/>
                    <a:pt x="44" y="488"/>
                  </a:cubicBezTo>
                  <a:cubicBezTo>
                    <a:pt x="238" y="488"/>
                    <a:pt x="238" y="488"/>
                    <a:pt x="238" y="488"/>
                  </a:cubicBezTo>
                  <a:cubicBezTo>
                    <a:pt x="265" y="488"/>
                    <a:pt x="282" y="460"/>
                    <a:pt x="282" y="434"/>
                  </a:cubicBezTo>
                  <a:cubicBezTo>
                    <a:pt x="282" y="44"/>
                    <a:pt x="282" y="44"/>
                    <a:pt x="282" y="44"/>
                  </a:cubicBezTo>
                  <a:cubicBezTo>
                    <a:pt x="282" y="18"/>
                    <a:pt x="265" y="0"/>
                    <a:pt x="238" y="0"/>
                  </a:cubicBezTo>
                  <a:close/>
                  <a:moveTo>
                    <a:pt x="141" y="460"/>
                  </a:moveTo>
                  <a:lnTo>
                    <a:pt x="141" y="460"/>
                  </a:lnTo>
                  <a:cubicBezTo>
                    <a:pt x="123" y="460"/>
                    <a:pt x="106" y="451"/>
                    <a:pt x="106" y="443"/>
                  </a:cubicBezTo>
                  <a:cubicBezTo>
                    <a:pt x="106" y="425"/>
                    <a:pt x="123" y="416"/>
                    <a:pt x="141" y="416"/>
                  </a:cubicBezTo>
                  <a:cubicBezTo>
                    <a:pt x="159" y="416"/>
                    <a:pt x="176" y="425"/>
                    <a:pt x="176" y="443"/>
                  </a:cubicBezTo>
                  <a:cubicBezTo>
                    <a:pt x="176" y="451"/>
                    <a:pt x="159" y="460"/>
                    <a:pt x="141" y="460"/>
                  </a:cubicBezTo>
                  <a:close/>
                  <a:moveTo>
                    <a:pt x="247" y="390"/>
                  </a:moveTo>
                  <a:lnTo>
                    <a:pt x="247" y="390"/>
                  </a:lnTo>
                  <a:cubicBezTo>
                    <a:pt x="35" y="390"/>
                    <a:pt x="35" y="390"/>
                    <a:pt x="35" y="390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47" y="62"/>
                    <a:pt x="247" y="62"/>
                    <a:pt x="247" y="62"/>
                  </a:cubicBezTo>
                  <a:lnTo>
                    <a:pt x="247" y="39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38405" tIns="19202" rIns="38405" bIns="19202" anchor="ctr"/>
            <a:lstStyle/>
            <a:p>
              <a:endParaRPr lang="cs-CZ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16000" indent="0" defTabSz="913878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bg2">
                    <a:lumMod val="75000"/>
                  </a:schemeClr>
                </a:solidFill>
              </a:rPr>
              <a:t>Kontakty </a:t>
            </a:r>
            <a:endParaRPr lang="de-AT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3019" name="TextBox 16"/>
          <p:cNvSpPr txBox="1">
            <a:spLocks noChangeArrowheads="1"/>
          </p:cNvSpPr>
          <p:nvPr/>
        </p:nvSpPr>
        <p:spPr bwMode="auto">
          <a:xfrm>
            <a:off x="2190748" y="4727574"/>
            <a:ext cx="53387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facebook.com/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CentralEuropeProgramme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20" name="TextBox 16"/>
          <p:cNvSpPr txBox="1">
            <a:spLocks noChangeArrowheads="1"/>
          </p:cNvSpPr>
          <p:nvPr/>
        </p:nvSpPr>
        <p:spPr bwMode="auto">
          <a:xfrm>
            <a:off x="2190750" y="5087937"/>
            <a:ext cx="5338763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linkedin.com/in/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centraleuropeprogramme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sp>
        <p:nvSpPr>
          <p:cNvPr id="43021" name="TextBox 16"/>
          <p:cNvSpPr txBox="1">
            <a:spLocks noChangeArrowheads="1"/>
          </p:cNvSpPr>
          <p:nvPr/>
        </p:nvSpPr>
        <p:spPr bwMode="auto">
          <a:xfrm>
            <a:off x="2190749" y="5472320"/>
            <a:ext cx="53387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67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de-AT" altLang="cs-CZ" sz="1600" dirty="0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twitter.com/</a:t>
            </a:r>
            <a:r>
              <a:rPr lang="de-AT" altLang="cs-CZ" sz="1600" dirty="0" err="1">
                <a:solidFill>
                  <a:srgbClr val="4D4D4E"/>
                </a:solidFill>
                <a:latin typeface="Trebuchet MS" pitchFamily="34" charset="0"/>
                <a:ea typeface="Raleway"/>
                <a:cs typeface="Raleway"/>
              </a:rPr>
              <a:t>interregce</a:t>
            </a:r>
            <a:endParaRPr lang="de-AT" altLang="cs-CZ" sz="1600" dirty="0">
              <a:solidFill>
                <a:srgbClr val="4D4D4E"/>
              </a:solidFill>
              <a:latin typeface="Trebuchet MS" pitchFamily="34" charset="0"/>
              <a:ea typeface="Raleway"/>
              <a:cs typeface="Raleway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1632321" y="4714875"/>
            <a:ext cx="269875" cy="1008062"/>
            <a:chOff x="1616075" y="4341813"/>
            <a:chExt cx="269875" cy="1008062"/>
          </a:xfrm>
        </p:grpSpPr>
        <p:pic>
          <p:nvPicPr>
            <p:cNvPr id="43022" name="Picture 12" descr="\\ISTORAGE\-Print\MA27\Powerpoint\rep\linkedin.e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7188" y="5113338"/>
              <a:ext cx="258762" cy="236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3" name="Picture 13" descr="\\ISTORAGE\-Print\MA27\Powerpoint\rep\twitter.e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6075" y="4760913"/>
              <a:ext cx="258763" cy="201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4" name="Picture 14" descr="\\ISTORAGE\-Print\MA27\Powerpoint\rep\facebook.em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9100" y="4341813"/>
              <a:ext cx="123825" cy="258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Obrázek 1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3744417" cy="80364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 </a:t>
            </a:r>
            <a:r>
              <a:rPr lang="cs-CZ" dirty="0" err="1" smtClean="0">
                <a:solidFill>
                  <a:srgbClr val="000000"/>
                </a:solidFill>
              </a:rPr>
              <a:t>iI</a:t>
            </a:r>
            <a:r>
              <a:rPr lang="cs-CZ" dirty="0" smtClean="0">
                <a:solidFill>
                  <a:srgbClr val="000000"/>
                </a:solidFill>
              </a:rPr>
              <a:t>.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0" y="2560345"/>
            <a:ext cx="8712969" cy="1739537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00" lvl="3"/>
            <a:endParaRPr lang="cs-CZ" sz="1800" dirty="0"/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sz="1800" b="1" dirty="0" smtClean="0">
                <a:solidFill>
                  <a:srgbClr val="7E93A5"/>
                </a:solidFill>
                <a:cs typeface="Raleway"/>
              </a:rPr>
              <a:t>Zvýhodněné </a:t>
            </a:r>
            <a:r>
              <a:rPr lang="cs-CZ" sz="1800" b="1" dirty="0">
                <a:solidFill>
                  <a:srgbClr val="7E93A5"/>
                </a:solidFill>
                <a:cs typeface="Raleway"/>
              </a:rPr>
              <a:t>využití metody 1720 </a:t>
            </a:r>
            <a:r>
              <a:rPr lang="de-AT" sz="1800" b="1" dirty="0">
                <a:solidFill>
                  <a:srgbClr val="7E93A5"/>
                </a:solidFill>
                <a:cs typeface="Raleway"/>
                <a:sym typeface="Wingdings" panose="05000000000000000000" pitchFamily="2" charset="2"/>
              </a:rPr>
              <a:t></a:t>
            </a:r>
            <a:r>
              <a:rPr lang="cs-CZ" sz="1800" b="1" dirty="0">
                <a:solidFill>
                  <a:srgbClr val="7E93A5"/>
                </a:solidFill>
                <a:cs typeface="Raleway"/>
                <a:sym typeface="Wingdings" panose="05000000000000000000" pitchFamily="2" charset="2"/>
              </a:rPr>
              <a:t> </a:t>
            </a:r>
            <a:r>
              <a:rPr lang="en-GB" sz="1800" dirty="0"/>
              <a:t>“Omnibus </a:t>
            </a:r>
            <a:r>
              <a:rPr lang="cs-CZ" sz="1800" dirty="0"/>
              <a:t>nařízení</a:t>
            </a:r>
            <a:r>
              <a:rPr lang="en-GB" sz="1800" dirty="0"/>
              <a:t>” [</a:t>
            </a:r>
            <a:r>
              <a:rPr lang="cs-CZ" sz="1800" dirty="0"/>
              <a:t>Nařízení</a:t>
            </a:r>
            <a:r>
              <a:rPr lang="en-GB" sz="1800" dirty="0"/>
              <a:t> (EU, </a:t>
            </a:r>
            <a:r>
              <a:rPr lang="en-GB" sz="1800" dirty="0" err="1"/>
              <a:t>Euratom</a:t>
            </a:r>
            <a:r>
              <a:rPr lang="en-GB" sz="1800" dirty="0"/>
              <a:t>) No 2018/1046] </a:t>
            </a:r>
            <a:r>
              <a:rPr lang="cs-CZ" sz="1800" dirty="0"/>
              <a:t>zveřejněné v</a:t>
            </a:r>
            <a:r>
              <a:rPr lang="en-GB" sz="1800" dirty="0"/>
              <a:t> Official Journal of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en-GB" sz="1800" dirty="0"/>
              <a:t>EU</a:t>
            </a:r>
            <a:r>
              <a:rPr lang="cs-CZ" sz="1800" dirty="0"/>
              <a:t>; vstoupilo v platnost </a:t>
            </a:r>
            <a:r>
              <a:rPr lang="en-GB" sz="1800" dirty="0"/>
              <a:t>2</a:t>
            </a:r>
            <a:r>
              <a:rPr lang="cs-CZ" sz="1800" dirty="0"/>
              <a:t>.</a:t>
            </a:r>
            <a:r>
              <a:rPr lang="en-GB" sz="1800" dirty="0"/>
              <a:t> </a:t>
            </a:r>
            <a:r>
              <a:rPr lang="cs-CZ" sz="1800" dirty="0"/>
              <a:t>srpna</a:t>
            </a:r>
            <a:r>
              <a:rPr lang="en-GB" sz="1800" dirty="0"/>
              <a:t> 2018</a:t>
            </a:r>
            <a:r>
              <a:rPr lang="cs-CZ" sz="1800" dirty="0"/>
              <a:t>. Týká se výpočtu mzdových výdajů, a to na </a:t>
            </a:r>
            <a:r>
              <a:rPr lang="cs-CZ" sz="1800" dirty="0" smtClean="0"/>
              <a:t>základě </a:t>
            </a:r>
            <a:r>
              <a:rPr lang="cs-CZ" sz="1800" dirty="0"/>
              <a:t>nového přístupu, díky kterému je</a:t>
            </a:r>
            <a:r>
              <a:rPr lang="en-US" sz="1800" dirty="0"/>
              <a:t> “</a:t>
            </a:r>
            <a:r>
              <a:rPr lang="cs-CZ" sz="1800" dirty="0"/>
              <a:t>metoda </a:t>
            </a:r>
            <a:r>
              <a:rPr lang="en-US" sz="1800" dirty="0"/>
              <a:t>172</a:t>
            </a:r>
            <a:r>
              <a:rPr lang="cs-CZ" sz="1800" dirty="0"/>
              <a:t>0</a:t>
            </a:r>
            <a:r>
              <a:rPr lang="en-US" sz="1800" dirty="0"/>
              <a:t>” </a:t>
            </a:r>
            <a:r>
              <a:rPr lang="cs-CZ" sz="1800" dirty="0"/>
              <a:t>zajímavější a výhodnější pro </a:t>
            </a:r>
            <a:r>
              <a:rPr lang="cs-CZ" sz="1800" dirty="0" smtClean="0"/>
              <a:t>příjemce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72209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4001659" cy="80364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IV.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79511" y="836712"/>
            <a:ext cx="8712969" cy="534052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3" algn="l" defTabSz="7679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de-AT" sz="1600" b="0" i="0" u="none" strike="noStrike" kern="1200" cap="none" spc="0" normalizeH="0" baseline="0" noProof="0" dirty="0">
              <a:ln>
                <a:noFill/>
              </a:ln>
              <a:solidFill>
                <a:srgbClr val="7B7B7B"/>
              </a:solidFill>
              <a:effectLst/>
              <a:uLnTx/>
              <a:uFillTx/>
              <a:latin typeface="Trebuchet MS" pitchFamily="34" charset="0"/>
              <a:ea typeface="+mn-ea"/>
              <a:cs typeface="Raleway"/>
              <a:sym typeface="Wingdings" panose="05000000000000000000" pitchFamily="2" charset="2"/>
            </a:endParaRPr>
          </a:p>
          <a:p>
            <a:pPr marL="360000" lvl="3" indent="-342900">
              <a:buFont typeface="Wingdings" panose="05000000000000000000" pitchFamily="2" charset="2"/>
              <a:buChar char="§"/>
            </a:pPr>
            <a:r>
              <a:rPr lang="cs-CZ" dirty="0" smtClean="0"/>
              <a:t>V čem spočívá měna podle Omnibus:</a:t>
            </a:r>
            <a:endParaRPr lang="cs-CZ" dirty="0"/>
          </a:p>
          <a:p>
            <a:r>
              <a:rPr lang="cs-CZ" sz="1600" dirty="0" smtClean="0"/>
              <a:t>Personál pracující na částeční úvazek s </a:t>
            </a:r>
            <a:r>
              <a:rPr lang="cs-CZ" sz="1600" i="1" dirty="0" err="1" smtClean="0"/>
              <a:t>flexible</a:t>
            </a:r>
            <a:r>
              <a:rPr lang="cs-CZ" sz="1600" dirty="0" smtClean="0"/>
              <a:t> (tj. pružným) počtem odpracovaných hodin za měsíc</a:t>
            </a:r>
            <a:r>
              <a:rPr lang="en-US" sz="1600" dirty="0" smtClean="0"/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→→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/>
              <a:t>K</a:t>
            </a:r>
            <a:r>
              <a:rPr lang="cs-CZ" sz="1600" dirty="0" smtClean="0"/>
              <a:t>apitola byla změněna tak, aby zahrnovala možnost</a:t>
            </a:r>
            <a:r>
              <a:rPr lang="en-US" sz="1600" dirty="0" smtClean="0"/>
              <a:t>: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1) Uplatnit</a:t>
            </a:r>
            <a:r>
              <a:rPr lang="en-US" sz="1600" dirty="0" smtClean="0"/>
              <a:t> </a:t>
            </a:r>
            <a:r>
              <a:rPr lang="cs-CZ" sz="1600" dirty="0" smtClean="0"/>
              <a:t>odpovídající</a:t>
            </a:r>
            <a:r>
              <a:rPr lang="en-US" sz="1600" dirty="0" smtClean="0"/>
              <a:t> </a:t>
            </a:r>
            <a:r>
              <a:rPr lang="en-US" sz="1600" i="1" dirty="0" smtClean="0"/>
              <a:t>pro-rata</a:t>
            </a:r>
            <a:r>
              <a:rPr lang="en-US" sz="1600" dirty="0" smtClean="0"/>
              <a:t> </a:t>
            </a:r>
            <a:r>
              <a:rPr lang="cs-CZ" sz="1600" dirty="0" smtClean="0"/>
              <a:t>(poměrným dílem) z objemu </a:t>
            </a:r>
            <a:r>
              <a:rPr lang="en-US" sz="1600" dirty="0" smtClean="0"/>
              <a:t>1.720 </a:t>
            </a:r>
            <a:r>
              <a:rPr lang="cs-CZ" sz="1600" dirty="0" smtClean="0"/>
              <a:t>hodin</a:t>
            </a:r>
            <a:r>
              <a:rPr lang="en-US" sz="1600" dirty="0" smtClean="0"/>
              <a:t> </a:t>
            </a:r>
            <a:r>
              <a:rPr lang="cs-CZ" sz="1600" dirty="0" smtClean="0"/>
              <a:t>pro jednotlivce zaměstnaného příjemcem na bázi částečného úvazku anebo omezeného počtu hodin </a:t>
            </a:r>
            <a:r>
              <a:rPr lang="en-US" sz="1600" dirty="0" smtClean="0"/>
              <a:t>a </a:t>
            </a:r>
            <a:r>
              <a:rPr lang="cs-CZ" sz="1600" dirty="0" smtClean="0"/>
              <a:t>pracujícího na částeční úvazek pro projekt </a:t>
            </a:r>
          </a:p>
          <a:p>
            <a:pPr marL="285750" indent="-285750">
              <a:buFontTx/>
              <a:buChar char="-"/>
            </a:pPr>
            <a:r>
              <a:rPr lang="cs-CZ" sz="1600" dirty="0" smtClean="0"/>
              <a:t>2) Vypočítat hodinovou sazbu i v případě, že </a:t>
            </a:r>
            <a:r>
              <a:rPr lang="en-US" sz="1600" dirty="0" smtClean="0"/>
              <a:t>data </a:t>
            </a:r>
            <a:r>
              <a:rPr lang="cs-CZ" sz="1600" dirty="0" smtClean="0"/>
              <a:t>z posledních dokumentovaných ročních výdajů na příslušného zaměstnance nejsou dostupné </a:t>
            </a:r>
            <a:r>
              <a:rPr lang="en-US" sz="1600" dirty="0" smtClean="0"/>
              <a:t>(</a:t>
            </a:r>
            <a:r>
              <a:rPr lang="cs-CZ" sz="1600" dirty="0" err="1" smtClean="0"/>
              <a:t>tj</a:t>
            </a:r>
            <a:r>
              <a:rPr lang="en-US" sz="1600" dirty="0" smtClean="0"/>
              <a:t>. </a:t>
            </a:r>
            <a:r>
              <a:rPr lang="cs-CZ" sz="1600" dirty="0" smtClean="0"/>
              <a:t>pro zaměstnance pracující pro příjemce míň než rok</a:t>
            </a:r>
            <a:r>
              <a:rPr lang="en-US" sz="1600" dirty="0" smtClean="0"/>
              <a:t>). </a:t>
            </a:r>
            <a:r>
              <a:rPr lang="cs-CZ" sz="1600" dirty="0" smtClean="0"/>
              <a:t>V takovém případě mohou být výdaje odvozeny (</a:t>
            </a:r>
            <a:r>
              <a:rPr lang="cs-CZ" sz="1600" i="1" dirty="0" smtClean="0"/>
              <a:t>extrapolovány</a:t>
            </a:r>
            <a:r>
              <a:rPr lang="cs-CZ" sz="1600" dirty="0" smtClean="0"/>
              <a:t>) z dostupných </a:t>
            </a:r>
            <a:r>
              <a:rPr lang="cs-CZ" sz="1600" dirty="0"/>
              <a:t>dokumentovaných </a:t>
            </a:r>
            <a:r>
              <a:rPr lang="cs-CZ" sz="1600" dirty="0" smtClean="0"/>
              <a:t>výdajů za období nejméně </a:t>
            </a:r>
            <a:r>
              <a:rPr lang="en-US" sz="1600" dirty="0" smtClean="0"/>
              <a:t>3 m</a:t>
            </a:r>
            <a:r>
              <a:rPr lang="cs-CZ" sz="1600" dirty="0" err="1" smtClean="0"/>
              <a:t>ěsíců</a:t>
            </a:r>
            <a:r>
              <a:rPr lang="en-US" sz="1600" dirty="0" smtClean="0"/>
              <a:t> </a:t>
            </a:r>
            <a:r>
              <a:rPr lang="cs-CZ" sz="1600" dirty="0" smtClean="0"/>
              <a:t>anebo</a:t>
            </a:r>
            <a:r>
              <a:rPr lang="en-US" sz="1600" dirty="0" smtClean="0"/>
              <a:t> </a:t>
            </a:r>
            <a:r>
              <a:rPr lang="cs-CZ" sz="1600" dirty="0" smtClean="0"/>
              <a:t>na základě</a:t>
            </a:r>
            <a:r>
              <a:rPr lang="en-US" sz="1600" dirty="0" smtClean="0"/>
              <a:t> </a:t>
            </a:r>
            <a:r>
              <a:rPr lang="cs-CZ" sz="1600" dirty="0" smtClean="0"/>
              <a:t>pracovní smlouvy</a:t>
            </a:r>
            <a:r>
              <a:rPr lang="en-US" sz="1600" dirty="0" smtClean="0"/>
              <a:t> </a:t>
            </a:r>
            <a:r>
              <a:rPr lang="cs-CZ" sz="1600" dirty="0" smtClean="0"/>
              <a:t>přizpůsobené na</a:t>
            </a:r>
            <a:r>
              <a:rPr lang="en-US" sz="1600" dirty="0" smtClean="0"/>
              <a:t> 12-</a:t>
            </a:r>
            <a:r>
              <a:rPr lang="cs-CZ" sz="1600" dirty="0" smtClean="0"/>
              <a:t>měsíční</a:t>
            </a:r>
            <a:r>
              <a:rPr lang="en-US" sz="1600" dirty="0" smtClean="0"/>
              <a:t> </a:t>
            </a:r>
            <a:r>
              <a:rPr lang="cs-CZ" sz="1600" dirty="0" smtClean="0"/>
              <a:t>období</a:t>
            </a:r>
            <a:r>
              <a:rPr lang="en-US" sz="1600" dirty="0" smtClean="0"/>
              <a:t> </a:t>
            </a:r>
          </a:p>
          <a:p>
            <a:r>
              <a:rPr lang="cs-CZ" sz="1600" dirty="0"/>
              <a:t>	</a:t>
            </a:r>
            <a:endParaRPr lang="cs-CZ" sz="1600" dirty="0" smtClean="0"/>
          </a:p>
          <a:p>
            <a:endParaRPr lang="cs-CZ" u="sng" dirty="0" smtClean="0"/>
          </a:p>
          <a:p>
            <a:r>
              <a:rPr lang="cs-CZ" u="sng" dirty="0" smtClean="0"/>
              <a:t>Příklad ad 1) </a:t>
            </a:r>
            <a:r>
              <a:rPr lang="en-GB" dirty="0" smtClean="0"/>
              <a:t>:</a:t>
            </a:r>
            <a:endParaRPr lang="cs-CZ" dirty="0"/>
          </a:p>
          <a:p>
            <a:r>
              <a:rPr lang="cs-CZ" dirty="0" smtClean="0"/>
              <a:t>Univerzita zapojená do CE projektu přijala </a:t>
            </a:r>
            <a:r>
              <a:rPr lang="cs-CZ" dirty="0"/>
              <a:t>v</a:t>
            </a:r>
            <a:r>
              <a:rPr lang="cs-CZ" dirty="0" smtClean="0"/>
              <a:t>ýzkumného pracovníka pracujícího</a:t>
            </a:r>
            <a:r>
              <a:rPr lang="en-GB" dirty="0" smtClean="0"/>
              <a:t> </a:t>
            </a:r>
            <a:r>
              <a:rPr lang="cs-CZ" dirty="0" smtClean="0"/>
              <a:t>na omezené množství hodin pro projekt</a:t>
            </a:r>
            <a:r>
              <a:rPr lang="en-GB" dirty="0" smtClean="0"/>
              <a:t>. </a:t>
            </a:r>
            <a:r>
              <a:rPr lang="cs-CZ" dirty="0" smtClean="0"/>
              <a:t>Smluvní podmínky</a:t>
            </a:r>
            <a:r>
              <a:rPr lang="en-GB" dirty="0" smtClean="0"/>
              <a:t>: </a:t>
            </a:r>
            <a:endParaRPr lang="cs-CZ" dirty="0"/>
          </a:p>
          <a:p>
            <a:pPr lvl="0"/>
            <a:r>
              <a:rPr lang="cs-CZ" dirty="0" smtClean="0"/>
              <a:t>- Pracuje na zkrácený úvazek</a:t>
            </a:r>
            <a:r>
              <a:rPr lang="en-GB" dirty="0" smtClean="0"/>
              <a:t> </a:t>
            </a:r>
            <a:r>
              <a:rPr lang="cs-CZ" dirty="0" smtClean="0"/>
              <a:t>svými </a:t>
            </a:r>
            <a:r>
              <a:rPr lang="en-GB" dirty="0" smtClean="0"/>
              <a:t>20 </a:t>
            </a:r>
            <a:r>
              <a:rPr lang="en-GB" dirty="0" err="1" smtClean="0"/>
              <a:t>ho</a:t>
            </a:r>
            <a:r>
              <a:rPr lang="cs-CZ" dirty="0" err="1" smtClean="0"/>
              <a:t>dinami</a:t>
            </a:r>
            <a:r>
              <a:rPr lang="cs-CZ" dirty="0" smtClean="0"/>
              <a:t> týdně</a:t>
            </a:r>
            <a:r>
              <a:rPr lang="en-GB" dirty="0" smtClean="0"/>
              <a:t> (</a:t>
            </a:r>
            <a:r>
              <a:rPr lang="cs-CZ" dirty="0" smtClean="0"/>
              <a:t>místo </a:t>
            </a:r>
            <a:r>
              <a:rPr lang="en-GB" dirty="0" smtClean="0"/>
              <a:t>40</a:t>
            </a:r>
            <a:r>
              <a:rPr lang="cs-CZ" dirty="0" smtClean="0"/>
              <a:t>hod. týdně</a:t>
            </a:r>
            <a:r>
              <a:rPr lang="en-GB" dirty="0" smtClean="0"/>
              <a:t>);</a:t>
            </a:r>
            <a:endParaRPr lang="cs-CZ" dirty="0"/>
          </a:p>
          <a:p>
            <a:pPr lvl="0"/>
            <a:r>
              <a:rPr lang="cs-CZ" dirty="0" smtClean="0"/>
              <a:t>- Roční výdaje zaměstnavatele = </a:t>
            </a:r>
            <a:r>
              <a:rPr lang="en-GB" dirty="0" smtClean="0"/>
              <a:t>36.000</a:t>
            </a:r>
            <a:r>
              <a:rPr lang="cs-CZ" dirty="0" smtClean="0"/>
              <a:t> EUR</a:t>
            </a:r>
            <a:endParaRPr lang="cs-CZ" dirty="0"/>
          </a:p>
          <a:p>
            <a:r>
              <a:rPr lang="cs-CZ" dirty="0" smtClean="0"/>
              <a:t>Vzhledem k tomu, že výzkumný pracovník pracuje na zkrácený úvazek </a:t>
            </a:r>
            <a:r>
              <a:rPr lang="cs-CZ" dirty="0" err="1" smtClean="0"/>
              <a:t>kt</a:t>
            </a:r>
            <a:r>
              <a:rPr lang="cs-CZ" dirty="0" smtClean="0"/>
              <a:t>. představují ekvivalent</a:t>
            </a:r>
            <a:r>
              <a:rPr lang="en-GB" dirty="0" smtClean="0"/>
              <a:t> 50% </a:t>
            </a:r>
            <a:r>
              <a:rPr lang="cs-CZ" dirty="0" smtClean="0"/>
              <a:t>ze zaměstnání na plný úvazek</a:t>
            </a:r>
            <a:r>
              <a:rPr lang="en-GB" dirty="0" smtClean="0"/>
              <a:t>, </a:t>
            </a:r>
            <a:r>
              <a:rPr lang="cs-CZ" b="1" dirty="0" smtClean="0"/>
              <a:t>hodinová sazba se vypočte tímto způsobem</a:t>
            </a:r>
            <a:r>
              <a:rPr lang="en-GB" dirty="0" smtClean="0"/>
              <a:t>:</a:t>
            </a:r>
            <a:endParaRPr lang="cs-CZ" dirty="0"/>
          </a:p>
          <a:p>
            <a:r>
              <a:rPr lang="en-GB" dirty="0" smtClean="0"/>
              <a:t>36.000 </a:t>
            </a:r>
            <a:r>
              <a:rPr lang="cs-CZ" dirty="0" smtClean="0"/>
              <a:t>EUR </a:t>
            </a:r>
            <a:r>
              <a:rPr lang="en-GB" dirty="0" smtClean="0"/>
              <a:t>/860 </a:t>
            </a:r>
            <a:r>
              <a:rPr lang="en-GB" dirty="0"/>
              <a:t>hours </a:t>
            </a:r>
            <a:r>
              <a:rPr lang="en-GB" dirty="0" smtClean="0"/>
              <a:t>(</a:t>
            </a:r>
            <a:r>
              <a:rPr lang="cs-CZ" dirty="0" err="1" smtClean="0"/>
              <a:t>tj</a:t>
            </a:r>
            <a:r>
              <a:rPr lang="en-GB" dirty="0" smtClean="0"/>
              <a:t>. </a:t>
            </a:r>
            <a:r>
              <a:rPr lang="en-GB" dirty="0"/>
              <a:t>50 % of 1.720 hours) </a:t>
            </a:r>
            <a:r>
              <a:rPr lang="en-GB" dirty="0" smtClean="0"/>
              <a:t>=</a:t>
            </a:r>
            <a:r>
              <a:rPr lang="cs-CZ" dirty="0" smtClean="0"/>
              <a:t>&gt;</a:t>
            </a:r>
            <a:r>
              <a:rPr lang="en-GB" dirty="0" smtClean="0"/>
              <a:t> </a:t>
            </a:r>
            <a:r>
              <a:rPr lang="en-GB" dirty="0"/>
              <a:t>EUR </a:t>
            </a:r>
            <a:r>
              <a:rPr lang="en-GB" dirty="0" smtClean="0"/>
              <a:t>41,86</a:t>
            </a:r>
            <a:endParaRPr lang="cs-CZ" sz="1600" b="1" dirty="0">
              <a:solidFill>
                <a:srgbClr val="7E93A5"/>
              </a:solidFill>
              <a:latin typeface="Trebuchet MS" pitchFamily="34" charset="0"/>
              <a:cs typeface="Raleway"/>
            </a:endParaRPr>
          </a:p>
        </p:txBody>
      </p:sp>
      <p:grpSp>
        <p:nvGrpSpPr>
          <p:cNvPr id="5" name="Group 11"/>
          <p:cNvGrpSpPr/>
          <p:nvPr/>
        </p:nvGrpSpPr>
        <p:grpSpPr>
          <a:xfrm>
            <a:off x="3275856" y="3789040"/>
            <a:ext cx="4972819" cy="645886"/>
            <a:chOff x="0" y="0"/>
            <a:chExt cx="5476875" cy="809625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1475117" y="155276"/>
              <a:ext cx="3533775" cy="257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Latest documented annual gross employment costs</a:t>
              </a:r>
              <a:endPara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475117" y="431321"/>
              <a:ext cx="3533775" cy="257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1.720 hours</a:t>
              </a:r>
              <a:endParaRPr lang="cs-CZ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AutoShape 6"/>
            <p:cNvCxnSpPr>
              <a:cxnSpLocks noChangeShapeType="1"/>
            </p:cNvCxnSpPr>
            <p:nvPr/>
          </p:nvCxnSpPr>
          <p:spPr bwMode="auto">
            <a:xfrm>
              <a:off x="1656271" y="439948"/>
              <a:ext cx="328612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Rounded Rectangle 19"/>
            <p:cNvSpPr/>
            <p:nvPr/>
          </p:nvSpPr>
          <p:spPr>
            <a:xfrm>
              <a:off x="0" y="0"/>
              <a:ext cx="5476875" cy="809625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cs-CZ"/>
            </a:p>
          </p:txBody>
        </p:sp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198407" y="310551"/>
              <a:ext cx="1353820" cy="256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100" dirty="0">
                  <a:effectLst/>
                  <a:latin typeface="Trebuchet MS" panose="020B0603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Hourly rate    =  </a:t>
              </a:r>
              <a:endParaRPr lang="cs-CZ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261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179511" y="116632"/>
            <a:ext cx="3096345" cy="803646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000000"/>
                </a:solidFill>
              </a:rPr>
              <a:t>Zjednodušení V. </a:t>
            </a:r>
            <a:endParaRPr lang="de-AT" cap="none" dirty="0">
              <a:solidFill>
                <a:srgbClr val="000000"/>
              </a:solidFill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63813" y="764704"/>
            <a:ext cx="8712969" cy="574063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>
            <a:defPPr>
              <a:defRPr lang="en-US"/>
            </a:defPPr>
            <a:lvl1pPr marL="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3971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7942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1913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5885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19856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03827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87798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71770" algn="l" defTabSz="767942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u="sng" dirty="0" smtClean="0"/>
              <a:t>Příklad ad 2)</a:t>
            </a:r>
            <a:r>
              <a:rPr lang="en-GB" sz="1600" dirty="0" smtClean="0"/>
              <a:t>:</a:t>
            </a:r>
            <a:endParaRPr lang="cs-CZ" sz="1600" dirty="0" smtClean="0"/>
          </a:p>
          <a:p>
            <a:r>
              <a:rPr lang="cs-CZ" sz="1600" dirty="0" smtClean="0"/>
              <a:t>Zaměstnanec nastoupil do zaměstnání k příjemci v říjnu</a:t>
            </a:r>
            <a:r>
              <a:rPr lang="en-GB" sz="1600" dirty="0" smtClean="0"/>
              <a:t> 2016 a</a:t>
            </a:r>
            <a:r>
              <a:rPr lang="cs-CZ" sz="1600" dirty="0"/>
              <a:t> na projektu začal pracovat od </a:t>
            </a:r>
            <a:r>
              <a:rPr lang="cs-CZ" sz="1600" dirty="0" smtClean="0"/>
              <a:t>ledna</a:t>
            </a:r>
            <a:r>
              <a:rPr lang="en-GB" sz="1600" dirty="0" smtClean="0"/>
              <a:t> </a:t>
            </a:r>
            <a:r>
              <a:rPr lang="en-GB" sz="1600" dirty="0"/>
              <a:t>2017</a:t>
            </a:r>
            <a:r>
              <a:rPr lang="en-GB" sz="1600" dirty="0" smtClean="0"/>
              <a:t>.</a:t>
            </a:r>
            <a:r>
              <a:rPr lang="cs-CZ" sz="1600" dirty="0"/>
              <a:t> </a:t>
            </a:r>
            <a:r>
              <a:rPr lang="cs-CZ" sz="1600" dirty="0" smtClean="0"/>
              <a:t>Když </a:t>
            </a:r>
            <a:r>
              <a:rPr lang="cs-CZ" sz="1600" dirty="0"/>
              <a:t>začal </a:t>
            </a:r>
            <a:r>
              <a:rPr lang="cs-CZ" sz="1600" dirty="0" smtClean="0"/>
              <a:t>zaměstnanec pracovat </a:t>
            </a:r>
            <a:r>
              <a:rPr lang="cs-CZ" sz="1600" dirty="0"/>
              <a:t>na </a:t>
            </a:r>
            <a:r>
              <a:rPr lang="cs-CZ" sz="1600" dirty="0" smtClean="0"/>
              <a:t>projektu, jeho poslední dokumentované roční výdaje tak nebyly dostupné</a:t>
            </a:r>
            <a:r>
              <a:rPr lang="en-GB" sz="1600" dirty="0" smtClean="0"/>
              <a:t>.</a:t>
            </a:r>
            <a:endParaRPr lang="cs-CZ" sz="1600" dirty="0"/>
          </a:p>
          <a:p>
            <a:r>
              <a:rPr lang="cs-CZ" sz="1600" dirty="0" err="1" smtClean="0"/>
              <a:t>Reportovací</a:t>
            </a:r>
            <a:r>
              <a:rPr lang="cs-CZ" sz="1600" dirty="0" smtClean="0"/>
              <a:t> období běží od ledna do června</a:t>
            </a:r>
            <a:r>
              <a:rPr lang="en-GB" sz="1600" dirty="0" smtClean="0"/>
              <a:t> 2017</a:t>
            </a:r>
            <a:r>
              <a:rPr lang="cs-CZ" sz="1600" dirty="0" smtClean="0"/>
              <a:t>; za dané období zaměstnanec odpracoval </a:t>
            </a:r>
            <a:r>
              <a:rPr lang="en-GB" sz="1600" dirty="0" smtClean="0"/>
              <a:t>120 </a:t>
            </a:r>
            <a:r>
              <a:rPr lang="en-GB" sz="1600" dirty="0" err="1" smtClean="0"/>
              <a:t>ho</a:t>
            </a:r>
            <a:r>
              <a:rPr lang="cs-CZ" sz="1600" dirty="0" smtClean="0"/>
              <a:t>din</a:t>
            </a:r>
            <a:r>
              <a:rPr lang="en-GB" sz="1600" dirty="0" smtClean="0"/>
              <a:t> </a:t>
            </a:r>
            <a:r>
              <a:rPr lang="cs-CZ" sz="1600" dirty="0" smtClean="0"/>
              <a:t>na projekt</a:t>
            </a:r>
            <a:r>
              <a:rPr lang="en-GB" sz="1600" dirty="0" smtClean="0"/>
              <a:t> </a:t>
            </a:r>
            <a:r>
              <a:rPr lang="cs-CZ" sz="1600" dirty="0" smtClean="0"/>
              <a:t>(</a:t>
            </a:r>
            <a:r>
              <a:rPr lang="en-GB" sz="1600" dirty="0" smtClean="0"/>
              <a:t>time-sheet </a:t>
            </a:r>
            <a:r>
              <a:rPr lang="cs-CZ" sz="1600" dirty="0" smtClean="0"/>
              <a:t>pokrýval </a:t>
            </a:r>
            <a:r>
              <a:rPr lang="en-GB" sz="1600" dirty="0" smtClean="0"/>
              <a:t>100 %</a:t>
            </a:r>
            <a:r>
              <a:rPr lang="cs-CZ" sz="1600" dirty="0" smtClean="0"/>
              <a:t> pracovního času</a:t>
            </a:r>
            <a:r>
              <a:rPr lang="en-GB" sz="1600" dirty="0" smtClean="0"/>
              <a:t>). </a:t>
            </a:r>
            <a:endParaRPr lang="cs-CZ" sz="1600" dirty="0"/>
          </a:p>
          <a:p>
            <a:r>
              <a:rPr lang="cs-CZ" sz="1600" dirty="0" smtClean="0"/>
              <a:t>Na konci </a:t>
            </a:r>
            <a:r>
              <a:rPr lang="cs-CZ" sz="1600" dirty="0" err="1" smtClean="0"/>
              <a:t>reportovacího</a:t>
            </a:r>
            <a:r>
              <a:rPr lang="cs-CZ" sz="1600" dirty="0" smtClean="0"/>
              <a:t> období </a:t>
            </a:r>
            <a:r>
              <a:rPr lang="en-GB" sz="1600" dirty="0" smtClean="0"/>
              <a:t> (</a:t>
            </a:r>
            <a:r>
              <a:rPr lang="cs-CZ" sz="1600" dirty="0" smtClean="0"/>
              <a:t>červen</a:t>
            </a:r>
            <a:r>
              <a:rPr lang="en-GB" sz="1600" dirty="0" smtClean="0"/>
              <a:t> </a:t>
            </a:r>
            <a:r>
              <a:rPr lang="en-GB" sz="1600" dirty="0"/>
              <a:t>2017</a:t>
            </a:r>
            <a:r>
              <a:rPr lang="en-GB" sz="1600" dirty="0" smtClean="0"/>
              <a:t>)</a:t>
            </a:r>
            <a:r>
              <a:rPr lang="cs-CZ" sz="1600" dirty="0" smtClean="0"/>
              <a:t> ještě pořád poslední </a:t>
            </a:r>
            <a:r>
              <a:rPr lang="cs-CZ" sz="1600" dirty="0"/>
              <a:t>dokumentované </a:t>
            </a:r>
            <a:r>
              <a:rPr lang="cs-CZ" sz="1600" dirty="0" smtClean="0"/>
              <a:t>roční výdaje </a:t>
            </a:r>
            <a:r>
              <a:rPr lang="cs-CZ" sz="1600" dirty="0"/>
              <a:t>na příslušného </a:t>
            </a:r>
            <a:r>
              <a:rPr lang="cs-CZ" sz="1600" dirty="0" smtClean="0"/>
              <a:t>zaměstnance nejsou </a:t>
            </a:r>
            <a:r>
              <a:rPr lang="cs-CZ" sz="1600" dirty="0"/>
              <a:t>k </a:t>
            </a:r>
            <a:r>
              <a:rPr lang="cs-CZ" sz="1600" dirty="0" smtClean="0"/>
              <a:t>dispozici</a:t>
            </a:r>
            <a:r>
              <a:rPr lang="en-GB" sz="1600" dirty="0" smtClean="0"/>
              <a:t>.</a:t>
            </a:r>
            <a:r>
              <a:rPr lang="cs-CZ" sz="1600" dirty="0" smtClean="0"/>
              <a:t> Nicméně</a:t>
            </a:r>
            <a:r>
              <a:rPr lang="en-GB" sz="1600" dirty="0" smtClean="0"/>
              <a:t>, </a:t>
            </a:r>
            <a:r>
              <a:rPr lang="cs-CZ" sz="1600" dirty="0" smtClean="0"/>
              <a:t>vycházejíc z toho, že</a:t>
            </a:r>
            <a:r>
              <a:rPr lang="en-GB" sz="1600" dirty="0" smtClean="0"/>
              <a:t> </a:t>
            </a:r>
            <a:r>
              <a:rPr lang="en-GB" sz="1600" dirty="0"/>
              <a:t>data </a:t>
            </a:r>
            <a:r>
              <a:rPr lang="cs-CZ" sz="1600" dirty="0" smtClean="0"/>
              <a:t>za</a:t>
            </a:r>
            <a:r>
              <a:rPr lang="en-GB" sz="1600" dirty="0" smtClean="0"/>
              <a:t> </a:t>
            </a:r>
            <a:r>
              <a:rPr lang="en-GB" sz="1600" dirty="0"/>
              <a:t>9 </a:t>
            </a:r>
            <a:r>
              <a:rPr lang="cs-CZ" sz="1600" dirty="0" smtClean="0"/>
              <a:t>měsíců</a:t>
            </a:r>
            <a:r>
              <a:rPr lang="en-GB" sz="1600" dirty="0" smtClean="0"/>
              <a:t> (</a:t>
            </a:r>
            <a:r>
              <a:rPr lang="cs-CZ" sz="1600" dirty="0" smtClean="0"/>
              <a:t>říjen</a:t>
            </a:r>
            <a:r>
              <a:rPr lang="en-GB" sz="1600" dirty="0" smtClean="0"/>
              <a:t> </a:t>
            </a:r>
            <a:r>
              <a:rPr lang="en-GB" sz="1600" dirty="0"/>
              <a:t>2016 – </a:t>
            </a:r>
            <a:r>
              <a:rPr lang="cs-CZ" sz="1600" dirty="0" smtClean="0"/>
              <a:t>červen</a:t>
            </a:r>
            <a:r>
              <a:rPr lang="en-GB" sz="1600" dirty="0" smtClean="0"/>
              <a:t> </a:t>
            </a:r>
            <a:r>
              <a:rPr lang="en-GB" sz="1600" dirty="0"/>
              <a:t>2017) </a:t>
            </a:r>
            <a:r>
              <a:rPr lang="cs-CZ" sz="1600" dirty="0" smtClean="0"/>
              <a:t>dostupné jsou</a:t>
            </a:r>
            <a:r>
              <a:rPr lang="en-GB" sz="1600" dirty="0" smtClean="0"/>
              <a:t>, </a:t>
            </a:r>
            <a:r>
              <a:rPr lang="cs-CZ" sz="1600" dirty="0" smtClean="0"/>
              <a:t>náklady mohou být odvozeny z dostupných dokumentovaných výdajů </a:t>
            </a:r>
            <a:r>
              <a:rPr lang="cs-CZ" sz="1600" dirty="0"/>
              <a:t>na příslušného </a:t>
            </a:r>
            <a:r>
              <a:rPr lang="cs-CZ" sz="1600" dirty="0" smtClean="0"/>
              <a:t>zaměstnance odpovídajících zmíněným 9 měsícům</a:t>
            </a:r>
            <a:r>
              <a:rPr lang="en-GB" sz="1600" dirty="0" smtClean="0"/>
              <a:t>. </a:t>
            </a:r>
            <a:endParaRPr lang="cs-CZ" sz="1600" dirty="0" smtClean="0"/>
          </a:p>
          <a:p>
            <a:r>
              <a:rPr lang="cs-CZ" sz="1600" dirty="0" smtClean="0"/>
              <a:t>Taková ´</a:t>
            </a:r>
            <a:r>
              <a:rPr lang="cs-CZ" sz="1600" i="1" dirty="0" smtClean="0"/>
              <a:t>extrapolace´</a:t>
            </a:r>
            <a:r>
              <a:rPr lang="en-GB" sz="1600" dirty="0" smtClean="0"/>
              <a:t> </a:t>
            </a:r>
            <a:r>
              <a:rPr lang="cs-CZ" sz="1600" dirty="0" smtClean="0"/>
              <a:t>vede např. ke stanovení ročních výdajů na </a:t>
            </a:r>
            <a:r>
              <a:rPr lang="cs-CZ" sz="1600" dirty="0"/>
              <a:t>příslušného zaměstnance </a:t>
            </a:r>
            <a:r>
              <a:rPr lang="cs-CZ" sz="1600" dirty="0" smtClean="0"/>
              <a:t>ve výši </a:t>
            </a:r>
            <a:r>
              <a:rPr lang="en-GB" sz="1600" dirty="0" smtClean="0"/>
              <a:t>60.000</a:t>
            </a:r>
            <a:r>
              <a:rPr lang="cs-CZ" sz="1600" dirty="0" smtClean="0"/>
              <a:t> EUR</a:t>
            </a:r>
            <a:r>
              <a:rPr lang="en-GB" sz="1600" dirty="0" smtClean="0"/>
              <a:t>.</a:t>
            </a:r>
            <a:endParaRPr lang="cs-CZ" sz="1600" dirty="0" smtClean="0"/>
          </a:p>
          <a:p>
            <a:endParaRPr lang="cs-CZ" sz="1600" dirty="0"/>
          </a:p>
          <a:p>
            <a:r>
              <a:rPr lang="cs-CZ" sz="1600" b="1" dirty="0" smtClean="0"/>
              <a:t>Hodinová sazba </a:t>
            </a:r>
            <a:r>
              <a:rPr lang="cs-CZ" sz="1600" dirty="0" smtClean="0"/>
              <a:t>vycházející z posledních dokumentovaných ročních výdajů </a:t>
            </a:r>
            <a:r>
              <a:rPr lang="en-GB" sz="1600" dirty="0" smtClean="0"/>
              <a:t>(</a:t>
            </a:r>
            <a:r>
              <a:rPr lang="en-GB" sz="1600" i="1" dirty="0" err="1" smtClean="0"/>
              <a:t>extrapol</a:t>
            </a:r>
            <a:r>
              <a:rPr lang="cs-CZ" sz="1600" i="1" dirty="0" err="1" smtClean="0"/>
              <a:t>ovaných</a:t>
            </a:r>
            <a:r>
              <a:rPr lang="cs-CZ" sz="1600" i="1" dirty="0" smtClean="0"/>
              <a:t> </a:t>
            </a:r>
            <a:r>
              <a:rPr lang="cs-CZ" sz="1600" dirty="0" smtClean="0"/>
              <a:t>na ročním základě</a:t>
            </a:r>
            <a:r>
              <a:rPr lang="en-GB" sz="1600" dirty="0" smtClean="0"/>
              <a:t>) </a:t>
            </a:r>
            <a:r>
              <a:rPr lang="cs-CZ" sz="1600" dirty="0" smtClean="0"/>
              <a:t>na zaměstnance </a:t>
            </a:r>
            <a:r>
              <a:rPr lang="cs-CZ" sz="1600" b="1" dirty="0" smtClean="0"/>
              <a:t>se pak</a:t>
            </a:r>
            <a:r>
              <a:rPr lang="en-GB" sz="1600" b="1" dirty="0" smtClean="0"/>
              <a:t> </a:t>
            </a:r>
            <a:r>
              <a:rPr lang="cs-CZ" sz="1600" b="1" dirty="0" smtClean="0"/>
              <a:t>vypočítá tímto způsobem</a:t>
            </a:r>
            <a:r>
              <a:rPr lang="en-GB" sz="1600" b="1" dirty="0" smtClean="0"/>
              <a:t>:</a:t>
            </a:r>
            <a:endParaRPr lang="cs-CZ" sz="1600" b="1" dirty="0"/>
          </a:p>
          <a:p>
            <a:r>
              <a:rPr lang="en-GB" sz="1600" dirty="0" smtClean="0"/>
              <a:t>60.000 </a:t>
            </a:r>
            <a:r>
              <a:rPr lang="cs-CZ" sz="1600" dirty="0" smtClean="0"/>
              <a:t>EUR</a:t>
            </a:r>
            <a:r>
              <a:rPr lang="en-GB" sz="1600" dirty="0" smtClean="0"/>
              <a:t>/ </a:t>
            </a:r>
            <a:r>
              <a:rPr lang="en-GB" sz="1600" dirty="0"/>
              <a:t>1.720 = </a:t>
            </a:r>
            <a:r>
              <a:rPr lang="en-GB" sz="1600" u="sng" dirty="0"/>
              <a:t>34,88 </a:t>
            </a:r>
            <a:r>
              <a:rPr lang="en-GB" sz="1600" u="sng" dirty="0" smtClean="0"/>
              <a:t>EUR/</a:t>
            </a:r>
            <a:r>
              <a:rPr lang="cs-CZ" sz="1600" u="sng" dirty="0" smtClean="0"/>
              <a:t>hodina</a:t>
            </a:r>
            <a:endParaRPr lang="cs-CZ" sz="1600" dirty="0"/>
          </a:p>
          <a:p>
            <a:r>
              <a:rPr lang="cs-CZ" sz="1600" dirty="0" smtClean="0"/>
              <a:t>Prostředky vyžádané v rámci projektu za dané </a:t>
            </a:r>
            <a:r>
              <a:rPr lang="cs-CZ" sz="1600" dirty="0" err="1" smtClean="0"/>
              <a:t>reportovací</a:t>
            </a:r>
            <a:r>
              <a:rPr lang="cs-CZ" sz="1600" dirty="0" smtClean="0"/>
              <a:t> období se vypočítají jako</a:t>
            </a:r>
            <a:r>
              <a:rPr lang="en-GB" sz="1600" dirty="0" smtClean="0"/>
              <a:t>:</a:t>
            </a:r>
            <a:endParaRPr lang="cs-CZ" sz="1600" dirty="0"/>
          </a:p>
          <a:p>
            <a:r>
              <a:rPr lang="en-GB" sz="1600" dirty="0"/>
              <a:t>34,88 </a:t>
            </a:r>
            <a:r>
              <a:rPr lang="en-GB" sz="1600" dirty="0" smtClean="0"/>
              <a:t>EUR/h</a:t>
            </a:r>
            <a:r>
              <a:rPr lang="cs-CZ" sz="1600" dirty="0" err="1" smtClean="0"/>
              <a:t>odina</a:t>
            </a:r>
            <a:r>
              <a:rPr lang="en-GB" sz="1600" dirty="0" smtClean="0"/>
              <a:t> </a:t>
            </a:r>
            <a:r>
              <a:rPr lang="en-GB" sz="1600" dirty="0"/>
              <a:t>* 120 </a:t>
            </a:r>
            <a:r>
              <a:rPr lang="en-GB" sz="1600" dirty="0" err="1" smtClean="0"/>
              <a:t>ho</a:t>
            </a:r>
            <a:r>
              <a:rPr lang="cs-CZ" sz="1600" dirty="0" smtClean="0"/>
              <a:t>din</a:t>
            </a:r>
            <a:r>
              <a:rPr lang="en-GB" sz="1600" dirty="0" smtClean="0"/>
              <a:t> </a:t>
            </a:r>
            <a:r>
              <a:rPr lang="en-GB" sz="1600" dirty="0"/>
              <a:t>= </a:t>
            </a:r>
            <a:r>
              <a:rPr lang="en-GB" sz="1600" u="sng" dirty="0" smtClean="0"/>
              <a:t>4.185,60</a:t>
            </a:r>
            <a:r>
              <a:rPr lang="en-GB" sz="1600" dirty="0" smtClean="0"/>
              <a:t> </a:t>
            </a:r>
            <a:r>
              <a:rPr lang="en-GB" sz="1600" u="sng" dirty="0"/>
              <a:t>EUR </a:t>
            </a:r>
            <a:endParaRPr lang="cs-CZ" sz="1600" dirty="0"/>
          </a:p>
          <a:p>
            <a:r>
              <a:rPr lang="cs-CZ" sz="1600" dirty="0" smtClean="0"/>
              <a:t>Hodinová sazba stanovená výše pak </a:t>
            </a:r>
            <a:r>
              <a:rPr lang="cs-CZ" sz="1600" u="sng" dirty="0" smtClean="0"/>
              <a:t>zůstává nezměněna do konce projektu</a:t>
            </a:r>
            <a:r>
              <a:rPr lang="en-GB" sz="1600" dirty="0" smtClean="0"/>
              <a:t>, </a:t>
            </a:r>
            <a:r>
              <a:rPr lang="cs-CZ" sz="1600" dirty="0" smtClean="0"/>
              <a:t>zatímco měsíční kalkulace výdajů, </a:t>
            </a:r>
            <a:r>
              <a:rPr lang="cs-CZ" sz="1600" dirty="0" err="1" smtClean="0"/>
              <a:t>kt</a:t>
            </a:r>
            <a:r>
              <a:rPr lang="cs-CZ" sz="1600" dirty="0" smtClean="0"/>
              <a:t>. má být nárokována v projektu </a:t>
            </a:r>
            <a:r>
              <a:rPr lang="en-GB" sz="1600" dirty="0" smtClean="0"/>
              <a:t>(</a:t>
            </a:r>
            <a:r>
              <a:rPr lang="cs-CZ" sz="1600" dirty="0" smtClean="0"/>
              <a:t>podle</a:t>
            </a:r>
            <a:r>
              <a:rPr lang="en-GB" sz="1600" dirty="0" smtClean="0"/>
              <a:t> time-sheet</a:t>
            </a:r>
            <a:r>
              <a:rPr lang="cs-CZ" sz="1600" dirty="0" smtClean="0"/>
              <a:t>ů</a:t>
            </a:r>
            <a:r>
              <a:rPr lang="en-GB" sz="1600" dirty="0" smtClean="0"/>
              <a:t>) </a:t>
            </a:r>
            <a:r>
              <a:rPr lang="cs-CZ" sz="1600" dirty="0" smtClean="0"/>
              <a:t>se bude zpracovávat každý měsíc</a:t>
            </a:r>
            <a:r>
              <a:rPr lang="en-GB" sz="1600" dirty="0" smtClean="0"/>
              <a:t>.</a:t>
            </a:r>
            <a:endParaRPr lang="cs-CZ" sz="1600" b="1" dirty="0">
              <a:solidFill>
                <a:srgbClr val="7E93A5"/>
              </a:solidFill>
              <a:cs typeface="Raleway"/>
            </a:endParaRPr>
          </a:p>
          <a:p>
            <a:pPr marL="1494813" lvl="3" indent="-342900">
              <a:buFont typeface="Wingdings" panose="05000000000000000000" pitchFamily="2" charset="2"/>
              <a:buChar char="§"/>
            </a:pPr>
            <a:endParaRPr kumimoji="0" lang="de-AT" sz="1600" b="0" i="0" u="none" strike="noStrike" kern="1200" cap="none" spc="0" normalizeH="0" baseline="0" noProof="0" dirty="0" smtClean="0">
              <a:ln>
                <a:noFill/>
              </a:ln>
              <a:solidFill>
                <a:srgbClr val="7B7B7B"/>
              </a:solidFill>
              <a:effectLst/>
              <a:uLnTx/>
              <a:uFillTx/>
              <a:cs typeface="Raleway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884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5118554"/>
            <a:ext cx="9144000" cy="818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908718"/>
              </p:ext>
            </p:extLst>
          </p:nvPr>
        </p:nvGraphicFramePr>
        <p:xfrm>
          <a:off x="955756" y="1713640"/>
          <a:ext cx="6982484" cy="4503141"/>
        </p:xfrm>
        <a:graphic>
          <a:graphicData uri="http://schemas.openxmlformats.org/drawingml/2006/table">
            <a:tbl>
              <a:tblPr firstRow="1" firstCol="1" bandRow="1"/>
              <a:tblGrid>
                <a:gridCol w="3432316">
                  <a:extLst>
                    <a:ext uri="{9D8B030D-6E8A-4147-A177-3AD203B41FA5}">
                      <a16:colId xmlns:a16="http://schemas.microsoft.com/office/drawing/2014/main" val="2316547301"/>
                    </a:ext>
                  </a:extLst>
                </a:gridCol>
                <a:gridCol w="3550168">
                  <a:extLst>
                    <a:ext uri="{9D8B030D-6E8A-4147-A177-3AD203B41FA5}">
                      <a16:colId xmlns:a16="http://schemas.microsoft.com/office/drawing/2014/main" val="791641859"/>
                    </a:ext>
                  </a:extLst>
                </a:gridCol>
              </a:tblGrid>
              <a:tr h="3465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Podmínky</a:t>
                      </a:r>
                      <a:r>
                        <a:rPr lang="de-AT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povinnost</a:t>
                      </a:r>
                      <a:r>
                        <a:rPr lang="cs-CZ" sz="1600" b="1" baseline="0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splnit</a:t>
                      </a:r>
                      <a:r>
                        <a:rPr lang="de-AT" sz="1600" b="1" dirty="0" smtClean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A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Doporučení</a:t>
                      </a:r>
                      <a:endParaRPr lang="de-AT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009385"/>
                  </a:ext>
                </a:extLst>
              </a:tr>
              <a:tr h="22880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u="sng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cs-CZ" sz="1400" b="1" u="sng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obsahové stránce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079378"/>
                  </a:ext>
                </a:extLst>
              </a:tr>
              <a:tr h="392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Invest</a:t>
                      </a:r>
                      <a:r>
                        <a:rPr lang="cs-CZ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ice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 pilot</a:t>
                      </a: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ní</a:t>
                      </a:r>
                      <a:r>
                        <a:rPr lang="cs-CZ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cs-CZ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ktivity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nejasné</a:t>
                      </a:r>
                      <a:r>
                        <a:rPr lang="cs-CZ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anebo neodůvodněné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AT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544997"/>
                  </a:ext>
                </a:extLst>
              </a:tr>
              <a:tr h="392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Neodůvodnění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partne</a:t>
                      </a:r>
                      <a:r>
                        <a:rPr lang="cs-CZ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ři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 sídlem mimo území CE 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092883"/>
                  </a:ext>
                </a:extLst>
              </a:tr>
              <a:tr h="392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Zabránění</a:t>
                      </a:r>
                      <a:r>
                        <a:rPr lang="cs-CZ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překrývání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/d</a:t>
                      </a:r>
                      <a:r>
                        <a:rPr lang="cs-CZ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uplicitnímu</a:t>
                      </a:r>
                      <a:r>
                        <a:rPr lang="cs-CZ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financování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184773"/>
                  </a:ext>
                </a:extLst>
              </a:tr>
              <a:tr h="5883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Zlepšení</a:t>
                      </a:r>
                      <a:r>
                        <a:rPr lang="cs-CZ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 pracovních plánů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cs-CZ" sz="14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např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zapojení 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stakeholder</a:t>
                      </a:r>
                      <a:r>
                        <a:rPr lang="cs-CZ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ů</a:t>
                      </a:r>
                      <a:r>
                        <a:rPr lang="en-US" sz="14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udržitelnost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4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synergie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cíle pro ukazatele</a:t>
                      </a:r>
                      <a:r>
                        <a:rPr lang="en-US" sz="14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9360457"/>
                  </a:ext>
                </a:extLst>
              </a:tr>
              <a:tr h="228805">
                <a:tc gridSpan="2">
                  <a:txBody>
                    <a:bodyPr/>
                    <a:lstStyle/>
                    <a:p>
                      <a:pPr marL="0" algn="ctr" defTabSz="913878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Komunikace</a:t>
                      </a:r>
                      <a:endParaRPr lang="de-AT" sz="1400" b="1" u="sng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534267"/>
                  </a:ext>
                </a:extLst>
              </a:tr>
              <a:tr h="2056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Komunikační</a:t>
                      </a:r>
                      <a:r>
                        <a:rPr lang="cs-CZ" sz="14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aktivity</a:t>
                      </a:r>
                      <a:r>
                        <a:rPr lang="en-US" sz="14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cs-CZ" sz="14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výstupy</a:t>
                      </a:r>
                      <a:r>
                        <a:rPr lang="cs-CZ" sz="14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(=</a:t>
                      </a:r>
                      <a:r>
                        <a:rPr lang="cs-CZ" sz="1400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deliverables</a:t>
                      </a:r>
                      <a:r>
                        <a:rPr lang="cs-CZ" sz="14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de-AT" sz="1400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497298"/>
                  </a:ext>
                </a:extLst>
              </a:tr>
              <a:tr h="228805">
                <a:tc gridSpan="2">
                  <a:txBody>
                    <a:bodyPr/>
                    <a:lstStyle/>
                    <a:p>
                      <a:pPr marL="0" algn="ctr" defTabSz="913878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400" b="1" u="sng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cs-CZ" sz="1400" b="1" u="sng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inanční</a:t>
                      </a:r>
                      <a:r>
                        <a:rPr lang="cs-CZ" sz="1400" b="1" u="sng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stránka</a:t>
                      </a:r>
                      <a:endParaRPr lang="de-AT" sz="1400" b="1" u="sng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85216"/>
                  </a:ext>
                </a:extLst>
              </a:tr>
              <a:tr h="483172">
                <a:tc>
                  <a:txBody>
                    <a:bodyPr/>
                    <a:lstStyle/>
                    <a:p>
                      <a:pPr marL="0" algn="l" defTabSz="913878" rtl="0" eaLnBrk="1" latinLnBrk="0" hangingPunct="1"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cs-CZ" sz="1400" i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Chybějící</a:t>
                      </a:r>
                      <a:r>
                        <a:rPr lang="cs-CZ" sz="1400" i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popis investic</a:t>
                      </a:r>
                    </a:p>
                    <a:p>
                      <a:pPr marL="0" marR="0" lvl="0" indent="0" algn="l" defTabSz="913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Snížení</a:t>
                      </a:r>
                      <a:r>
                        <a:rPr lang="cs-CZ" sz="14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rozpočtu</a:t>
                      </a:r>
                      <a:endParaRPr lang="de-AT" sz="1400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5A5A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613525"/>
                  </a:ext>
                </a:extLst>
              </a:tr>
              <a:tr h="196119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AT" sz="1400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3510104"/>
                  </a:ext>
                </a:extLst>
              </a:tr>
              <a:tr h="19611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Stanovení</a:t>
                      </a:r>
                      <a:r>
                        <a:rPr lang="cs-CZ" sz="14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kern="1200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rozpočt.kategorie</a:t>
                      </a:r>
                      <a:r>
                        <a:rPr lang="cs-CZ" sz="14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(BL)</a:t>
                      </a:r>
                      <a:endParaRPr lang="de-AT" sz="1400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403612"/>
                  </a:ext>
                </a:extLst>
              </a:tr>
              <a:tr h="196119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Technic</a:t>
                      </a:r>
                      <a:r>
                        <a:rPr lang="cs-CZ" sz="1400" kern="120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ké</a:t>
                      </a:r>
                      <a:r>
                        <a:rPr lang="cs-CZ" sz="1400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chyby</a:t>
                      </a:r>
                      <a:endParaRPr lang="de-AT" sz="1400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9" marR="67689" marT="0" marB="0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784818"/>
                  </a:ext>
                </a:extLst>
              </a:tr>
            </a:tbl>
          </a:graphicData>
        </a:graphic>
      </p:graphicFrame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7" y="1619635"/>
            <a:ext cx="800811" cy="740372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240" y="1837058"/>
            <a:ext cx="801689" cy="81681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9556" y="5044006"/>
            <a:ext cx="479055" cy="441629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741" y="3638105"/>
            <a:ext cx="444785" cy="461259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805" y="4309865"/>
            <a:ext cx="324595" cy="337579"/>
          </a:xfrm>
          <a:prstGeom prst="rect">
            <a:avLst/>
          </a:prstGeom>
        </p:spPr>
      </p:pic>
      <p:sp>
        <p:nvSpPr>
          <p:cNvPr id="14" name="Titel 1"/>
          <p:cNvSpPr txBox="1">
            <a:spLocks/>
          </p:cNvSpPr>
          <p:nvPr/>
        </p:nvSpPr>
        <p:spPr>
          <a:xfrm>
            <a:off x="174171" y="149225"/>
            <a:ext cx="6418015" cy="6860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16000" algn="l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cs-CZ" dirty="0" smtClean="0"/>
              <a:t>zjednodušení</a:t>
            </a:r>
            <a:endParaRPr lang="de-AT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277206" y="1082098"/>
            <a:ext cx="8462723" cy="631542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r>
              <a:rPr lang="cs-CZ" sz="1800" dirty="0" smtClean="0">
                <a:cs typeface="Arial" panose="020B0604020202020204" pitchFamily="34" charset="0"/>
              </a:rPr>
              <a:t>Počínaje 3. výzvou se uplatní zjednodušený princip pro zapracování připomínek a požadavků hodnotitelů</a:t>
            </a:r>
          </a:p>
        </p:txBody>
      </p:sp>
      <p:sp>
        <p:nvSpPr>
          <p:cNvPr id="3" name="Zahnutá šipka doprava 2"/>
          <p:cNvSpPr/>
          <p:nvPr/>
        </p:nvSpPr>
        <p:spPr>
          <a:xfrm>
            <a:off x="277206" y="2456761"/>
            <a:ext cx="678550" cy="2765234"/>
          </a:xfrm>
          <a:prstGeom prst="curvedRightArrow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14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96254" y="3531204"/>
            <a:ext cx="4159834" cy="246221"/>
          </a:xfrm>
        </p:spPr>
        <p:txBody>
          <a:bodyPr/>
          <a:lstStyle/>
          <a:p>
            <a:r>
              <a:rPr lang="cs-CZ" dirty="0" smtClean="0"/>
              <a:t> 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5"/>
          </p:nvPr>
        </p:nvSpPr>
        <p:spPr>
          <a:xfrm>
            <a:off x="221091" y="4082380"/>
            <a:ext cx="4195889" cy="1495794"/>
          </a:xfrm>
        </p:spPr>
        <p:txBody>
          <a:bodyPr/>
          <a:lstStyle/>
          <a:p>
            <a:pPr algn="l"/>
            <a:r>
              <a:rPr lang="cs-CZ" sz="1800" dirty="0"/>
              <a:t>ř</a:t>
            </a:r>
            <a:r>
              <a:rPr lang="cs-CZ" sz="1800" dirty="0" smtClean="0"/>
              <a:t>íjen: Komunikační seminář pro příjemce 3. výzvy</a:t>
            </a:r>
          </a:p>
          <a:p>
            <a:pPr algn="l"/>
            <a:endParaRPr lang="cs-CZ" sz="1800" dirty="0" smtClean="0"/>
          </a:p>
          <a:p>
            <a:pPr algn="l"/>
            <a:r>
              <a:rPr lang="cs-CZ" sz="1800" dirty="0" smtClean="0"/>
              <a:t>Evropský </a:t>
            </a:r>
            <a:r>
              <a:rPr lang="cs-CZ" sz="1800" dirty="0"/>
              <a:t>týden regionů a měst </a:t>
            </a:r>
            <a:r>
              <a:rPr lang="de-AT" sz="1800" dirty="0" smtClean="0"/>
              <a:t> </a:t>
            </a:r>
            <a:r>
              <a:rPr lang="cs-CZ" sz="1800" dirty="0" smtClean="0"/>
              <a:t>- TN workshop</a:t>
            </a:r>
            <a:endParaRPr lang="de-AT" sz="1800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7"/>
          </p:nvPr>
        </p:nvSpPr>
        <p:spPr>
          <a:xfrm>
            <a:off x="4575487" y="1234526"/>
            <a:ext cx="4432546" cy="3527119"/>
          </a:xfrm>
        </p:spPr>
        <p:txBody>
          <a:bodyPr/>
          <a:lstStyle/>
          <a:p>
            <a:r>
              <a:rPr lang="cs-CZ" sz="1800" b="1" dirty="0" smtClean="0"/>
              <a:t>4. březen: </a:t>
            </a:r>
            <a:r>
              <a:rPr lang="cs-CZ" sz="1800" b="1" dirty="0"/>
              <a:t>vyhlášení 4. </a:t>
            </a:r>
            <a:r>
              <a:rPr lang="cs-CZ" sz="1800" b="1" dirty="0" smtClean="0"/>
              <a:t>výzvy</a:t>
            </a:r>
          </a:p>
          <a:p>
            <a:endParaRPr lang="cs-CZ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</a:t>
            </a:r>
            <a:r>
              <a:rPr lang="cs-CZ" b="1" dirty="0" err="1"/>
              <a:t>ematické</a:t>
            </a:r>
            <a:r>
              <a:rPr lang="cs-CZ" b="1" dirty="0"/>
              <a:t> </a:t>
            </a:r>
            <a:r>
              <a:rPr lang="en-GB" b="1" dirty="0"/>
              <a:t>workshop</a:t>
            </a:r>
            <a:r>
              <a:rPr lang="cs-CZ" b="1" dirty="0"/>
              <a:t>y</a:t>
            </a:r>
            <a:r>
              <a:rPr lang="en-GB" b="1" dirty="0"/>
              <a:t> (cross-fertilisation)</a:t>
            </a:r>
            <a:r>
              <a:rPr lang="sk-SK" b="1" dirty="0"/>
              <a:t> </a:t>
            </a:r>
            <a:r>
              <a:rPr lang="sk-SK" b="1" dirty="0">
                <a:sym typeface="Wingdings 3" panose="05040102010807070707" pitchFamily="18" charset="2"/>
              </a:rPr>
              <a:t></a:t>
            </a:r>
            <a:r>
              <a:rPr lang="sk-SK" b="1" dirty="0"/>
              <a:t> </a:t>
            </a:r>
            <a:r>
              <a:rPr lang="sk-SK" b="1" dirty="0" smtClean="0"/>
              <a:t>2.-3. </a:t>
            </a:r>
            <a:r>
              <a:rPr lang="sk-SK" b="1" dirty="0" err="1" smtClean="0"/>
              <a:t>duben</a:t>
            </a:r>
            <a:r>
              <a:rPr lang="sk-SK" b="1" dirty="0"/>
              <a:t>, </a:t>
            </a:r>
            <a:r>
              <a:rPr lang="sk-SK" b="1" dirty="0" err="1" smtClean="0"/>
              <a:t>Vídeň</a:t>
            </a:r>
            <a:r>
              <a:rPr lang="sk-SK" b="1" dirty="0" smtClean="0"/>
              <a:t> </a:t>
            </a:r>
            <a:endParaRPr lang="sk-SK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</a:t>
            </a:r>
            <a:r>
              <a:rPr lang="cs-CZ" b="1" dirty="0"/>
              <a:t>N</a:t>
            </a:r>
            <a:r>
              <a:rPr lang="en-GB" b="1" dirty="0"/>
              <a:t> matchmaking </a:t>
            </a:r>
            <a:r>
              <a:rPr lang="en-GB" b="1" dirty="0" smtClean="0"/>
              <a:t>a </a:t>
            </a:r>
            <a:r>
              <a:rPr lang="cs-CZ" b="1" dirty="0"/>
              <a:t>podpůrná akce pro výzvu</a:t>
            </a:r>
            <a:r>
              <a:rPr lang="en-GB" b="1" dirty="0"/>
              <a:t> </a:t>
            </a:r>
            <a:r>
              <a:rPr lang="sk-SK" b="1" dirty="0"/>
              <a:t> </a:t>
            </a:r>
            <a:r>
              <a:rPr lang="sk-SK" b="1" dirty="0">
                <a:sym typeface="Wingdings 3" panose="05040102010807070707" pitchFamily="18" charset="2"/>
              </a:rPr>
              <a:t></a:t>
            </a:r>
            <a:r>
              <a:rPr lang="sk-SK" b="1" dirty="0"/>
              <a:t> </a:t>
            </a:r>
            <a:r>
              <a:rPr lang="sk-SK" b="1" dirty="0" smtClean="0"/>
              <a:t>7. </a:t>
            </a:r>
            <a:r>
              <a:rPr lang="sk-SK" b="1" dirty="0" err="1" smtClean="0"/>
              <a:t>květen</a:t>
            </a:r>
            <a:r>
              <a:rPr lang="sk-SK" b="1" dirty="0"/>
              <a:t>, </a:t>
            </a:r>
            <a:r>
              <a:rPr lang="sk-SK" b="1" dirty="0" smtClean="0"/>
              <a:t>Brusel</a:t>
            </a:r>
          </a:p>
          <a:p>
            <a:r>
              <a:rPr lang="sk-SK" dirty="0" smtClean="0"/>
              <a:t>    (</a:t>
            </a:r>
            <a:r>
              <a:rPr lang="sk-SK" dirty="0" err="1" smtClean="0"/>
              <a:t>ve</a:t>
            </a:r>
            <a:r>
              <a:rPr lang="sk-SK" dirty="0" smtClean="0"/>
              <a:t> spolupráci s DG RTD)</a:t>
            </a:r>
          </a:p>
          <a:p>
            <a:r>
              <a:rPr lang="cs-CZ" dirty="0" smtClean="0">
                <a:solidFill>
                  <a:srgbClr val="000000"/>
                </a:solidFill>
                <a:sym typeface="Wingdings" panose="05000000000000000000" pitchFamily="2" charset="2"/>
              </a:rPr>
              <a:t>	</a:t>
            </a:r>
            <a:r>
              <a:rPr lang="en-US" dirty="0" smtClean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sk-SK" dirty="0" err="1" smtClean="0"/>
              <a:t>Obě</a:t>
            </a:r>
            <a:r>
              <a:rPr lang="sk-SK" dirty="0" smtClean="0"/>
              <a:t> </a:t>
            </a:r>
            <a:r>
              <a:rPr lang="sk-SK" dirty="0" err="1" smtClean="0"/>
              <a:t>akce</a:t>
            </a:r>
            <a:r>
              <a:rPr lang="sk-SK" dirty="0" smtClean="0"/>
              <a:t> s možností 	</a:t>
            </a:r>
            <a:r>
              <a:rPr lang="sk-SK" dirty="0" err="1" smtClean="0"/>
              <a:t>registrace</a:t>
            </a:r>
            <a:r>
              <a:rPr lang="sk-SK" dirty="0" smtClean="0"/>
              <a:t> pro </a:t>
            </a:r>
            <a:r>
              <a:rPr lang="sk-SK" dirty="0" err="1" smtClean="0"/>
              <a:t>partnery</a:t>
            </a:r>
            <a:r>
              <a:rPr lang="sk-SK" dirty="0" smtClean="0"/>
              <a:t> z 3. výzvy</a:t>
            </a:r>
          </a:p>
          <a:p>
            <a:endParaRPr lang="cs-CZ" sz="1800" b="1" dirty="0" smtClean="0"/>
          </a:p>
          <a:p>
            <a:endParaRPr lang="cs-CZ" sz="1800" b="1" dirty="0" smtClean="0"/>
          </a:p>
          <a:p>
            <a:r>
              <a:rPr lang="cs-CZ" sz="1800" b="1" dirty="0" smtClean="0"/>
              <a:t>5. červenec: </a:t>
            </a:r>
            <a:r>
              <a:rPr lang="cs-CZ" sz="1800" b="1" dirty="0"/>
              <a:t>ukončení 4. </a:t>
            </a:r>
            <a:r>
              <a:rPr lang="cs-CZ" sz="1800" b="1" dirty="0" smtClean="0"/>
              <a:t>výzvy</a:t>
            </a:r>
            <a:endParaRPr lang="de-AT" sz="1800" b="1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9"/>
          </p:nvPr>
        </p:nvSpPr>
        <p:spPr>
          <a:xfrm>
            <a:off x="4560705" y="4865210"/>
            <a:ext cx="3924268" cy="609398"/>
          </a:xfrm>
        </p:spPr>
        <p:txBody>
          <a:bodyPr/>
          <a:lstStyle/>
          <a:p>
            <a:r>
              <a:rPr lang="cs-CZ" sz="1800" dirty="0" smtClean="0">
                <a:latin typeface="+mn-lt"/>
              </a:rPr>
              <a:t>listopad: </a:t>
            </a:r>
            <a:r>
              <a:rPr lang="cs-CZ" sz="1800" dirty="0">
                <a:latin typeface="+mn-lt"/>
              </a:rPr>
              <a:t>Monitorovací výbor  </a:t>
            </a:r>
            <a:r>
              <a:rPr lang="cs-CZ" sz="1800" dirty="0">
                <a:latin typeface="+mn-lt"/>
                <a:cs typeface="Arial" panose="020B0604020202020204" pitchFamily="34" charset="0"/>
              </a:rPr>
              <a:t>→ </a:t>
            </a:r>
            <a:endParaRPr lang="cs-CZ" sz="1800" dirty="0" smtClean="0">
              <a:latin typeface="+mn-lt"/>
            </a:endParaRPr>
          </a:p>
          <a:p>
            <a:r>
              <a:rPr lang="cs-CZ" sz="1800" dirty="0" smtClean="0">
                <a:latin typeface="+mn-lt"/>
              </a:rPr>
              <a:t>schvalování </a:t>
            </a:r>
            <a:r>
              <a:rPr lang="cs-CZ" sz="1800" dirty="0">
                <a:latin typeface="+mn-lt"/>
              </a:rPr>
              <a:t>projektů 4. </a:t>
            </a:r>
            <a:r>
              <a:rPr lang="cs-CZ" sz="1800" dirty="0" smtClean="0">
                <a:latin typeface="+mn-lt"/>
              </a:rPr>
              <a:t>výzvy</a:t>
            </a:r>
            <a:endParaRPr lang="cs-CZ" sz="1800" dirty="0">
              <a:latin typeface="+mn-lt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206439" y="3242618"/>
            <a:ext cx="4185479" cy="553998"/>
          </a:xfrm>
        </p:spPr>
        <p:txBody>
          <a:bodyPr/>
          <a:lstStyle/>
          <a:p>
            <a:pPr algn="l">
              <a:spcBef>
                <a:spcPts val="0"/>
              </a:spcBef>
            </a:pPr>
            <a:r>
              <a:rPr lang="cs-CZ" sz="1800" dirty="0" smtClean="0"/>
              <a:t>květen</a:t>
            </a:r>
            <a:r>
              <a:rPr lang="de-AT" sz="1800" dirty="0" smtClean="0"/>
              <a:t>: </a:t>
            </a:r>
            <a:r>
              <a:rPr lang="cs-CZ" sz="1800" dirty="0"/>
              <a:t>Implementační </a:t>
            </a:r>
            <a:r>
              <a:rPr lang="cs-CZ" sz="1800" dirty="0" smtClean="0"/>
              <a:t>seminář  + </a:t>
            </a:r>
            <a:r>
              <a:rPr lang="cs-CZ" sz="1800" dirty="0" err="1" smtClean="0"/>
              <a:t>nár</a:t>
            </a:r>
            <a:r>
              <a:rPr lang="cs-CZ" sz="1800" dirty="0" smtClean="0"/>
              <a:t>. finanční </a:t>
            </a:r>
            <a:r>
              <a:rPr lang="cs-CZ" sz="1800" dirty="0"/>
              <a:t>semináře pro </a:t>
            </a:r>
            <a:r>
              <a:rPr lang="cs-CZ" sz="1800" dirty="0" smtClean="0"/>
              <a:t>příjemce 3. výzvy</a:t>
            </a:r>
            <a:endParaRPr lang="de-AT" sz="1800" dirty="0"/>
          </a:p>
        </p:txBody>
      </p:sp>
      <p:sp>
        <p:nvSpPr>
          <p:cNvPr id="14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221091" y="1340122"/>
            <a:ext cx="3924268" cy="553998"/>
          </a:xfrm>
        </p:spPr>
        <p:txBody>
          <a:bodyPr/>
          <a:lstStyle/>
          <a:p>
            <a:pPr algn="l"/>
            <a:r>
              <a:rPr lang="cs-CZ" sz="1800" u="sng" dirty="0" smtClean="0"/>
              <a:t>15.-16. ledna</a:t>
            </a:r>
            <a:r>
              <a:rPr lang="de-AT" sz="1800" dirty="0" smtClean="0"/>
              <a:t>: </a:t>
            </a:r>
            <a:r>
              <a:rPr lang="cs-CZ" sz="1800" dirty="0" smtClean="0"/>
              <a:t>Monitorovací výbor 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1800" dirty="0" smtClean="0"/>
              <a:t>schválení projektů ze 3. výzvy</a:t>
            </a:r>
            <a:r>
              <a:rPr lang="de-AT" sz="1800" dirty="0" smtClean="0"/>
              <a:t>  </a:t>
            </a:r>
            <a:endParaRPr lang="de-AT" sz="1800" dirty="0"/>
          </a:p>
        </p:txBody>
      </p:sp>
      <p:sp>
        <p:nvSpPr>
          <p:cNvPr id="15" name="Textplatzhalter 11"/>
          <p:cNvSpPr>
            <a:spLocks noGrp="1"/>
          </p:cNvSpPr>
          <p:nvPr>
            <p:ph type="body" sz="quarter" idx="18"/>
          </p:nvPr>
        </p:nvSpPr>
        <p:spPr>
          <a:xfrm>
            <a:off x="221091" y="2414480"/>
            <a:ext cx="3924268" cy="553998"/>
          </a:xfrm>
        </p:spPr>
        <p:txBody>
          <a:bodyPr/>
          <a:lstStyle/>
          <a:p>
            <a:r>
              <a:rPr lang="cs-CZ" sz="1800" dirty="0" smtClean="0">
                <a:latin typeface="+mn-lt"/>
              </a:rPr>
              <a:t>WG </a:t>
            </a:r>
            <a:r>
              <a:rPr lang="cs-CZ" sz="1800" dirty="0">
                <a:latin typeface="+mn-lt"/>
              </a:rPr>
              <a:t>CE2021</a:t>
            </a:r>
            <a:r>
              <a:rPr lang="cs-CZ" sz="1800" dirty="0" smtClean="0">
                <a:latin typeface="+mn-lt"/>
              </a:rPr>
              <a:t>+ </a:t>
            </a:r>
            <a:r>
              <a:rPr lang="cs-CZ" sz="1800" dirty="0" smtClean="0">
                <a:latin typeface="+mn-lt"/>
                <a:cs typeface="Arial" panose="020B0604020202020204" pitchFamily="34" charset="0"/>
              </a:rPr>
              <a:t>→ 3x jednání v průběhu roku</a:t>
            </a:r>
            <a:endParaRPr lang="de-AT" sz="1800" dirty="0">
              <a:latin typeface="+mn-lt"/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20"/>
          </p:nvPr>
        </p:nvSpPr>
        <p:spPr>
          <a:xfrm>
            <a:off x="4575487" y="5578174"/>
            <a:ext cx="3924268" cy="609398"/>
          </a:xfrm>
        </p:spPr>
        <p:txBody>
          <a:bodyPr/>
          <a:lstStyle/>
          <a:p>
            <a:r>
              <a:rPr lang="cs-CZ" sz="1800" dirty="0"/>
              <a:t>p</a:t>
            </a:r>
            <a:r>
              <a:rPr lang="cs-CZ" sz="1800" dirty="0" smtClean="0"/>
              <a:t>rosinec: Uzavírání smluv </a:t>
            </a:r>
          </a:p>
          <a:p>
            <a:r>
              <a:rPr lang="cs-CZ" sz="1800" dirty="0" smtClean="0"/>
              <a:t>(MA</a:t>
            </a:r>
            <a:r>
              <a:rPr lang="cs-CZ" sz="1800" dirty="0"/>
              <a:t>+ příjemci 4. </a:t>
            </a:r>
            <a:r>
              <a:rPr lang="cs-CZ" sz="1800" dirty="0" smtClean="0"/>
              <a:t>výzvy)</a:t>
            </a:r>
            <a:endParaRPr lang="cs-CZ" sz="1800" dirty="0"/>
          </a:p>
        </p:txBody>
      </p:sp>
      <p:sp>
        <p:nvSpPr>
          <p:cNvPr id="17" name="Mrak 16"/>
          <p:cNvSpPr/>
          <p:nvPr/>
        </p:nvSpPr>
        <p:spPr>
          <a:xfrm>
            <a:off x="4416980" y="1588129"/>
            <a:ext cx="4690102" cy="2721116"/>
          </a:xfrm>
          <a:prstGeom prst="cloud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itel 1"/>
          <p:cNvSpPr txBox="1">
            <a:spLocks/>
          </p:cNvSpPr>
          <p:nvPr/>
        </p:nvSpPr>
        <p:spPr>
          <a:xfrm>
            <a:off x="69011" y="149225"/>
            <a:ext cx="6523176" cy="68600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216000" algn="ctr" defTabSz="913878" rtl="0" eaLnBrk="1" latinLnBrk="0" hangingPunct="1">
              <a:spcBef>
                <a:spcPct val="0"/>
              </a:spcBef>
              <a:buNone/>
              <a:defRPr sz="2800" b="1" kern="1200" cap="all" normalizeH="0" baseline="0">
                <a:solidFill>
                  <a:schemeClr val="accent3">
                    <a:lumMod val="75000"/>
                  </a:schemeClr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endParaRPr lang="de-AT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185479" y="149225"/>
            <a:ext cx="6523176" cy="686006"/>
          </a:xfrm>
        </p:spPr>
        <p:txBody>
          <a:bodyPr>
            <a:normAutofit/>
          </a:bodyPr>
          <a:lstStyle/>
          <a:p>
            <a:pPr marL="0" algn="l"/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plán 2019 - </a:t>
            </a:r>
            <a:r>
              <a:rPr lang="cs-CZ" dirty="0" smtClean="0"/>
              <a:t>program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6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1827" y="2795201"/>
            <a:ext cx="4568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2400" b="1" dirty="0">
                <a:solidFill>
                  <a:prstClr val="white"/>
                </a:solidFill>
                <a:latin typeface="Bahnschrift SemiBold" panose="020B0502040204020203" pitchFamily="34" charset="0"/>
              </a:rPr>
              <a:t>Newsletters and Publication</a:t>
            </a:r>
            <a:endParaRPr lang="en-US" sz="1050" b="1" dirty="0">
              <a:solidFill>
                <a:prstClr val="white"/>
              </a:solidFill>
              <a:latin typeface="Bahnschrift SemiLight" panose="020B0502040204020203" pitchFamily="34" charset="0"/>
            </a:endParaRPr>
          </a:p>
        </p:txBody>
      </p:sp>
      <p:sp>
        <p:nvSpPr>
          <p:cNvPr id="6" name="Rectangle 1"/>
          <p:cNvSpPr/>
          <p:nvPr/>
        </p:nvSpPr>
        <p:spPr>
          <a:xfrm>
            <a:off x="352541" y="1134737"/>
            <a:ext cx="785314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800" dirty="0" err="1" smtClean="0"/>
              <a:t>Akce</a:t>
            </a:r>
            <a:r>
              <a:rPr lang="sk-SK" sz="1800" dirty="0" smtClean="0"/>
              <a:t> k </a:t>
            </a:r>
            <a:r>
              <a:rPr lang="sk-SK" sz="1800" dirty="0" err="1" smtClean="0"/>
              <a:t>budoucí</a:t>
            </a:r>
            <a:r>
              <a:rPr lang="sk-SK" sz="1800" dirty="0" smtClean="0"/>
              <a:t> spolupráci </a:t>
            </a:r>
            <a:r>
              <a:rPr lang="sk-SK" sz="1800" dirty="0" err="1" smtClean="0"/>
              <a:t>ve</a:t>
            </a:r>
            <a:r>
              <a:rPr lang="sk-SK" sz="1800" dirty="0" smtClean="0"/>
              <a:t> </a:t>
            </a:r>
            <a:r>
              <a:rPr lang="sk-SK" sz="1800" dirty="0" err="1" smtClean="0"/>
              <a:t>střední</a:t>
            </a:r>
            <a:r>
              <a:rPr lang="sk-SK" sz="1800" dirty="0" smtClean="0"/>
              <a:t> </a:t>
            </a:r>
            <a:r>
              <a:rPr lang="sk-SK" sz="1800" dirty="0" err="1" smtClean="0"/>
              <a:t>Evropě</a:t>
            </a:r>
            <a:endParaRPr lang="en-GB" sz="1800" dirty="0"/>
          </a:p>
          <a:p>
            <a:pPr marL="669721" lvl="1" indent="-285750">
              <a:spcBef>
                <a:spcPts val="1200"/>
              </a:spcBef>
              <a:buSzPct val="100000"/>
              <a:buFont typeface="Wingdings" panose="05000000000000000000" pitchFamily="2" charset="2"/>
              <a:buChar char="Ø"/>
            </a:pPr>
            <a:r>
              <a:rPr lang="sk-SK" sz="1800" b="1" dirty="0" smtClean="0"/>
              <a:t>Národní </a:t>
            </a:r>
            <a:r>
              <a:rPr lang="sk-SK" sz="1800" b="1" dirty="0" err="1" smtClean="0"/>
              <a:t>akce</a:t>
            </a:r>
            <a:r>
              <a:rPr lang="sk-SK" sz="1800" b="1" dirty="0" smtClean="0"/>
              <a:t>: 1 na členský </a:t>
            </a:r>
            <a:r>
              <a:rPr lang="sk-SK" sz="1800" b="1" dirty="0" err="1" smtClean="0"/>
              <a:t>stát</a:t>
            </a:r>
            <a:r>
              <a:rPr lang="sk-SK" sz="1800" b="1" dirty="0" smtClean="0"/>
              <a:t> do konce roku, </a:t>
            </a:r>
            <a:r>
              <a:rPr lang="sk-SK" sz="1800" b="1" dirty="0" err="1" smtClean="0"/>
              <a:t>cíl</a:t>
            </a:r>
            <a:r>
              <a:rPr lang="sk-SK" sz="1800" b="1" dirty="0" smtClean="0"/>
              <a:t>: </a:t>
            </a:r>
            <a:r>
              <a:rPr lang="en-GB" sz="1800" u="sng" dirty="0" smtClean="0"/>
              <a:t>dis</a:t>
            </a:r>
            <a:r>
              <a:rPr lang="cs-CZ" sz="1800" u="sng" dirty="0" smtClean="0"/>
              <a:t>kuse o výsledcích projektů </a:t>
            </a:r>
            <a:r>
              <a:rPr lang="cs-CZ" sz="1800" dirty="0" smtClean="0"/>
              <a:t>s příjemci a se </a:t>
            </a:r>
            <a:r>
              <a:rPr lang="cs-CZ" sz="1800" dirty="0" err="1" smtClean="0"/>
              <a:t>stakeholdry</a:t>
            </a:r>
            <a:r>
              <a:rPr lang="cs-CZ" sz="1800" dirty="0" smtClean="0"/>
              <a:t>; z pohledu priorit spolupráce v budoucnu </a:t>
            </a:r>
            <a:endParaRPr lang="sk-SK" sz="1800" b="1" dirty="0" smtClean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800" dirty="0" smtClean="0"/>
              <a:t>Výroční</a:t>
            </a:r>
            <a:r>
              <a:rPr lang="en-GB" sz="1800" dirty="0" smtClean="0"/>
              <a:t> </a:t>
            </a:r>
            <a:r>
              <a:rPr lang="cs-CZ" sz="1800" dirty="0" err="1" smtClean="0"/>
              <a:t>fó</a:t>
            </a:r>
            <a:r>
              <a:rPr lang="en-GB" sz="1800" dirty="0" err="1" smtClean="0"/>
              <a:t>ra</a:t>
            </a:r>
            <a:r>
              <a:rPr lang="en-GB" sz="1800" dirty="0" smtClean="0"/>
              <a:t> </a:t>
            </a:r>
            <a:r>
              <a:rPr lang="cs-CZ" sz="1800" dirty="0" smtClean="0"/>
              <a:t>k </a:t>
            </a:r>
            <a:r>
              <a:rPr lang="cs-CZ" sz="1800" dirty="0" err="1" smtClean="0"/>
              <a:t>makroregionálním</a:t>
            </a:r>
            <a:r>
              <a:rPr lang="cs-CZ" sz="1800" dirty="0" smtClean="0"/>
              <a:t> strategiím (MRS) EU</a:t>
            </a:r>
            <a:r>
              <a:rPr lang="en-GB" sz="1800" dirty="0" smtClean="0"/>
              <a:t> </a:t>
            </a:r>
          </a:p>
          <a:p>
            <a:pPr marL="669721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en-GB" sz="1800" dirty="0" smtClean="0"/>
              <a:t>Baltic Sea Strategy, 12</a:t>
            </a:r>
            <a:r>
              <a:rPr lang="cs-CZ" sz="1800" dirty="0" smtClean="0"/>
              <a:t>.</a:t>
            </a:r>
            <a:r>
              <a:rPr lang="en-GB" sz="1800" dirty="0" smtClean="0"/>
              <a:t>-13</a:t>
            </a:r>
            <a:r>
              <a:rPr lang="cs-CZ" sz="1800" dirty="0" smtClean="0"/>
              <a:t>. června</a:t>
            </a:r>
            <a:r>
              <a:rPr lang="cs-CZ" sz="1800" dirty="0"/>
              <a:t>,</a:t>
            </a:r>
            <a:r>
              <a:rPr lang="en-GB" sz="1800" dirty="0" smtClean="0"/>
              <a:t> </a:t>
            </a:r>
            <a:r>
              <a:rPr lang="en-GB" sz="1800" dirty="0" err="1" smtClean="0"/>
              <a:t>Lübeck</a:t>
            </a:r>
            <a:endParaRPr lang="en-GB" sz="1800" dirty="0" smtClean="0"/>
          </a:p>
          <a:p>
            <a:pPr marL="669721" lvl="1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Ø"/>
            </a:pPr>
            <a:r>
              <a:rPr lang="de-DE" sz="1800" dirty="0" smtClean="0"/>
              <a:t>Danube </a:t>
            </a:r>
            <a:r>
              <a:rPr lang="de-DE" sz="1800" dirty="0" err="1" smtClean="0"/>
              <a:t>Strategy</a:t>
            </a:r>
            <a:r>
              <a:rPr lang="cs-CZ" sz="1800" dirty="0" smtClean="0"/>
              <a:t> (8th </a:t>
            </a:r>
            <a:r>
              <a:rPr lang="cs-CZ" sz="1800" dirty="0" err="1" smtClean="0"/>
              <a:t>Annual</a:t>
            </a:r>
            <a:r>
              <a:rPr lang="cs-CZ" sz="1800" dirty="0" smtClean="0"/>
              <a:t> </a:t>
            </a:r>
            <a:r>
              <a:rPr lang="cs-CZ" sz="1800" dirty="0" err="1" smtClean="0"/>
              <a:t>Forum</a:t>
            </a:r>
            <a:r>
              <a:rPr lang="cs-CZ" sz="1800" dirty="0" smtClean="0"/>
              <a:t> of </a:t>
            </a:r>
            <a:r>
              <a:rPr lang="cs-CZ" sz="1800" dirty="0" err="1" smtClean="0"/>
              <a:t>the</a:t>
            </a:r>
            <a:r>
              <a:rPr lang="cs-CZ" sz="1800" dirty="0" smtClean="0"/>
              <a:t> EUSDR)</a:t>
            </a:r>
            <a:r>
              <a:rPr lang="de-DE" sz="1800" dirty="0" smtClean="0"/>
              <a:t>, 27</a:t>
            </a:r>
            <a:r>
              <a:rPr lang="cs-CZ" sz="1800" dirty="0" smtClean="0"/>
              <a:t>.</a:t>
            </a:r>
            <a:r>
              <a:rPr lang="de-DE" sz="1800" dirty="0" smtClean="0"/>
              <a:t>-28</a:t>
            </a:r>
            <a:r>
              <a:rPr lang="cs-CZ" sz="1800" dirty="0" smtClean="0"/>
              <a:t>. června, </a:t>
            </a:r>
            <a:r>
              <a:rPr lang="de-DE" sz="1800" dirty="0" err="1" smtClean="0"/>
              <a:t>Bu</a:t>
            </a:r>
            <a:r>
              <a:rPr lang="cs-CZ" sz="1800" dirty="0" err="1" smtClean="0"/>
              <a:t>kurešť</a:t>
            </a:r>
            <a:endParaRPr lang="cs-CZ" sz="1800" dirty="0" smtClean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sk-SK" sz="1800" dirty="0"/>
              <a:t>Na úrovni EU</a:t>
            </a:r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800" dirty="0"/>
              <a:t>EUSEW – EU </a:t>
            </a:r>
            <a:r>
              <a:rPr lang="sk-SK" sz="1800" dirty="0" err="1"/>
              <a:t>Sustainable</a:t>
            </a:r>
            <a:r>
              <a:rPr lang="sk-SK" sz="1800" dirty="0"/>
              <a:t> Energy </a:t>
            </a:r>
            <a:r>
              <a:rPr lang="sk-SK" sz="1800" dirty="0" err="1"/>
              <a:t>Week</a:t>
            </a:r>
            <a:r>
              <a:rPr lang="sk-SK" sz="1800" dirty="0"/>
              <a:t> (</a:t>
            </a:r>
            <a:r>
              <a:rPr lang="sk-SK" sz="1800" dirty="0" err="1"/>
              <a:t>Evropský</a:t>
            </a:r>
            <a:r>
              <a:rPr lang="sk-SK" sz="1800" dirty="0"/>
              <a:t> </a:t>
            </a:r>
            <a:r>
              <a:rPr lang="sk-SK" sz="1800" dirty="0" err="1"/>
              <a:t>týden</a:t>
            </a:r>
            <a:r>
              <a:rPr lang="sk-SK" sz="1800" dirty="0"/>
              <a:t> </a:t>
            </a:r>
            <a:r>
              <a:rPr lang="sk-SK" sz="1800" dirty="0" err="1"/>
              <a:t>udržitelných</a:t>
            </a:r>
            <a:r>
              <a:rPr lang="sk-SK" sz="1800" dirty="0"/>
              <a:t> </a:t>
            </a:r>
            <a:r>
              <a:rPr lang="sk-SK" sz="1800" dirty="0" err="1"/>
              <a:t>energí</a:t>
            </a:r>
            <a:r>
              <a:rPr lang="sk-SK" sz="1800" dirty="0"/>
              <a:t>), </a:t>
            </a:r>
            <a:r>
              <a:rPr lang="sk-SK" sz="1800" dirty="0" smtClean="0"/>
              <a:t>13.–</a:t>
            </a:r>
            <a:r>
              <a:rPr lang="sk-SK" sz="1800" dirty="0"/>
              <a:t>17. </a:t>
            </a:r>
            <a:r>
              <a:rPr lang="sk-SK" sz="1800" dirty="0" err="1"/>
              <a:t>květen</a:t>
            </a:r>
            <a:endParaRPr lang="sk-SK" sz="18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800" dirty="0"/>
              <a:t>EU </a:t>
            </a:r>
            <a:r>
              <a:rPr lang="sk-SK" sz="1800" dirty="0" err="1"/>
              <a:t>GreenWeek</a:t>
            </a:r>
            <a:r>
              <a:rPr lang="sk-SK" sz="1800" dirty="0"/>
              <a:t>, </a:t>
            </a:r>
            <a:r>
              <a:rPr lang="sk-SK" sz="1800" dirty="0" smtClean="0"/>
              <a:t>17.-</a:t>
            </a:r>
            <a:r>
              <a:rPr lang="sk-SK" sz="1800" dirty="0"/>
              <a:t>21. </a:t>
            </a:r>
            <a:r>
              <a:rPr lang="sk-SK" sz="1800" dirty="0" err="1"/>
              <a:t>červen</a:t>
            </a:r>
            <a:endParaRPr lang="sk-SK" sz="18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800" dirty="0"/>
              <a:t>EU </a:t>
            </a:r>
            <a:r>
              <a:rPr lang="sk-SK" sz="1800" dirty="0" err="1"/>
              <a:t>Regions</a:t>
            </a:r>
            <a:r>
              <a:rPr lang="sk-SK" sz="1800" dirty="0"/>
              <a:t> </a:t>
            </a:r>
            <a:r>
              <a:rPr lang="sk-SK" sz="1800" dirty="0" err="1"/>
              <a:t>Week</a:t>
            </a:r>
            <a:r>
              <a:rPr lang="sk-SK" sz="1800" dirty="0"/>
              <a:t> 2019, </a:t>
            </a:r>
            <a:r>
              <a:rPr lang="sk-SK" sz="1800" dirty="0" smtClean="0"/>
              <a:t>7.-</a:t>
            </a:r>
            <a:r>
              <a:rPr lang="sk-SK" sz="1800" dirty="0"/>
              <a:t>11. </a:t>
            </a:r>
            <a:r>
              <a:rPr lang="sk-SK" sz="1800" dirty="0" err="1"/>
              <a:t>říjen</a:t>
            </a:r>
            <a:r>
              <a:rPr lang="sk-SK" sz="1800" dirty="0"/>
              <a:t>, </a:t>
            </a:r>
            <a:r>
              <a:rPr lang="sk-SK" sz="1800" dirty="0" smtClean="0"/>
              <a:t>Brusel</a:t>
            </a:r>
            <a:endParaRPr lang="sk-SK" sz="1800" dirty="0"/>
          </a:p>
          <a:p>
            <a:pPr marL="726871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sk-SK" sz="1800" dirty="0" err="1"/>
              <a:t>European</a:t>
            </a:r>
            <a:r>
              <a:rPr lang="sk-SK" sz="1800" dirty="0"/>
              <a:t> </a:t>
            </a:r>
            <a:r>
              <a:rPr lang="sk-SK" sz="1800" dirty="0" err="1"/>
              <a:t>Cooperation</a:t>
            </a:r>
            <a:r>
              <a:rPr lang="sk-SK" sz="1800" dirty="0"/>
              <a:t> </a:t>
            </a:r>
            <a:r>
              <a:rPr lang="sk-SK" sz="1800" dirty="0" err="1"/>
              <a:t>Day</a:t>
            </a:r>
            <a:r>
              <a:rPr lang="sk-SK" sz="1800" dirty="0"/>
              <a:t>, 21. </a:t>
            </a:r>
            <a:r>
              <a:rPr lang="sk-SK" sz="1800" dirty="0" err="1" smtClean="0"/>
              <a:t>září</a:t>
            </a:r>
            <a:endParaRPr lang="sk-SK" sz="1800" dirty="0" smtClean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plán 2019 – akce k TNC, MRS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004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Alokace  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248834" y="3275112"/>
            <a:ext cx="646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cs-CZ" sz="1400" dirty="0">
                <a:solidFill>
                  <a:srgbClr val="FFFFFF"/>
                </a:solidFill>
              </a:rPr>
              <a:t>Výzva</a:t>
            </a:r>
          </a:p>
        </p:txBody>
      </p:sp>
      <p:graphicFrame>
        <p:nvGraphicFramePr>
          <p:cNvPr id="8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1272853"/>
              </p:ext>
            </p:extLst>
          </p:nvPr>
        </p:nvGraphicFramePr>
        <p:xfrm>
          <a:off x="190915" y="834123"/>
          <a:ext cx="8762168" cy="2830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7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699">
                <a:tc gridSpan="2"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latin typeface="Trebuchet MS" panose="020B0603020202020204" pitchFamily="34" charset="0"/>
                        </a:rPr>
                        <a:t>Priority nadnárodní spolupráce v oblasti</a:t>
                      </a:r>
                      <a:endParaRPr lang="cs-CZ" sz="1800" dirty="0">
                        <a:latin typeface="Trebuchet MS" panose="020B0603020202020204" pitchFamily="34" charset="0"/>
                      </a:endParaRPr>
                    </a:p>
                  </a:txBody>
                  <a:tcPr marL="91424" marR="91424" marT="45528" marB="45528"/>
                </a:tc>
                <a:tc hMerge="1">
                  <a:txBody>
                    <a:bodyPr/>
                    <a:lstStyle/>
                    <a:p>
                      <a:pPr algn="ctr"/>
                      <a:endParaRPr lang="cs-CZ" sz="1600" dirty="0">
                        <a:latin typeface="Trebuchet MS" panose="020B0603020202020204" pitchFamily="34" charset="0"/>
                      </a:endParaRPr>
                    </a:p>
                  </a:txBody>
                  <a:tcPr marL="91424" marR="91424" marT="45528" marB="455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4963">
                <a:tc>
                  <a:txBody>
                    <a:bodyPr/>
                    <a:lstStyle/>
                    <a:p>
                      <a:pPr algn="l"/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algn="l"/>
                      <a:r>
                        <a:rPr lang="cs-CZ" sz="18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: Inovace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2: Nízkouhlíková ekonomika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3: Přírodní a kulturní zdroje</a:t>
                      </a: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4: Doprava</a:t>
                      </a:r>
                    </a:p>
                    <a:p>
                      <a:pPr algn="l"/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Alokace na</a:t>
                      </a:r>
                      <a:r>
                        <a:rPr lang="cs-CZ" sz="1600" b="0" kern="1200" baseline="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 projekty</a:t>
                      </a:r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  <a:p>
                      <a:pPr algn="l"/>
                      <a:r>
                        <a:rPr lang="cs-CZ" sz="1600" b="0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≈ </a:t>
                      </a:r>
                      <a:r>
                        <a:rPr lang="cs-CZ" sz="1600" b="0" u="sng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231 mil. EUR ERDF</a:t>
                      </a:r>
                    </a:p>
                    <a:p>
                      <a:pPr algn="l"/>
                      <a:r>
                        <a:rPr lang="cs-CZ" sz="1600" b="0" u="sng" kern="1200" dirty="0" smtClean="0">
                          <a:solidFill>
                            <a:srgbClr val="4D4D4E"/>
                          </a:solidFill>
                          <a:effectLst/>
                          <a:latin typeface="Trebuchet MS" panose="020B0603020202020204" pitchFamily="34" charset="0"/>
                          <a:ea typeface="Times New Roman"/>
                          <a:cs typeface="Times New Roman"/>
                        </a:rPr>
                        <a:t>(podle priorit – CP nyní v revizi)</a:t>
                      </a:r>
                      <a:endParaRPr lang="cs-CZ" sz="1600" b="0" u="sng" kern="1200" dirty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91424" marR="91424" marT="45528" marB="45528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cs-CZ" sz="1600" b="0" kern="1200" dirty="0" smtClean="0">
                        <a:solidFill>
                          <a:srgbClr val="4D4D4E"/>
                        </a:solidFill>
                        <a:effectLst/>
                        <a:latin typeface="Trebuchet MS" panose="020B060302020202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91424" marR="91424" marT="45528" marB="455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6666498"/>
              </p:ext>
            </p:extLst>
          </p:nvPr>
        </p:nvGraphicFramePr>
        <p:xfrm>
          <a:off x="4087258" y="1017369"/>
          <a:ext cx="4560983" cy="265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230380"/>
              </p:ext>
            </p:extLst>
          </p:nvPr>
        </p:nvGraphicFramePr>
        <p:xfrm>
          <a:off x="185529" y="3644613"/>
          <a:ext cx="8738134" cy="2296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5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76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727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9495"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Výzva*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projektů celkem/ z toho projektů s účastí ČR 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/>
                        <a:t>Partnerů z ČR**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dirty="0" smtClean="0">
                          <a:solidFill>
                            <a:schemeClr val="lt1"/>
                          </a:solidFill>
                        </a:rPr>
                        <a:t>rozděleno</a:t>
                      </a:r>
                      <a:r>
                        <a:rPr lang="cs-CZ" sz="1400" b="0" baseline="0" dirty="0" smtClean="0">
                          <a:solidFill>
                            <a:schemeClr val="lt1"/>
                          </a:solidFill>
                        </a:rPr>
                        <a:t> </a:t>
                      </a:r>
                      <a:r>
                        <a:rPr lang="cs-CZ" sz="1400" b="0" dirty="0" smtClean="0">
                          <a:solidFill>
                            <a:schemeClr val="bg1"/>
                          </a:solidFill>
                        </a:rPr>
                        <a:t>všem partnerům</a:t>
                      </a:r>
                      <a:r>
                        <a:rPr lang="cs-CZ" sz="1400" b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cs-CZ" sz="1400" b="0" dirty="0" smtClean="0"/>
                        <a:t>(mil. EUR ERDF)</a:t>
                      </a:r>
                      <a:endParaRPr lang="cs-CZ" sz="14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baseline="0" dirty="0" smtClean="0">
                          <a:solidFill>
                            <a:schemeClr val="lt1"/>
                          </a:solidFill>
                        </a:rPr>
                        <a:t>Z toho pro</a:t>
                      </a:r>
                      <a:r>
                        <a:rPr lang="cs-CZ" sz="1400" b="0" baseline="0" dirty="0" smtClean="0">
                          <a:solidFill>
                            <a:schemeClr val="bg1"/>
                          </a:solidFill>
                        </a:rPr>
                        <a:t> ČR</a:t>
                      </a:r>
                      <a:r>
                        <a:rPr lang="cs-CZ" sz="1400" b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b="0" dirty="0" smtClean="0"/>
                        <a:t>(mil. EUR ERDF)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47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1.) 2015/2016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35</a:t>
                      </a:r>
                      <a:r>
                        <a:rPr lang="cs-CZ" sz="1600" dirty="0" smtClean="0"/>
                        <a:t>/23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n-lt"/>
                          <a:cs typeface="+mn-cs"/>
                        </a:rPr>
                        <a:t>62,9 (po </a:t>
                      </a:r>
                      <a:r>
                        <a:rPr lang="cs-CZ" sz="1600" dirty="0" err="1" smtClean="0">
                          <a:latin typeface="+mn-lt"/>
                          <a:cs typeface="+mn-cs"/>
                        </a:rPr>
                        <a:t>zohl.nedočerpání</a:t>
                      </a:r>
                      <a:r>
                        <a:rPr lang="cs-CZ" sz="1600" dirty="0" smtClean="0">
                          <a:latin typeface="+mn-lt"/>
                          <a:cs typeface="+mn-cs"/>
                        </a:rPr>
                        <a:t>)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5,1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47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2.) </a:t>
                      </a:r>
                      <a:r>
                        <a:rPr lang="cs-CZ" sz="1600" baseline="0" dirty="0" smtClean="0"/>
                        <a:t>2016/2017</a:t>
                      </a:r>
                      <a:endParaRPr lang="cs-CZ" sz="16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50</a:t>
                      </a:r>
                      <a:r>
                        <a:rPr lang="cs-CZ" sz="1600" dirty="0" smtClean="0"/>
                        <a:t>/33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49</a:t>
                      </a:r>
                      <a:r>
                        <a:rPr lang="cs-CZ" sz="1600" baseline="0" dirty="0" smtClean="0"/>
                        <a:t> 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+mn-lt"/>
                          <a:cs typeface="+mn-cs"/>
                        </a:rPr>
                        <a:t>89,7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8,0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31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3.) 2018/2019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44</a:t>
                      </a:r>
                      <a:r>
                        <a:rPr lang="cs-CZ" sz="1600" dirty="0" smtClean="0"/>
                        <a:t>/21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25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i="0" dirty="0" smtClean="0">
                          <a:solidFill>
                            <a:schemeClr val="tx1"/>
                          </a:solidFill>
                        </a:rPr>
                        <a:t>77,0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4,1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9423897"/>
                  </a:ext>
                </a:extLst>
              </a:tr>
              <a:tr h="39331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Celkem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129</a:t>
                      </a:r>
                      <a:r>
                        <a:rPr lang="cs-CZ" sz="1600" dirty="0" smtClean="0"/>
                        <a:t>/77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109</a:t>
                      </a:r>
                      <a:endParaRPr lang="cs-CZ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60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17,2</a:t>
                      </a:r>
                      <a:endParaRPr lang="cs-CZ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Obdélník 13"/>
          <p:cNvSpPr/>
          <p:nvPr/>
        </p:nvSpPr>
        <p:spPr>
          <a:xfrm>
            <a:off x="1740661" y="5935145"/>
            <a:ext cx="8259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cs-CZ" sz="1600" dirty="0" smtClean="0">
                <a:latin typeface="Trebuchet MS" panose="020B0603020202020204" pitchFamily="34" charset="0"/>
              </a:rPr>
              <a:t>*</a:t>
            </a:r>
            <a:r>
              <a:rPr lang="cs-CZ" sz="1600" i="1" dirty="0" smtClean="0">
                <a:latin typeface="Trebuchet MS" panose="020B0603020202020204" pitchFamily="34" charset="0"/>
              </a:rPr>
              <a:t>úspěšnost podaných žádostí cca 25%, u P4 2x vyšší       **z toho 4 LP z ČR</a:t>
            </a:r>
          </a:p>
        </p:txBody>
      </p:sp>
    </p:spTree>
    <p:extLst>
      <p:ext uri="{BB962C8B-B14F-4D97-AF65-F5344CB8AC3E}">
        <p14:creationId xmlns:p14="http://schemas.microsoft.com/office/powerpoint/2010/main" val="30733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čerpání</a:t>
            </a:r>
            <a:endParaRPr lang="en-GB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48683" y="870683"/>
            <a:ext cx="8790922" cy="5542397"/>
          </a:xfrm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0" name="TextBox 78"/>
          <p:cNvSpPr txBox="1"/>
          <p:nvPr/>
        </p:nvSpPr>
        <p:spPr>
          <a:xfrm>
            <a:off x="-4761" y="1940671"/>
            <a:ext cx="4669793" cy="35454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algn="ctr"/>
            <a:r>
              <a:rPr lang="en-GB" sz="1800" b="1" dirty="0" err="1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Repor</a:t>
            </a:r>
            <a:r>
              <a:rPr lang="cs-CZ" sz="1800" b="1" dirty="0" err="1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tování</a:t>
            </a:r>
            <a:r>
              <a:rPr lang="cs-CZ" sz="1800" b="1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 a platby</a:t>
            </a:r>
            <a:endParaRPr lang="en-GB" sz="1400" b="1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1" name="TextBox 79"/>
          <p:cNvSpPr txBox="1"/>
          <p:nvPr/>
        </p:nvSpPr>
        <p:spPr>
          <a:xfrm>
            <a:off x="231136" y="2248662"/>
            <a:ext cx="2832656" cy="3006038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defTabSz="271979">
              <a:lnSpc>
                <a:spcPct val="120000"/>
              </a:lnSpc>
              <a:spcBef>
                <a:spcPts val="714"/>
              </a:spcBef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          </a:t>
            </a:r>
            <a:r>
              <a:rPr lang="cs-CZ" sz="1600" dirty="0" smtClean="0">
                <a:solidFill>
                  <a:srgbClr val="7494A4"/>
                </a:solidFill>
                <a:latin typeface="Trebuchet MS" pitchFamily="34" charset="0"/>
                <a:cs typeface="Raleway Light"/>
              </a:rPr>
              <a:t>1.výzva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Projekty začínaly s realizací: 05/2016 až 09/2016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PR1, PR2, PR3: monitoring ukončen, výdaje proplaceny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PR4</a:t>
            </a:r>
            <a:r>
              <a:rPr lang="cs-CZ" sz="1600" dirty="0">
                <a:latin typeface="Trebuchet MS" pitchFamily="34" charset="0"/>
                <a:cs typeface="Raleway Light"/>
              </a:rPr>
              <a:t>: většina 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reportů proplacena</a:t>
            </a:r>
          </a:p>
        </p:txBody>
      </p:sp>
      <p:sp>
        <p:nvSpPr>
          <p:cNvPr id="12" name="TextBox 90"/>
          <p:cNvSpPr txBox="1"/>
          <p:nvPr/>
        </p:nvSpPr>
        <p:spPr>
          <a:xfrm>
            <a:off x="6592186" y="1980353"/>
            <a:ext cx="2489371" cy="1185540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algn="ctr"/>
            <a:r>
              <a:rPr lang="cs-CZ" sz="1800" b="1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Střednědobé </a:t>
            </a:r>
          </a:p>
          <a:p>
            <a:pPr algn="ctr"/>
            <a:r>
              <a:rPr lang="cs-CZ" sz="18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h</a:t>
            </a:r>
            <a:r>
              <a:rPr lang="cs-CZ" sz="1800" b="1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odnocení</a:t>
            </a:r>
          </a:p>
          <a:p>
            <a:pPr algn="ctr"/>
            <a:r>
              <a:rPr lang="cs-CZ" sz="1800" b="1" dirty="0">
                <a:solidFill>
                  <a:schemeClr val="tx2"/>
                </a:solidFill>
                <a:latin typeface="Trebuchet MS" pitchFamily="34" charset="0"/>
                <a:cs typeface="Raleway"/>
              </a:rPr>
              <a:t>t</a:t>
            </a:r>
            <a:r>
              <a:rPr lang="cs-CZ" sz="1800" b="1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zv. „</a:t>
            </a:r>
            <a:r>
              <a:rPr lang="cs-CZ" sz="1800" b="1" dirty="0" err="1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mid</a:t>
            </a:r>
            <a:r>
              <a:rPr lang="cs-CZ" sz="1800" b="1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-term </a:t>
            </a:r>
            <a:r>
              <a:rPr lang="cs-CZ" sz="1800" b="1" dirty="0" err="1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review</a:t>
            </a:r>
            <a:r>
              <a:rPr lang="cs-CZ" sz="1800" b="1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“</a:t>
            </a:r>
            <a:endParaRPr lang="en-GB" sz="1200" b="1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3" name="TextBox 91"/>
          <p:cNvSpPr txBox="1"/>
          <p:nvPr/>
        </p:nvSpPr>
        <p:spPr>
          <a:xfrm>
            <a:off x="6770230" y="3165893"/>
            <a:ext cx="2251828" cy="2620804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U projektů 1.výzvy ukončeno v r. 2018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>
                <a:latin typeface="Trebuchet MS" pitchFamily="34" charset="0"/>
              </a:rPr>
              <a:t>Průměrný stav </a:t>
            </a:r>
            <a:r>
              <a:rPr lang="cs-CZ" sz="1600" dirty="0" err="1">
                <a:latin typeface="Trebuchet MS" pitchFamily="34" charset="0"/>
              </a:rPr>
              <a:t>podčerpání</a:t>
            </a:r>
            <a:r>
              <a:rPr lang="cs-CZ" sz="1600" dirty="0">
                <a:latin typeface="Trebuchet MS" pitchFamily="34" charset="0"/>
              </a:rPr>
              <a:t> k </a:t>
            </a:r>
            <a:r>
              <a:rPr lang="cs-CZ" sz="1600" i="1" dirty="0" err="1">
                <a:latin typeface="Trebuchet MS" pitchFamily="34" charset="0"/>
              </a:rPr>
              <a:t>midterm</a:t>
            </a:r>
            <a:r>
              <a:rPr lang="cs-CZ" sz="1600" i="1" dirty="0">
                <a:latin typeface="Trebuchet MS" pitchFamily="34" charset="0"/>
              </a:rPr>
              <a:t> tj. po PR3 </a:t>
            </a:r>
            <a:r>
              <a:rPr lang="cs-CZ" sz="1600" i="1" dirty="0">
                <a:cs typeface="Arial" panose="020B0604020202020204" pitchFamily="34" charset="0"/>
              </a:rPr>
              <a:t>≈</a:t>
            </a:r>
            <a:r>
              <a:rPr lang="cs-CZ" sz="1600" i="1" dirty="0"/>
              <a:t>19%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U projektů 2.výzvy 02-06/2019</a:t>
            </a:r>
            <a:endParaRPr lang="en-GB" sz="1600" dirty="0" smtClean="0">
              <a:latin typeface="Trebuchet MS" pitchFamily="34" charset="0"/>
              <a:cs typeface="Raleway Light"/>
            </a:endParaRPr>
          </a:p>
        </p:txBody>
      </p:sp>
      <p:sp>
        <p:nvSpPr>
          <p:cNvPr id="15" name="TextBox 84"/>
          <p:cNvSpPr txBox="1"/>
          <p:nvPr/>
        </p:nvSpPr>
        <p:spPr>
          <a:xfrm>
            <a:off x="4888693" y="2013783"/>
            <a:ext cx="1750955" cy="354543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algn="ctr"/>
            <a:r>
              <a:rPr lang="cs-CZ" sz="1800" b="1" dirty="0" smtClean="0">
                <a:solidFill>
                  <a:schemeClr val="tx2"/>
                </a:solidFill>
                <a:latin typeface="Trebuchet MS" pitchFamily="34" charset="0"/>
                <a:cs typeface="Raleway"/>
              </a:rPr>
              <a:t>Úpravy</a:t>
            </a:r>
            <a:endParaRPr lang="en-GB" sz="1800" b="1" dirty="0">
              <a:solidFill>
                <a:schemeClr val="tx2"/>
              </a:solidFill>
              <a:latin typeface="Trebuchet MS" pitchFamily="34" charset="0"/>
              <a:cs typeface="Raleway"/>
            </a:endParaRPr>
          </a:p>
        </p:txBody>
      </p:sp>
      <p:sp>
        <p:nvSpPr>
          <p:cNvPr id="16" name="TextBox 85"/>
          <p:cNvSpPr txBox="1"/>
          <p:nvPr/>
        </p:nvSpPr>
        <p:spPr>
          <a:xfrm>
            <a:off x="5002175" y="2481873"/>
            <a:ext cx="1895901" cy="2325339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10 změn  partnerství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4 úpravy v rozpočtech či aktivitách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en-US" sz="1600" dirty="0" smtClean="0">
                <a:latin typeface="Trebuchet MS" pitchFamily="34" charset="0"/>
                <a:cs typeface="Raleway Light"/>
              </a:rPr>
              <a:t>1 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změna akronymu</a:t>
            </a:r>
            <a:endParaRPr lang="en-US" sz="1600" dirty="0">
              <a:latin typeface="Trebuchet MS" pitchFamily="34" charset="0"/>
              <a:cs typeface="Raleway Light"/>
            </a:endParaRPr>
          </a:p>
        </p:txBody>
      </p:sp>
      <p:sp>
        <p:nvSpPr>
          <p:cNvPr id="38" name="TextBox 85"/>
          <p:cNvSpPr txBox="1"/>
          <p:nvPr/>
        </p:nvSpPr>
        <p:spPr>
          <a:xfrm>
            <a:off x="2785309" y="2271501"/>
            <a:ext cx="2103384" cy="3945269"/>
          </a:xfrm>
          <a:prstGeom prst="rect">
            <a:avLst/>
          </a:prstGeom>
          <a:noFill/>
        </p:spPr>
        <p:txBody>
          <a:bodyPr wrap="square" lIns="76794" tIns="38397" rIns="76794" bIns="38397" rtlCol="0">
            <a:spAutoFit/>
          </a:bodyPr>
          <a:lstStyle/>
          <a:p>
            <a:pPr algn="ctr" defTabSz="271979">
              <a:lnSpc>
                <a:spcPct val="120000"/>
              </a:lnSpc>
              <a:spcBef>
                <a:spcPts val="714"/>
              </a:spcBef>
              <a:defRPr/>
            </a:pPr>
            <a:r>
              <a:rPr lang="cs-CZ" sz="1600" dirty="0" smtClean="0">
                <a:solidFill>
                  <a:srgbClr val="7494A4"/>
                </a:solidFill>
                <a:latin typeface="Trebuchet MS" pitchFamily="34" charset="0"/>
                <a:cs typeface="Raleway Light"/>
              </a:rPr>
              <a:t>2.výzva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>
                <a:latin typeface="Trebuchet MS" pitchFamily="34" charset="0"/>
                <a:cs typeface="Raleway Light"/>
              </a:rPr>
              <a:t>Projekty začínaly s realizací: 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05-09/2017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PR1: </a:t>
            </a:r>
            <a:r>
              <a:rPr lang="cs-CZ" sz="1600" dirty="0">
                <a:latin typeface="Trebuchet MS" pitchFamily="34" charset="0"/>
                <a:cs typeface="Raleway Light"/>
              </a:rPr>
              <a:t>monitoring ukončen, výdaje proplaceny</a:t>
            </a:r>
          </a:p>
          <a:p>
            <a:pPr marL="285750" indent="-285750" defTabSz="271979">
              <a:lnSpc>
                <a:spcPct val="120000"/>
              </a:lnSpc>
              <a:spcBef>
                <a:spcPts val="714"/>
              </a:spcBef>
              <a:buFont typeface="Wingdings" panose="05000000000000000000" pitchFamily="2" charset="2"/>
              <a:buChar char="§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PR2: </a:t>
            </a:r>
            <a:r>
              <a:rPr lang="cs-CZ" sz="1600" dirty="0">
                <a:latin typeface="Trebuchet MS" pitchFamily="34" charset="0"/>
                <a:cs typeface="Raleway Light"/>
              </a:rPr>
              <a:t>většina reportů 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proplacena</a:t>
            </a:r>
          </a:p>
          <a:p>
            <a:pPr defTabSz="271979">
              <a:lnSpc>
                <a:spcPct val="120000"/>
              </a:lnSpc>
              <a:spcBef>
                <a:spcPts val="714"/>
              </a:spcBef>
              <a:defRPr/>
            </a:pPr>
            <a:r>
              <a:rPr lang="cs-CZ" sz="1600" b="1" dirty="0" smtClean="0">
                <a:latin typeface="Trebuchet MS" pitchFamily="34" charset="0"/>
                <a:cs typeface="Raleway Light"/>
              </a:rPr>
              <a:t> </a:t>
            </a:r>
            <a:r>
              <a:rPr lang="cs-CZ" sz="1600" b="1" dirty="0">
                <a:latin typeface="Trebuchet MS" pitchFamily="34" charset="0"/>
                <a:cs typeface="Raleway Light"/>
              </a:rPr>
              <a:t>→ </a:t>
            </a:r>
            <a:r>
              <a:rPr lang="cs-CZ" sz="1600" b="1" dirty="0" smtClean="0">
                <a:latin typeface="Trebuchet MS" pitchFamily="34" charset="0"/>
                <a:cs typeface="Raleway Light"/>
              </a:rPr>
              <a:t>CA zatím uhradil </a:t>
            </a:r>
            <a:r>
              <a:rPr lang="cs-CZ" sz="1400" b="1" dirty="0" smtClean="0">
                <a:latin typeface="Trebuchet MS" pitchFamily="34" charset="0"/>
                <a:cs typeface="Raleway Light"/>
              </a:rPr>
              <a:t>51,8 mil. EUR ERDF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7185375" y="1035992"/>
            <a:ext cx="989897" cy="944361"/>
            <a:chOff x="7458651" y="1144279"/>
            <a:chExt cx="989897" cy="944361"/>
          </a:xfrm>
        </p:grpSpPr>
        <p:sp>
          <p:nvSpPr>
            <p:cNvPr id="9" name="Oval 54"/>
            <p:cNvSpPr/>
            <p:nvPr/>
          </p:nvSpPr>
          <p:spPr>
            <a:xfrm>
              <a:off x="7458651" y="1144279"/>
              <a:ext cx="989897" cy="94436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794" tIns="38397" rIns="76794" bIns="38397" rtlCol="0" anchor="ctr"/>
            <a:lstStyle/>
            <a:p>
              <a:pPr algn="ctr"/>
              <a:endParaRPr lang="en-GB" sz="1200" dirty="0">
                <a:latin typeface="Trebuchet MS" pitchFamily="34" charset="0"/>
              </a:endParaRPr>
            </a:p>
          </p:txBody>
        </p:sp>
        <p:sp>
          <p:nvSpPr>
            <p:cNvPr id="26" name="AutoShape 20"/>
            <p:cNvSpPr>
              <a:spLocks/>
            </p:cNvSpPr>
            <p:nvPr/>
          </p:nvSpPr>
          <p:spPr bwMode="auto">
            <a:xfrm>
              <a:off x="7705958" y="1357416"/>
              <a:ext cx="495281" cy="49343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987" y="2580"/>
                  </a:moveTo>
                  <a:cubicBezTo>
                    <a:pt x="20419" y="2580"/>
                    <a:pt x="20793" y="2735"/>
                    <a:pt x="21116" y="3052"/>
                  </a:cubicBezTo>
                  <a:cubicBezTo>
                    <a:pt x="21438" y="3372"/>
                    <a:pt x="21599" y="3743"/>
                    <a:pt x="21599" y="4175"/>
                  </a:cubicBezTo>
                  <a:lnTo>
                    <a:pt x="21599" y="19987"/>
                  </a:lnTo>
                  <a:cubicBezTo>
                    <a:pt x="21599" y="20419"/>
                    <a:pt x="21438" y="20796"/>
                    <a:pt x="21116" y="21116"/>
                  </a:cubicBezTo>
                  <a:cubicBezTo>
                    <a:pt x="20793" y="21438"/>
                    <a:pt x="20419" y="21599"/>
                    <a:pt x="19987" y="21599"/>
                  </a:cubicBezTo>
                  <a:lnTo>
                    <a:pt x="1612" y="21599"/>
                  </a:lnTo>
                  <a:cubicBezTo>
                    <a:pt x="1180" y="21599"/>
                    <a:pt x="806" y="21438"/>
                    <a:pt x="483" y="21116"/>
                  </a:cubicBezTo>
                  <a:cubicBezTo>
                    <a:pt x="161" y="20796"/>
                    <a:pt x="0" y="20419"/>
                    <a:pt x="0" y="19987"/>
                  </a:cubicBezTo>
                  <a:lnTo>
                    <a:pt x="0" y="4175"/>
                  </a:lnTo>
                  <a:cubicBezTo>
                    <a:pt x="0" y="3743"/>
                    <a:pt x="161" y="3372"/>
                    <a:pt x="483" y="3052"/>
                  </a:cubicBezTo>
                  <a:cubicBezTo>
                    <a:pt x="806" y="2735"/>
                    <a:pt x="1180" y="2580"/>
                    <a:pt x="1612" y="2580"/>
                  </a:cubicBezTo>
                  <a:lnTo>
                    <a:pt x="2150" y="2580"/>
                  </a:lnTo>
                  <a:lnTo>
                    <a:pt x="2150" y="2401"/>
                  </a:lnTo>
                  <a:cubicBezTo>
                    <a:pt x="2150" y="2116"/>
                    <a:pt x="2196" y="1828"/>
                    <a:pt x="2288" y="1540"/>
                  </a:cubicBezTo>
                  <a:cubicBezTo>
                    <a:pt x="2381" y="1249"/>
                    <a:pt x="2530" y="990"/>
                    <a:pt x="2738" y="766"/>
                  </a:cubicBezTo>
                  <a:cubicBezTo>
                    <a:pt x="2942" y="541"/>
                    <a:pt x="3216" y="360"/>
                    <a:pt x="3555" y="213"/>
                  </a:cubicBezTo>
                  <a:cubicBezTo>
                    <a:pt x="3895" y="75"/>
                    <a:pt x="4310" y="0"/>
                    <a:pt x="4796" y="0"/>
                  </a:cubicBezTo>
                  <a:cubicBezTo>
                    <a:pt x="5283" y="0"/>
                    <a:pt x="5698" y="75"/>
                    <a:pt x="6037" y="213"/>
                  </a:cubicBezTo>
                  <a:cubicBezTo>
                    <a:pt x="6377" y="360"/>
                    <a:pt x="6651" y="541"/>
                    <a:pt x="6858" y="766"/>
                  </a:cubicBezTo>
                  <a:cubicBezTo>
                    <a:pt x="7062" y="990"/>
                    <a:pt x="7215" y="1255"/>
                    <a:pt x="7313" y="1546"/>
                  </a:cubicBezTo>
                  <a:cubicBezTo>
                    <a:pt x="7411" y="1840"/>
                    <a:pt x="7457" y="2125"/>
                    <a:pt x="7457" y="2401"/>
                  </a:cubicBezTo>
                  <a:lnTo>
                    <a:pt x="7457" y="2580"/>
                  </a:lnTo>
                  <a:lnTo>
                    <a:pt x="8133" y="2580"/>
                  </a:lnTo>
                  <a:lnTo>
                    <a:pt x="8133" y="2401"/>
                  </a:lnTo>
                  <a:cubicBezTo>
                    <a:pt x="8133" y="2116"/>
                    <a:pt x="8179" y="1828"/>
                    <a:pt x="8269" y="1540"/>
                  </a:cubicBezTo>
                  <a:cubicBezTo>
                    <a:pt x="8364" y="1249"/>
                    <a:pt x="8511" y="990"/>
                    <a:pt x="8718" y="766"/>
                  </a:cubicBezTo>
                  <a:cubicBezTo>
                    <a:pt x="8925" y="541"/>
                    <a:pt x="9199" y="360"/>
                    <a:pt x="9538" y="213"/>
                  </a:cubicBezTo>
                  <a:cubicBezTo>
                    <a:pt x="9878" y="74"/>
                    <a:pt x="10293" y="0"/>
                    <a:pt x="10779" y="0"/>
                  </a:cubicBezTo>
                  <a:cubicBezTo>
                    <a:pt x="11266" y="0"/>
                    <a:pt x="11678" y="74"/>
                    <a:pt x="12020" y="213"/>
                  </a:cubicBezTo>
                  <a:cubicBezTo>
                    <a:pt x="12360" y="360"/>
                    <a:pt x="12636" y="541"/>
                    <a:pt x="12852" y="766"/>
                  </a:cubicBezTo>
                  <a:cubicBezTo>
                    <a:pt x="13068" y="990"/>
                    <a:pt x="13227" y="1255"/>
                    <a:pt x="13322" y="1546"/>
                  </a:cubicBezTo>
                  <a:cubicBezTo>
                    <a:pt x="13417" y="1840"/>
                    <a:pt x="13469" y="2125"/>
                    <a:pt x="13469" y="2401"/>
                  </a:cubicBezTo>
                  <a:lnTo>
                    <a:pt x="13469" y="2580"/>
                  </a:lnTo>
                  <a:lnTo>
                    <a:pt x="14142" y="2580"/>
                  </a:lnTo>
                  <a:lnTo>
                    <a:pt x="14142" y="2401"/>
                  </a:lnTo>
                  <a:cubicBezTo>
                    <a:pt x="14142" y="2116"/>
                    <a:pt x="14191" y="1828"/>
                    <a:pt x="14286" y="1540"/>
                  </a:cubicBezTo>
                  <a:cubicBezTo>
                    <a:pt x="14384" y="1249"/>
                    <a:pt x="14534" y="990"/>
                    <a:pt x="14741" y="765"/>
                  </a:cubicBezTo>
                  <a:cubicBezTo>
                    <a:pt x="14948" y="541"/>
                    <a:pt x="15219" y="359"/>
                    <a:pt x="15556" y="213"/>
                  </a:cubicBezTo>
                  <a:cubicBezTo>
                    <a:pt x="15890" y="74"/>
                    <a:pt x="16305" y="0"/>
                    <a:pt x="16803" y="0"/>
                  </a:cubicBezTo>
                  <a:cubicBezTo>
                    <a:pt x="17289" y="0"/>
                    <a:pt x="17704" y="74"/>
                    <a:pt x="18044" y="213"/>
                  </a:cubicBezTo>
                  <a:cubicBezTo>
                    <a:pt x="18383" y="359"/>
                    <a:pt x="18657" y="541"/>
                    <a:pt x="18864" y="765"/>
                  </a:cubicBezTo>
                  <a:cubicBezTo>
                    <a:pt x="19069" y="990"/>
                    <a:pt x="19218" y="1255"/>
                    <a:pt x="19311" y="1546"/>
                  </a:cubicBezTo>
                  <a:cubicBezTo>
                    <a:pt x="19403" y="1839"/>
                    <a:pt x="19449" y="2125"/>
                    <a:pt x="19449" y="2401"/>
                  </a:cubicBezTo>
                  <a:lnTo>
                    <a:pt x="19449" y="2580"/>
                  </a:lnTo>
                  <a:lnTo>
                    <a:pt x="19987" y="2580"/>
                  </a:lnTo>
                  <a:close/>
                  <a:moveTo>
                    <a:pt x="6066" y="7968"/>
                  </a:moveTo>
                  <a:lnTo>
                    <a:pt x="2179" y="7968"/>
                  </a:lnTo>
                  <a:lnTo>
                    <a:pt x="2179" y="11443"/>
                  </a:lnTo>
                  <a:lnTo>
                    <a:pt x="6066" y="11443"/>
                  </a:lnTo>
                  <a:lnTo>
                    <a:pt x="6066" y="7968"/>
                  </a:lnTo>
                  <a:close/>
                  <a:moveTo>
                    <a:pt x="6066" y="11976"/>
                  </a:moveTo>
                  <a:lnTo>
                    <a:pt x="2179" y="11976"/>
                  </a:lnTo>
                  <a:lnTo>
                    <a:pt x="2179" y="15452"/>
                  </a:lnTo>
                  <a:lnTo>
                    <a:pt x="6066" y="15452"/>
                  </a:lnTo>
                  <a:lnTo>
                    <a:pt x="6066" y="11976"/>
                  </a:lnTo>
                  <a:close/>
                  <a:moveTo>
                    <a:pt x="6066" y="15976"/>
                  </a:moveTo>
                  <a:lnTo>
                    <a:pt x="2179" y="15976"/>
                  </a:lnTo>
                  <a:lnTo>
                    <a:pt x="2179" y="19422"/>
                  </a:lnTo>
                  <a:lnTo>
                    <a:pt x="6066" y="19422"/>
                  </a:lnTo>
                  <a:lnTo>
                    <a:pt x="6066" y="15976"/>
                  </a:lnTo>
                  <a:close/>
                  <a:moveTo>
                    <a:pt x="3754" y="5543"/>
                  </a:moveTo>
                  <a:cubicBezTo>
                    <a:pt x="3754" y="6067"/>
                    <a:pt x="4102" y="6323"/>
                    <a:pt x="4799" y="6323"/>
                  </a:cubicBezTo>
                  <a:cubicBezTo>
                    <a:pt x="5499" y="6323"/>
                    <a:pt x="5847" y="6067"/>
                    <a:pt x="5847" y="5543"/>
                  </a:cubicBezTo>
                  <a:lnTo>
                    <a:pt x="5847" y="2398"/>
                  </a:lnTo>
                  <a:cubicBezTo>
                    <a:pt x="5847" y="1877"/>
                    <a:pt x="5499" y="1612"/>
                    <a:pt x="4799" y="1612"/>
                  </a:cubicBezTo>
                  <a:cubicBezTo>
                    <a:pt x="4102" y="1612"/>
                    <a:pt x="3754" y="1877"/>
                    <a:pt x="3754" y="2398"/>
                  </a:cubicBezTo>
                  <a:lnTo>
                    <a:pt x="3754" y="5543"/>
                  </a:lnTo>
                  <a:close/>
                  <a:moveTo>
                    <a:pt x="10535" y="7968"/>
                  </a:moveTo>
                  <a:lnTo>
                    <a:pt x="6607" y="7968"/>
                  </a:lnTo>
                  <a:lnTo>
                    <a:pt x="6607" y="11443"/>
                  </a:lnTo>
                  <a:lnTo>
                    <a:pt x="10535" y="11443"/>
                  </a:lnTo>
                  <a:lnTo>
                    <a:pt x="10535" y="7968"/>
                  </a:lnTo>
                  <a:close/>
                  <a:moveTo>
                    <a:pt x="10535" y="11976"/>
                  </a:moveTo>
                  <a:lnTo>
                    <a:pt x="6607" y="11976"/>
                  </a:lnTo>
                  <a:lnTo>
                    <a:pt x="6607" y="15452"/>
                  </a:lnTo>
                  <a:lnTo>
                    <a:pt x="10535" y="15452"/>
                  </a:lnTo>
                  <a:lnTo>
                    <a:pt x="10535" y="11976"/>
                  </a:lnTo>
                  <a:close/>
                  <a:moveTo>
                    <a:pt x="10535" y="15976"/>
                  </a:moveTo>
                  <a:lnTo>
                    <a:pt x="6607" y="15976"/>
                  </a:lnTo>
                  <a:lnTo>
                    <a:pt x="6607" y="19422"/>
                  </a:lnTo>
                  <a:lnTo>
                    <a:pt x="10535" y="19422"/>
                  </a:lnTo>
                  <a:lnTo>
                    <a:pt x="10535" y="15976"/>
                  </a:lnTo>
                  <a:close/>
                  <a:moveTo>
                    <a:pt x="9774" y="5543"/>
                  </a:moveTo>
                  <a:cubicBezTo>
                    <a:pt x="9774" y="5825"/>
                    <a:pt x="9849" y="6027"/>
                    <a:pt x="9996" y="6145"/>
                  </a:cubicBezTo>
                  <a:cubicBezTo>
                    <a:pt x="10143" y="6269"/>
                    <a:pt x="10405" y="6323"/>
                    <a:pt x="10782" y="6323"/>
                  </a:cubicBezTo>
                  <a:cubicBezTo>
                    <a:pt x="11159" y="6323"/>
                    <a:pt x="11427" y="6263"/>
                    <a:pt x="11588" y="6139"/>
                  </a:cubicBezTo>
                  <a:cubicBezTo>
                    <a:pt x="11750" y="6015"/>
                    <a:pt x="11830" y="5819"/>
                    <a:pt x="11830" y="5543"/>
                  </a:cubicBezTo>
                  <a:lnTo>
                    <a:pt x="11830" y="2398"/>
                  </a:lnTo>
                  <a:cubicBezTo>
                    <a:pt x="11830" y="2128"/>
                    <a:pt x="11750" y="1932"/>
                    <a:pt x="11588" y="1802"/>
                  </a:cubicBezTo>
                  <a:cubicBezTo>
                    <a:pt x="11427" y="1673"/>
                    <a:pt x="11159" y="1612"/>
                    <a:pt x="10782" y="1612"/>
                  </a:cubicBezTo>
                  <a:cubicBezTo>
                    <a:pt x="10405" y="1612"/>
                    <a:pt x="10143" y="1679"/>
                    <a:pt x="9996" y="1814"/>
                  </a:cubicBezTo>
                  <a:cubicBezTo>
                    <a:pt x="9849" y="1944"/>
                    <a:pt x="9774" y="2139"/>
                    <a:pt x="9774" y="2398"/>
                  </a:cubicBezTo>
                  <a:lnTo>
                    <a:pt x="9774" y="5543"/>
                  </a:lnTo>
                  <a:close/>
                  <a:moveTo>
                    <a:pt x="14986" y="7968"/>
                  </a:moveTo>
                  <a:lnTo>
                    <a:pt x="11073" y="7968"/>
                  </a:lnTo>
                  <a:lnTo>
                    <a:pt x="11073" y="11443"/>
                  </a:lnTo>
                  <a:lnTo>
                    <a:pt x="14986" y="11443"/>
                  </a:lnTo>
                  <a:lnTo>
                    <a:pt x="14986" y="7968"/>
                  </a:lnTo>
                  <a:close/>
                  <a:moveTo>
                    <a:pt x="14986" y="11976"/>
                  </a:moveTo>
                  <a:lnTo>
                    <a:pt x="11073" y="11976"/>
                  </a:lnTo>
                  <a:lnTo>
                    <a:pt x="11073" y="15452"/>
                  </a:lnTo>
                  <a:lnTo>
                    <a:pt x="14986" y="15452"/>
                  </a:lnTo>
                  <a:lnTo>
                    <a:pt x="14986" y="11976"/>
                  </a:lnTo>
                  <a:close/>
                  <a:moveTo>
                    <a:pt x="14986" y="15976"/>
                  </a:moveTo>
                  <a:lnTo>
                    <a:pt x="11073" y="15976"/>
                  </a:lnTo>
                  <a:lnTo>
                    <a:pt x="11073" y="19422"/>
                  </a:lnTo>
                  <a:lnTo>
                    <a:pt x="14986" y="19422"/>
                  </a:lnTo>
                  <a:lnTo>
                    <a:pt x="14986" y="15976"/>
                  </a:lnTo>
                  <a:close/>
                  <a:moveTo>
                    <a:pt x="19423" y="7968"/>
                  </a:moveTo>
                  <a:lnTo>
                    <a:pt x="15521" y="7968"/>
                  </a:lnTo>
                  <a:lnTo>
                    <a:pt x="15521" y="11443"/>
                  </a:lnTo>
                  <a:lnTo>
                    <a:pt x="19423" y="11443"/>
                  </a:lnTo>
                  <a:lnTo>
                    <a:pt x="19423" y="7968"/>
                  </a:lnTo>
                  <a:close/>
                  <a:moveTo>
                    <a:pt x="19423" y="11976"/>
                  </a:moveTo>
                  <a:lnTo>
                    <a:pt x="15521" y="11976"/>
                  </a:lnTo>
                  <a:lnTo>
                    <a:pt x="15521" y="15452"/>
                  </a:lnTo>
                  <a:lnTo>
                    <a:pt x="19423" y="15452"/>
                  </a:lnTo>
                  <a:lnTo>
                    <a:pt x="19423" y="11976"/>
                  </a:lnTo>
                  <a:close/>
                  <a:moveTo>
                    <a:pt x="19423" y="15976"/>
                  </a:moveTo>
                  <a:lnTo>
                    <a:pt x="15521" y="15976"/>
                  </a:lnTo>
                  <a:lnTo>
                    <a:pt x="15521" y="19422"/>
                  </a:lnTo>
                  <a:lnTo>
                    <a:pt x="19423" y="19422"/>
                  </a:lnTo>
                  <a:lnTo>
                    <a:pt x="19423" y="15976"/>
                  </a:lnTo>
                  <a:close/>
                  <a:moveTo>
                    <a:pt x="15758" y="5543"/>
                  </a:moveTo>
                  <a:cubicBezTo>
                    <a:pt x="15758" y="6067"/>
                    <a:pt x="16106" y="6323"/>
                    <a:pt x="16806" y="6323"/>
                  </a:cubicBezTo>
                  <a:cubicBezTo>
                    <a:pt x="17502" y="6323"/>
                    <a:pt x="17848" y="6067"/>
                    <a:pt x="17839" y="5543"/>
                  </a:cubicBezTo>
                  <a:lnTo>
                    <a:pt x="17839" y="2398"/>
                  </a:lnTo>
                  <a:cubicBezTo>
                    <a:pt x="17839" y="1877"/>
                    <a:pt x="17494" y="1612"/>
                    <a:pt x="16806" y="1612"/>
                  </a:cubicBezTo>
                  <a:cubicBezTo>
                    <a:pt x="16106" y="1612"/>
                    <a:pt x="15758" y="1877"/>
                    <a:pt x="15758" y="2398"/>
                  </a:cubicBezTo>
                  <a:lnTo>
                    <a:pt x="15758" y="554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lIns="101578" tIns="101578" rIns="101578" bIns="101578" anchor="ctr"/>
            <a:lstStyle/>
            <a:p>
              <a:pPr defTabSz="914195">
                <a:defRPr/>
              </a:pPr>
              <a:endParaRPr lang="es-ES" sz="58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Gill Sans" charset="0"/>
                <a:sym typeface="Gill Sans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798251" y="1051696"/>
            <a:ext cx="979080" cy="936515"/>
            <a:chOff x="587534" y="1089771"/>
            <a:chExt cx="979080" cy="944361"/>
          </a:xfrm>
        </p:grpSpPr>
        <p:sp>
          <p:nvSpPr>
            <p:cNvPr id="8" name="Oval 44"/>
            <p:cNvSpPr/>
            <p:nvPr/>
          </p:nvSpPr>
          <p:spPr>
            <a:xfrm>
              <a:off x="587534" y="1089771"/>
              <a:ext cx="979080" cy="94436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6794" tIns="38397" rIns="76794" bIns="38397" rtlCol="0" anchor="ctr"/>
            <a:lstStyle/>
            <a:p>
              <a:pPr algn="ctr"/>
              <a:endParaRPr lang="en-GB" sz="3600" dirty="0">
                <a:solidFill>
                  <a:schemeClr val="bg1"/>
                </a:solidFill>
                <a:latin typeface="Raleway Light"/>
              </a:endParaRPr>
            </a:p>
          </p:txBody>
        </p:sp>
        <p:sp>
          <p:nvSpPr>
            <p:cNvPr id="34" name="Freeform 112"/>
            <p:cNvSpPr>
              <a:spLocks noChangeArrowheads="1"/>
            </p:cNvSpPr>
            <p:nvPr/>
          </p:nvSpPr>
          <p:spPr bwMode="auto">
            <a:xfrm>
              <a:off x="732265" y="1237119"/>
              <a:ext cx="305479" cy="358983"/>
            </a:xfrm>
            <a:custGeom>
              <a:avLst/>
              <a:gdLst>
                <a:gd name="T0" fmla="*/ 345 w 390"/>
                <a:gd name="T1" fmla="*/ 0 h 444"/>
                <a:gd name="T2" fmla="*/ 0 w 390"/>
                <a:gd name="T3" fmla="*/ 53 h 444"/>
                <a:gd name="T4" fmla="*/ 44 w 390"/>
                <a:gd name="T5" fmla="*/ 443 h 444"/>
                <a:gd name="T6" fmla="*/ 389 w 390"/>
                <a:gd name="T7" fmla="*/ 399 h 444"/>
                <a:gd name="T8" fmla="*/ 345 w 390"/>
                <a:gd name="T9" fmla="*/ 0 h 444"/>
                <a:gd name="T10" fmla="*/ 345 w 390"/>
                <a:gd name="T11" fmla="*/ 399 h 444"/>
                <a:gd name="T12" fmla="*/ 44 w 390"/>
                <a:gd name="T13" fmla="*/ 53 h 444"/>
                <a:gd name="T14" fmla="*/ 345 w 390"/>
                <a:gd name="T15" fmla="*/ 399 h 444"/>
                <a:gd name="T16" fmla="*/ 221 w 390"/>
                <a:gd name="T17" fmla="*/ 275 h 444"/>
                <a:gd name="T18" fmla="*/ 97 w 390"/>
                <a:gd name="T19" fmla="*/ 302 h 444"/>
                <a:gd name="T20" fmla="*/ 221 w 390"/>
                <a:gd name="T21" fmla="*/ 275 h 444"/>
                <a:gd name="T22" fmla="*/ 292 w 390"/>
                <a:gd name="T23" fmla="*/ 177 h 444"/>
                <a:gd name="T24" fmla="*/ 195 w 390"/>
                <a:gd name="T25" fmla="*/ 196 h 444"/>
                <a:gd name="T26" fmla="*/ 292 w 390"/>
                <a:gd name="T27" fmla="*/ 177 h 444"/>
                <a:gd name="T28" fmla="*/ 195 w 390"/>
                <a:gd name="T29" fmla="*/ 151 h 444"/>
                <a:gd name="T30" fmla="*/ 292 w 390"/>
                <a:gd name="T31" fmla="*/ 98 h 444"/>
                <a:gd name="T32" fmla="*/ 195 w 390"/>
                <a:gd name="T33" fmla="*/ 151 h 444"/>
                <a:gd name="T34" fmla="*/ 168 w 390"/>
                <a:gd name="T35" fmla="*/ 98 h 444"/>
                <a:gd name="T36" fmla="*/ 97 w 390"/>
                <a:gd name="T37" fmla="*/ 196 h 444"/>
                <a:gd name="T38" fmla="*/ 168 w 390"/>
                <a:gd name="T39" fmla="*/ 98 h 444"/>
                <a:gd name="T40" fmla="*/ 141 w 390"/>
                <a:gd name="T41" fmla="*/ 222 h 444"/>
                <a:gd name="T42" fmla="*/ 97 w 390"/>
                <a:gd name="T43" fmla="*/ 249 h 444"/>
                <a:gd name="T44" fmla="*/ 141 w 390"/>
                <a:gd name="T45" fmla="*/ 222 h 444"/>
                <a:gd name="T46" fmla="*/ 168 w 390"/>
                <a:gd name="T47" fmla="*/ 249 h 444"/>
                <a:gd name="T48" fmla="*/ 292 w 390"/>
                <a:gd name="T49" fmla="*/ 222 h 444"/>
                <a:gd name="T50" fmla="*/ 168 w 390"/>
                <a:gd name="T51" fmla="*/ 249 h 444"/>
                <a:gd name="T52" fmla="*/ 292 w 390"/>
                <a:gd name="T53" fmla="*/ 319 h 444"/>
                <a:gd name="T54" fmla="*/ 97 w 390"/>
                <a:gd name="T55" fmla="*/ 346 h 444"/>
                <a:gd name="T56" fmla="*/ 292 w 390"/>
                <a:gd name="T57" fmla="*/ 319 h 444"/>
                <a:gd name="T58" fmla="*/ 248 w 390"/>
                <a:gd name="T59" fmla="*/ 302 h 444"/>
                <a:gd name="T60" fmla="*/ 292 w 390"/>
                <a:gd name="T61" fmla="*/ 275 h 444"/>
                <a:gd name="T62" fmla="*/ 248 w 390"/>
                <a:gd name="T63" fmla="*/ 3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90" h="444">
                  <a:moveTo>
                    <a:pt x="345" y="0"/>
                  </a:moveTo>
                  <a:lnTo>
                    <a:pt x="345" y="0"/>
                  </a:lnTo>
                  <a:cubicBezTo>
                    <a:pt x="44" y="0"/>
                    <a:pt x="44" y="0"/>
                    <a:pt x="44" y="0"/>
                  </a:cubicBezTo>
                  <a:cubicBezTo>
                    <a:pt x="17" y="0"/>
                    <a:pt x="0" y="27"/>
                    <a:pt x="0" y="53"/>
                  </a:cubicBezTo>
                  <a:cubicBezTo>
                    <a:pt x="0" y="399"/>
                    <a:pt x="0" y="399"/>
                    <a:pt x="0" y="399"/>
                  </a:cubicBezTo>
                  <a:cubicBezTo>
                    <a:pt x="0" y="425"/>
                    <a:pt x="17" y="443"/>
                    <a:pt x="44" y="443"/>
                  </a:cubicBezTo>
                  <a:cubicBezTo>
                    <a:pt x="345" y="443"/>
                    <a:pt x="345" y="443"/>
                    <a:pt x="345" y="443"/>
                  </a:cubicBezTo>
                  <a:cubicBezTo>
                    <a:pt x="372" y="443"/>
                    <a:pt x="389" y="425"/>
                    <a:pt x="389" y="399"/>
                  </a:cubicBezTo>
                  <a:cubicBezTo>
                    <a:pt x="389" y="53"/>
                    <a:pt x="389" y="53"/>
                    <a:pt x="389" y="53"/>
                  </a:cubicBezTo>
                  <a:cubicBezTo>
                    <a:pt x="389" y="27"/>
                    <a:pt x="372" y="0"/>
                    <a:pt x="345" y="0"/>
                  </a:cubicBezTo>
                  <a:close/>
                  <a:moveTo>
                    <a:pt x="345" y="399"/>
                  </a:moveTo>
                  <a:lnTo>
                    <a:pt x="345" y="399"/>
                  </a:lnTo>
                  <a:cubicBezTo>
                    <a:pt x="44" y="399"/>
                    <a:pt x="44" y="399"/>
                    <a:pt x="44" y="399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345" y="53"/>
                    <a:pt x="345" y="53"/>
                    <a:pt x="345" y="53"/>
                  </a:cubicBezTo>
                  <a:lnTo>
                    <a:pt x="345" y="399"/>
                  </a:lnTo>
                  <a:close/>
                  <a:moveTo>
                    <a:pt x="221" y="275"/>
                  </a:moveTo>
                  <a:lnTo>
                    <a:pt x="221" y="275"/>
                  </a:lnTo>
                  <a:cubicBezTo>
                    <a:pt x="97" y="275"/>
                    <a:pt x="97" y="275"/>
                    <a:pt x="97" y="275"/>
                  </a:cubicBezTo>
                  <a:cubicBezTo>
                    <a:pt x="97" y="302"/>
                    <a:pt x="97" y="302"/>
                    <a:pt x="97" y="302"/>
                  </a:cubicBezTo>
                  <a:cubicBezTo>
                    <a:pt x="221" y="302"/>
                    <a:pt x="221" y="302"/>
                    <a:pt x="221" y="302"/>
                  </a:cubicBezTo>
                  <a:lnTo>
                    <a:pt x="221" y="275"/>
                  </a:lnTo>
                  <a:close/>
                  <a:moveTo>
                    <a:pt x="292" y="177"/>
                  </a:moveTo>
                  <a:lnTo>
                    <a:pt x="292" y="177"/>
                  </a:lnTo>
                  <a:cubicBezTo>
                    <a:pt x="195" y="177"/>
                    <a:pt x="195" y="177"/>
                    <a:pt x="195" y="177"/>
                  </a:cubicBezTo>
                  <a:cubicBezTo>
                    <a:pt x="195" y="196"/>
                    <a:pt x="195" y="196"/>
                    <a:pt x="195" y="196"/>
                  </a:cubicBezTo>
                  <a:cubicBezTo>
                    <a:pt x="292" y="196"/>
                    <a:pt x="292" y="196"/>
                    <a:pt x="292" y="196"/>
                  </a:cubicBezTo>
                  <a:lnTo>
                    <a:pt x="292" y="177"/>
                  </a:lnTo>
                  <a:close/>
                  <a:moveTo>
                    <a:pt x="195" y="151"/>
                  </a:moveTo>
                  <a:lnTo>
                    <a:pt x="195" y="151"/>
                  </a:lnTo>
                  <a:cubicBezTo>
                    <a:pt x="292" y="151"/>
                    <a:pt x="292" y="151"/>
                    <a:pt x="292" y="151"/>
                  </a:cubicBezTo>
                  <a:cubicBezTo>
                    <a:pt x="292" y="98"/>
                    <a:pt x="292" y="98"/>
                    <a:pt x="292" y="98"/>
                  </a:cubicBezTo>
                  <a:cubicBezTo>
                    <a:pt x="195" y="98"/>
                    <a:pt x="195" y="98"/>
                    <a:pt x="195" y="98"/>
                  </a:cubicBezTo>
                  <a:lnTo>
                    <a:pt x="195" y="151"/>
                  </a:lnTo>
                  <a:close/>
                  <a:moveTo>
                    <a:pt x="168" y="98"/>
                  </a:moveTo>
                  <a:lnTo>
                    <a:pt x="168" y="98"/>
                  </a:lnTo>
                  <a:cubicBezTo>
                    <a:pt x="97" y="98"/>
                    <a:pt x="97" y="98"/>
                    <a:pt x="97" y="98"/>
                  </a:cubicBezTo>
                  <a:cubicBezTo>
                    <a:pt x="97" y="196"/>
                    <a:pt x="97" y="196"/>
                    <a:pt x="97" y="196"/>
                  </a:cubicBezTo>
                  <a:cubicBezTo>
                    <a:pt x="168" y="196"/>
                    <a:pt x="168" y="196"/>
                    <a:pt x="168" y="196"/>
                  </a:cubicBezTo>
                  <a:lnTo>
                    <a:pt x="168" y="98"/>
                  </a:lnTo>
                  <a:close/>
                  <a:moveTo>
                    <a:pt x="141" y="222"/>
                  </a:moveTo>
                  <a:lnTo>
                    <a:pt x="141" y="222"/>
                  </a:lnTo>
                  <a:cubicBezTo>
                    <a:pt x="97" y="222"/>
                    <a:pt x="97" y="222"/>
                    <a:pt x="97" y="222"/>
                  </a:cubicBezTo>
                  <a:cubicBezTo>
                    <a:pt x="97" y="249"/>
                    <a:pt x="97" y="249"/>
                    <a:pt x="97" y="249"/>
                  </a:cubicBezTo>
                  <a:cubicBezTo>
                    <a:pt x="141" y="249"/>
                    <a:pt x="141" y="249"/>
                    <a:pt x="141" y="249"/>
                  </a:cubicBezTo>
                  <a:lnTo>
                    <a:pt x="141" y="222"/>
                  </a:lnTo>
                  <a:close/>
                  <a:moveTo>
                    <a:pt x="168" y="249"/>
                  </a:moveTo>
                  <a:lnTo>
                    <a:pt x="168" y="249"/>
                  </a:lnTo>
                  <a:cubicBezTo>
                    <a:pt x="292" y="249"/>
                    <a:pt x="292" y="249"/>
                    <a:pt x="292" y="249"/>
                  </a:cubicBezTo>
                  <a:cubicBezTo>
                    <a:pt x="292" y="222"/>
                    <a:pt x="292" y="222"/>
                    <a:pt x="292" y="222"/>
                  </a:cubicBezTo>
                  <a:cubicBezTo>
                    <a:pt x="168" y="222"/>
                    <a:pt x="168" y="222"/>
                    <a:pt x="168" y="222"/>
                  </a:cubicBezTo>
                  <a:lnTo>
                    <a:pt x="168" y="249"/>
                  </a:lnTo>
                  <a:close/>
                  <a:moveTo>
                    <a:pt x="292" y="319"/>
                  </a:moveTo>
                  <a:lnTo>
                    <a:pt x="292" y="319"/>
                  </a:lnTo>
                  <a:cubicBezTo>
                    <a:pt x="97" y="319"/>
                    <a:pt x="97" y="319"/>
                    <a:pt x="97" y="319"/>
                  </a:cubicBezTo>
                  <a:cubicBezTo>
                    <a:pt x="97" y="346"/>
                    <a:pt x="97" y="346"/>
                    <a:pt x="97" y="346"/>
                  </a:cubicBezTo>
                  <a:cubicBezTo>
                    <a:pt x="292" y="346"/>
                    <a:pt x="292" y="346"/>
                    <a:pt x="292" y="346"/>
                  </a:cubicBezTo>
                  <a:lnTo>
                    <a:pt x="292" y="319"/>
                  </a:lnTo>
                  <a:close/>
                  <a:moveTo>
                    <a:pt x="248" y="302"/>
                  </a:moveTo>
                  <a:lnTo>
                    <a:pt x="248" y="302"/>
                  </a:lnTo>
                  <a:cubicBezTo>
                    <a:pt x="292" y="302"/>
                    <a:pt x="292" y="302"/>
                    <a:pt x="292" y="302"/>
                  </a:cubicBezTo>
                  <a:cubicBezTo>
                    <a:pt x="292" y="275"/>
                    <a:pt x="292" y="275"/>
                    <a:pt x="292" y="275"/>
                  </a:cubicBezTo>
                  <a:cubicBezTo>
                    <a:pt x="248" y="275"/>
                    <a:pt x="248" y="275"/>
                    <a:pt x="248" y="275"/>
                  </a:cubicBezTo>
                  <a:lnTo>
                    <a:pt x="248" y="3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endParaRPr lang="en-US" dirty="0">
                <a:latin typeface="Trebuchet MS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244364" y="1033392"/>
            <a:ext cx="2920242" cy="944361"/>
            <a:chOff x="3266715" y="1157623"/>
            <a:chExt cx="2920242" cy="944361"/>
          </a:xfrm>
        </p:grpSpPr>
        <p:grpSp>
          <p:nvGrpSpPr>
            <p:cNvPr id="18" name="Group 17"/>
            <p:cNvGrpSpPr/>
            <p:nvPr/>
          </p:nvGrpSpPr>
          <p:grpSpPr>
            <a:xfrm>
              <a:off x="5272045" y="1157623"/>
              <a:ext cx="914912" cy="944361"/>
              <a:chOff x="5272045" y="1157623"/>
              <a:chExt cx="914912" cy="944361"/>
            </a:xfrm>
          </p:grpSpPr>
          <p:sp>
            <p:nvSpPr>
              <p:cNvPr id="14" name="Oval 48"/>
              <p:cNvSpPr/>
              <p:nvPr/>
            </p:nvSpPr>
            <p:spPr>
              <a:xfrm>
                <a:off x="5272045" y="1157623"/>
                <a:ext cx="914912" cy="944361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794" tIns="38397" rIns="76794" bIns="38397" rtlCol="0" anchor="ctr"/>
              <a:lstStyle/>
              <a:p>
                <a:pPr algn="ctr"/>
                <a:endParaRPr lang="en-GB" sz="1200" dirty="0">
                  <a:latin typeface="Raleway Light"/>
                </a:endParaRPr>
              </a:p>
            </p:txBody>
          </p:sp>
          <p:sp>
            <p:nvSpPr>
              <p:cNvPr id="41" name="Freeform 54"/>
              <p:cNvSpPr>
                <a:spLocks noChangeArrowheads="1"/>
              </p:cNvSpPr>
              <p:nvPr/>
            </p:nvSpPr>
            <p:spPr bwMode="auto">
              <a:xfrm>
                <a:off x="5489441" y="1389662"/>
                <a:ext cx="596027" cy="516029"/>
              </a:xfrm>
              <a:custGeom>
                <a:avLst/>
                <a:gdLst>
                  <a:gd name="T0" fmla="*/ 212 w 497"/>
                  <a:gd name="T1" fmla="*/ 0 h 443"/>
                  <a:gd name="T2" fmla="*/ 212 w 497"/>
                  <a:gd name="T3" fmla="*/ 0 h 443"/>
                  <a:gd name="T4" fmla="*/ 186 w 497"/>
                  <a:gd name="T5" fmla="*/ 0 h 443"/>
                  <a:gd name="T6" fmla="*/ 177 w 497"/>
                  <a:gd name="T7" fmla="*/ 8 h 443"/>
                  <a:gd name="T8" fmla="*/ 177 w 497"/>
                  <a:gd name="T9" fmla="*/ 106 h 443"/>
                  <a:gd name="T10" fmla="*/ 88 w 497"/>
                  <a:gd name="T11" fmla="*/ 106 h 443"/>
                  <a:gd name="T12" fmla="*/ 80 w 497"/>
                  <a:gd name="T13" fmla="*/ 106 h 443"/>
                  <a:gd name="T14" fmla="*/ 62 w 497"/>
                  <a:gd name="T15" fmla="*/ 114 h 443"/>
                  <a:gd name="T16" fmla="*/ 0 w 497"/>
                  <a:gd name="T17" fmla="*/ 151 h 443"/>
                  <a:gd name="T18" fmla="*/ 0 w 497"/>
                  <a:gd name="T19" fmla="*/ 159 h 443"/>
                  <a:gd name="T20" fmla="*/ 0 w 497"/>
                  <a:gd name="T21" fmla="*/ 167 h 443"/>
                  <a:gd name="T22" fmla="*/ 62 w 497"/>
                  <a:gd name="T23" fmla="*/ 212 h 443"/>
                  <a:gd name="T24" fmla="*/ 80 w 497"/>
                  <a:gd name="T25" fmla="*/ 212 h 443"/>
                  <a:gd name="T26" fmla="*/ 88 w 497"/>
                  <a:gd name="T27" fmla="*/ 221 h 443"/>
                  <a:gd name="T28" fmla="*/ 177 w 497"/>
                  <a:gd name="T29" fmla="*/ 221 h 443"/>
                  <a:gd name="T30" fmla="*/ 177 w 497"/>
                  <a:gd name="T31" fmla="*/ 433 h 443"/>
                  <a:gd name="T32" fmla="*/ 186 w 497"/>
                  <a:gd name="T33" fmla="*/ 442 h 443"/>
                  <a:gd name="T34" fmla="*/ 212 w 497"/>
                  <a:gd name="T35" fmla="*/ 442 h 443"/>
                  <a:gd name="T36" fmla="*/ 221 w 497"/>
                  <a:gd name="T37" fmla="*/ 433 h 443"/>
                  <a:gd name="T38" fmla="*/ 221 w 497"/>
                  <a:gd name="T39" fmla="*/ 8 h 443"/>
                  <a:gd name="T40" fmla="*/ 212 w 497"/>
                  <a:gd name="T41" fmla="*/ 0 h 443"/>
                  <a:gd name="T42" fmla="*/ 487 w 497"/>
                  <a:gd name="T43" fmla="*/ 106 h 443"/>
                  <a:gd name="T44" fmla="*/ 487 w 497"/>
                  <a:gd name="T45" fmla="*/ 106 h 443"/>
                  <a:gd name="T46" fmla="*/ 434 w 497"/>
                  <a:gd name="T47" fmla="*/ 61 h 443"/>
                  <a:gd name="T48" fmla="*/ 416 w 497"/>
                  <a:gd name="T49" fmla="*/ 53 h 443"/>
                  <a:gd name="T50" fmla="*/ 407 w 497"/>
                  <a:gd name="T51" fmla="*/ 53 h 443"/>
                  <a:gd name="T52" fmla="*/ 239 w 497"/>
                  <a:gd name="T53" fmla="*/ 53 h 443"/>
                  <a:gd name="T54" fmla="*/ 256 w 497"/>
                  <a:gd name="T55" fmla="*/ 167 h 443"/>
                  <a:gd name="T56" fmla="*/ 407 w 497"/>
                  <a:gd name="T57" fmla="*/ 167 h 443"/>
                  <a:gd name="T58" fmla="*/ 416 w 497"/>
                  <a:gd name="T59" fmla="*/ 167 h 443"/>
                  <a:gd name="T60" fmla="*/ 434 w 497"/>
                  <a:gd name="T61" fmla="*/ 159 h 443"/>
                  <a:gd name="T62" fmla="*/ 487 w 497"/>
                  <a:gd name="T63" fmla="*/ 123 h 443"/>
                  <a:gd name="T64" fmla="*/ 496 w 497"/>
                  <a:gd name="T65" fmla="*/ 114 h 443"/>
                  <a:gd name="T66" fmla="*/ 487 w 497"/>
                  <a:gd name="T67" fmla="*/ 106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97" h="443">
                    <a:moveTo>
                      <a:pt x="212" y="0"/>
                    </a:moveTo>
                    <a:lnTo>
                      <a:pt x="212" y="0"/>
                    </a:lnTo>
                    <a:cubicBezTo>
                      <a:pt x="186" y="0"/>
                      <a:pt x="186" y="0"/>
                      <a:pt x="186" y="0"/>
                    </a:cubicBezTo>
                    <a:lnTo>
                      <a:pt x="177" y="8"/>
                    </a:lnTo>
                    <a:cubicBezTo>
                      <a:pt x="177" y="106"/>
                      <a:pt x="177" y="106"/>
                      <a:pt x="177" y="106"/>
                    </a:cubicBezTo>
                    <a:cubicBezTo>
                      <a:pt x="88" y="106"/>
                      <a:pt x="88" y="106"/>
                      <a:pt x="88" y="106"/>
                    </a:cubicBezTo>
                    <a:lnTo>
                      <a:pt x="80" y="106"/>
                    </a:lnTo>
                    <a:cubicBezTo>
                      <a:pt x="71" y="106"/>
                      <a:pt x="71" y="106"/>
                      <a:pt x="62" y="114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0" y="159"/>
                      <a:pt x="0" y="159"/>
                      <a:pt x="0" y="159"/>
                    </a:cubicBezTo>
                    <a:cubicBezTo>
                      <a:pt x="0" y="167"/>
                      <a:pt x="0" y="167"/>
                      <a:pt x="0" y="167"/>
                    </a:cubicBezTo>
                    <a:cubicBezTo>
                      <a:pt x="62" y="212"/>
                      <a:pt x="62" y="212"/>
                      <a:pt x="62" y="212"/>
                    </a:cubicBezTo>
                    <a:cubicBezTo>
                      <a:pt x="71" y="212"/>
                      <a:pt x="71" y="212"/>
                      <a:pt x="80" y="212"/>
                    </a:cubicBezTo>
                    <a:cubicBezTo>
                      <a:pt x="80" y="221"/>
                      <a:pt x="88" y="221"/>
                      <a:pt x="88" y="221"/>
                    </a:cubicBezTo>
                    <a:cubicBezTo>
                      <a:pt x="177" y="221"/>
                      <a:pt x="177" y="221"/>
                      <a:pt x="177" y="221"/>
                    </a:cubicBezTo>
                    <a:cubicBezTo>
                      <a:pt x="177" y="433"/>
                      <a:pt x="177" y="433"/>
                      <a:pt x="177" y="433"/>
                    </a:cubicBezTo>
                    <a:cubicBezTo>
                      <a:pt x="177" y="442"/>
                      <a:pt x="186" y="442"/>
                      <a:pt x="186" y="442"/>
                    </a:cubicBezTo>
                    <a:cubicBezTo>
                      <a:pt x="212" y="442"/>
                      <a:pt x="212" y="442"/>
                      <a:pt x="212" y="442"/>
                    </a:cubicBezTo>
                    <a:cubicBezTo>
                      <a:pt x="212" y="442"/>
                      <a:pt x="221" y="442"/>
                      <a:pt x="221" y="433"/>
                    </a:cubicBezTo>
                    <a:cubicBezTo>
                      <a:pt x="221" y="8"/>
                      <a:pt x="221" y="8"/>
                      <a:pt x="221" y="8"/>
                    </a:cubicBezTo>
                    <a:lnTo>
                      <a:pt x="212" y="0"/>
                    </a:lnTo>
                    <a:close/>
                    <a:moveTo>
                      <a:pt x="487" y="106"/>
                    </a:moveTo>
                    <a:lnTo>
                      <a:pt x="487" y="106"/>
                    </a:lnTo>
                    <a:cubicBezTo>
                      <a:pt x="434" y="61"/>
                      <a:pt x="434" y="61"/>
                      <a:pt x="434" y="61"/>
                    </a:cubicBezTo>
                    <a:cubicBezTo>
                      <a:pt x="425" y="61"/>
                      <a:pt x="425" y="61"/>
                      <a:pt x="416" y="53"/>
                    </a:cubicBezTo>
                    <a:lnTo>
                      <a:pt x="407" y="53"/>
                    </a:lnTo>
                    <a:cubicBezTo>
                      <a:pt x="239" y="53"/>
                      <a:pt x="239" y="53"/>
                      <a:pt x="239" y="53"/>
                    </a:cubicBezTo>
                    <a:cubicBezTo>
                      <a:pt x="256" y="167"/>
                      <a:pt x="256" y="167"/>
                      <a:pt x="256" y="167"/>
                    </a:cubicBezTo>
                    <a:cubicBezTo>
                      <a:pt x="407" y="167"/>
                      <a:pt x="407" y="167"/>
                      <a:pt x="407" y="167"/>
                    </a:cubicBezTo>
                    <a:lnTo>
                      <a:pt x="416" y="167"/>
                    </a:lnTo>
                    <a:cubicBezTo>
                      <a:pt x="425" y="167"/>
                      <a:pt x="425" y="159"/>
                      <a:pt x="434" y="159"/>
                    </a:cubicBezTo>
                    <a:cubicBezTo>
                      <a:pt x="487" y="123"/>
                      <a:pt x="487" y="123"/>
                      <a:pt x="487" y="123"/>
                    </a:cubicBezTo>
                    <a:cubicBezTo>
                      <a:pt x="496" y="114"/>
                      <a:pt x="496" y="114"/>
                      <a:pt x="496" y="114"/>
                    </a:cubicBezTo>
                    <a:cubicBezTo>
                      <a:pt x="496" y="106"/>
                      <a:pt x="496" y="106"/>
                      <a:pt x="487" y="10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marL="0" marR="0" lvl="0" indent="0" defTabSz="1828434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C0C0C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3" name="Freeform 111"/>
            <p:cNvSpPr>
              <a:spLocks noChangeArrowheads="1"/>
            </p:cNvSpPr>
            <p:nvPr/>
          </p:nvSpPr>
          <p:spPr bwMode="auto">
            <a:xfrm>
              <a:off x="3266715" y="1367083"/>
              <a:ext cx="427243" cy="522186"/>
            </a:xfrm>
            <a:custGeom>
              <a:avLst/>
              <a:gdLst>
                <a:gd name="T0" fmla="*/ 346 w 355"/>
                <a:gd name="T1" fmla="*/ 283 h 435"/>
                <a:gd name="T2" fmla="*/ 346 w 355"/>
                <a:gd name="T3" fmla="*/ 283 h 435"/>
                <a:gd name="T4" fmla="*/ 178 w 355"/>
                <a:gd name="T5" fmla="*/ 345 h 435"/>
                <a:gd name="T6" fmla="*/ 9 w 355"/>
                <a:gd name="T7" fmla="*/ 283 h 435"/>
                <a:gd name="T8" fmla="*/ 0 w 355"/>
                <a:gd name="T9" fmla="*/ 283 h 435"/>
                <a:gd name="T10" fmla="*/ 0 w 355"/>
                <a:gd name="T11" fmla="*/ 336 h 435"/>
                <a:gd name="T12" fmla="*/ 178 w 355"/>
                <a:gd name="T13" fmla="*/ 434 h 435"/>
                <a:gd name="T14" fmla="*/ 354 w 355"/>
                <a:gd name="T15" fmla="*/ 336 h 435"/>
                <a:gd name="T16" fmla="*/ 354 w 355"/>
                <a:gd name="T17" fmla="*/ 283 h 435"/>
                <a:gd name="T18" fmla="*/ 346 w 355"/>
                <a:gd name="T19" fmla="*/ 283 h 435"/>
                <a:gd name="T20" fmla="*/ 346 w 355"/>
                <a:gd name="T21" fmla="*/ 160 h 435"/>
                <a:gd name="T22" fmla="*/ 346 w 355"/>
                <a:gd name="T23" fmla="*/ 160 h 435"/>
                <a:gd name="T24" fmla="*/ 178 w 355"/>
                <a:gd name="T25" fmla="*/ 213 h 435"/>
                <a:gd name="T26" fmla="*/ 9 w 355"/>
                <a:gd name="T27" fmla="*/ 160 h 435"/>
                <a:gd name="T28" fmla="*/ 0 w 355"/>
                <a:gd name="T29" fmla="*/ 160 h 435"/>
                <a:gd name="T30" fmla="*/ 0 w 355"/>
                <a:gd name="T31" fmla="*/ 222 h 435"/>
                <a:gd name="T32" fmla="*/ 178 w 355"/>
                <a:gd name="T33" fmla="*/ 292 h 435"/>
                <a:gd name="T34" fmla="*/ 354 w 355"/>
                <a:gd name="T35" fmla="*/ 222 h 435"/>
                <a:gd name="T36" fmla="*/ 354 w 355"/>
                <a:gd name="T37" fmla="*/ 160 h 435"/>
                <a:gd name="T38" fmla="*/ 346 w 355"/>
                <a:gd name="T39" fmla="*/ 160 h 435"/>
                <a:gd name="T40" fmla="*/ 178 w 355"/>
                <a:gd name="T41" fmla="*/ 0 h 435"/>
                <a:gd name="T42" fmla="*/ 178 w 355"/>
                <a:gd name="T43" fmla="*/ 0 h 435"/>
                <a:gd name="T44" fmla="*/ 0 w 355"/>
                <a:gd name="T45" fmla="*/ 62 h 435"/>
                <a:gd name="T46" fmla="*/ 0 w 355"/>
                <a:gd name="T47" fmla="*/ 97 h 435"/>
                <a:gd name="T48" fmla="*/ 178 w 355"/>
                <a:gd name="T49" fmla="*/ 160 h 435"/>
                <a:gd name="T50" fmla="*/ 354 w 355"/>
                <a:gd name="T51" fmla="*/ 97 h 435"/>
                <a:gd name="T52" fmla="*/ 354 w 355"/>
                <a:gd name="T53" fmla="*/ 62 h 435"/>
                <a:gd name="T54" fmla="*/ 178 w 355"/>
                <a:gd name="T55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55" h="435">
                  <a:moveTo>
                    <a:pt x="346" y="283"/>
                  </a:moveTo>
                  <a:lnTo>
                    <a:pt x="346" y="283"/>
                  </a:lnTo>
                  <a:cubicBezTo>
                    <a:pt x="328" y="319"/>
                    <a:pt x="257" y="345"/>
                    <a:pt x="178" y="345"/>
                  </a:cubicBezTo>
                  <a:cubicBezTo>
                    <a:pt x="97" y="345"/>
                    <a:pt x="36" y="319"/>
                    <a:pt x="9" y="283"/>
                  </a:cubicBezTo>
                  <a:cubicBezTo>
                    <a:pt x="9" y="275"/>
                    <a:pt x="0" y="283"/>
                    <a:pt x="0" y="283"/>
                  </a:cubicBezTo>
                  <a:cubicBezTo>
                    <a:pt x="0" y="292"/>
                    <a:pt x="0" y="336"/>
                    <a:pt x="0" y="336"/>
                  </a:cubicBezTo>
                  <a:cubicBezTo>
                    <a:pt x="0" y="381"/>
                    <a:pt x="80" y="434"/>
                    <a:pt x="178" y="434"/>
                  </a:cubicBezTo>
                  <a:cubicBezTo>
                    <a:pt x="275" y="434"/>
                    <a:pt x="354" y="381"/>
                    <a:pt x="354" y="336"/>
                  </a:cubicBezTo>
                  <a:cubicBezTo>
                    <a:pt x="354" y="336"/>
                    <a:pt x="354" y="292"/>
                    <a:pt x="354" y="283"/>
                  </a:cubicBezTo>
                  <a:cubicBezTo>
                    <a:pt x="354" y="283"/>
                    <a:pt x="346" y="275"/>
                    <a:pt x="346" y="283"/>
                  </a:cubicBezTo>
                  <a:close/>
                  <a:moveTo>
                    <a:pt x="346" y="160"/>
                  </a:moveTo>
                  <a:lnTo>
                    <a:pt x="346" y="160"/>
                  </a:lnTo>
                  <a:cubicBezTo>
                    <a:pt x="328" y="186"/>
                    <a:pt x="257" y="213"/>
                    <a:pt x="178" y="213"/>
                  </a:cubicBezTo>
                  <a:cubicBezTo>
                    <a:pt x="97" y="213"/>
                    <a:pt x="36" y="186"/>
                    <a:pt x="9" y="160"/>
                  </a:cubicBezTo>
                  <a:cubicBezTo>
                    <a:pt x="9" y="151"/>
                    <a:pt x="0" y="160"/>
                    <a:pt x="0" y="160"/>
                  </a:cubicBezTo>
                  <a:lnTo>
                    <a:pt x="0" y="222"/>
                  </a:lnTo>
                  <a:cubicBezTo>
                    <a:pt x="0" y="257"/>
                    <a:pt x="80" y="292"/>
                    <a:pt x="178" y="292"/>
                  </a:cubicBezTo>
                  <a:cubicBezTo>
                    <a:pt x="275" y="292"/>
                    <a:pt x="354" y="257"/>
                    <a:pt x="354" y="222"/>
                  </a:cubicBezTo>
                  <a:lnTo>
                    <a:pt x="354" y="160"/>
                  </a:lnTo>
                  <a:cubicBezTo>
                    <a:pt x="354" y="160"/>
                    <a:pt x="346" y="151"/>
                    <a:pt x="346" y="160"/>
                  </a:cubicBezTo>
                  <a:close/>
                  <a:moveTo>
                    <a:pt x="178" y="0"/>
                  </a:moveTo>
                  <a:lnTo>
                    <a:pt x="178" y="0"/>
                  </a:lnTo>
                  <a:cubicBezTo>
                    <a:pt x="80" y="0"/>
                    <a:pt x="0" y="26"/>
                    <a:pt x="0" y="62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33"/>
                    <a:pt x="80" y="160"/>
                    <a:pt x="178" y="160"/>
                  </a:cubicBezTo>
                  <a:cubicBezTo>
                    <a:pt x="275" y="160"/>
                    <a:pt x="354" y="133"/>
                    <a:pt x="354" y="97"/>
                  </a:cubicBezTo>
                  <a:cubicBezTo>
                    <a:pt x="354" y="62"/>
                    <a:pt x="354" y="62"/>
                    <a:pt x="354" y="62"/>
                  </a:cubicBezTo>
                  <a:cubicBezTo>
                    <a:pt x="354" y="26"/>
                    <a:pt x="275" y="0"/>
                    <a:pt x="1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endParaRPr lang="en-US" dirty="0">
                <a:latin typeface="Trebuchet MS" pitchFamily="34" charset="0"/>
              </a:endParaRPr>
            </a:p>
          </p:txBody>
        </p:sp>
      </p:grpSp>
      <p:sp>
        <p:nvSpPr>
          <p:cNvPr id="27" name="Freeform 111"/>
          <p:cNvSpPr>
            <a:spLocks noChangeArrowheads="1"/>
          </p:cNvSpPr>
          <p:nvPr/>
        </p:nvSpPr>
        <p:spPr bwMode="auto">
          <a:xfrm>
            <a:off x="2277491" y="1353740"/>
            <a:ext cx="427243" cy="400003"/>
          </a:xfrm>
          <a:custGeom>
            <a:avLst/>
            <a:gdLst>
              <a:gd name="T0" fmla="*/ 346 w 355"/>
              <a:gd name="T1" fmla="*/ 283 h 435"/>
              <a:gd name="T2" fmla="*/ 346 w 355"/>
              <a:gd name="T3" fmla="*/ 283 h 435"/>
              <a:gd name="T4" fmla="*/ 178 w 355"/>
              <a:gd name="T5" fmla="*/ 345 h 435"/>
              <a:gd name="T6" fmla="*/ 9 w 355"/>
              <a:gd name="T7" fmla="*/ 283 h 435"/>
              <a:gd name="T8" fmla="*/ 0 w 355"/>
              <a:gd name="T9" fmla="*/ 283 h 435"/>
              <a:gd name="T10" fmla="*/ 0 w 355"/>
              <a:gd name="T11" fmla="*/ 336 h 435"/>
              <a:gd name="T12" fmla="*/ 178 w 355"/>
              <a:gd name="T13" fmla="*/ 434 h 435"/>
              <a:gd name="T14" fmla="*/ 354 w 355"/>
              <a:gd name="T15" fmla="*/ 336 h 435"/>
              <a:gd name="T16" fmla="*/ 354 w 355"/>
              <a:gd name="T17" fmla="*/ 283 h 435"/>
              <a:gd name="T18" fmla="*/ 346 w 355"/>
              <a:gd name="T19" fmla="*/ 283 h 435"/>
              <a:gd name="T20" fmla="*/ 346 w 355"/>
              <a:gd name="T21" fmla="*/ 160 h 435"/>
              <a:gd name="T22" fmla="*/ 346 w 355"/>
              <a:gd name="T23" fmla="*/ 160 h 435"/>
              <a:gd name="T24" fmla="*/ 178 w 355"/>
              <a:gd name="T25" fmla="*/ 213 h 435"/>
              <a:gd name="T26" fmla="*/ 9 w 355"/>
              <a:gd name="T27" fmla="*/ 160 h 435"/>
              <a:gd name="T28" fmla="*/ 0 w 355"/>
              <a:gd name="T29" fmla="*/ 160 h 435"/>
              <a:gd name="T30" fmla="*/ 0 w 355"/>
              <a:gd name="T31" fmla="*/ 222 h 435"/>
              <a:gd name="T32" fmla="*/ 178 w 355"/>
              <a:gd name="T33" fmla="*/ 292 h 435"/>
              <a:gd name="T34" fmla="*/ 354 w 355"/>
              <a:gd name="T35" fmla="*/ 222 h 435"/>
              <a:gd name="T36" fmla="*/ 354 w 355"/>
              <a:gd name="T37" fmla="*/ 160 h 435"/>
              <a:gd name="T38" fmla="*/ 346 w 355"/>
              <a:gd name="T39" fmla="*/ 160 h 435"/>
              <a:gd name="T40" fmla="*/ 178 w 355"/>
              <a:gd name="T41" fmla="*/ 0 h 435"/>
              <a:gd name="T42" fmla="*/ 178 w 355"/>
              <a:gd name="T43" fmla="*/ 0 h 435"/>
              <a:gd name="T44" fmla="*/ 0 w 355"/>
              <a:gd name="T45" fmla="*/ 62 h 435"/>
              <a:gd name="T46" fmla="*/ 0 w 355"/>
              <a:gd name="T47" fmla="*/ 97 h 435"/>
              <a:gd name="T48" fmla="*/ 178 w 355"/>
              <a:gd name="T49" fmla="*/ 160 h 435"/>
              <a:gd name="T50" fmla="*/ 354 w 355"/>
              <a:gd name="T51" fmla="*/ 97 h 435"/>
              <a:gd name="T52" fmla="*/ 354 w 355"/>
              <a:gd name="T53" fmla="*/ 62 h 435"/>
              <a:gd name="T54" fmla="*/ 178 w 355"/>
              <a:gd name="T55" fmla="*/ 0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 dirty="0">
              <a:latin typeface="Trebuchet MS" pitchFamily="34" charset="0"/>
            </a:endParaRPr>
          </a:p>
        </p:txBody>
      </p:sp>
      <p:sp>
        <p:nvSpPr>
          <p:cNvPr id="22" name="Levá složená závorka 21"/>
          <p:cNvSpPr/>
          <p:nvPr/>
        </p:nvSpPr>
        <p:spPr>
          <a:xfrm rot="16200000">
            <a:off x="2432648" y="3510486"/>
            <a:ext cx="366183" cy="4098379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191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6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011" y="149225"/>
            <a:ext cx="6523176" cy="686006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rozpočty partnerů</a:t>
            </a:r>
            <a:endParaRPr lang="de-AT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43" y="6455837"/>
            <a:ext cx="1597457" cy="34406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25649" y="947426"/>
            <a:ext cx="8389541" cy="559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 defTabSz="914400"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Rozpočty </a:t>
            </a:r>
            <a:r>
              <a:rPr lang="cs-CZ" sz="1600" u="sng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partnerů z </a:t>
            </a: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ČR: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		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     </a:t>
            </a:r>
            <a:r>
              <a:rPr lang="cs-CZ" sz="1600" u="sng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Partneři podle sektorů:</a:t>
            </a:r>
            <a:endParaRPr lang="cs-CZ" sz="1600" u="sng" dirty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defTabSz="914400"/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  	od 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25 tis. EUR do 1 mil.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EUR </a:t>
            </a:r>
            <a:endParaRPr lang="cs-CZ" sz="1600" dirty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defTabSz="914400"/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   	medián 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= cca 150 tis. </a:t>
            </a: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EUR</a:t>
            </a:r>
          </a:p>
          <a:p>
            <a:pPr indent="-285750" defTabSz="91440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Podíl spolufinancování pro partnery z ČR:</a:t>
            </a:r>
            <a:r>
              <a:rPr lang="cs-CZ" sz="1600" dirty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</a:t>
            </a:r>
            <a:r>
              <a:rPr lang="cs-CZ" sz="1600" b="1" dirty="0" smtClean="0">
                <a:solidFill>
                  <a:srgbClr val="4D4D4E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85%</a:t>
            </a:r>
            <a:endParaRPr lang="cs-CZ" sz="1600" b="1" dirty="0" smtClean="0">
              <a:latin typeface="Trebuchet MS" pitchFamily="34" charset="0"/>
              <a:cs typeface="Raleway Light"/>
            </a:endParaRPr>
          </a:p>
          <a:p>
            <a:pPr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defRPr/>
            </a:pPr>
            <a:endParaRPr lang="cs-CZ" sz="1600" dirty="0" smtClean="0">
              <a:latin typeface="Trebuchet MS" pitchFamily="34" charset="0"/>
              <a:cs typeface="Raleway Light"/>
            </a:endParaRP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cs-CZ" sz="1600" b="1" u="sng" dirty="0" smtClean="0">
              <a:latin typeface="Trebuchet MS" pitchFamily="34" charset="0"/>
              <a:cs typeface="Raleway Light"/>
            </a:endParaRP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b="1" u="sng" dirty="0" smtClean="0">
                <a:latin typeface="Trebuchet MS" pitchFamily="34" charset="0"/>
                <a:cs typeface="Raleway Light"/>
              </a:rPr>
              <a:t>IMPLEMENTATION MANUAL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, kapitola B.5 Project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mid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-term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review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 and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decommitment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 of </a:t>
            </a:r>
            <a:r>
              <a:rPr lang="cs-CZ" sz="1600" dirty="0" err="1" smtClean="0">
                <a:latin typeface="Trebuchet MS" pitchFamily="34" charset="0"/>
                <a:cs typeface="Raleway Light"/>
              </a:rPr>
              <a:t>funds</a:t>
            </a:r>
            <a:r>
              <a:rPr lang="cs-CZ" sz="1600" dirty="0">
                <a:latin typeface="Trebuchet MS" pitchFamily="34" charset="0"/>
                <a:cs typeface="Raleway Light"/>
              </a:rPr>
              <a:t>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1600" b="1" i="1" dirty="0" err="1" smtClean="0">
                <a:latin typeface="Trebuchet MS" pitchFamily="34" charset="0"/>
                <a:cs typeface="Raleway Light"/>
              </a:rPr>
              <a:t>mid</a:t>
            </a:r>
            <a:r>
              <a:rPr lang="cs-CZ" sz="1600" b="1" i="1" dirty="0" smtClean="0">
                <a:latin typeface="Trebuchet MS" pitchFamily="34" charset="0"/>
                <a:cs typeface="Raleway Light"/>
              </a:rPr>
              <a:t>-term </a:t>
            </a:r>
            <a:r>
              <a:rPr lang="cs-CZ" sz="1600" b="1" i="1" dirty="0" err="1" smtClean="0">
                <a:latin typeface="Trebuchet MS" pitchFamily="34" charset="0"/>
                <a:cs typeface="Raleway Light"/>
              </a:rPr>
              <a:t>review</a:t>
            </a:r>
            <a:r>
              <a:rPr lang="cs-CZ" sz="1600" b="1" i="1" dirty="0" smtClean="0">
                <a:latin typeface="Trebuchet MS" pitchFamily="34" charset="0"/>
                <a:cs typeface="Raleway Light"/>
              </a:rPr>
              <a:t>“ nastává po ukončení 1.poloviny implementace projektu </a:t>
            </a: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 smtClean="0">
                <a:latin typeface="Trebuchet MS" pitchFamily="34" charset="0"/>
                <a:cs typeface="Raleway Light"/>
              </a:rPr>
              <a:t>do </a:t>
            </a:r>
            <a:r>
              <a:rPr lang="cs-CZ" sz="1600" dirty="0">
                <a:latin typeface="Trebuchet MS" pitchFamily="34" charset="0"/>
                <a:cs typeface="Raleway Light"/>
              </a:rPr>
              <a:t>konce období pro střednědobé předkládání zpráv (tj. období pro předkládání zprávy, která se vztahuje ke střednědobé realizaci projektu) se toleruje nedostatečná míra čerpání až do výše 20 % oproti cílům čerpání stanoveným v projektové </a:t>
            </a:r>
            <a:r>
              <a:rPr lang="cs-CZ" sz="1600" dirty="0" smtClean="0">
                <a:latin typeface="Trebuchet MS" pitchFamily="34" charset="0"/>
                <a:cs typeface="Raleway Light"/>
              </a:rPr>
              <a:t>žádosti</a:t>
            </a:r>
            <a:endParaRPr lang="cs-CZ" sz="1600" dirty="0">
              <a:latin typeface="Trebuchet MS" pitchFamily="34" charset="0"/>
              <a:cs typeface="Raleway Light"/>
            </a:endParaRPr>
          </a:p>
          <a:p>
            <a:pPr marL="285750" indent="-285750" defTabSz="271979" fontAlgn="base">
              <a:lnSpc>
                <a:spcPct val="120000"/>
              </a:lnSpc>
              <a:spcBef>
                <a:spcPts val="714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cs-CZ" sz="1600" dirty="0">
                <a:latin typeface="Trebuchet MS" pitchFamily="34" charset="0"/>
                <a:cs typeface="Raleway Light"/>
              </a:rPr>
              <a:t>Na jakoukoliv nedostatečnou míru čerpání dotací překračující tento limit se může vztahovat </a:t>
            </a:r>
            <a:r>
              <a:rPr lang="cs-CZ" sz="1600" i="1" dirty="0">
                <a:latin typeface="Trebuchet MS" pitchFamily="34" charset="0"/>
                <a:cs typeface="Raleway Light"/>
              </a:rPr>
              <a:t>zrušení závazku </a:t>
            </a:r>
            <a:r>
              <a:rPr lang="cs-CZ" sz="1600" dirty="0">
                <a:latin typeface="Trebuchet MS" pitchFamily="34" charset="0"/>
                <a:cs typeface="Raleway Light"/>
              </a:rPr>
              <a:t>uplatněné po posouzení jednotlivých případů MC programu, přičemž se uváží také doporučení, která dá MA / JS na konci střednědobého přezkoumání projektu. </a:t>
            </a:r>
          </a:p>
          <a:p>
            <a:pPr defTabSz="914400"/>
            <a:endParaRPr lang="cs-CZ" sz="1800" dirty="0" smtClean="0">
              <a:solidFill>
                <a:srgbClr val="4D4D4E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8551261"/>
              </p:ext>
            </p:extLst>
          </p:nvPr>
        </p:nvGraphicFramePr>
        <p:xfrm>
          <a:off x="5504776" y="149225"/>
          <a:ext cx="4336515" cy="3594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3" name="Zakřivená spojnice 12"/>
          <p:cNvCxnSpPr/>
          <p:nvPr/>
        </p:nvCxnSpPr>
        <p:spPr>
          <a:xfrm>
            <a:off x="914207" y="1502763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Zakřivená spojnice 13"/>
          <p:cNvCxnSpPr/>
          <p:nvPr/>
        </p:nvCxnSpPr>
        <p:spPr>
          <a:xfrm>
            <a:off x="968910" y="1725241"/>
            <a:ext cx="220337" cy="143219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Blesk 14"/>
          <p:cNvSpPr/>
          <p:nvPr/>
        </p:nvSpPr>
        <p:spPr>
          <a:xfrm>
            <a:off x="109975" y="2189075"/>
            <a:ext cx="914400" cy="914400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20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theme/theme1.xml><?xml version="1.0" encoding="utf-8"?>
<a:theme xmlns:a="http://schemas.openxmlformats.org/drawingml/2006/main" name="CentralEurope_iService">
  <a:themeElements>
    <a:clrScheme name="Central Europe">
      <a:dk1>
        <a:srgbClr val="4D4D4E"/>
      </a:dk1>
      <a:lt1>
        <a:sysClr val="window" lastClr="FFFFFF"/>
      </a:lt1>
      <a:dk2>
        <a:srgbClr val="7B7B7B"/>
      </a:dk2>
      <a:lt2>
        <a:srgbClr val="A6A6A6"/>
      </a:lt2>
      <a:accent1>
        <a:srgbClr val="7E93A5"/>
      </a:accent1>
      <a:accent2>
        <a:srgbClr val="7D8B8A"/>
      </a:accent2>
      <a:accent3>
        <a:srgbClr val="8A8A8A"/>
      </a:accent3>
      <a:accent4>
        <a:srgbClr val="90ABAB"/>
      </a:accent4>
      <a:accent5>
        <a:srgbClr val="C8D3D8"/>
      </a:accent5>
      <a:accent6>
        <a:srgbClr val="4D4933"/>
      </a:accent6>
      <a:hlink>
        <a:srgbClr val="7E93A5"/>
      </a:hlink>
      <a:folHlink>
        <a:srgbClr val="7E93A5"/>
      </a:folHlink>
    </a:clrScheme>
    <a:fontScheme name="Central Europ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76794" tIns="38397" rIns="76794" bIns="38397" rtlCol="0">
        <a:spAutoFit/>
      </a:bodyPr>
      <a:lstStyle>
        <a:defPPr>
          <a:defRPr sz="2200" b="1" dirty="0" smtClean="0">
            <a:solidFill>
              <a:schemeClr val="accent1"/>
            </a:solidFill>
            <a:latin typeface="Trebuchet MS" pitchFamily="34" charset="0"/>
            <a:cs typeface="Raleway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entral Europe">
    <a:dk1>
      <a:srgbClr val="0C0C0C"/>
    </a:dk1>
    <a:lt1>
      <a:sysClr val="window" lastClr="FFFFFF"/>
    </a:lt1>
    <a:dk2>
      <a:srgbClr val="4D4D4E"/>
    </a:dk2>
    <a:lt2>
      <a:srgbClr val="7E93A5"/>
    </a:lt2>
    <a:accent1>
      <a:srgbClr val="7D8B8A"/>
    </a:accent1>
    <a:accent2>
      <a:srgbClr val="90ABB1"/>
    </a:accent2>
    <a:accent3>
      <a:srgbClr val="C8D3D8"/>
    </a:accent3>
    <a:accent4>
      <a:srgbClr val="7B7B7D"/>
    </a:accent4>
    <a:accent5>
      <a:srgbClr val="A6A7A9"/>
    </a:accent5>
    <a:accent6>
      <a:srgbClr val="4D4933"/>
    </a:accent6>
    <a:hlink>
      <a:srgbClr val="7B7B7D"/>
    </a:hlink>
    <a:folHlink>
      <a:srgbClr val="BFBFBF"/>
    </a:folHlink>
  </a:clrScheme>
  <a:fontScheme name="CE-Interreg">
    <a:majorFont>
      <a:latin typeface="Trebuchet MS"/>
      <a:ea typeface=""/>
      <a:cs typeface=""/>
    </a:majorFont>
    <a:minorFont>
      <a:latin typeface="Trebuchet MS"/>
      <a:ea typeface=""/>
      <a:cs typeface=""/>
    </a:minorFont>
  </a:fontScheme>
  <a:fmtScheme name="Ion">
    <a:fillStyleLst>
      <a:solidFill>
        <a:schemeClr val="phClr"/>
      </a:solidFill>
      <a:gradFill rotWithShape="1">
        <a:gsLst>
          <a:gs pos="0">
            <a:schemeClr val="phClr">
              <a:tint val="64000"/>
              <a:lumMod val="118000"/>
            </a:schemeClr>
          </a:gs>
          <a:gs pos="100000">
            <a:schemeClr val="phClr">
              <a:tint val="92000"/>
              <a:alpha val="100000"/>
              <a:lumMod val="110000"/>
            </a:schemeClr>
          </a:gs>
        </a:gsLst>
        <a:lin ang="5400000" scaled="0"/>
      </a:gradFill>
      <a:gradFill rotWithShape="1">
        <a:gsLst>
          <a:gs pos="0">
            <a:schemeClr val="phClr">
              <a:tint val="98000"/>
              <a:lumMod val="114000"/>
            </a:schemeClr>
          </a:gs>
          <a:gs pos="100000">
            <a:schemeClr val="phClr">
              <a:shade val="90000"/>
              <a:lumMod val="84000"/>
            </a:schemeClr>
          </a:gs>
        </a:gsLst>
        <a:lin ang="5400000" scaled="0"/>
      </a:gradFill>
    </a:fillStyleLst>
    <a:lnStyleLst>
      <a:ln w="9525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8575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7000"/>
              <a:hueMod val="88000"/>
              <a:satMod val="130000"/>
              <a:lumMod val="124000"/>
            </a:schemeClr>
          </a:gs>
          <a:gs pos="100000">
            <a:schemeClr val="phClr">
              <a:tint val="96000"/>
              <a:shade val="88000"/>
              <a:hueMod val="108000"/>
              <a:satMod val="164000"/>
              <a:lumMod val="76000"/>
            </a:schemeClr>
          </a:gs>
        </a:gsLst>
        <a:path path="circle">
          <a:fillToRect l="45000" t="65000" r="125000" b="100000"/>
        </a:path>
      </a:gradFill>
      <a:blipFill rotWithShape="1">
        <a:blip xmlns:r="http://schemas.openxmlformats.org/officeDocument/2006/relationships" r:embed="rId1">
          <a:duotone>
            <a:schemeClr val="phClr">
              <a:shade val="69000"/>
              <a:hueMod val="108000"/>
              <a:satMod val="164000"/>
              <a:lumMod val="74000"/>
            </a:schemeClr>
            <a:schemeClr val="phClr">
              <a:tint val="96000"/>
              <a:hueMod val="88000"/>
              <a:satMod val="140000"/>
              <a:lumMod val="132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2027</TotalTime>
  <Words>2467</Words>
  <Application>Microsoft Office PowerPoint</Application>
  <PresentationFormat>Předvádění na obrazovce (4:3)</PresentationFormat>
  <Paragraphs>528</Paragraphs>
  <Slides>37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14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52" baseType="lpstr">
      <vt:lpstr>Arial</vt:lpstr>
      <vt:lpstr>Bahnschrift SemiBold</vt:lpstr>
      <vt:lpstr>Bahnschrift SemiLight</vt:lpstr>
      <vt:lpstr>Calibri</vt:lpstr>
      <vt:lpstr>Gill Sans</vt:lpstr>
      <vt:lpstr>Lato Light</vt:lpstr>
      <vt:lpstr>Raleway</vt:lpstr>
      <vt:lpstr>Raleway Light</vt:lpstr>
      <vt:lpstr>Tahoma</vt:lpstr>
      <vt:lpstr>Times New Roman</vt:lpstr>
      <vt:lpstr>Trebuchet MS</vt:lpstr>
      <vt:lpstr>Wingdings</vt:lpstr>
      <vt:lpstr>Wingdings 2</vt:lpstr>
      <vt:lpstr>Wingdings 3</vt:lpstr>
      <vt:lpstr>CentralEurope_iService</vt:lpstr>
      <vt:lpstr>Prezentace aplikace PowerPoint</vt:lpstr>
      <vt:lpstr>PREZENTACE v kostce</vt:lpstr>
      <vt:lpstr>plán 2019 - projekty 3. výzvy</vt:lpstr>
      <vt:lpstr>Prezentace aplikace PowerPoint</vt:lpstr>
      <vt:lpstr>plán 2019 - program</vt:lpstr>
      <vt:lpstr>plán 2019 – akce k TNC, MRS</vt:lpstr>
      <vt:lpstr>Alokace  </vt:lpstr>
      <vt:lpstr>čerpání</vt:lpstr>
      <vt:lpstr>rozpočty partnerů</vt:lpstr>
      <vt:lpstr>4. výzva</vt:lpstr>
      <vt:lpstr>4. výzva</vt:lpstr>
      <vt:lpstr>4. výzva</vt:lpstr>
      <vt:lpstr>Informace o projektech</vt:lpstr>
      <vt:lpstr>Informace o projektech</vt:lpstr>
      <vt:lpstr> komunikační aktivity </vt:lpstr>
      <vt:lpstr>#cooperationiscentral: Web and social media</vt:lpstr>
      <vt:lpstr>Prezentace aplikace PowerPoint</vt:lpstr>
      <vt:lpstr>Národní kontaktní místo </vt:lpstr>
      <vt:lpstr>kontakty</vt:lpstr>
      <vt:lpstr>Právní rámec pro výkon kontroly</vt:lpstr>
      <vt:lpstr>Legislativa a dokumenty </vt:lpstr>
      <vt:lpstr>Legislativa a dokumenty </vt:lpstr>
      <vt:lpstr>Legislativa a dokumenty </vt:lpstr>
      <vt:lpstr>Legislativa a dokumenty </vt:lpstr>
      <vt:lpstr>Legislativa a dokumenty </vt:lpstr>
      <vt:lpstr>Legislativa a dokumenty</vt:lpstr>
      <vt:lpstr>Legislativa a dokumenty </vt:lpstr>
      <vt:lpstr>Provádění Kontroly </vt:lpstr>
      <vt:lpstr>Provádění kontroly </vt:lpstr>
      <vt:lpstr>Reportování </vt:lpstr>
      <vt:lpstr>Registr smluv</vt:lpstr>
      <vt:lpstr>Registr smluv</vt:lpstr>
      <vt:lpstr>Veřejná podpora</vt:lpstr>
      <vt:lpstr>Kontakty </vt:lpstr>
      <vt:lpstr>Zjednodušení  iI.</vt:lpstr>
      <vt:lpstr>Zjednodušení IV. </vt:lpstr>
      <vt:lpstr>Zjednodušení V.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Phunk</dc:creator>
  <cp:lastModifiedBy>Horváthová Stella</cp:lastModifiedBy>
  <cp:revision>2507</cp:revision>
  <cp:lastPrinted>2019-03-01T10:52:13Z</cp:lastPrinted>
  <dcterms:created xsi:type="dcterms:W3CDTF">2014-11-12T21:47:38Z</dcterms:created>
  <dcterms:modified xsi:type="dcterms:W3CDTF">2019-03-01T10:55:40Z</dcterms:modified>
</cp:coreProperties>
</file>