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3" r:id="rId2"/>
    <p:sldId id="290" r:id="rId3"/>
    <p:sldId id="266" r:id="rId4"/>
    <p:sldId id="291" r:id="rId5"/>
    <p:sldId id="292" r:id="rId6"/>
    <p:sldId id="293" r:id="rId7"/>
    <p:sldId id="313" r:id="rId8"/>
    <p:sldId id="303" r:id="rId9"/>
    <p:sldId id="304" r:id="rId10"/>
    <p:sldId id="314" r:id="rId11"/>
    <p:sldId id="308" r:id="rId12"/>
    <p:sldId id="305" r:id="rId13"/>
    <p:sldId id="307" r:id="rId14"/>
    <p:sldId id="302" r:id="rId15"/>
    <p:sldId id="306" r:id="rId16"/>
    <p:sldId id="296" r:id="rId17"/>
    <p:sldId id="300" r:id="rId18"/>
    <p:sldId id="297" r:id="rId19"/>
    <p:sldId id="309" r:id="rId20"/>
    <p:sldId id="294" r:id="rId21"/>
    <p:sldId id="295" r:id="rId22"/>
    <p:sldId id="310" r:id="rId23"/>
    <p:sldId id="311" r:id="rId24"/>
    <p:sldId id="312" r:id="rId25"/>
    <p:sldId id="264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reg-central.eu/central-documents/programme-documents/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rena.kirchnerova@crr.cz" TargetMode="External"/><Relationship Id="rId2" Type="http://schemas.openxmlformats.org/officeDocument/2006/relationships/hyperlink" Target="mailto:tatiana.mifkova@crr.cz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petra.markova@crr.cz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04. 03. 2019,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04. 03. </a:t>
            </a:r>
            <a:r>
              <a:rPr lang="cs-CZ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 </a:t>
            </a:r>
            <a:r>
              <a:rPr lang="cs-CZ" altLang="cs-CZ" sz="1600" dirty="0"/>
              <a:t>případě změny rozpočtu partnera – aktualizovaný rozpočet, v případě překročení rozpočtu/rozpočtových kapitol souhlas LP (je důrazně doporučováno, aby byl předložen a nikoliv následně vyžadován</a:t>
            </a:r>
            <a:r>
              <a:rPr lang="cs-CZ" altLang="cs-CZ" sz="1600" dirty="0" smtClean="0"/>
              <a:t>)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kopie </a:t>
            </a:r>
            <a:r>
              <a:rPr lang="cs-CZ" altLang="cs-CZ" sz="1600" dirty="0"/>
              <a:t>originálů účetních dokladů , včetně podpůrné dokumentace roztříděné ve složce podle  rozpočtových položek a opatřených identifikací k projektu - tedy razítkem s názvem/akronymem a číslem projektu a názvem programu </a:t>
            </a:r>
            <a:endParaRPr lang="cs-CZ" altLang="cs-CZ" sz="1600" dirty="0" smtClean="0"/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čestné prohlášení o shodě kopií účetních dokladů a podpůrné dokumentace s originálními dokumenty, které jsou uloženy u </a:t>
            </a:r>
            <a:r>
              <a:rPr lang="cs-CZ" altLang="cs-CZ" sz="1600" dirty="0" smtClean="0"/>
              <a:t>příjemce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Výstupní sestavu dokládající zaúčtování účetních dokladů analyticky na projekt (oddělený účetní systém pro projekt, např. středisko). Jednotlivé doklady uvedené v 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Expenditure</a:t>
            </a:r>
            <a:r>
              <a:rPr lang="cs-CZ" altLang="cs-CZ" sz="1600" dirty="0" smtClean="0"/>
              <a:t> musí být identifikovatelné na této sestavě, sestava musí být podepsána odpovědným pracovníkem</a:t>
            </a: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v případě změn v otázce DPH (plátce x neplátce) také příslušné dokumenty k této změně</a:t>
            </a:r>
            <a:endParaRPr 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2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endParaRPr lang="cs-CZ" b="1" dirty="0" smtClean="0"/>
          </a:p>
          <a:p>
            <a:pPr marL="400050" indent="-400050">
              <a:buAutoNum type="romanUcPeriod"/>
            </a:pPr>
            <a:r>
              <a:rPr lang="cs-CZ" b="1" dirty="0" smtClean="0"/>
              <a:t>Fáze</a:t>
            </a:r>
            <a:r>
              <a:rPr lang="cs-CZ" dirty="0" smtClean="0"/>
              <a:t> – posouzení věcné a formální správnost, dodržení pravidel programu, předpisů EU a národní legislativy</a:t>
            </a:r>
          </a:p>
          <a:p>
            <a:pPr marL="400050" indent="-400050">
              <a:buAutoNum type="romanUcPeriod"/>
            </a:pPr>
            <a:endParaRPr lang="cs-CZ" dirty="0" smtClean="0"/>
          </a:p>
          <a:p>
            <a:pPr marL="400050" indent="-400050">
              <a:buAutoNum type="romanUcPeriod"/>
            </a:pPr>
            <a:r>
              <a:rPr lang="cs-CZ" b="1" dirty="0" smtClean="0"/>
              <a:t>Fáze</a:t>
            </a:r>
            <a:r>
              <a:rPr lang="cs-CZ" dirty="0" smtClean="0"/>
              <a:t> – vzorek</a:t>
            </a:r>
          </a:p>
          <a:p>
            <a:pPr marL="971550" lvl="1" indent="-342900"/>
            <a:r>
              <a:rPr lang="cs-CZ" sz="1600" b="0" dirty="0" smtClean="0">
                <a:solidFill>
                  <a:schemeClr val="tx1"/>
                </a:solidFill>
              </a:rPr>
              <a:t>U prvního vyúčtování prováděna 100% kontrola i ve druhé fázi</a:t>
            </a:r>
          </a:p>
          <a:p>
            <a:pPr marL="971550" lvl="1" indent="-342900"/>
            <a:r>
              <a:rPr lang="cs-CZ" sz="1600" b="0" dirty="0" smtClean="0">
                <a:solidFill>
                  <a:schemeClr val="tx1"/>
                </a:solidFill>
              </a:rPr>
              <a:t>U druhého a každého dalšího vyúčtování prováděna kontrola na vzorku (u mzdových výdajů a výdajů na cestovné)</a:t>
            </a:r>
          </a:p>
          <a:p>
            <a:pPr lvl="1" indent="0">
              <a:buNone/>
            </a:pPr>
            <a:r>
              <a:rPr lang="cs-CZ" sz="1600" b="0" dirty="0" smtClean="0">
                <a:solidFill>
                  <a:schemeClr val="tx1"/>
                </a:solidFill>
              </a:rPr>
              <a:t>→ Netýká </a:t>
            </a:r>
            <a:r>
              <a:rPr lang="cs-CZ" sz="1600" b="0" dirty="0">
                <a:solidFill>
                  <a:schemeClr val="tx1"/>
                </a:solidFill>
              </a:rPr>
              <a:t>se výdajů nárokovaných prostřednictvím paušální sazby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vzorek kontroly	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pPr marL="400050" indent="-400050">
              <a:buAutoNum type="romanUcPeriod"/>
            </a:pPr>
            <a:r>
              <a:rPr lang="cs-CZ" sz="1900" b="1" dirty="0"/>
              <a:t>Zadávací 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Kompletní dokumentace dle prezentace o veřejných zakázkách</a:t>
            </a:r>
          </a:p>
          <a:p>
            <a:pPr lvl="1" indent="0">
              <a:buNone/>
            </a:pPr>
            <a:endParaRPr lang="cs-CZ" b="0" dirty="0" smtClean="0"/>
          </a:p>
          <a:p>
            <a:pPr marL="400050" indent="-400050">
              <a:buFont typeface="Arial"/>
              <a:buAutoNum type="romanUcPeriod"/>
            </a:pPr>
            <a:r>
              <a:rPr lang="cs-CZ" sz="1900" b="1" dirty="0"/>
              <a:t>Konference, semináře, školení, setkání pracovních týmů/partnerů, akce založená na účasti osob z organizace partnera/ostatních </a:t>
            </a:r>
            <a:r>
              <a:rPr lang="cs-CZ" sz="1900" b="1" dirty="0" smtClean="0"/>
              <a:t>partnerů, akce </a:t>
            </a:r>
            <a:r>
              <a:rPr lang="cs-CZ" sz="1900" b="1" dirty="0"/>
              <a:t>pro veřejnost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prezenční listiny obsahující relevantní údaje a publicitu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obrazová dokumentace (fotografie, videa), podkladové materiály, školící </a:t>
            </a:r>
            <a:r>
              <a:rPr lang="cs-CZ" sz="1700" b="0" dirty="0" smtClean="0">
                <a:solidFill>
                  <a:schemeClr val="tx1"/>
                </a:solidFill>
              </a:rPr>
              <a:t>materiály</a:t>
            </a:r>
            <a:endParaRPr lang="cs-CZ" sz="1700" b="0" dirty="0">
              <a:solidFill>
                <a:schemeClr val="tx1"/>
              </a:solidFill>
            </a:endParaRP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 výdaje za ubytování jmenný seznam účastníků, doklad o počtu a </a:t>
            </a:r>
            <a:r>
              <a:rPr lang="cs-CZ" sz="1700" b="0" dirty="0" smtClean="0">
                <a:solidFill>
                  <a:schemeClr val="tx1"/>
                </a:solidFill>
              </a:rPr>
              <a:t>cenách </a:t>
            </a:r>
            <a:r>
              <a:rPr lang="cs-CZ" sz="1700" b="0" dirty="0">
                <a:solidFill>
                  <a:schemeClr val="tx1"/>
                </a:solidFill>
              </a:rPr>
              <a:t>jídel, o cenách a typu ubytování atd. (pokud není uvedeno na 	faktuře) – blíže viz Způsobilost výdajů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seznámit s prezentací, která se věnuje Způsobilosti výdajů a veřejným zakázkám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Marketingové a informační kampaně, kampaně v tisku, na billboardech atd.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 Výstupy z kampaní, letáky, články, tiskové zprávy, </a:t>
            </a:r>
            <a:r>
              <a:rPr lang="cs-CZ" sz="1700" b="0" dirty="0" smtClean="0">
                <a:solidFill>
                  <a:schemeClr val="tx1"/>
                </a:solidFill>
              </a:rPr>
              <a:t>fotodokumentace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Výdaje na služby – zpracování studií, poradenství, právní a jiné služby, překlady a tlumočení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Protokoly o provedených/dodaných plněních, kopie posudků, zpráv, studií, kopie zajištěných překladů nebo specifikace rozsahu těchto překladů, rozsah </a:t>
            </a:r>
            <a:r>
              <a:rPr lang="cs-CZ" sz="1700" b="0" dirty="0" smtClean="0">
                <a:solidFill>
                  <a:schemeClr val="tx1"/>
                </a:solidFill>
              </a:rPr>
              <a:t>tlumočení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Pořízení vybavení/zařízení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</a:t>
            </a:r>
            <a:r>
              <a:rPr lang="cs-CZ" sz="1000" dirty="0" smtClean="0"/>
              <a:t>seznámit s </a:t>
            </a:r>
            <a:r>
              <a:rPr lang="cs-CZ" sz="1000" dirty="0"/>
              <a:t>prezentací, která se věnuje Způsobilosti výdajů a veřejným zakázkám</a:t>
            </a: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cs-CZ" sz="1500" dirty="0"/>
              <a:t>Kvalita komunikace,</a:t>
            </a:r>
          </a:p>
          <a:p>
            <a:pPr marL="342900" indent="-342900">
              <a:buAutoNum type="arabicParenR"/>
            </a:pPr>
            <a:r>
              <a:rPr lang="cs-CZ" sz="1500" dirty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sz="1500" dirty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sz="1500" dirty="0"/>
              <a:t>Utřídění dokumentace dle požadavků (podle „Finanční zprávy“), aneb očíslování a utřídění je vskutku důležité,</a:t>
            </a:r>
          </a:p>
          <a:p>
            <a:pPr marL="342900" indent="-342900">
              <a:buAutoNum type="arabicParenR"/>
            </a:pPr>
            <a:r>
              <a:rPr lang="cs-CZ" sz="1500" dirty="0"/>
              <a:t>Pravidlo 2x a dost.</a:t>
            </a:r>
          </a:p>
          <a:p>
            <a:endParaRPr lang="cs-CZ" sz="1500" dirty="0"/>
          </a:p>
          <a:p>
            <a:r>
              <a:rPr lang="cs-CZ" sz="1500" b="1" u="sng" dirty="0"/>
              <a:t>POZOR</a:t>
            </a:r>
            <a:r>
              <a:rPr lang="cs-CZ" sz="1500" dirty="0"/>
              <a:t>!</a:t>
            </a:r>
          </a:p>
          <a:p>
            <a:r>
              <a:rPr lang="cs-CZ" sz="1500" dirty="0"/>
              <a:t>V případě nepředložení všech podkladů a dokumentů ke kontrole ze strany příjemců do 15 dní od konce </a:t>
            </a:r>
            <a:r>
              <a:rPr lang="cs-CZ" sz="1500" dirty="0" err="1"/>
              <a:t>reportovacího</a:t>
            </a:r>
            <a:r>
              <a:rPr lang="cs-CZ" sz="1500" dirty="0"/>
              <a:t> období, neručí Centrum, že bude kontrola ukončena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Dodržení lhůty z velké části závisí na kompletnosti a kvalitě předložených dokumentů ze strany partnerů. V případě, kdy předložené dokumenty vykazují řadu nedostatků, nemůže Centrum/Kontrolor zaručit, že výdaje budou </a:t>
            </a:r>
            <a:r>
              <a:rPr lang="cs-CZ" sz="1500" dirty="0" err="1"/>
              <a:t>odkontrolovány</a:t>
            </a:r>
            <a:r>
              <a:rPr lang="cs-CZ" sz="1500" dirty="0"/>
              <a:t>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 Pro zajištění včasného potvrzení výdajů ze strany Kontrolorů je nezbytné, aby příjemci předkládali dokumentaci kompletní a včas.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</a:t>
            </a:r>
            <a:r>
              <a:rPr lang="cs-CZ" sz="2800" dirty="0" smtClean="0"/>
              <a:t>kontroly– </a:t>
            </a:r>
            <a:r>
              <a:rPr lang="cs-CZ" sz="2800" dirty="0"/>
              <a:t>administrativní </a:t>
            </a:r>
            <a:r>
              <a:rPr lang="cs-CZ" sz="2800" dirty="0" smtClean="0"/>
              <a:t>ověření – co ovlivní délku kontroly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Odvolání se podává pouze 1x a rozhodnutí Ministerstva pro místní rozvoj České republiky je </a:t>
            </a:r>
            <a:r>
              <a:rPr lang="cs-CZ" u="sng" dirty="0" smtClean="0"/>
              <a:t>definitivní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odvolání se proti závěrům z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Kontrola na místě u programu </a:t>
            </a:r>
            <a:r>
              <a:rPr lang="cs-CZ" dirty="0" err="1" smtClean="0"/>
              <a:t>Interreg</a:t>
            </a:r>
            <a:r>
              <a:rPr lang="cs-CZ" dirty="0" smtClean="0"/>
              <a:t> CENTRAL EUROPE je prováděna vždy v režimu veřejnosprávní kontroly na místě dle zákona č. 255/2012Sb., o kontrole (kontrolní řád)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Centrum má postavení orgánu veřejné moci </a:t>
            </a:r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Kontrola je provedena: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Na základě vzorku (tzv. analýzy rizik)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Ve vyžadovaných</a:t>
            </a:r>
            <a:r>
              <a:rPr lang="cs-CZ" b="0" dirty="0" smtClean="0"/>
              <a:t> </a:t>
            </a:r>
            <a:r>
              <a:rPr lang="cs-CZ" dirty="0" smtClean="0"/>
              <a:t>případech dle dokumentace programu 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 ostatních případech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veřejnosprávní kontrola na místě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Změny oproti předcházejícímu stavu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342900" indent="-342900">
              <a:buAutoNum type="alphaLcParenR"/>
            </a:pPr>
            <a:r>
              <a:rPr lang="cs-CZ" dirty="0" smtClean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 smtClean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 smtClean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 smtClean="0"/>
              <a:t>V nejhorších případech končí předáním šetření jiným správním úřadům nebo orgánům činným v trestním řízení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 smtClean="0"/>
              <a:t>Fáze veřejnosprávní kontroly na místě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Zahájení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Provedení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Vyhotovení protokolu o veřejnosprávní kontrole</a:t>
            </a:r>
          </a:p>
          <a:p>
            <a:pPr marL="400050" indent="-400050">
              <a:buAutoNum type="romanUcPeriod"/>
            </a:pPr>
            <a:r>
              <a:rPr lang="cs-CZ" dirty="0" smtClean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 smtClean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 smtClean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b="1" u="sng" dirty="0" smtClean="0"/>
              <a:t>Proces tzv. veřejnosprávní kontroly na místě je vysoce administrativně náročný.</a:t>
            </a:r>
          </a:p>
          <a:p>
            <a:r>
              <a:rPr lang="cs-CZ" b="1" u="sng" dirty="0" smtClean="0"/>
              <a:t>Čím lze tento proces urychlit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 smtClean="0"/>
              <a:t>Operativní reakce na uložená nápravná opatření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Co je předmětem kontroly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Kompletní realizace projektu v rozsahu aktivit daného partnera</a:t>
            </a:r>
          </a:p>
          <a:p>
            <a:pPr marL="400050" indent="-400050">
              <a:buAutoNum type="romanUcPeriod"/>
            </a:pPr>
            <a:r>
              <a:rPr lang="cs-CZ" dirty="0" smtClean="0"/>
              <a:t>Ověření plnění uložených nápravných opatření, která vyžadují provedení veřejnosprávní kontroly</a:t>
            </a:r>
            <a:endParaRPr lang="cs-CZ" dirty="0"/>
          </a:p>
          <a:p>
            <a:r>
              <a:rPr lang="cs-CZ" dirty="0"/>
              <a:t>	→</a:t>
            </a:r>
            <a:r>
              <a:rPr lang="cs-CZ" dirty="0" smtClean="0"/>
              <a:t> čím dříve jsou nálezy z Protokolu o veřejnosprávní kontrole vypořádány, 	tím lépe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68364" y="1084263"/>
            <a:ext cx="7700425" cy="3086873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Základní pojmy</a:t>
            </a:r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Cíle kontroly a způsob jejího provedení  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Povinnosti partnerů</a:t>
            </a:r>
            <a:endParaRPr lang="cs-CZ" sz="3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nařízeními EU, národními pravidly a legislativou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Pravidly programu </a:t>
            </a:r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 „Zprávy o průběhu projektu“ v termínech 6 měsíčních </a:t>
            </a:r>
            <a:r>
              <a:rPr lang="cs-CZ" sz="1900" dirty="0" err="1"/>
              <a:t>reportovacích</a:t>
            </a:r>
            <a:r>
              <a:rPr lang="cs-CZ" sz="1900" dirty="0"/>
              <a:t>/monitorovacích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spolu se „Zprávou o průběhu projektu/Partner </a:t>
            </a:r>
            <a:r>
              <a:rPr lang="cs-CZ" sz="1900" dirty="0" err="1"/>
              <a:t>Progress</a:t>
            </a:r>
            <a:r>
              <a:rPr lang="cs-CZ" sz="1900" dirty="0"/>
              <a:t> Report“ také tzv. „Finanční zprávu/List </a:t>
            </a:r>
            <a:r>
              <a:rPr lang="cs-CZ" sz="1900" dirty="0" err="1"/>
              <a:t>of</a:t>
            </a:r>
            <a:r>
              <a:rPr lang="cs-CZ" sz="1900" dirty="0"/>
              <a:t> </a:t>
            </a:r>
            <a:r>
              <a:rPr lang="cs-CZ" sz="1900" dirty="0" err="1"/>
              <a:t>Expenditure</a:t>
            </a:r>
            <a:r>
              <a:rPr lang="cs-CZ" sz="1900" dirty="0"/>
              <a:t>“ při splnění minimálního finančního </a:t>
            </a:r>
            <a:r>
              <a:rPr lang="cs-CZ" sz="1900" dirty="0" smtClean="0"/>
              <a:t>objemu (7500EUR), pokud není partnerovi umožněno jinak</a:t>
            </a:r>
            <a:endParaRPr lang="cs-CZ" sz="1900" dirty="0"/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Předložit alespoň 1x do roka ke kontrole výdaje realizované v projektu (tzv. „</a:t>
            </a:r>
            <a:r>
              <a:rPr lang="cs-CZ" sz="1900"/>
              <a:t>Finanční </a:t>
            </a:r>
            <a:r>
              <a:rPr lang="cs-CZ" sz="1900" smtClean="0"/>
              <a:t>zpráva“)</a:t>
            </a: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Vést účetnictví v souladu s národními pravidly a podmínkami programu (oddělení účetnictví pro projekt)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</a:t>
            </a:r>
            <a:r>
              <a:rPr lang="cs-CZ" dirty="0" smtClean="0"/>
              <a:t>kontroly– povinnosti partnerů</a:t>
            </a:r>
            <a:br>
              <a:rPr lang="cs-CZ" dirty="0" smtClean="0"/>
            </a:br>
            <a:r>
              <a:rPr lang="cs-CZ" dirty="0" smtClean="0"/>
              <a:t>„shrnutí“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Zajistit archivaci dokumentace projektu a případnou delší archivaci dokumentace, která je archivována dle národních </a:t>
            </a:r>
            <a:r>
              <a:rPr lang="cs-CZ" dirty="0" smtClean="0"/>
              <a:t>pravidel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Zajistit </a:t>
            </a:r>
            <a:r>
              <a:rPr lang="cs-CZ" dirty="0"/>
              <a:t>publicitu dle požadavků Nařízení a pravidel </a:t>
            </a:r>
            <a:r>
              <a:rPr lang="cs-CZ" dirty="0" smtClean="0"/>
              <a:t>Programu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Umožnit provedení veřejnosprávní kontroly na místě dle zákona, která je vykonávána ze strany Centra pro regionální rozvoj České republiky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Umožnit provedení kontroly ze strany dalších subjektů implementační struktury programu a případně dalších institucí, které jsou k tomu pověřeny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Zajistit udržitelnost výstupů ve smyslu investičních a infrastrukturních výstupů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povinnosti partnerů</a:t>
            </a:r>
            <a:br>
              <a:rPr lang="cs-CZ" dirty="0"/>
            </a:br>
            <a:r>
              <a:rPr lang="cs-CZ" dirty="0" smtClean="0"/>
              <a:t>„shrnutí</a:t>
            </a:r>
            <a:r>
              <a:rPr lang="cs-CZ" dirty="0"/>
              <a:t>“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PUBLICITA:</a:t>
            </a:r>
          </a:p>
          <a:p>
            <a:r>
              <a:rPr lang="cs-CZ" dirty="0" smtClean="0"/>
              <a:t>Manuály:</a:t>
            </a:r>
          </a:p>
          <a:p>
            <a:pPr lvl="1"/>
            <a:r>
              <a:rPr lang="cs-CZ" dirty="0"/>
              <a:t>u programu Interreg Central </a:t>
            </a:r>
            <a:r>
              <a:rPr lang="cs-CZ" dirty="0" err="1"/>
              <a:t>Europe</a:t>
            </a:r>
            <a:r>
              <a:rPr lang="cs-CZ" dirty="0"/>
              <a:t> – </a:t>
            </a:r>
            <a:r>
              <a:rPr lang="cs-CZ" u="sng" dirty="0">
                <a:hlinkClick r:id="rId2"/>
              </a:rPr>
              <a:t>Project Brand </a:t>
            </a:r>
            <a:r>
              <a:rPr lang="cs-CZ" u="sng" dirty="0" err="1">
                <a:hlinkClick r:id="rId2"/>
              </a:rPr>
              <a:t>Manual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</a:t>
            </a:r>
            <a:r>
              <a:rPr lang="cs-CZ" dirty="0" smtClean="0"/>
              <a:t>partnerů - 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6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 smtClean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 smtClean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Barva </a:t>
            </a:r>
            <a:r>
              <a:rPr lang="cs-CZ" dirty="0"/>
              <a:t>– </a:t>
            </a:r>
            <a:r>
              <a:rPr lang="cs-CZ" dirty="0" err="1"/>
              <a:t>Pantone</a:t>
            </a:r>
            <a:r>
              <a:rPr lang="cs-CZ" dirty="0"/>
              <a:t> reflex blue </a:t>
            </a:r>
            <a:r>
              <a:rPr lang="cs-CZ" dirty="0" smtClean="0"/>
              <a:t>a další barvy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Monochromatické provedení  </a:t>
            </a:r>
          </a:p>
          <a:p>
            <a:pPr marL="342900" indent="-342900">
              <a:buAutoNum type="alphaLcParenR"/>
            </a:pPr>
            <a:r>
              <a:rPr lang="cs-CZ" dirty="0" smtClean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Propagační materiály: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Je nutné dbát na provedení publicity, z hlediska: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Obsahu/rozsahu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Technické stránky provedení</a:t>
            </a:r>
          </a:p>
          <a:p>
            <a:pPr lvl="1" indent="0">
              <a:buNone/>
            </a:pPr>
            <a:r>
              <a:rPr lang="cs-CZ" dirty="0" smtClean="0"/>
              <a:t>!!! Informace o projektu musí být uvedena na webu příjemce!!!</a:t>
            </a:r>
          </a:p>
          <a:p>
            <a:endParaRPr lang="cs-CZ" dirty="0" smtClean="0"/>
          </a:p>
          <a:p>
            <a:r>
              <a:rPr lang="cs-CZ" dirty="0" smtClean="0"/>
              <a:t>Je nutné dbát na pravidlo o darech a stanoveném limitu!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Petra Janošová</a:t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+420 735 199 213</a:t>
            </a:r>
            <a:br>
              <a:rPr lang="cs-CZ" sz="1600" i="1" dirty="0"/>
            </a:br>
            <a:r>
              <a:rPr lang="cs-CZ" sz="1600" i="1" dirty="0"/>
              <a:t>T: +420 225 855 412</a:t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 err="1"/>
              <a:t>petra.janosova</a:t>
            </a:r>
            <a:r>
              <a:rPr lang="en-US" sz="1600" i="1" dirty="0"/>
              <a:t>@</a:t>
            </a:r>
            <a:r>
              <a:rPr lang="cs-CZ" sz="1600" i="1" dirty="0"/>
              <a:t>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Postavení Centra pro regionální rozvoj České republiky</a:t>
            </a:r>
            <a:r>
              <a:rPr lang="cs-CZ" altLang="cs-CZ" b="0" dirty="0" smtClean="0">
                <a:solidFill>
                  <a:schemeClr val="tx1"/>
                </a:solidFill>
              </a:rPr>
              <a:t>: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b="0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chemeClr val="tx1"/>
                </a:solidFill>
              </a:rPr>
              <a:t>Centrum je Kontrolorem dle čl. 23 odst. 4 Nařízení Evropského </a:t>
            </a:r>
            <a:r>
              <a:rPr lang="cs-CZ" altLang="cs-CZ" dirty="0">
                <a:solidFill>
                  <a:schemeClr val="tx1"/>
                </a:solidFill>
              </a:rPr>
              <a:t> </a:t>
            </a:r>
            <a:r>
              <a:rPr lang="cs-CZ" altLang="cs-CZ" dirty="0" smtClean="0">
                <a:solidFill>
                  <a:schemeClr val="tx1"/>
                </a:solidFill>
              </a:rPr>
              <a:t> parlamentu a Rady EU č. 1299/2013 (navazuje na postavení v období 2007-2013)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chemeClr val="tx1"/>
                </a:solidFill>
              </a:rPr>
              <a:t>Výkon kontroly je prováděn v několika podobách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A) „kontrola projektová“,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B) „kontrola finanční“,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b="0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A) + B) tvoří tzv. administrativní ověření</a:t>
            </a:r>
            <a:endParaRPr lang="cs-CZ" altLang="cs-CZ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pravidel pro oblast zajištění povinné publicity,</a:t>
            </a:r>
            <a:endParaRPr lang="cs-CZ" altLang="cs-CZ" sz="1800" dirty="0">
              <a:solidFill>
                <a:schemeClr val="tx1"/>
              </a:solidFill>
            </a:endParaRP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Způsobilosti nárokovaných výdajů a aktivit s nimi spojených ve  </a:t>
            </a:r>
            <a:r>
              <a:rPr lang="cs-CZ" altLang="cs-CZ" sz="1800" dirty="0">
                <a:solidFill>
                  <a:schemeClr val="tx1"/>
                </a:solidFill>
              </a:rPr>
              <a:t> </a:t>
            </a:r>
            <a:r>
              <a:rPr lang="cs-CZ" altLang="cs-CZ" sz="1800" dirty="0" smtClean="0">
                <a:solidFill>
                  <a:schemeClr val="tx1"/>
                </a:solidFill>
              </a:rPr>
              <a:t>	smyslu: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Věcné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Přiměřenosti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Časové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Místní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Vykázání výdajů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E) </a:t>
            </a:r>
            <a:r>
              <a:rPr lang="cs-CZ" altLang="cs-CZ" dirty="0" smtClean="0"/>
              <a:t>	</a:t>
            </a:r>
            <a:r>
              <a:rPr lang="cs-CZ" altLang="cs-CZ" sz="1800" dirty="0" smtClean="0">
                <a:solidFill>
                  <a:schemeClr val="tx1"/>
                </a:solidFill>
              </a:rPr>
              <a:t>Splnění dalších podmínek a povinností vyplývajících z programové 	dokumentace nebo příslušného právního aktu na jehož základě byla 	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kontroly– zásady a cíle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 smtClean="0"/>
              <a:t>Kontrolu vykonává Centrum pro regionální rozvoj České republiky s místně příslušným pracovištěm:</a:t>
            </a:r>
          </a:p>
          <a:p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oddělení pro NUTS II </a:t>
            </a:r>
            <a:r>
              <a:rPr lang="cs-CZ" b="1" dirty="0" smtClean="0"/>
              <a:t>Jihovýchod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Mariánské </a:t>
            </a:r>
            <a:r>
              <a:rPr lang="cs-CZ" dirty="0"/>
              <a:t>náměstí </a:t>
            </a:r>
            <a:r>
              <a:rPr lang="cs-CZ" dirty="0" smtClean="0"/>
              <a:t>617/1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617 </a:t>
            </a:r>
            <a:r>
              <a:rPr lang="cs-CZ" dirty="0"/>
              <a:t>00 Brno </a:t>
            </a:r>
            <a:r>
              <a:rPr lang="cs-CZ" dirty="0" smtClean="0"/>
              <a:t>– Komárov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Vedoucí </a:t>
            </a:r>
            <a:r>
              <a:rPr lang="cs-CZ" dirty="0"/>
              <a:t>oddělení – Ing. </a:t>
            </a:r>
            <a:r>
              <a:rPr lang="cs-CZ" dirty="0" smtClean="0"/>
              <a:t>Tatiana Mifková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>
                <a:hlinkClick r:id="rId2"/>
              </a:rPr>
              <a:t>tatiana.mifkova@crr.cz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o</a:t>
            </a:r>
            <a:r>
              <a:rPr lang="cs-CZ" b="1" dirty="0" smtClean="0"/>
              <a:t>ddělení pro NUTSII </a:t>
            </a:r>
            <a:r>
              <a:rPr lang="cs-CZ" b="1" dirty="0" err="1" smtClean="0"/>
              <a:t>Moravskoslezsko</a:t>
            </a:r>
            <a:endParaRPr lang="cs-CZ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30. dubna 635/35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702 00 Ostrava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Vedoucí oddělení – Ing. Irena Kirchnerová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>
                <a:hlinkClick r:id="rId3"/>
              </a:rPr>
              <a:t>irena.kirchnerova@crr.cz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oddělení pro NUTSII Severovýchod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Evropský dům, Švendova 1282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500 03 Hradec Králové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Vedoucí oddělení – Ing. Petra Marková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>
                <a:hlinkClick r:id="rId4"/>
              </a:rPr>
              <a:t>p</a:t>
            </a:r>
            <a:r>
              <a:rPr lang="cs-CZ" smtClean="0">
                <a:hlinkClick r:id="rId4"/>
              </a:rPr>
              <a:t>etra.markova@crr.cz</a:t>
            </a:r>
            <a:endParaRPr lang="cs-CZ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 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a výkon kontroly– kdo kontrolu vykonává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Předložení dokumentů ke kontrole příslušnému Kontrolorovi</a:t>
            </a:r>
          </a:p>
          <a:p>
            <a:r>
              <a:rPr lang="cs-CZ" dirty="0" smtClean="0"/>
              <a:t>	</a:t>
            </a:r>
            <a:r>
              <a:rPr lang="cs-CZ" sz="1600" dirty="0"/>
              <a:t>→ ve lhůtě do </a:t>
            </a:r>
            <a:r>
              <a:rPr lang="cs-CZ" sz="1600" dirty="0" smtClean="0"/>
              <a:t>15 dní od ukončení monitorovacího/</a:t>
            </a:r>
            <a:r>
              <a:rPr lang="cs-CZ" sz="1600" dirty="0" err="1" smtClean="0"/>
              <a:t>reportovacího</a:t>
            </a:r>
            <a:r>
              <a:rPr lang="cs-CZ" sz="1600" dirty="0" smtClean="0"/>
              <a:t> období</a:t>
            </a:r>
            <a:endParaRPr lang="cs-CZ" sz="1600" dirty="0"/>
          </a:p>
          <a:p>
            <a:endParaRPr lang="cs-CZ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Formální kontrola předložené dokumentace</a:t>
            </a:r>
          </a:p>
          <a:p>
            <a:r>
              <a:rPr lang="cs-CZ" sz="1600" b="0" dirty="0" smtClean="0"/>
              <a:t>	</a:t>
            </a:r>
            <a:r>
              <a:rPr lang="cs-CZ" sz="1600" dirty="0"/>
              <a:t>→ ve lhůtě 5 pracovních dní, pro případné doplnění zjištění, pozastavuje se lhůta 		kontroly</a:t>
            </a:r>
          </a:p>
          <a:p>
            <a:endParaRPr lang="cs-CZ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Kontrola dokumentace na Centru</a:t>
            </a:r>
          </a:p>
          <a:p>
            <a:r>
              <a:rPr lang="cs-CZ" dirty="0" smtClean="0"/>
              <a:t>	</a:t>
            </a:r>
            <a:r>
              <a:rPr lang="cs-CZ" sz="1600" dirty="0"/>
              <a:t>→ ve lhůtě 60 dní od předložení kompletní dokumentace (resp. 55 dní na 	příslušném oddělení a 5 dní na HQ)</a:t>
            </a:r>
          </a:p>
          <a:p>
            <a:r>
              <a:rPr lang="cs-CZ" sz="1600" dirty="0"/>
              <a:t>	→ k nápravám zjištěných </a:t>
            </a:r>
            <a:r>
              <a:rPr lang="cs-CZ" sz="1600" dirty="0" smtClean="0"/>
              <a:t>nedostatků/vyjasnění bude partner vyzván maximálně 2x, 	→ lhůta pro vypořádání nedostatků 2x5 pracovních dní, tzv. pravidlo 2x a dost!</a:t>
            </a:r>
          </a:p>
          <a:p>
            <a:r>
              <a:rPr lang="cs-CZ" sz="1600" dirty="0" smtClean="0"/>
              <a:t>	→ odložení výdaje max. 1x (tzv. „</a:t>
            </a:r>
            <a:r>
              <a:rPr lang="cs-CZ" sz="1600" dirty="0" err="1" smtClean="0"/>
              <a:t>sitting</a:t>
            </a:r>
            <a:r>
              <a:rPr lang="cs-CZ" sz="1600" dirty="0" smtClean="0"/>
              <a:t> </a:t>
            </a:r>
            <a:r>
              <a:rPr lang="cs-CZ" sz="1600" dirty="0" err="1" smtClean="0"/>
              <a:t>ducks</a:t>
            </a:r>
            <a:r>
              <a:rPr lang="cs-CZ" sz="1600" dirty="0" smtClean="0"/>
              <a:t>“) </a:t>
            </a:r>
          </a:p>
          <a:p>
            <a:endParaRPr lang="cs-CZ" sz="1600" dirty="0"/>
          </a:p>
          <a:p>
            <a:endParaRPr lang="cs-CZ" b="1" dirty="0" smtClean="0"/>
          </a:p>
          <a:p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 časový průběh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Ukončení kontroly na Centru a vystavení příslušných výstupů </a:t>
            </a:r>
            <a:r>
              <a:rPr lang="cs-CZ" b="1" dirty="0" smtClean="0"/>
              <a:t>kontroly</a:t>
            </a:r>
            <a:endParaRPr lang="cs-CZ" b="1" dirty="0"/>
          </a:p>
          <a:p>
            <a:r>
              <a:rPr lang="cs-CZ" dirty="0" smtClean="0"/>
              <a:t>	</a:t>
            </a:r>
            <a:r>
              <a:rPr lang="cs-CZ" dirty="0"/>
              <a:t> </a:t>
            </a:r>
            <a:r>
              <a:rPr lang="cs-CZ" sz="1600" dirty="0" smtClean="0"/>
              <a:t>→ v návaznosti na ukončení kontroly v předchozím bodu</a:t>
            </a:r>
          </a:p>
          <a:p>
            <a:r>
              <a:rPr lang="cs-CZ" sz="1600" dirty="0" smtClean="0"/>
              <a:t>	</a:t>
            </a:r>
            <a:r>
              <a:rPr lang="cs-CZ" sz="1600" dirty="0"/>
              <a:t> </a:t>
            </a:r>
            <a:r>
              <a:rPr lang="cs-CZ" sz="1600" dirty="0" smtClean="0"/>
              <a:t>→ FLC vystaví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/>
              <a:t>c</a:t>
            </a:r>
            <a:r>
              <a:rPr lang="cs-CZ" sz="1600" dirty="0" err="1" smtClean="0"/>
              <a:t>heck</a:t>
            </a:r>
            <a:r>
              <a:rPr lang="cs-CZ" sz="1600" dirty="0" smtClean="0"/>
              <a:t> list,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report, </a:t>
            </a:r>
            <a:r>
              <a:rPr lang="cs-CZ" sz="1600" dirty="0" err="1" smtClean="0"/>
              <a:t>Certificate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Expenditure</a:t>
            </a:r>
            <a:r>
              <a:rPr lang="cs-CZ" sz="1600" dirty="0" smtClean="0"/>
              <a:t> a 		Oznámení o ukončení kontroly</a:t>
            </a:r>
          </a:p>
          <a:p>
            <a:endParaRPr lang="cs-CZ" sz="1600" dirty="0"/>
          </a:p>
          <a:p>
            <a:r>
              <a:rPr lang="cs-CZ" sz="1600" b="1" u="sng" dirty="0" smtClean="0"/>
              <a:t>POZOR!</a:t>
            </a:r>
          </a:p>
          <a:p>
            <a:endParaRPr lang="cs-CZ" sz="16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Čeští partneři předkládají výdaje ke kontrole/certifikaci za každé </a:t>
            </a:r>
            <a:r>
              <a:rPr lang="cs-CZ" sz="1600" dirty="0" err="1" smtClean="0"/>
              <a:t>reportovací</a:t>
            </a:r>
            <a:r>
              <a:rPr lang="cs-CZ" sz="1600" dirty="0" smtClean="0"/>
              <a:t> období, tzn. v 6ti měsíčních cyklech uvedených v </a:t>
            </a:r>
            <a:r>
              <a:rPr lang="cs-CZ" sz="1600" dirty="0" err="1" smtClean="0"/>
              <a:t>Subsidy</a:t>
            </a:r>
            <a:r>
              <a:rPr lang="cs-CZ" sz="1600" dirty="0" smtClean="0"/>
              <a:t> </a:t>
            </a:r>
            <a:r>
              <a:rPr lang="cs-CZ" sz="1600" dirty="0" err="1" smtClean="0"/>
              <a:t>Contract</a:t>
            </a:r>
            <a:r>
              <a:rPr lang="cs-CZ" sz="1600" dirty="0" smtClean="0"/>
              <a:t>/</a:t>
            </a:r>
            <a:r>
              <a:rPr lang="cs-CZ" sz="1600" dirty="0" err="1" smtClean="0"/>
              <a:t>Partnership</a:t>
            </a:r>
            <a:r>
              <a:rPr lang="cs-CZ" sz="1600" dirty="0" smtClean="0"/>
              <a:t> </a:t>
            </a:r>
            <a:r>
              <a:rPr lang="cs-CZ" sz="1600" dirty="0" err="1" smtClean="0"/>
              <a:t>Agreement</a:t>
            </a:r>
            <a:r>
              <a:rPr lang="cs-CZ" sz="1600" dirty="0" smtClean="0"/>
              <a:t> </a:t>
            </a:r>
            <a:r>
              <a:rPr lang="cs-CZ" sz="1600" smtClean="0"/>
              <a:t>nebo </a:t>
            </a:r>
            <a:r>
              <a:rPr lang="cs-CZ" sz="1600" smtClean="0"/>
              <a:t>schválené </a:t>
            </a:r>
            <a:r>
              <a:rPr lang="cs-CZ" sz="1600" dirty="0" err="1" smtClean="0"/>
              <a:t>Application</a:t>
            </a:r>
            <a:r>
              <a:rPr lang="cs-CZ" sz="1600" dirty="0" smtClean="0"/>
              <a:t> </a:t>
            </a:r>
            <a:r>
              <a:rPr lang="cs-CZ" sz="1600" dirty="0" err="1" smtClean="0"/>
              <a:t>form</a:t>
            </a:r>
            <a:r>
              <a:rPr lang="cs-CZ" sz="1600" dirty="0" smtClean="0"/>
              <a:t>, za podmínky že:</a:t>
            </a:r>
            <a:endParaRPr lang="cs-CZ" sz="1600" dirty="0"/>
          </a:p>
          <a:p>
            <a:pPr algn="ctr"/>
            <a:r>
              <a:rPr lang="cs-CZ" sz="1600" dirty="0" smtClean="0"/>
              <a:t> </a:t>
            </a:r>
            <a:r>
              <a:rPr lang="cs-CZ" sz="1600" dirty="0"/>
              <a:t> → </a:t>
            </a:r>
            <a:r>
              <a:rPr lang="cs-CZ" sz="1600" i="1" dirty="0" smtClean="0"/>
              <a:t>nárokované </a:t>
            </a:r>
            <a:r>
              <a:rPr lang="cs-CZ" sz="1600" i="1" dirty="0"/>
              <a:t>výdaje uvedené v příslušné Finanční zprávě budou &gt; 7.500 </a:t>
            </a:r>
            <a:r>
              <a:rPr lang="cs-CZ" sz="1600" i="1" dirty="0" smtClean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V odůvodněných případech Centrum, respektive příslušný kontrolor, umožní partnerovi předložit ke kontrole i výdaje, které jsou nižší než uvedené limity. </a:t>
            </a:r>
            <a:endParaRPr 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Bez </a:t>
            </a:r>
            <a:r>
              <a:rPr lang="cs-CZ" sz="1600" dirty="0"/>
              <a:t>ohledu na výše uvedené podmínky mají partneři povinnost předložit výdaje ke kontrole </a:t>
            </a:r>
            <a:r>
              <a:rPr lang="cs-CZ" sz="1600" b="1" dirty="0"/>
              <a:t>minimálně jednou do roka</a:t>
            </a:r>
            <a:r>
              <a:rPr lang="cs-CZ" sz="1600" dirty="0"/>
              <a:t>. </a:t>
            </a:r>
          </a:p>
          <a:p>
            <a:r>
              <a:rPr lang="cs-CZ" sz="1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i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 časový průběh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6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600" dirty="0" smtClean="0"/>
              <a:t>Základním podkladem je tzv. „Zpráva o průběhu projektu/Partner </a:t>
            </a:r>
            <a:r>
              <a:rPr lang="cs-CZ" sz="1600" dirty="0" err="1" smtClean="0"/>
              <a:t>progress</a:t>
            </a:r>
            <a:r>
              <a:rPr lang="cs-CZ" sz="1600" dirty="0" smtClean="0"/>
              <a:t> report“, která je doplněna o nezbytné přílohy, a to zejména:</a:t>
            </a:r>
          </a:p>
          <a:p>
            <a:endParaRPr lang="cs-CZ" sz="1600" dirty="0" smtClean="0"/>
          </a:p>
          <a:p>
            <a:r>
              <a:rPr lang="cs-CZ" altLang="cs-CZ" sz="1600" b="1" u="sng" dirty="0"/>
              <a:t>K</a:t>
            </a:r>
            <a:r>
              <a:rPr lang="cs-CZ" altLang="cs-CZ" sz="1600" b="1" u="sng" dirty="0" smtClean="0"/>
              <a:t> </a:t>
            </a:r>
            <a:r>
              <a:rPr lang="cs-CZ" altLang="cs-CZ" sz="1600" b="1" u="sng" dirty="0"/>
              <a:t>první kontrole </a:t>
            </a:r>
            <a:r>
              <a:rPr lang="cs-CZ" altLang="cs-CZ" sz="1600" b="1" u="sng" dirty="0" smtClean="0"/>
              <a:t>výdajů</a:t>
            </a:r>
            <a:r>
              <a:rPr lang="cs-CZ" altLang="cs-CZ" sz="1600" b="1" dirty="0" smtClean="0"/>
              <a:t>:</a:t>
            </a:r>
          </a:p>
          <a:p>
            <a:endParaRPr lang="cs-CZ" altLang="cs-CZ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K</a:t>
            </a:r>
            <a:r>
              <a:rPr lang="cs-CZ" altLang="cs-CZ" sz="1600" dirty="0" smtClean="0"/>
              <a:t>opii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včetně příloh, kopii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a kopii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 – </a:t>
            </a:r>
            <a:r>
              <a:rPr lang="cs-CZ" altLang="cs-CZ" sz="1600" dirty="0" smtClean="0"/>
              <a:t>pokud není možné tyto dokumenty získat z monitorovacího systému </a:t>
            </a:r>
            <a:r>
              <a:rPr lang="cs-CZ" altLang="cs-CZ" sz="1600" dirty="0" err="1" smtClean="0"/>
              <a:t>eMS</a:t>
            </a:r>
            <a:endParaRPr lang="cs-CZ" altLang="cs-CZ" sz="1600" dirty="0" smtClean="0"/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a</a:t>
            </a:r>
            <a:r>
              <a:rPr lang="cs-CZ" altLang="cs-CZ" sz="1600" dirty="0"/>
              <a:t>) u neplátců DPH: Čestné prohlášení, že nejste plátci DPH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b</a:t>
            </a:r>
            <a:r>
              <a:rPr lang="cs-CZ" altLang="cs-CZ" sz="1600" dirty="0"/>
              <a:t>) u plátců DPH: Registraci plátce </a:t>
            </a:r>
            <a:r>
              <a:rPr lang="cs-CZ" altLang="cs-CZ" sz="1600" dirty="0" smtClean="0"/>
              <a:t>DPH; </a:t>
            </a:r>
            <a:r>
              <a:rPr lang="cs-CZ" altLang="cs-CZ" sz="1600" dirty="0"/>
              <a:t>v případě nárokování DPH, jako způsobilého výdaje, Prohlášení, že nemá nárok na odpočet DPH v rámci svého daňového </a:t>
            </a:r>
            <a:r>
              <a:rPr lang="cs-CZ" altLang="cs-CZ" sz="1600" dirty="0" smtClean="0"/>
              <a:t>přiznání</a:t>
            </a:r>
          </a:p>
          <a:p>
            <a:endParaRPr lang="cs-CZ" alt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D</a:t>
            </a:r>
            <a:r>
              <a:rPr lang="cs-CZ" altLang="cs-CZ" sz="1600" dirty="0" smtClean="0"/>
              <a:t>etailní </a:t>
            </a:r>
            <a:r>
              <a:rPr lang="cs-CZ" altLang="cs-CZ" sz="1600" dirty="0"/>
              <a:t>rozpočet jednotlivého projektového partnera dle rozpočtových kapitol a u Central </a:t>
            </a:r>
            <a:r>
              <a:rPr lang="cs-CZ" altLang="cs-CZ" sz="1600" dirty="0" err="1"/>
              <a:t>Europe</a:t>
            </a:r>
            <a:r>
              <a:rPr lang="cs-CZ" altLang="cs-CZ" sz="1600" dirty="0"/>
              <a:t> i dle </a:t>
            </a:r>
            <a:r>
              <a:rPr lang="cs-CZ" altLang="cs-CZ" sz="1600" dirty="0" smtClean="0"/>
              <a:t>WP, pokud </a:t>
            </a:r>
            <a:r>
              <a:rPr lang="cs-CZ" altLang="cs-CZ" sz="1600" dirty="0"/>
              <a:t>není </a:t>
            </a:r>
            <a:r>
              <a:rPr lang="cs-CZ" altLang="cs-CZ" sz="1600" dirty="0" err="1"/>
              <a:t>součásí</a:t>
            </a:r>
            <a:r>
              <a:rPr lang="cs-CZ" altLang="cs-CZ" sz="1600" dirty="0"/>
              <a:t>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form</a:t>
            </a:r>
            <a:endParaRPr lang="cs-CZ" altLang="cs-CZ" sz="1600" dirty="0" smtClean="0"/>
          </a:p>
          <a:p>
            <a:endParaRPr lang="cs-CZ" alt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Přehled </a:t>
            </a:r>
            <a:r>
              <a:rPr lang="cs-CZ" altLang="cs-CZ" sz="1600" dirty="0"/>
              <a:t>realizovaných a předpokládaných </a:t>
            </a:r>
            <a:r>
              <a:rPr lang="cs-CZ" altLang="cs-CZ" sz="1600" dirty="0" smtClean="0"/>
              <a:t>ZŘ</a:t>
            </a:r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P</a:t>
            </a:r>
            <a:r>
              <a:rPr lang="cs-CZ" altLang="cs-CZ" sz="1600" dirty="0" smtClean="0"/>
              <a:t>řehled </a:t>
            </a:r>
            <a:r>
              <a:rPr lang="cs-CZ" altLang="cs-CZ" sz="1600" dirty="0"/>
              <a:t>zaměstnanců na </a:t>
            </a:r>
            <a:r>
              <a:rPr lang="cs-CZ" altLang="cs-CZ" sz="1600" dirty="0" smtClean="0"/>
              <a:t>projektu</a:t>
            </a:r>
            <a:endParaRPr lang="cs-CZ" sz="1600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administrativní ověření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1600" b="1" u="sng" dirty="0"/>
              <a:t>K</a:t>
            </a:r>
            <a:r>
              <a:rPr lang="cs-CZ" altLang="cs-CZ" sz="1600" b="1" u="sng" dirty="0" smtClean="0"/>
              <a:t> </a:t>
            </a:r>
            <a:r>
              <a:rPr lang="cs-CZ" altLang="cs-CZ" sz="1600" b="1" u="sng" dirty="0"/>
              <a:t>první a každé další kontrole výdajů </a:t>
            </a:r>
            <a:r>
              <a:rPr lang="cs-CZ" altLang="cs-CZ" sz="1600" b="1" u="sng" dirty="0" smtClean="0"/>
              <a:t>partner </a:t>
            </a:r>
            <a:r>
              <a:rPr lang="cs-CZ" altLang="cs-CZ" sz="1600" b="1" u="sng" dirty="0"/>
              <a:t>předloží</a:t>
            </a:r>
            <a:r>
              <a:rPr lang="cs-CZ" altLang="cs-CZ" sz="1600" b="1" dirty="0"/>
              <a:t>:</a:t>
            </a:r>
          </a:p>
          <a:p>
            <a:pPr>
              <a:lnSpc>
                <a:spcPct val="80000"/>
              </a:lnSpc>
            </a:pPr>
            <a:endParaRPr lang="cs-CZ" altLang="cs-CZ" sz="1600" b="1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schválené změny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,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agreement</a:t>
            </a:r>
            <a:endParaRPr lang="cs-CZ" altLang="cs-CZ" sz="1600" dirty="0" smtClean="0"/>
          </a:p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 </a:t>
            </a:r>
            <a:r>
              <a:rPr lang="cs-CZ" altLang="cs-CZ" sz="1600" dirty="0"/>
              <a:t>případě změny aktualizovaný přehled realizovaných a předpokládaných ZŘ a přehled zaměstnanců na </a:t>
            </a:r>
            <a:r>
              <a:rPr lang="cs-CZ" altLang="cs-CZ" sz="1600" dirty="0" smtClean="0"/>
              <a:t>projekt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Tzv</a:t>
            </a:r>
            <a:r>
              <a:rPr lang="cs-CZ" altLang="cs-CZ" sz="1600" dirty="0"/>
              <a:t>. zprávu o průběhu projektu </a:t>
            </a:r>
            <a:r>
              <a:rPr lang="cs-CZ" altLang="cs-CZ" sz="1600" dirty="0" smtClean="0"/>
              <a:t>(Partner </a:t>
            </a:r>
            <a:r>
              <a:rPr lang="cs-CZ" altLang="cs-CZ" sz="1600" dirty="0" err="1" smtClean="0"/>
              <a:t>progress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report) </a:t>
            </a:r>
            <a:r>
              <a:rPr lang="cs-CZ" altLang="cs-CZ" sz="1600" dirty="0" smtClean="0"/>
              <a:t>, jejíž součásti je i soupiska výdajů/List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Expenditure</a:t>
            </a:r>
            <a:r>
              <a:rPr lang="cs-CZ" altLang="cs-CZ" sz="1600" dirty="0" smtClean="0"/>
              <a:t> prostřednictvím monitorovacího </a:t>
            </a:r>
            <a:r>
              <a:rPr lang="cs-CZ" altLang="cs-CZ" sz="1600" dirty="0"/>
              <a:t>systému </a:t>
            </a:r>
            <a:r>
              <a:rPr lang="cs-CZ" altLang="cs-CZ" sz="1600" dirty="0" err="1" smtClean="0"/>
              <a:t>eMS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(v případě, že to není možné, pak fyzicky ve 2paré a elektronicky na adresu příslušného Kontrolora</a:t>
            </a:r>
            <a:r>
              <a:rPr lang="cs-CZ" altLang="cs-CZ" sz="1600" dirty="0" smtClean="0"/>
              <a:t>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informace </a:t>
            </a:r>
            <a:r>
              <a:rPr lang="cs-CZ" altLang="cs-CZ" sz="1600" dirty="0"/>
              <a:t>o změnách kontaktních údajů partnera, statutárního zástupce nebo kontaktní osoby včetně případných příslušných jmenovacích listin, plných mocí a pověřovacích dekretů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769</TotalTime>
  <Words>1642</Words>
  <Application>Microsoft Office PowerPoint</Application>
  <PresentationFormat>Předvádění na obrazovce (4:3)</PresentationFormat>
  <Paragraphs>262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8" baseType="lpstr">
      <vt:lpstr>Arial</vt:lpstr>
      <vt:lpstr>Calibri</vt:lpstr>
      <vt:lpstr>sablona_centrum_2016</vt:lpstr>
      <vt:lpstr>Seminář „Kontrola výdajů“ v rámci programu Interreg CENTRAL EUROPE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 časový průběh kontroly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kontroly– administrativní ověření</vt:lpstr>
      <vt:lpstr>Metody a výkon kontroly výdajů – administrativní ověření – vzorek kontroly 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 „shrnutí“</vt:lpstr>
      <vt:lpstr>Metody a výkon kontroly– povinnosti partnerů „shrnutí“</vt:lpstr>
      <vt:lpstr>Metody a výkon kontroly– povinnosti partnerů - PUBLICITA</vt:lpstr>
      <vt:lpstr>Metody a výkon kontroly– povinnosti partnerů - PUBLICITA</vt:lpstr>
      <vt:lpstr>Metody a výkon kontroly– povinnosti partnerů - PUBLICITA</vt:lpstr>
      <vt:lpstr>Děkuji za pozornost   Ing. Petra Janošová Centrum pro regionální rozvoj České republiky Odbor Evropské územní spolupráce U Nákladového nádraží 3144/4 130 00 Praha 3 M: +420 735 199 213 T: +420 225 855 412 E: petra.janosova@crr.cz  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Janošová Petra</cp:lastModifiedBy>
  <cp:revision>87</cp:revision>
  <cp:lastPrinted>2019-02-14T06:03:28Z</cp:lastPrinted>
  <dcterms:created xsi:type="dcterms:W3CDTF">2016-05-13T07:19:23Z</dcterms:created>
  <dcterms:modified xsi:type="dcterms:W3CDTF">2019-02-21T11:45:55Z</dcterms:modified>
</cp:coreProperties>
</file>