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  <p:sldMasterId id="2147483660" r:id="rId2"/>
  </p:sldMasterIdLst>
  <p:notesMasterIdLst>
    <p:notesMasterId r:id="rId11"/>
  </p:notesMasterIdLst>
  <p:sldIdLst>
    <p:sldId id="313" r:id="rId3"/>
    <p:sldId id="266" r:id="rId4"/>
    <p:sldId id="330" r:id="rId5"/>
    <p:sldId id="331" r:id="rId6"/>
    <p:sldId id="345" r:id="rId7"/>
    <p:sldId id="342" r:id="rId8"/>
    <p:sldId id="343" r:id="rId9"/>
    <p:sldId id="341" r:id="rId10"/>
  </p:sldIdLst>
  <p:sldSz cx="12192000" cy="6858000"/>
  <p:notesSz cx="6797675" cy="9926638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86CCCC"/>
    <a:srgbClr val="012E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větlý sty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2832" autoAdjust="0"/>
  </p:normalViewPr>
  <p:slideViewPr>
    <p:cSldViewPr snapToGrid="0" snapToObjects="1">
      <p:cViewPr varScale="1">
        <p:scale>
          <a:sx n="106" d="100"/>
          <a:sy n="106" d="100"/>
        </p:scale>
        <p:origin x="100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cs-CZ" sz="1400" dirty="0">
                <a:solidFill>
                  <a:schemeClr val="tx1"/>
                </a:solidFill>
                <a:latin typeface="+mn-lt"/>
              </a:rPr>
              <a:t>Alokace</a:t>
            </a:r>
            <a:r>
              <a:rPr lang="cs-CZ" sz="1400" baseline="0" dirty="0">
                <a:solidFill>
                  <a:schemeClr val="tx1"/>
                </a:solidFill>
                <a:latin typeface="+mn-lt"/>
              </a:rPr>
              <a:t> mil. EUR</a:t>
            </a:r>
            <a:endParaRPr lang="en-US" sz="1400" dirty="0">
              <a:solidFill>
                <a:schemeClr val="tx1"/>
              </a:solidFill>
              <a:latin typeface="+mn-lt"/>
            </a:endParaRPr>
          </a:p>
        </c:rich>
      </c:tx>
      <c:layout>
        <c:manualLayout>
          <c:xMode val="edge"/>
          <c:yMode val="edge"/>
          <c:x val="0.7510189748728261"/>
          <c:y val="0.245581892163536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5162971416880611"/>
          <c:y val="6.6595593435209044E-2"/>
          <c:w val="0.5102381341455644"/>
          <c:h val="0.86310753040195354"/>
        </c:manualLayout>
      </c:layout>
      <c:pieChart>
        <c:varyColors val="1"/>
        <c:ser>
          <c:idx val="0"/>
          <c:order val="0"/>
          <c:tx>
            <c:strRef>
              <c:f>List1!$B$17:$B$20</c:f>
              <c:strCache>
                <c:ptCount val="4"/>
                <c:pt idx="0">
                  <c:v>114,6</c:v>
                </c:pt>
                <c:pt idx="1">
                  <c:v>52</c:v>
                </c:pt>
                <c:pt idx="2">
                  <c:v>3,4</c:v>
                </c:pt>
                <c:pt idx="3">
                  <c:v>67,2</c:v>
                </c:pt>
              </c:strCache>
            </c:strRef>
          </c:tx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43-4AC1-A301-80A9DD91751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43-4AC1-A301-80A9DD917512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43-4AC1-A301-80A9DD917512}"/>
              </c:ext>
            </c:extLst>
          </c:dPt>
          <c:dPt>
            <c:idx val="3"/>
            <c:bubble3D val="0"/>
            <c:spPr>
              <a:gradFill>
                <a:gsLst>
                  <a:gs pos="100000">
                    <a:schemeClr val="accent1">
                      <a:lumMod val="60000"/>
                      <a:lumMod val="60000"/>
                      <a:lumOff val="40000"/>
                    </a:schemeClr>
                  </a:gs>
                  <a:gs pos="0">
                    <a:schemeClr val="accent1">
                      <a:lumMod val="60000"/>
                    </a:schemeClr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43-4AC1-A301-80A9DD917512}"/>
              </c:ext>
            </c:extLst>
          </c:dPt>
          <c:dLbls>
            <c:dLbl>
              <c:idx val="0"/>
              <c:layout>
                <c:manualLayout>
                  <c:x val="-1.4305558084789994E-2"/>
                  <c:y val="4.1415550919767646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1. výzva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043-4AC1-A301-80A9DD917512}"/>
                </c:ext>
              </c:extLst>
            </c:dLbl>
            <c:dLbl>
              <c:idx val="1"/>
              <c:layout>
                <c:manualLayout>
                  <c:x val="2.3842596807983176E-3"/>
                  <c:y val="-1.656622036790705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2. výzva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043-4AC1-A301-80A9DD917512}"/>
                </c:ext>
              </c:extLst>
            </c:dLbl>
            <c:dLbl>
              <c:idx val="2"/>
              <c:layout>
                <c:manualLayout>
                  <c:x val="7.6817585301837271E-3"/>
                  <c:y val="-3.063575386410032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Seed</a:t>
                    </a:r>
                    <a:r>
                      <a:rPr lang="en-US" baseline="0"/>
                      <a:t> Money Facility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043-4AC1-A301-80A9DD91751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ostatní</a:t>
                    </a:r>
                    <a:r>
                      <a:rPr lang="en-US" baseline="0"/>
                      <a:t> výzvy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043-4AC1-A301-80A9DD9175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List1!$B$17:$B$21</c:f>
              <c:numCache>
                <c:formatCode>General</c:formatCode>
                <c:ptCount val="5"/>
                <c:pt idx="0">
                  <c:v>114.6</c:v>
                </c:pt>
                <c:pt idx="1">
                  <c:v>52</c:v>
                </c:pt>
                <c:pt idx="2">
                  <c:v>3.4</c:v>
                </c:pt>
                <c:pt idx="3">
                  <c:v>67.2</c:v>
                </c:pt>
                <c:pt idx="4">
                  <c:v>237.2</c:v>
                </c:pt>
              </c:numCache>
            </c:numRef>
          </c:cat>
          <c:val>
            <c:numRef>
              <c:f>List1!$B$17:$B$20</c:f>
              <c:numCache>
                <c:formatCode>General</c:formatCode>
                <c:ptCount val="4"/>
                <c:pt idx="0">
                  <c:v>114.6</c:v>
                </c:pt>
                <c:pt idx="1">
                  <c:v>52</c:v>
                </c:pt>
                <c:pt idx="2">
                  <c:v>3.4</c:v>
                </c:pt>
                <c:pt idx="3">
                  <c:v>67.2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043-4AC1-A301-80A9DD91751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066790341599348"/>
          <c:y val="0.34148864003237628"/>
          <c:w val="0.16322090988626423"/>
          <c:h val="0.33486876640419949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3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C32CC-AE2F-4A5F-A7C4-ECD17DC5443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8D78A-A576-435A-A84D-FBE992D1F2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03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8D78A-A576-435A-A84D-FBE992D1F2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677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66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222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284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127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66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067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B8D78A-A576-435A-A84D-FBE992D1F2E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799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3EB26-1196-16AC-7A77-3F69BE9B7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2DAE5-DF93-6DBD-8901-AF7DDC301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3D2B8-F5B9-C97C-7797-4C72895BE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CBD45-18B5-C0F1-077F-7D07270CC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C893E-DCB5-DD44-F44D-97F7605A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5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7921-525B-EB79-C45E-EE3AB05A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29FB5-D123-DBC5-DFF0-F7253896C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EBC7E-51F9-D665-C850-204F084A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4E15B-26E4-1A1B-3807-A132FA5E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2576E-42AF-0063-15A3-03BE7962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02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BCC85-076D-6B4C-4057-2DBDB30A09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C1C4CB-81E5-71B3-454C-4E26D4035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FC5F2-E0A8-B235-8DFF-D980B0DF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416C4-EC82-64A2-D8DC-677583FD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F8336-171A-BB85-5B94-454D8DC1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99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71531" y="4581129"/>
            <a:ext cx="9409045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14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871531" y="1988841"/>
            <a:ext cx="9710869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pic>
        <p:nvPicPr>
          <p:cNvPr id="19" name="Obrázek 18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1371" y="692697"/>
            <a:ext cx="3356531" cy="66247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Podnadpis 2"/>
          <p:cNvSpPr txBox="1">
            <a:spLocks/>
          </p:cNvSpPr>
          <p:nvPr userDrawn="1"/>
        </p:nvSpPr>
        <p:spPr>
          <a:xfrm>
            <a:off x="1871531" y="3789041"/>
            <a:ext cx="9612245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312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</p:spTree>
    <p:extLst>
      <p:ext uri="{BB962C8B-B14F-4D97-AF65-F5344CB8AC3E}">
        <p14:creationId xmlns:p14="http://schemas.microsoft.com/office/powerpoint/2010/main" val="105034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27381" y="1916832"/>
            <a:ext cx="11055019" cy="4536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FontTx/>
              <a:buNone/>
              <a:defRPr sz="336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88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216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216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7" name="Obrázek 6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3392" y="620687"/>
            <a:ext cx="2688299" cy="53058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527381" y="1412776"/>
            <a:ext cx="11055019" cy="504056"/>
          </a:xfrm>
          <a:prstGeom prst="rect">
            <a:avLst/>
          </a:prstGeom>
        </p:spPr>
        <p:txBody>
          <a:bodyPr anchor="t"/>
          <a:lstStyle>
            <a:lvl1pPr algn="l">
              <a:defRPr sz="384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273851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27381" y="1484784"/>
            <a:ext cx="11055019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buFontTx/>
              <a:buNone/>
              <a:defRPr sz="336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88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216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216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23391" y="620689"/>
            <a:ext cx="2688300" cy="5305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3904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672C-1336-4791-429F-DD22FF7F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E2104-A1EC-671F-A1F4-AE9B64769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66E07-AFBC-0194-206A-08EE1BA06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854F3-A48B-EECB-0451-0BCF437C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F9CC8-A368-D4FA-DB93-67A7A3B7E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14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FBF8-A680-8104-B441-9AC17E1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0632F-9B48-B821-98F1-5F0932A7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3637D-69E2-D11A-6168-30C12512C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12803-1DAE-C754-BCCC-9B203E50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430C6-6ADE-5C13-9F53-1A880F626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706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706C-1267-CCEE-5722-F591AD10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D8AB9-8166-7AC8-ABAB-CBD96FA17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9FE11-0167-194C-15C5-7636C0DAEB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C786B-2769-DE38-A718-97BFE13B9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7CC91-1680-B851-C605-5EDD09EC1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7A93AB-AFDA-B590-70A4-B53335549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116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632DB-12F1-E199-61DC-B10515DC7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954E6-0B6A-28DF-F471-FF825EC81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0A220-8A31-66B0-2833-DBA100E22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8A8916-09ED-5F5D-9CF8-9C959AE691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5DDE32-E53D-C3F4-F848-A9B7E6544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0AA18B-185C-E9CC-B38F-58063012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D33D08-8B87-9384-ECDE-C640AC93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660CFB-E1DE-E99C-196A-ACFCB94F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26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DF918-8A26-090E-A298-BA726C310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97B50-9734-F2D4-1666-BBCE1196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D620E3-F89C-E332-80C2-1581B123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E89E2-FA96-CF92-845F-3C137E74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26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CAD80-BDF5-29C3-BC81-16AFE7534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7CB78-2049-0A05-20E0-1135AEFF9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554CB-A97A-E4FA-BB69-FB677AE7A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95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716F-A135-9408-84CD-1178AC4E7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6E5BD-ABC2-556C-56E4-EEC97B3C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93B45-2991-EB1E-13E3-B1917C1AB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EE27F-3293-73BE-251A-6891EFF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2C2AA-97FE-1212-DEB8-6F037146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66AAB9-084B-E4B7-1289-8E6A15956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86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BBF9-157B-B057-C7B6-DAAD5393B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FB2DD-770E-979C-3057-BA9210CA9F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4A13C-3C3B-DE31-B888-15503AF1C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08AF7-A1AA-EE75-7C9A-6C2B45E6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139C82-10FF-C9C9-73D4-97843E417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E32FD-B83F-DC59-D0DE-0DC5B30E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34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E30FDF-0CAD-C3FE-0391-689B65A73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6745D-D9AA-4F86-9050-43981A504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DD22E-38CF-228D-8875-76D0913DA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F25AD-CB4F-3147-AAB7-8E1CA73C82AD}" type="datetimeFigureOut">
              <a:rPr lang="en-GB" smtClean="0"/>
              <a:t>25/02/2025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3F3F4-C534-CF96-C583-2F65C3D6A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888F8-9715-4316-B9E2-3D08AC8EC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9B606-BBD8-954A-A0A1-D240118F2E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1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podtisk_modry.emf"/>
          <p:cNvPicPr>
            <a:picLocks noChangeAspect="1"/>
          </p:cNvPicPr>
          <p:nvPr userDrawn="1"/>
        </p:nvPicPr>
        <p:blipFill>
          <a:blip r:embed="rId5" cstate="print"/>
          <a:srcRect l="17008" b="8622"/>
          <a:stretch>
            <a:fillRect/>
          </a:stretch>
        </p:blipFill>
        <p:spPr>
          <a:xfrm>
            <a:off x="5" y="1988842"/>
            <a:ext cx="9840412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 userDrawn="1"/>
        </p:nvSpPr>
        <p:spPr>
          <a:xfrm>
            <a:off x="0" y="2"/>
            <a:ext cx="12192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160" dirty="0">
              <a:noFill/>
            </a:endParaRPr>
          </a:p>
        </p:txBody>
      </p:sp>
      <p:sp>
        <p:nvSpPr>
          <p:cNvPr id="9" name="Obdélník 8"/>
          <p:cNvSpPr/>
          <p:nvPr userDrawn="1"/>
        </p:nvSpPr>
        <p:spPr>
          <a:xfrm>
            <a:off x="0" y="260650"/>
            <a:ext cx="12192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160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61655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1097280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interreg-danube.e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otaceeu.cz/cs/evropske-fondy-v-cr/kohezni-politika-po-roce-2020/programy/programy-nadnarodni-a-meziregionalni-spoluprace/interreg-danube-(2021-2027)" TargetMode="External"/><Relationship Id="rId5" Type="http://schemas.openxmlformats.org/officeDocument/2006/relationships/hyperlink" Target="mailto:nadnarodni@mmr.cz" TargetMode="Externa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000D1-B531-495A-6EB6-67799FB61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76" y="2828405"/>
            <a:ext cx="5670134" cy="1622845"/>
          </a:xfrm>
        </p:spPr>
        <p:txBody>
          <a:bodyPr>
            <a:noAutofit/>
          </a:bodyPr>
          <a:lstStyle/>
          <a:p>
            <a:pPr algn="l"/>
            <a:br>
              <a:rPr lang="cs-CZ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cs-CZ" sz="4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3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DANUBE Region Programme</a:t>
            </a:r>
            <a:br>
              <a:rPr lang="cs-CZ" sz="3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3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 – 2027 </a:t>
            </a:r>
            <a:endParaRPr lang="en-GB" sz="36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ázek 3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DAAF00FC-750E-1A78-3D54-85D21E0F0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903" y="6055146"/>
            <a:ext cx="2161032" cy="466344"/>
          </a:xfrm>
          <a:prstGeom prst="rect">
            <a:avLst/>
          </a:prstGeom>
        </p:spPr>
      </p:pic>
      <p:pic>
        <p:nvPicPr>
          <p:cNvPr id="6" name="Obrázek 5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B8B0269E-07A6-6880-3562-9790ACD73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096000" cy="136904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6E19BA40-BEA0-F954-7899-2568B1EDCF23}"/>
              </a:ext>
            </a:extLst>
          </p:cNvPr>
          <p:cNvSpPr txBox="1"/>
          <p:nvPr/>
        </p:nvSpPr>
        <p:spPr>
          <a:xfrm>
            <a:off x="303376" y="5736659"/>
            <a:ext cx="3043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b="1" dirty="0">
                <a:ea typeface="Open Sans Semibold" panose="020B0606030504020204" pitchFamily="34" charset="0"/>
                <a:cs typeface="Open Sans Semibold" panose="020B0606030504020204" pitchFamily="34" charset="0"/>
              </a:rPr>
              <a:t>Adéla Kiššová</a:t>
            </a:r>
            <a:endParaRPr lang="en-US" sz="1300" b="1" dirty="0"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r>
              <a:rPr lang="cs-CZ" sz="1300" dirty="0">
                <a:ea typeface="Open Sans" panose="020B0606030504020204" pitchFamily="34" charset="0"/>
                <a:cs typeface="Open Sans" panose="020B0606030504020204" pitchFamily="34" charset="0"/>
              </a:rPr>
              <a:t>Odbor evropské územní spolupráce MMR</a:t>
            </a:r>
            <a:endParaRPr lang="en-GB" sz="13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79FCAFB2-A85B-6C9A-83E2-95BBB9F22302}"/>
              </a:ext>
            </a:extLst>
          </p:cNvPr>
          <p:cNvSpPr txBox="1"/>
          <p:nvPr/>
        </p:nvSpPr>
        <p:spPr>
          <a:xfrm>
            <a:off x="374397" y="6229102"/>
            <a:ext cx="2161032" cy="292388"/>
          </a:xfrm>
          <a:prstGeom prst="rect">
            <a:avLst/>
          </a:prstGeom>
          <a:solidFill>
            <a:srgbClr val="034EA2"/>
          </a:solidFill>
          <a:ln>
            <a:solidFill>
              <a:srgbClr val="034EA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3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26. února </a:t>
            </a:r>
            <a:r>
              <a:rPr lang="en-US" sz="13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cs-CZ" sz="13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  <a:r>
              <a:rPr lang="en-US" sz="13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427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mapa&#10;&#10;Popis byl vytvořen automaticky">
            <a:extLst>
              <a:ext uri="{FF2B5EF4-FFF2-40B4-BE49-F238E27FC236}">
                <a16:creationId xmlns:a16="http://schemas.microsoft.com/office/drawing/2014/main" id="{4359F8A9-B36A-42DF-9BFA-4C1058C2A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917" y="2504521"/>
            <a:ext cx="5112190" cy="435347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38887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ileron" pitchFamily="2" charset="77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0599114" y="3663026"/>
            <a:ext cx="1464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 EU států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Rakousko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Bulharsko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Chorvatsko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Česká </a:t>
            </a:r>
            <a:r>
              <a:rPr kumimoji="0" lang="cs-CZ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republia</a:t>
            </a:r>
            <a:endParaRPr kumimoji="0" lang="cs-CZ" sz="1000" b="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Německo (Bavorsko, Bádensko-Württembersko)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Maďarsko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Rumunsko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Slovensko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Slovinsko</a:t>
            </a:r>
            <a:endParaRPr kumimoji="0" lang="cs-CZ" sz="10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82C59AD-89F6-01DD-3460-351447CF56B0}"/>
              </a:ext>
            </a:extLst>
          </p:cNvPr>
          <p:cNvSpPr txBox="1"/>
          <p:nvPr/>
        </p:nvSpPr>
        <p:spPr>
          <a:xfrm>
            <a:off x="10599114" y="5636642"/>
            <a:ext cx="1438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 mimo EU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Bosna a Hercegovina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Moldavsko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Černá Hora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Srbsko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0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Ukrajina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F845CE8-34C5-72D4-08D8-DE3FAB08AD3D}"/>
              </a:ext>
            </a:extLst>
          </p:cNvPr>
          <p:cNvSpPr txBox="1"/>
          <p:nvPr/>
        </p:nvSpPr>
        <p:spPr>
          <a:xfrm>
            <a:off x="819316" y="2109943"/>
            <a:ext cx="9664523" cy="1530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nadnárodní spolupráce v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dunajském makroregionu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- 14 států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řídící orgán – Ministerstvo pro veřejnou správu a regionální rozvoj Maďarska, Budapešť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rozpočet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224,1 mil. EUR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ERDF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období 2021-2027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tematické oblasti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5BAB058-C778-4704-59B1-5B7084AEAE03}"/>
              </a:ext>
            </a:extLst>
          </p:cNvPr>
          <p:cNvSpPr txBox="1"/>
          <p:nvPr/>
        </p:nvSpPr>
        <p:spPr>
          <a:xfrm>
            <a:off x="6613472" y="582902"/>
            <a:ext cx="4704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</a:t>
            </a:r>
            <a:r>
              <a:rPr kumimoji="0" 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region </a:t>
            </a:r>
            <a:r>
              <a:rPr kumimoji="0" 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barriers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a region </a:t>
            </a:r>
            <a:r>
              <a:rPr kumimoji="0" 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cs-CZ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flows</a:t>
            </a: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</a:p>
        </p:txBody>
      </p:sp>
      <p:pic>
        <p:nvPicPr>
          <p:cNvPr id="2" name="Obrázek 1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DA3CFC0F-0B46-41A0-AB1E-F160F0BED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6308FA4-B7E4-992D-09AD-B09D6F26A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76065" r="75411" b="3954"/>
          <a:stretch/>
        </p:blipFill>
        <p:spPr bwMode="auto">
          <a:xfrm>
            <a:off x="4015319" y="4092225"/>
            <a:ext cx="991763" cy="9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F6EE10D-E849-D610-66BA-E03CDC6D2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5" t="4974" r="75207" b="75252"/>
          <a:stretch/>
        </p:blipFill>
        <p:spPr bwMode="auto">
          <a:xfrm>
            <a:off x="834637" y="4080744"/>
            <a:ext cx="925962" cy="90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958AE8E0-F586-E7EF-ECE2-D01955FB3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27416" r="75211" b="52553"/>
          <a:stretch/>
        </p:blipFill>
        <p:spPr bwMode="auto">
          <a:xfrm>
            <a:off x="1876795" y="4072319"/>
            <a:ext cx="961747" cy="9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863D4CCC-AD32-936D-6458-D49CEE71E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1720" r="75226" b="28006"/>
          <a:stretch/>
        </p:blipFill>
        <p:spPr bwMode="auto">
          <a:xfrm>
            <a:off x="2955354" y="4082272"/>
            <a:ext cx="991760" cy="95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63384A9-A588-91C3-A5FB-52ED5A0C8FBD}"/>
              </a:ext>
            </a:extLst>
          </p:cNvPr>
          <p:cNvSpPr txBox="1"/>
          <p:nvPr/>
        </p:nvSpPr>
        <p:spPr>
          <a:xfrm>
            <a:off x="850995" y="5011430"/>
            <a:ext cx="811058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50" b="1" dirty="0" err="1">
                <a:solidFill>
                  <a:srgbClr val="86CC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Smarter</a:t>
            </a:r>
            <a:endParaRPr lang="en-GB" sz="1150" i="1" dirty="0">
              <a:solidFill>
                <a:srgbClr val="86CC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FC02DBE-6755-72AA-6BF5-EBA64176FEF7}"/>
              </a:ext>
            </a:extLst>
          </p:cNvPr>
          <p:cNvSpPr txBox="1"/>
          <p:nvPr/>
        </p:nvSpPr>
        <p:spPr>
          <a:xfrm>
            <a:off x="1647322" y="5011430"/>
            <a:ext cx="137058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150" b="1" dirty="0" err="1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Greener</a:t>
            </a:r>
            <a:r>
              <a:rPr lang="cs-CZ" sz="1150" b="1" dirty="0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algn="ctr"/>
            <a:r>
              <a:rPr lang="cs-CZ" sz="1150" b="1" dirty="0" err="1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</a:t>
            </a:r>
            <a:r>
              <a:rPr lang="cs-CZ" sz="1150" b="1" dirty="0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150" b="1" dirty="0" err="1">
                <a:solidFill>
                  <a:srgbClr val="92D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carbon</a:t>
            </a:r>
            <a:endParaRPr lang="cs-CZ" sz="1150" dirty="0">
              <a:solidFill>
                <a:srgbClr val="92D0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29C102F3-4D89-BDD0-B398-99416EA75629}"/>
              </a:ext>
            </a:extLst>
          </p:cNvPr>
          <p:cNvSpPr txBox="1"/>
          <p:nvPr/>
        </p:nvSpPr>
        <p:spPr>
          <a:xfrm>
            <a:off x="2875207" y="5011430"/>
            <a:ext cx="1152053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15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</a:t>
            </a:r>
            <a:r>
              <a:rPr lang="cs-CZ" sz="115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</a:t>
            </a:r>
            <a:r>
              <a:rPr lang="cs-CZ" sz="115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cs-CZ" sz="1150" b="1" dirty="0" err="1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inclusive</a:t>
            </a:r>
            <a:endParaRPr lang="cs-CZ" sz="115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C20191F-2E8B-DFBF-DD27-BCB83F48834C}"/>
              </a:ext>
            </a:extLst>
          </p:cNvPr>
          <p:cNvSpPr txBox="1"/>
          <p:nvPr/>
        </p:nvSpPr>
        <p:spPr>
          <a:xfrm>
            <a:off x="3966569" y="5011430"/>
            <a:ext cx="1121985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150" b="1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Better</a:t>
            </a:r>
            <a:endParaRPr lang="cs-CZ" sz="115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cs-CZ" sz="1150" b="1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Cooperation</a:t>
            </a:r>
            <a:r>
              <a:rPr lang="cs-CZ" sz="115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s-CZ" sz="1150" b="1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Governance</a:t>
            </a:r>
            <a:endParaRPr lang="cs-CZ" sz="115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52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262678" y="1223958"/>
            <a:ext cx="932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Výsledky 2. výzvy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27. 11. 2023 - 3. 4. 2024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C6D296F-8DF6-0C9E-7EFD-D3D03379304C}"/>
              </a:ext>
            </a:extLst>
          </p:cNvPr>
          <p:cNvSpPr txBox="1"/>
          <p:nvPr/>
        </p:nvSpPr>
        <p:spPr>
          <a:xfrm>
            <a:off x="814969" y="4333514"/>
            <a:ext cx="4896812" cy="18996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u="sng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kumimoji="0" lang="pl-PL" sz="1600" b="1" i="0" u="sng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rojekty z 2. výzvy schváleny 17. 12. 2024</a:t>
            </a:r>
            <a:endParaRPr lang="pl-PL" sz="16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rozpočet programu 224,1 mi</a:t>
            </a:r>
            <a:r>
              <a:rPr lang="pl-PL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l. EUR</a:t>
            </a:r>
            <a:endParaRPr lang="pl-PL" sz="16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alokace na 2. výzvu 52 mil. EUR</a:t>
            </a: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2,2 mil. EUR pro CZ PP/LP</a:t>
            </a: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realizace projektů od března 2025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2457CA01-75C8-91E2-1E7D-47227EA9F7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312593"/>
              </p:ext>
            </p:extLst>
          </p:nvPr>
        </p:nvGraphicFramePr>
        <p:xfrm>
          <a:off x="6562021" y="4083113"/>
          <a:ext cx="5305332" cy="2774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ulka 5">
            <a:extLst>
              <a:ext uri="{FF2B5EF4-FFF2-40B4-BE49-F238E27FC236}">
                <a16:creationId xmlns:a16="http://schemas.microsoft.com/office/drawing/2014/main" id="{4A7544F9-5644-508F-0AAB-8CF2718F8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537293"/>
              </p:ext>
            </p:extLst>
          </p:nvPr>
        </p:nvGraphicFramePr>
        <p:xfrm>
          <a:off x="3120344" y="2140762"/>
          <a:ext cx="5951312" cy="1542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828">
                  <a:extLst>
                    <a:ext uri="{9D8B030D-6E8A-4147-A177-3AD203B41FA5}">
                      <a16:colId xmlns:a16="http://schemas.microsoft.com/office/drawing/2014/main" val="3911158516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3421614339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116033030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735519650"/>
                    </a:ext>
                  </a:extLst>
                </a:gridCol>
              </a:tblGrid>
              <a:tr h="818384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Předloženo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Schváleno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s CZ účastí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CZ PP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66796"/>
                  </a:ext>
                </a:extLst>
              </a:tr>
              <a:tr h="72406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42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957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7511972-EBFB-3E67-72B0-E5DE3807AA7A}"/>
              </a:ext>
            </a:extLst>
          </p:cNvPr>
          <p:cNvSpPr txBox="1"/>
          <p:nvPr/>
        </p:nvSpPr>
        <p:spPr>
          <a:xfrm>
            <a:off x="1262678" y="1218815"/>
            <a:ext cx="932906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Výsledky 2. výzvy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27. 11. 2023 - 3. 4. 2024 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CD66AAB1-63FE-9D44-BE3E-8E60AD479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690566"/>
              </p:ext>
            </p:extLst>
          </p:nvPr>
        </p:nvGraphicFramePr>
        <p:xfrm>
          <a:off x="3120344" y="2439212"/>
          <a:ext cx="5951312" cy="2601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828">
                  <a:extLst>
                    <a:ext uri="{9D8B030D-6E8A-4147-A177-3AD203B41FA5}">
                      <a16:colId xmlns:a16="http://schemas.microsoft.com/office/drawing/2014/main" val="3911158516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3421614339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116033030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735519650"/>
                    </a:ext>
                  </a:extLst>
                </a:gridCol>
              </a:tblGrid>
              <a:tr h="1145960">
                <a:tc>
                  <a:txBody>
                    <a:bodyPr/>
                    <a:lstStyle/>
                    <a:p>
                      <a:pPr algn="ctr"/>
                      <a:endParaRPr lang="cs-CZ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66796"/>
                  </a:ext>
                </a:extLst>
              </a:tr>
              <a:tr h="362034"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Smarter</a:t>
                      </a:r>
                      <a:endParaRPr lang="cs-CZ" sz="1400" b="1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86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Greener</a:t>
                      </a:r>
                      <a:r>
                        <a:rPr lang="cs-CZ" sz="14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Low</a:t>
                      </a:r>
                      <a:r>
                        <a:rPr lang="cs-CZ" sz="14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carbon</a:t>
                      </a:r>
                      <a:endParaRPr lang="cs-CZ" sz="1400" b="1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More </a:t>
                      </a:r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social</a:t>
                      </a:r>
                      <a:r>
                        <a:rPr lang="cs-CZ" sz="14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and </a:t>
                      </a:r>
                      <a:r>
                        <a:rPr lang="cs-CZ" sz="1400" b="1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inclusive</a:t>
                      </a:r>
                      <a:endParaRPr lang="cs-CZ" sz="1400" b="1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Better Cooperation Governance</a:t>
                      </a:r>
                      <a:endParaRPr lang="cs-CZ" sz="14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34E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42655"/>
                  </a:ext>
                </a:extLst>
              </a:tr>
              <a:tr h="362034"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350380"/>
                  </a:ext>
                </a:extLst>
              </a:tr>
              <a:tr h="362034"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023315"/>
                  </a:ext>
                </a:extLst>
              </a:tr>
            </a:tbl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98AF3B1A-A843-574A-0D6B-2E8E1F9464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7" t="76065" r="75411" b="3954"/>
          <a:stretch/>
        </p:blipFill>
        <p:spPr bwMode="auto">
          <a:xfrm>
            <a:off x="7813714" y="2487051"/>
            <a:ext cx="1042625" cy="9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9AEE9DC4-98AF-9734-8565-998502C0BD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5" t="4974" r="75207" b="75252"/>
          <a:stretch/>
        </p:blipFill>
        <p:spPr bwMode="auto">
          <a:xfrm>
            <a:off x="3388965" y="2500093"/>
            <a:ext cx="961747" cy="93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648E753-E005-82BD-0A45-884973F971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7" t="27416" r="75211" b="52553"/>
          <a:stretch/>
        </p:blipFill>
        <p:spPr bwMode="auto">
          <a:xfrm>
            <a:off x="4914111" y="2505409"/>
            <a:ext cx="961747" cy="9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505DA24-AC83-04F2-B5D3-0B9E1F5A2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1720" r="75226" b="28006"/>
          <a:stretch/>
        </p:blipFill>
        <p:spPr bwMode="auto">
          <a:xfrm>
            <a:off x="6316144" y="2509323"/>
            <a:ext cx="1019374" cy="97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E4352F02-EC8A-318F-CAA1-10419A110027}"/>
              </a:ext>
            </a:extLst>
          </p:cNvPr>
          <p:cNvSpPr txBox="1"/>
          <p:nvPr/>
        </p:nvSpPr>
        <p:spPr>
          <a:xfrm>
            <a:off x="1999424" y="4731244"/>
            <a:ext cx="1120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 CZ účastí</a:t>
            </a:r>
            <a:endParaRPr lang="cs-CZ" sz="1400" dirty="0">
              <a:solidFill>
                <a:srgbClr val="03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45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262678" y="1236668"/>
            <a:ext cx="9329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+ 2. výzva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5AE6B053-5206-DD3A-205C-2A970A937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473061"/>
              </p:ext>
            </p:extLst>
          </p:nvPr>
        </p:nvGraphicFramePr>
        <p:xfrm>
          <a:off x="2153217" y="2138844"/>
          <a:ext cx="7885566" cy="2990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231">
                  <a:extLst>
                    <a:ext uri="{9D8B030D-6E8A-4147-A177-3AD203B41FA5}">
                      <a16:colId xmlns:a16="http://schemas.microsoft.com/office/drawing/2014/main" val="739968019"/>
                    </a:ext>
                  </a:extLst>
                </a:gridCol>
                <a:gridCol w="1288231">
                  <a:extLst>
                    <a:ext uri="{9D8B030D-6E8A-4147-A177-3AD203B41FA5}">
                      <a16:colId xmlns:a16="http://schemas.microsoft.com/office/drawing/2014/main" val="3911158516"/>
                    </a:ext>
                  </a:extLst>
                </a:gridCol>
                <a:gridCol w="1288231">
                  <a:extLst>
                    <a:ext uri="{9D8B030D-6E8A-4147-A177-3AD203B41FA5}">
                      <a16:colId xmlns:a16="http://schemas.microsoft.com/office/drawing/2014/main" val="3421614339"/>
                    </a:ext>
                  </a:extLst>
                </a:gridCol>
                <a:gridCol w="1288231">
                  <a:extLst>
                    <a:ext uri="{9D8B030D-6E8A-4147-A177-3AD203B41FA5}">
                      <a16:colId xmlns:a16="http://schemas.microsoft.com/office/drawing/2014/main" val="1116033030"/>
                    </a:ext>
                  </a:extLst>
                </a:gridCol>
                <a:gridCol w="1288231">
                  <a:extLst>
                    <a:ext uri="{9D8B030D-6E8A-4147-A177-3AD203B41FA5}">
                      <a16:colId xmlns:a16="http://schemas.microsoft.com/office/drawing/2014/main" val="1735519650"/>
                    </a:ext>
                  </a:extLst>
                </a:gridCol>
                <a:gridCol w="1444411">
                  <a:extLst>
                    <a:ext uri="{9D8B030D-6E8A-4147-A177-3AD203B41FA5}">
                      <a16:colId xmlns:a16="http://schemas.microsoft.com/office/drawing/2014/main" val="1275881088"/>
                    </a:ext>
                  </a:extLst>
                </a:gridCol>
              </a:tblGrid>
              <a:tr h="818384">
                <a:tc>
                  <a:txBody>
                    <a:bodyPr/>
                    <a:lstStyle/>
                    <a:p>
                      <a:pPr algn="ctr"/>
                      <a:endParaRPr lang="cs-CZ" sz="155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Předloženo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Schváleno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s CZ účastí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CZ PP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Alokace</a:t>
                      </a:r>
                    </a:p>
                    <a:p>
                      <a:pPr algn="ctr"/>
                      <a:r>
                        <a:rPr lang="cs-CZ" sz="155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mil. EUR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66796"/>
                  </a:ext>
                </a:extLst>
              </a:tr>
              <a:tr h="724067"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 výzva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114,6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42655"/>
                  </a:ext>
                </a:extLst>
              </a:tr>
              <a:tr h="724067"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 výzva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03174"/>
                  </a:ext>
                </a:extLst>
              </a:tr>
              <a:tr h="724067"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CELKEM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460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5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166,6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211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154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1262678" y="1236668"/>
            <a:ext cx="932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Výzva </a:t>
            </a:r>
            <a:r>
              <a:rPr lang="cs-CZ" sz="2400" b="1" dirty="0" err="1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Seed</a:t>
            </a:r>
            <a:r>
              <a:rPr lang="cs-CZ" sz="24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Money Facility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i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27. 11. 2023 - 3. 4. 2024 </a:t>
            </a: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5AE6B053-5206-DD3A-205C-2A970A937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482212"/>
              </p:ext>
            </p:extLst>
          </p:nvPr>
        </p:nvGraphicFramePr>
        <p:xfrm>
          <a:off x="3047915" y="2241877"/>
          <a:ext cx="5951312" cy="1542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7828">
                  <a:extLst>
                    <a:ext uri="{9D8B030D-6E8A-4147-A177-3AD203B41FA5}">
                      <a16:colId xmlns:a16="http://schemas.microsoft.com/office/drawing/2014/main" val="3911158516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3421614339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116033030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1735519650"/>
                    </a:ext>
                  </a:extLst>
                </a:gridCol>
              </a:tblGrid>
              <a:tr h="818384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Předloženo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Schváleno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Projekty s CZ účastí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Počet</a:t>
                      </a:r>
                    </a:p>
                    <a:p>
                      <a:pPr algn="ctr"/>
                      <a:r>
                        <a:rPr lang="cs-CZ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CZ PP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066796"/>
                  </a:ext>
                </a:extLst>
              </a:tr>
              <a:tr h="724067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5242655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88A827AB-DDFA-2BDF-75EE-23B49CF1AB22}"/>
              </a:ext>
            </a:extLst>
          </p:cNvPr>
          <p:cNvSpPr txBox="1"/>
          <p:nvPr/>
        </p:nvSpPr>
        <p:spPr>
          <a:xfrm>
            <a:off x="830266" y="4523263"/>
            <a:ext cx="5096944" cy="15303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u="sng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projektové žádosti </a:t>
            </a:r>
            <a:r>
              <a:rPr kumimoji="0" lang="pl-PL" sz="1600" b="1" i="0" u="sng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schváleny 26. června 2024</a:t>
            </a:r>
            <a:endParaRPr lang="pl-PL" sz="1600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alokace 3,4 mil. EUR</a:t>
            </a: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213 tisíc EUR pro CZ PP/LP</a:t>
            </a:r>
          </a:p>
          <a:p>
            <a:pPr marL="285750" indent="-285750">
              <a:lnSpc>
                <a:spcPct val="150000"/>
              </a:lnSpc>
              <a:buClr>
                <a:srgbClr val="5B9BD5">
                  <a:lumMod val="50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začátek realizace projektů od září 2024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130F0F0-EB89-79C4-19C0-86E4276FFDC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0650" y="4179985"/>
            <a:ext cx="4074059" cy="203703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47BE7FF3-1C71-A08A-DD63-8B108C3DBF1C}"/>
              </a:ext>
            </a:extLst>
          </p:cNvPr>
          <p:cNvSpPr txBox="1"/>
          <p:nvPr/>
        </p:nvSpPr>
        <p:spPr>
          <a:xfrm>
            <a:off x="6982020" y="6298497"/>
            <a:ext cx="4967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9BD5">
                  <a:lumMod val="50000"/>
                </a:srgbClr>
              </a:buClr>
              <a:buSzTx/>
              <a:tabLst/>
              <a:defRPr/>
            </a:pPr>
            <a:r>
              <a:rPr kumimoji="0" lang="cs-CZ" sz="1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SMF je finančním nástrojem k podpoře rozvoje projektů vhodných pro další zdroje financování</a:t>
            </a:r>
            <a:endParaRPr kumimoji="0" lang="pl-PL" sz="1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293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ileron" pitchFamily="2" charset="77"/>
              <a:ea typeface="+mn-ea"/>
              <a:cs typeface="+mn-cs"/>
            </a:endParaRPr>
          </a:p>
        </p:txBody>
      </p:sp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AEB5F2D-9972-4EF0-98B4-EF7CD93826D7}"/>
              </a:ext>
            </a:extLst>
          </p:cNvPr>
          <p:cNvSpPr txBox="1"/>
          <p:nvPr/>
        </p:nvSpPr>
        <p:spPr>
          <a:xfrm>
            <a:off x="346841" y="1611560"/>
            <a:ext cx="821383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Výhled na 3. výzvu/další výzvy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termín: 			červen – listopad 2025 ??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kolik: 			12,7 mil. - 34,4 mil. EUR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s-CZ" sz="2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co:				</a:t>
            </a:r>
            <a:r>
              <a:rPr lang="cs-CZ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Klasická tematicky 						omezená výzva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2) Omezena SMF výzva 					pro partnery z MD, UA a					západní Balkán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3) doplňková výzva pro 					partery z UA a MD na 						zapojení se do projektů z 2. výzvy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sz="20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cs-CZ" sz="2000" b="1" dirty="0">
              <a:solidFill>
                <a:srgbClr val="034EA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b="1" dirty="0">
                <a:solidFill>
                  <a:srgbClr val="034EA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Podmínky výzvy budou dojednány až na jarním jednání MV 			</a:t>
            </a: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8DF88635-7E4D-FFB4-7A39-5D36F24AEA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9122278" y="4105817"/>
            <a:ext cx="3054658" cy="260131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276AAC0-B089-24D6-8DAC-0AE00AAF3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0676" y="2403559"/>
            <a:ext cx="3523620" cy="4289050"/>
          </a:xfrm>
          <a:prstGeom prst="rect">
            <a:avLst/>
          </a:prstGeom>
        </p:spPr>
      </p:pic>
      <p:sp>
        <p:nvSpPr>
          <p:cNvPr id="10" name="Znak násobení 9">
            <a:extLst>
              <a:ext uri="{FF2B5EF4-FFF2-40B4-BE49-F238E27FC236}">
                <a16:creationId xmlns:a16="http://schemas.microsoft.com/office/drawing/2014/main" id="{7376B9DB-16E3-767D-1599-F879CC39A1FF}"/>
              </a:ext>
            </a:extLst>
          </p:cNvPr>
          <p:cNvSpPr/>
          <p:nvPr/>
        </p:nvSpPr>
        <p:spPr>
          <a:xfrm>
            <a:off x="9648331" y="5313790"/>
            <a:ext cx="457529" cy="367678"/>
          </a:xfrm>
          <a:prstGeom prst="mathMultiply">
            <a:avLst/>
          </a:prstGeom>
          <a:solidFill>
            <a:srgbClr val="FF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nak násobení 10">
            <a:extLst>
              <a:ext uri="{FF2B5EF4-FFF2-40B4-BE49-F238E27FC236}">
                <a16:creationId xmlns:a16="http://schemas.microsoft.com/office/drawing/2014/main" id="{7FDEB85C-CDD6-0C12-29FF-630D100A363B}"/>
              </a:ext>
            </a:extLst>
          </p:cNvPr>
          <p:cNvSpPr/>
          <p:nvPr/>
        </p:nvSpPr>
        <p:spPr>
          <a:xfrm>
            <a:off x="9665747" y="4699606"/>
            <a:ext cx="457529" cy="367678"/>
          </a:xfrm>
          <a:prstGeom prst="mathMultiply">
            <a:avLst/>
          </a:prstGeom>
          <a:solidFill>
            <a:srgbClr val="FF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nak násobení 11">
            <a:extLst>
              <a:ext uri="{FF2B5EF4-FFF2-40B4-BE49-F238E27FC236}">
                <a16:creationId xmlns:a16="http://schemas.microsoft.com/office/drawing/2014/main" id="{4698C460-7B2C-FB44-C0F0-AE903D2F264C}"/>
              </a:ext>
            </a:extLst>
          </p:cNvPr>
          <p:cNvSpPr/>
          <p:nvPr/>
        </p:nvSpPr>
        <p:spPr>
          <a:xfrm>
            <a:off x="9571966" y="2416917"/>
            <a:ext cx="457529" cy="367678"/>
          </a:xfrm>
          <a:prstGeom prst="mathMultiply">
            <a:avLst/>
          </a:prstGeom>
          <a:solidFill>
            <a:srgbClr val="FF0000">
              <a:alpha val="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28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1465B34-2D42-BE54-9F00-C435C8496FDA}"/>
              </a:ext>
            </a:extLst>
          </p:cNvPr>
          <p:cNvSpPr>
            <a:spLocks noGrp="1"/>
          </p:cNvSpPr>
          <p:nvPr/>
        </p:nvSpPr>
        <p:spPr>
          <a:xfrm>
            <a:off x="3373966" y="1602304"/>
            <a:ext cx="5444067" cy="36533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Aileron" pitchFamily="2" charset="77"/>
              <a:ea typeface="+mn-ea"/>
              <a:cs typeface="+mn-cs"/>
            </a:endParaRPr>
          </a:p>
        </p:txBody>
      </p:sp>
      <p:pic>
        <p:nvPicPr>
          <p:cNvPr id="4" name="Obrázek 3" descr="Obsah obrázku text, Písmo, Elektricky modrá, snímek obrazovky&#10;&#10;Popis byl vytvořen automaticky">
            <a:extLst>
              <a:ext uri="{FF2B5EF4-FFF2-40B4-BE49-F238E27FC236}">
                <a16:creationId xmlns:a16="http://schemas.microsoft.com/office/drawing/2014/main" id="{C2817BE4-E851-2828-86C9-83F864224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51"/>
            <a:ext cx="5927211" cy="1331134"/>
          </a:xfrm>
          <a:prstGeom prst="rect">
            <a:avLst/>
          </a:prstGeom>
        </p:spPr>
      </p:pic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8DF88635-7E4D-FFB4-7A39-5D36F24AEA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7434505" y="2806574"/>
            <a:ext cx="4757495" cy="4051426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04BEB66F-13FE-A13E-36A2-20509CA26FFC}"/>
              </a:ext>
            </a:extLst>
          </p:cNvPr>
          <p:cNvSpPr txBox="1"/>
          <p:nvPr/>
        </p:nvSpPr>
        <p:spPr>
          <a:xfrm>
            <a:off x="3915659" y="4105481"/>
            <a:ext cx="4392905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Adéla Kiššová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Odbor evropské územní spolupráce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pro místní rozvoj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</a:t>
            </a:r>
            <a:r>
              <a:rPr kumimoji="0" lang="cs-CZ" sz="1500" b="0" i="0" u="sng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nadnarodni@mmr.cz</a:t>
            </a:r>
            <a:endParaRPr kumimoji="0" lang="cs-CZ" sz="1500" b="0" i="0" u="sng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WEB: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DotaceEU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kumimoji="0" lang="cs-CZ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Interreg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DANUBE (2021-2027)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www.interreg-danube.eu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tel.: +420 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731 628 420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34EA2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F5044A0-6452-4B35-930F-1640C4223F28}"/>
              </a:ext>
            </a:extLst>
          </p:cNvPr>
          <p:cNvSpPr txBox="1"/>
          <p:nvPr/>
        </p:nvSpPr>
        <p:spPr>
          <a:xfrm>
            <a:off x="4447216" y="2657446"/>
            <a:ext cx="33297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34EA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86896465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D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DRP" id="{8ED3F101-20EE-5141-AA4D-F42071547E93}" vid="{E742672A-305B-EB46-9FDC-E5A96C0CA7B2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5341</TotalTime>
  <Words>517</Words>
  <Application>Microsoft Office PowerPoint</Application>
  <PresentationFormat>Širokoúhlá obrazovka</PresentationFormat>
  <Paragraphs>130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Aileron</vt:lpstr>
      <vt:lpstr>Arial</vt:lpstr>
      <vt:lpstr>Calibri</vt:lpstr>
      <vt:lpstr>Calibri Light</vt:lpstr>
      <vt:lpstr>Open Sans</vt:lpstr>
      <vt:lpstr>Open Sans Semibold</vt:lpstr>
      <vt:lpstr>PresentationDRP</vt:lpstr>
      <vt:lpstr>Vlastní návrh</vt:lpstr>
      <vt:lpstr>  DANUBE Region Programme 2021 – 2027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KSZF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dfdfsdfsdfsdfsdfsdfsdfsdfsdfsdfsdf</dc:title>
  <dc:creator>Liholot Natália</dc:creator>
  <cp:lastModifiedBy>Kiššová Adéla</cp:lastModifiedBy>
  <cp:revision>249</cp:revision>
  <cp:lastPrinted>2022-09-26T13:51:35Z</cp:lastPrinted>
  <dcterms:created xsi:type="dcterms:W3CDTF">2022-08-26T09:05:06Z</dcterms:created>
  <dcterms:modified xsi:type="dcterms:W3CDTF">2025-02-25T14:35:31Z</dcterms:modified>
</cp:coreProperties>
</file>