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29"/>
  </p:notesMasterIdLst>
  <p:handoutMasterIdLst>
    <p:handoutMasterId r:id="rId30"/>
  </p:handoutMasterIdLst>
  <p:sldIdLst>
    <p:sldId id="264" r:id="rId6"/>
    <p:sldId id="305" r:id="rId7"/>
    <p:sldId id="297" r:id="rId8"/>
    <p:sldId id="303" r:id="rId9"/>
    <p:sldId id="266" r:id="rId10"/>
    <p:sldId id="265" r:id="rId11"/>
    <p:sldId id="269" r:id="rId12"/>
    <p:sldId id="291" r:id="rId13"/>
    <p:sldId id="289" r:id="rId14"/>
    <p:sldId id="287" r:id="rId15"/>
    <p:sldId id="292" r:id="rId16"/>
    <p:sldId id="286" r:id="rId17"/>
    <p:sldId id="293" r:id="rId18"/>
    <p:sldId id="284" r:id="rId19"/>
    <p:sldId id="285" r:id="rId20"/>
    <p:sldId id="294" r:id="rId21"/>
    <p:sldId id="295" r:id="rId22"/>
    <p:sldId id="296" r:id="rId23"/>
    <p:sldId id="304" r:id="rId24"/>
    <p:sldId id="300" r:id="rId25"/>
    <p:sldId id="301" r:id="rId26"/>
    <p:sldId id="302" r:id="rId27"/>
    <p:sldId id="259" r:id="rId2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ASCHIO ESPOSITO" initials="NME" lastIdx="1" clrIdx="0">
    <p:extLst>
      <p:ext uri="{19B8F6BF-5375-455C-9EA6-DF929625EA0E}">
        <p15:presenceInfo xmlns:p15="http://schemas.microsoft.com/office/powerpoint/2012/main" userId="S-1-5-21-2190260880-2714743682-1240988206-1647" providerId="AD"/>
      </p:ext>
    </p:extLst>
  </p:cmAuthor>
  <p:cmAuthor id="2" name="Verena PRIEM" initials="VP" lastIdx="2" clrIdx="1">
    <p:extLst>
      <p:ext uri="{19B8F6BF-5375-455C-9EA6-DF929625EA0E}">
        <p15:presenceInfo xmlns:p15="http://schemas.microsoft.com/office/powerpoint/2012/main" userId="S-1-5-21-2190260880-2714743682-1240988206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75" autoAdjust="0"/>
  </p:normalViewPr>
  <p:slideViewPr>
    <p:cSldViewPr>
      <p:cViewPr varScale="1">
        <p:scale>
          <a:sx n="128" d="100"/>
          <a:sy n="128" d="100"/>
        </p:scale>
        <p:origin x="112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5" d="100"/>
          <a:sy n="65" d="100"/>
        </p:scale>
        <p:origin x="336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E0F3-9EA5-4DF3-977B-18D7229F4AA7}" type="datetimeFigureOut">
              <a:rPr lang="en-GB" smtClean="0"/>
              <a:t>09/04/2018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F6B55-D269-454B-91C6-E9FBFC001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98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9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409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search/" TargetMode="External"/><Relationship Id="rId7" Type="http://schemas.openxmlformats.org/officeDocument/2006/relationships/hyperlink" Target="https://www.interregeurope.eu/help/faqs/" TargetMode="External"/><Relationship Id="rId2" Type="http://schemas.openxmlformats.org/officeDocument/2006/relationships/hyperlink" Target="https://www.interregeurope.eu/account/registration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terregeurope.eu/in-my-country/" TargetMode="External"/><Relationship Id="rId5" Type="http://schemas.openxmlformats.org/officeDocument/2006/relationships/hyperlink" Target="http://www.interregeurope.eu/self-assessment/" TargetMode="External"/><Relationship Id="rId4" Type="http://schemas.openxmlformats.org/officeDocument/2006/relationships/hyperlink" Target="https://www.interregeurope.eu/discover-project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alice.kovandova@mmr.cz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hyperlink" Target="http://www.interreg-europe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Podpora žadatelů</a:t>
            </a:r>
            <a:endParaRPr lang="fr-FR" b="1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33578" y="4725144"/>
            <a:ext cx="7272337" cy="216000"/>
          </a:xfrm>
        </p:spPr>
        <p:txBody>
          <a:bodyPr/>
          <a:lstStyle/>
          <a:p>
            <a:r>
              <a:rPr lang="cs-CZ" dirty="0" smtClean="0"/>
              <a:t>Alice Kovandová</a:t>
            </a:r>
            <a:endParaRPr lang="en-GB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933578" y="5157216"/>
            <a:ext cx="7272337" cy="216000"/>
          </a:xfrm>
        </p:spPr>
        <p:txBody>
          <a:bodyPr/>
          <a:lstStyle/>
          <a:p>
            <a:r>
              <a:rPr lang="cs-CZ" dirty="0" smtClean="0"/>
              <a:t>Ministerstvo pro místní rozvoj</a:t>
            </a:r>
            <a:endParaRPr lang="en-GB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33578" y="5589264"/>
            <a:ext cx="7272337" cy="216000"/>
          </a:xfrm>
        </p:spPr>
        <p:txBody>
          <a:bodyPr/>
          <a:lstStyle/>
          <a:p>
            <a:r>
              <a:rPr lang="cs-CZ" dirty="0" err="1" smtClean="0"/>
              <a:t>Alice.Kovandova</a:t>
            </a:r>
            <a:r>
              <a:rPr lang="en-GB" dirty="0" smtClean="0"/>
              <a:t>@</a:t>
            </a:r>
            <a:r>
              <a:rPr lang="cs-CZ" dirty="0" smtClean="0"/>
              <a:t>mmr.cz</a:t>
            </a:r>
            <a:endParaRPr lang="en-GB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</p:spPr>
        <p:txBody>
          <a:bodyPr/>
          <a:lstStyle/>
          <a:p>
            <a:r>
              <a:rPr lang="cs-CZ" dirty="0" smtClean="0"/>
              <a:t>10. 4. 2018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Národní informační den Praha</a:t>
            </a:r>
            <a:endParaRPr lang="fr-FR" dirty="0"/>
          </a:p>
        </p:txBody>
      </p:sp>
      <p:pic>
        <p:nvPicPr>
          <p:cNvPr id="7" name="Obrázek 7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527" y="4957959"/>
            <a:ext cx="2559001" cy="5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5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171239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2000"/>
            <a:ext cx="3707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vazba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2" y="404664"/>
            <a:ext cx="370790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vazba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174884"/>
            <a:ext cx="7992888" cy="56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-285750"/>
            <a:endParaRPr lang="en-GB" dirty="0" smtClean="0"/>
          </a:p>
          <a:p>
            <a:pPr indent="-285750"/>
            <a:endParaRPr lang="en-GB" dirty="0"/>
          </a:p>
          <a:p>
            <a:pPr indent="-285750"/>
            <a:endParaRPr lang="en-GB" dirty="0" smtClean="0"/>
          </a:p>
          <a:p>
            <a:pPr indent="-285750"/>
            <a:endParaRPr lang="en-GB" dirty="0" smtClean="0"/>
          </a:p>
          <a:p>
            <a:pPr indent="-285750"/>
            <a:endParaRPr lang="en-GB" dirty="0" smtClean="0"/>
          </a:p>
          <a:p>
            <a:pPr indent="-285750"/>
            <a:endParaRPr lang="en-GB" dirty="0"/>
          </a:p>
          <a:p>
            <a:pPr indent="-285750"/>
            <a:r>
              <a:rPr lang="en-GB" dirty="0" smtClean="0"/>
              <a:t>If green, submit your idea </a:t>
            </a:r>
            <a:r>
              <a:rPr lang="en-GB" dirty="0"/>
              <a:t>for our </a:t>
            </a:r>
            <a:r>
              <a:rPr lang="en-GB" dirty="0" smtClean="0"/>
              <a:t>feedback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Written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Oral (phone/ Skype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5" y="1368000"/>
            <a:ext cx="7454670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220" y="332656"/>
            <a:ext cx="3707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vazba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621579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Feedback will be provided only once per project idea!</a:t>
            </a:r>
          </a:p>
        </p:txBody>
      </p:sp>
    </p:spTree>
    <p:extLst>
      <p:ext uri="{BB962C8B-B14F-4D97-AF65-F5344CB8AC3E}">
        <p14:creationId xmlns:p14="http://schemas.microsoft.com/office/powerpoint/2010/main" val="37539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nterregeurope.eu/fileadmin/user_upload/events/Malta/malta-gallery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8647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32000"/>
            <a:ext cx="838842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a podpora na dosah ruky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32656"/>
            <a:ext cx="40314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události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000" dirty="0" smtClean="0"/>
              <a:t>Europe Let’s Cooperate! Online: 13 April</a:t>
            </a:r>
          </a:p>
          <a:p>
            <a:r>
              <a:rPr lang="en-GB" sz="2000" dirty="0" smtClean="0"/>
              <a:t>Lead Applicant Webinar week: 15-18 May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Building relevant partnerships: </a:t>
            </a:r>
            <a:r>
              <a:rPr lang="en-GB" dirty="0" smtClean="0"/>
              <a:t>15 May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Designing </a:t>
            </a:r>
            <a:r>
              <a:rPr lang="en-GB" dirty="0"/>
              <a:t>project methodology: </a:t>
            </a:r>
            <a:r>
              <a:rPr lang="en-GB" dirty="0" smtClean="0"/>
              <a:t>16 May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Managing budget and finances: 17 May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Planning a project communication strategy: 18 May</a:t>
            </a:r>
          </a:p>
          <a:p>
            <a:pPr marL="0" lvl="3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Weekly Q&amp;A sessions (Fridays)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4, 25 May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8, 15 June</a:t>
            </a:r>
          </a:p>
          <a:p>
            <a:pPr marL="0" lvl="3">
              <a:lnSpc>
                <a:spcPct val="150000"/>
              </a:lnSpc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lvl="3"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3707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události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30461"/>
            <a:ext cx="68042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 otázky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" y="1340768"/>
            <a:ext cx="9176288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ble, call, communic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433560"/>
            <a:ext cx="30598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Jsme ve spojení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5" y="2368507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Open Sans"/>
              </a:rPr>
              <a:t>application@interregeurope.eu</a:t>
            </a:r>
          </a:p>
          <a:p>
            <a:pPr algn="ctr"/>
            <a:endParaRPr lang="en-GB" sz="3200" b="1" dirty="0" smtClean="0">
              <a:latin typeface="Open Sans"/>
            </a:endParaRPr>
          </a:p>
          <a:p>
            <a:pPr algn="ctr"/>
            <a:r>
              <a:rPr lang="en-GB" sz="3200" b="1" dirty="0" smtClean="0">
                <a:latin typeface="Open Sans"/>
              </a:rPr>
              <a:t>+33 </a:t>
            </a:r>
            <a:r>
              <a:rPr lang="en-GB" sz="3200" b="1" dirty="0">
                <a:latin typeface="Open Sans"/>
              </a:rPr>
              <a:t>328 144 </a:t>
            </a:r>
            <a:r>
              <a:rPr lang="en-GB" sz="3200" b="1" dirty="0" smtClean="0">
                <a:latin typeface="Open Sans"/>
              </a:rPr>
              <a:t>100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79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U</a:t>
            </a:r>
            <a:r>
              <a:rPr lang="cs-CZ" sz="2800" b="1" dirty="0" err="1" smtClean="0"/>
              <a:t>žitečné</a:t>
            </a:r>
            <a:r>
              <a:rPr lang="cs-CZ" sz="2800" b="1" dirty="0" smtClean="0"/>
              <a:t> odkazy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Community registration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hlinkClick r:id="rId2"/>
              </a:rPr>
              <a:t>https://www.interregeurope.eu/account/registration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Partner and project idea search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hlinkClick r:id="rId3"/>
              </a:rPr>
              <a:t>https://www.interregeurope.eu/search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Discover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hlinkClick r:id="rId4"/>
              </a:rPr>
              <a:t>https://www.interregeurope.eu/discover-projects</a:t>
            </a:r>
            <a:r>
              <a:rPr lang="en-GB" sz="2000" dirty="0" smtClean="0">
                <a:hlinkClick r:id="rId4"/>
              </a:rPr>
              <a:t>/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Feedback – self-assessment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hlinkClick r:id="rId5"/>
              </a:rPr>
              <a:t>http://www.interregeurope.eu/self-assessment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Point of contact assistance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hlinkClick r:id="rId6"/>
              </a:rPr>
              <a:t>https://www.interregeurope.eu/in-my-country</a:t>
            </a:r>
            <a:r>
              <a:rPr lang="en-GB" sz="2000" dirty="0" smtClean="0">
                <a:hlinkClick r:id="rId6"/>
              </a:rPr>
              <a:t>/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Frequently asked questions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hlinkClick r:id="rId7"/>
              </a:rPr>
              <a:t>https://www.interregeurope.eu/help/faqs</a:t>
            </a:r>
            <a:r>
              <a:rPr lang="en-GB" sz="2000" dirty="0" smtClean="0">
                <a:hlinkClick r:id="rId7"/>
              </a:rPr>
              <a:t>/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0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2800" dirty="0" smtClean="0"/>
              <a:t>Podpora Národního kontaktního místa - </a:t>
            </a:r>
            <a:r>
              <a:rPr lang="cs-CZ" sz="2800" dirty="0" err="1" smtClean="0"/>
              <a:t>PoC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32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b="1" dirty="0" err="1" smtClean="0"/>
              <a:t>Interreg</a:t>
            </a:r>
            <a:r>
              <a:rPr lang="cs-CZ" sz="2800" b="1" dirty="0" smtClean="0"/>
              <a:t> EUROPE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2420888"/>
            <a:ext cx="8207375" cy="4130299"/>
          </a:xfrm>
        </p:spPr>
        <p:txBody>
          <a:bodyPr/>
          <a:lstStyle/>
          <a:p>
            <a:r>
              <a:rPr lang="cs-CZ" sz="2000" dirty="0">
                <a:solidFill>
                  <a:srgbClr val="1F497D"/>
                </a:solidFill>
              </a:rPr>
              <a:t>ŘO programu:</a:t>
            </a:r>
          </a:p>
          <a:p>
            <a:r>
              <a:rPr lang="cs-CZ" sz="2000" b="0" dirty="0">
                <a:solidFill>
                  <a:srgbClr val="1F497D"/>
                </a:solidFill>
              </a:rPr>
              <a:t>Regionální rada regionu </a:t>
            </a:r>
            <a:r>
              <a:rPr lang="cs-CZ" sz="2000" b="0" dirty="0" err="1">
                <a:solidFill>
                  <a:srgbClr val="1F497D"/>
                </a:solidFill>
              </a:rPr>
              <a:t>Hauts</a:t>
            </a:r>
            <a:r>
              <a:rPr lang="cs-CZ" sz="2000" b="0" dirty="0">
                <a:solidFill>
                  <a:srgbClr val="1F497D"/>
                </a:solidFill>
              </a:rPr>
              <a:t> de France se sídlem v Lille</a:t>
            </a:r>
          </a:p>
          <a:p>
            <a:endParaRPr lang="cs-CZ" sz="2000" b="0" dirty="0">
              <a:solidFill>
                <a:srgbClr val="1F497D"/>
              </a:solidFill>
            </a:endParaRPr>
          </a:p>
          <a:p>
            <a:r>
              <a:rPr lang="cs-CZ" sz="2000" dirty="0">
                <a:solidFill>
                  <a:srgbClr val="1F497D"/>
                </a:solidFill>
              </a:rPr>
              <a:t>Garantem v ČR:</a:t>
            </a:r>
          </a:p>
          <a:p>
            <a:r>
              <a:rPr lang="cs-CZ" sz="2000" b="0" dirty="0">
                <a:solidFill>
                  <a:srgbClr val="1F497D"/>
                </a:solidFill>
              </a:rPr>
              <a:t>Ministerstvo pro místní rozvoj</a:t>
            </a:r>
          </a:p>
          <a:p>
            <a:endParaRPr lang="cs-CZ" sz="2000" b="0" dirty="0">
              <a:solidFill>
                <a:srgbClr val="1F497D"/>
              </a:solidFill>
            </a:endParaRPr>
          </a:p>
          <a:p>
            <a:r>
              <a:rPr lang="cs-CZ" sz="2000" dirty="0" smtClean="0">
                <a:solidFill>
                  <a:srgbClr val="1F497D"/>
                </a:solidFill>
              </a:rPr>
              <a:t>Rozpočet </a:t>
            </a:r>
            <a:r>
              <a:rPr lang="cs-CZ" sz="2000" dirty="0">
                <a:solidFill>
                  <a:srgbClr val="1F497D"/>
                </a:solidFill>
              </a:rPr>
              <a:t>programu:</a:t>
            </a:r>
          </a:p>
          <a:p>
            <a:r>
              <a:rPr lang="cs-CZ" sz="2000" b="0" dirty="0">
                <a:solidFill>
                  <a:srgbClr val="1F497D"/>
                </a:solidFill>
              </a:rPr>
              <a:t>359 mil. EUR (ERDF)</a:t>
            </a:r>
          </a:p>
          <a:p>
            <a:endParaRPr lang="cs-CZ" sz="2000" b="0" dirty="0">
              <a:solidFill>
                <a:srgbClr val="1F497D"/>
              </a:solidFill>
            </a:endParaRPr>
          </a:p>
          <a:p>
            <a:r>
              <a:rPr lang="cs-CZ" sz="2000" b="0" dirty="0">
                <a:solidFill>
                  <a:srgbClr val="1F497D"/>
                </a:solidFill>
              </a:rPr>
              <a:t>Projekty i komunikace s ŘO/JS v angličtině!!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65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 smtClean="0"/>
              <a:t>PoC</a:t>
            </a:r>
            <a:r>
              <a:rPr lang="cs-CZ" sz="2800" b="1" dirty="0" smtClean="0"/>
              <a:t> – Národní kontaktní místo ČR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Telefonické </a:t>
            </a:r>
            <a:r>
              <a:rPr lang="cs-CZ" b="0" dirty="0"/>
              <a:t>a e-mailové dotazy - obecné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Osobní </a:t>
            </a:r>
            <a:r>
              <a:rPr lang="cs-CZ" b="0" dirty="0"/>
              <a:t>konzultace – prostudované materiály, lépe projektový </a:t>
            </a:r>
            <a:r>
              <a:rPr lang="cs-CZ" b="0" dirty="0" smtClean="0"/>
              <a:t>  záměr</a:t>
            </a:r>
            <a:endParaRPr lang="cs-CZ" b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Překlady </a:t>
            </a:r>
            <a:r>
              <a:rPr lang="cs-CZ" b="0" dirty="0"/>
              <a:t>dokumentů </a:t>
            </a:r>
            <a:r>
              <a:rPr lang="cs-CZ" b="0" dirty="0" smtClean="0"/>
              <a:t>(Programový </a:t>
            </a:r>
            <a:r>
              <a:rPr lang="cs-CZ" b="0" dirty="0"/>
              <a:t>manuál před 1. výzvou, </a:t>
            </a:r>
            <a:r>
              <a:rPr lang="cs-CZ" b="0" dirty="0" smtClean="0"/>
              <a:t>nyní bude verze 5 </a:t>
            </a:r>
            <a:r>
              <a:rPr lang="cs-CZ" b="0" dirty="0"/>
              <a:t>– bez překladu)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Kontrola </a:t>
            </a:r>
            <a:r>
              <a:rPr lang="cs-CZ" b="0" dirty="0"/>
              <a:t>– MMR – kontrola způsobilosti žadatelů – statutu - před  </a:t>
            </a:r>
            <a:r>
              <a:rPr lang="cs-CZ" b="0" dirty="0" smtClean="0"/>
              <a:t>   konečným </a:t>
            </a:r>
            <a:r>
              <a:rPr lang="cs-CZ" b="0" dirty="0"/>
              <a:t>schválením JS </a:t>
            </a:r>
            <a:endParaRPr lang="cs-CZ" b="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Zprostředkování </a:t>
            </a:r>
            <a:r>
              <a:rPr lang="cs-CZ" b="0" dirty="0"/>
              <a:t>kontaktu na partnera z ciziny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Informační </a:t>
            </a:r>
            <a:r>
              <a:rPr lang="cs-CZ" b="0" dirty="0"/>
              <a:t>dny, semináře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Mailing-list </a:t>
            </a:r>
            <a:r>
              <a:rPr lang="cs-CZ" b="0" dirty="0"/>
              <a:t>– možnost zařazení/ vyřazení - předávání informací </a:t>
            </a:r>
            <a:r>
              <a:rPr lang="cs-CZ" b="0" dirty="0" smtClean="0"/>
              <a:t>od </a:t>
            </a:r>
            <a:r>
              <a:rPr lang="cs-CZ" b="0" dirty="0"/>
              <a:t>JS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Tiskové </a:t>
            </a:r>
            <a:r>
              <a:rPr lang="cs-CZ" b="0" dirty="0"/>
              <a:t>zprávy, nebo informační e-maily po MV, setkáních Výboru ČR 2014-2020, novinky, akce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/>
              <a:t>Webové </a:t>
            </a:r>
            <a:r>
              <a:rPr lang="cs-CZ" b="0" dirty="0"/>
              <a:t>stránky </a:t>
            </a:r>
            <a:r>
              <a:rPr lang="cs-CZ" b="0" dirty="0">
                <a:hlinkClick r:id="rId2"/>
              </a:rPr>
              <a:t>www.dotaceEU.cz</a:t>
            </a:r>
            <a:r>
              <a:rPr lang="cs-CZ" b="0" dirty="0"/>
              <a:t> – sekce Programy – INTERREG EUROPE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36312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Webové stránky MMR – www.dotaceEU.cz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76056" y="1388348"/>
            <a:ext cx="3588519" cy="516284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/>
              <a:t>Programové dokumenty</a:t>
            </a:r>
            <a:endParaRPr lang="cs-CZ" sz="1800" b="0" dirty="0"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b="0" dirty="0"/>
              <a:t>Informace pro žadatele </a:t>
            </a:r>
            <a:r>
              <a:rPr lang="cs-CZ" sz="1800" b="0" dirty="0" smtClean="0"/>
              <a:t>      </a:t>
            </a:r>
            <a:endParaRPr lang="cs-CZ" sz="1800" b="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b="0" dirty="0" smtClean="0"/>
              <a:t>     </a:t>
            </a:r>
            <a:r>
              <a:rPr lang="cs-CZ" sz="1200" b="0" dirty="0" smtClean="0"/>
              <a:t>- Prezentace – </a:t>
            </a:r>
            <a:r>
              <a:rPr lang="cs-CZ" sz="1200" b="0" dirty="0" err="1" smtClean="0"/>
              <a:t>Info</a:t>
            </a:r>
            <a:r>
              <a:rPr lang="cs-CZ" sz="1200" b="0" dirty="0" smtClean="0"/>
              <a:t> den 10. 4. 2018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200" b="0" dirty="0"/>
              <a:t> </a:t>
            </a:r>
            <a:r>
              <a:rPr lang="cs-CZ" sz="1200" b="0" dirty="0" smtClean="0"/>
              <a:t>       - 4. </a:t>
            </a:r>
            <a:r>
              <a:rPr lang="cs-CZ" sz="1200" b="0" dirty="0"/>
              <a:t>výzva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b="0" dirty="0"/>
              <a:t>Pokyny pro příjemce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b="0" dirty="0"/>
              <a:t>Metodiky a legislativa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b="0" dirty="0"/>
              <a:t>Související dokumenty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4074"/>
            <a:ext cx="4353428" cy="55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Události 2017/2018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3</a:t>
            </a:r>
            <a:r>
              <a:rPr lang="cs-CZ" sz="1900" b="0" dirty="0"/>
              <a:t>. výzva </a:t>
            </a:r>
            <a:r>
              <a:rPr lang="cs-CZ" sz="1900" b="0" dirty="0" smtClean="0"/>
              <a:t>1</a:t>
            </a:r>
            <a:r>
              <a:rPr lang="cs-CZ" sz="1900" b="0" dirty="0"/>
              <a:t>. 3. – 30. 6. </a:t>
            </a:r>
            <a:r>
              <a:rPr lang="cs-CZ" sz="1900" b="0" dirty="0" smtClean="0"/>
              <a:t>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12. a13. 12. 2017 – 7. zasedání MV v </a:t>
            </a:r>
            <a:r>
              <a:rPr lang="cs-CZ" sz="1900" b="0" dirty="0" err="1" smtClean="0"/>
              <a:t>Tallinu</a:t>
            </a:r>
            <a:endParaRPr lang="cs-CZ" sz="1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12. 3. 2018 – 5. zasedání Výboru 2014-2020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13. a 14. 3. 2018 - projekty 3. výzvy byly schváleny na 8. zasedání MV v Sofii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10. 4. 2018 – Národní informační 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Vyhlášení 4. výzvy – 7. 5. (do 22. 6. 2018)</a:t>
            </a:r>
          </a:p>
          <a:p>
            <a:endParaRPr lang="cs-CZ" sz="1900" b="0" dirty="0" smtClean="0"/>
          </a:p>
          <a:p>
            <a:r>
              <a:rPr lang="cs-CZ" sz="1900" b="0" dirty="0" smtClean="0"/>
              <a:t>Chystáme: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Finanční seminář pro příjemce 3. výzvy – květen 2018 (14. 5.)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0" dirty="0" smtClean="0"/>
              <a:t>Brožura úspěšných projektů </a:t>
            </a:r>
            <a:r>
              <a:rPr lang="cs-CZ" sz="1900" b="0" dirty="0" err="1" smtClean="0"/>
              <a:t>Interreg</a:t>
            </a:r>
            <a:r>
              <a:rPr lang="cs-CZ" sz="1900" b="0" dirty="0" smtClean="0"/>
              <a:t> EUROPE 1. – 3. výzva</a:t>
            </a:r>
            <a:endParaRPr lang="cs-CZ" sz="1900" b="0" dirty="0"/>
          </a:p>
        </p:txBody>
      </p:sp>
    </p:spTree>
    <p:extLst>
      <p:ext uri="{BB962C8B-B14F-4D97-AF65-F5344CB8AC3E}">
        <p14:creationId xmlns:p14="http://schemas.microsoft.com/office/powerpoint/2010/main" val="170079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790025"/>
          </a:xfrm>
        </p:spPr>
        <p:txBody>
          <a:bodyPr>
            <a:noAutofit/>
          </a:bodyPr>
          <a:lstStyle/>
          <a:p>
            <a:r>
              <a:rPr lang="cs-CZ" sz="2000" dirty="0"/>
              <a:t>Děkuji</a:t>
            </a:r>
            <a:r>
              <a:rPr lang="fr-FR" sz="2000" dirty="0"/>
              <a:t>!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Alice Kovandová</a:t>
            </a:r>
            <a:br>
              <a:rPr lang="cs-CZ" sz="2000" dirty="0"/>
            </a:br>
            <a:r>
              <a:rPr lang="cs-CZ" sz="2000" dirty="0"/>
              <a:t>Odbor evropské územní spolupráce</a:t>
            </a:r>
            <a:br>
              <a:rPr lang="cs-CZ" sz="2000" dirty="0"/>
            </a:br>
            <a:r>
              <a:rPr lang="cs-CZ" sz="2000" dirty="0"/>
              <a:t>Ministerstvo pro místní rozvoj</a:t>
            </a:r>
            <a:br>
              <a:rPr lang="cs-CZ" sz="2000" dirty="0"/>
            </a:br>
            <a:r>
              <a:rPr lang="cs-CZ" sz="2000" dirty="0"/>
              <a:t>E-mail: </a:t>
            </a:r>
            <a:r>
              <a:rPr lang="cs-CZ" sz="2000" dirty="0">
                <a:hlinkClick r:id="rId2"/>
              </a:rPr>
              <a:t>alice.kovandova@mmr.cz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WEB: </a:t>
            </a:r>
            <a:r>
              <a:rPr lang="cs-CZ" sz="2000" dirty="0">
                <a:hlinkClick r:id="rId3"/>
              </a:rPr>
              <a:t>www.dotaceEU.cz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>
                <a:hlinkClick r:id="rId4"/>
              </a:rPr>
              <a:t>www.interreg-europe.cz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tel.: 224 862 254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fr-FR" dirty="0"/>
          </a:p>
        </p:txBody>
      </p:sp>
      <p:pic>
        <p:nvPicPr>
          <p:cNvPr id="4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301208"/>
            <a:ext cx="2559001" cy="5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157362"/>
          </a:xfrm>
        </p:spPr>
        <p:txBody>
          <a:bodyPr/>
          <a:lstStyle/>
          <a:p>
            <a:pPr algn="l"/>
            <a:r>
              <a:rPr lang="cs-CZ" sz="2800" b="1" dirty="0" smtClean="0"/>
              <a:t>Přehled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3573016"/>
            <a:ext cx="8783439" cy="3454995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cs-CZ" sz="2400" dirty="0" smtClean="0"/>
              <a:t>Podpora programu </a:t>
            </a:r>
            <a:r>
              <a:rPr lang="cs-CZ" sz="2400" dirty="0" err="1" smtClean="0"/>
              <a:t>Interreg</a:t>
            </a:r>
            <a:r>
              <a:rPr lang="cs-CZ" sz="2400" dirty="0" smtClean="0"/>
              <a:t> EUROPE - JS</a:t>
            </a:r>
            <a:endParaRPr lang="en-GB" sz="2400" dirty="0" smtClean="0"/>
          </a:p>
          <a:p>
            <a:pPr lvl="1">
              <a:lnSpc>
                <a:spcPct val="200000"/>
              </a:lnSpc>
            </a:pPr>
            <a:r>
              <a:rPr lang="cs-CZ" sz="2400" dirty="0" smtClean="0"/>
              <a:t>Podpora Národního kontaktního místa v ČR - </a:t>
            </a:r>
            <a:r>
              <a:rPr lang="cs-CZ" sz="2400" dirty="0" err="1" smtClean="0"/>
              <a:t>PoC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8017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2800" dirty="0" smtClean="0"/>
              <a:t>Podpora programu - JS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63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41" y="434755"/>
            <a:ext cx="370256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 nalézt partnera?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512709"/>
            <a:ext cx="9144000" cy="5300667"/>
            <a:chOff x="0" y="1052736"/>
            <a:chExt cx="9144000" cy="53006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52736"/>
              <a:ext cx="9144000" cy="53006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91" y="3858242"/>
              <a:ext cx="6866593" cy="12961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5"/>
            <a:stretch/>
          </p:blipFill>
          <p:spPr>
            <a:xfrm>
              <a:off x="2282553" y="2708920"/>
              <a:ext cx="6753943" cy="12464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552" y="5089525"/>
              <a:ext cx="6831732" cy="1201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80512" cy="681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467" y="409232"/>
            <a:ext cx="371737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Začátek spolupráce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9469" y="1556792"/>
            <a:ext cx="9171043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9" y="432000"/>
            <a:ext cx="369843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Potřebujete nápad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2000"/>
            <a:ext cx="3707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Potřebujete nápad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4727"/>
            <a:ext cx="4060699" cy="2400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55552"/>
            <a:ext cx="5652120" cy="273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5194727"/>
            <a:ext cx="5668758" cy="16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13160"/>
            <a:ext cx="9144000" cy="5300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32000"/>
            <a:ext cx="370790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Potřebujete nápad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817</TotalTime>
  <Words>517</Words>
  <Application>Microsoft Office PowerPoint</Application>
  <PresentationFormat>Předvádění na obrazovce (4:3)</PresentationFormat>
  <Paragraphs>101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23</vt:i4>
      </vt:variant>
    </vt:vector>
  </HeadingPairs>
  <TitlesOfParts>
    <vt:vector size="35" baseType="lpstr">
      <vt:lpstr>Arial</vt:lpstr>
      <vt:lpstr>Calibri</vt:lpstr>
      <vt:lpstr>Courier New</vt:lpstr>
      <vt:lpstr>Open Sans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Podpora žadatelů</vt:lpstr>
      <vt:lpstr>Interreg EUROPE</vt:lpstr>
      <vt:lpstr>Přehled</vt:lpstr>
      <vt:lpstr>Podpora programu - JS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odkazy</vt:lpstr>
      <vt:lpstr>Podpora Národního kontaktního místa - PoC</vt:lpstr>
      <vt:lpstr>PoC – Národní kontaktní místo ČR</vt:lpstr>
      <vt:lpstr>Webové stránky MMR – www.dotaceEU.cz</vt:lpstr>
      <vt:lpstr>Události 2017/2018</vt:lpstr>
      <vt:lpstr>Děkuji!   Alice Kovandová Odbor evropské územní spolupráce Ministerstvo pro místní rozvoj E-mail: alice.kovandova@mmr.cz WEB: www.dotaceEU.cz www.interreg-europe.cz tel.: 224 862 254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Štollová Alice</cp:lastModifiedBy>
  <cp:revision>83</cp:revision>
  <cp:lastPrinted>2018-03-21T17:25:30Z</cp:lastPrinted>
  <dcterms:created xsi:type="dcterms:W3CDTF">2015-05-28T10:02:20Z</dcterms:created>
  <dcterms:modified xsi:type="dcterms:W3CDTF">2018-04-09T11:18:20Z</dcterms:modified>
</cp:coreProperties>
</file>