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7" r:id="rId2"/>
    <p:sldMasterId id="2147483690" r:id="rId3"/>
    <p:sldMasterId id="2147483695" r:id="rId4"/>
    <p:sldMasterId id="2147483700" r:id="rId5"/>
  </p:sldMasterIdLst>
  <p:notesMasterIdLst>
    <p:notesMasterId r:id="rId29"/>
  </p:notesMasterIdLst>
  <p:handoutMasterIdLst>
    <p:handoutMasterId r:id="rId30"/>
  </p:handoutMasterIdLst>
  <p:sldIdLst>
    <p:sldId id="264" r:id="rId6"/>
    <p:sldId id="305" r:id="rId7"/>
    <p:sldId id="297" r:id="rId8"/>
    <p:sldId id="303" r:id="rId9"/>
    <p:sldId id="266" r:id="rId10"/>
    <p:sldId id="265" r:id="rId11"/>
    <p:sldId id="269" r:id="rId12"/>
    <p:sldId id="291" r:id="rId13"/>
    <p:sldId id="289" r:id="rId14"/>
    <p:sldId id="287" r:id="rId15"/>
    <p:sldId id="292" r:id="rId16"/>
    <p:sldId id="286" r:id="rId17"/>
    <p:sldId id="293" r:id="rId18"/>
    <p:sldId id="284" r:id="rId19"/>
    <p:sldId id="285" r:id="rId20"/>
    <p:sldId id="294" r:id="rId21"/>
    <p:sldId id="295" r:id="rId22"/>
    <p:sldId id="296" r:id="rId23"/>
    <p:sldId id="304" r:id="rId24"/>
    <p:sldId id="300" r:id="rId25"/>
    <p:sldId id="301" r:id="rId26"/>
    <p:sldId id="302" r:id="rId27"/>
    <p:sldId id="259" r:id="rId28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MASCHIO ESPOSITO" initials="NME" lastIdx="1" clrIdx="0">
    <p:extLst>
      <p:ext uri="{19B8F6BF-5375-455C-9EA6-DF929625EA0E}">
        <p15:presenceInfo xmlns:p15="http://schemas.microsoft.com/office/powerpoint/2012/main" userId="S-1-5-21-2190260880-2714743682-1240988206-1647" providerId="AD"/>
      </p:ext>
    </p:extLst>
  </p:cmAuthor>
  <p:cmAuthor id="2" name="Verena PRIEM" initials="VP" lastIdx="2" clrIdx="1">
    <p:extLst>
      <p:ext uri="{19B8F6BF-5375-455C-9EA6-DF929625EA0E}">
        <p15:presenceInfo xmlns:p15="http://schemas.microsoft.com/office/powerpoint/2012/main" userId="S-1-5-21-2190260880-2714743682-1240988206-11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6" autoAdjust="0"/>
    <p:restoredTop sz="94675" autoAdjust="0"/>
  </p:normalViewPr>
  <p:slideViewPr>
    <p:cSldViewPr>
      <p:cViewPr varScale="1">
        <p:scale>
          <a:sx n="128" d="100"/>
          <a:sy n="128" d="100"/>
        </p:scale>
        <p:origin x="1128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6"/>
    </p:cViewPr>
  </p:sorterViewPr>
  <p:notesViewPr>
    <p:cSldViewPr>
      <p:cViewPr varScale="1">
        <p:scale>
          <a:sx n="65" d="100"/>
          <a:sy n="65" d="100"/>
        </p:scale>
        <p:origin x="3366" y="6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CE0F3-9EA5-4DF3-977B-18D7229F4AA7}" type="datetimeFigureOut">
              <a:rPr lang="en-GB" smtClean="0"/>
              <a:t>09/04/2018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F6B55-D269-454B-91C6-E9FBFC0012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063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BCC57-04AA-4404-8BAD-6DB0D3B48556}" type="datetimeFigureOut">
              <a:rPr lang="fr-FR" smtClean="0"/>
              <a:t>09/04/2018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BECE1-868B-4983-9655-ECCB303A16B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53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BECE1-868B-4983-9655-ECCB303A16B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984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ogo onl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006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0350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67544" y="432000"/>
            <a:ext cx="8229600" cy="634082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4" name="ZoneTexte 3"/>
          <p:cNvSpPr txBox="1"/>
          <p:nvPr userDrawn="1"/>
        </p:nvSpPr>
        <p:spPr>
          <a:xfrm>
            <a:off x="539552" y="1340768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Espace réservé du tableau 10"/>
          <p:cNvSpPr>
            <a:spLocks noGrp="1"/>
          </p:cNvSpPr>
          <p:nvPr>
            <p:ph type="tbl" sz="quarter" idx="10"/>
          </p:nvPr>
        </p:nvSpPr>
        <p:spPr>
          <a:xfrm>
            <a:off x="467544" y="1196975"/>
            <a:ext cx="8208144" cy="38163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5157788"/>
            <a:ext cx="8208144" cy="122354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 smtClean="0"/>
              <a:t>Legend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8095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pag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205802"/>
            <a:ext cx="5111750" cy="49203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057203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28785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ENTpage Image squar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1112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width title up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1" cy="6813376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4653136"/>
            <a:ext cx="8229600" cy="1143000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7340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width titl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0"/>
          </p:nvPr>
        </p:nvSpPr>
        <p:spPr>
          <a:xfrm>
            <a:off x="0" y="1340769"/>
            <a:ext cx="9144001" cy="547260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2524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K BIG ORIG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9318"/>
            <a:ext cx="7123048" cy="6602068"/>
          </a:xfrm>
          <a:prstGeom prst="rect">
            <a:avLst/>
          </a:prstGeom>
        </p:spPr>
      </p:pic>
      <p:grpSp>
        <p:nvGrpSpPr>
          <p:cNvPr id="3" name="Groupe 2"/>
          <p:cNvGrpSpPr/>
          <p:nvPr userDrawn="1"/>
        </p:nvGrpSpPr>
        <p:grpSpPr>
          <a:xfrm>
            <a:off x="443381" y="5395744"/>
            <a:ext cx="2178739" cy="841568"/>
            <a:chOff x="443381" y="5395744"/>
            <a:chExt cx="2178739" cy="841568"/>
          </a:xfrm>
        </p:grpSpPr>
        <p:pic>
          <p:nvPicPr>
            <p:cNvPr id="4" name="Image 3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381" y="5395744"/>
              <a:ext cx="2178739" cy="634212"/>
            </a:xfrm>
            <a:prstGeom prst="rect">
              <a:avLst/>
            </a:prstGeom>
          </p:spPr>
        </p:pic>
        <p:sp>
          <p:nvSpPr>
            <p:cNvPr id="5" name="Zone de texte 3"/>
            <p:cNvSpPr txBox="1"/>
            <p:nvPr userDrawn="1"/>
          </p:nvSpPr>
          <p:spPr>
            <a:xfrm>
              <a:off x="506716" y="6054752"/>
              <a:ext cx="2064998" cy="18256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lnSpc>
                  <a:spcPct val="115000"/>
                </a:lnSpc>
                <a:spcAft>
                  <a:spcPts val="1000"/>
                </a:spcAft>
              </a:pPr>
              <a:r>
                <a:rPr lang="en-GB" sz="630" baseline="0" dirty="0">
                  <a:effectLst/>
                  <a:latin typeface="Arial"/>
                  <a:ea typeface="Arial"/>
                  <a:cs typeface="Times New Roman"/>
                </a:rPr>
                <a:t>European </a:t>
              </a:r>
              <a:r>
                <a:rPr lang="en-GB" sz="630" baseline="0" dirty="0" smtClean="0">
                  <a:effectLst/>
                  <a:latin typeface="Arial"/>
                  <a:ea typeface="Arial"/>
                  <a:cs typeface="Times New Roman"/>
                </a:rPr>
                <a:t>Union</a:t>
              </a:r>
              <a:r>
                <a:rPr lang="en-GB" sz="630" baseline="0" dirty="0" smtClean="0">
                  <a:effectLst/>
                  <a:latin typeface="+mn-lt"/>
                  <a:ea typeface="Arial"/>
                  <a:cs typeface="Times New Roman"/>
                </a:rPr>
                <a:t> | European </a:t>
              </a:r>
              <a:r>
                <a:rPr lang="en-GB" sz="630" baseline="0" dirty="0">
                  <a:effectLst/>
                  <a:latin typeface="Arial"/>
                  <a:ea typeface="Arial"/>
                  <a:cs typeface="Times New Roman"/>
                </a:rPr>
                <a:t>Regional Development </a:t>
              </a:r>
              <a:r>
                <a:rPr lang="en-GB" sz="630" baseline="0" dirty="0" smtClean="0">
                  <a:effectLst/>
                  <a:latin typeface="Arial"/>
                  <a:ea typeface="Arial"/>
                  <a:cs typeface="Times New Roman"/>
                </a:rPr>
                <a:t>Fund</a:t>
              </a:r>
            </a:p>
            <a:p>
              <a:pPr algn="just">
                <a:lnSpc>
                  <a:spcPct val="115000"/>
                </a:lnSpc>
                <a:spcAft>
                  <a:spcPts val="1000"/>
                </a:spcAft>
              </a:pP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6093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943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itle page +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933578" y="472514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Name, </a:t>
            </a:r>
            <a:r>
              <a:rPr lang="en-GB" dirty="0" smtClean="0"/>
              <a:t>person</a:t>
            </a:r>
            <a:endParaRPr lang="en-GB" dirty="0"/>
          </a:p>
        </p:txBody>
      </p:sp>
      <p:sp>
        <p:nvSpPr>
          <p:cNvPr id="16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933578" y="5157216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Position</a:t>
            </a:r>
            <a:endParaRPr lang="en-GB" dirty="0"/>
          </a:p>
        </p:txBody>
      </p:sp>
      <p:sp>
        <p:nvSpPr>
          <p:cNvPr id="18" name="Espace réservé du texte 2"/>
          <p:cNvSpPr>
            <a:spLocks noGrp="1"/>
          </p:cNvSpPr>
          <p:nvPr>
            <p:ph type="body" sz="quarter" idx="12" hasCustomPrompt="1"/>
          </p:nvPr>
        </p:nvSpPr>
        <p:spPr>
          <a:xfrm>
            <a:off x="933578" y="558926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Institution</a:t>
            </a:r>
            <a:endParaRPr lang="en-GB" dirty="0"/>
          </a:p>
        </p:txBody>
      </p:sp>
      <p:sp>
        <p:nvSpPr>
          <p:cNvPr id="20" name="Titre 1"/>
          <p:cNvSpPr>
            <a:spLocks noGrp="1"/>
          </p:cNvSpPr>
          <p:nvPr>
            <p:ph type="ctrTitle"/>
          </p:nvPr>
        </p:nvSpPr>
        <p:spPr>
          <a:xfrm>
            <a:off x="685800" y="3501008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grpSp>
        <p:nvGrpSpPr>
          <p:cNvPr id="22" name="Groupe 21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23" name="Image 2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24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effectLst/>
                  <a:latin typeface="Arial"/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  <p:sp>
        <p:nvSpPr>
          <p:cNvPr id="7" name="Espace réservé du texte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600" y="6309320"/>
            <a:ext cx="7415683" cy="387424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800" b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fr-FR" dirty="0" smtClean="0"/>
              <a:t>Venue</a:t>
            </a:r>
            <a:r>
              <a:rPr lang="en-GB" b="0" dirty="0" smtClean="0">
                <a:solidFill>
                  <a:schemeClr val="bg1">
                    <a:lumMod val="50000"/>
                  </a:schemeClr>
                </a:solidFill>
                <a:sym typeface="Webdings" panose="05030102010509060703" pitchFamily="18" charset="2"/>
              </a:rPr>
              <a:t> </a:t>
            </a:r>
            <a:r>
              <a:rPr lang="fr-FR" dirty="0" smtClean="0"/>
              <a:t> date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343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hank you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3344385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fr-FR" dirty="0" err="1" smtClean="0"/>
              <a:t>Thank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!</a:t>
            </a:r>
            <a:endParaRPr lang="en-GB" dirty="0"/>
          </a:p>
        </p:txBody>
      </p:sp>
      <p:sp>
        <p:nvSpPr>
          <p:cNvPr id="10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467544" y="6165304"/>
            <a:ext cx="377598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www.interregeurope.eu</a:t>
            </a:r>
            <a:endParaRPr lang="en-GB" dirty="0"/>
          </a:p>
        </p:txBody>
      </p:sp>
      <p:grpSp>
        <p:nvGrpSpPr>
          <p:cNvPr id="11" name="Groupe 10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12" name="Image 1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13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effectLst/>
                  <a:latin typeface="Arial"/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  <p:sp>
        <p:nvSpPr>
          <p:cNvPr id="14" name="Sous-titre 2"/>
          <p:cNvSpPr txBox="1">
            <a:spLocks/>
          </p:cNvSpPr>
          <p:nvPr userDrawn="1"/>
        </p:nvSpPr>
        <p:spPr>
          <a:xfrm>
            <a:off x="5724128" y="6165304"/>
            <a:ext cx="2808312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600" dirty="0" err="1" smtClean="0"/>
              <a:t>Interregeurope</a:t>
            </a:r>
            <a:endParaRPr lang="en-GB" sz="1600" dirty="0"/>
          </a:p>
        </p:txBody>
      </p:sp>
      <p:pic>
        <p:nvPicPr>
          <p:cNvPr id="17" name="Image 16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6165304"/>
            <a:ext cx="1312080" cy="34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49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501008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grpSp>
        <p:nvGrpSpPr>
          <p:cNvPr id="3" name="Groupe 2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4" name="Image 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5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effectLst/>
                  <a:latin typeface="Arial"/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5794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text page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8207375" cy="518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194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44093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1227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page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8207375" cy="518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40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4103687" cy="5040000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1"/>
          </p:nvPr>
        </p:nvSpPr>
        <p:spPr>
          <a:xfrm>
            <a:off x="4716016" y="1368000"/>
            <a:ext cx="4104000" cy="50400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927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au 1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87430588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Image 24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527" y="-314057"/>
            <a:ext cx="3496061" cy="3240360"/>
          </a:xfrm>
          <a:prstGeom prst="rect">
            <a:avLst/>
          </a:prstGeom>
        </p:spPr>
      </p:pic>
      <p:sp>
        <p:nvSpPr>
          <p:cNvPr id="6" name="Zone de texte 2"/>
          <p:cNvSpPr txBox="1"/>
          <p:nvPr userDrawn="1"/>
        </p:nvSpPr>
        <p:spPr>
          <a:xfrm>
            <a:off x="5780081" y="1778347"/>
            <a:ext cx="2002951" cy="47126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en-GB" sz="12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>Sharing solutions </a:t>
            </a:r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/>
            </a:r>
            <a:b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</a:br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>for </a:t>
            </a:r>
            <a:r>
              <a:rPr lang="en-GB" sz="12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>better regional policies</a:t>
            </a:r>
            <a:endParaRPr lang="fr-FR" sz="1200" i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/>
              <a:ea typeface="Arial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31177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85" r:id="rId2"/>
    <p:sldLayoutId id="2147483694" r:id="rId3"/>
    <p:sldLayoutId id="2147483683" r:id="rId4"/>
    <p:sldLayoutId id="2147483704" r:id="rId5"/>
    <p:sldLayoutId id="2147483705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68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234253785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54" y="173697"/>
            <a:ext cx="715334" cy="663015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68000" y="432000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8" name="Espace réservé du texte 2"/>
          <p:cNvSpPr txBox="1">
            <a:spLocks/>
          </p:cNvSpPr>
          <p:nvPr userDrawn="1"/>
        </p:nvSpPr>
        <p:spPr>
          <a:xfrm>
            <a:off x="7236296" y="6528636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88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703" r:id="rId2"/>
    <p:sldLayoutId id="2147483671" r:id="rId3"/>
    <p:sldLayoutId id="2147483670" r:id="rId4"/>
    <p:sldLayoutId id="2147483684" r:id="rId5"/>
    <p:sldLayoutId id="2147483675" r:id="rId6"/>
    <p:sldLayoutId id="2147483676" r:id="rId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Tx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Courier New" panose="02070309020205020404" pitchFamily="49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7" name="Espace réservé du texte 2"/>
          <p:cNvSpPr txBox="1">
            <a:spLocks/>
          </p:cNvSpPr>
          <p:nvPr userDrawn="1"/>
        </p:nvSpPr>
        <p:spPr>
          <a:xfrm>
            <a:off x="7236296" y="6528636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mtClean="0"/>
              <a:pPr/>
              <a:t>‹#›</a:t>
            </a:fld>
            <a:endParaRPr lang="en-GB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30221447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538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Tx/>
        <a:buNone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Courier New" panose="02070309020205020404" pitchFamily="49" charset="0"/>
        <a:buChar char="o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849294327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54" y="173697"/>
            <a:ext cx="715334" cy="66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92487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2"/>
          <p:cNvSpPr txBox="1">
            <a:spLocks/>
          </p:cNvSpPr>
          <p:nvPr userDrawn="1"/>
        </p:nvSpPr>
        <p:spPr>
          <a:xfrm>
            <a:off x="7236296" y="6528636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mtClean="0"/>
              <a:pPr/>
              <a:t>‹#›</a:t>
            </a:fld>
            <a:endParaRPr lang="en-GB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136558550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465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regeurope.eu/search/" TargetMode="External"/><Relationship Id="rId7" Type="http://schemas.openxmlformats.org/officeDocument/2006/relationships/hyperlink" Target="https://www.interregeurope.eu/help/faqs/" TargetMode="External"/><Relationship Id="rId2" Type="http://schemas.openxmlformats.org/officeDocument/2006/relationships/hyperlink" Target="https://www.interregeurope.eu/account/registration/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interregeurope.eu/in-my-country/" TargetMode="External"/><Relationship Id="rId5" Type="http://schemas.openxmlformats.org/officeDocument/2006/relationships/hyperlink" Target="http://www.interregeurope.eu/self-assessment/" TargetMode="External"/><Relationship Id="rId4" Type="http://schemas.openxmlformats.org/officeDocument/2006/relationships/hyperlink" Target="https://www.interregeurope.eu/discover-projects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otaceeu.cz/" TargetMode="Externa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" TargetMode="External"/><Relationship Id="rId2" Type="http://schemas.openxmlformats.org/officeDocument/2006/relationships/hyperlink" Target="mailto:alice.kovandova@mmr.cz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emf"/><Relationship Id="rId4" Type="http://schemas.openxmlformats.org/officeDocument/2006/relationships/hyperlink" Target="http://www.interreg-europe.cz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Podpora žadatelů</a:t>
            </a:r>
            <a:endParaRPr lang="fr-FR" b="1" dirty="0"/>
          </a:p>
        </p:txBody>
      </p:sp>
      <p:sp>
        <p:nvSpPr>
          <p:cNvPr id="11" name="Espace réservé du texte 7"/>
          <p:cNvSpPr>
            <a:spLocks noGrp="1"/>
          </p:cNvSpPr>
          <p:nvPr>
            <p:ph type="body" sz="quarter" idx="10"/>
          </p:nvPr>
        </p:nvSpPr>
        <p:spPr>
          <a:xfrm>
            <a:off x="933578" y="4725144"/>
            <a:ext cx="7272337" cy="216000"/>
          </a:xfrm>
        </p:spPr>
        <p:txBody>
          <a:bodyPr/>
          <a:lstStyle/>
          <a:p>
            <a:r>
              <a:rPr lang="cs-CZ" dirty="0" smtClean="0"/>
              <a:t>Alice Kovandová</a:t>
            </a:r>
            <a:endParaRPr lang="en-GB" dirty="0"/>
          </a:p>
        </p:txBody>
      </p:sp>
      <p:sp>
        <p:nvSpPr>
          <p:cNvPr id="12" name="Espace réservé du texte 8"/>
          <p:cNvSpPr>
            <a:spLocks noGrp="1"/>
          </p:cNvSpPr>
          <p:nvPr>
            <p:ph type="body" sz="quarter" idx="11"/>
          </p:nvPr>
        </p:nvSpPr>
        <p:spPr>
          <a:xfrm>
            <a:off x="933578" y="5157216"/>
            <a:ext cx="7272337" cy="216000"/>
          </a:xfrm>
        </p:spPr>
        <p:txBody>
          <a:bodyPr/>
          <a:lstStyle/>
          <a:p>
            <a:r>
              <a:rPr lang="cs-CZ" dirty="0" smtClean="0"/>
              <a:t>Ministerstvo pro místní rozvoj</a:t>
            </a:r>
            <a:endParaRPr lang="en-GB" dirty="0"/>
          </a:p>
        </p:txBody>
      </p:sp>
      <p:sp>
        <p:nvSpPr>
          <p:cNvPr id="13" name="Espace réservé du texte 9"/>
          <p:cNvSpPr>
            <a:spLocks noGrp="1"/>
          </p:cNvSpPr>
          <p:nvPr>
            <p:ph type="body" sz="quarter" idx="12"/>
          </p:nvPr>
        </p:nvSpPr>
        <p:spPr>
          <a:xfrm>
            <a:off x="933578" y="5589264"/>
            <a:ext cx="7272337" cy="216000"/>
          </a:xfrm>
        </p:spPr>
        <p:txBody>
          <a:bodyPr/>
          <a:lstStyle/>
          <a:p>
            <a:r>
              <a:rPr lang="cs-CZ" dirty="0" err="1" smtClean="0"/>
              <a:t>Alice.Kovandova</a:t>
            </a:r>
            <a:r>
              <a:rPr lang="en-GB" dirty="0" smtClean="0"/>
              <a:t>@</a:t>
            </a:r>
            <a:r>
              <a:rPr lang="cs-CZ" dirty="0" smtClean="0"/>
              <a:t>mmr.cz</a:t>
            </a:r>
            <a:endParaRPr lang="en-GB" dirty="0"/>
          </a:p>
        </p:txBody>
      </p:sp>
      <p:sp>
        <p:nvSpPr>
          <p:cNvPr id="14" name="Espace réservé du texte 4"/>
          <p:cNvSpPr>
            <a:spLocks noGrp="1"/>
          </p:cNvSpPr>
          <p:nvPr>
            <p:ph type="body" sz="quarter" idx="14"/>
          </p:nvPr>
        </p:nvSpPr>
        <p:spPr>
          <a:xfrm>
            <a:off x="971600" y="6309320"/>
            <a:ext cx="7415683" cy="387424"/>
          </a:xfrm>
        </p:spPr>
        <p:txBody>
          <a:bodyPr/>
          <a:lstStyle/>
          <a:p>
            <a:r>
              <a:rPr lang="cs-CZ" dirty="0" smtClean="0"/>
              <a:t>10. 4. 2018</a:t>
            </a:r>
            <a:r>
              <a:rPr lang="en-GB" dirty="0" smtClean="0">
                <a:sym typeface="Webdings" panose="05030102010509060703" pitchFamily="18" charset="2"/>
              </a:rPr>
              <a:t></a:t>
            </a:r>
            <a:r>
              <a:rPr lang="cs-CZ" dirty="0" smtClean="0">
                <a:sym typeface="Webdings" panose="05030102010509060703" pitchFamily="18" charset="2"/>
              </a:rPr>
              <a:t>Národní informační den Praha</a:t>
            </a:r>
            <a:endParaRPr lang="fr-FR" dirty="0"/>
          </a:p>
        </p:txBody>
      </p:sp>
      <p:pic>
        <p:nvPicPr>
          <p:cNvPr id="7" name="Obrázek 7" descr="mmr_cr_rgb.em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0527" y="4957959"/>
            <a:ext cx="2559001" cy="553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050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340768"/>
            <a:ext cx="6171239" cy="54726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432000"/>
            <a:ext cx="37079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Zpětná vazba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42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72" y="404664"/>
            <a:ext cx="370790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Zpětná vazba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568" y="1174884"/>
            <a:ext cx="7992888" cy="563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6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indent="-285750"/>
            <a:endParaRPr lang="en-GB" dirty="0" smtClean="0"/>
          </a:p>
          <a:p>
            <a:pPr indent="-285750"/>
            <a:endParaRPr lang="en-GB" dirty="0"/>
          </a:p>
          <a:p>
            <a:pPr indent="-285750"/>
            <a:endParaRPr lang="en-GB" dirty="0" smtClean="0"/>
          </a:p>
          <a:p>
            <a:pPr indent="-285750"/>
            <a:endParaRPr lang="en-GB" dirty="0" smtClean="0"/>
          </a:p>
          <a:p>
            <a:pPr indent="-285750"/>
            <a:endParaRPr lang="en-GB" dirty="0" smtClean="0"/>
          </a:p>
          <a:p>
            <a:pPr indent="-285750"/>
            <a:endParaRPr lang="en-GB" dirty="0"/>
          </a:p>
          <a:p>
            <a:pPr indent="-285750"/>
            <a:r>
              <a:rPr lang="en-GB" dirty="0" smtClean="0"/>
              <a:t>If green, submit your idea </a:t>
            </a:r>
            <a:r>
              <a:rPr lang="en-GB" dirty="0"/>
              <a:t>for our </a:t>
            </a:r>
            <a:r>
              <a:rPr lang="en-GB" dirty="0" smtClean="0"/>
              <a:t>feedback</a:t>
            </a: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/>
              <a:t>Written</a:t>
            </a: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/>
              <a:t>Oral (phone/ Skype</a:t>
            </a:r>
            <a:r>
              <a:rPr lang="en-GB" dirty="0" smtClean="0"/>
              <a:t>)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65" y="1368000"/>
            <a:ext cx="7454670" cy="22322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5220" y="332656"/>
            <a:ext cx="37079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Zpětná vazba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47664" y="6215794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Feedback will be provided only once per project idea!</a:t>
            </a:r>
          </a:p>
        </p:txBody>
      </p:sp>
    </p:spTree>
    <p:extLst>
      <p:ext uri="{BB962C8B-B14F-4D97-AF65-F5344CB8AC3E}">
        <p14:creationId xmlns:p14="http://schemas.microsoft.com/office/powerpoint/2010/main" val="375393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interregeurope.eu/fileadmin/user_upload/events/Malta/malta-gallery-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38647" cy="717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432000"/>
            <a:ext cx="838842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Informace a podpora na dosah ruky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19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332656"/>
            <a:ext cx="4031432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Online </a:t>
            </a: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události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71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GB" sz="2000" dirty="0" smtClean="0"/>
              <a:t>Europe Let’s Cooperate! Online: 13 April</a:t>
            </a:r>
          </a:p>
          <a:p>
            <a:r>
              <a:rPr lang="en-GB" sz="2000" dirty="0" smtClean="0"/>
              <a:t>Lead Applicant Webinar week: 15-18 May</a:t>
            </a:r>
          </a:p>
          <a:p>
            <a:pPr marL="1714500" lvl="3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/>
              <a:t>Building relevant partnerships: </a:t>
            </a:r>
            <a:r>
              <a:rPr lang="en-GB" dirty="0" smtClean="0"/>
              <a:t>15 May</a:t>
            </a:r>
          </a:p>
          <a:p>
            <a:pPr marL="1714500" lvl="3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 smtClean="0"/>
              <a:t>Designing </a:t>
            </a:r>
            <a:r>
              <a:rPr lang="en-GB" dirty="0"/>
              <a:t>project methodology: </a:t>
            </a:r>
            <a:r>
              <a:rPr lang="en-GB" dirty="0" smtClean="0"/>
              <a:t>16 May</a:t>
            </a:r>
          </a:p>
          <a:p>
            <a:pPr marL="1714500" lvl="3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 smtClean="0"/>
              <a:t>Managing budget and finances: 17 May</a:t>
            </a:r>
          </a:p>
          <a:p>
            <a:pPr marL="1714500" lvl="3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 smtClean="0"/>
              <a:t>Planning a project communication strategy: 18 May</a:t>
            </a:r>
          </a:p>
          <a:p>
            <a:pPr marL="0" lvl="3">
              <a:lnSpc>
                <a:spcPct val="150000"/>
              </a:lnSpc>
            </a:pPr>
            <a:r>
              <a:rPr lang="en-GB" b="1" dirty="0" smtClean="0">
                <a:solidFill>
                  <a:schemeClr val="tx2"/>
                </a:solidFill>
              </a:rPr>
              <a:t>Weekly Q&amp;A sessions (Fridays)</a:t>
            </a:r>
          </a:p>
          <a:p>
            <a:pPr marL="1714500" lvl="3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 smtClean="0"/>
              <a:t>4, 25 May</a:t>
            </a:r>
          </a:p>
          <a:p>
            <a:pPr marL="1714500" lvl="3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dirty="0" smtClean="0"/>
              <a:t>8, 15 June</a:t>
            </a:r>
          </a:p>
          <a:p>
            <a:pPr marL="0" lvl="3">
              <a:lnSpc>
                <a:spcPct val="150000"/>
              </a:lnSpc>
            </a:pPr>
            <a:endParaRPr lang="en-GB" sz="2400" b="1" dirty="0" smtClean="0">
              <a:solidFill>
                <a:schemeClr val="tx2"/>
              </a:solidFill>
            </a:endParaRPr>
          </a:p>
          <a:p>
            <a:pPr lvl="3">
              <a:lnSpc>
                <a:spcPct val="150000"/>
              </a:lnSpc>
            </a:pPr>
            <a:endParaRPr lang="en-GB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79512" y="404664"/>
            <a:ext cx="37079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Online </a:t>
            </a: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události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71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430461"/>
            <a:ext cx="6804248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Nejčastější otázky – </a:t>
            </a:r>
            <a:r>
              <a:rPr lang="cs-CZ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Help</a:t>
            </a:r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cs-CZ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FAQs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14" y="1340768"/>
            <a:ext cx="9176288" cy="54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62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able, call, communicatio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-36512" y="0"/>
            <a:ext cx="9180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0" y="433560"/>
            <a:ext cx="3059832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Jsme ve spojení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25" y="2368507"/>
            <a:ext cx="64087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 smtClean="0">
                <a:latin typeface="Open Sans"/>
              </a:rPr>
              <a:t>application@interregeurope.eu</a:t>
            </a:r>
          </a:p>
          <a:p>
            <a:pPr algn="ctr"/>
            <a:endParaRPr lang="en-GB" sz="3200" b="1" dirty="0" smtClean="0">
              <a:latin typeface="Open Sans"/>
            </a:endParaRPr>
          </a:p>
          <a:p>
            <a:pPr algn="ctr"/>
            <a:r>
              <a:rPr lang="en-GB" sz="3200" b="1" dirty="0" smtClean="0">
                <a:latin typeface="Open Sans"/>
              </a:rPr>
              <a:t>+33 </a:t>
            </a:r>
            <a:r>
              <a:rPr lang="en-GB" sz="3200" b="1" dirty="0">
                <a:latin typeface="Open Sans"/>
              </a:rPr>
              <a:t>328 144 </a:t>
            </a:r>
            <a:r>
              <a:rPr lang="en-GB" sz="3200" b="1" dirty="0" smtClean="0">
                <a:latin typeface="Open Sans"/>
              </a:rPr>
              <a:t>100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0798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U</a:t>
            </a:r>
            <a:r>
              <a:rPr lang="cs-CZ" sz="2800" b="1" dirty="0" err="1" smtClean="0"/>
              <a:t>žitečné</a:t>
            </a:r>
            <a:r>
              <a:rPr lang="cs-CZ" sz="2800" b="1" dirty="0" smtClean="0"/>
              <a:t> odkazy</a:t>
            </a:r>
            <a:endParaRPr lang="en-GB" sz="2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/>
              <a:t>Community registration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>
                <a:hlinkClick r:id="rId2"/>
              </a:rPr>
              <a:t>https://www.interregeurope.eu/account/registration</a:t>
            </a:r>
            <a:r>
              <a:rPr lang="en-GB" sz="2000" dirty="0" smtClean="0">
                <a:hlinkClick r:id="rId2"/>
              </a:rPr>
              <a:t>/</a:t>
            </a:r>
            <a:r>
              <a:rPr lang="en-GB" sz="2000" dirty="0" smtClean="0"/>
              <a:t> </a:t>
            </a:r>
            <a:endParaRPr lang="en-GB" sz="2000" dirty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/>
              <a:t>Partner and project idea search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>
                <a:hlinkClick r:id="rId3"/>
              </a:rPr>
              <a:t>https://www.interregeurope.eu/search</a:t>
            </a:r>
            <a:r>
              <a:rPr lang="en-GB" sz="2000" dirty="0" smtClean="0">
                <a:hlinkClick r:id="rId3"/>
              </a:rPr>
              <a:t>/</a:t>
            </a:r>
            <a:endParaRPr lang="en-GB" sz="20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/>
              <a:t>Discover projects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>
                <a:hlinkClick r:id="rId4"/>
              </a:rPr>
              <a:t>https://www.interregeurope.eu/discover-projects</a:t>
            </a:r>
            <a:r>
              <a:rPr lang="en-GB" sz="2000" dirty="0" smtClean="0">
                <a:hlinkClick r:id="rId4"/>
              </a:rPr>
              <a:t>/</a:t>
            </a:r>
            <a:endParaRPr lang="en-GB" sz="20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/>
              <a:t>Feedback – self-assessment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>
                <a:hlinkClick r:id="rId5"/>
              </a:rPr>
              <a:t>http://www.interregeurope.eu/self-assessment</a:t>
            </a:r>
            <a:r>
              <a:rPr lang="en-GB" sz="2000" dirty="0" smtClean="0">
                <a:hlinkClick r:id="rId5"/>
              </a:rPr>
              <a:t>/</a:t>
            </a:r>
            <a:endParaRPr lang="en-GB" sz="20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/>
              <a:t>Point of contact assistance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>
                <a:hlinkClick r:id="rId6"/>
              </a:rPr>
              <a:t>https://www.interregeurope.eu/in-my-country</a:t>
            </a:r>
            <a:r>
              <a:rPr lang="en-GB" sz="2000" dirty="0" smtClean="0">
                <a:hlinkClick r:id="rId6"/>
              </a:rPr>
              <a:t>/</a:t>
            </a:r>
            <a:endParaRPr lang="en-GB" sz="2000" dirty="0" smtClean="0"/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/>
              <a:t>Frequently asked questions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000" dirty="0">
                <a:hlinkClick r:id="rId7"/>
              </a:rPr>
              <a:t>https://www.interregeurope.eu/help/faqs</a:t>
            </a:r>
            <a:r>
              <a:rPr lang="en-GB" sz="2000" dirty="0" smtClean="0">
                <a:hlinkClick r:id="rId7"/>
              </a:rPr>
              <a:t>/</a:t>
            </a:r>
            <a:r>
              <a:rPr lang="en-GB" sz="2000" dirty="0" smtClean="0"/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67063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611560" y="4437112"/>
            <a:ext cx="8421688" cy="1362075"/>
          </a:xfrm>
        </p:spPr>
        <p:txBody>
          <a:bodyPr/>
          <a:lstStyle/>
          <a:p>
            <a:r>
              <a:rPr lang="cs-CZ" sz="2800" dirty="0" smtClean="0"/>
              <a:t>Podpora Národního kontaktního místa - </a:t>
            </a:r>
            <a:r>
              <a:rPr lang="cs-CZ" sz="2800" dirty="0" err="1" smtClean="0"/>
              <a:t>PoC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34324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2800" b="1" dirty="0" err="1" smtClean="0"/>
              <a:t>Interreg</a:t>
            </a:r>
            <a:r>
              <a:rPr lang="cs-CZ" sz="2800" b="1" dirty="0" smtClean="0"/>
              <a:t> EUROPE</a:t>
            </a:r>
            <a:endParaRPr lang="cs-CZ" sz="28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57200" y="2420888"/>
            <a:ext cx="8207375" cy="4130299"/>
          </a:xfrm>
        </p:spPr>
        <p:txBody>
          <a:bodyPr/>
          <a:lstStyle/>
          <a:p>
            <a:r>
              <a:rPr lang="cs-CZ" sz="2000" dirty="0">
                <a:solidFill>
                  <a:srgbClr val="1F497D"/>
                </a:solidFill>
              </a:rPr>
              <a:t>ŘO programu:</a:t>
            </a:r>
          </a:p>
          <a:p>
            <a:r>
              <a:rPr lang="cs-CZ" sz="2000" b="0" dirty="0">
                <a:solidFill>
                  <a:srgbClr val="1F497D"/>
                </a:solidFill>
              </a:rPr>
              <a:t>Regionální rada regionu </a:t>
            </a:r>
            <a:r>
              <a:rPr lang="cs-CZ" sz="2000" b="0" dirty="0" err="1">
                <a:solidFill>
                  <a:srgbClr val="1F497D"/>
                </a:solidFill>
              </a:rPr>
              <a:t>Hauts</a:t>
            </a:r>
            <a:r>
              <a:rPr lang="cs-CZ" sz="2000" b="0" dirty="0">
                <a:solidFill>
                  <a:srgbClr val="1F497D"/>
                </a:solidFill>
              </a:rPr>
              <a:t> de France se sídlem v Lille</a:t>
            </a:r>
          </a:p>
          <a:p>
            <a:endParaRPr lang="cs-CZ" sz="2000" b="0" dirty="0">
              <a:solidFill>
                <a:srgbClr val="1F497D"/>
              </a:solidFill>
            </a:endParaRPr>
          </a:p>
          <a:p>
            <a:r>
              <a:rPr lang="cs-CZ" sz="2000" dirty="0">
                <a:solidFill>
                  <a:srgbClr val="1F497D"/>
                </a:solidFill>
              </a:rPr>
              <a:t>Garantem v ČR:</a:t>
            </a:r>
          </a:p>
          <a:p>
            <a:r>
              <a:rPr lang="cs-CZ" sz="2000" b="0" dirty="0">
                <a:solidFill>
                  <a:srgbClr val="1F497D"/>
                </a:solidFill>
              </a:rPr>
              <a:t>Ministerstvo pro místní rozvoj</a:t>
            </a:r>
          </a:p>
          <a:p>
            <a:endParaRPr lang="cs-CZ" sz="2000" b="0" dirty="0">
              <a:solidFill>
                <a:srgbClr val="1F497D"/>
              </a:solidFill>
            </a:endParaRPr>
          </a:p>
          <a:p>
            <a:r>
              <a:rPr lang="cs-CZ" sz="2000" dirty="0" smtClean="0">
                <a:solidFill>
                  <a:srgbClr val="1F497D"/>
                </a:solidFill>
              </a:rPr>
              <a:t>Rozpočet </a:t>
            </a:r>
            <a:r>
              <a:rPr lang="cs-CZ" sz="2000" dirty="0">
                <a:solidFill>
                  <a:srgbClr val="1F497D"/>
                </a:solidFill>
              </a:rPr>
              <a:t>programu:</a:t>
            </a:r>
          </a:p>
          <a:p>
            <a:r>
              <a:rPr lang="cs-CZ" sz="2000" b="0" dirty="0">
                <a:solidFill>
                  <a:srgbClr val="1F497D"/>
                </a:solidFill>
              </a:rPr>
              <a:t>359 mil. EUR (ERDF)</a:t>
            </a:r>
          </a:p>
          <a:p>
            <a:endParaRPr lang="cs-CZ" sz="2000" b="0" dirty="0">
              <a:solidFill>
                <a:srgbClr val="1F497D"/>
              </a:solidFill>
            </a:endParaRPr>
          </a:p>
          <a:p>
            <a:r>
              <a:rPr lang="cs-CZ" sz="2000" b="0" dirty="0">
                <a:solidFill>
                  <a:srgbClr val="1F497D"/>
                </a:solidFill>
              </a:rPr>
              <a:t>Projekty i komunikace s ŘO/JS v angličtině!!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36515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err="1" smtClean="0"/>
              <a:t>PoC</a:t>
            </a:r>
            <a:r>
              <a:rPr lang="cs-CZ" sz="2800" b="1" dirty="0" smtClean="0"/>
              <a:t> – Národní kontaktní místo ČR</a:t>
            </a:r>
            <a:endParaRPr lang="cs-CZ" sz="28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0" dirty="0" smtClean="0"/>
              <a:t>Telefonické </a:t>
            </a:r>
            <a:r>
              <a:rPr lang="cs-CZ" b="0" dirty="0"/>
              <a:t>a e-mailové dotazy - obecné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0" dirty="0" smtClean="0"/>
              <a:t>Osobní </a:t>
            </a:r>
            <a:r>
              <a:rPr lang="cs-CZ" b="0" dirty="0"/>
              <a:t>konzultace – prostudované materiály, lépe projektový </a:t>
            </a:r>
            <a:r>
              <a:rPr lang="cs-CZ" b="0" dirty="0" smtClean="0"/>
              <a:t>  záměr</a:t>
            </a:r>
            <a:endParaRPr lang="cs-CZ" b="0" dirty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0" dirty="0" smtClean="0"/>
              <a:t>Překlady </a:t>
            </a:r>
            <a:r>
              <a:rPr lang="cs-CZ" b="0" dirty="0"/>
              <a:t>dokumentů </a:t>
            </a:r>
            <a:r>
              <a:rPr lang="cs-CZ" b="0" dirty="0" smtClean="0"/>
              <a:t>(Programový </a:t>
            </a:r>
            <a:r>
              <a:rPr lang="cs-CZ" b="0" dirty="0"/>
              <a:t>manuál před 1. výzvou, </a:t>
            </a:r>
            <a:r>
              <a:rPr lang="cs-CZ" b="0" dirty="0" smtClean="0"/>
              <a:t>nyní bude verze 5 </a:t>
            </a:r>
            <a:r>
              <a:rPr lang="cs-CZ" b="0" dirty="0"/>
              <a:t>– bez překladu)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0" dirty="0" smtClean="0"/>
              <a:t>Kontrola </a:t>
            </a:r>
            <a:r>
              <a:rPr lang="cs-CZ" b="0" dirty="0"/>
              <a:t>– MMR – kontrola způsobilosti žadatelů – statutu - před  </a:t>
            </a:r>
            <a:r>
              <a:rPr lang="cs-CZ" b="0" dirty="0" smtClean="0"/>
              <a:t>   konečným </a:t>
            </a:r>
            <a:r>
              <a:rPr lang="cs-CZ" b="0" dirty="0"/>
              <a:t>schválením JS </a:t>
            </a:r>
            <a:endParaRPr lang="cs-CZ" b="0" dirty="0" smtClean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0" dirty="0" smtClean="0"/>
              <a:t>Zprostředkování </a:t>
            </a:r>
            <a:r>
              <a:rPr lang="cs-CZ" b="0" dirty="0"/>
              <a:t>kontaktu na partnera z ciziny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0" dirty="0" smtClean="0"/>
              <a:t>Informační </a:t>
            </a:r>
            <a:r>
              <a:rPr lang="cs-CZ" b="0" dirty="0"/>
              <a:t>dny, semináře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0" dirty="0" smtClean="0"/>
              <a:t>Mailing-list </a:t>
            </a:r>
            <a:r>
              <a:rPr lang="cs-CZ" b="0" dirty="0"/>
              <a:t>– možnost zařazení/ vyřazení - předávání informací </a:t>
            </a:r>
            <a:r>
              <a:rPr lang="cs-CZ" b="0" dirty="0" smtClean="0"/>
              <a:t>od </a:t>
            </a:r>
            <a:r>
              <a:rPr lang="cs-CZ" b="0" dirty="0"/>
              <a:t>JS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0" dirty="0" smtClean="0"/>
              <a:t>Tiskové </a:t>
            </a:r>
            <a:r>
              <a:rPr lang="cs-CZ" b="0" dirty="0"/>
              <a:t>zprávy, nebo informační e-maily po MV, setkáních Výboru ČR 2014-2020, novinky, akce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0" dirty="0" smtClean="0"/>
              <a:t>Webové </a:t>
            </a:r>
            <a:r>
              <a:rPr lang="cs-CZ" b="0" dirty="0"/>
              <a:t>stránky </a:t>
            </a:r>
            <a:r>
              <a:rPr lang="cs-CZ" b="0" dirty="0">
                <a:hlinkClick r:id="rId2"/>
              </a:rPr>
              <a:t>www.dotaceEU.cz</a:t>
            </a:r>
            <a:r>
              <a:rPr lang="cs-CZ" b="0" dirty="0"/>
              <a:t> – sekce Programy – INTERREG EUROPE</a:t>
            </a:r>
          </a:p>
          <a:p>
            <a:endParaRPr lang="cs-CZ" b="0" dirty="0"/>
          </a:p>
        </p:txBody>
      </p:sp>
    </p:spTree>
    <p:extLst>
      <p:ext uri="{BB962C8B-B14F-4D97-AF65-F5344CB8AC3E}">
        <p14:creationId xmlns:p14="http://schemas.microsoft.com/office/powerpoint/2010/main" val="1363124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Webové stránky MMR – www.dotaceEU.cz</a:t>
            </a:r>
            <a:endParaRPr lang="cs-CZ" sz="28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5076056" y="1388348"/>
            <a:ext cx="3588519" cy="5162840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800" b="0" dirty="0" smtClean="0"/>
              <a:t>Programové dokumenty</a:t>
            </a:r>
            <a:endParaRPr lang="cs-CZ" sz="1800" b="0" dirty="0"/>
          </a:p>
          <a:p>
            <a:pPr marL="34290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800" b="0" dirty="0"/>
              <a:t>Informace pro žadatele </a:t>
            </a:r>
            <a:r>
              <a:rPr lang="cs-CZ" sz="1800" b="0" dirty="0" smtClean="0"/>
              <a:t>      </a:t>
            </a:r>
            <a:endParaRPr lang="cs-CZ" sz="1800" b="0" dirty="0"/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cs-CZ" sz="1800" b="0" dirty="0" smtClean="0"/>
              <a:t>     </a:t>
            </a:r>
            <a:r>
              <a:rPr lang="cs-CZ" sz="1200" b="0" dirty="0" smtClean="0"/>
              <a:t>- Prezentace – </a:t>
            </a:r>
            <a:r>
              <a:rPr lang="cs-CZ" sz="1200" b="0" dirty="0" err="1" smtClean="0"/>
              <a:t>Info</a:t>
            </a:r>
            <a:r>
              <a:rPr lang="cs-CZ" sz="1200" b="0" dirty="0" smtClean="0"/>
              <a:t> den 10. 4. 2018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cs-CZ" sz="1200" b="0" dirty="0"/>
              <a:t> </a:t>
            </a:r>
            <a:r>
              <a:rPr lang="cs-CZ" sz="1200" b="0" dirty="0" smtClean="0"/>
              <a:t>       - 4. </a:t>
            </a:r>
            <a:r>
              <a:rPr lang="cs-CZ" sz="1200" b="0" dirty="0"/>
              <a:t>výzva</a:t>
            </a:r>
          </a:p>
          <a:p>
            <a:pPr marL="34290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800" b="0" dirty="0"/>
              <a:t>Pokyny pro příjemce</a:t>
            </a:r>
          </a:p>
          <a:p>
            <a:pPr marL="34290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800" b="0" dirty="0"/>
              <a:t>Metodiky a legislativa</a:t>
            </a:r>
          </a:p>
          <a:p>
            <a:pPr marL="34290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800" b="0" dirty="0"/>
              <a:t>Související dokumenty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94074"/>
            <a:ext cx="4353428" cy="553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456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Události 2017/2018</a:t>
            </a:r>
            <a:endParaRPr lang="cs-CZ" sz="28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b="0" dirty="0" smtClean="0"/>
              <a:t>3</a:t>
            </a:r>
            <a:r>
              <a:rPr lang="cs-CZ" sz="1900" b="0" dirty="0"/>
              <a:t>. výzva </a:t>
            </a:r>
            <a:r>
              <a:rPr lang="cs-CZ" sz="1900" b="0" dirty="0" smtClean="0"/>
              <a:t>1</a:t>
            </a:r>
            <a:r>
              <a:rPr lang="cs-CZ" sz="1900" b="0" dirty="0"/>
              <a:t>. 3. – 30. 6. </a:t>
            </a:r>
            <a:r>
              <a:rPr lang="cs-CZ" sz="1900" b="0" dirty="0" smtClean="0"/>
              <a:t>2017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b="0" dirty="0" smtClean="0"/>
              <a:t>12. a13. 12. 2017 – 7. zasedání MV v </a:t>
            </a:r>
            <a:r>
              <a:rPr lang="cs-CZ" sz="1900" b="0" dirty="0" err="1" smtClean="0"/>
              <a:t>Tallinu</a:t>
            </a:r>
            <a:endParaRPr lang="cs-CZ" sz="19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b="0" dirty="0" smtClean="0"/>
              <a:t>12. 3. 2018 – 5. zasedání Výboru 2014-2020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b="0" dirty="0" smtClean="0"/>
              <a:t>13. a 14. 3. 2018 - projekty 3. výzvy byly schváleny na 8. zasedání MV v Sofii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b="0" dirty="0" smtClean="0"/>
              <a:t>10. 4. 2018 – Národní informační 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b="0" dirty="0" smtClean="0"/>
              <a:t>Vyhlášení 4. výzvy – 7. 5. (do 22. 6. 2018)</a:t>
            </a:r>
          </a:p>
          <a:p>
            <a:endParaRPr lang="cs-CZ" sz="1900" b="0" dirty="0" smtClean="0"/>
          </a:p>
          <a:p>
            <a:r>
              <a:rPr lang="cs-CZ" sz="1900" b="0" dirty="0" smtClean="0"/>
              <a:t>Chystáme: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b="0" dirty="0" smtClean="0"/>
              <a:t>Finanční seminář pro příjemce 3. výzvy – květen 2018 (14. 5.)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900" b="0" dirty="0" smtClean="0"/>
              <a:t>Brožura úspěšných projektů </a:t>
            </a:r>
            <a:r>
              <a:rPr lang="cs-CZ" sz="1900" b="0" dirty="0" err="1" smtClean="0"/>
              <a:t>Interreg</a:t>
            </a:r>
            <a:r>
              <a:rPr lang="cs-CZ" sz="1900" b="0" dirty="0" smtClean="0"/>
              <a:t> EUROPE 1. – 3. výzva</a:t>
            </a:r>
            <a:endParaRPr lang="cs-CZ" sz="1900" b="0" dirty="0"/>
          </a:p>
        </p:txBody>
      </p:sp>
    </p:spTree>
    <p:extLst>
      <p:ext uri="{BB962C8B-B14F-4D97-AF65-F5344CB8AC3E}">
        <p14:creationId xmlns:p14="http://schemas.microsoft.com/office/powerpoint/2010/main" val="17007918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>
          <a:xfrm>
            <a:off x="685800" y="2348880"/>
            <a:ext cx="7772400" cy="1790025"/>
          </a:xfrm>
        </p:spPr>
        <p:txBody>
          <a:bodyPr>
            <a:noAutofit/>
          </a:bodyPr>
          <a:lstStyle/>
          <a:p>
            <a:r>
              <a:rPr lang="cs-CZ" sz="2000" dirty="0"/>
              <a:t>Děkuji</a:t>
            </a:r>
            <a:r>
              <a:rPr lang="fr-FR" sz="2000" dirty="0"/>
              <a:t>!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>Alice Kovandová</a:t>
            </a:r>
            <a:br>
              <a:rPr lang="cs-CZ" sz="2000" dirty="0"/>
            </a:br>
            <a:r>
              <a:rPr lang="cs-CZ" sz="2000" dirty="0"/>
              <a:t>Odbor evropské územní spolupráce</a:t>
            </a:r>
            <a:br>
              <a:rPr lang="cs-CZ" sz="2000" dirty="0"/>
            </a:br>
            <a:r>
              <a:rPr lang="cs-CZ" sz="2000" dirty="0"/>
              <a:t>Ministerstvo pro místní rozvoj</a:t>
            </a:r>
            <a:br>
              <a:rPr lang="cs-CZ" sz="2000" dirty="0"/>
            </a:br>
            <a:r>
              <a:rPr lang="cs-CZ" sz="2000" dirty="0"/>
              <a:t>E-mail: </a:t>
            </a:r>
            <a:r>
              <a:rPr lang="cs-CZ" sz="2000" dirty="0">
                <a:hlinkClick r:id="rId2"/>
              </a:rPr>
              <a:t>alice.kovandova@mmr.cz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>WEB: </a:t>
            </a:r>
            <a:r>
              <a:rPr lang="cs-CZ" sz="2000" dirty="0">
                <a:hlinkClick r:id="rId3"/>
              </a:rPr>
              <a:t>www.dotaceEU.cz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>
                <a:hlinkClick r:id="rId4"/>
              </a:rPr>
              <a:t>www.interreg-europe.cz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>tel.: 224 862 254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2000" dirty="0"/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Otázky?</a:t>
            </a:r>
            <a:endParaRPr lang="fr-FR" dirty="0"/>
          </a:p>
        </p:txBody>
      </p:sp>
      <p:pic>
        <p:nvPicPr>
          <p:cNvPr id="4" name="Obrázek 7" descr="mmr_cr_rgb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5301208"/>
            <a:ext cx="2559001" cy="553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872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8003232" cy="157362"/>
          </a:xfrm>
        </p:spPr>
        <p:txBody>
          <a:bodyPr/>
          <a:lstStyle/>
          <a:p>
            <a:pPr algn="l"/>
            <a:r>
              <a:rPr lang="cs-CZ" sz="2800" b="1" dirty="0" smtClean="0"/>
              <a:t>Přehled</a:t>
            </a:r>
            <a:endParaRPr lang="en-GB" sz="2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39552" y="3573016"/>
            <a:ext cx="8783439" cy="3454995"/>
          </a:xfrm>
        </p:spPr>
        <p:txBody>
          <a:bodyPr>
            <a:normAutofit/>
          </a:bodyPr>
          <a:lstStyle/>
          <a:p>
            <a:pPr lvl="1">
              <a:lnSpc>
                <a:spcPct val="200000"/>
              </a:lnSpc>
            </a:pPr>
            <a:r>
              <a:rPr lang="cs-CZ" sz="2400" dirty="0" smtClean="0"/>
              <a:t>Podpora programu </a:t>
            </a:r>
            <a:r>
              <a:rPr lang="cs-CZ" sz="2400" dirty="0" err="1" smtClean="0"/>
              <a:t>Interreg</a:t>
            </a:r>
            <a:r>
              <a:rPr lang="cs-CZ" sz="2400" dirty="0" smtClean="0"/>
              <a:t> EUROPE - JS</a:t>
            </a:r>
            <a:endParaRPr lang="en-GB" sz="2400" dirty="0" smtClean="0"/>
          </a:p>
          <a:p>
            <a:pPr lvl="1">
              <a:lnSpc>
                <a:spcPct val="200000"/>
              </a:lnSpc>
            </a:pPr>
            <a:r>
              <a:rPr lang="cs-CZ" sz="2400" dirty="0" smtClean="0"/>
              <a:t>Podpora Národního kontaktního místa v ČR - </a:t>
            </a:r>
            <a:r>
              <a:rPr lang="cs-CZ" sz="2400" dirty="0" err="1" smtClean="0"/>
              <a:t>PoC</a:t>
            </a: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380175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611560" y="4437112"/>
            <a:ext cx="8421688" cy="1362075"/>
          </a:xfrm>
        </p:spPr>
        <p:txBody>
          <a:bodyPr/>
          <a:lstStyle/>
          <a:p>
            <a:r>
              <a:rPr lang="cs-CZ" sz="2800" dirty="0" smtClean="0"/>
              <a:t>Podpora programu - JS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72634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41" y="434755"/>
            <a:ext cx="370256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Jak nalézt partnera?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1512709"/>
            <a:ext cx="9144000" cy="5300667"/>
            <a:chOff x="0" y="1052736"/>
            <a:chExt cx="9144000" cy="530066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1052736"/>
              <a:ext cx="9144000" cy="530066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7691" y="3858242"/>
              <a:ext cx="6866593" cy="129614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75"/>
            <a:stretch/>
          </p:blipFill>
          <p:spPr>
            <a:xfrm>
              <a:off x="2282553" y="2708920"/>
              <a:ext cx="6753943" cy="12464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2552" y="5089525"/>
              <a:ext cx="6831732" cy="12015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530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80512" cy="68133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9467" y="409232"/>
            <a:ext cx="3717371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Začátek spolupráce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47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/>
        </p:blipFill>
        <p:spPr>
          <a:xfrm>
            <a:off x="9469" y="1556792"/>
            <a:ext cx="9171043" cy="52565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69" y="432000"/>
            <a:ext cx="3698435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Potřebujete nápad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87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32000"/>
            <a:ext cx="37079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Potřebujete nápad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44727"/>
            <a:ext cx="4060699" cy="24002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455552"/>
            <a:ext cx="5652120" cy="2739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1840" y="5194727"/>
            <a:ext cx="5668758" cy="161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52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513160"/>
            <a:ext cx="9144000" cy="53002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" y="432000"/>
            <a:ext cx="370790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Potřebujete nápad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74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C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 p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M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BLOCK page 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BLANCK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Interreg-Europe_Template_FINAL</Template>
  <TotalTime>817</TotalTime>
  <Words>517</Words>
  <Application>Microsoft Office PowerPoint</Application>
  <PresentationFormat>Předvádění na obrazovce (4:3)</PresentationFormat>
  <Paragraphs>101</Paragraphs>
  <Slides>23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5</vt:i4>
      </vt:variant>
      <vt:variant>
        <vt:lpstr>Nadpisy snímků</vt:lpstr>
      </vt:variant>
      <vt:variant>
        <vt:i4>23</vt:i4>
      </vt:variant>
    </vt:vector>
  </HeadingPairs>
  <TitlesOfParts>
    <vt:vector size="35" baseType="lpstr">
      <vt:lpstr>Arial</vt:lpstr>
      <vt:lpstr>Calibri</vt:lpstr>
      <vt:lpstr>Courier New</vt:lpstr>
      <vt:lpstr>Open Sans</vt:lpstr>
      <vt:lpstr>Times New Roman</vt:lpstr>
      <vt:lpstr>Webdings</vt:lpstr>
      <vt:lpstr>Wingdings</vt:lpstr>
      <vt:lpstr>BASIC</vt:lpstr>
      <vt:lpstr>CONTENT page</vt:lpstr>
      <vt:lpstr>IMAGE</vt:lpstr>
      <vt:lpstr>BLOCK page </vt:lpstr>
      <vt:lpstr>BLANCK</vt:lpstr>
      <vt:lpstr>Podpora žadatelů</vt:lpstr>
      <vt:lpstr>Interreg EUROPE</vt:lpstr>
      <vt:lpstr>Přehled</vt:lpstr>
      <vt:lpstr>Podpora programu - JS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Užitečné odkazy</vt:lpstr>
      <vt:lpstr>Podpora Národního kontaktního místa - PoC</vt:lpstr>
      <vt:lpstr>PoC – Národní kontaktní místo ČR</vt:lpstr>
      <vt:lpstr>Webové stránky MMR – www.dotaceEU.cz</vt:lpstr>
      <vt:lpstr>Události 2017/2018</vt:lpstr>
      <vt:lpstr>Děkuji!   Alice Kovandová Odbor evropské územní spolupráce Ministerstvo pro místní rozvoj E-mail: alice.kovandova@mmr.cz WEB: www.dotaceEU.cz www.interreg-europe.cz tel.: 224 862 254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Irma Astrauskaite</dc:creator>
  <cp:lastModifiedBy>Štollová Alice</cp:lastModifiedBy>
  <cp:revision>83</cp:revision>
  <cp:lastPrinted>2018-03-21T17:25:30Z</cp:lastPrinted>
  <dcterms:created xsi:type="dcterms:W3CDTF">2015-05-28T10:02:20Z</dcterms:created>
  <dcterms:modified xsi:type="dcterms:W3CDTF">2018-04-09T11:18:20Z</dcterms:modified>
</cp:coreProperties>
</file>