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2" r:id="rId1"/>
  </p:sldMasterIdLst>
  <p:notesMasterIdLst>
    <p:notesMasterId r:id="rId38"/>
  </p:notesMasterIdLst>
  <p:handoutMasterIdLst>
    <p:handoutMasterId r:id="rId39"/>
  </p:handoutMasterIdLst>
  <p:sldIdLst>
    <p:sldId id="658" r:id="rId2"/>
    <p:sldId id="731" r:id="rId3"/>
    <p:sldId id="804" r:id="rId4"/>
    <p:sldId id="805" r:id="rId5"/>
    <p:sldId id="735" r:id="rId6"/>
    <p:sldId id="779" r:id="rId7"/>
    <p:sldId id="764" r:id="rId8"/>
    <p:sldId id="806" r:id="rId9"/>
    <p:sldId id="801" r:id="rId10"/>
    <p:sldId id="762" r:id="rId11"/>
    <p:sldId id="781" r:id="rId12"/>
    <p:sldId id="782" r:id="rId13"/>
    <p:sldId id="773" r:id="rId14"/>
    <p:sldId id="774" r:id="rId15"/>
    <p:sldId id="803" r:id="rId16"/>
    <p:sldId id="775" r:id="rId17"/>
    <p:sldId id="778" r:id="rId18"/>
    <p:sldId id="777" r:id="rId19"/>
    <p:sldId id="783" r:id="rId20"/>
    <p:sldId id="784" r:id="rId21"/>
    <p:sldId id="785" r:id="rId22"/>
    <p:sldId id="786" r:id="rId23"/>
    <p:sldId id="787" r:id="rId24"/>
    <p:sldId id="788" r:id="rId25"/>
    <p:sldId id="789" r:id="rId26"/>
    <p:sldId id="790" r:id="rId27"/>
    <p:sldId id="791" r:id="rId28"/>
    <p:sldId id="792" r:id="rId29"/>
    <p:sldId id="793" r:id="rId30"/>
    <p:sldId id="794" r:id="rId31"/>
    <p:sldId id="795" r:id="rId32"/>
    <p:sldId id="796" r:id="rId33"/>
    <p:sldId id="797" r:id="rId34"/>
    <p:sldId id="798" r:id="rId35"/>
    <p:sldId id="799" r:id="rId36"/>
    <p:sldId id="800" r:id="rId37"/>
  </p:sldIdLst>
  <p:sldSz cx="9144000" cy="6858000" type="screen4x3"/>
  <p:notesSz cx="6797675" cy="9926638"/>
  <p:defaultTextStyle>
    <a:defPPr>
      <a:defRPr lang="en-US"/>
    </a:defPPr>
    <a:lvl1pPr marL="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971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7942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1913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5885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9856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06">
          <p15:clr>
            <a:srgbClr val="A4A3A4"/>
          </p15:clr>
        </p15:guide>
        <p15:guide id="2" orient="horz">
          <p15:clr>
            <a:srgbClr val="A4A3A4"/>
          </p15:clr>
        </p15:guide>
        <p15:guide id="3" pos="5480">
          <p15:clr>
            <a:srgbClr val="A4A3A4"/>
          </p15:clr>
        </p15:guide>
        <p15:guide id="4" pos="2792">
          <p15:clr>
            <a:srgbClr val="A4A3A4"/>
          </p15:clr>
        </p15:guide>
        <p15:guide id="5" pos="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eš Pavel" initials="LP" lastIdx="2" clrIdx="0">
    <p:extLst>
      <p:ext uri="{19B8F6BF-5375-455C-9EA6-DF929625EA0E}">
        <p15:presenceInfo xmlns:p15="http://schemas.microsoft.com/office/powerpoint/2012/main" userId="S-1-5-21-1453678106-484518242-318601546-70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94A4"/>
    <a:srgbClr val="7E93A5"/>
    <a:srgbClr val="FFFFFF"/>
    <a:srgbClr val="C4D3D8"/>
    <a:srgbClr val="000000"/>
    <a:srgbClr val="67635D"/>
    <a:srgbClr val="77726B"/>
    <a:srgbClr val="B78B02"/>
    <a:srgbClr val="F10F21"/>
    <a:srgbClr val="DEA9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86410" autoAdjust="0"/>
  </p:normalViewPr>
  <p:slideViewPr>
    <p:cSldViewPr snapToGrid="0" snapToObjects="1">
      <p:cViewPr varScale="1">
        <p:scale>
          <a:sx n="98" d="100"/>
          <a:sy n="98" d="100"/>
        </p:scale>
        <p:origin x="108" y="516"/>
      </p:cViewPr>
      <p:guideLst>
        <p:guide orient="horz" pos="4306"/>
        <p:guide orient="horz"/>
        <p:guide pos="5480"/>
        <p:guide pos="2792"/>
        <p:guide pos="1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786" y="7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619946040122808"/>
          <c:y val="0.13047132252952878"/>
          <c:w val="0.39127699266666582"/>
          <c:h val="0.7692354969038334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ERDF</c:v>
                </c:pt>
              </c:strCache>
            </c:strRef>
          </c:tx>
          <c:spPr>
            <a:solidFill>
              <a:srgbClr val="0D216C"/>
            </a:solidFill>
          </c:spPr>
          <c:explosion val="5"/>
          <c:dPt>
            <c:idx val="0"/>
            <c:bubble3D val="0"/>
            <c:spPr>
              <a:solidFill>
                <a:srgbClr val="FDC608"/>
              </a:solidFill>
            </c:spPr>
            <c:extLst>
              <c:ext xmlns:c16="http://schemas.microsoft.com/office/drawing/2014/chart" uri="{C3380CC4-5D6E-409C-BE32-E72D297353CC}">
                <c16:uniqueId val="{00000001-687B-4B0D-8135-05BEBB298781}"/>
              </c:ext>
            </c:extLst>
          </c:dPt>
          <c:dPt>
            <c:idx val="1"/>
            <c:bubble3D val="0"/>
            <c:spPr>
              <a:solidFill>
                <a:srgbClr val="159961"/>
              </a:solidFill>
            </c:spPr>
            <c:extLst>
              <c:ext xmlns:c16="http://schemas.microsoft.com/office/drawing/2014/chart" uri="{C3380CC4-5D6E-409C-BE32-E72D297353CC}">
                <c16:uniqueId val="{00000003-687B-4B0D-8135-05BEBB298781}"/>
              </c:ext>
            </c:extLst>
          </c:dPt>
          <c:dPt>
            <c:idx val="2"/>
            <c:bubble3D val="0"/>
            <c:spPr>
              <a:solidFill>
                <a:srgbClr val="98C222"/>
              </a:solidFill>
            </c:spPr>
            <c:extLst>
              <c:ext xmlns:c16="http://schemas.microsoft.com/office/drawing/2014/chart" uri="{C3380CC4-5D6E-409C-BE32-E72D297353CC}">
                <c16:uniqueId val="{00000005-687B-4B0D-8135-05BEBB298781}"/>
              </c:ext>
            </c:extLst>
          </c:dPt>
          <c:dPt>
            <c:idx val="3"/>
            <c:bubble3D val="0"/>
            <c:spPr>
              <a:solidFill>
                <a:srgbClr val="8A898C"/>
              </a:solidFill>
            </c:spPr>
            <c:extLst>
              <c:ext xmlns:c16="http://schemas.microsoft.com/office/drawing/2014/chart" uri="{C3380CC4-5D6E-409C-BE32-E72D297353CC}">
                <c16:uniqueId val="{00000007-687B-4B0D-8135-05BEBB298781}"/>
              </c:ext>
            </c:extLst>
          </c:dPt>
          <c:dLbls>
            <c:dLbl>
              <c:idx val="0"/>
              <c:layout>
                <c:manualLayout>
                  <c:x val="9.2994187249871407E-2"/>
                  <c:y val="5.0528797929753948E-2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400" b="1" dirty="0" smtClean="0">
                        <a:solidFill>
                          <a:srgbClr val="FDC608"/>
                        </a:solidFill>
                        <a:latin typeface="Trebuchet MS" pitchFamily="34" charset="0"/>
                      </a:rPr>
                      <a:t>Inovace</a:t>
                    </a:r>
                    <a:r>
                      <a:rPr lang="en-US" sz="1400" dirty="0" smtClean="0">
                        <a:latin typeface="Trebuchet MS" pitchFamily="34" charset="0"/>
                      </a:rPr>
                      <a:t> </a:t>
                    </a:r>
                    <a:endParaRPr lang="en-US" sz="1400" dirty="0">
                      <a:latin typeface="Trebuchet MS" pitchFamily="34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69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→75,9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mil.</a:t>
                    </a:r>
                    <a:r>
                      <a:rPr lang="en-US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en-US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96092045165336"/>
                      <c:h val="0.453047416720141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87B-4B0D-8135-05BEBB298781}"/>
                </c:ext>
              </c:extLst>
            </c:dLbl>
            <c:dLbl>
              <c:idx val="1"/>
              <c:layout>
                <c:manualLayout>
                  <c:x val="8.8942424704617828E-2"/>
                  <c:y val="-2.2180134942341119E-2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400" b="1" dirty="0" err="1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Nízkouhl</a:t>
                    </a:r>
                    <a:r>
                      <a:rPr lang="en-US" sz="1400" b="1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.</a:t>
                    </a:r>
                    <a:r>
                      <a:rPr lang="en-US" sz="1400" b="1" baseline="0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 ekonom.</a:t>
                    </a:r>
                    <a:r>
                      <a:rPr lang="en-US" sz="1400" b="1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 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44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  <a:cs typeface="Arial" panose="020B0604020202020204" pitchFamily="34" charset="0"/>
                      </a:rPr>
                      <a:t>→42,7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mil.</a:t>
                    </a:r>
                    <a:r>
                      <a:rPr lang="en-US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en-US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68812030213662"/>
                      <c:h val="0.468372447506847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87B-4B0D-8135-05BEBB298781}"/>
                </c:ext>
              </c:extLst>
            </c:dLbl>
            <c:dLbl>
              <c:idx val="2"/>
              <c:layout>
                <c:manualLayout>
                  <c:x val="-3.34137399766673E-2"/>
                  <c:y val="-1.3204427935136833E-5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400" b="1" dirty="0" err="1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Přír</a:t>
                    </a:r>
                    <a:r>
                      <a:rPr lang="en-US" sz="1400" b="1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.+</a:t>
                    </a:r>
                    <a:r>
                      <a:rPr lang="en-US" sz="1400" b="1" baseline="0" dirty="0" err="1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kulturní</a:t>
                    </a:r>
                    <a:r>
                      <a:rPr lang="en-US" sz="1400" b="1" baseline="0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 zdroje</a:t>
                    </a:r>
                    <a:r>
                      <a:rPr lang="en-US" sz="1400" b="1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 </a:t>
                    </a:r>
                    <a:endParaRPr lang="en-US" sz="1400" b="1" dirty="0">
                      <a:solidFill>
                        <a:srgbClr val="98C222"/>
                      </a:solidFill>
                      <a:latin typeface="Trebuchet MS" pitchFamily="34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88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→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85,5 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mil.</a:t>
                    </a:r>
                    <a:r>
                      <a:rPr lang="en-US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en-US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786828628828477"/>
                      <c:h val="0.519843237031554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87B-4B0D-8135-05BEBB298781}"/>
                </c:ext>
              </c:extLst>
            </c:dLbl>
            <c:dLbl>
              <c:idx val="3"/>
              <c:layout>
                <c:manualLayout>
                  <c:x val="-0.12687437228065584"/>
                  <c:y val="7.0212352304263495E-2"/>
                </c:manualLayout>
              </c:layout>
              <c:tx>
                <c:rich>
                  <a:bodyPr/>
                  <a:lstStyle/>
                  <a:p>
                    <a:r>
                      <a:rPr lang="pt-BR" sz="1400" b="1" dirty="0" smtClean="0">
                        <a:solidFill>
                          <a:srgbClr val="8A898C"/>
                        </a:solidFill>
                        <a:latin typeface="Trebuchet MS" pitchFamily="34" charset="0"/>
                      </a:rPr>
                      <a:t>Doprava</a:t>
                    </a:r>
                    <a:endParaRPr lang="pt-BR" sz="1400" b="1" dirty="0">
                      <a:solidFill>
                        <a:srgbClr val="8A898C"/>
                      </a:solidFill>
                      <a:latin typeface="Trebuchet MS" pitchFamily="34" charset="0"/>
                    </a:endParaRPr>
                  </a:p>
                  <a:p>
                    <a:r>
                      <a:rPr lang="pt-BR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29</a:t>
                    </a:r>
                    <a:r>
                      <a:rPr lang="pt-BR" sz="1600" b="1" dirty="0" smtClean="0">
                        <a:solidFill>
                          <a:srgbClr val="7E93A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→</a:t>
                    </a:r>
                    <a:r>
                      <a:rPr lang="pt-BR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27,7</a:t>
                    </a:r>
                    <a:r>
                      <a:rPr lang="pt-BR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</a:t>
                    </a:r>
                  </a:p>
                  <a:p>
                    <a:r>
                      <a:rPr lang="pt-BR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mil. EUR ERDF</a:t>
                    </a:r>
                    <a:endParaRPr lang="pt-BR" sz="1600" b="1" dirty="0">
                      <a:solidFill>
                        <a:srgbClr val="7E93A5"/>
                      </a:solidFill>
                      <a:latin typeface="Trebuchet MS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90515407516196"/>
                      <c:h val="0.32411331169437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87B-4B0D-8135-05BEBB2987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1800">
                    <a:latin typeface="Trebuchet MS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Innovation</c:v>
                </c:pt>
                <c:pt idx="1">
                  <c:v>Low carbon</c:v>
                </c:pt>
                <c:pt idx="2">
                  <c:v>Natural and cultural resources</c:v>
                </c:pt>
                <c:pt idx="3">
                  <c:v>Transport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69</c:v>
                </c:pt>
                <c:pt idx="1">
                  <c:v>44.4</c:v>
                </c:pt>
                <c:pt idx="2">
                  <c:v>88.8</c:v>
                </c:pt>
                <c:pt idx="3">
                  <c:v>29.6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87B-4B0D-8135-05BEBB298781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317883670320913"/>
          <c:y val="0.12070445303646424"/>
          <c:w val="0.4650581852733533"/>
          <c:h val="0.75859109392707158"/>
        </c:manualLayout>
      </c:layout>
      <c:pieChart>
        <c:varyColors val="1"/>
        <c:ser>
          <c:idx val="0"/>
          <c:order val="0"/>
          <c:spPr>
            <a:solidFill>
              <a:srgbClr val="C8D3D8"/>
            </a:solidFill>
          </c:spPr>
          <c:dPt>
            <c:idx val="0"/>
            <c:bubble3D val="0"/>
            <c:spPr>
              <a:solidFill>
                <a:srgbClr val="C8D3D8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1-18AA-4365-8760-ABCDB885C3FD}"/>
              </c:ext>
            </c:extLst>
          </c:dPt>
          <c:dPt>
            <c:idx val="1"/>
            <c:bubble3D val="0"/>
            <c:spPr>
              <a:solidFill>
                <a:srgbClr val="C8D3D8"/>
              </a:solidFill>
              <a:ln>
                <a:solidFill>
                  <a:srgbClr val="7E93A5">
                    <a:lumMod val="60000"/>
                    <a:lumOff val="40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8AA-4365-8760-ABCDB885C3FD}"/>
              </c:ext>
            </c:extLst>
          </c:dPt>
          <c:dLbls>
            <c:dLbl>
              <c:idx val="0"/>
              <c:layout>
                <c:manualLayout>
                  <c:x val="-0.24009914221934034"/>
                  <c:y val="-4.379491567931296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ČR public 60%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AA-4365-8760-ABCDB885C3FD}"/>
                </c:ext>
              </c:extLst>
            </c:dLbl>
            <c:dLbl>
              <c:idx val="1"/>
              <c:layout>
                <c:manualLayout>
                  <c:x val="0.2073171214603555"/>
                  <c:y val="9.05548971862122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ČR </a:t>
                    </a:r>
                    <a:r>
                      <a:rPr lang="en-US" dirty="0" err="1" smtClean="0"/>
                      <a:t>private</a:t>
                    </a:r>
                    <a:endParaRPr lang="en-US" dirty="0" smtClean="0"/>
                  </a:p>
                  <a:p>
                    <a:r>
                      <a:rPr lang="en-US" dirty="0" smtClean="0"/>
                      <a:t> 40%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AA-4365-8760-ABCDB885C3F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SCENARIO_1!$H$43:$H$44</c:f>
              <c:strCache>
                <c:ptCount val="2"/>
                <c:pt idx="0">
                  <c:v>public</c:v>
                </c:pt>
                <c:pt idx="1">
                  <c:v>private</c:v>
                </c:pt>
              </c:strCache>
            </c:strRef>
          </c:cat>
          <c:val>
            <c:numRef>
              <c:f>SCENARIO_1!$I$43:$I$44</c:f>
              <c:numCache>
                <c:formatCode>General</c:formatCode>
                <c:ptCount val="2"/>
                <c:pt idx="0">
                  <c:v>22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AA-4365-8760-ABCDB885C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4CB2D-72F5-5C4E-93D3-E8E8F059BBA5}" type="datetimeFigureOut">
              <a:rPr lang="en-US" smtClean="0">
                <a:latin typeface="Trebuchet MS" pitchFamily="34" charset="0"/>
              </a:rPr>
              <a:t>2/28/2020</a:t>
            </a:fld>
            <a:endParaRPr lang="en-US" dirty="0">
              <a:latin typeface="Trebuchet MS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49E0F-067E-034A-A3D7-0C57F78FBA91}" type="slidenum">
              <a:rPr lang="en-US" smtClean="0">
                <a:latin typeface="Trebuchet MS" pitchFamily="34" charset="0"/>
              </a:rPr>
              <a:t>‹#›</a:t>
            </a:fld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9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2/28/2020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383971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767942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151913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535885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1919856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03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51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62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070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002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532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93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911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037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BE02D-20C0-F840-AFAC-BEA99C74FDC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52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965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479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97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15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ISTORAGE\-Print\MA27\Powerpoint\rep\Cov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0" y="4513081"/>
            <a:ext cx="9144000" cy="2344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Freeform 2"/>
          <p:cNvSpPr>
            <a:spLocks noChangeArrowheads="1"/>
          </p:cNvSpPr>
          <p:nvPr userDrawn="1"/>
        </p:nvSpPr>
        <p:spPr bwMode="auto">
          <a:xfrm>
            <a:off x="715716" y="4857905"/>
            <a:ext cx="164475" cy="267271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AutoShape 71"/>
          <p:cNvSpPr>
            <a:spLocks/>
          </p:cNvSpPr>
          <p:nvPr userDrawn="1"/>
        </p:nvSpPr>
        <p:spPr bwMode="auto">
          <a:xfrm>
            <a:off x="634536" y="5560295"/>
            <a:ext cx="326835" cy="33544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0794" y="0"/>
                </a:moveTo>
                <a:cubicBezTo>
                  <a:pt x="12288" y="0"/>
                  <a:pt x="13689" y="251"/>
                  <a:pt x="14997" y="750"/>
                </a:cubicBezTo>
                <a:cubicBezTo>
                  <a:pt x="16304" y="1249"/>
                  <a:pt x="17445" y="1929"/>
                  <a:pt x="18422" y="2781"/>
                </a:cubicBezTo>
                <a:cubicBezTo>
                  <a:pt x="19399" y="3639"/>
                  <a:pt x="20173" y="4640"/>
                  <a:pt x="20743" y="5783"/>
                </a:cubicBezTo>
                <a:cubicBezTo>
                  <a:pt x="21315" y="6926"/>
                  <a:pt x="21599" y="8156"/>
                  <a:pt x="21599" y="9468"/>
                </a:cubicBezTo>
                <a:cubicBezTo>
                  <a:pt x="21599" y="10774"/>
                  <a:pt x="21315" y="12002"/>
                  <a:pt x="20743" y="13141"/>
                </a:cubicBezTo>
                <a:cubicBezTo>
                  <a:pt x="20173" y="14287"/>
                  <a:pt x="19399" y="15288"/>
                  <a:pt x="18422" y="16149"/>
                </a:cubicBezTo>
                <a:cubicBezTo>
                  <a:pt x="17445" y="17007"/>
                  <a:pt x="16304" y="17686"/>
                  <a:pt x="14997" y="18180"/>
                </a:cubicBezTo>
                <a:cubicBezTo>
                  <a:pt x="13689" y="18677"/>
                  <a:pt x="12288" y="18922"/>
                  <a:pt x="10794" y="18922"/>
                </a:cubicBezTo>
                <a:cubicBezTo>
                  <a:pt x="10104" y="18922"/>
                  <a:pt x="9426" y="18869"/>
                  <a:pt x="8767" y="18761"/>
                </a:cubicBezTo>
                <a:cubicBezTo>
                  <a:pt x="7444" y="20014"/>
                  <a:pt x="5900" y="20877"/>
                  <a:pt x="4135" y="21354"/>
                </a:cubicBezTo>
                <a:cubicBezTo>
                  <a:pt x="3947" y="21391"/>
                  <a:pt x="3758" y="21430"/>
                  <a:pt x="3565" y="21467"/>
                </a:cubicBezTo>
                <a:cubicBezTo>
                  <a:pt x="3375" y="21509"/>
                  <a:pt x="3170" y="21549"/>
                  <a:pt x="2951" y="21583"/>
                </a:cubicBezTo>
                <a:cubicBezTo>
                  <a:pt x="2831" y="21600"/>
                  <a:pt x="2727" y="21571"/>
                  <a:pt x="2643" y="21495"/>
                </a:cubicBezTo>
                <a:cubicBezTo>
                  <a:pt x="2556" y="21419"/>
                  <a:pt x="2497" y="21309"/>
                  <a:pt x="2466" y="21165"/>
                </a:cubicBezTo>
                <a:cubicBezTo>
                  <a:pt x="2438" y="21021"/>
                  <a:pt x="2457" y="20900"/>
                  <a:pt x="2523" y="20807"/>
                </a:cubicBezTo>
                <a:cubicBezTo>
                  <a:pt x="2591" y="20714"/>
                  <a:pt x="2666" y="20621"/>
                  <a:pt x="2749" y="20530"/>
                </a:cubicBezTo>
                <a:cubicBezTo>
                  <a:pt x="2920" y="20324"/>
                  <a:pt x="3083" y="20124"/>
                  <a:pt x="3233" y="19929"/>
                </a:cubicBezTo>
                <a:cubicBezTo>
                  <a:pt x="3384" y="19737"/>
                  <a:pt x="3521" y="19506"/>
                  <a:pt x="3645" y="19241"/>
                </a:cubicBezTo>
                <a:cubicBezTo>
                  <a:pt x="3768" y="18976"/>
                  <a:pt x="3881" y="18662"/>
                  <a:pt x="3982" y="18301"/>
                </a:cubicBezTo>
                <a:cubicBezTo>
                  <a:pt x="4083" y="17940"/>
                  <a:pt x="4173" y="17506"/>
                  <a:pt x="4248" y="16992"/>
                </a:cubicBezTo>
                <a:cubicBezTo>
                  <a:pt x="2942" y="16109"/>
                  <a:pt x="1906" y="15020"/>
                  <a:pt x="1143" y="13731"/>
                </a:cubicBezTo>
                <a:cubicBezTo>
                  <a:pt x="381" y="12436"/>
                  <a:pt x="0" y="11017"/>
                  <a:pt x="0" y="9468"/>
                </a:cubicBezTo>
                <a:cubicBezTo>
                  <a:pt x="0" y="8164"/>
                  <a:pt x="284" y="6937"/>
                  <a:pt x="856" y="5789"/>
                </a:cubicBezTo>
                <a:cubicBezTo>
                  <a:pt x="1428" y="4640"/>
                  <a:pt x="2200" y="3639"/>
                  <a:pt x="3177" y="2781"/>
                </a:cubicBezTo>
                <a:cubicBezTo>
                  <a:pt x="4154" y="1929"/>
                  <a:pt x="5293" y="1249"/>
                  <a:pt x="6597" y="750"/>
                </a:cubicBezTo>
                <a:cubicBezTo>
                  <a:pt x="7901" y="251"/>
                  <a:pt x="9299" y="0"/>
                  <a:pt x="1079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AutoShape 128"/>
          <p:cNvSpPr>
            <a:spLocks/>
          </p:cNvSpPr>
          <p:nvPr userDrawn="1"/>
        </p:nvSpPr>
        <p:spPr bwMode="auto">
          <a:xfrm>
            <a:off x="692929" y="6321461"/>
            <a:ext cx="210048" cy="2301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04926" y="4732402"/>
            <a:ext cx="7754912" cy="573246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buFontTx/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Meeting </a:t>
            </a:r>
            <a:r>
              <a:rPr lang="de-DE" dirty="0" err="1" smtClean="0"/>
              <a:t>xy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Place | DD </a:t>
            </a:r>
            <a:r>
              <a:rPr lang="de-DE" dirty="0" err="1" smtClean="0"/>
              <a:t>Month</a:t>
            </a:r>
            <a:r>
              <a:rPr lang="de-DE" dirty="0" smtClean="0"/>
              <a:t> YYYY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104926" y="5464598"/>
            <a:ext cx="7754912" cy="712920"/>
          </a:xfrm>
        </p:spPr>
        <p:txBody>
          <a:bodyPr wrap="square" lIns="0" tIns="0" rIns="0" bIns="0" anchor="ctr" anchorCtr="0">
            <a:normAutofit/>
          </a:bodyPr>
          <a:lstStyle>
            <a:lvl1pPr marL="0" indent="0">
              <a:lnSpc>
                <a:spcPts val="2500"/>
              </a:lnSpc>
              <a:buFontTx/>
              <a:buNone/>
              <a:defRPr sz="2600" b="1"/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104926" y="6307559"/>
            <a:ext cx="7754912" cy="275990"/>
          </a:xfrm>
        </p:spPr>
        <p:txBody>
          <a:bodyPr wrap="square" lIns="0" tIns="0" rIns="0" bIns="0" anchor="ctr" anchorCtr="0">
            <a:noAutofit/>
          </a:bodyPr>
          <a:lstStyle>
            <a:lvl1pPr marL="0" indent="0" eaLnBrk="1" hangingPunct="1">
              <a:spcBef>
                <a:spcPct val="5000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eaLnBrk="1" hangingPunct="1">
              <a:spcBef>
                <a:spcPct val="50000"/>
              </a:spcBef>
            </a:pPr>
            <a:r>
              <a:rPr lang="en-US" altLang="de-DE" sz="140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Interreg</a:t>
            </a:r>
            <a:r>
              <a:rPr lang="en-US" altLang="de-DE" sz="1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 CENTRAL EUROPE | Joint Secretariat | Frank Schneider</a:t>
            </a:r>
            <a:endParaRPr lang="en-US" altLang="de-DE" sz="140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_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63947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55851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32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3315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384780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4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447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4419600" y="1733097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75585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 </a:t>
            </a:r>
            <a:r>
              <a:rPr lang="de-DE" dirty="0" err="1" smtClean="0"/>
              <a:t>overview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3851" y="18363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4417812" y="2727278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4417812" y="3721459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4417812" y="570982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4417812" y="471564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28337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43851" y="38311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48285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343851" y="58259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02428" y="233065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602428" y="333719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434373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5350272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861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4416983" y="5078355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4416983" y="197765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43686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762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8"/>
          <p:cNvCxnSpPr/>
          <p:nvPr userDrawn="1"/>
        </p:nvCxnSpPr>
        <p:spPr>
          <a:xfrm>
            <a:off x="4416983" y="2741186"/>
            <a:ext cx="2617" cy="19816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7"/>
          <p:cNvCxnSpPr/>
          <p:nvPr userDrawn="1"/>
        </p:nvCxnSpPr>
        <p:spPr>
          <a:xfrm flipH="1">
            <a:off x="4416983" y="-20380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6" name="Straight Connector 8"/>
          <p:cNvCxnSpPr/>
          <p:nvPr userDrawn="1"/>
        </p:nvCxnSpPr>
        <p:spPr>
          <a:xfrm>
            <a:off x="4416983" y="5950857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23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29" name="Straight Connector 8"/>
          <p:cNvCxnSpPr/>
          <p:nvPr userDrawn="1"/>
        </p:nvCxnSpPr>
        <p:spPr>
          <a:xfrm flipH="1">
            <a:off x="4409888" y="4121385"/>
            <a:ext cx="7096" cy="21182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4416983" y="-105444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434935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50939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42022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58025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23998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240001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4409888" y="1849461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164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y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26" name="Picture Placeholder 24"/>
          <p:cNvSpPr>
            <a:spLocks noGrp="1" noChangeAspect="1"/>
          </p:cNvSpPr>
          <p:nvPr>
            <p:ph type="pic" sz="quarter" idx="14"/>
          </p:nvPr>
        </p:nvSpPr>
        <p:spPr>
          <a:xfrm>
            <a:off x="192522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358927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8" name="Picture Placeholder 24"/>
          <p:cNvSpPr>
            <a:spLocks noGrp="1" noChangeAspect="1"/>
          </p:cNvSpPr>
          <p:nvPr>
            <p:ph type="pic" sz="quarter" idx="16"/>
          </p:nvPr>
        </p:nvSpPr>
        <p:spPr>
          <a:xfrm>
            <a:off x="524623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0454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y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2491113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468743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9" name="Picture Placeholder 24"/>
          <p:cNvSpPr>
            <a:spLocks noGrp="1" noChangeAspect="1"/>
          </p:cNvSpPr>
          <p:nvPr>
            <p:ph type="pic" sz="quarter" idx="18"/>
          </p:nvPr>
        </p:nvSpPr>
        <p:spPr>
          <a:xfrm>
            <a:off x="29479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24"/>
          <p:cNvSpPr>
            <a:spLocks noGrp="1" noChangeAspect="1"/>
          </p:cNvSpPr>
          <p:nvPr>
            <p:ph type="pic" sz="quarter" idx="19"/>
          </p:nvPr>
        </p:nvSpPr>
        <p:spPr>
          <a:xfrm>
            <a:off x="2491113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1" name="Picture Placeholder 24"/>
          <p:cNvSpPr>
            <a:spLocks noGrp="1" noChangeAspect="1"/>
          </p:cNvSpPr>
          <p:nvPr>
            <p:ph type="pic" sz="quarter" idx="20"/>
          </p:nvPr>
        </p:nvSpPr>
        <p:spPr>
          <a:xfrm>
            <a:off x="4687432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2" name="Picture Placeholder 24"/>
          <p:cNvSpPr>
            <a:spLocks noGrp="1" noChangeAspect="1"/>
          </p:cNvSpPr>
          <p:nvPr>
            <p:ph type="pic" sz="quarter" idx="21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3" name="Picture Placeholder 24"/>
          <p:cNvSpPr>
            <a:spLocks noGrp="1" noChangeAspect="1"/>
          </p:cNvSpPr>
          <p:nvPr>
            <p:ph type="pic" sz="quarter" idx="22"/>
          </p:nvPr>
        </p:nvSpPr>
        <p:spPr>
          <a:xfrm>
            <a:off x="688375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243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67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1512168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84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65050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85601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1 Title…</a:t>
            </a:r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479622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2 Title…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43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3 Title…</a:t>
            </a:r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67664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4 Title…</a:t>
            </a:r>
          </a:p>
        </p:txBody>
      </p:sp>
      <p:sp>
        <p:nvSpPr>
          <p:cNvPr id="42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479622" y="346206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5 Title…</a:t>
            </a:r>
          </a:p>
        </p:txBody>
      </p:sp>
      <p:sp>
        <p:nvSpPr>
          <p:cNvPr id="4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3643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6 Title…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6867664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7 Title…</a:t>
            </a:r>
          </a:p>
        </p:txBody>
      </p:sp>
    </p:spTree>
    <p:extLst>
      <p:ext uri="{BB962C8B-B14F-4D97-AF65-F5344CB8AC3E}">
        <p14:creationId xmlns:p14="http://schemas.microsoft.com/office/powerpoint/2010/main" val="17494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2264735"/>
            <a:ext cx="8562974" cy="321103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3" y="1335217"/>
            <a:ext cx="8562975" cy="75072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036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07581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307806"/>
            <a:ext cx="8562974" cy="416796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54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6013"/>
            <a:ext cx="9143999" cy="44132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AT" smtClean="0"/>
              <a:t>FULL Image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66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296234" y="1285875"/>
            <a:ext cx="4102100" cy="4381500"/>
          </a:xfrm>
        </p:spPr>
        <p:txBody>
          <a:bodyPr/>
          <a:lstStyle/>
          <a:p>
            <a:endParaRPr lang="de-AT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1821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165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4518837" y="1285875"/>
            <a:ext cx="4330368" cy="4009139"/>
          </a:xfrm>
        </p:spPr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1932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4098296" cy="43806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7457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4540102" y="1286539"/>
            <a:ext cx="4319736" cy="40403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86315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747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/>
          <p:cNvCxnSpPr/>
          <p:nvPr/>
        </p:nvCxnSpPr>
        <p:spPr>
          <a:xfrm>
            <a:off x="-6889" y="6382282"/>
            <a:ext cx="45785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-1" y="1"/>
            <a:ext cx="9143275" cy="10096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1296613"/>
            <a:ext cx="8064216" cy="4051148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12" name="TextBox 35"/>
          <p:cNvSpPr txBox="1"/>
          <p:nvPr/>
        </p:nvSpPr>
        <p:spPr>
          <a:xfrm>
            <a:off x="3551950" y="6199434"/>
            <a:ext cx="42878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TAKING </a:t>
            </a:r>
            <a:r>
              <a:rPr lang="de-AT" sz="1500" b="1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COOPERATION</a:t>
            </a:r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FORWARD</a:t>
            </a:r>
            <a:endParaRPr lang="id-ID" sz="1500" b="0" kern="1200" spc="50" baseline="0" dirty="0">
              <a:solidFill>
                <a:schemeClr val="accent1"/>
              </a:solidFill>
              <a:latin typeface="Trebuchet MS" pitchFamily="34" charset="0"/>
              <a:cs typeface="Lato Light"/>
            </a:endParaRPr>
          </a:p>
        </p:txBody>
      </p:sp>
      <p:pic>
        <p:nvPicPr>
          <p:cNvPr id="13" name="Picture 2" descr="\\ISTORAGE\-Print\MA27\Report_DOC\LogoOffice.emf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90" y="220455"/>
            <a:ext cx="2177348" cy="5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\\ISTORAGE\-Print\MA27\Report_DOC\gfx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949" y="5353818"/>
            <a:ext cx="1457325" cy="15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7"/>
          <p:cNvSpPr txBox="1"/>
          <p:nvPr/>
        </p:nvSpPr>
        <p:spPr>
          <a:xfrm>
            <a:off x="8220448" y="6154602"/>
            <a:ext cx="674149" cy="369296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1200" b="0" smtClean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id-ID" sz="1200" b="0" dirty="0">
              <a:solidFill>
                <a:schemeClr val="accent1"/>
              </a:solidFill>
              <a:latin typeface="Trebuchet MS" pitchFamily="34" charset="0"/>
              <a:cs typeface="Raleway Light"/>
            </a:endParaRPr>
          </a:p>
        </p:txBody>
      </p:sp>
      <p:pic>
        <p:nvPicPr>
          <p:cNvPr id="49" name="Picture 10" descr="\\ISTORAGE\-Print\MA27\Powerpoint\rep\icons (7).emf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0" y="6154025"/>
            <a:ext cx="480567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\\ISTORAGE\-Print\MA27\Powerpoint\rep\icons (1).emf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7" y="6154025"/>
            <a:ext cx="485294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1" descr="\\ISTORAGE\-Print\MA27\Powerpoint\rep\icons (8).emf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1" y="6154025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\\ISTORAGE\-Print\MA27\Powerpoint\rep\icons (2).emf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1" y="6153426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49227"/>
            <a:ext cx="6588442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8145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49" r:id="rId2"/>
    <p:sldLayoutId id="2147483859" r:id="rId3"/>
    <p:sldLayoutId id="2147483850" r:id="rId4"/>
    <p:sldLayoutId id="2147483861" r:id="rId5"/>
    <p:sldLayoutId id="2147483847" r:id="rId6"/>
    <p:sldLayoutId id="2147483855" r:id="rId7"/>
    <p:sldLayoutId id="2147483854" r:id="rId8"/>
    <p:sldLayoutId id="2147483851" r:id="rId9"/>
    <p:sldLayoutId id="2147483852" r:id="rId10"/>
    <p:sldLayoutId id="2147483853" r:id="rId11"/>
    <p:sldLayoutId id="2147483856" r:id="rId12"/>
    <p:sldLayoutId id="2147483860" r:id="rId13"/>
    <p:sldLayoutId id="2147483857" r:id="rId14"/>
    <p:sldLayoutId id="2147483858" r:id="rId15"/>
    <p:sldLayoutId id="2147483800" r:id="rId16"/>
    <p:sldLayoutId id="2147483862" r:id="rId17"/>
    <p:sldLayoutId id="2147483863" r:id="rId18"/>
    <p:sldLayoutId id="2147483864" r:id="rId19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accent3">
              <a:lumMod val="7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 2" pitchFamily="18" charset="2"/>
        <a:buChar char=""/>
        <a:defRPr sz="2400" kern="1200">
          <a:solidFill>
            <a:schemeClr val="accent1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"/>
        <a:defRPr sz="20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accent1"/>
        </a:buClr>
        <a:buSzPct val="100000"/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://www.interreg-central.eu/cooperationiscentra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://interreg-central.eu/Content.Node/cooperationiscentral.html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5" Type="http://schemas.openxmlformats.org/officeDocument/2006/relationships/hyperlink" Target="https://www.youtube.com/watch?v=wc-ad6mG2J0&amp;index=2&amp;list=PLnfEQzGh-PuUQlV0KGu7ci3AApJZr9ZzU" TargetMode="External"/><Relationship Id="rId10" Type="http://schemas.openxmlformats.org/officeDocument/2006/relationships/image" Target="../media/image34.jpe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Interreg_CZ" TargetMode="External"/><Relationship Id="rId3" Type="http://schemas.openxmlformats.org/officeDocument/2006/relationships/image" Target="../media/image37.emf"/><Relationship Id="rId7" Type="http://schemas.openxmlformats.org/officeDocument/2006/relationships/hyperlink" Target="http://www.dotaceeu.cz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nadnarodni@mmr.cz" TargetMode="External"/><Relationship Id="rId5" Type="http://schemas.openxmlformats.org/officeDocument/2006/relationships/image" Target="../media/image39.emf"/><Relationship Id="rId4" Type="http://schemas.openxmlformats.org/officeDocument/2006/relationships/image" Target="../media/image38.emf"/><Relationship Id="rId9" Type="http://schemas.openxmlformats.org/officeDocument/2006/relationships/hyperlink" Target="http://www.interreg-central.eu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-central.eu/Content.Node/implement/documents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interreg-central.eu/Content.Node/documents/documents.html" TargetMode="Externa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cs/Fondy-EU/2014-2020/Operacni-programy/OP-nadnarodni-spoluprace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hyperlink" Target="http://www.crr.cz/cs/eus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youtube.com/playlist?list=PLnfEQzGh-PuV7CHDVYde9xBGMpipPQfyN" TargetMode="Externa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smlouvy.gov.cz/" TargetMode="Externa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Interreg_CZ" TargetMode="External"/><Relationship Id="rId7" Type="http://schemas.openxmlformats.org/officeDocument/2006/relationships/image" Target="../media/image11.jpeg"/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emf"/><Relationship Id="rId5" Type="http://schemas.openxmlformats.org/officeDocument/2006/relationships/image" Target="../media/image37.emf"/><Relationship Id="rId4" Type="http://schemas.openxmlformats.org/officeDocument/2006/relationships/image" Target="../media/image38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Finanční seminář pro příjemce 4.výzvy</a:t>
            </a:r>
            <a:endParaRPr lang="de-AT" dirty="0" smtClean="0"/>
          </a:p>
          <a:p>
            <a:r>
              <a:rPr lang="cs-CZ" dirty="0" smtClean="0"/>
              <a:t>Praha, </a:t>
            </a:r>
            <a:r>
              <a:rPr lang="cs-CZ" dirty="0"/>
              <a:t>3</a:t>
            </a:r>
            <a:r>
              <a:rPr lang="cs-CZ" dirty="0" smtClean="0"/>
              <a:t>. března </a:t>
            </a:r>
            <a:r>
              <a:rPr lang="de-AT" dirty="0" smtClean="0"/>
              <a:t>20</a:t>
            </a:r>
            <a:r>
              <a:rPr lang="cs-CZ" smtClean="0"/>
              <a:t>20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Interreg</a:t>
            </a:r>
            <a:r>
              <a:rPr lang="cs-CZ" sz="3200" dirty="0" smtClean="0"/>
              <a:t> CENTRAL EUROPE</a:t>
            </a:r>
            <a:endParaRPr lang="de-AT" sz="3200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104926" y="6336468"/>
            <a:ext cx="7754912" cy="275990"/>
          </a:xfrm>
        </p:spPr>
        <p:txBody>
          <a:bodyPr/>
          <a:lstStyle/>
          <a:p>
            <a:r>
              <a:rPr lang="cs-CZ" dirty="0" smtClean="0"/>
              <a:t>Odbor evropské územní spolupráce MMR I Pavel Lukeš, Stella </a:t>
            </a:r>
            <a:r>
              <a:rPr lang="cs-CZ" dirty="0"/>
              <a:t>H</a:t>
            </a:r>
            <a:r>
              <a:rPr lang="cs-CZ" dirty="0" smtClean="0"/>
              <a:t>orváthová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667" y="6447959"/>
            <a:ext cx="1634033" cy="35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8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rozpočty partnerů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25649" y="947426"/>
            <a:ext cx="8389541" cy="559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defTabSz="914400"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indent="-285750" defTabSz="914400">
              <a:buFont typeface="Arial" panose="020B0604020202020204" pitchFamily="34" charset="0"/>
              <a:buChar char="•"/>
            </a:pPr>
            <a:r>
              <a:rPr lang="cs-CZ" sz="1600" u="sng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Rozpočty </a:t>
            </a:r>
            <a:r>
              <a:rPr lang="cs-CZ" sz="1600" u="sng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partnerů z </a:t>
            </a:r>
            <a:r>
              <a:rPr lang="cs-CZ" sz="1600" u="sng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ČR: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		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     </a:t>
            </a:r>
            <a:r>
              <a:rPr lang="cs-CZ" sz="1600" u="sng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Partneři podle sektorů:</a:t>
            </a:r>
            <a:endParaRPr lang="cs-CZ" sz="1600" u="sng" dirty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defTabSz="914400"/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  	od 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25 tis. EUR do 1 mil.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EUR </a:t>
            </a:r>
            <a:endParaRPr lang="cs-CZ" sz="1600" dirty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defTabSz="914400"/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   	medián 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= cca 150 tis.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EUR</a:t>
            </a:r>
          </a:p>
          <a:p>
            <a:pPr indent="-285750" defTabSz="91440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Podíl spolufinancování pro partnery z ČR: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</a:t>
            </a:r>
            <a:r>
              <a:rPr lang="cs-CZ" sz="1600" b="1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85%</a:t>
            </a:r>
            <a:endParaRPr lang="cs-CZ" sz="1600" b="1" dirty="0" smtClean="0">
              <a:latin typeface="Trebuchet MS" pitchFamily="34" charset="0"/>
              <a:cs typeface="Raleway Light"/>
            </a:endParaRPr>
          </a:p>
          <a:p>
            <a:pPr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defRPr/>
            </a:pPr>
            <a:endParaRPr lang="cs-CZ" sz="1600" dirty="0" smtClean="0">
              <a:latin typeface="Trebuchet MS" pitchFamily="34" charset="0"/>
              <a:cs typeface="Raleway Light"/>
            </a:endParaRPr>
          </a:p>
          <a:p>
            <a:pPr marL="285750" indent="-285750"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cs-CZ" sz="1600" b="1" u="sng" dirty="0" smtClean="0">
              <a:latin typeface="Trebuchet MS" pitchFamily="34" charset="0"/>
              <a:cs typeface="Raleway Light"/>
            </a:endParaRPr>
          </a:p>
          <a:p>
            <a:pPr marL="285750" indent="-285750"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600" b="1" u="sng" dirty="0" smtClean="0">
                <a:latin typeface="Trebuchet MS" pitchFamily="34" charset="0"/>
                <a:cs typeface="Raleway Light"/>
              </a:rPr>
              <a:t>IMPLEMENTATION MANUAL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, kapitola B.5 Project </a:t>
            </a:r>
            <a:r>
              <a:rPr lang="cs-CZ" sz="1600" dirty="0" err="1" smtClean="0">
                <a:latin typeface="Trebuchet MS" pitchFamily="34" charset="0"/>
                <a:cs typeface="Raleway Light"/>
              </a:rPr>
              <a:t>mid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-term </a:t>
            </a:r>
            <a:r>
              <a:rPr lang="cs-CZ" sz="1600" dirty="0" err="1" smtClean="0">
                <a:latin typeface="Trebuchet MS" pitchFamily="34" charset="0"/>
                <a:cs typeface="Raleway Light"/>
              </a:rPr>
              <a:t>review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 and </a:t>
            </a:r>
            <a:r>
              <a:rPr lang="cs-CZ" sz="1600" dirty="0" err="1" smtClean="0">
                <a:latin typeface="Trebuchet MS" pitchFamily="34" charset="0"/>
                <a:cs typeface="Raleway Light"/>
              </a:rPr>
              <a:t>decommitment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 of </a:t>
            </a:r>
            <a:r>
              <a:rPr lang="cs-CZ" sz="1600" dirty="0" err="1" smtClean="0">
                <a:latin typeface="Trebuchet MS" pitchFamily="34" charset="0"/>
                <a:cs typeface="Raleway Light"/>
              </a:rPr>
              <a:t>funds</a:t>
            </a:r>
            <a:r>
              <a:rPr lang="cs-CZ" sz="1600" dirty="0">
                <a:latin typeface="Trebuchet MS" pitchFamily="34" charset="0"/>
                <a:cs typeface="Raleway Light"/>
              </a:rPr>
              <a:t>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1600" b="1" i="1" dirty="0" err="1" smtClean="0">
                <a:latin typeface="Trebuchet MS" pitchFamily="34" charset="0"/>
                <a:cs typeface="Raleway Light"/>
              </a:rPr>
              <a:t>mid</a:t>
            </a:r>
            <a:r>
              <a:rPr lang="cs-CZ" sz="1600" b="1" i="1" dirty="0" smtClean="0">
                <a:latin typeface="Trebuchet MS" pitchFamily="34" charset="0"/>
                <a:cs typeface="Raleway Light"/>
              </a:rPr>
              <a:t>-term </a:t>
            </a:r>
            <a:r>
              <a:rPr lang="cs-CZ" sz="1600" b="1" i="1" dirty="0" err="1" smtClean="0">
                <a:latin typeface="Trebuchet MS" pitchFamily="34" charset="0"/>
                <a:cs typeface="Raleway Light"/>
              </a:rPr>
              <a:t>review</a:t>
            </a:r>
            <a:r>
              <a:rPr lang="cs-CZ" sz="1600" b="1" i="1" dirty="0" smtClean="0">
                <a:latin typeface="Trebuchet MS" pitchFamily="34" charset="0"/>
                <a:cs typeface="Raleway Light"/>
              </a:rPr>
              <a:t>“ nastává po ukončení 1.poloviny implementace projektu </a:t>
            </a:r>
          </a:p>
          <a:p>
            <a:pPr marL="285750" indent="-285750"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do </a:t>
            </a:r>
            <a:r>
              <a:rPr lang="cs-CZ" sz="1600" dirty="0">
                <a:latin typeface="Trebuchet MS" pitchFamily="34" charset="0"/>
                <a:cs typeface="Raleway Light"/>
              </a:rPr>
              <a:t>konce období pro střednědobé předkládání zpráv (tj. období pro předkládání zprávy, která se vztahuje ke střednědobé realizaci projektu) se toleruje nedostatečná míra čerpání až do výše 20 % oproti cílům čerpání stanoveným v projektové 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žádosti</a:t>
            </a:r>
            <a:endParaRPr lang="cs-CZ" sz="1600" dirty="0">
              <a:latin typeface="Trebuchet MS" pitchFamily="34" charset="0"/>
              <a:cs typeface="Raleway Light"/>
            </a:endParaRPr>
          </a:p>
          <a:p>
            <a:pPr marL="285750" indent="-285750"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latin typeface="Trebuchet MS" pitchFamily="34" charset="0"/>
                <a:cs typeface="Raleway Light"/>
              </a:rPr>
              <a:t>Na jakoukoliv nedostatečnou míru čerpání dotací překračující tento limit se může vztahovat </a:t>
            </a:r>
            <a:r>
              <a:rPr lang="cs-CZ" sz="1600" i="1" dirty="0">
                <a:latin typeface="Trebuchet MS" pitchFamily="34" charset="0"/>
                <a:cs typeface="Raleway Light"/>
              </a:rPr>
              <a:t>zrušení závazku </a:t>
            </a:r>
            <a:r>
              <a:rPr lang="cs-CZ" sz="1600" dirty="0">
                <a:latin typeface="Trebuchet MS" pitchFamily="34" charset="0"/>
                <a:cs typeface="Raleway Light"/>
              </a:rPr>
              <a:t>uplatněné po posouzení jednotlivých případů MC programu, přičemž se uváží také doporučení, která dá MA / JS na konci střednědobého přezkoumání 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projektu</a:t>
            </a:r>
            <a:endParaRPr lang="cs-CZ" sz="1600" dirty="0">
              <a:latin typeface="Trebuchet MS" pitchFamily="34" charset="0"/>
              <a:cs typeface="Raleway Light"/>
            </a:endParaRPr>
          </a:p>
          <a:p>
            <a:pPr defTabSz="914400"/>
            <a:endParaRPr lang="cs-CZ" sz="1800" dirty="0" smtClean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551261"/>
              </p:ext>
            </p:extLst>
          </p:nvPr>
        </p:nvGraphicFramePr>
        <p:xfrm>
          <a:off x="5504776" y="149225"/>
          <a:ext cx="4336515" cy="3594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3" name="Zakřivená spojnice 12"/>
          <p:cNvCxnSpPr/>
          <p:nvPr/>
        </p:nvCxnSpPr>
        <p:spPr>
          <a:xfrm>
            <a:off x="914207" y="1502763"/>
            <a:ext cx="220337" cy="14321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Zakřivená spojnice 13"/>
          <p:cNvCxnSpPr/>
          <p:nvPr/>
        </p:nvCxnSpPr>
        <p:spPr>
          <a:xfrm>
            <a:off x="968910" y="1725241"/>
            <a:ext cx="220337" cy="14321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Blesk 14"/>
          <p:cNvSpPr/>
          <p:nvPr/>
        </p:nvSpPr>
        <p:spPr>
          <a:xfrm>
            <a:off x="109975" y="2189075"/>
            <a:ext cx="914400" cy="9144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820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855" y="5061944"/>
            <a:ext cx="9060873" cy="931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96865" y="1152083"/>
            <a:ext cx="8562975" cy="739311"/>
          </a:xfrm>
        </p:spPr>
        <p:txBody>
          <a:bodyPr/>
          <a:lstStyle/>
          <a:p>
            <a:r>
              <a:rPr lang="cs-CZ" dirty="0" err="1" smtClean="0"/>
              <a:t>Website</a:t>
            </a:r>
            <a:r>
              <a:rPr lang="cs-CZ" dirty="0"/>
              <a:t> </a:t>
            </a:r>
            <a:r>
              <a:rPr lang="cs-CZ" dirty="0" smtClean="0"/>
              <a:t>/ banner PROJECTS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7" y="1465492"/>
            <a:ext cx="4951119" cy="1991627"/>
          </a:xfrm>
          <a:prstGeom prst="rect">
            <a:avLst/>
          </a:prstGeom>
        </p:spPr>
      </p:pic>
      <p:sp>
        <p:nvSpPr>
          <p:cNvPr id="9" name="Zahnutá šipka dolů 8"/>
          <p:cNvSpPr/>
          <p:nvPr/>
        </p:nvSpPr>
        <p:spPr>
          <a:xfrm rot="12987228">
            <a:off x="455878" y="2896330"/>
            <a:ext cx="3144055" cy="66362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97" y="3592921"/>
            <a:ext cx="5370342" cy="2260872"/>
          </a:xfrm>
          <a:prstGeom prst="rect">
            <a:avLst/>
          </a:prstGeom>
        </p:spPr>
      </p:pic>
      <p:sp>
        <p:nvSpPr>
          <p:cNvPr id="11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5078576" y="1900308"/>
            <a:ext cx="3781263" cy="146010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err="1"/>
              <a:t>Xls</a:t>
            </a:r>
            <a:r>
              <a:rPr lang="cs-CZ" sz="1800" dirty="0"/>
              <a:t>. </a:t>
            </a:r>
            <a:r>
              <a:rPr lang="cs-CZ" sz="1800" dirty="0" smtClean="0"/>
              <a:t>tabulka </a:t>
            </a:r>
            <a:r>
              <a:rPr lang="cs-CZ" sz="1800" dirty="0"/>
              <a:t>*</a:t>
            </a:r>
            <a:r>
              <a:rPr lang="cs-CZ" sz="1800" i="1" dirty="0"/>
              <a:t>LIST OF OPERATIONS </a:t>
            </a:r>
            <a:r>
              <a:rPr lang="cs-CZ" sz="1800" i="1" dirty="0" err="1" smtClean="0"/>
              <a:t>available</a:t>
            </a:r>
            <a:r>
              <a:rPr lang="cs-CZ" sz="1800" i="1" dirty="0" smtClean="0"/>
              <a:t>*</a:t>
            </a:r>
            <a:r>
              <a:rPr lang="cs-CZ" sz="1800" dirty="0" smtClean="0"/>
              <a:t> obsahuje základní popis projektů a projektových partnerů zapojených ve výzvě 1 a 2</a:t>
            </a:r>
            <a:endParaRPr lang="cs-CZ" sz="1800" dirty="0"/>
          </a:p>
        </p:txBody>
      </p:sp>
      <p:sp>
        <p:nvSpPr>
          <p:cNvPr id="12" name="Zástupný symbol pro text 2"/>
          <p:cNvSpPr txBox="1">
            <a:spLocks/>
          </p:cNvSpPr>
          <p:nvPr/>
        </p:nvSpPr>
        <p:spPr>
          <a:xfrm>
            <a:off x="13854" y="4365144"/>
            <a:ext cx="3656468" cy="11219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800" dirty="0"/>
          </a:p>
        </p:txBody>
      </p:sp>
      <p:sp>
        <p:nvSpPr>
          <p:cNvPr id="3" name="Obdélník 2"/>
          <p:cNvSpPr/>
          <p:nvPr/>
        </p:nvSpPr>
        <p:spPr>
          <a:xfrm>
            <a:off x="13854" y="436514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</a:rPr>
              <a:t>PROJECT WEBSITES </a:t>
            </a:r>
            <a:endParaRPr lang="cs-CZ" sz="1800" dirty="0" smtClean="0">
              <a:solidFill>
                <a:srgbClr val="000000"/>
              </a:solidFill>
            </a:endParaRPr>
          </a:p>
          <a:p>
            <a:r>
              <a:rPr lang="cs-CZ" sz="1800" dirty="0">
                <a:solidFill>
                  <a:srgbClr val="000000"/>
                </a:solidFill>
              </a:rPr>
              <a:t>	</a:t>
            </a:r>
            <a:r>
              <a:rPr lang="cs-CZ" sz="1800" dirty="0" smtClean="0">
                <a:solidFill>
                  <a:srgbClr val="000000"/>
                </a:solidFill>
              </a:rPr>
              <a:t>– dění </a:t>
            </a:r>
            <a:r>
              <a:rPr lang="cs-CZ" sz="1800" smtClean="0">
                <a:solidFill>
                  <a:srgbClr val="000000"/>
                </a:solidFill>
              </a:rPr>
              <a:t>v </a:t>
            </a:r>
            <a:r>
              <a:rPr lang="cs-CZ" sz="1800" smtClean="0">
                <a:solidFill>
                  <a:srgbClr val="000000"/>
                </a:solidFill>
              </a:rPr>
              <a:t>projektech,</a:t>
            </a:r>
            <a:endParaRPr lang="cs-CZ" sz="1800" dirty="0">
              <a:solidFill>
                <a:srgbClr val="000000"/>
              </a:solidFill>
            </a:endParaRPr>
          </a:p>
          <a:p>
            <a:r>
              <a:rPr lang="cs-CZ" sz="1800" dirty="0">
                <a:solidFill>
                  <a:srgbClr val="000000"/>
                </a:solidFill>
              </a:rPr>
              <a:t>      </a:t>
            </a:r>
            <a:r>
              <a:rPr lang="cs-CZ" sz="1800" dirty="0" smtClean="0">
                <a:solidFill>
                  <a:srgbClr val="000000"/>
                </a:solidFill>
              </a:rPr>
              <a:t>projekty podle </a:t>
            </a:r>
            <a:r>
              <a:rPr lang="cs-CZ" sz="1800" b="1" dirty="0">
                <a:solidFill>
                  <a:schemeClr val="accent1"/>
                </a:solidFill>
                <a:latin typeface="Trebuchet MS" pitchFamily="34" charset="0"/>
              </a:rPr>
              <a:t>4 </a:t>
            </a:r>
            <a:r>
              <a:rPr lang="cs-CZ" sz="1800" b="1" dirty="0" smtClean="0">
                <a:solidFill>
                  <a:schemeClr val="accent1"/>
                </a:solidFill>
                <a:latin typeface="Trebuchet MS" pitchFamily="34" charset="0"/>
              </a:rPr>
              <a:t>PRIORIT</a:t>
            </a:r>
            <a:endParaRPr lang="cs-CZ" sz="1800" b="1" dirty="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13" name="Titel 13"/>
          <p:cNvSpPr>
            <a:spLocks noGrp="1"/>
          </p:cNvSpPr>
          <p:nvPr>
            <p:ph type="title"/>
          </p:nvPr>
        </p:nvSpPr>
        <p:spPr>
          <a:xfrm>
            <a:off x="141374" y="386240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Informace o projektech</a:t>
            </a:r>
            <a:endParaRPr lang="de-AT" cap="non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8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842" y="857250"/>
            <a:ext cx="1868317" cy="51435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957235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288929" y="1175875"/>
            <a:ext cx="8562975" cy="563043"/>
          </a:xfrm>
        </p:spPr>
        <p:txBody>
          <a:bodyPr/>
          <a:lstStyle/>
          <a:p>
            <a:r>
              <a:rPr lang="cs-CZ" dirty="0" err="1" smtClean="0"/>
              <a:t>Projects</a:t>
            </a:r>
            <a:r>
              <a:rPr lang="cs-CZ" dirty="0" smtClean="0"/>
              <a:t> </a:t>
            </a:r>
            <a:r>
              <a:rPr lang="cs-CZ" dirty="0" err="1" smtClean="0"/>
              <a:t>info</a:t>
            </a:r>
            <a:endParaRPr lang="en-GB" dirty="0"/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300728" y="1738917"/>
            <a:ext cx="5463716" cy="29361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</a:rPr>
              <a:t>STORIES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  <a:hlinkClick r:id="rId4"/>
              </a:rPr>
              <a:t>www.interreg-central.eu/cooperationiscentral</a:t>
            </a: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</a:rPr>
              <a:t>PROJECTS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err="1">
                <a:solidFill>
                  <a:srgbClr val="000000"/>
                </a:solidFill>
              </a:rPr>
              <a:t>Events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  <a:r>
              <a:rPr lang="cs-CZ" sz="1800" dirty="0" err="1">
                <a:solidFill>
                  <a:srgbClr val="000000"/>
                </a:solidFill>
              </a:rPr>
              <a:t>News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</a:p>
          <a:p>
            <a:r>
              <a:rPr lang="cs-CZ" sz="1800" dirty="0">
                <a:solidFill>
                  <a:srgbClr val="000000"/>
                </a:solidFill>
              </a:rPr>
              <a:t>     pilot </a:t>
            </a:r>
            <a:r>
              <a:rPr lang="cs-CZ" sz="1800" dirty="0" err="1">
                <a:solidFill>
                  <a:srgbClr val="000000"/>
                </a:solidFill>
              </a:rPr>
              <a:t>activities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  <a:r>
              <a:rPr lang="cs-CZ" sz="1800" dirty="0" err="1">
                <a:solidFill>
                  <a:srgbClr val="000000"/>
                </a:solidFill>
              </a:rPr>
              <a:t>studies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</a:p>
          <a:p>
            <a:r>
              <a:rPr lang="cs-CZ" sz="1800" dirty="0">
                <a:solidFill>
                  <a:srgbClr val="000000"/>
                </a:solidFill>
              </a:rPr>
              <a:t>     </a:t>
            </a:r>
            <a:r>
              <a:rPr lang="cs-CZ" sz="1800" dirty="0" err="1">
                <a:solidFill>
                  <a:srgbClr val="000000"/>
                </a:solidFill>
              </a:rPr>
              <a:t>partners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  <a:r>
              <a:rPr lang="cs-CZ" sz="1800" dirty="0" err="1">
                <a:solidFill>
                  <a:srgbClr val="000000"/>
                </a:solidFill>
              </a:rPr>
              <a:t>contacts</a:t>
            </a:r>
            <a:r>
              <a:rPr lang="cs-CZ" sz="1800" dirty="0">
                <a:solidFill>
                  <a:srgbClr val="000000"/>
                </a:solidFill>
              </a:rPr>
              <a:t>,…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046" y="857249"/>
            <a:ext cx="2675257" cy="51435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6345" y="973461"/>
            <a:ext cx="1525559" cy="765456"/>
          </a:xfrm>
          <a:prstGeom prst="rect">
            <a:avLst/>
          </a:prstGeom>
        </p:spPr>
      </p:pic>
      <p:sp>
        <p:nvSpPr>
          <p:cNvPr id="8" name="Titel 13"/>
          <p:cNvSpPr>
            <a:spLocks noGrp="1"/>
          </p:cNvSpPr>
          <p:nvPr>
            <p:ph type="title"/>
          </p:nvPr>
        </p:nvSpPr>
        <p:spPr>
          <a:xfrm>
            <a:off x="141374" y="386240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Informace o projektech</a:t>
            </a:r>
            <a:endParaRPr lang="de-AT" cap="non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1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455" y="149225"/>
            <a:ext cx="6464731" cy="83024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komunikační aktivity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27455" y="907940"/>
            <a:ext cx="8870673" cy="5366786"/>
          </a:xfrm>
        </p:spPr>
        <p:txBody>
          <a:bodyPr/>
          <a:lstStyle/>
          <a:p>
            <a:endParaRPr lang="cs-CZ" sz="1800" i="1" dirty="0" smtClean="0"/>
          </a:p>
          <a:p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1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831" y="1087515"/>
            <a:ext cx="6754083" cy="172007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5" y="3115480"/>
            <a:ext cx="8220391" cy="3060843"/>
          </a:xfrm>
          <a:prstGeom prst="rect">
            <a:avLst/>
          </a:prstGeom>
        </p:spPr>
      </p:pic>
      <p:sp>
        <p:nvSpPr>
          <p:cNvPr id="8" name="Šipka doleva 7"/>
          <p:cNvSpPr/>
          <p:nvPr/>
        </p:nvSpPr>
        <p:spPr>
          <a:xfrm>
            <a:off x="5720316" y="244973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260098" y="2072411"/>
            <a:ext cx="4760516" cy="1093207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Odběr </a:t>
            </a:r>
            <a:r>
              <a:rPr lang="cs-CZ" sz="2200" b="1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newsletteru</a:t>
            </a:r>
            <a:endParaRPr lang="cs-CZ" sz="2200" b="1" dirty="0" smtClean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Sekce PROGRAMME na </a:t>
            </a:r>
            <a:r>
              <a:rPr lang="cs-CZ" sz="2200" b="1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webstránce</a:t>
            </a:r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</a:p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programu</a:t>
            </a:r>
          </a:p>
        </p:txBody>
      </p:sp>
    </p:spTree>
    <p:extLst>
      <p:ext uri="{BB962C8B-B14F-4D97-AF65-F5344CB8AC3E}">
        <p14:creationId xmlns:p14="http://schemas.microsoft.com/office/powerpoint/2010/main" val="405998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9" y="1765157"/>
            <a:ext cx="4245388" cy="15942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" y="3334005"/>
            <a:ext cx="4250479" cy="25836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01"/>
          <a:stretch/>
        </p:blipFill>
        <p:spPr>
          <a:xfrm>
            <a:off x="4451869" y="1827977"/>
            <a:ext cx="2110797" cy="21478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53"/>
          <a:stretch/>
        </p:blipFill>
        <p:spPr>
          <a:xfrm>
            <a:off x="4459052" y="4146206"/>
            <a:ext cx="2110797" cy="1736676"/>
          </a:xfrm>
          <a:prstGeom prst="rect">
            <a:avLst/>
          </a:prstGeom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-4762" y="1090467"/>
            <a:ext cx="9148762" cy="514505"/>
          </a:xfrm>
        </p:spPr>
        <p:txBody>
          <a:bodyPr>
            <a:normAutofit fontScale="90000"/>
          </a:bodyPr>
          <a:lstStyle/>
          <a:p>
            <a:pPr algn="ctr"/>
            <a:r>
              <a:rPr lang="de-AT" dirty="0" smtClean="0">
                <a:solidFill>
                  <a:schemeClr val="bg1"/>
                </a:solidFill>
              </a:rPr>
              <a:t>#cooperationiscentral: Web and social media</a:t>
            </a:r>
            <a:endParaRPr lang="de-AT" b="0" cap="none" dirty="0">
              <a:solidFill>
                <a:schemeClr val="bg1"/>
              </a:solidFill>
            </a:endParaRPr>
          </a:p>
        </p:txBody>
      </p:sp>
      <p:sp>
        <p:nvSpPr>
          <p:cNvPr id="21" name="Rectangle 16"/>
          <p:cNvSpPr/>
          <p:nvPr/>
        </p:nvSpPr>
        <p:spPr>
          <a:xfrm>
            <a:off x="4459051" y="5575106"/>
            <a:ext cx="81705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400" b="1" dirty="0">
                <a:solidFill>
                  <a:schemeClr val="bg2"/>
                </a:solidFill>
                <a:cs typeface="Raleway"/>
              </a:rPr>
              <a:t>Twitter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sp>
        <p:nvSpPr>
          <p:cNvPr id="10" name="Rectangle 16"/>
          <p:cNvSpPr/>
          <p:nvPr/>
        </p:nvSpPr>
        <p:spPr>
          <a:xfrm>
            <a:off x="4451869" y="3667014"/>
            <a:ext cx="1002709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Facebook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32809" y="1827977"/>
            <a:ext cx="2364190" cy="2147879"/>
            <a:chOff x="6956825" y="747721"/>
            <a:chExt cx="2283217" cy="2077511"/>
          </a:xfrm>
        </p:grpSpPr>
        <p:pic>
          <p:nvPicPr>
            <p:cNvPr id="11" name="Bildplatzhalter 5" descr="(1) Interreg CENTRAL EUROPE Programme: Company Page Admin | LinkedIn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63884" y="747721"/>
              <a:ext cx="2276158" cy="2077511"/>
            </a:xfrm>
            <a:prstGeom prst="rect">
              <a:avLst/>
            </a:prstGeom>
          </p:spPr>
        </p:pic>
        <p:sp>
          <p:nvSpPr>
            <p:cNvPr id="16" name="Rectangle 16"/>
            <p:cNvSpPr/>
            <p:nvPr/>
          </p:nvSpPr>
          <p:spPr>
            <a:xfrm>
              <a:off x="6956825" y="2517455"/>
              <a:ext cx="95625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de-DE" sz="1400" b="1" dirty="0">
                  <a:solidFill>
                    <a:schemeClr val="bg2"/>
                  </a:solidFill>
                  <a:cs typeface="Raleway"/>
                </a:rPr>
                <a:t>LinkedIn</a:t>
              </a:r>
              <a:endParaRPr lang="en-GB" sz="1400" dirty="0">
                <a:solidFill>
                  <a:schemeClr val="bg2"/>
                </a:solidFill>
                <a:cs typeface="Raleway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501966" y="1765158"/>
            <a:ext cx="1794001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Website Story Blog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2809" y="4393905"/>
            <a:ext cx="2364190" cy="1325729"/>
          </a:xfrm>
          <a:prstGeom prst="rect">
            <a:avLst/>
          </a:prstGeom>
        </p:spPr>
      </p:pic>
      <p:sp>
        <p:nvSpPr>
          <p:cNvPr id="18" name="Rectangle 16"/>
          <p:cNvSpPr/>
          <p:nvPr/>
        </p:nvSpPr>
        <p:spPr>
          <a:xfrm>
            <a:off x="6732810" y="5418434"/>
            <a:ext cx="95625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YouTube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869107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-4761" y="969170"/>
            <a:ext cx="8968008" cy="514505"/>
          </a:xfrm>
        </p:spPr>
        <p:txBody>
          <a:bodyPr>
            <a:normAutofit fontScale="90000"/>
          </a:bodyPr>
          <a:lstStyle/>
          <a:p>
            <a:r>
              <a:rPr lang="de-AT" dirty="0" smtClean="0">
                <a:solidFill>
                  <a:srgbClr val="000000"/>
                </a:solidFill>
              </a:rPr>
              <a:t>Project </a:t>
            </a:r>
            <a:r>
              <a:rPr lang="de-AT" dirty="0" err="1" smtClean="0">
                <a:solidFill>
                  <a:srgbClr val="000000"/>
                </a:solidFill>
              </a:rPr>
              <a:t>success</a:t>
            </a:r>
            <a:r>
              <a:rPr lang="de-AT" dirty="0" smtClean="0">
                <a:solidFill>
                  <a:srgbClr val="000000"/>
                </a:solidFill>
              </a:rPr>
              <a:t> </a:t>
            </a:r>
            <a:r>
              <a:rPr lang="de-AT" dirty="0" err="1" smtClean="0">
                <a:solidFill>
                  <a:srgbClr val="000000"/>
                </a:solidFill>
              </a:rPr>
              <a:t>stories</a:t>
            </a:r>
            <a:r>
              <a:rPr lang="de-AT" dirty="0" smtClean="0">
                <a:solidFill>
                  <a:srgbClr val="000000"/>
                </a:solidFill>
              </a:rPr>
              <a:t> (CE </a:t>
            </a:r>
            <a:r>
              <a:rPr lang="de-AT" dirty="0" err="1" smtClean="0">
                <a:solidFill>
                  <a:srgbClr val="000000"/>
                </a:solidFill>
              </a:rPr>
              <a:t>blog</a:t>
            </a:r>
            <a:r>
              <a:rPr lang="de-AT" dirty="0">
                <a:solidFill>
                  <a:srgbClr val="000000"/>
                </a:solidFill>
              </a:rPr>
              <a:t>)</a:t>
            </a:r>
            <a:endParaRPr lang="de-AT" b="0" dirty="0">
              <a:solidFill>
                <a:srgbClr val="000000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110345" y="981233"/>
            <a:ext cx="284725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100" dirty="0">
                <a:hlinkClick r:id="rId3"/>
              </a:rPr>
              <a:t>http://interreg-central.eu/Content.Node/cooperationiscentral.html</a:t>
            </a:r>
            <a:r>
              <a:rPr lang="de-AT" sz="1100" dirty="0"/>
              <a:t>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3526" y="1666859"/>
            <a:ext cx="2256079" cy="350368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564125" y="5180268"/>
            <a:ext cx="228949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900" dirty="0">
                <a:hlinkClick r:id="rId5"/>
              </a:rPr>
              <a:t>https://www.youtube.com/watch?v=wc-ad6mG2J0&amp;index=2&amp;list=PLnfEQzGh-PuUQlV0KGu7ci3AApJZr9ZzU</a:t>
            </a:r>
            <a:r>
              <a:rPr lang="de-AT" sz="900" dirty="0"/>
              <a:t>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839" y="2723649"/>
            <a:ext cx="895872" cy="37621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0506" y="1666858"/>
            <a:ext cx="2340298" cy="352461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777" y="2825996"/>
            <a:ext cx="895872" cy="38708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703" y="1652915"/>
            <a:ext cx="2332921" cy="350789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51" y="2603468"/>
            <a:ext cx="895872" cy="38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1827" y="2795201"/>
            <a:ext cx="4568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2400" b="1" dirty="0">
                <a:solidFill>
                  <a:prstClr val="white"/>
                </a:solidFill>
                <a:latin typeface="Bahnschrift SemiBold" panose="020B0502040204020203" pitchFamily="34" charset="0"/>
              </a:rPr>
              <a:t>Newsletters and Publication</a:t>
            </a:r>
            <a:endParaRPr lang="en-US" sz="1050" b="1" dirty="0">
              <a:solidFill>
                <a:prstClr val="white"/>
              </a:solidFill>
              <a:latin typeface="Bahnschrift SemiLight" panose="020B0502040204020203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841316"/>
            <a:ext cx="7513185" cy="5274191"/>
          </a:xfrm>
          <a:prstGeom prst="rect">
            <a:avLst/>
          </a:prstGeom>
        </p:spPr>
      </p:pic>
      <p:sp>
        <p:nvSpPr>
          <p:cNvPr id="2" name="Šipka nahoru 1"/>
          <p:cNvSpPr/>
          <p:nvPr/>
        </p:nvSpPr>
        <p:spPr>
          <a:xfrm>
            <a:off x="5574182" y="1236268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61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1827" y="2795201"/>
            <a:ext cx="4568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2400" b="1" dirty="0">
                <a:solidFill>
                  <a:prstClr val="white"/>
                </a:solidFill>
                <a:latin typeface="Bahnschrift SemiBold" panose="020B0502040204020203" pitchFamily="34" charset="0"/>
              </a:rPr>
              <a:t>Newsletters and Publication</a:t>
            </a:r>
            <a:endParaRPr lang="en-US" sz="1050" b="1" dirty="0">
              <a:solidFill>
                <a:prstClr val="white"/>
              </a:solidFill>
              <a:latin typeface="Bahnschrift SemiLight" panose="020B0502040204020203" pitchFamily="34" charset="0"/>
            </a:endParaRPr>
          </a:p>
        </p:txBody>
      </p:sp>
      <p:sp>
        <p:nvSpPr>
          <p:cNvPr id="5" name="Titel 13"/>
          <p:cNvSpPr>
            <a:spLocks noGrp="1"/>
          </p:cNvSpPr>
          <p:nvPr>
            <p:ph type="title"/>
          </p:nvPr>
        </p:nvSpPr>
        <p:spPr>
          <a:xfrm>
            <a:off x="154726" y="365975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Národní kontaktní místo</a:t>
            </a:r>
            <a:br>
              <a:rPr lang="cs-CZ" dirty="0" smtClean="0">
                <a:solidFill>
                  <a:srgbClr val="000000"/>
                </a:solidFill>
              </a:rPr>
            </a:b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6" name="Textplatzhalter 6"/>
          <p:cNvSpPr txBox="1">
            <a:spLocks/>
          </p:cNvSpPr>
          <p:nvPr/>
        </p:nvSpPr>
        <p:spPr>
          <a:xfrm>
            <a:off x="170145" y="1092479"/>
            <a:ext cx="8752792" cy="45427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Poskytování informací </a:t>
            </a:r>
            <a:r>
              <a:rPr lang="cs-CZ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1800" dirty="0">
                <a:solidFill>
                  <a:srgbClr val="000000"/>
                </a:solidFill>
              </a:rPr>
              <a:t>www.dotaceeu.cz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Pořádání seminářů, konzultačních dnů; konzultace po dohodě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</a:rPr>
              <a:t>Zveřejňování dokumentů: </a:t>
            </a:r>
            <a:r>
              <a:rPr lang="cs-CZ" sz="1800" dirty="0" smtClean="0">
                <a:solidFill>
                  <a:srgbClr val="000000"/>
                </a:solidFill>
              </a:rPr>
              <a:t>více v „</a:t>
            </a:r>
            <a:r>
              <a:rPr lang="cs-CZ" sz="1800" dirty="0" smtClean="0">
                <a:solidFill>
                  <a:srgbClr val="7494A4"/>
                </a:solidFill>
              </a:rPr>
              <a:t>Dokumenty</a:t>
            </a:r>
            <a:r>
              <a:rPr lang="cs-CZ" sz="1800" dirty="0" smtClean="0">
                <a:solidFill>
                  <a:srgbClr val="000000"/>
                </a:solidFill>
              </a:rPr>
              <a:t>“, např. </a:t>
            </a:r>
            <a:r>
              <a:rPr lang="cs-CZ" sz="1800" u="sng" dirty="0" smtClean="0">
                <a:solidFill>
                  <a:srgbClr val="000000"/>
                </a:solidFill>
              </a:rPr>
              <a:t>Pokyny pro příjemce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Vydávání tiskových zpráv</a:t>
            </a: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Očekávaná zpětná vazba od partnerů </a:t>
            </a:r>
            <a:r>
              <a:rPr lang="en-US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cs-CZ" sz="1800" b="1" dirty="0" smtClean="0">
                <a:solidFill>
                  <a:schemeClr val="accent1"/>
                </a:solidFill>
              </a:rPr>
              <a:t> informace o zajímavých výstupech, událostech, výsledcích projektů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b="1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b="1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19. března 2019, MMR Letenská 3</a:t>
            </a:r>
          </a:p>
          <a:p>
            <a:r>
              <a:rPr lang="cs-CZ" sz="1800" dirty="0" smtClean="0"/>
              <a:t>Konzultační den ke 4. výzvě </a:t>
            </a:r>
          </a:p>
          <a:p>
            <a:r>
              <a:rPr lang="cs-CZ" sz="1800" dirty="0" smtClean="0"/>
              <a:t>registrace otevřena</a:t>
            </a:r>
            <a:endParaRPr lang="cs-CZ" sz="18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1" dirty="0">
              <a:solidFill>
                <a:schemeClr val="accent1"/>
              </a:solidFill>
            </a:endParaRPr>
          </a:p>
        </p:txBody>
      </p:sp>
      <p:sp>
        <p:nvSpPr>
          <p:cNvPr id="3" name="Výbuch 1 2"/>
          <p:cNvSpPr/>
          <p:nvPr/>
        </p:nvSpPr>
        <p:spPr>
          <a:xfrm>
            <a:off x="7337234" y="751808"/>
            <a:ext cx="1002535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496" y="2795201"/>
            <a:ext cx="4767075" cy="3415997"/>
          </a:xfrm>
          <a:prstGeom prst="rect">
            <a:avLst/>
          </a:prstGeom>
        </p:spPr>
      </p:pic>
      <p:sp>
        <p:nvSpPr>
          <p:cNvPr id="2" name="Výbuch 1 1"/>
          <p:cNvSpPr/>
          <p:nvPr/>
        </p:nvSpPr>
        <p:spPr>
          <a:xfrm>
            <a:off x="381056" y="3256866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282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95943" y="969170"/>
            <a:ext cx="8638774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kontakty</a:t>
            </a:r>
            <a:endParaRPr lang="de-AT" cap="none" dirty="0">
              <a:solidFill>
                <a:srgbClr val="000000"/>
              </a:solidFill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708424" y="1939644"/>
            <a:ext cx="276166" cy="1073834"/>
            <a:chOff x="1608138" y="2776538"/>
            <a:chExt cx="255587" cy="897917"/>
          </a:xfrm>
        </p:grpSpPr>
        <p:sp>
          <p:nvSpPr>
            <p:cNvPr id="9" name="Freeform 27"/>
            <p:cNvSpPr>
              <a:spLocks noEditPoints="1"/>
            </p:cNvSpPr>
            <p:nvPr/>
          </p:nvSpPr>
          <p:spPr bwMode="auto">
            <a:xfrm>
              <a:off x="1660525" y="3560850"/>
              <a:ext cx="173148" cy="113605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2147483647 h 137"/>
                <a:gd name="T4" fmla="*/ 0 w 229"/>
                <a:gd name="T5" fmla="*/ 2147483647 h 137"/>
                <a:gd name="T6" fmla="*/ 0 w 229"/>
                <a:gd name="T7" fmla="*/ 2147483647 h 137"/>
                <a:gd name="T8" fmla="*/ 2147483647 w 229"/>
                <a:gd name="T9" fmla="*/ 2147483647 h 137"/>
                <a:gd name="T10" fmla="*/ 2147483647 w 229"/>
                <a:gd name="T11" fmla="*/ 2147483647 h 137"/>
                <a:gd name="T12" fmla="*/ 2147483647 w 229"/>
                <a:gd name="T13" fmla="*/ 2147483647 h 137"/>
                <a:gd name="T14" fmla="*/ 2147483647 w 229"/>
                <a:gd name="T15" fmla="*/ 0 h 137"/>
                <a:gd name="T16" fmla="*/ 0 w 229"/>
                <a:gd name="T17" fmla="*/ 0 h 137"/>
                <a:gd name="T18" fmla="*/ 2147483647 w 229"/>
                <a:gd name="T19" fmla="*/ 2147483647 h 137"/>
                <a:gd name="T20" fmla="*/ 2147483647 w 229"/>
                <a:gd name="T21" fmla="*/ 2147483647 h 137"/>
                <a:gd name="T22" fmla="*/ 2147483647 w 229"/>
                <a:gd name="T23" fmla="*/ 2147483647 h 137"/>
                <a:gd name="T24" fmla="*/ 2147483647 w 229"/>
                <a:gd name="T25" fmla="*/ 2147483647 h 137"/>
                <a:gd name="T26" fmla="*/ 2147483647 w 229"/>
                <a:gd name="T27" fmla="*/ 2147483647 h 137"/>
                <a:gd name="T28" fmla="*/ 2147483647 w 229"/>
                <a:gd name="T29" fmla="*/ 2147483647 h 137"/>
                <a:gd name="T30" fmla="*/ 2147483647 w 229"/>
                <a:gd name="T31" fmla="*/ 2147483647 h 137"/>
                <a:gd name="T32" fmla="*/ 2147483647 w 229"/>
                <a:gd name="T33" fmla="*/ 2147483647 h 137"/>
                <a:gd name="T34" fmla="*/ 2147483647 w 229"/>
                <a:gd name="T35" fmla="*/ 2147483647 h 137"/>
                <a:gd name="T36" fmla="*/ 2147483647 w 229"/>
                <a:gd name="T37" fmla="*/ 2147483647 h 137"/>
                <a:gd name="T38" fmla="*/ 2147483647 w 229"/>
                <a:gd name="T39" fmla="*/ 2147483647 h 137"/>
                <a:gd name="T40" fmla="*/ 2147483647 w 229"/>
                <a:gd name="T41" fmla="*/ 2147483647 h 137"/>
                <a:gd name="T42" fmla="*/ 2147483647 w 229"/>
                <a:gd name="T43" fmla="*/ 2147483647 h 137"/>
                <a:gd name="T44" fmla="*/ 2147483647 w 229"/>
                <a:gd name="T45" fmla="*/ 2147483647 h 137"/>
                <a:gd name="T46" fmla="*/ 2147483647 w 229"/>
                <a:gd name="T47" fmla="*/ 2147483647 h 137"/>
                <a:gd name="T48" fmla="*/ 2147483647 w 229"/>
                <a:gd name="T49" fmla="*/ 2147483647 h 137"/>
                <a:gd name="T50" fmla="*/ 2147483647 w 229"/>
                <a:gd name="T51" fmla="*/ 2147483647 h 137"/>
                <a:gd name="T52" fmla="*/ 2147483647 w 229"/>
                <a:gd name="T53" fmla="*/ 2147483647 h 137"/>
                <a:gd name="T54" fmla="*/ 2147483647 w 229"/>
                <a:gd name="T55" fmla="*/ 2147483647 h 137"/>
                <a:gd name="T56" fmla="*/ 2147483647 w 229"/>
                <a:gd name="T57" fmla="*/ 2147483647 h 137"/>
                <a:gd name="T58" fmla="*/ 2147483647 w 229"/>
                <a:gd name="T59" fmla="*/ 2147483647 h 137"/>
                <a:gd name="T60" fmla="*/ 2147483647 w 229"/>
                <a:gd name="T61" fmla="*/ 2147483647 h 1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11" name="Freeform 130"/>
            <p:cNvSpPr>
              <a:spLocks noEditPoints="1"/>
            </p:cNvSpPr>
            <p:nvPr/>
          </p:nvSpPr>
          <p:spPr bwMode="auto">
            <a:xfrm>
              <a:off x="1608138" y="2776538"/>
              <a:ext cx="255587" cy="260350"/>
            </a:xfrm>
            <a:custGeom>
              <a:avLst/>
              <a:gdLst>
                <a:gd name="T0" fmla="*/ 0 w 67"/>
                <a:gd name="T1" fmla="*/ 2147483647 h 67"/>
                <a:gd name="T2" fmla="*/ 2147483647 w 67"/>
                <a:gd name="T3" fmla="*/ 2147483647 h 67"/>
                <a:gd name="T4" fmla="*/ 2147483647 w 67"/>
                <a:gd name="T5" fmla="*/ 2147483647 h 67"/>
                <a:gd name="T6" fmla="*/ 2147483647 w 67"/>
                <a:gd name="T7" fmla="*/ 2147483647 h 67"/>
                <a:gd name="T8" fmla="*/ 2147483647 w 67"/>
                <a:gd name="T9" fmla="*/ 2147483647 h 67"/>
                <a:gd name="T10" fmla="*/ 2147483647 w 67"/>
                <a:gd name="T11" fmla="*/ 2147483647 h 67"/>
                <a:gd name="T12" fmla="*/ 2147483647 w 67"/>
                <a:gd name="T13" fmla="*/ 2147483647 h 67"/>
                <a:gd name="T14" fmla="*/ 2147483647 w 67"/>
                <a:gd name="T15" fmla="*/ 2147483647 h 67"/>
                <a:gd name="T16" fmla="*/ 2147483647 w 67"/>
                <a:gd name="T17" fmla="*/ 2147483647 h 67"/>
                <a:gd name="T18" fmla="*/ 2147483647 w 67"/>
                <a:gd name="T19" fmla="*/ 2147483647 h 67"/>
                <a:gd name="T20" fmla="*/ 2147483647 w 67"/>
                <a:gd name="T21" fmla="*/ 2147483647 h 67"/>
                <a:gd name="T22" fmla="*/ 2147483647 w 67"/>
                <a:gd name="T23" fmla="*/ 2147483647 h 67"/>
                <a:gd name="T24" fmla="*/ 2147483647 w 67"/>
                <a:gd name="T25" fmla="*/ 2147483647 h 67"/>
                <a:gd name="T26" fmla="*/ 2147483647 w 67"/>
                <a:gd name="T27" fmla="*/ 2147483647 h 67"/>
                <a:gd name="T28" fmla="*/ 2147483647 w 67"/>
                <a:gd name="T29" fmla="*/ 2147483647 h 67"/>
                <a:gd name="T30" fmla="*/ 2147483647 w 67"/>
                <a:gd name="T31" fmla="*/ 2147483647 h 67"/>
                <a:gd name="T32" fmla="*/ 2147483647 w 67"/>
                <a:gd name="T33" fmla="*/ 2147483647 h 67"/>
                <a:gd name="T34" fmla="*/ 2147483647 w 67"/>
                <a:gd name="T35" fmla="*/ 2147483647 h 67"/>
                <a:gd name="T36" fmla="*/ 2147483647 w 67"/>
                <a:gd name="T37" fmla="*/ 2147483647 h 67"/>
                <a:gd name="T38" fmla="*/ 2147483647 w 67"/>
                <a:gd name="T39" fmla="*/ 2147483647 h 67"/>
                <a:gd name="T40" fmla="*/ 2147483647 w 67"/>
                <a:gd name="T41" fmla="*/ 2147483647 h 67"/>
                <a:gd name="T42" fmla="*/ 2147483647 w 67"/>
                <a:gd name="T43" fmla="*/ 2147483647 h 67"/>
                <a:gd name="T44" fmla="*/ 2147483647 w 67"/>
                <a:gd name="T45" fmla="*/ 2147483647 h 67"/>
                <a:gd name="T46" fmla="*/ 2147483647 w 67"/>
                <a:gd name="T47" fmla="*/ 2147483647 h 67"/>
                <a:gd name="T48" fmla="*/ 2147483647 w 67"/>
                <a:gd name="T49" fmla="*/ 2147483647 h 67"/>
                <a:gd name="T50" fmla="*/ 2147483647 w 67"/>
                <a:gd name="T51" fmla="*/ 2147483647 h 67"/>
                <a:gd name="T52" fmla="*/ 2147483647 w 67"/>
                <a:gd name="T53" fmla="*/ 2147483647 h 67"/>
                <a:gd name="T54" fmla="*/ 2147483647 w 67"/>
                <a:gd name="T55" fmla="*/ 2147483647 h 67"/>
                <a:gd name="T56" fmla="*/ 2147483647 w 67"/>
                <a:gd name="T57" fmla="*/ 2147483647 h 67"/>
                <a:gd name="T58" fmla="*/ 2147483647 w 67"/>
                <a:gd name="T59" fmla="*/ 2147483647 h 67"/>
                <a:gd name="T60" fmla="*/ 2147483647 w 67"/>
                <a:gd name="T61" fmla="*/ 2147483647 h 67"/>
                <a:gd name="T62" fmla="*/ 2147483647 w 67"/>
                <a:gd name="T63" fmla="*/ 2147483647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12" name="Freeform 76"/>
            <p:cNvSpPr>
              <a:spLocks noChangeArrowheads="1"/>
            </p:cNvSpPr>
            <p:nvPr/>
          </p:nvSpPr>
          <p:spPr bwMode="auto">
            <a:xfrm>
              <a:off x="1660525" y="3174902"/>
              <a:ext cx="150812" cy="265113"/>
            </a:xfrm>
            <a:custGeom>
              <a:avLst/>
              <a:gdLst>
                <a:gd name="T0" fmla="*/ 2147483647 w 283"/>
                <a:gd name="T1" fmla="*/ 0 h 489"/>
                <a:gd name="T2" fmla="*/ 2147483647 w 283"/>
                <a:gd name="T3" fmla="*/ 0 h 489"/>
                <a:gd name="T4" fmla="*/ 2147483647 w 283"/>
                <a:gd name="T5" fmla="*/ 0 h 489"/>
                <a:gd name="T6" fmla="*/ 0 w 283"/>
                <a:gd name="T7" fmla="*/ 2147483647 h 489"/>
                <a:gd name="T8" fmla="*/ 0 w 283"/>
                <a:gd name="T9" fmla="*/ 2147483647 h 489"/>
                <a:gd name="T10" fmla="*/ 2147483647 w 283"/>
                <a:gd name="T11" fmla="*/ 2147483647 h 489"/>
                <a:gd name="T12" fmla="*/ 2147483647 w 283"/>
                <a:gd name="T13" fmla="*/ 2147483647 h 489"/>
                <a:gd name="T14" fmla="*/ 2147483647 w 283"/>
                <a:gd name="T15" fmla="*/ 2147483647 h 489"/>
                <a:gd name="T16" fmla="*/ 2147483647 w 283"/>
                <a:gd name="T17" fmla="*/ 2147483647 h 489"/>
                <a:gd name="T18" fmla="*/ 2147483647 w 283"/>
                <a:gd name="T19" fmla="*/ 0 h 489"/>
                <a:gd name="T20" fmla="*/ 2147483647 w 283"/>
                <a:gd name="T21" fmla="*/ 2147483647 h 489"/>
                <a:gd name="T22" fmla="*/ 2147483647 w 283"/>
                <a:gd name="T23" fmla="*/ 2147483647 h 489"/>
                <a:gd name="T24" fmla="*/ 2147483647 w 283"/>
                <a:gd name="T25" fmla="*/ 2147483647 h 489"/>
                <a:gd name="T26" fmla="*/ 2147483647 w 283"/>
                <a:gd name="T27" fmla="*/ 2147483647 h 489"/>
                <a:gd name="T28" fmla="*/ 2147483647 w 283"/>
                <a:gd name="T29" fmla="*/ 2147483647 h 489"/>
                <a:gd name="T30" fmla="*/ 2147483647 w 283"/>
                <a:gd name="T31" fmla="*/ 2147483647 h 489"/>
                <a:gd name="T32" fmla="*/ 2147483647 w 283"/>
                <a:gd name="T33" fmla="*/ 2147483647 h 489"/>
                <a:gd name="T34" fmla="*/ 2147483647 w 283"/>
                <a:gd name="T35" fmla="*/ 2147483647 h 489"/>
                <a:gd name="T36" fmla="*/ 2147483647 w 283"/>
                <a:gd name="T37" fmla="*/ 2147483647 h 489"/>
                <a:gd name="T38" fmla="*/ 2147483647 w 283"/>
                <a:gd name="T39" fmla="*/ 2147483647 h 489"/>
                <a:gd name="T40" fmla="*/ 2147483647 w 283"/>
                <a:gd name="T41" fmla="*/ 2147483647 h 489"/>
                <a:gd name="T42" fmla="*/ 2147483647 w 283"/>
                <a:gd name="T43" fmla="*/ 2147483647 h 4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83" h="489">
                  <a:moveTo>
                    <a:pt x="238" y="0"/>
                  </a:moveTo>
                  <a:lnTo>
                    <a:pt x="238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18"/>
                    <a:pt x="0" y="4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460"/>
                    <a:pt x="17" y="488"/>
                    <a:pt x="44" y="488"/>
                  </a:cubicBezTo>
                  <a:cubicBezTo>
                    <a:pt x="238" y="488"/>
                    <a:pt x="238" y="488"/>
                    <a:pt x="238" y="488"/>
                  </a:cubicBezTo>
                  <a:cubicBezTo>
                    <a:pt x="265" y="488"/>
                    <a:pt x="282" y="460"/>
                    <a:pt x="282" y="43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18"/>
                    <a:pt x="265" y="0"/>
                    <a:pt x="238" y="0"/>
                  </a:cubicBezTo>
                  <a:close/>
                  <a:moveTo>
                    <a:pt x="141" y="460"/>
                  </a:moveTo>
                  <a:lnTo>
                    <a:pt x="141" y="460"/>
                  </a:lnTo>
                  <a:cubicBezTo>
                    <a:pt x="123" y="460"/>
                    <a:pt x="106" y="451"/>
                    <a:pt x="106" y="443"/>
                  </a:cubicBezTo>
                  <a:cubicBezTo>
                    <a:pt x="106" y="425"/>
                    <a:pt x="123" y="416"/>
                    <a:pt x="141" y="416"/>
                  </a:cubicBezTo>
                  <a:cubicBezTo>
                    <a:pt x="159" y="416"/>
                    <a:pt x="176" y="425"/>
                    <a:pt x="176" y="443"/>
                  </a:cubicBezTo>
                  <a:cubicBezTo>
                    <a:pt x="176" y="451"/>
                    <a:pt x="159" y="460"/>
                    <a:pt x="141" y="460"/>
                  </a:cubicBezTo>
                  <a:close/>
                  <a:moveTo>
                    <a:pt x="247" y="390"/>
                  </a:moveTo>
                  <a:lnTo>
                    <a:pt x="247" y="390"/>
                  </a:lnTo>
                  <a:cubicBezTo>
                    <a:pt x="35" y="390"/>
                    <a:pt x="35" y="390"/>
                    <a:pt x="35" y="39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47" y="62"/>
                    <a:pt x="247" y="62"/>
                    <a:pt x="247" y="62"/>
                  </a:cubicBezTo>
                  <a:lnTo>
                    <a:pt x="247" y="3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8405" tIns="19202" rIns="38405" bIns="19202" anchor="ctr"/>
            <a:lstStyle/>
            <a:p>
              <a:endParaRPr lang="cs-CZ"/>
            </a:p>
          </p:txBody>
        </p:sp>
      </p:grpSp>
      <p:pic>
        <p:nvPicPr>
          <p:cNvPr id="17" name="Picture 13" descr="\\ISTORAGE\-Print\MA27\Powerpoint\rep\twitter.e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56" y="3487422"/>
            <a:ext cx="202500" cy="160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2" descr="\\ISTORAGE\-Print\MA27\Powerpoint\rep\linkedin.e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1" y="4789503"/>
            <a:ext cx="202500" cy="1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6" descr="Y:\MA27\Powerpoint\rep\youtube-logo_Petrol.e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2" y="5296941"/>
            <a:ext cx="22542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4"/>
          <p:cNvSpPr txBox="1">
            <a:spLocks noChangeArrowheads="1"/>
          </p:cNvSpPr>
          <p:nvPr/>
        </p:nvSpPr>
        <p:spPr bwMode="auto">
          <a:xfrm>
            <a:off x="1382487" y="1519360"/>
            <a:ext cx="7587343" cy="373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Ministerstvo pro místní rozvoj, Odbor evropské územní spolupráce</a:t>
            </a:r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cs-CZ" altLang="de-DE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office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 Letenská 3, Praha</a:t>
            </a:r>
          </a:p>
          <a:p>
            <a:pPr eaLnBrk="1" hangingPunct="1"/>
            <a:endParaRPr lang="de-DE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224 862 213, 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224 862 260</a:t>
            </a:r>
          </a:p>
          <a:p>
            <a:r>
              <a:rPr lang="cs-CZ" altLang="de-DE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nadnarodni</a:t>
            </a:r>
            <a:r>
              <a:rPr lang="de-DE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@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mmr.cz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800" dirty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www.</a:t>
            </a:r>
            <a:r>
              <a:rPr lang="cs-CZ" altLang="de-DE" sz="1800" dirty="0" err="1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dotaceEU</a:t>
            </a:r>
            <a:r>
              <a:rPr lang="de-DE" altLang="de-DE" sz="1800" dirty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.</a:t>
            </a:r>
            <a:r>
              <a:rPr lang="cs-CZ" altLang="de-DE" sz="1800" dirty="0" err="1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cz</a:t>
            </a:r>
            <a:r>
              <a:rPr lang="cs-CZ" altLang="de-DE" sz="1800" dirty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/</a:t>
            </a:r>
            <a:r>
              <a:rPr lang="cs-CZ" altLang="de-DE" sz="1800" dirty="0"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Programové období 2014-2020</a:t>
            </a:r>
            <a:r>
              <a:rPr lang="de-DE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</a:p>
          <a:p>
            <a:endParaRPr lang="cs-CZ" sz="1800" dirty="0">
              <a:latin typeface="Trebuchet MS" pitchFamily="34" charset="0"/>
              <a:cs typeface="Raleway"/>
            </a:endParaRPr>
          </a:p>
          <a:p>
            <a:r>
              <a:rPr lang="cs-CZ" sz="1800" dirty="0">
                <a:latin typeface="Trebuchet MS" pitchFamily="34" charset="0"/>
                <a:cs typeface="Raleway"/>
              </a:rPr>
              <a:t>twitter.com/</a:t>
            </a:r>
            <a:r>
              <a:rPr lang="cs-CZ" sz="1800" dirty="0" err="1">
                <a:latin typeface="Trebuchet MS" pitchFamily="34" charset="0"/>
                <a:cs typeface="Raleway"/>
              </a:rPr>
              <a:t>Interreg_CZ</a:t>
            </a:r>
            <a:r>
              <a:rPr lang="cs-CZ" sz="1800" dirty="0">
                <a:latin typeface="Trebuchet MS" pitchFamily="34" charset="0"/>
                <a:cs typeface="Raleway"/>
              </a:rPr>
              <a:t>      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8"/>
              </a:rPr>
              <a:t>@</a:t>
            </a:r>
            <a:r>
              <a:rPr lang="cs-CZ" altLang="cs-CZ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8"/>
              </a:rPr>
              <a:t>Interreg_CZ</a:t>
            </a:r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9"/>
              </a:rPr>
              <a:t>www.interreg-central.eu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 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#</a:t>
            </a:r>
            <a:r>
              <a:rPr lang="cs-CZ" altLang="cs-CZ" sz="18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cooperationiscentral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  <a:p>
            <a:pPr eaLnBrk="1" hangingPunct="1"/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de-DE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21" name="TextBox 16"/>
          <p:cNvSpPr txBox="1">
            <a:spLocks noChangeArrowheads="1"/>
          </p:cNvSpPr>
          <p:nvPr/>
        </p:nvSpPr>
        <p:spPr bwMode="auto">
          <a:xfrm>
            <a:off x="1017063" y="4750736"/>
            <a:ext cx="71131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800" dirty="0">
                <a:latin typeface="Trebuchet MS" pitchFamily="34" charset="0"/>
                <a:cs typeface="Raleway"/>
              </a:rPr>
              <a:t>      </a:t>
            </a:r>
            <a:r>
              <a:rPr lang="en-GB" sz="1800" dirty="0">
                <a:latin typeface="Trebuchet MS" pitchFamily="34" charset="0"/>
                <a:cs typeface="Raleway"/>
              </a:rPr>
              <a:t>Linkedin.com/in/</a:t>
            </a:r>
            <a:r>
              <a:rPr lang="en-GB" sz="1800" dirty="0" err="1">
                <a:latin typeface="Trebuchet MS" pitchFamily="34" charset="0"/>
                <a:cs typeface="Raleway"/>
              </a:rPr>
              <a:t>interregce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cs-CZ" sz="1800" dirty="0">
                <a:latin typeface="Trebuchet MS" pitchFamily="34" charset="0"/>
                <a:cs typeface="Raleway"/>
              </a:rPr>
              <a:t>      </a:t>
            </a:r>
            <a:r>
              <a:rPr lang="en-GB" sz="1800" dirty="0">
                <a:latin typeface="Trebuchet MS" pitchFamily="34" charset="0"/>
                <a:cs typeface="Raleway"/>
              </a:rPr>
              <a:t>youtube.com/</a:t>
            </a:r>
            <a:r>
              <a:rPr lang="en-GB" sz="1800" dirty="0" err="1">
                <a:latin typeface="Trebuchet MS" pitchFamily="34" charset="0"/>
                <a:cs typeface="Raleway"/>
              </a:rPr>
              <a:t>interregcentraleurope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22" name="TextBox 16"/>
          <p:cNvSpPr txBox="1">
            <a:spLocks noChangeArrowheads="1"/>
          </p:cNvSpPr>
          <p:nvPr/>
        </p:nvSpPr>
        <p:spPr bwMode="auto">
          <a:xfrm>
            <a:off x="1376292" y="4543282"/>
            <a:ext cx="6043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de-AT" altLang="cs-CZ" sz="18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facebook.com/</a:t>
            </a:r>
            <a:r>
              <a:rPr lang="cs-CZ" altLang="cs-CZ" sz="18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InterregCE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      </a:t>
            </a:r>
            <a:r>
              <a:rPr lang="en-GB" sz="1800" dirty="0">
                <a:latin typeface="Trebuchet MS" pitchFamily="34" charset="0"/>
                <a:cs typeface="Raleway"/>
              </a:rPr>
              <a:t>twitter.com/</a:t>
            </a:r>
            <a:r>
              <a:rPr lang="en-GB" sz="1800" dirty="0" err="1">
                <a:latin typeface="Trebuchet MS" pitchFamily="34" charset="0"/>
                <a:cs typeface="Raleway"/>
              </a:rPr>
              <a:t>InterregCE</a:t>
            </a:r>
            <a:endParaRPr lang="en-GB" sz="1800" dirty="0">
              <a:latin typeface="Trebuchet MS" pitchFamily="34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44450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22377"/>
            <a:ext cx="6787305" cy="686006"/>
          </a:xfrm>
        </p:spPr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sz="2400" dirty="0" smtClean="0">
                <a:solidFill>
                  <a:schemeClr val="bg2">
                    <a:lumMod val="75000"/>
                  </a:schemeClr>
                </a:solidFill>
              </a:rPr>
              <a:t>Právní rámec pro výkon kontroly</a:t>
            </a:r>
            <a:endParaRPr lang="de-AT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21" name="Zástupný symbol pro obsah 1"/>
          <p:cNvSpPr txBox="1">
            <a:spLocks/>
          </p:cNvSpPr>
          <p:nvPr/>
        </p:nvSpPr>
        <p:spPr>
          <a:xfrm>
            <a:off x="230716" y="1324477"/>
            <a:ext cx="8798984" cy="4447216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dirty="0" smtClean="0">
                <a:solidFill>
                  <a:schemeClr val="accent1">
                    <a:lumMod val="50000"/>
                  </a:schemeClr>
                </a:solidFill>
              </a:rPr>
              <a:t>Nařízení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</a:rPr>
              <a:t>EU č. 1299/2013 čl. 23: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za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kontrolu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výdajů zodpovídají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členské státy na jejichž území má sídlo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příjemce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Kontrolní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systém v ČR je centralizovaný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, tzn. kontrolu vykonává jedna pověřená organizace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= Centrum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pro regionální rozvoj České republiky (dále jen „Centrum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“) prostřednictvím svých regionálních oddělení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Na základě rozhodnutí ministryně pro místní rozvoj č. 142/2015 je kontrolou výdajů u programů Evropská územní spolupráce (tedy i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CENTRAL EUROPE) pověřeno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Centrum</a:t>
            </a:r>
          </a:p>
          <a:p>
            <a:pPr marL="0">
              <a:spcBef>
                <a:spcPts val="0"/>
              </a:spcBef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Jenom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Centrum může v ČR vykonávat kontrolu výdajů u programů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EÚS</a:t>
            </a: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Výkon kontroly </a:t>
            </a: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je </a:t>
            </a: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pro české příjemce bezplatný!!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5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26"/>
          <p:cNvSpPr>
            <a:spLocks noGrp="1"/>
          </p:cNvSpPr>
          <p:nvPr>
            <p:ph type="title"/>
          </p:nvPr>
        </p:nvSpPr>
        <p:spPr>
          <a:xfrm>
            <a:off x="69011" y="149225"/>
            <a:ext cx="6491278" cy="686006"/>
          </a:xfrm>
        </p:spPr>
        <p:txBody>
          <a:bodyPr/>
          <a:lstStyle/>
          <a:p>
            <a:r>
              <a:rPr lang="cs-CZ" dirty="0" smtClean="0"/>
              <a:t>PREZENTACE v kostce</a:t>
            </a:r>
            <a:endParaRPr lang="de-AT" dirty="0"/>
          </a:p>
        </p:txBody>
      </p:sp>
      <p:sp>
        <p:nvSpPr>
          <p:cNvPr id="28" name="Textplatzhalter 27"/>
          <p:cNvSpPr>
            <a:spLocks noGrp="1"/>
          </p:cNvSpPr>
          <p:nvPr>
            <p:ph type="body" sz="quarter" idx="1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cs-CZ" dirty="0" smtClean="0"/>
              <a:t>Finanční seminář pro příjemce </a:t>
            </a:r>
          </a:p>
          <a:p>
            <a:r>
              <a:rPr lang="cs-CZ" dirty="0"/>
              <a:t>4</a:t>
            </a:r>
            <a:r>
              <a:rPr lang="cs-CZ" dirty="0" smtClean="0"/>
              <a:t>. výzvy programu </a:t>
            </a:r>
            <a:r>
              <a:rPr lang="cs-CZ" dirty="0" err="1" smtClean="0"/>
              <a:t>Interreg</a:t>
            </a:r>
            <a:r>
              <a:rPr lang="cs-CZ" dirty="0" smtClean="0"/>
              <a:t> CENTRAL EUROPE</a:t>
            </a:r>
          </a:p>
          <a:p>
            <a:endParaRPr lang="de-AT" dirty="0"/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Financování </a:t>
            </a:r>
          </a:p>
          <a:p>
            <a:r>
              <a:rPr lang="cs-CZ" dirty="0" smtClean="0"/>
              <a:t>Časový plán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dirty="0" smtClean="0"/>
              <a:t>Projekty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dirty="0" smtClean="0"/>
              <a:t>Program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dirty="0" smtClean="0"/>
              <a:t>Období </a:t>
            </a:r>
            <a:r>
              <a:rPr lang="cs-CZ" dirty="0"/>
              <a:t>2021+</a:t>
            </a:r>
          </a:p>
          <a:p>
            <a:endParaRPr lang="cs-CZ" dirty="0" smtClean="0"/>
          </a:p>
        </p:txBody>
      </p:sp>
      <p:sp>
        <p:nvSpPr>
          <p:cNvPr id="30" name="Textplatzhalter 29"/>
          <p:cNvSpPr>
            <a:spLocks noGrp="1"/>
          </p:cNvSpPr>
          <p:nvPr>
            <p:ph type="body" sz="quarter" idx="13"/>
          </p:nvPr>
        </p:nvSpPr>
        <p:spPr>
          <a:xfrm>
            <a:off x="4673643" y="1323253"/>
            <a:ext cx="1976216" cy="1980390"/>
          </a:xfrm>
        </p:spPr>
        <p:txBody>
          <a:bodyPr/>
          <a:lstStyle/>
          <a:p>
            <a:r>
              <a:rPr lang="cs-CZ" dirty="0" smtClean="0"/>
              <a:t>Alokace </a:t>
            </a:r>
            <a:r>
              <a:rPr lang="cs-CZ" dirty="0"/>
              <a:t>a stav implementace programu</a:t>
            </a:r>
          </a:p>
          <a:p>
            <a:endParaRPr lang="de-AT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4"/>
          </p:nvPr>
        </p:nvSpPr>
        <p:spPr>
          <a:xfrm>
            <a:off x="6867664" y="1323253"/>
            <a:ext cx="1976216" cy="1980390"/>
          </a:xfrm>
        </p:spPr>
        <p:txBody>
          <a:bodyPr/>
          <a:lstStyle/>
          <a:p>
            <a:r>
              <a:rPr lang="cs-CZ" dirty="0" smtClean="0"/>
              <a:t>Kontakt</a:t>
            </a:r>
            <a:endParaRPr lang="de-AT" dirty="0"/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Právní rámec pro výkon kontroly</a:t>
            </a:r>
          </a:p>
          <a:p>
            <a:endParaRPr lang="de-AT" dirty="0"/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cs-CZ" dirty="0" smtClean="0"/>
              <a:t>Legislativa a dokumenty</a:t>
            </a:r>
            <a:endParaRPr lang="de-AT" dirty="0"/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cs-CZ" dirty="0"/>
              <a:t>Provádění kontroly</a:t>
            </a:r>
            <a:endParaRPr lang="de-AT" dirty="0"/>
          </a:p>
          <a:p>
            <a:endParaRPr lang="de-AT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071"/>
            <a:ext cx="1591965" cy="34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8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279068" y="4703149"/>
            <a:ext cx="8470231" cy="1348928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i="1" dirty="0" smtClean="0">
                <a:solidFill>
                  <a:schemeClr val="accent1">
                    <a:lumMod val="50000"/>
                  </a:schemeClr>
                </a:solidFill>
              </a:rPr>
              <a:t>Pro způsobilost výdajů platí tato hierarchie: Pravidla EU jsou nadřazena programovým pravidlům, </a:t>
            </a:r>
            <a:r>
              <a:rPr lang="cs-CZ" altLang="cs-CZ" sz="1600" i="1" dirty="0" err="1" smtClean="0">
                <a:solidFill>
                  <a:schemeClr val="accent1">
                    <a:lumMod val="50000"/>
                  </a:schemeClr>
                </a:solidFill>
              </a:rPr>
              <a:t>kt</a:t>
            </a:r>
            <a:r>
              <a:rPr lang="cs-CZ" altLang="cs-CZ" sz="1600" i="1" dirty="0" smtClean="0">
                <a:solidFill>
                  <a:schemeClr val="accent1">
                    <a:lumMod val="50000"/>
                  </a:schemeClr>
                </a:solidFill>
              </a:rPr>
              <a:t>. jsou nadřazena pravidlům národním.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Programové dokumenty upravují oblasti, které nejsou přesné specifikované na úrovni EU a národní pravidla upravují jen ty postupy, které nejsou přesné stanoveny v programových dokumentech.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678" y="1585816"/>
            <a:ext cx="3499711" cy="2282990"/>
          </a:xfrm>
          <a:prstGeom prst="rect">
            <a:avLst/>
          </a:prstGeom>
        </p:spPr>
      </p:pic>
      <p:sp>
        <p:nvSpPr>
          <p:cNvPr id="13" name="Zástupný symbol pro obsah 1"/>
          <p:cNvSpPr txBox="1">
            <a:spLocks/>
          </p:cNvSpPr>
          <p:nvPr/>
        </p:nvSpPr>
        <p:spPr>
          <a:xfrm>
            <a:off x="525658" y="1755256"/>
            <a:ext cx="2778686" cy="1696453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buAutoNum type="arabicParenR"/>
            </a:pP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Nařízení EU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2) Programové dokumenty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3) </a:t>
            </a: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Národní dokumenty </a:t>
            </a:r>
            <a:endParaRPr lang="cs-CZ" altLang="cs-CZ" sz="16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18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13" name="Zástupný symbol pro obsah 1"/>
          <p:cNvSpPr txBox="1">
            <a:spLocks/>
          </p:cNvSpPr>
          <p:nvPr/>
        </p:nvSpPr>
        <p:spPr>
          <a:xfrm>
            <a:off x="235176" y="1176926"/>
            <a:ext cx="8528434" cy="441920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800" b="1" u="sng" dirty="0" smtClean="0">
                <a:solidFill>
                  <a:schemeClr val="accent1">
                    <a:lumMod val="50000"/>
                  </a:schemeClr>
                </a:solidFill>
              </a:rPr>
              <a:t>1) Nařízení EU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. 1303/2013 – 	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nařízení o obecných ustanoveních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1299/2013 – 	nařízení o Evropské územní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spolupráci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1301/2013 – 	nařízení 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Evropském fondu pro regionální rozvoj (ERDF)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481/2014 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	nařízení EK v přenesené pravomoci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o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způsobilosti výdajů</a:t>
            </a: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2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102413" y="962763"/>
            <a:ext cx="8814816" cy="570273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2)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Programové dokumenty </a:t>
            </a: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CENTRAL EUROPE CP - Program spolupráce </a:t>
            </a:r>
            <a:endParaRPr lang="cs-CZ" altLang="cs-CZ" sz="1600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Application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Manual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t4h call – Příručka pro žadatele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http://www.interreg-central.eu/Content.Node/implement/documents.html</a:t>
            </a:r>
            <a:endParaRPr lang="cs-CZ" altLang="cs-CZ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Implementation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Manual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(verze 3.1 červenec 2018) –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</a:rPr>
              <a:t>nutno znát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</a:t>
            </a: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://www.interreg-central.eu/Content.Node/implement/documents.html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555" y="4074565"/>
            <a:ext cx="1654704" cy="210232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555" y="1733702"/>
            <a:ext cx="1597349" cy="2011120"/>
          </a:xfrm>
          <a:prstGeom prst="rect">
            <a:avLst/>
          </a:prstGeom>
        </p:spPr>
      </p:pic>
      <p:sp>
        <p:nvSpPr>
          <p:cNvPr id="10" name="Ohnutá šipka 9"/>
          <p:cNvSpPr/>
          <p:nvPr/>
        </p:nvSpPr>
        <p:spPr>
          <a:xfrm rot="10800000" flipH="1">
            <a:off x="3767327" y="2739262"/>
            <a:ext cx="907085" cy="687629"/>
          </a:xfrm>
          <a:prstGeom prst="bentArrow">
            <a:avLst>
              <a:gd name="adj1" fmla="val 25000"/>
              <a:gd name="adj2" fmla="val 22872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Ohnutá šipka 12"/>
          <p:cNvSpPr/>
          <p:nvPr/>
        </p:nvSpPr>
        <p:spPr>
          <a:xfrm rot="10800000" flipH="1">
            <a:off x="3767326" y="4781914"/>
            <a:ext cx="907085" cy="687629"/>
          </a:xfrm>
          <a:prstGeom prst="bentArrow">
            <a:avLst>
              <a:gd name="adj1" fmla="val 25000"/>
              <a:gd name="adj2" fmla="val 22872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037284" y="4777046"/>
            <a:ext cx="51462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0462" lvl="5" indent="0">
              <a:buClr>
                <a:srgbClr val="7E93A5"/>
              </a:buClr>
              <a:buNone/>
              <a:defRPr/>
            </a:pPr>
            <a:endParaRPr lang="cs-CZ" sz="1100" dirty="0" smtClean="0">
              <a:solidFill>
                <a:srgbClr val="7E93A5"/>
              </a:solidFill>
            </a:endParaRPr>
          </a:p>
          <a:p>
            <a:pPr marL="2170462" lvl="5" indent="0">
              <a:buClr>
                <a:srgbClr val="7E93A5"/>
              </a:buClr>
              <a:buNone/>
              <a:defRPr/>
            </a:pPr>
            <a:r>
              <a:rPr lang="cs-CZ" sz="1100" dirty="0" smtClean="0">
                <a:solidFill>
                  <a:srgbClr val="7E93A5"/>
                </a:solidFill>
              </a:rPr>
              <a:t>IM </a:t>
            </a:r>
            <a:r>
              <a:rPr lang="cs-CZ" sz="1100" dirty="0">
                <a:solidFill>
                  <a:srgbClr val="7E93A5"/>
                </a:solidFill>
              </a:rPr>
              <a:t>obsahuje informace pro všechny partnery popisující požadavky na dokladování jednotlivých typů výdajů, způsobilost, požadavky na kontrolu, harmonogram kontroly a formuláře ke kontrole v AJ </a:t>
            </a:r>
            <a:endParaRPr lang="cs-CZ" sz="1100" b="1" dirty="0">
              <a:solidFill>
                <a:srgbClr val="7E93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3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102413" y="962763"/>
            <a:ext cx="8683142" cy="570273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2)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Programové dokumenty </a:t>
            </a: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 err="1" smtClean="0">
                <a:solidFill>
                  <a:schemeClr val="accent1">
                    <a:lumMod val="50000"/>
                  </a:schemeClr>
                </a:solidFill>
              </a:rPr>
              <a:t>ImplemenationToolboxes</a:t>
            </a: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170462" lvl="5" indent="0">
              <a:spcBef>
                <a:spcPts val="0"/>
              </a:spcBef>
              <a:buNone/>
            </a:pPr>
            <a:endParaRPr lang="cs-CZ" sz="14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04" y="1909554"/>
            <a:ext cx="2199081" cy="3269608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3153919" y="1415652"/>
            <a:ext cx="1900759" cy="292988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400" b="1" u="sng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Project management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5751868" y="1667868"/>
            <a:ext cx="29198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0" lvl="3"/>
            <a:r>
              <a:rPr lang="cs-CZ" sz="1000" b="1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Zlehčené </a:t>
            </a:r>
            <a:r>
              <a:rPr lang="cs-CZ" sz="10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reportování</a:t>
            </a:r>
            <a:r>
              <a:rPr lang="de-AT" sz="10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000" b="1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</a:t>
            </a:r>
            <a:r>
              <a:rPr lang="cs-CZ" sz="1000" b="1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cs-CZ" sz="1000" dirty="0" smtClean="0"/>
              <a:t>U </a:t>
            </a:r>
            <a:r>
              <a:rPr lang="cs-CZ" sz="1000" dirty="0"/>
              <a:t>každého druhého</a:t>
            </a:r>
            <a:r>
              <a:rPr lang="en-US" sz="1000" dirty="0"/>
              <a:t> </a:t>
            </a:r>
            <a:r>
              <a:rPr lang="cs-CZ" sz="1000" dirty="0" err="1"/>
              <a:t>reportovacího</a:t>
            </a:r>
            <a:r>
              <a:rPr lang="cs-CZ" sz="1000" dirty="0"/>
              <a:t> období </a:t>
            </a:r>
            <a:r>
              <a:rPr lang="en-US" sz="1000" dirty="0" smtClean="0"/>
              <a:t>(</a:t>
            </a:r>
            <a:r>
              <a:rPr lang="cs-CZ" sz="1000" dirty="0" smtClean="0"/>
              <a:t>u </a:t>
            </a:r>
            <a:r>
              <a:rPr lang="cs-CZ" sz="1000" dirty="0"/>
              <a:t>PR</a:t>
            </a:r>
            <a:r>
              <a:rPr lang="en-US" sz="1000" dirty="0"/>
              <a:t> 2 a</a:t>
            </a:r>
            <a:r>
              <a:rPr lang="cs-CZ" sz="1000" dirty="0"/>
              <a:t> PR</a:t>
            </a:r>
            <a:r>
              <a:rPr lang="en-US" sz="1000" dirty="0"/>
              <a:t> 4 </a:t>
            </a:r>
            <a:r>
              <a:rPr lang="cs-CZ" sz="1000" dirty="0"/>
              <a:t>u projektu trvajícího</a:t>
            </a:r>
            <a:r>
              <a:rPr lang="en-US" sz="1000" dirty="0"/>
              <a:t> 6 </a:t>
            </a:r>
            <a:r>
              <a:rPr lang="cs-CZ" sz="1000" dirty="0"/>
              <a:t>období</a:t>
            </a:r>
            <a:r>
              <a:rPr lang="en-US" sz="1000" dirty="0"/>
              <a:t>) </a:t>
            </a:r>
            <a:r>
              <a:rPr lang="cs-CZ" sz="1000" dirty="0"/>
              <a:t>se od </a:t>
            </a:r>
            <a:r>
              <a:rPr lang="en-US" sz="1000" dirty="0"/>
              <a:t>LP</a:t>
            </a:r>
            <a:r>
              <a:rPr lang="cs-CZ" sz="1000" dirty="0"/>
              <a:t> vyžaduje, aby </a:t>
            </a:r>
            <a:r>
              <a:rPr lang="cs-CZ" sz="1000" dirty="0" smtClean="0"/>
              <a:t>odevzdal </a:t>
            </a:r>
            <a:r>
              <a:rPr lang="cs-CZ" sz="1000" dirty="0"/>
              <a:t>jen zjednodušené</a:t>
            </a:r>
            <a:r>
              <a:rPr lang="en-US" sz="1000" dirty="0"/>
              <a:t> </a:t>
            </a:r>
            <a:r>
              <a:rPr lang="en-US" sz="1000" dirty="0" err="1"/>
              <a:t>ve</a:t>
            </a:r>
            <a:r>
              <a:rPr lang="cs-CZ" sz="1000" dirty="0" err="1"/>
              <a:t>rze</a:t>
            </a:r>
            <a:r>
              <a:rPr lang="en-US" sz="1000" dirty="0"/>
              <a:t> </a:t>
            </a:r>
            <a:r>
              <a:rPr lang="cs-CZ" sz="1000" dirty="0"/>
              <a:t>J</a:t>
            </a:r>
            <a:r>
              <a:rPr lang="en-US" sz="1000" dirty="0" err="1"/>
              <a:t>oint</a:t>
            </a:r>
            <a:r>
              <a:rPr lang="en-US" sz="1000" dirty="0"/>
              <a:t> progress report</a:t>
            </a:r>
            <a:r>
              <a:rPr lang="cs-CZ" sz="1000" dirty="0"/>
              <a:t>-u</a:t>
            </a:r>
            <a:r>
              <a:rPr lang="en-US" sz="1000" dirty="0"/>
              <a:t>. </a:t>
            </a:r>
            <a:r>
              <a:rPr lang="cs-CZ" sz="1000" dirty="0"/>
              <a:t>V těchto</a:t>
            </a:r>
            <a:r>
              <a:rPr lang="en-US" sz="1000" dirty="0"/>
              <a:t> “light” report</a:t>
            </a:r>
            <a:r>
              <a:rPr lang="cs-CZ" sz="1000" dirty="0"/>
              <a:t>ech</a:t>
            </a:r>
            <a:r>
              <a:rPr lang="en-US" sz="1000" dirty="0"/>
              <a:t> LP</a:t>
            </a:r>
            <a:r>
              <a:rPr lang="cs-CZ" sz="1000" dirty="0"/>
              <a:t> uvedou jen obecný popis vývoje projektu</a:t>
            </a:r>
            <a:r>
              <a:rPr lang="en-US" sz="1000" dirty="0"/>
              <a:t> a</a:t>
            </a:r>
            <a:r>
              <a:rPr lang="cs-CZ" sz="1000" dirty="0"/>
              <a:t> úspěchů</a:t>
            </a:r>
            <a:r>
              <a:rPr lang="en-US" sz="1000" dirty="0"/>
              <a:t> a </a:t>
            </a:r>
            <a:r>
              <a:rPr lang="en-US" sz="1000" dirty="0" err="1"/>
              <a:t>poten</a:t>
            </a:r>
            <a:r>
              <a:rPr lang="cs-CZ" sz="1000" dirty="0" err="1"/>
              <a:t>ciálních</a:t>
            </a:r>
            <a:r>
              <a:rPr lang="en-US" sz="1000" dirty="0"/>
              <a:t> </a:t>
            </a:r>
            <a:r>
              <a:rPr lang="en-US" sz="1000" dirty="0" err="1"/>
              <a:t>probl</a:t>
            </a:r>
            <a:r>
              <a:rPr lang="cs-CZ" sz="1000" dirty="0" err="1"/>
              <a:t>émů</a:t>
            </a:r>
            <a:r>
              <a:rPr lang="cs-CZ" sz="1000" dirty="0"/>
              <a:t>, </a:t>
            </a:r>
            <a:r>
              <a:rPr lang="cs-CZ" sz="1000" dirty="0" err="1"/>
              <a:t>kt</a:t>
            </a:r>
            <a:r>
              <a:rPr lang="cs-CZ" sz="1000" dirty="0"/>
              <a:t>. se objevily</a:t>
            </a:r>
            <a:r>
              <a:rPr lang="en-US" sz="1000" dirty="0"/>
              <a:t> </a:t>
            </a:r>
            <a:r>
              <a:rPr lang="cs-CZ" sz="1000" dirty="0"/>
              <a:t>– bez toho, že by museli v reportování zacházet do detailů (</a:t>
            </a:r>
            <a:r>
              <a:rPr lang="en-US" sz="1000" dirty="0"/>
              <a:t>a</a:t>
            </a:r>
            <a:r>
              <a:rPr lang="cs-CZ" sz="1000" dirty="0" err="1"/>
              <a:t>ktivit</a:t>
            </a:r>
            <a:r>
              <a:rPr lang="en-US" sz="1000" dirty="0"/>
              <a:t>, </a:t>
            </a:r>
            <a:r>
              <a:rPr lang="cs-CZ" sz="1000" dirty="0"/>
              <a:t>výstupů, </a:t>
            </a:r>
            <a:r>
              <a:rPr lang="cs-CZ" sz="1000" dirty="0" smtClean="0"/>
              <a:t>indikátorů)</a:t>
            </a:r>
            <a:r>
              <a:rPr lang="en-US" sz="1000" dirty="0"/>
              <a:t>. </a:t>
            </a:r>
            <a:endParaRPr lang="cs-CZ" dirty="0"/>
          </a:p>
        </p:txBody>
      </p:sp>
      <p:sp>
        <p:nvSpPr>
          <p:cNvPr id="20" name="Šipka doprava 19"/>
          <p:cNvSpPr/>
          <p:nvPr/>
        </p:nvSpPr>
        <p:spPr>
          <a:xfrm>
            <a:off x="4771506" y="2220279"/>
            <a:ext cx="931621" cy="728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/>
          <p:cNvSpPr txBox="1"/>
          <p:nvPr/>
        </p:nvSpPr>
        <p:spPr>
          <a:xfrm>
            <a:off x="3153919" y="3502058"/>
            <a:ext cx="1520846" cy="292988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400" b="1" u="sng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Project </a:t>
            </a:r>
            <a:r>
              <a:rPr lang="cs-CZ" sz="1400" b="1" u="sng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finances</a:t>
            </a:r>
            <a:endParaRPr lang="cs-CZ" sz="1400" b="1" u="sng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593" y="1731801"/>
            <a:ext cx="2385267" cy="170702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593" y="3858242"/>
            <a:ext cx="2872989" cy="22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5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102413" y="962763"/>
            <a:ext cx="8683142" cy="570273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2)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Programové dokumenty </a:t>
            </a: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 err="1" smtClean="0">
                <a:solidFill>
                  <a:schemeClr val="accent1">
                    <a:lumMod val="50000"/>
                  </a:schemeClr>
                </a:solidFill>
              </a:rPr>
              <a:t>ImplemenationToolboxes</a:t>
            </a: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170462" lvl="5" indent="0">
              <a:spcBef>
                <a:spcPts val="0"/>
              </a:spcBef>
              <a:buNone/>
            </a:pPr>
            <a:endParaRPr lang="cs-CZ" sz="14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04" y="1909554"/>
            <a:ext cx="2199081" cy="3269608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3153919" y="1415652"/>
            <a:ext cx="2105943" cy="292988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400" b="1" u="sng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Project </a:t>
            </a:r>
            <a:r>
              <a:rPr lang="cs-CZ" sz="1400" b="1" u="sng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communication</a:t>
            </a:r>
            <a:endParaRPr lang="cs-CZ" sz="1400" b="1" u="sng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3153919" y="3502058"/>
            <a:ext cx="1166583" cy="292988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400" b="1" u="sng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eMS</a:t>
            </a:r>
            <a:r>
              <a:rPr lang="cs-CZ" sz="1400" b="1" u="sng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cs-CZ" sz="1400" b="1" u="sng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toolbox</a:t>
            </a:r>
            <a:endParaRPr lang="cs-CZ" sz="1400" b="1" u="sng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43" y="1909554"/>
            <a:ext cx="3307367" cy="134123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43" y="4046314"/>
            <a:ext cx="3452159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0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14300" y="149225"/>
            <a:ext cx="6488519" cy="6860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6" y="1074404"/>
            <a:ext cx="8143103" cy="511553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14300" y="5722126"/>
            <a:ext cx="7945395" cy="600764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cs-CZ" sz="1100" b="1" dirty="0">
                <a:solidFill>
                  <a:schemeClr val="accent1"/>
                </a:solidFill>
                <a:latin typeface="Trebuchet MS" pitchFamily="34" charset="0"/>
                <a:cs typeface="Raleway"/>
                <a:hlinkClick r:id="rId5"/>
              </a:rPr>
              <a:t>https://www.interreg-central.eu/Content.Node/documents/documents.html</a:t>
            </a:r>
            <a:r>
              <a:rPr lang="cs-CZ" sz="11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</a:p>
          <a:p>
            <a:endParaRPr lang="cs-CZ" sz="2200" b="1" dirty="0" smtClean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56530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7" name="Zástupný symbol pro obsah 1"/>
          <p:cNvSpPr txBox="1">
            <a:spLocks/>
          </p:cNvSpPr>
          <p:nvPr/>
        </p:nvSpPr>
        <p:spPr>
          <a:xfrm>
            <a:off x="65837" y="835231"/>
            <a:ext cx="4198925" cy="5314933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b="1" dirty="0" smtClean="0">
                <a:solidFill>
                  <a:schemeClr val="accent1">
                    <a:lumMod val="50000"/>
                  </a:schemeClr>
                </a:solidFill>
              </a:rPr>
              <a:t>3)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</a:rPr>
              <a:t>Národní dokumenty </a:t>
            </a:r>
            <a:endParaRPr lang="cs-CZ" alt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Pokyny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pro příjemce ke kontrole (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vč. příloh)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05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</a:t>
            </a:r>
            <a:r>
              <a:rPr lang="cs-CZ" altLang="cs-CZ" sz="105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://</a:t>
            </a:r>
            <a:r>
              <a:rPr lang="cs-CZ" altLang="cs-CZ" sz="105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www.dotaceeu.cz/cs/Fondy-EU/2014-2020/Operacni-programy/OP-nadnarodni-spoluprace</a:t>
            </a:r>
            <a:endParaRPr lang="cs-CZ" altLang="cs-CZ" sz="105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1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1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1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+ Náležitosti dokladování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+ Mzdové sazby typových pozic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100" dirty="0" smtClean="0">
              <a:solidFill>
                <a:schemeClr val="accent1">
                  <a:lumMod val="50000"/>
                </a:schemeClr>
              </a:solidFill>
              <a:hlinkClick r:id="rId4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</a:t>
            </a: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://www.crr.cz/cs/eus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/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1400" dirty="0" smtClean="0">
                <a:solidFill>
                  <a:schemeClr val="accent1">
                    <a:lumMod val="50000"/>
                  </a:schemeClr>
                </a:solidFill>
              </a:rPr>
              <a:t>zákon </a:t>
            </a:r>
            <a:r>
              <a:rPr lang="cs-CZ" sz="1400" dirty="0">
                <a:solidFill>
                  <a:schemeClr val="accent1">
                    <a:lumMod val="50000"/>
                  </a:schemeClr>
                </a:solidFill>
              </a:rPr>
              <a:t>č. 134/2016 Sb.,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o zadávání 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veřejných zakázek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Metod.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pokyn pro zadávání 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zakázek 2014-2020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762" y="1244510"/>
            <a:ext cx="4764938" cy="471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8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type="body" sz="quarter" idx="10"/>
          </p:nvPr>
        </p:nvSpPr>
        <p:spPr>
          <a:xfrm>
            <a:off x="192505" y="1163429"/>
            <a:ext cx="8571105" cy="471067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000" b="1" u="sng" dirty="0" smtClean="0"/>
              <a:t>Časový harmonogram kontroly</a:t>
            </a:r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  <a:p>
            <a:pPr marL="0" indent="0"/>
            <a:r>
              <a:rPr lang="cs-CZ" altLang="cs-CZ" sz="1800" dirty="0" smtClean="0"/>
              <a:t>CZ partneři předkládají výdaje ke kontrole </a:t>
            </a:r>
            <a:r>
              <a:rPr lang="cs-CZ" altLang="cs-CZ" sz="1800" b="1" dirty="0" smtClean="0"/>
              <a:t>zpravidla každých 6 měsíců, </a:t>
            </a:r>
            <a:r>
              <a:rPr lang="cs-CZ" altLang="cs-CZ" sz="1800" dirty="0" smtClean="0"/>
              <a:t>pokud nárokované výdaje partnera za dané </a:t>
            </a:r>
            <a:r>
              <a:rPr lang="cs-CZ" altLang="cs-CZ" sz="1800" dirty="0" err="1" smtClean="0"/>
              <a:t>reportovací</a:t>
            </a:r>
            <a:r>
              <a:rPr lang="cs-CZ" altLang="cs-CZ" sz="1800" dirty="0" smtClean="0"/>
              <a:t> období jsou </a:t>
            </a:r>
          </a:p>
          <a:p>
            <a:pPr marL="0" indent="0"/>
            <a:endParaRPr lang="cs-CZ" altLang="cs-CZ" sz="1800" dirty="0" smtClean="0"/>
          </a:p>
          <a:p>
            <a:pPr marL="0" indent="0"/>
            <a:r>
              <a:rPr lang="cs-CZ" altLang="cs-CZ" sz="2400" b="1" dirty="0" smtClean="0"/>
              <a:t>˃7.500 EUR</a:t>
            </a:r>
            <a:endParaRPr lang="cs-CZ" altLang="cs-CZ" sz="2400" b="1" dirty="0"/>
          </a:p>
          <a:p>
            <a:pPr marL="0" indent="0"/>
            <a:endParaRPr lang="cs-CZ" altLang="cs-CZ" sz="1800" dirty="0" smtClean="0"/>
          </a:p>
          <a:p>
            <a:pPr marL="0" indent="0"/>
            <a:r>
              <a:rPr lang="cs-CZ" altLang="cs-CZ" sz="1800" dirty="0" smtClean="0"/>
              <a:t>Bez ohledu na tento finanční limit musí příjemci předložit výdaje ke kontrole </a:t>
            </a:r>
            <a:r>
              <a:rPr lang="cs-CZ" altLang="cs-CZ" sz="1800" b="1" dirty="0" smtClean="0"/>
              <a:t>minimálně jednou do roka</a:t>
            </a:r>
            <a:r>
              <a:rPr lang="cs-CZ" altLang="cs-CZ" sz="1800" dirty="0" smtClean="0"/>
              <a:t>. </a:t>
            </a:r>
            <a:endParaRPr lang="cs-CZ" altLang="cs-CZ" sz="1800" b="1" dirty="0" smtClean="0"/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  <a:p>
            <a:pPr>
              <a:lnSpc>
                <a:spcPct val="80000"/>
              </a:lnSpc>
            </a:pPr>
            <a:r>
              <a:rPr lang="cs-CZ" altLang="cs-CZ" sz="2000" b="1" u="sng" dirty="0" smtClean="0"/>
              <a:t>Lhůty</a:t>
            </a:r>
            <a:r>
              <a:rPr lang="cs-CZ" altLang="cs-CZ" sz="2000" b="1" dirty="0" smtClean="0"/>
              <a:t> </a:t>
            </a:r>
            <a:r>
              <a:rPr lang="cs-CZ" altLang="cs-CZ" sz="2000" b="1" dirty="0"/>
              <a:t>pro předkládání dokladů ke kontrole pro příjemce:</a:t>
            </a:r>
          </a:p>
          <a:p>
            <a:pPr>
              <a:lnSpc>
                <a:spcPct val="80000"/>
              </a:lnSpc>
            </a:pPr>
            <a:endParaRPr lang="cs-CZ" altLang="cs-CZ" sz="7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	</a:t>
            </a:r>
            <a:r>
              <a:rPr lang="cs-CZ" altLang="cs-CZ" sz="1800" b="1" dirty="0"/>
              <a:t>do 15 dnů </a:t>
            </a:r>
            <a:r>
              <a:rPr lang="cs-CZ" altLang="cs-CZ" sz="1800" dirty="0"/>
              <a:t>po skončení </a:t>
            </a:r>
            <a:r>
              <a:rPr lang="cs-CZ" altLang="cs-CZ" sz="1800" dirty="0" err="1" smtClean="0"/>
              <a:t>reportovacího</a:t>
            </a:r>
            <a:r>
              <a:rPr lang="cs-CZ" altLang="cs-CZ" sz="1800" dirty="0" smtClean="0"/>
              <a:t> </a:t>
            </a:r>
            <a:r>
              <a:rPr lang="cs-CZ" altLang="cs-CZ" sz="1800" dirty="0"/>
              <a:t>období </a:t>
            </a:r>
          </a:p>
          <a:p>
            <a:pPr>
              <a:lnSpc>
                <a:spcPct val="80000"/>
              </a:lnSpc>
            </a:pPr>
            <a:r>
              <a:rPr lang="cs-CZ" altLang="cs-CZ" sz="1800" dirty="0"/>
              <a:t>		</a:t>
            </a:r>
            <a:r>
              <a:rPr lang="cs-CZ" altLang="cs-CZ" sz="1400" dirty="0"/>
              <a:t>např. </a:t>
            </a:r>
            <a:r>
              <a:rPr lang="cs-CZ" altLang="cs-CZ" sz="1400" dirty="0" err="1"/>
              <a:t>reportovací</a:t>
            </a:r>
            <a:r>
              <a:rPr lang="cs-CZ" altLang="cs-CZ" sz="1400" dirty="0"/>
              <a:t> období od. 1.1. až 30.6. – nutno předložit do 15.7. </a:t>
            </a:r>
            <a:endParaRPr lang="cs-CZ" altLang="cs-CZ" sz="1600" dirty="0"/>
          </a:p>
          <a:p>
            <a:pPr>
              <a:lnSpc>
                <a:spcPct val="80000"/>
              </a:lnSpc>
            </a:pPr>
            <a:endParaRPr lang="cs-CZ" altLang="cs-CZ" sz="18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	Centrum má </a:t>
            </a:r>
            <a:r>
              <a:rPr lang="cs-CZ" altLang="cs-CZ" sz="1800" b="1" dirty="0"/>
              <a:t>60 dní </a:t>
            </a:r>
            <a:r>
              <a:rPr lang="cs-CZ" altLang="cs-CZ" sz="1800" dirty="0"/>
              <a:t>na kontrolu a vystavení certifikátu</a:t>
            </a:r>
          </a:p>
          <a:p>
            <a:pPr>
              <a:lnSpc>
                <a:spcPct val="80000"/>
              </a:lnSpc>
            </a:pPr>
            <a:endParaRPr lang="cs-CZ" altLang="cs-CZ" sz="1800" dirty="0"/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LP </a:t>
            </a:r>
            <a:r>
              <a:rPr lang="cs-CZ" altLang="cs-CZ" sz="1800" dirty="0"/>
              <a:t>musí </a:t>
            </a:r>
            <a:r>
              <a:rPr lang="cs-CZ" altLang="cs-CZ" sz="1800" b="1" dirty="0"/>
              <a:t>do 3 měsíců </a:t>
            </a:r>
            <a:r>
              <a:rPr lang="cs-CZ" altLang="cs-CZ" sz="1800" dirty="0"/>
              <a:t>po skončení </a:t>
            </a:r>
            <a:r>
              <a:rPr lang="cs-CZ" altLang="cs-CZ" sz="1800" dirty="0" err="1"/>
              <a:t>reportovacího</a:t>
            </a:r>
            <a:r>
              <a:rPr lang="cs-CZ" altLang="cs-CZ" sz="1800" dirty="0"/>
              <a:t> období vložit souhrnnou zprávu za celý projekt a souhrnné výdaje do Monitorovacího systému.  </a:t>
            </a:r>
            <a:endParaRPr lang="cs-CZ" altLang="cs-CZ" sz="1800" dirty="0" smtClean="0"/>
          </a:p>
        </p:txBody>
      </p:sp>
      <p:sp>
        <p:nvSpPr>
          <p:cNvPr id="7" name="Nadpis 6"/>
          <p:cNvSpPr txBox="1">
            <a:spLocks noGrp="1"/>
          </p:cNvSpPr>
          <p:nvPr>
            <p:ph type="title"/>
          </p:nvPr>
        </p:nvSpPr>
        <p:spPr>
          <a:xfrm>
            <a:off x="-4762" y="253700"/>
            <a:ext cx="66075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dirty="0">
                <a:solidFill>
                  <a:schemeClr val="bg2">
                    <a:lumMod val="75000"/>
                  </a:schemeClr>
                </a:solidFill>
              </a:rPr>
              <a:t>Provádění Kontroly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1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 txBox="1">
            <a:spLocks noGrp="1"/>
          </p:cNvSpPr>
          <p:nvPr>
            <p:ph type="title"/>
          </p:nvPr>
        </p:nvSpPr>
        <p:spPr>
          <a:xfrm>
            <a:off x="-4762" y="199840"/>
            <a:ext cx="6607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bg2">
                    <a:lumMod val="75000"/>
                  </a:schemeClr>
                </a:solidFill>
              </a:rPr>
              <a:t>Provádění kontroly</a:t>
            </a:r>
            <a:r>
              <a:rPr lang="cs-CZ" sz="3200" b="1" dirty="0" smtClean="0">
                <a:solidFill>
                  <a:srgbClr val="000099"/>
                </a:solidFill>
              </a:rPr>
              <a:t>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3533702" y="1010653"/>
            <a:ext cx="5345603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6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400" dirty="0" err="1" smtClean="0">
                <a:latin typeface="+mj-lt"/>
              </a:rPr>
              <a:t>Reportovací</a:t>
            </a:r>
            <a:r>
              <a:rPr lang="cs-CZ" sz="1400" dirty="0" smtClean="0">
                <a:latin typeface="+mj-lt"/>
              </a:rPr>
              <a:t> proces </a:t>
            </a: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400" dirty="0" smtClean="0">
                <a:latin typeface="+mj-lt"/>
              </a:rPr>
              <a:t>viz kapitola B.1 </a:t>
            </a:r>
            <a:r>
              <a:rPr lang="cs-CZ" sz="1400" dirty="0" err="1" smtClean="0">
                <a:latin typeface="+mj-lt"/>
              </a:rPr>
              <a:t>Implementation</a:t>
            </a:r>
            <a:r>
              <a:rPr lang="cs-CZ" sz="1400" dirty="0" smtClean="0">
                <a:latin typeface="+mj-lt"/>
              </a:rPr>
              <a:t> </a:t>
            </a:r>
            <a:r>
              <a:rPr lang="cs-CZ" sz="1400" dirty="0" err="1" smtClean="0">
                <a:latin typeface="+mj-lt"/>
              </a:rPr>
              <a:t>manual</a:t>
            </a: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400" dirty="0" smtClean="0">
                <a:latin typeface="+mj-lt"/>
              </a:rPr>
              <a:t>Předkládání </a:t>
            </a:r>
            <a:r>
              <a:rPr lang="cs-CZ" sz="1400" dirty="0">
                <a:latin typeface="+mj-lt"/>
              </a:rPr>
              <a:t>výdajů </a:t>
            </a:r>
            <a:r>
              <a:rPr lang="cs-CZ" sz="1400" dirty="0" smtClean="0">
                <a:latin typeface="+mj-lt"/>
              </a:rPr>
              <a:t>kontrolorovi uskutečňuje partner prostřednictvím monitorovacího systému </a:t>
            </a:r>
            <a:r>
              <a:rPr lang="cs-CZ" sz="1400" dirty="0" err="1" smtClean="0">
                <a:latin typeface="+mj-lt"/>
              </a:rPr>
              <a:t>eMS</a:t>
            </a:r>
            <a:r>
              <a:rPr lang="cs-CZ" sz="1400" dirty="0" smtClean="0">
                <a:latin typeface="+mj-lt"/>
              </a:rPr>
              <a:t>.</a:t>
            </a: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400" dirty="0">
                <a:latin typeface="+mj-lt"/>
              </a:rPr>
              <a:t>S</a:t>
            </a:r>
            <a:r>
              <a:rPr lang="cs-CZ" sz="1400" dirty="0" smtClean="0">
                <a:latin typeface="+mj-lt"/>
              </a:rPr>
              <a:t>ouvisející podpůrné dokumenty odevzdává v </a:t>
            </a:r>
            <a:r>
              <a:rPr lang="cs-CZ" sz="1400" dirty="0" err="1" smtClean="0">
                <a:latin typeface="+mj-lt"/>
              </a:rPr>
              <a:t>elektr</a:t>
            </a:r>
            <a:r>
              <a:rPr lang="cs-CZ" sz="1400" dirty="0" smtClean="0">
                <a:latin typeface="+mj-lt"/>
              </a:rPr>
              <a:t>. podobě nebo ve vytištěné podobě. </a:t>
            </a:r>
            <a:endParaRPr lang="cs-CZ" sz="1400" dirty="0">
              <a:latin typeface="+mj-lt"/>
            </a:endParaRPr>
          </a:p>
          <a:p>
            <a:endParaRPr lang="cs-CZ" sz="1400" dirty="0" smtClean="0">
              <a:latin typeface="+mj-lt"/>
            </a:endParaRPr>
          </a:p>
          <a:p>
            <a:endParaRPr lang="cs-CZ" sz="1400" dirty="0" smtClean="0">
              <a:latin typeface="+mj-lt"/>
            </a:endParaRPr>
          </a:p>
          <a:p>
            <a:endParaRPr lang="cs-CZ" sz="140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cs-CZ" altLang="cs-CZ" sz="1400" dirty="0">
                <a:latin typeface="+mj-lt"/>
              </a:rPr>
              <a:t>Po předložení všech výdajů kontrolor </a:t>
            </a:r>
            <a:r>
              <a:rPr lang="cs-CZ" altLang="cs-CZ" sz="1400" dirty="0" smtClean="0">
                <a:latin typeface="+mj-lt"/>
              </a:rPr>
              <a:t>zpracuje kontrolní dokumenty:</a:t>
            </a:r>
            <a:endParaRPr lang="cs-CZ" altLang="cs-CZ" sz="1400" dirty="0">
              <a:latin typeface="+mj-lt"/>
            </a:endParaRPr>
          </a:p>
          <a:p>
            <a:pPr marL="685800" lvl="1">
              <a:buFontTx/>
              <a:buChar char="-"/>
            </a:pPr>
            <a:r>
              <a:rPr lang="cs-CZ" altLang="cs-CZ" sz="1400" dirty="0" err="1">
                <a:latin typeface="+mj-lt"/>
              </a:rPr>
              <a:t>Certificate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err="1">
                <a:latin typeface="+mj-lt"/>
              </a:rPr>
              <a:t>of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err="1">
                <a:latin typeface="+mj-lt"/>
              </a:rPr>
              <a:t>Expenditures</a:t>
            </a:r>
            <a:r>
              <a:rPr lang="cs-CZ" altLang="cs-CZ" sz="1400" dirty="0">
                <a:latin typeface="+mj-lt"/>
              </a:rPr>
              <a:t>, </a:t>
            </a:r>
            <a:r>
              <a:rPr lang="cs-CZ" altLang="cs-CZ" sz="1400" dirty="0" err="1">
                <a:latin typeface="+mj-lt"/>
              </a:rPr>
              <a:t>Control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err="1">
                <a:latin typeface="+mj-lt"/>
              </a:rPr>
              <a:t>Certificate</a:t>
            </a:r>
            <a:r>
              <a:rPr lang="cs-CZ" altLang="cs-CZ" sz="1400" dirty="0">
                <a:latin typeface="+mj-lt"/>
              </a:rPr>
              <a:t>, </a:t>
            </a:r>
            <a:r>
              <a:rPr lang="cs-CZ" altLang="cs-CZ" sz="1400" dirty="0" err="1">
                <a:latin typeface="+mj-lt"/>
              </a:rPr>
              <a:t>Control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err="1">
                <a:latin typeface="+mj-lt"/>
              </a:rPr>
              <a:t>Check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smtClean="0">
                <a:latin typeface="+mj-lt"/>
              </a:rPr>
              <a:t>List</a:t>
            </a:r>
          </a:p>
          <a:p>
            <a:pPr marL="685800" lvl="1"/>
            <a:r>
              <a:rPr lang="cs-CZ" altLang="cs-CZ" sz="1400" dirty="0" smtClean="0">
                <a:latin typeface="+mj-lt"/>
              </a:rPr>
              <a:t>Kontrolní </a:t>
            </a:r>
            <a:r>
              <a:rPr lang="cs-CZ" altLang="cs-CZ" sz="1400" dirty="0">
                <a:latin typeface="+mj-lt"/>
              </a:rPr>
              <a:t>dokumenty jsou součástí Joint </a:t>
            </a:r>
            <a:r>
              <a:rPr lang="cs-CZ" altLang="cs-CZ" sz="1400" dirty="0" err="1">
                <a:latin typeface="+mj-lt"/>
              </a:rPr>
              <a:t>Progress</a:t>
            </a:r>
            <a:r>
              <a:rPr lang="cs-CZ" altLang="cs-CZ" sz="1400" dirty="0">
                <a:latin typeface="+mj-lt"/>
              </a:rPr>
              <a:t> Report, kterou předkládá </a:t>
            </a:r>
            <a:r>
              <a:rPr lang="cs-CZ" altLang="cs-CZ" sz="1400" dirty="0" err="1">
                <a:latin typeface="+mj-lt"/>
              </a:rPr>
              <a:t>leadpartner</a:t>
            </a:r>
            <a:r>
              <a:rPr lang="cs-CZ" altLang="cs-CZ" sz="1400" dirty="0">
                <a:latin typeface="+mj-lt"/>
              </a:rPr>
              <a:t> na JS</a:t>
            </a:r>
            <a:r>
              <a:rPr lang="cs-CZ" altLang="cs-CZ" sz="1400" dirty="0" smtClean="0">
                <a:latin typeface="+mj-lt"/>
              </a:rPr>
              <a:t>.</a:t>
            </a:r>
            <a:endParaRPr lang="cs-CZ" altLang="cs-CZ" sz="1400" dirty="0">
              <a:latin typeface="+mj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18" y="784615"/>
            <a:ext cx="3221705" cy="5477560"/>
          </a:xfrm>
          <a:prstGeom prst="rect">
            <a:avLst/>
          </a:prstGeom>
        </p:spPr>
      </p:pic>
      <p:sp>
        <p:nvSpPr>
          <p:cNvPr id="3" name="Šipka doprava se zářezem 2"/>
          <p:cNvSpPr/>
          <p:nvPr/>
        </p:nvSpPr>
        <p:spPr>
          <a:xfrm>
            <a:off x="3458990" y="1879928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73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 txBox="1">
            <a:spLocks noGrp="1"/>
          </p:cNvSpPr>
          <p:nvPr>
            <p:ph type="title"/>
          </p:nvPr>
        </p:nvSpPr>
        <p:spPr>
          <a:xfrm>
            <a:off x="-4762" y="253700"/>
            <a:ext cx="66075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dirty="0" smtClean="0">
                <a:solidFill>
                  <a:schemeClr val="bg2">
                    <a:lumMod val="75000"/>
                  </a:schemeClr>
                </a:solidFill>
              </a:rPr>
              <a:t>Reportování </a:t>
            </a:r>
            <a:endParaRPr lang="cs-CZ" sz="25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66" y="770588"/>
            <a:ext cx="3347334" cy="5775158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153618" y="1307806"/>
            <a:ext cx="8706220" cy="990226"/>
          </a:xfrm>
        </p:spPr>
        <p:txBody>
          <a:bodyPr/>
          <a:lstStyle/>
          <a:p>
            <a:r>
              <a:rPr lang="cs-CZ" altLang="cs-CZ" sz="1600" b="1" dirty="0"/>
              <a:t>Reportování – </a:t>
            </a:r>
            <a:r>
              <a:rPr lang="cs-CZ" altLang="cs-CZ" sz="1600" b="1" dirty="0" smtClean="0"/>
              <a:t>pomůcky: </a:t>
            </a:r>
          </a:p>
          <a:p>
            <a:r>
              <a:rPr lang="cs-CZ" altLang="cs-CZ" sz="1600" b="1" dirty="0" err="1" smtClean="0"/>
              <a:t>videotutorials</a:t>
            </a:r>
            <a:r>
              <a:rPr lang="cs-CZ" altLang="cs-CZ" sz="1600" b="1" dirty="0" smtClean="0"/>
              <a:t> </a:t>
            </a:r>
            <a:r>
              <a:rPr lang="cs-CZ" altLang="cs-CZ" sz="1600" b="1" dirty="0"/>
              <a:t>na webu programu (</a:t>
            </a:r>
            <a:r>
              <a:rPr lang="cs-CZ" altLang="cs-CZ" sz="1600" b="1" dirty="0" err="1"/>
              <a:t>youtube</a:t>
            </a:r>
            <a:r>
              <a:rPr lang="cs-CZ" altLang="cs-CZ" sz="1600" b="1" dirty="0"/>
              <a:t>)</a:t>
            </a:r>
            <a:endParaRPr lang="cs-CZ" altLang="cs-CZ" sz="1600" dirty="0"/>
          </a:p>
          <a:p>
            <a:r>
              <a:rPr lang="cs-CZ" altLang="cs-CZ" sz="1600" b="1" dirty="0" err="1"/>
              <a:t>eMS</a:t>
            </a:r>
            <a:r>
              <a:rPr lang="cs-CZ" altLang="cs-CZ" sz="1600" b="1" dirty="0"/>
              <a:t> </a:t>
            </a:r>
            <a:r>
              <a:rPr lang="cs-CZ" altLang="cs-CZ" sz="1600" b="1" dirty="0" err="1"/>
              <a:t>factsheets</a:t>
            </a:r>
            <a:r>
              <a:rPr lang="cs-CZ" altLang="cs-CZ" sz="1600" b="1" dirty="0"/>
              <a:t>, </a:t>
            </a:r>
          </a:p>
          <a:p>
            <a:endParaRPr lang="cs-CZ" sz="16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8" y="2232186"/>
            <a:ext cx="6728445" cy="60306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3" y="2996087"/>
            <a:ext cx="5125165" cy="1324160"/>
          </a:xfrm>
          <a:prstGeom prst="rect">
            <a:avLst/>
          </a:prstGeom>
        </p:spPr>
      </p:pic>
      <p:sp>
        <p:nvSpPr>
          <p:cNvPr id="9" name="Šipka doprava 8"/>
          <p:cNvSpPr/>
          <p:nvPr/>
        </p:nvSpPr>
        <p:spPr>
          <a:xfrm>
            <a:off x="4506728" y="44810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74075" y="5842670"/>
            <a:ext cx="5566826" cy="246821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100" b="1" dirty="0">
                <a:solidFill>
                  <a:schemeClr val="accent1"/>
                </a:solidFill>
                <a:latin typeface="Trebuchet MS" pitchFamily="34" charset="0"/>
                <a:cs typeface="Raleway"/>
                <a:hlinkClick r:id="rId5"/>
              </a:rPr>
              <a:t>https://</a:t>
            </a:r>
            <a:r>
              <a:rPr lang="cs-CZ" sz="11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hlinkClick r:id="rId5"/>
              </a:rPr>
              <a:t>www.youtube.com/playlist?list=PLnfEQzGh-PuV7CHDVYde9xBGMpipPQfyN</a:t>
            </a:r>
            <a:r>
              <a:rPr lang="cs-CZ" sz="11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95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94129" y="149225"/>
            <a:ext cx="6498058" cy="686006"/>
          </a:xfrm>
        </p:spPr>
        <p:txBody>
          <a:bodyPr>
            <a:normAutofit/>
          </a:bodyPr>
          <a:lstStyle/>
          <a:p>
            <a:r>
              <a:rPr lang="cs-CZ" dirty="0" smtClean="0"/>
              <a:t>výhoda programu</a:t>
            </a:r>
            <a:endParaRPr lang="de-AT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89653" y="2204215"/>
            <a:ext cx="7637942" cy="2029254"/>
          </a:xfrm>
        </p:spPr>
        <p:txBody>
          <a:bodyPr/>
          <a:lstStyle/>
          <a:p>
            <a:r>
              <a:rPr lang="cs-CZ" b="1" dirty="0" smtClean="0"/>
              <a:t>Do budoucna můžeme očekávat, že projekty/programy typu </a:t>
            </a:r>
            <a:r>
              <a:rPr lang="cs-CZ" b="1" dirty="0" err="1" smtClean="0"/>
              <a:t>Interreg</a:t>
            </a:r>
            <a:r>
              <a:rPr lang="cs-CZ" b="1" dirty="0" smtClean="0"/>
              <a:t> budou získávat v ČR na významu, jak po tematické, tak po finanční stránce. Souvisí to s poklesem zdrojů, které jsou nyní alokovány na národní tematické operační programy.</a:t>
            </a:r>
          </a:p>
          <a:p>
            <a:r>
              <a:rPr lang="cs-CZ" b="1" dirty="0" smtClean="0"/>
              <a:t> </a:t>
            </a:r>
          </a:p>
          <a:p>
            <a:endParaRPr lang="en-GB" b="1" dirty="0"/>
          </a:p>
        </p:txBody>
      </p:sp>
      <p:sp>
        <p:nvSpPr>
          <p:cNvPr id="11" name="Rechteck 25"/>
          <p:cNvSpPr/>
          <p:nvPr/>
        </p:nvSpPr>
        <p:spPr>
          <a:xfrm>
            <a:off x="1102659" y="1274354"/>
            <a:ext cx="6793109" cy="612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767942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prstClr val="white"/>
                </a:solidFill>
                <a:latin typeface="Trebuchet MS"/>
              </a:rPr>
              <a:t>V dalším programovém období mají být ze zdrojů EU ve větší míře podpořeny měkké projekty.</a:t>
            </a:r>
            <a:r>
              <a:rPr lang="cs-CZ" noProof="0" dirty="0" smtClean="0">
                <a:solidFill>
                  <a:prstClr val="white"/>
                </a:solidFill>
                <a:latin typeface="Trebuchet MS"/>
              </a:rPr>
              <a:t>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90ABAB">
                  <a:lumMod val="50000"/>
                </a:srgb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04109" y="4312900"/>
            <a:ext cx="7569697" cy="1416708"/>
          </a:xfrm>
        </p:spPr>
        <p:txBody>
          <a:bodyPr/>
          <a:lstStyle/>
          <a:p>
            <a:r>
              <a:rPr lang="cs-CZ" b="1" dirty="0" smtClean="0"/>
              <a:t>Znamená to, že ti, kdo se v současnosti do projektů neinvestičního typu zapojují, získávají konkurenční výhodu oproti ostatním.</a:t>
            </a:r>
          </a:p>
          <a:p>
            <a:r>
              <a:rPr lang="cs-CZ" b="1" dirty="0" smtClean="0"/>
              <a:t>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6669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 smluv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72995" y="1124465"/>
            <a:ext cx="8686843" cy="5214551"/>
          </a:xfrm>
        </p:spPr>
        <p:txBody>
          <a:bodyPr/>
          <a:lstStyle/>
          <a:p>
            <a:r>
              <a:rPr lang="cs-CZ" sz="2000" dirty="0" smtClean="0"/>
              <a:t>Zákon č. 340/2015 Sb. – zákon o registru smluv ukládá </a:t>
            </a:r>
            <a:r>
              <a:rPr lang="cs-CZ" sz="2000" b="1" dirty="0" smtClean="0"/>
              <a:t>povinnost</a:t>
            </a:r>
            <a:r>
              <a:rPr lang="cs-CZ" sz="2000" dirty="0" smtClean="0"/>
              <a:t>:</a:t>
            </a:r>
          </a:p>
          <a:p>
            <a:endParaRPr lang="cs-CZ" sz="100" dirty="0"/>
          </a:p>
          <a:p>
            <a:r>
              <a:rPr lang="cs-CZ" sz="2000" dirty="0"/>
              <a:t>Prostřednictvím registru smluv </a:t>
            </a:r>
            <a:r>
              <a:rPr lang="cs-CZ" sz="2000" dirty="0" smtClean="0"/>
              <a:t>uveřejnit </a:t>
            </a:r>
            <a:r>
              <a:rPr lang="cs-CZ" sz="2000" dirty="0"/>
              <a:t>soukromoprávní </a:t>
            </a:r>
            <a:r>
              <a:rPr lang="cs-CZ" sz="2000" dirty="0" smtClean="0"/>
              <a:t>smlouvu, </a:t>
            </a:r>
            <a:r>
              <a:rPr lang="cs-CZ" sz="2000" dirty="0"/>
              <a:t>jakož i </a:t>
            </a:r>
            <a:r>
              <a:rPr lang="cs-CZ" sz="2000" dirty="0" smtClean="0"/>
              <a:t>smlouvu </a:t>
            </a:r>
            <a:r>
              <a:rPr lang="cs-CZ" sz="2000" dirty="0"/>
              <a:t>o poskytnutí dotace nebo návratné </a:t>
            </a:r>
            <a:r>
              <a:rPr lang="cs-CZ" sz="2000" dirty="0" smtClean="0"/>
              <a:t>finanční </a:t>
            </a:r>
            <a:r>
              <a:rPr lang="cs-CZ" sz="2000" dirty="0"/>
              <a:t>výpomoci, jejíž stranou </a:t>
            </a:r>
            <a:r>
              <a:rPr lang="cs-CZ" sz="2000" dirty="0" smtClean="0"/>
              <a:t>jsou subjekty uvedeny </a:t>
            </a:r>
            <a:r>
              <a:rPr lang="cs-CZ" sz="2000" b="1" dirty="0"/>
              <a:t>§ </a:t>
            </a:r>
            <a:r>
              <a:rPr lang="cs-CZ" sz="2000" b="1" dirty="0" smtClean="0"/>
              <a:t>2 odst. 1:</a:t>
            </a:r>
          </a:p>
          <a:p>
            <a:r>
              <a:rPr lang="cs-CZ" sz="1100" b="1" dirty="0"/>
              <a:t>a)</a:t>
            </a:r>
            <a:r>
              <a:rPr lang="cs-CZ" sz="1100" dirty="0"/>
              <a:t> Česká republika,</a:t>
            </a:r>
          </a:p>
          <a:p>
            <a:r>
              <a:rPr lang="cs-CZ" sz="1100" b="1" dirty="0"/>
              <a:t>b)</a:t>
            </a:r>
            <a:r>
              <a:rPr lang="cs-CZ" sz="1100" dirty="0"/>
              <a:t> územní samosprávný celek, včetně městské části nebo městského obvodu územně členěného statutárního města nebo městské části hlavního města Prahy,</a:t>
            </a:r>
          </a:p>
          <a:p>
            <a:r>
              <a:rPr lang="cs-CZ" sz="1100" b="1" dirty="0"/>
              <a:t>c)</a:t>
            </a:r>
            <a:r>
              <a:rPr lang="cs-CZ" sz="1100" dirty="0"/>
              <a:t> státní příspěvková organizace,</a:t>
            </a:r>
          </a:p>
          <a:p>
            <a:r>
              <a:rPr lang="cs-CZ" sz="1100" b="1" dirty="0"/>
              <a:t>d)</a:t>
            </a:r>
            <a:r>
              <a:rPr lang="cs-CZ" sz="1100" dirty="0"/>
              <a:t> státní fond,</a:t>
            </a:r>
          </a:p>
          <a:p>
            <a:r>
              <a:rPr lang="cs-CZ" sz="1100" b="1" dirty="0"/>
              <a:t>e)</a:t>
            </a:r>
            <a:r>
              <a:rPr lang="cs-CZ" sz="1100" dirty="0"/>
              <a:t> veřejná výzkumná instituce nebo veřejná vysoká škola,</a:t>
            </a:r>
          </a:p>
          <a:p>
            <a:r>
              <a:rPr lang="cs-CZ" sz="1100" b="1" dirty="0"/>
              <a:t>f)</a:t>
            </a:r>
            <a:r>
              <a:rPr lang="cs-CZ" sz="1100" dirty="0"/>
              <a:t> dobrovolný svazek obcí,</a:t>
            </a:r>
          </a:p>
          <a:p>
            <a:r>
              <a:rPr lang="cs-CZ" sz="1100" b="1" dirty="0"/>
              <a:t>g)</a:t>
            </a:r>
            <a:r>
              <a:rPr lang="cs-CZ" sz="1100" dirty="0"/>
              <a:t> regionální rada regionu soudržnosti,</a:t>
            </a:r>
          </a:p>
          <a:p>
            <a:r>
              <a:rPr lang="cs-CZ" sz="1100" b="1" dirty="0"/>
              <a:t>h)</a:t>
            </a:r>
            <a:r>
              <a:rPr lang="cs-CZ" sz="1100" dirty="0"/>
              <a:t> příspěvková organizace územního samosprávného celku,</a:t>
            </a:r>
          </a:p>
          <a:p>
            <a:r>
              <a:rPr lang="cs-CZ" sz="1100" b="1" dirty="0"/>
              <a:t>i)</a:t>
            </a:r>
            <a:r>
              <a:rPr lang="cs-CZ" sz="1100" dirty="0"/>
              <a:t> ústav založený státem nebo územním samosprávným celkem,</a:t>
            </a:r>
          </a:p>
          <a:p>
            <a:r>
              <a:rPr lang="cs-CZ" sz="1100" b="1" dirty="0"/>
              <a:t>j)</a:t>
            </a:r>
            <a:r>
              <a:rPr lang="cs-CZ" sz="1100" dirty="0"/>
              <a:t> obecně prospěšná společnost založená státem nebo územním samosprávným celkem,</a:t>
            </a:r>
          </a:p>
          <a:p>
            <a:r>
              <a:rPr lang="cs-CZ" sz="1100" b="1" dirty="0"/>
              <a:t>k)</a:t>
            </a:r>
            <a:r>
              <a:rPr lang="cs-CZ" sz="1100" dirty="0"/>
              <a:t> státní podnik nebo národní podnik,</a:t>
            </a:r>
          </a:p>
          <a:p>
            <a:r>
              <a:rPr lang="cs-CZ" sz="1100" b="1" dirty="0"/>
              <a:t>l)</a:t>
            </a:r>
            <a:r>
              <a:rPr lang="cs-CZ" sz="1100" dirty="0"/>
              <a:t> zdravotní pojišťovna,</a:t>
            </a:r>
          </a:p>
          <a:p>
            <a:r>
              <a:rPr lang="cs-CZ" sz="1100" b="1" dirty="0"/>
              <a:t>m)</a:t>
            </a:r>
            <a:r>
              <a:rPr lang="cs-CZ" sz="1100" dirty="0"/>
              <a:t> Český rozhlas nebo Česká televize, nebo</a:t>
            </a:r>
          </a:p>
          <a:p>
            <a:r>
              <a:rPr lang="cs-CZ" sz="1100" b="1" dirty="0"/>
              <a:t>n)</a:t>
            </a:r>
            <a:r>
              <a:rPr lang="cs-CZ" sz="1100" dirty="0"/>
              <a:t> právnická osoba, v níž má stát nebo územní samosprávný celek sám nebo s jinými územními samosprávnými celky většinovou majetkovou účast, a to i prostřednictvím jiné právnické osoby.</a:t>
            </a:r>
          </a:p>
          <a:p>
            <a:r>
              <a:rPr lang="cs-CZ" sz="2000" dirty="0" smtClean="0"/>
              <a:t>A nevztahuje se na ni jedna z výjimek uvedena v </a:t>
            </a:r>
            <a:r>
              <a:rPr lang="cs-CZ" sz="2000" b="1" dirty="0"/>
              <a:t>§ </a:t>
            </a:r>
            <a:r>
              <a:rPr lang="cs-CZ" sz="2000" b="1" dirty="0" smtClean="0"/>
              <a:t>3 </a:t>
            </a:r>
            <a:r>
              <a:rPr lang="cs-CZ" sz="2000" b="1" dirty="0"/>
              <a:t>odst. </a:t>
            </a:r>
            <a:r>
              <a:rPr lang="cs-CZ" sz="2000" b="1" dirty="0" smtClean="0"/>
              <a:t>2 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2230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 smluv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72995" y="1124465"/>
            <a:ext cx="8835081" cy="5214551"/>
          </a:xfrm>
        </p:spPr>
        <p:txBody>
          <a:bodyPr/>
          <a:lstStyle/>
          <a:p>
            <a:r>
              <a:rPr lang="cs-CZ" sz="1800" dirty="0" smtClean="0"/>
              <a:t>V registru smluv je třeba zveřejnit smlouvy a objednávky včetně jejich dodatků s hodnotou:</a:t>
            </a:r>
          </a:p>
          <a:p>
            <a:endParaRPr lang="cs-CZ" sz="800" b="1" dirty="0"/>
          </a:p>
          <a:p>
            <a:r>
              <a:rPr lang="cs-CZ" sz="1800" b="1" dirty="0" smtClean="0"/>
              <a:t>		50 000,- Kč a vyšší bez DPH</a:t>
            </a:r>
          </a:p>
          <a:p>
            <a:endParaRPr lang="cs-CZ" sz="1200" b="1" dirty="0" smtClean="0"/>
          </a:p>
          <a:p>
            <a:r>
              <a:rPr lang="cs-CZ" sz="1800" dirty="0" smtClean="0"/>
              <a:t>Český vedoucí partner </a:t>
            </a:r>
            <a:r>
              <a:rPr lang="cs-CZ" sz="1800" b="1" dirty="0" smtClean="0"/>
              <a:t>uveřejní v registru smluv </a:t>
            </a:r>
            <a:r>
              <a:rPr lang="cs-CZ" sz="1800" b="1" dirty="0" err="1" smtClean="0"/>
              <a:t>Subsidy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contract</a:t>
            </a:r>
            <a:r>
              <a:rPr lang="cs-CZ" sz="1800" b="1" dirty="0" smtClean="0"/>
              <a:t> (případně dodatky) </a:t>
            </a:r>
            <a:r>
              <a:rPr lang="cs-CZ" sz="1800" dirty="0" smtClean="0"/>
              <a:t>uzavřeny mezi ním a řídícím orgánem programu.</a:t>
            </a:r>
          </a:p>
          <a:p>
            <a:endParaRPr lang="cs-CZ" sz="1800" dirty="0"/>
          </a:p>
          <a:p>
            <a:r>
              <a:rPr lang="cs-CZ" sz="1800" dirty="0" smtClean="0"/>
              <a:t>Smlouvy a objednávky je třeba zveřejnit v registru smluv </a:t>
            </a:r>
            <a:r>
              <a:rPr lang="cs-CZ" sz="1800" b="1" dirty="0" smtClean="0"/>
              <a:t>do 30 dní </a:t>
            </a:r>
            <a:r>
              <a:rPr lang="cs-CZ" sz="1800" dirty="0" smtClean="0"/>
              <a:t>od jejich uzavření. Podle </a:t>
            </a:r>
            <a:r>
              <a:rPr lang="cs-CZ" sz="1800" dirty="0"/>
              <a:t>§6 nabývá smlouva účinnosti nejdříve dnem zveřejnění</a:t>
            </a:r>
            <a:r>
              <a:rPr lang="cs-CZ" sz="1800" dirty="0" smtClean="0"/>
              <a:t>.</a:t>
            </a:r>
          </a:p>
          <a:p>
            <a:endParaRPr lang="cs-CZ" sz="1800" dirty="0"/>
          </a:p>
          <a:p>
            <a:r>
              <a:rPr lang="cs-CZ" sz="1800" dirty="0" smtClean="0"/>
              <a:t>Nebyla-li </a:t>
            </a:r>
            <a:r>
              <a:rPr lang="cs-CZ" sz="1800" dirty="0"/>
              <a:t>smlouva zveřejněna prostřednictvím registru smluv ani do 3 měsíců ode dne, kdy byla uzavřena, je podle ustanovení § 7 tohoto zákona smlouva </a:t>
            </a:r>
            <a:r>
              <a:rPr lang="cs-CZ" sz="1800" b="1" dirty="0"/>
              <a:t>zrušena od počátku.</a:t>
            </a:r>
            <a:r>
              <a:rPr lang="cs-CZ" sz="1800" dirty="0"/>
              <a:t> V takovém případě budou jakékoliv výdaje vynaložené v souvislosti s takovou smlouvou považovány za </a:t>
            </a:r>
            <a:r>
              <a:rPr lang="cs-CZ" sz="1800" b="1" dirty="0"/>
              <a:t>nezpůsobilé</a:t>
            </a:r>
            <a:r>
              <a:rPr lang="cs-CZ" sz="1800" dirty="0"/>
              <a:t>.</a:t>
            </a:r>
          </a:p>
          <a:p>
            <a:endParaRPr lang="cs-CZ" sz="1600" dirty="0" smtClean="0"/>
          </a:p>
          <a:p>
            <a:r>
              <a:rPr lang="cs-CZ" sz="2000" dirty="0"/>
              <a:t>Více na: </a:t>
            </a:r>
            <a:r>
              <a:rPr lang="cs-CZ" sz="2000" dirty="0">
                <a:hlinkClick r:id="rId2"/>
              </a:rPr>
              <a:t>https://smlouvy.gov.cz</a:t>
            </a:r>
            <a:r>
              <a:rPr lang="cs-CZ" sz="2000" dirty="0" smtClean="0">
                <a:hlinkClick r:id="rId2"/>
              </a:rPr>
              <a:t>/</a:t>
            </a:r>
            <a:r>
              <a:rPr lang="cs-CZ" sz="2000" dirty="0" smtClean="0"/>
              <a:t> </a:t>
            </a:r>
            <a:endParaRPr lang="cs-CZ" sz="2000" dirty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1784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190931"/>
            <a:ext cx="4104456" cy="504056"/>
          </a:xfrm>
        </p:spPr>
        <p:txBody>
          <a:bodyPr/>
          <a:lstStyle/>
          <a:p>
            <a:r>
              <a:rPr lang="cs-CZ" sz="24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Veřejná podpora</a:t>
            </a:r>
            <a:endParaRPr lang="cs-CZ" sz="24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210065" y="1285103"/>
            <a:ext cx="8723870" cy="4683211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Projekty nesmí získat nedovolenou veřejnou podporu (přímou nebo přenesenou)</a:t>
            </a:r>
          </a:p>
          <a:p>
            <a:endParaRPr lang="cs-CZ" sz="1800" dirty="0" smtClean="0">
              <a:solidFill>
                <a:schemeClr val="tx1"/>
              </a:solidFill>
            </a:endParaRPr>
          </a:p>
          <a:p>
            <a:endParaRPr lang="cs-CZ" sz="1800" dirty="0">
              <a:solidFill>
                <a:schemeClr val="tx1"/>
              </a:solidFill>
            </a:endParaRPr>
          </a:p>
          <a:p>
            <a:endParaRPr lang="cs-CZ" sz="1800" dirty="0">
              <a:solidFill>
                <a:schemeClr val="tx1"/>
              </a:solidFill>
            </a:endParaRPr>
          </a:p>
          <a:p>
            <a:r>
              <a:rPr lang="cs-CZ" sz="1800" dirty="0">
                <a:solidFill>
                  <a:schemeClr val="tx1"/>
                </a:solidFill>
              </a:rPr>
              <a:t>status příjemce není podstatný, důležité jsou aktivity v rámci projektu</a:t>
            </a:r>
          </a:p>
          <a:p>
            <a:pPr marL="0" indent="0">
              <a:buNone/>
            </a:pPr>
            <a:endParaRPr lang="cs-CZ" sz="1800" dirty="0">
              <a:solidFill>
                <a:schemeClr val="tx1"/>
              </a:solidFill>
            </a:endParaRPr>
          </a:p>
          <a:p>
            <a:r>
              <a:rPr lang="cs-CZ" sz="1800" dirty="0">
                <a:solidFill>
                  <a:schemeClr val="tx1"/>
                </a:solidFill>
              </a:rPr>
              <a:t>v případě, že bude příjemce v rámci projektu realizovat aktivity, které budou považovány za nedovolenou veřejnou podporu – podpora v rámci režimu de </a:t>
            </a:r>
            <a:r>
              <a:rPr lang="cs-CZ" sz="1800" dirty="0" err="1">
                <a:solidFill>
                  <a:schemeClr val="tx1"/>
                </a:solidFill>
              </a:rPr>
              <a:t>minimis</a:t>
            </a:r>
            <a:r>
              <a:rPr lang="cs-CZ" sz="1800" dirty="0">
                <a:solidFill>
                  <a:schemeClr val="tx1"/>
                </a:solidFill>
              </a:rPr>
              <a:t> (max. 200tis EUR za poslední 3 účetní roky)</a:t>
            </a:r>
          </a:p>
          <a:p>
            <a:endParaRPr lang="cs-CZ" sz="1800" dirty="0">
              <a:solidFill>
                <a:schemeClr val="tx1"/>
              </a:solidFill>
            </a:endParaRPr>
          </a:p>
          <a:p>
            <a:r>
              <a:rPr lang="cs-CZ" sz="1800" dirty="0">
                <a:solidFill>
                  <a:schemeClr val="tx1"/>
                </a:solidFill>
              </a:rPr>
              <a:t>s projektovou žádostí musí každý žadatel dodat i „Project/</a:t>
            </a:r>
            <a:r>
              <a:rPr lang="cs-CZ" sz="1800" dirty="0" err="1">
                <a:solidFill>
                  <a:schemeClr val="tx1"/>
                </a:solidFill>
              </a:rPr>
              <a:t>Lead</a:t>
            </a:r>
            <a:r>
              <a:rPr lang="cs-CZ" sz="1800" dirty="0">
                <a:solidFill>
                  <a:schemeClr val="tx1"/>
                </a:solidFill>
              </a:rPr>
              <a:t> partner </a:t>
            </a:r>
            <a:r>
              <a:rPr lang="cs-CZ" sz="1800" dirty="0" err="1">
                <a:solidFill>
                  <a:schemeClr val="tx1"/>
                </a:solidFill>
              </a:rPr>
              <a:t>Declaration</a:t>
            </a:r>
            <a:r>
              <a:rPr lang="cs-CZ" sz="1800" dirty="0">
                <a:solidFill>
                  <a:schemeClr val="tx1"/>
                </a:solidFill>
              </a:rPr>
              <a:t> and </a:t>
            </a:r>
            <a:r>
              <a:rPr lang="cs-CZ" sz="1800" dirty="0" err="1">
                <a:solidFill>
                  <a:schemeClr val="tx1"/>
                </a:solidFill>
              </a:rPr>
              <a:t>State</a:t>
            </a:r>
            <a:r>
              <a:rPr lang="cs-CZ" sz="1800" dirty="0">
                <a:solidFill>
                  <a:schemeClr val="tx1"/>
                </a:solidFill>
              </a:rPr>
              <a:t> Aid </a:t>
            </a:r>
            <a:r>
              <a:rPr lang="cs-CZ" sz="1800" dirty="0" err="1">
                <a:solidFill>
                  <a:schemeClr val="tx1"/>
                </a:solidFill>
              </a:rPr>
              <a:t>declaration</a:t>
            </a:r>
            <a:r>
              <a:rPr lang="cs-CZ" sz="1800" dirty="0">
                <a:solidFill>
                  <a:schemeClr val="tx1"/>
                </a:solidFill>
              </a:rPr>
              <a:t>“</a:t>
            </a: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07504" y="1124743"/>
            <a:ext cx="8928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791896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4"/>
          <p:cNvSpPr txBox="1">
            <a:spLocks noChangeArrowheads="1"/>
          </p:cNvSpPr>
          <p:nvPr/>
        </p:nvSpPr>
        <p:spPr bwMode="auto">
          <a:xfrm>
            <a:off x="2154238" y="1320266"/>
            <a:ext cx="66294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Národní kontaktní místo –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Ministerstvo pro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místní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rozvoj </a:t>
            </a: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Odbor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evropské územní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spolupráce </a:t>
            </a: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kancelář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 Letenská 3, Praha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Tel: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224 862 213, 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224 862 260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Em</a:t>
            </a:r>
            <a:r>
              <a:rPr lang="de-DE" altLang="de-DE" sz="1600" dirty="0" err="1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ail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nadnarodni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@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mmr.cz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Web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www.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dotaceEU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.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cz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/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Programové období 2014-2020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en-US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Twitter 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 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3"/>
              </a:rPr>
              <a:t>@</a:t>
            </a:r>
            <a:r>
              <a:rPr lang="cs-CZ" altLang="cs-CZ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3"/>
              </a:rPr>
              <a:t>Interreg_CZ</a:t>
            </a:r>
            <a:endParaRPr lang="cs-CZ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1" name="TextBox 16"/>
          <p:cNvSpPr txBox="1">
            <a:spLocks noChangeArrowheads="1"/>
          </p:cNvSpPr>
          <p:nvPr/>
        </p:nvSpPr>
        <p:spPr bwMode="auto">
          <a:xfrm>
            <a:off x="2154238" y="4041775"/>
            <a:ext cx="32781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1600" dirty="0"/>
              <a:t>+43 (0) 1 8908 088 - 2403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12" name="TextBox 17"/>
          <p:cNvSpPr txBox="1">
            <a:spLocks noChangeArrowheads="1"/>
          </p:cNvSpPr>
          <p:nvPr/>
        </p:nvSpPr>
        <p:spPr bwMode="auto">
          <a:xfrm>
            <a:off x="2154238" y="3645694"/>
            <a:ext cx="3378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info</a:t>
            </a:r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@interreg-central.eu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5" name="TextBox 20"/>
          <p:cNvSpPr txBox="1">
            <a:spLocks noChangeArrowheads="1"/>
          </p:cNvSpPr>
          <p:nvPr/>
        </p:nvSpPr>
        <p:spPr bwMode="auto">
          <a:xfrm>
            <a:off x="2190748" y="3265488"/>
            <a:ext cx="3278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www.interreg-central.eu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6" name="Freeform 21"/>
          <p:cNvSpPr>
            <a:spLocks noEditPoints="1"/>
          </p:cNvSpPr>
          <p:nvPr/>
        </p:nvSpPr>
        <p:spPr bwMode="auto">
          <a:xfrm>
            <a:off x="1533896" y="1428305"/>
            <a:ext cx="357188" cy="361950"/>
          </a:xfrm>
          <a:custGeom>
            <a:avLst/>
            <a:gdLst>
              <a:gd name="T0" fmla="*/ 2147483647 w 1500"/>
              <a:gd name="T1" fmla="*/ 2147483647 h 1500"/>
              <a:gd name="T2" fmla="*/ 2147483647 w 1500"/>
              <a:gd name="T3" fmla="*/ 2147483647 h 1500"/>
              <a:gd name="T4" fmla="*/ 2147483647 w 1500"/>
              <a:gd name="T5" fmla="*/ 0 h 1500"/>
              <a:gd name="T6" fmla="*/ 2147483647 w 1500"/>
              <a:gd name="T7" fmla="*/ 2147483647 h 1500"/>
              <a:gd name="T8" fmla="*/ 2147483647 w 1500"/>
              <a:gd name="T9" fmla="*/ 2147483647 h 1500"/>
              <a:gd name="T10" fmla="*/ 0 w 1500"/>
              <a:gd name="T11" fmla="*/ 2147483647 h 1500"/>
              <a:gd name="T12" fmla="*/ 2147483647 w 1500"/>
              <a:gd name="T13" fmla="*/ 2147483647 h 1500"/>
              <a:gd name="T14" fmla="*/ 2147483647 w 1500"/>
              <a:gd name="T15" fmla="*/ 2147483647 h 1500"/>
              <a:gd name="T16" fmla="*/ 2147483647 w 1500"/>
              <a:gd name="T17" fmla="*/ 2147483647 h 1500"/>
              <a:gd name="T18" fmla="*/ 2147483647 w 1500"/>
              <a:gd name="T19" fmla="*/ 2147483647 h 1500"/>
              <a:gd name="T20" fmla="*/ 2147483647 w 1500"/>
              <a:gd name="T21" fmla="*/ 2147483647 h 1500"/>
              <a:gd name="T22" fmla="*/ 2147483647 w 1500"/>
              <a:gd name="T23" fmla="*/ 2147483647 h 1500"/>
              <a:gd name="T24" fmla="*/ 2147483647 w 1500"/>
              <a:gd name="T25" fmla="*/ 2147483647 h 1500"/>
              <a:gd name="T26" fmla="*/ 2147483647 w 1500"/>
              <a:gd name="T27" fmla="*/ 2147483647 h 1500"/>
              <a:gd name="T28" fmla="*/ 2147483647 w 1500"/>
              <a:gd name="T29" fmla="*/ 2147483647 h 1500"/>
              <a:gd name="T30" fmla="*/ 2147483647 w 1500"/>
              <a:gd name="T31" fmla="*/ 2147483647 h 1500"/>
              <a:gd name="T32" fmla="*/ 2147483647 w 1500"/>
              <a:gd name="T33" fmla="*/ 2147483647 h 1500"/>
              <a:gd name="T34" fmla="*/ 2147483647 w 1500"/>
              <a:gd name="T35" fmla="*/ 2147483647 h 1500"/>
              <a:gd name="T36" fmla="*/ 2147483647 w 1500"/>
              <a:gd name="T37" fmla="*/ 2147483647 h 1500"/>
              <a:gd name="T38" fmla="*/ 2147483647 w 1500"/>
              <a:gd name="T39" fmla="*/ 2147483647 h 1500"/>
              <a:gd name="T40" fmla="*/ 2147483647 w 1500"/>
              <a:gd name="T41" fmla="*/ 2147483647 h 1500"/>
              <a:gd name="T42" fmla="*/ 2147483647 w 1500"/>
              <a:gd name="T43" fmla="*/ 2147483647 h 1500"/>
              <a:gd name="T44" fmla="*/ 2147483647 w 1500"/>
              <a:gd name="T45" fmla="*/ 2147483647 h 1500"/>
              <a:gd name="T46" fmla="*/ 2147483647 w 1500"/>
              <a:gd name="T47" fmla="*/ 2147483647 h 1500"/>
              <a:gd name="T48" fmla="*/ 2147483647 w 1500"/>
              <a:gd name="T49" fmla="*/ 2147483647 h 1500"/>
              <a:gd name="T50" fmla="*/ 2147483647 w 1500"/>
              <a:gd name="T51" fmla="*/ 2147483647 h 1500"/>
              <a:gd name="T52" fmla="*/ 2147483647 w 1500"/>
              <a:gd name="T53" fmla="*/ 2147483647 h 1500"/>
              <a:gd name="T54" fmla="*/ 2147483647 w 1500"/>
              <a:gd name="T55" fmla="*/ 2147483647 h 1500"/>
              <a:gd name="T56" fmla="*/ 2147483647 w 1500"/>
              <a:gd name="T57" fmla="*/ 2147483647 h 1500"/>
              <a:gd name="T58" fmla="*/ 2147483647 w 1500"/>
              <a:gd name="T59" fmla="*/ 2147483647 h 1500"/>
              <a:gd name="T60" fmla="*/ 2147483647 w 1500"/>
              <a:gd name="T61" fmla="*/ 2147483647 h 1500"/>
              <a:gd name="T62" fmla="*/ 2147483647 w 1500"/>
              <a:gd name="T63" fmla="*/ 2147483647 h 1500"/>
              <a:gd name="T64" fmla="*/ 2147483647 w 1500"/>
              <a:gd name="T65" fmla="*/ 2147483647 h 1500"/>
              <a:gd name="T66" fmla="*/ 2147483647 w 1500"/>
              <a:gd name="T67" fmla="*/ 2147483647 h 1500"/>
              <a:gd name="T68" fmla="*/ 2147483647 w 1500"/>
              <a:gd name="T69" fmla="*/ 2147483647 h 1500"/>
              <a:gd name="T70" fmla="*/ 2147483647 w 1500"/>
              <a:gd name="T71" fmla="*/ 2147483647 h 1500"/>
              <a:gd name="T72" fmla="*/ 2147483647 w 1500"/>
              <a:gd name="T73" fmla="*/ 2147483647 h 1500"/>
              <a:gd name="T74" fmla="*/ 2147483647 w 1500"/>
              <a:gd name="T75" fmla="*/ 2147483647 h 1500"/>
              <a:gd name="T76" fmla="*/ 2147483647 w 1500"/>
              <a:gd name="T77" fmla="*/ 2147483647 h 1500"/>
              <a:gd name="T78" fmla="*/ 2147483647 w 1500"/>
              <a:gd name="T79" fmla="*/ 2147483647 h 1500"/>
              <a:gd name="T80" fmla="*/ 2147483647 w 1500"/>
              <a:gd name="T81" fmla="*/ 2147483647 h 1500"/>
              <a:gd name="T82" fmla="*/ 2147483647 w 1500"/>
              <a:gd name="T83" fmla="*/ 2147483647 h 150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500" h="1500">
                <a:moveTo>
                  <a:pt x="1472" y="525"/>
                </a:moveTo>
                <a:cubicBezTo>
                  <a:pt x="1331" y="338"/>
                  <a:pt x="1331" y="338"/>
                  <a:pt x="1331" y="338"/>
                </a:cubicBezTo>
                <a:cubicBezTo>
                  <a:pt x="1326" y="330"/>
                  <a:pt x="1319" y="324"/>
                  <a:pt x="1312" y="318"/>
                </a:cubicBezTo>
                <a:cubicBezTo>
                  <a:pt x="1312" y="94"/>
                  <a:pt x="1312" y="94"/>
                  <a:pt x="1312" y="94"/>
                </a:cubicBezTo>
                <a:cubicBezTo>
                  <a:pt x="1312" y="42"/>
                  <a:pt x="1271" y="0"/>
                  <a:pt x="1219" y="0"/>
                </a:cubicBezTo>
                <a:cubicBezTo>
                  <a:pt x="281" y="0"/>
                  <a:pt x="281" y="0"/>
                  <a:pt x="281" y="0"/>
                </a:cubicBezTo>
                <a:cubicBezTo>
                  <a:pt x="229" y="0"/>
                  <a:pt x="187" y="42"/>
                  <a:pt x="187" y="94"/>
                </a:cubicBezTo>
                <a:cubicBezTo>
                  <a:pt x="187" y="318"/>
                  <a:pt x="187" y="318"/>
                  <a:pt x="187" y="318"/>
                </a:cubicBezTo>
                <a:cubicBezTo>
                  <a:pt x="181" y="324"/>
                  <a:pt x="174" y="330"/>
                  <a:pt x="169" y="338"/>
                </a:cubicBezTo>
                <a:cubicBezTo>
                  <a:pt x="28" y="525"/>
                  <a:pt x="28" y="525"/>
                  <a:pt x="28" y="525"/>
                </a:cubicBezTo>
                <a:cubicBezTo>
                  <a:pt x="10" y="549"/>
                  <a:pt x="0" y="579"/>
                  <a:pt x="0" y="609"/>
                </a:cubicBezTo>
                <a:cubicBezTo>
                  <a:pt x="0" y="656"/>
                  <a:pt x="0" y="656"/>
                  <a:pt x="0" y="656"/>
                </a:cubicBezTo>
                <a:cubicBezTo>
                  <a:pt x="0" y="734"/>
                  <a:pt x="63" y="797"/>
                  <a:pt x="141" y="797"/>
                </a:cubicBezTo>
                <a:cubicBezTo>
                  <a:pt x="141" y="797"/>
                  <a:pt x="141" y="797"/>
                  <a:pt x="141" y="797"/>
                </a:cubicBezTo>
                <a:cubicBezTo>
                  <a:pt x="141" y="1406"/>
                  <a:pt x="141" y="1406"/>
                  <a:pt x="141" y="1406"/>
                </a:cubicBezTo>
                <a:cubicBezTo>
                  <a:pt x="141" y="1458"/>
                  <a:pt x="183" y="1500"/>
                  <a:pt x="234" y="1500"/>
                </a:cubicBezTo>
                <a:cubicBezTo>
                  <a:pt x="1266" y="1500"/>
                  <a:pt x="1266" y="1500"/>
                  <a:pt x="1266" y="1500"/>
                </a:cubicBezTo>
                <a:cubicBezTo>
                  <a:pt x="1317" y="1500"/>
                  <a:pt x="1359" y="1458"/>
                  <a:pt x="1359" y="1406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437" y="797"/>
                  <a:pt x="1500" y="734"/>
                  <a:pt x="1500" y="656"/>
                </a:cubicBezTo>
                <a:cubicBezTo>
                  <a:pt x="1500" y="609"/>
                  <a:pt x="1500" y="609"/>
                  <a:pt x="1500" y="609"/>
                </a:cubicBezTo>
                <a:cubicBezTo>
                  <a:pt x="1500" y="579"/>
                  <a:pt x="1490" y="549"/>
                  <a:pt x="1472" y="525"/>
                </a:cubicBezTo>
                <a:close/>
                <a:moveTo>
                  <a:pt x="1219" y="94"/>
                </a:moveTo>
                <a:cubicBezTo>
                  <a:pt x="1219" y="281"/>
                  <a:pt x="1219" y="281"/>
                  <a:pt x="1219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94"/>
                  <a:pt x="281" y="94"/>
                  <a:pt x="281" y="94"/>
                </a:cubicBezTo>
                <a:lnTo>
                  <a:pt x="1219" y="94"/>
                </a:lnTo>
                <a:close/>
                <a:moveTo>
                  <a:pt x="478" y="703"/>
                </a:moveTo>
                <a:cubicBezTo>
                  <a:pt x="281" y="703"/>
                  <a:pt x="281" y="703"/>
                  <a:pt x="281" y="703"/>
                </a:cubicBezTo>
                <a:cubicBezTo>
                  <a:pt x="469" y="375"/>
                  <a:pt x="469" y="375"/>
                  <a:pt x="469" y="375"/>
                </a:cubicBezTo>
                <a:cubicBezTo>
                  <a:pt x="572" y="375"/>
                  <a:pt x="572" y="375"/>
                  <a:pt x="572" y="375"/>
                </a:cubicBezTo>
                <a:lnTo>
                  <a:pt x="478" y="703"/>
                </a:lnTo>
                <a:close/>
                <a:moveTo>
                  <a:pt x="620" y="375"/>
                </a:moveTo>
                <a:cubicBezTo>
                  <a:pt x="727" y="375"/>
                  <a:pt x="727" y="375"/>
                  <a:pt x="727" y="375"/>
                </a:cubicBezTo>
                <a:cubicBezTo>
                  <a:pt x="727" y="703"/>
                  <a:pt x="727" y="703"/>
                  <a:pt x="727" y="703"/>
                </a:cubicBezTo>
                <a:cubicBezTo>
                  <a:pt x="527" y="703"/>
                  <a:pt x="527" y="703"/>
                  <a:pt x="527" y="703"/>
                </a:cubicBezTo>
                <a:lnTo>
                  <a:pt x="620" y="375"/>
                </a:lnTo>
                <a:close/>
                <a:moveTo>
                  <a:pt x="773" y="375"/>
                </a:moveTo>
                <a:cubicBezTo>
                  <a:pt x="880" y="375"/>
                  <a:pt x="880" y="375"/>
                  <a:pt x="880" y="375"/>
                </a:cubicBezTo>
                <a:cubicBezTo>
                  <a:pt x="973" y="703"/>
                  <a:pt x="973" y="703"/>
                  <a:pt x="973" y="703"/>
                </a:cubicBezTo>
                <a:cubicBezTo>
                  <a:pt x="773" y="703"/>
                  <a:pt x="773" y="703"/>
                  <a:pt x="773" y="703"/>
                </a:cubicBezTo>
                <a:lnTo>
                  <a:pt x="773" y="375"/>
                </a:lnTo>
                <a:close/>
                <a:moveTo>
                  <a:pt x="928" y="375"/>
                </a:moveTo>
                <a:cubicBezTo>
                  <a:pt x="1031" y="375"/>
                  <a:pt x="1031" y="375"/>
                  <a:pt x="1031" y="375"/>
                </a:cubicBezTo>
                <a:cubicBezTo>
                  <a:pt x="1219" y="703"/>
                  <a:pt x="1219" y="703"/>
                  <a:pt x="1219" y="703"/>
                </a:cubicBezTo>
                <a:cubicBezTo>
                  <a:pt x="1022" y="703"/>
                  <a:pt x="1022" y="703"/>
                  <a:pt x="1022" y="703"/>
                </a:cubicBezTo>
                <a:lnTo>
                  <a:pt x="928" y="375"/>
                </a:lnTo>
                <a:close/>
                <a:moveTo>
                  <a:pt x="94" y="656"/>
                </a:moveTo>
                <a:cubicBezTo>
                  <a:pt x="94" y="609"/>
                  <a:pt x="94" y="609"/>
                  <a:pt x="94" y="609"/>
                </a:cubicBezTo>
                <a:cubicBezTo>
                  <a:pt x="94" y="599"/>
                  <a:pt x="97" y="589"/>
                  <a:pt x="103" y="581"/>
                </a:cubicBezTo>
                <a:cubicBezTo>
                  <a:pt x="244" y="394"/>
                  <a:pt x="244" y="394"/>
                  <a:pt x="244" y="394"/>
                </a:cubicBezTo>
                <a:cubicBezTo>
                  <a:pt x="253" y="382"/>
                  <a:pt x="266" y="375"/>
                  <a:pt x="281" y="375"/>
                </a:cubicBezTo>
                <a:cubicBezTo>
                  <a:pt x="415" y="375"/>
                  <a:pt x="415" y="375"/>
                  <a:pt x="415" y="375"/>
                </a:cubicBezTo>
                <a:cubicBezTo>
                  <a:pt x="227" y="703"/>
                  <a:pt x="227" y="703"/>
                  <a:pt x="227" y="703"/>
                </a:cubicBezTo>
                <a:cubicBezTo>
                  <a:pt x="141" y="703"/>
                  <a:pt x="141" y="703"/>
                  <a:pt x="141" y="703"/>
                </a:cubicBezTo>
                <a:cubicBezTo>
                  <a:pt x="115" y="703"/>
                  <a:pt x="94" y="682"/>
                  <a:pt x="94" y="656"/>
                </a:cubicBezTo>
                <a:close/>
                <a:moveTo>
                  <a:pt x="937" y="1406"/>
                </a:moveTo>
                <a:cubicBezTo>
                  <a:pt x="586" y="1406"/>
                  <a:pt x="586" y="1406"/>
                  <a:pt x="586" y="1406"/>
                </a:cubicBezTo>
                <a:cubicBezTo>
                  <a:pt x="586" y="938"/>
                  <a:pt x="586" y="938"/>
                  <a:pt x="586" y="938"/>
                </a:cubicBezTo>
                <a:cubicBezTo>
                  <a:pt x="937" y="938"/>
                  <a:pt x="937" y="938"/>
                  <a:pt x="937" y="938"/>
                </a:cubicBezTo>
                <a:lnTo>
                  <a:pt x="937" y="1406"/>
                </a:lnTo>
                <a:close/>
                <a:moveTo>
                  <a:pt x="1266" y="1406"/>
                </a:moveTo>
                <a:cubicBezTo>
                  <a:pt x="984" y="1406"/>
                  <a:pt x="984" y="1406"/>
                  <a:pt x="984" y="1406"/>
                </a:cubicBezTo>
                <a:cubicBezTo>
                  <a:pt x="984" y="938"/>
                  <a:pt x="984" y="938"/>
                  <a:pt x="984" y="938"/>
                </a:cubicBezTo>
                <a:cubicBezTo>
                  <a:pt x="984" y="912"/>
                  <a:pt x="963" y="891"/>
                  <a:pt x="937" y="891"/>
                </a:cubicBezTo>
                <a:cubicBezTo>
                  <a:pt x="586" y="891"/>
                  <a:pt x="586" y="891"/>
                  <a:pt x="586" y="891"/>
                </a:cubicBezTo>
                <a:cubicBezTo>
                  <a:pt x="560" y="891"/>
                  <a:pt x="539" y="912"/>
                  <a:pt x="539" y="938"/>
                </a:cubicBezTo>
                <a:cubicBezTo>
                  <a:pt x="539" y="1406"/>
                  <a:pt x="539" y="1406"/>
                  <a:pt x="539" y="1406"/>
                </a:cubicBezTo>
                <a:cubicBezTo>
                  <a:pt x="234" y="1406"/>
                  <a:pt x="234" y="1406"/>
                  <a:pt x="234" y="1406"/>
                </a:cubicBezTo>
                <a:cubicBezTo>
                  <a:pt x="234" y="797"/>
                  <a:pt x="234" y="797"/>
                  <a:pt x="234" y="797"/>
                </a:cubicBezTo>
                <a:cubicBezTo>
                  <a:pt x="1266" y="797"/>
                  <a:pt x="1266" y="797"/>
                  <a:pt x="1266" y="797"/>
                </a:cubicBezTo>
                <a:lnTo>
                  <a:pt x="1266" y="1406"/>
                </a:lnTo>
                <a:close/>
                <a:moveTo>
                  <a:pt x="1406" y="656"/>
                </a:moveTo>
                <a:cubicBezTo>
                  <a:pt x="1406" y="682"/>
                  <a:pt x="1385" y="703"/>
                  <a:pt x="1359" y="703"/>
                </a:cubicBezTo>
                <a:cubicBezTo>
                  <a:pt x="1273" y="703"/>
                  <a:pt x="1273" y="703"/>
                  <a:pt x="1273" y="703"/>
                </a:cubicBezTo>
                <a:cubicBezTo>
                  <a:pt x="1085" y="375"/>
                  <a:pt x="1085" y="375"/>
                  <a:pt x="1085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34" y="375"/>
                  <a:pt x="1247" y="382"/>
                  <a:pt x="1256" y="394"/>
                </a:cubicBezTo>
                <a:cubicBezTo>
                  <a:pt x="1397" y="581"/>
                  <a:pt x="1397" y="581"/>
                  <a:pt x="1397" y="581"/>
                </a:cubicBezTo>
                <a:cubicBezTo>
                  <a:pt x="1403" y="589"/>
                  <a:pt x="1406" y="599"/>
                  <a:pt x="1406" y="609"/>
                </a:cubicBezTo>
                <a:lnTo>
                  <a:pt x="1406" y="6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8405" tIns="19202" rIns="38405" bIns="19202"/>
          <a:lstStyle/>
          <a:p>
            <a:endParaRPr lang="cs-CZ"/>
          </a:p>
        </p:txBody>
      </p:sp>
      <p:grpSp>
        <p:nvGrpSpPr>
          <p:cNvPr id="3" name="Skupina 2"/>
          <p:cNvGrpSpPr/>
          <p:nvPr/>
        </p:nvGrpSpPr>
        <p:grpSpPr>
          <a:xfrm>
            <a:off x="1608138" y="3265488"/>
            <a:ext cx="255587" cy="1041400"/>
            <a:chOff x="1608138" y="2776538"/>
            <a:chExt cx="255587" cy="1041400"/>
          </a:xfrm>
        </p:grpSpPr>
        <p:sp>
          <p:nvSpPr>
            <p:cNvPr id="43013" name="Freeform 27"/>
            <p:cNvSpPr>
              <a:spLocks noEditPoints="1"/>
            </p:cNvSpPr>
            <p:nvPr/>
          </p:nvSpPr>
          <p:spPr bwMode="auto">
            <a:xfrm>
              <a:off x="1627188" y="3211513"/>
              <a:ext cx="223837" cy="136525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2147483647 h 137"/>
                <a:gd name="T4" fmla="*/ 0 w 229"/>
                <a:gd name="T5" fmla="*/ 2147483647 h 137"/>
                <a:gd name="T6" fmla="*/ 0 w 229"/>
                <a:gd name="T7" fmla="*/ 2147483647 h 137"/>
                <a:gd name="T8" fmla="*/ 2147483647 w 229"/>
                <a:gd name="T9" fmla="*/ 2147483647 h 137"/>
                <a:gd name="T10" fmla="*/ 2147483647 w 229"/>
                <a:gd name="T11" fmla="*/ 2147483647 h 137"/>
                <a:gd name="T12" fmla="*/ 2147483647 w 229"/>
                <a:gd name="T13" fmla="*/ 2147483647 h 137"/>
                <a:gd name="T14" fmla="*/ 2147483647 w 229"/>
                <a:gd name="T15" fmla="*/ 0 h 137"/>
                <a:gd name="T16" fmla="*/ 0 w 229"/>
                <a:gd name="T17" fmla="*/ 0 h 137"/>
                <a:gd name="T18" fmla="*/ 2147483647 w 229"/>
                <a:gd name="T19" fmla="*/ 2147483647 h 137"/>
                <a:gd name="T20" fmla="*/ 2147483647 w 229"/>
                <a:gd name="T21" fmla="*/ 2147483647 h 137"/>
                <a:gd name="T22" fmla="*/ 2147483647 w 229"/>
                <a:gd name="T23" fmla="*/ 2147483647 h 137"/>
                <a:gd name="T24" fmla="*/ 2147483647 w 229"/>
                <a:gd name="T25" fmla="*/ 2147483647 h 137"/>
                <a:gd name="T26" fmla="*/ 2147483647 w 229"/>
                <a:gd name="T27" fmla="*/ 2147483647 h 137"/>
                <a:gd name="T28" fmla="*/ 2147483647 w 229"/>
                <a:gd name="T29" fmla="*/ 2147483647 h 137"/>
                <a:gd name="T30" fmla="*/ 2147483647 w 229"/>
                <a:gd name="T31" fmla="*/ 2147483647 h 137"/>
                <a:gd name="T32" fmla="*/ 2147483647 w 229"/>
                <a:gd name="T33" fmla="*/ 2147483647 h 137"/>
                <a:gd name="T34" fmla="*/ 2147483647 w 229"/>
                <a:gd name="T35" fmla="*/ 2147483647 h 137"/>
                <a:gd name="T36" fmla="*/ 2147483647 w 229"/>
                <a:gd name="T37" fmla="*/ 2147483647 h 137"/>
                <a:gd name="T38" fmla="*/ 2147483647 w 229"/>
                <a:gd name="T39" fmla="*/ 2147483647 h 137"/>
                <a:gd name="T40" fmla="*/ 2147483647 w 229"/>
                <a:gd name="T41" fmla="*/ 2147483647 h 137"/>
                <a:gd name="T42" fmla="*/ 2147483647 w 229"/>
                <a:gd name="T43" fmla="*/ 2147483647 h 137"/>
                <a:gd name="T44" fmla="*/ 2147483647 w 229"/>
                <a:gd name="T45" fmla="*/ 2147483647 h 137"/>
                <a:gd name="T46" fmla="*/ 2147483647 w 229"/>
                <a:gd name="T47" fmla="*/ 2147483647 h 137"/>
                <a:gd name="T48" fmla="*/ 2147483647 w 229"/>
                <a:gd name="T49" fmla="*/ 2147483647 h 137"/>
                <a:gd name="T50" fmla="*/ 2147483647 w 229"/>
                <a:gd name="T51" fmla="*/ 2147483647 h 137"/>
                <a:gd name="T52" fmla="*/ 2147483647 w 229"/>
                <a:gd name="T53" fmla="*/ 2147483647 h 137"/>
                <a:gd name="T54" fmla="*/ 2147483647 w 229"/>
                <a:gd name="T55" fmla="*/ 2147483647 h 137"/>
                <a:gd name="T56" fmla="*/ 2147483647 w 229"/>
                <a:gd name="T57" fmla="*/ 2147483647 h 137"/>
                <a:gd name="T58" fmla="*/ 2147483647 w 229"/>
                <a:gd name="T59" fmla="*/ 2147483647 h 137"/>
                <a:gd name="T60" fmla="*/ 2147483647 w 229"/>
                <a:gd name="T61" fmla="*/ 2147483647 h 1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43014" name="Freeform 130"/>
            <p:cNvSpPr>
              <a:spLocks noEditPoints="1"/>
            </p:cNvSpPr>
            <p:nvPr/>
          </p:nvSpPr>
          <p:spPr bwMode="auto">
            <a:xfrm>
              <a:off x="1608138" y="2776538"/>
              <a:ext cx="255587" cy="260350"/>
            </a:xfrm>
            <a:custGeom>
              <a:avLst/>
              <a:gdLst>
                <a:gd name="T0" fmla="*/ 0 w 67"/>
                <a:gd name="T1" fmla="*/ 2147483647 h 67"/>
                <a:gd name="T2" fmla="*/ 2147483647 w 67"/>
                <a:gd name="T3" fmla="*/ 2147483647 h 67"/>
                <a:gd name="T4" fmla="*/ 2147483647 w 67"/>
                <a:gd name="T5" fmla="*/ 2147483647 h 67"/>
                <a:gd name="T6" fmla="*/ 2147483647 w 67"/>
                <a:gd name="T7" fmla="*/ 2147483647 h 67"/>
                <a:gd name="T8" fmla="*/ 2147483647 w 67"/>
                <a:gd name="T9" fmla="*/ 2147483647 h 67"/>
                <a:gd name="T10" fmla="*/ 2147483647 w 67"/>
                <a:gd name="T11" fmla="*/ 2147483647 h 67"/>
                <a:gd name="T12" fmla="*/ 2147483647 w 67"/>
                <a:gd name="T13" fmla="*/ 2147483647 h 67"/>
                <a:gd name="T14" fmla="*/ 2147483647 w 67"/>
                <a:gd name="T15" fmla="*/ 2147483647 h 67"/>
                <a:gd name="T16" fmla="*/ 2147483647 w 67"/>
                <a:gd name="T17" fmla="*/ 2147483647 h 67"/>
                <a:gd name="T18" fmla="*/ 2147483647 w 67"/>
                <a:gd name="T19" fmla="*/ 2147483647 h 67"/>
                <a:gd name="T20" fmla="*/ 2147483647 w 67"/>
                <a:gd name="T21" fmla="*/ 2147483647 h 67"/>
                <a:gd name="T22" fmla="*/ 2147483647 w 67"/>
                <a:gd name="T23" fmla="*/ 2147483647 h 67"/>
                <a:gd name="T24" fmla="*/ 2147483647 w 67"/>
                <a:gd name="T25" fmla="*/ 2147483647 h 67"/>
                <a:gd name="T26" fmla="*/ 2147483647 w 67"/>
                <a:gd name="T27" fmla="*/ 2147483647 h 67"/>
                <a:gd name="T28" fmla="*/ 2147483647 w 67"/>
                <a:gd name="T29" fmla="*/ 2147483647 h 67"/>
                <a:gd name="T30" fmla="*/ 2147483647 w 67"/>
                <a:gd name="T31" fmla="*/ 2147483647 h 67"/>
                <a:gd name="T32" fmla="*/ 2147483647 w 67"/>
                <a:gd name="T33" fmla="*/ 2147483647 h 67"/>
                <a:gd name="T34" fmla="*/ 2147483647 w 67"/>
                <a:gd name="T35" fmla="*/ 2147483647 h 67"/>
                <a:gd name="T36" fmla="*/ 2147483647 w 67"/>
                <a:gd name="T37" fmla="*/ 2147483647 h 67"/>
                <a:gd name="T38" fmla="*/ 2147483647 w 67"/>
                <a:gd name="T39" fmla="*/ 2147483647 h 67"/>
                <a:gd name="T40" fmla="*/ 2147483647 w 67"/>
                <a:gd name="T41" fmla="*/ 2147483647 h 67"/>
                <a:gd name="T42" fmla="*/ 2147483647 w 67"/>
                <a:gd name="T43" fmla="*/ 2147483647 h 67"/>
                <a:gd name="T44" fmla="*/ 2147483647 w 67"/>
                <a:gd name="T45" fmla="*/ 2147483647 h 67"/>
                <a:gd name="T46" fmla="*/ 2147483647 w 67"/>
                <a:gd name="T47" fmla="*/ 2147483647 h 67"/>
                <a:gd name="T48" fmla="*/ 2147483647 w 67"/>
                <a:gd name="T49" fmla="*/ 2147483647 h 67"/>
                <a:gd name="T50" fmla="*/ 2147483647 w 67"/>
                <a:gd name="T51" fmla="*/ 2147483647 h 67"/>
                <a:gd name="T52" fmla="*/ 2147483647 w 67"/>
                <a:gd name="T53" fmla="*/ 2147483647 h 67"/>
                <a:gd name="T54" fmla="*/ 2147483647 w 67"/>
                <a:gd name="T55" fmla="*/ 2147483647 h 67"/>
                <a:gd name="T56" fmla="*/ 2147483647 w 67"/>
                <a:gd name="T57" fmla="*/ 2147483647 h 67"/>
                <a:gd name="T58" fmla="*/ 2147483647 w 67"/>
                <a:gd name="T59" fmla="*/ 2147483647 h 67"/>
                <a:gd name="T60" fmla="*/ 2147483647 w 67"/>
                <a:gd name="T61" fmla="*/ 2147483647 h 67"/>
                <a:gd name="T62" fmla="*/ 2147483647 w 67"/>
                <a:gd name="T63" fmla="*/ 2147483647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43017" name="Freeform 76"/>
            <p:cNvSpPr>
              <a:spLocks noChangeArrowheads="1"/>
            </p:cNvSpPr>
            <p:nvPr/>
          </p:nvSpPr>
          <p:spPr bwMode="auto">
            <a:xfrm>
              <a:off x="1674813" y="3552825"/>
              <a:ext cx="150812" cy="265113"/>
            </a:xfrm>
            <a:custGeom>
              <a:avLst/>
              <a:gdLst>
                <a:gd name="T0" fmla="*/ 2147483647 w 283"/>
                <a:gd name="T1" fmla="*/ 0 h 489"/>
                <a:gd name="T2" fmla="*/ 2147483647 w 283"/>
                <a:gd name="T3" fmla="*/ 0 h 489"/>
                <a:gd name="T4" fmla="*/ 2147483647 w 283"/>
                <a:gd name="T5" fmla="*/ 0 h 489"/>
                <a:gd name="T6" fmla="*/ 0 w 283"/>
                <a:gd name="T7" fmla="*/ 2147483647 h 489"/>
                <a:gd name="T8" fmla="*/ 0 w 283"/>
                <a:gd name="T9" fmla="*/ 2147483647 h 489"/>
                <a:gd name="T10" fmla="*/ 2147483647 w 283"/>
                <a:gd name="T11" fmla="*/ 2147483647 h 489"/>
                <a:gd name="T12" fmla="*/ 2147483647 w 283"/>
                <a:gd name="T13" fmla="*/ 2147483647 h 489"/>
                <a:gd name="T14" fmla="*/ 2147483647 w 283"/>
                <a:gd name="T15" fmla="*/ 2147483647 h 489"/>
                <a:gd name="T16" fmla="*/ 2147483647 w 283"/>
                <a:gd name="T17" fmla="*/ 2147483647 h 489"/>
                <a:gd name="T18" fmla="*/ 2147483647 w 283"/>
                <a:gd name="T19" fmla="*/ 0 h 489"/>
                <a:gd name="T20" fmla="*/ 2147483647 w 283"/>
                <a:gd name="T21" fmla="*/ 2147483647 h 489"/>
                <a:gd name="T22" fmla="*/ 2147483647 w 283"/>
                <a:gd name="T23" fmla="*/ 2147483647 h 489"/>
                <a:gd name="T24" fmla="*/ 2147483647 w 283"/>
                <a:gd name="T25" fmla="*/ 2147483647 h 489"/>
                <a:gd name="T26" fmla="*/ 2147483647 w 283"/>
                <a:gd name="T27" fmla="*/ 2147483647 h 489"/>
                <a:gd name="T28" fmla="*/ 2147483647 w 283"/>
                <a:gd name="T29" fmla="*/ 2147483647 h 489"/>
                <a:gd name="T30" fmla="*/ 2147483647 w 283"/>
                <a:gd name="T31" fmla="*/ 2147483647 h 489"/>
                <a:gd name="T32" fmla="*/ 2147483647 w 283"/>
                <a:gd name="T33" fmla="*/ 2147483647 h 489"/>
                <a:gd name="T34" fmla="*/ 2147483647 w 283"/>
                <a:gd name="T35" fmla="*/ 2147483647 h 489"/>
                <a:gd name="T36" fmla="*/ 2147483647 w 283"/>
                <a:gd name="T37" fmla="*/ 2147483647 h 489"/>
                <a:gd name="T38" fmla="*/ 2147483647 w 283"/>
                <a:gd name="T39" fmla="*/ 2147483647 h 489"/>
                <a:gd name="T40" fmla="*/ 2147483647 w 283"/>
                <a:gd name="T41" fmla="*/ 2147483647 h 489"/>
                <a:gd name="T42" fmla="*/ 2147483647 w 283"/>
                <a:gd name="T43" fmla="*/ 2147483647 h 4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83" h="489">
                  <a:moveTo>
                    <a:pt x="238" y="0"/>
                  </a:moveTo>
                  <a:lnTo>
                    <a:pt x="238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18"/>
                    <a:pt x="0" y="4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460"/>
                    <a:pt x="17" y="488"/>
                    <a:pt x="44" y="488"/>
                  </a:cubicBezTo>
                  <a:cubicBezTo>
                    <a:pt x="238" y="488"/>
                    <a:pt x="238" y="488"/>
                    <a:pt x="238" y="488"/>
                  </a:cubicBezTo>
                  <a:cubicBezTo>
                    <a:pt x="265" y="488"/>
                    <a:pt x="282" y="460"/>
                    <a:pt x="282" y="43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18"/>
                    <a:pt x="265" y="0"/>
                    <a:pt x="238" y="0"/>
                  </a:cubicBezTo>
                  <a:close/>
                  <a:moveTo>
                    <a:pt x="141" y="460"/>
                  </a:moveTo>
                  <a:lnTo>
                    <a:pt x="141" y="460"/>
                  </a:lnTo>
                  <a:cubicBezTo>
                    <a:pt x="123" y="460"/>
                    <a:pt x="106" y="451"/>
                    <a:pt x="106" y="443"/>
                  </a:cubicBezTo>
                  <a:cubicBezTo>
                    <a:pt x="106" y="425"/>
                    <a:pt x="123" y="416"/>
                    <a:pt x="141" y="416"/>
                  </a:cubicBezTo>
                  <a:cubicBezTo>
                    <a:pt x="159" y="416"/>
                    <a:pt x="176" y="425"/>
                    <a:pt x="176" y="443"/>
                  </a:cubicBezTo>
                  <a:cubicBezTo>
                    <a:pt x="176" y="451"/>
                    <a:pt x="159" y="460"/>
                    <a:pt x="141" y="460"/>
                  </a:cubicBezTo>
                  <a:close/>
                  <a:moveTo>
                    <a:pt x="247" y="390"/>
                  </a:moveTo>
                  <a:lnTo>
                    <a:pt x="247" y="390"/>
                  </a:lnTo>
                  <a:cubicBezTo>
                    <a:pt x="35" y="390"/>
                    <a:pt x="35" y="390"/>
                    <a:pt x="35" y="39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47" y="62"/>
                    <a:pt x="247" y="62"/>
                    <a:pt x="247" y="62"/>
                  </a:cubicBezTo>
                  <a:lnTo>
                    <a:pt x="247" y="3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8405" tIns="19202" rIns="38405" bIns="19202" anchor="ctr"/>
            <a:lstStyle/>
            <a:p>
              <a:endParaRPr lang="cs-CZ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Kontakty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3019" name="TextBox 16"/>
          <p:cNvSpPr txBox="1">
            <a:spLocks noChangeArrowheads="1"/>
          </p:cNvSpPr>
          <p:nvPr/>
        </p:nvSpPr>
        <p:spPr bwMode="auto">
          <a:xfrm>
            <a:off x="2190748" y="4727574"/>
            <a:ext cx="53387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facebook.com/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CentralEuropeProgramme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20" name="TextBox 16"/>
          <p:cNvSpPr txBox="1">
            <a:spLocks noChangeArrowheads="1"/>
          </p:cNvSpPr>
          <p:nvPr/>
        </p:nvSpPr>
        <p:spPr bwMode="auto">
          <a:xfrm>
            <a:off x="2190750" y="5087937"/>
            <a:ext cx="53387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linkedin.com/in/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centraleuropeprogramme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21" name="TextBox 16"/>
          <p:cNvSpPr txBox="1">
            <a:spLocks noChangeArrowheads="1"/>
          </p:cNvSpPr>
          <p:nvPr/>
        </p:nvSpPr>
        <p:spPr bwMode="auto">
          <a:xfrm>
            <a:off x="2190749" y="5472320"/>
            <a:ext cx="53387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twitter.com/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interregce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1632321" y="4714875"/>
            <a:ext cx="269875" cy="1008062"/>
            <a:chOff x="1616075" y="4341813"/>
            <a:chExt cx="269875" cy="1008062"/>
          </a:xfrm>
        </p:grpSpPr>
        <p:pic>
          <p:nvPicPr>
            <p:cNvPr id="43022" name="Picture 12" descr="\\ISTORAGE\-Print\MA27\Powerpoint\rep\linkedin.e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7188" y="5113338"/>
              <a:ext cx="258762" cy="236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3" name="Picture 13" descr="\\ISTORAGE\-Print\MA27\Powerpoint\rep\twitter.e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6075" y="4760913"/>
              <a:ext cx="258763" cy="20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4" name="Picture 14" descr="\\ISTORAGE\-Print\MA27\Powerpoint\rep\facebook.e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9100" y="4341813"/>
              <a:ext cx="123825" cy="258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Obrázek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3744417" cy="80364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 </a:t>
            </a:r>
            <a:r>
              <a:rPr lang="cs-CZ" dirty="0" err="1" smtClean="0">
                <a:solidFill>
                  <a:srgbClr val="000000"/>
                </a:solidFill>
              </a:rPr>
              <a:t>iI</a:t>
            </a:r>
            <a:r>
              <a:rPr lang="cs-CZ" dirty="0" smtClean="0">
                <a:solidFill>
                  <a:srgbClr val="000000"/>
                </a:solidFill>
              </a:rPr>
              <a:t>.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0" y="2560345"/>
            <a:ext cx="8712969" cy="1739537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00" lvl="3"/>
            <a:endParaRPr lang="cs-CZ" sz="1800" dirty="0"/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rgbClr val="7E93A5"/>
                </a:solidFill>
                <a:cs typeface="Raleway"/>
              </a:rPr>
              <a:t>Zvýhodněné </a:t>
            </a:r>
            <a:r>
              <a:rPr lang="cs-CZ" sz="1800" b="1" dirty="0">
                <a:solidFill>
                  <a:srgbClr val="7E93A5"/>
                </a:solidFill>
                <a:cs typeface="Raleway"/>
              </a:rPr>
              <a:t>využití metody 1720 </a:t>
            </a:r>
            <a:r>
              <a:rPr lang="de-AT" sz="1800" b="1" dirty="0">
                <a:solidFill>
                  <a:srgbClr val="7E93A5"/>
                </a:solidFill>
                <a:cs typeface="Raleway"/>
                <a:sym typeface="Wingdings" panose="05000000000000000000" pitchFamily="2" charset="2"/>
              </a:rPr>
              <a:t></a:t>
            </a:r>
            <a:r>
              <a:rPr lang="cs-CZ" sz="1800" b="1" dirty="0">
                <a:solidFill>
                  <a:srgbClr val="7E93A5"/>
                </a:solidFill>
                <a:cs typeface="Raleway"/>
                <a:sym typeface="Wingdings" panose="05000000000000000000" pitchFamily="2" charset="2"/>
              </a:rPr>
              <a:t> </a:t>
            </a:r>
            <a:r>
              <a:rPr lang="en-GB" sz="1800" dirty="0"/>
              <a:t>“Omnibus </a:t>
            </a:r>
            <a:r>
              <a:rPr lang="cs-CZ" sz="1800" dirty="0"/>
              <a:t>nařízení</a:t>
            </a:r>
            <a:r>
              <a:rPr lang="en-GB" sz="1800" dirty="0"/>
              <a:t>” [</a:t>
            </a:r>
            <a:r>
              <a:rPr lang="cs-CZ" sz="1800" dirty="0"/>
              <a:t>Nařízení</a:t>
            </a:r>
            <a:r>
              <a:rPr lang="en-GB" sz="1800" dirty="0"/>
              <a:t> (EU, </a:t>
            </a:r>
            <a:r>
              <a:rPr lang="en-GB" sz="1800" dirty="0" err="1"/>
              <a:t>Euratom</a:t>
            </a:r>
            <a:r>
              <a:rPr lang="en-GB" sz="1800" dirty="0"/>
              <a:t>) No 2018/1046] </a:t>
            </a:r>
            <a:r>
              <a:rPr lang="cs-CZ" sz="1800" dirty="0"/>
              <a:t>zveřejněné v</a:t>
            </a:r>
            <a:r>
              <a:rPr lang="en-GB" sz="1800" dirty="0"/>
              <a:t> Official Journal of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en-GB" sz="1800" dirty="0"/>
              <a:t>EU</a:t>
            </a:r>
            <a:r>
              <a:rPr lang="cs-CZ" sz="1800" dirty="0"/>
              <a:t>; vstoupilo v platnost </a:t>
            </a:r>
            <a:r>
              <a:rPr lang="en-GB" sz="1800" dirty="0"/>
              <a:t>2</a:t>
            </a:r>
            <a:r>
              <a:rPr lang="cs-CZ" sz="1800" dirty="0"/>
              <a:t>.</a:t>
            </a:r>
            <a:r>
              <a:rPr lang="en-GB" sz="1800" dirty="0"/>
              <a:t> </a:t>
            </a:r>
            <a:r>
              <a:rPr lang="cs-CZ" sz="1800" dirty="0"/>
              <a:t>srpna</a:t>
            </a:r>
            <a:r>
              <a:rPr lang="en-GB" sz="1800" dirty="0"/>
              <a:t> 2018</a:t>
            </a:r>
            <a:r>
              <a:rPr lang="cs-CZ" sz="1800" dirty="0"/>
              <a:t>. Týká se výpočtu mzdových výdajů, a to na </a:t>
            </a:r>
            <a:r>
              <a:rPr lang="cs-CZ" sz="1800" dirty="0" smtClean="0"/>
              <a:t>základě </a:t>
            </a:r>
            <a:r>
              <a:rPr lang="cs-CZ" sz="1800" dirty="0"/>
              <a:t>nového přístupu, díky kterému je</a:t>
            </a:r>
            <a:r>
              <a:rPr lang="en-US" sz="1800" dirty="0"/>
              <a:t> “</a:t>
            </a:r>
            <a:r>
              <a:rPr lang="cs-CZ" sz="1800" dirty="0"/>
              <a:t>metoda </a:t>
            </a:r>
            <a:r>
              <a:rPr lang="en-US" sz="1800" dirty="0"/>
              <a:t>172</a:t>
            </a:r>
            <a:r>
              <a:rPr lang="cs-CZ" sz="1800" dirty="0"/>
              <a:t>0</a:t>
            </a:r>
            <a:r>
              <a:rPr lang="en-US" sz="1800" dirty="0"/>
              <a:t>” </a:t>
            </a:r>
            <a:r>
              <a:rPr lang="cs-CZ" sz="1800" dirty="0"/>
              <a:t>zajímavější a výhodnější pro </a:t>
            </a:r>
            <a:r>
              <a:rPr lang="cs-CZ" sz="1800" dirty="0" smtClean="0"/>
              <a:t>příjemce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72209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4001659" cy="80364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IV. 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79511" y="836712"/>
            <a:ext cx="8712969" cy="534052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3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dirty="0" smtClean="0"/>
              <a:t>V čem spočívá měna podle Omnibus:</a:t>
            </a:r>
            <a:endParaRPr lang="cs-CZ" dirty="0"/>
          </a:p>
          <a:p>
            <a:r>
              <a:rPr lang="cs-CZ" sz="1600" dirty="0" smtClean="0"/>
              <a:t>Personál pracující na částeční úvazek s </a:t>
            </a:r>
            <a:r>
              <a:rPr lang="cs-CZ" sz="1600" i="1" dirty="0" err="1" smtClean="0"/>
              <a:t>flexible</a:t>
            </a:r>
            <a:r>
              <a:rPr lang="cs-CZ" sz="1600" dirty="0" smtClean="0"/>
              <a:t> (tj. pružným) počtem odpracovaných hodin za měsíc</a:t>
            </a:r>
            <a:r>
              <a:rPr lang="en-US" sz="1600" dirty="0" smtClean="0"/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→→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/>
              <a:t>K</a:t>
            </a:r>
            <a:r>
              <a:rPr lang="cs-CZ" sz="1600" dirty="0" smtClean="0"/>
              <a:t>apitola byla změněna tak, aby zahrnovala možnost</a:t>
            </a:r>
            <a:r>
              <a:rPr lang="en-US" sz="1600" dirty="0" smtClean="0"/>
              <a:t>: 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1) Uplatnit</a:t>
            </a:r>
            <a:r>
              <a:rPr lang="en-US" sz="1600" dirty="0" smtClean="0"/>
              <a:t> </a:t>
            </a:r>
            <a:r>
              <a:rPr lang="cs-CZ" sz="1600" dirty="0" smtClean="0"/>
              <a:t>odpovídající</a:t>
            </a:r>
            <a:r>
              <a:rPr lang="en-US" sz="1600" dirty="0" smtClean="0"/>
              <a:t> </a:t>
            </a:r>
            <a:r>
              <a:rPr lang="en-US" sz="1600" i="1" dirty="0" smtClean="0"/>
              <a:t>pro-rata</a:t>
            </a:r>
            <a:r>
              <a:rPr lang="en-US" sz="1600" dirty="0" smtClean="0"/>
              <a:t> </a:t>
            </a:r>
            <a:r>
              <a:rPr lang="cs-CZ" sz="1600" dirty="0" smtClean="0"/>
              <a:t>(poměrným dílem) z objemu </a:t>
            </a:r>
            <a:r>
              <a:rPr lang="en-US" sz="1600" dirty="0" smtClean="0"/>
              <a:t>1.720 </a:t>
            </a:r>
            <a:r>
              <a:rPr lang="cs-CZ" sz="1600" dirty="0" smtClean="0"/>
              <a:t>hodin</a:t>
            </a:r>
            <a:r>
              <a:rPr lang="en-US" sz="1600" dirty="0" smtClean="0"/>
              <a:t> </a:t>
            </a:r>
            <a:r>
              <a:rPr lang="cs-CZ" sz="1600" dirty="0" smtClean="0"/>
              <a:t>pro jednotlivce zaměstnaného příjemcem na bázi částečného úvazku anebo omezeného počtu hodin </a:t>
            </a:r>
            <a:r>
              <a:rPr lang="en-US" sz="1600" dirty="0" smtClean="0"/>
              <a:t>a </a:t>
            </a:r>
            <a:r>
              <a:rPr lang="cs-CZ" sz="1600" dirty="0" smtClean="0"/>
              <a:t>pracujícího na částeční úvazek pro projekt 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2) Vypočítat hodinovou sazbu i v případě, že </a:t>
            </a:r>
            <a:r>
              <a:rPr lang="en-US" sz="1600" dirty="0" smtClean="0"/>
              <a:t>data </a:t>
            </a:r>
            <a:r>
              <a:rPr lang="cs-CZ" sz="1600" dirty="0" smtClean="0"/>
              <a:t>z posledních dokumentovaných ročních výdajů na příslušného zaměstnance nejsou dostupné </a:t>
            </a:r>
            <a:r>
              <a:rPr lang="en-US" sz="1600" dirty="0" smtClean="0"/>
              <a:t>(</a:t>
            </a:r>
            <a:r>
              <a:rPr lang="cs-CZ" sz="1600" dirty="0" err="1" smtClean="0"/>
              <a:t>tj</a:t>
            </a:r>
            <a:r>
              <a:rPr lang="en-US" sz="1600" dirty="0" smtClean="0"/>
              <a:t>. </a:t>
            </a:r>
            <a:r>
              <a:rPr lang="cs-CZ" sz="1600" dirty="0" smtClean="0"/>
              <a:t>pro zaměstnance pracující pro příjemce míň než rok</a:t>
            </a:r>
            <a:r>
              <a:rPr lang="en-US" sz="1600" dirty="0" smtClean="0"/>
              <a:t>). </a:t>
            </a:r>
            <a:r>
              <a:rPr lang="cs-CZ" sz="1600" dirty="0" smtClean="0"/>
              <a:t>V takovém případě mohou být výdaje odvozeny (</a:t>
            </a:r>
            <a:r>
              <a:rPr lang="cs-CZ" sz="1600" i="1" dirty="0" smtClean="0"/>
              <a:t>extrapolovány</a:t>
            </a:r>
            <a:r>
              <a:rPr lang="cs-CZ" sz="1600" dirty="0" smtClean="0"/>
              <a:t>) z dostupných </a:t>
            </a:r>
            <a:r>
              <a:rPr lang="cs-CZ" sz="1600" dirty="0"/>
              <a:t>dokumentovaných </a:t>
            </a:r>
            <a:r>
              <a:rPr lang="cs-CZ" sz="1600" dirty="0" smtClean="0"/>
              <a:t>výdajů za období nejméně </a:t>
            </a:r>
            <a:r>
              <a:rPr lang="en-US" sz="1600" dirty="0" smtClean="0"/>
              <a:t>3 m</a:t>
            </a:r>
            <a:r>
              <a:rPr lang="cs-CZ" sz="1600" dirty="0" err="1" smtClean="0"/>
              <a:t>ěsíců</a:t>
            </a:r>
            <a:r>
              <a:rPr lang="en-US" sz="1600" dirty="0" smtClean="0"/>
              <a:t> </a:t>
            </a:r>
            <a:r>
              <a:rPr lang="cs-CZ" sz="1600" dirty="0" smtClean="0"/>
              <a:t>anebo</a:t>
            </a:r>
            <a:r>
              <a:rPr lang="en-US" sz="1600" dirty="0" smtClean="0"/>
              <a:t> </a:t>
            </a:r>
            <a:r>
              <a:rPr lang="cs-CZ" sz="1600" dirty="0" smtClean="0"/>
              <a:t>na základě</a:t>
            </a:r>
            <a:r>
              <a:rPr lang="en-US" sz="1600" dirty="0" smtClean="0"/>
              <a:t> </a:t>
            </a:r>
            <a:r>
              <a:rPr lang="cs-CZ" sz="1600" dirty="0" smtClean="0"/>
              <a:t>pracovní smlouvy</a:t>
            </a:r>
            <a:r>
              <a:rPr lang="en-US" sz="1600" dirty="0" smtClean="0"/>
              <a:t> </a:t>
            </a:r>
            <a:r>
              <a:rPr lang="cs-CZ" sz="1600" dirty="0" smtClean="0"/>
              <a:t>přizpůsobené na</a:t>
            </a:r>
            <a:r>
              <a:rPr lang="en-US" sz="1600" dirty="0" smtClean="0"/>
              <a:t> 12-</a:t>
            </a:r>
            <a:r>
              <a:rPr lang="cs-CZ" sz="1600" dirty="0" smtClean="0"/>
              <a:t>měsíční</a:t>
            </a:r>
            <a:r>
              <a:rPr lang="en-US" sz="1600" dirty="0" smtClean="0"/>
              <a:t> </a:t>
            </a:r>
            <a:r>
              <a:rPr lang="cs-CZ" sz="1600" dirty="0" smtClean="0"/>
              <a:t>období</a:t>
            </a:r>
            <a:r>
              <a:rPr lang="en-US" sz="1600" dirty="0" smtClean="0"/>
              <a:t> </a:t>
            </a:r>
          </a:p>
          <a:p>
            <a:r>
              <a:rPr lang="cs-CZ" sz="1600" dirty="0"/>
              <a:t>	</a:t>
            </a:r>
            <a:endParaRPr lang="cs-CZ" sz="1600" dirty="0" smtClean="0"/>
          </a:p>
          <a:p>
            <a:endParaRPr lang="cs-CZ" u="sng" dirty="0" smtClean="0"/>
          </a:p>
          <a:p>
            <a:r>
              <a:rPr lang="cs-CZ" u="sng" dirty="0" smtClean="0"/>
              <a:t>Příklad ad 1) </a:t>
            </a:r>
            <a:r>
              <a:rPr lang="en-GB" dirty="0" smtClean="0"/>
              <a:t>:</a:t>
            </a:r>
            <a:endParaRPr lang="cs-CZ" dirty="0"/>
          </a:p>
          <a:p>
            <a:r>
              <a:rPr lang="cs-CZ" dirty="0" smtClean="0"/>
              <a:t>Univerzita zapojená do CE projektu přijala </a:t>
            </a:r>
            <a:r>
              <a:rPr lang="cs-CZ" dirty="0"/>
              <a:t>v</a:t>
            </a:r>
            <a:r>
              <a:rPr lang="cs-CZ" dirty="0" smtClean="0"/>
              <a:t>ýzkumného pracovníka pracujícího</a:t>
            </a:r>
            <a:r>
              <a:rPr lang="en-GB" dirty="0" smtClean="0"/>
              <a:t> </a:t>
            </a:r>
            <a:r>
              <a:rPr lang="cs-CZ" dirty="0" smtClean="0"/>
              <a:t>na omezené množství hodin pro projekt</a:t>
            </a:r>
            <a:r>
              <a:rPr lang="en-GB" dirty="0" smtClean="0"/>
              <a:t>. </a:t>
            </a:r>
            <a:r>
              <a:rPr lang="cs-CZ" dirty="0" smtClean="0"/>
              <a:t>Smluvní podmínky</a:t>
            </a:r>
            <a:r>
              <a:rPr lang="en-GB" dirty="0" smtClean="0"/>
              <a:t>: </a:t>
            </a:r>
            <a:endParaRPr lang="cs-CZ" dirty="0"/>
          </a:p>
          <a:p>
            <a:pPr lvl="0"/>
            <a:r>
              <a:rPr lang="cs-CZ" dirty="0" smtClean="0"/>
              <a:t>- Pracuje na zkrácený úvazek</a:t>
            </a:r>
            <a:r>
              <a:rPr lang="en-GB" dirty="0" smtClean="0"/>
              <a:t> </a:t>
            </a:r>
            <a:r>
              <a:rPr lang="cs-CZ" dirty="0" smtClean="0"/>
              <a:t>svými </a:t>
            </a:r>
            <a:r>
              <a:rPr lang="en-GB" dirty="0" smtClean="0"/>
              <a:t>20 </a:t>
            </a:r>
            <a:r>
              <a:rPr lang="en-GB" dirty="0" err="1" smtClean="0"/>
              <a:t>ho</a:t>
            </a:r>
            <a:r>
              <a:rPr lang="cs-CZ" dirty="0" err="1" smtClean="0"/>
              <a:t>dinami</a:t>
            </a:r>
            <a:r>
              <a:rPr lang="cs-CZ" dirty="0" smtClean="0"/>
              <a:t> týdně</a:t>
            </a:r>
            <a:r>
              <a:rPr lang="en-GB" dirty="0" smtClean="0"/>
              <a:t> (</a:t>
            </a:r>
            <a:r>
              <a:rPr lang="cs-CZ" dirty="0" smtClean="0"/>
              <a:t>místo </a:t>
            </a:r>
            <a:r>
              <a:rPr lang="en-GB" dirty="0" smtClean="0"/>
              <a:t>40</a:t>
            </a:r>
            <a:r>
              <a:rPr lang="cs-CZ" dirty="0" smtClean="0"/>
              <a:t>hod. týdně</a:t>
            </a:r>
            <a:r>
              <a:rPr lang="en-GB" dirty="0" smtClean="0"/>
              <a:t>);</a:t>
            </a:r>
            <a:endParaRPr lang="cs-CZ" dirty="0"/>
          </a:p>
          <a:p>
            <a:pPr lvl="0"/>
            <a:r>
              <a:rPr lang="cs-CZ" dirty="0" smtClean="0"/>
              <a:t>- Roční výdaje zaměstnavatele = </a:t>
            </a:r>
            <a:r>
              <a:rPr lang="en-GB" dirty="0" smtClean="0"/>
              <a:t>36.000</a:t>
            </a:r>
            <a:r>
              <a:rPr lang="cs-CZ" dirty="0" smtClean="0"/>
              <a:t> EUR</a:t>
            </a:r>
            <a:endParaRPr lang="cs-CZ" dirty="0"/>
          </a:p>
          <a:p>
            <a:r>
              <a:rPr lang="cs-CZ" dirty="0" smtClean="0"/>
              <a:t>Vzhledem k tomu, že výzkumný pracovník pracuje na zkrácený úvazek </a:t>
            </a:r>
            <a:r>
              <a:rPr lang="cs-CZ" dirty="0" err="1" smtClean="0"/>
              <a:t>kt</a:t>
            </a:r>
            <a:r>
              <a:rPr lang="cs-CZ" dirty="0" smtClean="0"/>
              <a:t>. představují ekvivalent</a:t>
            </a:r>
            <a:r>
              <a:rPr lang="en-GB" dirty="0" smtClean="0"/>
              <a:t> 50% </a:t>
            </a:r>
            <a:r>
              <a:rPr lang="cs-CZ" dirty="0" smtClean="0"/>
              <a:t>ze zaměstnání na plný úvazek</a:t>
            </a:r>
            <a:r>
              <a:rPr lang="en-GB" dirty="0" smtClean="0"/>
              <a:t>, </a:t>
            </a:r>
            <a:r>
              <a:rPr lang="cs-CZ" b="1" dirty="0" smtClean="0"/>
              <a:t>hodinová sazba se vypočte tímto způsobem</a:t>
            </a:r>
            <a:r>
              <a:rPr lang="en-GB" dirty="0" smtClean="0"/>
              <a:t>:</a:t>
            </a:r>
            <a:endParaRPr lang="cs-CZ" dirty="0"/>
          </a:p>
          <a:p>
            <a:r>
              <a:rPr lang="en-GB" dirty="0" smtClean="0"/>
              <a:t>36.000 </a:t>
            </a:r>
            <a:r>
              <a:rPr lang="cs-CZ" dirty="0" smtClean="0"/>
              <a:t>EUR </a:t>
            </a:r>
            <a:r>
              <a:rPr lang="en-GB" dirty="0" smtClean="0"/>
              <a:t>/860 </a:t>
            </a:r>
            <a:r>
              <a:rPr lang="en-GB" dirty="0"/>
              <a:t>hours </a:t>
            </a:r>
            <a:r>
              <a:rPr lang="en-GB" dirty="0" smtClean="0"/>
              <a:t>(</a:t>
            </a:r>
            <a:r>
              <a:rPr lang="cs-CZ" dirty="0" err="1" smtClean="0"/>
              <a:t>tj</a:t>
            </a:r>
            <a:r>
              <a:rPr lang="en-GB" dirty="0" smtClean="0"/>
              <a:t>. </a:t>
            </a:r>
            <a:r>
              <a:rPr lang="en-GB" dirty="0"/>
              <a:t>50 % of 1.720 hours) </a:t>
            </a:r>
            <a:r>
              <a:rPr lang="en-GB" dirty="0" smtClean="0"/>
              <a:t>=</a:t>
            </a:r>
            <a:r>
              <a:rPr lang="cs-CZ" dirty="0" smtClean="0"/>
              <a:t>&gt;</a:t>
            </a:r>
            <a:r>
              <a:rPr lang="en-GB" dirty="0" smtClean="0"/>
              <a:t> </a:t>
            </a:r>
            <a:r>
              <a:rPr lang="en-GB" dirty="0"/>
              <a:t>EUR </a:t>
            </a:r>
            <a:r>
              <a:rPr lang="en-GB" dirty="0" smtClean="0"/>
              <a:t>41,86</a:t>
            </a:r>
            <a:endParaRPr lang="cs-CZ" sz="1600" b="1" dirty="0">
              <a:solidFill>
                <a:srgbClr val="7E93A5"/>
              </a:solidFill>
              <a:latin typeface="Trebuchet MS" pitchFamily="34" charset="0"/>
              <a:cs typeface="Raleway"/>
            </a:endParaRPr>
          </a:p>
        </p:txBody>
      </p:sp>
      <p:grpSp>
        <p:nvGrpSpPr>
          <p:cNvPr id="5" name="Group 11"/>
          <p:cNvGrpSpPr/>
          <p:nvPr/>
        </p:nvGrpSpPr>
        <p:grpSpPr>
          <a:xfrm>
            <a:off x="3275856" y="3789040"/>
            <a:ext cx="4972819" cy="645886"/>
            <a:chOff x="0" y="0"/>
            <a:chExt cx="5476875" cy="809625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475117" y="155276"/>
              <a:ext cx="3533775" cy="257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Latest documented annual gross employment costs</a:t>
              </a:r>
              <a:endParaRPr lang="cs-C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475117" y="431321"/>
              <a:ext cx="3533775" cy="257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1.720 hours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AutoShape 6"/>
            <p:cNvCxnSpPr>
              <a:cxnSpLocks noChangeShapeType="1"/>
            </p:cNvCxnSpPr>
            <p:nvPr/>
          </p:nvCxnSpPr>
          <p:spPr bwMode="auto">
            <a:xfrm>
              <a:off x="1656271" y="439948"/>
              <a:ext cx="328612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Rounded Rectangle 19"/>
            <p:cNvSpPr/>
            <p:nvPr/>
          </p:nvSpPr>
          <p:spPr>
            <a:xfrm>
              <a:off x="0" y="0"/>
              <a:ext cx="5476875" cy="809625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198407" y="310551"/>
              <a:ext cx="1353820" cy="256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Hourly rate    =  </a:t>
              </a:r>
              <a:endParaRPr lang="cs-C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261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3096345" cy="803646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V. 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63813" y="764704"/>
            <a:ext cx="8712969" cy="574063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u="sng" dirty="0" smtClean="0"/>
              <a:t>Příklad ad 2)</a:t>
            </a:r>
            <a:r>
              <a:rPr lang="en-GB" sz="1600" dirty="0" smtClean="0"/>
              <a:t>:</a:t>
            </a:r>
            <a:endParaRPr lang="cs-CZ" sz="1600" dirty="0" smtClean="0"/>
          </a:p>
          <a:p>
            <a:r>
              <a:rPr lang="cs-CZ" sz="1600" dirty="0" smtClean="0"/>
              <a:t>Zaměstnanec nastoupil do zaměstnání k příjemci v říjnu</a:t>
            </a:r>
            <a:r>
              <a:rPr lang="en-GB" sz="1600" dirty="0" smtClean="0"/>
              <a:t> 2016 a</a:t>
            </a:r>
            <a:r>
              <a:rPr lang="cs-CZ" sz="1600" dirty="0"/>
              <a:t> na projektu začal pracovat od </a:t>
            </a:r>
            <a:r>
              <a:rPr lang="cs-CZ" sz="1600" dirty="0" smtClean="0"/>
              <a:t>ledna</a:t>
            </a:r>
            <a:r>
              <a:rPr lang="en-GB" sz="1600" dirty="0" smtClean="0"/>
              <a:t> </a:t>
            </a:r>
            <a:r>
              <a:rPr lang="en-GB" sz="1600" dirty="0"/>
              <a:t>2017</a:t>
            </a:r>
            <a:r>
              <a:rPr lang="en-GB" sz="1600" dirty="0" smtClean="0"/>
              <a:t>.</a:t>
            </a:r>
            <a:r>
              <a:rPr lang="cs-CZ" sz="1600" dirty="0"/>
              <a:t> </a:t>
            </a:r>
            <a:r>
              <a:rPr lang="cs-CZ" sz="1600" dirty="0" smtClean="0"/>
              <a:t>Když </a:t>
            </a:r>
            <a:r>
              <a:rPr lang="cs-CZ" sz="1600" dirty="0"/>
              <a:t>začal </a:t>
            </a:r>
            <a:r>
              <a:rPr lang="cs-CZ" sz="1600" dirty="0" smtClean="0"/>
              <a:t>zaměstnanec pracovat </a:t>
            </a:r>
            <a:r>
              <a:rPr lang="cs-CZ" sz="1600" dirty="0"/>
              <a:t>na </a:t>
            </a:r>
            <a:r>
              <a:rPr lang="cs-CZ" sz="1600" dirty="0" smtClean="0"/>
              <a:t>projektu, jeho poslední dokumentované roční výdaje tak nebyly dostupné</a:t>
            </a:r>
            <a:r>
              <a:rPr lang="en-GB" sz="1600" dirty="0" smtClean="0"/>
              <a:t>.</a:t>
            </a:r>
            <a:endParaRPr lang="cs-CZ" sz="1600" dirty="0"/>
          </a:p>
          <a:p>
            <a:r>
              <a:rPr lang="cs-CZ" sz="1600" dirty="0" err="1" smtClean="0"/>
              <a:t>Reportovací</a:t>
            </a:r>
            <a:r>
              <a:rPr lang="cs-CZ" sz="1600" dirty="0" smtClean="0"/>
              <a:t> období běží od ledna do června</a:t>
            </a:r>
            <a:r>
              <a:rPr lang="en-GB" sz="1600" dirty="0" smtClean="0"/>
              <a:t> 2017</a:t>
            </a:r>
            <a:r>
              <a:rPr lang="cs-CZ" sz="1600" dirty="0" smtClean="0"/>
              <a:t>; za dané období zaměstnanec odpracoval </a:t>
            </a:r>
            <a:r>
              <a:rPr lang="en-GB" sz="1600" dirty="0" smtClean="0"/>
              <a:t>120 </a:t>
            </a:r>
            <a:r>
              <a:rPr lang="en-GB" sz="1600" dirty="0" err="1" smtClean="0"/>
              <a:t>ho</a:t>
            </a:r>
            <a:r>
              <a:rPr lang="cs-CZ" sz="1600" dirty="0" smtClean="0"/>
              <a:t>din</a:t>
            </a:r>
            <a:r>
              <a:rPr lang="en-GB" sz="1600" dirty="0" smtClean="0"/>
              <a:t> </a:t>
            </a:r>
            <a:r>
              <a:rPr lang="cs-CZ" sz="1600" dirty="0" smtClean="0"/>
              <a:t>na projekt</a:t>
            </a:r>
            <a:r>
              <a:rPr lang="en-GB" sz="1600" dirty="0" smtClean="0"/>
              <a:t> </a:t>
            </a:r>
            <a:r>
              <a:rPr lang="cs-CZ" sz="1600" dirty="0" smtClean="0"/>
              <a:t>(</a:t>
            </a:r>
            <a:r>
              <a:rPr lang="en-GB" sz="1600" dirty="0" smtClean="0"/>
              <a:t>time-sheet </a:t>
            </a:r>
            <a:r>
              <a:rPr lang="cs-CZ" sz="1600" dirty="0" smtClean="0"/>
              <a:t>pokrýval </a:t>
            </a:r>
            <a:r>
              <a:rPr lang="en-GB" sz="1600" dirty="0" smtClean="0"/>
              <a:t>100 %</a:t>
            </a:r>
            <a:r>
              <a:rPr lang="cs-CZ" sz="1600" dirty="0" smtClean="0"/>
              <a:t> pracovního času</a:t>
            </a:r>
            <a:r>
              <a:rPr lang="en-GB" sz="1600" dirty="0" smtClean="0"/>
              <a:t>). </a:t>
            </a:r>
            <a:endParaRPr lang="cs-CZ" sz="1600" dirty="0"/>
          </a:p>
          <a:p>
            <a:r>
              <a:rPr lang="cs-CZ" sz="1600" dirty="0" smtClean="0"/>
              <a:t>Na konci </a:t>
            </a:r>
            <a:r>
              <a:rPr lang="cs-CZ" sz="1600" dirty="0" err="1" smtClean="0"/>
              <a:t>reportovacího</a:t>
            </a:r>
            <a:r>
              <a:rPr lang="cs-CZ" sz="1600" dirty="0" smtClean="0"/>
              <a:t> období </a:t>
            </a:r>
            <a:r>
              <a:rPr lang="en-GB" sz="1600" dirty="0" smtClean="0"/>
              <a:t> (</a:t>
            </a:r>
            <a:r>
              <a:rPr lang="cs-CZ" sz="1600" dirty="0" smtClean="0"/>
              <a:t>červen</a:t>
            </a:r>
            <a:r>
              <a:rPr lang="en-GB" sz="1600" dirty="0" smtClean="0"/>
              <a:t> </a:t>
            </a:r>
            <a:r>
              <a:rPr lang="en-GB" sz="1600" dirty="0"/>
              <a:t>2017</a:t>
            </a:r>
            <a:r>
              <a:rPr lang="en-GB" sz="1600" dirty="0" smtClean="0"/>
              <a:t>)</a:t>
            </a:r>
            <a:r>
              <a:rPr lang="cs-CZ" sz="1600" dirty="0" smtClean="0"/>
              <a:t> ještě pořád poslední </a:t>
            </a:r>
            <a:r>
              <a:rPr lang="cs-CZ" sz="1600" dirty="0"/>
              <a:t>dokumentované </a:t>
            </a:r>
            <a:r>
              <a:rPr lang="cs-CZ" sz="1600" dirty="0" smtClean="0"/>
              <a:t>roční výdaje </a:t>
            </a:r>
            <a:r>
              <a:rPr lang="cs-CZ" sz="1600" dirty="0"/>
              <a:t>na příslušného </a:t>
            </a:r>
            <a:r>
              <a:rPr lang="cs-CZ" sz="1600" dirty="0" smtClean="0"/>
              <a:t>zaměstnance nejsou </a:t>
            </a:r>
            <a:r>
              <a:rPr lang="cs-CZ" sz="1600" dirty="0"/>
              <a:t>k </a:t>
            </a:r>
            <a:r>
              <a:rPr lang="cs-CZ" sz="1600" dirty="0" smtClean="0"/>
              <a:t>dispozici</a:t>
            </a:r>
            <a:r>
              <a:rPr lang="en-GB" sz="1600" dirty="0" smtClean="0"/>
              <a:t>.</a:t>
            </a:r>
            <a:r>
              <a:rPr lang="cs-CZ" sz="1600" dirty="0" smtClean="0"/>
              <a:t> Nicméně</a:t>
            </a:r>
            <a:r>
              <a:rPr lang="en-GB" sz="1600" dirty="0" smtClean="0"/>
              <a:t>, </a:t>
            </a:r>
            <a:r>
              <a:rPr lang="cs-CZ" sz="1600" dirty="0" smtClean="0"/>
              <a:t>vycházejíc z toho, že</a:t>
            </a:r>
            <a:r>
              <a:rPr lang="en-GB" sz="1600" dirty="0" smtClean="0"/>
              <a:t> </a:t>
            </a:r>
            <a:r>
              <a:rPr lang="en-GB" sz="1600" dirty="0"/>
              <a:t>data </a:t>
            </a:r>
            <a:r>
              <a:rPr lang="cs-CZ" sz="1600" dirty="0" smtClean="0"/>
              <a:t>za</a:t>
            </a:r>
            <a:r>
              <a:rPr lang="en-GB" sz="1600" dirty="0" smtClean="0"/>
              <a:t> </a:t>
            </a:r>
            <a:r>
              <a:rPr lang="en-GB" sz="1600" dirty="0"/>
              <a:t>9 </a:t>
            </a:r>
            <a:r>
              <a:rPr lang="cs-CZ" sz="1600" dirty="0" smtClean="0"/>
              <a:t>měsíců</a:t>
            </a:r>
            <a:r>
              <a:rPr lang="en-GB" sz="1600" dirty="0" smtClean="0"/>
              <a:t> (</a:t>
            </a:r>
            <a:r>
              <a:rPr lang="cs-CZ" sz="1600" dirty="0" smtClean="0"/>
              <a:t>říjen</a:t>
            </a:r>
            <a:r>
              <a:rPr lang="en-GB" sz="1600" dirty="0" smtClean="0"/>
              <a:t> </a:t>
            </a:r>
            <a:r>
              <a:rPr lang="en-GB" sz="1600" dirty="0"/>
              <a:t>2016 – </a:t>
            </a:r>
            <a:r>
              <a:rPr lang="cs-CZ" sz="1600" dirty="0" smtClean="0"/>
              <a:t>červen</a:t>
            </a:r>
            <a:r>
              <a:rPr lang="en-GB" sz="1600" dirty="0" smtClean="0"/>
              <a:t> </a:t>
            </a:r>
            <a:r>
              <a:rPr lang="en-GB" sz="1600" dirty="0"/>
              <a:t>2017) </a:t>
            </a:r>
            <a:r>
              <a:rPr lang="cs-CZ" sz="1600" dirty="0" smtClean="0"/>
              <a:t>dostupné jsou</a:t>
            </a:r>
            <a:r>
              <a:rPr lang="en-GB" sz="1600" dirty="0" smtClean="0"/>
              <a:t>, </a:t>
            </a:r>
            <a:r>
              <a:rPr lang="cs-CZ" sz="1600" dirty="0" smtClean="0"/>
              <a:t>náklady mohou být odvozeny z dostupných dokumentovaných výdajů </a:t>
            </a:r>
            <a:r>
              <a:rPr lang="cs-CZ" sz="1600" dirty="0"/>
              <a:t>na příslušného </a:t>
            </a:r>
            <a:r>
              <a:rPr lang="cs-CZ" sz="1600" dirty="0" smtClean="0"/>
              <a:t>zaměstnance odpovídajících zmíněným 9 měsícům</a:t>
            </a:r>
            <a:r>
              <a:rPr lang="en-GB" sz="1600" dirty="0" smtClean="0"/>
              <a:t>. </a:t>
            </a:r>
            <a:endParaRPr lang="cs-CZ" sz="1600" dirty="0" smtClean="0"/>
          </a:p>
          <a:p>
            <a:r>
              <a:rPr lang="cs-CZ" sz="1600" dirty="0" smtClean="0"/>
              <a:t>Taková ´</a:t>
            </a:r>
            <a:r>
              <a:rPr lang="cs-CZ" sz="1600" i="1" dirty="0" smtClean="0"/>
              <a:t>extrapolace´</a:t>
            </a:r>
            <a:r>
              <a:rPr lang="en-GB" sz="1600" dirty="0" smtClean="0"/>
              <a:t> </a:t>
            </a:r>
            <a:r>
              <a:rPr lang="cs-CZ" sz="1600" dirty="0" smtClean="0"/>
              <a:t>vede např. ke stanovení ročních výdajů na </a:t>
            </a:r>
            <a:r>
              <a:rPr lang="cs-CZ" sz="1600" dirty="0"/>
              <a:t>příslušného zaměstnance </a:t>
            </a:r>
            <a:r>
              <a:rPr lang="cs-CZ" sz="1600" dirty="0" smtClean="0"/>
              <a:t>ve výši </a:t>
            </a:r>
            <a:r>
              <a:rPr lang="en-GB" sz="1600" dirty="0" smtClean="0"/>
              <a:t>60.000</a:t>
            </a:r>
            <a:r>
              <a:rPr lang="cs-CZ" sz="1600" dirty="0" smtClean="0"/>
              <a:t> EUR</a:t>
            </a:r>
            <a:r>
              <a:rPr lang="en-GB" sz="1600" dirty="0" smtClean="0"/>
              <a:t>.</a:t>
            </a:r>
            <a:endParaRPr lang="cs-CZ" sz="1600" dirty="0" smtClean="0"/>
          </a:p>
          <a:p>
            <a:endParaRPr lang="cs-CZ" sz="1600" dirty="0"/>
          </a:p>
          <a:p>
            <a:r>
              <a:rPr lang="cs-CZ" sz="1600" b="1" dirty="0" smtClean="0"/>
              <a:t>Hodinová sazba </a:t>
            </a:r>
            <a:r>
              <a:rPr lang="cs-CZ" sz="1600" dirty="0" smtClean="0"/>
              <a:t>vycházející z posledních dokumentovaných ročních výdajů </a:t>
            </a:r>
            <a:r>
              <a:rPr lang="en-GB" sz="1600" dirty="0" smtClean="0"/>
              <a:t>(</a:t>
            </a:r>
            <a:r>
              <a:rPr lang="en-GB" sz="1600" i="1" dirty="0" err="1" smtClean="0"/>
              <a:t>extrapol</a:t>
            </a:r>
            <a:r>
              <a:rPr lang="cs-CZ" sz="1600" i="1" dirty="0" err="1" smtClean="0"/>
              <a:t>ovaných</a:t>
            </a:r>
            <a:r>
              <a:rPr lang="cs-CZ" sz="1600" i="1" dirty="0" smtClean="0"/>
              <a:t> </a:t>
            </a:r>
            <a:r>
              <a:rPr lang="cs-CZ" sz="1600" dirty="0" smtClean="0"/>
              <a:t>na ročním základě</a:t>
            </a:r>
            <a:r>
              <a:rPr lang="en-GB" sz="1600" dirty="0" smtClean="0"/>
              <a:t>) </a:t>
            </a:r>
            <a:r>
              <a:rPr lang="cs-CZ" sz="1600" dirty="0" smtClean="0"/>
              <a:t>na zaměstnance </a:t>
            </a:r>
            <a:r>
              <a:rPr lang="cs-CZ" sz="1600" b="1" dirty="0" smtClean="0"/>
              <a:t>se pak</a:t>
            </a:r>
            <a:r>
              <a:rPr lang="en-GB" sz="1600" b="1" dirty="0" smtClean="0"/>
              <a:t> </a:t>
            </a:r>
            <a:r>
              <a:rPr lang="cs-CZ" sz="1600" b="1" dirty="0" smtClean="0"/>
              <a:t>vypočítá tímto způsobem</a:t>
            </a:r>
            <a:r>
              <a:rPr lang="en-GB" sz="1600" b="1" dirty="0" smtClean="0"/>
              <a:t>:</a:t>
            </a:r>
            <a:endParaRPr lang="cs-CZ" sz="1600" b="1" dirty="0"/>
          </a:p>
          <a:p>
            <a:r>
              <a:rPr lang="en-GB" sz="1600" dirty="0" smtClean="0"/>
              <a:t>60.000 </a:t>
            </a:r>
            <a:r>
              <a:rPr lang="cs-CZ" sz="1600" dirty="0" smtClean="0"/>
              <a:t>EUR</a:t>
            </a:r>
            <a:r>
              <a:rPr lang="en-GB" sz="1600" dirty="0" smtClean="0"/>
              <a:t>/ </a:t>
            </a:r>
            <a:r>
              <a:rPr lang="en-GB" sz="1600" dirty="0"/>
              <a:t>1.720 = </a:t>
            </a:r>
            <a:r>
              <a:rPr lang="en-GB" sz="1600" u="sng" dirty="0"/>
              <a:t>34,88 </a:t>
            </a:r>
            <a:r>
              <a:rPr lang="en-GB" sz="1600" u="sng" dirty="0" smtClean="0"/>
              <a:t>EUR/</a:t>
            </a:r>
            <a:r>
              <a:rPr lang="cs-CZ" sz="1600" u="sng" dirty="0" smtClean="0"/>
              <a:t>hodina</a:t>
            </a:r>
            <a:endParaRPr lang="cs-CZ" sz="1600" dirty="0"/>
          </a:p>
          <a:p>
            <a:r>
              <a:rPr lang="cs-CZ" sz="1600" dirty="0" smtClean="0"/>
              <a:t>Prostředky vyžádané v rámci projektu za dané </a:t>
            </a:r>
            <a:r>
              <a:rPr lang="cs-CZ" sz="1600" dirty="0" err="1" smtClean="0"/>
              <a:t>reportovací</a:t>
            </a:r>
            <a:r>
              <a:rPr lang="cs-CZ" sz="1600" dirty="0" smtClean="0"/>
              <a:t> období se vypočítají jako</a:t>
            </a:r>
            <a:r>
              <a:rPr lang="en-GB" sz="1600" dirty="0" smtClean="0"/>
              <a:t>:</a:t>
            </a:r>
            <a:endParaRPr lang="cs-CZ" sz="1600" dirty="0"/>
          </a:p>
          <a:p>
            <a:r>
              <a:rPr lang="en-GB" sz="1600" dirty="0"/>
              <a:t>34,88 </a:t>
            </a:r>
            <a:r>
              <a:rPr lang="en-GB" sz="1600" dirty="0" smtClean="0"/>
              <a:t>EUR/h</a:t>
            </a:r>
            <a:r>
              <a:rPr lang="cs-CZ" sz="1600" dirty="0" err="1" smtClean="0"/>
              <a:t>odina</a:t>
            </a:r>
            <a:r>
              <a:rPr lang="en-GB" sz="1600" dirty="0" smtClean="0"/>
              <a:t> </a:t>
            </a:r>
            <a:r>
              <a:rPr lang="en-GB" sz="1600" dirty="0"/>
              <a:t>* 120 </a:t>
            </a:r>
            <a:r>
              <a:rPr lang="en-GB" sz="1600" dirty="0" err="1" smtClean="0"/>
              <a:t>ho</a:t>
            </a:r>
            <a:r>
              <a:rPr lang="cs-CZ" sz="1600" dirty="0" smtClean="0"/>
              <a:t>din</a:t>
            </a:r>
            <a:r>
              <a:rPr lang="en-GB" sz="1600" dirty="0" smtClean="0"/>
              <a:t> </a:t>
            </a:r>
            <a:r>
              <a:rPr lang="en-GB" sz="1600" dirty="0"/>
              <a:t>= </a:t>
            </a:r>
            <a:r>
              <a:rPr lang="en-GB" sz="1600" u="sng" dirty="0" smtClean="0"/>
              <a:t>4.185,60</a:t>
            </a:r>
            <a:r>
              <a:rPr lang="en-GB" sz="1600" dirty="0" smtClean="0"/>
              <a:t> </a:t>
            </a:r>
            <a:r>
              <a:rPr lang="en-GB" sz="1600" u="sng" dirty="0"/>
              <a:t>EUR </a:t>
            </a:r>
            <a:endParaRPr lang="cs-CZ" sz="1600" dirty="0"/>
          </a:p>
          <a:p>
            <a:r>
              <a:rPr lang="cs-CZ" sz="1600" dirty="0" smtClean="0"/>
              <a:t>Hodinová sazba stanovená výše pak </a:t>
            </a:r>
            <a:r>
              <a:rPr lang="cs-CZ" sz="1600" u="sng" dirty="0" smtClean="0"/>
              <a:t>zůstává nezměněna do konce projektu</a:t>
            </a:r>
            <a:r>
              <a:rPr lang="en-GB" sz="1600" dirty="0" smtClean="0"/>
              <a:t>, </a:t>
            </a:r>
            <a:r>
              <a:rPr lang="cs-CZ" sz="1600" dirty="0" smtClean="0"/>
              <a:t>zatímco měsíční kalkulace výdajů, </a:t>
            </a:r>
            <a:r>
              <a:rPr lang="cs-CZ" sz="1600" dirty="0" err="1" smtClean="0"/>
              <a:t>kt</a:t>
            </a:r>
            <a:r>
              <a:rPr lang="cs-CZ" sz="1600" dirty="0" smtClean="0"/>
              <a:t>. má být nárokována v projektu </a:t>
            </a:r>
            <a:r>
              <a:rPr lang="en-GB" sz="1600" dirty="0" smtClean="0"/>
              <a:t>(</a:t>
            </a:r>
            <a:r>
              <a:rPr lang="cs-CZ" sz="1600" dirty="0" smtClean="0"/>
              <a:t>podle</a:t>
            </a:r>
            <a:r>
              <a:rPr lang="en-GB" sz="1600" dirty="0" smtClean="0"/>
              <a:t> time-sheet</a:t>
            </a:r>
            <a:r>
              <a:rPr lang="cs-CZ" sz="1600" dirty="0" smtClean="0"/>
              <a:t>ů</a:t>
            </a:r>
            <a:r>
              <a:rPr lang="en-GB" sz="1600" dirty="0" smtClean="0"/>
              <a:t>) </a:t>
            </a:r>
            <a:r>
              <a:rPr lang="cs-CZ" sz="1600" dirty="0" smtClean="0"/>
              <a:t>se bude zpracovávat každý měsíc</a:t>
            </a:r>
            <a:r>
              <a:rPr lang="en-GB" sz="1600" dirty="0" smtClean="0"/>
              <a:t>.</a:t>
            </a:r>
            <a:endParaRPr lang="cs-CZ" sz="1600" b="1" dirty="0">
              <a:solidFill>
                <a:srgbClr val="7E93A5"/>
              </a:solidFill>
              <a:cs typeface="Raleway"/>
            </a:endParaRPr>
          </a:p>
          <a:p>
            <a:pPr marL="1494813" lvl="3" indent="-342900">
              <a:buFont typeface="Wingdings" panose="05000000000000000000" pitchFamily="2" charset="2"/>
              <a:buChar char="§"/>
            </a:pPr>
            <a:endParaRPr kumimoji="0" lang="de-AT" sz="1600" b="0" i="0" u="none" strike="noStrike" kern="1200" cap="none" spc="0" normalizeH="0" baseline="0" noProof="0" dirty="0" smtClean="0">
              <a:ln>
                <a:noFill/>
              </a:ln>
              <a:solidFill>
                <a:srgbClr val="7B7B7B"/>
              </a:solidFill>
              <a:effectLst/>
              <a:uLnTx/>
              <a:uFillTx/>
              <a:cs typeface="Raleway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8848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FINANCOVÁNÍ PROJEKTŮ</a:t>
            </a:r>
            <a:endParaRPr lang="de-AT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7950" y="972012"/>
            <a:ext cx="8856663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algn="just">
              <a:spcAft>
                <a:spcPts val="600"/>
              </a:spcAft>
              <a:buClr>
                <a:srgbClr val="7B7B7B"/>
              </a:buClr>
              <a:buFont typeface="Courier New" pitchFamily="49" charset="0"/>
              <a:buChar char="o"/>
              <a:defRPr/>
            </a:pPr>
            <a:r>
              <a:rPr lang="cs-CZ" altLang="de-DE" sz="1800" b="1" dirty="0">
                <a:solidFill>
                  <a:schemeClr val="accent1"/>
                </a:solidFill>
                <a:latin typeface="Trebuchet MS" pitchFamily="34" charset="0"/>
                <a:ea typeface="ＭＳ Ｐゴシック" panose="020B0600070205080204" pitchFamily="34" charset="-128"/>
                <a:sym typeface="Symbol" pitchFamily="18" charset="2"/>
              </a:rPr>
              <a:t>Specifikace výdajů 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  <a:sym typeface="Symbol" pitchFamily="18" charset="2"/>
              </a:rPr>
              <a:t>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v „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Application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 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Manual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“ pod bannerem APPLY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a podrobněji </a:t>
            </a:r>
          </a:p>
          <a:p>
            <a:pPr lvl="0" algn="just">
              <a:spcAft>
                <a:spcPts val="600"/>
              </a:spcAft>
              <a:buClr>
                <a:srgbClr val="7B7B7B"/>
              </a:buClr>
              <a:buFont typeface="Courier New" pitchFamily="49" charset="0"/>
              <a:buChar char="o"/>
              <a:defRPr/>
            </a:pP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v 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„</a:t>
            </a:r>
            <a:r>
              <a:rPr kumimoji="0" lang="cs-CZ" alt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Implementation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 </a:t>
            </a:r>
            <a:r>
              <a:rPr kumimoji="0" lang="cs-CZ" alt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Manual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“ pod bannerem </a:t>
            </a:r>
            <a:r>
              <a:rPr kumimoji="0" lang="cs-CZ" alt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PROJECTS/DOCUMENTS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 </a:t>
            </a:r>
            <a:r>
              <a:rPr kumimoji="0" lang="cs-CZ" alt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(obojí dostupné na 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webu programu), doplněno v národních Pokynech pro příjemce (jsou dostupné na národní </a:t>
            </a:r>
            <a:r>
              <a:rPr kumimoji="0" lang="cs-CZ" alt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webstránce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 v části DOKUMENTY)</a:t>
            </a:r>
          </a:p>
        </p:txBody>
      </p:sp>
      <p:sp>
        <p:nvSpPr>
          <p:cNvPr id="6" name="Obdélník 9"/>
          <p:cNvSpPr>
            <a:spLocks noChangeArrowheads="1"/>
          </p:cNvSpPr>
          <p:nvPr/>
        </p:nvSpPr>
        <p:spPr bwMode="auto">
          <a:xfrm>
            <a:off x="5029200" y="1878102"/>
            <a:ext cx="36322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6 rozpočtových kategorií:</a:t>
            </a:r>
          </a:p>
          <a:p>
            <a:pPr marL="0" marR="0" lvl="0" indent="0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1. </a:t>
            </a: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Náklady na </a:t>
            </a: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zaměstnance /</a:t>
            </a:r>
            <a:r>
              <a:rPr kumimoji="0" lang="cs-CZ" altLang="cs-CZ" sz="1400" b="0" i="0" u="none" strike="noStrike" kern="1200" cap="none" spc="0" normalizeH="0" noProof="0" dirty="0" smtClean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 </a:t>
            </a: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mzdy</a:t>
            </a:r>
            <a:endParaRPr kumimoji="0" lang="cs-CZ" altLang="cs-CZ" sz="1400" b="0" i="0" u="none" strike="noStrike" kern="1200" cap="none" spc="0" normalizeH="0" baseline="0" noProof="0" dirty="0">
              <a:ln>
                <a:noFill/>
              </a:ln>
              <a:solidFill>
                <a:srgbClr val="4D4D4E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2. </a:t>
            </a: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Kancelářské a administrativní výdaje</a:t>
            </a:r>
            <a:endParaRPr kumimoji="0" lang="en-US" altLang="cs-CZ" sz="1400" b="0" i="0" u="none" strike="noStrike" kern="1200" cap="none" spc="0" normalizeH="0" baseline="0" noProof="0" dirty="0">
              <a:ln>
                <a:noFill/>
              </a:ln>
              <a:solidFill>
                <a:srgbClr val="4D4D4E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3. </a:t>
            </a: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Náklady na cestování a ubytování</a:t>
            </a:r>
            <a:endParaRPr kumimoji="0" lang="en-US" altLang="cs-CZ" sz="1400" b="0" i="0" u="none" strike="noStrike" kern="1200" cap="none" spc="0" normalizeH="0" baseline="0" noProof="0" dirty="0">
              <a:ln>
                <a:noFill/>
              </a:ln>
              <a:solidFill>
                <a:srgbClr val="4D4D4E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4. </a:t>
            </a: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náklady na externí odborné poradenství a služby</a:t>
            </a:r>
            <a:endParaRPr kumimoji="0" lang="en-US" altLang="cs-CZ" sz="1400" b="0" i="0" u="none" strike="noStrike" kern="1200" cap="none" spc="0" normalizeH="0" baseline="0" noProof="0" dirty="0">
              <a:ln>
                <a:noFill/>
              </a:ln>
              <a:solidFill>
                <a:srgbClr val="4D4D4E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5. Výdaje na vybavení</a:t>
            </a:r>
          </a:p>
          <a:p>
            <a:pPr marL="0" marR="0" lvl="0" indent="0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6. </a:t>
            </a: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Výdaje na infrastrukturu a práce</a:t>
            </a:r>
            <a:endParaRPr kumimoji="0" lang="en-GB" altLang="de-DE" sz="1400" b="0" i="0" u="none" strike="noStrike" kern="1200" cap="none" spc="0" normalizeH="0" baseline="0" noProof="0" dirty="0">
              <a:ln>
                <a:noFill/>
              </a:ln>
              <a:solidFill>
                <a:srgbClr val="4D4D4E"/>
              </a:solidFill>
              <a:effectLst/>
              <a:uLnTx/>
              <a:uFillTx/>
              <a:latin typeface="Trebuchet MS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07950" y="3694202"/>
            <a:ext cx="8553450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marR="0" lvl="0" indent="-342900" algn="just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lang="cs-CZ" altLang="de-DE" sz="1800" b="1" dirty="0">
                <a:solidFill>
                  <a:schemeClr val="accent1"/>
                </a:solidFill>
                <a:latin typeface="Trebuchet MS" pitchFamily="34" charset="0"/>
                <a:ea typeface="ＭＳ Ｐゴシック" panose="020B0600070205080204" pitchFamily="34" charset="-128"/>
              </a:rPr>
              <a:t>Princip vedoucího partnera (LP): 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odpovědnost za koordinaci a realizaci projektu má primárně LP, smlouva ŘO+LP, pak LP+PP</a:t>
            </a:r>
          </a:p>
          <a:p>
            <a:pPr marL="342900" indent="-342900" algn="just">
              <a:spcAft>
                <a:spcPts val="600"/>
              </a:spcAft>
              <a:buClr>
                <a:srgbClr val="7B7B7B"/>
              </a:buClr>
              <a:buFont typeface="Courier New" pitchFamily="49" charset="0"/>
              <a:buChar char="o"/>
              <a:defRPr/>
            </a:pPr>
            <a:r>
              <a:rPr lang="cs-CZ" altLang="de-DE" sz="1800" b="1" dirty="0">
                <a:solidFill>
                  <a:schemeClr val="accent1"/>
                </a:solidFill>
                <a:latin typeface="Trebuchet MS" pitchFamily="34" charset="0"/>
                <a:ea typeface="ＭＳ Ｐゴシック" panose="020B0600070205080204" pitchFamily="34" charset="-128"/>
              </a:rPr>
              <a:t>Zpětné financování 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(tj. neposkytují se zálohy záloh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933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y): </a:t>
            </a:r>
            <a:r>
              <a:rPr lang="cs-CZ" altLang="de-DE" sz="1600" b="1" dirty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pro partnery z ČR 85% způsobilých </a:t>
            </a:r>
            <a:r>
              <a:rPr lang="cs-CZ" altLang="de-DE" sz="1600" b="1" dirty="0" smtClean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výdajů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ＭＳ Ｐゴシック" pitchFamily="34" charset="-128"/>
              </a:rPr>
              <a:t>; míra spolufinancování rozdělena podle států (85% anebo 80% AT, DE, IT)</a:t>
            </a:r>
            <a:endParaRPr kumimoji="0" lang="cs-CZ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4D4933"/>
              </a:solidFill>
              <a:effectLst/>
              <a:uLnTx/>
              <a:uFillTx/>
              <a:latin typeface="Trebuchet MS" pitchFamily="34" charset="0"/>
              <a:ea typeface="ＭＳ Ｐゴシック" pitchFamily="34" charset="-128"/>
              <a:cs typeface="+mn-cs"/>
            </a:endParaRPr>
          </a:p>
          <a:p>
            <a:pPr marL="342900" marR="0" lvl="0" indent="-342900" algn="just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lang="cs-CZ" altLang="de-DE" sz="1800" b="1" dirty="0">
                <a:solidFill>
                  <a:schemeClr val="accent1"/>
                </a:solidFill>
                <a:latin typeface="Trebuchet MS" pitchFamily="34" charset="0"/>
                <a:ea typeface="ＭＳ Ｐゴシック" panose="020B0600070205080204" pitchFamily="34" charset="-128"/>
              </a:rPr>
              <a:t>Náklady na přípravu</a:t>
            </a:r>
            <a:r>
              <a:rPr kumimoji="0" lang="cs-CZ" alt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:</a:t>
            </a:r>
            <a:r>
              <a:rPr kumimoji="0" lang="cs-CZ" alt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4D4933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 </a:t>
            </a:r>
            <a:r>
              <a:rPr kumimoji="0" lang="cs-CZ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4D4933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způsobilé výdaje i ve výši 15 000 EUR na schválený projekt </a:t>
            </a:r>
            <a:endParaRPr lang="cs-CZ" altLang="de-DE" sz="1600" kern="0" dirty="0">
              <a:solidFill>
                <a:srgbClr val="4D4933"/>
              </a:solidFill>
              <a:latin typeface="Trebuchet MS" pitchFamily="34" charset="0"/>
              <a:ea typeface="ＭＳ Ｐゴシック" pitchFamily="34" charset="-128"/>
            </a:endParaRPr>
          </a:p>
          <a:p>
            <a:pPr marL="342900" marR="0" lvl="0" indent="-342900" algn="just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lang="cs-CZ" altLang="de-DE" sz="1800" b="1" dirty="0" err="1" smtClean="0">
                <a:solidFill>
                  <a:schemeClr val="accent1"/>
                </a:solidFill>
                <a:latin typeface="Trebuchet MS" pitchFamily="34" charset="0"/>
                <a:ea typeface="ＭＳ Ｐゴシック" panose="020B0600070205080204" pitchFamily="34" charset="-128"/>
              </a:rPr>
              <a:t>Reportovací</a:t>
            </a:r>
            <a:r>
              <a:rPr lang="cs-CZ" altLang="de-DE" sz="1800" b="1" dirty="0" smtClean="0">
                <a:solidFill>
                  <a:schemeClr val="accent1"/>
                </a:solidFill>
                <a:latin typeface="Trebuchet MS" pitchFamily="34" charset="0"/>
                <a:ea typeface="ＭＳ Ｐゴシック" panose="020B0600070205080204" pitchFamily="34" charset="-128"/>
              </a:rPr>
              <a:t> </a:t>
            </a:r>
            <a:r>
              <a:rPr lang="cs-CZ" altLang="de-DE" sz="1800" b="1" dirty="0">
                <a:solidFill>
                  <a:schemeClr val="accent1"/>
                </a:solidFill>
                <a:latin typeface="Trebuchet MS" pitchFamily="34" charset="0"/>
                <a:ea typeface="ＭＳ Ｐゴシック" panose="020B0600070205080204" pitchFamily="34" charset="-128"/>
              </a:rPr>
              <a:t>období </a:t>
            </a:r>
            <a:r>
              <a:rPr kumimoji="0" lang="cs-CZ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(1/2 roční), kontrola 1. stupně (CRR), ověření JS, ověření CA, poté peníze na účet LP a od něj PP peníze na účet projektového </a:t>
            </a:r>
            <a:r>
              <a:rPr kumimoji="0" lang="cs-CZ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partnera (PP</a:t>
            </a: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E"/>
                </a:solidFill>
                <a:effectLst/>
                <a:uLnTx/>
                <a:uFillTx/>
                <a:latin typeface="Trebuchet MS" pitchFamily="34" charset="0"/>
                <a:ea typeface="ＭＳ Ｐゴシック" pitchFamily="34" charset="-128"/>
                <a:cs typeface="+mn-cs"/>
              </a:rPr>
              <a:t>)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272" y="2186293"/>
            <a:ext cx="1147864" cy="15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1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Časový plán projektů 4. výzvy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Textplatzhalter 6"/>
          <p:cNvSpPr txBox="1">
            <a:spLocks/>
          </p:cNvSpPr>
          <p:nvPr/>
        </p:nvSpPr>
        <p:spPr>
          <a:xfrm>
            <a:off x="209320" y="1068636"/>
            <a:ext cx="8692309" cy="49921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 březen – červenec 2019: </a:t>
            </a:r>
            <a:r>
              <a:rPr lang="cs-CZ" sz="1800" dirty="0">
                <a:solidFill>
                  <a:srgbClr val="000000"/>
                </a:solidFill>
              </a:rPr>
              <a:t>výzva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prosinec 2019: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</a:p>
          <a:p>
            <a:pPr lvl="1" indent="0">
              <a:buNone/>
            </a:pPr>
            <a:r>
              <a:rPr lang="cs-CZ" sz="1600" dirty="0" smtClean="0">
                <a:solidFill>
                  <a:srgbClr val="000000"/>
                </a:solidFill>
              </a:rPr>
              <a:t>	     zaslání oznámení vedoucím partnerům</a:t>
            </a:r>
          </a:p>
          <a:p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  </a:t>
            </a:r>
            <a:r>
              <a:rPr lang="cs-CZ" sz="1800" dirty="0">
                <a:solidFill>
                  <a:srgbClr val="000000"/>
                </a:solidFill>
              </a:rPr>
              <a:t>	</a:t>
            </a:r>
            <a:r>
              <a:rPr lang="cs-CZ" sz="1800" dirty="0" smtClean="0">
                <a:solidFill>
                  <a:srgbClr val="000000"/>
                </a:solidFill>
              </a:rPr>
              <a:t>	</a:t>
            </a:r>
            <a:r>
              <a:rPr lang="cs-CZ" sz="1600" dirty="0">
                <a:solidFill>
                  <a:srgbClr val="000000"/>
                </a:solidFill>
              </a:rPr>
              <a:t>- pro schválené projekty: včetně podmínek pro schválení/doporučení</a:t>
            </a:r>
          </a:p>
          <a:p>
            <a:r>
              <a:rPr lang="cs-CZ" sz="1800" dirty="0" smtClean="0">
                <a:solidFill>
                  <a:srgbClr val="000000"/>
                </a:solidFill>
              </a:rPr>
              <a:t>		</a:t>
            </a:r>
            <a:r>
              <a:rPr lang="cs-CZ" sz="1600" dirty="0">
                <a:solidFill>
                  <a:srgbClr val="000000"/>
                </a:solidFill>
              </a:rPr>
              <a:t>- pro zamítnuté projekty: včetně závěrů z hodnocení</a:t>
            </a:r>
          </a:p>
          <a:p>
            <a:r>
              <a:rPr lang="cs-CZ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	     </a:t>
            </a:r>
            <a:r>
              <a:rPr lang="cs-CZ" sz="1600" dirty="0">
                <a:solidFill>
                  <a:srgbClr val="000000"/>
                </a:solidFill>
                <a:sym typeface="Wingdings" panose="05000000000000000000" pitchFamily="2" charset="2"/>
              </a:rPr>
              <a:t>termín pro zapracování </a:t>
            </a: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připomínek</a:t>
            </a:r>
          </a:p>
          <a:p>
            <a:endParaRPr lang="cs-CZ" sz="180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leden 2020: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	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byly </a:t>
            </a:r>
            <a:r>
              <a:rPr lang="cs-CZ" sz="1600" dirty="0">
                <a:solidFill>
                  <a:srgbClr val="000000"/>
                </a:solidFill>
                <a:sym typeface="Wingdings" panose="05000000000000000000" pitchFamily="2" charset="2"/>
              </a:rPr>
              <a:t>rozeslané návrhy </a:t>
            </a:r>
            <a:r>
              <a:rPr lang="cs-CZ" sz="1600" dirty="0" err="1">
                <a:solidFill>
                  <a:srgbClr val="000000"/>
                </a:solidFill>
                <a:sym typeface="Wingdings" panose="05000000000000000000" pitchFamily="2" charset="2"/>
              </a:rPr>
              <a:t>Subsidy</a:t>
            </a:r>
            <a:r>
              <a:rPr lang="cs-CZ" sz="16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cs-CZ" sz="1600" dirty="0" err="1">
                <a:solidFill>
                  <a:srgbClr val="000000"/>
                </a:solidFill>
                <a:sym typeface="Wingdings" panose="05000000000000000000" pitchFamily="2" charset="2"/>
              </a:rPr>
              <a:t>Contract</a:t>
            </a:r>
            <a:r>
              <a:rPr lang="cs-CZ" sz="1600" dirty="0">
                <a:solidFill>
                  <a:srgbClr val="000000"/>
                </a:solidFill>
                <a:sym typeface="Wingdings" panose="05000000000000000000" pitchFamily="2" charset="2"/>
              </a:rPr>
              <a:t> (SC) </a:t>
            </a: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- </a:t>
            </a:r>
            <a:r>
              <a:rPr lang="cs-CZ" sz="1600" dirty="0">
                <a:solidFill>
                  <a:srgbClr val="000000"/>
                </a:solidFill>
                <a:sym typeface="Wingdings" panose="05000000000000000000" pitchFamily="2" charset="2"/>
              </a:rPr>
              <a:t>až po splnění podmínek a po podepsání ze </a:t>
            </a: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   strany </a:t>
            </a:r>
            <a:r>
              <a:rPr lang="cs-CZ" sz="1600" dirty="0">
                <a:solidFill>
                  <a:srgbClr val="000000"/>
                </a:solidFill>
                <a:sym typeface="Wingdings" panose="05000000000000000000" pitchFamily="2" charset="2"/>
              </a:rPr>
              <a:t>Řídícího orgánu (MA – Město Vídeň</a:t>
            </a: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), jsou kontraktem LP+MA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cs-CZ" sz="1600" dirty="0">
                <a:solidFill>
                  <a:srgbClr val="000000"/>
                </a:solidFill>
                <a:sym typeface="Wingdings" panose="05000000000000000000" pitchFamily="2" charset="2"/>
              </a:rPr>
              <a:t>n</a:t>
            </a: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avazují podpisy </a:t>
            </a:r>
            <a:r>
              <a:rPr lang="cs-CZ" sz="160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Partnership</a:t>
            </a: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cs-CZ" sz="160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Agreements</a:t>
            </a: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, jsou kontraktem LP+PP</a:t>
            </a:r>
          </a:p>
          <a:p>
            <a:endParaRPr lang="cs-CZ" sz="18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accent1"/>
                </a:solidFill>
              </a:rPr>
              <a:t>ú</a:t>
            </a:r>
            <a:r>
              <a:rPr lang="cs-CZ" sz="1800" b="1" dirty="0" smtClean="0">
                <a:solidFill>
                  <a:schemeClr val="accent1"/>
                </a:solidFill>
              </a:rPr>
              <a:t>nor až květen 2020 </a:t>
            </a:r>
            <a:r>
              <a:rPr lang="cs-CZ" sz="1800" dirty="0" smtClean="0">
                <a:solidFill>
                  <a:srgbClr val="000000"/>
                </a:solidFill>
              </a:rPr>
              <a:t>– </a:t>
            </a:r>
            <a:r>
              <a:rPr lang="cs-CZ" sz="1600" dirty="0" smtClean="0">
                <a:solidFill>
                  <a:srgbClr val="000000"/>
                </a:solidFill>
              </a:rPr>
              <a:t>předpokládaný termín ´start </a:t>
            </a:r>
            <a:r>
              <a:rPr lang="cs-CZ" sz="1600" dirty="0" err="1" smtClean="0">
                <a:solidFill>
                  <a:srgbClr val="000000"/>
                </a:solidFill>
              </a:rPr>
              <a:t>date</a:t>
            </a:r>
            <a:r>
              <a:rPr lang="cs-CZ" sz="1600" dirty="0" smtClean="0">
                <a:solidFill>
                  <a:srgbClr val="000000"/>
                </a:solidFill>
              </a:rPr>
              <a:t>´ projektů (ideálně k 1.3.)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červenec </a:t>
            </a:r>
            <a:r>
              <a:rPr lang="cs-CZ" sz="1800" b="1" dirty="0">
                <a:solidFill>
                  <a:schemeClr val="accent1"/>
                </a:solidFill>
              </a:rPr>
              <a:t>2020: </a:t>
            </a:r>
            <a:r>
              <a:rPr lang="cs-CZ" sz="1600" dirty="0" smtClean="0">
                <a:solidFill>
                  <a:srgbClr val="000000"/>
                </a:solidFill>
              </a:rPr>
              <a:t>komunikační seminář, Vídeň, pro příjemce 3.+4. výzvy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červen 2022</a:t>
            </a:r>
            <a:r>
              <a:rPr lang="cs-CZ" sz="1600" dirty="0" smtClean="0">
                <a:solidFill>
                  <a:srgbClr val="000000"/>
                </a:solidFill>
              </a:rPr>
              <a:t>: poslední možný termín ukončení projektu =&gt;&gt; 30/6/2022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600" dirty="0" smtClean="0">
              <a:solidFill>
                <a:srgbClr val="000000"/>
              </a:solidFill>
            </a:endParaRPr>
          </a:p>
        </p:txBody>
      </p:sp>
      <p:cxnSp>
        <p:nvCxnSpPr>
          <p:cNvPr id="9" name="Zakřivená spojnice 8"/>
          <p:cNvCxnSpPr/>
          <p:nvPr/>
        </p:nvCxnSpPr>
        <p:spPr>
          <a:xfrm>
            <a:off x="1160513" y="1702832"/>
            <a:ext cx="220337" cy="14321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Zakřivená spojnice 9"/>
          <p:cNvCxnSpPr/>
          <p:nvPr/>
        </p:nvCxnSpPr>
        <p:spPr>
          <a:xfrm>
            <a:off x="1179730" y="2670106"/>
            <a:ext cx="220337" cy="14321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1"/>
          <p:cNvSpPr/>
          <p:nvPr/>
        </p:nvSpPr>
        <p:spPr>
          <a:xfrm>
            <a:off x="7194889" y="5459201"/>
            <a:ext cx="474707" cy="53273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accent1"/>
                </a:solidFill>
              </a:rPr>
              <a:t>€</a:t>
            </a:r>
          </a:p>
        </p:txBody>
      </p:sp>
    </p:spTree>
    <p:extLst>
      <p:ext uri="{BB962C8B-B14F-4D97-AF65-F5344CB8AC3E}">
        <p14:creationId xmlns:p14="http://schemas.microsoft.com/office/powerpoint/2010/main" val="315565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1827" y="2795201"/>
            <a:ext cx="4568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2400" b="1" dirty="0">
                <a:solidFill>
                  <a:prstClr val="white"/>
                </a:solidFill>
                <a:latin typeface="Bahnschrift SemiBold" panose="020B0502040204020203" pitchFamily="34" charset="0"/>
              </a:rPr>
              <a:t>Newsletters and Publication</a:t>
            </a:r>
            <a:endParaRPr lang="en-US" sz="1050" b="1" dirty="0">
              <a:solidFill>
                <a:prstClr val="white"/>
              </a:solidFill>
              <a:latin typeface="Bahnschrift SemiLight" panose="020B0502040204020203" pitchFamily="34" charset="0"/>
            </a:endParaRPr>
          </a:p>
        </p:txBody>
      </p:sp>
      <p:sp>
        <p:nvSpPr>
          <p:cNvPr id="6" name="Rectangle 1"/>
          <p:cNvSpPr/>
          <p:nvPr/>
        </p:nvSpPr>
        <p:spPr>
          <a:xfrm>
            <a:off x="214009" y="959639"/>
            <a:ext cx="875489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600" dirty="0" smtClean="0"/>
              <a:t>30 let </a:t>
            </a:r>
            <a:r>
              <a:rPr lang="cs-CZ" sz="1600" dirty="0" err="1" smtClean="0"/>
              <a:t>Interregu</a:t>
            </a:r>
            <a:endParaRPr lang="en-GB" sz="1600" dirty="0"/>
          </a:p>
          <a:p>
            <a:pPr marL="669721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600" dirty="0"/>
              <a:t>Tematické workshopy </a:t>
            </a:r>
            <a:r>
              <a:rPr lang="sk-SK" sz="1600" dirty="0" smtClean="0"/>
              <a:t>na </a:t>
            </a:r>
            <a:r>
              <a:rPr lang="sk-SK" sz="1600" dirty="0" err="1" smtClean="0"/>
              <a:t>EUregionsWeek</a:t>
            </a:r>
            <a:endParaRPr lang="sk-SK" sz="1600" dirty="0" smtClean="0"/>
          </a:p>
          <a:p>
            <a:pPr marL="669721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600" dirty="0" err="1" smtClean="0"/>
              <a:t>Europe</a:t>
            </a:r>
            <a:r>
              <a:rPr lang="sk-SK" sz="1600" dirty="0" smtClean="0"/>
              <a:t> </a:t>
            </a:r>
            <a:r>
              <a:rPr lang="sk-SK" sz="1600" dirty="0" err="1" smtClean="0"/>
              <a:t>Day</a:t>
            </a:r>
            <a:r>
              <a:rPr lang="sk-SK" sz="1600" dirty="0" smtClean="0"/>
              <a:t> / </a:t>
            </a:r>
            <a:r>
              <a:rPr lang="sk-SK" sz="1600" dirty="0" err="1" smtClean="0"/>
              <a:t>EUinmyRegion</a:t>
            </a:r>
            <a:r>
              <a:rPr lang="sk-SK" sz="1600" dirty="0" smtClean="0"/>
              <a:t> </a:t>
            </a:r>
            <a:r>
              <a:rPr lang="sk-SK" sz="1600" dirty="0" err="1" smtClean="0"/>
              <a:t>Campaigns</a:t>
            </a:r>
            <a:r>
              <a:rPr lang="sk-SK" sz="1600" dirty="0" smtClean="0"/>
              <a:t>, </a:t>
            </a:r>
            <a:r>
              <a:rPr lang="sk-SK" sz="1600" dirty="0" err="1" smtClean="0"/>
              <a:t>provázeno</a:t>
            </a:r>
            <a:r>
              <a:rPr lang="sk-SK" sz="1600" dirty="0" smtClean="0"/>
              <a:t> </a:t>
            </a:r>
            <a:r>
              <a:rPr lang="sk-SK" sz="1600" dirty="0" err="1" smtClean="0"/>
              <a:t>národními</a:t>
            </a:r>
            <a:r>
              <a:rPr lang="sk-SK" sz="1600" dirty="0" smtClean="0"/>
              <a:t> </a:t>
            </a:r>
            <a:r>
              <a:rPr lang="sk-SK" sz="1600" dirty="0" err="1" smtClean="0"/>
              <a:t>akcemi</a:t>
            </a:r>
            <a:r>
              <a:rPr lang="sk-SK" sz="1600" dirty="0" smtClean="0"/>
              <a:t> (</a:t>
            </a:r>
            <a:r>
              <a:rPr lang="sk-SK" sz="1600" dirty="0" err="1" smtClean="0"/>
              <a:t>hodnotícími</a:t>
            </a:r>
            <a:r>
              <a:rPr lang="sk-SK" sz="1600" dirty="0" smtClean="0"/>
              <a:t> </a:t>
            </a:r>
            <a:r>
              <a:rPr lang="sk-SK" sz="1600" dirty="0" err="1" smtClean="0"/>
              <a:t>přínos</a:t>
            </a:r>
            <a:r>
              <a:rPr lang="sk-SK" sz="1600" dirty="0" smtClean="0"/>
              <a:t> programu)</a:t>
            </a:r>
            <a:endParaRPr lang="sk-SK" sz="160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600" dirty="0" smtClean="0"/>
              <a:t>Na </a:t>
            </a:r>
            <a:r>
              <a:rPr lang="sk-SK" sz="1600" dirty="0"/>
              <a:t>úrovni EU</a:t>
            </a:r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600" dirty="0"/>
              <a:t>EUSEW – EU </a:t>
            </a:r>
            <a:r>
              <a:rPr lang="sk-SK" sz="1600" dirty="0" err="1"/>
              <a:t>Sustainable</a:t>
            </a:r>
            <a:r>
              <a:rPr lang="sk-SK" sz="1600" dirty="0"/>
              <a:t> Energy </a:t>
            </a:r>
            <a:r>
              <a:rPr lang="sk-SK" sz="1600" dirty="0" err="1"/>
              <a:t>Week</a:t>
            </a:r>
            <a:r>
              <a:rPr lang="sk-SK" sz="1600" dirty="0"/>
              <a:t> (</a:t>
            </a:r>
            <a:r>
              <a:rPr lang="sk-SK" sz="1600" dirty="0" err="1"/>
              <a:t>Evropský</a:t>
            </a:r>
            <a:r>
              <a:rPr lang="sk-SK" sz="1600" dirty="0"/>
              <a:t> </a:t>
            </a:r>
            <a:r>
              <a:rPr lang="sk-SK" sz="1600" dirty="0" err="1"/>
              <a:t>týden</a:t>
            </a:r>
            <a:r>
              <a:rPr lang="sk-SK" sz="1600" dirty="0"/>
              <a:t> </a:t>
            </a:r>
            <a:r>
              <a:rPr lang="sk-SK" sz="1600" dirty="0" err="1"/>
              <a:t>udržitelných</a:t>
            </a:r>
            <a:r>
              <a:rPr lang="sk-SK" sz="1600" dirty="0"/>
              <a:t> </a:t>
            </a:r>
            <a:r>
              <a:rPr lang="sk-SK" sz="1600" dirty="0" err="1"/>
              <a:t>energí</a:t>
            </a:r>
            <a:r>
              <a:rPr lang="sk-SK" sz="1600" dirty="0"/>
              <a:t>), </a:t>
            </a:r>
            <a:r>
              <a:rPr lang="sk-SK" sz="1600" dirty="0" smtClean="0"/>
              <a:t>23.–25. </a:t>
            </a:r>
            <a:r>
              <a:rPr lang="sk-SK" sz="1600" dirty="0" err="1" smtClean="0"/>
              <a:t>červen</a:t>
            </a:r>
            <a:endParaRPr lang="sk-SK" sz="16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600" dirty="0"/>
              <a:t>EU </a:t>
            </a:r>
            <a:r>
              <a:rPr lang="sk-SK" sz="1600" dirty="0" err="1"/>
              <a:t>GreenWeek</a:t>
            </a:r>
            <a:r>
              <a:rPr lang="sk-SK" sz="1600" dirty="0"/>
              <a:t>, </a:t>
            </a:r>
            <a:r>
              <a:rPr lang="sk-SK" sz="1600" dirty="0" smtClean="0"/>
              <a:t>1.-4. </a:t>
            </a:r>
            <a:r>
              <a:rPr lang="sk-SK" sz="1600" dirty="0" err="1"/>
              <a:t>červen</a:t>
            </a:r>
            <a:endParaRPr lang="sk-SK" sz="16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600" dirty="0"/>
              <a:t>EU </a:t>
            </a:r>
            <a:r>
              <a:rPr lang="sk-SK" sz="1600" dirty="0" err="1" smtClean="0"/>
              <a:t>Region</a:t>
            </a:r>
            <a:r>
              <a:rPr lang="sk-SK" sz="1600" dirty="0" smtClean="0"/>
              <a:t> </a:t>
            </a:r>
            <a:r>
              <a:rPr lang="sk-SK" sz="1600" dirty="0" err="1" smtClean="0"/>
              <a:t>Week</a:t>
            </a:r>
            <a:r>
              <a:rPr lang="sk-SK" sz="1600" dirty="0" smtClean="0"/>
              <a:t>, 12.-15. </a:t>
            </a:r>
            <a:r>
              <a:rPr lang="sk-SK" sz="1600" dirty="0" err="1"/>
              <a:t>říjen</a:t>
            </a:r>
            <a:r>
              <a:rPr lang="sk-SK" sz="1600" dirty="0"/>
              <a:t>, </a:t>
            </a:r>
            <a:r>
              <a:rPr lang="sk-SK" sz="1600" dirty="0" smtClean="0"/>
              <a:t>Brusel</a:t>
            </a:r>
            <a:endParaRPr lang="sk-SK" sz="16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600" dirty="0" err="1"/>
              <a:t>European</a:t>
            </a:r>
            <a:r>
              <a:rPr lang="sk-SK" sz="1600" dirty="0"/>
              <a:t> </a:t>
            </a:r>
            <a:r>
              <a:rPr lang="sk-SK" sz="1600" dirty="0" err="1"/>
              <a:t>Cooperation</a:t>
            </a:r>
            <a:r>
              <a:rPr lang="sk-SK" sz="1600" dirty="0"/>
              <a:t> </a:t>
            </a:r>
            <a:r>
              <a:rPr lang="sk-SK" sz="1600" dirty="0" err="1"/>
              <a:t>Day</a:t>
            </a:r>
            <a:r>
              <a:rPr lang="sk-SK" sz="1600" dirty="0"/>
              <a:t>, 21. </a:t>
            </a:r>
            <a:r>
              <a:rPr lang="sk-SK" sz="1600" dirty="0" err="1" smtClean="0"/>
              <a:t>září</a:t>
            </a:r>
            <a:endParaRPr lang="sk-SK" sz="1600" dirty="0" smtClean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600" dirty="0" smtClean="0"/>
              <a:t>Výroční fóra MRS (</a:t>
            </a:r>
            <a:r>
              <a:rPr lang="sk-SK" sz="1600" dirty="0" err="1" smtClean="0"/>
              <a:t>věnováno</a:t>
            </a:r>
            <a:r>
              <a:rPr lang="sk-SK" sz="1600" dirty="0" smtClean="0"/>
              <a:t> </a:t>
            </a:r>
            <a:r>
              <a:rPr lang="sk-SK" sz="1600" dirty="0" err="1" smtClean="0"/>
              <a:t>makroregionálním</a:t>
            </a:r>
            <a:r>
              <a:rPr lang="sk-SK" sz="1600" dirty="0" smtClean="0"/>
              <a:t> </a:t>
            </a:r>
            <a:r>
              <a:rPr lang="sk-SK" sz="1600" dirty="0" err="1" smtClean="0"/>
              <a:t>strategím</a:t>
            </a:r>
            <a:r>
              <a:rPr lang="sk-SK" sz="1600" dirty="0" smtClean="0"/>
              <a:t>)</a:t>
            </a:r>
            <a:endParaRPr lang="sk-SK" sz="1600" dirty="0"/>
          </a:p>
          <a:p>
            <a:pPr indent="-38397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600" dirty="0" err="1"/>
              <a:t>Příprava</a:t>
            </a:r>
            <a:r>
              <a:rPr lang="sk-SK" sz="1600" dirty="0"/>
              <a:t> období 2021</a:t>
            </a:r>
            <a:r>
              <a:rPr lang="sk-SK" sz="1600" dirty="0" smtClean="0"/>
              <a:t>+</a:t>
            </a:r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600" dirty="0"/>
              <a:t>Početná </a:t>
            </a:r>
            <a:r>
              <a:rPr lang="sk-SK" sz="1600" dirty="0" err="1"/>
              <a:t>jednání</a:t>
            </a:r>
            <a:r>
              <a:rPr lang="sk-SK" sz="1600" dirty="0"/>
              <a:t> Pracovní skupiny programu</a:t>
            </a:r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600" dirty="0"/>
              <a:t>!!! Nadnárodní </a:t>
            </a:r>
            <a:r>
              <a:rPr lang="sk-SK" sz="1600" dirty="0" err="1"/>
              <a:t>dialog</a:t>
            </a:r>
            <a:r>
              <a:rPr lang="sk-SK" sz="1600" dirty="0"/>
              <a:t> (web </a:t>
            </a:r>
            <a:r>
              <a:rPr lang="sk-SK" sz="1600" dirty="0" smtClean="0"/>
              <a:t>platforma programu) </a:t>
            </a:r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600" u="sng" dirty="0" smtClean="0"/>
              <a:t>´National partner </a:t>
            </a:r>
            <a:r>
              <a:rPr lang="sk-SK" sz="1600" u="sng" dirty="0" err="1" smtClean="0"/>
              <a:t>dialogues</a:t>
            </a:r>
            <a:r>
              <a:rPr lang="sk-SK" sz="1600" u="sng" dirty="0" smtClean="0"/>
              <a:t>´-&gt; </a:t>
            </a:r>
            <a:r>
              <a:rPr lang="sk-SK" sz="1600" u="sng" dirty="0" err="1" smtClean="0"/>
              <a:t>např</a:t>
            </a:r>
            <a:r>
              <a:rPr lang="sk-SK" sz="1600" u="sng" dirty="0" smtClean="0"/>
              <a:t>. 20/4/2020 v </a:t>
            </a:r>
            <a:r>
              <a:rPr lang="sk-SK" sz="1600" u="sng" dirty="0" err="1"/>
              <a:t>I</a:t>
            </a:r>
            <a:r>
              <a:rPr lang="sk-SK" sz="1600" u="sng" dirty="0" err="1" smtClean="0"/>
              <a:t>nspiration</a:t>
            </a:r>
            <a:r>
              <a:rPr lang="sk-SK" sz="1600" u="sng" dirty="0" smtClean="0"/>
              <a:t> HUB, Praha 7 Letná </a:t>
            </a:r>
          </a:p>
          <a:p>
            <a:pPr lvl="1">
              <a:spcBef>
                <a:spcPts val="600"/>
              </a:spcBef>
            </a:pPr>
            <a:r>
              <a:rPr lang="sk-SK" sz="1600" dirty="0"/>
              <a:t> </a:t>
            </a:r>
            <a:r>
              <a:rPr lang="sk-SK" sz="1600" dirty="0" smtClean="0"/>
              <a:t>     </a:t>
            </a:r>
            <a:r>
              <a:rPr lang="sk-SK" sz="1600" dirty="0" err="1" smtClean="0"/>
              <a:t>diskuse</a:t>
            </a:r>
            <a:r>
              <a:rPr lang="sk-SK" sz="1600" dirty="0" smtClean="0"/>
              <a:t> k aktivitám vhodným pro </a:t>
            </a:r>
            <a:r>
              <a:rPr lang="sk-SK" sz="1600" dirty="0" err="1" smtClean="0"/>
              <a:t>příští</a:t>
            </a:r>
            <a:r>
              <a:rPr lang="sk-SK" sz="1600" dirty="0" smtClean="0"/>
              <a:t> období</a:t>
            </a:r>
            <a:endParaRPr lang="sk-SK" sz="1600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Časový plán programu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004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96254" y="3531204"/>
            <a:ext cx="4159834" cy="246221"/>
          </a:xfrm>
        </p:spPr>
        <p:txBody>
          <a:bodyPr/>
          <a:lstStyle/>
          <a:p>
            <a:r>
              <a:rPr lang="cs-CZ" dirty="0" smtClean="0"/>
              <a:t> </a:t>
            </a:r>
          </a:p>
        </p:txBody>
      </p:sp>
      <p:sp>
        <p:nvSpPr>
          <p:cNvPr id="19" name="Titel 1"/>
          <p:cNvSpPr txBox="1">
            <a:spLocks/>
          </p:cNvSpPr>
          <p:nvPr/>
        </p:nvSpPr>
        <p:spPr>
          <a:xfrm>
            <a:off x="69011" y="149225"/>
            <a:ext cx="6523176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21600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accent3">
                    <a:lumMod val="7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endParaRPr lang="de-AT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185479" y="149225"/>
            <a:ext cx="6523176" cy="686006"/>
          </a:xfrm>
        </p:spPr>
        <p:txBody>
          <a:bodyPr>
            <a:normAutofit/>
          </a:bodyPr>
          <a:lstStyle/>
          <a:p>
            <a:pPr marL="0" algn="l"/>
            <a:r>
              <a:rPr lang="cs-CZ" dirty="0" smtClean="0"/>
              <a:t>Časový plán pro přípravu 2021+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699" y="2373547"/>
            <a:ext cx="4349911" cy="3262433"/>
          </a:xfrm>
          <a:prstGeom prst="rect">
            <a:avLst/>
          </a:prstGeom>
        </p:spPr>
      </p:pic>
      <p:sp>
        <p:nvSpPr>
          <p:cNvPr id="6" name="Zástupný symbol pro text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96907" y="1169648"/>
            <a:ext cx="885698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Červen 2019</a:t>
            </a:r>
            <a:r>
              <a:rPr lang="de-AT" dirty="0"/>
              <a:t>:</a:t>
            </a:r>
            <a:r>
              <a:rPr lang="cs-CZ" dirty="0"/>
              <a:t> Teritoriální analýza</a:t>
            </a:r>
          </a:p>
          <a:p>
            <a:r>
              <a:rPr lang="cs-CZ" dirty="0"/>
              <a:t>Říjen 2019: dotazníkové šetření k zaměření </a:t>
            </a:r>
            <a:r>
              <a:rPr lang="cs-CZ" dirty="0" smtClean="0"/>
              <a:t>		</a:t>
            </a:r>
            <a:r>
              <a:rPr lang="cs-CZ" sz="1400" b="1" dirty="0" smtClean="0"/>
              <a:t>IP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→ kapitoly: 	1. Strategie programu, </a:t>
            </a:r>
          </a:p>
          <a:p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					2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. Priority, 3. Finance, </a:t>
            </a:r>
            <a:endParaRPr lang="cs-CZ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					4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Aktivity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. Komunikace, </a:t>
            </a:r>
            <a:endParaRPr lang="cs-CZ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				6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. Implementace</a:t>
            </a:r>
            <a:endParaRPr lang="cs-CZ" sz="1400" b="1" dirty="0"/>
          </a:p>
          <a:p>
            <a:endParaRPr lang="cs-CZ" dirty="0" smtClean="0"/>
          </a:p>
          <a:p>
            <a:r>
              <a:rPr lang="cs-CZ" dirty="0" smtClean="0"/>
              <a:t>Listopad 2019:</a:t>
            </a:r>
            <a:r>
              <a:rPr lang="cs-CZ" dirty="0"/>
              <a:t> </a:t>
            </a:r>
            <a:r>
              <a:rPr lang="cs-CZ" dirty="0" smtClean="0"/>
              <a:t>workshop k nastínění strategie </a:t>
            </a:r>
          </a:p>
          <a:p>
            <a:r>
              <a:rPr lang="cs-CZ" dirty="0" smtClean="0"/>
              <a:t>Prosinec 2019:</a:t>
            </a:r>
            <a:r>
              <a:rPr lang="cs-CZ" dirty="0"/>
              <a:t> </a:t>
            </a:r>
            <a:r>
              <a:rPr lang="cs-CZ" dirty="0" smtClean="0"/>
              <a:t>Zásady tematické orientace</a:t>
            </a:r>
          </a:p>
          <a:p>
            <a:r>
              <a:rPr lang="cs-CZ" sz="1600" b="1" dirty="0" smtClean="0"/>
              <a:t>Únor 2020: </a:t>
            </a:r>
            <a:r>
              <a:rPr lang="cs-CZ" sz="1600" b="1" dirty="0" err="1" smtClean="0"/>
              <a:t>Orientation</a:t>
            </a:r>
            <a:r>
              <a:rPr lang="cs-CZ" sz="1600" b="1" dirty="0" smtClean="0"/>
              <a:t> </a:t>
            </a:r>
            <a:r>
              <a:rPr lang="cs-CZ" sz="1600" b="1" dirty="0" err="1" smtClean="0"/>
              <a:t>paper</a:t>
            </a:r>
            <a:endParaRPr lang="cs-CZ" sz="1600" b="1" dirty="0" smtClean="0"/>
          </a:p>
          <a:p>
            <a:r>
              <a:rPr lang="cs-CZ" dirty="0" smtClean="0"/>
              <a:t>Březen 2020:	</a:t>
            </a:r>
            <a:r>
              <a:rPr lang="cs-CZ" sz="1600" dirty="0" smtClean="0"/>
              <a:t>IP v_0</a:t>
            </a:r>
          </a:p>
          <a:p>
            <a:r>
              <a:rPr lang="cs-CZ" dirty="0" smtClean="0"/>
              <a:t>= Strategie programu a náčrt </a:t>
            </a:r>
            <a:r>
              <a:rPr lang="cs-CZ" dirty="0" err="1" smtClean="0"/>
              <a:t>priorit+SOs</a:t>
            </a:r>
            <a:r>
              <a:rPr lang="cs-CZ" dirty="0" smtClean="0"/>
              <a:t> </a:t>
            </a:r>
          </a:p>
          <a:p>
            <a:r>
              <a:rPr lang="cs-CZ" dirty="0" smtClean="0"/>
              <a:t>využití </a:t>
            </a:r>
            <a:r>
              <a:rPr lang="cs-CZ" dirty="0"/>
              <a:t>pro </a:t>
            </a:r>
            <a:r>
              <a:rPr lang="cs-CZ" dirty="0" smtClean="0"/>
              <a:t>Národní dialog s partnery</a:t>
            </a:r>
            <a:endParaRPr lang="cs-CZ" dirty="0"/>
          </a:p>
          <a:p>
            <a:r>
              <a:rPr lang="cs-CZ" dirty="0" smtClean="0"/>
              <a:t>Květen 2020:	</a:t>
            </a:r>
            <a:r>
              <a:rPr lang="cs-CZ" sz="1600" dirty="0" smtClean="0"/>
              <a:t>IP v_1 = 1. +2. </a:t>
            </a:r>
          </a:p>
          <a:p>
            <a:r>
              <a:rPr lang="cs-CZ" dirty="0" smtClean="0"/>
              <a:t>= Priority, aktivity a cílové skupiny, indikátory 			8.jednání </a:t>
            </a:r>
            <a:r>
              <a:rPr lang="cs-CZ" sz="1600" dirty="0" smtClean="0"/>
              <a:t>WG </a:t>
            </a:r>
            <a:r>
              <a:rPr lang="cs-CZ" sz="1600" dirty="0"/>
              <a:t>CE2021</a:t>
            </a:r>
            <a:r>
              <a:rPr lang="cs-CZ" sz="1600" dirty="0" smtClean="0"/>
              <a:t>+; </a:t>
            </a:r>
            <a:r>
              <a:rPr lang="cs-CZ" dirty="0" smtClean="0"/>
              <a:t>verze s využitím </a:t>
            </a:r>
            <a:r>
              <a:rPr lang="cs-CZ" dirty="0"/>
              <a:t>pro </a:t>
            </a:r>
            <a:r>
              <a:rPr lang="cs-CZ" dirty="0" smtClean="0"/>
              <a:t>SEA a NN konzultace</a:t>
            </a:r>
            <a:endParaRPr lang="cs-CZ" dirty="0"/>
          </a:p>
          <a:p>
            <a:r>
              <a:rPr lang="cs-CZ" dirty="0" smtClean="0"/>
              <a:t>Červenec 2020:</a:t>
            </a:r>
            <a:r>
              <a:rPr lang="cs-CZ" dirty="0"/>
              <a:t>	</a:t>
            </a:r>
            <a:r>
              <a:rPr lang="cs-CZ" sz="1600" dirty="0"/>
              <a:t>IP </a:t>
            </a:r>
            <a:r>
              <a:rPr lang="cs-CZ" sz="1600" dirty="0" smtClean="0"/>
              <a:t>v_2</a:t>
            </a:r>
            <a:r>
              <a:rPr lang="cs-CZ" dirty="0" smtClean="0"/>
              <a:t> </a:t>
            </a:r>
            <a:r>
              <a:rPr lang="cs-CZ" dirty="0"/>
              <a:t>= </a:t>
            </a:r>
            <a:r>
              <a:rPr lang="cs-CZ" dirty="0" smtClean="0"/>
              <a:t>revidované 1. + 2., </a:t>
            </a:r>
          </a:p>
          <a:p>
            <a:r>
              <a:rPr lang="cs-CZ" dirty="0" smtClean="0"/>
              <a:t>první návrhy </a:t>
            </a:r>
            <a:r>
              <a:rPr lang="cs-CZ" sz="1600" dirty="0" smtClean="0"/>
              <a:t>3. až 6.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dirty="0" smtClean="0"/>
              <a:t> 9.jednání </a:t>
            </a:r>
            <a:r>
              <a:rPr lang="cs-CZ" sz="1600" dirty="0" smtClean="0"/>
              <a:t>WG 		</a:t>
            </a:r>
          </a:p>
          <a:p>
            <a:r>
              <a:rPr lang="cs-CZ" dirty="0" smtClean="0"/>
              <a:t>Září 2020:	IP_v3 = finální verze </a:t>
            </a:r>
          </a:p>
          <a:p>
            <a:r>
              <a:rPr lang="cs-CZ" dirty="0" smtClean="0"/>
              <a:t>programového dokumentu pro 			</a:t>
            </a:r>
          </a:p>
          <a:p>
            <a:r>
              <a:rPr lang="cs-CZ" dirty="0" err="1" smtClean="0"/>
              <a:t>písem.proceduru</a:t>
            </a:r>
            <a:r>
              <a:rPr lang="cs-CZ" dirty="0" smtClean="0"/>
              <a:t> a neformální zaslání EK</a:t>
            </a:r>
          </a:p>
          <a:p>
            <a:r>
              <a:rPr lang="cs-CZ" b="1" dirty="0" smtClean="0"/>
              <a:t>Březen </a:t>
            </a:r>
            <a:r>
              <a:rPr lang="cs-CZ" b="1" dirty="0" smtClean="0"/>
              <a:t>2021:	1. výzva</a:t>
            </a:r>
          </a:p>
        </p:txBody>
      </p:sp>
    </p:spTree>
    <p:extLst>
      <p:ext uri="{BB962C8B-B14F-4D97-AF65-F5344CB8AC3E}">
        <p14:creationId xmlns:p14="http://schemas.microsoft.com/office/powerpoint/2010/main" val="141446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Alokace  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248834" y="3275112"/>
            <a:ext cx="646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cs-CZ" sz="1400" dirty="0">
                <a:solidFill>
                  <a:srgbClr val="FFFFFF"/>
                </a:solidFill>
              </a:rPr>
              <a:t>Výzva</a:t>
            </a:r>
          </a:p>
        </p:txBody>
      </p:sp>
      <p:graphicFrame>
        <p:nvGraphicFramePr>
          <p:cNvPr id="8" name="Zástupný symbol pro obsah 3"/>
          <p:cNvGraphicFramePr>
            <a:graphicFrameLocks/>
          </p:cNvGraphicFramePr>
          <p:nvPr>
            <p:extLst/>
          </p:nvPr>
        </p:nvGraphicFramePr>
        <p:xfrm>
          <a:off x="190915" y="834123"/>
          <a:ext cx="8762168" cy="2830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7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699">
                <a:tc gridSpan="2"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latin typeface="Trebuchet MS" panose="020B0603020202020204" pitchFamily="34" charset="0"/>
                        </a:rPr>
                        <a:t>Priority nadnárodní spolupráce v oblasti</a:t>
                      </a:r>
                      <a:endParaRPr lang="cs-CZ" sz="1800" dirty="0">
                        <a:latin typeface="Trebuchet MS" panose="020B0603020202020204" pitchFamily="34" charset="0"/>
                      </a:endParaRPr>
                    </a:p>
                  </a:txBody>
                  <a:tcPr marL="91424" marR="91424" marT="45528" marB="45528"/>
                </a:tc>
                <a:tc hMerge="1">
                  <a:txBody>
                    <a:bodyPr/>
                    <a:lstStyle/>
                    <a:p>
                      <a:pPr algn="ctr"/>
                      <a:endParaRPr lang="cs-CZ" sz="1600" dirty="0">
                        <a:latin typeface="Trebuchet MS" panose="020B0603020202020204" pitchFamily="34" charset="0"/>
                      </a:endParaRPr>
                    </a:p>
                  </a:txBody>
                  <a:tcPr marL="91424" marR="91424" marT="45528" marB="455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4963">
                <a:tc>
                  <a:txBody>
                    <a:bodyPr/>
                    <a:lstStyle/>
                    <a:p>
                      <a:pPr algn="l"/>
                      <a:r>
                        <a:rPr lang="cs-CZ" sz="18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: Inovace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2: Nízkouhlíková ekonomika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3: Přírodní a kulturní zdroje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4: Doprava</a:t>
                      </a:r>
                    </a:p>
                    <a:p>
                      <a:pPr algn="l"/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Alokace na</a:t>
                      </a:r>
                      <a:r>
                        <a:rPr lang="cs-CZ" sz="1600" b="0" kern="1200" baseline="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projekty</a:t>
                      </a:r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≈ </a:t>
                      </a:r>
                      <a:r>
                        <a:rPr lang="cs-CZ" sz="1600" b="0" u="sng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231,8 mil. EUR ERDF</a:t>
                      </a:r>
                    </a:p>
                    <a:p>
                      <a:pPr algn="l"/>
                      <a:r>
                        <a:rPr lang="cs-CZ" sz="1600" b="0" u="sng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(podle priorit – CP po</a:t>
                      </a:r>
                      <a:r>
                        <a:rPr lang="cs-CZ" sz="1600" b="0" u="sng" kern="1200" baseline="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revizi zahrnuje změny alokací</a:t>
                      </a:r>
                      <a:r>
                        <a:rPr lang="cs-CZ" sz="1600" b="0" u="sng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cs-CZ" sz="1600" b="0" u="sng" kern="120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91424" marR="91424" marT="45528" marB="45528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91424" marR="91424" marT="45528" marB="455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Chart 7"/>
          <p:cNvGraphicFramePr>
            <a:graphicFrameLocks/>
          </p:cNvGraphicFramePr>
          <p:nvPr>
            <p:extLst/>
          </p:nvPr>
        </p:nvGraphicFramePr>
        <p:xfrm>
          <a:off x="4087258" y="1017369"/>
          <a:ext cx="4560983" cy="265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365458"/>
              </p:ext>
            </p:extLst>
          </p:nvPr>
        </p:nvGraphicFramePr>
        <p:xfrm>
          <a:off x="198951" y="3582891"/>
          <a:ext cx="8732747" cy="250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58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6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51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94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6067"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Výzva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schváleno projektů celkem/ z toho projektů s účastí ČR 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Partnerů z ČR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>
                          <a:solidFill>
                            <a:schemeClr val="lt1"/>
                          </a:solidFill>
                        </a:rPr>
                        <a:t>rozděleno</a:t>
                      </a:r>
                      <a:r>
                        <a:rPr lang="cs-CZ" sz="1400" b="0" baseline="0" dirty="0" smtClean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bg1"/>
                          </a:solidFill>
                        </a:rPr>
                        <a:t>všem partnerům</a:t>
                      </a:r>
                      <a:r>
                        <a:rPr lang="cs-CZ" sz="1400" b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sz="1400" b="0" dirty="0" smtClean="0"/>
                        <a:t>(mil. EUR ERDF)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baseline="0" dirty="0" smtClean="0">
                          <a:solidFill>
                            <a:schemeClr val="lt1"/>
                          </a:solidFill>
                        </a:rPr>
                        <a:t>Z toho pro</a:t>
                      </a:r>
                      <a:r>
                        <a:rPr lang="cs-CZ" sz="1400" b="0" baseline="0" dirty="0" smtClean="0">
                          <a:solidFill>
                            <a:schemeClr val="bg1"/>
                          </a:solidFill>
                        </a:rPr>
                        <a:t> ČR</a:t>
                      </a:r>
                      <a:r>
                        <a:rPr lang="cs-CZ" sz="1400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b="0" dirty="0" smtClean="0"/>
                        <a:t>(mil. EUR ERDF)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614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1.) 2015/2016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35</a:t>
                      </a:r>
                      <a:r>
                        <a:rPr lang="cs-CZ" sz="1600" dirty="0" smtClean="0"/>
                        <a:t>/23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5,1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614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2.) </a:t>
                      </a:r>
                      <a:r>
                        <a:rPr lang="cs-CZ" sz="1600" baseline="0" dirty="0" smtClean="0"/>
                        <a:t>2016/2017</a:t>
                      </a:r>
                      <a:endParaRPr lang="cs-CZ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50</a:t>
                      </a:r>
                      <a:r>
                        <a:rPr lang="cs-CZ" sz="1600" dirty="0" smtClean="0"/>
                        <a:t>/33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49</a:t>
                      </a:r>
                      <a:r>
                        <a:rPr lang="cs-CZ" sz="1600" baseline="0" dirty="0" smtClean="0"/>
                        <a:t> 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8,0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614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3.) 2018/2019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44</a:t>
                      </a:r>
                      <a:r>
                        <a:rPr lang="cs-CZ" sz="1600" dirty="0" smtClean="0"/>
                        <a:t>/21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60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4,1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9423897"/>
                  </a:ext>
                </a:extLst>
              </a:tr>
              <a:tr h="323614">
                <a:tc>
                  <a:txBody>
                    <a:bodyPr/>
                    <a:lstStyle/>
                    <a:p>
                      <a:pPr algn="l"/>
                      <a:r>
                        <a:rPr lang="cs-CZ" sz="1600" dirty="0" smtClean="0"/>
                        <a:t> 4.) 2019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9</a:t>
                      </a:r>
                      <a:r>
                        <a:rPr lang="cs-CZ" sz="1600" dirty="0" smtClean="0"/>
                        <a:t>/5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60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0,5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984">
                <a:tc>
                  <a:txBody>
                    <a:bodyPr/>
                    <a:lstStyle/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Celkem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/>
                        <a:t>138</a:t>
                      </a:r>
                      <a:r>
                        <a:rPr lang="cs-CZ" sz="1600" dirty="0" smtClean="0"/>
                        <a:t>/82</a:t>
                      </a:r>
                      <a:endParaRPr lang="cs-CZ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114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i="1" dirty="0" smtClean="0">
                          <a:solidFill>
                            <a:schemeClr val="tx1"/>
                          </a:solidFill>
                        </a:rPr>
                        <a:t>241,0*</a:t>
                      </a:r>
                      <a:endParaRPr lang="cs-CZ" sz="160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17,7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1347872"/>
                  </a:ext>
                </a:extLst>
              </a:tr>
            </a:tbl>
          </a:graphicData>
        </a:graphic>
      </p:graphicFrame>
      <p:sp>
        <p:nvSpPr>
          <p:cNvPr id="3" name="Výbuch 1 2"/>
          <p:cNvSpPr/>
          <p:nvPr/>
        </p:nvSpPr>
        <p:spPr>
          <a:xfrm>
            <a:off x="7003474" y="651985"/>
            <a:ext cx="1644768" cy="1887355"/>
          </a:xfrm>
          <a:prstGeom prst="irregularSeal1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41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5143" y="237610"/>
            <a:ext cx="8206966" cy="514505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Monitoring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cs-CZ" dirty="0">
                <a:solidFill>
                  <a:srgbClr val="000000"/>
                </a:solidFill>
              </a:rPr>
              <a:t>a</a:t>
            </a:r>
            <a:r>
              <a:rPr lang="en-GB" dirty="0" smtClean="0">
                <a:solidFill>
                  <a:srgbClr val="000000"/>
                </a:solidFill>
              </a:rPr>
              <a:t> p</a:t>
            </a:r>
            <a:r>
              <a:rPr lang="cs-CZ" dirty="0" err="1" smtClean="0">
                <a:solidFill>
                  <a:srgbClr val="000000"/>
                </a:solidFill>
              </a:rPr>
              <a:t>latby</a:t>
            </a:r>
            <a:endParaRPr lang="en-GB" baseline="30000" dirty="0">
              <a:solidFill>
                <a:srgbClr val="000000"/>
              </a:solidFill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55354" y="996014"/>
            <a:ext cx="8733722" cy="3982923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i="1" dirty="0"/>
          </a:p>
        </p:txBody>
      </p:sp>
      <p:sp>
        <p:nvSpPr>
          <p:cNvPr id="4" name="TextBox 78"/>
          <p:cNvSpPr txBox="1"/>
          <p:nvPr/>
        </p:nvSpPr>
        <p:spPr>
          <a:xfrm>
            <a:off x="2866933" y="1999772"/>
            <a:ext cx="3047482" cy="35454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algn="ctr"/>
            <a:r>
              <a:rPr lang="en-GB" sz="1800" b="1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Reporting </a:t>
            </a:r>
            <a:r>
              <a:rPr lang="en-GB" sz="1800" b="1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a </a:t>
            </a:r>
            <a:r>
              <a:rPr lang="cs-CZ" sz="1800" b="1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platby</a:t>
            </a:r>
            <a:endParaRPr lang="en-GB" sz="1400" b="1" dirty="0">
              <a:solidFill>
                <a:srgbClr val="000000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5805" y="2393756"/>
            <a:ext cx="2628296" cy="2524368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Projekty 1.výzvy</a:t>
            </a:r>
          </a:p>
          <a:p>
            <a:pPr algn="ctr"/>
            <a:endParaRPr lang="de-AT" sz="1400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Trebuchet MS" pitchFamily="34" charset="0"/>
                <a:cs typeface="Raleway Light"/>
              </a:rPr>
              <a:t>Projekty začínaly s realizací: 05/2016 až </a:t>
            </a:r>
            <a:r>
              <a:rPr lang="cs-CZ" sz="1400" dirty="0" smtClean="0">
                <a:latin typeface="Trebuchet MS" pitchFamily="34" charset="0"/>
                <a:cs typeface="Raleway Light"/>
              </a:rPr>
              <a:t>09/2016</a:t>
            </a:r>
          </a:p>
          <a:p>
            <a:endParaRPr lang="de-AT" sz="1400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sz="140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PR1- PR5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–</a:t>
            </a:r>
            <a:r>
              <a:rPr lang="de-AT" sz="140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Monitoring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ukončen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a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všechny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PR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jsou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p</a:t>
            </a:r>
            <a:r>
              <a:rPr lang="cs-CZ" sz="1400" dirty="0" err="1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roplaceny</a:t>
            </a:r>
            <a:endParaRPr lang="de-AT" sz="600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sz="500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sz="140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PR6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– Monitoring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probíhá anebo je již ukončen</a:t>
            </a:r>
            <a:endParaRPr lang="de-AT" sz="1400" dirty="0">
              <a:solidFill>
                <a:srgbClr val="000000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66933" y="2373115"/>
            <a:ext cx="2708648" cy="244742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lvl="2"/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Projekty 2.výzvy</a:t>
            </a:r>
            <a:endParaRPr lang="de-AT" sz="1400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endParaRPr lang="cs-CZ" sz="1400" dirty="0" smtClean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Trebuchet MS" pitchFamily="34" charset="0"/>
                <a:cs typeface="Raleway Light"/>
              </a:rPr>
              <a:t>Projekty začínaly s realizací: 05-09/2017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400" dirty="0" smtClean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PR1-PR3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– Monitoring </a:t>
            </a:r>
            <a:r>
              <a:rPr lang="cs-CZ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ukončen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 a </a:t>
            </a:r>
            <a:r>
              <a:rPr lang="cs-CZ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všechny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 PR</a:t>
            </a:r>
            <a:r>
              <a:rPr lang="cs-CZ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 jsou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 p</a:t>
            </a:r>
            <a:r>
              <a:rPr lang="cs-CZ" sz="1400" dirty="0" err="1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roplaceny</a:t>
            </a:r>
            <a:endParaRPr lang="de-AT" sz="1400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sz="140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PR4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– Monitoring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probíhá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;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20 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PR p</a:t>
            </a:r>
            <a:r>
              <a:rPr lang="cs-CZ" sz="1400" dirty="0" err="1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roplaceno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, 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4 PR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v procesu proplácení</a:t>
            </a:r>
            <a:endParaRPr lang="de-AT" sz="1400" dirty="0">
              <a:solidFill>
                <a:srgbClr val="000000"/>
              </a:solidFill>
              <a:latin typeface="Trebuchet MS" pitchFamily="34" charset="0"/>
              <a:cs typeface="Raleway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39086" y="1036611"/>
            <a:ext cx="979080" cy="944361"/>
            <a:chOff x="3964448" y="806330"/>
            <a:chExt cx="979080" cy="944361"/>
          </a:xfrm>
        </p:grpSpPr>
        <p:sp>
          <p:nvSpPr>
            <p:cNvPr id="8" name="Oval 44"/>
            <p:cNvSpPr/>
            <p:nvPr/>
          </p:nvSpPr>
          <p:spPr>
            <a:xfrm>
              <a:off x="3964448" y="806330"/>
              <a:ext cx="979080" cy="94436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794" tIns="38397" rIns="76794" bIns="38397" rtlCol="0" anchor="ctr"/>
            <a:lstStyle/>
            <a:p>
              <a:pPr algn="ctr"/>
              <a:endParaRPr lang="en-GB" sz="3600" dirty="0">
                <a:solidFill>
                  <a:schemeClr val="bg1"/>
                </a:solidFill>
                <a:latin typeface="Raleway Light"/>
              </a:endParaRPr>
            </a:p>
          </p:txBody>
        </p:sp>
        <p:sp>
          <p:nvSpPr>
            <p:cNvPr id="9" name="Freeform 112"/>
            <p:cNvSpPr>
              <a:spLocks noChangeArrowheads="1"/>
            </p:cNvSpPr>
            <p:nvPr/>
          </p:nvSpPr>
          <p:spPr bwMode="auto">
            <a:xfrm>
              <a:off x="4093177" y="1047793"/>
              <a:ext cx="300475" cy="287261"/>
            </a:xfrm>
            <a:custGeom>
              <a:avLst/>
              <a:gdLst>
                <a:gd name="T0" fmla="*/ 345 w 390"/>
                <a:gd name="T1" fmla="*/ 0 h 444"/>
                <a:gd name="T2" fmla="*/ 0 w 390"/>
                <a:gd name="T3" fmla="*/ 53 h 444"/>
                <a:gd name="T4" fmla="*/ 44 w 390"/>
                <a:gd name="T5" fmla="*/ 443 h 444"/>
                <a:gd name="T6" fmla="*/ 389 w 390"/>
                <a:gd name="T7" fmla="*/ 399 h 444"/>
                <a:gd name="T8" fmla="*/ 345 w 390"/>
                <a:gd name="T9" fmla="*/ 0 h 444"/>
                <a:gd name="T10" fmla="*/ 345 w 390"/>
                <a:gd name="T11" fmla="*/ 399 h 444"/>
                <a:gd name="T12" fmla="*/ 44 w 390"/>
                <a:gd name="T13" fmla="*/ 53 h 444"/>
                <a:gd name="T14" fmla="*/ 345 w 390"/>
                <a:gd name="T15" fmla="*/ 399 h 444"/>
                <a:gd name="T16" fmla="*/ 221 w 390"/>
                <a:gd name="T17" fmla="*/ 275 h 444"/>
                <a:gd name="T18" fmla="*/ 97 w 390"/>
                <a:gd name="T19" fmla="*/ 302 h 444"/>
                <a:gd name="T20" fmla="*/ 221 w 390"/>
                <a:gd name="T21" fmla="*/ 275 h 444"/>
                <a:gd name="T22" fmla="*/ 292 w 390"/>
                <a:gd name="T23" fmla="*/ 177 h 444"/>
                <a:gd name="T24" fmla="*/ 195 w 390"/>
                <a:gd name="T25" fmla="*/ 196 h 444"/>
                <a:gd name="T26" fmla="*/ 292 w 390"/>
                <a:gd name="T27" fmla="*/ 177 h 444"/>
                <a:gd name="T28" fmla="*/ 195 w 390"/>
                <a:gd name="T29" fmla="*/ 151 h 444"/>
                <a:gd name="T30" fmla="*/ 292 w 390"/>
                <a:gd name="T31" fmla="*/ 98 h 444"/>
                <a:gd name="T32" fmla="*/ 195 w 390"/>
                <a:gd name="T33" fmla="*/ 151 h 444"/>
                <a:gd name="T34" fmla="*/ 168 w 390"/>
                <a:gd name="T35" fmla="*/ 98 h 444"/>
                <a:gd name="T36" fmla="*/ 97 w 390"/>
                <a:gd name="T37" fmla="*/ 196 h 444"/>
                <a:gd name="T38" fmla="*/ 168 w 390"/>
                <a:gd name="T39" fmla="*/ 98 h 444"/>
                <a:gd name="T40" fmla="*/ 141 w 390"/>
                <a:gd name="T41" fmla="*/ 222 h 444"/>
                <a:gd name="T42" fmla="*/ 97 w 390"/>
                <a:gd name="T43" fmla="*/ 249 h 444"/>
                <a:gd name="T44" fmla="*/ 141 w 390"/>
                <a:gd name="T45" fmla="*/ 222 h 444"/>
                <a:gd name="T46" fmla="*/ 168 w 390"/>
                <a:gd name="T47" fmla="*/ 249 h 444"/>
                <a:gd name="T48" fmla="*/ 292 w 390"/>
                <a:gd name="T49" fmla="*/ 222 h 444"/>
                <a:gd name="T50" fmla="*/ 168 w 390"/>
                <a:gd name="T51" fmla="*/ 249 h 444"/>
                <a:gd name="T52" fmla="*/ 292 w 390"/>
                <a:gd name="T53" fmla="*/ 319 h 444"/>
                <a:gd name="T54" fmla="*/ 97 w 390"/>
                <a:gd name="T55" fmla="*/ 346 h 444"/>
                <a:gd name="T56" fmla="*/ 292 w 390"/>
                <a:gd name="T57" fmla="*/ 319 h 444"/>
                <a:gd name="T58" fmla="*/ 248 w 390"/>
                <a:gd name="T59" fmla="*/ 302 h 444"/>
                <a:gd name="T60" fmla="*/ 292 w 390"/>
                <a:gd name="T61" fmla="*/ 275 h 444"/>
                <a:gd name="T62" fmla="*/ 248 w 390"/>
                <a:gd name="T63" fmla="*/ 3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0" h="444">
                  <a:moveTo>
                    <a:pt x="345" y="0"/>
                  </a:moveTo>
                  <a:lnTo>
                    <a:pt x="345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27"/>
                    <a:pt x="0" y="53"/>
                  </a:cubicBezTo>
                  <a:cubicBezTo>
                    <a:pt x="0" y="399"/>
                    <a:pt x="0" y="399"/>
                    <a:pt x="0" y="399"/>
                  </a:cubicBezTo>
                  <a:cubicBezTo>
                    <a:pt x="0" y="425"/>
                    <a:pt x="17" y="443"/>
                    <a:pt x="44" y="443"/>
                  </a:cubicBezTo>
                  <a:cubicBezTo>
                    <a:pt x="345" y="443"/>
                    <a:pt x="345" y="443"/>
                    <a:pt x="345" y="443"/>
                  </a:cubicBezTo>
                  <a:cubicBezTo>
                    <a:pt x="372" y="443"/>
                    <a:pt x="389" y="425"/>
                    <a:pt x="389" y="399"/>
                  </a:cubicBezTo>
                  <a:cubicBezTo>
                    <a:pt x="389" y="53"/>
                    <a:pt x="389" y="53"/>
                    <a:pt x="389" y="53"/>
                  </a:cubicBezTo>
                  <a:cubicBezTo>
                    <a:pt x="389" y="27"/>
                    <a:pt x="372" y="0"/>
                    <a:pt x="345" y="0"/>
                  </a:cubicBezTo>
                  <a:close/>
                  <a:moveTo>
                    <a:pt x="345" y="399"/>
                  </a:moveTo>
                  <a:lnTo>
                    <a:pt x="345" y="399"/>
                  </a:lnTo>
                  <a:cubicBezTo>
                    <a:pt x="44" y="399"/>
                    <a:pt x="44" y="399"/>
                    <a:pt x="44" y="399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345" y="53"/>
                    <a:pt x="345" y="53"/>
                    <a:pt x="345" y="53"/>
                  </a:cubicBezTo>
                  <a:lnTo>
                    <a:pt x="345" y="399"/>
                  </a:lnTo>
                  <a:close/>
                  <a:moveTo>
                    <a:pt x="221" y="275"/>
                  </a:moveTo>
                  <a:lnTo>
                    <a:pt x="221" y="275"/>
                  </a:lnTo>
                  <a:cubicBezTo>
                    <a:pt x="97" y="275"/>
                    <a:pt x="97" y="275"/>
                    <a:pt x="97" y="275"/>
                  </a:cubicBezTo>
                  <a:cubicBezTo>
                    <a:pt x="97" y="302"/>
                    <a:pt x="97" y="302"/>
                    <a:pt x="97" y="302"/>
                  </a:cubicBezTo>
                  <a:cubicBezTo>
                    <a:pt x="221" y="302"/>
                    <a:pt x="221" y="302"/>
                    <a:pt x="221" y="302"/>
                  </a:cubicBezTo>
                  <a:lnTo>
                    <a:pt x="221" y="275"/>
                  </a:lnTo>
                  <a:close/>
                  <a:moveTo>
                    <a:pt x="292" y="177"/>
                  </a:moveTo>
                  <a:lnTo>
                    <a:pt x="292" y="177"/>
                  </a:lnTo>
                  <a:cubicBezTo>
                    <a:pt x="195" y="177"/>
                    <a:pt x="195" y="177"/>
                    <a:pt x="195" y="177"/>
                  </a:cubicBezTo>
                  <a:cubicBezTo>
                    <a:pt x="195" y="196"/>
                    <a:pt x="195" y="196"/>
                    <a:pt x="195" y="196"/>
                  </a:cubicBezTo>
                  <a:cubicBezTo>
                    <a:pt x="292" y="196"/>
                    <a:pt x="292" y="196"/>
                    <a:pt x="292" y="196"/>
                  </a:cubicBezTo>
                  <a:lnTo>
                    <a:pt x="292" y="177"/>
                  </a:lnTo>
                  <a:close/>
                  <a:moveTo>
                    <a:pt x="195" y="151"/>
                  </a:moveTo>
                  <a:lnTo>
                    <a:pt x="195" y="151"/>
                  </a:lnTo>
                  <a:cubicBezTo>
                    <a:pt x="292" y="151"/>
                    <a:pt x="292" y="151"/>
                    <a:pt x="292" y="151"/>
                  </a:cubicBezTo>
                  <a:cubicBezTo>
                    <a:pt x="292" y="98"/>
                    <a:pt x="292" y="98"/>
                    <a:pt x="292" y="98"/>
                  </a:cubicBezTo>
                  <a:cubicBezTo>
                    <a:pt x="195" y="98"/>
                    <a:pt x="195" y="98"/>
                    <a:pt x="195" y="98"/>
                  </a:cubicBezTo>
                  <a:lnTo>
                    <a:pt x="195" y="151"/>
                  </a:lnTo>
                  <a:close/>
                  <a:moveTo>
                    <a:pt x="168" y="98"/>
                  </a:moveTo>
                  <a:lnTo>
                    <a:pt x="168" y="98"/>
                  </a:lnTo>
                  <a:cubicBezTo>
                    <a:pt x="97" y="98"/>
                    <a:pt x="97" y="98"/>
                    <a:pt x="97" y="98"/>
                  </a:cubicBezTo>
                  <a:cubicBezTo>
                    <a:pt x="97" y="196"/>
                    <a:pt x="97" y="196"/>
                    <a:pt x="97" y="196"/>
                  </a:cubicBezTo>
                  <a:cubicBezTo>
                    <a:pt x="168" y="196"/>
                    <a:pt x="168" y="196"/>
                    <a:pt x="168" y="196"/>
                  </a:cubicBezTo>
                  <a:lnTo>
                    <a:pt x="168" y="98"/>
                  </a:lnTo>
                  <a:close/>
                  <a:moveTo>
                    <a:pt x="141" y="222"/>
                  </a:moveTo>
                  <a:lnTo>
                    <a:pt x="141" y="222"/>
                  </a:lnTo>
                  <a:cubicBezTo>
                    <a:pt x="97" y="222"/>
                    <a:pt x="97" y="222"/>
                    <a:pt x="97" y="222"/>
                  </a:cubicBezTo>
                  <a:cubicBezTo>
                    <a:pt x="97" y="249"/>
                    <a:pt x="97" y="249"/>
                    <a:pt x="97" y="249"/>
                  </a:cubicBezTo>
                  <a:cubicBezTo>
                    <a:pt x="141" y="249"/>
                    <a:pt x="141" y="249"/>
                    <a:pt x="141" y="249"/>
                  </a:cubicBezTo>
                  <a:lnTo>
                    <a:pt x="141" y="222"/>
                  </a:lnTo>
                  <a:close/>
                  <a:moveTo>
                    <a:pt x="168" y="249"/>
                  </a:moveTo>
                  <a:lnTo>
                    <a:pt x="168" y="249"/>
                  </a:lnTo>
                  <a:cubicBezTo>
                    <a:pt x="292" y="249"/>
                    <a:pt x="292" y="249"/>
                    <a:pt x="292" y="249"/>
                  </a:cubicBezTo>
                  <a:cubicBezTo>
                    <a:pt x="292" y="222"/>
                    <a:pt x="292" y="222"/>
                    <a:pt x="292" y="222"/>
                  </a:cubicBezTo>
                  <a:cubicBezTo>
                    <a:pt x="168" y="222"/>
                    <a:pt x="168" y="222"/>
                    <a:pt x="168" y="222"/>
                  </a:cubicBezTo>
                  <a:lnTo>
                    <a:pt x="168" y="249"/>
                  </a:lnTo>
                  <a:close/>
                  <a:moveTo>
                    <a:pt x="292" y="319"/>
                  </a:moveTo>
                  <a:lnTo>
                    <a:pt x="292" y="319"/>
                  </a:lnTo>
                  <a:cubicBezTo>
                    <a:pt x="97" y="319"/>
                    <a:pt x="97" y="319"/>
                    <a:pt x="97" y="319"/>
                  </a:cubicBezTo>
                  <a:cubicBezTo>
                    <a:pt x="97" y="346"/>
                    <a:pt x="97" y="346"/>
                    <a:pt x="97" y="346"/>
                  </a:cubicBezTo>
                  <a:cubicBezTo>
                    <a:pt x="292" y="346"/>
                    <a:pt x="292" y="346"/>
                    <a:pt x="292" y="346"/>
                  </a:cubicBezTo>
                  <a:lnTo>
                    <a:pt x="292" y="319"/>
                  </a:lnTo>
                  <a:close/>
                  <a:moveTo>
                    <a:pt x="248" y="302"/>
                  </a:moveTo>
                  <a:lnTo>
                    <a:pt x="248" y="302"/>
                  </a:lnTo>
                  <a:cubicBezTo>
                    <a:pt x="292" y="302"/>
                    <a:pt x="292" y="302"/>
                    <a:pt x="292" y="302"/>
                  </a:cubicBezTo>
                  <a:cubicBezTo>
                    <a:pt x="292" y="275"/>
                    <a:pt x="292" y="275"/>
                    <a:pt x="292" y="275"/>
                  </a:cubicBezTo>
                  <a:cubicBezTo>
                    <a:pt x="248" y="275"/>
                    <a:pt x="248" y="275"/>
                    <a:pt x="248" y="275"/>
                  </a:cubicBezTo>
                  <a:lnTo>
                    <a:pt x="248" y="3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endParaRPr lang="en-US" dirty="0">
                <a:latin typeface="Trebuchet MS" pitchFamily="34" charset="0"/>
              </a:endParaRP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email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2381" y="1191423"/>
              <a:ext cx="285894" cy="350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>
            <a:off x="5705755" y="2385020"/>
            <a:ext cx="3293772" cy="2016536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lvl="2"/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Projekty 3.výzvy</a:t>
            </a:r>
            <a:endParaRPr lang="de-AT" sz="1400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sz="1400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sz="140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Lump </a:t>
            </a:r>
            <a:r>
              <a:rPr lang="de-AT" sz="1400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Sum</a:t>
            </a:r>
            <a:r>
              <a:rPr lang="de-AT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– 34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z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39 </a:t>
            </a:r>
            <a:r>
              <a:rPr lang="de-AT" sz="1400" dirty="0" err="1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proje</a:t>
            </a:r>
            <a:r>
              <a:rPr lang="cs-CZ" sz="1400" dirty="0" err="1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ktů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požadujících paušál byly proplaceny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. 5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připravuje potřebné dodatečné informace</a:t>
            </a:r>
            <a:endParaRPr lang="de-AT" sz="1400" dirty="0">
              <a:solidFill>
                <a:srgbClr val="000000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sz="1400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AT" sz="140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PR1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–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odevzdávání mělo probíhat na přelomu 2019/2020</a:t>
            </a:r>
            <a:endParaRPr lang="de-AT" sz="1400" dirty="0">
              <a:solidFill>
                <a:srgbClr val="000000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13" name="TextBox 20"/>
          <p:cNvSpPr txBox="1"/>
          <p:nvPr/>
        </p:nvSpPr>
        <p:spPr>
          <a:xfrm>
            <a:off x="274216" y="5100118"/>
            <a:ext cx="8697844" cy="939318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P</a:t>
            </a:r>
            <a:r>
              <a:rPr lang="cs-CZ" sz="1400" dirty="0" err="1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latby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ze strany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CA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projektům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(</a:t>
            </a:r>
            <a:r>
              <a:rPr lang="cs-CZ" sz="1400" dirty="0" err="1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vč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. </a:t>
            </a:r>
            <a:r>
              <a:rPr lang="de-AT" sz="1400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TA</a:t>
            </a:r>
            <a:r>
              <a:rPr lang="de-AT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):</a:t>
            </a:r>
            <a:endParaRPr lang="de-AT" sz="1400" dirty="0">
              <a:solidFill>
                <a:srgbClr val="000000"/>
              </a:solidFill>
              <a:latin typeface="Trebuchet MS" pitchFamily="34" charset="0"/>
              <a:cs typeface="Raleway"/>
            </a:endParaRPr>
          </a:p>
          <a:p>
            <a:pPr marL="669721" lvl="1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94</a:t>
            </a:r>
            <a:r>
              <a:rPr lang="de-AT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m</a:t>
            </a:r>
            <a:r>
              <a:rPr lang="cs-CZ" sz="1400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il</a:t>
            </a:r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. </a:t>
            </a:r>
            <a:r>
              <a:rPr lang="de-AT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EUR ERDF</a:t>
            </a:r>
            <a:endParaRPr lang="cs-CZ" sz="1400" dirty="0" smtClean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669721" lvl="1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de-AT" sz="1400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Na EK bylo zasláno </a:t>
            </a:r>
            <a:r>
              <a:rPr lang="en-US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1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žádostí o platbu</a:t>
            </a:r>
            <a:r>
              <a:rPr lang="en-US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400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v celkové výši </a:t>
            </a:r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92 </a:t>
            </a:r>
            <a:r>
              <a:rPr lang="en-US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m</a:t>
            </a:r>
            <a:r>
              <a:rPr lang="cs-CZ" sz="1400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il</a:t>
            </a:r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. </a:t>
            </a:r>
            <a:r>
              <a:rPr lang="en-US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EUR </a:t>
            </a:r>
            <a:r>
              <a:rPr lang="en-US" sz="140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ERDF (</a:t>
            </a:r>
            <a:r>
              <a:rPr lang="en-US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3</a:t>
            </a:r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7</a:t>
            </a:r>
            <a:r>
              <a:rPr lang="en-US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% </a:t>
            </a:r>
            <a:r>
              <a:rPr lang="cs-CZ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alokace pro program</a:t>
            </a:r>
            <a:r>
              <a:rPr lang="en-US" sz="140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)</a:t>
            </a:r>
            <a:endParaRPr lang="en-US" sz="1400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63929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theme/theme1.xml><?xml version="1.0" encoding="utf-8"?>
<a:theme xmlns:a="http://schemas.openxmlformats.org/drawingml/2006/main" name="CentralEurope_iService">
  <a:themeElements>
    <a:clrScheme name="Central Europe">
      <a:dk1>
        <a:srgbClr val="4D4D4E"/>
      </a:dk1>
      <a:lt1>
        <a:sysClr val="window" lastClr="FFFFFF"/>
      </a:lt1>
      <a:dk2>
        <a:srgbClr val="7B7B7B"/>
      </a:dk2>
      <a:lt2>
        <a:srgbClr val="A6A6A6"/>
      </a:lt2>
      <a:accent1>
        <a:srgbClr val="7E93A5"/>
      </a:accent1>
      <a:accent2>
        <a:srgbClr val="7D8B8A"/>
      </a:accent2>
      <a:accent3>
        <a:srgbClr val="8A8A8A"/>
      </a:accent3>
      <a:accent4>
        <a:srgbClr val="90ABAB"/>
      </a:accent4>
      <a:accent5>
        <a:srgbClr val="C8D3D8"/>
      </a:accent5>
      <a:accent6>
        <a:srgbClr val="4D4933"/>
      </a:accent6>
      <a:hlink>
        <a:srgbClr val="7E93A5"/>
      </a:hlink>
      <a:folHlink>
        <a:srgbClr val="7E93A5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entral Europe">
    <a:dk1>
      <a:srgbClr val="0C0C0C"/>
    </a:dk1>
    <a:lt1>
      <a:sysClr val="window" lastClr="FFFFFF"/>
    </a:lt1>
    <a:dk2>
      <a:srgbClr val="4D4D4E"/>
    </a:dk2>
    <a:lt2>
      <a:srgbClr val="7E93A5"/>
    </a:lt2>
    <a:accent1>
      <a:srgbClr val="7D8B8A"/>
    </a:accent1>
    <a:accent2>
      <a:srgbClr val="90ABB1"/>
    </a:accent2>
    <a:accent3>
      <a:srgbClr val="C8D3D8"/>
    </a:accent3>
    <a:accent4>
      <a:srgbClr val="7B7B7D"/>
    </a:accent4>
    <a:accent5>
      <a:srgbClr val="A6A7A9"/>
    </a:accent5>
    <a:accent6>
      <a:srgbClr val="4D4933"/>
    </a:accent6>
    <a:hlink>
      <a:srgbClr val="7B7B7D"/>
    </a:hlink>
    <a:folHlink>
      <a:srgbClr val="BFBFBF"/>
    </a:folHlink>
  </a:clrScheme>
  <a:fontScheme name="CE-Interreg">
    <a:majorFont>
      <a:latin typeface="Trebuchet MS"/>
      <a:ea typeface=""/>
      <a:cs typeface=""/>
    </a:majorFont>
    <a:minorFont>
      <a:latin typeface="Trebuchet MS"/>
      <a:ea typeface=""/>
      <a:cs typeface=""/>
    </a:minorFont>
  </a:fontScheme>
  <a:fmtScheme name="Ion">
    <a:fillStyleLst>
      <a:solidFill>
        <a:schemeClr val="phClr"/>
      </a:solidFill>
      <a:gradFill rotWithShape="1">
        <a:gsLst>
          <a:gs pos="0">
            <a:schemeClr val="phClr">
              <a:tint val="64000"/>
              <a:lumMod val="118000"/>
            </a:schemeClr>
          </a:gs>
          <a:gs pos="100000">
            <a:schemeClr val="phClr">
              <a:tint val="92000"/>
              <a:alpha val="100000"/>
              <a:lumMod val="110000"/>
            </a:schemeClr>
          </a:gs>
        </a:gsLst>
        <a:lin ang="5400000" scaled="0"/>
      </a:gradFill>
      <a:gradFill rotWithShape="1">
        <a:gsLst>
          <a:gs pos="0">
            <a:schemeClr val="phClr">
              <a:tint val="98000"/>
              <a:lumMod val="114000"/>
            </a:schemeClr>
          </a:gs>
          <a:gs pos="100000">
            <a:schemeClr val="phClr">
              <a:shade val="90000"/>
              <a:lumMod val="84000"/>
            </a:schemeClr>
          </a:gs>
        </a:gsLst>
        <a:lin ang="5400000" scaled="0"/>
      </a:gradFill>
    </a:fillStyleLst>
    <a:lnStyleLst>
      <a:ln w="9525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8575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7000"/>
              <a:hueMod val="88000"/>
              <a:satMod val="130000"/>
              <a:lumMod val="124000"/>
            </a:schemeClr>
          </a:gs>
          <a:gs pos="100000">
            <a:schemeClr val="phClr">
              <a:tint val="96000"/>
              <a:shade val="88000"/>
              <a:hueMod val="108000"/>
              <a:satMod val="164000"/>
              <a:lumMod val="76000"/>
            </a:schemeClr>
          </a:gs>
        </a:gsLst>
        <a:path path="circle">
          <a:fillToRect l="45000" t="65000" r="125000" b="100000"/>
        </a:path>
      </a:gradFill>
      <a:blipFill rotWithShape="1">
        <a:blip xmlns:r="http://schemas.openxmlformats.org/officeDocument/2006/relationships" r:embed="rId1">
          <a:duotone>
            <a:schemeClr val="phClr">
              <a:shade val="69000"/>
              <a:hueMod val="108000"/>
              <a:satMod val="164000"/>
              <a:lumMod val="74000"/>
            </a:schemeClr>
            <a:schemeClr val="phClr">
              <a:tint val="96000"/>
              <a:hueMod val="88000"/>
              <a:satMod val="140000"/>
              <a:lumMod val="132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2386</TotalTime>
  <Words>2085</Words>
  <Application>Microsoft Office PowerPoint</Application>
  <PresentationFormat>Předvádění na obrazovce (4:3)</PresentationFormat>
  <Paragraphs>489</Paragraphs>
  <Slides>36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16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53" baseType="lpstr">
      <vt:lpstr>ＭＳ Ｐゴシック</vt:lpstr>
      <vt:lpstr>Arial</vt:lpstr>
      <vt:lpstr>Bahnschrift SemiBold</vt:lpstr>
      <vt:lpstr>Bahnschrift SemiLight</vt:lpstr>
      <vt:lpstr>Calibri</vt:lpstr>
      <vt:lpstr>Courier New</vt:lpstr>
      <vt:lpstr>Gill Sans</vt:lpstr>
      <vt:lpstr>Lato Light</vt:lpstr>
      <vt:lpstr>Raleway</vt:lpstr>
      <vt:lpstr>Raleway Light</vt:lpstr>
      <vt:lpstr>Symbol</vt:lpstr>
      <vt:lpstr>Tahoma</vt:lpstr>
      <vt:lpstr>Times New Roman</vt:lpstr>
      <vt:lpstr>Trebuchet MS</vt:lpstr>
      <vt:lpstr>Wingdings</vt:lpstr>
      <vt:lpstr>Wingdings 2</vt:lpstr>
      <vt:lpstr>CentralEurope_iService</vt:lpstr>
      <vt:lpstr>Prezentace aplikace PowerPoint</vt:lpstr>
      <vt:lpstr>PREZENTACE v kostce</vt:lpstr>
      <vt:lpstr>výhoda programu</vt:lpstr>
      <vt:lpstr>FINANCOVÁNÍ PROJEKTŮ</vt:lpstr>
      <vt:lpstr>Časový plán projektů 4. výzvy</vt:lpstr>
      <vt:lpstr>Časový plán programu</vt:lpstr>
      <vt:lpstr>Časový plán pro přípravu 2021+</vt:lpstr>
      <vt:lpstr>Alokace  </vt:lpstr>
      <vt:lpstr>Monitoring a platby</vt:lpstr>
      <vt:lpstr>rozpočty partnerů</vt:lpstr>
      <vt:lpstr>Informace o projektech</vt:lpstr>
      <vt:lpstr>Informace o projektech</vt:lpstr>
      <vt:lpstr> komunikační aktivity </vt:lpstr>
      <vt:lpstr>#cooperationiscentral: Web and social media</vt:lpstr>
      <vt:lpstr>Project success stories (CE blog)</vt:lpstr>
      <vt:lpstr>Prezentace aplikace PowerPoint</vt:lpstr>
      <vt:lpstr>Národní kontaktní místo </vt:lpstr>
      <vt:lpstr>kontakty</vt:lpstr>
      <vt:lpstr>Právní rámec pro výkon kontroly</vt:lpstr>
      <vt:lpstr>Legislativa a dokumenty </vt:lpstr>
      <vt:lpstr>Legislativa a dokumenty </vt:lpstr>
      <vt:lpstr>Legislativa a dokumenty </vt:lpstr>
      <vt:lpstr>Legislativa a dokumenty </vt:lpstr>
      <vt:lpstr>Legislativa a dokumenty </vt:lpstr>
      <vt:lpstr>Legislativa a dokumenty</vt:lpstr>
      <vt:lpstr>Legislativa a dokumenty </vt:lpstr>
      <vt:lpstr>Provádění Kontroly </vt:lpstr>
      <vt:lpstr>Provádění kontroly </vt:lpstr>
      <vt:lpstr>Reportování </vt:lpstr>
      <vt:lpstr>Registr smluv</vt:lpstr>
      <vt:lpstr>Registr smluv</vt:lpstr>
      <vt:lpstr>Veřejná podpora</vt:lpstr>
      <vt:lpstr>Kontakty </vt:lpstr>
      <vt:lpstr>Zjednodušení  iI.</vt:lpstr>
      <vt:lpstr>Zjednodušení IV. </vt:lpstr>
      <vt:lpstr>Zjednodušení V.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Phunk</dc:creator>
  <cp:lastModifiedBy>Stella Horváthová</cp:lastModifiedBy>
  <cp:revision>2550</cp:revision>
  <cp:lastPrinted>2019-03-01T10:52:13Z</cp:lastPrinted>
  <dcterms:created xsi:type="dcterms:W3CDTF">2014-11-12T21:47:38Z</dcterms:created>
  <dcterms:modified xsi:type="dcterms:W3CDTF">2020-02-28T18:15:46Z</dcterms:modified>
</cp:coreProperties>
</file>