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</p:sldMasterIdLst>
  <p:notesMasterIdLst>
    <p:notesMasterId r:id="rId38"/>
  </p:notesMasterIdLst>
  <p:handoutMasterIdLst>
    <p:handoutMasterId r:id="rId39"/>
  </p:handoutMasterIdLst>
  <p:sldIdLst>
    <p:sldId id="658" r:id="rId2"/>
    <p:sldId id="731" r:id="rId3"/>
    <p:sldId id="804" r:id="rId4"/>
    <p:sldId id="805" r:id="rId5"/>
    <p:sldId id="735" r:id="rId6"/>
    <p:sldId id="779" r:id="rId7"/>
    <p:sldId id="764" r:id="rId8"/>
    <p:sldId id="806" r:id="rId9"/>
    <p:sldId id="801" r:id="rId10"/>
    <p:sldId id="762" r:id="rId11"/>
    <p:sldId id="781" r:id="rId12"/>
    <p:sldId id="782" r:id="rId13"/>
    <p:sldId id="773" r:id="rId14"/>
    <p:sldId id="774" r:id="rId15"/>
    <p:sldId id="803" r:id="rId16"/>
    <p:sldId id="775" r:id="rId17"/>
    <p:sldId id="778" r:id="rId18"/>
    <p:sldId id="777" r:id="rId19"/>
    <p:sldId id="783" r:id="rId20"/>
    <p:sldId id="784" r:id="rId21"/>
    <p:sldId id="785" r:id="rId22"/>
    <p:sldId id="786" r:id="rId23"/>
    <p:sldId id="787" r:id="rId24"/>
    <p:sldId id="788" r:id="rId25"/>
    <p:sldId id="789" r:id="rId26"/>
    <p:sldId id="790" r:id="rId27"/>
    <p:sldId id="791" r:id="rId28"/>
    <p:sldId id="792" r:id="rId29"/>
    <p:sldId id="793" r:id="rId30"/>
    <p:sldId id="794" r:id="rId31"/>
    <p:sldId id="795" r:id="rId32"/>
    <p:sldId id="796" r:id="rId33"/>
    <p:sldId id="797" r:id="rId34"/>
    <p:sldId id="798" r:id="rId35"/>
    <p:sldId id="799" r:id="rId36"/>
    <p:sldId id="800" r:id="rId37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š Pavel" initials="LP" lastIdx="2" clrIdx="0">
    <p:extLst>
      <p:ext uri="{19B8F6BF-5375-455C-9EA6-DF929625EA0E}">
        <p15:presenceInfo xmlns:p15="http://schemas.microsoft.com/office/powerpoint/2012/main" userId="S-1-5-21-1453678106-484518242-318601546-70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E93A5"/>
    <a:srgbClr val="FFFFFF"/>
    <a:srgbClr val="C4D3D8"/>
    <a:srgbClr val="000000"/>
    <a:srgbClr val="67635D"/>
    <a:srgbClr val="77726B"/>
    <a:srgbClr val="B78B02"/>
    <a:srgbClr val="F10F21"/>
    <a:srgbClr val="DE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108" y="51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619946040122808"/>
          <c:y val="0.13047132252952878"/>
          <c:w val="0.39127699266666582"/>
          <c:h val="0.769235496903833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ERDF</c:v>
                </c:pt>
              </c:strCache>
            </c:strRef>
          </c:tx>
          <c:spPr>
            <a:solidFill>
              <a:srgbClr val="0D216C"/>
            </a:solidFill>
          </c:spPr>
          <c:explosion val="5"/>
          <c:dPt>
            <c:idx val="0"/>
            <c:bubble3D val="0"/>
            <c:spPr>
              <a:solidFill>
                <a:srgbClr val="FDC608"/>
              </a:solidFill>
            </c:spPr>
            <c:extLst>
              <c:ext xmlns:c16="http://schemas.microsoft.com/office/drawing/2014/chart" uri="{C3380CC4-5D6E-409C-BE32-E72D297353CC}">
                <c16:uniqueId val="{00000001-687B-4B0D-8135-05BEBB298781}"/>
              </c:ext>
            </c:extLst>
          </c:dPt>
          <c:dPt>
            <c:idx val="1"/>
            <c:bubble3D val="0"/>
            <c:spPr>
              <a:solidFill>
                <a:srgbClr val="159961"/>
              </a:solidFill>
            </c:spPr>
            <c:extLst>
              <c:ext xmlns:c16="http://schemas.microsoft.com/office/drawing/2014/chart" uri="{C3380CC4-5D6E-409C-BE32-E72D297353CC}">
                <c16:uniqueId val="{00000003-687B-4B0D-8135-05BEBB298781}"/>
              </c:ext>
            </c:extLst>
          </c:dPt>
          <c:dPt>
            <c:idx val="2"/>
            <c:bubble3D val="0"/>
            <c:spPr>
              <a:solidFill>
                <a:srgbClr val="98C222"/>
              </a:solidFill>
            </c:spPr>
            <c:extLst>
              <c:ext xmlns:c16="http://schemas.microsoft.com/office/drawing/2014/chart" uri="{C3380CC4-5D6E-409C-BE32-E72D297353CC}">
                <c16:uniqueId val="{00000005-687B-4B0D-8135-05BEBB298781}"/>
              </c:ext>
            </c:extLst>
          </c:dPt>
          <c:dPt>
            <c:idx val="3"/>
            <c:bubble3D val="0"/>
            <c:spPr>
              <a:solidFill>
                <a:srgbClr val="8A898C"/>
              </a:solidFill>
            </c:spPr>
            <c:extLst>
              <c:ext xmlns:c16="http://schemas.microsoft.com/office/drawing/2014/chart" uri="{C3380CC4-5D6E-409C-BE32-E72D297353CC}">
                <c16:uniqueId val="{00000007-687B-4B0D-8135-05BEBB298781}"/>
              </c:ext>
            </c:extLst>
          </c:dPt>
          <c:dLbls>
            <c:dLbl>
              <c:idx val="0"/>
              <c:layout>
                <c:manualLayout>
                  <c:x val="9.2994187249871407E-2"/>
                  <c:y val="5.0528797929753948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rgbClr val="FDC608"/>
                        </a:solidFill>
                        <a:latin typeface="Trebuchet MS" pitchFamily="34" charset="0"/>
                      </a:rPr>
                      <a:t>Inovace</a:t>
                    </a:r>
                    <a:r>
                      <a:rPr lang="en-US" sz="1400" dirty="0" smtClean="0">
                        <a:latin typeface="Trebuchet MS" pitchFamily="34" charset="0"/>
                      </a:rPr>
                      <a:t> </a:t>
                    </a:r>
                    <a:endParaRPr lang="en-US" sz="1400" dirty="0">
                      <a:latin typeface="Trebuchet MS" pitchFamily="34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69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→75,9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6092045165336"/>
                      <c:h val="0.45304741672014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7B-4B0D-8135-05BEBB298781}"/>
                </c:ext>
              </c:extLst>
            </c:dLbl>
            <c:dLbl>
              <c:idx val="1"/>
              <c:layout>
                <c:manualLayout>
                  <c:x val="8.8942424704617828E-2"/>
                  <c:y val="-2.2180134942341119E-2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Nízkouhl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.</a:t>
                    </a:r>
                    <a:r>
                      <a:rPr lang="en-US" sz="1400" b="1" baseline="0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ekonom.</a:t>
                    </a:r>
                    <a:r>
                      <a:rPr lang="en-US" sz="1400" b="1" dirty="0" smtClean="0">
                        <a:solidFill>
                          <a:srgbClr val="159961"/>
                        </a:solidFill>
                        <a:latin typeface="Trebuchet MS" pitchFamily="34" charset="0"/>
                      </a:rPr>
                      <a:t> 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44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  <a:cs typeface="Arial" panose="020B0604020202020204" pitchFamily="34" charset="0"/>
                      </a:rPr>
                      <a:t>→42,7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68812030213662"/>
                      <c:h val="0.46837244750684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7B-4B0D-8135-05BEBB298781}"/>
                </c:ext>
              </c:extLst>
            </c:dLbl>
            <c:dLbl>
              <c:idx val="2"/>
              <c:layout>
                <c:manualLayout>
                  <c:x val="-3.34137399766673E-2"/>
                  <c:y val="-1.3204427935136833E-5"/>
                </c:manualLayout>
              </c:layout>
              <c:tx>
                <c:rich>
                  <a:bodyPr anchorCtr="0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err="1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Přír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.+</a:t>
                    </a:r>
                    <a:r>
                      <a:rPr lang="en-US" sz="1400" b="1" baseline="0" dirty="0" err="1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kulturní</a:t>
                    </a:r>
                    <a:r>
                      <a:rPr lang="en-US" sz="1400" b="1" baseline="0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zdroje</a:t>
                    </a:r>
                    <a:r>
                      <a:rPr lang="en-US" sz="1400" b="1" dirty="0" smtClean="0">
                        <a:solidFill>
                          <a:srgbClr val="98C222"/>
                        </a:solidFill>
                        <a:latin typeface="Trebuchet MS" pitchFamily="34" charset="0"/>
                      </a:rPr>
                      <a:t> </a:t>
                    </a:r>
                    <a:endParaRPr lang="en-US" sz="1400" b="1" dirty="0">
                      <a:solidFill>
                        <a:srgbClr val="98C222"/>
                      </a:solidFill>
                      <a:latin typeface="Trebuchet MS" pitchFamily="34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88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</a:t>
                    </a: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85,5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</a:t>
                    </a:r>
                    <a:r>
                      <a:rPr lang="en-US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EUR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ERDF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Trebuchet MS" pitchFamily="34" charset="0"/>
                        <a:ea typeface="+mn-ea"/>
                        <a:cs typeface="+mn-cs"/>
                      </a:defRPr>
                    </a:pPr>
                    <a:endParaRPr lang="en-US" sz="1600" b="1" dirty="0">
                      <a:solidFill>
                        <a:srgbClr val="0D216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86828628828477"/>
                      <c:h val="0.51984323703155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87B-4B0D-8135-05BEBB298781}"/>
                </c:ext>
              </c:extLst>
            </c:dLbl>
            <c:dLbl>
              <c:idx val="3"/>
              <c:layout>
                <c:manualLayout>
                  <c:x val="-0.12687437228065584"/>
                  <c:y val="7.0212352304263495E-2"/>
                </c:manualLayout>
              </c:layout>
              <c:tx>
                <c:rich>
                  <a:bodyPr/>
                  <a:lstStyle/>
                  <a:p>
                    <a:r>
                      <a:rPr lang="pt-BR" sz="1400" b="1" dirty="0" smtClean="0">
                        <a:solidFill>
                          <a:srgbClr val="8A898C"/>
                        </a:solidFill>
                        <a:latin typeface="Trebuchet MS" pitchFamily="34" charset="0"/>
                      </a:rPr>
                      <a:t>Doprava</a:t>
                    </a:r>
                    <a:endParaRPr lang="pt-BR" sz="1400" b="1" dirty="0">
                      <a:solidFill>
                        <a:srgbClr val="8A898C"/>
                      </a:solidFill>
                      <a:latin typeface="Trebuchet MS" pitchFamily="34" charset="0"/>
                    </a:endParaRPr>
                  </a:p>
                  <a:p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29</a:t>
                    </a:r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→</a:t>
                    </a:r>
                    <a:r>
                      <a:rPr lang="pt-BR" sz="1600" b="1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27,7</a:t>
                    </a:r>
                    <a:r>
                      <a:rPr lang="pt-BR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 </a:t>
                    </a:r>
                  </a:p>
                  <a:p>
                    <a:r>
                      <a:rPr lang="pt-BR" sz="1600" b="1" baseline="0" dirty="0" smtClean="0">
                        <a:solidFill>
                          <a:srgbClr val="7E93A5"/>
                        </a:solidFill>
                        <a:latin typeface="Trebuchet MS" pitchFamily="34" charset="0"/>
                      </a:rPr>
                      <a:t>mil. EUR ERDF</a:t>
                    </a:r>
                    <a:endParaRPr lang="pt-BR" sz="1600" b="1" dirty="0">
                      <a:solidFill>
                        <a:srgbClr val="7E93A5"/>
                      </a:solidFill>
                      <a:latin typeface="Trebuchet MS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515407516196"/>
                      <c:h val="0.3241133116943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87B-4B0D-8135-05BEBB29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1800">
                    <a:latin typeface="Trebuchet MS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Innovation</c:v>
                </c:pt>
                <c:pt idx="1">
                  <c:v>Low carbon</c:v>
                </c:pt>
                <c:pt idx="2">
                  <c:v>Natural and cultural resources</c:v>
                </c:pt>
                <c:pt idx="3">
                  <c:v>Transport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44.4</c:v>
                </c:pt>
                <c:pt idx="2">
                  <c:v>88.8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7B-4B0D-8135-05BEBB2987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317883670320913"/>
          <c:y val="0.12070445303646424"/>
          <c:w val="0.4650581852733533"/>
          <c:h val="0.75859109392707158"/>
        </c:manualLayout>
      </c:layout>
      <c:pieChart>
        <c:varyColors val="1"/>
        <c:ser>
          <c:idx val="0"/>
          <c:order val="0"/>
          <c:spPr>
            <a:solidFill>
              <a:srgbClr val="C8D3D8"/>
            </a:solidFill>
          </c:spPr>
          <c:dPt>
            <c:idx val="0"/>
            <c:bubble3D val="0"/>
            <c:spPr>
              <a:solidFill>
                <a:srgbClr val="C8D3D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18AA-4365-8760-ABCDB885C3FD}"/>
              </c:ext>
            </c:extLst>
          </c:dPt>
          <c:dPt>
            <c:idx val="1"/>
            <c:bubble3D val="0"/>
            <c:spPr>
              <a:solidFill>
                <a:srgbClr val="C8D3D8"/>
              </a:solidFill>
              <a:ln>
                <a:solidFill>
                  <a:srgbClr val="7E93A5">
                    <a:lumMod val="60000"/>
                    <a:lumOff val="4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AA-4365-8760-ABCDB885C3FD}"/>
              </c:ext>
            </c:extLst>
          </c:dPt>
          <c:dLbls>
            <c:dLbl>
              <c:idx val="0"/>
              <c:layout>
                <c:manualLayout>
                  <c:x val="-0.24009914221934034"/>
                  <c:y val="-4.3794915679312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public 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A-4365-8760-ABCDB885C3FD}"/>
                </c:ext>
              </c:extLst>
            </c:dLbl>
            <c:dLbl>
              <c:idx val="1"/>
              <c:layout>
                <c:manualLayout>
                  <c:x val="0.2073171214603555"/>
                  <c:y val="9.05548971862122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 </a:t>
                    </a:r>
                    <a:r>
                      <a:rPr lang="en-US" dirty="0" err="1" smtClean="0"/>
                      <a:t>private</a:t>
                    </a:r>
                    <a:endParaRPr lang="en-US" dirty="0" smtClean="0"/>
                  </a:p>
                  <a:p>
                    <a:r>
                      <a:rPr lang="en-US" dirty="0" smtClean="0"/>
                      <a:t> 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AA-4365-8760-ABCDB885C3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SCENARIO_1!$H$43:$H$44</c:f>
              <c:strCache>
                <c:ptCount val="2"/>
                <c:pt idx="0">
                  <c:v>public</c:v>
                </c:pt>
                <c:pt idx="1">
                  <c:v>private</c:v>
                </c:pt>
              </c:strCache>
            </c:strRef>
          </c:cat>
          <c:val>
            <c:numRef>
              <c:f>SCENARIO_1!$I$43:$I$44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AA-4365-8760-ABCDB885C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2/28/2020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1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02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32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1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BE02D-20C0-F840-AFAC-BEA99C74FD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5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6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7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9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6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151216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8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3" r:id="rId18"/>
    <p:sldLayoutId id="2147483864" r:id="rId19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www.interreg-central.eu/cooperationiscentr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interreg-central.eu/Content.Node/cooperationiscentral.htm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hyperlink" Target="https://www.youtube.com/watch?v=wc-ad6mG2J0&amp;index=2&amp;list=PLnfEQzGh-PuUQlV0KGu7ci3AApJZr9ZzU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Interreg_CZ" TargetMode="External"/><Relationship Id="rId3" Type="http://schemas.openxmlformats.org/officeDocument/2006/relationships/image" Target="../media/image37.emf"/><Relationship Id="rId7" Type="http://schemas.openxmlformats.org/officeDocument/2006/relationships/hyperlink" Target="http://www.dotaceeu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adnarodni@mmr.cz" TargetMode="External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hyperlink" Target="http://www.interreg-central.e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implement/documen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nterreg-central.eu/Content.Node/documents/documents.html" TargetMode="Externa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Fondy-EU/2014-2020/Operacni-programy/OP-nadnarodni-spolupra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hyperlink" Target="http://www.crr.cz/cs/eus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playlist?list=PLnfEQzGh-PuV7CHDVYde9xBGMpipPQfyN" TargetMode="Externa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mlouvy.gov.cz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emf"/><Relationship Id="rId5" Type="http://schemas.openxmlformats.org/officeDocument/2006/relationships/image" Target="../media/image37.emf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Finanční seminář pro příjemce 4.výzvy</a:t>
            </a:r>
            <a:endParaRPr lang="de-AT" dirty="0" smtClean="0"/>
          </a:p>
          <a:p>
            <a:r>
              <a:rPr lang="cs-CZ" dirty="0" smtClean="0"/>
              <a:t>Praha, </a:t>
            </a:r>
            <a:r>
              <a:rPr lang="cs-CZ" dirty="0"/>
              <a:t>3</a:t>
            </a:r>
            <a:r>
              <a:rPr lang="cs-CZ" dirty="0" smtClean="0"/>
              <a:t>. března </a:t>
            </a:r>
            <a:r>
              <a:rPr lang="de-AT" dirty="0" smtClean="0"/>
              <a:t>20</a:t>
            </a:r>
            <a:r>
              <a:rPr lang="cs-CZ" smtClean="0"/>
              <a:t>20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evropské územní spolupráce MMR I Pavel Lukeš, Stella </a:t>
            </a:r>
            <a:r>
              <a:rPr lang="cs-CZ" dirty="0"/>
              <a:t>H</a:t>
            </a:r>
            <a:r>
              <a:rPr lang="cs-CZ" dirty="0" smtClean="0"/>
              <a:t>orváthová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67" y="6447959"/>
            <a:ext cx="1634033" cy="35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rozpočty partnerů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5649" y="947426"/>
            <a:ext cx="8389541" cy="559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Rozpočty </a:t>
            </a:r>
            <a:r>
              <a:rPr lang="cs-CZ" sz="1600" u="sng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partnerů z </a:t>
            </a: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ČR: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		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   </a:t>
            </a:r>
            <a:r>
              <a:rPr lang="cs-CZ" sz="1600" u="sng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Partneři podle sektorů:</a:t>
            </a:r>
            <a:endParaRPr lang="cs-CZ" sz="1600" u="sng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4400"/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	od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25 tis. EUR do 1 mil.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EUR </a:t>
            </a:r>
            <a:endParaRPr lang="cs-CZ" sz="1600" dirty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defTabSz="914400"/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   	medián 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= cca 150 tis. </a:t>
            </a: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EUR</a:t>
            </a:r>
          </a:p>
          <a:p>
            <a:pPr indent="-285750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Podíl spolufinancování pro partnery z ČR:</a:t>
            </a:r>
            <a:r>
              <a:rPr lang="cs-CZ" sz="1600" dirty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cs-CZ" sz="1600" b="1" dirty="0" smtClean="0">
                <a:solidFill>
                  <a:srgbClr val="4D4D4E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85%</a:t>
            </a:r>
            <a:endParaRPr lang="cs-CZ" sz="1600" b="1" dirty="0" smtClean="0">
              <a:latin typeface="Trebuchet MS" pitchFamily="34" charset="0"/>
              <a:cs typeface="Raleway Light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b="1" u="sng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b="1" u="sng" dirty="0" smtClean="0">
                <a:latin typeface="Trebuchet MS" pitchFamily="34" charset="0"/>
                <a:cs typeface="Raleway Light"/>
              </a:rPr>
              <a:t>IMPLEMENTATION MANUAL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kapitola B.5 Project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mid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-term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review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and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decommitment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of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funds</a:t>
            </a:r>
            <a:r>
              <a:rPr lang="cs-CZ" sz="1600" dirty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1" i="1" dirty="0" err="1" smtClean="0">
                <a:latin typeface="Trebuchet MS" pitchFamily="34" charset="0"/>
                <a:cs typeface="Raleway Light"/>
              </a:rPr>
              <a:t>mid</a:t>
            </a:r>
            <a:r>
              <a:rPr lang="cs-CZ" sz="1600" b="1" i="1" dirty="0" smtClean="0">
                <a:latin typeface="Trebuchet MS" pitchFamily="34" charset="0"/>
                <a:cs typeface="Raleway Light"/>
              </a:rPr>
              <a:t>-term </a:t>
            </a:r>
            <a:r>
              <a:rPr lang="cs-CZ" sz="1600" b="1" i="1" dirty="0" err="1" smtClean="0">
                <a:latin typeface="Trebuchet MS" pitchFamily="34" charset="0"/>
                <a:cs typeface="Raleway Light"/>
              </a:rPr>
              <a:t>review</a:t>
            </a:r>
            <a:r>
              <a:rPr lang="cs-CZ" sz="1600" b="1" i="1" dirty="0" smtClean="0">
                <a:latin typeface="Trebuchet MS" pitchFamily="34" charset="0"/>
                <a:cs typeface="Raleway Light"/>
              </a:rPr>
              <a:t>“ nastává po ukončení 1.poloviny implementace projektu </a:t>
            </a: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do </a:t>
            </a:r>
            <a:r>
              <a:rPr lang="cs-CZ" sz="1600" dirty="0">
                <a:latin typeface="Trebuchet MS" pitchFamily="34" charset="0"/>
                <a:cs typeface="Raleway Light"/>
              </a:rPr>
              <a:t>konce období pro střednědobé předkládání zpráv (tj. období pro předkládání zprávy, která se vztahuje ke střednědobé realizaci projektu) se toleruje nedostatečná míra čerpání až do výše 20 % oproti cílům čerpání stanoveným v projektové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žádosti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Na jakoukoliv nedostatečnou míru čerpání dotací překračující tento limit se může vztahovat </a:t>
            </a:r>
            <a:r>
              <a:rPr lang="cs-CZ" sz="1600" i="1" dirty="0">
                <a:latin typeface="Trebuchet MS" pitchFamily="34" charset="0"/>
                <a:cs typeface="Raleway Light"/>
              </a:rPr>
              <a:t>zrušení závazku </a:t>
            </a:r>
            <a:r>
              <a:rPr lang="cs-CZ" sz="1600" dirty="0">
                <a:latin typeface="Trebuchet MS" pitchFamily="34" charset="0"/>
                <a:cs typeface="Raleway Light"/>
              </a:rPr>
              <a:t>uplatněné po posouzení jednotlivých případů MC programu, přičemž se uváží také doporučení, která dá MA / JS na konci střednědobého přezkoumání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projektu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defTabSz="914400"/>
            <a:endParaRPr lang="cs-CZ" sz="1800" dirty="0" smtClean="0">
              <a:solidFill>
                <a:srgbClr val="4D4D4E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551261"/>
              </p:ext>
            </p:extLst>
          </p:nvPr>
        </p:nvGraphicFramePr>
        <p:xfrm>
          <a:off x="5504776" y="149225"/>
          <a:ext cx="4336515" cy="359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Zakřivená spojnice 12"/>
          <p:cNvCxnSpPr/>
          <p:nvPr/>
        </p:nvCxnSpPr>
        <p:spPr>
          <a:xfrm>
            <a:off x="914207" y="1502763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Zakřivená spojnice 13"/>
          <p:cNvCxnSpPr/>
          <p:nvPr/>
        </p:nvCxnSpPr>
        <p:spPr>
          <a:xfrm>
            <a:off x="968910" y="1725241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Blesk 14"/>
          <p:cNvSpPr/>
          <p:nvPr/>
        </p:nvSpPr>
        <p:spPr>
          <a:xfrm>
            <a:off x="109975" y="2189075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5" y="5061944"/>
            <a:ext cx="9060873" cy="931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6865" y="1152083"/>
            <a:ext cx="8562975" cy="739311"/>
          </a:xfrm>
        </p:spPr>
        <p:txBody>
          <a:bodyPr/>
          <a:lstStyle/>
          <a:p>
            <a:r>
              <a:rPr lang="cs-CZ" dirty="0" err="1" smtClean="0"/>
              <a:t>Website</a:t>
            </a:r>
            <a:r>
              <a:rPr lang="cs-CZ" dirty="0"/>
              <a:t> </a:t>
            </a:r>
            <a:r>
              <a:rPr lang="cs-CZ" dirty="0" smtClean="0"/>
              <a:t>/ banner PROJECTS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" y="1465492"/>
            <a:ext cx="4951119" cy="1991627"/>
          </a:xfrm>
          <a:prstGeom prst="rect">
            <a:avLst/>
          </a:prstGeom>
        </p:spPr>
      </p:pic>
      <p:sp>
        <p:nvSpPr>
          <p:cNvPr id="9" name="Zahnutá šipka dolů 8"/>
          <p:cNvSpPr/>
          <p:nvPr/>
        </p:nvSpPr>
        <p:spPr>
          <a:xfrm rot="12987228">
            <a:off x="455878" y="2896330"/>
            <a:ext cx="3144055" cy="6636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97" y="3592921"/>
            <a:ext cx="5370342" cy="2260872"/>
          </a:xfrm>
          <a:prstGeom prst="rect">
            <a:avLst/>
          </a:prstGeom>
        </p:spPr>
      </p:pic>
      <p:sp>
        <p:nvSpPr>
          <p:cNvPr id="11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078576" y="1900308"/>
            <a:ext cx="3781263" cy="14601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Xls</a:t>
            </a:r>
            <a:r>
              <a:rPr lang="cs-CZ" sz="1800" dirty="0"/>
              <a:t>. </a:t>
            </a:r>
            <a:r>
              <a:rPr lang="cs-CZ" sz="1800" dirty="0" smtClean="0"/>
              <a:t>tabulka </a:t>
            </a:r>
            <a:r>
              <a:rPr lang="cs-CZ" sz="1800" dirty="0"/>
              <a:t>*</a:t>
            </a:r>
            <a:r>
              <a:rPr lang="cs-CZ" sz="1800" i="1" dirty="0"/>
              <a:t>LIST OF OPERATIONS </a:t>
            </a:r>
            <a:r>
              <a:rPr lang="cs-CZ" sz="1800" i="1" dirty="0" err="1" smtClean="0"/>
              <a:t>available</a:t>
            </a:r>
            <a:r>
              <a:rPr lang="cs-CZ" sz="1800" i="1" dirty="0" smtClean="0"/>
              <a:t>*</a:t>
            </a:r>
            <a:r>
              <a:rPr lang="cs-CZ" sz="1800" dirty="0" smtClean="0"/>
              <a:t> obsahuje základní popis projektů a projektových partnerů zapojených ve výzvě 1 a 2</a:t>
            </a:r>
            <a:endParaRPr lang="cs-CZ" sz="1800" dirty="0"/>
          </a:p>
        </p:txBody>
      </p:sp>
      <p:sp>
        <p:nvSpPr>
          <p:cNvPr id="12" name="Zástupný symbol pro text 2"/>
          <p:cNvSpPr txBox="1">
            <a:spLocks/>
          </p:cNvSpPr>
          <p:nvPr/>
        </p:nvSpPr>
        <p:spPr>
          <a:xfrm>
            <a:off x="13854" y="4365144"/>
            <a:ext cx="3656468" cy="11219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</p:txBody>
      </p:sp>
      <p:sp>
        <p:nvSpPr>
          <p:cNvPr id="3" name="Obdélník 2"/>
          <p:cNvSpPr/>
          <p:nvPr/>
        </p:nvSpPr>
        <p:spPr>
          <a:xfrm>
            <a:off x="13854" y="43651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PROJECT WEBSITES </a:t>
            </a:r>
            <a:endParaRPr lang="cs-CZ" sz="1800" dirty="0" smtClean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– dění </a:t>
            </a:r>
            <a:r>
              <a:rPr lang="cs-CZ" sz="1800" smtClean="0">
                <a:solidFill>
                  <a:srgbClr val="000000"/>
                </a:solidFill>
              </a:rPr>
              <a:t>v </a:t>
            </a:r>
            <a:r>
              <a:rPr lang="cs-CZ" sz="1800" smtClean="0">
                <a:solidFill>
                  <a:srgbClr val="000000"/>
                </a:solidFill>
              </a:rPr>
              <a:t>projektech,</a:t>
            </a: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      </a:t>
            </a:r>
            <a:r>
              <a:rPr lang="cs-CZ" sz="1800" dirty="0" smtClean="0">
                <a:solidFill>
                  <a:srgbClr val="000000"/>
                </a:solidFill>
              </a:rPr>
              <a:t>projekty podle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</a:rPr>
              <a:t>4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</a:rPr>
              <a:t>PRIORIT</a:t>
            </a:r>
            <a:endParaRPr lang="cs-CZ" sz="18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13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Informace o projektech</a:t>
            </a:r>
            <a:endParaRPr lang="de-AT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42" y="857250"/>
            <a:ext cx="1868317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957235"/>
            <a:ext cx="9144000" cy="109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8929" y="1175875"/>
            <a:ext cx="8562975" cy="563043"/>
          </a:xfrm>
        </p:spPr>
        <p:txBody>
          <a:bodyPr/>
          <a:lstStyle/>
          <a:p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cs-CZ" dirty="0" err="1" smtClean="0"/>
              <a:t>info</a:t>
            </a:r>
            <a:endParaRPr lang="en-GB" dirty="0"/>
          </a:p>
        </p:txBody>
      </p:sp>
      <p:sp>
        <p:nvSpPr>
          <p:cNvPr id="7" name="Textplatzhalter 6"/>
          <p:cNvSpPr txBox="1">
            <a:spLocks/>
          </p:cNvSpPr>
          <p:nvPr/>
        </p:nvSpPr>
        <p:spPr>
          <a:xfrm>
            <a:off x="300728" y="1738917"/>
            <a:ext cx="5463716" cy="293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STORIES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hlinkClick r:id="rId4"/>
              </a:rPr>
              <a:t>www.interreg-central.eu/cooperationiscentral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PROJECTS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000000"/>
                </a:solidFill>
              </a:rPr>
              <a:t>Events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News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    pilot </a:t>
            </a:r>
            <a:r>
              <a:rPr lang="cs-CZ" sz="1800" dirty="0" err="1">
                <a:solidFill>
                  <a:srgbClr val="000000"/>
                </a:solidFill>
              </a:rPr>
              <a:t>activities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studies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    </a:t>
            </a:r>
            <a:r>
              <a:rPr lang="cs-CZ" sz="1800" dirty="0" err="1">
                <a:solidFill>
                  <a:srgbClr val="000000"/>
                </a:solidFill>
              </a:rPr>
              <a:t>partners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contacts</a:t>
            </a:r>
            <a:r>
              <a:rPr lang="cs-CZ" sz="1800" dirty="0">
                <a:solidFill>
                  <a:srgbClr val="000000"/>
                </a:solidFill>
              </a:rPr>
              <a:t>,…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46" y="857249"/>
            <a:ext cx="2675257" cy="5143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345" y="973461"/>
            <a:ext cx="1525559" cy="765456"/>
          </a:xfrm>
          <a:prstGeom prst="rect">
            <a:avLst/>
          </a:prstGeom>
        </p:spPr>
      </p:pic>
      <p:sp>
        <p:nvSpPr>
          <p:cNvPr id="8" name="Titel 13"/>
          <p:cNvSpPr>
            <a:spLocks noGrp="1"/>
          </p:cNvSpPr>
          <p:nvPr>
            <p:ph type="title"/>
          </p:nvPr>
        </p:nvSpPr>
        <p:spPr>
          <a:xfrm>
            <a:off x="141374" y="386240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Informace o projektech</a:t>
            </a:r>
            <a:endParaRPr lang="de-AT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1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komunikační aktivity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31" y="1087515"/>
            <a:ext cx="6754083" cy="1720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5" y="3115480"/>
            <a:ext cx="8220391" cy="3060843"/>
          </a:xfrm>
          <a:prstGeom prst="rect">
            <a:avLst/>
          </a:prstGeom>
        </p:spPr>
      </p:pic>
      <p:sp>
        <p:nvSpPr>
          <p:cNvPr id="8" name="Šipka doleva 7"/>
          <p:cNvSpPr/>
          <p:nvPr/>
        </p:nvSpPr>
        <p:spPr>
          <a:xfrm>
            <a:off x="5720316" y="24497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60098" y="2072411"/>
            <a:ext cx="4760516" cy="1093207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Odběr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newsletteru</a:t>
            </a:r>
            <a:endParaRPr lang="cs-CZ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Sekce PROGRAMME na </a:t>
            </a:r>
            <a:r>
              <a:rPr lang="cs-CZ" sz="22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webstránce</a:t>
            </a:r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  <a:p>
            <a:r>
              <a:rPr lang="cs-CZ" sz="22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programu</a:t>
            </a:r>
          </a:p>
        </p:txBody>
      </p:sp>
    </p:spTree>
    <p:extLst>
      <p:ext uri="{BB962C8B-B14F-4D97-AF65-F5344CB8AC3E}">
        <p14:creationId xmlns:p14="http://schemas.microsoft.com/office/powerpoint/2010/main" val="40599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" y="1765157"/>
            <a:ext cx="4245388" cy="1594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" y="3334005"/>
            <a:ext cx="4250479" cy="2583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>
          <a:xfrm>
            <a:off x="4451869" y="1827977"/>
            <a:ext cx="2110797" cy="21478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3"/>
          <a:stretch/>
        </p:blipFill>
        <p:spPr>
          <a:xfrm>
            <a:off x="4459052" y="4146206"/>
            <a:ext cx="2110797" cy="1736676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-4762" y="1090467"/>
            <a:ext cx="9148762" cy="514505"/>
          </a:xfrm>
        </p:spPr>
        <p:txBody>
          <a:bodyPr>
            <a:normAutofit fontScale="90000"/>
          </a:bodyPr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#cooperationiscentral: Web and social media</a:t>
            </a:r>
            <a:endParaRPr lang="de-AT" b="0" cap="none" dirty="0">
              <a:solidFill>
                <a:schemeClr val="bg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4459051" y="5575106"/>
            <a:ext cx="81705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b="1" dirty="0">
                <a:solidFill>
                  <a:schemeClr val="bg2"/>
                </a:solidFill>
                <a:cs typeface="Raleway"/>
              </a:rPr>
              <a:t>Twitter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sp>
        <p:nvSpPr>
          <p:cNvPr id="10" name="Rectangle 16"/>
          <p:cNvSpPr/>
          <p:nvPr/>
        </p:nvSpPr>
        <p:spPr>
          <a:xfrm>
            <a:off x="4451869" y="3667014"/>
            <a:ext cx="100270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Facebook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32809" y="1827977"/>
            <a:ext cx="2364190" cy="2147879"/>
            <a:chOff x="6956825" y="747721"/>
            <a:chExt cx="2283217" cy="2077511"/>
          </a:xfrm>
        </p:grpSpPr>
        <p:pic>
          <p:nvPicPr>
            <p:cNvPr id="11" name="Bildplatzhalter 5" descr="(1) Interreg CENTRAL EUROPE Programme: Company Page Admin | LinkedI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63884" y="747721"/>
              <a:ext cx="2276158" cy="2077511"/>
            </a:xfrm>
            <a:prstGeom prst="rect">
              <a:avLst/>
            </a:prstGeom>
          </p:spPr>
        </p:pic>
        <p:sp>
          <p:nvSpPr>
            <p:cNvPr id="16" name="Rectangle 16"/>
            <p:cNvSpPr/>
            <p:nvPr/>
          </p:nvSpPr>
          <p:spPr>
            <a:xfrm>
              <a:off x="6956825" y="2517455"/>
              <a:ext cx="9562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400" b="1" dirty="0">
                  <a:solidFill>
                    <a:schemeClr val="bg2"/>
                  </a:solidFill>
                  <a:cs typeface="Raleway"/>
                </a:rPr>
                <a:t>LinkedIn</a:t>
              </a:r>
              <a:endParaRPr lang="en-GB" sz="1400" dirty="0">
                <a:solidFill>
                  <a:schemeClr val="bg2"/>
                </a:solidFill>
                <a:cs typeface="Raleway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01966" y="1765158"/>
            <a:ext cx="17940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Website Story Blog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809" y="4393905"/>
            <a:ext cx="2364190" cy="1325729"/>
          </a:xfrm>
          <a:prstGeom prst="rect">
            <a:avLst/>
          </a:prstGeom>
        </p:spPr>
      </p:pic>
      <p:sp>
        <p:nvSpPr>
          <p:cNvPr id="18" name="Rectangle 16"/>
          <p:cNvSpPr/>
          <p:nvPr/>
        </p:nvSpPr>
        <p:spPr>
          <a:xfrm>
            <a:off x="6732810" y="5418434"/>
            <a:ext cx="9562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b="1" dirty="0">
                <a:solidFill>
                  <a:schemeClr val="bg2"/>
                </a:solidFill>
                <a:cs typeface="Raleway"/>
              </a:rPr>
              <a:t>YouTube</a:t>
            </a:r>
            <a:endParaRPr lang="en-GB" sz="1400" dirty="0">
              <a:solidFill>
                <a:schemeClr val="bg2"/>
              </a:solidFill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6910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-4761" y="969170"/>
            <a:ext cx="8968008" cy="514505"/>
          </a:xfrm>
        </p:spPr>
        <p:txBody>
          <a:bodyPr>
            <a:normAutofit fontScale="90000"/>
          </a:bodyPr>
          <a:lstStyle/>
          <a:p>
            <a:r>
              <a:rPr lang="de-AT" dirty="0" smtClean="0">
                <a:solidFill>
                  <a:srgbClr val="000000"/>
                </a:solidFill>
              </a:rPr>
              <a:t>Project </a:t>
            </a:r>
            <a:r>
              <a:rPr lang="de-AT" dirty="0" err="1" smtClean="0">
                <a:solidFill>
                  <a:srgbClr val="000000"/>
                </a:solidFill>
              </a:rPr>
              <a:t>success</a:t>
            </a:r>
            <a:r>
              <a:rPr lang="de-AT" dirty="0" smtClean="0">
                <a:solidFill>
                  <a:srgbClr val="000000"/>
                </a:solidFill>
              </a:rPr>
              <a:t> </a:t>
            </a:r>
            <a:r>
              <a:rPr lang="de-AT" dirty="0" err="1" smtClean="0">
                <a:solidFill>
                  <a:srgbClr val="000000"/>
                </a:solidFill>
              </a:rPr>
              <a:t>stories</a:t>
            </a:r>
            <a:r>
              <a:rPr lang="de-AT" dirty="0" smtClean="0">
                <a:solidFill>
                  <a:srgbClr val="000000"/>
                </a:solidFill>
              </a:rPr>
              <a:t> (CE </a:t>
            </a:r>
            <a:r>
              <a:rPr lang="de-AT" dirty="0" err="1" smtClean="0">
                <a:solidFill>
                  <a:srgbClr val="000000"/>
                </a:solidFill>
              </a:rPr>
              <a:t>blog</a:t>
            </a:r>
            <a:r>
              <a:rPr lang="de-AT" dirty="0">
                <a:solidFill>
                  <a:srgbClr val="000000"/>
                </a:solidFill>
              </a:rPr>
              <a:t>)</a:t>
            </a:r>
            <a:endParaRPr lang="de-AT" b="0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110345" y="981233"/>
            <a:ext cx="28472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>
                <a:hlinkClick r:id="rId3"/>
              </a:rPr>
              <a:t>http://interreg-central.eu/Content.Node/cooperationiscentral.html</a:t>
            </a:r>
            <a:r>
              <a:rPr lang="de-AT" sz="1100" dirty="0"/>
              <a:t>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26" y="1666859"/>
            <a:ext cx="2256079" cy="350368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564125" y="5180268"/>
            <a:ext cx="22894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>
                <a:hlinkClick r:id="rId5"/>
              </a:rPr>
              <a:t>https://www.youtube.com/watch?v=wc-ad6mG2J0&amp;index=2&amp;list=PLnfEQzGh-PuUQlV0KGu7ci3AApJZr9ZzU</a:t>
            </a:r>
            <a:r>
              <a:rPr lang="de-AT" sz="90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39" y="2723649"/>
            <a:ext cx="895872" cy="3762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506" y="1666858"/>
            <a:ext cx="2340298" cy="35246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77" y="2825996"/>
            <a:ext cx="895872" cy="38708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703" y="1652915"/>
            <a:ext cx="2332921" cy="35078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51" y="2603468"/>
            <a:ext cx="895872" cy="3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841316"/>
            <a:ext cx="7513185" cy="5274191"/>
          </a:xfrm>
          <a:prstGeom prst="rect">
            <a:avLst/>
          </a:prstGeom>
        </p:spPr>
      </p:pic>
      <p:sp>
        <p:nvSpPr>
          <p:cNvPr id="2" name="Šipka nahoru 1"/>
          <p:cNvSpPr/>
          <p:nvPr/>
        </p:nvSpPr>
        <p:spPr>
          <a:xfrm>
            <a:off x="5574182" y="12362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6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5" name="Titel 13"/>
          <p:cNvSpPr>
            <a:spLocks noGrp="1"/>
          </p:cNvSpPr>
          <p:nvPr>
            <p:ph type="title"/>
          </p:nvPr>
        </p:nvSpPr>
        <p:spPr>
          <a:xfrm>
            <a:off x="154726" y="365975"/>
            <a:ext cx="8839479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Národní kontaktní místo</a:t>
            </a:r>
            <a:br>
              <a:rPr lang="cs-CZ" dirty="0" smtClean="0">
                <a:solidFill>
                  <a:srgbClr val="000000"/>
                </a:solidFill>
              </a:rPr>
            </a:b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170145" y="1092479"/>
            <a:ext cx="8752792" cy="4542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Poskytování informací </a:t>
            </a:r>
            <a:r>
              <a:rPr lang="cs-CZ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800" dirty="0">
                <a:solidFill>
                  <a:srgbClr val="000000"/>
                </a:solidFill>
              </a:rPr>
              <a:t>www.dotaceeu.cz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Pořádání seminářů, konzultačních dnů; konzultace po dohodě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</a:rPr>
              <a:t>Zveřejňování dokumentů: </a:t>
            </a:r>
            <a:r>
              <a:rPr lang="cs-CZ" sz="1800" dirty="0" smtClean="0">
                <a:solidFill>
                  <a:srgbClr val="000000"/>
                </a:solidFill>
              </a:rPr>
              <a:t>více v „</a:t>
            </a:r>
            <a:r>
              <a:rPr lang="cs-CZ" sz="1800" dirty="0" smtClean="0">
                <a:solidFill>
                  <a:srgbClr val="7494A4"/>
                </a:solidFill>
              </a:rPr>
              <a:t>Dokumenty</a:t>
            </a:r>
            <a:r>
              <a:rPr lang="cs-CZ" sz="1800" dirty="0" smtClean="0">
                <a:solidFill>
                  <a:srgbClr val="000000"/>
                </a:solidFill>
              </a:rPr>
              <a:t>“, např. </a:t>
            </a:r>
            <a:r>
              <a:rPr lang="cs-CZ" sz="1800" u="sng" dirty="0" smtClean="0">
                <a:solidFill>
                  <a:srgbClr val="000000"/>
                </a:solidFill>
              </a:rPr>
              <a:t>Pokyny pro příjemce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dirty="0" smtClean="0">
                <a:solidFill>
                  <a:srgbClr val="000000"/>
                </a:solidFill>
              </a:rPr>
              <a:t>Vydávání tiskových zpráv</a:t>
            </a:r>
            <a:endParaRPr lang="cs-CZ" sz="18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Očekávaná zpětná vazba od partnerů </a:t>
            </a:r>
            <a:r>
              <a:rPr 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cs-CZ" sz="1800" b="1" dirty="0" smtClean="0">
                <a:solidFill>
                  <a:schemeClr val="accent1"/>
                </a:solidFill>
              </a:rPr>
              <a:t> informace o zajímavých výstupech, událostech, výsledcích projektů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19. března 2019, MMR Letenská 3</a:t>
            </a:r>
          </a:p>
          <a:p>
            <a:r>
              <a:rPr lang="cs-CZ" sz="1800" dirty="0" smtClean="0"/>
              <a:t>Konzultační den ke 4. výzvě </a:t>
            </a:r>
          </a:p>
          <a:p>
            <a:r>
              <a:rPr lang="cs-CZ" sz="1800" dirty="0" smtClean="0"/>
              <a:t>registrace otevřena</a:t>
            </a:r>
            <a:endParaRPr lang="cs-CZ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3" name="Výbuch 1 2"/>
          <p:cNvSpPr/>
          <p:nvPr/>
        </p:nvSpPr>
        <p:spPr>
          <a:xfrm>
            <a:off x="7337234" y="751808"/>
            <a:ext cx="1002535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96" y="2795201"/>
            <a:ext cx="4767075" cy="3415997"/>
          </a:xfrm>
          <a:prstGeom prst="rect">
            <a:avLst/>
          </a:prstGeom>
        </p:spPr>
      </p:pic>
      <p:sp>
        <p:nvSpPr>
          <p:cNvPr id="2" name="Výbuch 1 1"/>
          <p:cNvSpPr/>
          <p:nvPr/>
        </p:nvSpPr>
        <p:spPr>
          <a:xfrm>
            <a:off x="381056" y="325686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28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95943" y="969170"/>
            <a:ext cx="8638774" cy="51450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kontakty</a:t>
            </a:r>
            <a:endParaRPr lang="de-AT" cap="none" dirty="0">
              <a:solidFill>
                <a:srgbClr val="000000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708424" y="1939644"/>
            <a:ext cx="276166" cy="1073834"/>
            <a:chOff x="1608138" y="2776538"/>
            <a:chExt cx="255587" cy="897917"/>
          </a:xfrm>
        </p:grpSpPr>
        <p:sp>
          <p:nvSpPr>
            <p:cNvPr id="9" name="Freeform 27"/>
            <p:cNvSpPr>
              <a:spLocks noEditPoints="1"/>
            </p:cNvSpPr>
            <p:nvPr/>
          </p:nvSpPr>
          <p:spPr bwMode="auto">
            <a:xfrm>
              <a:off x="1660525" y="3560850"/>
              <a:ext cx="173148" cy="11360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12" name="Freeform 76"/>
            <p:cNvSpPr>
              <a:spLocks noChangeArrowheads="1"/>
            </p:cNvSpPr>
            <p:nvPr/>
          </p:nvSpPr>
          <p:spPr bwMode="auto">
            <a:xfrm>
              <a:off x="1660525" y="3174902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pic>
        <p:nvPicPr>
          <p:cNvPr id="1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" y="3487422"/>
            <a:ext cx="202500" cy="16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" y="4789503"/>
            <a:ext cx="202500" cy="1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6" descr="Y:\MA27\Powerpoint\rep\youtube-logo_Petrol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" y="5296941"/>
            <a:ext cx="2254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382487" y="1519360"/>
            <a:ext cx="7587343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8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místní rozvoj, Odbor evropské územní spolupráce</a:t>
            </a:r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office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</a:p>
          <a:p>
            <a:r>
              <a:rPr lang="cs-CZ" altLang="de-DE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nadnarodni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@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6"/>
              </a:rPr>
              <a:t>mmr.cz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www.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dotaceEU</a:t>
            </a:r>
            <a:r>
              <a:rPr lang="de-DE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.</a:t>
            </a:r>
            <a:r>
              <a:rPr lang="cs-CZ" altLang="de-DE" sz="1800" dirty="0" err="1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cz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  <a:hlinkClick r:id="rId7"/>
              </a:rPr>
              <a:t>/</a:t>
            </a:r>
            <a:r>
              <a:rPr lang="cs-CZ" altLang="de-DE" sz="18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Programové období 2014-2020</a:t>
            </a:r>
            <a:r>
              <a:rPr lang="de-DE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</a:p>
          <a:p>
            <a:endParaRPr lang="cs-CZ" sz="1800" dirty="0">
              <a:latin typeface="Trebuchet MS" pitchFamily="34" charset="0"/>
              <a:cs typeface="Raleway"/>
            </a:endParaRPr>
          </a:p>
          <a:p>
            <a:r>
              <a:rPr lang="cs-CZ" sz="1800" dirty="0">
                <a:latin typeface="Trebuchet MS" pitchFamily="34" charset="0"/>
                <a:cs typeface="Raleway"/>
              </a:rPr>
              <a:t>twitter.com/</a:t>
            </a:r>
            <a:r>
              <a:rPr lang="cs-CZ" sz="1800" dirty="0" err="1">
                <a:latin typeface="Trebuchet MS" pitchFamily="34" charset="0"/>
                <a:cs typeface="Raleway"/>
              </a:rPr>
              <a:t>Interreg_CZ</a:t>
            </a:r>
            <a:r>
              <a:rPr lang="cs-CZ" sz="1800" dirty="0">
                <a:latin typeface="Trebuchet MS" pitchFamily="34" charset="0"/>
                <a:cs typeface="Raleway"/>
              </a:rPr>
              <a:t>   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@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8"/>
              </a:rPr>
              <a:t>Interreg_CZ</a:t>
            </a:r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9"/>
              </a:rPr>
              <a:t>www.interreg-central.eu</a:t>
            </a:r>
            <a:r>
              <a:rPr lang="cs-CZ" altLang="de-DE" sz="18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  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#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cooperationiscentral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cs-CZ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endParaRPr lang="de-DE" altLang="de-DE" sz="18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1017063" y="4750736"/>
            <a:ext cx="7113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dirty="0">
                <a:latin typeface="Trebuchet MS" pitchFamily="34" charset="0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Linkedin.com/in/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latin typeface="Trebuchet MS" pitchFamily="34" charset="0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youtube.com/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interregcentraleurope</a:t>
            </a:r>
            <a:endParaRPr lang="cs-CZ" altLang="cs-CZ" sz="18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376292" y="4543282"/>
            <a:ext cx="60430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AT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cs-CZ" altLang="cs-CZ" sz="18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r>
              <a:rPr lang="cs-CZ" altLang="cs-CZ" sz="18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      </a:t>
            </a:r>
            <a:r>
              <a:rPr lang="en-GB" sz="1800" dirty="0">
                <a:latin typeface="Trebuchet MS" pitchFamily="34" charset="0"/>
                <a:cs typeface="Raleway"/>
              </a:rPr>
              <a:t>twitter.com/</a:t>
            </a:r>
            <a:r>
              <a:rPr lang="en-GB" sz="1800" dirty="0" err="1">
                <a:latin typeface="Trebuchet MS" pitchFamily="34" charset="0"/>
                <a:cs typeface="Raleway"/>
              </a:rPr>
              <a:t>InterregCE</a:t>
            </a:r>
            <a:endParaRPr lang="en-GB" sz="1800" dirty="0"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445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2377"/>
            <a:ext cx="6787305" cy="686006"/>
          </a:xfrm>
        </p:spPr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bg2">
                    <a:lumMod val="75000"/>
                  </a:schemeClr>
                </a:solidFill>
              </a:rPr>
              <a:t>Právní rámec pro výkon kontroly</a:t>
            </a:r>
            <a:endParaRPr lang="de-AT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21" name="Zástupný symbol pro obsah 1"/>
          <p:cNvSpPr txBox="1">
            <a:spLocks/>
          </p:cNvSpPr>
          <p:nvPr/>
        </p:nvSpPr>
        <p:spPr>
          <a:xfrm>
            <a:off x="230716" y="1324477"/>
            <a:ext cx="8798984" cy="4447216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Nařízení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EU č. 1299/2013 čl. 23: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za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kontrolu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výdajů zodpovídají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členské státy na jejichž území má sídlo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příjemce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Kontrolní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systém v ČR je centralizovaný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, tzn. kontrolu vykonává jedna pověřená organizace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= Centrum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pro regionální rozvoj České republiky (dále jen „Centrum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“) prostřednictvím svých regionálních oddělení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Na základě rozhodnutí ministryně pro místní rozvoj č. 142/2015 je kontrolou výdajů u programů Evropská územní spolupráce (tedy i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EUROPE) pověřeno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Centrum</a:t>
            </a:r>
          </a:p>
          <a:p>
            <a:pPr marL="0">
              <a:spcBef>
                <a:spcPts val="0"/>
              </a:spcBef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Jenom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Centrum může v ČR vykonávat kontrolu výdajů u programů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EÚS</a:t>
            </a: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Výkon kontroly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je </a:t>
            </a:r>
            <a:r>
              <a:rPr lang="cs-CZ" altLang="cs-CZ" sz="1600" u="sng" dirty="0">
                <a:solidFill>
                  <a:schemeClr val="accent1">
                    <a:lumMod val="50000"/>
                  </a:schemeClr>
                </a:solidFill>
              </a:rPr>
              <a:t>pro české příjemce bezplatný!!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Finanční seminář pro příjemce </a:t>
            </a:r>
          </a:p>
          <a:p>
            <a:r>
              <a:rPr lang="cs-CZ" dirty="0"/>
              <a:t>4</a:t>
            </a:r>
            <a:r>
              <a:rPr lang="cs-CZ" dirty="0" smtClean="0"/>
              <a:t>. výzvy programu </a:t>
            </a:r>
            <a:r>
              <a:rPr lang="cs-CZ" dirty="0" err="1" smtClean="0"/>
              <a:t>Interreg</a:t>
            </a:r>
            <a:r>
              <a:rPr lang="cs-CZ" dirty="0" smtClean="0"/>
              <a:t> CENTRAL EUROPE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Financování </a:t>
            </a:r>
          </a:p>
          <a:p>
            <a:r>
              <a:rPr lang="cs-CZ" dirty="0" smtClean="0"/>
              <a:t>Časový plán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 smtClean="0"/>
              <a:t>Projekty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 smtClean="0"/>
              <a:t>Program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 smtClean="0"/>
              <a:t>Období </a:t>
            </a:r>
            <a:r>
              <a:rPr lang="cs-CZ" dirty="0"/>
              <a:t>2021+</a:t>
            </a:r>
          </a:p>
          <a:p>
            <a:endParaRPr lang="cs-CZ" dirty="0" smtClean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 smtClean="0"/>
              <a:t>Alokace </a:t>
            </a:r>
            <a:r>
              <a:rPr lang="cs-CZ" dirty="0"/>
              <a:t>a stav implementace programu</a:t>
            </a:r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 smtClean="0"/>
              <a:t>Kontakt</a:t>
            </a:r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Právní rámec pro výkon kontroly</a:t>
            </a:r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Legislativa a dokumenty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/>
              <a:t>Provádění kontroly</a:t>
            </a:r>
            <a:endParaRPr lang="de-AT" dirty="0"/>
          </a:p>
          <a:p>
            <a:endParaRPr lang="de-AT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071"/>
            <a:ext cx="1591965" cy="3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279068" y="4703149"/>
            <a:ext cx="8470231" cy="1348928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Pro způsobilost výdajů platí tato hierarchie: Pravidla EU jsou nadřazena programovým pravidlům, </a:t>
            </a:r>
            <a:r>
              <a:rPr lang="cs-CZ" altLang="cs-CZ" sz="1600" i="1" dirty="0" err="1" smtClean="0">
                <a:solidFill>
                  <a:schemeClr val="accent1">
                    <a:lumMod val="50000"/>
                  </a:schemeClr>
                </a:solidFill>
              </a:rPr>
              <a:t>kt</a:t>
            </a:r>
            <a:r>
              <a:rPr lang="cs-CZ" altLang="cs-CZ" sz="1600" i="1" dirty="0" smtClean="0">
                <a:solidFill>
                  <a:schemeClr val="accent1">
                    <a:lumMod val="50000"/>
                  </a:schemeClr>
                </a:solidFill>
              </a:rPr>
              <a:t>. jsou nadřazena pravidlům národním.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Programové dokumenty upravují oblasti, které nejsou přesné specifikované na úrovni EU a národní pravidla upravují jen ty postupy, které nejsou přesné stanoveny v programových dokumentech.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78" y="1585816"/>
            <a:ext cx="3499711" cy="2282990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525658" y="1755256"/>
            <a:ext cx="2778686" cy="169645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AutoNum type="arabicParenR"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2) Programové dokumenty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u="sng" dirty="0" smtClean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13" name="Zástupný symbol pro obsah 1"/>
          <p:cNvSpPr txBox="1">
            <a:spLocks/>
          </p:cNvSpPr>
          <p:nvPr/>
        </p:nvSpPr>
        <p:spPr>
          <a:xfrm>
            <a:off x="235176" y="1176926"/>
            <a:ext cx="8528434" cy="441920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800" b="1" u="sng" dirty="0" smtClean="0">
                <a:solidFill>
                  <a:schemeClr val="accent1">
                    <a:lumMod val="50000"/>
                  </a:schemeClr>
                </a:solidFill>
              </a:rPr>
              <a:t>1) Nařízení EU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. 1303/2013 – 	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nařízení o obecných ustanoveních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1299/2013 – 	nařízení o Evropské územní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spolupráci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1301/2013 – 	nařízení o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Evropském fondu pro regionální rozvoj (ERDF)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č. 481/2014 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	nařízení EK v přenesené pravomoci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způsobilosti výdajů</a:t>
            </a:r>
            <a:endParaRPr lang="cs-CZ" altLang="cs-CZ" sz="16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814816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CENTRAL EUROPE CP - Program spolupráce </a:t>
            </a:r>
            <a:endParaRPr lang="cs-CZ" altLang="cs-CZ" sz="16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Application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t4h call – Příručka pro žadatele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http://www.interreg-central.eu/Content.Node/implement/documents.html</a:t>
            </a:r>
            <a:endParaRPr lang="cs-CZ" altLang="cs-CZ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cs-CZ" altLang="cs-CZ" sz="1600" dirty="0" err="1">
                <a:solidFill>
                  <a:schemeClr val="accent1">
                    <a:lumMod val="50000"/>
                  </a:schemeClr>
                </a:solidFill>
              </a:rPr>
              <a:t>Manual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>(verze 3.1 červenec 2018) –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nutno znát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://www.interreg-central.eu/Content.Node/implement/documents.html</a:t>
            </a:r>
            <a: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altLang="cs-CZ" sz="1600" dirty="0">
                <a:solidFill>
                  <a:schemeClr val="accent1">
                    <a:lumMod val="50000"/>
                  </a:schemeClr>
                </a:solidFill>
              </a:rPr>
            </a:b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5" y="4074565"/>
            <a:ext cx="1654704" cy="21023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55" y="1733702"/>
            <a:ext cx="1597349" cy="2011120"/>
          </a:xfrm>
          <a:prstGeom prst="rect">
            <a:avLst/>
          </a:prstGeom>
        </p:spPr>
      </p:pic>
      <p:sp>
        <p:nvSpPr>
          <p:cNvPr id="10" name="Ohnutá šipka 9"/>
          <p:cNvSpPr/>
          <p:nvPr/>
        </p:nvSpPr>
        <p:spPr>
          <a:xfrm rot="10800000" flipH="1">
            <a:off x="3767327" y="2739262"/>
            <a:ext cx="907085" cy="687629"/>
          </a:xfrm>
          <a:prstGeom prst="bentArrow">
            <a:avLst>
              <a:gd name="adj1" fmla="val 25000"/>
              <a:gd name="adj2" fmla="val 2287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hnutá šipka 12"/>
          <p:cNvSpPr/>
          <p:nvPr/>
        </p:nvSpPr>
        <p:spPr>
          <a:xfrm rot="10800000" flipH="1">
            <a:off x="3767326" y="4781914"/>
            <a:ext cx="907085" cy="687629"/>
          </a:xfrm>
          <a:prstGeom prst="bentArrow">
            <a:avLst>
              <a:gd name="adj1" fmla="val 25000"/>
              <a:gd name="adj2" fmla="val 2287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2037284" y="4777046"/>
            <a:ext cx="51462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0462" lvl="5" indent="0">
              <a:buClr>
                <a:srgbClr val="7E93A5"/>
              </a:buClr>
              <a:buNone/>
              <a:defRPr/>
            </a:pPr>
            <a:endParaRPr lang="cs-CZ" sz="1100" dirty="0" smtClean="0">
              <a:solidFill>
                <a:srgbClr val="7E93A5"/>
              </a:solidFill>
            </a:endParaRPr>
          </a:p>
          <a:p>
            <a:pPr marL="2170462" lvl="5" indent="0">
              <a:buClr>
                <a:srgbClr val="7E93A5"/>
              </a:buClr>
              <a:buNone/>
              <a:defRPr/>
            </a:pPr>
            <a:r>
              <a:rPr lang="cs-CZ" sz="1100" dirty="0" smtClean="0">
                <a:solidFill>
                  <a:srgbClr val="7E93A5"/>
                </a:solidFill>
              </a:rPr>
              <a:t>IM </a:t>
            </a:r>
            <a:r>
              <a:rPr lang="cs-CZ" sz="1100" dirty="0">
                <a:solidFill>
                  <a:srgbClr val="7E93A5"/>
                </a:solidFill>
              </a:rPr>
              <a:t>obsahuje informace pro všechny partnery popisující požadavky na dokladování jednotlivých typů výdajů, způsobilost, požadavky na kontrolu, harmonogram kontroly a formuláře ke kontrole v AJ </a:t>
            </a:r>
            <a:endParaRPr lang="cs-CZ" sz="1100" b="1" dirty="0">
              <a:solidFill>
                <a:srgbClr val="7E9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683142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</a:rPr>
              <a:t>ImplemenationToolboxes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70462" lvl="5" indent="0">
              <a:spcBef>
                <a:spcPts val="0"/>
              </a:spcBef>
              <a:buNone/>
            </a:pPr>
            <a:endParaRPr lang="cs-CZ" sz="14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" y="1909554"/>
            <a:ext cx="2199081" cy="326960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153919" y="1415652"/>
            <a:ext cx="1900759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management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751868" y="1667868"/>
            <a:ext cx="29198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3"/>
            <a:r>
              <a:rPr lang="cs-CZ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Zlehčené </a:t>
            </a:r>
            <a:r>
              <a:rPr lang="cs-CZ" sz="1000" b="1" dirty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reportování</a:t>
            </a:r>
            <a:r>
              <a:rPr lang="de-AT" sz="1000" b="1" dirty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de-AT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</a:t>
            </a:r>
            <a:r>
              <a:rPr lang="cs-CZ" sz="1000" b="1" dirty="0" smtClean="0">
                <a:solidFill>
                  <a:srgbClr val="7E93A5"/>
                </a:solidFill>
                <a:latin typeface="Trebuchet MS" pitchFamily="34" charset="0"/>
                <a:cs typeface="Raleway"/>
                <a:sym typeface="Wingdings" panose="05000000000000000000" pitchFamily="2" charset="2"/>
              </a:rPr>
              <a:t> </a:t>
            </a:r>
            <a:r>
              <a:rPr lang="cs-CZ" sz="1000" dirty="0" smtClean="0"/>
              <a:t>U </a:t>
            </a:r>
            <a:r>
              <a:rPr lang="cs-CZ" sz="1000" dirty="0"/>
              <a:t>každého druhého</a:t>
            </a:r>
            <a:r>
              <a:rPr lang="en-US" sz="1000" dirty="0"/>
              <a:t> </a:t>
            </a:r>
            <a:r>
              <a:rPr lang="cs-CZ" sz="1000" dirty="0" err="1"/>
              <a:t>reportovacího</a:t>
            </a:r>
            <a:r>
              <a:rPr lang="cs-CZ" sz="1000" dirty="0"/>
              <a:t> období </a:t>
            </a:r>
            <a:r>
              <a:rPr lang="en-US" sz="1000" dirty="0" smtClean="0"/>
              <a:t>(</a:t>
            </a:r>
            <a:r>
              <a:rPr lang="cs-CZ" sz="1000" dirty="0" smtClean="0"/>
              <a:t>u </a:t>
            </a:r>
            <a:r>
              <a:rPr lang="cs-CZ" sz="1000" dirty="0"/>
              <a:t>PR</a:t>
            </a:r>
            <a:r>
              <a:rPr lang="en-US" sz="1000" dirty="0"/>
              <a:t> 2 a</a:t>
            </a:r>
            <a:r>
              <a:rPr lang="cs-CZ" sz="1000" dirty="0"/>
              <a:t> PR</a:t>
            </a:r>
            <a:r>
              <a:rPr lang="en-US" sz="1000" dirty="0"/>
              <a:t> 4 </a:t>
            </a:r>
            <a:r>
              <a:rPr lang="cs-CZ" sz="1000" dirty="0"/>
              <a:t>u projektu trvajícího</a:t>
            </a:r>
            <a:r>
              <a:rPr lang="en-US" sz="1000" dirty="0"/>
              <a:t> 6 </a:t>
            </a:r>
            <a:r>
              <a:rPr lang="cs-CZ" sz="1000" dirty="0"/>
              <a:t>období</a:t>
            </a:r>
            <a:r>
              <a:rPr lang="en-US" sz="1000" dirty="0"/>
              <a:t>) </a:t>
            </a:r>
            <a:r>
              <a:rPr lang="cs-CZ" sz="1000" dirty="0"/>
              <a:t>se od </a:t>
            </a:r>
            <a:r>
              <a:rPr lang="en-US" sz="1000" dirty="0"/>
              <a:t>LP</a:t>
            </a:r>
            <a:r>
              <a:rPr lang="cs-CZ" sz="1000" dirty="0"/>
              <a:t> vyžaduje, aby </a:t>
            </a:r>
            <a:r>
              <a:rPr lang="cs-CZ" sz="1000" dirty="0" smtClean="0"/>
              <a:t>odevzdal </a:t>
            </a:r>
            <a:r>
              <a:rPr lang="cs-CZ" sz="1000" dirty="0"/>
              <a:t>jen zjednodušené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cs-CZ" sz="1000" dirty="0" err="1"/>
              <a:t>rze</a:t>
            </a:r>
            <a:r>
              <a:rPr lang="en-US" sz="1000" dirty="0"/>
              <a:t> </a:t>
            </a:r>
            <a:r>
              <a:rPr lang="cs-CZ" sz="1000" dirty="0"/>
              <a:t>J</a:t>
            </a:r>
            <a:r>
              <a:rPr lang="en-US" sz="1000" dirty="0" err="1"/>
              <a:t>oint</a:t>
            </a:r>
            <a:r>
              <a:rPr lang="en-US" sz="1000" dirty="0"/>
              <a:t> progress report</a:t>
            </a:r>
            <a:r>
              <a:rPr lang="cs-CZ" sz="1000" dirty="0"/>
              <a:t>-u</a:t>
            </a:r>
            <a:r>
              <a:rPr lang="en-US" sz="1000" dirty="0"/>
              <a:t>. </a:t>
            </a:r>
            <a:r>
              <a:rPr lang="cs-CZ" sz="1000" dirty="0"/>
              <a:t>V těchto</a:t>
            </a:r>
            <a:r>
              <a:rPr lang="en-US" sz="1000" dirty="0"/>
              <a:t> “light” report</a:t>
            </a:r>
            <a:r>
              <a:rPr lang="cs-CZ" sz="1000" dirty="0"/>
              <a:t>ech</a:t>
            </a:r>
            <a:r>
              <a:rPr lang="en-US" sz="1000" dirty="0"/>
              <a:t> LP</a:t>
            </a:r>
            <a:r>
              <a:rPr lang="cs-CZ" sz="1000" dirty="0"/>
              <a:t> uvedou jen obecný popis vývoje projektu</a:t>
            </a:r>
            <a:r>
              <a:rPr lang="en-US" sz="1000" dirty="0"/>
              <a:t> a</a:t>
            </a:r>
            <a:r>
              <a:rPr lang="cs-CZ" sz="1000" dirty="0"/>
              <a:t> úspěchů</a:t>
            </a:r>
            <a:r>
              <a:rPr lang="en-US" sz="1000" dirty="0"/>
              <a:t> a </a:t>
            </a:r>
            <a:r>
              <a:rPr lang="en-US" sz="1000" dirty="0" err="1"/>
              <a:t>poten</a:t>
            </a:r>
            <a:r>
              <a:rPr lang="cs-CZ" sz="1000" dirty="0" err="1"/>
              <a:t>ciálních</a:t>
            </a:r>
            <a:r>
              <a:rPr lang="en-US" sz="1000" dirty="0"/>
              <a:t> </a:t>
            </a:r>
            <a:r>
              <a:rPr lang="en-US" sz="1000" dirty="0" err="1"/>
              <a:t>probl</a:t>
            </a:r>
            <a:r>
              <a:rPr lang="cs-CZ" sz="1000" dirty="0" err="1"/>
              <a:t>émů</a:t>
            </a:r>
            <a:r>
              <a:rPr lang="cs-CZ" sz="1000" dirty="0"/>
              <a:t>, </a:t>
            </a:r>
            <a:r>
              <a:rPr lang="cs-CZ" sz="1000" dirty="0" err="1"/>
              <a:t>kt</a:t>
            </a:r>
            <a:r>
              <a:rPr lang="cs-CZ" sz="1000" dirty="0"/>
              <a:t>. se objevily</a:t>
            </a:r>
            <a:r>
              <a:rPr lang="en-US" sz="1000" dirty="0"/>
              <a:t> </a:t>
            </a:r>
            <a:r>
              <a:rPr lang="cs-CZ" sz="1000" dirty="0"/>
              <a:t>– bez toho, že by museli v reportování zacházet do detailů (</a:t>
            </a:r>
            <a:r>
              <a:rPr lang="en-US" sz="1000" dirty="0"/>
              <a:t>a</a:t>
            </a:r>
            <a:r>
              <a:rPr lang="cs-CZ" sz="1000" dirty="0" err="1"/>
              <a:t>ktivit</a:t>
            </a:r>
            <a:r>
              <a:rPr lang="en-US" sz="1000" dirty="0"/>
              <a:t>, </a:t>
            </a:r>
            <a:r>
              <a:rPr lang="cs-CZ" sz="1000" dirty="0"/>
              <a:t>výstupů, </a:t>
            </a:r>
            <a:r>
              <a:rPr lang="cs-CZ" sz="1000" dirty="0" smtClean="0"/>
              <a:t>indikátorů)</a:t>
            </a:r>
            <a:r>
              <a:rPr lang="en-US" sz="1000" dirty="0"/>
              <a:t>. </a:t>
            </a:r>
            <a:endParaRPr lang="cs-CZ" dirty="0"/>
          </a:p>
        </p:txBody>
      </p:sp>
      <p:sp>
        <p:nvSpPr>
          <p:cNvPr id="20" name="Šipka doprava 19"/>
          <p:cNvSpPr/>
          <p:nvPr/>
        </p:nvSpPr>
        <p:spPr>
          <a:xfrm>
            <a:off x="4771506" y="2220279"/>
            <a:ext cx="931621" cy="72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3153919" y="3502058"/>
            <a:ext cx="1520846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finances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3" y="1731801"/>
            <a:ext cx="2385267" cy="17070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3" y="3858242"/>
            <a:ext cx="2872989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02413" y="962763"/>
            <a:ext cx="8683142" cy="5702732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cs-CZ" altLang="cs-CZ" sz="1600" b="1" u="sng" dirty="0" smtClean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cs-CZ" altLang="cs-CZ" sz="1600" b="1" u="sng" dirty="0">
                <a:solidFill>
                  <a:schemeClr val="accent1">
                    <a:lumMod val="50000"/>
                  </a:schemeClr>
                </a:solidFill>
              </a:rPr>
              <a:t>Programové dokumenty </a:t>
            </a: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</a:rPr>
              <a:t>ImplemenationToolboxes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170462" lvl="5" indent="0">
              <a:spcBef>
                <a:spcPts val="0"/>
              </a:spcBef>
              <a:buNone/>
            </a:pPr>
            <a:endParaRPr lang="cs-CZ" sz="1400" dirty="0">
              <a:solidFill>
                <a:srgbClr val="C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" y="1909554"/>
            <a:ext cx="2199081" cy="326960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153919" y="1415652"/>
            <a:ext cx="2105943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Project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communication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153919" y="3502058"/>
            <a:ext cx="1166583" cy="29298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eMS</a:t>
            </a:r>
            <a:r>
              <a:rPr lang="cs-CZ" sz="1400" b="1" u="sng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sz="1400" b="1" u="sng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toolbox</a:t>
            </a:r>
            <a:endParaRPr lang="cs-CZ" sz="1400" b="1" u="sng" dirty="0">
              <a:solidFill>
                <a:schemeClr val="accent1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43" y="1909554"/>
            <a:ext cx="3307367" cy="13412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43" y="4046314"/>
            <a:ext cx="3452159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6" y="1074404"/>
            <a:ext cx="8143103" cy="511553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4300" y="5722126"/>
            <a:ext cx="7945395" cy="60076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https://www.interreg-central.eu/Content.Node/documents/documents.html</a:t>
            </a:r>
            <a:r>
              <a:rPr lang="cs-CZ" sz="11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  <a:p>
            <a:endParaRPr lang="cs-CZ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653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Legislativa a dokumenty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65837" y="835231"/>
            <a:ext cx="4198925" cy="5314933"/>
          </a:xfrm>
          <a:prstGeom prst="rect">
            <a:avLst/>
          </a:prstGeom>
        </p:spPr>
        <p:txBody>
          <a:bodyPr>
            <a:noAutofit/>
          </a:bodyPr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b="1" dirty="0" smtClean="0">
                <a:solidFill>
                  <a:schemeClr val="accent1">
                    <a:lumMod val="50000"/>
                  </a:schemeClr>
                </a:solidFill>
              </a:rPr>
              <a:t>3) </a:t>
            </a:r>
            <a:r>
              <a:rPr lang="cs-CZ" altLang="cs-CZ" sz="1600" b="1" dirty="0">
                <a:solidFill>
                  <a:schemeClr val="accent1">
                    <a:lumMod val="50000"/>
                  </a:schemeClr>
                </a:solidFill>
              </a:rPr>
              <a:t>Národní dokumenty </a:t>
            </a: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Pokyny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pro příjemce ke kontrole (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vč. příloh)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cs-CZ" altLang="cs-CZ" sz="105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cs-CZ" altLang="cs-CZ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www.dotaceeu.cz/cs/Fondy-EU/2014-2020/Operacni-programy/OP-nadnarodni-spoluprace</a:t>
            </a:r>
            <a:endParaRPr lang="cs-CZ" altLang="cs-CZ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Náležitosti dokladování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+ Mzdové sazby typových pozic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100" dirty="0" smtClean="0">
              <a:solidFill>
                <a:schemeClr val="accent1">
                  <a:lumMod val="50000"/>
                </a:schemeClr>
              </a:solidFill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</a:t>
            </a:r>
            <a:r>
              <a:rPr lang="cs-CZ" altLang="cs-CZ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://www.crr.cz/cs/eus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r>
              <a:rPr lang="cs-CZ" altLang="cs-CZ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zákon </a:t>
            </a:r>
            <a:r>
              <a:rPr lang="cs-CZ" sz="1400" dirty="0">
                <a:solidFill>
                  <a:schemeClr val="accent1">
                    <a:lumMod val="50000"/>
                  </a:schemeClr>
                </a:solidFill>
              </a:rPr>
              <a:t>č. 134/2016 Sb.,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veřejných zakázek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Metod. </a:t>
            </a:r>
            <a:r>
              <a:rPr lang="cs-CZ" altLang="cs-CZ" sz="1400" dirty="0">
                <a:solidFill>
                  <a:schemeClr val="accent1">
                    <a:lumMod val="50000"/>
                  </a:schemeClr>
                </a:solidFill>
              </a:rPr>
              <a:t>pokyn pro zadávání </a:t>
            </a:r>
            <a:r>
              <a:rPr lang="cs-CZ" altLang="cs-CZ" sz="1400" dirty="0" smtClean="0">
                <a:solidFill>
                  <a:schemeClr val="accent1">
                    <a:lumMod val="50000"/>
                  </a:schemeClr>
                </a:solidFill>
              </a:rPr>
              <a:t>zakázek 2014-2020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altLang="cs-CZ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altLang="cs-CZ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62" y="1244510"/>
            <a:ext cx="4764938" cy="47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0"/>
          </p:nvPr>
        </p:nvSpPr>
        <p:spPr>
          <a:xfrm>
            <a:off x="192505" y="1163429"/>
            <a:ext cx="8571105" cy="4710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Časový harmonogram kontroly</a:t>
            </a:r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 marL="0" indent="0"/>
            <a:r>
              <a:rPr lang="cs-CZ" altLang="cs-CZ" sz="1800" dirty="0" smtClean="0"/>
              <a:t>CZ partneři předkládají výdaje ke kontrole </a:t>
            </a:r>
            <a:r>
              <a:rPr lang="cs-CZ" altLang="cs-CZ" sz="1800" b="1" dirty="0" smtClean="0"/>
              <a:t>zpravidla každých 6 měsíců, </a:t>
            </a:r>
            <a:r>
              <a:rPr lang="cs-CZ" altLang="cs-CZ" sz="1800" dirty="0" smtClean="0"/>
              <a:t>pokud nárokované výdaje partnera za dané </a:t>
            </a:r>
            <a:r>
              <a:rPr lang="cs-CZ" altLang="cs-CZ" sz="1800" dirty="0" err="1" smtClean="0"/>
              <a:t>reportovací</a:t>
            </a:r>
            <a:r>
              <a:rPr lang="cs-CZ" altLang="cs-CZ" sz="1800" dirty="0" smtClean="0"/>
              <a:t> období jsou </a:t>
            </a:r>
          </a:p>
          <a:p>
            <a:pPr marL="0" indent="0"/>
            <a:endParaRPr lang="cs-CZ" altLang="cs-CZ" sz="1800" dirty="0" smtClean="0"/>
          </a:p>
          <a:p>
            <a:pPr marL="0" indent="0"/>
            <a:r>
              <a:rPr lang="cs-CZ" altLang="cs-CZ" sz="2400" b="1" dirty="0" smtClean="0"/>
              <a:t>˃7.500 EUR</a:t>
            </a:r>
            <a:endParaRPr lang="cs-CZ" altLang="cs-CZ" sz="2400" b="1" dirty="0"/>
          </a:p>
          <a:p>
            <a:pPr marL="0" indent="0"/>
            <a:endParaRPr lang="cs-CZ" altLang="cs-CZ" sz="1800" dirty="0" smtClean="0"/>
          </a:p>
          <a:p>
            <a:pPr marL="0" indent="0"/>
            <a:r>
              <a:rPr lang="cs-CZ" altLang="cs-CZ" sz="1800" dirty="0" smtClean="0"/>
              <a:t>Bez ohledu na tento finanční limit musí příjemci předložit výdaje ke kontrole </a:t>
            </a:r>
            <a:r>
              <a:rPr lang="cs-CZ" altLang="cs-CZ" sz="1800" b="1" dirty="0" smtClean="0"/>
              <a:t>minimálně jednou do roka</a:t>
            </a:r>
            <a:r>
              <a:rPr lang="cs-CZ" altLang="cs-CZ" sz="1800" dirty="0" smtClean="0"/>
              <a:t>. </a:t>
            </a:r>
            <a:endParaRPr lang="cs-CZ" altLang="cs-CZ" sz="1800" b="1" dirty="0" smtClean="0"/>
          </a:p>
          <a:p>
            <a:pPr>
              <a:lnSpc>
                <a:spcPct val="80000"/>
              </a:lnSpc>
            </a:pPr>
            <a:endParaRPr lang="cs-CZ" altLang="cs-CZ" sz="2000" b="1" dirty="0" smtClean="0"/>
          </a:p>
          <a:p>
            <a:pPr>
              <a:lnSpc>
                <a:spcPct val="80000"/>
              </a:lnSpc>
            </a:pPr>
            <a:r>
              <a:rPr lang="cs-CZ" altLang="cs-CZ" sz="2000" b="1" u="sng" dirty="0" smtClean="0"/>
              <a:t>Lhůty</a:t>
            </a:r>
            <a:r>
              <a:rPr lang="cs-CZ" altLang="cs-CZ" sz="2000" b="1" dirty="0" smtClean="0"/>
              <a:t> </a:t>
            </a:r>
            <a:r>
              <a:rPr lang="cs-CZ" altLang="cs-CZ" sz="2000" b="1" dirty="0"/>
              <a:t>pro předkládání dokladů ke kontrole pro příjemce:</a:t>
            </a:r>
          </a:p>
          <a:p>
            <a:pPr>
              <a:lnSpc>
                <a:spcPct val="80000"/>
              </a:lnSpc>
            </a:pPr>
            <a:endParaRPr lang="cs-CZ" altLang="cs-CZ" sz="7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</a:t>
            </a:r>
            <a:r>
              <a:rPr lang="cs-CZ" altLang="cs-CZ" sz="1800" b="1" dirty="0"/>
              <a:t>do 15 dnů </a:t>
            </a:r>
            <a:r>
              <a:rPr lang="cs-CZ" altLang="cs-CZ" sz="1800" dirty="0"/>
              <a:t>po skončení </a:t>
            </a:r>
            <a:r>
              <a:rPr lang="cs-CZ" altLang="cs-CZ" sz="1800" dirty="0" err="1" smtClean="0"/>
              <a:t>reportovacího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období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		</a:t>
            </a:r>
            <a:r>
              <a:rPr lang="cs-CZ" altLang="cs-CZ" sz="1400" dirty="0"/>
              <a:t>např. </a:t>
            </a:r>
            <a:r>
              <a:rPr lang="cs-CZ" altLang="cs-CZ" sz="1400" dirty="0" err="1"/>
              <a:t>reportovací</a:t>
            </a:r>
            <a:r>
              <a:rPr lang="cs-CZ" altLang="cs-CZ" sz="1400" dirty="0"/>
              <a:t> období od. 1.1. až 30.6. – nutno předložit do 15.7.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/>
              <a:t>	Centrum má </a:t>
            </a:r>
            <a:r>
              <a:rPr lang="cs-CZ" altLang="cs-CZ" sz="1800" b="1" dirty="0"/>
              <a:t>60 dní </a:t>
            </a:r>
            <a:r>
              <a:rPr lang="cs-CZ" altLang="cs-CZ" sz="1800" dirty="0"/>
              <a:t>na kontrolu a vystavení certifikátu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LP </a:t>
            </a:r>
            <a:r>
              <a:rPr lang="cs-CZ" altLang="cs-CZ" sz="1800" dirty="0"/>
              <a:t>musí </a:t>
            </a:r>
            <a:r>
              <a:rPr lang="cs-CZ" altLang="cs-CZ" sz="1800" b="1" dirty="0"/>
              <a:t>do 3 měsíců </a:t>
            </a:r>
            <a:r>
              <a:rPr lang="cs-CZ" altLang="cs-CZ" sz="1800" dirty="0"/>
              <a:t>po skončení </a:t>
            </a:r>
            <a:r>
              <a:rPr lang="cs-CZ" altLang="cs-CZ" sz="1800" dirty="0" err="1"/>
              <a:t>reportovacího</a:t>
            </a:r>
            <a:r>
              <a:rPr lang="cs-CZ" altLang="cs-CZ" sz="1800" dirty="0"/>
              <a:t> období vložit souhrnnou zprávu za celý projekt a souhrnné výdaje do Monitorovacího systému.  </a:t>
            </a:r>
            <a:endParaRPr lang="cs-CZ" altLang="cs-CZ" sz="1800" dirty="0" smtClean="0"/>
          </a:p>
        </p:txBody>
      </p:sp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bg2">
                    <a:lumMod val="75000"/>
                  </a:schemeClr>
                </a:solidFill>
              </a:rPr>
              <a:t>Provádění Kontroly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 txBox="1">
            <a:spLocks noGrp="1"/>
          </p:cNvSpPr>
          <p:nvPr>
            <p:ph type="title"/>
          </p:nvPr>
        </p:nvSpPr>
        <p:spPr>
          <a:xfrm>
            <a:off x="-4762" y="199840"/>
            <a:ext cx="6607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2">
                    <a:lumMod val="75000"/>
                  </a:schemeClr>
                </a:solidFill>
              </a:rPr>
              <a:t>Provádění kontroly</a:t>
            </a:r>
            <a:r>
              <a:rPr lang="cs-CZ" sz="3200" b="1" dirty="0" smtClean="0">
                <a:solidFill>
                  <a:srgbClr val="000099"/>
                </a:solidFill>
              </a:rPr>
              <a:t> </a:t>
            </a:r>
            <a:endParaRPr lang="cs-CZ" sz="3200" b="1" dirty="0">
              <a:solidFill>
                <a:srgbClr val="000099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533702" y="1010653"/>
            <a:ext cx="534560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6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err="1" smtClean="0">
                <a:latin typeface="+mj-lt"/>
              </a:rPr>
              <a:t>Reportovací</a:t>
            </a:r>
            <a:r>
              <a:rPr lang="cs-CZ" sz="1400" dirty="0" smtClean="0">
                <a:latin typeface="+mj-lt"/>
              </a:rPr>
              <a:t> proces 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smtClean="0">
                <a:latin typeface="+mj-lt"/>
              </a:rPr>
              <a:t>viz kapitola B.1 </a:t>
            </a:r>
            <a:r>
              <a:rPr lang="cs-CZ" sz="1400" dirty="0" err="1" smtClean="0">
                <a:latin typeface="+mj-lt"/>
              </a:rPr>
              <a:t>Implementation</a:t>
            </a:r>
            <a:r>
              <a:rPr lang="cs-CZ" sz="1400" dirty="0" smtClean="0">
                <a:latin typeface="+mj-lt"/>
              </a:rPr>
              <a:t> </a:t>
            </a:r>
            <a:r>
              <a:rPr lang="cs-CZ" sz="1400" dirty="0" err="1" smtClean="0">
                <a:latin typeface="+mj-lt"/>
              </a:rPr>
              <a:t>manual</a:t>
            </a: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endParaRPr lang="cs-CZ" sz="1400" dirty="0" smtClean="0">
              <a:latin typeface="+mj-lt"/>
            </a:endParaRP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 smtClean="0">
                <a:latin typeface="+mj-lt"/>
              </a:rPr>
              <a:t>Předkládání </a:t>
            </a:r>
            <a:r>
              <a:rPr lang="cs-CZ" sz="1400" dirty="0">
                <a:latin typeface="+mj-lt"/>
              </a:rPr>
              <a:t>výdajů </a:t>
            </a:r>
            <a:r>
              <a:rPr lang="cs-CZ" sz="1400" dirty="0" smtClean="0">
                <a:latin typeface="+mj-lt"/>
              </a:rPr>
              <a:t>kontrolorovi uskutečňuje partner prostřednictvím monitorovacího systému </a:t>
            </a:r>
            <a:r>
              <a:rPr lang="cs-CZ" sz="1400" dirty="0" err="1" smtClean="0">
                <a:latin typeface="+mj-lt"/>
              </a:rPr>
              <a:t>eMS</a:t>
            </a:r>
            <a:r>
              <a:rPr lang="cs-CZ" sz="1400" dirty="0" smtClean="0">
                <a:latin typeface="+mj-lt"/>
              </a:rPr>
              <a:t>.</a:t>
            </a:r>
          </a:p>
          <a:p>
            <a:pPr defTabSz="913878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</a:pPr>
            <a:r>
              <a:rPr lang="cs-CZ" sz="1400" dirty="0">
                <a:latin typeface="+mj-lt"/>
              </a:rPr>
              <a:t>S</a:t>
            </a:r>
            <a:r>
              <a:rPr lang="cs-CZ" sz="1400" dirty="0" smtClean="0">
                <a:latin typeface="+mj-lt"/>
              </a:rPr>
              <a:t>ouvisející podpůrné dokumenty odevzdává v </a:t>
            </a:r>
            <a:r>
              <a:rPr lang="cs-CZ" sz="1400" dirty="0" err="1" smtClean="0">
                <a:latin typeface="+mj-lt"/>
              </a:rPr>
              <a:t>elektr</a:t>
            </a:r>
            <a:r>
              <a:rPr lang="cs-CZ" sz="1400" dirty="0" smtClean="0">
                <a:latin typeface="+mj-lt"/>
              </a:rPr>
              <a:t>. podobě nebo ve vytištěné podobě. </a:t>
            </a:r>
            <a:endParaRPr lang="cs-CZ" sz="1400" dirty="0">
              <a:latin typeface="+mj-lt"/>
            </a:endParaRPr>
          </a:p>
          <a:p>
            <a:endParaRPr lang="cs-CZ" sz="1400" dirty="0" smtClean="0">
              <a:latin typeface="+mj-lt"/>
            </a:endParaRPr>
          </a:p>
          <a:p>
            <a:endParaRPr lang="cs-CZ" sz="1400" dirty="0" smtClean="0">
              <a:latin typeface="+mj-lt"/>
            </a:endParaRPr>
          </a:p>
          <a:p>
            <a:endParaRPr lang="cs-CZ" sz="1400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cs-CZ" altLang="cs-CZ" sz="1400" dirty="0">
                <a:latin typeface="+mj-lt"/>
              </a:rPr>
              <a:t>Po předložení všech výdajů kontrolor </a:t>
            </a:r>
            <a:r>
              <a:rPr lang="cs-CZ" altLang="cs-CZ" sz="1400" dirty="0" smtClean="0">
                <a:latin typeface="+mj-lt"/>
              </a:rPr>
              <a:t>zpracuje kontrolní dokumenty:</a:t>
            </a:r>
            <a:endParaRPr lang="cs-CZ" altLang="cs-CZ" sz="1400" dirty="0">
              <a:latin typeface="+mj-lt"/>
            </a:endParaRPr>
          </a:p>
          <a:p>
            <a:pPr marL="685800" lvl="1">
              <a:buFontTx/>
              <a:buChar char="-"/>
            </a:pPr>
            <a:r>
              <a:rPr lang="cs-CZ" altLang="cs-CZ" sz="1400" dirty="0" err="1">
                <a:latin typeface="+mj-lt"/>
              </a:rPr>
              <a:t>Certificate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of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Expenditures</a:t>
            </a:r>
            <a:r>
              <a:rPr lang="cs-CZ" altLang="cs-CZ" sz="1400" dirty="0">
                <a:latin typeface="+mj-lt"/>
              </a:rPr>
              <a:t>, </a:t>
            </a:r>
            <a:r>
              <a:rPr lang="cs-CZ" altLang="cs-CZ" sz="1400" dirty="0" err="1">
                <a:latin typeface="+mj-lt"/>
              </a:rPr>
              <a:t>Control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Certificate</a:t>
            </a:r>
            <a:r>
              <a:rPr lang="cs-CZ" altLang="cs-CZ" sz="1400" dirty="0">
                <a:latin typeface="+mj-lt"/>
              </a:rPr>
              <a:t>, </a:t>
            </a:r>
            <a:r>
              <a:rPr lang="cs-CZ" altLang="cs-CZ" sz="1400" dirty="0" err="1">
                <a:latin typeface="+mj-lt"/>
              </a:rPr>
              <a:t>Control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err="1">
                <a:latin typeface="+mj-lt"/>
              </a:rPr>
              <a:t>Check</a:t>
            </a:r>
            <a:r>
              <a:rPr lang="cs-CZ" altLang="cs-CZ" sz="1400" dirty="0">
                <a:latin typeface="+mj-lt"/>
              </a:rPr>
              <a:t> </a:t>
            </a:r>
            <a:r>
              <a:rPr lang="cs-CZ" altLang="cs-CZ" sz="1400" dirty="0" smtClean="0">
                <a:latin typeface="+mj-lt"/>
              </a:rPr>
              <a:t>List</a:t>
            </a:r>
          </a:p>
          <a:p>
            <a:pPr marL="685800" lvl="1"/>
            <a:r>
              <a:rPr lang="cs-CZ" altLang="cs-CZ" sz="1400" dirty="0" smtClean="0">
                <a:latin typeface="+mj-lt"/>
              </a:rPr>
              <a:t>Kontrolní </a:t>
            </a:r>
            <a:r>
              <a:rPr lang="cs-CZ" altLang="cs-CZ" sz="1400" dirty="0">
                <a:latin typeface="+mj-lt"/>
              </a:rPr>
              <a:t>dokumenty jsou součástí Joint </a:t>
            </a:r>
            <a:r>
              <a:rPr lang="cs-CZ" altLang="cs-CZ" sz="1400" dirty="0" err="1">
                <a:latin typeface="+mj-lt"/>
              </a:rPr>
              <a:t>Progress</a:t>
            </a:r>
            <a:r>
              <a:rPr lang="cs-CZ" altLang="cs-CZ" sz="1400" dirty="0">
                <a:latin typeface="+mj-lt"/>
              </a:rPr>
              <a:t> Report, kterou předkládá </a:t>
            </a:r>
            <a:r>
              <a:rPr lang="cs-CZ" altLang="cs-CZ" sz="1400" dirty="0" err="1">
                <a:latin typeface="+mj-lt"/>
              </a:rPr>
              <a:t>leadpartner</a:t>
            </a:r>
            <a:r>
              <a:rPr lang="cs-CZ" altLang="cs-CZ" sz="1400" dirty="0">
                <a:latin typeface="+mj-lt"/>
              </a:rPr>
              <a:t> na JS</a:t>
            </a:r>
            <a:r>
              <a:rPr lang="cs-CZ" altLang="cs-CZ" sz="1400" dirty="0" smtClean="0">
                <a:latin typeface="+mj-lt"/>
              </a:rPr>
              <a:t>.</a:t>
            </a:r>
            <a:endParaRPr lang="cs-CZ" altLang="cs-CZ" sz="14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18" y="784615"/>
            <a:ext cx="3221705" cy="5477560"/>
          </a:xfrm>
          <a:prstGeom prst="rect">
            <a:avLst/>
          </a:prstGeom>
        </p:spPr>
      </p:pic>
      <p:sp>
        <p:nvSpPr>
          <p:cNvPr id="3" name="Šipka doprava se zářezem 2"/>
          <p:cNvSpPr/>
          <p:nvPr/>
        </p:nvSpPr>
        <p:spPr>
          <a:xfrm>
            <a:off x="3458990" y="187992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7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-4762" y="253700"/>
            <a:ext cx="66075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smtClean="0">
                <a:solidFill>
                  <a:schemeClr val="bg2">
                    <a:lumMod val="75000"/>
                  </a:schemeClr>
                </a:solidFill>
              </a:rPr>
              <a:t>Reportování </a:t>
            </a:r>
            <a:endParaRPr lang="cs-CZ" sz="2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66" y="770588"/>
            <a:ext cx="3347334" cy="5775158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53618" y="1307806"/>
            <a:ext cx="8706220" cy="990226"/>
          </a:xfrm>
        </p:spPr>
        <p:txBody>
          <a:bodyPr/>
          <a:lstStyle/>
          <a:p>
            <a:r>
              <a:rPr lang="cs-CZ" altLang="cs-CZ" sz="1600" b="1" dirty="0"/>
              <a:t>Reportování – </a:t>
            </a:r>
            <a:r>
              <a:rPr lang="cs-CZ" altLang="cs-CZ" sz="1600" b="1" dirty="0" smtClean="0"/>
              <a:t>pomůcky: </a:t>
            </a:r>
          </a:p>
          <a:p>
            <a:r>
              <a:rPr lang="cs-CZ" altLang="cs-CZ" sz="1600" b="1" dirty="0" err="1" smtClean="0"/>
              <a:t>videotutorials</a:t>
            </a:r>
            <a:r>
              <a:rPr lang="cs-CZ" altLang="cs-CZ" sz="1600" b="1" dirty="0" smtClean="0"/>
              <a:t> </a:t>
            </a:r>
            <a:r>
              <a:rPr lang="cs-CZ" altLang="cs-CZ" sz="1600" b="1" dirty="0"/>
              <a:t>na webu programu (</a:t>
            </a:r>
            <a:r>
              <a:rPr lang="cs-CZ" altLang="cs-CZ" sz="1600" b="1" dirty="0" err="1"/>
              <a:t>youtube</a:t>
            </a:r>
            <a:r>
              <a:rPr lang="cs-CZ" altLang="cs-CZ" sz="1600" b="1" dirty="0"/>
              <a:t>)</a:t>
            </a:r>
            <a:endParaRPr lang="cs-CZ" altLang="cs-CZ" sz="1600" dirty="0"/>
          </a:p>
          <a:p>
            <a:r>
              <a:rPr lang="cs-CZ" altLang="cs-CZ" sz="1600" b="1" dirty="0" err="1"/>
              <a:t>eMS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factsheets</a:t>
            </a:r>
            <a:r>
              <a:rPr lang="cs-CZ" altLang="cs-CZ" sz="1600" b="1" dirty="0"/>
              <a:t>, </a:t>
            </a:r>
          </a:p>
          <a:p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8" y="2232186"/>
            <a:ext cx="6728445" cy="603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" y="2996087"/>
            <a:ext cx="5125165" cy="1324160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4506728" y="44810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4075" y="5842670"/>
            <a:ext cx="5566826" cy="246821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https://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  <a:hlinkClick r:id="rId5"/>
              </a:rPr>
              <a:t>www.youtube.com/playlist?list=PLnfEQzGh-PuV7CHDVYde9xBGMpipPQfyN</a:t>
            </a:r>
            <a:r>
              <a:rPr lang="cs-CZ" sz="11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4129" y="149225"/>
            <a:ext cx="649805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výhoda programu</a:t>
            </a:r>
            <a:endParaRPr lang="de-AT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9653" y="2204215"/>
            <a:ext cx="7637942" cy="2029254"/>
          </a:xfrm>
        </p:spPr>
        <p:txBody>
          <a:bodyPr/>
          <a:lstStyle/>
          <a:p>
            <a:r>
              <a:rPr lang="cs-CZ" b="1" dirty="0" smtClean="0"/>
              <a:t>Do budoucna můžeme očekávat, že projekty/programy typu </a:t>
            </a:r>
            <a:r>
              <a:rPr lang="cs-CZ" b="1" dirty="0" err="1" smtClean="0"/>
              <a:t>Interreg</a:t>
            </a:r>
            <a:r>
              <a:rPr lang="cs-CZ" b="1" dirty="0" smtClean="0"/>
              <a:t> budou získávat v ČR na významu, jak po tematické, tak po finanční stránce. Souvisí to s poklesem zdrojů, které jsou nyní alokovány na národní tematické operační programy.</a:t>
            </a:r>
          </a:p>
          <a:p>
            <a:r>
              <a:rPr lang="cs-CZ" b="1" dirty="0" smtClean="0"/>
              <a:t> </a:t>
            </a:r>
          </a:p>
          <a:p>
            <a:endParaRPr lang="en-GB" b="1" dirty="0"/>
          </a:p>
        </p:txBody>
      </p:sp>
      <p:sp>
        <p:nvSpPr>
          <p:cNvPr id="11" name="Rechteck 25"/>
          <p:cNvSpPr/>
          <p:nvPr/>
        </p:nvSpPr>
        <p:spPr>
          <a:xfrm>
            <a:off x="1102659" y="1274354"/>
            <a:ext cx="6793109" cy="612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lang="cs-CZ" dirty="0" smtClean="0">
                <a:solidFill>
                  <a:prstClr val="white"/>
                </a:solidFill>
                <a:latin typeface="Trebuchet MS"/>
              </a:rPr>
              <a:t>V dalším programovém období mají být ze zdrojů EU ve větší míře podpořeny měkké projekty.</a:t>
            </a:r>
            <a:r>
              <a:rPr lang="cs-CZ" noProof="0" dirty="0" smtClean="0">
                <a:solidFill>
                  <a:prstClr val="white"/>
                </a:solidFill>
                <a:latin typeface="Trebuchet MS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4109" y="4312900"/>
            <a:ext cx="7569697" cy="1416708"/>
          </a:xfrm>
        </p:spPr>
        <p:txBody>
          <a:bodyPr/>
          <a:lstStyle/>
          <a:p>
            <a:r>
              <a:rPr lang="cs-CZ" b="1" dirty="0" smtClean="0"/>
              <a:t>Znamená to, že ti, kdo se v současnosti do projektů neinvestičního typu zapojují, získávají konkurenční výhodu oproti ostatním.</a:t>
            </a:r>
          </a:p>
          <a:p>
            <a:r>
              <a:rPr lang="cs-CZ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66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smluv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72995" y="1124465"/>
            <a:ext cx="8686843" cy="5214551"/>
          </a:xfrm>
        </p:spPr>
        <p:txBody>
          <a:bodyPr/>
          <a:lstStyle/>
          <a:p>
            <a:r>
              <a:rPr lang="cs-CZ" sz="2000" dirty="0" smtClean="0"/>
              <a:t>Zákon č. 340/2015 Sb. – zákon o registru smluv ukládá </a:t>
            </a:r>
            <a:r>
              <a:rPr lang="cs-CZ" sz="2000" b="1" dirty="0" smtClean="0"/>
              <a:t>povinnost</a:t>
            </a:r>
            <a:r>
              <a:rPr lang="cs-CZ" sz="2000" dirty="0" smtClean="0"/>
              <a:t>:</a:t>
            </a:r>
          </a:p>
          <a:p>
            <a:endParaRPr lang="cs-CZ" sz="100" dirty="0"/>
          </a:p>
          <a:p>
            <a:r>
              <a:rPr lang="cs-CZ" sz="2000" dirty="0"/>
              <a:t>Prostřednictvím registru smluv </a:t>
            </a:r>
            <a:r>
              <a:rPr lang="cs-CZ" sz="2000" dirty="0" smtClean="0"/>
              <a:t>uveřejnit </a:t>
            </a:r>
            <a:r>
              <a:rPr lang="cs-CZ" sz="2000" dirty="0"/>
              <a:t>soukromoprávní </a:t>
            </a:r>
            <a:r>
              <a:rPr lang="cs-CZ" sz="2000" dirty="0" smtClean="0"/>
              <a:t>smlouvu, </a:t>
            </a:r>
            <a:r>
              <a:rPr lang="cs-CZ" sz="2000" dirty="0"/>
              <a:t>jakož i </a:t>
            </a:r>
            <a:r>
              <a:rPr lang="cs-CZ" sz="2000" dirty="0" smtClean="0"/>
              <a:t>smlouvu </a:t>
            </a:r>
            <a:r>
              <a:rPr lang="cs-CZ" sz="2000" dirty="0"/>
              <a:t>o poskytnutí dotace nebo návratné </a:t>
            </a:r>
            <a:r>
              <a:rPr lang="cs-CZ" sz="2000" dirty="0" smtClean="0"/>
              <a:t>finanční </a:t>
            </a:r>
            <a:r>
              <a:rPr lang="cs-CZ" sz="2000" dirty="0"/>
              <a:t>výpomoci, jejíž stranou </a:t>
            </a:r>
            <a:r>
              <a:rPr lang="cs-CZ" sz="2000" dirty="0" smtClean="0"/>
              <a:t>jsou subjekty uvedeny </a:t>
            </a:r>
            <a:r>
              <a:rPr lang="cs-CZ" sz="2000" b="1" dirty="0"/>
              <a:t>§ </a:t>
            </a:r>
            <a:r>
              <a:rPr lang="cs-CZ" sz="2000" b="1" dirty="0" smtClean="0"/>
              <a:t>2 odst. 1:</a:t>
            </a:r>
          </a:p>
          <a:p>
            <a:r>
              <a:rPr lang="cs-CZ" sz="1100" b="1" dirty="0"/>
              <a:t>a)</a:t>
            </a:r>
            <a:r>
              <a:rPr lang="cs-CZ" sz="1100" dirty="0"/>
              <a:t> Česká republika,</a:t>
            </a:r>
          </a:p>
          <a:p>
            <a:r>
              <a:rPr lang="cs-CZ" sz="1100" b="1" dirty="0"/>
              <a:t>b)</a:t>
            </a:r>
            <a:r>
              <a:rPr lang="cs-CZ" sz="1100" dirty="0"/>
              <a:t> územní samosprávný celek, včetně městské části nebo městského obvodu územně členěného statutárního města nebo městské části hlavního města Prahy,</a:t>
            </a:r>
          </a:p>
          <a:p>
            <a:r>
              <a:rPr lang="cs-CZ" sz="1100" b="1" dirty="0"/>
              <a:t>c)</a:t>
            </a:r>
            <a:r>
              <a:rPr lang="cs-CZ" sz="1100" dirty="0"/>
              <a:t> státní příspěvková organizace,</a:t>
            </a:r>
          </a:p>
          <a:p>
            <a:r>
              <a:rPr lang="cs-CZ" sz="1100" b="1" dirty="0"/>
              <a:t>d)</a:t>
            </a:r>
            <a:r>
              <a:rPr lang="cs-CZ" sz="1100" dirty="0"/>
              <a:t> státní fond,</a:t>
            </a:r>
          </a:p>
          <a:p>
            <a:r>
              <a:rPr lang="cs-CZ" sz="1100" b="1" dirty="0"/>
              <a:t>e)</a:t>
            </a:r>
            <a:r>
              <a:rPr lang="cs-CZ" sz="1100" dirty="0"/>
              <a:t> veřejná výzkumná instituce nebo veřejná vysoká škola,</a:t>
            </a:r>
          </a:p>
          <a:p>
            <a:r>
              <a:rPr lang="cs-CZ" sz="1100" b="1" dirty="0"/>
              <a:t>f)</a:t>
            </a:r>
            <a:r>
              <a:rPr lang="cs-CZ" sz="1100" dirty="0"/>
              <a:t> dobrovolný svazek obcí,</a:t>
            </a:r>
          </a:p>
          <a:p>
            <a:r>
              <a:rPr lang="cs-CZ" sz="1100" b="1" dirty="0"/>
              <a:t>g)</a:t>
            </a:r>
            <a:r>
              <a:rPr lang="cs-CZ" sz="1100" dirty="0"/>
              <a:t> regionální rada regionu soudržnosti,</a:t>
            </a:r>
          </a:p>
          <a:p>
            <a:r>
              <a:rPr lang="cs-CZ" sz="1100" b="1" dirty="0"/>
              <a:t>h)</a:t>
            </a:r>
            <a:r>
              <a:rPr lang="cs-CZ" sz="1100" dirty="0"/>
              <a:t> příspěvková organizace územního samosprávného celku,</a:t>
            </a:r>
          </a:p>
          <a:p>
            <a:r>
              <a:rPr lang="cs-CZ" sz="1100" b="1" dirty="0"/>
              <a:t>i)</a:t>
            </a:r>
            <a:r>
              <a:rPr lang="cs-CZ" sz="1100" dirty="0"/>
              <a:t> ústav založený státem nebo územním samosprávným celkem,</a:t>
            </a:r>
          </a:p>
          <a:p>
            <a:r>
              <a:rPr lang="cs-CZ" sz="1100" b="1" dirty="0"/>
              <a:t>j)</a:t>
            </a:r>
            <a:r>
              <a:rPr lang="cs-CZ" sz="1100" dirty="0"/>
              <a:t> obecně prospěšná společnost založená státem nebo územním samosprávným celkem,</a:t>
            </a:r>
          </a:p>
          <a:p>
            <a:r>
              <a:rPr lang="cs-CZ" sz="1100" b="1" dirty="0"/>
              <a:t>k)</a:t>
            </a:r>
            <a:r>
              <a:rPr lang="cs-CZ" sz="1100" dirty="0"/>
              <a:t> státní podnik nebo národní podnik,</a:t>
            </a:r>
          </a:p>
          <a:p>
            <a:r>
              <a:rPr lang="cs-CZ" sz="1100" b="1" dirty="0"/>
              <a:t>l)</a:t>
            </a:r>
            <a:r>
              <a:rPr lang="cs-CZ" sz="1100" dirty="0"/>
              <a:t> zdravotní pojišťovna,</a:t>
            </a:r>
          </a:p>
          <a:p>
            <a:r>
              <a:rPr lang="cs-CZ" sz="1100" b="1" dirty="0"/>
              <a:t>m)</a:t>
            </a:r>
            <a:r>
              <a:rPr lang="cs-CZ" sz="1100" dirty="0"/>
              <a:t> Český rozhlas nebo Česká televize, nebo</a:t>
            </a:r>
          </a:p>
          <a:p>
            <a:r>
              <a:rPr lang="cs-CZ" sz="1100" b="1" dirty="0"/>
              <a:t>n)</a:t>
            </a:r>
            <a:r>
              <a:rPr lang="cs-CZ" sz="1100" dirty="0"/>
              <a:t> právnická osoba, v níž má stát nebo územní samosprávný celek sám nebo s jinými územními samosprávnými celky většinovou majetkovou účast, a to i prostřednictvím jiné právnické osoby.</a:t>
            </a:r>
          </a:p>
          <a:p>
            <a:r>
              <a:rPr lang="cs-CZ" sz="2000" dirty="0" smtClean="0"/>
              <a:t>A nevztahuje se na ni jedna z výjimek uvedena v </a:t>
            </a:r>
            <a:r>
              <a:rPr lang="cs-CZ" sz="2000" b="1" dirty="0"/>
              <a:t>§ </a:t>
            </a:r>
            <a:r>
              <a:rPr lang="cs-CZ" sz="2000" b="1" dirty="0" smtClean="0"/>
              <a:t>3 </a:t>
            </a:r>
            <a:r>
              <a:rPr lang="cs-CZ" sz="2000" b="1" dirty="0"/>
              <a:t>odst. </a:t>
            </a:r>
            <a:r>
              <a:rPr lang="cs-CZ" sz="2000" b="1" dirty="0" smtClean="0"/>
              <a:t>2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23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Registr smluv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72995" y="1124465"/>
            <a:ext cx="8835081" cy="5214551"/>
          </a:xfrm>
        </p:spPr>
        <p:txBody>
          <a:bodyPr/>
          <a:lstStyle/>
          <a:p>
            <a:r>
              <a:rPr lang="cs-CZ" sz="1800" dirty="0" smtClean="0"/>
              <a:t>V registru smluv je třeba zveřejnit smlouvy a objednávky včetně jejich dodatků s hodnotou:</a:t>
            </a:r>
          </a:p>
          <a:p>
            <a:endParaRPr lang="cs-CZ" sz="800" b="1" dirty="0"/>
          </a:p>
          <a:p>
            <a:r>
              <a:rPr lang="cs-CZ" sz="1800" b="1" dirty="0" smtClean="0"/>
              <a:t>		50 000,- Kč a vyšší bez DPH</a:t>
            </a:r>
          </a:p>
          <a:p>
            <a:endParaRPr lang="cs-CZ" sz="1200" b="1" dirty="0" smtClean="0"/>
          </a:p>
          <a:p>
            <a:r>
              <a:rPr lang="cs-CZ" sz="1800" dirty="0" smtClean="0"/>
              <a:t>Český vedoucí partner </a:t>
            </a:r>
            <a:r>
              <a:rPr lang="cs-CZ" sz="1800" b="1" dirty="0" smtClean="0"/>
              <a:t>uveřejní v registru smluv </a:t>
            </a:r>
            <a:r>
              <a:rPr lang="cs-CZ" sz="1800" b="1" dirty="0" err="1" smtClean="0"/>
              <a:t>Subsidy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contract</a:t>
            </a:r>
            <a:r>
              <a:rPr lang="cs-CZ" sz="1800" b="1" dirty="0" smtClean="0"/>
              <a:t> (případně dodatky) </a:t>
            </a:r>
            <a:r>
              <a:rPr lang="cs-CZ" sz="1800" dirty="0" smtClean="0"/>
              <a:t>uzavřeny mezi ním a řídícím orgánem programu.</a:t>
            </a:r>
          </a:p>
          <a:p>
            <a:endParaRPr lang="cs-CZ" sz="1800" dirty="0"/>
          </a:p>
          <a:p>
            <a:r>
              <a:rPr lang="cs-CZ" sz="1800" dirty="0" smtClean="0"/>
              <a:t>Smlouvy a objednávky je třeba zveřejnit v registru smluv </a:t>
            </a:r>
            <a:r>
              <a:rPr lang="cs-CZ" sz="1800" b="1" dirty="0" smtClean="0"/>
              <a:t>do 30 dní </a:t>
            </a:r>
            <a:r>
              <a:rPr lang="cs-CZ" sz="1800" dirty="0" smtClean="0"/>
              <a:t>od jejich uzavření. Podle </a:t>
            </a:r>
            <a:r>
              <a:rPr lang="cs-CZ" sz="1800" dirty="0"/>
              <a:t>§6 nabývá smlouva účinnosti nejdříve dnem zveřejnění</a:t>
            </a:r>
            <a:r>
              <a:rPr lang="cs-CZ" sz="1800" dirty="0" smtClean="0"/>
              <a:t>.</a:t>
            </a:r>
          </a:p>
          <a:p>
            <a:endParaRPr lang="cs-CZ" sz="1800" dirty="0"/>
          </a:p>
          <a:p>
            <a:r>
              <a:rPr lang="cs-CZ" sz="1800" dirty="0" smtClean="0"/>
              <a:t>Nebyla-li </a:t>
            </a:r>
            <a:r>
              <a:rPr lang="cs-CZ" sz="1800" dirty="0"/>
              <a:t>smlouva zveřejněna prostřednictvím registru smluv ani do 3 měsíců ode dne, kdy byla uzavřena, je podle ustanovení § 7 tohoto zákona smlouva </a:t>
            </a:r>
            <a:r>
              <a:rPr lang="cs-CZ" sz="1800" b="1" dirty="0"/>
              <a:t>zrušena od počátku.</a:t>
            </a:r>
            <a:r>
              <a:rPr lang="cs-CZ" sz="1800" dirty="0"/>
              <a:t> V takovém případě budou jakékoliv výdaje vynaložené v souvislosti s takovou smlouvou považovány za </a:t>
            </a:r>
            <a:r>
              <a:rPr lang="cs-CZ" sz="1800" b="1" dirty="0"/>
              <a:t>nezpůsobilé</a:t>
            </a:r>
            <a:r>
              <a:rPr lang="cs-CZ" sz="1800" dirty="0"/>
              <a:t>.</a:t>
            </a:r>
          </a:p>
          <a:p>
            <a:endParaRPr lang="cs-CZ" sz="1600" dirty="0" smtClean="0"/>
          </a:p>
          <a:p>
            <a:r>
              <a:rPr lang="cs-CZ" sz="2000" dirty="0"/>
              <a:t>Více na: </a:t>
            </a:r>
            <a:r>
              <a:rPr lang="cs-CZ" sz="2000" dirty="0">
                <a:hlinkClick r:id="rId2"/>
              </a:rPr>
              <a:t>https://smlouvy.gov.cz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  <a:endParaRPr lang="cs-CZ" sz="2000" dirty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178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0931"/>
            <a:ext cx="4104456" cy="504056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Veřejná podpora</a:t>
            </a:r>
            <a:endParaRPr lang="cs-CZ" sz="24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210065" y="1285103"/>
            <a:ext cx="8723870" cy="4683211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Projekty nesmí získat nedovolenou veřejnou podporu (přímou nebo přenesenou)</a:t>
            </a: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status příjemce není podstatný, důležité jsou aktivity v rámci projektu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v případě, že bude příjemce v rámci projektu realizovat aktivity, které budou považovány za nedovolenou veřejnou podporu – podpora v rámci režimu de </a:t>
            </a:r>
            <a:r>
              <a:rPr lang="cs-CZ" sz="1800" dirty="0" err="1">
                <a:solidFill>
                  <a:schemeClr val="tx1"/>
                </a:solidFill>
              </a:rPr>
              <a:t>minimis</a:t>
            </a:r>
            <a:r>
              <a:rPr lang="cs-CZ" sz="1800" dirty="0">
                <a:solidFill>
                  <a:schemeClr val="tx1"/>
                </a:solidFill>
              </a:rPr>
              <a:t> (max. 200tis EUR za poslední 3 účetní roky)</a:t>
            </a: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>
                <a:solidFill>
                  <a:schemeClr val="tx1"/>
                </a:solidFill>
              </a:rPr>
              <a:t>s projektovou žádostí musí každý žadatel dodat i „Project/</a:t>
            </a:r>
            <a:r>
              <a:rPr lang="cs-CZ" sz="1800" dirty="0" err="1">
                <a:solidFill>
                  <a:schemeClr val="tx1"/>
                </a:solidFill>
              </a:rPr>
              <a:t>Lead</a:t>
            </a:r>
            <a:r>
              <a:rPr lang="cs-CZ" sz="1800" dirty="0">
                <a:solidFill>
                  <a:schemeClr val="tx1"/>
                </a:solidFill>
              </a:rPr>
              <a:t> partner </a:t>
            </a:r>
            <a:r>
              <a:rPr lang="cs-CZ" sz="1800" dirty="0" err="1">
                <a:solidFill>
                  <a:schemeClr val="tx1"/>
                </a:solidFill>
              </a:rPr>
              <a:t>Declaration</a:t>
            </a:r>
            <a:r>
              <a:rPr lang="cs-CZ" sz="1800" dirty="0">
                <a:solidFill>
                  <a:schemeClr val="tx1"/>
                </a:solidFill>
              </a:rPr>
              <a:t> and </a:t>
            </a:r>
            <a:r>
              <a:rPr lang="cs-CZ" sz="1800" dirty="0" err="1">
                <a:solidFill>
                  <a:schemeClr val="tx1"/>
                </a:solidFill>
              </a:rPr>
              <a:t>State</a:t>
            </a:r>
            <a:r>
              <a:rPr lang="cs-CZ" sz="1800" dirty="0">
                <a:solidFill>
                  <a:schemeClr val="tx1"/>
                </a:solidFill>
              </a:rPr>
              <a:t> Aid </a:t>
            </a:r>
            <a:r>
              <a:rPr lang="cs-CZ" sz="1800" dirty="0" err="1">
                <a:solidFill>
                  <a:schemeClr val="tx1"/>
                </a:solidFill>
              </a:rPr>
              <a:t>declaration</a:t>
            </a:r>
            <a:r>
              <a:rPr lang="cs-CZ" sz="1800" dirty="0">
                <a:solidFill>
                  <a:schemeClr val="tx1"/>
                </a:solidFill>
              </a:rPr>
              <a:t>“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1124743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9189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spolupráce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Tel: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Em</a:t>
            </a:r>
            <a:r>
              <a:rPr lang="de-DE" altLang="de-DE" sz="1600" dirty="0" err="1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ail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Obráze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3744417" cy="80364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 </a:t>
            </a:r>
            <a:r>
              <a:rPr lang="cs-CZ" dirty="0" err="1" smtClean="0">
                <a:solidFill>
                  <a:srgbClr val="000000"/>
                </a:solidFill>
              </a:rPr>
              <a:t>iI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0" y="2560345"/>
            <a:ext cx="871296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00" lvl="3"/>
            <a:endParaRPr lang="cs-CZ" sz="1800" dirty="0"/>
          </a:p>
          <a:p>
            <a:pPr marL="360000" lvl="3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rgbClr val="7E93A5"/>
                </a:solidFill>
                <a:cs typeface="Raleway"/>
              </a:rPr>
              <a:t>Zvýhodněné </a:t>
            </a:r>
            <a:r>
              <a:rPr lang="cs-CZ" sz="1800" b="1" dirty="0">
                <a:solidFill>
                  <a:srgbClr val="7E93A5"/>
                </a:solidFill>
                <a:cs typeface="Raleway"/>
              </a:rPr>
              <a:t>využití metody 1720 </a:t>
            </a:r>
            <a:r>
              <a:rPr lang="de-AT" sz="1800" b="1" dirty="0">
                <a:solidFill>
                  <a:srgbClr val="7E93A5"/>
                </a:solidFill>
                <a:cs typeface="Raleway"/>
                <a:sym typeface="Wingdings" panose="05000000000000000000" pitchFamily="2" charset="2"/>
              </a:rPr>
              <a:t></a:t>
            </a:r>
            <a:r>
              <a:rPr lang="cs-CZ" sz="1800" b="1" dirty="0">
                <a:solidFill>
                  <a:srgbClr val="7E93A5"/>
                </a:solidFill>
                <a:cs typeface="Raleway"/>
                <a:sym typeface="Wingdings" panose="05000000000000000000" pitchFamily="2" charset="2"/>
              </a:rPr>
              <a:t> </a:t>
            </a:r>
            <a:r>
              <a:rPr lang="en-GB" sz="1800" dirty="0"/>
              <a:t>“Omnibus </a:t>
            </a:r>
            <a:r>
              <a:rPr lang="cs-CZ" sz="1800" dirty="0"/>
              <a:t>nařízení</a:t>
            </a:r>
            <a:r>
              <a:rPr lang="en-GB" sz="1800" dirty="0"/>
              <a:t>” [</a:t>
            </a:r>
            <a:r>
              <a:rPr lang="cs-CZ" sz="1800" dirty="0"/>
              <a:t>Nařízení</a:t>
            </a:r>
            <a:r>
              <a:rPr lang="en-GB" sz="1800" dirty="0"/>
              <a:t> (EU, </a:t>
            </a:r>
            <a:r>
              <a:rPr lang="en-GB" sz="1800" dirty="0" err="1"/>
              <a:t>Euratom</a:t>
            </a:r>
            <a:r>
              <a:rPr lang="en-GB" sz="1800" dirty="0"/>
              <a:t>) No 2018/1046] </a:t>
            </a:r>
            <a:r>
              <a:rPr lang="cs-CZ" sz="1800" dirty="0"/>
              <a:t>zveřejněné v</a:t>
            </a:r>
            <a:r>
              <a:rPr lang="en-GB" sz="1800" dirty="0"/>
              <a:t> Official Journal of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GB" sz="1800" dirty="0"/>
              <a:t>EU</a:t>
            </a:r>
            <a:r>
              <a:rPr lang="cs-CZ" sz="1800" dirty="0"/>
              <a:t>; vstoupilo v platnost </a:t>
            </a:r>
            <a:r>
              <a:rPr lang="en-GB" sz="1800" dirty="0"/>
              <a:t>2</a:t>
            </a:r>
            <a:r>
              <a:rPr lang="cs-CZ" sz="1800" dirty="0"/>
              <a:t>.</a:t>
            </a:r>
            <a:r>
              <a:rPr lang="en-GB" sz="1800" dirty="0"/>
              <a:t> </a:t>
            </a:r>
            <a:r>
              <a:rPr lang="cs-CZ" sz="1800" dirty="0"/>
              <a:t>srpna</a:t>
            </a:r>
            <a:r>
              <a:rPr lang="en-GB" sz="1800" dirty="0"/>
              <a:t> 2018</a:t>
            </a:r>
            <a:r>
              <a:rPr lang="cs-CZ" sz="1800" dirty="0"/>
              <a:t>. Týká se výpočtu mzdových výdajů, a to na </a:t>
            </a:r>
            <a:r>
              <a:rPr lang="cs-CZ" sz="1800" dirty="0" smtClean="0"/>
              <a:t>základě </a:t>
            </a:r>
            <a:r>
              <a:rPr lang="cs-CZ" sz="1800" dirty="0"/>
              <a:t>nového přístupu, díky kterému je</a:t>
            </a:r>
            <a:r>
              <a:rPr lang="en-US" sz="1800" dirty="0"/>
              <a:t> “</a:t>
            </a:r>
            <a:r>
              <a:rPr lang="cs-CZ" sz="1800" dirty="0"/>
              <a:t>metoda </a:t>
            </a:r>
            <a:r>
              <a:rPr lang="en-US" sz="1800" dirty="0"/>
              <a:t>172</a:t>
            </a:r>
            <a:r>
              <a:rPr lang="cs-CZ" sz="1800" dirty="0"/>
              <a:t>0</a:t>
            </a:r>
            <a:r>
              <a:rPr lang="en-US" sz="1800" dirty="0"/>
              <a:t>” </a:t>
            </a:r>
            <a:r>
              <a:rPr lang="cs-CZ" sz="1800" dirty="0"/>
              <a:t>zajímavější a výhodnější pro </a:t>
            </a:r>
            <a:r>
              <a:rPr lang="cs-CZ" sz="1800" dirty="0" smtClean="0"/>
              <a:t>příjemce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220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4001659" cy="80364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IV. 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79511" y="836712"/>
            <a:ext cx="8712969" cy="534052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3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6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  <a:sym typeface="Wingdings" panose="05000000000000000000" pitchFamily="2" charset="2"/>
            </a:endParaRPr>
          </a:p>
          <a:p>
            <a:pPr marL="360000" lvl="3" indent="-342900">
              <a:buFont typeface="Wingdings" panose="05000000000000000000" pitchFamily="2" charset="2"/>
              <a:buChar char="§"/>
            </a:pPr>
            <a:r>
              <a:rPr lang="cs-CZ" dirty="0" smtClean="0"/>
              <a:t>V čem spočívá měna podle Omnibus:</a:t>
            </a:r>
            <a:endParaRPr lang="cs-CZ" dirty="0"/>
          </a:p>
          <a:p>
            <a:r>
              <a:rPr lang="cs-CZ" sz="1600" dirty="0" smtClean="0"/>
              <a:t>Personál pracující na částeční úvazek s </a:t>
            </a:r>
            <a:r>
              <a:rPr lang="cs-CZ" sz="1600" i="1" dirty="0" err="1" smtClean="0"/>
              <a:t>flexible</a:t>
            </a:r>
            <a:r>
              <a:rPr lang="cs-CZ" sz="1600" dirty="0" smtClean="0"/>
              <a:t> (tj. pružným) počtem odpracovaných hodin za měsíc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→→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/>
              <a:t>K</a:t>
            </a:r>
            <a:r>
              <a:rPr lang="cs-CZ" sz="1600" dirty="0" smtClean="0"/>
              <a:t>apitola byla změněna tak, aby zahrnovala možnost</a:t>
            </a:r>
            <a:r>
              <a:rPr lang="en-US" sz="1600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1) Uplatnit</a:t>
            </a:r>
            <a:r>
              <a:rPr lang="en-US" sz="1600" dirty="0" smtClean="0"/>
              <a:t> </a:t>
            </a:r>
            <a:r>
              <a:rPr lang="cs-CZ" sz="1600" dirty="0" smtClean="0"/>
              <a:t>odpovídající</a:t>
            </a:r>
            <a:r>
              <a:rPr lang="en-US" sz="1600" dirty="0" smtClean="0"/>
              <a:t> </a:t>
            </a:r>
            <a:r>
              <a:rPr lang="en-US" sz="1600" i="1" dirty="0" smtClean="0"/>
              <a:t>pro-rata</a:t>
            </a:r>
            <a:r>
              <a:rPr lang="en-US" sz="1600" dirty="0" smtClean="0"/>
              <a:t> </a:t>
            </a:r>
            <a:r>
              <a:rPr lang="cs-CZ" sz="1600" dirty="0" smtClean="0"/>
              <a:t>(poměrným dílem) z objemu </a:t>
            </a:r>
            <a:r>
              <a:rPr lang="en-US" sz="1600" dirty="0" smtClean="0"/>
              <a:t>1.720 </a:t>
            </a:r>
            <a:r>
              <a:rPr lang="cs-CZ" sz="1600" dirty="0" smtClean="0"/>
              <a:t>hodin</a:t>
            </a:r>
            <a:r>
              <a:rPr lang="en-US" sz="1600" dirty="0" smtClean="0"/>
              <a:t> </a:t>
            </a:r>
            <a:r>
              <a:rPr lang="cs-CZ" sz="1600" dirty="0" smtClean="0"/>
              <a:t>pro jednotlivce zaměstnaného příjemcem na bázi částečného úvazku anebo omezeného počtu hodin </a:t>
            </a:r>
            <a:r>
              <a:rPr lang="en-US" sz="1600" dirty="0" smtClean="0"/>
              <a:t>a </a:t>
            </a:r>
            <a:r>
              <a:rPr lang="cs-CZ" sz="1600" dirty="0" smtClean="0"/>
              <a:t>pracujícího na částeční úvazek pro projekt </a:t>
            </a:r>
          </a:p>
          <a:p>
            <a:pPr marL="285750" indent="-285750">
              <a:buFontTx/>
              <a:buChar char="-"/>
            </a:pPr>
            <a:r>
              <a:rPr lang="cs-CZ" sz="1600" dirty="0" smtClean="0"/>
              <a:t>2) Vypočítat hodinovou sazbu i v případě, že </a:t>
            </a:r>
            <a:r>
              <a:rPr lang="en-US" sz="1600" dirty="0" smtClean="0"/>
              <a:t>data </a:t>
            </a:r>
            <a:r>
              <a:rPr lang="cs-CZ" sz="1600" dirty="0" smtClean="0"/>
              <a:t>z posledních dokumentovaných ročních výdajů na příslušného zaměstnance nejsou dostupné </a:t>
            </a:r>
            <a:r>
              <a:rPr lang="en-US" sz="1600" dirty="0" smtClean="0"/>
              <a:t>(</a:t>
            </a:r>
            <a:r>
              <a:rPr lang="cs-CZ" sz="1600" dirty="0" err="1" smtClean="0"/>
              <a:t>tj</a:t>
            </a:r>
            <a:r>
              <a:rPr lang="en-US" sz="1600" dirty="0" smtClean="0"/>
              <a:t>. </a:t>
            </a:r>
            <a:r>
              <a:rPr lang="cs-CZ" sz="1600" dirty="0" smtClean="0"/>
              <a:t>pro zaměstnance pracující pro příjemce míň než rok</a:t>
            </a:r>
            <a:r>
              <a:rPr lang="en-US" sz="1600" dirty="0" smtClean="0"/>
              <a:t>). </a:t>
            </a:r>
            <a:r>
              <a:rPr lang="cs-CZ" sz="1600" dirty="0" smtClean="0"/>
              <a:t>V takovém případě mohou být výdaje odvozeny (</a:t>
            </a:r>
            <a:r>
              <a:rPr lang="cs-CZ" sz="1600" i="1" dirty="0" smtClean="0"/>
              <a:t>extrapolovány</a:t>
            </a:r>
            <a:r>
              <a:rPr lang="cs-CZ" sz="1600" dirty="0" smtClean="0"/>
              <a:t>) z dostupných </a:t>
            </a:r>
            <a:r>
              <a:rPr lang="cs-CZ" sz="1600" dirty="0"/>
              <a:t>dokumentovaných </a:t>
            </a:r>
            <a:r>
              <a:rPr lang="cs-CZ" sz="1600" dirty="0" smtClean="0"/>
              <a:t>výdajů za období nejméně </a:t>
            </a:r>
            <a:r>
              <a:rPr lang="en-US" sz="1600" dirty="0" smtClean="0"/>
              <a:t>3 m</a:t>
            </a:r>
            <a:r>
              <a:rPr lang="cs-CZ" sz="1600" dirty="0" err="1" smtClean="0"/>
              <a:t>ěsíců</a:t>
            </a:r>
            <a:r>
              <a:rPr lang="en-US" sz="1600" dirty="0" smtClean="0"/>
              <a:t> </a:t>
            </a:r>
            <a:r>
              <a:rPr lang="cs-CZ" sz="1600" dirty="0" smtClean="0"/>
              <a:t>anebo</a:t>
            </a:r>
            <a:r>
              <a:rPr lang="en-US" sz="1600" dirty="0" smtClean="0"/>
              <a:t> </a:t>
            </a:r>
            <a:r>
              <a:rPr lang="cs-CZ" sz="1600" dirty="0" smtClean="0"/>
              <a:t>na základě</a:t>
            </a:r>
            <a:r>
              <a:rPr lang="en-US" sz="1600" dirty="0" smtClean="0"/>
              <a:t> </a:t>
            </a:r>
            <a:r>
              <a:rPr lang="cs-CZ" sz="1600" dirty="0" smtClean="0"/>
              <a:t>pracovní smlouvy</a:t>
            </a:r>
            <a:r>
              <a:rPr lang="en-US" sz="1600" dirty="0" smtClean="0"/>
              <a:t> </a:t>
            </a:r>
            <a:r>
              <a:rPr lang="cs-CZ" sz="1600" dirty="0" smtClean="0"/>
              <a:t>přizpůsobené na</a:t>
            </a:r>
            <a:r>
              <a:rPr lang="en-US" sz="1600" dirty="0" smtClean="0"/>
              <a:t> 12-</a:t>
            </a:r>
            <a:r>
              <a:rPr lang="cs-CZ" sz="1600" dirty="0" smtClean="0"/>
              <a:t>měsíční</a:t>
            </a:r>
            <a:r>
              <a:rPr lang="en-US" sz="1600" dirty="0" smtClean="0"/>
              <a:t> </a:t>
            </a:r>
            <a:r>
              <a:rPr lang="cs-CZ" sz="1600" dirty="0" smtClean="0"/>
              <a:t>období</a:t>
            </a:r>
            <a:r>
              <a:rPr lang="en-US" sz="1600" dirty="0" smtClean="0"/>
              <a:t> </a:t>
            </a:r>
          </a:p>
          <a:p>
            <a:r>
              <a:rPr lang="cs-CZ" sz="1600" dirty="0"/>
              <a:t>	</a:t>
            </a:r>
            <a:endParaRPr lang="cs-CZ" sz="1600" dirty="0" smtClean="0"/>
          </a:p>
          <a:p>
            <a:endParaRPr lang="cs-CZ" u="sng" dirty="0" smtClean="0"/>
          </a:p>
          <a:p>
            <a:r>
              <a:rPr lang="cs-CZ" u="sng" dirty="0" smtClean="0"/>
              <a:t>Příklad ad 1) </a:t>
            </a:r>
            <a:r>
              <a:rPr lang="en-GB" dirty="0" smtClean="0"/>
              <a:t>:</a:t>
            </a:r>
            <a:endParaRPr lang="cs-CZ" dirty="0"/>
          </a:p>
          <a:p>
            <a:r>
              <a:rPr lang="cs-CZ" dirty="0" smtClean="0"/>
              <a:t>Univerzita zapojená do CE projektu přijala </a:t>
            </a:r>
            <a:r>
              <a:rPr lang="cs-CZ" dirty="0"/>
              <a:t>v</a:t>
            </a:r>
            <a:r>
              <a:rPr lang="cs-CZ" dirty="0" smtClean="0"/>
              <a:t>ýzkumného pracovníka pracujícího</a:t>
            </a:r>
            <a:r>
              <a:rPr lang="en-GB" dirty="0" smtClean="0"/>
              <a:t> </a:t>
            </a:r>
            <a:r>
              <a:rPr lang="cs-CZ" dirty="0" smtClean="0"/>
              <a:t>na omezené množství hodin pro projekt</a:t>
            </a:r>
            <a:r>
              <a:rPr lang="en-GB" dirty="0" smtClean="0"/>
              <a:t>. </a:t>
            </a:r>
            <a:r>
              <a:rPr lang="cs-CZ" dirty="0" smtClean="0"/>
              <a:t>Smluvní podmínky</a:t>
            </a:r>
            <a:r>
              <a:rPr lang="en-GB" dirty="0" smtClean="0"/>
              <a:t>: </a:t>
            </a:r>
            <a:endParaRPr lang="cs-CZ" dirty="0"/>
          </a:p>
          <a:p>
            <a:pPr lvl="0"/>
            <a:r>
              <a:rPr lang="cs-CZ" dirty="0" smtClean="0"/>
              <a:t>- Pracuje na zkrácený úvazek</a:t>
            </a:r>
            <a:r>
              <a:rPr lang="en-GB" dirty="0" smtClean="0"/>
              <a:t> </a:t>
            </a:r>
            <a:r>
              <a:rPr lang="cs-CZ" dirty="0" smtClean="0"/>
              <a:t>svými </a:t>
            </a:r>
            <a:r>
              <a:rPr lang="en-GB" dirty="0" smtClean="0"/>
              <a:t>20 </a:t>
            </a:r>
            <a:r>
              <a:rPr lang="en-GB" dirty="0" err="1" smtClean="0"/>
              <a:t>ho</a:t>
            </a:r>
            <a:r>
              <a:rPr lang="cs-CZ" dirty="0" err="1" smtClean="0"/>
              <a:t>dinami</a:t>
            </a:r>
            <a:r>
              <a:rPr lang="cs-CZ" dirty="0" smtClean="0"/>
              <a:t> týdně</a:t>
            </a:r>
            <a:r>
              <a:rPr lang="en-GB" dirty="0" smtClean="0"/>
              <a:t> (</a:t>
            </a:r>
            <a:r>
              <a:rPr lang="cs-CZ" dirty="0" smtClean="0"/>
              <a:t>místo </a:t>
            </a:r>
            <a:r>
              <a:rPr lang="en-GB" dirty="0" smtClean="0"/>
              <a:t>40</a:t>
            </a:r>
            <a:r>
              <a:rPr lang="cs-CZ" dirty="0" smtClean="0"/>
              <a:t>hod. týdně</a:t>
            </a:r>
            <a:r>
              <a:rPr lang="en-GB" dirty="0" smtClean="0"/>
              <a:t>);</a:t>
            </a:r>
            <a:endParaRPr lang="cs-CZ" dirty="0"/>
          </a:p>
          <a:p>
            <a:pPr lvl="0"/>
            <a:r>
              <a:rPr lang="cs-CZ" dirty="0" smtClean="0"/>
              <a:t>- Roční výdaje zaměstnavatele = </a:t>
            </a:r>
            <a:r>
              <a:rPr lang="en-GB" dirty="0" smtClean="0"/>
              <a:t>36.000</a:t>
            </a:r>
            <a:r>
              <a:rPr lang="cs-CZ" dirty="0" smtClean="0"/>
              <a:t> EUR</a:t>
            </a:r>
            <a:endParaRPr lang="cs-CZ" dirty="0"/>
          </a:p>
          <a:p>
            <a:r>
              <a:rPr lang="cs-CZ" dirty="0" smtClean="0"/>
              <a:t>Vzhledem k tomu, že výzkumný pracovník pracuje na zkrácený úvazek </a:t>
            </a:r>
            <a:r>
              <a:rPr lang="cs-CZ" dirty="0" err="1" smtClean="0"/>
              <a:t>kt</a:t>
            </a:r>
            <a:r>
              <a:rPr lang="cs-CZ" dirty="0" smtClean="0"/>
              <a:t>. představují ekvivalent</a:t>
            </a:r>
            <a:r>
              <a:rPr lang="en-GB" dirty="0" smtClean="0"/>
              <a:t> 50% </a:t>
            </a:r>
            <a:r>
              <a:rPr lang="cs-CZ" dirty="0" smtClean="0"/>
              <a:t>ze zaměstnání na plný úvazek</a:t>
            </a:r>
            <a:r>
              <a:rPr lang="en-GB" dirty="0" smtClean="0"/>
              <a:t>, </a:t>
            </a:r>
            <a:r>
              <a:rPr lang="cs-CZ" b="1" dirty="0" smtClean="0"/>
              <a:t>hodinová sazba se vypočte tímto způsobem</a:t>
            </a:r>
            <a:r>
              <a:rPr lang="en-GB" dirty="0" smtClean="0"/>
              <a:t>:</a:t>
            </a:r>
            <a:endParaRPr lang="cs-CZ" dirty="0"/>
          </a:p>
          <a:p>
            <a:r>
              <a:rPr lang="en-GB" dirty="0" smtClean="0"/>
              <a:t>36.000 </a:t>
            </a:r>
            <a:r>
              <a:rPr lang="cs-CZ" dirty="0" smtClean="0"/>
              <a:t>EUR </a:t>
            </a:r>
            <a:r>
              <a:rPr lang="en-GB" dirty="0" smtClean="0"/>
              <a:t>/860 </a:t>
            </a:r>
            <a:r>
              <a:rPr lang="en-GB" dirty="0"/>
              <a:t>hours </a:t>
            </a:r>
            <a:r>
              <a:rPr lang="en-GB" dirty="0" smtClean="0"/>
              <a:t>(</a:t>
            </a:r>
            <a:r>
              <a:rPr lang="cs-CZ" dirty="0" err="1" smtClean="0"/>
              <a:t>tj</a:t>
            </a:r>
            <a:r>
              <a:rPr lang="en-GB" dirty="0" smtClean="0"/>
              <a:t>. </a:t>
            </a:r>
            <a:r>
              <a:rPr lang="en-GB" dirty="0"/>
              <a:t>50 % of 1.720 hours) </a:t>
            </a:r>
            <a:r>
              <a:rPr lang="en-GB" dirty="0" smtClean="0"/>
              <a:t>=</a:t>
            </a:r>
            <a:r>
              <a:rPr lang="cs-CZ" dirty="0" smtClean="0"/>
              <a:t>&gt;</a:t>
            </a:r>
            <a:r>
              <a:rPr lang="en-GB" dirty="0" smtClean="0"/>
              <a:t> </a:t>
            </a:r>
            <a:r>
              <a:rPr lang="en-GB" dirty="0"/>
              <a:t>EUR </a:t>
            </a:r>
            <a:r>
              <a:rPr lang="en-GB" dirty="0" smtClean="0"/>
              <a:t>41,86</a:t>
            </a:r>
            <a:endParaRPr lang="cs-CZ" sz="1600" b="1" dirty="0">
              <a:solidFill>
                <a:srgbClr val="7E93A5"/>
              </a:solidFill>
              <a:latin typeface="Trebuchet MS" pitchFamily="34" charset="0"/>
              <a:cs typeface="Raleway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3275856" y="3789040"/>
            <a:ext cx="4972819" cy="645886"/>
            <a:chOff x="0" y="0"/>
            <a:chExt cx="5476875" cy="809625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75117" y="155276"/>
              <a:ext cx="3533775" cy="25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Latest documented annual gross employment costs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475117" y="431321"/>
              <a:ext cx="3533775" cy="257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1.720 hours</a:t>
              </a:r>
              <a:endParaRPr lang="cs-C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>
              <a:off x="1656271" y="439948"/>
              <a:ext cx="32861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ounded Rectangle 19"/>
            <p:cNvSpPr/>
            <p:nvPr/>
          </p:nvSpPr>
          <p:spPr>
            <a:xfrm>
              <a:off x="0" y="0"/>
              <a:ext cx="5476875" cy="809625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98407" y="310551"/>
              <a:ext cx="1353820" cy="256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Hourly rate    =  </a:t>
              </a:r>
              <a:endParaRPr lang="cs-CZ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79511" y="116632"/>
            <a:ext cx="3096345" cy="80364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Zjednodušení V. </a:t>
            </a:r>
            <a:endParaRPr lang="de-AT" cap="none" dirty="0">
              <a:solidFill>
                <a:srgbClr val="000000"/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63813" y="764704"/>
            <a:ext cx="8712969" cy="574063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>
            <a:defPPr>
              <a:defRPr lang="en-US"/>
            </a:defPPr>
            <a:lvl1pPr marL="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3971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7942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1913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885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856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3827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7798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1770" algn="l" defTabSz="76794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/>
              <a:t>Příklad ad 2)</a:t>
            </a:r>
            <a:r>
              <a:rPr lang="en-GB" sz="1600" dirty="0" smtClean="0"/>
              <a:t>:</a:t>
            </a:r>
            <a:endParaRPr lang="cs-CZ" sz="1600" dirty="0" smtClean="0"/>
          </a:p>
          <a:p>
            <a:r>
              <a:rPr lang="cs-CZ" sz="1600" dirty="0" smtClean="0"/>
              <a:t>Zaměstnanec nastoupil do zaměstnání k příjemci v říjnu</a:t>
            </a:r>
            <a:r>
              <a:rPr lang="en-GB" sz="1600" dirty="0" smtClean="0"/>
              <a:t> 2016 a</a:t>
            </a:r>
            <a:r>
              <a:rPr lang="cs-CZ" sz="1600" dirty="0"/>
              <a:t> na projektu začal pracovat od </a:t>
            </a:r>
            <a:r>
              <a:rPr lang="cs-CZ" sz="1600" dirty="0" smtClean="0"/>
              <a:t>ledna</a:t>
            </a:r>
            <a:r>
              <a:rPr lang="en-GB" sz="1600" dirty="0" smtClean="0"/>
              <a:t> </a:t>
            </a:r>
            <a:r>
              <a:rPr lang="en-GB" sz="1600" dirty="0"/>
              <a:t>2017</a:t>
            </a:r>
            <a:r>
              <a:rPr lang="en-GB" sz="1600" dirty="0" smtClean="0"/>
              <a:t>.</a:t>
            </a:r>
            <a:r>
              <a:rPr lang="cs-CZ" sz="1600" dirty="0"/>
              <a:t> </a:t>
            </a:r>
            <a:r>
              <a:rPr lang="cs-CZ" sz="1600" dirty="0" smtClean="0"/>
              <a:t>Když </a:t>
            </a:r>
            <a:r>
              <a:rPr lang="cs-CZ" sz="1600" dirty="0"/>
              <a:t>začal </a:t>
            </a:r>
            <a:r>
              <a:rPr lang="cs-CZ" sz="1600" dirty="0" smtClean="0"/>
              <a:t>zaměstnanec pracovat </a:t>
            </a:r>
            <a:r>
              <a:rPr lang="cs-CZ" sz="1600" dirty="0"/>
              <a:t>na </a:t>
            </a:r>
            <a:r>
              <a:rPr lang="cs-CZ" sz="1600" dirty="0" smtClean="0"/>
              <a:t>projektu, jeho poslední dokumentované roční výdaje tak nebyly dostupné</a:t>
            </a:r>
            <a:r>
              <a:rPr lang="en-GB" sz="1600" dirty="0" smtClean="0"/>
              <a:t>.</a:t>
            </a:r>
            <a:endParaRPr lang="cs-CZ" sz="1600" dirty="0"/>
          </a:p>
          <a:p>
            <a:r>
              <a:rPr lang="cs-CZ" sz="1600" dirty="0" err="1" smtClean="0"/>
              <a:t>Reportovací</a:t>
            </a:r>
            <a:r>
              <a:rPr lang="cs-CZ" sz="1600" dirty="0" smtClean="0"/>
              <a:t> období běží od ledna do června</a:t>
            </a:r>
            <a:r>
              <a:rPr lang="en-GB" sz="1600" dirty="0" smtClean="0"/>
              <a:t> 2017</a:t>
            </a:r>
            <a:r>
              <a:rPr lang="cs-CZ" sz="1600" dirty="0" smtClean="0"/>
              <a:t>; za dané období zaměstnanec odpracoval </a:t>
            </a:r>
            <a:r>
              <a:rPr lang="en-GB" sz="1600" dirty="0" smtClean="0"/>
              <a:t>120 </a:t>
            </a:r>
            <a:r>
              <a:rPr lang="en-GB" sz="1600" dirty="0" err="1" smtClean="0"/>
              <a:t>ho</a:t>
            </a:r>
            <a:r>
              <a:rPr lang="cs-CZ" sz="1600" dirty="0" smtClean="0"/>
              <a:t>din</a:t>
            </a:r>
            <a:r>
              <a:rPr lang="en-GB" sz="1600" dirty="0" smtClean="0"/>
              <a:t> </a:t>
            </a:r>
            <a:r>
              <a:rPr lang="cs-CZ" sz="1600" dirty="0" smtClean="0"/>
              <a:t>na projekt</a:t>
            </a:r>
            <a:r>
              <a:rPr lang="en-GB" sz="1600" dirty="0" smtClean="0"/>
              <a:t> </a:t>
            </a:r>
            <a:r>
              <a:rPr lang="cs-CZ" sz="1600" dirty="0" smtClean="0"/>
              <a:t>(</a:t>
            </a:r>
            <a:r>
              <a:rPr lang="en-GB" sz="1600" dirty="0" smtClean="0"/>
              <a:t>time-sheet </a:t>
            </a:r>
            <a:r>
              <a:rPr lang="cs-CZ" sz="1600" dirty="0" smtClean="0"/>
              <a:t>pokrýval </a:t>
            </a:r>
            <a:r>
              <a:rPr lang="en-GB" sz="1600" dirty="0" smtClean="0"/>
              <a:t>100 %</a:t>
            </a:r>
            <a:r>
              <a:rPr lang="cs-CZ" sz="1600" dirty="0" smtClean="0"/>
              <a:t> pracovního času</a:t>
            </a:r>
            <a:r>
              <a:rPr lang="en-GB" sz="1600" dirty="0" smtClean="0"/>
              <a:t>). </a:t>
            </a:r>
            <a:endParaRPr lang="cs-CZ" sz="1600" dirty="0"/>
          </a:p>
          <a:p>
            <a:r>
              <a:rPr lang="cs-CZ" sz="1600" dirty="0" smtClean="0"/>
              <a:t>Na konci </a:t>
            </a:r>
            <a:r>
              <a:rPr lang="cs-CZ" sz="1600" dirty="0" err="1" smtClean="0"/>
              <a:t>reportovacího</a:t>
            </a:r>
            <a:r>
              <a:rPr lang="cs-CZ" sz="1600" dirty="0" smtClean="0"/>
              <a:t> období </a:t>
            </a:r>
            <a:r>
              <a:rPr lang="en-GB" sz="1600" dirty="0" smtClean="0"/>
              <a:t> (</a:t>
            </a:r>
            <a:r>
              <a:rPr lang="cs-CZ" sz="1600" dirty="0" smtClean="0"/>
              <a:t>červen</a:t>
            </a:r>
            <a:r>
              <a:rPr lang="en-GB" sz="1600" dirty="0" smtClean="0"/>
              <a:t> </a:t>
            </a:r>
            <a:r>
              <a:rPr lang="en-GB" sz="1600" dirty="0"/>
              <a:t>2017</a:t>
            </a:r>
            <a:r>
              <a:rPr lang="en-GB" sz="1600" dirty="0" smtClean="0"/>
              <a:t>)</a:t>
            </a:r>
            <a:r>
              <a:rPr lang="cs-CZ" sz="1600" dirty="0" smtClean="0"/>
              <a:t> ještě pořád poslední </a:t>
            </a:r>
            <a:r>
              <a:rPr lang="cs-CZ" sz="1600" dirty="0"/>
              <a:t>dokumentované </a:t>
            </a:r>
            <a:r>
              <a:rPr lang="cs-CZ" sz="1600" dirty="0" smtClean="0"/>
              <a:t>roční výdaje </a:t>
            </a:r>
            <a:r>
              <a:rPr lang="cs-CZ" sz="1600" dirty="0"/>
              <a:t>na příslušného </a:t>
            </a:r>
            <a:r>
              <a:rPr lang="cs-CZ" sz="1600" dirty="0" smtClean="0"/>
              <a:t>zaměstnance nejsou </a:t>
            </a:r>
            <a:r>
              <a:rPr lang="cs-CZ" sz="1600" dirty="0"/>
              <a:t>k </a:t>
            </a:r>
            <a:r>
              <a:rPr lang="cs-CZ" sz="1600" dirty="0" smtClean="0"/>
              <a:t>dispozici</a:t>
            </a:r>
            <a:r>
              <a:rPr lang="en-GB" sz="1600" dirty="0" smtClean="0"/>
              <a:t>.</a:t>
            </a:r>
            <a:r>
              <a:rPr lang="cs-CZ" sz="1600" dirty="0" smtClean="0"/>
              <a:t> Nicméně</a:t>
            </a:r>
            <a:r>
              <a:rPr lang="en-GB" sz="1600" dirty="0" smtClean="0"/>
              <a:t>, </a:t>
            </a:r>
            <a:r>
              <a:rPr lang="cs-CZ" sz="1600" dirty="0" smtClean="0"/>
              <a:t>vycházejíc z toho, že</a:t>
            </a:r>
            <a:r>
              <a:rPr lang="en-GB" sz="1600" dirty="0" smtClean="0"/>
              <a:t> </a:t>
            </a:r>
            <a:r>
              <a:rPr lang="en-GB" sz="1600" dirty="0"/>
              <a:t>data </a:t>
            </a:r>
            <a:r>
              <a:rPr lang="cs-CZ" sz="1600" dirty="0" smtClean="0"/>
              <a:t>za</a:t>
            </a:r>
            <a:r>
              <a:rPr lang="en-GB" sz="1600" dirty="0" smtClean="0"/>
              <a:t> </a:t>
            </a:r>
            <a:r>
              <a:rPr lang="en-GB" sz="1600" dirty="0"/>
              <a:t>9 </a:t>
            </a:r>
            <a:r>
              <a:rPr lang="cs-CZ" sz="1600" dirty="0" smtClean="0"/>
              <a:t>měsíců</a:t>
            </a:r>
            <a:r>
              <a:rPr lang="en-GB" sz="1600" dirty="0" smtClean="0"/>
              <a:t> (</a:t>
            </a:r>
            <a:r>
              <a:rPr lang="cs-CZ" sz="1600" dirty="0" smtClean="0"/>
              <a:t>říjen</a:t>
            </a:r>
            <a:r>
              <a:rPr lang="en-GB" sz="1600" dirty="0" smtClean="0"/>
              <a:t> </a:t>
            </a:r>
            <a:r>
              <a:rPr lang="en-GB" sz="1600" dirty="0"/>
              <a:t>2016 – </a:t>
            </a:r>
            <a:r>
              <a:rPr lang="cs-CZ" sz="1600" dirty="0" smtClean="0"/>
              <a:t>červen</a:t>
            </a:r>
            <a:r>
              <a:rPr lang="en-GB" sz="1600" dirty="0" smtClean="0"/>
              <a:t> </a:t>
            </a:r>
            <a:r>
              <a:rPr lang="en-GB" sz="1600" dirty="0"/>
              <a:t>2017) </a:t>
            </a:r>
            <a:r>
              <a:rPr lang="cs-CZ" sz="1600" dirty="0" smtClean="0"/>
              <a:t>dostupné jsou</a:t>
            </a:r>
            <a:r>
              <a:rPr lang="en-GB" sz="1600" dirty="0" smtClean="0"/>
              <a:t>, </a:t>
            </a:r>
            <a:r>
              <a:rPr lang="cs-CZ" sz="1600" dirty="0" smtClean="0"/>
              <a:t>náklady mohou být odvozeny z dostupných dokumentovaných výdajů </a:t>
            </a:r>
            <a:r>
              <a:rPr lang="cs-CZ" sz="1600" dirty="0"/>
              <a:t>na příslušného </a:t>
            </a:r>
            <a:r>
              <a:rPr lang="cs-CZ" sz="1600" dirty="0" smtClean="0"/>
              <a:t>zaměstnance odpovídajících zmíněným 9 měsícům</a:t>
            </a:r>
            <a:r>
              <a:rPr lang="en-GB" sz="1600" dirty="0" smtClean="0"/>
              <a:t>. </a:t>
            </a:r>
            <a:endParaRPr lang="cs-CZ" sz="1600" dirty="0" smtClean="0"/>
          </a:p>
          <a:p>
            <a:r>
              <a:rPr lang="cs-CZ" sz="1600" dirty="0" smtClean="0"/>
              <a:t>Taková ´</a:t>
            </a:r>
            <a:r>
              <a:rPr lang="cs-CZ" sz="1600" i="1" dirty="0" smtClean="0"/>
              <a:t>extrapolace´</a:t>
            </a:r>
            <a:r>
              <a:rPr lang="en-GB" sz="1600" dirty="0" smtClean="0"/>
              <a:t> </a:t>
            </a:r>
            <a:r>
              <a:rPr lang="cs-CZ" sz="1600" dirty="0" smtClean="0"/>
              <a:t>vede např. ke stanovení ročních výdajů na </a:t>
            </a:r>
            <a:r>
              <a:rPr lang="cs-CZ" sz="1600" dirty="0"/>
              <a:t>příslušného zaměstnance </a:t>
            </a:r>
            <a:r>
              <a:rPr lang="cs-CZ" sz="1600" dirty="0" smtClean="0"/>
              <a:t>ve výši </a:t>
            </a:r>
            <a:r>
              <a:rPr lang="en-GB" sz="1600" dirty="0" smtClean="0"/>
              <a:t>60.000</a:t>
            </a:r>
            <a:r>
              <a:rPr lang="cs-CZ" sz="1600" dirty="0" smtClean="0"/>
              <a:t> EUR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endParaRPr lang="cs-CZ" sz="1600" dirty="0"/>
          </a:p>
          <a:p>
            <a:r>
              <a:rPr lang="cs-CZ" sz="1600" b="1" dirty="0" smtClean="0"/>
              <a:t>Hodinová sazba </a:t>
            </a:r>
            <a:r>
              <a:rPr lang="cs-CZ" sz="1600" dirty="0" smtClean="0"/>
              <a:t>vycházející z posledních dokumentovaných ročních výdajů </a:t>
            </a:r>
            <a:r>
              <a:rPr lang="en-GB" sz="1600" dirty="0" smtClean="0"/>
              <a:t>(</a:t>
            </a:r>
            <a:r>
              <a:rPr lang="en-GB" sz="1600" i="1" dirty="0" err="1" smtClean="0"/>
              <a:t>extrapol</a:t>
            </a:r>
            <a:r>
              <a:rPr lang="cs-CZ" sz="1600" i="1" dirty="0" err="1" smtClean="0"/>
              <a:t>ovaných</a:t>
            </a:r>
            <a:r>
              <a:rPr lang="cs-CZ" sz="1600" i="1" dirty="0" smtClean="0"/>
              <a:t> </a:t>
            </a:r>
            <a:r>
              <a:rPr lang="cs-CZ" sz="1600" dirty="0" smtClean="0"/>
              <a:t>na ročním základě</a:t>
            </a:r>
            <a:r>
              <a:rPr lang="en-GB" sz="1600" dirty="0" smtClean="0"/>
              <a:t>) </a:t>
            </a:r>
            <a:r>
              <a:rPr lang="cs-CZ" sz="1600" dirty="0" smtClean="0"/>
              <a:t>na zaměstnance </a:t>
            </a:r>
            <a:r>
              <a:rPr lang="cs-CZ" sz="1600" b="1" dirty="0" smtClean="0"/>
              <a:t>se pak</a:t>
            </a:r>
            <a:r>
              <a:rPr lang="en-GB" sz="1600" b="1" dirty="0" smtClean="0"/>
              <a:t> </a:t>
            </a:r>
            <a:r>
              <a:rPr lang="cs-CZ" sz="1600" b="1" dirty="0" smtClean="0"/>
              <a:t>vypočítá tímto způsobem</a:t>
            </a:r>
            <a:r>
              <a:rPr lang="en-GB" sz="1600" b="1" dirty="0" smtClean="0"/>
              <a:t>:</a:t>
            </a:r>
            <a:endParaRPr lang="cs-CZ" sz="1600" b="1" dirty="0"/>
          </a:p>
          <a:p>
            <a:r>
              <a:rPr lang="en-GB" sz="1600" dirty="0" smtClean="0"/>
              <a:t>60.000 </a:t>
            </a:r>
            <a:r>
              <a:rPr lang="cs-CZ" sz="1600" dirty="0" smtClean="0"/>
              <a:t>EUR</a:t>
            </a:r>
            <a:r>
              <a:rPr lang="en-GB" sz="1600" dirty="0" smtClean="0"/>
              <a:t>/ </a:t>
            </a:r>
            <a:r>
              <a:rPr lang="en-GB" sz="1600" dirty="0"/>
              <a:t>1.720 = </a:t>
            </a:r>
            <a:r>
              <a:rPr lang="en-GB" sz="1600" u="sng" dirty="0"/>
              <a:t>34,88 </a:t>
            </a:r>
            <a:r>
              <a:rPr lang="en-GB" sz="1600" u="sng" dirty="0" smtClean="0"/>
              <a:t>EUR/</a:t>
            </a:r>
            <a:r>
              <a:rPr lang="cs-CZ" sz="1600" u="sng" dirty="0" smtClean="0"/>
              <a:t>hodina</a:t>
            </a:r>
            <a:endParaRPr lang="cs-CZ" sz="1600" dirty="0"/>
          </a:p>
          <a:p>
            <a:r>
              <a:rPr lang="cs-CZ" sz="1600" dirty="0" smtClean="0"/>
              <a:t>Prostředky vyžádané v rámci projektu za dané </a:t>
            </a:r>
            <a:r>
              <a:rPr lang="cs-CZ" sz="1600" dirty="0" err="1" smtClean="0"/>
              <a:t>reportovací</a:t>
            </a:r>
            <a:r>
              <a:rPr lang="cs-CZ" sz="1600" dirty="0" smtClean="0"/>
              <a:t> období se vypočítají jako</a:t>
            </a:r>
            <a:r>
              <a:rPr lang="en-GB" sz="1600" dirty="0" smtClean="0"/>
              <a:t>:</a:t>
            </a:r>
            <a:endParaRPr lang="cs-CZ" sz="1600" dirty="0"/>
          </a:p>
          <a:p>
            <a:r>
              <a:rPr lang="en-GB" sz="1600" dirty="0"/>
              <a:t>34,88 </a:t>
            </a:r>
            <a:r>
              <a:rPr lang="en-GB" sz="1600" dirty="0" smtClean="0"/>
              <a:t>EUR/h</a:t>
            </a:r>
            <a:r>
              <a:rPr lang="cs-CZ" sz="1600" dirty="0" err="1" smtClean="0"/>
              <a:t>odina</a:t>
            </a:r>
            <a:r>
              <a:rPr lang="en-GB" sz="1600" dirty="0" smtClean="0"/>
              <a:t> </a:t>
            </a:r>
            <a:r>
              <a:rPr lang="en-GB" sz="1600" dirty="0"/>
              <a:t>* 120 </a:t>
            </a:r>
            <a:r>
              <a:rPr lang="en-GB" sz="1600" dirty="0" err="1" smtClean="0"/>
              <a:t>ho</a:t>
            </a:r>
            <a:r>
              <a:rPr lang="cs-CZ" sz="1600" dirty="0" smtClean="0"/>
              <a:t>din</a:t>
            </a:r>
            <a:r>
              <a:rPr lang="en-GB" sz="1600" dirty="0" smtClean="0"/>
              <a:t> </a:t>
            </a:r>
            <a:r>
              <a:rPr lang="en-GB" sz="1600" dirty="0"/>
              <a:t>= </a:t>
            </a:r>
            <a:r>
              <a:rPr lang="en-GB" sz="1600" u="sng" dirty="0" smtClean="0"/>
              <a:t>4.185,60</a:t>
            </a:r>
            <a:r>
              <a:rPr lang="en-GB" sz="1600" dirty="0" smtClean="0"/>
              <a:t> </a:t>
            </a:r>
            <a:r>
              <a:rPr lang="en-GB" sz="1600" u="sng" dirty="0"/>
              <a:t>EUR </a:t>
            </a:r>
            <a:endParaRPr lang="cs-CZ" sz="1600" dirty="0"/>
          </a:p>
          <a:p>
            <a:r>
              <a:rPr lang="cs-CZ" sz="1600" dirty="0" smtClean="0"/>
              <a:t>Hodinová sazba stanovená výše pak </a:t>
            </a:r>
            <a:r>
              <a:rPr lang="cs-CZ" sz="1600" u="sng" dirty="0" smtClean="0"/>
              <a:t>zůstává nezměněna do konce projektu</a:t>
            </a:r>
            <a:r>
              <a:rPr lang="en-GB" sz="1600" dirty="0" smtClean="0"/>
              <a:t>, </a:t>
            </a:r>
            <a:r>
              <a:rPr lang="cs-CZ" sz="1600" dirty="0" smtClean="0"/>
              <a:t>zatímco měsíční kalkulace výdajů, </a:t>
            </a:r>
            <a:r>
              <a:rPr lang="cs-CZ" sz="1600" dirty="0" err="1" smtClean="0"/>
              <a:t>kt</a:t>
            </a:r>
            <a:r>
              <a:rPr lang="cs-CZ" sz="1600" dirty="0" smtClean="0"/>
              <a:t>. má být nárokována v projektu </a:t>
            </a:r>
            <a:r>
              <a:rPr lang="en-GB" sz="1600" dirty="0" smtClean="0"/>
              <a:t>(</a:t>
            </a:r>
            <a:r>
              <a:rPr lang="cs-CZ" sz="1600" dirty="0" smtClean="0"/>
              <a:t>podle</a:t>
            </a:r>
            <a:r>
              <a:rPr lang="en-GB" sz="1600" dirty="0" smtClean="0"/>
              <a:t> time-sheet</a:t>
            </a:r>
            <a:r>
              <a:rPr lang="cs-CZ" sz="1600" dirty="0" smtClean="0"/>
              <a:t>ů</a:t>
            </a:r>
            <a:r>
              <a:rPr lang="en-GB" sz="1600" dirty="0" smtClean="0"/>
              <a:t>) </a:t>
            </a:r>
            <a:r>
              <a:rPr lang="cs-CZ" sz="1600" dirty="0" smtClean="0"/>
              <a:t>se bude zpracovávat každý měsíc</a:t>
            </a:r>
            <a:r>
              <a:rPr lang="en-GB" sz="1600" dirty="0" smtClean="0"/>
              <a:t>.</a:t>
            </a:r>
            <a:endParaRPr lang="cs-CZ" sz="1600" b="1" dirty="0">
              <a:solidFill>
                <a:srgbClr val="7E93A5"/>
              </a:solidFill>
              <a:cs typeface="Raleway"/>
            </a:endParaRPr>
          </a:p>
          <a:p>
            <a:pPr marL="1494813" lvl="3" indent="-342900">
              <a:buFont typeface="Wingdings" panose="05000000000000000000" pitchFamily="2" charset="2"/>
              <a:buChar char="§"/>
            </a:pP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rgbClr val="7B7B7B"/>
              </a:solidFill>
              <a:effectLst/>
              <a:uLnTx/>
              <a:uFillTx/>
              <a:cs typeface="Raleway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884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PROJEKTŮ</a:t>
            </a:r>
            <a:endParaRPr lang="de-AT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950" y="972012"/>
            <a:ext cx="8856663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  <a:sym typeface="Symbol" pitchFamily="18" charset="2"/>
              </a:rPr>
              <a:t>Specifikace výdajů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  <a:sym typeface="Symbol" pitchFamily="18" charset="2"/>
              </a:rPr>
              <a:t>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v „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Application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Manual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“ pod bannerem APPLY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a podrobněji </a:t>
            </a:r>
          </a:p>
          <a:p>
            <a:pPr lvl="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  <a:defRPr/>
            </a:pP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v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„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Implementation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Manual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“ pod bannerem </a:t>
            </a:r>
            <a:r>
              <a:rPr kumimoji="0" lang="cs-CZ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PROJECTS/DOCUMENTS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kumimoji="0" lang="cs-CZ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(obojí dostupné na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webu programu), doplněno v národních Pokynech pro příjemce (jsou dostupné na národní </a:t>
            </a:r>
            <a:r>
              <a:rPr kumimoji="0" lang="cs-CZ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webstránce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v části DOKUMENTY)</a:t>
            </a:r>
          </a:p>
        </p:txBody>
      </p:sp>
      <p:sp>
        <p:nvSpPr>
          <p:cNvPr id="6" name="Obdélník 9"/>
          <p:cNvSpPr>
            <a:spLocks noChangeArrowheads="1"/>
          </p:cNvSpPr>
          <p:nvPr/>
        </p:nvSpPr>
        <p:spPr bwMode="auto">
          <a:xfrm>
            <a:off x="5029200" y="1878102"/>
            <a:ext cx="3632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 rozpočtových kategorií: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1.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zaměstnance /</a:t>
            </a:r>
            <a:r>
              <a:rPr kumimoji="0" lang="cs-CZ" altLang="cs-CZ" sz="1400" b="0" i="0" u="none" strike="noStrike" kern="1200" cap="none" spc="0" normalizeH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mzdy</a:t>
            </a: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2.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Kancelářské a administrativní výdaje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3.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cestování a ubytování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náklady na externí odborné poradenství a služby</a:t>
            </a:r>
            <a:endParaRPr kumimoji="0" lang="en-US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5. Výdaje na vybavení</a:t>
            </a:r>
          </a:p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6.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Výdaje na infrastrukturu a práce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3694202"/>
            <a:ext cx="855345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Princip vedoucího partnera (LP):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odpovědnost za koordinaci a realizaci projektu má primárně LP, smlouva ŘO+LP, pak LP+PP</a:t>
            </a:r>
          </a:p>
          <a:p>
            <a:pPr marL="342900" indent="-342900" algn="just">
              <a:spcAft>
                <a:spcPts val="600"/>
              </a:spcAft>
              <a:buClr>
                <a:srgbClr val="7B7B7B"/>
              </a:buClr>
              <a:buFont typeface="Courier New" pitchFamily="49" charset="0"/>
              <a:buChar char="o"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Zpětné financování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(tj. neposkytují se zálohy záloh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y): </a:t>
            </a:r>
            <a:r>
              <a:rPr lang="cs-CZ" altLang="de-DE" sz="1600" b="1" dirty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pro partnery z ČR 85% způsobilých </a:t>
            </a:r>
            <a:r>
              <a:rPr lang="cs-CZ" altLang="de-DE" sz="1600" b="1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výdajů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ＭＳ Ｐゴシック" pitchFamily="34" charset="-128"/>
              </a:rPr>
              <a:t>; míra spolufinancování rozdělena podle států (85% anebo 80% AT, DE, IT)</a:t>
            </a:r>
            <a:endParaRPr kumimoji="0" lang="cs-CZ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4D4933"/>
              </a:solidFill>
              <a:effectLst/>
              <a:uLnTx/>
              <a:uFillTx/>
              <a:latin typeface="Trebuchet MS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Náklady na přípravu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:</a:t>
            </a:r>
            <a:r>
              <a:rPr kumimoji="0" lang="cs-CZ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 </a:t>
            </a:r>
            <a:r>
              <a:rPr kumimoji="0" lang="cs-CZ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4D4933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způsobilé výdaje i ve výši 15 000 EUR na schválený projekt </a:t>
            </a:r>
            <a:endParaRPr lang="cs-CZ" altLang="de-DE" sz="1600" kern="0" dirty="0">
              <a:solidFill>
                <a:srgbClr val="4D4933"/>
              </a:solidFill>
              <a:latin typeface="Trebuchet MS" pitchFamily="34" charset="0"/>
              <a:ea typeface="ＭＳ Ｐゴシック" pitchFamily="34" charset="-128"/>
            </a:endParaRPr>
          </a:p>
          <a:p>
            <a:pPr marL="342900" marR="0" lvl="0" indent="-342900" algn="just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B7B7B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lang="cs-CZ" altLang="de-DE" sz="1800" b="1" dirty="0" err="1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Reportovací</a:t>
            </a:r>
            <a:r>
              <a:rPr lang="cs-CZ" altLang="de-DE" sz="1800" b="1" dirty="0" smtClean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 </a:t>
            </a:r>
            <a:r>
              <a:rPr lang="cs-CZ" altLang="de-DE" sz="1800" b="1" dirty="0">
                <a:solidFill>
                  <a:schemeClr val="accent1"/>
                </a:solidFill>
                <a:latin typeface="Trebuchet MS" pitchFamily="34" charset="0"/>
                <a:ea typeface="ＭＳ Ｐゴシック" panose="020B0600070205080204" pitchFamily="34" charset="-128"/>
              </a:rPr>
              <a:t>období </a:t>
            </a:r>
            <a:r>
              <a:rPr kumimoji="0" lang="cs-CZ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(1/2 roční), kontrola 1. stupně (CRR), ověření JS, ověření CA, poté peníze na účet LP a od něj PP peníze na účet projektového </a:t>
            </a:r>
            <a:r>
              <a:rPr kumimoji="0" lang="cs-CZ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partnera (PP</a:t>
            </a:r>
            <a:r>
              <a:rPr kumimoji="0" lang="cs-CZ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ＭＳ Ｐゴシック" pitchFamily="34" charset="-128"/>
                <a:cs typeface="+mn-cs"/>
              </a:rPr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2" y="2186293"/>
            <a:ext cx="1147864" cy="15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Časový plán projektů 4. výzvy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Textplatzhalter 6"/>
          <p:cNvSpPr txBox="1">
            <a:spLocks/>
          </p:cNvSpPr>
          <p:nvPr/>
        </p:nvSpPr>
        <p:spPr>
          <a:xfrm>
            <a:off x="209320" y="1068636"/>
            <a:ext cx="8692309" cy="4992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 březen – červenec 2019: </a:t>
            </a:r>
            <a:r>
              <a:rPr lang="cs-CZ" sz="1800" dirty="0">
                <a:solidFill>
                  <a:srgbClr val="000000"/>
                </a:solidFill>
              </a:rPr>
              <a:t>výzva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prosinec 2019: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</a:p>
          <a:p>
            <a:pPr lvl="1" indent="0"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	     zaslání oznámení vedoucím partnerům</a:t>
            </a:r>
          </a:p>
          <a:p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  </a:t>
            </a: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dirty="0" smtClean="0">
                <a:solidFill>
                  <a:srgbClr val="000000"/>
                </a:solidFill>
              </a:rPr>
              <a:t>	</a:t>
            </a:r>
            <a:r>
              <a:rPr lang="cs-CZ" sz="1600" dirty="0">
                <a:solidFill>
                  <a:srgbClr val="000000"/>
                </a:solidFill>
              </a:rPr>
              <a:t>- pro schválené projekty: včetně podmínek pro schválení/doporučení</a:t>
            </a:r>
          </a:p>
          <a:p>
            <a:r>
              <a:rPr lang="cs-CZ" sz="1800" dirty="0" smtClean="0">
                <a:solidFill>
                  <a:srgbClr val="000000"/>
                </a:solidFill>
              </a:rPr>
              <a:t>		</a:t>
            </a:r>
            <a:r>
              <a:rPr lang="cs-CZ" sz="1600" dirty="0">
                <a:solidFill>
                  <a:srgbClr val="000000"/>
                </a:solidFill>
              </a:rPr>
              <a:t>- pro zamítnuté projekty: včetně závěrů z hodnocení</a:t>
            </a:r>
          </a:p>
          <a:p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	     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termín pro zapracování 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připomínek</a:t>
            </a:r>
          </a:p>
          <a:p>
            <a:endParaRPr lang="cs-CZ" sz="1800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leden 2020: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byly 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rozeslané návrhy </a:t>
            </a:r>
            <a:r>
              <a:rPr lang="cs-CZ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Subsidy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>
                <a:solidFill>
                  <a:srgbClr val="000000"/>
                </a:solidFill>
                <a:sym typeface="Wingdings" panose="05000000000000000000" pitchFamily="2" charset="2"/>
              </a:rPr>
              <a:t>Contract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 (SC) 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- 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až po splnění podmínek a po podepsání ze 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strany </a:t>
            </a: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Řídícího orgánu (MA – Město Vídeň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), jsou kontraktem LP+MA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cs-CZ" sz="1600" dirty="0">
                <a:solidFill>
                  <a:srgbClr val="000000"/>
                </a:solidFill>
                <a:sym typeface="Wingdings" panose="05000000000000000000" pitchFamily="2" charset="2"/>
              </a:rPr>
              <a:t>n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avazují podpisy </a:t>
            </a:r>
            <a:r>
              <a:rPr lang="cs-CZ" sz="16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Partnership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Agreements</a:t>
            </a:r>
            <a:r>
              <a:rPr lang="cs-CZ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, jsou kontraktem LP+PP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accent1"/>
                </a:solidFill>
              </a:rPr>
              <a:t>ú</a:t>
            </a:r>
            <a:r>
              <a:rPr lang="cs-CZ" sz="1800" b="1" dirty="0" smtClean="0">
                <a:solidFill>
                  <a:schemeClr val="accent1"/>
                </a:solidFill>
              </a:rPr>
              <a:t>nor až květen 2020 </a:t>
            </a:r>
            <a:r>
              <a:rPr lang="cs-CZ" sz="1800" dirty="0" smtClean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předpokládaný termín ´start </a:t>
            </a:r>
            <a:r>
              <a:rPr lang="cs-CZ" sz="1600" dirty="0" err="1" smtClean="0">
                <a:solidFill>
                  <a:srgbClr val="000000"/>
                </a:solidFill>
              </a:rPr>
              <a:t>date</a:t>
            </a:r>
            <a:r>
              <a:rPr lang="cs-CZ" sz="1600" dirty="0" smtClean="0">
                <a:solidFill>
                  <a:srgbClr val="000000"/>
                </a:solidFill>
              </a:rPr>
              <a:t>´ projektů (ideálně k 1.3.)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červenec </a:t>
            </a:r>
            <a:r>
              <a:rPr lang="cs-CZ" sz="1800" b="1" dirty="0">
                <a:solidFill>
                  <a:schemeClr val="accent1"/>
                </a:solidFill>
              </a:rPr>
              <a:t>2020: </a:t>
            </a:r>
            <a:r>
              <a:rPr lang="cs-CZ" sz="1600" dirty="0" smtClean="0">
                <a:solidFill>
                  <a:srgbClr val="000000"/>
                </a:solidFill>
              </a:rPr>
              <a:t>komunikační seminář, Vídeň, pro příjemce 3.+4. výzvy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accent1"/>
                </a:solidFill>
              </a:rPr>
              <a:t>červen 2022</a:t>
            </a:r>
            <a:r>
              <a:rPr lang="cs-CZ" sz="1600" dirty="0" smtClean="0">
                <a:solidFill>
                  <a:srgbClr val="000000"/>
                </a:solidFill>
              </a:rPr>
              <a:t>: poslední možný termín ukončení projektu =&gt;&gt; 30/6/2022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 smtClean="0">
              <a:solidFill>
                <a:srgbClr val="000000"/>
              </a:solidFill>
            </a:endParaRPr>
          </a:p>
        </p:txBody>
      </p:sp>
      <p:cxnSp>
        <p:nvCxnSpPr>
          <p:cNvPr id="9" name="Zakřivená spojnice 8"/>
          <p:cNvCxnSpPr/>
          <p:nvPr/>
        </p:nvCxnSpPr>
        <p:spPr>
          <a:xfrm>
            <a:off x="1160513" y="1702832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Zakřivená spojnice 9"/>
          <p:cNvCxnSpPr/>
          <p:nvPr/>
        </p:nvCxnSpPr>
        <p:spPr>
          <a:xfrm>
            <a:off x="1179730" y="2670106"/>
            <a:ext cx="220337" cy="14321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1"/>
          <p:cNvSpPr/>
          <p:nvPr/>
        </p:nvSpPr>
        <p:spPr>
          <a:xfrm>
            <a:off x="7194889" y="5459201"/>
            <a:ext cx="474707" cy="53273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accent1"/>
                </a:solidFill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1556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1827" y="2795201"/>
            <a:ext cx="4568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Bahnschrift SemiBold" panose="020B0502040204020203" pitchFamily="34" charset="0"/>
              </a:rPr>
              <a:t>Newsletters and Publication</a:t>
            </a:r>
            <a:endParaRPr lang="en-US" sz="1050" b="1" dirty="0">
              <a:solidFill>
                <a:prstClr val="white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14009" y="959639"/>
            <a:ext cx="87548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30 let </a:t>
            </a:r>
            <a:r>
              <a:rPr lang="cs-CZ" sz="1600" dirty="0" err="1" smtClean="0"/>
              <a:t>Interregu</a:t>
            </a:r>
            <a:endParaRPr lang="en-GB" sz="1600" dirty="0"/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600" dirty="0"/>
              <a:t>Tematické workshopy </a:t>
            </a:r>
            <a:r>
              <a:rPr lang="sk-SK" sz="1600" dirty="0" smtClean="0"/>
              <a:t>na </a:t>
            </a:r>
            <a:r>
              <a:rPr lang="sk-SK" sz="1600" dirty="0" err="1" smtClean="0"/>
              <a:t>EUregionsWeek</a:t>
            </a:r>
            <a:endParaRPr lang="sk-SK" sz="1600" dirty="0" smtClean="0"/>
          </a:p>
          <a:p>
            <a:pPr marL="669721" lvl="1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sk-SK" sz="1600" dirty="0" err="1" smtClean="0"/>
              <a:t>Europe</a:t>
            </a:r>
            <a:r>
              <a:rPr lang="sk-SK" sz="1600" dirty="0" smtClean="0"/>
              <a:t> </a:t>
            </a:r>
            <a:r>
              <a:rPr lang="sk-SK" sz="1600" dirty="0" err="1" smtClean="0"/>
              <a:t>Day</a:t>
            </a:r>
            <a:r>
              <a:rPr lang="sk-SK" sz="1600" dirty="0" smtClean="0"/>
              <a:t> / </a:t>
            </a:r>
            <a:r>
              <a:rPr lang="sk-SK" sz="1600" dirty="0" err="1" smtClean="0"/>
              <a:t>EUinmyRegion</a:t>
            </a:r>
            <a:r>
              <a:rPr lang="sk-SK" sz="1600" dirty="0" smtClean="0"/>
              <a:t> </a:t>
            </a:r>
            <a:r>
              <a:rPr lang="sk-SK" sz="1600" dirty="0" err="1" smtClean="0"/>
              <a:t>Campaigns</a:t>
            </a:r>
            <a:r>
              <a:rPr lang="sk-SK" sz="1600" dirty="0" smtClean="0"/>
              <a:t>, </a:t>
            </a:r>
            <a:r>
              <a:rPr lang="sk-SK" sz="1600" dirty="0" err="1" smtClean="0"/>
              <a:t>provázeno</a:t>
            </a:r>
            <a:r>
              <a:rPr lang="sk-SK" sz="1600" dirty="0" smtClean="0"/>
              <a:t> </a:t>
            </a:r>
            <a:r>
              <a:rPr lang="sk-SK" sz="1600" dirty="0" err="1" smtClean="0"/>
              <a:t>národními</a:t>
            </a:r>
            <a:r>
              <a:rPr lang="sk-SK" sz="1600" dirty="0" smtClean="0"/>
              <a:t> </a:t>
            </a:r>
            <a:r>
              <a:rPr lang="sk-SK" sz="1600" dirty="0" err="1" smtClean="0"/>
              <a:t>akcemi</a:t>
            </a:r>
            <a:r>
              <a:rPr lang="sk-SK" sz="1600" dirty="0" smtClean="0"/>
              <a:t> (</a:t>
            </a:r>
            <a:r>
              <a:rPr lang="sk-SK" sz="1600" dirty="0" err="1" smtClean="0"/>
              <a:t>hodnotícími</a:t>
            </a:r>
            <a:r>
              <a:rPr lang="sk-SK" sz="1600" dirty="0" smtClean="0"/>
              <a:t> </a:t>
            </a:r>
            <a:r>
              <a:rPr lang="sk-SK" sz="1600" dirty="0" err="1" smtClean="0"/>
              <a:t>přínos</a:t>
            </a:r>
            <a:r>
              <a:rPr lang="sk-SK" sz="1600" dirty="0" smtClean="0"/>
              <a:t> programu)</a:t>
            </a:r>
            <a:endParaRPr lang="sk-SK" sz="160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600" dirty="0" smtClean="0"/>
              <a:t>Na </a:t>
            </a:r>
            <a:r>
              <a:rPr lang="sk-SK" sz="1600" dirty="0"/>
              <a:t>úrovni EU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/>
              <a:t>EUSEW – EU </a:t>
            </a:r>
            <a:r>
              <a:rPr lang="sk-SK" sz="1600" dirty="0" err="1"/>
              <a:t>Sustainable</a:t>
            </a:r>
            <a:r>
              <a:rPr lang="sk-SK" sz="1600" dirty="0"/>
              <a:t> Energy </a:t>
            </a:r>
            <a:r>
              <a:rPr lang="sk-SK" sz="1600" dirty="0" err="1"/>
              <a:t>Week</a:t>
            </a:r>
            <a:r>
              <a:rPr lang="sk-SK" sz="1600" dirty="0"/>
              <a:t> (</a:t>
            </a:r>
            <a:r>
              <a:rPr lang="sk-SK" sz="1600" dirty="0" err="1"/>
              <a:t>Evropský</a:t>
            </a:r>
            <a:r>
              <a:rPr lang="sk-SK" sz="1600" dirty="0"/>
              <a:t> </a:t>
            </a:r>
            <a:r>
              <a:rPr lang="sk-SK" sz="1600" dirty="0" err="1"/>
              <a:t>týden</a:t>
            </a:r>
            <a:r>
              <a:rPr lang="sk-SK" sz="1600" dirty="0"/>
              <a:t> </a:t>
            </a:r>
            <a:r>
              <a:rPr lang="sk-SK" sz="1600" dirty="0" err="1"/>
              <a:t>udržitelných</a:t>
            </a:r>
            <a:r>
              <a:rPr lang="sk-SK" sz="1600" dirty="0"/>
              <a:t> </a:t>
            </a:r>
            <a:r>
              <a:rPr lang="sk-SK" sz="1600" dirty="0" err="1"/>
              <a:t>energí</a:t>
            </a:r>
            <a:r>
              <a:rPr lang="sk-SK" sz="1600" dirty="0"/>
              <a:t>), </a:t>
            </a:r>
            <a:r>
              <a:rPr lang="sk-SK" sz="1600" dirty="0" smtClean="0"/>
              <a:t>23.–25. </a:t>
            </a:r>
            <a:r>
              <a:rPr lang="sk-SK" sz="1600" dirty="0" err="1" smtClean="0"/>
              <a:t>červen</a:t>
            </a:r>
            <a:endParaRPr lang="sk-SK" sz="16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/>
              <a:t>EU </a:t>
            </a:r>
            <a:r>
              <a:rPr lang="sk-SK" sz="1600" dirty="0" err="1"/>
              <a:t>GreenWeek</a:t>
            </a:r>
            <a:r>
              <a:rPr lang="sk-SK" sz="1600" dirty="0"/>
              <a:t>, </a:t>
            </a:r>
            <a:r>
              <a:rPr lang="sk-SK" sz="1600" dirty="0" smtClean="0"/>
              <a:t>1.-4. </a:t>
            </a:r>
            <a:r>
              <a:rPr lang="sk-SK" sz="1600" dirty="0" err="1"/>
              <a:t>červen</a:t>
            </a:r>
            <a:endParaRPr lang="sk-SK" sz="16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/>
              <a:t>EU </a:t>
            </a:r>
            <a:r>
              <a:rPr lang="sk-SK" sz="1600" dirty="0" err="1" smtClean="0"/>
              <a:t>Region</a:t>
            </a:r>
            <a:r>
              <a:rPr lang="sk-SK" sz="1600" dirty="0" smtClean="0"/>
              <a:t> </a:t>
            </a:r>
            <a:r>
              <a:rPr lang="sk-SK" sz="1600" dirty="0" err="1" smtClean="0"/>
              <a:t>Week</a:t>
            </a:r>
            <a:r>
              <a:rPr lang="sk-SK" sz="1600" dirty="0" smtClean="0"/>
              <a:t>, 12.-15. </a:t>
            </a:r>
            <a:r>
              <a:rPr lang="sk-SK" sz="1600" dirty="0" err="1"/>
              <a:t>říjen</a:t>
            </a:r>
            <a:r>
              <a:rPr lang="sk-SK" sz="1600" dirty="0"/>
              <a:t>, </a:t>
            </a:r>
            <a:r>
              <a:rPr lang="sk-SK" sz="1600" dirty="0" smtClean="0"/>
              <a:t>Brusel</a:t>
            </a:r>
            <a:endParaRPr lang="sk-SK" sz="1600" dirty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 err="1"/>
              <a:t>European</a:t>
            </a:r>
            <a:r>
              <a:rPr lang="sk-SK" sz="1600" dirty="0"/>
              <a:t> </a:t>
            </a:r>
            <a:r>
              <a:rPr lang="sk-SK" sz="1600" dirty="0" err="1"/>
              <a:t>Cooperation</a:t>
            </a:r>
            <a:r>
              <a:rPr lang="sk-SK" sz="1600" dirty="0"/>
              <a:t> </a:t>
            </a:r>
            <a:r>
              <a:rPr lang="sk-SK" sz="1600" dirty="0" err="1"/>
              <a:t>Day</a:t>
            </a:r>
            <a:r>
              <a:rPr lang="sk-SK" sz="1600" dirty="0"/>
              <a:t>, 21. </a:t>
            </a:r>
            <a:r>
              <a:rPr lang="sk-SK" sz="1600" dirty="0" err="1" smtClean="0"/>
              <a:t>září</a:t>
            </a:r>
            <a:endParaRPr lang="sk-SK" sz="1600" dirty="0" smtClean="0"/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 smtClean="0"/>
              <a:t>Výroční fóra MRS (</a:t>
            </a:r>
            <a:r>
              <a:rPr lang="sk-SK" sz="1600" dirty="0" err="1" smtClean="0"/>
              <a:t>věnováno</a:t>
            </a:r>
            <a:r>
              <a:rPr lang="sk-SK" sz="1600" dirty="0" smtClean="0"/>
              <a:t> </a:t>
            </a:r>
            <a:r>
              <a:rPr lang="sk-SK" sz="1600" dirty="0" err="1" smtClean="0"/>
              <a:t>makroregionálním</a:t>
            </a:r>
            <a:r>
              <a:rPr lang="sk-SK" sz="1600" dirty="0" smtClean="0"/>
              <a:t> </a:t>
            </a:r>
            <a:r>
              <a:rPr lang="sk-SK" sz="1600" dirty="0" err="1" smtClean="0"/>
              <a:t>strategím</a:t>
            </a:r>
            <a:r>
              <a:rPr lang="sk-SK" sz="1600" dirty="0" smtClean="0"/>
              <a:t>)</a:t>
            </a:r>
            <a:endParaRPr lang="sk-SK" sz="1600" dirty="0"/>
          </a:p>
          <a:p>
            <a:pPr indent="-38397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sk-SK" sz="1600" dirty="0" err="1"/>
              <a:t>Příprava</a:t>
            </a:r>
            <a:r>
              <a:rPr lang="sk-SK" sz="1600" dirty="0"/>
              <a:t> období 2021</a:t>
            </a:r>
            <a:r>
              <a:rPr lang="sk-SK" sz="1600" dirty="0" smtClean="0"/>
              <a:t>+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/>
              <a:t>Početná </a:t>
            </a:r>
            <a:r>
              <a:rPr lang="sk-SK" sz="1600" dirty="0" err="1"/>
              <a:t>jednání</a:t>
            </a:r>
            <a:r>
              <a:rPr lang="sk-SK" sz="1600" dirty="0"/>
              <a:t> Pracovní skupiny programu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dirty="0"/>
              <a:t>!!! Nadnárodní </a:t>
            </a:r>
            <a:r>
              <a:rPr lang="sk-SK" sz="1600" dirty="0" err="1"/>
              <a:t>dialog</a:t>
            </a:r>
            <a:r>
              <a:rPr lang="sk-SK" sz="1600" dirty="0"/>
              <a:t> (web </a:t>
            </a:r>
            <a:r>
              <a:rPr lang="sk-SK" sz="1600" dirty="0" smtClean="0"/>
              <a:t>platforma programu) </a:t>
            </a:r>
          </a:p>
          <a:p>
            <a:pPr marL="726871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k-SK" sz="1600" u="sng" dirty="0" smtClean="0"/>
              <a:t>´National partner </a:t>
            </a:r>
            <a:r>
              <a:rPr lang="sk-SK" sz="1600" u="sng" dirty="0" err="1" smtClean="0"/>
              <a:t>dialogues</a:t>
            </a:r>
            <a:r>
              <a:rPr lang="sk-SK" sz="1600" u="sng" dirty="0" smtClean="0"/>
              <a:t>´-&gt; </a:t>
            </a:r>
            <a:r>
              <a:rPr lang="sk-SK" sz="1600" u="sng" dirty="0" err="1" smtClean="0"/>
              <a:t>např</a:t>
            </a:r>
            <a:r>
              <a:rPr lang="sk-SK" sz="1600" u="sng" dirty="0" smtClean="0"/>
              <a:t>. 20/4/2020 v </a:t>
            </a:r>
            <a:r>
              <a:rPr lang="sk-SK" sz="1600" u="sng" dirty="0" err="1"/>
              <a:t>I</a:t>
            </a:r>
            <a:r>
              <a:rPr lang="sk-SK" sz="1600" u="sng" dirty="0" err="1" smtClean="0"/>
              <a:t>nspiration</a:t>
            </a:r>
            <a:r>
              <a:rPr lang="sk-SK" sz="1600" u="sng" dirty="0" smtClean="0"/>
              <a:t> HUB, Praha 7 Letná </a:t>
            </a:r>
          </a:p>
          <a:p>
            <a:pPr lvl="1">
              <a:spcBef>
                <a:spcPts val="600"/>
              </a:spcBef>
            </a:pPr>
            <a:r>
              <a:rPr lang="sk-SK" sz="1600" dirty="0"/>
              <a:t> </a:t>
            </a:r>
            <a:r>
              <a:rPr lang="sk-SK" sz="1600" dirty="0" smtClean="0"/>
              <a:t>     </a:t>
            </a:r>
            <a:r>
              <a:rPr lang="sk-SK" sz="1600" dirty="0" err="1" smtClean="0"/>
              <a:t>diskuse</a:t>
            </a:r>
            <a:r>
              <a:rPr lang="sk-SK" sz="1600" dirty="0" smtClean="0"/>
              <a:t> k aktivitám vhodným pro </a:t>
            </a:r>
            <a:r>
              <a:rPr lang="sk-SK" sz="1600" dirty="0" err="1" smtClean="0"/>
              <a:t>příští</a:t>
            </a:r>
            <a:r>
              <a:rPr lang="sk-SK" sz="1600" dirty="0" smtClean="0"/>
              <a:t> období</a:t>
            </a:r>
            <a:endParaRPr lang="sk-SK" sz="16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Časový plán programu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4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96254" y="3531204"/>
            <a:ext cx="4159834" cy="246221"/>
          </a:xfrm>
        </p:spPr>
        <p:txBody>
          <a:bodyPr/>
          <a:lstStyle/>
          <a:p>
            <a:r>
              <a:rPr lang="cs-CZ" dirty="0" smtClean="0"/>
              <a:t> 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69011" y="149225"/>
            <a:ext cx="6523176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16000" algn="ctr" defTabSz="913878" rtl="0" eaLnBrk="1" latinLnBrk="0" hangingPunct="1">
              <a:spcBef>
                <a:spcPct val="0"/>
              </a:spcBef>
              <a:buNone/>
              <a:defRPr sz="2800" b="1" kern="1200" cap="all" normalizeH="0" baseline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de-AT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85479" y="149225"/>
            <a:ext cx="6523176" cy="686006"/>
          </a:xfrm>
        </p:spPr>
        <p:txBody>
          <a:bodyPr>
            <a:normAutofit/>
          </a:bodyPr>
          <a:lstStyle/>
          <a:p>
            <a:pPr marL="0" algn="l"/>
            <a:r>
              <a:rPr lang="cs-CZ" dirty="0" smtClean="0"/>
              <a:t>Časový plán pro přípravu 2021+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99" y="2373547"/>
            <a:ext cx="4349911" cy="3262433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6907" y="1169648"/>
            <a:ext cx="8856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Červen 2019</a:t>
            </a:r>
            <a:r>
              <a:rPr lang="de-AT" dirty="0"/>
              <a:t>:</a:t>
            </a:r>
            <a:r>
              <a:rPr lang="cs-CZ" dirty="0"/>
              <a:t> Teritoriální analýza</a:t>
            </a:r>
          </a:p>
          <a:p>
            <a:r>
              <a:rPr lang="cs-CZ" dirty="0"/>
              <a:t>Říjen 2019: dotazníkové šetření k zaměření </a:t>
            </a:r>
            <a:r>
              <a:rPr lang="cs-CZ" dirty="0" smtClean="0"/>
              <a:t>		</a:t>
            </a:r>
            <a:r>
              <a:rPr lang="cs-CZ" sz="1400" b="1" dirty="0" smtClean="0"/>
              <a:t>IP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→ kapitoly: 	1. Strategie programu, </a:t>
            </a:r>
          </a:p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2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. Priority, 3. Finance, </a:t>
            </a:r>
            <a:endParaRPr 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	4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Aktivity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. Komunikace, </a:t>
            </a:r>
            <a:endParaRPr 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		6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. Implementace</a:t>
            </a:r>
            <a:endParaRPr lang="cs-CZ" sz="1400" b="1" dirty="0"/>
          </a:p>
          <a:p>
            <a:endParaRPr lang="cs-CZ" dirty="0" smtClean="0"/>
          </a:p>
          <a:p>
            <a:r>
              <a:rPr lang="cs-CZ" dirty="0" smtClean="0"/>
              <a:t>Listopad 2019:</a:t>
            </a:r>
            <a:r>
              <a:rPr lang="cs-CZ" dirty="0"/>
              <a:t> </a:t>
            </a:r>
            <a:r>
              <a:rPr lang="cs-CZ" dirty="0" smtClean="0"/>
              <a:t>workshop k nastínění strategie </a:t>
            </a:r>
          </a:p>
          <a:p>
            <a:r>
              <a:rPr lang="cs-CZ" dirty="0" smtClean="0"/>
              <a:t>Prosinec 2019:</a:t>
            </a:r>
            <a:r>
              <a:rPr lang="cs-CZ" dirty="0"/>
              <a:t> </a:t>
            </a:r>
            <a:r>
              <a:rPr lang="cs-CZ" dirty="0" smtClean="0"/>
              <a:t>Zásady tematické orientace</a:t>
            </a:r>
          </a:p>
          <a:p>
            <a:r>
              <a:rPr lang="cs-CZ" sz="1600" b="1" dirty="0" smtClean="0"/>
              <a:t>Únor 2020: </a:t>
            </a:r>
            <a:r>
              <a:rPr lang="cs-CZ" sz="1600" b="1" dirty="0" err="1" smtClean="0"/>
              <a:t>Orientation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paper</a:t>
            </a:r>
            <a:endParaRPr lang="cs-CZ" sz="1600" b="1" dirty="0" smtClean="0"/>
          </a:p>
          <a:p>
            <a:r>
              <a:rPr lang="cs-CZ" dirty="0" smtClean="0"/>
              <a:t>Březen 2020:	</a:t>
            </a:r>
            <a:r>
              <a:rPr lang="cs-CZ" sz="1600" dirty="0" smtClean="0"/>
              <a:t>IP v_0</a:t>
            </a:r>
          </a:p>
          <a:p>
            <a:r>
              <a:rPr lang="cs-CZ" dirty="0" smtClean="0"/>
              <a:t>= Strategie programu a náčrt </a:t>
            </a:r>
            <a:r>
              <a:rPr lang="cs-CZ" dirty="0" err="1" smtClean="0"/>
              <a:t>priorit+SOs</a:t>
            </a:r>
            <a:r>
              <a:rPr lang="cs-CZ" dirty="0" smtClean="0"/>
              <a:t> </a:t>
            </a:r>
          </a:p>
          <a:p>
            <a:r>
              <a:rPr lang="cs-CZ" dirty="0" smtClean="0"/>
              <a:t>využití </a:t>
            </a:r>
            <a:r>
              <a:rPr lang="cs-CZ" dirty="0"/>
              <a:t>pro </a:t>
            </a:r>
            <a:r>
              <a:rPr lang="cs-CZ" dirty="0" smtClean="0"/>
              <a:t>Národní dialog s partnery</a:t>
            </a:r>
            <a:endParaRPr lang="cs-CZ" dirty="0"/>
          </a:p>
          <a:p>
            <a:r>
              <a:rPr lang="cs-CZ" dirty="0" smtClean="0"/>
              <a:t>Květen 2020:	</a:t>
            </a:r>
            <a:r>
              <a:rPr lang="cs-CZ" sz="1600" dirty="0" smtClean="0"/>
              <a:t>IP v_1 = 1. +2. </a:t>
            </a:r>
          </a:p>
          <a:p>
            <a:r>
              <a:rPr lang="cs-CZ" dirty="0" smtClean="0"/>
              <a:t>= Priority, aktivity a cílové skupiny, indikátory 			8.jednání </a:t>
            </a:r>
            <a:r>
              <a:rPr lang="cs-CZ" sz="1600" dirty="0" smtClean="0"/>
              <a:t>WG </a:t>
            </a:r>
            <a:r>
              <a:rPr lang="cs-CZ" sz="1600" dirty="0"/>
              <a:t>CE2021</a:t>
            </a:r>
            <a:r>
              <a:rPr lang="cs-CZ" sz="1600" dirty="0" smtClean="0"/>
              <a:t>+; </a:t>
            </a:r>
            <a:r>
              <a:rPr lang="cs-CZ" dirty="0" smtClean="0"/>
              <a:t>verze s využitím </a:t>
            </a:r>
            <a:r>
              <a:rPr lang="cs-CZ" dirty="0"/>
              <a:t>pro </a:t>
            </a:r>
            <a:r>
              <a:rPr lang="cs-CZ" dirty="0" smtClean="0"/>
              <a:t>SEA a NN konzultace</a:t>
            </a:r>
            <a:endParaRPr lang="cs-CZ" dirty="0"/>
          </a:p>
          <a:p>
            <a:r>
              <a:rPr lang="cs-CZ" dirty="0" smtClean="0"/>
              <a:t>Červenec 2020:</a:t>
            </a:r>
            <a:r>
              <a:rPr lang="cs-CZ" dirty="0"/>
              <a:t>	</a:t>
            </a:r>
            <a:r>
              <a:rPr lang="cs-CZ" sz="1600" dirty="0"/>
              <a:t>IP </a:t>
            </a:r>
            <a:r>
              <a:rPr lang="cs-CZ" sz="1600" dirty="0" smtClean="0"/>
              <a:t>v_2</a:t>
            </a:r>
            <a:r>
              <a:rPr lang="cs-CZ" dirty="0" smtClean="0"/>
              <a:t> </a:t>
            </a:r>
            <a:r>
              <a:rPr lang="cs-CZ" dirty="0"/>
              <a:t>= </a:t>
            </a:r>
            <a:r>
              <a:rPr lang="cs-CZ" dirty="0" smtClean="0"/>
              <a:t>revidované 1. + 2., </a:t>
            </a:r>
          </a:p>
          <a:p>
            <a:r>
              <a:rPr lang="cs-CZ" dirty="0" smtClean="0"/>
              <a:t>první návrhy </a:t>
            </a:r>
            <a:r>
              <a:rPr lang="cs-CZ" sz="1600" dirty="0" smtClean="0"/>
              <a:t>3. až 6.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dirty="0" smtClean="0"/>
              <a:t> 9.jednání </a:t>
            </a:r>
            <a:r>
              <a:rPr lang="cs-CZ" sz="1600" dirty="0" smtClean="0"/>
              <a:t>WG 		</a:t>
            </a:r>
          </a:p>
          <a:p>
            <a:r>
              <a:rPr lang="cs-CZ" dirty="0" smtClean="0"/>
              <a:t>Září 2020:	IP_v3 = finální verze </a:t>
            </a:r>
          </a:p>
          <a:p>
            <a:r>
              <a:rPr lang="cs-CZ" dirty="0" smtClean="0"/>
              <a:t>programového dokumentu pro 			</a:t>
            </a:r>
          </a:p>
          <a:p>
            <a:r>
              <a:rPr lang="cs-CZ" dirty="0" err="1" smtClean="0"/>
              <a:t>písem.proceduru</a:t>
            </a:r>
            <a:r>
              <a:rPr lang="cs-CZ" dirty="0" smtClean="0"/>
              <a:t> a neformální zaslání EK</a:t>
            </a:r>
          </a:p>
          <a:p>
            <a:r>
              <a:rPr lang="cs-CZ" b="1" dirty="0" smtClean="0"/>
              <a:t>Březen </a:t>
            </a:r>
            <a:r>
              <a:rPr lang="cs-CZ" b="1" dirty="0" smtClean="0"/>
              <a:t>2021:	1. výzva</a:t>
            </a:r>
          </a:p>
        </p:txBody>
      </p:sp>
    </p:spTree>
    <p:extLst>
      <p:ext uri="{BB962C8B-B14F-4D97-AF65-F5344CB8AC3E}">
        <p14:creationId xmlns:p14="http://schemas.microsoft.com/office/powerpoint/2010/main" val="14144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Alokace 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cs-CZ" sz="1400" dirty="0">
                <a:solidFill>
                  <a:srgbClr val="FFFFFF"/>
                </a:solidFill>
              </a:rPr>
              <a:t>Výzva</a:t>
            </a:r>
          </a:p>
        </p:txBody>
      </p:sp>
      <p:graphicFrame>
        <p:nvGraphicFramePr>
          <p:cNvPr id="8" name="Zástupný symbol pro obsah 3"/>
          <p:cNvGraphicFramePr>
            <a:graphicFrameLocks/>
          </p:cNvGraphicFramePr>
          <p:nvPr>
            <p:extLst/>
          </p:nvPr>
        </p:nvGraphicFramePr>
        <p:xfrm>
          <a:off x="190915" y="834123"/>
          <a:ext cx="8762168" cy="283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9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Trebuchet MS" panose="020B0603020202020204" pitchFamily="34" charset="0"/>
                        </a:rPr>
                        <a:t>Priority nadnárodní spolupráce v oblasti</a:t>
                      </a:r>
                      <a:endParaRPr lang="cs-CZ" sz="18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>
                        <a:latin typeface="Trebuchet MS" panose="020B0603020202020204" pitchFamily="34" charset="0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4963">
                <a:tc>
                  <a:txBody>
                    <a:bodyPr/>
                    <a:lstStyle/>
                    <a:p>
                      <a:pPr algn="l"/>
                      <a:r>
                        <a:rPr lang="cs-CZ" sz="18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: Inovace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2: Nízkouhlíková ekonomika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3: Přírodní a kulturní zdroje</a:t>
                      </a: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4: Doprava</a:t>
                      </a:r>
                    </a:p>
                    <a:p>
                      <a:pPr algn="l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Alokace na</a:t>
                      </a:r>
                      <a:r>
                        <a:rPr lang="cs-CZ" sz="1600" b="0" kern="12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projekty</a:t>
                      </a:r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cs-CZ" sz="1600" b="0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≈ </a:t>
                      </a:r>
                      <a:r>
                        <a:rPr lang="cs-CZ" sz="1600" b="0" u="sng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231,8 mil. EUR ERDF</a:t>
                      </a:r>
                    </a:p>
                    <a:p>
                      <a:pPr algn="l"/>
                      <a:r>
                        <a:rPr lang="cs-CZ" sz="1600" b="0" u="sng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(podle priorit – CP po</a:t>
                      </a:r>
                      <a:r>
                        <a:rPr lang="cs-CZ" sz="1600" b="0" u="sng" kern="12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revizi zahrnuje změny alokací</a:t>
                      </a:r>
                      <a:r>
                        <a:rPr lang="cs-CZ" sz="1600" b="0" u="sng" kern="12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cs-CZ" sz="1600" b="0" u="sng" kern="12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24" marR="91424" marT="45528" marB="4552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600" b="0" kern="1200" dirty="0" smtClean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24" marR="91424" marT="45528" marB="455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/>
          </p:nvPr>
        </p:nvGraphicFramePr>
        <p:xfrm>
          <a:off x="4087258" y="1017369"/>
          <a:ext cx="4560983" cy="265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65458"/>
              </p:ext>
            </p:extLst>
          </p:nvPr>
        </p:nvGraphicFramePr>
        <p:xfrm>
          <a:off x="198951" y="3582891"/>
          <a:ext cx="8732747" cy="250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51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6067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schváleno projektů celkem/ z toho projektů s účastí ČR 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Partnerů z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rozděleno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všem partnerům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Z toho pro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</a:rPr>
                        <a:t> ČR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1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1.) 2015/2016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35</a:t>
                      </a:r>
                      <a:r>
                        <a:rPr lang="cs-CZ" sz="1600" dirty="0" smtClean="0"/>
                        <a:t>/23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1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2.) </a:t>
                      </a:r>
                      <a:r>
                        <a:rPr lang="cs-CZ" sz="1600" baseline="0" dirty="0" smtClean="0"/>
                        <a:t>2016/2017</a:t>
                      </a:r>
                      <a:endParaRPr lang="cs-CZ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50</a:t>
                      </a:r>
                      <a:r>
                        <a:rPr lang="cs-CZ" sz="1600" dirty="0" smtClean="0"/>
                        <a:t>/33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1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3.) 2018/2019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44</a:t>
                      </a:r>
                      <a:r>
                        <a:rPr lang="cs-CZ" sz="1600" dirty="0" smtClean="0"/>
                        <a:t>/21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423897"/>
                  </a:ext>
                </a:extLst>
              </a:tr>
              <a:tr h="323614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 4.) 2019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9</a:t>
                      </a:r>
                      <a:r>
                        <a:rPr lang="cs-CZ" sz="1600" dirty="0" smtClean="0"/>
                        <a:t>/5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0,5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84"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/>
                        <a:t>138</a:t>
                      </a:r>
                      <a:r>
                        <a:rPr lang="cs-CZ" sz="1600" dirty="0" smtClean="0"/>
                        <a:t>/82</a:t>
                      </a:r>
                      <a:endParaRPr lang="cs-CZ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 smtClean="0">
                          <a:solidFill>
                            <a:schemeClr val="tx1"/>
                          </a:solidFill>
                        </a:rPr>
                        <a:t>241,0*</a:t>
                      </a:r>
                      <a:endParaRPr lang="cs-CZ" sz="16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17,7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1347872"/>
                  </a:ext>
                </a:extLst>
              </a:tr>
            </a:tbl>
          </a:graphicData>
        </a:graphic>
      </p:graphicFrame>
      <p:sp>
        <p:nvSpPr>
          <p:cNvPr id="3" name="Výbuch 1 2"/>
          <p:cNvSpPr/>
          <p:nvPr/>
        </p:nvSpPr>
        <p:spPr>
          <a:xfrm>
            <a:off x="7003474" y="651985"/>
            <a:ext cx="1644768" cy="1887355"/>
          </a:xfrm>
          <a:prstGeom prst="irregularSeal1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4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5143" y="237610"/>
            <a:ext cx="8206966" cy="51450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Monitoring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a</a:t>
            </a:r>
            <a:r>
              <a:rPr lang="en-GB" dirty="0" smtClean="0">
                <a:solidFill>
                  <a:srgbClr val="000000"/>
                </a:solidFill>
              </a:rPr>
              <a:t> p</a:t>
            </a:r>
            <a:r>
              <a:rPr lang="cs-CZ" dirty="0" err="1" smtClean="0">
                <a:solidFill>
                  <a:srgbClr val="000000"/>
                </a:solidFill>
              </a:rPr>
              <a:t>latby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55354" y="996014"/>
            <a:ext cx="8733722" cy="398292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i="1" dirty="0"/>
          </a:p>
        </p:txBody>
      </p:sp>
      <p:sp>
        <p:nvSpPr>
          <p:cNvPr id="4" name="TextBox 78"/>
          <p:cNvSpPr txBox="1"/>
          <p:nvPr/>
        </p:nvSpPr>
        <p:spPr>
          <a:xfrm>
            <a:off x="2866933" y="1999772"/>
            <a:ext cx="3047482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Reporting </a:t>
            </a:r>
            <a:r>
              <a:rPr lang="en-GB" sz="18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8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platby</a:t>
            </a:r>
            <a:endParaRPr lang="en-GB" sz="1400" b="1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805" y="2393756"/>
            <a:ext cx="2628296" cy="252436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Projekty 1.výzvy</a:t>
            </a:r>
          </a:p>
          <a:p>
            <a:pPr algn="ctr"/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Trebuchet MS" pitchFamily="34" charset="0"/>
                <a:cs typeface="Raleway Light"/>
              </a:rPr>
              <a:t>Projekty začínaly s realizací: 05/2016 až </a:t>
            </a:r>
            <a:r>
              <a:rPr lang="cs-CZ" sz="1400" dirty="0" smtClean="0">
                <a:latin typeface="Trebuchet MS" pitchFamily="34" charset="0"/>
                <a:cs typeface="Raleway Light"/>
              </a:rPr>
              <a:t>09/2016</a:t>
            </a:r>
          </a:p>
          <a:p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PR1- PR5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</a:t>
            </a: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Monitoring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ukončen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a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všechny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PR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jsou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p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roplaceny</a:t>
            </a:r>
            <a:endParaRPr lang="de-AT" sz="6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5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PR6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 Monitoring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probíhá anebo je již ukončen</a:t>
            </a:r>
            <a:endParaRPr lang="de-AT" sz="14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6933" y="2373115"/>
            <a:ext cx="2708648" cy="244742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lvl="2"/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Projekty 2.výzvy</a:t>
            </a:r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endParaRPr lang="cs-CZ" sz="1400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>
                <a:latin typeface="Trebuchet MS" pitchFamily="34" charset="0"/>
                <a:cs typeface="Raleway Light"/>
              </a:rPr>
              <a:t>Projekty začínaly s realizací: 05-09/2017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PR1-PR3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 Monitoring </a:t>
            </a:r>
            <a:r>
              <a:rPr lang="cs-CZ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ukončen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 a </a:t>
            </a:r>
            <a:r>
              <a:rPr lang="cs-CZ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všechny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 PR</a:t>
            </a:r>
            <a:r>
              <a:rPr lang="cs-CZ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 jsou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 p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roplaceny</a:t>
            </a:r>
            <a:endParaRPr lang="de-AT" sz="14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PR4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 Monitoring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probíhá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;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20 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PR p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roplaceno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, 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4 PR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v procesu proplácení</a:t>
            </a:r>
            <a:endParaRPr lang="de-AT" sz="14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9086" y="1036611"/>
            <a:ext cx="979080" cy="944361"/>
            <a:chOff x="3964448" y="806330"/>
            <a:chExt cx="979080" cy="944361"/>
          </a:xfrm>
        </p:grpSpPr>
        <p:sp>
          <p:nvSpPr>
            <p:cNvPr id="8" name="Oval 44"/>
            <p:cNvSpPr/>
            <p:nvPr/>
          </p:nvSpPr>
          <p:spPr>
            <a:xfrm>
              <a:off x="3964448" y="806330"/>
              <a:ext cx="979080" cy="944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Raleway Light"/>
              </a:endParaRPr>
            </a:p>
          </p:txBody>
        </p:sp>
        <p:sp>
          <p:nvSpPr>
            <p:cNvPr id="9" name="Freeform 112"/>
            <p:cNvSpPr>
              <a:spLocks noChangeArrowheads="1"/>
            </p:cNvSpPr>
            <p:nvPr/>
          </p:nvSpPr>
          <p:spPr bwMode="auto">
            <a:xfrm>
              <a:off x="4093177" y="1047793"/>
              <a:ext cx="300475" cy="287261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381" y="1191423"/>
              <a:ext cx="285894" cy="35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705755" y="2385020"/>
            <a:ext cx="3293772" cy="201653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lvl="2"/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Projekty 3.výzvy</a:t>
            </a:r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Lump </a:t>
            </a:r>
            <a:r>
              <a:rPr lang="de-AT" sz="14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Sum</a:t>
            </a:r>
            <a:r>
              <a:rPr lang="de-AT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 34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z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39 </a:t>
            </a:r>
            <a:r>
              <a:rPr lang="de-AT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proje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ktů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požadujících paušál byly proplaceny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. 5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připravuje potřebné dodatečné informace</a:t>
            </a:r>
            <a:endParaRPr lang="de-AT" sz="14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400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PR1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–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odevzdávání mělo probíhat na přelomu 2019/2020</a:t>
            </a:r>
            <a:endParaRPr lang="de-AT" sz="14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274216" y="5100118"/>
            <a:ext cx="8697844" cy="93931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latby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ze strany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CA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projektům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(</a:t>
            </a:r>
            <a:r>
              <a:rPr lang="cs-CZ" sz="1400" dirty="0" err="1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vč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. </a:t>
            </a:r>
            <a:r>
              <a:rPr lang="de-AT" sz="1400" dirty="0">
                <a:solidFill>
                  <a:srgbClr val="000000"/>
                </a:solidFill>
                <a:latin typeface="Trebuchet MS" pitchFamily="34" charset="0"/>
                <a:cs typeface="Raleway"/>
              </a:rPr>
              <a:t>TA</a:t>
            </a:r>
            <a:r>
              <a:rPr lang="de-AT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):</a:t>
            </a:r>
            <a:endParaRPr lang="de-AT" sz="1400" dirty="0">
              <a:solidFill>
                <a:srgbClr val="000000"/>
              </a:solidFill>
              <a:latin typeface="Trebuchet MS" pitchFamily="34" charset="0"/>
              <a:cs typeface="Raleway"/>
            </a:endParaRPr>
          </a:p>
          <a:p>
            <a:pPr marL="669721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94</a:t>
            </a:r>
            <a:r>
              <a:rPr lang="de-AT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m</a:t>
            </a:r>
            <a:r>
              <a:rPr lang="cs-CZ" sz="14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il</a:t>
            </a: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</a:t>
            </a:r>
            <a:r>
              <a:rPr lang="de-AT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EUR ERDF</a:t>
            </a:r>
            <a:endParaRPr lang="cs-CZ" sz="1400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669721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AT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Na EK bylo zasláno 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1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žádostí o platbu</a:t>
            </a:r>
            <a:r>
              <a:rPr lang="en-US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v celkové výši </a:t>
            </a: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92 </a:t>
            </a:r>
            <a:r>
              <a:rPr lang="en-US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</a:t>
            </a:r>
            <a:r>
              <a:rPr lang="cs-CZ" sz="1400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il</a:t>
            </a: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</a:t>
            </a:r>
            <a:r>
              <a:rPr lang="en-US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EUR </a:t>
            </a:r>
            <a:r>
              <a:rPr lang="en-US" sz="1400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ERDF (</a:t>
            </a:r>
            <a:r>
              <a:rPr lang="en-US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3</a:t>
            </a: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7</a:t>
            </a:r>
            <a:r>
              <a:rPr lang="en-US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% </a:t>
            </a:r>
            <a:r>
              <a:rPr lang="cs-CZ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alokace pro program</a:t>
            </a:r>
            <a:r>
              <a:rPr lang="en-US" sz="140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)</a:t>
            </a:r>
            <a:endParaRPr lang="en-US" sz="1400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392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entral Europe">
    <a:dk1>
      <a:srgbClr val="0C0C0C"/>
    </a:dk1>
    <a:lt1>
      <a:sysClr val="window" lastClr="FFFFFF"/>
    </a:lt1>
    <a:dk2>
      <a:srgbClr val="4D4D4E"/>
    </a:dk2>
    <a:lt2>
      <a:srgbClr val="7E93A5"/>
    </a:lt2>
    <a:accent1>
      <a:srgbClr val="7D8B8A"/>
    </a:accent1>
    <a:accent2>
      <a:srgbClr val="90ABB1"/>
    </a:accent2>
    <a:accent3>
      <a:srgbClr val="C8D3D8"/>
    </a:accent3>
    <a:accent4>
      <a:srgbClr val="7B7B7D"/>
    </a:accent4>
    <a:accent5>
      <a:srgbClr val="A6A7A9"/>
    </a:accent5>
    <a:accent6>
      <a:srgbClr val="4D4933"/>
    </a:accent6>
    <a:hlink>
      <a:srgbClr val="7B7B7D"/>
    </a:hlink>
    <a:folHlink>
      <a:srgbClr val="BFBFBF"/>
    </a:folHlink>
  </a:clrScheme>
  <a:fontScheme name="CE-Interreg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2085</Words>
  <Application>Microsoft Office PowerPoint</Application>
  <PresentationFormat>Předvádění na obrazovce (4:3)</PresentationFormat>
  <Paragraphs>489</Paragraphs>
  <Slides>36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16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53" baseType="lpstr">
      <vt:lpstr>ＭＳ Ｐゴシック</vt:lpstr>
      <vt:lpstr>Arial</vt:lpstr>
      <vt:lpstr>Bahnschrift SemiBold</vt:lpstr>
      <vt:lpstr>Bahnschrift SemiLight</vt:lpstr>
      <vt:lpstr>Calibri</vt:lpstr>
      <vt:lpstr>Courier New</vt:lpstr>
      <vt:lpstr>Gill Sans</vt:lpstr>
      <vt:lpstr>Lato Light</vt:lpstr>
      <vt:lpstr>Raleway</vt:lpstr>
      <vt:lpstr>Raleway Light</vt:lpstr>
      <vt:lpstr>Symbol</vt:lpstr>
      <vt:lpstr>Tahoma</vt:lpstr>
      <vt:lpstr>Times New Roman</vt:lpstr>
      <vt:lpstr>Trebuchet MS</vt:lpstr>
      <vt:lpstr>Wingdings</vt:lpstr>
      <vt:lpstr>Wingdings 2</vt:lpstr>
      <vt:lpstr>CentralEurope_iService</vt:lpstr>
      <vt:lpstr>Prezentace aplikace PowerPoint</vt:lpstr>
      <vt:lpstr>PREZENTACE v kostce</vt:lpstr>
      <vt:lpstr>výhoda programu</vt:lpstr>
      <vt:lpstr>FINANCOVÁNÍ PROJEKTŮ</vt:lpstr>
      <vt:lpstr>Časový plán projektů 4. výzvy</vt:lpstr>
      <vt:lpstr>Časový plán programu</vt:lpstr>
      <vt:lpstr>Časový plán pro přípravu 2021+</vt:lpstr>
      <vt:lpstr>Alokace  </vt:lpstr>
      <vt:lpstr>Monitoring a platby</vt:lpstr>
      <vt:lpstr>rozpočty partnerů</vt:lpstr>
      <vt:lpstr>Informace o projektech</vt:lpstr>
      <vt:lpstr>Informace o projektech</vt:lpstr>
      <vt:lpstr> komunikační aktivity </vt:lpstr>
      <vt:lpstr>#cooperationiscentral: Web and social media</vt:lpstr>
      <vt:lpstr>Project success stories (CE blog)</vt:lpstr>
      <vt:lpstr>Prezentace aplikace PowerPoint</vt:lpstr>
      <vt:lpstr>Národní kontaktní místo </vt:lpstr>
      <vt:lpstr>kontakty</vt:lpstr>
      <vt:lpstr>Právní rámec pro výkon kontroly</vt:lpstr>
      <vt:lpstr>Legislativa a dokumenty </vt:lpstr>
      <vt:lpstr>Legislativa a dokumenty </vt:lpstr>
      <vt:lpstr>Legislativa a dokumenty </vt:lpstr>
      <vt:lpstr>Legislativa a dokumenty </vt:lpstr>
      <vt:lpstr>Legislativa a dokumenty </vt:lpstr>
      <vt:lpstr>Legislativa a dokumenty</vt:lpstr>
      <vt:lpstr>Legislativa a dokumenty </vt:lpstr>
      <vt:lpstr>Provádění Kontroly </vt:lpstr>
      <vt:lpstr>Provádění kontroly </vt:lpstr>
      <vt:lpstr>Reportování </vt:lpstr>
      <vt:lpstr>Registr smluv</vt:lpstr>
      <vt:lpstr>Registr smluv</vt:lpstr>
      <vt:lpstr>Veřejná podpora</vt:lpstr>
      <vt:lpstr>Kontakty </vt:lpstr>
      <vt:lpstr>Zjednodušení  iI.</vt:lpstr>
      <vt:lpstr>Zjednodušení IV. </vt:lpstr>
      <vt:lpstr>Zjednodušení 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Stella Horváthová</cp:lastModifiedBy>
  <cp:revision>2550</cp:revision>
  <cp:lastPrinted>2019-03-01T10:52:13Z</cp:lastPrinted>
  <dcterms:created xsi:type="dcterms:W3CDTF">2014-11-12T21:47:38Z</dcterms:created>
  <dcterms:modified xsi:type="dcterms:W3CDTF">2020-02-28T18:15:46Z</dcterms:modified>
</cp:coreProperties>
</file>