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38"/>
  </p:notesMasterIdLst>
  <p:handoutMasterIdLst>
    <p:handoutMasterId r:id="rId39"/>
  </p:handoutMasterIdLst>
  <p:sldIdLst>
    <p:sldId id="256" r:id="rId2"/>
    <p:sldId id="257" r:id="rId3"/>
    <p:sldId id="258" r:id="rId4"/>
    <p:sldId id="370" r:id="rId5"/>
    <p:sldId id="378" r:id="rId6"/>
    <p:sldId id="383" r:id="rId7"/>
    <p:sldId id="384" r:id="rId8"/>
    <p:sldId id="260" r:id="rId9"/>
    <p:sldId id="394" r:id="rId10"/>
    <p:sldId id="371" r:id="rId11"/>
    <p:sldId id="373" r:id="rId12"/>
    <p:sldId id="374" r:id="rId13"/>
    <p:sldId id="390" r:id="rId14"/>
    <p:sldId id="391" r:id="rId15"/>
    <p:sldId id="392" r:id="rId16"/>
    <p:sldId id="315" r:id="rId17"/>
    <p:sldId id="379" r:id="rId18"/>
    <p:sldId id="380" r:id="rId19"/>
    <p:sldId id="385" r:id="rId20"/>
    <p:sldId id="386" r:id="rId21"/>
    <p:sldId id="387" r:id="rId22"/>
    <p:sldId id="388" r:id="rId23"/>
    <p:sldId id="389" r:id="rId24"/>
    <p:sldId id="324" r:id="rId25"/>
    <p:sldId id="396" r:id="rId26"/>
    <p:sldId id="397" r:id="rId27"/>
    <p:sldId id="364" r:id="rId28"/>
    <p:sldId id="400" r:id="rId29"/>
    <p:sldId id="401" r:id="rId30"/>
    <p:sldId id="403" r:id="rId31"/>
    <p:sldId id="404" r:id="rId32"/>
    <p:sldId id="405" r:id="rId33"/>
    <p:sldId id="354" r:id="rId34"/>
    <p:sldId id="289" r:id="rId35"/>
    <p:sldId id="325" r:id="rId36"/>
    <p:sldId id="269" r:id="rId37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15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30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45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61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5763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2916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068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221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kanová Helena" initials="MH" lastIdx="14" clrIdx="0"/>
  <p:cmAuthor id="7" name="mikhel" initials="HM" lastIdx="1" clrIdx="7"/>
  <p:cmAuthor id="1" name="Eva Buršíková" initials="EB" lastIdx="7" clrIdx="1"/>
  <p:cmAuthor id="8" name="Linda Prokešová" initials="LP" lastIdx="1" clrIdx="8"/>
  <p:cmAuthor id="2" name="Svobodová Michaela" initials="SM" lastIdx="15" clrIdx="2"/>
  <p:cmAuthor id="3" name="Jiří Čížek" initials="JČ" lastIdx="8" clrIdx="3"/>
  <p:cmAuthor id="4" name="Šimlová Markéta" initials="ŠM" lastIdx="2" clrIdx="4"/>
  <p:cmAuthor id="5" name="Work" initials="W." lastIdx="16" clrIdx="5"/>
  <p:cmAuthor id="6" name="*" initials="*" lastIdx="4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93C6"/>
    <a:srgbClr val="4F81BD"/>
    <a:srgbClr val="000099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řední styl 2 – zvýraznění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Střední styl 1 – zvýraznění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740" autoAdjust="0"/>
    <p:restoredTop sz="84096" autoAdjust="0"/>
  </p:normalViewPr>
  <p:slideViewPr>
    <p:cSldViewPr>
      <p:cViewPr varScale="1">
        <p:scale>
          <a:sx n="110" d="100"/>
          <a:sy n="110" d="100"/>
        </p:scale>
        <p:origin x="215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66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5" d="100"/>
          <a:sy n="75" d="100"/>
        </p:scale>
        <p:origin x="3306" y="84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\\praha.mmr.cz\dfs\J\SF\OPTP\OPTP%202014-2020\02.%20Monitorovac&#237;%20v&#253;bor\10.%20MV%2026.11.2019\Prezentace\Graf%20pr&#225;vn&#237;%20akty%20CZ%20+%20EN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ybMag\Desktop\graf_v&#253;hled%20&#269;erp&#225;n&#237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5399000809502536"/>
          <c:y val="0.17083692089767807"/>
          <c:w val="0.84540041475642991"/>
          <c:h val="0.82494319333114885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3A67-4425-A280-1D2A67A8EC7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3A67-4425-A280-1D2A67A8EC71}"/>
              </c:ext>
            </c:extLst>
          </c:dPt>
          <c:dPt>
            <c:idx val="2"/>
            <c:bubble3D val="0"/>
            <c:spPr>
              <a:solidFill>
                <a:srgbClr val="92D05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3A67-4425-A280-1D2A67A8EC7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3A67-4425-A280-1D2A67A8EC71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3A67-4425-A280-1D2A67A8EC71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3A67-4425-A280-1D2A67A8EC71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3A67-4425-A280-1D2A67A8EC71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F-3A67-4425-A280-1D2A67A8EC71}"/>
              </c:ext>
            </c:extLst>
          </c:dPt>
          <c:dPt>
            <c:idx val="8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1-3A67-4425-A280-1D2A67A8EC71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3-3A67-4425-A280-1D2A67A8EC71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5-3A67-4425-A280-1D2A67A8EC71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7-3A67-4425-A280-1D2A67A8EC71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9-3A67-4425-A280-1D2A67A8EC71}"/>
              </c:ext>
            </c:extLst>
          </c:dPt>
          <c:dLbls>
            <c:dLbl>
              <c:idx val="0"/>
              <c:layout>
                <c:manualLayout>
                  <c:x val="-0.13813067280850211"/>
                  <c:y val="4.054403685786276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A67-4425-A280-1D2A67A8EC71}"/>
                </c:ext>
              </c:extLst>
            </c:dLbl>
            <c:dLbl>
              <c:idx val="1"/>
              <c:layout>
                <c:manualLayout>
                  <c:x val="8.5106634494853256E-3"/>
                  <c:y val="-0.2295449890145271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730499334741358"/>
                      <c:h val="0.1317496840628819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3A67-4425-A280-1D2A67A8EC71}"/>
                </c:ext>
              </c:extLst>
            </c:dLbl>
            <c:dLbl>
              <c:idx val="2"/>
              <c:layout>
                <c:manualLayout>
                  <c:x val="0.24173259766882713"/>
                  <c:y val="-0.2037287782522654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A67-4425-A280-1D2A67A8EC71}"/>
                </c:ext>
              </c:extLst>
            </c:dLbl>
            <c:dLbl>
              <c:idx val="3"/>
              <c:layout>
                <c:manualLayout>
                  <c:x val="-4.3154994015817759E-2"/>
                  <c:y val="0.23786679281320675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311147592863639"/>
                      <c:h val="0.1110820585907121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3A67-4425-A280-1D2A67A8EC71}"/>
                </c:ext>
              </c:extLst>
            </c:dLbl>
            <c:dLbl>
              <c:idx val="4"/>
              <c:layout>
                <c:manualLayout>
                  <c:x val="-6.2239311720226662E-2"/>
                  <c:y val="7.061324783357404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3A67-4425-A280-1D2A67A8EC71}"/>
                </c:ext>
              </c:extLst>
            </c:dLbl>
            <c:dLbl>
              <c:idx val="5"/>
              <c:layout>
                <c:manualLayout>
                  <c:x val="-1.2253494899362142E-2"/>
                  <c:y val="-1.32127246278191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997320633438146"/>
                      <c:h val="8.818464615042773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B-3A67-4425-A280-1D2A67A8EC71}"/>
                </c:ext>
              </c:extLst>
            </c:dLbl>
            <c:dLbl>
              <c:idx val="6"/>
              <c:layout>
                <c:manualLayout>
                  <c:x val="-8.7845953835639062E-2"/>
                  <c:y val="-0.1209555132776506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3A67-4425-A280-1D2A67A8EC71}"/>
                </c:ext>
              </c:extLst>
            </c:dLbl>
            <c:dLbl>
              <c:idx val="7"/>
              <c:layout>
                <c:manualLayout>
                  <c:x val="-4.1090946680080384E-2"/>
                  <c:y val="-0.1824366699390799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3A67-4425-A280-1D2A67A8EC71}"/>
                </c:ext>
              </c:extLst>
            </c:dLbl>
            <c:dLbl>
              <c:idx val="9"/>
              <c:layout>
                <c:manualLayout>
                  <c:x val="-4.3493635418968245E-2"/>
                  <c:y val="-3.325021178202423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3A67-4425-A280-1D2A67A8EC71}"/>
                </c:ext>
              </c:extLst>
            </c:dLbl>
            <c:dLbl>
              <c:idx val="10"/>
              <c:layout>
                <c:manualLayout>
                  <c:x val="-3.5617886510458219E-2"/>
                  <c:y val="-8.477713767158237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759589807021928"/>
                      <c:h val="9.295798730696587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5-3A67-4425-A280-1D2A67A8EC71}"/>
                </c:ext>
              </c:extLst>
            </c:dLbl>
            <c:dLbl>
              <c:idx val="11"/>
              <c:layout>
                <c:manualLayout>
                  <c:x val="0.15092898617284761"/>
                  <c:y val="-6.447742785523830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997535552019945"/>
                      <c:h val="7.686884616987001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7-3A67-4425-A280-1D2A67A8EC71}"/>
                </c:ext>
              </c:extLst>
            </c:dLbl>
            <c:dLbl>
              <c:idx val="12"/>
              <c:layout>
                <c:manualLayout>
                  <c:x val="0.24993053136749957"/>
                  <c:y val="-1.748698929285634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128787608339712"/>
                      <c:h val="5.980650587434729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9-3A67-4425-A280-1D2A67A8EC7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bestFit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CZ!$A$2:$A$14</c:f>
              <c:strCache>
                <c:ptCount val="13"/>
                <c:pt idx="0">
                  <c:v>Ministerstvo pro místní rozvoj</c:v>
                </c:pt>
                <c:pt idx="1">
                  <c:v>Centrum pro regionální rozvoj ČR</c:v>
                </c:pt>
                <c:pt idx="2">
                  <c:v>Ministerstvo financí</c:v>
                </c:pt>
                <c:pt idx="3">
                  <c:v>Ministerstvo práce a sociálních věcí</c:v>
                </c:pt>
                <c:pt idx="4">
                  <c:v>Ministerstvo životního prostředí</c:v>
                </c:pt>
                <c:pt idx="5">
                  <c:v>Ministerstvo průmaslu a obchodu</c:v>
                </c:pt>
                <c:pt idx="6">
                  <c:v>Úřad vlády ČR</c:v>
                </c:pt>
                <c:pt idx="7">
                  <c:v>Technologická agentura ČR</c:v>
                </c:pt>
                <c:pt idx="8">
                  <c:v>Regionální rady regionu soudržnosti </c:v>
                </c:pt>
                <c:pt idx="9">
                  <c:v>Kraje a jejich PO (RSK)</c:v>
                </c:pt>
                <c:pt idx="10">
                  <c:v>Statutární města a jejich PO (řízení ITI)</c:v>
                </c:pt>
                <c:pt idx="11">
                  <c:v>Statutární města a jejich PO (ZS ITI)</c:v>
                </c:pt>
                <c:pt idx="12">
                  <c:v>Výzva č. 4 </c:v>
                </c:pt>
              </c:strCache>
            </c:strRef>
          </c:cat>
          <c:val>
            <c:numRef>
              <c:f>CZ!$B$2:$B$14</c:f>
              <c:numCache>
                <c:formatCode>0.00%</c:formatCode>
                <c:ptCount val="13"/>
                <c:pt idx="0">
                  <c:v>0.47287763722451714</c:v>
                </c:pt>
                <c:pt idx="1">
                  <c:v>5.8747466833593082E-2</c:v>
                </c:pt>
                <c:pt idx="2">
                  <c:v>0.26945205463365185</c:v>
                </c:pt>
                <c:pt idx="3">
                  <c:v>6.2843526069301676E-3</c:v>
                </c:pt>
                <c:pt idx="4">
                  <c:v>1.6687862860410971E-3</c:v>
                </c:pt>
                <c:pt idx="5">
                  <c:v>2.5632184566603921E-3</c:v>
                </c:pt>
                <c:pt idx="6">
                  <c:v>7.5084016178862548E-3</c:v>
                </c:pt>
                <c:pt idx="7">
                  <c:v>5.8132176483936754E-3</c:v>
                </c:pt>
                <c:pt idx="8">
                  <c:v>0.10977661680780798</c:v>
                </c:pt>
                <c:pt idx="9">
                  <c:v>2.2557140289346626E-2</c:v>
                </c:pt>
                <c:pt idx="10">
                  <c:v>1.7933226595393634E-2</c:v>
                </c:pt>
                <c:pt idx="11">
                  <c:v>1.5402790379897925E-2</c:v>
                </c:pt>
                <c:pt idx="12">
                  <c:v>9.4150906198801169E-3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A-3A67-4425-A280-1D2A67A8EC71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579049032311597E-2"/>
          <c:y val="7.9573189784468396E-2"/>
          <c:w val="0.85762902654422057"/>
          <c:h val="0.840004322436396"/>
        </c:manualLayout>
      </c:layout>
      <c:lineChart>
        <c:grouping val="standard"/>
        <c:varyColors val="0"/>
        <c:ser>
          <c:idx val="0"/>
          <c:order val="0"/>
          <c:tx>
            <c:strRef>
              <c:f>'graf_predikce SŽ'!$A$3</c:f>
              <c:strCache>
                <c:ptCount val="1"/>
                <c:pt idx="0">
                  <c:v>souhrnná žádost - predikce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cat>
            <c:strRef>
              <c:f>'graf_predikce SŽ'!$B$2:$P$2</c:f>
              <c:strCache>
                <c:ptCount val="15"/>
                <c:pt idx="0">
                  <c:v>2. Q 2019</c:v>
                </c:pt>
                <c:pt idx="1">
                  <c:v>3. Q 2019</c:v>
                </c:pt>
                <c:pt idx="2">
                  <c:v>4. Q 2019</c:v>
                </c:pt>
                <c:pt idx="3">
                  <c:v>1. Q 2020</c:v>
                </c:pt>
                <c:pt idx="4">
                  <c:v>2. Q 2020</c:v>
                </c:pt>
                <c:pt idx="5">
                  <c:v>3. Q 2020</c:v>
                </c:pt>
                <c:pt idx="6">
                  <c:v>4. Q 2020</c:v>
                </c:pt>
                <c:pt idx="7">
                  <c:v>1. Q 2021</c:v>
                </c:pt>
                <c:pt idx="8">
                  <c:v>2. Q 2021</c:v>
                </c:pt>
                <c:pt idx="9">
                  <c:v>3. Q 2021</c:v>
                </c:pt>
                <c:pt idx="10">
                  <c:v>4. Q 2021</c:v>
                </c:pt>
                <c:pt idx="11">
                  <c:v>1. Q 2022</c:v>
                </c:pt>
                <c:pt idx="12">
                  <c:v>2. Q 2022</c:v>
                </c:pt>
                <c:pt idx="13">
                  <c:v>3. Q 2022</c:v>
                </c:pt>
                <c:pt idx="14">
                  <c:v>4. Q 2022</c:v>
                </c:pt>
              </c:strCache>
            </c:strRef>
          </c:cat>
          <c:val>
            <c:numRef>
              <c:f>'graf_predikce SŽ'!$B$3:$P$3</c:f>
              <c:numCache>
                <c:formatCode>#,##0</c:formatCode>
                <c:ptCount val="15"/>
                <c:pt idx="0">
                  <c:v>85990641</c:v>
                </c:pt>
                <c:pt idx="1">
                  <c:v>91681567</c:v>
                </c:pt>
                <c:pt idx="2">
                  <c:v>104156004.76560637</c:v>
                </c:pt>
                <c:pt idx="3">
                  <c:v>108553092</c:v>
                </c:pt>
                <c:pt idx="4">
                  <c:v>120663820</c:v>
                </c:pt>
                <c:pt idx="5">
                  <c:v>125744706</c:v>
                </c:pt>
                <c:pt idx="6">
                  <c:v>133437703</c:v>
                </c:pt>
                <c:pt idx="7">
                  <c:v>140238886</c:v>
                </c:pt>
                <c:pt idx="8">
                  <c:v>151299089</c:v>
                </c:pt>
                <c:pt idx="9">
                  <c:v>157534660</c:v>
                </c:pt>
                <c:pt idx="10">
                  <c:v>161835035</c:v>
                </c:pt>
                <c:pt idx="11">
                  <c:v>167864900</c:v>
                </c:pt>
                <c:pt idx="12">
                  <c:v>181247739</c:v>
                </c:pt>
                <c:pt idx="13">
                  <c:v>186793261</c:v>
                </c:pt>
                <c:pt idx="14">
                  <c:v>193521965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671-41AD-8373-0129DBB78FC1}"/>
            </c:ext>
          </c:extLst>
        </c:ser>
        <c:ser>
          <c:idx val="1"/>
          <c:order val="1"/>
          <c:tx>
            <c:strRef>
              <c:f>'graf_predikce SŽ'!$A$4</c:f>
              <c:strCache>
                <c:ptCount val="1"/>
                <c:pt idx="0">
                  <c:v>souhrnná žádost - skutečnost 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strRef>
              <c:f>'graf_predikce SŽ'!$B$2:$P$2</c:f>
              <c:strCache>
                <c:ptCount val="15"/>
                <c:pt idx="0">
                  <c:v>2. Q 2019</c:v>
                </c:pt>
                <c:pt idx="1">
                  <c:v>3. Q 2019</c:v>
                </c:pt>
                <c:pt idx="2">
                  <c:v>4. Q 2019</c:v>
                </c:pt>
                <c:pt idx="3">
                  <c:v>1. Q 2020</c:v>
                </c:pt>
                <c:pt idx="4">
                  <c:v>2. Q 2020</c:v>
                </c:pt>
                <c:pt idx="5">
                  <c:v>3. Q 2020</c:v>
                </c:pt>
                <c:pt idx="6">
                  <c:v>4. Q 2020</c:v>
                </c:pt>
                <c:pt idx="7">
                  <c:v>1. Q 2021</c:v>
                </c:pt>
                <c:pt idx="8">
                  <c:v>2. Q 2021</c:v>
                </c:pt>
                <c:pt idx="9">
                  <c:v>3. Q 2021</c:v>
                </c:pt>
                <c:pt idx="10">
                  <c:v>4. Q 2021</c:v>
                </c:pt>
                <c:pt idx="11">
                  <c:v>1. Q 2022</c:v>
                </c:pt>
                <c:pt idx="12">
                  <c:v>2. Q 2022</c:v>
                </c:pt>
                <c:pt idx="13">
                  <c:v>3. Q 2022</c:v>
                </c:pt>
                <c:pt idx="14">
                  <c:v>4. Q 2022</c:v>
                </c:pt>
              </c:strCache>
            </c:strRef>
          </c:cat>
          <c:val>
            <c:numRef>
              <c:f>'graf_predikce SŽ'!$B$4:$P$4</c:f>
              <c:numCache>
                <c:formatCode>#,##0</c:formatCode>
                <c:ptCount val="15"/>
                <c:pt idx="0">
                  <c:v>89622732.579999998</c:v>
                </c:pt>
                <c:pt idx="1">
                  <c:v>94617688.400000006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671-41AD-8373-0129DBB78FC1}"/>
            </c:ext>
          </c:extLst>
        </c:ser>
        <c:ser>
          <c:idx val="2"/>
          <c:order val="2"/>
          <c:tx>
            <c:strRef>
              <c:f>'graf_predikce SŽ'!$A$5</c:f>
              <c:strCache>
                <c:ptCount val="1"/>
                <c:pt idx="0">
                  <c:v>limit N+3 v roce 2020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671-41AD-8373-0129DBB78FC1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671-41AD-8373-0129DBB78FC1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671-41AD-8373-0129DBB78FC1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671-41AD-8373-0129DBB78FC1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671-41AD-8373-0129DBB78FC1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671-41AD-8373-0129DBB78FC1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671-41AD-8373-0129DBB78FC1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671-41AD-8373-0129DBB78FC1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D671-41AD-8373-0129DBB78FC1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D671-41AD-8373-0129DBB78FC1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D671-41AD-8373-0129DBB78FC1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D671-41AD-8373-0129DBB78FC1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D671-41AD-8373-0129DBB78FC1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D671-41AD-8373-0129DBB78FC1}"/>
                </c:ext>
              </c:extLst>
            </c:dLbl>
            <c:dLbl>
              <c:idx val="14"/>
              <c:layout>
                <c:manualLayout>
                  <c:x val="-0.10678185112679087"/>
                  <c:y val="-1.9777533399066769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D671-41AD-8373-0129DBB78FC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'graf_predikce SŽ'!$B$2:$P$2</c:f>
              <c:strCache>
                <c:ptCount val="15"/>
                <c:pt idx="0">
                  <c:v>2. Q 2019</c:v>
                </c:pt>
                <c:pt idx="1">
                  <c:v>3. Q 2019</c:v>
                </c:pt>
                <c:pt idx="2">
                  <c:v>4. Q 2019</c:v>
                </c:pt>
                <c:pt idx="3">
                  <c:v>1. Q 2020</c:v>
                </c:pt>
                <c:pt idx="4">
                  <c:v>2. Q 2020</c:v>
                </c:pt>
                <c:pt idx="5">
                  <c:v>3. Q 2020</c:v>
                </c:pt>
                <c:pt idx="6">
                  <c:v>4. Q 2020</c:v>
                </c:pt>
                <c:pt idx="7">
                  <c:v>1. Q 2021</c:v>
                </c:pt>
                <c:pt idx="8">
                  <c:v>2. Q 2021</c:v>
                </c:pt>
                <c:pt idx="9">
                  <c:v>3. Q 2021</c:v>
                </c:pt>
                <c:pt idx="10">
                  <c:v>4. Q 2021</c:v>
                </c:pt>
                <c:pt idx="11">
                  <c:v>1. Q 2022</c:v>
                </c:pt>
                <c:pt idx="12">
                  <c:v>2. Q 2022</c:v>
                </c:pt>
                <c:pt idx="13">
                  <c:v>3. Q 2022</c:v>
                </c:pt>
                <c:pt idx="14">
                  <c:v>4. Q 2022</c:v>
                </c:pt>
              </c:strCache>
            </c:strRef>
          </c:cat>
          <c:val>
            <c:numRef>
              <c:f>'graf_predikce SŽ'!$B$5:$P$5</c:f>
              <c:numCache>
                <c:formatCode>#,##0</c:formatCode>
                <c:ptCount val="15"/>
                <c:pt idx="0">
                  <c:v>85148973.422500014</c:v>
                </c:pt>
                <c:pt idx="1">
                  <c:v>85148973.422500014</c:v>
                </c:pt>
                <c:pt idx="2">
                  <c:v>85148973.422500014</c:v>
                </c:pt>
                <c:pt idx="3">
                  <c:v>85148973.422500014</c:v>
                </c:pt>
                <c:pt idx="4">
                  <c:v>85148973.422500014</c:v>
                </c:pt>
                <c:pt idx="5">
                  <c:v>85148973.422500014</c:v>
                </c:pt>
                <c:pt idx="6">
                  <c:v>85148973.422500014</c:v>
                </c:pt>
                <c:pt idx="7">
                  <c:v>85148973.422500014</c:v>
                </c:pt>
                <c:pt idx="8">
                  <c:v>85148973.422500014</c:v>
                </c:pt>
                <c:pt idx="9">
                  <c:v>85148973.422500014</c:v>
                </c:pt>
                <c:pt idx="10">
                  <c:v>85148973.422500014</c:v>
                </c:pt>
                <c:pt idx="11">
                  <c:v>85148973.422500014</c:v>
                </c:pt>
                <c:pt idx="12">
                  <c:v>85148973.422500014</c:v>
                </c:pt>
                <c:pt idx="13">
                  <c:v>85148973.422500014</c:v>
                </c:pt>
                <c:pt idx="14">
                  <c:v>85148973.422500014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1-D671-41AD-8373-0129DBB78FC1}"/>
            </c:ext>
          </c:extLst>
        </c:ser>
        <c:ser>
          <c:idx val="3"/>
          <c:order val="3"/>
          <c:tx>
            <c:strRef>
              <c:f>'graf_predikce SŽ'!$A$6</c:f>
              <c:strCache>
                <c:ptCount val="1"/>
                <c:pt idx="0">
                  <c:v>limit N+3 v roce 2021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D671-41AD-8373-0129DBB78FC1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D671-41AD-8373-0129DBB78FC1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D671-41AD-8373-0129DBB78FC1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D671-41AD-8373-0129DBB78FC1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D671-41AD-8373-0129DBB78FC1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D671-41AD-8373-0129DBB78FC1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D671-41AD-8373-0129DBB78FC1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D671-41AD-8373-0129DBB78FC1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D671-41AD-8373-0129DBB78FC1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D671-41AD-8373-0129DBB78FC1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D671-41AD-8373-0129DBB78FC1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D671-41AD-8373-0129DBB78FC1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D671-41AD-8373-0129DBB78FC1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D671-41AD-8373-0129DBB78FC1}"/>
                </c:ext>
              </c:extLst>
            </c:dLbl>
            <c:dLbl>
              <c:idx val="14"/>
              <c:layout>
                <c:manualLayout>
                  <c:x val="-0.10674820225792364"/>
                  <c:y val="-2.3614129680035553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D671-41AD-8373-0129DBB78FC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'graf_predikce SŽ'!$B$2:$P$2</c:f>
              <c:strCache>
                <c:ptCount val="15"/>
                <c:pt idx="0">
                  <c:v>2. Q 2019</c:v>
                </c:pt>
                <c:pt idx="1">
                  <c:v>3. Q 2019</c:v>
                </c:pt>
                <c:pt idx="2">
                  <c:v>4. Q 2019</c:v>
                </c:pt>
                <c:pt idx="3">
                  <c:v>1. Q 2020</c:v>
                </c:pt>
                <c:pt idx="4">
                  <c:v>2. Q 2020</c:v>
                </c:pt>
                <c:pt idx="5">
                  <c:v>3. Q 2020</c:v>
                </c:pt>
                <c:pt idx="6">
                  <c:v>4. Q 2020</c:v>
                </c:pt>
                <c:pt idx="7">
                  <c:v>1. Q 2021</c:v>
                </c:pt>
                <c:pt idx="8">
                  <c:v>2. Q 2021</c:v>
                </c:pt>
                <c:pt idx="9">
                  <c:v>3. Q 2021</c:v>
                </c:pt>
                <c:pt idx="10">
                  <c:v>4. Q 2021</c:v>
                </c:pt>
                <c:pt idx="11">
                  <c:v>1. Q 2022</c:v>
                </c:pt>
                <c:pt idx="12">
                  <c:v>2. Q 2022</c:v>
                </c:pt>
                <c:pt idx="13">
                  <c:v>3. Q 2022</c:v>
                </c:pt>
                <c:pt idx="14">
                  <c:v>4. Q 2022</c:v>
                </c:pt>
              </c:strCache>
            </c:strRef>
          </c:cat>
          <c:val>
            <c:numRef>
              <c:f>'graf_predikce SŽ'!$B$6:$P$6</c:f>
              <c:numCache>
                <c:formatCode>#,##0</c:formatCode>
                <c:ptCount val="15"/>
                <c:pt idx="0">
                  <c:v>107994118.96250005</c:v>
                </c:pt>
                <c:pt idx="1">
                  <c:v>107994118.96250005</c:v>
                </c:pt>
                <c:pt idx="2">
                  <c:v>107994118.96250005</c:v>
                </c:pt>
                <c:pt idx="3">
                  <c:v>107994118.96250005</c:v>
                </c:pt>
                <c:pt idx="4">
                  <c:v>107994118.96250005</c:v>
                </c:pt>
                <c:pt idx="5">
                  <c:v>107994118.96250005</c:v>
                </c:pt>
                <c:pt idx="6">
                  <c:v>107994118.96250005</c:v>
                </c:pt>
                <c:pt idx="7">
                  <c:v>107994118.96250005</c:v>
                </c:pt>
                <c:pt idx="8">
                  <c:v>107994118.96250005</c:v>
                </c:pt>
                <c:pt idx="9">
                  <c:v>107994118.96250005</c:v>
                </c:pt>
                <c:pt idx="10">
                  <c:v>107994118.96250005</c:v>
                </c:pt>
                <c:pt idx="11">
                  <c:v>107994118.96250005</c:v>
                </c:pt>
                <c:pt idx="12">
                  <c:v>107994118.96250005</c:v>
                </c:pt>
                <c:pt idx="13">
                  <c:v>107994118.96250005</c:v>
                </c:pt>
                <c:pt idx="14">
                  <c:v>107994118.96250005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21-D671-41AD-8373-0129DBB78FC1}"/>
            </c:ext>
          </c:extLst>
        </c:ser>
        <c:ser>
          <c:idx val="4"/>
          <c:order val="4"/>
          <c:tx>
            <c:strRef>
              <c:f>'graf_predikce SŽ'!$A$7</c:f>
              <c:strCache>
                <c:ptCount val="1"/>
                <c:pt idx="0">
                  <c:v>limit N+3 v roce 2022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D671-41AD-8373-0129DBB78FC1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D671-41AD-8373-0129DBB78FC1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4-D671-41AD-8373-0129DBB78FC1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5-D671-41AD-8373-0129DBB78FC1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D671-41AD-8373-0129DBB78FC1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7-D671-41AD-8373-0129DBB78FC1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8-D671-41AD-8373-0129DBB78FC1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9-D671-41AD-8373-0129DBB78FC1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A-D671-41AD-8373-0129DBB78FC1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B-D671-41AD-8373-0129DBB78FC1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C-D671-41AD-8373-0129DBB78FC1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D-D671-41AD-8373-0129DBB78FC1}"/>
                </c:ext>
              </c:extLst>
            </c:dLbl>
            <c:dLbl>
              <c:idx val="12"/>
              <c:layout>
                <c:manualLayout>
                  <c:x val="-1.3986592553927438E-2"/>
                  <c:y val="-1.9237011859793356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E-D671-41AD-8373-0129DBB78FC1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F-D671-41AD-8373-0129DBB78FC1}"/>
                </c:ext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0-D671-41AD-8373-0129DBB78FC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'graf_predikce SŽ'!$B$2:$P$2</c:f>
              <c:strCache>
                <c:ptCount val="15"/>
                <c:pt idx="0">
                  <c:v>2. Q 2019</c:v>
                </c:pt>
                <c:pt idx="1">
                  <c:v>3. Q 2019</c:v>
                </c:pt>
                <c:pt idx="2">
                  <c:v>4. Q 2019</c:v>
                </c:pt>
                <c:pt idx="3">
                  <c:v>1. Q 2020</c:v>
                </c:pt>
                <c:pt idx="4">
                  <c:v>2. Q 2020</c:v>
                </c:pt>
                <c:pt idx="5">
                  <c:v>3. Q 2020</c:v>
                </c:pt>
                <c:pt idx="6">
                  <c:v>4. Q 2020</c:v>
                </c:pt>
                <c:pt idx="7">
                  <c:v>1. Q 2021</c:v>
                </c:pt>
                <c:pt idx="8">
                  <c:v>2. Q 2021</c:v>
                </c:pt>
                <c:pt idx="9">
                  <c:v>3. Q 2021</c:v>
                </c:pt>
                <c:pt idx="10">
                  <c:v>4. Q 2021</c:v>
                </c:pt>
                <c:pt idx="11">
                  <c:v>1. Q 2022</c:v>
                </c:pt>
                <c:pt idx="12">
                  <c:v>2. Q 2022</c:v>
                </c:pt>
                <c:pt idx="13">
                  <c:v>3. Q 2022</c:v>
                </c:pt>
                <c:pt idx="14">
                  <c:v>4. Q 2022</c:v>
                </c:pt>
              </c:strCache>
            </c:strRef>
          </c:cat>
          <c:val>
            <c:numRef>
              <c:f>'graf_predikce SŽ'!$B$7:$P$7</c:f>
              <c:numCache>
                <c:formatCode>#,##0</c:formatCode>
                <c:ptCount val="15"/>
                <c:pt idx="0">
                  <c:v>131544071.50250004</c:v>
                </c:pt>
                <c:pt idx="1">
                  <c:v>131544071.50250004</c:v>
                </c:pt>
                <c:pt idx="2">
                  <c:v>131544071.50250004</c:v>
                </c:pt>
                <c:pt idx="3">
                  <c:v>131544071.50250004</c:v>
                </c:pt>
                <c:pt idx="4">
                  <c:v>131544071.50250004</c:v>
                </c:pt>
                <c:pt idx="5">
                  <c:v>131544071.50250004</c:v>
                </c:pt>
                <c:pt idx="6">
                  <c:v>131544071.50250004</c:v>
                </c:pt>
                <c:pt idx="7">
                  <c:v>131544071.50250004</c:v>
                </c:pt>
                <c:pt idx="8">
                  <c:v>131544071.50250004</c:v>
                </c:pt>
                <c:pt idx="9">
                  <c:v>131544071.50250004</c:v>
                </c:pt>
                <c:pt idx="10">
                  <c:v>131544071.50250004</c:v>
                </c:pt>
                <c:pt idx="11">
                  <c:v>131544071.50250004</c:v>
                </c:pt>
                <c:pt idx="12">
                  <c:v>131544071.50250004</c:v>
                </c:pt>
                <c:pt idx="13">
                  <c:v>131544071.50250004</c:v>
                </c:pt>
                <c:pt idx="14">
                  <c:v>131544071.50250004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31-D671-41AD-8373-0129DBB78F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51187584"/>
        <c:axId val="451191192"/>
      </c:lineChart>
      <c:catAx>
        <c:axId val="4511875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51191192"/>
        <c:crosses val="autoZero"/>
        <c:auto val="1"/>
        <c:lblAlgn val="ctr"/>
        <c:lblOffset val="100"/>
        <c:noMultiLvlLbl val="0"/>
      </c:catAx>
      <c:valAx>
        <c:axId val="4511911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51187584"/>
        <c:crosses val="autoZero"/>
        <c:crossBetween val="between"/>
        <c:dispUnits>
          <c:builtInUnit val="millions"/>
          <c:dispUnitsLbl>
            <c:tx>
              <c:rich>
                <a:bodyPr rot="-5400000" spcFirstLastPara="1" vertOverflow="ellipsis" vert="horz" wrap="square" anchor="ctr" anchorCtr="1"/>
                <a:lstStyle/>
                <a:p>
                  <a:pPr>
                    <a:defRPr sz="10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cs-CZ" b="1"/>
                    <a:t>Miliony EUR 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</c:dispUnitsLbl>
        </c:dispUnits>
      </c:valAx>
      <c:spPr>
        <a:noFill/>
        <a:ln w="25400">
          <a:noFill/>
        </a:ln>
        <a:effectLst/>
      </c:spPr>
    </c:plotArea>
    <c:legend>
      <c:legendPos val="t"/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1098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1098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6011B55-3E90-4363-B8E4-CB3F66A1D30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03407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1098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26BD8E2-5944-4D84-9527-C218C616EDDC}" type="datetimeFigureOut">
              <a:rPr lang="cs-CZ"/>
              <a:pPr>
                <a:defRPr/>
              </a:pPr>
              <a:t>21.11.2019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606" y="4715710"/>
            <a:ext cx="5438464" cy="4466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  <a:endParaRPr lang="cs-CZ" noProof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1098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61B4B67-C6B9-4C5E-B168-C4F4934E088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76103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</a:t>
            </a:fld>
            <a:endParaRPr lang="cs-CZ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01039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13087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32622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Graf</a:t>
            </a:r>
            <a:r>
              <a:rPr lang="cs-CZ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znázorňuje dosavadní a předpokládaný vývoj čerpání finančních prostředků ve stavu „Prostředky v souhrnných žádostech autorizovaných</a:t>
            </a:r>
            <a:r>
              <a:rPr lang="cs-CZ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ŘO</a:t>
            </a:r>
            <a:r>
              <a:rPr lang="cs-CZ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“.</a:t>
            </a:r>
            <a:endParaRPr lang="cs-CZ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cs-CZ" sz="1200" b="1" u="sng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cs-CZ" sz="12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Predikce plnění </a:t>
            </a:r>
            <a:r>
              <a:rPr lang="cs-CZ" sz="1200" b="1" u="sng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pravidla N+3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  OPTP je odhadováno, že limity čerpání N+3 pro roky 2020, 2021 a 2022 budou splněny . Na konci programového období je odhadováno dočerpání celkové alokace programu.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l-PL" sz="1200" b="1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Plnění pravidla n+3 pro rok 2019 ke dni 31. ledna 2019</a:t>
            </a:r>
            <a:endParaRPr lang="cs-CZ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b="1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Limit čerpání N+3 pro rok 2019 k 31. ledna 2019 plněn na 105,6%.  </a:t>
            </a:r>
            <a:r>
              <a:rPr lang="cs-CZ" sz="1200" b="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Plnění N+3 pro rok 2020 je odhadováno ve 4. Q na 153%, plnění N+3 pro rok 2021 je odhadováno ve 4. Q na 150% a plnění N+3 pro rok 2022 je odhadováno ve 4. Q na 147%. V roce 2023 je odhadováno dočerpání celkové alokace programu.</a:t>
            </a:r>
          </a:p>
          <a:p>
            <a:endParaRPr lang="cs-CZ" sz="1200" b="0" u="non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cs-CZ" sz="1200" b="0" u="non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483788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endParaRPr lang="cs-CZ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="1" dirty="0" smtClean="0"/>
              <a:t>1/Hodnocení naplňování cílů PO1 </a:t>
            </a:r>
          </a:p>
          <a:p>
            <a:r>
              <a:rPr lang="cs-CZ" dirty="0" smtClean="0"/>
              <a:t>Příjemci financování v rámci PO1 jsou věcní gestoři, kteří mají možnost/povinnost dělat vlastní evaluace/analýzy hodnocení ohledně plnění svých cílů. </a:t>
            </a:r>
          </a:p>
          <a:p>
            <a:r>
              <a:rPr lang="cs-CZ" dirty="0" smtClean="0"/>
              <a:t> </a:t>
            </a:r>
          </a:p>
          <a:p>
            <a:r>
              <a:rPr lang="cs-CZ" b="1" dirty="0" smtClean="0"/>
              <a:t>2/ Hodnocení administrativní náročnosti a </a:t>
            </a:r>
            <a:r>
              <a:rPr lang="cs-CZ" b="1" dirty="0" err="1" smtClean="0"/>
              <a:t>zacílenosti</a:t>
            </a:r>
            <a:r>
              <a:rPr lang="cs-CZ" b="1" dirty="0" smtClean="0"/>
              <a:t> aktivit/nástrojů v rámci PO1 </a:t>
            </a:r>
          </a:p>
          <a:p>
            <a:r>
              <a:rPr lang="cs-CZ" dirty="0" smtClean="0"/>
              <a:t>Bylo do velké míry řešeno v rámci Evaluace nastavení procesů a Evaluace absorpční kapacity.</a:t>
            </a:r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-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Jelikož hodnocení plnění cílů OPTP, ani hodnocení účelnosti způsobu podpory aktivit, tj. cíle evaluace PO1, které se logicky nabízejí, se nejeví jako účelné, na základě diskuze se zástupci EJ NOK v kontextu příprav příštího OPTP bylo shledáno jako vhodné zacílit evaluaci na zhodnocení nastavení financování technické pomoci, a to  v rámci samostatného OP i v rámci TP jednotlivých ŘO v rámci fondů EU,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48228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1. První krokem bude rekonstrukce odůvodnění určení rozhraní mezi „velkou“ a „malými“ TP pro období 2014-2021, následně bude zhodnoceno naplnění očekávání a plánů spojených s určením tohoto rozhraní. Dále pak dojde k identifikování kritických bodů resp. příčin, které byly důvodem případného částečného naplňování resp. nenaplňování očekávání a cílů spojených s určením rozhraní.</a:t>
            </a:r>
          </a:p>
          <a:p>
            <a:r>
              <a:rPr lang="cs-CZ" dirty="0" smtClean="0"/>
              <a:t>Ve druhém kroku v návaznosti na krok 1 EQ1 a na EQ2 , pak budou formulována doporučení, jak vést rozhraní TP pro nové programovací období (tj. jaká agenda by měla být financována nebo procesně řízena centrálně, a jaká z úrovně ŘO), a to na základě zkušeností ze současného programovacího období, s ohledem k potřebám a podmínkám příštího období, úsporněji a s nižší administrativní náročností.</a:t>
            </a:r>
          </a:p>
          <a:p>
            <a:r>
              <a:rPr lang="cs-CZ" dirty="0" smtClean="0"/>
              <a:t>2. 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Klíčovým krokem k zhodnocení rozhraní je vypracování seznamu projektů, podpořených aktivit a druhů nákladů OPTP a jednotlivých prioritních os TP ŘO (na jaké typy nákladových položek vynakládají kolik prostředků). Byl by tak popsán rozsah aktivit TP ve fondech EU, získali bychom ucelenější pohled ohledně různorodosti aktivit a projektů a struktury nákladových položek proplácených z TP pro fondy EU: byl by zmapován terén, ve kterém by se pak navrhla účelná a úsporná hranice mezi velkou a malou TP.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 Na základě zmapování šíře podpory TP v rámci fondů EU (viz. EQ.1) bude posouzeno, pro jaké náklady, je možné využít některou z metod zjednodušeného vykazování nákladů. Kritéria pro aplikovatelnost by byla zejména </a:t>
            </a:r>
            <a:r>
              <a:rPr lang="cs-CZ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právní způsobilost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tj. pro jaké náklady resp. pro jaké druhy projektů je možné využít jednu z metod zjednodušeného vykazování nákladů, a pro jaké nikoliv, </a:t>
            </a:r>
            <a:r>
              <a:rPr lang="cs-CZ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účelnost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aplikace ZVN slouží ke snížení administrativní náročnosti na straně příjemce a na straně ŘO, analýza by spočívala v posouzení, jestli by metody ZVN přinesli snížené administrativní náklady při administraci a kontrole projektů OPTP pro implementační strukturu i příjemce, a dále jestli by zvýšené administrativní náklady spojené se zaváděním ZVN a změnou postupu vykazování pro konkrétní náklady/aktivity vyvážili případné snížené administrativní náklady v průběhu implementace.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39942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endParaRPr lang="cs-CZ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6. Evaluace MS – před</a:t>
            </a:r>
            <a:r>
              <a:rPr lang="cs-CZ" baseline="0" dirty="0" smtClean="0"/>
              <a:t> podpisem smlouvy</a:t>
            </a:r>
          </a:p>
          <a:p>
            <a:r>
              <a:rPr lang="cs-CZ" baseline="0" dirty="0" smtClean="0"/>
              <a:t>7. </a:t>
            </a:r>
            <a:r>
              <a:rPr lang="cs-CZ" baseline="0" dirty="0" err="1" smtClean="0"/>
              <a:t>Metaevaluace</a:t>
            </a:r>
            <a:r>
              <a:rPr lang="cs-CZ" baseline="0" dirty="0" smtClean="0"/>
              <a:t> - </a:t>
            </a:r>
            <a:r>
              <a:rPr lang="cs-CZ" baseline="0" dirty="0" smtClean="0">
                <a:sym typeface="Wingdings" panose="05000000000000000000" pitchFamily="2" charset="2"/>
              </a:rPr>
              <a:t> - evaluace naší evaluační činnosti</a:t>
            </a:r>
            <a:endParaRPr lang="cs-CZ" baseline="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0692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2</a:t>
            </a:fld>
            <a:endParaRPr lang="cs-CZ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Ředitelé odborů 22 (Neveselá) a 27</a:t>
            </a:r>
            <a:r>
              <a:rPr lang="cs-CZ" baseline="0" dirty="0" smtClean="0"/>
              <a:t> (Škorňa) připomínkovali</a:t>
            </a:r>
          </a:p>
          <a:p>
            <a:r>
              <a:rPr lang="cs-CZ" baseline="0" dirty="0" smtClean="0"/>
              <a:t>Připravena zadávací dokumentace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718470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1. První krokem bude rekonstrukce odůvodnění určení rozhraní mezi „velkou“ a „malými“ TP pro období 2014-2021, následně bude zhodnoceno naplnění očekávání a plánů spojených s určením tohoto rozhraní. Dále pak dojde k identifikování kritických bodů resp. příčin, které byly důvodem případného částečného naplňování resp. nenaplňování očekávání a cílů spojených s určením rozhraní.</a:t>
            </a:r>
          </a:p>
          <a:p>
            <a:r>
              <a:rPr lang="cs-CZ" dirty="0" smtClean="0"/>
              <a:t>Ve druhém kroku v návaznosti na krok 1 EQ1 a na EQ2 , pak budou formulována doporučení, jak vést rozhraní TP pro nové programovací období (tj. jaká agenda by měla být financována nebo procesně řízena centrálně, a jaká z úrovně ŘO), a to na základě zkušeností ze současného programovacího období, s ohledem k potřebám a podmínkám příštího období, úsporněji a s nižší administrativní náročností.</a:t>
            </a:r>
          </a:p>
          <a:p>
            <a:r>
              <a:rPr lang="cs-CZ" dirty="0" smtClean="0"/>
              <a:t>2. 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Klíčovým krokem k zhodnocení rozhraní je vypracování seznamu projektů, podpořených aktivit a druhů nákladů OPTP a jednotlivých prioritních os TP ŘO (na jaké typy nákladových položek vynakládají kolik prostředků). Byl by tak popsán rozsah aktivit TP ve fondech EU, získali bychom ucelenější pohled ohledně různorodosti aktivit a projektů a struktury nákladových položek proplácených z TP pro fondy EU: byl by zmapován terén, ve kterém by se pak navrhla účelná a úsporná hranice mezi velkou a malou TP.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 Na základě zmapování šíře podpory TP v rámci fondů EU (viz. EQ.1) bude posouzeno, pro jaké náklady, je možné využít některou z metod zjednodušeného vykazování nákladů. Kritéria pro aplikovatelnost by byla zejména </a:t>
            </a:r>
            <a:r>
              <a:rPr lang="cs-CZ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právní způsobilost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tj. pro jaké náklady resp. pro jaké druhy projektů je možné využít jednu z metod zjednodušeného vykazování nákladů, a pro jaké nikoliv, </a:t>
            </a:r>
            <a:r>
              <a:rPr lang="cs-CZ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účelnost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aplikace ZVN slouží ke snížení administrativní náročnosti na straně příjemce a na straně ŘO, analýza by spočívala v posouzení, jestli by metody ZVN přinesli snížené administrativní náklady při administraci a kontrole projektů OPTP pro implementační strukturu i příjemce, a dále jestli by zvýšené administrativní náklady spojené se zaváděním ZVN a změnou postupu vykazování pro konkrétní náklady/aktivity vyvážili případné snížené administrativní náklady v průběhu implementace.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31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217773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NERELEVANTNÍ - 1 doporučení 01.01.01 se týkalo intervenční logiky – tu OPTP nemá povinnost vypracovat</a:t>
            </a:r>
          </a:p>
          <a:p>
            <a:pPr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12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cs-CZ" sz="1200" b="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doporučení</a:t>
            </a:r>
            <a:r>
              <a:rPr lang="cs-CZ" sz="1200" b="0" baseline="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200" b="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01.02.02: V případě výběru indikátorů doporučeno ŘO OPTP více diskutovat s žadateli plánovaných projektů výběr indikátorů. Cílem je soustředit se v relevantních projektech na ty indikátory, které nejsou dostatečně naplňovány. V případě vyššího využití těchto indikátorů žadateli by mohlo dojít k navýšení </a:t>
            </a:r>
            <a:r>
              <a:rPr lang="cs-CZ" sz="1200" b="0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zazávazkované</a:t>
            </a:r>
            <a:r>
              <a:rPr lang="cs-CZ" sz="1200" b="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hodnoty a v důsledku toho i k navýšení dosažené hodnoty na konci programového období.</a:t>
            </a:r>
          </a:p>
          <a:p>
            <a:pPr algn="just"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</a:pPr>
            <a:endParaRPr lang="cs-CZ" sz="1200" b="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</a:pPr>
            <a:r>
              <a:rPr lang="cs-CZ" sz="1200" b="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 doporučení – dlouhodobá – příprava do budoucna, zvážíme doporučení při přípravě dalšího období</a:t>
            </a:r>
          </a:p>
          <a:p>
            <a:pPr algn="just"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</a:pPr>
            <a:endParaRPr lang="cs-CZ" sz="1200" b="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cs-CZ" sz="1200" b="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Projektoví manažeři ŘO OPTP již v současné době při </a:t>
            </a:r>
            <a:r>
              <a:rPr lang="cs-CZ" sz="1200" b="0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předkontrole</a:t>
            </a:r>
            <a:r>
              <a:rPr lang="cs-CZ" sz="1200" b="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projektových žádostí konzultují s příjemci výběr indikátorů a mohou je vyzvat k výběru jiných indikátorů.  </a:t>
            </a:r>
          </a:p>
          <a:p>
            <a:r>
              <a:rPr lang="cs-CZ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Tabulce</a:t>
            </a:r>
          </a:p>
          <a:p>
            <a:endParaRPr lang="cs-CZ" sz="1200" b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Výstupem evaluace bylo doporučení k úpravě indikátorové soustavy, na základě toho jsem přistoupili </a:t>
            </a:r>
            <a:r>
              <a:rPr lang="cs-CZ" sz="1200" b="0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 revizi </a:t>
            </a:r>
            <a:r>
              <a:rPr lang="cs-CZ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 – seznámeni v rámci projednávaného bodu 4</a:t>
            </a:r>
            <a:endParaRPr lang="cs-CZ" b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32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839450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33</a:t>
            </a:fld>
            <a:endParaRPr lang="cs-CZ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34</a:t>
            </a:fld>
            <a:endParaRPr lang="cs-CZ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endParaRPr lang="cs-CZ" dirty="0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36</a:t>
            </a:fld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3</a:t>
            </a:fld>
            <a:endParaRPr lang="cs-CZ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59754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18763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64682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8</a:t>
            </a:fld>
            <a:endParaRPr lang="cs-CZ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97149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1B4B67-C6B9-4C5E-B168-C4F4934E0889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220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44675"/>
            <a:ext cx="561657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délník 4"/>
          <p:cNvSpPr>
            <a:spLocks noChangeAspect="1"/>
          </p:cNvSpPr>
          <p:nvPr userDrawn="1"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sp>
        <p:nvSpPr>
          <p:cNvPr id="6" name="Obdélník 5"/>
          <p:cNvSpPr/>
          <p:nvPr userDrawn="1"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pic>
        <p:nvPicPr>
          <p:cNvPr id="7" name="Obrázek 11" descr="mmr_cr_rgb.e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6" y="692151"/>
            <a:ext cx="1439863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ázek 6" descr="optp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7667" y="6165850"/>
            <a:ext cx="8350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ázek 7" descr="eu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6165850"/>
            <a:ext cx="22796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Podnadpis 2"/>
          <p:cNvSpPr txBox="1">
            <a:spLocks/>
          </p:cNvSpPr>
          <p:nvPr userDrawn="1"/>
        </p:nvSpPr>
        <p:spPr>
          <a:xfrm>
            <a:off x="1403351" y="3141663"/>
            <a:ext cx="7208838" cy="1150937"/>
          </a:xfrm>
          <a:prstGeom prst="rect">
            <a:avLst/>
          </a:prstGeom>
        </p:spPr>
        <p:txBody>
          <a:bodyPr lIns="91431" tIns="45715" rIns="91431" bIns="45715"/>
          <a:lstStyle/>
          <a:p>
            <a:pPr>
              <a:spcBef>
                <a:spcPct val="20000"/>
              </a:spcBef>
              <a:buFont typeface="Arial" charset="0"/>
              <a:buNone/>
              <a:defRPr/>
            </a:pPr>
            <a:endParaRPr lang="cs-CZ" sz="2600">
              <a:cs typeface="Arial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03648" y="4437112"/>
            <a:ext cx="7056784" cy="1296144"/>
          </a:xfrm>
          <a:prstGeom prst="rect">
            <a:avLst/>
          </a:prstGeom>
        </p:spPr>
        <p:txBody>
          <a:bodyPr lIns="91431" tIns="45715" rIns="91431" bIns="45715" anchor="b">
            <a:noAutofit/>
          </a:bodyPr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Klepnutím lze upravit styl předlohy podnadpisů.</a:t>
            </a:r>
            <a:endParaRPr lang="cs-CZ" dirty="0"/>
          </a:p>
        </p:txBody>
      </p:sp>
      <p:sp>
        <p:nvSpPr>
          <p:cNvPr id="14" name="Nadpis 13"/>
          <p:cNvSpPr>
            <a:spLocks noGrp="1" noChangeAspect="1"/>
          </p:cNvSpPr>
          <p:nvPr>
            <p:ph type="title"/>
          </p:nvPr>
        </p:nvSpPr>
        <p:spPr>
          <a:xfrm>
            <a:off x="1403648" y="1988840"/>
            <a:ext cx="7283152" cy="1080120"/>
          </a:xfrm>
          <a:prstGeom prst="rect">
            <a:avLst/>
          </a:prstGeom>
        </p:spPr>
        <p:txBody>
          <a:bodyPr lIns="91431" tIns="45715" rIns="91431" bIns="45715"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Klepnutím lze upravit styl předlohy nadpisů.</a:t>
            </a:r>
            <a:endParaRPr lang="cs-CZ" dirty="0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  <p:sp>
        <p:nvSpPr>
          <p:cNvPr id="13" name="Obdélník 12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4608512"/>
          </a:xfrm>
          <a:prstGeom prst="rect">
            <a:avLst/>
          </a:prstGeom>
        </p:spPr>
        <p:txBody>
          <a:bodyPr lIns="91431" tIns="45715" rIns="91431" bIns="45715">
            <a:normAutofit/>
          </a:bodyPr>
          <a:lstStyle>
            <a:lvl1pPr algn="l"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en-US" dirty="0" smtClean="0"/>
              <a:t>Klepnutím lze upravit styly předlohy textu.</a:t>
            </a:r>
          </a:p>
        </p:txBody>
      </p:sp>
      <p:sp>
        <p:nvSpPr>
          <p:cNvPr id="5" name="Obdélník 4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cs-CZ"/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504056"/>
          </a:xfrm>
          <a:prstGeom prst="rect">
            <a:avLst/>
          </a:prstGeom>
        </p:spPr>
        <p:txBody>
          <a:bodyPr lIns="91431" tIns="45715" rIns="91431" bIns="45715" anchor="t"/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Klepnutím lze upravit styl předlohy nadpisů.</a:t>
            </a:r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heme" Target="../theme/theme1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844675"/>
            <a:ext cx="561657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bdélník 7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pic>
        <p:nvPicPr>
          <p:cNvPr id="2053" name="Obrázek 6" descr="optp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7667" y="6165850"/>
            <a:ext cx="8350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Obrázek 7" descr="eu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6165850"/>
            <a:ext cx="22796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Obrázek 11" descr="mmr_cr_rgb.em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826" y="692151"/>
            <a:ext cx="1439863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bdélník 9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cs-CZ"/>
          </a:p>
        </p:txBody>
      </p:sp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2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5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0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45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61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64" indent="-34286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73" indent="-28572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2" indent="-22857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34" indent="-22857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87" indent="-22857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39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92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45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98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6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1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Podnadpis 1"/>
          <p:cNvSpPr>
            <a:spLocks noGrp="1"/>
          </p:cNvSpPr>
          <p:nvPr>
            <p:ph type="subTitle" idx="1"/>
          </p:nvPr>
        </p:nvSpPr>
        <p:spPr bwMode="auto">
          <a:xfrm>
            <a:off x="683568" y="4437112"/>
            <a:ext cx="7776864" cy="1296144"/>
          </a:xfrm>
          <a:noFill/>
          <a:ln>
            <a:miter lim="800000"/>
            <a:headEnd/>
            <a:tailEnd/>
          </a:ln>
        </p:spPr>
        <p:txBody>
          <a:bodyPr vert="horz" wrap="square" lIns="91431" tIns="45715" rIns="91431" bIns="45715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cs-CZ" b="1" dirty="0" smtClean="0">
                <a:latin typeface="Arial" charset="0"/>
                <a:cs typeface="Arial" charset="0"/>
              </a:rPr>
              <a:t>26. listopadu 2019</a:t>
            </a:r>
          </a:p>
          <a:p>
            <a:pPr algn="ctr" eaLnBrk="1" hangingPunct="1"/>
            <a:r>
              <a:rPr lang="cs-CZ" b="1" dirty="0" smtClean="0">
                <a:latin typeface="Arial" charset="0"/>
                <a:cs typeface="Arial" charset="0"/>
              </a:rPr>
              <a:t>Praha</a:t>
            </a:r>
          </a:p>
        </p:txBody>
      </p:sp>
      <p:sp>
        <p:nvSpPr>
          <p:cNvPr id="4099" name="Nadpis 2"/>
          <p:cNvSpPr>
            <a:spLocks noGrp="1"/>
          </p:cNvSpPr>
          <p:nvPr>
            <p:ph type="title"/>
          </p:nvPr>
        </p:nvSpPr>
        <p:spPr bwMode="auto">
          <a:xfrm>
            <a:off x="683568" y="1988840"/>
            <a:ext cx="8003232" cy="2232248"/>
          </a:xfrm>
          <a:noFill/>
          <a:ln>
            <a:miter lim="800000"/>
            <a:headEnd/>
            <a:tailEnd/>
          </a:ln>
        </p:spPr>
        <p:txBody>
          <a:bodyPr vert="horz" wrap="square" lIns="91431" tIns="45715" rIns="91431" bIns="45715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/>
            <a:r>
              <a:rPr lang="cs-CZ" dirty="0" smtClean="0">
                <a:latin typeface="Arial" charset="0"/>
                <a:cs typeface="Arial" charset="0"/>
              </a:rPr>
              <a:t>10. zasedání Monitorovacího výboru Operačního programu Technická pomoc</a:t>
            </a:r>
            <a:br>
              <a:rPr lang="cs-CZ" dirty="0" smtClean="0">
                <a:latin typeface="Arial" charset="0"/>
                <a:cs typeface="Arial" charset="0"/>
              </a:rPr>
            </a:br>
            <a:r>
              <a:rPr lang="cs-CZ" dirty="0" smtClean="0">
                <a:latin typeface="Arial" charset="0"/>
                <a:cs typeface="Arial" charset="0"/>
              </a:rPr>
              <a:t>2014 - 2020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Finanční prostředky v právních aktech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2000" dirty="0"/>
              <a:t>(</a:t>
            </a:r>
            <a:r>
              <a:rPr lang="cs-CZ" sz="2000" dirty="0" smtClean="0"/>
              <a:t>dle </a:t>
            </a:r>
            <a:r>
              <a:rPr lang="cs-CZ" sz="2000" dirty="0"/>
              <a:t>příjemců v </a:t>
            </a:r>
            <a:r>
              <a:rPr lang="cs-CZ" sz="2000" dirty="0" smtClean="0"/>
              <a:t>%)</a:t>
            </a:r>
            <a:endParaRPr lang="cs-CZ" sz="2000" dirty="0"/>
          </a:p>
        </p:txBody>
      </p:sp>
      <p:graphicFrame>
        <p:nvGraphicFramePr>
          <p:cNvPr id="8" name="Zástupný symbol pro obsah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3287447"/>
              </p:ext>
            </p:extLst>
          </p:nvPr>
        </p:nvGraphicFramePr>
        <p:xfrm>
          <a:off x="395536" y="1628800"/>
          <a:ext cx="8291512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5654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08112" y="404664"/>
            <a:ext cx="8291264" cy="1368152"/>
          </a:xfrm>
        </p:spPr>
        <p:txBody>
          <a:bodyPr/>
          <a:lstStyle/>
          <a:p>
            <a:pPr algn="ctr"/>
            <a:r>
              <a:rPr lang="cs-CZ" dirty="0" smtClean="0"/>
              <a:t>Finanční prostředky v žádostech </a:t>
            </a:r>
            <a:br>
              <a:rPr lang="cs-CZ" dirty="0" smtClean="0"/>
            </a:br>
            <a:r>
              <a:rPr lang="cs-CZ" dirty="0" smtClean="0"/>
              <a:t>o průběžnou platbu odeslané EK </a:t>
            </a:r>
            <a:br>
              <a:rPr lang="cs-CZ" dirty="0" smtClean="0"/>
            </a:br>
            <a:r>
              <a:rPr lang="cs-CZ" sz="2000" dirty="0" smtClean="0"/>
              <a:t>(v % k hlavní alokaci)</a:t>
            </a:r>
            <a:endParaRPr lang="cs-CZ" sz="2000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15616" y="2060848"/>
            <a:ext cx="6552728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40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Plnění pravidla N+3</a:t>
            </a:r>
            <a:endParaRPr lang="cs-CZ" dirty="0"/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467544" y="5229200"/>
            <a:ext cx="8280920" cy="936104"/>
          </a:xfrm>
          <a:prstGeom prst="rect">
            <a:avLst/>
          </a:prstGeom>
        </p:spPr>
        <p:txBody>
          <a:bodyPr lIns="91431" tIns="45715" rIns="91431" bIns="45715">
            <a:normAutofit/>
          </a:bodyPr>
          <a:lstStyle>
            <a:lvl1pPr marL="342864" indent="-342864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873" indent="-285721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2882" indent="-228576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034" indent="-228576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187" indent="-228576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339" indent="-228576" algn="l" defTabSz="914305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9143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9143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98" indent="-228576" algn="l" defTabSz="9143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  <p:pic>
        <p:nvPicPr>
          <p:cNvPr id="7" name="Zástupný symbol pro obsah 6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83768" y="1556792"/>
            <a:ext cx="3240360" cy="3888432"/>
          </a:xfrm>
          <a:prstGeom prst="rect">
            <a:avLst/>
          </a:prstGeom>
        </p:spPr>
      </p:pic>
      <p:sp>
        <p:nvSpPr>
          <p:cNvPr id="10" name="TextovéPole 9"/>
          <p:cNvSpPr txBox="1"/>
          <p:nvPr/>
        </p:nvSpPr>
        <p:spPr>
          <a:xfrm>
            <a:off x="899592" y="5589240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Limit čerpání N+3 </a:t>
            </a:r>
            <a:r>
              <a:rPr lang="cs-CZ" b="1" dirty="0" smtClean="0"/>
              <a:t>ke dni 30. 9. 2019 byl splněn na 131,3 %.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5172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91264" cy="504056"/>
          </a:xfrm>
        </p:spPr>
        <p:txBody>
          <a:bodyPr/>
          <a:lstStyle/>
          <a:p>
            <a:pPr algn="ctr"/>
            <a:r>
              <a:rPr lang="cs-CZ" dirty="0"/>
              <a:t>Aktuální informace o </a:t>
            </a:r>
            <a:r>
              <a:rPr lang="cs-CZ" dirty="0" smtClean="0"/>
              <a:t>čerpání</a:t>
            </a:r>
            <a:endParaRPr lang="cs-CZ" dirty="0"/>
          </a:p>
        </p:txBody>
      </p:sp>
      <p:graphicFrame>
        <p:nvGraphicFramePr>
          <p:cNvPr id="2" name="Zástupný symbol pro obsah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5204454"/>
              </p:ext>
            </p:extLst>
          </p:nvPr>
        </p:nvGraphicFramePr>
        <p:xfrm>
          <a:off x="395536" y="2038499"/>
          <a:ext cx="8435280" cy="28503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90022">
                  <a:extLst>
                    <a:ext uri="{9D8B030D-6E8A-4147-A177-3AD203B41FA5}">
                      <a16:colId xmlns:a16="http://schemas.microsoft.com/office/drawing/2014/main" val="2323438166"/>
                    </a:ext>
                  </a:extLst>
                </a:gridCol>
                <a:gridCol w="1052862">
                  <a:extLst>
                    <a:ext uri="{9D8B030D-6E8A-4147-A177-3AD203B41FA5}">
                      <a16:colId xmlns:a16="http://schemas.microsoft.com/office/drawing/2014/main" val="1120864505"/>
                    </a:ext>
                  </a:extLst>
                </a:gridCol>
                <a:gridCol w="1090022">
                  <a:extLst>
                    <a:ext uri="{9D8B030D-6E8A-4147-A177-3AD203B41FA5}">
                      <a16:colId xmlns:a16="http://schemas.microsoft.com/office/drawing/2014/main" val="2966227400"/>
                    </a:ext>
                  </a:extLst>
                </a:gridCol>
                <a:gridCol w="916609">
                  <a:extLst>
                    <a:ext uri="{9D8B030D-6E8A-4147-A177-3AD203B41FA5}">
                      <a16:colId xmlns:a16="http://schemas.microsoft.com/office/drawing/2014/main" val="2076289764"/>
                    </a:ext>
                  </a:extLst>
                </a:gridCol>
                <a:gridCol w="916609">
                  <a:extLst>
                    <a:ext uri="{9D8B030D-6E8A-4147-A177-3AD203B41FA5}">
                      <a16:colId xmlns:a16="http://schemas.microsoft.com/office/drawing/2014/main" val="906340441"/>
                    </a:ext>
                  </a:extLst>
                </a:gridCol>
                <a:gridCol w="916609">
                  <a:extLst>
                    <a:ext uri="{9D8B030D-6E8A-4147-A177-3AD203B41FA5}">
                      <a16:colId xmlns:a16="http://schemas.microsoft.com/office/drawing/2014/main" val="240589815"/>
                    </a:ext>
                  </a:extLst>
                </a:gridCol>
                <a:gridCol w="842289">
                  <a:extLst>
                    <a:ext uri="{9D8B030D-6E8A-4147-A177-3AD203B41FA5}">
                      <a16:colId xmlns:a16="http://schemas.microsoft.com/office/drawing/2014/main" val="1866503799"/>
                    </a:ext>
                  </a:extLst>
                </a:gridCol>
                <a:gridCol w="842289">
                  <a:extLst>
                    <a:ext uri="{9D8B030D-6E8A-4147-A177-3AD203B41FA5}">
                      <a16:colId xmlns:a16="http://schemas.microsoft.com/office/drawing/2014/main" val="3780753561"/>
                    </a:ext>
                  </a:extLst>
                </a:gridCol>
                <a:gridCol w="767969">
                  <a:extLst>
                    <a:ext uri="{9D8B030D-6E8A-4147-A177-3AD203B41FA5}">
                      <a16:colId xmlns:a16="http://schemas.microsoft.com/office/drawing/2014/main" val="1005122809"/>
                    </a:ext>
                  </a:extLst>
                </a:gridCol>
              </a:tblGrid>
              <a:tr h="764187">
                <a:tc rowSpan="2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Prioritní</a:t>
                      </a:r>
                      <a:r>
                        <a:rPr lang="cs-CZ" sz="1600" b="1" baseline="0" dirty="0" smtClean="0">
                          <a:solidFill>
                            <a:schemeClr val="bg1"/>
                          </a:solidFill>
                          <a:effectLst/>
                        </a:rPr>
                        <a:t> osa</a:t>
                      </a:r>
                      <a:endParaRPr lang="cs-CZ" sz="16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600" b="1" dirty="0">
                          <a:solidFill>
                            <a:schemeClr val="bg1"/>
                          </a:solidFill>
                          <a:effectLst/>
                        </a:rPr>
                        <a:t>Alokace v mil. Kč</a:t>
                      </a:r>
                      <a:br>
                        <a:rPr lang="pt-BR" sz="1600" b="1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pt-BR" sz="1600" b="1" dirty="0">
                          <a:solidFill>
                            <a:schemeClr val="bg1"/>
                          </a:solidFill>
                          <a:effectLst/>
                        </a:rPr>
                        <a:t>(EU podíl)</a:t>
                      </a:r>
                      <a:endParaRPr lang="cs-CZ" sz="16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b="1" dirty="0">
                          <a:solidFill>
                            <a:schemeClr val="bg1"/>
                          </a:solidFill>
                          <a:effectLst/>
                        </a:rPr>
                        <a:t>Vyúčtované žádosti o platbu</a:t>
                      </a:r>
                      <a:endParaRPr lang="cs-CZ" sz="16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b="1" dirty="0">
                          <a:solidFill>
                            <a:schemeClr val="bg1"/>
                          </a:solidFill>
                          <a:effectLst/>
                        </a:rPr>
                        <a:t>Autorizované Souhrnné žádosti</a:t>
                      </a:r>
                      <a:endParaRPr lang="cs-CZ" sz="16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b="1" dirty="0">
                          <a:solidFill>
                            <a:schemeClr val="bg1"/>
                          </a:solidFill>
                          <a:effectLst/>
                        </a:rPr>
                        <a:t>Certifikované prostředky</a:t>
                      </a:r>
                      <a:endParaRPr lang="cs-CZ" sz="16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4232787"/>
                  </a:ext>
                </a:extLst>
              </a:tr>
              <a:tr h="772635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600" b="1" dirty="0">
                          <a:solidFill>
                            <a:schemeClr val="bg1"/>
                          </a:solidFill>
                          <a:effectLst/>
                        </a:rPr>
                        <a:t>v mil. Kč</a:t>
                      </a:r>
                      <a:br>
                        <a:rPr lang="pt-BR" sz="1600" b="1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pt-BR" sz="1600" b="1" dirty="0">
                          <a:solidFill>
                            <a:schemeClr val="bg1"/>
                          </a:solidFill>
                          <a:effectLst/>
                        </a:rPr>
                        <a:t>(EU podíl)</a:t>
                      </a:r>
                      <a:endParaRPr lang="cs-CZ" sz="16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b="1" dirty="0">
                          <a:solidFill>
                            <a:schemeClr val="bg1"/>
                          </a:solidFill>
                          <a:effectLst/>
                        </a:rPr>
                        <a:t>%na alokaci</a:t>
                      </a:r>
                      <a:endParaRPr lang="cs-CZ" sz="16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600" b="1" dirty="0">
                          <a:solidFill>
                            <a:schemeClr val="bg1"/>
                          </a:solidFill>
                          <a:effectLst/>
                        </a:rPr>
                        <a:t>v mil. Kč</a:t>
                      </a:r>
                      <a:br>
                        <a:rPr lang="pt-BR" sz="1600" b="1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pt-BR" sz="1600" b="1" dirty="0">
                          <a:solidFill>
                            <a:schemeClr val="bg1"/>
                          </a:solidFill>
                          <a:effectLst/>
                        </a:rPr>
                        <a:t>(EU podíl)</a:t>
                      </a:r>
                      <a:endParaRPr lang="cs-CZ" sz="16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b="1" dirty="0">
                          <a:solidFill>
                            <a:schemeClr val="bg1"/>
                          </a:solidFill>
                          <a:effectLst/>
                        </a:rPr>
                        <a:t>%na alokaci</a:t>
                      </a:r>
                      <a:endParaRPr lang="cs-CZ" sz="16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600" b="1" dirty="0">
                          <a:solidFill>
                            <a:schemeClr val="bg1"/>
                          </a:solidFill>
                          <a:effectLst/>
                        </a:rPr>
                        <a:t>v mil. Kč</a:t>
                      </a:r>
                      <a:br>
                        <a:rPr lang="pt-BR" sz="1600" b="1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pt-BR" sz="1600" b="1" dirty="0">
                          <a:solidFill>
                            <a:schemeClr val="bg1"/>
                          </a:solidFill>
                          <a:effectLst/>
                        </a:rPr>
                        <a:t>(EU podíl)</a:t>
                      </a:r>
                      <a:endParaRPr lang="cs-CZ" sz="16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600" b="1" dirty="0">
                          <a:solidFill>
                            <a:schemeClr val="bg1"/>
                          </a:solidFill>
                          <a:effectLst/>
                        </a:rPr>
                        <a:t>v mil. EUR (EU podíl)</a:t>
                      </a:r>
                      <a:endParaRPr lang="cs-CZ" sz="16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b="1" dirty="0">
                          <a:solidFill>
                            <a:schemeClr val="bg1"/>
                          </a:solidFill>
                          <a:effectLst/>
                        </a:rPr>
                        <a:t>% na alokaci</a:t>
                      </a:r>
                      <a:endParaRPr lang="cs-CZ" sz="16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524468"/>
                  </a:ext>
                </a:extLst>
              </a:tr>
              <a:tr h="46886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dirty="0">
                          <a:effectLst/>
                          <a:latin typeface="+mn-lt"/>
                        </a:rPr>
                        <a:t>PO 1</a:t>
                      </a:r>
                      <a:endParaRPr lang="cs-CZ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4 252,23</a:t>
                      </a:r>
                      <a:endParaRPr lang="cs-CZ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2 140,88</a:t>
                      </a:r>
                      <a:endParaRPr lang="cs-CZ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50,3%</a:t>
                      </a:r>
                      <a:endParaRPr lang="cs-CZ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2 077,13</a:t>
                      </a:r>
                      <a:endParaRPr lang="cs-CZ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48,8%</a:t>
                      </a:r>
                      <a:endParaRPr lang="cs-CZ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2 028,37</a:t>
                      </a:r>
                      <a:endParaRPr lang="cs-CZ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77,68</a:t>
                      </a:r>
                      <a:endParaRPr lang="cs-CZ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47,5%</a:t>
                      </a:r>
                      <a:endParaRPr lang="cs-CZ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0375717"/>
                  </a:ext>
                </a:extLst>
              </a:tr>
              <a:tr h="32173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dirty="0">
                          <a:effectLst/>
                          <a:latin typeface="+mn-lt"/>
                        </a:rPr>
                        <a:t>PO 2</a:t>
                      </a:r>
                      <a:endParaRPr lang="cs-CZ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1 194,52</a:t>
                      </a:r>
                      <a:endParaRPr lang="cs-CZ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408,24</a:t>
                      </a:r>
                      <a:endParaRPr lang="cs-CZ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34,2%</a:t>
                      </a:r>
                      <a:endParaRPr lang="cs-CZ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394,28</a:t>
                      </a:r>
                      <a:endParaRPr lang="cs-CZ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33,0%</a:t>
                      </a:r>
                      <a:endParaRPr lang="cs-CZ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368,04</a:t>
                      </a:r>
                      <a:endParaRPr lang="cs-CZ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14,03</a:t>
                      </a:r>
                      <a:endParaRPr lang="cs-CZ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30,5%</a:t>
                      </a:r>
                      <a:endParaRPr lang="cs-CZ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7504084"/>
                  </a:ext>
                </a:extLst>
              </a:tr>
              <a:tr h="5032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Celkem</a:t>
                      </a:r>
                      <a:endParaRPr lang="cs-CZ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5 446,75</a:t>
                      </a:r>
                      <a:endParaRPr lang="cs-CZ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90" marR="8890" marT="889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2 549,12</a:t>
                      </a:r>
                      <a:endParaRPr lang="cs-CZ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46,8%</a:t>
                      </a:r>
                      <a:endParaRPr lang="cs-CZ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2 471,41</a:t>
                      </a:r>
                      <a:endParaRPr lang="cs-CZ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45,4%</a:t>
                      </a:r>
                      <a:endParaRPr lang="cs-CZ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2 396,41</a:t>
                      </a:r>
                      <a:endParaRPr lang="cs-CZ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91,71</a:t>
                      </a:r>
                      <a:endParaRPr lang="cs-CZ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600" b="1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43,7%</a:t>
                      </a:r>
                      <a:endParaRPr lang="cs-CZ" sz="16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8369865"/>
                  </a:ext>
                </a:extLst>
              </a:tr>
            </a:tbl>
          </a:graphicData>
        </a:graphic>
      </p:graphicFrame>
      <p:sp>
        <p:nvSpPr>
          <p:cNvPr id="5" name="TextovéPole 4"/>
          <p:cNvSpPr txBox="1"/>
          <p:nvPr/>
        </p:nvSpPr>
        <p:spPr>
          <a:xfrm>
            <a:off x="395536" y="4970412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 smtClean="0"/>
              <a:t>Data k 31. 10. 2019</a:t>
            </a:r>
          </a:p>
          <a:p>
            <a:r>
              <a:rPr lang="cs-CZ" sz="1000" i="1" dirty="0" smtClean="0"/>
              <a:t>Zdroj: MS2014+</a:t>
            </a:r>
            <a:endParaRPr lang="cs-CZ" sz="1000" i="1" dirty="0"/>
          </a:p>
        </p:txBody>
      </p:sp>
    </p:spTree>
    <p:extLst>
      <p:ext uri="{BB962C8B-B14F-4D97-AF65-F5344CB8AC3E}">
        <p14:creationId xmlns:p14="http://schemas.microsoft.com/office/powerpoint/2010/main" val="358327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648072"/>
          </a:xfrm>
        </p:spPr>
        <p:txBody>
          <a:bodyPr/>
          <a:lstStyle/>
          <a:p>
            <a:pPr algn="ctr"/>
            <a:r>
              <a:rPr lang="cs-CZ" dirty="0" smtClean="0"/>
              <a:t>Roční vyhodnocení predikcí za rok 2019 </a:t>
            </a:r>
            <a:endParaRPr lang="cs-CZ" dirty="0"/>
          </a:p>
        </p:txBody>
      </p:sp>
      <p:graphicFrame>
        <p:nvGraphicFramePr>
          <p:cNvPr id="13" name="Zástupný symbol pro obsah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5242305"/>
              </p:ext>
            </p:extLst>
          </p:nvPr>
        </p:nvGraphicFramePr>
        <p:xfrm>
          <a:off x="611559" y="2348880"/>
          <a:ext cx="7728508" cy="2129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5252">
                  <a:extLst>
                    <a:ext uri="{9D8B030D-6E8A-4147-A177-3AD203B41FA5}">
                      <a16:colId xmlns:a16="http://schemas.microsoft.com/office/drawing/2014/main" val="3631901360"/>
                    </a:ext>
                  </a:extLst>
                </a:gridCol>
                <a:gridCol w="1599002">
                  <a:extLst>
                    <a:ext uri="{9D8B030D-6E8A-4147-A177-3AD203B41FA5}">
                      <a16:colId xmlns:a16="http://schemas.microsoft.com/office/drawing/2014/main" val="2406670480"/>
                    </a:ext>
                  </a:extLst>
                </a:gridCol>
                <a:gridCol w="1932127">
                  <a:extLst>
                    <a:ext uri="{9D8B030D-6E8A-4147-A177-3AD203B41FA5}">
                      <a16:colId xmlns:a16="http://schemas.microsoft.com/office/drawing/2014/main" val="2538264219"/>
                    </a:ext>
                  </a:extLst>
                </a:gridCol>
                <a:gridCol w="1932127">
                  <a:extLst>
                    <a:ext uri="{9D8B030D-6E8A-4147-A177-3AD203B41FA5}">
                      <a16:colId xmlns:a16="http://schemas.microsoft.com/office/drawing/2014/main" val="2911606692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r>
                        <a:rPr lang="cs-CZ" baseline="0" dirty="0" smtClean="0"/>
                        <a:t>Stavy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1. Q 2019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2. Q 2019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3. Q 2019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3920454"/>
                  </a:ext>
                </a:extLst>
              </a:tr>
              <a:tr h="396225"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právní akty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99,95%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102,61%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99,84%</a:t>
                      </a:r>
                      <a:endParaRPr lang="cs-C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56500246"/>
                  </a:ext>
                </a:extLst>
              </a:tr>
              <a:tr h="683895"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vyúčtované žádosti o platbu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107,41%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101,63%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103,85%</a:t>
                      </a:r>
                      <a:endParaRPr lang="cs-C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4228549"/>
                  </a:ext>
                </a:extLst>
              </a:tr>
              <a:tr h="683895">
                <a:tc>
                  <a:txBody>
                    <a:bodyPr/>
                    <a:lstStyle/>
                    <a:p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souhrnné žádosti autorizované</a:t>
                      </a:r>
                      <a:r>
                        <a:rPr lang="cs-CZ" b="1" baseline="0" dirty="0" smtClean="0">
                          <a:solidFill>
                            <a:schemeClr val="bg1"/>
                          </a:solidFill>
                        </a:rPr>
                        <a:t> ŘO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105,27%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104,22%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103,20%</a:t>
                      </a:r>
                      <a:endParaRPr lang="cs-CZ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63011897"/>
                  </a:ext>
                </a:extLst>
              </a:tr>
            </a:tbl>
          </a:graphicData>
        </a:graphic>
      </p:graphicFrame>
      <p:sp>
        <p:nvSpPr>
          <p:cNvPr id="14" name="TextovéPole 13"/>
          <p:cNvSpPr txBox="1"/>
          <p:nvPr/>
        </p:nvSpPr>
        <p:spPr>
          <a:xfrm>
            <a:off x="827584" y="1412776"/>
            <a:ext cx="7488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 </a:t>
            </a:r>
            <a:r>
              <a:rPr lang="cs-CZ" sz="2800" b="1" dirty="0" smtClean="0">
                <a:solidFill>
                  <a:srgbClr val="000099"/>
                </a:solidFill>
              </a:rPr>
              <a:t>Plnění predikcí v %</a:t>
            </a:r>
            <a:endParaRPr lang="cs-CZ" sz="2800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91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864096"/>
          </a:xfrm>
        </p:spPr>
        <p:txBody>
          <a:bodyPr/>
          <a:lstStyle/>
          <a:p>
            <a:pPr algn="ctr"/>
            <a:r>
              <a:rPr lang="cs-CZ" dirty="0"/>
              <a:t>P</a:t>
            </a:r>
            <a:r>
              <a:rPr lang="cs-CZ" dirty="0" smtClean="0"/>
              <a:t>redikce čerpání (plnění N+3)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467544" y="1412776"/>
          <a:ext cx="7632848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2848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ovéPole 6"/>
          <p:cNvSpPr txBox="1">
            <a:spLocks noChangeArrowheads="1"/>
          </p:cNvSpPr>
          <p:nvPr/>
        </p:nvSpPr>
        <p:spPr bwMode="auto">
          <a:xfrm>
            <a:off x="1039167" y="2708920"/>
            <a:ext cx="7056437" cy="1077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5" rIns="91431" bIns="45715">
            <a:spAutoFit/>
          </a:bodyPr>
          <a:lstStyle/>
          <a:p>
            <a:pPr algn="ctr"/>
            <a:r>
              <a:rPr lang="cs-CZ" sz="3200" b="1" dirty="0">
                <a:solidFill>
                  <a:srgbClr val="000099"/>
                </a:solidFill>
              </a:rPr>
              <a:t>4. </a:t>
            </a:r>
          </a:p>
          <a:p>
            <a:pPr algn="ctr"/>
            <a:r>
              <a:rPr lang="pt-BR" sz="3200" b="1" dirty="0">
                <a:solidFill>
                  <a:srgbClr val="000099"/>
                </a:solidFill>
              </a:rPr>
              <a:t>Revize </a:t>
            </a:r>
            <a:r>
              <a:rPr lang="pt-BR" sz="3200" b="1" dirty="0" smtClean="0">
                <a:solidFill>
                  <a:srgbClr val="000099"/>
                </a:solidFill>
              </a:rPr>
              <a:t>OP</a:t>
            </a:r>
            <a:r>
              <a:rPr lang="cs-CZ" sz="3200" b="1" dirty="0" smtClean="0">
                <a:solidFill>
                  <a:srgbClr val="000099"/>
                </a:solidFill>
              </a:rPr>
              <a:t> (čtvrtá)</a:t>
            </a:r>
            <a:endParaRPr lang="cs-CZ" sz="32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340768"/>
            <a:ext cx="7992888" cy="4824536"/>
          </a:xfrm>
        </p:spPr>
        <p:txBody>
          <a:bodyPr>
            <a:noAutofit/>
          </a:bodyPr>
          <a:lstStyle/>
          <a:p>
            <a:pPr marL="0" indent="0" algn="just">
              <a:spcBef>
                <a:spcPts val="600"/>
              </a:spcBef>
              <a:spcAft>
                <a:spcPts val="600"/>
              </a:spcAft>
            </a:pPr>
            <a:r>
              <a:rPr lang="cs-CZ" sz="2000" b="1" dirty="0" smtClean="0"/>
              <a:t>Důvody revize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V </a:t>
            </a:r>
            <a:r>
              <a:rPr lang="cs-CZ" sz="2000" dirty="0"/>
              <a:t>návaznosti na revizi indikátorové soustavy, ke </a:t>
            </a:r>
            <a:r>
              <a:rPr lang="cs-CZ" sz="2000" dirty="0" smtClean="0"/>
              <a:t>které </a:t>
            </a:r>
            <a:r>
              <a:rPr lang="cs-CZ" sz="2000" dirty="0"/>
              <a:t>bylo přistoupeno na základě doporučení z uskutečněné </a:t>
            </a:r>
            <a:r>
              <a:rPr lang="cs-CZ" sz="2000" i="1" dirty="0" smtClean="0"/>
              <a:t>Evaluace </a:t>
            </a:r>
            <a:r>
              <a:rPr lang="cs-CZ" sz="2000" i="1" dirty="0"/>
              <a:t>indikátorové soustavy a jednotlivých definovaných cílů </a:t>
            </a:r>
            <a:r>
              <a:rPr lang="cs-CZ" sz="2000" i="1" dirty="0" smtClean="0"/>
              <a:t>OPTP 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Ukončování regionálních rad</a:t>
            </a:r>
            <a:endParaRPr lang="cs-CZ" sz="2000" dirty="0"/>
          </a:p>
          <a:p>
            <a:pPr marL="0" indent="0" algn="just">
              <a:spcBef>
                <a:spcPts val="600"/>
              </a:spcBef>
              <a:spcAft>
                <a:spcPts val="600"/>
              </a:spcAft>
            </a:pPr>
            <a:r>
              <a:rPr lang="cs-CZ" sz="2000" b="1" dirty="0" smtClean="0"/>
              <a:t>Předmět </a:t>
            </a:r>
            <a:r>
              <a:rPr lang="cs-CZ" sz="2000" b="1" dirty="0"/>
              <a:t>revize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Bude provedena úprava indikátorové soustavy v OPTP (úprava dat a vyjmutí některých indikátorů)</a:t>
            </a:r>
            <a:endParaRPr lang="cs-CZ" sz="2000" dirty="0"/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B</a:t>
            </a:r>
            <a:r>
              <a:rPr lang="cs-CZ" sz="2000" dirty="0" smtClean="0"/>
              <a:t>ude doplněn příjemce do PO1, SC 3 – </a:t>
            </a:r>
            <a:r>
              <a:rPr lang="cs-CZ" sz="2000" i="1" dirty="0" smtClean="0"/>
              <a:t>právní nástupci regionálních rad regionů soudržnosti dle legislativní úprav</a:t>
            </a:r>
            <a:r>
              <a:rPr lang="cs-CZ" sz="2000" dirty="0" smtClean="0"/>
              <a:t>y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spcAft>
                <a:spcPts val="600"/>
              </a:spcAft>
            </a:pPr>
            <a:r>
              <a:rPr lang="cs-CZ" dirty="0" smtClean="0"/>
              <a:t>Čtvrtá </a:t>
            </a:r>
            <a:r>
              <a:rPr lang="cs-CZ" dirty="0"/>
              <a:t>revize </a:t>
            </a:r>
            <a:r>
              <a:rPr lang="cs-CZ" dirty="0" smtClean="0"/>
              <a:t>programu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6794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340768"/>
            <a:ext cx="8352928" cy="4896544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</a:pPr>
            <a:r>
              <a:rPr lang="cs-CZ" sz="2000" b="1" dirty="0" smtClean="0"/>
              <a:t>Změny indikátorů v SC 1-1</a:t>
            </a:r>
          </a:p>
          <a:p>
            <a:pPr marL="285750" indent="-285750" algn="just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Úprava indikátorů </a:t>
            </a:r>
            <a:r>
              <a:rPr lang="cs-CZ" sz="2000" i="1" dirty="0" smtClean="0"/>
              <a:t>výsledku</a:t>
            </a:r>
            <a:r>
              <a:rPr lang="cs-CZ" sz="2000" dirty="0" smtClean="0"/>
              <a:t>:</a:t>
            </a:r>
          </a:p>
          <a:p>
            <a:pPr marL="712788" indent="-2667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623888" algn="l"/>
                <a:tab pos="627063" algn="l"/>
              </a:tabLst>
            </a:pPr>
            <a:r>
              <a:rPr lang="cs-CZ" sz="1800" dirty="0"/>
              <a:t>Změna zdroje dat z ŘO na </a:t>
            </a:r>
            <a:r>
              <a:rPr lang="cs-CZ" sz="1800" dirty="0" smtClean="0"/>
              <a:t>MMR-NOK (</a:t>
            </a:r>
            <a:r>
              <a:rPr lang="cs-CZ" sz="1800" dirty="0"/>
              <a:t>data jsou získávána od MMR-NOK</a:t>
            </a:r>
            <a:r>
              <a:rPr lang="cs-CZ" sz="1800" dirty="0" smtClean="0"/>
              <a:t>) u indikátoru 82410, 82510</a:t>
            </a:r>
            <a:r>
              <a:rPr lang="cs-CZ" sz="1800" dirty="0"/>
              <a:t>, </a:t>
            </a:r>
            <a:r>
              <a:rPr lang="cs-CZ" sz="1800" dirty="0" smtClean="0"/>
              <a:t>82110, 81510</a:t>
            </a:r>
          </a:p>
          <a:p>
            <a:pPr marL="712788" indent="-2667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623888" algn="l"/>
                <a:tab pos="627063" algn="l"/>
              </a:tabLst>
            </a:pPr>
            <a:r>
              <a:rPr lang="cs-CZ" sz="1800" dirty="0" smtClean="0"/>
              <a:t>U indikátoru 82410 a 82110 snížení frekvence reportování na 1x za </a:t>
            </a:r>
            <a:br>
              <a:rPr lang="cs-CZ" sz="1800" dirty="0" smtClean="0"/>
            </a:br>
            <a:r>
              <a:rPr lang="cs-CZ" sz="1800" dirty="0" smtClean="0"/>
              <a:t>2 roky</a:t>
            </a:r>
          </a:p>
          <a:p>
            <a:pPr marL="712788" indent="-2667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623888" algn="l"/>
                <a:tab pos="627063" algn="l"/>
              </a:tabLst>
            </a:pPr>
            <a:r>
              <a:rPr lang="cs-CZ" sz="1800" dirty="0"/>
              <a:t>Změna zdroje dat z ŘO na žadatel/příjemce (Ž/P) u indikátoru 82520 </a:t>
            </a:r>
            <a:r>
              <a:rPr lang="cs-CZ" sz="1800" dirty="0" smtClean="0"/>
              <a:t>(vykazován v projektech mzdového charakteru)</a:t>
            </a:r>
          </a:p>
          <a:p>
            <a:pPr marL="712788" indent="-2667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623888" algn="l"/>
                <a:tab pos="627063" algn="l"/>
              </a:tabLst>
            </a:pPr>
            <a:r>
              <a:rPr lang="cs-CZ" sz="1800" dirty="0" smtClean="0"/>
              <a:t>Úprava cílové hodnoty u indikátoru 82520</a:t>
            </a:r>
            <a:endParaRPr lang="cs-CZ" sz="1800" dirty="0"/>
          </a:p>
          <a:p>
            <a:pPr marL="265113" indent="-265113" algn="just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Vyjmutí indikátoru </a:t>
            </a:r>
            <a:r>
              <a:rPr lang="cs-CZ" sz="2000" i="1" dirty="0" smtClean="0"/>
              <a:t>výsledku</a:t>
            </a:r>
            <a:r>
              <a:rPr lang="cs-CZ" sz="2000" dirty="0" smtClean="0"/>
              <a:t>:</a:t>
            </a:r>
            <a:endParaRPr lang="cs-CZ" sz="2000" dirty="0"/>
          </a:p>
          <a:p>
            <a:pPr marL="712788" lvl="1" indent="-2667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623888" algn="l"/>
                <a:tab pos="627063" algn="l"/>
              </a:tabLst>
            </a:pPr>
            <a:r>
              <a:rPr lang="cs-CZ" sz="1800" dirty="0"/>
              <a:t>Indikátor </a:t>
            </a:r>
            <a:r>
              <a:rPr lang="cs-CZ" sz="1800" dirty="0" smtClean="0"/>
              <a:t>81610 – </a:t>
            </a:r>
            <a:r>
              <a:rPr lang="cs-CZ" sz="1800" dirty="0"/>
              <a:t>hodnota a definice nekoresponduje se zaměřením projektů </a:t>
            </a:r>
            <a:r>
              <a:rPr lang="cs-CZ" sz="1800" dirty="0" smtClean="0"/>
              <a:t>OPTP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spcAft>
                <a:spcPts val="600"/>
              </a:spcAft>
            </a:pPr>
            <a:r>
              <a:rPr lang="cs-CZ" dirty="0" smtClean="0"/>
              <a:t>Čtvrtá </a:t>
            </a:r>
            <a:r>
              <a:rPr lang="cs-CZ" dirty="0"/>
              <a:t>revize programu</a:t>
            </a:r>
            <a:br>
              <a:rPr lang="cs-CZ" dirty="0"/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4297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340768"/>
            <a:ext cx="8352928" cy="4896544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</a:pPr>
            <a:r>
              <a:rPr lang="cs-CZ" sz="2000" b="1" dirty="0" smtClean="0"/>
              <a:t>Změny indikátorů v SC 1-1</a:t>
            </a:r>
          </a:p>
          <a:p>
            <a:pPr marL="265113" lvl="1" indent="-265113" algn="just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623888" algn="l"/>
                <a:tab pos="627063" algn="l"/>
              </a:tabLst>
            </a:pPr>
            <a:r>
              <a:rPr lang="cs-CZ" sz="2000" dirty="0" smtClean="0"/>
              <a:t>Úprava indikátorů </a:t>
            </a:r>
            <a:r>
              <a:rPr lang="cs-CZ" sz="2000" i="1" dirty="0" smtClean="0"/>
              <a:t>výstupu:</a:t>
            </a:r>
            <a:endParaRPr lang="cs-CZ" sz="2000" i="1" dirty="0"/>
          </a:p>
          <a:p>
            <a:pPr marL="712788" lvl="1" indent="-2667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623888" algn="l"/>
                <a:tab pos="627063" algn="l"/>
              </a:tabLst>
            </a:pPr>
            <a:r>
              <a:rPr lang="cs-CZ" sz="1800" dirty="0"/>
              <a:t>Úprava cílových hodnot u indikátoru 82300, 82200, 80500, 81101, 60000 a 80600</a:t>
            </a:r>
          </a:p>
          <a:p>
            <a:pPr marL="285750" lvl="1" indent="-285750" algn="just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623888" algn="l"/>
                <a:tab pos="627063" algn="l"/>
              </a:tabLst>
            </a:pPr>
            <a:r>
              <a:rPr lang="cs-CZ" sz="2000" dirty="0" smtClean="0"/>
              <a:t>Vyjmutí indikátorů </a:t>
            </a:r>
            <a:r>
              <a:rPr lang="cs-CZ" sz="2000" i="1" dirty="0" smtClean="0"/>
              <a:t>výstupu</a:t>
            </a:r>
            <a:r>
              <a:rPr lang="cs-CZ" sz="2000" dirty="0" smtClean="0"/>
              <a:t>:</a:t>
            </a:r>
            <a:endParaRPr lang="cs-CZ" sz="2000" dirty="0"/>
          </a:p>
          <a:p>
            <a:pPr marL="712788" lvl="1" indent="-2667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623888" algn="l"/>
                <a:tab pos="627063" algn="l"/>
              </a:tabLst>
            </a:pPr>
            <a:r>
              <a:rPr lang="cs-CZ" sz="1800" dirty="0" smtClean="0"/>
              <a:t>U indikátoru 80200 chybí </a:t>
            </a:r>
            <a:r>
              <a:rPr lang="cs-CZ" sz="1800" dirty="0"/>
              <a:t>jasná vazba na </a:t>
            </a:r>
            <a:r>
              <a:rPr lang="cs-CZ" sz="1800" dirty="0" smtClean="0"/>
              <a:t>aktivity, </a:t>
            </a:r>
            <a:r>
              <a:rPr lang="cs-CZ" sz="1800" dirty="0"/>
              <a:t>slabá vypovídající hodnota </a:t>
            </a:r>
            <a:r>
              <a:rPr lang="cs-CZ" sz="1800" dirty="0" smtClean="0"/>
              <a:t>o pokroku projektů</a:t>
            </a:r>
          </a:p>
          <a:p>
            <a:pPr marL="712788" lvl="1" indent="-2667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623888" algn="l"/>
                <a:tab pos="627063" algn="l"/>
              </a:tabLst>
            </a:pPr>
            <a:r>
              <a:rPr lang="cs-CZ" sz="1800" dirty="0"/>
              <a:t>Indikátor 82100 nebyl naplňován z důvodu volby jiného indikátoru příjemcem a to 82000</a:t>
            </a:r>
          </a:p>
          <a:p>
            <a:pPr marL="712788" lvl="1" indent="-2667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623888" algn="l"/>
                <a:tab pos="627063" algn="l"/>
              </a:tabLst>
            </a:pPr>
            <a:r>
              <a:rPr lang="cs-CZ" sz="1800" dirty="0" smtClean="0"/>
              <a:t>Indikátor 80800 definicí odpovídá spíše indikátoru výsledku než výstupu, tudíž nebyl žádným příjemcem vybrán</a:t>
            </a:r>
          </a:p>
          <a:p>
            <a:pPr marL="712788" lvl="1" indent="-2667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623888" algn="l"/>
                <a:tab pos="627063" algn="l"/>
              </a:tabLst>
            </a:pPr>
            <a:r>
              <a:rPr lang="cs-CZ" sz="1800" dirty="0" smtClean="0"/>
              <a:t>U indikátoru 81601 </a:t>
            </a:r>
            <a:r>
              <a:rPr lang="cs-CZ" sz="1800" dirty="0"/>
              <a:t>hodnota a definice nekoresponduje se zaměřením projektů </a:t>
            </a:r>
            <a:r>
              <a:rPr lang="cs-CZ" sz="1800" dirty="0" smtClean="0"/>
              <a:t>OPTP</a:t>
            </a:r>
            <a:endParaRPr lang="cs-CZ" sz="18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spcAft>
                <a:spcPts val="600"/>
              </a:spcAft>
            </a:pPr>
            <a:r>
              <a:rPr lang="cs-CZ" dirty="0" smtClean="0"/>
              <a:t>Čtvrtá </a:t>
            </a:r>
            <a:r>
              <a:rPr lang="cs-CZ" dirty="0"/>
              <a:t>revize programu</a:t>
            </a:r>
            <a:br>
              <a:rPr lang="cs-CZ" dirty="0"/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2649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Program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800052" lvl="1" indent="-342900">
              <a:buFont typeface="+mj-lt"/>
              <a:buAutoNum type="arabicPeriod"/>
            </a:pPr>
            <a:r>
              <a:rPr lang="cs-CZ" sz="1400" b="1" dirty="0"/>
              <a:t>	Zahájení</a:t>
            </a:r>
          </a:p>
          <a:p>
            <a:pPr marL="457152" lvl="1" indent="0"/>
            <a:endParaRPr lang="cs-CZ" sz="1400" b="1" dirty="0"/>
          </a:p>
          <a:p>
            <a:pPr marL="457152" lvl="1" indent="0"/>
            <a:r>
              <a:rPr lang="cs-CZ" sz="1400" b="1" dirty="0"/>
              <a:t>2.	Informace o vypořádání hlavních závěrů 9. MV OPTP </a:t>
            </a:r>
            <a:r>
              <a:rPr lang="cs-CZ" sz="1400" b="1" dirty="0" smtClean="0"/>
              <a:t>  </a:t>
            </a:r>
            <a:endParaRPr lang="cs-CZ" sz="1400" b="1" dirty="0"/>
          </a:p>
          <a:p>
            <a:pPr marL="457152" lvl="1" indent="0"/>
            <a:endParaRPr lang="cs-CZ" sz="1400" b="1" dirty="0"/>
          </a:p>
          <a:p>
            <a:pPr marL="457152" lvl="1" indent="0"/>
            <a:r>
              <a:rPr lang="cs-CZ" sz="1400" b="1" dirty="0"/>
              <a:t>	Aktuální informace ŘO OPTP a příprava OPTP 2021+</a:t>
            </a:r>
          </a:p>
          <a:p>
            <a:pPr marL="457152" lvl="1" indent="0"/>
            <a:endParaRPr lang="cs-CZ" sz="1400" b="1" dirty="0"/>
          </a:p>
          <a:p>
            <a:pPr marL="457152" lvl="1" indent="0"/>
            <a:r>
              <a:rPr lang="cs-CZ" sz="1400" b="1" dirty="0"/>
              <a:t>3.	Informace o finančním čerpání z OPTP 2014–2020</a:t>
            </a:r>
          </a:p>
          <a:p>
            <a:pPr marL="457152" lvl="1" indent="0"/>
            <a:endParaRPr lang="cs-CZ" sz="1400" b="1" dirty="0"/>
          </a:p>
          <a:p>
            <a:pPr marL="457152" lvl="1" indent="0"/>
            <a:r>
              <a:rPr lang="cs-CZ" sz="1400" b="1" dirty="0"/>
              <a:t>4.	Revize OP (4. revize programu)</a:t>
            </a:r>
          </a:p>
          <a:p>
            <a:pPr marL="457152" lvl="1" indent="0"/>
            <a:endParaRPr lang="cs-CZ" sz="1400" b="1" dirty="0"/>
          </a:p>
          <a:p>
            <a:pPr marL="457152" lvl="1" indent="0"/>
            <a:r>
              <a:rPr lang="cs-CZ" sz="1400" b="1" dirty="0"/>
              <a:t>5.	Schválení aktualizace Evaluačního plánu</a:t>
            </a:r>
          </a:p>
          <a:p>
            <a:pPr marL="457152" lvl="1" indent="0"/>
            <a:endParaRPr lang="cs-CZ" sz="1400" b="1" dirty="0"/>
          </a:p>
          <a:p>
            <a:pPr marL="457152" lvl="1" indent="0"/>
            <a:r>
              <a:rPr lang="cs-CZ" sz="1400" b="1" dirty="0"/>
              <a:t>6.	Schválení Zprávy o plnění Evaluačního plánu 2019</a:t>
            </a:r>
          </a:p>
          <a:p>
            <a:pPr marL="457152" lvl="1" indent="0"/>
            <a:endParaRPr lang="cs-CZ" sz="1400" b="1" dirty="0"/>
          </a:p>
          <a:p>
            <a:pPr marL="457152" lvl="1" indent="0"/>
            <a:r>
              <a:rPr lang="cs-CZ" sz="1400" b="1" dirty="0"/>
              <a:t>7.	Schválení Ročního komunikačního plánu na rok 2020</a:t>
            </a:r>
          </a:p>
          <a:p>
            <a:pPr marL="457152" lvl="1" indent="0"/>
            <a:endParaRPr lang="cs-CZ" sz="1400" b="1" dirty="0"/>
          </a:p>
          <a:p>
            <a:pPr marL="457152" lvl="1" indent="0"/>
            <a:r>
              <a:rPr lang="cs-CZ" sz="1400" b="1" dirty="0"/>
              <a:t>8.	Různé</a:t>
            </a:r>
          </a:p>
          <a:p>
            <a:pPr marL="457152" lvl="1" indent="0"/>
            <a:endParaRPr lang="cs-CZ" sz="1400" b="1" dirty="0"/>
          </a:p>
          <a:p>
            <a:pPr marL="457152" lvl="1" indent="0"/>
            <a:r>
              <a:rPr lang="cs-CZ" sz="1400" b="1" dirty="0"/>
              <a:t>9.	Shrnutí hlavních závěrů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19318" y="1268760"/>
            <a:ext cx="8424936" cy="4968552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</a:pPr>
            <a:r>
              <a:rPr lang="cs-CZ" sz="2000" b="1" dirty="0" smtClean="0"/>
              <a:t>Změny indikátorů v SC 1-2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800" dirty="0" smtClean="0"/>
              <a:t>Úprava indikátorů </a:t>
            </a:r>
            <a:r>
              <a:rPr lang="cs-CZ" sz="1800" i="1" dirty="0" smtClean="0"/>
              <a:t>výstupu</a:t>
            </a:r>
            <a:r>
              <a:rPr lang="cs-CZ" sz="1800" dirty="0" smtClean="0"/>
              <a:t>:</a:t>
            </a:r>
          </a:p>
          <a:p>
            <a:pPr marL="712788" indent="-2667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623888" algn="l"/>
                <a:tab pos="627063" algn="l"/>
              </a:tabLst>
            </a:pPr>
            <a:r>
              <a:rPr lang="cs-CZ" sz="1600" dirty="0" smtClean="0"/>
              <a:t>Úprava cílových hodnot u indikátorů 80001 a 80103</a:t>
            </a:r>
            <a:endParaRPr lang="cs-CZ" sz="1600" dirty="0"/>
          </a:p>
          <a:p>
            <a:pPr marL="265113" indent="-26511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800" dirty="0" smtClean="0"/>
              <a:t>Vyjmutí indikátorů </a:t>
            </a:r>
            <a:r>
              <a:rPr lang="cs-CZ" sz="1800" i="1" dirty="0" smtClean="0"/>
              <a:t>výstupu</a:t>
            </a:r>
            <a:r>
              <a:rPr lang="cs-CZ" sz="1800" dirty="0" smtClean="0"/>
              <a:t>:</a:t>
            </a:r>
            <a:endParaRPr lang="cs-CZ" sz="1800" dirty="0"/>
          </a:p>
          <a:p>
            <a:pPr marL="712788" lvl="1" indent="-2667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623888" algn="l"/>
                <a:tab pos="627063" algn="l"/>
              </a:tabLst>
            </a:pPr>
            <a:r>
              <a:rPr lang="cs-CZ" sz="1600" dirty="0" smtClean="0"/>
              <a:t>Indikátory 80500, 82300, 82200 mají slabou vazbu na aktivity podporované </a:t>
            </a:r>
            <a:br>
              <a:rPr lang="cs-CZ" sz="1600" dirty="0" smtClean="0"/>
            </a:br>
            <a:r>
              <a:rPr lang="cs-CZ" sz="1600" dirty="0" smtClean="0"/>
              <a:t>v SC 1-2, vypovídající hodnota je slabá a tudíž nejsou naplňovány v projektech</a:t>
            </a:r>
          </a:p>
          <a:p>
            <a:pPr marL="712788" lvl="1" indent="-2667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623888" algn="l"/>
                <a:tab pos="627063" algn="l"/>
              </a:tabLst>
            </a:pPr>
            <a:r>
              <a:rPr lang="cs-CZ" sz="1600" dirty="0" smtClean="0"/>
              <a:t>Indikátory 82000 a 60000 nebyly příjemci vybrány v žádném projektu</a:t>
            </a:r>
          </a:p>
          <a:p>
            <a:pPr marL="0" indent="0" algn="just">
              <a:spcBef>
                <a:spcPts val="600"/>
              </a:spcBef>
              <a:spcAft>
                <a:spcPts val="600"/>
              </a:spcAft>
            </a:pPr>
            <a:r>
              <a:rPr lang="cs-CZ" sz="2000" b="1" dirty="0" smtClean="0"/>
              <a:t>Změny </a:t>
            </a:r>
            <a:r>
              <a:rPr lang="cs-CZ" sz="2000" b="1" dirty="0"/>
              <a:t>indikátorů v SC </a:t>
            </a:r>
            <a:r>
              <a:rPr lang="cs-CZ" sz="2000" b="1" dirty="0" smtClean="0"/>
              <a:t>1-3</a:t>
            </a:r>
            <a:endParaRPr lang="cs-CZ" sz="2000" b="1" dirty="0"/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800" dirty="0"/>
              <a:t>Úprava indikátorů </a:t>
            </a:r>
            <a:r>
              <a:rPr lang="cs-CZ" sz="1800" i="1" dirty="0"/>
              <a:t>výstupu</a:t>
            </a:r>
            <a:r>
              <a:rPr lang="cs-CZ" sz="1800" dirty="0"/>
              <a:t>:</a:t>
            </a:r>
          </a:p>
          <a:p>
            <a:pPr marL="712788" indent="-2667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623888" algn="l"/>
                <a:tab pos="627063" algn="l"/>
              </a:tabLst>
            </a:pPr>
            <a:r>
              <a:rPr lang="cs-CZ" sz="1600" dirty="0"/>
              <a:t>Úprava cílových hodnot u indikátoru </a:t>
            </a:r>
            <a:r>
              <a:rPr lang="cs-CZ" sz="1600" dirty="0" smtClean="0"/>
              <a:t>80500, 82000, 60000, 82200</a:t>
            </a:r>
            <a:endParaRPr lang="cs-CZ" sz="1600" dirty="0"/>
          </a:p>
          <a:p>
            <a:pPr marL="265113" indent="-26511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800" dirty="0"/>
              <a:t>Vyjmutí indikátorů </a:t>
            </a:r>
            <a:r>
              <a:rPr lang="cs-CZ" sz="1800" i="1" dirty="0"/>
              <a:t>výstupu</a:t>
            </a:r>
            <a:r>
              <a:rPr lang="cs-CZ" sz="1800" dirty="0"/>
              <a:t>:</a:t>
            </a:r>
          </a:p>
          <a:p>
            <a:pPr marL="712788" lvl="1" indent="-2667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623888" algn="l"/>
                <a:tab pos="627063" algn="l"/>
              </a:tabLst>
            </a:pPr>
            <a:r>
              <a:rPr lang="cs-CZ" sz="1600" dirty="0" smtClean="0"/>
              <a:t>Indikátor 80200 má </a:t>
            </a:r>
            <a:r>
              <a:rPr lang="cs-CZ" sz="1600" dirty="0"/>
              <a:t>slabou vazbu na aktivity v SC </a:t>
            </a:r>
            <a:r>
              <a:rPr lang="cs-CZ" sz="1600" dirty="0" smtClean="0"/>
              <a:t>1-3, </a:t>
            </a:r>
            <a:r>
              <a:rPr lang="cs-CZ" sz="1600" dirty="0"/>
              <a:t>vypovídající hodnota je slabá </a:t>
            </a:r>
            <a:endParaRPr lang="cs-CZ" sz="1600" dirty="0" smtClean="0"/>
          </a:p>
          <a:p>
            <a:pPr marL="712788" lvl="1" indent="-2667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623888" algn="l"/>
                <a:tab pos="627063" algn="l"/>
              </a:tabLst>
            </a:pPr>
            <a:r>
              <a:rPr lang="cs-CZ" sz="1600" dirty="0" smtClean="0"/>
              <a:t>Indikátory </a:t>
            </a:r>
            <a:r>
              <a:rPr lang="cs-CZ" sz="1600" dirty="0"/>
              <a:t>81101 </a:t>
            </a:r>
            <a:r>
              <a:rPr lang="cs-CZ" sz="1600" dirty="0" smtClean="0"/>
              <a:t>a 82300 nebyly vybrány příjemci v žádném projektu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spcAft>
                <a:spcPts val="600"/>
              </a:spcAft>
            </a:pPr>
            <a:r>
              <a:rPr lang="cs-CZ" dirty="0" smtClean="0"/>
              <a:t>Čtvrtá </a:t>
            </a:r>
            <a:r>
              <a:rPr lang="cs-CZ" dirty="0"/>
              <a:t>revize </a:t>
            </a:r>
            <a:r>
              <a:rPr lang="cs-CZ" dirty="0" smtClean="0"/>
              <a:t>programu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5014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19318" y="1268760"/>
            <a:ext cx="8424936" cy="4896544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</a:pPr>
            <a:r>
              <a:rPr lang="cs-CZ" sz="2000" b="1" dirty="0" smtClean="0"/>
              <a:t>Změny indikátorů v SC 1-4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800" dirty="0" smtClean="0"/>
              <a:t>Úprava indikátorů </a:t>
            </a:r>
            <a:r>
              <a:rPr lang="cs-CZ" sz="1800" i="1" dirty="0" smtClean="0"/>
              <a:t>výsledku</a:t>
            </a:r>
            <a:r>
              <a:rPr lang="cs-CZ" sz="1800" dirty="0" smtClean="0"/>
              <a:t>:</a:t>
            </a:r>
          </a:p>
          <a:p>
            <a:pPr marL="712788" indent="-2667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623888" algn="l"/>
                <a:tab pos="627063" algn="l"/>
              </a:tabLst>
            </a:pPr>
            <a:r>
              <a:rPr lang="cs-CZ" sz="1600" dirty="0" smtClean="0"/>
              <a:t>Úprava cílových hodnot u indikátorů 82520 a 80920</a:t>
            </a:r>
          </a:p>
          <a:p>
            <a:pPr marL="712788" indent="-2667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623888" algn="l"/>
                <a:tab pos="627063" algn="l"/>
              </a:tabLst>
            </a:pPr>
            <a:r>
              <a:rPr lang="cs-CZ" sz="1600" dirty="0"/>
              <a:t>Změna zdroje dat z ŘO na MMR-NOK (data jsou získávána od MMR-NOK) u indikátoru </a:t>
            </a:r>
            <a:r>
              <a:rPr lang="cs-CZ" sz="1600" dirty="0" smtClean="0"/>
              <a:t>82410 a 82110 a zároveň snížení </a:t>
            </a:r>
            <a:r>
              <a:rPr lang="cs-CZ" sz="1600" dirty="0"/>
              <a:t>frekvence reportování na </a:t>
            </a:r>
            <a:r>
              <a:rPr lang="cs-CZ" sz="1600" dirty="0" smtClean="0"/>
              <a:t>1x za 2 roky</a:t>
            </a:r>
          </a:p>
          <a:p>
            <a:pPr marL="712788" indent="-2667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623888" algn="l"/>
                <a:tab pos="627063" algn="l"/>
              </a:tabLst>
            </a:pPr>
            <a:r>
              <a:rPr lang="cs-CZ" sz="1600" dirty="0"/>
              <a:t>Změna zdroje dat z ŘO na žadatel/příjemce (Ž/P) u indikátoru 82520 (vykazován v projektech mzdového </a:t>
            </a:r>
            <a:r>
              <a:rPr lang="cs-CZ" sz="1600" dirty="0" smtClean="0"/>
              <a:t>charakteru)</a:t>
            </a:r>
          </a:p>
          <a:p>
            <a:pPr marL="712788" indent="-2667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623888" algn="l"/>
                <a:tab pos="627063" algn="l"/>
              </a:tabLst>
            </a:pPr>
            <a:r>
              <a:rPr lang="cs-CZ" sz="1600" dirty="0"/>
              <a:t>Změna zdroje dat z ŘO na </a:t>
            </a:r>
            <a:r>
              <a:rPr lang="cs-CZ" sz="1600" dirty="0" smtClean="0"/>
              <a:t>AO u </a:t>
            </a:r>
            <a:r>
              <a:rPr lang="cs-CZ" sz="1600" dirty="0"/>
              <a:t>indikátoru </a:t>
            </a:r>
            <a:r>
              <a:rPr lang="cs-CZ" sz="1600" dirty="0" smtClean="0"/>
              <a:t>80920 (data jsou získávána od AO)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623888" algn="l"/>
                <a:tab pos="627063" algn="l"/>
              </a:tabLst>
            </a:pPr>
            <a:r>
              <a:rPr lang="cs-CZ" sz="1800" dirty="0"/>
              <a:t>Úprava indikátorů </a:t>
            </a:r>
            <a:r>
              <a:rPr lang="cs-CZ" sz="1800" i="1" dirty="0" smtClean="0"/>
              <a:t>výstupu</a:t>
            </a:r>
            <a:r>
              <a:rPr lang="cs-CZ" sz="1800" dirty="0" smtClean="0"/>
              <a:t>:</a:t>
            </a:r>
            <a:endParaRPr lang="cs-CZ" sz="1800" dirty="0"/>
          </a:p>
          <a:p>
            <a:pPr marL="712788" lvl="1" indent="-2667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623888" algn="l"/>
                <a:tab pos="627063" algn="l"/>
              </a:tabLst>
            </a:pPr>
            <a:r>
              <a:rPr lang="cs-CZ" sz="1600" dirty="0" smtClean="0"/>
              <a:t>Úprava </a:t>
            </a:r>
            <a:r>
              <a:rPr lang="cs-CZ" sz="1600" dirty="0"/>
              <a:t>cílových hodnot u indikátoru </a:t>
            </a:r>
            <a:r>
              <a:rPr lang="cs-CZ" sz="1600" dirty="0" smtClean="0"/>
              <a:t>82200, 81101, 60000, 82100, 80902, 80905</a:t>
            </a:r>
            <a:endParaRPr lang="cs-CZ" sz="1600" dirty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623888" algn="l"/>
                <a:tab pos="627063" algn="l"/>
              </a:tabLst>
            </a:pPr>
            <a:r>
              <a:rPr lang="cs-CZ" sz="1800" dirty="0"/>
              <a:t>Vyjmutí indikátorů </a:t>
            </a:r>
            <a:r>
              <a:rPr lang="cs-CZ" sz="1800" i="1" dirty="0"/>
              <a:t>výstupu</a:t>
            </a:r>
            <a:r>
              <a:rPr lang="cs-CZ" sz="1800" dirty="0"/>
              <a:t>:</a:t>
            </a:r>
          </a:p>
          <a:p>
            <a:pPr marL="712788" indent="-2667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623888" algn="l"/>
                <a:tab pos="627063" algn="l"/>
              </a:tabLst>
            </a:pPr>
            <a:r>
              <a:rPr lang="cs-CZ" sz="1600" dirty="0" smtClean="0"/>
              <a:t>Indikátory 82300 a </a:t>
            </a:r>
            <a:r>
              <a:rPr lang="cs-CZ" sz="1600" dirty="0"/>
              <a:t>82000 nebyly </a:t>
            </a:r>
            <a:r>
              <a:rPr lang="cs-CZ" sz="1600" dirty="0" smtClean="0"/>
              <a:t>vybrány příjemci v</a:t>
            </a:r>
            <a:r>
              <a:rPr lang="cs-CZ" sz="1600" dirty="0"/>
              <a:t> žádném </a:t>
            </a:r>
            <a:r>
              <a:rPr lang="cs-CZ" sz="1600" dirty="0" smtClean="0"/>
              <a:t>projektu </a:t>
            </a:r>
            <a:endParaRPr lang="cs-CZ" sz="1600" dirty="0"/>
          </a:p>
          <a:p>
            <a:pPr marL="712788" indent="-2667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623888" algn="l"/>
                <a:tab pos="627063" algn="l"/>
              </a:tabLst>
            </a:pPr>
            <a:r>
              <a:rPr lang="cs-CZ" sz="1600" dirty="0" smtClean="0"/>
              <a:t>Indikátor </a:t>
            </a:r>
            <a:r>
              <a:rPr lang="cs-CZ" sz="1600" dirty="0"/>
              <a:t>80500 má slabou vazbu na aktivity v SC 1-4, vypovídající hodnota je </a:t>
            </a:r>
            <a:r>
              <a:rPr lang="cs-CZ" sz="1600" dirty="0" smtClean="0"/>
              <a:t>slabá</a:t>
            </a:r>
            <a:endParaRPr lang="cs-CZ" sz="1600" dirty="0"/>
          </a:p>
          <a:p>
            <a:pPr marL="712788" indent="-2667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623888" algn="l"/>
                <a:tab pos="627063" algn="l"/>
              </a:tabLst>
            </a:pPr>
            <a:endParaRPr lang="cs-CZ" sz="16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spcAft>
                <a:spcPts val="600"/>
              </a:spcAft>
            </a:pPr>
            <a:r>
              <a:rPr lang="cs-CZ" dirty="0" smtClean="0"/>
              <a:t>Čtvrtá </a:t>
            </a:r>
            <a:r>
              <a:rPr lang="cs-CZ" dirty="0"/>
              <a:t>revize </a:t>
            </a:r>
            <a:r>
              <a:rPr lang="cs-CZ" dirty="0" smtClean="0"/>
              <a:t>programu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60917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19318" y="1268760"/>
            <a:ext cx="8424936" cy="4896544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</a:pPr>
            <a:r>
              <a:rPr lang="cs-CZ" sz="2000" b="1" dirty="0" smtClean="0"/>
              <a:t>Změny indikátorů v SC 2-1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800" dirty="0" smtClean="0"/>
              <a:t>Úprava indikátoru </a:t>
            </a:r>
            <a:r>
              <a:rPr lang="cs-CZ" sz="1800" i="1" dirty="0" smtClean="0"/>
              <a:t>výsledku</a:t>
            </a:r>
            <a:r>
              <a:rPr lang="cs-CZ" sz="1800" dirty="0" smtClean="0"/>
              <a:t>:</a:t>
            </a:r>
          </a:p>
          <a:p>
            <a:pPr marL="712788" indent="-2667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623888" algn="l"/>
                <a:tab pos="627063" algn="l"/>
              </a:tabLst>
            </a:pPr>
            <a:r>
              <a:rPr lang="cs-CZ" sz="1800" dirty="0" smtClean="0"/>
              <a:t>Úprava cílové hodnoty u indikátoru 83420, změna </a:t>
            </a:r>
            <a:r>
              <a:rPr lang="cs-CZ" sz="1800" dirty="0"/>
              <a:t>zdroje dat z ŘO na MMR-NOK (data jsou získávána od MMR-NOK</a:t>
            </a:r>
            <a:r>
              <a:rPr lang="cs-CZ" sz="1800" dirty="0" smtClean="0"/>
              <a:t>) a zároveň snížení </a:t>
            </a:r>
            <a:r>
              <a:rPr lang="cs-CZ" sz="1800" dirty="0"/>
              <a:t>frekvence reportování na </a:t>
            </a:r>
            <a:r>
              <a:rPr lang="cs-CZ" sz="1800" dirty="0" smtClean="0"/>
              <a:t>1x za 2 roky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623888" algn="l"/>
                <a:tab pos="627063" algn="l"/>
              </a:tabLst>
            </a:pPr>
            <a:r>
              <a:rPr lang="cs-CZ" sz="1800" dirty="0" smtClean="0"/>
              <a:t>Úprava </a:t>
            </a:r>
            <a:r>
              <a:rPr lang="cs-CZ" sz="1800" dirty="0"/>
              <a:t>indikátorů </a:t>
            </a:r>
            <a:r>
              <a:rPr lang="cs-CZ" sz="1800" i="1" dirty="0" smtClean="0"/>
              <a:t>výstupu</a:t>
            </a:r>
            <a:r>
              <a:rPr lang="cs-CZ" sz="1800" dirty="0" smtClean="0"/>
              <a:t>:</a:t>
            </a:r>
            <a:endParaRPr lang="cs-CZ" sz="1800" dirty="0"/>
          </a:p>
          <a:p>
            <a:pPr marL="712788" lvl="1" indent="-2667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623888" algn="l"/>
                <a:tab pos="627063" algn="l"/>
              </a:tabLst>
            </a:pPr>
            <a:r>
              <a:rPr lang="cs-CZ" sz="1800" dirty="0" smtClean="0"/>
              <a:t>Úprava </a:t>
            </a:r>
            <a:r>
              <a:rPr lang="cs-CZ" sz="1800" dirty="0"/>
              <a:t>cílových hodnot u </a:t>
            </a:r>
            <a:r>
              <a:rPr lang="cs-CZ" sz="1800" dirty="0" smtClean="0"/>
              <a:t>indikátorů 83100, 82300, 82200, 80200, 83200, 83000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623888" algn="l"/>
                <a:tab pos="627063" algn="l"/>
              </a:tabLst>
            </a:pPr>
            <a:r>
              <a:rPr lang="cs-CZ" sz="1800" dirty="0" smtClean="0"/>
              <a:t>Vyjmutí indikátorů </a:t>
            </a:r>
            <a:r>
              <a:rPr lang="cs-CZ" sz="1800" i="1" dirty="0" smtClean="0"/>
              <a:t>výstupu</a:t>
            </a:r>
            <a:r>
              <a:rPr lang="cs-CZ" sz="1800" dirty="0" smtClean="0"/>
              <a:t>:</a:t>
            </a:r>
          </a:p>
          <a:p>
            <a:pPr marL="712788" indent="-2667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623888" algn="l"/>
                <a:tab pos="627063" algn="l"/>
              </a:tabLst>
            </a:pPr>
            <a:r>
              <a:rPr lang="cs-CZ" sz="1800" dirty="0" smtClean="0"/>
              <a:t>Indikátor 60000 má </a:t>
            </a:r>
            <a:r>
              <a:rPr lang="cs-CZ" sz="1800" dirty="0"/>
              <a:t>slabou vazbu na aktivity </a:t>
            </a:r>
            <a:r>
              <a:rPr lang="cs-CZ" sz="1800" dirty="0" smtClean="0"/>
              <a:t>podporované v </a:t>
            </a:r>
            <a:r>
              <a:rPr lang="cs-CZ" sz="1800" dirty="0"/>
              <a:t>SC </a:t>
            </a:r>
            <a:r>
              <a:rPr lang="cs-CZ" sz="1800" dirty="0" smtClean="0"/>
              <a:t>2-1 a jeho vypovídající </a:t>
            </a:r>
            <a:r>
              <a:rPr lang="cs-CZ" sz="1800" dirty="0"/>
              <a:t>hodnota je </a:t>
            </a:r>
            <a:r>
              <a:rPr lang="cs-CZ" sz="1800" dirty="0" smtClean="0"/>
              <a:t>slabá</a:t>
            </a:r>
          </a:p>
          <a:p>
            <a:pPr marL="712788" indent="-2667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623888" algn="l"/>
                <a:tab pos="627063" algn="l"/>
              </a:tabLst>
            </a:pPr>
            <a:r>
              <a:rPr lang="cs-CZ" sz="1800" dirty="0" smtClean="0"/>
              <a:t>Indikátory 82000 a </a:t>
            </a:r>
            <a:r>
              <a:rPr lang="cs-CZ" sz="1800" dirty="0"/>
              <a:t>83300</a:t>
            </a:r>
            <a:r>
              <a:rPr lang="cs-CZ" sz="1800" dirty="0" smtClean="0"/>
              <a:t> </a:t>
            </a:r>
            <a:r>
              <a:rPr lang="cs-CZ" sz="1800" dirty="0"/>
              <a:t>nebyly vybrány příjemci v žádném </a:t>
            </a:r>
            <a:r>
              <a:rPr lang="cs-CZ" sz="1800" dirty="0" smtClean="0"/>
              <a:t>projektu</a:t>
            </a:r>
            <a:endParaRPr lang="cs-CZ" sz="1800" dirty="0">
              <a:solidFill>
                <a:srgbClr val="FF0000"/>
              </a:solidFill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tabLst>
                <a:tab pos="623888" algn="l"/>
                <a:tab pos="627063" algn="l"/>
              </a:tabLst>
            </a:pPr>
            <a:r>
              <a:rPr lang="cs-CZ" sz="1800" dirty="0" smtClean="0"/>
              <a:t>Po </a:t>
            </a:r>
            <a:r>
              <a:rPr lang="cs-CZ" sz="1800" dirty="0"/>
              <a:t>schválení revize ze strany EK dojde k úpravě Řídicí dokumentace OPTP, v MS2014</a:t>
            </a:r>
            <a:r>
              <a:rPr lang="cs-CZ" sz="1800" dirty="0" smtClean="0"/>
              <a:t>+.</a:t>
            </a:r>
            <a:endParaRPr lang="cs-CZ" sz="1800" dirty="0"/>
          </a:p>
          <a:p>
            <a:pPr marL="712788" indent="-2667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623888" algn="l"/>
                <a:tab pos="627063" algn="l"/>
              </a:tabLst>
            </a:pPr>
            <a:endParaRPr lang="cs-CZ" sz="16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spcAft>
                <a:spcPts val="600"/>
              </a:spcAft>
            </a:pPr>
            <a:r>
              <a:rPr lang="cs-CZ" dirty="0" smtClean="0"/>
              <a:t>Čtvrtá </a:t>
            </a:r>
            <a:r>
              <a:rPr lang="cs-CZ" dirty="0"/>
              <a:t>revize </a:t>
            </a:r>
            <a:r>
              <a:rPr lang="cs-CZ" dirty="0" smtClean="0"/>
              <a:t>programu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5858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19318" y="1268760"/>
            <a:ext cx="8424936" cy="4896544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</a:pPr>
            <a:r>
              <a:rPr lang="cs-CZ" sz="2000" b="1" dirty="0" smtClean="0"/>
              <a:t>Přidání příjemce do SC 1-3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623888" algn="l"/>
                <a:tab pos="627063" algn="l"/>
              </a:tabLst>
            </a:pPr>
            <a:r>
              <a:rPr lang="cs-CZ" sz="1800" dirty="0"/>
              <a:t>Na základě připravované novely zákona č. 248/2000 Sb. o podpoře regionálního rozvoje budou řídicí orgány ROP 2007-2013 postupně nahrazeny právními </a:t>
            </a:r>
            <a:r>
              <a:rPr lang="cs-CZ" sz="1800" dirty="0" smtClean="0"/>
              <a:t>nástupci, kteří budou oprávněnými příjemci</a:t>
            </a:r>
            <a:endParaRPr lang="cs-CZ" sz="1800" dirty="0"/>
          </a:p>
          <a:p>
            <a:pPr marL="712788" lvl="1" indent="-26670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623888" algn="l"/>
                <a:tab pos="627063" algn="l"/>
              </a:tabLst>
            </a:pPr>
            <a:r>
              <a:rPr lang="cs-CZ" sz="1800" dirty="0"/>
              <a:t>Řídicí orgány ROP 2007–2013 </a:t>
            </a:r>
            <a:r>
              <a:rPr lang="cs-CZ" sz="1800" i="1" dirty="0"/>
              <a:t>a jejich právní nástupci dle legislativní úpravy</a:t>
            </a:r>
            <a:r>
              <a:rPr lang="cs-CZ" sz="1800" dirty="0"/>
              <a:t>.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tabLst>
                <a:tab pos="623888" algn="l"/>
                <a:tab pos="627063" algn="l"/>
              </a:tabLst>
            </a:pPr>
            <a:endParaRPr lang="cs-CZ" sz="1800" dirty="0" smtClean="0"/>
          </a:p>
          <a:p>
            <a:pPr marL="0" indent="0">
              <a:spcBef>
                <a:spcPts val="600"/>
              </a:spcBef>
              <a:spcAft>
                <a:spcPts val="600"/>
              </a:spcAft>
              <a:tabLst>
                <a:tab pos="623888" algn="l"/>
                <a:tab pos="627063" algn="l"/>
              </a:tabLst>
            </a:pPr>
            <a:r>
              <a:rPr lang="cs-CZ" sz="1800" dirty="0" smtClean="0"/>
              <a:t>Po </a:t>
            </a:r>
            <a:r>
              <a:rPr lang="cs-CZ" sz="1800" dirty="0"/>
              <a:t>schválení revize ze strany EK dojde k úpravě Řídicí dokumentace </a:t>
            </a:r>
            <a:r>
              <a:rPr lang="cs-CZ" sz="1800" dirty="0" smtClean="0"/>
              <a:t>OPTP a zapracování do </a:t>
            </a:r>
            <a:r>
              <a:rPr lang="cs-CZ" sz="1800" dirty="0"/>
              <a:t>MS2014</a:t>
            </a:r>
            <a:r>
              <a:rPr lang="cs-CZ" sz="1800" dirty="0" smtClean="0"/>
              <a:t>+.</a:t>
            </a:r>
            <a:endParaRPr lang="cs-CZ" sz="1800" dirty="0"/>
          </a:p>
          <a:p>
            <a:pPr marL="712788" indent="-2667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623888" algn="l"/>
                <a:tab pos="627063" algn="l"/>
              </a:tabLst>
            </a:pPr>
            <a:endParaRPr lang="cs-CZ" sz="16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spcAft>
                <a:spcPts val="600"/>
              </a:spcAft>
            </a:pPr>
            <a:r>
              <a:rPr lang="cs-CZ" dirty="0" smtClean="0"/>
              <a:t>Čtvrtá </a:t>
            </a:r>
            <a:r>
              <a:rPr lang="cs-CZ" dirty="0"/>
              <a:t>revize </a:t>
            </a:r>
            <a:r>
              <a:rPr lang="cs-CZ" dirty="0" smtClean="0"/>
              <a:t>programu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8885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1043608" y="2564904"/>
            <a:ext cx="7058025" cy="1569650"/>
          </a:xfrm>
          <a:prstGeom prst="rect">
            <a:avLst/>
          </a:prstGeom>
          <a:noFill/>
        </p:spPr>
        <p:txBody>
          <a:bodyPr lIns="91431" tIns="45715" rIns="91431" bIns="45715">
            <a:spAutoFit/>
          </a:bodyPr>
          <a:lstStyle/>
          <a:p>
            <a:pPr algn="ctr">
              <a:defRPr/>
            </a:pPr>
            <a:r>
              <a:rPr lang="cs-CZ" sz="3200" b="1" dirty="0">
                <a:solidFill>
                  <a:srgbClr val="000099"/>
                </a:solidFill>
              </a:rPr>
              <a:t>5. </a:t>
            </a:r>
          </a:p>
          <a:p>
            <a:pPr marL="342864" indent="-342864" algn="ctr">
              <a:defRPr/>
            </a:pPr>
            <a:r>
              <a:rPr lang="es-ES" sz="3200" b="1" dirty="0">
                <a:solidFill>
                  <a:srgbClr val="000099"/>
                </a:solidFill>
              </a:rPr>
              <a:t>Schválení aktualizace Evaluačního plánu</a:t>
            </a:r>
            <a:endParaRPr lang="cs-CZ" sz="32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700808"/>
            <a:ext cx="8291264" cy="4464496"/>
          </a:xfrm>
        </p:spPr>
        <p:txBody>
          <a:bodyPr>
            <a:normAutofit/>
          </a:bodyPr>
          <a:lstStyle/>
          <a:p>
            <a:pPr marL="0" indent="0" algn="ctr"/>
            <a:r>
              <a:rPr lang="cs-CZ" b="1" dirty="0" smtClean="0"/>
              <a:t>Evaluace PO 1</a:t>
            </a:r>
          </a:p>
          <a:p>
            <a:pPr marL="0" indent="0" algn="just"/>
            <a:endParaRPr lang="cs-CZ" b="1" dirty="0" smtClean="0"/>
          </a:p>
          <a:p>
            <a:pPr marL="0" indent="0" algn="just"/>
            <a:r>
              <a:rPr lang="cs-CZ" b="1" dirty="0" smtClean="0"/>
              <a:t>Cíle evaluace: </a:t>
            </a:r>
            <a:endParaRPr lang="cs-CZ" b="1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cs-CZ" dirty="0" smtClean="0"/>
              <a:t>hodnocení naplňování cílů PO1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cs-CZ" dirty="0" smtClean="0"/>
              <a:t>hodnocení administrativní náročnosti a </a:t>
            </a:r>
            <a:r>
              <a:rPr lang="cs-CZ" dirty="0" err="1" smtClean="0"/>
              <a:t>zacílenosti</a:t>
            </a:r>
            <a:r>
              <a:rPr lang="cs-CZ" dirty="0" smtClean="0"/>
              <a:t> aktivit/nástrojů v rámci PO1 </a:t>
            </a:r>
          </a:p>
          <a:p>
            <a:pPr marL="1714323" lvl="4" indent="0" algn="just"/>
            <a:endParaRPr lang="cs-CZ" dirty="0" smtClean="0"/>
          </a:p>
          <a:p>
            <a:pPr marL="0" indent="0"/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91264" cy="1224136"/>
          </a:xfrm>
        </p:spPr>
        <p:txBody>
          <a:bodyPr/>
          <a:lstStyle/>
          <a:p>
            <a:pPr algn="ctr"/>
            <a:r>
              <a:rPr lang="cs-CZ" dirty="0" smtClean="0"/>
              <a:t>Důvody změny evaluačního plánu </a:t>
            </a:r>
            <a:br>
              <a:rPr lang="cs-CZ" dirty="0" smtClean="0"/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135194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988840"/>
            <a:ext cx="8291264" cy="4176464"/>
          </a:xfrm>
        </p:spPr>
        <p:txBody>
          <a:bodyPr>
            <a:normAutofit fontScale="92500" lnSpcReduction="20000"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cs-CZ" b="1" dirty="0" smtClean="0"/>
              <a:t>Záměr připraven ve spolupráci s EJ NOK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cs-CZ" b="1" dirty="0" smtClean="0"/>
              <a:t>Konzultován s ŘO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cs-CZ" b="1" dirty="0"/>
              <a:t>Rozpočet: 500 tis. </a:t>
            </a:r>
            <a:r>
              <a:rPr lang="cs-CZ" b="1" dirty="0" smtClean="0"/>
              <a:t>Kč</a:t>
            </a:r>
            <a:endParaRPr lang="cs-CZ" b="1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cs-CZ" dirty="0" smtClean="0"/>
              <a:t>Zhodnocení </a:t>
            </a:r>
            <a:r>
              <a:rPr lang="cs-CZ" dirty="0"/>
              <a:t>nastavení rozhraní mezi „velkou technickou – ŘO OPTP“ a „malými technickými“ – prioritními osami technická pomoc v rámci </a:t>
            </a:r>
            <a:r>
              <a:rPr lang="cs-CZ" dirty="0" smtClean="0"/>
              <a:t>OP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cs-CZ" dirty="0" smtClean="0"/>
              <a:t>Monitoring/analýza </a:t>
            </a:r>
            <a:r>
              <a:rPr lang="cs-CZ" dirty="0"/>
              <a:t>projektů, aktivit, nákladů proplácených TP v rámci </a:t>
            </a:r>
            <a:r>
              <a:rPr lang="cs-CZ" dirty="0" smtClean="0"/>
              <a:t>ŘO a OPTP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cs-CZ" dirty="0"/>
              <a:t>Analýza aplikovatelnosti metod zjednodušeného vykazování nákladů pro aktivity podporované z OPTP a z prioritních os TP ŘO</a:t>
            </a:r>
            <a:r>
              <a:rPr lang="cs-CZ" dirty="0" smtClean="0"/>
              <a:t>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352928" cy="864096"/>
          </a:xfrm>
        </p:spPr>
        <p:txBody>
          <a:bodyPr/>
          <a:lstStyle/>
          <a:p>
            <a:pPr algn="ctr"/>
            <a:r>
              <a:rPr lang="cs-CZ" dirty="0" smtClean="0"/>
              <a:t>Evaluace nastavení technické pomoci v rámci </a:t>
            </a:r>
            <a:r>
              <a:rPr lang="cs-CZ" dirty="0" err="1" smtClean="0"/>
              <a:t>DoP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989412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1036390" y="2708920"/>
            <a:ext cx="7058025" cy="1569650"/>
          </a:xfrm>
          <a:prstGeom prst="rect">
            <a:avLst/>
          </a:prstGeom>
          <a:noFill/>
        </p:spPr>
        <p:txBody>
          <a:bodyPr lIns="91431" tIns="45715" rIns="91431" bIns="45715">
            <a:spAutoFit/>
          </a:bodyPr>
          <a:lstStyle/>
          <a:p>
            <a:pPr algn="ctr">
              <a:defRPr/>
            </a:pPr>
            <a:r>
              <a:rPr lang="cs-CZ" sz="3200" b="1" dirty="0">
                <a:solidFill>
                  <a:srgbClr val="000099"/>
                </a:solidFill>
              </a:rPr>
              <a:t>6. </a:t>
            </a:r>
          </a:p>
          <a:p>
            <a:pPr marL="342864" indent="-342864" algn="ctr">
              <a:defRPr/>
            </a:pPr>
            <a:r>
              <a:rPr lang="cs-CZ" sz="3200" b="1" dirty="0">
                <a:solidFill>
                  <a:srgbClr val="000099"/>
                </a:solidFill>
              </a:rPr>
              <a:t>Schválení Zprávy o plnění Evaluačního plánu </a:t>
            </a:r>
            <a:r>
              <a:rPr lang="cs-CZ" sz="3200" b="1" dirty="0" smtClean="0">
                <a:solidFill>
                  <a:srgbClr val="000099"/>
                </a:solidFill>
              </a:rPr>
              <a:t>2019</a:t>
            </a:r>
            <a:endParaRPr lang="cs-CZ" sz="3200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16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Evaluace OPTP stav 2019</a:t>
            </a:r>
            <a:endParaRPr lang="cs-CZ" dirty="0"/>
          </a:p>
        </p:txBody>
      </p:sp>
      <p:pic>
        <p:nvPicPr>
          <p:cNvPr id="8" name="Zástupný symbol pro obsah 7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95536" y="1628800"/>
            <a:ext cx="8291512" cy="4120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2818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792088"/>
          </a:xfrm>
        </p:spPr>
        <p:txBody>
          <a:bodyPr/>
          <a:lstStyle/>
          <a:p>
            <a:pPr algn="ctr"/>
            <a:r>
              <a:rPr lang="cs-CZ" sz="3400" dirty="0" smtClean="0"/>
              <a:t>Přehled plnění Evaluačního plánu na rok 2019</a:t>
            </a:r>
            <a:endParaRPr lang="cs-CZ" sz="3400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251520" y="1700808"/>
            <a:ext cx="8640960" cy="4464496"/>
          </a:xfrm>
        </p:spPr>
        <p:txBody>
          <a:bodyPr>
            <a:normAutofit/>
          </a:bodyPr>
          <a:lstStyle/>
          <a:p>
            <a:pPr marL="742950" indent="-742950">
              <a:lnSpc>
                <a:spcPct val="150000"/>
              </a:lnSpc>
              <a:buFont typeface="+mj-lt"/>
              <a:buAutoNum type="romanUcPeriod"/>
            </a:pPr>
            <a:r>
              <a:rPr lang="cs-CZ" sz="3400" b="1" dirty="0" smtClean="0"/>
              <a:t>Evaluace </a:t>
            </a:r>
            <a:r>
              <a:rPr lang="cs-CZ" sz="3400" b="1" dirty="0"/>
              <a:t>monitorovacího </a:t>
            </a:r>
            <a:r>
              <a:rPr lang="cs-CZ" sz="3400" b="1" dirty="0" smtClean="0"/>
              <a:t>systému</a:t>
            </a:r>
          </a:p>
          <a:p>
            <a:pPr marL="742950" indent="-742950">
              <a:lnSpc>
                <a:spcPct val="150000"/>
              </a:lnSpc>
              <a:buFont typeface="+mj-lt"/>
              <a:buAutoNum type="romanUcPeriod"/>
            </a:pPr>
            <a:r>
              <a:rPr lang="cs-CZ" sz="3400" b="1" dirty="0"/>
              <a:t>Evaluace </a:t>
            </a:r>
            <a:r>
              <a:rPr lang="cs-CZ" sz="3400" b="1" dirty="0" smtClean="0"/>
              <a:t>PO1 / Evaluace </a:t>
            </a:r>
            <a:r>
              <a:rPr lang="cs-CZ" sz="3400" b="1" dirty="0"/>
              <a:t>n</a:t>
            </a:r>
            <a:r>
              <a:rPr lang="cs-CZ" sz="3400" b="1" dirty="0" smtClean="0"/>
              <a:t>astavení technické pomoci v rámci Dohody o partnerství</a:t>
            </a:r>
          </a:p>
        </p:txBody>
      </p:sp>
    </p:spTree>
    <p:extLst>
      <p:ext uri="{BB962C8B-B14F-4D97-AF65-F5344CB8AC3E}">
        <p14:creationId xmlns:p14="http://schemas.microsoft.com/office/powerpoint/2010/main" val="3483516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1. Zahájení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cs-CZ" dirty="0">
                <a:latin typeface="Arial" charset="0"/>
                <a:cs typeface="Arial" charset="0"/>
              </a:rPr>
              <a:t>Úvodní slovo zástupce </a:t>
            </a:r>
            <a:r>
              <a:rPr lang="cs-CZ" dirty="0" smtClean="0">
                <a:latin typeface="Arial" charset="0"/>
                <a:cs typeface="Arial" charset="0"/>
              </a:rPr>
              <a:t>ŘO OPTP</a:t>
            </a:r>
            <a:endParaRPr lang="cs-CZ" dirty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Char char="•"/>
            </a:pPr>
            <a:endParaRPr lang="cs-CZ" dirty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cs-CZ" dirty="0" smtClean="0">
                <a:latin typeface="Arial" charset="0"/>
                <a:cs typeface="Arial" charset="0"/>
              </a:rPr>
              <a:t>Úvodní </a:t>
            </a:r>
            <a:r>
              <a:rPr lang="cs-CZ" dirty="0">
                <a:latin typeface="Arial" charset="0"/>
                <a:cs typeface="Arial" charset="0"/>
              </a:rPr>
              <a:t>slovo zástupce EK</a:t>
            </a:r>
          </a:p>
          <a:p>
            <a:pPr marL="0" indent="0" eaLnBrk="1" hangingPunct="1"/>
            <a:endParaRPr lang="cs-CZ" dirty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cs-CZ" dirty="0" smtClean="0">
                <a:latin typeface="Arial" charset="0"/>
                <a:cs typeface="Arial" charset="0"/>
              </a:rPr>
              <a:t>Projednání </a:t>
            </a:r>
            <a:r>
              <a:rPr lang="cs-CZ" dirty="0">
                <a:latin typeface="Arial" charset="0"/>
                <a:cs typeface="Arial" charset="0"/>
              </a:rPr>
              <a:t>programu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67544" y="1340768"/>
            <a:ext cx="8424935" cy="4896544"/>
          </a:xfrm>
        </p:spPr>
        <p:txBody>
          <a:bodyPr>
            <a:norm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800" b="1" dirty="0" smtClean="0"/>
              <a:t>Dodavatel EACE</a:t>
            </a:r>
            <a:endParaRPr lang="cs-CZ" sz="1800" b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800" b="1" dirty="0" smtClean="0"/>
              <a:t>Záměr projednán </a:t>
            </a:r>
            <a:r>
              <a:rPr lang="cs-CZ" sz="1800" b="1" dirty="0"/>
              <a:t>s EJ NOK a </a:t>
            </a:r>
            <a:r>
              <a:rPr lang="cs-CZ" sz="1800" b="1" dirty="0" smtClean="0"/>
              <a:t>OSMS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800" b="1" dirty="0" smtClean="0"/>
              <a:t>1,093 </a:t>
            </a:r>
            <a:r>
              <a:rPr lang="cs-CZ" sz="1800" b="1" dirty="0"/>
              <a:t>mil. Kč bez </a:t>
            </a:r>
            <a:r>
              <a:rPr lang="cs-CZ" sz="1800" b="1" dirty="0" smtClean="0"/>
              <a:t>DPH</a:t>
            </a:r>
          </a:p>
          <a:p>
            <a:pPr marL="0" indent="0" algn="just"/>
            <a:endParaRPr lang="cs-CZ" sz="1800" b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1800" b="1" dirty="0"/>
              <a:t>Zaměření </a:t>
            </a:r>
            <a:r>
              <a:rPr lang="cs-CZ" sz="1800" b="1" dirty="0" smtClean="0"/>
              <a:t>evaluace:</a:t>
            </a:r>
            <a:endParaRPr lang="cs-CZ" sz="1800" b="1" dirty="0"/>
          </a:p>
          <a:p>
            <a:pPr marL="685800" lvl="1" indent="-342900" algn="just">
              <a:buFont typeface="Wingdings" panose="05000000000000000000" pitchFamily="2" charset="2"/>
              <a:buChar char="Ø"/>
            </a:pPr>
            <a:r>
              <a:rPr lang="cs-CZ" sz="1800" dirty="0"/>
              <a:t>Analýza vybraných funkčností MS2014+ a doporučení pro zefektivnění jejich zapracování.</a:t>
            </a:r>
          </a:p>
          <a:p>
            <a:pPr marL="685800" lvl="1" indent="-342900" algn="just">
              <a:buFont typeface="Wingdings" panose="05000000000000000000" pitchFamily="2" charset="2"/>
              <a:buChar char="Ø"/>
            </a:pPr>
            <a:r>
              <a:rPr lang="cs-CZ" sz="1800" dirty="0"/>
              <a:t>Analýza rozsahu příloh zadávaných </a:t>
            </a:r>
            <a:r>
              <a:rPr lang="cs-CZ" sz="1800" dirty="0" smtClean="0"/>
              <a:t>do </a:t>
            </a:r>
            <a:r>
              <a:rPr lang="cs-CZ" sz="1800" dirty="0"/>
              <a:t>MS2014+ a doporučení pro účelnější správu těchto dokumentů.</a:t>
            </a:r>
          </a:p>
          <a:p>
            <a:pPr marL="685800" lvl="1" indent="-342900" algn="just">
              <a:buFont typeface="Wingdings" panose="05000000000000000000" pitchFamily="2" charset="2"/>
              <a:buChar char="Ø"/>
            </a:pPr>
            <a:r>
              <a:rPr lang="cs-CZ" sz="1800" dirty="0"/>
              <a:t>Analýza systému vypořádávání podnětů na rozvoj MS2014</a:t>
            </a:r>
            <a:r>
              <a:rPr lang="cs-CZ" sz="1800" dirty="0" smtClean="0"/>
              <a:t>+ (modul CRM) a </a:t>
            </a:r>
            <a:r>
              <a:rPr lang="cs-CZ" sz="1800" dirty="0"/>
              <a:t>systému zapracování hlášení o </a:t>
            </a:r>
            <a:r>
              <a:rPr lang="cs-CZ" sz="1800" dirty="0" smtClean="0"/>
              <a:t>vadách/incidentech (modulu RIM) a </a:t>
            </a:r>
            <a:r>
              <a:rPr lang="cs-CZ" sz="1800" dirty="0"/>
              <a:t>doporučení vedoucí ke zlepšení těchto systémů.</a:t>
            </a:r>
          </a:p>
          <a:p>
            <a:pPr marL="685800" lvl="1" indent="-342900" algn="just">
              <a:buFont typeface="Wingdings" panose="05000000000000000000" pitchFamily="2" charset="2"/>
              <a:buChar char="Ø"/>
            </a:pPr>
            <a:r>
              <a:rPr lang="cs-CZ" sz="1800" dirty="0"/>
              <a:t>Testování uživatelské přívětivosti ISKP14+ z perspektivy žadatele/příjemce a doporučení pro její zvýšení.</a:t>
            </a:r>
          </a:p>
          <a:p>
            <a:pPr marL="685800" lvl="1" indent="-342900">
              <a:buFont typeface="Arial" panose="020B0604020202020204" pitchFamily="34" charset="0"/>
              <a:buChar char="•"/>
            </a:pPr>
            <a:endParaRPr lang="cs-CZ" b="1" i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dirty="0"/>
              <a:t>1</a:t>
            </a:r>
            <a:r>
              <a:rPr lang="cs-CZ" dirty="0" smtClean="0"/>
              <a:t>. Evaluace monitorovacího systému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340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72716" y="1628800"/>
            <a:ext cx="8136903" cy="4464496"/>
          </a:xfrm>
        </p:spPr>
        <p:txBody>
          <a:bodyPr>
            <a:normAutofit fontScale="85000" lnSpcReduction="20000"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endParaRPr lang="cs-CZ" sz="1800" b="1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2400" b="1" dirty="0" smtClean="0"/>
              <a:t>Bude </a:t>
            </a:r>
            <a:r>
              <a:rPr lang="cs-CZ" sz="2400" b="1" dirty="0"/>
              <a:t>vypracována externím dodavatelem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2400" b="1" dirty="0" smtClean="0"/>
              <a:t>Záměr připomínkován a schválen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2400" b="1" dirty="0" smtClean="0"/>
              <a:t>VZ před vyhlášením</a:t>
            </a:r>
            <a:endParaRPr lang="cs-CZ" sz="2400" b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2400" b="1" dirty="0"/>
              <a:t>Rozpočet </a:t>
            </a:r>
            <a:r>
              <a:rPr lang="cs-CZ" sz="2400" b="1" dirty="0" smtClean="0"/>
              <a:t>500 </a:t>
            </a:r>
            <a:r>
              <a:rPr lang="cs-CZ" sz="2400" b="1" dirty="0"/>
              <a:t>tis. Kč bez </a:t>
            </a:r>
            <a:r>
              <a:rPr lang="cs-CZ" sz="2400" b="1" dirty="0" smtClean="0"/>
              <a:t>DPH</a:t>
            </a:r>
          </a:p>
          <a:p>
            <a:pPr marL="0" indent="0" algn="just"/>
            <a:endParaRPr lang="cs-CZ" sz="2400" b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2400" b="1" dirty="0"/>
              <a:t>Zaměření </a:t>
            </a:r>
            <a:r>
              <a:rPr lang="cs-CZ" sz="2400" b="1" dirty="0" smtClean="0"/>
              <a:t>evaluace:</a:t>
            </a:r>
            <a:endParaRPr lang="cs-CZ" sz="2400" b="1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cs-CZ" sz="2400" dirty="0"/>
              <a:t>Zhodnocení nastavení rozhraní mezi „velkou technickou – ŘO OPTP“ a „malými technickými“ – prioritními osami technická pomoc v rámci OP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cs-CZ" sz="2400" dirty="0"/>
              <a:t>Monitoring/analýza projektů, aktivit, nákladů proplácených TP v rámci ŘO, a OPTP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cs-CZ" sz="2400" dirty="0"/>
              <a:t>Analýza aplikovatelnosti metod zjednodušeného vykazování nákladů pro aktivity podporované z OPTP a z prioritních os TP ŘO.</a:t>
            </a:r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dirty="0"/>
              <a:t>2</a:t>
            </a:r>
            <a:r>
              <a:rPr lang="cs-CZ" dirty="0" smtClean="0"/>
              <a:t>. Evaluace </a:t>
            </a:r>
            <a:r>
              <a:rPr lang="cs-CZ" dirty="0"/>
              <a:t>nastavení technické pomoci v rámci Dohody o partnerství</a:t>
            </a:r>
            <a:br>
              <a:rPr lang="cs-CZ" dirty="0"/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67598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26447" y="548680"/>
            <a:ext cx="8291264" cy="864096"/>
          </a:xfrm>
        </p:spPr>
        <p:txBody>
          <a:bodyPr/>
          <a:lstStyle/>
          <a:p>
            <a:pPr algn="ctr"/>
            <a:r>
              <a:rPr lang="cs-CZ" dirty="0" smtClean="0"/>
              <a:t>Doporučení z ukončené evaluace - Evaluace </a:t>
            </a:r>
            <a:r>
              <a:rPr lang="cs-CZ" dirty="0"/>
              <a:t>indikátorové </a:t>
            </a:r>
            <a:r>
              <a:rPr lang="cs-CZ" dirty="0" smtClean="0"/>
              <a:t>soustavy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772816"/>
            <a:ext cx="8291264" cy="4464496"/>
          </a:xfrm>
        </p:spPr>
        <p:txBody>
          <a:bodyPr>
            <a:normAutofit/>
          </a:bodyPr>
          <a:lstStyle/>
          <a:p>
            <a:pPr marL="457200" lvl="0" indent="-457200" algn="just">
              <a:buFont typeface="Wingdings" panose="05000000000000000000" pitchFamily="2" charset="2"/>
              <a:buChar char="Ø"/>
            </a:pPr>
            <a:endParaRPr lang="cs-CZ" dirty="0" smtClean="0">
              <a:solidFill>
                <a:prstClr val="black"/>
              </a:solidFill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cs-CZ" dirty="0">
                <a:solidFill>
                  <a:prstClr val="black"/>
                </a:solidFill>
              </a:rPr>
              <a:t>Z</a:t>
            </a:r>
            <a:r>
              <a:rPr lang="cs-CZ" dirty="0" smtClean="0">
                <a:solidFill>
                  <a:prstClr val="black"/>
                </a:solidFill>
              </a:rPr>
              <a:t>ávěry </a:t>
            </a:r>
            <a:r>
              <a:rPr lang="cs-CZ" dirty="0">
                <a:solidFill>
                  <a:prstClr val="black"/>
                </a:solidFill>
              </a:rPr>
              <a:t>a </a:t>
            </a:r>
            <a:r>
              <a:rPr lang="cs-CZ" dirty="0" smtClean="0">
                <a:solidFill>
                  <a:prstClr val="black"/>
                </a:solidFill>
              </a:rPr>
              <a:t>doporučení - </a:t>
            </a:r>
            <a:r>
              <a:rPr lang="cs-CZ" dirty="0">
                <a:solidFill>
                  <a:prstClr val="black"/>
                </a:solidFill>
              </a:rPr>
              <a:t>MV informován </a:t>
            </a:r>
            <a:r>
              <a:rPr lang="cs-CZ" dirty="0" smtClean="0">
                <a:solidFill>
                  <a:prstClr val="black"/>
                </a:solidFill>
              </a:rPr>
              <a:t>21.5.2019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cs-CZ" dirty="0"/>
              <a:t>E</a:t>
            </a:r>
            <a:r>
              <a:rPr lang="cs-CZ" dirty="0" smtClean="0"/>
              <a:t>valuátorem bylo formulováno 10 doporučení:</a:t>
            </a:r>
          </a:p>
          <a:p>
            <a:pPr marL="857209" lvl="1" indent="-457200" algn="just">
              <a:buFont typeface="Wingdings" panose="05000000000000000000" pitchFamily="2" charset="2"/>
              <a:buChar char="Ø"/>
            </a:pPr>
            <a:r>
              <a:rPr lang="cs-CZ" dirty="0"/>
              <a:t>2</a:t>
            </a:r>
            <a:r>
              <a:rPr lang="cs-CZ" dirty="0" smtClean="0"/>
              <a:t> doporučení - vyřešena</a:t>
            </a:r>
          </a:p>
          <a:p>
            <a:pPr marL="857209" lvl="1" indent="-457200" algn="just">
              <a:buFont typeface="Wingdings" panose="05000000000000000000" pitchFamily="2" charset="2"/>
              <a:buChar char="Ø"/>
            </a:pPr>
            <a:r>
              <a:rPr lang="cs-CZ" dirty="0"/>
              <a:t>6 doporučení se </a:t>
            </a:r>
            <a:r>
              <a:rPr lang="cs-CZ" dirty="0" smtClean="0"/>
              <a:t>týká přípravy </a:t>
            </a:r>
            <a:r>
              <a:rPr lang="cs-CZ" dirty="0"/>
              <a:t>příštího </a:t>
            </a:r>
            <a:r>
              <a:rPr lang="cs-CZ" dirty="0" smtClean="0"/>
              <a:t>období OPTP 2021-2027</a:t>
            </a:r>
          </a:p>
          <a:p>
            <a:pPr marL="857209" lvl="1" indent="-457200" algn="just">
              <a:buFont typeface="Wingdings" panose="05000000000000000000" pitchFamily="2" charset="2"/>
              <a:buChar char="Ø"/>
            </a:pPr>
            <a:r>
              <a:rPr lang="cs-CZ" dirty="0" smtClean="0"/>
              <a:t>2 doporučení zapracována - Revize OP </a:t>
            </a:r>
          </a:p>
          <a:p>
            <a:pPr marL="0" indent="0" algn="just"/>
            <a:r>
              <a:rPr lang="cs-CZ" dirty="0"/>
              <a:t> </a:t>
            </a:r>
            <a:r>
              <a:rPr lang="cs-CZ" dirty="0" smtClean="0"/>
              <a:t>    </a:t>
            </a:r>
          </a:p>
          <a:p>
            <a:pPr marL="0" indent="0"/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36837633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ovéPole 6"/>
          <p:cNvSpPr txBox="1">
            <a:spLocks noChangeArrowheads="1"/>
          </p:cNvSpPr>
          <p:nvPr/>
        </p:nvSpPr>
        <p:spPr bwMode="auto">
          <a:xfrm>
            <a:off x="1115566" y="2636912"/>
            <a:ext cx="7056437" cy="156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5" rIns="91431" bIns="45715">
            <a:spAutoFit/>
          </a:bodyPr>
          <a:lstStyle/>
          <a:p>
            <a:pPr algn="ctr"/>
            <a:r>
              <a:rPr lang="cs-CZ" sz="3200" b="1" dirty="0">
                <a:solidFill>
                  <a:srgbClr val="000099"/>
                </a:solidFill>
              </a:rPr>
              <a:t>7. </a:t>
            </a:r>
          </a:p>
          <a:p>
            <a:pPr algn="ctr"/>
            <a:r>
              <a:rPr lang="cs-CZ" sz="3200" b="1" dirty="0">
                <a:solidFill>
                  <a:srgbClr val="000099"/>
                </a:solidFill>
              </a:rPr>
              <a:t>Schválení Ročního komunikačního plánu na rok </a:t>
            </a:r>
            <a:r>
              <a:rPr lang="cs-CZ" sz="3200" b="1" dirty="0" smtClean="0">
                <a:solidFill>
                  <a:srgbClr val="000099"/>
                </a:solidFill>
              </a:rPr>
              <a:t>2020</a:t>
            </a:r>
            <a:endParaRPr lang="cs-CZ" sz="3200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63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ovéPole 6"/>
          <p:cNvSpPr txBox="1">
            <a:spLocks noChangeArrowheads="1"/>
          </p:cNvSpPr>
          <p:nvPr/>
        </p:nvSpPr>
        <p:spPr bwMode="auto">
          <a:xfrm>
            <a:off x="1598090" y="1700808"/>
            <a:ext cx="5688013" cy="2062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5" rIns="91431" bIns="45715">
            <a:spAutoFit/>
          </a:bodyPr>
          <a:lstStyle/>
          <a:p>
            <a:pPr algn="ctr"/>
            <a:endParaRPr lang="cs-CZ" sz="3200" b="1" dirty="0">
              <a:solidFill>
                <a:srgbClr val="000099"/>
              </a:solidFill>
            </a:endParaRPr>
          </a:p>
          <a:p>
            <a:pPr algn="ctr"/>
            <a:endParaRPr lang="cs-CZ" sz="3200" b="1" dirty="0">
              <a:solidFill>
                <a:srgbClr val="000099"/>
              </a:solidFill>
            </a:endParaRPr>
          </a:p>
          <a:p>
            <a:pPr algn="ctr"/>
            <a:r>
              <a:rPr lang="cs-CZ" sz="3200" b="1" dirty="0">
                <a:solidFill>
                  <a:srgbClr val="000099"/>
                </a:solidFill>
              </a:rPr>
              <a:t>8. </a:t>
            </a:r>
          </a:p>
          <a:p>
            <a:pPr algn="ctr"/>
            <a:r>
              <a:rPr lang="cs-CZ" sz="3200" b="1" dirty="0">
                <a:solidFill>
                  <a:srgbClr val="000099"/>
                </a:solidFill>
              </a:rPr>
              <a:t>Různé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899592" y="2708920"/>
            <a:ext cx="7058025" cy="1569650"/>
          </a:xfrm>
          <a:prstGeom prst="rect">
            <a:avLst/>
          </a:prstGeom>
          <a:noFill/>
        </p:spPr>
        <p:txBody>
          <a:bodyPr lIns="91431" tIns="45715" rIns="91431" bIns="45715">
            <a:spAutoFit/>
          </a:bodyPr>
          <a:lstStyle/>
          <a:p>
            <a:pPr algn="ctr">
              <a:defRPr/>
            </a:pPr>
            <a:r>
              <a:rPr lang="cs-CZ" sz="3200" b="1" dirty="0">
                <a:solidFill>
                  <a:srgbClr val="000099"/>
                </a:solidFill>
              </a:rPr>
              <a:t>9. </a:t>
            </a:r>
          </a:p>
          <a:p>
            <a:pPr marL="342864" indent="-342864" algn="ctr">
              <a:defRPr/>
            </a:pPr>
            <a:r>
              <a:rPr lang="cs-CZ" sz="3200" b="1" dirty="0">
                <a:solidFill>
                  <a:srgbClr val="000099"/>
                </a:solidFill>
              </a:rPr>
              <a:t>Shrnutí hlavních závěrů </a:t>
            </a:r>
            <a:r>
              <a:rPr lang="cs-CZ" sz="3200" b="1" dirty="0" smtClean="0">
                <a:solidFill>
                  <a:srgbClr val="000099"/>
                </a:solidFill>
              </a:rPr>
              <a:t>10. </a:t>
            </a:r>
            <a:r>
              <a:rPr lang="cs-CZ" sz="3200" b="1" dirty="0">
                <a:solidFill>
                  <a:srgbClr val="000099"/>
                </a:solidFill>
              </a:rPr>
              <a:t>zasedání MV OPTP 2014 – 2020</a:t>
            </a:r>
            <a:endParaRPr lang="cs-CZ" sz="3200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ovéPole 6"/>
          <p:cNvSpPr txBox="1">
            <a:spLocks noChangeArrowheads="1"/>
          </p:cNvSpPr>
          <p:nvPr/>
        </p:nvSpPr>
        <p:spPr bwMode="auto">
          <a:xfrm>
            <a:off x="1116013" y="2781300"/>
            <a:ext cx="7056437" cy="156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5" rIns="91431" bIns="45715">
            <a:spAutoFit/>
          </a:bodyPr>
          <a:lstStyle/>
          <a:p>
            <a:pPr algn="ctr"/>
            <a:r>
              <a:rPr lang="cs-CZ" sz="3200" b="1" dirty="0">
                <a:solidFill>
                  <a:srgbClr val="000099"/>
                </a:solidFill>
              </a:rPr>
              <a:t>Děkujeme za pozornost.</a:t>
            </a:r>
          </a:p>
          <a:p>
            <a:pPr algn="ctr"/>
            <a:endParaRPr lang="cs-CZ" sz="3200" b="1" dirty="0">
              <a:solidFill>
                <a:srgbClr val="000099"/>
              </a:solidFill>
            </a:endParaRPr>
          </a:p>
          <a:p>
            <a:pPr algn="ctr"/>
            <a:r>
              <a:rPr lang="cs-CZ" sz="3200" b="1" dirty="0" err="1">
                <a:solidFill>
                  <a:srgbClr val="000099"/>
                </a:solidFill>
              </a:rPr>
              <a:t>optp</a:t>
            </a:r>
            <a:r>
              <a:rPr lang="cs-CZ" sz="3200" b="1" dirty="0">
                <a:solidFill>
                  <a:srgbClr val="000099"/>
                </a:solidFill>
              </a:rPr>
              <a:t>@</a:t>
            </a:r>
            <a:r>
              <a:rPr lang="cs-CZ" sz="3200" b="1" dirty="0" err="1">
                <a:solidFill>
                  <a:srgbClr val="000099"/>
                </a:solidFill>
              </a:rPr>
              <a:t>mmr.cz</a:t>
            </a:r>
            <a:endParaRPr lang="cs-CZ" sz="3200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67544" y="1124744"/>
            <a:ext cx="8291264" cy="4176464"/>
          </a:xfrm>
        </p:spPr>
        <p:txBody>
          <a:bodyPr anchor="ctr"/>
          <a:lstStyle/>
          <a:p>
            <a:pPr algn="ctr">
              <a:spcBef>
                <a:spcPct val="0"/>
              </a:spcBef>
            </a:pPr>
            <a:endParaRPr lang="cs-CZ" sz="3200" b="1" dirty="0" smtClean="0">
              <a:solidFill>
                <a:srgbClr val="000099"/>
              </a:solidFill>
              <a:ea typeface="+mj-ea"/>
            </a:endParaRPr>
          </a:p>
          <a:p>
            <a:pPr algn="ctr">
              <a:spcBef>
                <a:spcPct val="0"/>
              </a:spcBef>
            </a:pPr>
            <a:r>
              <a:rPr lang="cs-CZ" sz="3200" b="1" dirty="0" smtClean="0">
                <a:solidFill>
                  <a:srgbClr val="000099"/>
                </a:solidFill>
                <a:ea typeface="+mj-ea"/>
              </a:rPr>
              <a:t>2</a:t>
            </a:r>
            <a:r>
              <a:rPr lang="cs-CZ" sz="3200" b="1" dirty="0">
                <a:solidFill>
                  <a:srgbClr val="000099"/>
                </a:solidFill>
                <a:ea typeface="+mj-ea"/>
              </a:rPr>
              <a:t>. </a:t>
            </a:r>
            <a:br>
              <a:rPr lang="cs-CZ" sz="3200" b="1" dirty="0">
                <a:solidFill>
                  <a:srgbClr val="000099"/>
                </a:solidFill>
                <a:ea typeface="+mj-ea"/>
              </a:rPr>
            </a:br>
            <a:r>
              <a:rPr lang="cs-CZ" sz="3200" b="1" dirty="0">
                <a:solidFill>
                  <a:srgbClr val="000099"/>
                </a:solidFill>
                <a:ea typeface="+mj-ea"/>
              </a:rPr>
              <a:t>Informace o vypořádání hlavních závěrů 9. MV OPTP +  </a:t>
            </a:r>
          </a:p>
          <a:p>
            <a:pPr algn="ctr">
              <a:spcBef>
                <a:spcPct val="0"/>
              </a:spcBef>
            </a:pPr>
            <a:r>
              <a:rPr lang="cs-CZ" sz="3200" b="1" dirty="0" smtClean="0">
                <a:solidFill>
                  <a:srgbClr val="000099"/>
                </a:solidFill>
                <a:ea typeface="+mj-ea"/>
              </a:rPr>
              <a:t>Aktuální </a:t>
            </a:r>
            <a:r>
              <a:rPr lang="cs-CZ" sz="3200" b="1" dirty="0">
                <a:solidFill>
                  <a:srgbClr val="000099"/>
                </a:solidFill>
                <a:ea typeface="+mj-ea"/>
              </a:rPr>
              <a:t>informace ŘO OPTP a příprava OPTP 2021+</a:t>
            </a:r>
          </a:p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8930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</a:pPr>
            <a:r>
              <a:rPr lang="cs-CZ" b="1" dirty="0" smtClean="0"/>
              <a:t>Struktura OPTP 2021+</a:t>
            </a:r>
          </a:p>
          <a:p>
            <a:pPr marL="457153" indent="-457153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cs-CZ" sz="900" dirty="0" smtClean="0"/>
          </a:p>
          <a:p>
            <a:pPr marL="457153" indent="-457153">
              <a:buFont typeface="Arial" panose="020B0604020202020204" pitchFamily="34" charset="0"/>
              <a:buChar char="•"/>
            </a:pPr>
            <a:r>
              <a:rPr lang="cs-CZ" sz="2400" dirty="0" smtClean="0"/>
              <a:t>Priorita 1 </a:t>
            </a:r>
          </a:p>
          <a:p>
            <a:pPr marL="857162" lvl="1" indent="-457153">
              <a:buFont typeface="Wingdings" panose="05000000000000000000" pitchFamily="2" charset="2"/>
              <a:buChar char="Ø"/>
            </a:pPr>
            <a:r>
              <a:rPr lang="cs-CZ" sz="2000" dirty="0" smtClean="0"/>
              <a:t>Podpora implementace EU fondů</a:t>
            </a:r>
          </a:p>
          <a:p>
            <a:pPr marL="457153" indent="-45715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2400" dirty="0" smtClean="0"/>
              <a:t>Priorita 2 </a:t>
            </a:r>
          </a:p>
          <a:p>
            <a:pPr marL="857162" lvl="1" indent="-457153">
              <a:buFont typeface="Wingdings" panose="05000000000000000000" pitchFamily="2" charset="2"/>
              <a:buChar char="Ø"/>
            </a:pPr>
            <a:r>
              <a:rPr lang="cs-CZ" sz="2000" dirty="0" smtClean="0"/>
              <a:t>Podpora národních a regionálních partnerů EU fondů (implementace dle č. 32 ON)</a:t>
            </a:r>
          </a:p>
          <a:p>
            <a:pPr marL="457153" indent="-457153">
              <a:buFont typeface="Arial" panose="020B0604020202020204" pitchFamily="34" charset="0"/>
              <a:buChar char="•"/>
            </a:pPr>
            <a:endParaRPr lang="cs-CZ" sz="2400" dirty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Příprava nového období 2021+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0360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cs-CZ" b="1" dirty="0" smtClean="0"/>
              <a:t>Priorita 1 – Podpora implementace EU fondů</a:t>
            </a:r>
          </a:p>
          <a:p>
            <a:pPr marL="457153" indent="-457153">
              <a:buFont typeface="Arial" panose="020B0604020202020204" pitchFamily="34" charset="0"/>
              <a:buChar char="•"/>
            </a:pPr>
            <a:endParaRPr lang="cs-CZ" sz="2400" dirty="0" smtClean="0"/>
          </a:p>
          <a:p>
            <a:pPr marL="457153" indent="-457153">
              <a:buFont typeface="Arial" panose="020B0604020202020204" pitchFamily="34" charset="0"/>
              <a:buChar char="•"/>
            </a:pPr>
            <a:r>
              <a:rPr lang="cs-CZ" sz="2400" dirty="0" smtClean="0"/>
              <a:t>Aktivity obdobné jako v 2014-2020 a navíc:</a:t>
            </a:r>
          </a:p>
          <a:p>
            <a:pPr marL="857162" lvl="1" indent="-457153">
              <a:buFont typeface="Wingdings" panose="05000000000000000000" pitchFamily="2" charset="2"/>
              <a:buChar char="Ø"/>
            </a:pPr>
            <a:r>
              <a:rPr lang="cs-CZ" sz="2000" dirty="0" smtClean="0"/>
              <a:t>Podpora implementace </a:t>
            </a:r>
            <a:r>
              <a:rPr lang="cs-CZ" sz="2000" dirty="0"/>
              <a:t>strategie </a:t>
            </a:r>
            <a:r>
              <a:rPr lang="en-US" sz="2000" dirty="0"/>
              <a:t>RE:START</a:t>
            </a:r>
          </a:p>
          <a:p>
            <a:pPr marL="857162" lvl="1" indent="-457153">
              <a:buFont typeface="Wingdings" panose="05000000000000000000" pitchFamily="2" charset="2"/>
              <a:buChar char="Ø"/>
            </a:pPr>
            <a:r>
              <a:rPr lang="cs-CZ" sz="2000" dirty="0"/>
              <a:t>Podpora </a:t>
            </a:r>
            <a:r>
              <a:rPr lang="cs-CZ" sz="2000" dirty="0" smtClean="0"/>
              <a:t>sociální inkluze</a:t>
            </a:r>
            <a:endParaRPr lang="en-US" sz="2000" dirty="0"/>
          </a:p>
          <a:p>
            <a:pPr marL="857162" lvl="1" indent="-457153">
              <a:buFont typeface="Wingdings" panose="05000000000000000000" pitchFamily="2" charset="2"/>
              <a:buChar char="Ø"/>
            </a:pPr>
            <a:r>
              <a:rPr lang="cs-CZ" sz="2000" dirty="0"/>
              <a:t>Podpora implementace </a:t>
            </a:r>
            <a:r>
              <a:rPr lang="en-US" sz="2000" dirty="0"/>
              <a:t>e-Government</a:t>
            </a:r>
            <a:r>
              <a:rPr lang="cs-CZ" sz="2000" dirty="0"/>
              <a:t>u</a:t>
            </a:r>
            <a:r>
              <a:rPr lang="en-US" sz="2000" dirty="0"/>
              <a:t>  </a:t>
            </a:r>
          </a:p>
          <a:p>
            <a:pPr marL="457153" indent="-457153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457153" indent="-457153">
              <a:buFont typeface="Arial" panose="020B0604020202020204" pitchFamily="34" charset="0"/>
              <a:buChar char="•"/>
            </a:pPr>
            <a:r>
              <a:rPr lang="cs-CZ" sz="2400" dirty="0"/>
              <a:t>Potenciální příjemci v OPTP budou obdobní jako v roce </a:t>
            </a:r>
            <a:r>
              <a:rPr lang="cs-CZ" sz="2400" dirty="0" smtClean="0"/>
              <a:t>2014-2020 a navíc:</a:t>
            </a:r>
          </a:p>
          <a:p>
            <a:pPr marL="857162" lvl="1" indent="-457153">
              <a:buFont typeface="Wingdings" panose="05000000000000000000" pitchFamily="2" charset="2"/>
              <a:buChar char="Ø"/>
            </a:pPr>
            <a:r>
              <a:rPr lang="cs-CZ" sz="2000" dirty="0"/>
              <a:t>Ministerstvo </a:t>
            </a:r>
            <a:r>
              <a:rPr lang="cs-CZ" sz="2000" dirty="0" smtClean="0"/>
              <a:t>vnitra ČR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Příprava nového období 2021+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9516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/>
            <a:r>
              <a:rPr lang="cs-CZ" b="1" dirty="0" smtClean="0"/>
              <a:t>Priorita 2 – Podpora národních a regionálních partnerů EU fondů</a:t>
            </a:r>
          </a:p>
          <a:p>
            <a:pPr marL="457153" indent="-457153">
              <a:buFont typeface="Arial" panose="020B0604020202020204" pitchFamily="34" charset="0"/>
              <a:buChar char="•"/>
            </a:pPr>
            <a:endParaRPr lang="cs-CZ" sz="2400" dirty="0" smtClean="0"/>
          </a:p>
          <a:p>
            <a:pPr marL="457153" indent="-457153">
              <a:buFont typeface="Arial" panose="020B0604020202020204" pitchFamily="34" charset="0"/>
              <a:buChar char="•"/>
            </a:pPr>
            <a:r>
              <a:rPr lang="cs-CZ" sz="2400" dirty="0" smtClean="0"/>
              <a:t>Aktivity obdobné jako v 2014-2020 a navíc:</a:t>
            </a:r>
          </a:p>
          <a:p>
            <a:pPr marL="857162" lvl="1" indent="-457153">
              <a:buFont typeface="Wingdings" panose="05000000000000000000" pitchFamily="2" charset="2"/>
              <a:buChar char="Ø"/>
            </a:pPr>
            <a:r>
              <a:rPr lang="cs-CZ" sz="2000" dirty="0" smtClean="0"/>
              <a:t>Podpora </a:t>
            </a:r>
            <a:r>
              <a:rPr lang="cs-CZ" sz="2000" dirty="0"/>
              <a:t>implementace </a:t>
            </a:r>
            <a:r>
              <a:rPr lang="cs-CZ" sz="2000" dirty="0" smtClean="0"/>
              <a:t>CLLD, ITI a </a:t>
            </a:r>
            <a:r>
              <a:rPr lang="cs-CZ" sz="2000" dirty="0" smtClean="0"/>
              <a:t>RSK</a:t>
            </a:r>
          </a:p>
          <a:p>
            <a:pPr marL="857162" lvl="1" indent="-457153">
              <a:buFont typeface="Wingdings" panose="05000000000000000000" pitchFamily="2" charset="2"/>
              <a:buChar char="Ø"/>
            </a:pPr>
            <a:r>
              <a:rPr lang="cs-CZ" sz="2000" dirty="0" smtClean="0"/>
              <a:t>implementace </a:t>
            </a:r>
            <a:r>
              <a:rPr lang="cs-CZ" sz="2000" dirty="0"/>
              <a:t>dle č. </a:t>
            </a:r>
            <a:r>
              <a:rPr lang="cs-CZ" sz="2000"/>
              <a:t>32 </a:t>
            </a:r>
            <a:r>
              <a:rPr lang="cs-CZ" sz="2000" smtClean="0"/>
              <a:t>ON</a:t>
            </a:r>
            <a:endParaRPr lang="cs-CZ" sz="2000" dirty="0"/>
          </a:p>
          <a:p>
            <a:pPr marL="400009" lvl="1" indent="0"/>
            <a:endParaRPr lang="en-US" sz="2000" dirty="0"/>
          </a:p>
          <a:p>
            <a:pPr marL="457153" indent="-457153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457153" indent="-457153">
              <a:buFont typeface="Arial" panose="020B0604020202020204" pitchFamily="34" charset="0"/>
              <a:buChar char="•"/>
            </a:pPr>
            <a:r>
              <a:rPr lang="cs-CZ" sz="2400" dirty="0"/>
              <a:t>Potenciální příjemci v OPTP budou obdobní jako v roce </a:t>
            </a:r>
            <a:r>
              <a:rPr lang="cs-CZ" sz="2400" dirty="0" smtClean="0"/>
              <a:t>2014+2020 a navíc:</a:t>
            </a:r>
          </a:p>
          <a:p>
            <a:pPr marL="857162" lvl="1" indent="-457153">
              <a:buFont typeface="Wingdings" panose="05000000000000000000" pitchFamily="2" charset="2"/>
              <a:buChar char="Ø"/>
            </a:pPr>
            <a:r>
              <a:rPr lang="cs-CZ" sz="2000" dirty="0" smtClean="0"/>
              <a:t>6 měst (bývalé IPRÚ)</a:t>
            </a:r>
          </a:p>
          <a:p>
            <a:pPr marL="857162" lvl="1" indent="-457153">
              <a:buFont typeface="Wingdings" panose="05000000000000000000" pitchFamily="2" charset="2"/>
              <a:buChar char="Ø"/>
            </a:pPr>
            <a:r>
              <a:rPr lang="cs-CZ" sz="2000" dirty="0" smtClean="0"/>
              <a:t>MAS (přibližně 180)</a:t>
            </a: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Příprava nového období 2021+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7603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7584" y="2204864"/>
            <a:ext cx="7211144" cy="2016225"/>
          </a:xfrm>
        </p:spPr>
        <p:txBody>
          <a:bodyPr/>
          <a:lstStyle/>
          <a:p>
            <a:pPr algn="ctr"/>
            <a:r>
              <a:rPr lang="cs-CZ" sz="3200" dirty="0"/>
              <a:t>3. </a:t>
            </a:r>
            <a:br>
              <a:rPr lang="cs-CZ" sz="3200" dirty="0"/>
            </a:br>
            <a:r>
              <a:rPr lang="pl-PL" sz="3200" dirty="0"/>
              <a:t>Informace o finančním čerpání </a:t>
            </a:r>
            <a:r>
              <a:rPr lang="pl-PL" sz="3200" dirty="0" smtClean="0"/>
              <a:t>z OPTP </a:t>
            </a:r>
            <a:r>
              <a:rPr lang="pl-PL" sz="3200" dirty="0"/>
              <a:t>2014–2020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91264" cy="1080120"/>
          </a:xfrm>
        </p:spPr>
        <p:txBody>
          <a:bodyPr/>
          <a:lstStyle/>
          <a:p>
            <a:pPr algn="ctr"/>
            <a:r>
              <a:rPr lang="cs-CZ" dirty="0"/>
              <a:t>Aktuální informace o operačním </a:t>
            </a:r>
            <a:r>
              <a:rPr lang="cs-CZ" dirty="0" smtClean="0"/>
              <a:t>programu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395536" y="5445224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 smtClean="0"/>
              <a:t>Data k 31. 10. 2019</a:t>
            </a:r>
          </a:p>
          <a:p>
            <a:r>
              <a:rPr lang="cs-CZ" sz="1000" i="1" dirty="0" smtClean="0"/>
              <a:t>Zdroj: MS2014+</a:t>
            </a:r>
            <a:endParaRPr lang="cs-CZ" sz="1000" i="1" dirty="0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4858716"/>
              </p:ext>
            </p:extLst>
          </p:nvPr>
        </p:nvGraphicFramePr>
        <p:xfrm>
          <a:off x="395539" y="2276871"/>
          <a:ext cx="8280919" cy="3096346"/>
        </p:xfrm>
        <a:graphic>
          <a:graphicData uri="http://schemas.openxmlformats.org/drawingml/2006/table">
            <a:tbl>
              <a:tblPr/>
              <a:tblGrid>
                <a:gridCol w="812527">
                  <a:extLst>
                    <a:ext uri="{9D8B030D-6E8A-4147-A177-3AD203B41FA5}">
                      <a16:colId xmlns:a16="http://schemas.microsoft.com/office/drawing/2014/main" val="2152342231"/>
                    </a:ext>
                  </a:extLst>
                </a:gridCol>
                <a:gridCol w="973450">
                  <a:extLst>
                    <a:ext uri="{9D8B030D-6E8A-4147-A177-3AD203B41FA5}">
                      <a16:colId xmlns:a16="http://schemas.microsoft.com/office/drawing/2014/main" val="3608982808"/>
                    </a:ext>
                  </a:extLst>
                </a:gridCol>
                <a:gridCol w="1018829">
                  <a:extLst>
                    <a:ext uri="{9D8B030D-6E8A-4147-A177-3AD203B41FA5}">
                      <a16:colId xmlns:a16="http://schemas.microsoft.com/office/drawing/2014/main" val="3426074140"/>
                    </a:ext>
                  </a:extLst>
                </a:gridCol>
                <a:gridCol w="703833">
                  <a:extLst>
                    <a:ext uri="{9D8B030D-6E8A-4147-A177-3AD203B41FA5}">
                      <a16:colId xmlns:a16="http://schemas.microsoft.com/office/drawing/2014/main" val="3239195586"/>
                    </a:ext>
                  </a:extLst>
                </a:gridCol>
                <a:gridCol w="907498">
                  <a:extLst>
                    <a:ext uri="{9D8B030D-6E8A-4147-A177-3AD203B41FA5}">
                      <a16:colId xmlns:a16="http://schemas.microsoft.com/office/drawing/2014/main" val="2456591173"/>
                    </a:ext>
                  </a:extLst>
                </a:gridCol>
                <a:gridCol w="905806">
                  <a:extLst>
                    <a:ext uri="{9D8B030D-6E8A-4147-A177-3AD203B41FA5}">
                      <a16:colId xmlns:a16="http://schemas.microsoft.com/office/drawing/2014/main" val="569500410"/>
                    </a:ext>
                  </a:extLst>
                </a:gridCol>
                <a:gridCol w="719250">
                  <a:extLst>
                    <a:ext uri="{9D8B030D-6E8A-4147-A177-3AD203B41FA5}">
                      <a16:colId xmlns:a16="http://schemas.microsoft.com/office/drawing/2014/main" val="683243357"/>
                    </a:ext>
                  </a:extLst>
                </a:gridCol>
                <a:gridCol w="886394">
                  <a:extLst>
                    <a:ext uri="{9D8B030D-6E8A-4147-A177-3AD203B41FA5}">
                      <a16:colId xmlns:a16="http://schemas.microsoft.com/office/drawing/2014/main" val="2050315547"/>
                    </a:ext>
                  </a:extLst>
                </a:gridCol>
                <a:gridCol w="815165">
                  <a:extLst>
                    <a:ext uri="{9D8B030D-6E8A-4147-A177-3AD203B41FA5}">
                      <a16:colId xmlns:a16="http://schemas.microsoft.com/office/drawing/2014/main" val="3475345373"/>
                    </a:ext>
                  </a:extLst>
                </a:gridCol>
                <a:gridCol w="538167">
                  <a:extLst>
                    <a:ext uri="{9D8B030D-6E8A-4147-A177-3AD203B41FA5}">
                      <a16:colId xmlns:a16="http://schemas.microsoft.com/office/drawing/2014/main" val="3401094223"/>
                    </a:ext>
                  </a:extLst>
                </a:gridCol>
              </a:tblGrid>
              <a:tr h="844224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Alokace v mil. Kč</a:t>
                      </a:r>
                      <a:b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Předložené projekty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Projekty s právním aktem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cs-CZ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Ukončené projekty (stav PP40/PP41)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1078302"/>
                  </a:ext>
                </a:extLst>
              </a:tr>
              <a:tr h="844224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 (EU podíl)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počet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%na alokaci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 (EU podíl)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počet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%na alokaci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 (EU podíl)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3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počet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720035"/>
                  </a:ext>
                </a:extLst>
              </a:tr>
              <a:tr h="475393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 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4 252,23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4 328,62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101,80%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3 774,22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88,76%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1 461,75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011134"/>
                  </a:ext>
                </a:extLst>
              </a:tr>
              <a:tr h="457112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 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1 194,52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1 162,04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97,28%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697,12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58,36%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308,89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3560560"/>
                  </a:ext>
                </a:extLst>
              </a:tr>
              <a:tr h="475393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Celkem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5 446,75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5 490,66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100,81%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4 471,34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82,09%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1 770,64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34174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81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lastní návr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Kancelář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17347</TotalTime>
  <Words>2005</Words>
  <Application>Microsoft Office PowerPoint</Application>
  <PresentationFormat>Předvádění na obrazovce (4:3)</PresentationFormat>
  <Paragraphs>361</Paragraphs>
  <Slides>36</Slides>
  <Notes>26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36</vt:i4>
      </vt:variant>
    </vt:vector>
  </HeadingPairs>
  <TitlesOfParts>
    <vt:vector size="41" baseType="lpstr">
      <vt:lpstr>Arial</vt:lpstr>
      <vt:lpstr>Calibri</vt:lpstr>
      <vt:lpstr>Times New Roman</vt:lpstr>
      <vt:lpstr>Wingdings</vt:lpstr>
      <vt:lpstr>Vlastní návrh</vt:lpstr>
      <vt:lpstr>10. zasedání Monitorovacího výboru Operačního programu Technická pomoc 2014 - 2020</vt:lpstr>
      <vt:lpstr>Program</vt:lpstr>
      <vt:lpstr>1. Zahájení</vt:lpstr>
      <vt:lpstr>Prezentace aplikace PowerPoint</vt:lpstr>
      <vt:lpstr>Příprava nového období 2021+</vt:lpstr>
      <vt:lpstr>Příprava nového období 2021+</vt:lpstr>
      <vt:lpstr>Příprava nového období 2021+</vt:lpstr>
      <vt:lpstr>3.  Informace o finančním čerpání z OPTP 2014–2020</vt:lpstr>
      <vt:lpstr>Aktuální informace o operačním programu </vt:lpstr>
      <vt:lpstr>Finanční prostředky v právních aktech  (dle příjemců v %)</vt:lpstr>
      <vt:lpstr>Finanční prostředky v žádostech  o průběžnou platbu odeslané EK  (v % k hlavní alokaci)</vt:lpstr>
      <vt:lpstr>Plnění pravidla N+3</vt:lpstr>
      <vt:lpstr>Aktuální informace o čerpání</vt:lpstr>
      <vt:lpstr>Roční vyhodnocení predikcí za rok 2019 </vt:lpstr>
      <vt:lpstr>Predikce čerpání (plnění N+3)</vt:lpstr>
      <vt:lpstr>Prezentace aplikace PowerPoint</vt:lpstr>
      <vt:lpstr>Čtvrtá revize programu</vt:lpstr>
      <vt:lpstr>Čtvrtá revize programu </vt:lpstr>
      <vt:lpstr>Čtvrtá revize programu </vt:lpstr>
      <vt:lpstr>Čtvrtá revize programu</vt:lpstr>
      <vt:lpstr>Čtvrtá revize programu</vt:lpstr>
      <vt:lpstr>Čtvrtá revize programu</vt:lpstr>
      <vt:lpstr>Čtvrtá revize programu</vt:lpstr>
      <vt:lpstr>Prezentace aplikace PowerPoint</vt:lpstr>
      <vt:lpstr>Důvody změny evaluačního plánu  </vt:lpstr>
      <vt:lpstr>Evaluace nastavení technické pomoci v rámci DoP</vt:lpstr>
      <vt:lpstr>Prezentace aplikace PowerPoint</vt:lpstr>
      <vt:lpstr>Evaluace OPTP stav 2019</vt:lpstr>
      <vt:lpstr>Přehled plnění Evaluačního plánu na rok 2019</vt:lpstr>
      <vt:lpstr>1. Evaluace monitorovacího systému</vt:lpstr>
      <vt:lpstr>2. Evaluace nastavení technické pomoci v rámci Dohody o partnerství </vt:lpstr>
      <vt:lpstr>Doporučení z ukončené evaluace - Evaluace indikátorové soustavy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KUKLIK.cz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 Šafář</dc:creator>
  <cp:lastModifiedBy>Lukšová Petra</cp:lastModifiedBy>
  <cp:revision>2830</cp:revision>
  <cp:lastPrinted>2017-05-12T07:34:42Z</cp:lastPrinted>
  <dcterms:created xsi:type="dcterms:W3CDTF">2011-04-07T12:21:15Z</dcterms:created>
  <dcterms:modified xsi:type="dcterms:W3CDTF">2019-11-21T12:07:06Z</dcterms:modified>
</cp:coreProperties>
</file>