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handoutMasterIdLst>
    <p:handoutMasterId r:id="rId17"/>
  </p:handoutMasterIdLst>
  <p:sldIdLst>
    <p:sldId id="558" r:id="rId5"/>
    <p:sldId id="347" r:id="rId6"/>
    <p:sldId id="515" r:id="rId7"/>
    <p:sldId id="560" r:id="rId8"/>
    <p:sldId id="562" r:id="rId9"/>
    <p:sldId id="565" r:id="rId10"/>
    <p:sldId id="566" r:id="rId11"/>
    <p:sldId id="567" r:id="rId12"/>
    <p:sldId id="568" r:id="rId13"/>
    <p:sldId id="569" r:id="rId14"/>
    <p:sldId id="57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LUEVA Y ALAVA Beatriz (REGIO)" initials="AYAB(" lastIdx="6" clrIdx="0">
    <p:extLst>
      <p:ext uri="{19B8F6BF-5375-455C-9EA6-DF929625EA0E}">
        <p15:presenceInfo xmlns:p15="http://schemas.microsoft.com/office/powerpoint/2012/main" userId="S-1-5-21-1606980848-2025429265-839522115-1149959" providerId="AD"/>
      </p:ext>
    </p:extLst>
  </p:cmAuthor>
  <p:cmAuthor id="2" name="TCHAVDAROVA Monika (REGIO)" initials="TM(" lastIdx="1" clrIdx="1">
    <p:extLst>
      <p:ext uri="{19B8F6BF-5375-455C-9EA6-DF929625EA0E}">
        <p15:presenceInfo xmlns:p15="http://schemas.microsoft.com/office/powerpoint/2012/main" userId="S-1-5-21-1606980848-2025429265-839522115-49924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4D4D"/>
    <a:srgbClr val="034EA2"/>
    <a:srgbClr val="004494"/>
    <a:srgbClr val="CCFFCC"/>
    <a:srgbClr val="0356B1"/>
    <a:srgbClr val="024EA2"/>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756" y="108"/>
      </p:cViewPr>
      <p:guideLst>
        <p:guide orient="horz" pos="2092"/>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06-14T10:09:16.673" idx="5">
    <p:pos x="9520" y="3806"/>
    <p:text/>
    <p:extLst>
      <p:ext uri="{C676402C-5697-4E1C-873F-D02D1690AC5C}">
        <p15:threadingInfo xmlns:p15="http://schemas.microsoft.com/office/powerpoint/2012/main" timeZoneBias="-120"/>
      </p:ext>
    </p:extLst>
  </p:cm>
</p:cmLst>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FFC9B3-DDF8-4774-A5E4-CF4B0BB4BE30}" type="doc">
      <dgm:prSet loTypeId="urn:microsoft.com/office/officeart/2008/layout/LinedList" loCatId="list" qsTypeId="urn:microsoft.com/office/officeart/2005/8/quickstyle/simple2" qsCatId="simple" csTypeId="urn:microsoft.com/office/officeart/2005/8/colors/colorful5" csCatId="colorful" phldr="1"/>
      <dgm:spPr/>
      <dgm:t>
        <a:bodyPr/>
        <a:lstStyle/>
        <a:p>
          <a:endParaRPr lang="en-US"/>
        </a:p>
      </dgm:t>
    </dgm:pt>
    <dgm:pt modelId="{910D8631-823D-4829-8917-FACD01BF3540}" type="pres">
      <dgm:prSet presAssocID="{9CFFC9B3-DDF8-4774-A5E4-CF4B0BB4BE30}" presName="vert0" presStyleCnt="0">
        <dgm:presLayoutVars>
          <dgm:dir/>
          <dgm:animOne val="branch"/>
          <dgm:animLvl val="lvl"/>
        </dgm:presLayoutVars>
      </dgm:prSet>
      <dgm:spPr/>
    </dgm:pt>
  </dgm:ptLst>
  <dgm:cxnLst>
    <dgm:cxn modelId="{48E05230-DF7A-421F-97D5-BAFF33199F37}" type="presOf" srcId="{9CFFC9B3-DDF8-4774-A5E4-CF4B0BB4BE30}" destId="{910D8631-823D-4829-8917-FACD01BF3540}" srcOrd="0"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230B1B-1740-4781-ACC6-A4E83BE5D98F}" type="doc">
      <dgm:prSet loTypeId="urn:microsoft.com/office/officeart/2005/8/layout/hList1" loCatId="list" qsTypeId="urn:microsoft.com/office/officeart/2005/8/quickstyle/simple2" qsCatId="simple" csTypeId="urn:microsoft.com/office/officeart/2005/8/colors/accent2_2" csCatId="accent2" phldr="1"/>
      <dgm:spPr/>
      <dgm:t>
        <a:bodyPr/>
        <a:lstStyle/>
        <a:p>
          <a:endParaRPr lang="en-US"/>
        </a:p>
      </dgm:t>
    </dgm:pt>
    <dgm:pt modelId="{DC6FBA37-56DD-416A-A96F-BAB9DF88B326}">
      <dgm:prSet phldrT="[Text]"/>
      <dgm:spPr/>
      <dgm:t>
        <a:bodyPr/>
        <a:lstStyle/>
        <a:p>
          <a:r>
            <a:rPr lang="en-US" dirty="0"/>
            <a:t>To examine</a:t>
          </a:r>
        </a:p>
      </dgm:t>
    </dgm:pt>
    <dgm:pt modelId="{68A09C98-4797-4DD6-A665-498E2310EE5F}" type="parTrans" cxnId="{B8828EB5-34D8-4F80-9830-B52909DEC7A6}">
      <dgm:prSet/>
      <dgm:spPr/>
      <dgm:t>
        <a:bodyPr/>
        <a:lstStyle/>
        <a:p>
          <a:endParaRPr lang="en-US"/>
        </a:p>
      </dgm:t>
    </dgm:pt>
    <dgm:pt modelId="{725E5C0F-93F9-4256-9361-3B57C8039E92}" type="sibTrans" cxnId="{B8828EB5-34D8-4F80-9830-B52909DEC7A6}">
      <dgm:prSet/>
      <dgm:spPr/>
      <dgm:t>
        <a:bodyPr/>
        <a:lstStyle/>
        <a:p>
          <a:endParaRPr lang="en-US"/>
        </a:p>
      </dgm:t>
    </dgm:pt>
    <dgm:pt modelId="{4487DDA2-E547-4B61-9DB1-BAA0EE5535EC}">
      <dgm:prSet phldrT="[Text]"/>
      <dgm:spPr/>
      <dgm:t>
        <a:bodyPr/>
        <a:lstStyle/>
        <a:p>
          <a:r>
            <a:rPr lang="en-IE" dirty="0"/>
            <a:t>Programme implementation and performance </a:t>
          </a:r>
          <a:endParaRPr lang="en-US" dirty="0"/>
        </a:p>
      </dgm:t>
    </dgm:pt>
    <dgm:pt modelId="{E6A1A81B-93C8-4270-8EB7-53A30C11FEF1}" type="parTrans" cxnId="{D5C625F3-6F76-4D8A-AD60-9905BD1068D7}">
      <dgm:prSet/>
      <dgm:spPr/>
      <dgm:t>
        <a:bodyPr/>
        <a:lstStyle/>
        <a:p>
          <a:endParaRPr lang="en-US"/>
        </a:p>
      </dgm:t>
    </dgm:pt>
    <dgm:pt modelId="{09003DE9-EFB3-4BAB-8533-AC1868432778}" type="sibTrans" cxnId="{D5C625F3-6F76-4D8A-AD60-9905BD1068D7}">
      <dgm:prSet/>
      <dgm:spPr/>
      <dgm:t>
        <a:bodyPr/>
        <a:lstStyle/>
        <a:p>
          <a:endParaRPr lang="en-US"/>
        </a:p>
      </dgm:t>
    </dgm:pt>
    <dgm:pt modelId="{675707A1-31EF-4141-9A8D-91C4450CC50C}">
      <dgm:prSet phldrT="[Text]"/>
      <dgm:spPr/>
      <dgm:t>
        <a:bodyPr/>
        <a:lstStyle/>
        <a:p>
          <a:r>
            <a:rPr lang="en-IE" u="sng" dirty="0"/>
            <a:t>To approve:</a:t>
          </a:r>
          <a:endParaRPr lang="en-US" dirty="0"/>
        </a:p>
      </dgm:t>
    </dgm:pt>
    <dgm:pt modelId="{6A014117-A0A9-4ED9-83E4-80D1D6B9AE0B}" type="parTrans" cxnId="{83FD4CEA-EB8D-4473-89A1-83BDCFCB04D6}">
      <dgm:prSet/>
      <dgm:spPr/>
      <dgm:t>
        <a:bodyPr/>
        <a:lstStyle/>
        <a:p>
          <a:endParaRPr lang="en-US"/>
        </a:p>
      </dgm:t>
    </dgm:pt>
    <dgm:pt modelId="{995FC664-31F0-40F4-85E2-B73C16A37BF9}" type="sibTrans" cxnId="{83FD4CEA-EB8D-4473-89A1-83BDCFCB04D6}">
      <dgm:prSet/>
      <dgm:spPr/>
      <dgm:t>
        <a:bodyPr/>
        <a:lstStyle/>
        <a:p>
          <a:endParaRPr lang="en-US"/>
        </a:p>
      </dgm:t>
    </dgm:pt>
    <dgm:pt modelId="{08745EF0-CB25-42EB-B747-F3A047B0CD52}">
      <dgm:prSet phldrT="[Text]"/>
      <dgm:spPr/>
      <dgm:t>
        <a:bodyPr/>
        <a:lstStyle/>
        <a:p>
          <a:r>
            <a:rPr lang="en-IE" dirty="0"/>
            <a:t>Any programme amendment</a:t>
          </a:r>
          <a:endParaRPr lang="en-US" dirty="0"/>
        </a:p>
      </dgm:t>
    </dgm:pt>
    <dgm:pt modelId="{4656B2D7-1B4B-4BFF-9123-294DAAB498CC}" type="parTrans" cxnId="{161E2BF0-750C-4AF7-997D-7D066EADC904}">
      <dgm:prSet/>
      <dgm:spPr/>
      <dgm:t>
        <a:bodyPr/>
        <a:lstStyle/>
        <a:p>
          <a:endParaRPr lang="en-US"/>
        </a:p>
      </dgm:t>
    </dgm:pt>
    <dgm:pt modelId="{99F49F25-F89A-480A-9DCB-00EF981F9597}" type="sibTrans" cxnId="{161E2BF0-750C-4AF7-997D-7D066EADC904}">
      <dgm:prSet/>
      <dgm:spPr/>
      <dgm:t>
        <a:bodyPr/>
        <a:lstStyle/>
        <a:p>
          <a:endParaRPr lang="en-US"/>
        </a:p>
      </dgm:t>
    </dgm:pt>
    <dgm:pt modelId="{2E9E92BA-BD20-48C5-BAC4-F3263191B76B}">
      <dgm:prSet phldrT="[Text]"/>
      <dgm:spPr/>
      <dgm:t>
        <a:bodyPr/>
        <a:lstStyle/>
        <a:p>
          <a:r>
            <a:rPr lang="en-IE" dirty="0"/>
            <a:t>May </a:t>
          </a:r>
          <a:r>
            <a:rPr lang="en-IE" u="sng" dirty="0"/>
            <a:t>make recommendations </a:t>
          </a:r>
          <a:endParaRPr lang="en-US" dirty="0"/>
        </a:p>
      </dgm:t>
    </dgm:pt>
    <dgm:pt modelId="{9C301589-D290-4936-8201-82FDD5973C90}" type="parTrans" cxnId="{2CE16618-AF86-499F-8279-7EAC3232C2B3}">
      <dgm:prSet/>
      <dgm:spPr/>
      <dgm:t>
        <a:bodyPr/>
        <a:lstStyle/>
        <a:p>
          <a:endParaRPr lang="en-US"/>
        </a:p>
      </dgm:t>
    </dgm:pt>
    <dgm:pt modelId="{74DF8295-D432-492B-B209-DE75DD6F4D12}" type="sibTrans" cxnId="{2CE16618-AF86-499F-8279-7EAC3232C2B3}">
      <dgm:prSet/>
      <dgm:spPr/>
      <dgm:t>
        <a:bodyPr/>
        <a:lstStyle/>
        <a:p>
          <a:endParaRPr lang="en-US"/>
        </a:p>
      </dgm:t>
    </dgm:pt>
    <dgm:pt modelId="{79E0F04A-D87C-47B9-9D12-3E77391A790A}">
      <dgm:prSet phldrT="[Text]"/>
      <dgm:spPr/>
      <dgm:t>
        <a:bodyPr/>
        <a:lstStyle/>
        <a:p>
          <a:r>
            <a:rPr lang="en-IE" dirty="0"/>
            <a:t>to the MA, including on measures to reduce the administrative burden for beneficiaries</a:t>
          </a:r>
          <a:endParaRPr lang="en-US" dirty="0"/>
        </a:p>
      </dgm:t>
    </dgm:pt>
    <dgm:pt modelId="{24ED6585-9B90-4426-B0D9-2E1347E6AD65}" type="parTrans" cxnId="{B64CA77C-1549-4688-98E7-8ECC946782A6}">
      <dgm:prSet/>
      <dgm:spPr/>
      <dgm:t>
        <a:bodyPr/>
        <a:lstStyle/>
        <a:p>
          <a:endParaRPr lang="en-US"/>
        </a:p>
      </dgm:t>
    </dgm:pt>
    <dgm:pt modelId="{BFC6FC33-CFCB-4910-BE72-B4A38562E3F3}" type="sibTrans" cxnId="{B64CA77C-1549-4688-98E7-8ECC946782A6}">
      <dgm:prSet/>
      <dgm:spPr/>
      <dgm:t>
        <a:bodyPr/>
        <a:lstStyle/>
        <a:p>
          <a:endParaRPr lang="en-US"/>
        </a:p>
      </dgm:t>
    </dgm:pt>
    <dgm:pt modelId="{80A4B24A-0F36-4B08-95CD-C6215034E142}">
      <dgm:prSet/>
      <dgm:spPr/>
      <dgm:t>
        <a:bodyPr/>
        <a:lstStyle/>
        <a:p>
          <a:r>
            <a:rPr lang="en-IE" dirty="0"/>
            <a:t>Evaluation</a:t>
          </a:r>
        </a:p>
      </dgm:t>
    </dgm:pt>
    <dgm:pt modelId="{CC8FF892-D8E6-43EA-9C74-F356FEEC7F9B}" type="parTrans" cxnId="{B1B6AC37-272B-473B-8D58-EE0EB41ECF95}">
      <dgm:prSet/>
      <dgm:spPr/>
      <dgm:t>
        <a:bodyPr/>
        <a:lstStyle/>
        <a:p>
          <a:endParaRPr lang="en-US"/>
        </a:p>
      </dgm:t>
    </dgm:pt>
    <dgm:pt modelId="{9C8C42E6-C27B-448C-9106-7C6F4BCFFFE9}" type="sibTrans" cxnId="{B1B6AC37-272B-473B-8D58-EE0EB41ECF95}">
      <dgm:prSet/>
      <dgm:spPr/>
      <dgm:t>
        <a:bodyPr/>
        <a:lstStyle/>
        <a:p>
          <a:endParaRPr lang="en-US"/>
        </a:p>
      </dgm:t>
    </dgm:pt>
    <dgm:pt modelId="{36C9367B-6CF9-4D8B-9510-9142F0C73183}">
      <dgm:prSet/>
      <dgm:spPr/>
      <dgm:t>
        <a:bodyPr/>
        <a:lstStyle/>
        <a:p>
          <a:r>
            <a:rPr lang="en-IE" dirty="0"/>
            <a:t>Communication and visibility actions </a:t>
          </a:r>
        </a:p>
      </dgm:t>
    </dgm:pt>
    <dgm:pt modelId="{BE211A32-50CA-41D9-972F-944D8E8E9E9A}" type="parTrans" cxnId="{F967A9AB-E6DC-42F3-81F0-DFBA54725099}">
      <dgm:prSet/>
      <dgm:spPr/>
      <dgm:t>
        <a:bodyPr/>
        <a:lstStyle/>
        <a:p>
          <a:endParaRPr lang="en-US"/>
        </a:p>
      </dgm:t>
    </dgm:pt>
    <dgm:pt modelId="{66AB1CEA-DDA0-4FBB-B61D-3FEB0228C1D4}" type="sibTrans" cxnId="{F967A9AB-E6DC-42F3-81F0-DFBA54725099}">
      <dgm:prSet/>
      <dgm:spPr/>
      <dgm:t>
        <a:bodyPr/>
        <a:lstStyle/>
        <a:p>
          <a:endParaRPr lang="en-US"/>
        </a:p>
      </dgm:t>
    </dgm:pt>
    <dgm:pt modelId="{C90AF66B-7089-4C22-8243-CA8B7FFA73DD}">
      <dgm:prSet/>
      <dgm:spPr/>
      <dgm:t>
        <a:bodyPr/>
        <a:lstStyle/>
        <a:p>
          <a:r>
            <a:rPr lang="en-IE" dirty="0"/>
            <a:t>Operations of strategic importance</a:t>
          </a:r>
        </a:p>
      </dgm:t>
    </dgm:pt>
    <dgm:pt modelId="{E4FA5383-999A-445E-B8FA-BFA5D3889FB4}" type="parTrans" cxnId="{0ECDCF50-5E50-4A31-B95A-7C50E646129C}">
      <dgm:prSet/>
      <dgm:spPr/>
      <dgm:t>
        <a:bodyPr/>
        <a:lstStyle/>
        <a:p>
          <a:endParaRPr lang="en-US"/>
        </a:p>
      </dgm:t>
    </dgm:pt>
    <dgm:pt modelId="{E419CAF8-3D4D-4154-8A84-E3D5F55864D7}" type="sibTrans" cxnId="{0ECDCF50-5E50-4A31-B95A-7C50E646129C}">
      <dgm:prSet/>
      <dgm:spPr/>
      <dgm:t>
        <a:bodyPr/>
        <a:lstStyle/>
        <a:p>
          <a:endParaRPr lang="en-US"/>
        </a:p>
      </dgm:t>
    </dgm:pt>
    <dgm:pt modelId="{10D6E760-A73D-42EA-8781-6D3F5FB2754B}">
      <dgm:prSet/>
      <dgm:spPr/>
      <dgm:t>
        <a:bodyPr/>
        <a:lstStyle/>
        <a:p>
          <a:r>
            <a:rPr lang="en-IE" dirty="0"/>
            <a:t>Contributions and transfers</a:t>
          </a:r>
        </a:p>
      </dgm:t>
    </dgm:pt>
    <dgm:pt modelId="{C47EFE60-58AE-4AF4-A52C-9809BABD4E53}" type="parTrans" cxnId="{566D548A-2F2F-4D4F-A821-A9A5AF33138A}">
      <dgm:prSet/>
      <dgm:spPr/>
      <dgm:t>
        <a:bodyPr/>
        <a:lstStyle/>
        <a:p>
          <a:endParaRPr lang="en-US"/>
        </a:p>
      </dgm:t>
    </dgm:pt>
    <dgm:pt modelId="{966D08DF-F3A2-4CC6-9C40-0C94451D0A78}" type="sibTrans" cxnId="{566D548A-2F2F-4D4F-A821-A9A5AF33138A}">
      <dgm:prSet/>
      <dgm:spPr/>
      <dgm:t>
        <a:bodyPr/>
        <a:lstStyle/>
        <a:p>
          <a:endParaRPr lang="en-US"/>
        </a:p>
      </dgm:t>
    </dgm:pt>
    <dgm:pt modelId="{39AE6423-E86F-4EA0-BAF9-228E468D1F12}">
      <dgm:prSet/>
      <dgm:spPr/>
      <dgm:t>
        <a:bodyPr/>
        <a:lstStyle/>
        <a:p>
          <a:r>
            <a:rPr lang="en-IE" dirty="0"/>
            <a:t>Final performance reports</a:t>
          </a:r>
        </a:p>
      </dgm:t>
    </dgm:pt>
    <dgm:pt modelId="{CF8B28A8-FAE8-4F12-9A71-AEBF9CEA82E0}" type="parTrans" cxnId="{FFC9010D-2040-4035-890F-2384DCDD370C}">
      <dgm:prSet/>
      <dgm:spPr/>
      <dgm:t>
        <a:bodyPr/>
        <a:lstStyle/>
        <a:p>
          <a:endParaRPr lang="en-IE"/>
        </a:p>
      </dgm:t>
    </dgm:pt>
    <dgm:pt modelId="{404DCEC9-485F-4DF2-9C9E-418497DD72BE}" type="sibTrans" cxnId="{FFC9010D-2040-4035-890F-2384DCDD370C}">
      <dgm:prSet/>
      <dgm:spPr/>
      <dgm:t>
        <a:bodyPr/>
        <a:lstStyle/>
        <a:p>
          <a:endParaRPr lang="en-IE"/>
        </a:p>
      </dgm:t>
    </dgm:pt>
    <dgm:pt modelId="{1A9669FB-B6F8-496C-83F0-AC4DCC12194A}">
      <dgm:prSet/>
      <dgm:spPr/>
      <dgm:t>
        <a:bodyPr/>
        <a:lstStyle/>
        <a:p>
          <a:r>
            <a:rPr lang="en-IE" dirty="0"/>
            <a:t>Enabling conditions</a:t>
          </a:r>
        </a:p>
      </dgm:t>
    </dgm:pt>
    <dgm:pt modelId="{801E5B83-EAB5-4138-9332-1241E27925E1}" type="parTrans" cxnId="{5D1E9726-5B3F-46AA-9D6E-1C6333822356}">
      <dgm:prSet/>
      <dgm:spPr/>
      <dgm:t>
        <a:bodyPr/>
        <a:lstStyle/>
        <a:p>
          <a:endParaRPr lang="en-IE"/>
        </a:p>
      </dgm:t>
    </dgm:pt>
    <dgm:pt modelId="{926E7CC2-3D58-48C7-A657-FCE69B8DA902}" type="sibTrans" cxnId="{5D1E9726-5B3F-46AA-9D6E-1C6333822356}">
      <dgm:prSet/>
      <dgm:spPr/>
      <dgm:t>
        <a:bodyPr/>
        <a:lstStyle/>
        <a:p>
          <a:endParaRPr lang="en-IE"/>
        </a:p>
      </dgm:t>
    </dgm:pt>
    <dgm:pt modelId="{E134FBA2-9BE9-4265-8AEE-BC503C55CDE0}">
      <dgm:prSet/>
      <dgm:spPr/>
      <dgm:t>
        <a:bodyPr/>
        <a:lstStyle/>
        <a:p>
          <a:r>
            <a:rPr lang="en-IE" dirty="0"/>
            <a:t>Evaluation plan</a:t>
          </a:r>
        </a:p>
      </dgm:t>
    </dgm:pt>
    <dgm:pt modelId="{25E60693-F08B-4178-BCA6-60297828FDB6}" type="parTrans" cxnId="{39178586-BDB9-4EEB-B059-927704246089}">
      <dgm:prSet/>
      <dgm:spPr/>
      <dgm:t>
        <a:bodyPr/>
        <a:lstStyle/>
        <a:p>
          <a:endParaRPr lang="en-IE"/>
        </a:p>
      </dgm:t>
    </dgm:pt>
    <dgm:pt modelId="{03F425EA-13CD-4229-8CAC-D4EA7EB65CB6}" type="sibTrans" cxnId="{39178586-BDB9-4EEB-B059-927704246089}">
      <dgm:prSet/>
      <dgm:spPr/>
      <dgm:t>
        <a:bodyPr/>
        <a:lstStyle/>
        <a:p>
          <a:endParaRPr lang="en-IE"/>
        </a:p>
      </dgm:t>
    </dgm:pt>
    <dgm:pt modelId="{3E4D0243-F2F8-45C3-B9AD-F5E6874796E5}">
      <dgm:prSet/>
      <dgm:spPr/>
      <dgm:t>
        <a:bodyPr/>
        <a:lstStyle/>
        <a:p>
          <a:r>
            <a:rPr lang="en-IE" dirty="0"/>
            <a:t>Country specific recommendations</a:t>
          </a:r>
        </a:p>
      </dgm:t>
    </dgm:pt>
    <dgm:pt modelId="{053438B9-EED4-4ACA-BDE2-AE1C231BBFD2}" type="parTrans" cxnId="{C58F3B99-B422-4BC5-8FAB-10D57F2432E9}">
      <dgm:prSet/>
      <dgm:spPr/>
      <dgm:t>
        <a:bodyPr/>
        <a:lstStyle/>
        <a:p>
          <a:endParaRPr lang="en-IE"/>
        </a:p>
      </dgm:t>
    </dgm:pt>
    <dgm:pt modelId="{2140DF3C-B021-4DF8-9E64-A1483BC6F8E9}" type="sibTrans" cxnId="{C58F3B99-B422-4BC5-8FAB-10D57F2432E9}">
      <dgm:prSet/>
      <dgm:spPr/>
      <dgm:t>
        <a:bodyPr/>
        <a:lstStyle/>
        <a:p>
          <a:endParaRPr lang="en-IE"/>
        </a:p>
      </dgm:t>
    </dgm:pt>
    <dgm:pt modelId="{16776A00-D45E-4AC3-B738-BCFEB37BB6A3}">
      <dgm:prSet/>
      <dgm:spPr/>
      <dgm:t>
        <a:bodyPr/>
        <a:lstStyle/>
        <a:p>
          <a:r>
            <a:rPr lang="en-IE" dirty="0"/>
            <a:t>Financial instruments</a:t>
          </a:r>
        </a:p>
        <a:p>
          <a:endParaRPr lang="en-IE" dirty="0"/>
        </a:p>
      </dgm:t>
    </dgm:pt>
    <dgm:pt modelId="{3729D964-CCCD-46BD-8779-FB730818A357}" type="parTrans" cxnId="{0D7E7FF2-908D-499B-940B-70F875FBCEC5}">
      <dgm:prSet/>
      <dgm:spPr/>
      <dgm:t>
        <a:bodyPr/>
        <a:lstStyle/>
        <a:p>
          <a:endParaRPr lang="en-IE"/>
        </a:p>
      </dgm:t>
    </dgm:pt>
    <dgm:pt modelId="{EFC23923-0D8F-4123-B09D-6B3BDEDA6D2B}" type="sibTrans" cxnId="{0D7E7FF2-908D-499B-940B-70F875FBCEC5}">
      <dgm:prSet/>
      <dgm:spPr/>
      <dgm:t>
        <a:bodyPr/>
        <a:lstStyle/>
        <a:p>
          <a:endParaRPr lang="en-IE"/>
        </a:p>
      </dgm:t>
    </dgm:pt>
    <dgm:pt modelId="{5AAE50AE-1B8F-4906-9F83-FDFE6C73A9A6}">
      <dgm:prSet/>
      <dgm:spPr/>
      <dgm:t>
        <a:bodyPr/>
        <a:lstStyle/>
        <a:p>
          <a:r>
            <a:rPr lang="en-IE" dirty="0"/>
            <a:t>Administrative capacity building</a:t>
          </a:r>
        </a:p>
      </dgm:t>
    </dgm:pt>
    <dgm:pt modelId="{1896169E-294D-4BB4-A6D3-DD962506B415}" type="parTrans" cxnId="{717147CF-6840-44CA-98AE-3B0BED59CC43}">
      <dgm:prSet/>
      <dgm:spPr/>
      <dgm:t>
        <a:bodyPr/>
        <a:lstStyle/>
        <a:p>
          <a:endParaRPr lang="en-IE"/>
        </a:p>
      </dgm:t>
    </dgm:pt>
    <dgm:pt modelId="{3050C414-9B8B-4E55-AFA7-1CB608E629D4}" type="sibTrans" cxnId="{717147CF-6840-44CA-98AE-3B0BED59CC43}">
      <dgm:prSet/>
      <dgm:spPr/>
      <dgm:t>
        <a:bodyPr/>
        <a:lstStyle/>
        <a:p>
          <a:endParaRPr lang="en-IE"/>
        </a:p>
      </dgm:t>
    </dgm:pt>
    <dgm:pt modelId="{6F945078-04B1-4F86-BD0A-9914E6B61A8B}">
      <dgm:prSet/>
      <dgm:spPr/>
      <dgm:t>
        <a:bodyPr/>
        <a:lstStyle/>
        <a:p>
          <a:r>
            <a:rPr lang="en-IE" dirty="0"/>
            <a:t>Project selection methodology and criteria</a:t>
          </a:r>
        </a:p>
      </dgm:t>
    </dgm:pt>
    <dgm:pt modelId="{E155B30D-C2E0-4C16-A324-C2C9424817E1}" type="parTrans" cxnId="{6B8D34C8-E283-46E5-A6F0-C244ACBF7DD5}">
      <dgm:prSet/>
      <dgm:spPr/>
      <dgm:t>
        <a:bodyPr/>
        <a:lstStyle/>
        <a:p>
          <a:endParaRPr lang="en-IE"/>
        </a:p>
      </dgm:t>
    </dgm:pt>
    <dgm:pt modelId="{91C28743-A0C4-41CA-A269-3ED45411A7B2}" type="sibTrans" cxnId="{6B8D34C8-E283-46E5-A6F0-C244ACBF7DD5}">
      <dgm:prSet/>
      <dgm:spPr/>
      <dgm:t>
        <a:bodyPr/>
        <a:lstStyle/>
        <a:p>
          <a:endParaRPr lang="en-IE"/>
        </a:p>
      </dgm:t>
    </dgm:pt>
    <dgm:pt modelId="{BDF11265-6694-41F3-865E-A215CC19677A}">
      <dgm:prSet/>
      <dgm:spPr/>
      <dgm:t>
        <a:bodyPr/>
        <a:lstStyle/>
        <a:p>
          <a:r>
            <a:rPr lang="en-GB" dirty="0"/>
            <a:t>SCOs and financing not linked to cost</a:t>
          </a:r>
          <a:r>
            <a:rPr lang="cs-CZ" dirty="0"/>
            <a:t> (art. 94 and 95 CPR)</a:t>
          </a:r>
          <a:endParaRPr lang="en-IE" dirty="0"/>
        </a:p>
      </dgm:t>
    </dgm:pt>
    <dgm:pt modelId="{721C695A-2A20-419F-96B5-E0EB4FD96271}" type="parTrans" cxnId="{1F2B639E-B10C-4D63-9AD5-A914A67BFE11}">
      <dgm:prSet/>
      <dgm:spPr/>
      <dgm:t>
        <a:bodyPr/>
        <a:lstStyle/>
        <a:p>
          <a:endParaRPr lang="en-IE"/>
        </a:p>
      </dgm:t>
    </dgm:pt>
    <dgm:pt modelId="{C824BDCB-97A6-4474-B79B-8BD05CB10C9E}" type="sibTrans" cxnId="{1F2B639E-B10C-4D63-9AD5-A914A67BFE11}">
      <dgm:prSet/>
      <dgm:spPr/>
      <dgm:t>
        <a:bodyPr/>
        <a:lstStyle/>
        <a:p>
          <a:endParaRPr lang="en-IE"/>
        </a:p>
      </dgm:t>
    </dgm:pt>
    <dgm:pt modelId="{D2B24AF9-1CFE-4863-9901-D003F27CE884}" type="pres">
      <dgm:prSet presAssocID="{F8230B1B-1740-4781-ACC6-A4E83BE5D98F}" presName="Name0" presStyleCnt="0">
        <dgm:presLayoutVars>
          <dgm:dir/>
          <dgm:animLvl val="lvl"/>
          <dgm:resizeHandles val="exact"/>
        </dgm:presLayoutVars>
      </dgm:prSet>
      <dgm:spPr/>
    </dgm:pt>
    <dgm:pt modelId="{651360B9-3EFE-4688-BCAA-75B9F9A8F472}" type="pres">
      <dgm:prSet presAssocID="{DC6FBA37-56DD-416A-A96F-BAB9DF88B326}" presName="composite" presStyleCnt="0"/>
      <dgm:spPr/>
    </dgm:pt>
    <dgm:pt modelId="{406ABA7F-7230-471D-ACE0-B012B519C15A}" type="pres">
      <dgm:prSet presAssocID="{DC6FBA37-56DD-416A-A96F-BAB9DF88B326}" presName="parTx" presStyleLbl="alignNode1" presStyleIdx="0" presStyleCnt="3">
        <dgm:presLayoutVars>
          <dgm:chMax val="0"/>
          <dgm:chPref val="0"/>
          <dgm:bulletEnabled val="1"/>
        </dgm:presLayoutVars>
      </dgm:prSet>
      <dgm:spPr/>
    </dgm:pt>
    <dgm:pt modelId="{766C9D11-3FBE-499C-B417-1E5D3F73C5E3}" type="pres">
      <dgm:prSet presAssocID="{DC6FBA37-56DD-416A-A96F-BAB9DF88B326}" presName="desTx" presStyleLbl="alignAccFollowNode1" presStyleIdx="0" presStyleCnt="3">
        <dgm:presLayoutVars>
          <dgm:bulletEnabled val="1"/>
        </dgm:presLayoutVars>
      </dgm:prSet>
      <dgm:spPr/>
    </dgm:pt>
    <dgm:pt modelId="{57F3004D-6E8F-4402-BCA5-CD8140BD3E48}" type="pres">
      <dgm:prSet presAssocID="{725E5C0F-93F9-4256-9361-3B57C8039E92}" presName="space" presStyleCnt="0"/>
      <dgm:spPr/>
    </dgm:pt>
    <dgm:pt modelId="{604F7EDB-34DE-4CEE-B982-EF9BFF58456E}" type="pres">
      <dgm:prSet presAssocID="{675707A1-31EF-4141-9A8D-91C4450CC50C}" presName="composite" presStyleCnt="0"/>
      <dgm:spPr/>
    </dgm:pt>
    <dgm:pt modelId="{2254DAFB-CCEE-4944-B2EE-1708FDD5D426}" type="pres">
      <dgm:prSet presAssocID="{675707A1-31EF-4141-9A8D-91C4450CC50C}" presName="parTx" presStyleLbl="alignNode1" presStyleIdx="1" presStyleCnt="3">
        <dgm:presLayoutVars>
          <dgm:chMax val="0"/>
          <dgm:chPref val="0"/>
          <dgm:bulletEnabled val="1"/>
        </dgm:presLayoutVars>
      </dgm:prSet>
      <dgm:spPr/>
    </dgm:pt>
    <dgm:pt modelId="{A9387BB3-70B9-4EEE-B3A2-494F09C9F6B6}" type="pres">
      <dgm:prSet presAssocID="{675707A1-31EF-4141-9A8D-91C4450CC50C}" presName="desTx" presStyleLbl="alignAccFollowNode1" presStyleIdx="1" presStyleCnt="3">
        <dgm:presLayoutVars>
          <dgm:bulletEnabled val="1"/>
        </dgm:presLayoutVars>
      </dgm:prSet>
      <dgm:spPr/>
    </dgm:pt>
    <dgm:pt modelId="{29CF1590-CA9A-4494-B16C-2C822CE493BD}" type="pres">
      <dgm:prSet presAssocID="{995FC664-31F0-40F4-85E2-B73C16A37BF9}" presName="space" presStyleCnt="0"/>
      <dgm:spPr/>
    </dgm:pt>
    <dgm:pt modelId="{D3F5E104-2D77-4805-9B1C-ED7A64E8050B}" type="pres">
      <dgm:prSet presAssocID="{2E9E92BA-BD20-48C5-BAC4-F3263191B76B}" presName="composite" presStyleCnt="0"/>
      <dgm:spPr/>
    </dgm:pt>
    <dgm:pt modelId="{3B1B001A-5E59-4B80-B564-50C185C61420}" type="pres">
      <dgm:prSet presAssocID="{2E9E92BA-BD20-48C5-BAC4-F3263191B76B}" presName="parTx" presStyleLbl="alignNode1" presStyleIdx="2" presStyleCnt="3">
        <dgm:presLayoutVars>
          <dgm:chMax val="0"/>
          <dgm:chPref val="0"/>
          <dgm:bulletEnabled val="1"/>
        </dgm:presLayoutVars>
      </dgm:prSet>
      <dgm:spPr/>
    </dgm:pt>
    <dgm:pt modelId="{87158A91-8395-4E08-A27D-22CF683B930E}" type="pres">
      <dgm:prSet presAssocID="{2E9E92BA-BD20-48C5-BAC4-F3263191B76B}" presName="desTx" presStyleLbl="alignAccFollowNode1" presStyleIdx="2" presStyleCnt="3">
        <dgm:presLayoutVars>
          <dgm:bulletEnabled val="1"/>
        </dgm:presLayoutVars>
      </dgm:prSet>
      <dgm:spPr/>
    </dgm:pt>
  </dgm:ptLst>
  <dgm:cxnLst>
    <dgm:cxn modelId="{87676709-F38B-42FF-9F10-A3495590233E}" type="presOf" srcId="{F8230B1B-1740-4781-ACC6-A4E83BE5D98F}" destId="{D2B24AF9-1CFE-4863-9901-D003F27CE884}" srcOrd="0" destOrd="0" presId="urn:microsoft.com/office/officeart/2005/8/layout/hList1"/>
    <dgm:cxn modelId="{319E8D0C-4619-444E-A687-668DE8EF94F7}" type="presOf" srcId="{4487DDA2-E547-4B61-9DB1-BAA0EE5535EC}" destId="{766C9D11-3FBE-499C-B417-1E5D3F73C5E3}" srcOrd="0" destOrd="0" presId="urn:microsoft.com/office/officeart/2005/8/layout/hList1"/>
    <dgm:cxn modelId="{FFC9010D-2040-4035-890F-2384DCDD370C}" srcId="{675707A1-31EF-4141-9A8D-91C4450CC50C}" destId="{39AE6423-E86F-4EA0-BAF9-228E468D1F12}" srcOrd="2" destOrd="0" parTransId="{CF8B28A8-FAE8-4F12-9A71-AEBF9CEA82E0}" sibTransId="{404DCEC9-485F-4DF2-9C9E-418497DD72BE}"/>
    <dgm:cxn modelId="{B59E4F13-693B-4CA5-B3B2-351FF439DD1E}" type="presOf" srcId="{79E0F04A-D87C-47B9-9D12-3E77391A790A}" destId="{87158A91-8395-4E08-A27D-22CF683B930E}" srcOrd="0" destOrd="0" presId="urn:microsoft.com/office/officeart/2005/8/layout/hList1"/>
    <dgm:cxn modelId="{2CE16618-AF86-499F-8279-7EAC3232C2B3}" srcId="{F8230B1B-1740-4781-ACC6-A4E83BE5D98F}" destId="{2E9E92BA-BD20-48C5-BAC4-F3263191B76B}" srcOrd="2" destOrd="0" parTransId="{9C301589-D290-4936-8201-82FDD5973C90}" sibTransId="{74DF8295-D432-492B-B209-DE75DD6F4D12}"/>
    <dgm:cxn modelId="{46BC2E1F-FEDD-4865-8506-F6C0E67659D9}" type="presOf" srcId="{16776A00-D45E-4AC3-B738-BCFEB37BB6A3}" destId="{766C9D11-3FBE-499C-B417-1E5D3F73C5E3}" srcOrd="0" destOrd="8" presId="urn:microsoft.com/office/officeart/2005/8/layout/hList1"/>
    <dgm:cxn modelId="{5D1E9726-5B3F-46AA-9D6E-1C6333822356}" srcId="{DC6FBA37-56DD-416A-A96F-BAB9DF88B326}" destId="{1A9669FB-B6F8-496C-83F0-AC4DCC12194A}" srcOrd="5" destOrd="0" parTransId="{801E5B83-EAB5-4138-9332-1241E27925E1}" sibTransId="{926E7CC2-3D58-48C7-A657-FCE69B8DA902}"/>
    <dgm:cxn modelId="{E796E636-0308-447A-B308-EEE6D8A13D81}" type="presOf" srcId="{2E9E92BA-BD20-48C5-BAC4-F3263191B76B}" destId="{3B1B001A-5E59-4B80-B564-50C185C61420}" srcOrd="0" destOrd="0" presId="urn:microsoft.com/office/officeart/2005/8/layout/hList1"/>
    <dgm:cxn modelId="{B1B6AC37-272B-473B-8D58-EE0EB41ECF95}" srcId="{DC6FBA37-56DD-416A-A96F-BAB9DF88B326}" destId="{80A4B24A-0F36-4B08-95CD-C6215034E142}" srcOrd="1" destOrd="0" parTransId="{CC8FF892-D8E6-43EA-9C74-F356FEEC7F9B}" sibTransId="{9C8C42E6-C27B-448C-9106-7C6F4BCFFFE9}"/>
    <dgm:cxn modelId="{A8EF875F-D740-4916-A87C-A50C5482BD93}" type="presOf" srcId="{39AE6423-E86F-4EA0-BAF9-228E468D1F12}" destId="{A9387BB3-70B9-4EEE-B3A2-494F09C9F6B6}" srcOrd="0" destOrd="2" presId="urn:microsoft.com/office/officeart/2005/8/layout/hList1"/>
    <dgm:cxn modelId="{F86D8B43-0548-47F9-B1A5-A0A773EF1E64}" type="presOf" srcId="{5AAE50AE-1B8F-4906-9F83-FDFE6C73A9A6}" destId="{766C9D11-3FBE-499C-B417-1E5D3F73C5E3}" srcOrd="0" destOrd="3" presId="urn:microsoft.com/office/officeart/2005/8/layout/hList1"/>
    <dgm:cxn modelId="{58DEA968-B83F-4F4D-AC0B-938190EE4050}" type="presOf" srcId="{E134FBA2-9BE9-4265-8AEE-BC503C55CDE0}" destId="{A9387BB3-70B9-4EEE-B3A2-494F09C9F6B6}" srcOrd="0" destOrd="3" presId="urn:microsoft.com/office/officeart/2005/8/layout/hList1"/>
    <dgm:cxn modelId="{3B90EF4B-5FE7-48D8-BF90-6A5ECA99AF75}" type="presOf" srcId="{BDF11265-6694-41F3-865E-A215CC19677A}" destId="{A9387BB3-70B9-4EEE-B3A2-494F09C9F6B6}" srcOrd="0" destOrd="4" presId="urn:microsoft.com/office/officeart/2005/8/layout/hList1"/>
    <dgm:cxn modelId="{7B62504E-098C-4695-A4C5-19620684A952}" type="presOf" srcId="{80A4B24A-0F36-4B08-95CD-C6215034E142}" destId="{766C9D11-3FBE-499C-B417-1E5D3F73C5E3}" srcOrd="0" destOrd="1" presId="urn:microsoft.com/office/officeart/2005/8/layout/hList1"/>
    <dgm:cxn modelId="{0ECDCF50-5E50-4A31-B95A-7C50E646129C}" srcId="{DC6FBA37-56DD-416A-A96F-BAB9DF88B326}" destId="{C90AF66B-7089-4C22-8243-CA8B7FFA73DD}" srcOrd="4" destOrd="0" parTransId="{E4FA5383-999A-445E-B8FA-BFA5D3889FB4}" sibTransId="{E419CAF8-3D4D-4154-8A84-E3D5F55864D7}"/>
    <dgm:cxn modelId="{DADC7257-7E3F-4523-A24A-748EF886126A}" type="presOf" srcId="{C90AF66B-7089-4C22-8243-CA8B7FFA73DD}" destId="{766C9D11-3FBE-499C-B417-1E5D3F73C5E3}" srcOrd="0" destOrd="4" presId="urn:microsoft.com/office/officeart/2005/8/layout/hList1"/>
    <dgm:cxn modelId="{B64CA77C-1549-4688-98E7-8ECC946782A6}" srcId="{2E9E92BA-BD20-48C5-BAC4-F3263191B76B}" destId="{79E0F04A-D87C-47B9-9D12-3E77391A790A}" srcOrd="0" destOrd="0" parTransId="{24ED6585-9B90-4426-B0D9-2E1347E6AD65}" sibTransId="{BFC6FC33-CFCB-4910-BE72-B4A38562E3F3}"/>
    <dgm:cxn modelId="{39178586-BDB9-4EEB-B059-927704246089}" srcId="{675707A1-31EF-4141-9A8D-91C4450CC50C}" destId="{E134FBA2-9BE9-4265-8AEE-BC503C55CDE0}" srcOrd="3" destOrd="0" parTransId="{25E60693-F08B-4178-BCA6-60297828FDB6}" sibTransId="{03F425EA-13CD-4229-8CAC-D4EA7EB65CB6}"/>
    <dgm:cxn modelId="{DB7A9B86-05F4-433E-8CBF-BE3BD5497CBB}" type="presOf" srcId="{3E4D0243-F2F8-45C3-B9AD-F5E6874796E5}" destId="{766C9D11-3FBE-499C-B417-1E5D3F73C5E3}" srcOrd="0" destOrd="7" presId="urn:microsoft.com/office/officeart/2005/8/layout/hList1"/>
    <dgm:cxn modelId="{566D548A-2F2F-4D4F-A821-A9A5AF33138A}" srcId="{DC6FBA37-56DD-416A-A96F-BAB9DF88B326}" destId="{10D6E760-A73D-42EA-8781-6D3F5FB2754B}" srcOrd="6" destOrd="0" parTransId="{C47EFE60-58AE-4AF4-A52C-9809BABD4E53}" sibTransId="{966D08DF-F3A2-4CC6-9C40-0C94451D0A78}"/>
    <dgm:cxn modelId="{ECFCC593-3F30-4361-B5AB-5C497225D0BB}" type="presOf" srcId="{6F945078-04B1-4F86-BD0A-9914E6B61A8B}" destId="{A9387BB3-70B9-4EEE-B3A2-494F09C9F6B6}" srcOrd="0" destOrd="1" presId="urn:microsoft.com/office/officeart/2005/8/layout/hList1"/>
    <dgm:cxn modelId="{C58F3B99-B422-4BC5-8FAB-10D57F2432E9}" srcId="{DC6FBA37-56DD-416A-A96F-BAB9DF88B326}" destId="{3E4D0243-F2F8-45C3-B9AD-F5E6874796E5}" srcOrd="7" destOrd="0" parTransId="{053438B9-EED4-4ACA-BDE2-AE1C231BBFD2}" sibTransId="{2140DF3C-B021-4DF8-9E64-A1483BC6F8E9}"/>
    <dgm:cxn modelId="{40644A9C-B60F-4976-9F8D-8C54B44972EA}" type="presOf" srcId="{08745EF0-CB25-42EB-B747-F3A047B0CD52}" destId="{A9387BB3-70B9-4EEE-B3A2-494F09C9F6B6}" srcOrd="0" destOrd="0" presId="urn:microsoft.com/office/officeart/2005/8/layout/hList1"/>
    <dgm:cxn modelId="{1F2B639E-B10C-4D63-9AD5-A914A67BFE11}" srcId="{675707A1-31EF-4141-9A8D-91C4450CC50C}" destId="{BDF11265-6694-41F3-865E-A215CC19677A}" srcOrd="4" destOrd="0" parTransId="{721C695A-2A20-419F-96B5-E0EB4FD96271}" sibTransId="{C824BDCB-97A6-4474-B79B-8BD05CB10C9E}"/>
    <dgm:cxn modelId="{F967A9AB-E6DC-42F3-81F0-DFBA54725099}" srcId="{DC6FBA37-56DD-416A-A96F-BAB9DF88B326}" destId="{36C9367B-6CF9-4D8B-9510-9142F0C73183}" srcOrd="2" destOrd="0" parTransId="{BE211A32-50CA-41D9-972F-944D8E8E9E9A}" sibTransId="{66AB1CEA-DDA0-4FBB-B61D-3FEB0228C1D4}"/>
    <dgm:cxn modelId="{B8828EB5-34D8-4F80-9830-B52909DEC7A6}" srcId="{F8230B1B-1740-4781-ACC6-A4E83BE5D98F}" destId="{DC6FBA37-56DD-416A-A96F-BAB9DF88B326}" srcOrd="0" destOrd="0" parTransId="{68A09C98-4797-4DD6-A665-498E2310EE5F}" sibTransId="{725E5C0F-93F9-4256-9361-3B57C8039E92}"/>
    <dgm:cxn modelId="{2FA1F4C1-7496-44A2-84B6-64E3F9AA12EE}" type="presOf" srcId="{36C9367B-6CF9-4D8B-9510-9142F0C73183}" destId="{766C9D11-3FBE-499C-B417-1E5D3F73C5E3}" srcOrd="0" destOrd="2" presId="urn:microsoft.com/office/officeart/2005/8/layout/hList1"/>
    <dgm:cxn modelId="{6B8D34C8-E283-46E5-A6F0-C244ACBF7DD5}" srcId="{675707A1-31EF-4141-9A8D-91C4450CC50C}" destId="{6F945078-04B1-4F86-BD0A-9914E6B61A8B}" srcOrd="1" destOrd="0" parTransId="{E155B30D-C2E0-4C16-A324-C2C9424817E1}" sibTransId="{91C28743-A0C4-41CA-A269-3ED45411A7B2}"/>
    <dgm:cxn modelId="{A47610C9-887D-4344-8EFF-570BB4C153B9}" type="presOf" srcId="{DC6FBA37-56DD-416A-A96F-BAB9DF88B326}" destId="{406ABA7F-7230-471D-ACE0-B012B519C15A}" srcOrd="0" destOrd="0" presId="urn:microsoft.com/office/officeart/2005/8/layout/hList1"/>
    <dgm:cxn modelId="{717147CF-6840-44CA-98AE-3B0BED59CC43}" srcId="{DC6FBA37-56DD-416A-A96F-BAB9DF88B326}" destId="{5AAE50AE-1B8F-4906-9F83-FDFE6C73A9A6}" srcOrd="3" destOrd="0" parTransId="{1896169E-294D-4BB4-A6D3-DD962506B415}" sibTransId="{3050C414-9B8B-4E55-AFA7-1CB608E629D4}"/>
    <dgm:cxn modelId="{B9A7E4D6-36F4-4CCD-8026-52282FE47C98}" type="presOf" srcId="{10D6E760-A73D-42EA-8781-6D3F5FB2754B}" destId="{766C9D11-3FBE-499C-B417-1E5D3F73C5E3}" srcOrd="0" destOrd="6" presId="urn:microsoft.com/office/officeart/2005/8/layout/hList1"/>
    <dgm:cxn modelId="{825C07E9-0899-44EC-8262-D9CCB970BAF9}" type="presOf" srcId="{1A9669FB-B6F8-496C-83F0-AC4DCC12194A}" destId="{766C9D11-3FBE-499C-B417-1E5D3F73C5E3}" srcOrd="0" destOrd="5" presId="urn:microsoft.com/office/officeart/2005/8/layout/hList1"/>
    <dgm:cxn modelId="{83FD4CEA-EB8D-4473-89A1-83BDCFCB04D6}" srcId="{F8230B1B-1740-4781-ACC6-A4E83BE5D98F}" destId="{675707A1-31EF-4141-9A8D-91C4450CC50C}" srcOrd="1" destOrd="0" parTransId="{6A014117-A0A9-4ED9-83E4-80D1D6B9AE0B}" sibTransId="{995FC664-31F0-40F4-85E2-B73C16A37BF9}"/>
    <dgm:cxn modelId="{161E2BF0-750C-4AF7-997D-7D066EADC904}" srcId="{675707A1-31EF-4141-9A8D-91C4450CC50C}" destId="{08745EF0-CB25-42EB-B747-F3A047B0CD52}" srcOrd="0" destOrd="0" parTransId="{4656B2D7-1B4B-4BFF-9123-294DAAB498CC}" sibTransId="{99F49F25-F89A-480A-9DCB-00EF981F9597}"/>
    <dgm:cxn modelId="{0D7E7FF2-908D-499B-940B-70F875FBCEC5}" srcId="{DC6FBA37-56DD-416A-A96F-BAB9DF88B326}" destId="{16776A00-D45E-4AC3-B738-BCFEB37BB6A3}" srcOrd="8" destOrd="0" parTransId="{3729D964-CCCD-46BD-8779-FB730818A357}" sibTransId="{EFC23923-0D8F-4123-B09D-6B3BDEDA6D2B}"/>
    <dgm:cxn modelId="{D5C625F3-6F76-4D8A-AD60-9905BD1068D7}" srcId="{DC6FBA37-56DD-416A-A96F-BAB9DF88B326}" destId="{4487DDA2-E547-4B61-9DB1-BAA0EE5535EC}" srcOrd="0" destOrd="0" parTransId="{E6A1A81B-93C8-4270-8EB7-53A30C11FEF1}" sibTransId="{09003DE9-EFB3-4BAB-8533-AC1868432778}"/>
    <dgm:cxn modelId="{19B72DF9-725E-4D7B-A7C3-D6764388B2ED}" type="presOf" srcId="{675707A1-31EF-4141-9A8D-91C4450CC50C}" destId="{2254DAFB-CCEE-4944-B2EE-1708FDD5D426}" srcOrd="0" destOrd="0" presId="urn:microsoft.com/office/officeart/2005/8/layout/hList1"/>
    <dgm:cxn modelId="{238C7795-5CC9-42F2-9DCB-9EE50057A13A}" type="presParOf" srcId="{D2B24AF9-1CFE-4863-9901-D003F27CE884}" destId="{651360B9-3EFE-4688-BCAA-75B9F9A8F472}" srcOrd="0" destOrd="0" presId="urn:microsoft.com/office/officeart/2005/8/layout/hList1"/>
    <dgm:cxn modelId="{A57025BF-C69D-4FBA-AA3E-F6CF5F22AE34}" type="presParOf" srcId="{651360B9-3EFE-4688-BCAA-75B9F9A8F472}" destId="{406ABA7F-7230-471D-ACE0-B012B519C15A}" srcOrd="0" destOrd="0" presId="urn:microsoft.com/office/officeart/2005/8/layout/hList1"/>
    <dgm:cxn modelId="{A387118B-B0D5-40FA-8410-399D4A2DC44B}" type="presParOf" srcId="{651360B9-3EFE-4688-BCAA-75B9F9A8F472}" destId="{766C9D11-3FBE-499C-B417-1E5D3F73C5E3}" srcOrd="1" destOrd="0" presId="urn:microsoft.com/office/officeart/2005/8/layout/hList1"/>
    <dgm:cxn modelId="{6B2D65CC-5483-4CFD-9642-7BEF67A8CEF9}" type="presParOf" srcId="{D2B24AF9-1CFE-4863-9901-D003F27CE884}" destId="{57F3004D-6E8F-4402-BCA5-CD8140BD3E48}" srcOrd="1" destOrd="0" presId="urn:microsoft.com/office/officeart/2005/8/layout/hList1"/>
    <dgm:cxn modelId="{161C154A-8DBF-47F0-BF8E-E7E299AC7B54}" type="presParOf" srcId="{D2B24AF9-1CFE-4863-9901-D003F27CE884}" destId="{604F7EDB-34DE-4CEE-B982-EF9BFF58456E}" srcOrd="2" destOrd="0" presId="urn:microsoft.com/office/officeart/2005/8/layout/hList1"/>
    <dgm:cxn modelId="{74CAAF3C-3A1E-4CDD-9655-85610F749E91}" type="presParOf" srcId="{604F7EDB-34DE-4CEE-B982-EF9BFF58456E}" destId="{2254DAFB-CCEE-4944-B2EE-1708FDD5D426}" srcOrd="0" destOrd="0" presId="urn:microsoft.com/office/officeart/2005/8/layout/hList1"/>
    <dgm:cxn modelId="{01FE5C71-943F-41EE-9E13-AECA2D7EBC7A}" type="presParOf" srcId="{604F7EDB-34DE-4CEE-B982-EF9BFF58456E}" destId="{A9387BB3-70B9-4EEE-B3A2-494F09C9F6B6}" srcOrd="1" destOrd="0" presId="urn:microsoft.com/office/officeart/2005/8/layout/hList1"/>
    <dgm:cxn modelId="{79BC559E-3B82-4E65-B2BE-75045C16AD53}" type="presParOf" srcId="{D2B24AF9-1CFE-4863-9901-D003F27CE884}" destId="{29CF1590-CA9A-4494-B16C-2C822CE493BD}" srcOrd="3" destOrd="0" presId="urn:microsoft.com/office/officeart/2005/8/layout/hList1"/>
    <dgm:cxn modelId="{B52EB5F3-AD17-4380-BA8D-75C292AB281D}" type="presParOf" srcId="{D2B24AF9-1CFE-4863-9901-D003F27CE884}" destId="{D3F5E104-2D77-4805-9B1C-ED7A64E8050B}" srcOrd="4" destOrd="0" presId="urn:microsoft.com/office/officeart/2005/8/layout/hList1"/>
    <dgm:cxn modelId="{0F69465A-BA50-47C4-A46E-7EB1384A7550}" type="presParOf" srcId="{D3F5E104-2D77-4805-9B1C-ED7A64E8050B}" destId="{3B1B001A-5E59-4B80-B564-50C185C61420}" srcOrd="0" destOrd="0" presId="urn:microsoft.com/office/officeart/2005/8/layout/hList1"/>
    <dgm:cxn modelId="{0ACA68FF-071B-48FB-8762-3CFA5A7C1C63}" type="presParOf" srcId="{D3F5E104-2D77-4805-9B1C-ED7A64E8050B}" destId="{87158A91-8395-4E08-A27D-22CF683B930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6ABA7F-7230-471D-ACE0-B012B519C15A}">
      <dsp:nvSpPr>
        <dsp:cNvPr id="0" name=""/>
        <dsp:cNvSpPr/>
      </dsp:nvSpPr>
      <dsp:spPr>
        <a:xfrm>
          <a:off x="3436" y="26789"/>
          <a:ext cx="3351014" cy="671138"/>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US" sz="1900" kern="1200" dirty="0"/>
            <a:t>To examine</a:t>
          </a:r>
        </a:p>
      </dsp:txBody>
      <dsp:txXfrm>
        <a:off x="3436" y="26789"/>
        <a:ext cx="3351014" cy="671138"/>
      </dsp:txXfrm>
    </dsp:sp>
    <dsp:sp modelId="{766C9D11-3FBE-499C-B417-1E5D3F73C5E3}">
      <dsp:nvSpPr>
        <dsp:cNvPr id="0" name=""/>
        <dsp:cNvSpPr/>
      </dsp:nvSpPr>
      <dsp:spPr>
        <a:xfrm>
          <a:off x="3436" y="697927"/>
          <a:ext cx="3351014" cy="4693949"/>
        </a:xfrm>
        <a:prstGeom prst="rect">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IE" sz="1900" kern="1200" dirty="0"/>
            <a:t>Programme implementation and performance </a:t>
          </a:r>
          <a:endParaRPr lang="en-US" sz="1900" kern="1200" dirty="0"/>
        </a:p>
        <a:p>
          <a:pPr marL="171450" lvl="1" indent="-171450" algn="l" defTabSz="844550">
            <a:lnSpc>
              <a:spcPct val="90000"/>
            </a:lnSpc>
            <a:spcBef>
              <a:spcPct val="0"/>
            </a:spcBef>
            <a:spcAft>
              <a:spcPct val="15000"/>
            </a:spcAft>
            <a:buChar char="•"/>
          </a:pPr>
          <a:r>
            <a:rPr lang="en-IE" sz="1900" kern="1200" dirty="0"/>
            <a:t>Evaluation</a:t>
          </a:r>
        </a:p>
        <a:p>
          <a:pPr marL="171450" lvl="1" indent="-171450" algn="l" defTabSz="844550">
            <a:lnSpc>
              <a:spcPct val="90000"/>
            </a:lnSpc>
            <a:spcBef>
              <a:spcPct val="0"/>
            </a:spcBef>
            <a:spcAft>
              <a:spcPct val="15000"/>
            </a:spcAft>
            <a:buChar char="•"/>
          </a:pPr>
          <a:r>
            <a:rPr lang="en-IE" sz="1900" kern="1200" dirty="0"/>
            <a:t>Communication and visibility actions </a:t>
          </a:r>
        </a:p>
        <a:p>
          <a:pPr marL="171450" lvl="1" indent="-171450" algn="l" defTabSz="844550">
            <a:lnSpc>
              <a:spcPct val="90000"/>
            </a:lnSpc>
            <a:spcBef>
              <a:spcPct val="0"/>
            </a:spcBef>
            <a:spcAft>
              <a:spcPct val="15000"/>
            </a:spcAft>
            <a:buChar char="•"/>
          </a:pPr>
          <a:r>
            <a:rPr lang="en-IE" sz="1900" kern="1200" dirty="0"/>
            <a:t>Administrative capacity building</a:t>
          </a:r>
        </a:p>
        <a:p>
          <a:pPr marL="171450" lvl="1" indent="-171450" algn="l" defTabSz="844550">
            <a:lnSpc>
              <a:spcPct val="90000"/>
            </a:lnSpc>
            <a:spcBef>
              <a:spcPct val="0"/>
            </a:spcBef>
            <a:spcAft>
              <a:spcPct val="15000"/>
            </a:spcAft>
            <a:buChar char="•"/>
          </a:pPr>
          <a:r>
            <a:rPr lang="en-IE" sz="1900" kern="1200" dirty="0"/>
            <a:t>Operations of strategic importance</a:t>
          </a:r>
        </a:p>
        <a:p>
          <a:pPr marL="171450" lvl="1" indent="-171450" algn="l" defTabSz="844550">
            <a:lnSpc>
              <a:spcPct val="90000"/>
            </a:lnSpc>
            <a:spcBef>
              <a:spcPct val="0"/>
            </a:spcBef>
            <a:spcAft>
              <a:spcPct val="15000"/>
            </a:spcAft>
            <a:buChar char="•"/>
          </a:pPr>
          <a:r>
            <a:rPr lang="en-IE" sz="1900" kern="1200" dirty="0"/>
            <a:t>Enabling conditions</a:t>
          </a:r>
        </a:p>
        <a:p>
          <a:pPr marL="171450" lvl="1" indent="-171450" algn="l" defTabSz="844550">
            <a:lnSpc>
              <a:spcPct val="90000"/>
            </a:lnSpc>
            <a:spcBef>
              <a:spcPct val="0"/>
            </a:spcBef>
            <a:spcAft>
              <a:spcPct val="15000"/>
            </a:spcAft>
            <a:buChar char="•"/>
          </a:pPr>
          <a:r>
            <a:rPr lang="en-IE" sz="1900" kern="1200" dirty="0"/>
            <a:t>Contributions and transfers</a:t>
          </a:r>
        </a:p>
        <a:p>
          <a:pPr marL="171450" lvl="1" indent="-171450" algn="l" defTabSz="844550">
            <a:lnSpc>
              <a:spcPct val="90000"/>
            </a:lnSpc>
            <a:spcBef>
              <a:spcPct val="0"/>
            </a:spcBef>
            <a:spcAft>
              <a:spcPct val="15000"/>
            </a:spcAft>
            <a:buChar char="•"/>
          </a:pPr>
          <a:r>
            <a:rPr lang="en-IE" sz="1900" kern="1200" dirty="0"/>
            <a:t>Country specific recommendations</a:t>
          </a:r>
        </a:p>
        <a:p>
          <a:pPr marL="171450" lvl="1" indent="-171450" algn="l" defTabSz="844550">
            <a:lnSpc>
              <a:spcPct val="90000"/>
            </a:lnSpc>
            <a:spcBef>
              <a:spcPct val="0"/>
            </a:spcBef>
            <a:spcAft>
              <a:spcPct val="15000"/>
            </a:spcAft>
            <a:buChar char="•"/>
          </a:pPr>
          <a:r>
            <a:rPr lang="en-IE" sz="1900" kern="1200" dirty="0"/>
            <a:t>Financial instruments</a:t>
          </a:r>
        </a:p>
        <a:p>
          <a:pPr marL="171450" lvl="1" indent="-171450" algn="l" defTabSz="844550">
            <a:lnSpc>
              <a:spcPct val="90000"/>
            </a:lnSpc>
            <a:spcBef>
              <a:spcPct val="0"/>
            </a:spcBef>
            <a:spcAft>
              <a:spcPct val="15000"/>
            </a:spcAft>
            <a:buChar char="•"/>
          </a:pPr>
          <a:endParaRPr lang="en-IE" sz="1900" kern="1200" dirty="0"/>
        </a:p>
      </dsp:txBody>
      <dsp:txXfrm>
        <a:off x="3436" y="697927"/>
        <a:ext cx="3351014" cy="4693949"/>
      </dsp:txXfrm>
    </dsp:sp>
    <dsp:sp modelId="{2254DAFB-CCEE-4944-B2EE-1708FDD5D426}">
      <dsp:nvSpPr>
        <dsp:cNvPr id="0" name=""/>
        <dsp:cNvSpPr/>
      </dsp:nvSpPr>
      <dsp:spPr>
        <a:xfrm>
          <a:off x="3823592" y="26789"/>
          <a:ext cx="3351014" cy="671138"/>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IE" sz="1900" u="sng" kern="1200" dirty="0"/>
            <a:t>To approve:</a:t>
          </a:r>
          <a:endParaRPr lang="en-US" sz="1900" kern="1200" dirty="0"/>
        </a:p>
      </dsp:txBody>
      <dsp:txXfrm>
        <a:off x="3823592" y="26789"/>
        <a:ext cx="3351014" cy="671138"/>
      </dsp:txXfrm>
    </dsp:sp>
    <dsp:sp modelId="{A9387BB3-70B9-4EEE-B3A2-494F09C9F6B6}">
      <dsp:nvSpPr>
        <dsp:cNvPr id="0" name=""/>
        <dsp:cNvSpPr/>
      </dsp:nvSpPr>
      <dsp:spPr>
        <a:xfrm>
          <a:off x="3823592" y="697927"/>
          <a:ext cx="3351014" cy="4693949"/>
        </a:xfrm>
        <a:prstGeom prst="rect">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IE" sz="1900" kern="1200" dirty="0"/>
            <a:t>Any programme amendment</a:t>
          </a:r>
          <a:endParaRPr lang="en-US" sz="1900" kern="1200" dirty="0"/>
        </a:p>
        <a:p>
          <a:pPr marL="171450" lvl="1" indent="-171450" algn="l" defTabSz="844550">
            <a:lnSpc>
              <a:spcPct val="90000"/>
            </a:lnSpc>
            <a:spcBef>
              <a:spcPct val="0"/>
            </a:spcBef>
            <a:spcAft>
              <a:spcPct val="15000"/>
            </a:spcAft>
            <a:buChar char="•"/>
          </a:pPr>
          <a:r>
            <a:rPr lang="en-IE" sz="1900" kern="1200" dirty="0"/>
            <a:t>Project selection methodology and criteria</a:t>
          </a:r>
        </a:p>
        <a:p>
          <a:pPr marL="171450" lvl="1" indent="-171450" algn="l" defTabSz="844550">
            <a:lnSpc>
              <a:spcPct val="90000"/>
            </a:lnSpc>
            <a:spcBef>
              <a:spcPct val="0"/>
            </a:spcBef>
            <a:spcAft>
              <a:spcPct val="15000"/>
            </a:spcAft>
            <a:buChar char="•"/>
          </a:pPr>
          <a:r>
            <a:rPr lang="en-IE" sz="1900" kern="1200" dirty="0"/>
            <a:t>Final performance reports</a:t>
          </a:r>
        </a:p>
        <a:p>
          <a:pPr marL="171450" lvl="1" indent="-171450" algn="l" defTabSz="844550">
            <a:lnSpc>
              <a:spcPct val="90000"/>
            </a:lnSpc>
            <a:spcBef>
              <a:spcPct val="0"/>
            </a:spcBef>
            <a:spcAft>
              <a:spcPct val="15000"/>
            </a:spcAft>
            <a:buChar char="•"/>
          </a:pPr>
          <a:r>
            <a:rPr lang="en-IE" sz="1900" kern="1200" dirty="0"/>
            <a:t>Evaluation plan</a:t>
          </a:r>
        </a:p>
        <a:p>
          <a:pPr marL="171450" lvl="1" indent="-171450" algn="l" defTabSz="844550">
            <a:lnSpc>
              <a:spcPct val="90000"/>
            </a:lnSpc>
            <a:spcBef>
              <a:spcPct val="0"/>
            </a:spcBef>
            <a:spcAft>
              <a:spcPct val="15000"/>
            </a:spcAft>
            <a:buChar char="•"/>
          </a:pPr>
          <a:r>
            <a:rPr lang="en-GB" sz="1900" kern="1200" dirty="0"/>
            <a:t>SCOs and financing not linked to cost</a:t>
          </a:r>
          <a:r>
            <a:rPr lang="cs-CZ" sz="1900" kern="1200" dirty="0"/>
            <a:t> (art. 94 and 95 CPR)</a:t>
          </a:r>
          <a:endParaRPr lang="en-IE" sz="1900" kern="1200" dirty="0"/>
        </a:p>
      </dsp:txBody>
      <dsp:txXfrm>
        <a:off x="3823592" y="697927"/>
        <a:ext cx="3351014" cy="4693949"/>
      </dsp:txXfrm>
    </dsp:sp>
    <dsp:sp modelId="{3B1B001A-5E59-4B80-B564-50C185C61420}">
      <dsp:nvSpPr>
        <dsp:cNvPr id="0" name=""/>
        <dsp:cNvSpPr/>
      </dsp:nvSpPr>
      <dsp:spPr>
        <a:xfrm>
          <a:off x="7643749" y="26789"/>
          <a:ext cx="3351014" cy="671138"/>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IE" sz="1900" kern="1200" dirty="0"/>
            <a:t>May </a:t>
          </a:r>
          <a:r>
            <a:rPr lang="en-IE" sz="1900" u="sng" kern="1200" dirty="0"/>
            <a:t>make recommendations </a:t>
          </a:r>
          <a:endParaRPr lang="en-US" sz="1900" kern="1200" dirty="0"/>
        </a:p>
      </dsp:txBody>
      <dsp:txXfrm>
        <a:off x="7643749" y="26789"/>
        <a:ext cx="3351014" cy="671138"/>
      </dsp:txXfrm>
    </dsp:sp>
    <dsp:sp modelId="{87158A91-8395-4E08-A27D-22CF683B930E}">
      <dsp:nvSpPr>
        <dsp:cNvPr id="0" name=""/>
        <dsp:cNvSpPr/>
      </dsp:nvSpPr>
      <dsp:spPr>
        <a:xfrm>
          <a:off x="7643749" y="697927"/>
          <a:ext cx="3351014" cy="4693949"/>
        </a:xfrm>
        <a:prstGeom prst="rect">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IE" sz="1900" kern="1200" dirty="0"/>
            <a:t>to the MA, including on measures to reduce the administrative burden for beneficiaries</a:t>
          </a:r>
          <a:endParaRPr lang="en-US" sz="1900" kern="1200" dirty="0"/>
        </a:p>
      </dsp:txBody>
      <dsp:txXfrm>
        <a:off x="7643749" y="697927"/>
        <a:ext cx="3351014" cy="4693949"/>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05/07/2022</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05/07/2022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a:t>Click icon to add picture</a:t>
            </a:r>
            <a:endParaRPr lang="en-GB"/>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a:t>Click icon to add picture</a:t>
            </a:r>
            <a:endParaRPr lang="en-GB"/>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7.jpg"/><Relationship Id="rId2" Type="http://schemas.openxmlformats.org/officeDocument/2006/relationships/diagramData" Target="../diagrams/data1.xml"/><Relationship Id="rId1" Type="http://schemas.openxmlformats.org/officeDocument/2006/relationships/slideLayout" Target="../slideLayouts/slideLayout1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comments" Target="../comments/comment1.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E9C1407-B82B-680B-D57D-3401B0244B19}"/>
              </a:ext>
            </a:extLst>
          </p:cNvPr>
          <p:cNvSpPr/>
          <p:nvPr/>
        </p:nvSpPr>
        <p:spPr>
          <a:xfrm flipH="1" flipV="1">
            <a:off x="0" y="4482"/>
            <a:ext cx="12191999" cy="690282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p:cNvSpPr>
            <a:spLocks noGrp="1"/>
          </p:cNvSpPr>
          <p:nvPr>
            <p:ph type="body" sz="quarter" idx="13"/>
          </p:nvPr>
        </p:nvSpPr>
        <p:spPr>
          <a:xfrm>
            <a:off x="2116184" y="5557903"/>
            <a:ext cx="9020130" cy="528998"/>
          </a:xfrm>
        </p:spPr>
        <p:txBody>
          <a:bodyPr/>
          <a:lstStyle/>
          <a:p>
            <a:r>
              <a:rPr lang="en-GB"/>
              <a:t>Kadri </a:t>
            </a:r>
            <a:r>
              <a:rPr lang="en-GB" err="1"/>
              <a:t>Uustal</a:t>
            </a:r>
            <a:r>
              <a:rPr lang="en-GB"/>
              <a:t>, Head of Unit Coordination of Programmes, DG REGIO</a:t>
            </a: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17222"/>
          <a:stretch/>
        </p:blipFill>
        <p:spPr>
          <a:xfrm>
            <a:off x="0" y="2196532"/>
            <a:ext cx="12192000" cy="5267386"/>
          </a:xfrm>
          <a:prstGeom prst="rect">
            <a:avLst/>
          </a:prstGeom>
        </p:spPr>
      </p:pic>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r="31975" b="82544"/>
          <a:stretch/>
        </p:blipFill>
        <p:spPr>
          <a:xfrm rot="10800000">
            <a:off x="0" y="1109245"/>
            <a:ext cx="12192000" cy="1605963"/>
          </a:xfrm>
          <a:prstGeom prst="rect">
            <a:avLst/>
          </a:prstGeom>
        </p:spPr>
      </p:pic>
      <p:sp>
        <p:nvSpPr>
          <p:cNvPr id="9" name="Title 5"/>
          <p:cNvSpPr txBox="1">
            <a:spLocks/>
          </p:cNvSpPr>
          <p:nvPr/>
        </p:nvSpPr>
        <p:spPr>
          <a:xfrm>
            <a:off x="2833612" y="1644811"/>
            <a:ext cx="6524775" cy="2442912"/>
          </a:xfrm>
          <a:prstGeom prst="rect">
            <a:avLst/>
          </a:prstGeom>
          <a:noFill/>
        </p:spPr>
        <p:txBody>
          <a:bodyPr vert="horz" wrap="none" lIns="91440" tIns="45720" rIns="91440" bIns="0" rtlCol="0" anchor="t" anchorCtr="0">
            <a:noAutofit/>
          </a:bodyPr>
          <a:lstStyle>
            <a:lvl1pPr algn="l" defTabSz="914400" rtl="0" eaLnBrk="1" latinLnBrk="0" hangingPunct="1">
              <a:lnSpc>
                <a:spcPct val="90000"/>
              </a:lnSpc>
              <a:spcBef>
                <a:spcPct val="0"/>
              </a:spcBef>
              <a:buNone/>
              <a:defRPr sz="6000" b="0" kern="1200">
                <a:solidFill>
                  <a:schemeClr val="bg1"/>
                </a:solidFill>
                <a:latin typeface="+mj-lt"/>
                <a:ea typeface="+mj-ea"/>
                <a:cs typeface="+mj-cs"/>
              </a:defRPr>
            </a:lvl1pPr>
          </a:lstStyle>
          <a:p>
            <a:pPr algn="ctr">
              <a:lnSpc>
                <a:spcPct val="100000"/>
              </a:lnSpc>
            </a:pPr>
            <a:r>
              <a:rPr lang="en-US" sz="4800" b="1" dirty="0">
                <a:solidFill>
                  <a:srgbClr val="004494"/>
                </a:solidFill>
              </a:rPr>
              <a:t>Monitoring Committee</a:t>
            </a:r>
            <a:r>
              <a:rPr lang="en-US" sz="2800" dirty="0">
                <a:solidFill>
                  <a:srgbClr val="004494"/>
                </a:solidFill>
              </a:rPr>
              <a:t>  </a:t>
            </a:r>
          </a:p>
          <a:p>
            <a:pPr algn="ctr">
              <a:lnSpc>
                <a:spcPct val="150000"/>
              </a:lnSpc>
              <a:spcBef>
                <a:spcPts val="600"/>
              </a:spcBef>
            </a:pPr>
            <a:r>
              <a:rPr lang="en-IE" sz="2800" dirty="0">
                <a:solidFill>
                  <a:srgbClr val="004494"/>
                </a:solidFill>
              </a:rPr>
              <a:t>Technical Assistance programme</a:t>
            </a: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68642" y="262965"/>
            <a:ext cx="1706783" cy="1178561"/>
          </a:xfrm>
          <a:prstGeom prst="rect">
            <a:avLst/>
          </a:prstGeom>
        </p:spPr>
      </p:pic>
    </p:spTree>
    <p:extLst>
      <p:ext uri="{BB962C8B-B14F-4D97-AF65-F5344CB8AC3E}">
        <p14:creationId xmlns:p14="http://schemas.microsoft.com/office/powerpoint/2010/main" val="32356193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199" y="1265217"/>
            <a:ext cx="10905699" cy="4442312"/>
          </a:xfrm>
        </p:spPr>
        <p:txBody>
          <a:bodyPr/>
          <a:lstStyle/>
          <a:p>
            <a:r>
              <a:rPr lang="en-GB" dirty="0">
                <a:solidFill>
                  <a:srgbClr val="00B050"/>
                </a:solidFill>
              </a:rPr>
              <a:t>When OSI selected MA to inform COM within 1 month and provide all relevant information to COM</a:t>
            </a:r>
          </a:p>
          <a:p>
            <a:r>
              <a:rPr lang="en-IE" dirty="0">
                <a:solidFill>
                  <a:srgbClr val="00B050"/>
                </a:solidFill>
              </a:rPr>
              <a:t>Recital 60: </a:t>
            </a:r>
            <a:r>
              <a:rPr lang="en-GB" dirty="0">
                <a:solidFill>
                  <a:srgbClr val="00B050"/>
                </a:solidFill>
              </a:rPr>
              <a:t>competitive or non‑competitive procedures allowed, provided that criteria used are non‑discriminatory, inclusive and transparent and the operations selected maximise the contribution of the Union funding and are in line with the horizontal principles + ensure the climate proofing of investments and prioritise operations that respect the ‘energy efficiency first’ principle</a:t>
            </a:r>
          </a:p>
        </p:txBody>
      </p:sp>
      <p:sp>
        <p:nvSpPr>
          <p:cNvPr id="3" name="Title 2"/>
          <p:cNvSpPr>
            <a:spLocks noGrp="1"/>
          </p:cNvSpPr>
          <p:nvPr>
            <p:ph type="title"/>
          </p:nvPr>
        </p:nvSpPr>
        <p:spPr>
          <a:xfrm>
            <a:off x="970722" y="482860"/>
            <a:ext cx="10515600" cy="641265"/>
          </a:xfrm>
        </p:spPr>
        <p:txBody>
          <a:bodyPr/>
          <a:lstStyle/>
          <a:p>
            <a:r>
              <a:rPr lang="es-ES" dirty="0" err="1"/>
              <a:t>Selection</a:t>
            </a:r>
            <a:r>
              <a:rPr lang="es-ES" dirty="0"/>
              <a:t> </a:t>
            </a:r>
            <a:r>
              <a:rPr lang="es-ES" dirty="0" err="1"/>
              <a:t>criteria</a:t>
            </a:r>
            <a:r>
              <a:rPr lang="es-ES" dirty="0"/>
              <a:t> – new </a:t>
            </a:r>
            <a:r>
              <a:rPr lang="es-ES" dirty="0" err="1"/>
              <a:t>features</a:t>
            </a:r>
            <a:endParaRPr lang="en-GB" dirty="0"/>
          </a:p>
        </p:txBody>
      </p:sp>
    </p:spTree>
    <p:extLst>
      <p:ext uri="{BB962C8B-B14F-4D97-AF65-F5344CB8AC3E}">
        <p14:creationId xmlns:p14="http://schemas.microsoft.com/office/powerpoint/2010/main" val="16148456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t="13547" b="35527"/>
          <a:stretch/>
        </p:blipFill>
        <p:spPr>
          <a:xfrm>
            <a:off x="0" y="0"/>
            <a:ext cx="12192000" cy="3492500"/>
          </a:xfrm>
        </p:spPr>
      </p:pic>
      <p:sp>
        <p:nvSpPr>
          <p:cNvPr id="3" name="Title 2"/>
          <p:cNvSpPr>
            <a:spLocks noGrp="1"/>
          </p:cNvSpPr>
          <p:nvPr>
            <p:ph type="title"/>
          </p:nvPr>
        </p:nvSpPr>
        <p:spPr>
          <a:xfrm>
            <a:off x="1676400" y="3649943"/>
            <a:ext cx="10515600" cy="1074102"/>
          </a:xfrm>
        </p:spPr>
        <p:txBody>
          <a:bodyPr/>
          <a:lstStyle/>
          <a:p>
            <a:r>
              <a:rPr lang="en-US" dirty="0"/>
              <a:t>Thank you </a:t>
            </a:r>
          </a:p>
        </p:txBody>
      </p:sp>
      <p:sp>
        <p:nvSpPr>
          <p:cNvPr id="7" name="Subtitle 2"/>
          <p:cNvSpPr txBox="1">
            <a:spLocks/>
          </p:cNvSpPr>
          <p:nvPr/>
        </p:nvSpPr>
        <p:spPr>
          <a:xfrm>
            <a:off x="1253466" y="3946707"/>
            <a:ext cx="10091468" cy="660068"/>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40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srgbClr val="4D4D4D"/>
              </a:solidFill>
            </a:endParaRPr>
          </a:p>
        </p:txBody>
      </p:sp>
    </p:spTree>
    <p:extLst>
      <p:ext uri="{BB962C8B-B14F-4D97-AF65-F5344CB8AC3E}">
        <p14:creationId xmlns:p14="http://schemas.microsoft.com/office/powerpoint/2010/main" val="4225306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Diagram 12"/>
          <p:cNvGraphicFramePr/>
          <p:nvPr>
            <p:extLst>
              <p:ext uri="{D42A27DB-BD31-4B8C-83A1-F6EECF244321}">
                <p14:modId xmlns:p14="http://schemas.microsoft.com/office/powerpoint/2010/main" val="4219252165"/>
              </p:ext>
            </p:extLst>
          </p:nvPr>
        </p:nvGraphicFramePr>
        <p:xfrm>
          <a:off x="3252089" y="1751162"/>
          <a:ext cx="8290054" cy="4345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rotWithShape="1">
          <a:blip r:embed="rId7">
            <a:extLst>
              <a:ext uri="{28A0092B-C50C-407E-A947-70E740481C1C}">
                <a14:useLocalDpi xmlns:a14="http://schemas.microsoft.com/office/drawing/2010/main" val="0"/>
              </a:ext>
            </a:extLst>
          </a:blip>
          <a:srcRect l="2178"/>
          <a:stretch/>
        </p:blipFill>
        <p:spPr>
          <a:xfrm rot="16200000">
            <a:off x="-1454548" y="1454548"/>
            <a:ext cx="6845301" cy="3936205"/>
          </a:xfrm>
          <a:prstGeom prst="rect">
            <a:avLst/>
          </a:prstGeom>
        </p:spPr>
      </p:pic>
      <p:sp>
        <p:nvSpPr>
          <p:cNvPr id="6" name="TextBox 5"/>
          <p:cNvSpPr txBox="1"/>
          <p:nvPr/>
        </p:nvSpPr>
        <p:spPr>
          <a:xfrm>
            <a:off x="3834705" y="1472561"/>
            <a:ext cx="1677261" cy="586914"/>
          </a:xfrm>
          <a:prstGeom prst="rect">
            <a:avLst/>
          </a:prstGeom>
          <a:noFill/>
        </p:spPr>
        <p:txBody>
          <a:bodyPr wrap="square" rtlCol="0">
            <a:spAutoFit/>
          </a:bodyPr>
          <a:lstStyle/>
          <a:p>
            <a:r>
              <a:rPr lang="en-GB" sz="3200" b="1" dirty="0">
                <a:solidFill>
                  <a:srgbClr val="034EA2"/>
                </a:solidFill>
                <a:latin typeface="Arial" panose="020B0604020202020204" pitchFamily="34" charset="0"/>
                <a:cs typeface="Arial" panose="020B0604020202020204" pitchFamily="34" charset="0"/>
              </a:rPr>
              <a:t>Agenda</a:t>
            </a:r>
          </a:p>
        </p:txBody>
      </p:sp>
      <p:sp>
        <p:nvSpPr>
          <p:cNvPr id="8" name="Content Placeholder 2"/>
          <p:cNvSpPr txBox="1">
            <a:spLocks/>
          </p:cNvSpPr>
          <p:nvPr/>
        </p:nvSpPr>
        <p:spPr>
          <a:xfrm>
            <a:off x="3834705" y="2641599"/>
            <a:ext cx="8053374" cy="2763295"/>
          </a:xfrm>
          <a:prstGeom prst="rect">
            <a:avLst/>
          </a:prstGeom>
        </p:spPr>
        <p:txBody>
          <a:bodyPr lIns="91440" tIns="45720" rIns="91440" bIns="45720" anchor="t"/>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nSpc>
                <a:spcPct val="150000"/>
              </a:lnSpc>
              <a:spcBef>
                <a:spcPts val="0"/>
              </a:spcBef>
              <a:spcAft>
                <a:spcPts val="1600"/>
              </a:spcAft>
              <a:buClr>
                <a:srgbClr val="FFC000"/>
              </a:buClr>
              <a:buSzPct val="150000"/>
              <a:buFont typeface="+mj-lt"/>
              <a:buAutoNum type="arabicPeriod"/>
            </a:pPr>
            <a:r>
              <a:rPr lang="en-US" altLang="en-US" sz="1800" i="0" kern="0" dirty="0">
                <a:solidFill>
                  <a:schemeClr val="tx1">
                    <a:lumMod val="75000"/>
                    <a:lumOff val="25000"/>
                  </a:schemeClr>
                </a:solidFill>
                <a:cs typeface="Arial"/>
              </a:rPr>
              <a:t>2021-2027: monitoring committee – new features</a:t>
            </a:r>
          </a:p>
          <a:p>
            <a:pPr>
              <a:lnSpc>
                <a:spcPct val="150000"/>
              </a:lnSpc>
              <a:spcBef>
                <a:spcPts val="0"/>
              </a:spcBef>
              <a:spcAft>
                <a:spcPts val="1600"/>
              </a:spcAft>
              <a:buClr>
                <a:srgbClr val="FFC000"/>
              </a:buClr>
              <a:buSzPct val="150000"/>
              <a:buFont typeface="+mj-lt"/>
              <a:buAutoNum type="arabicPeriod"/>
            </a:pPr>
            <a:r>
              <a:rPr lang="en-US" altLang="en-US" sz="1800" i="0" kern="0" dirty="0">
                <a:solidFill>
                  <a:schemeClr val="tx1">
                    <a:lumMod val="75000"/>
                    <a:lumOff val="25000"/>
                  </a:schemeClr>
                </a:solidFill>
                <a:cs typeface="Arial"/>
              </a:rPr>
              <a:t>2021-2027: selection criteria – main new requirements</a:t>
            </a:r>
          </a:p>
        </p:txBody>
      </p:sp>
    </p:spTree>
    <p:extLst>
      <p:ext uri="{BB962C8B-B14F-4D97-AF65-F5344CB8AC3E}">
        <p14:creationId xmlns:p14="http://schemas.microsoft.com/office/powerpoint/2010/main" val="9733133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t="13547" b="35527"/>
          <a:stretch/>
        </p:blipFill>
        <p:spPr>
          <a:xfrm>
            <a:off x="0" y="0"/>
            <a:ext cx="12192000" cy="3492500"/>
          </a:xfrm>
        </p:spPr>
      </p:pic>
      <p:sp>
        <p:nvSpPr>
          <p:cNvPr id="3" name="Title 2"/>
          <p:cNvSpPr>
            <a:spLocks noGrp="1"/>
          </p:cNvSpPr>
          <p:nvPr>
            <p:ph type="title"/>
          </p:nvPr>
        </p:nvSpPr>
        <p:spPr>
          <a:xfrm>
            <a:off x="1041400" y="2646643"/>
            <a:ext cx="10515600" cy="1074102"/>
          </a:xfrm>
        </p:spPr>
        <p:txBody>
          <a:bodyPr/>
          <a:lstStyle/>
          <a:p>
            <a:r>
              <a:rPr lang="es-ES" dirty="0">
                <a:solidFill>
                  <a:schemeClr val="accent5"/>
                </a:solidFill>
              </a:rPr>
              <a:t>1. </a:t>
            </a:r>
            <a:r>
              <a:rPr lang="en-US" dirty="0"/>
              <a:t>	2021-2027: monitoring committee</a:t>
            </a:r>
          </a:p>
        </p:txBody>
      </p:sp>
      <p:sp>
        <p:nvSpPr>
          <p:cNvPr id="6" name="Subtitle 2"/>
          <p:cNvSpPr txBox="1">
            <a:spLocks/>
          </p:cNvSpPr>
          <p:nvPr/>
        </p:nvSpPr>
        <p:spPr>
          <a:xfrm>
            <a:off x="2702559" y="5492805"/>
            <a:ext cx="8752087" cy="897754"/>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40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cs-CZ" dirty="0">
                <a:solidFill>
                  <a:srgbClr val="4D4D4D"/>
                </a:solidFill>
              </a:rPr>
              <a:t>Jana CHALOUPKOVÁ</a:t>
            </a:r>
            <a:endParaRPr lang="en-US" dirty="0">
              <a:solidFill>
                <a:srgbClr val="4D4D4D"/>
              </a:solidFill>
            </a:endParaRPr>
          </a:p>
          <a:p>
            <a:pPr algn="r"/>
            <a:endParaRPr lang="en-US" dirty="0">
              <a:solidFill>
                <a:srgbClr val="4D4D4D"/>
              </a:solidFill>
            </a:endParaRPr>
          </a:p>
        </p:txBody>
      </p:sp>
      <p:sp>
        <p:nvSpPr>
          <p:cNvPr id="7" name="Subtitle 2"/>
          <p:cNvSpPr txBox="1">
            <a:spLocks/>
          </p:cNvSpPr>
          <p:nvPr/>
        </p:nvSpPr>
        <p:spPr>
          <a:xfrm>
            <a:off x="1253466" y="3946707"/>
            <a:ext cx="10091468" cy="660068"/>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40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a:solidFill>
                  <a:srgbClr val="4D4D4D"/>
                </a:solidFill>
              </a:rPr>
              <a:t>New features</a:t>
            </a:r>
          </a:p>
        </p:txBody>
      </p:sp>
    </p:spTree>
    <p:extLst>
      <p:ext uri="{BB962C8B-B14F-4D97-AF65-F5344CB8AC3E}">
        <p14:creationId xmlns:p14="http://schemas.microsoft.com/office/powerpoint/2010/main" val="25846158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spcAft>
                <a:spcPts val="600"/>
              </a:spcAft>
            </a:pPr>
            <a:r>
              <a:rPr lang="en-GB" sz="2200" dirty="0"/>
              <a:t>The </a:t>
            </a:r>
            <a:r>
              <a:rPr lang="en-GB" sz="2200" b="1" dirty="0"/>
              <a:t>Common Provisions Regulation (CPR)</a:t>
            </a:r>
            <a:r>
              <a:rPr lang="en-US" sz="2200" dirty="0"/>
              <a:t>: </a:t>
            </a:r>
            <a:r>
              <a:rPr lang="en-GB" sz="2200" dirty="0"/>
              <a:t>incl. also the common provisions related to the MC - for the CPR Funds – with only a few Articles applicable also to Interreg programmes: Art. 8, 38-40, 44(6), 53(2), 72(1)+75, Annex III</a:t>
            </a:r>
          </a:p>
          <a:p>
            <a:pPr lvl="0">
              <a:spcAft>
                <a:spcPts val="600"/>
              </a:spcAft>
            </a:pPr>
            <a:r>
              <a:rPr lang="en-GB" sz="2200" dirty="0"/>
              <a:t>The </a:t>
            </a:r>
            <a:r>
              <a:rPr lang="en-GB" sz="2200" b="1" dirty="0"/>
              <a:t>European code of conduct on partnership</a:t>
            </a:r>
            <a:r>
              <a:rPr lang="en-GB" sz="2200" dirty="0"/>
              <a:t> (ECCP) with requirements/recommendations of good practices as regards the partners selected, the rules of procedure, involvement of relevant partners in the preparation of calls for proposals and in monitoring and evaluation of programmes, use of the Funds to strengthen the institutional capacity of relevant partners. In accordance with Art. 8(4) CPR, the organisation and implementation of partnership shall be carried out in accordance with the ECCP that continues to apply to the CPR Funds. </a:t>
            </a:r>
          </a:p>
          <a:p>
            <a:endParaRPr lang="es-ES" dirty="0"/>
          </a:p>
        </p:txBody>
      </p:sp>
      <p:sp>
        <p:nvSpPr>
          <p:cNvPr id="3" name="Title 2"/>
          <p:cNvSpPr>
            <a:spLocks noGrp="1"/>
          </p:cNvSpPr>
          <p:nvPr>
            <p:ph type="title"/>
          </p:nvPr>
        </p:nvSpPr>
        <p:spPr/>
        <p:txBody>
          <a:bodyPr/>
          <a:lstStyle/>
          <a:p>
            <a:r>
              <a:rPr lang="es-ES" dirty="0" err="1"/>
              <a:t>Regulatory</a:t>
            </a:r>
            <a:r>
              <a:rPr lang="es-ES" dirty="0"/>
              <a:t> </a:t>
            </a:r>
            <a:r>
              <a:rPr lang="es-ES" dirty="0" err="1"/>
              <a:t>references</a:t>
            </a:r>
            <a:endParaRPr lang="es-ES" dirty="0"/>
          </a:p>
        </p:txBody>
      </p:sp>
    </p:spTree>
    <p:extLst>
      <p:ext uri="{BB962C8B-B14F-4D97-AF65-F5344CB8AC3E}">
        <p14:creationId xmlns:p14="http://schemas.microsoft.com/office/powerpoint/2010/main" val="14638650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70722" y="482860"/>
            <a:ext cx="12008678" cy="782357"/>
          </a:xfrm>
        </p:spPr>
        <p:txBody>
          <a:bodyPr/>
          <a:lstStyle/>
          <a:p>
            <a:r>
              <a:rPr lang="en-IE" sz="3800" dirty="0"/>
              <a:t>Regulatory functions of the monitoring committee</a:t>
            </a:r>
            <a:endParaRPr lang="es-ES" sz="3800" dirty="0"/>
          </a:p>
        </p:txBody>
      </p:sp>
      <p:graphicFrame>
        <p:nvGraphicFramePr>
          <p:cNvPr id="2" name="Diagram 1"/>
          <p:cNvGraphicFramePr/>
          <p:nvPr>
            <p:extLst>
              <p:ext uri="{D42A27DB-BD31-4B8C-83A1-F6EECF244321}">
                <p14:modId xmlns:p14="http://schemas.microsoft.com/office/powerpoint/2010/main" val="1920023695"/>
              </p:ext>
            </p:extLst>
          </p:nvPr>
        </p:nvGraphicFramePr>
        <p:xfrm>
          <a:off x="812800" y="1265217"/>
          <a:ext cx="109982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32-Point Star 7"/>
          <p:cNvSpPr/>
          <p:nvPr/>
        </p:nvSpPr>
        <p:spPr>
          <a:xfrm>
            <a:off x="8602579" y="3974550"/>
            <a:ext cx="3208421" cy="1796716"/>
          </a:xfrm>
          <a:prstGeom prst="star32">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p>
          <a:p>
            <a:pPr algn="ctr"/>
            <a:r>
              <a:rPr lang="en-IE" dirty="0"/>
              <a:t>New Art. 75 </a:t>
            </a:r>
            <a:r>
              <a:rPr lang="en-GB" dirty="0"/>
              <a:t>Support of the work of the MC by the MA</a:t>
            </a:r>
          </a:p>
          <a:p>
            <a:pPr algn="ctr"/>
            <a:endParaRPr lang="en-GB" dirty="0"/>
          </a:p>
        </p:txBody>
      </p:sp>
    </p:spTree>
    <p:extLst>
      <p:ext uri="{BB962C8B-B14F-4D97-AF65-F5344CB8AC3E}">
        <p14:creationId xmlns:p14="http://schemas.microsoft.com/office/powerpoint/2010/main" val="20423043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t="13547" b="35527"/>
          <a:stretch/>
        </p:blipFill>
        <p:spPr>
          <a:xfrm>
            <a:off x="0" y="0"/>
            <a:ext cx="12192000" cy="3492500"/>
          </a:xfrm>
        </p:spPr>
      </p:pic>
      <p:sp>
        <p:nvSpPr>
          <p:cNvPr id="3" name="Title 2"/>
          <p:cNvSpPr>
            <a:spLocks noGrp="1"/>
          </p:cNvSpPr>
          <p:nvPr>
            <p:ph type="title"/>
          </p:nvPr>
        </p:nvSpPr>
        <p:spPr>
          <a:xfrm>
            <a:off x="1041400" y="2646643"/>
            <a:ext cx="10515600" cy="1074102"/>
          </a:xfrm>
        </p:spPr>
        <p:txBody>
          <a:bodyPr/>
          <a:lstStyle/>
          <a:p>
            <a:r>
              <a:rPr lang="es-ES" dirty="0">
                <a:solidFill>
                  <a:schemeClr val="accent5"/>
                </a:solidFill>
              </a:rPr>
              <a:t>2. </a:t>
            </a:r>
            <a:r>
              <a:rPr lang="en-US" dirty="0"/>
              <a:t>	2021-2027 Selection criteria</a:t>
            </a:r>
          </a:p>
        </p:txBody>
      </p:sp>
      <p:sp>
        <p:nvSpPr>
          <p:cNvPr id="6" name="Subtitle 2"/>
          <p:cNvSpPr txBox="1">
            <a:spLocks/>
          </p:cNvSpPr>
          <p:nvPr/>
        </p:nvSpPr>
        <p:spPr>
          <a:xfrm>
            <a:off x="2702559" y="5492805"/>
            <a:ext cx="8752087" cy="897754"/>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40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en-US" dirty="0">
                <a:solidFill>
                  <a:srgbClr val="4D4D4D"/>
                </a:solidFill>
              </a:rPr>
              <a:t>Jana CHALOUPKOV</a:t>
            </a:r>
            <a:r>
              <a:rPr lang="cs-CZ" dirty="0">
                <a:solidFill>
                  <a:srgbClr val="4D4D4D"/>
                </a:solidFill>
              </a:rPr>
              <a:t>Á</a:t>
            </a:r>
            <a:endParaRPr lang="en-US" dirty="0">
              <a:solidFill>
                <a:srgbClr val="4D4D4D"/>
              </a:solidFill>
            </a:endParaRPr>
          </a:p>
          <a:p>
            <a:pPr algn="r"/>
            <a:endParaRPr lang="en-US" dirty="0">
              <a:solidFill>
                <a:srgbClr val="4D4D4D"/>
              </a:solidFill>
            </a:endParaRPr>
          </a:p>
        </p:txBody>
      </p:sp>
      <p:sp>
        <p:nvSpPr>
          <p:cNvPr id="7" name="Subtitle 2"/>
          <p:cNvSpPr txBox="1">
            <a:spLocks/>
          </p:cNvSpPr>
          <p:nvPr/>
        </p:nvSpPr>
        <p:spPr>
          <a:xfrm>
            <a:off x="1253466" y="3946707"/>
            <a:ext cx="10091468" cy="660068"/>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40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dirty="0">
              <a:solidFill>
                <a:srgbClr val="4D4D4D"/>
              </a:solidFill>
            </a:endParaRPr>
          </a:p>
        </p:txBody>
      </p:sp>
    </p:spTree>
    <p:extLst>
      <p:ext uri="{BB962C8B-B14F-4D97-AF65-F5344CB8AC3E}">
        <p14:creationId xmlns:p14="http://schemas.microsoft.com/office/powerpoint/2010/main" val="1590071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199" y="1359017"/>
            <a:ext cx="10905699" cy="4348512"/>
          </a:xfrm>
        </p:spPr>
        <p:txBody>
          <a:bodyPr/>
          <a:lstStyle/>
          <a:p>
            <a:pPr>
              <a:spcAft>
                <a:spcPts val="600"/>
              </a:spcAft>
            </a:pPr>
            <a:r>
              <a:rPr lang="en-US" sz="2000" dirty="0">
                <a:solidFill>
                  <a:srgbClr val="C00000"/>
                </a:solidFill>
              </a:rPr>
              <a:t>Guiding principles for the selection of operations included already in the </a:t>
            </a:r>
            <a:r>
              <a:rPr lang="en-US" sz="2000" dirty="0" err="1">
                <a:solidFill>
                  <a:srgbClr val="C00000"/>
                </a:solidFill>
              </a:rPr>
              <a:t>programmes</a:t>
            </a:r>
            <a:r>
              <a:rPr lang="en-US" sz="2000" dirty="0">
                <a:solidFill>
                  <a:srgbClr val="C00000"/>
                </a:solidFill>
              </a:rPr>
              <a:t>, including the specific actions to take into account environmental protection requirements, resource efficiency, climate change mitigation and adaptation, disaster resilience and risk prevention and management, in the selection of operations</a:t>
            </a:r>
            <a:r>
              <a:rPr lang="en-US" sz="2000" dirty="0"/>
              <a:t>;</a:t>
            </a:r>
          </a:p>
          <a:p>
            <a:pPr>
              <a:spcAft>
                <a:spcPts val="600"/>
              </a:spcAft>
            </a:pPr>
            <a:r>
              <a:rPr lang="en-US" sz="2000" dirty="0"/>
              <a:t>MC examines and approves methodology and criteria used for selection of operations (except for LAGs)</a:t>
            </a:r>
          </a:p>
          <a:p>
            <a:pPr>
              <a:spcAft>
                <a:spcPts val="600"/>
              </a:spcAft>
            </a:pPr>
            <a:r>
              <a:rPr lang="en-US" sz="2000" dirty="0"/>
              <a:t>Art. 125(3) – MA draw up and, once approved, apply appropriate selection criteria that: </a:t>
            </a:r>
          </a:p>
          <a:p>
            <a:pPr lvl="1">
              <a:spcAft>
                <a:spcPts val="600"/>
              </a:spcAft>
            </a:pPr>
            <a:r>
              <a:rPr lang="en-US" sz="1800" dirty="0"/>
              <a:t>(</a:t>
            </a:r>
            <a:r>
              <a:rPr lang="en-US" sz="1800" dirty="0" err="1"/>
              <a:t>i</a:t>
            </a:r>
            <a:r>
              <a:rPr lang="en-US" sz="1800" dirty="0"/>
              <a:t>) ensure the contribution of operations to the achievement of the SO and PA; </a:t>
            </a:r>
          </a:p>
          <a:p>
            <a:pPr lvl="1">
              <a:spcAft>
                <a:spcPts val="600"/>
              </a:spcAft>
            </a:pPr>
            <a:r>
              <a:rPr lang="en-US" sz="1800" dirty="0"/>
              <a:t>(ii) are non-discriminatory and transparent; </a:t>
            </a:r>
          </a:p>
          <a:p>
            <a:pPr lvl="1">
              <a:spcAft>
                <a:spcPts val="600"/>
              </a:spcAft>
            </a:pPr>
            <a:r>
              <a:rPr lang="en-US" sz="1800" dirty="0"/>
              <a:t>(iii) take into account equality, non-discrimination and sustainable development (Art. 7 and 8);</a:t>
            </a:r>
          </a:p>
          <a:p>
            <a:pPr lvl="1">
              <a:spcAft>
                <a:spcPts val="600"/>
              </a:spcAft>
            </a:pPr>
            <a:r>
              <a:rPr lang="en-US" sz="1800" dirty="0"/>
              <a:t>(b) ensures that a selected operation falls within the scope of the Fund and can be attributed to a category of intervention or</a:t>
            </a:r>
          </a:p>
          <a:p>
            <a:pPr lvl="1">
              <a:spcAft>
                <a:spcPts val="600"/>
              </a:spcAft>
            </a:pPr>
            <a:r>
              <a:rPr lang="en-US" sz="1800" dirty="0"/>
              <a:t>(d) satisfy itself that the beneficiary has the administrative, financial and operational capacity</a:t>
            </a:r>
            <a:endParaRPr lang="es-ES" sz="1800" dirty="0"/>
          </a:p>
        </p:txBody>
      </p:sp>
      <p:sp>
        <p:nvSpPr>
          <p:cNvPr id="3" name="Title 2"/>
          <p:cNvSpPr>
            <a:spLocks noGrp="1"/>
          </p:cNvSpPr>
          <p:nvPr>
            <p:ph type="title"/>
          </p:nvPr>
        </p:nvSpPr>
        <p:spPr>
          <a:xfrm>
            <a:off x="970722" y="482861"/>
            <a:ext cx="10515600" cy="683210"/>
          </a:xfrm>
        </p:spPr>
        <p:txBody>
          <a:bodyPr/>
          <a:lstStyle/>
          <a:p>
            <a:r>
              <a:rPr lang="es-ES" dirty="0"/>
              <a:t>2014-2020 rules</a:t>
            </a:r>
          </a:p>
        </p:txBody>
      </p:sp>
    </p:spTree>
    <p:extLst>
      <p:ext uri="{BB962C8B-B14F-4D97-AF65-F5344CB8AC3E}">
        <p14:creationId xmlns:p14="http://schemas.microsoft.com/office/powerpoint/2010/main" val="14670783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199" y="1308683"/>
            <a:ext cx="10905699" cy="4398846"/>
          </a:xfrm>
        </p:spPr>
        <p:txBody>
          <a:bodyPr/>
          <a:lstStyle/>
          <a:p>
            <a:pPr>
              <a:spcAft>
                <a:spcPts val="600"/>
              </a:spcAft>
            </a:pPr>
            <a:r>
              <a:rPr lang="es-ES" dirty="0" err="1"/>
              <a:t>Article</a:t>
            </a:r>
            <a:r>
              <a:rPr lang="es-ES" dirty="0"/>
              <a:t> 40(2): </a:t>
            </a:r>
          </a:p>
          <a:p>
            <a:pPr lvl="1">
              <a:spcAft>
                <a:spcPts val="600"/>
              </a:spcAft>
            </a:pPr>
            <a:r>
              <a:rPr lang="es-ES" sz="1800" dirty="0"/>
              <a:t>MC </a:t>
            </a:r>
            <a:r>
              <a:rPr lang="es-ES" sz="1800" dirty="0" err="1"/>
              <a:t>approves</a:t>
            </a:r>
            <a:r>
              <a:rPr lang="es-ES" sz="1800" dirty="0"/>
              <a:t> </a:t>
            </a:r>
            <a:r>
              <a:rPr lang="en-GB" sz="1800" dirty="0"/>
              <a:t>the methodology and criteria used for the selection of operations; </a:t>
            </a:r>
          </a:p>
          <a:p>
            <a:pPr lvl="1">
              <a:spcAft>
                <a:spcPts val="600"/>
              </a:spcAft>
            </a:pPr>
            <a:r>
              <a:rPr lang="en-GB" sz="1800" dirty="0">
                <a:solidFill>
                  <a:srgbClr val="00B050"/>
                </a:solidFill>
              </a:rPr>
              <a:t>At the request of the Commission, the methodology and criteria used for the selection of operations, including any changes thereto, </a:t>
            </a:r>
            <a:r>
              <a:rPr lang="en-GB" sz="1800" u="sng" dirty="0">
                <a:solidFill>
                  <a:srgbClr val="00B050"/>
                </a:solidFill>
              </a:rPr>
              <a:t>shall be submitted to the Commission at least 15 working days prior to their submission to the monitoring committee</a:t>
            </a:r>
            <a:endParaRPr lang="es-ES" sz="1800" u="sng" dirty="0">
              <a:solidFill>
                <a:srgbClr val="00B050"/>
              </a:solidFill>
            </a:endParaRPr>
          </a:p>
          <a:p>
            <a:pPr>
              <a:spcAft>
                <a:spcPts val="600"/>
              </a:spcAft>
            </a:pPr>
            <a:r>
              <a:rPr lang="es-ES" dirty="0" err="1"/>
              <a:t>Article</a:t>
            </a:r>
            <a:r>
              <a:rPr lang="es-ES" dirty="0"/>
              <a:t> 73: </a:t>
            </a:r>
          </a:p>
          <a:p>
            <a:pPr lvl="1">
              <a:spcAft>
                <a:spcPts val="600"/>
              </a:spcAft>
            </a:pPr>
            <a:r>
              <a:rPr lang="en-GB" sz="1800" dirty="0"/>
              <a:t>Criteria and procedures which are non‑discriminatory, transparent, ensure accessibility to persons with disabilities, ensure gender equality, and take account of the </a:t>
            </a:r>
            <a:r>
              <a:rPr lang="en-GB" sz="1800" dirty="0">
                <a:solidFill>
                  <a:srgbClr val="00B050"/>
                </a:solidFill>
              </a:rPr>
              <a:t>Charter of Fundamental Rights</a:t>
            </a:r>
            <a:r>
              <a:rPr lang="en-GB" sz="1800" dirty="0"/>
              <a:t>, sustainable development principle and EU environment acquis</a:t>
            </a:r>
          </a:p>
          <a:p>
            <a:pPr lvl="1">
              <a:spcAft>
                <a:spcPts val="600"/>
              </a:spcAft>
            </a:pPr>
            <a:r>
              <a:rPr lang="en-GB" sz="1800" dirty="0"/>
              <a:t>The criteria and procedures shall ensure that the </a:t>
            </a:r>
            <a:r>
              <a:rPr lang="en-GB" sz="1800" dirty="0">
                <a:solidFill>
                  <a:srgbClr val="00B050"/>
                </a:solidFill>
              </a:rPr>
              <a:t>operations to be selected are prioritised with a view to maximising the contribution of Union funding towards the achievement of the objectives of the programme</a:t>
            </a:r>
          </a:p>
          <a:p>
            <a:pPr marL="0" indent="0">
              <a:spcAft>
                <a:spcPts val="600"/>
              </a:spcAft>
              <a:buNone/>
            </a:pPr>
            <a:endParaRPr lang="es-ES" dirty="0"/>
          </a:p>
          <a:p>
            <a:endParaRPr lang="en-GB" dirty="0"/>
          </a:p>
        </p:txBody>
      </p:sp>
      <p:sp>
        <p:nvSpPr>
          <p:cNvPr id="3" name="Title 2"/>
          <p:cNvSpPr>
            <a:spLocks noGrp="1"/>
          </p:cNvSpPr>
          <p:nvPr>
            <p:ph type="title"/>
          </p:nvPr>
        </p:nvSpPr>
        <p:spPr>
          <a:xfrm>
            <a:off x="970722" y="482860"/>
            <a:ext cx="10515600" cy="708377"/>
          </a:xfrm>
        </p:spPr>
        <p:txBody>
          <a:bodyPr/>
          <a:lstStyle/>
          <a:p>
            <a:r>
              <a:rPr lang="en-IE" dirty="0"/>
              <a:t>Selection criteria – new features</a:t>
            </a:r>
            <a:endParaRPr lang="en-GB" dirty="0"/>
          </a:p>
        </p:txBody>
      </p:sp>
    </p:spTree>
    <p:extLst>
      <p:ext uri="{BB962C8B-B14F-4D97-AF65-F5344CB8AC3E}">
        <p14:creationId xmlns:p14="http://schemas.microsoft.com/office/powerpoint/2010/main" val="9037276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753600" y="5915025"/>
            <a:ext cx="2114550" cy="657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Content Placeholder 1"/>
          <p:cNvSpPr>
            <a:spLocks noGrp="1"/>
          </p:cNvSpPr>
          <p:nvPr>
            <p:ph idx="1"/>
          </p:nvPr>
        </p:nvSpPr>
        <p:spPr>
          <a:xfrm>
            <a:off x="838199" y="1191238"/>
            <a:ext cx="10905699" cy="5381012"/>
          </a:xfrm>
        </p:spPr>
        <p:txBody>
          <a:bodyPr/>
          <a:lstStyle/>
          <a:p>
            <a:pPr>
              <a:spcAft>
                <a:spcPts val="600"/>
              </a:spcAft>
            </a:pPr>
            <a:r>
              <a:rPr lang="en-GB" sz="2200" dirty="0"/>
              <a:t>Ensure that selected operations comply with the programme, including consistency with the relevant strategies, as well as provide an effective contribution to the SO;</a:t>
            </a:r>
          </a:p>
          <a:p>
            <a:pPr lvl="1">
              <a:spcAft>
                <a:spcPts val="300"/>
              </a:spcAft>
            </a:pPr>
            <a:r>
              <a:rPr lang="en-GB" sz="1700" dirty="0">
                <a:solidFill>
                  <a:srgbClr val="00B050"/>
                </a:solidFill>
              </a:rPr>
              <a:t>operations which fall within the scope of an enabling condition to be consistent with the corresponding strategies;</a:t>
            </a:r>
          </a:p>
          <a:p>
            <a:pPr lvl="1">
              <a:spcAft>
                <a:spcPts val="300"/>
              </a:spcAft>
            </a:pPr>
            <a:r>
              <a:rPr lang="en-GB" sz="1700" dirty="0">
                <a:solidFill>
                  <a:srgbClr val="00B050"/>
                </a:solidFill>
              </a:rPr>
              <a:t>operations to present the best relationship between the amount of support, the activities undertaken and the achievement of objectives;</a:t>
            </a:r>
          </a:p>
          <a:p>
            <a:pPr lvl="1">
              <a:spcAft>
                <a:spcPts val="300"/>
              </a:spcAft>
            </a:pPr>
            <a:r>
              <a:rPr lang="en-GB" sz="1700" dirty="0"/>
              <a:t>financial sustainability of beneficiary to have the necessary financial resources and mechanisms to cover operation and maintenance costs;</a:t>
            </a:r>
          </a:p>
          <a:p>
            <a:pPr lvl="1">
              <a:spcAft>
                <a:spcPts val="300"/>
              </a:spcAft>
            </a:pPr>
            <a:r>
              <a:rPr lang="en-GB" sz="1700" dirty="0">
                <a:solidFill>
                  <a:srgbClr val="00B050"/>
                </a:solidFill>
              </a:rPr>
              <a:t>EIA (or screening);</a:t>
            </a:r>
          </a:p>
          <a:p>
            <a:pPr lvl="1">
              <a:spcAft>
                <a:spcPts val="300"/>
              </a:spcAft>
            </a:pPr>
            <a:r>
              <a:rPr lang="en-GB" sz="1700" dirty="0"/>
              <a:t>fall within the scope of the Fund concerned and are attributed to a type of intervention;</a:t>
            </a:r>
          </a:p>
          <a:p>
            <a:pPr lvl="1">
              <a:spcAft>
                <a:spcPts val="300"/>
              </a:spcAft>
            </a:pPr>
            <a:r>
              <a:rPr lang="en-GB" sz="1700" dirty="0">
                <a:solidFill>
                  <a:srgbClr val="00B050"/>
                </a:solidFill>
              </a:rPr>
              <a:t>do not include activities which were part of an operation subject to relocation or which would constitute a transfer of a productive activity;</a:t>
            </a:r>
          </a:p>
          <a:p>
            <a:pPr lvl="1">
              <a:spcAft>
                <a:spcPts val="300"/>
              </a:spcAft>
            </a:pPr>
            <a:r>
              <a:rPr lang="en-GB" sz="1700" dirty="0">
                <a:solidFill>
                  <a:srgbClr val="00B050"/>
                </a:solidFill>
              </a:rPr>
              <a:t>operations not directly affected by a reasoned opinion in respect of infringement;</a:t>
            </a:r>
          </a:p>
          <a:p>
            <a:pPr lvl="1">
              <a:spcAft>
                <a:spcPts val="300"/>
              </a:spcAft>
            </a:pPr>
            <a:r>
              <a:rPr lang="en-GB" sz="1700" dirty="0">
                <a:solidFill>
                  <a:srgbClr val="00B050"/>
                </a:solidFill>
              </a:rPr>
              <a:t>climate proofing of investments in infrastructure with lifespan of at least 5 years;</a:t>
            </a:r>
          </a:p>
          <a:p>
            <a:pPr lvl="1">
              <a:spcAft>
                <a:spcPts val="300"/>
              </a:spcAft>
            </a:pPr>
            <a:r>
              <a:rPr lang="en-GB" sz="1700" dirty="0">
                <a:solidFill>
                  <a:srgbClr val="00B050"/>
                </a:solidFill>
              </a:rPr>
              <a:t>PO1: SO1.1 and 1.4 operations shall be consistent with the corresponding smart specialisation strategies</a:t>
            </a:r>
          </a:p>
        </p:txBody>
      </p:sp>
      <p:sp>
        <p:nvSpPr>
          <p:cNvPr id="3" name="Title 2"/>
          <p:cNvSpPr>
            <a:spLocks noGrp="1"/>
          </p:cNvSpPr>
          <p:nvPr>
            <p:ph type="title"/>
          </p:nvPr>
        </p:nvSpPr>
        <p:spPr>
          <a:xfrm>
            <a:off x="970722" y="482861"/>
            <a:ext cx="10515600" cy="708378"/>
          </a:xfrm>
        </p:spPr>
        <p:txBody>
          <a:bodyPr/>
          <a:lstStyle/>
          <a:p>
            <a:r>
              <a:rPr lang="es-ES" dirty="0" err="1"/>
              <a:t>Selection</a:t>
            </a:r>
            <a:r>
              <a:rPr lang="es-ES" dirty="0"/>
              <a:t> </a:t>
            </a:r>
            <a:r>
              <a:rPr lang="es-ES" dirty="0" err="1"/>
              <a:t>criteria</a:t>
            </a:r>
            <a:r>
              <a:rPr lang="es-ES" dirty="0"/>
              <a:t> – new </a:t>
            </a:r>
            <a:r>
              <a:rPr lang="es-ES" dirty="0" err="1"/>
              <a:t>features</a:t>
            </a:r>
            <a:endParaRPr lang="en-GB" dirty="0"/>
          </a:p>
        </p:txBody>
      </p:sp>
    </p:spTree>
    <p:extLst>
      <p:ext uri="{BB962C8B-B14F-4D97-AF65-F5344CB8AC3E}">
        <p14:creationId xmlns:p14="http://schemas.microsoft.com/office/powerpoint/2010/main" val="3939456243"/>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558127D3D85943499268624A7EA09672" ma:contentTypeVersion="6" ma:contentTypeDescription="Vytvoří nový dokument" ma:contentTypeScope="" ma:versionID="03f7e624621e2a8467862a5cdddf5d28">
  <xsd:schema xmlns:xsd="http://www.w3.org/2001/XMLSchema" xmlns:xs="http://www.w3.org/2001/XMLSchema" xmlns:p="http://schemas.microsoft.com/office/2006/metadata/properties" xmlns:ns2="d7c3b205-3d44-413b-9182-14c00dd29cd3" xmlns:ns3="485ab4be-1c84-4ffe-a376-8eb6bbbe07bd" targetNamespace="http://schemas.microsoft.com/office/2006/metadata/properties" ma:root="true" ma:fieldsID="27dec41a435f9cb8b58f31688801d924" ns2:_="" ns3:_="">
    <xsd:import namespace="d7c3b205-3d44-413b-9182-14c00dd29cd3"/>
    <xsd:import namespace="485ab4be-1c84-4ffe-a376-8eb6bbbe07b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7c3b205-3d44-413b-9182-14c00dd29cd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85ab4be-1c84-4ffe-a376-8eb6bbbe07bd" elementFormDefault="qualified">
    <xsd:import namespace="http://schemas.microsoft.com/office/2006/documentManagement/types"/>
    <xsd:import namespace="http://schemas.microsoft.com/office/infopath/2007/PartnerControls"/>
    <xsd:element name="SharedWithUsers" ma:index="12"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dílené s podrobnostm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2B7DA7D-6639-4E2F-8C46-60F9DB6C517E}">
  <ds:schemaRefs>
    <ds:schemaRef ds:uri="http://schemas.microsoft.com/sharepoint/v3/contenttype/forms"/>
  </ds:schemaRefs>
</ds:datastoreItem>
</file>

<file path=customXml/itemProps2.xml><?xml version="1.0" encoding="utf-8"?>
<ds:datastoreItem xmlns:ds="http://schemas.openxmlformats.org/officeDocument/2006/customXml" ds:itemID="{E4275A83-6B8C-4444-8315-3FC170344572}"/>
</file>

<file path=customXml/itemProps3.xml><?xml version="1.0" encoding="utf-8"?>
<ds:datastoreItem xmlns:ds="http://schemas.openxmlformats.org/officeDocument/2006/customXml" ds:itemID="{933D4379-F1EC-47DC-8218-124CB3CCC3B0}">
  <ds:schemaRef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bf5373a9-3ae6-4627-894d-852f27c3d4f0"/>
    <ds:schemaRef ds:uri="http://purl.org/dc/terms/"/>
    <ds:schemaRef ds:uri="http://schemas.microsoft.com/office/infopath/2007/PartnerControls"/>
    <ds:schemaRef ds:uri="3b32b93a-a41f-449a-9492-9bc9f41ec6d7"/>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blank</Template>
  <TotalTime>308</TotalTime>
  <Words>867</Words>
  <Application>Microsoft Office PowerPoint</Application>
  <PresentationFormat>Widescreen</PresentationFormat>
  <Paragraphs>66</Paragraphs>
  <Slides>11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PowerPoint Presentation</vt:lpstr>
      <vt:lpstr>PowerPoint Presentation</vt:lpstr>
      <vt:lpstr>1.  2021-2027: monitoring committee</vt:lpstr>
      <vt:lpstr>Regulatory references</vt:lpstr>
      <vt:lpstr>Regulatory functions of the monitoring committee</vt:lpstr>
      <vt:lpstr>2.  2021-2027 Selection criteria</vt:lpstr>
      <vt:lpstr>2014-2020 rules</vt:lpstr>
      <vt:lpstr>Selection criteria – new features</vt:lpstr>
      <vt:lpstr>Selection criteria – new features</vt:lpstr>
      <vt:lpstr>Selection criteria – new features</vt:lpstr>
      <vt:lpstr>Thank you </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TCHAVDAROVA Monika (REGIO)</dc:creator>
  <cp:lastModifiedBy>CHALOUPKOVA Jana (REGIO)</cp:lastModifiedBy>
  <cp:revision>79</cp:revision>
  <dcterms:created xsi:type="dcterms:W3CDTF">2021-03-02T10:57:46Z</dcterms:created>
  <dcterms:modified xsi:type="dcterms:W3CDTF">2022-07-05T17:13:31Z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0x010100558127D3D85943499268624A7EA09672</vt:lpwstr>
  </property>
  <property fmtid="{D5CDD505-2E9C-101B-9397-08002B2CF9AE}" pid="3" name="MSIP_Label_6bd9ddd1-4d20-43f6-abfa-fc3c07406f94_Enabled">
    <vt:lpwstr>true</vt:lpwstr>
  </property>
  <property fmtid="{D5CDD505-2E9C-101B-9397-08002B2CF9AE}" pid="4" name="MSIP_Label_6bd9ddd1-4d20-43f6-abfa-fc3c07406f94_SetDate">
    <vt:lpwstr>2022-06-21T18:18:33Z</vt:lpwstr>
  </property>
  <property fmtid="{D5CDD505-2E9C-101B-9397-08002B2CF9AE}" pid="5" name="MSIP_Label_6bd9ddd1-4d20-43f6-abfa-fc3c07406f94_Method">
    <vt:lpwstr>Standard</vt:lpwstr>
  </property>
  <property fmtid="{D5CDD505-2E9C-101B-9397-08002B2CF9AE}" pid="6" name="MSIP_Label_6bd9ddd1-4d20-43f6-abfa-fc3c07406f94_Name">
    <vt:lpwstr>Commission Use</vt:lpwstr>
  </property>
  <property fmtid="{D5CDD505-2E9C-101B-9397-08002B2CF9AE}" pid="7" name="MSIP_Label_6bd9ddd1-4d20-43f6-abfa-fc3c07406f94_SiteId">
    <vt:lpwstr>b24c8b06-522c-46fe-9080-70926f8dddb1</vt:lpwstr>
  </property>
  <property fmtid="{D5CDD505-2E9C-101B-9397-08002B2CF9AE}" pid="8" name="MSIP_Label_6bd9ddd1-4d20-43f6-abfa-fc3c07406f94_ActionId">
    <vt:lpwstr>7de39cd6-2ede-4673-8b7a-bab4e1987bf7</vt:lpwstr>
  </property>
  <property fmtid="{D5CDD505-2E9C-101B-9397-08002B2CF9AE}" pid="9" name="MSIP_Label_6bd9ddd1-4d20-43f6-abfa-fc3c07406f94_ContentBits">
    <vt:lpwstr>0</vt:lpwstr>
  </property>
</Properties>
</file>