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4"/>
  </p:sldMasterIdLst>
  <p:notesMasterIdLst>
    <p:notesMasterId r:id="rId54"/>
  </p:notesMasterIdLst>
  <p:handoutMasterIdLst>
    <p:handoutMasterId r:id="rId55"/>
  </p:handoutMasterIdLst>
  <p:sldIdLst>
    <p:sldId id="256" r:id="rId5"/>
    <p:sldId id="257" r:id="rId6"/>
    <p:sldId id="258" r:id="rId7"/>
    <p:sldId id="370" r:id="rId8"/>
    <p:sldId id="406" r:id="rId9"/>
    <p:sldId id="407" r:id="rId10"/>
    <p:sldId id="457" r:id="rId11"/>
    <p:sldId id="412" r:id="rId12"/>
    <p:sldId id="432" r:id="rId13"/>
    <p:sldId id="435" r:id="rId14"/>
    <p:sldId id="441" r:id="rId15"/>
    <p:sldId id="448" r:id="rId16"/>
    <p:sldId id="433" r:id="rId17"/>
    <p:sldId id="434" r:id="rId18"/>
    <p:sldId id="451" r:id="rId19"/>
    <p:sldId id="414" r:id="rId20"/>
    <p:sldId id="443" r:id="rId21"/>
    <p:sldId id="444" r:id="rId22"/>
    <p:sldId id="440" r:id="rId23"/>
    <p:sldId id="437" r:id="rId24"/>
    <p:sldId id="438" r:id="rId25"/>
    <p:sldId id="445" r:id="rId26"/>
    <p:sldId id="423" r:id="rId27"/>
    <p:sldId id="424" r:id="rId28"/>
    <p:sldId id="446" r:id="rId29"/>
    <p:sldId id="452" r:id="rId30"/>
    <p:sldId id="408" r:id="rId31"/>
    <p:sldId id="415" r:id="rId32"/>
    <p:sldId id="416" r:id="rId33"/>
    <p:sldId id="417" r:id="rId34"/>
    <p:sldId id="418" r:id="rId35"/>
    <p:sldId id="419" r:id="rId36"/>
    <p:sldId id="420" r:id="rId37"/>
    <p:sldId id="421" r:id="rId38"/>
    <p:sldId id="409" r:id="rId39"/>
    <p:sldId id="422" r:id="rId40"/>
    <p:sldId id="425" r:id="rId41"/>
    <p:sldId id="455" r:id="rId42"/>
    <p:sldId id="426" r:id="rId43"/>
    <p:sldId id="427" r:id="rId44"/>
    <p:sldId id="453" r:id="rId45"/>
    <p:sldId id="454" r:id="rId46"/>
    <p:sldId id="458" r:id="rId47"/>
    <p:sldId id="459" r:id="rId48"/>
    <p:sldId id="428" r:id="rId49"/>
    <p:sldId id="429" r:id="rId50"/>
    <p:sldId id="410" r:id="rId51"/>
    <p:sldId id="411" r:id="rId52"/>
    <p:sldId id="450" r:id="rId53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1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9" name="Binhacková Ilona" initials="BI" lastIdx="3" clrIdx="9">
    <p:extLst>
      <p:ext uri="{19B8F6BF-5375-455C-9EA6-DF929625EA0E}">
        <p15:presenceInfo xmlns:p15="http://schemas.microsoft.com/office/powerpoint/2012/main" userId="S::ilona.binhackova@mmr.cz::16dc9b86-2839-42cb-90ba-5e22bfbb328f" providerId="AD"/>
      </p:ext>
    </p:extLst>
  </p:cmAuthor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000099"/>
    <a:srgbClr val="6893C6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CAE706-4E8C-0225-C6B4-E36CDC3D5BB0}" v="47" dt="2022-06-27T10:40:30.280"/>
    <p1510:client id="{42FBFB98-86AA-0E05-96C3-CA1F9F20BDBA}" v="14" dt="2022-06-27T17:01:43.083"/>
    <p1510:client id="{7E37E3C7-E0A2-C9A3-9DCD-7FB6D9F30682}" v="1" dt="2022-06-28T07:10:00.425"/>
    <p1510:client id="{9BB5CD0E-54D5-99A7-DAA2-5809EB6CED42}" v="806" dt="2022-06-27T12:28:47.829"/>
    <p1510:client id="{F8197194-F824-4E6F-9431-AB6E5D1BB8B0}" v="206" dt="2022-06-28T08:09:14.0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7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microsoft.com/office/2016/11/relationships/changesInfo" Target="changesInfos/changesInfo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62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řínek Jiří" userId="S::jiri.korinek@mmr.cz::38144f8e-3e0c-4dde-bf5e-a7dd982c2475" providerId="AD" clId="Web-{16CAE706-4E8C-0225-C6B4-E36CDC3D5BB0}"/>
    <pc:docChg chg="modSld">
      <pc:chgData name="Kořínek Jiří" userId="S::jiri.korinek@mmr.cz::38144f8e-3e0c-4dde-bf5e-a7dd982c2475" providerId="AD" clId="Web-{16CAE706-4E8C-0225-C6B4-E36CDC3D5BB0}" dt="2022-06-27T10:40:30.280" v="44" actId="20577"/>
      <pc:docMkLst>
        <pc:docMk/>
      </pc:docMkLst>
      <pc:sldChg chg="modSp">
        <pc:chgData name="Kořínek Jiří" userId="S::jiri.korinek@mmr.cz::38144f8e-3e0c-4dde-bf5e-a7dd982c2475" providerId="AD" clId="Web-{16CAE706-4E8C-0225-C6B4-E36CDC3D5BB0}" dt="2022-06-27T10:24:50.218" v="12" actId="20577"/>
        <pc:sldMkLst>
          <pc:docMk/>
          <pc:sldMk cId="2268603582" sldId="440"/>
        </pc:sldMkLst>
        <pc:spChg chg="mod">
          <ac:chgData name="Kořínek Jiří" userId="S::jiri.korinek@mmr.cz::38144f8e-3e0c-4dde-bf5e-a7dd982c2475" providerId="AD" clId="Web-{16CAE706-4E8C-0225-C6B4-E36CDC3D5BB0}" dt="2022-06-27T10:24:50.218" v="12" actId="20577"/>
          <ac:spMkLst>
            <pc:docMk/>
            <pc:sldMk cId="2268603582" sldId="440"/>
            <ac:spMk id="2" creationId="{B98444F0-1B0A-4086-BA7E-B3EBE81E9B79}"/>
          </ac:spMkLst>
        </pc:spChg>
      </pc:sldChg>
      <pc:sldChg chg="modSp">
        <pc:chgData name="Kořínek Jiří" userId="S::jiri.korinek@mmr.cz::38144f8e-3e0c-4dde-bf5e-a7dd982c2475" providerId="AD" clId="Web-{16CAE706-4E8C-0225-C6B4-E36CDC3D5BB0}" dt="2022-06-27T10:25:25.454" v="16" actId="20577"/>
        <pc:sldMkLst>
          <pc:docMk/>
          <pc:sldMk cId="2662485290" sldId="445"/>
        </pc:sldMkLst>
        <pc:spChg chg="mod">
          <ac:chgData name="Kořínek Jiří" userId="S::jiri.korinek@mmr.cz::38144f8e-3e0c-4dde-bf5e-a7dd982c2475" providerId="AD" clId="Web-{16CAE706-4E8C-0225-C6B4-E36CDC3D5BB0}" dt="2022-06-27T10:25:25.454" v="16" actId="20577"/>
          <ac:spMkLst>
            <pc:docMk/>
            <pc:sldMk cId="2662485290" sldId="445"/>
            <ac:spMk id="2" creationId="{D728D90C-D172-DC89-42A6-C63638EE67AA}"/>
          </ac:spMkLst>
        </pc:spChg>
      </pc:sldChg>
      <pc:sldChg chg="modSp">
        <pc:chgData name="Kořínek Jiří" userId="S::jiri.korinek@mmr.cz::38144f8e-3e0c-4dde-bf5e-a7dd982c2475" providerId="AD" clId="Web-{16CAE706-4E8C-0225-C6B4-E36CDC3D5BB0}" dt="2022-06-27T10:40:30.280" v="44" actId="20577"/>
        <pc:sldMkLst>
          <pc:docMk/>
          <pc:sldMk cId="588727122" sldId="448"/>
        </pc:sldMkLst>
        <pc:spChg chg="mod">
          <ac:chgData name="Kořínek Jiří" userId="S::jiri.korinek@mmr.cz::38144f8e-3e0c-4dde-bf5e-a7dd982c2475" providerId="AD" clId="Web-{16CAE706-4E8C-0225-C6B4-E36CDC3D5BB0}" dt="2022-06-27T10:40:30.280" v="44" actId="20577"/>
          <ac:spMkLst>
            <pc:docMk/>
            <pc:sldMk cId="588727122" sldId="448"/>
            <ac:spMk id="2" creationId="{B40AAE29-D32B-490E-AB92-9501E586358C}"/>
          </ac:spMkLst>
        </pc:spChg>
      </pc:sldChg>
      <pc:sldChg chg="mod modShow">
        <pc:chgData name="Kořínek Jiří" userId="S::jiri.korinek@mmr.cz::38144f8e-3e0c-4dde-bf5e-a7dd982c2475" providerId="AD" clId="Web-{16CAE706-4E8C-0225-C6B4-E36CDC3D5BB0}" dt="2022-06-27T10:39:41.372" v="36"/>
        <pc:sldMkLst>
          <pc:docMk/>
          <pc:sldMk cId="718359497" sldId="449"/>
        </pc:sldMkLst>
      </pc:sldChg>
      <pc:sldChg chg="modSp">
        <pc:chgData name="Kořínek Jiří" userId="S::jiri.korinek@mmr.cz::38144f8e-3e0c-4dde-bf5e-a7dd982c2475" providerId="AD" clId="Web-{16CAE706-4E8C-0225-C6B4-E36CDC3D5BB0}" dt="2022-06-27T10:27:52.568" v="23"/>
        <pc:sldMkLst>
          <pc:docMk/>
          <pc:sldMk cId="1213892882" sldId="454"/>
        </pc:sldMkLst>
        <pc:graphicFrameChg chg="mod modGraphic">
          <ac:chgData name="Kořínek Jiří" userId="S::jiri.korinek@mmr.cz::38144f8e-3e0c-4dde-bf5e-a7dd982c2475" providerId="AD" clId="Web-{16CAE706-4E8C-0225-C6B4-E36CDC3D5BB0}" dt="2022-06-27T10:27:52.568" v="23"/>
          <ac:graphicFrameMkLst>
            <pc:docMk/>
            <pc:sldMk cId="1213892882" sldId="454"/>
            <ac:graphicFrameMk id="5" creationId="{1561FC65-D00F-0C7B-F5D6-DDD5826DD3F0}"/>
          </ac:graphicFrameMkLst>
        </pc:graphicFrameChg>
      </pc:sldChg>
      <pc:sldChg chg="modSp">
        <pc:chgData name="Kořínek Jiří" userId="S::jiri.korinek@mmr.cz::38144f8e-3e0c-4dde-bf5e-a7dd982c2475" providerId="AD" clId="Web-{16CAE706-4E8C-0225-C6B4-E36CDC3D5BB0}" dt="2022-06-27T10:28:00.427" v="30"/>
        <pc:sldMkLst>
          <pc:docMk/>
          <pc:sldMk cId="3620238656" sldId="458"/>
        </pc:sldMkLst>
        <pc:graphicFrameChg chg="mod modGraphic">
          <ac:chgData name="Kořínek Jiří" userId="S::jiri.korinek@mmr.cz::38144f8e-3e0c-4dde-bf5e-a7dd982c2475" providerId="AD" clId="Web-{16CAE706-4E8C-0225-C6B4-E36CDC3D5BB0}" dt="2022-06-27T10:28:00.427" v="30"/>
          <ac:graphicFrameMkLst>
            <pc:docMk/>
            <pc:sldMk cId="3620238656" sldId="458"/>
            <ac:graphicFrameMk id="5" creationId="{1561FC65-D00F-0C7B-F5D6-DDD5826DD3F0}"/>
          </ac:graphicFrameMkLst>
        </pc:graphicFrameChg>
      </pc:sldChg>
      <pc:sldChg chg="modSp">
        <pc:chgData name="Kořínek Jiří" userId="S::jiri.korinek@mmr.cz::38144f8e-3e0c-4dde-bf5e-a7dd982c2475" providerId="AD" clId="Web-{16CAE706-4E8C-0225-C6B4-E36CDC3D5BB0}" dt="2022-06-27T10:28:16.740" v="35"/>
        <pc:sldMkLst>
          <pc:docMk/>
          <pc:sldMk cId="3016542537" sldId="459"/>
        </pc:sldMkLst>
        <pc:graphicFrameChg chg="mod modGraphic">
          <ac:chgData name="Kořínek Jiří" userId="S::jiri.korinek@mmr.cz::38144f8e-3e0c-4dde-bf5e-a7dd982c2475" providerId="AD" clId="Web-{16CAE706-4E8C-0225-C6B4-E36CDC3D5BB0}" dt="2022-06-27T10:28:16.740" v="35"/>
          <ac:graphicFrameMkLst>
            <pc:docMk/>
            <pc:sldMk cId="3016542537" sldId="459"/>
            <ac:graphicFrameMk id="5" creationId="{1561FC65-D00F-0C7B-F5D6-DDD5826DD3F0}"/>
          </ac:graphicFrameMkLst>
        </pc:graphicFrameChg>
      </pc:sldChg>
    </pc:docChg>
  </pc:docChgLst>
  <pc:docChgLst>
    <pc:chgData name="Kořínek Jiří" userId="S::jiri.korinek@mmr.cz::38144f8e-3e0c-4dde-bf5e-a7dd982c2475" providerId="AD" clId="Web-{7E37E3C7-E0A2-C9A3-9DCD-7FB6D9F30682}"/>
    <pc:docChg chg="delSld">
      <pc:chgData name="Kořínek Jiří" userId="S::jiri.korinek@mmr.cz::38144f8e-3e0c-4dde-bf5e-a7dd982c2475" providerId="AD" clId="Web-{7E37E3C7-E0A2-C9A3-9DCD-7FB6D9F30682}" dt="2022-06-28T07:10:00.425" v="0"/>
      <pc:docMkLst>
        <pc:docMk/>
      </pc:docMkLst>
      <pc:sldChg chg="del">
        <pc:chgData name="Kořínek Jiří" userId="S::jiri.korinek@mmr.cz::38144f8e-3e0c-4dde-bf5e-a7dd982c2475" providerId="AD" clId="Web-{7E37E3C7-E0A2-C9A3-9DCD-7FB6D9F30682}" dt="2022-06-28T07:10:00.425" v="0"/>
        <pc:sldMkLst>
          <pc:docMk/>
          <pc:sldMk cId="718359497" sldId="449"/>
        </pc:sldMkLst>
      </pc:sldChg>
    </pc:docChg>
  </pc:docChgLst>
  <pc:docChgLst>
    <pc:chgData name="Hladíková Ivana" userId="S::ivana.hladikova@mmr.cz::1ec3e6f6-9dd8-4e48-bac3-1b4c8adac3ae" providerId="AD" clId="Web-{9BB5CD0E-54D5-99A7-DAA2-5809EB6CED42}"/>
    <pc:docChg chg="addSld modSld">
      <pc:chgData name="Hladíková Ivana" userId="S::ivana.hladikova@mmr.cz::1ec3e6f6-9dd8-4e48-bac3-1b4c8adac3ae" providerId="AD" clId="Web-{9BB5CD0E-54D5-99A7-DAA2-5809EB6CED42}" dt="2022-06-27T12:27:01.169" v="737"/>
      <pc:docMkLst>
        <pc:docMk/>
      </pc:docMkLst>
      <pc:sldChg chg="modSp">
        <pc:chgData name="Hladíková Ivana" userId="S::ivana.hladikova@mmr.cz::1ec3e6f6-9dd8-4e48-bac3-1b4c8adac3ae" providerId="AD" clId="Web-{9BB5CD0E-54D5-99A7-DAA2-5809EB6CED42}" dt="2022-06-27T09:51:54.934" v="608" actId="20577"/>
        <pc:sldMkLst>
          <pc:docMk/>
          <pc:sldMk cId="2617471561" sldId="427"/>
        </pc:sldMkLst>
        <pc:spChg chg="mod">
          <ac:chgData name="Hladíková Ivana" userId="S::ivana.hladikova@mmr.cz::1ec3e6f6-9dd8-4e48-bac3-1b4c8adac3ae" providerId="AD" clId="Web-{9BB5CD0E-54D5-99A7-DAA2-5809EB6CED42}" dt="2022-06-27T09:51:54.934" v="608" actId="20577"/>
          <ac:spMkLst>
            <pc:docMk/>
            <pc:sldMk cId="2617471561" sldId="427"/>
            <ac:spMk id="2" creationId="{2A7DB295-05E5-4FF4-B4F2-BB835DC38190}"/>
          </ac:spMkLst>
        </pc:spChg>
      </pc:sldChg>
      <pc:sldChg chg="modSp">
        <pc:chgData name="Hladíková Ivana" userId="S::ivana.hladikova@mmr.cz::1ec3e6f6-9dd8-4e48-bac3-1b4c8adac3ae" providerId="AD" clId="Web-{9BB5CD0E-54D5-99A7-DAA2-5809EB6CED42}" dt="2022-06-27T12:27:01.169" v="737"/>
        <pc:sldMkLst>
          <pc:docMk/>
          <pc:sldMk cId="2412230928" sldId="444"/>
        </pc:sldMkLst>
        <pc:graphicFrameChg chg="mod modGraphic">
          <ac:chgData name="Hladíková Ivana" userId="S::ivana.hladikova@mmr.cz::1ec3e6f6-9dd8-4e48-bac3-1b4c8adac3ae" providerId="AD" clId="Web-{9BB5CD0E-54D5-99A7-DAA2-5809EB6CED42}" dt="2022-06-27T12:27:01.169" v="737"/>
          <ac:graphicFrameMkLst>
            <pc:docMk/>
            <pc:sldMk cId="2412230928" sldId="444"/>
            <ac:graphicFrameMk id="4" creationId="{5F68E2A5-1573-4FE5-B84E-DFADB15AA937}"/>
          </ac:graphicFrameMkLst>
        </pc:graphicFrameChg>
      </pc:sldChg>
      <pc:sldChg chg="modSp">
        <pc:chgData name="Hladíková Ivana" userId="S::ivana.hladikova@mmr.cz::1ec3e6f6-9dd8-4e48-bac3-1b4c8adac3ae" providerId="AD" clId="Web-{9BB5CD0E-54D5-99A7-DAA2-5809EB6CED42}" dt="2022-06-27T09:38:56.820" v="570"/>
        <pc:sldMkLst>
          <pc:docMk/>
          <pc:sldMk cId="632106402" sldId="453"/>
        </pc:sldMkLst>
        <pc:graphicFrameChg chg="mod modGraphic">
          <ac:chgData name="Hladíková Ivana" userId="S::ivana.hladikova@mmr.cz::1ec3e6f6-9dd8-4e48-bac3-1b4c8adac3ae" providerId="AD" clId="Web-{9BB5CD0E-54D5-99A7-DAA2-5809EB6CED42}" dt="2022-06-27T09:38:56.820" v="570"/>
          <ac:graphicFrameMkLst>
            <pc:docMk/>
            <pc:sldMk cId="632106402" sldId="453"/>
            <ac:graphicFrameMk id="5" creationId="{E2D127F3-B64D-B1B9-DAC6-AE46AF434381}"/>
          </ac:graphicFrameMkLst>
        </pc:graphicFrameChg>
      </pc:sldChg>
      <pc:sldChg chg="modSp">
        <pc:chgData name="Hladíková Ivana" userId="S::ivana.hladikova@mmr.cz::1ec3e6f6-9dd8-4e48-bac3-1b4c8adac3ae" providerId="AD" clId="Web-{9BB5CD0E-54D5-99A7-DAA2-5809EB6CED42}" dt="2022-06-27T10:46:19.646" v="615"/>
        <pc:sldMkLst>
          <pc:docMk/>
          <pc:sldMk cId="1213892882" sldId="454"/>
        </pc:sldMkLst>
        <pc:graphicFrameChg chg="mod modGraphic">
          <ac:chgData name="Hladíková Ivana" userId="S::ivana.hladikova@mmr.cz::1ec3e6f6-9dd8-4e48-bac3-1b4c8adac3ae" providerId="AD" clId="Web-{9BB5CD0E-54D5-99A7-DAA2-5809EB6CED42}" dt="2022-06-27T10:46:19.646" v="615"/>
          <ac:graphicFrameMkLst>
            <pc:docMk/>
            <pc:sldMk cId="1213892882" sldId="454"/>
            <ac:graphicFrameMk id="5" creationId="{1561FC65-D00F-0C7B-F5D6-DDD5826DD3F0}"/>
          </ac:graphicFrameMkLst>
        </pc:graphicFrameChg>
      </pc:sldChg>
      <pc:sldChg chg="modSp add replId">
        <pc:chgData name="Hladíková Ivana" userId="S::ivana.hladikova@mmr.cz::1ec3e6f6-9dd8-4e48-bac3-1b4c8adac3ae" providerId="AD" clId="Web-{9BB5CD0E-54D5-99A7-DAA2-5809EB6CED42}" dt="2022-06-27T10:47:08.819" v="621"/>
        <pc:sldMkLst>
          <pc:docMk/>
          <pc:sldMk cId="3620238656" sldId="458"/>
        </pc:sldMkLst>
        <pc:graphicFrameChg chg="mod modGraphic">
          <ac:chgData name="Hladíková Ivana" userId="S::ivana.hladikova@mmr.cz::1ec3e6f6-9dd8-4e48-bac3-1b4c8adac3ae" providerId="AD" clId="Web-{9BB5CD0E-54D5-99A7-DAA2-5809EB6CED42}" dt="2022-06-27T10:47:08.819" v="621"/>
          <ac:graphicFrameMkLst>
            <pc:docMk/>
            <pc:sldMk cId="3620238656" sldId="458"/>
            <ac:graphicFrameMk id="5" creationId="{1561FC65-D00F-0C7B-F5D6-DDD5826DD3F0}"/>
          </ac:graphicFrameMkLst>
        </pc:graphicFrameChg>
      </pc:sldChg>
      <pc:sldChg chg="modSp add replId">
        <pc:chgData name="Hladíková Ivana" userId="S::ivana.hladikova@mmr.cz::1ec3e6f6-9dd8-4e48-bac3-1b4c8adac3ae" providerId="AD" clId="Web-{9BB5CD0E-54D5-99A7-DAA2-5809EB6CED42}" dt="2022-06-27T11:22:42.376" v="717"/>
        <pc:sldMkLst>
          <pc:docMk/>
          <pc:sldMk cId="3016542537" sldId="459"/>
        </pc:sldMkLst>
        <pc:graphicFrameChg chg="mod modGraphic">
          <ac:chgData name="Hladíková Ivana" userId="S::ivana.hladikova@mmr.cz::1ec3e6f6-9dd8-4e48-bac3-1b4c8adac3ae" providerId="AD" clId="Web-{9BB5CD0E-54D5-99A7-DAA2-5809EB6CED42}" dt="2022-06-27T11:22:42.376" v="717"/>
          <ac:graphicFrameMkLst>
            <pc:docMk/>
            <pc:sldMk cId="3016542537" sldId="459"/>
            <ac:graphicFrameMk id="5" creationId="{1561FC65-D00F-0C7B-F5D6-DDD5826DD3F0}"/>
          </ac:graphicFrameMkLst>
        </pc:graphicFrameChg>
      </pc:sldChg>
    </pc:docChg>
  </pc:docChgLst>
  <pc:docChgLst>
    <pc:chgData name="Hladíková Ivana" userId="S::ivana.hladikova@mmr.cz::1ec3e6f6-9dd8-4e48-bac3-1b4c8adac3ae" providerId="AD" clId="Web-{42FBFB98-86AA-0E05-96C3-CA1F9F20BDBA}"/>
    <pc:docChg chg="modSld">
      <pc:chgData name="Hladíková Ivana" userId="S::ivana.hladikova@mmr.cz::1ec3e6f6-9dd8-4e48-bac3-1b4c8adac3ae" providerId="AD" clId="Web-{42FBFB98-86AA-0E05-96C3-CA1F9F20BDBA}" dt="2022-06-27T17:01:40.099" v="11"/>
      <pc:docMkLst>
        <pc:docMk/>
      </pc:docMkLst>
      <pc:sldChg chg="modSp">
        <pc:chgData name="Hladíková Ivana" userId="S::ivana.hladikova@mmr.cz::1ec3e6f6-9dd8-4e48-bac3-1b4c8adac3ae" providerId="AD" clId="Web-{42FBFB98-86AA-0E05-96C3-CA1F9F20BDBA}" dt="2022-06-27T17:01:40.099" v="11"/>
        <pc:sldMkLst>
          <pc:docMk/>
          <pc:sldMk cId="1213892882" sldId="454"/>
        </pc:sldMkLst>
        <pc:graphicFrameChg chg="mod modGraphic">
          <ac:chgData name="Hladíková Ivana" userId="S::ivana.hladikova@mmr.cz::1ec3e6f6-9dd8-4e48-bac3-1b4c8adac3ae" providerId="AD" clId="Web-{42FBFB98-86AA-0E05-96C3-CA1F9F20BDBA}" dt="2022-06-27T17:01:40.099" v="11"/>
          <ac:graphicFrameMkLst>
            <pc:docMk/>
            <pc:sldMk cId="1213892882" sldId="454"/>
            <ac:graphicFrameMk id="5" creationId="{1561FC65-D00F-0C7B-F5D6-DDD5826DD3F0}"/>
          </ac:graphicFrameMkLst>
        </pc:graphicFrameChg>
      </pc:sldChg>
    </pc:docChg>
  </pc:docChgLst>
  <pc:docChgLst>
    <pc:chgData name="Kořínek Jiří" userId="38144f8e-3e0c-4dde-bf5e-a7dd982c2475" providerId="ADAL" clId="{F8197194-F824-4E6F-9431-AB6E5D1BB8B0}"/>
    <pc:docChg chg="modSld sldOrd">
      <pc:chgData name="Kořínek Jiří" userId="38144f8e-3e0c-4dde-bf5e-a7dd982c2475" providerId="ADAL" clId="{F8197194-F824-4E6F-9431-AB6E5D1BB8B0}" dt="2022-06-28T08:09:56.848" v="28" actId="20577"/>
      <pc:docMkLst>
        <pc:docMk/>
      </pc:docMkLst>
      <pc:sldChg chg="ord">
        <pc:chgData name="Kořínek Jiří" userId="38144f8e-3e0c-4dde-bf5e-a7dd982c2475" providerId="ADAL" clId="{F8197194-F824-4E6F-9431-AB6E5D1BB8B0}" dt="2022-06-28T08:09:14.053" v="1"/>
        <pc:sldMkLst>
          <pc:docMk/>
          <pc:sldMk cId="1897236102" sldId="423"/>
        </pc:sldMkLst>
      </pc:sldChg>
      <pc:sldChg chg="modSp ord">
        <pc:chgData name="Kořínek Jiří" userId="38144f8e-3e0c-4dde-bf5e-a7dd982c2475" providerId="ADAL" clId="{F8197194-F824-4E6F-9431-AB6E5D1BB8B0}" dt="2022-06-28T08:09:56.848" v="28" actId="20577"/>
        <pc:sldMkLst>
          <pc:docMk/>
          <pc:sldMk cId="1006006798" sldId="424"/>
        </pc:sldMkLst>
        <pc:spChg chg="mod">
          <ac:chgData name="Kořínek Jiří" userId="38144f8e-3e0c-4dde-bf5e-a7dd982c2475" providerId="ADAL" clId="{F8197194-F824-4E6F-9431-AB6E5D1BB8B0}" dt="2022-06-28T08:09:56.848" v="28" actId="20577"/>
          <ac:spMkLst>
            <pc:docMk/>
            <pc:sldMk cId="1006006798" sldId="424"/>
            <ac:spMk id="2" creationId="{EE2DB5E3-5E6E-AAC0-56B0-E0A52C7FE1DE}"/>
          </ac:spMkLst>
        </pc:spChg>
        <pc:spChg chg="mod">
          <ac:chgData name="Kořínek Jiří" userId="38144f8e-3e0c-4dde-bf5e-a7dd982c2475" providerId="ADAL" clId="{F8197194-F824-4E6F-9431-AB6E5D1BB8B0}" dt="2022-06-28T08:09:49.952" v="19" actId="20577"/>
          <ac:spMkLst>
            <pc:docMk/>
            <pc:sldMk cId="1006006798" sldId="424"/>
            <ac:spMk id="3" creationId="{6FB61D59-EA25-823B-2ED5-17D307360795}"/>
          </ac:spMkLst>
        </pc:spChg>
      </pc:sldChg>
      <pc:sldChg chg="ord">
        <pc:chgData name="Kořínek Jiří" userId="38144f8e-3e0c-4dde-bf5e-a7dd982c2475" providerId="ADAL" clId="{F8197194-F824-4E6F-9431-AB6E5D1BB8B0}" dt="2022-06-28T08:08:47.490" v="0"/>
        <pc:sldMkLst>
          <pc:docMk/>
          <pc:sldMk cId="588727122" sldId="448"/>
        </pc:sldMkLst>
      </pc:sldChg>
    </pc:docChg>
  </pc:docChgLst>
  <pc:docChgLst>
    <pc:chgData name="Hladíková Ivana" userId="S::ivana.hladikova@mmr.cz::1ec3e6f6-9dd8-4e48-bac3-1b4c8adac3ae" providerId="AD" clId="Web-{0919C149-5517-9BAF-2DE9-B5495531AEBD}"/>
    <pc:docChg chg="addSld delSld">
      <pc:chgData name="Hladíková Ivana" userId="S::ivana.hladikova@mmr.cz::1ec3e6f6-9dd8-4e48-bac3-1b4c8adac3ae" providerId="AD" clId="Web-{0919C149-5517-9BAF-2DE9-B5495531AEBD}" dt="2022-06-24T12:25:31.963" v="2"/>
      <pc:docMkLst>
        <pc:docMk/>
      </pc:docMkLst>
      <pc:sldChg chg="new del">
        <pc:chgData name="Hladíková Ivana" userId="S::ivana.hladikova@mmr.cz::1ec3e6f6-9dd8-4e48-bac3-1b4c8adac3ae" providerId="AD" clId="Web-{0919C149-5517-9BAF-2DE9-B5495531AEBD}" dt="2022-06-24T12:25:31.963" v="2"/>
        <pc:sldMkLst>
          <pc:docMk/>
          <pc:sldMk cId="670648580" sldId="456"/>
        </pc:sldMkLst>
      </pc:sldChg>
      <pc:sldChg chg="add">
        <pc:chgData name="Hladíková Ivana" userId="S::ivana.hladikova@mmr.cz::1ec3e6f6-9dd8-4e48-bac3-1b4c8adac3ae" providerId="AD" clId="Web-{0919C149-5517-9BAF-2DE9-B5495531AEBD}" dt="2022-06-24T12:25:25.400" v="1"/>
        <pc:sldMkLst>
          <pc:docMk/>
          <pc:sldMk cId="67047664" sldId="45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28.06.2022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3812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4795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72294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46472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638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3187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28133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Slide </a:t>
            </a:r>
            <a:r>
              <a:rPr lang="en-US" err="1">
                <a:cs typeface="Calibri"/>
              </a:rPr>
              <a:t>kontakty</a:t>
            </a:r>
            <a:r>
              <a:rPr lang="en-US">
                <a:cs typeface="Calibri"/>
              </a:rPr>
              <a:t>. + slide k </a:t>
            </a:r>
            <a:r>
              <a:rPr lang="en-US" err="1">
                <a:cs typeface="Calibri"/>
              </a:rPr>
              <a:t>souběh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období</a:t>
            </a:r>
            <a:r>
              <a:rPr lang="en-US">
                <a:cs typeface="Calibri"/>
              </a:rPr>
              <a:t> a ROPy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628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401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1216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Poslední odrážku bych upravila na vyhlášení „3“ výzev a ne všech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8320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1278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 výpočtu míry spolufinancování 68,54/31,46 se přistoupilo proto, že Priorita 1, pod které projekty MMR, MF, MPSV, MV a subjektů realizujících </a:t>
            </a:r>
            <a:r>
              <a:rPr lang="cs-CZ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DoP</a:t>
            </a:r>
            <a:r>
              <a:rPr lang="cs-CZ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spadají, je financována z EFRR. Dle místa realizace se jedná o </a:t>
            </a:r>
            <a:r>
              <a:rPr lang="cs-CZ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vícerozvinutý</a:t>
            </a:r>
            <a:r>
              <a:rPr lang="cs-CZ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region, kde poměr financování je 40 % EU/60 % spolufinancování. Přidělená alokace pro OPTP však zahrnovala všechny kategorie regionů, tzn. i přechodové a méně rozvinuté, kde je poměr financování 70/30. Proto musel být přijat algoritmus, na základě kterého byla určena jednotná míra spolufinancování.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Míra spolufinancování 68,54/31,46 byla vypočtena ze skutečných hodnot alokace pro jednotlivé kategorie regionů, následně byly za každou kategorii regionu dopočteny podle míry spolufinancování celkové způsobilé výdaje a z podílu alokace EFRR vůči celkovým způsobilým výdajům za všechny kategorie regionu byla dopočtena průměrná míra spolufinancování. Takto stanovená míra spolufinancování byla schválena Ministerstvem financí.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Míra spolufinancování 65/30/5 vychází z Pravidel spolufinancování EFRR, zpracovaných MF na základě usnesení vlády č. 815 ze dne 27. 7. 2020.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58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2023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0" y="3141663"/>
            <a:ext cx="7208838" cy="115093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Klepnutím lze upravit styl předlohy podnadpisů.</a:t>
            </a:r>
            <a:endParaRPr lang="cs-CZ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Klepnutím lze upravit styl předlohy nadpisů.</a:t>
            </a:r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Klepnutím lze upravit styl předlohy nadpisů.</a:t>
            </a: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86EBF.CEDA6DE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mailto:jiri.korinek@mmr.cz" TargetMode="External"/><Relationship Id="rId2" Type="http://schemas.openxmlformats.org/officeDocument/2006/relationships/hyperlink" Target="mailto:marek.kupsa@mmr.cz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etra.luksova@mmr.cz" TargetMode="External"/><Relationship Id="rId4" Type="http://schemas.openxmlformats.org/officeDocument/2006/relationships/hyperlink" Target="mailto:katerina.rehorkova@mmr.cz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b="1">
                <a:latin typeface="Arial" charset="0"/>
                <a:cs typeface="Arial" charset="0"/>
              </a:rPr>
              <a:t>29. června 2022</a:t>
            </a:r>
          </a:p>
          <a:p>
            <a:pPr algn="ctr" eaLnBrk="1" hangingPunct="1"/>
            <a:r>
              <a:rPr lang="cs-CZ" b="1">
                <a:latin typeface="Arial" charset="0"/>
                <a:cs typeface="Arial" charset="0"/>
              </a:rPr>
              <a:t>Praha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484784"/>
            <a:ext cx="8003232" cy="27363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>
                <a:latin typeface="Arial" charset="0"/>
                <a:cs typeface="Arial" charset="0"/>
              </a:rPr>
              <a:t>1. zasedání Monitorovacího výboru Operačního programu Technická pomoc</a:t>
            </a:r>
            <a:br>
              <a:rPr lang="cs-CZ">
                <a:latin typeface="Arial" charset="0"/>
                <a:cs typeface="Arial" charset="0"/>
              </a:rPr>
            </a:br>
            <a:r>
              <a:rPr lang="cs-CZ">
                <a:latin typeface="Arial" charset="0"/>
                <a:cs typeface="Arial" charset="0"/>
              </a:rPr>
              <a:t>2021 - 2027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138FD58F-759C-40C4-9F3D-2781493C3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Schválení OPTP</a:t>
            </a:r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C3B2DF2B-5106-4E95-A2A5-D823F740706F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" t="10016" r="-125" b="-10016"/>
          <a:stretch>
            <a:fillRect/>
          </a:stretch>
        </p:blipFill>
        <p:spPr bwMode="auto">
          <a:xfrm>
            <a:off x="395288" y="2104510"/>
            <a:ext cx="8291264" cy="34283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1862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64A3668F-84CF-4478-A503-FF58C94B7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Organizační struktura ŘO OPTP</a:t>
            </a:r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1B9246C6-E9BE-4A03-A04F-D2CA9F14F3D9}"/>
              </a:ext>
            </a:extLst>
          </p:cNvPr>
          <p:cNvGrpSpPr>
            <a:grpSpLocks/>
          </p:cNvGrpSpPr>
          <p:nvPr/>
        </p:nvGrpSpPr>
        <p:grpSpPr>
          <a:xfrm>
            <a:off x="1096464" y="1988005"/>
            <a:ext cx="7042919" cy="3177945"/>
            <a:chOff x="0" y="-119368"/>
            <a:chExt cx="5712334" cy="2228778"/>
          </a:xfrm>
        </p:grpSpPr>
        <p:sp>
          <p:nvSpPr>
            <p:cNvPr id="5" name="Zaoblený obdélník 2">
              <a:extLst>
                <a:ext uri="{FF2B5EF4-FFF2-40B4-BE49-F238E27FC236}">
                  <a16:creationId xmlns:a16="http://schemas.microsoft.com/office/drawing/2014/main" id="{6F05ECCC-8779-40B3-B18F-9F0A74E476A7}"/>
                </a:ext>
              </a:extLst>
            </p:cNvPr>
            <p:cNvSpPr/>
            <p:nvPr/>
          </p:nvSpPr>
          <p:spPr>
            <a:xfrm>
              <a:off x="1779811" y="-119368"/>
              <a:ext cx="1974156" cy="984675"/>
            </a:xfrm>
            <a:prstGeom prst="roundRect">
              <a:avLst/>
            </a:prstGeom>
            <a:solidFill>
              <a:srgbClr val="F79646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lIns="91440" tIns="45720" rIns="91440" bIns="45720" rtlCol="0" anchor="ctr"/>
            <a:lstStyle/>
            <a:p>
              <a:pPr algn="ctr">
                <a:spcAft>
                  <a:spcPts val="0"/>
                </a:spcAft>
              </a:pPr>
              <a:r>
                <a:rPr lang="cs-CZ" sz="1200" b="1" kern="1200">
                  <a:solidFill>
                    <a:srgbClr val="000000"/>
                  </a:solidFill>
                  <a:effectLst/>
                  <a:latin typeface="Calibri"/>
                  <a:ea typeface="Times New Roman" panose="02020603050405020304" pitchFamily="18" charset="0"/>
                  <a:cs typeface="Times New Roman"/>
                </a:rPr>
                <a:t>ODBOR ŘÍDICÍHO ORGÁNU OPTP </a:t>
              </a:r>
              <a:br>
                <a:rPr lang="cs-CZ" sz="1200" b="1" kern="12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cs-CZ" sz="1200" b="1" kern="1200">
                  <a:solidFill>
                    <a:srgbClr val="000000"/>
                  </a:solidFill>
                  <a:effectLst/>
                  <a:latin typeface="Calibri"/>
                  <a:ea typeface="Times New Roman" panose="02020603050405020304" pitchFamily="18" charset="0"/>
                  <a:cs typeface="Times New Roman"/>
                </a:rPr>
                <a:t>(OŘO OPTP - 25)</a:t>
              </a:r>
            </a:p>
            <a:p>
              <a:pPr algn="ctr">
                <a:spcAft>
                  <a:spcPts val="0"/>
                </a:spcAft>
              </a:pPr>
              <a:r>
                <a:rPr lang="cs-CZ" sz="1200" b="1">
                  <a:latin typeface="Calibri"/>
                  <a:ea typeface="Times New Roman" panose="02020603050405020304" pitchFamily="18" charset="0"/>
                  <a:cs typeface="Times New Roman"/>
                </a:rPr>
                <a:t>                         ředitel                         Mgr. Marek Kupsa</a:t>
              </a:r>
            </a:p>
            <a:p>
              <a:pPr algn="ctr">
                <a:spcAft>
                  <a:spcPts val="0"/>
                </a:spcAft>
              </a:pPr>
              <a:r>
                <a:rPr lang="cs-CZ" sz="1200" b="1">
                  <a:latin typeface="Calibri"/>
                  <a:ea typeface="Times New Roman" panose="02020603050405020304" pitchFamily="18" charset="0"/>
                  <a:cs typeface="Times New Roman"/>
                </a:rPr>
                <a:t>celkem 1 + 1</a:t>
              </a:r>
            </a:p>
          </p:txBody>
        </p:sp>
        <p:sp>
          <p:nvSpPr>
            <p:cNvPr id="6" name="Zaoblený obdélník 3">
              <a:extLst>
                <a:ext uri="{FF2B5EF4-FFF2-40B4-BE49-F238E27FC236}">
                  <a16:creationId xmlns:a16="http://schemas.microsoft.com/office/drawing/2014/main" id="{153DBDEB-C996-462F-ADC8-2B02D4D6CDC7}"/>
                </a:ext>
              </a:extLst>
            </p:cNvPr>
            <p:cNvSpPr/>
            <p:nvPr/>
          </p:nvSpPr>
          <p:spPr>
            <a:xfrm>
              <a:off x="0" y="1081508"/>
              <a:ext cx="1793850" cy="992995"/>
            </a:xfrm>
            <a:prstGeom prst="roundRect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lIns="91440" tIns="45720" rIns="91440" bIns="45720" rtlCol="0" anchor="t"/>
            <a:lstStyle/>
            <a:p>
              <a:pPr algn="ctr">
                <a:spcAft>
                  <a:spcPts val="0"/>
                </a:spcAft>
              </a:pPr>
              <a:r>
                <a:rPr lang="cs-CZ" sz="1200" b="1" kern="1200">
                  <a:solidFill>
                    <a:srgbClr val="000000"/>
                  </a:solidFill>
                  <a:effectLst/>
                  <a:latin typeface="Calibri"/>
                  <a:ea typeface="Times New Roman" panose="02020603050405020304" pitchFamily="18" charset="0"/>
                  <a:cs typeface="Times New Roman"/>
                </a:rPr>
                <a:t>Oddělení administrace projektů</a:t>
              </a:r>
              <a:r>
                <a:rPr lang="cs-CZ" sz="1200" b="1">
                  <a:solidFill>
                    <a:srgbClr val="000000"/>
                  </a:solidFill>
                  <a:latin typeface="Calibri"/>
                  <a:ea typeface="Times New Roman" panose="02020603050405020304" pitchFamily="18" charset="0"/>
                  <a:cs typeface="Times New Roman"/>
                </a:rPr>
                <a:t> </a:t>
              </a:r>
              <a:endParaRPr lang="cs-CZ" sz="1200">
                <a:effectLst/>
                <a:latin typeface="Times New Roman"/>
                <a:ea typeface="Times New Roman" panose="02020603050405020304" pitchFamily="18" charset="0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cs-CZ" sz="1000" b="1" kern="1200">
                  <a:solidFill>
                    <a:srgbClr val="000000"/>
                  </a:solidFill>
                  <a:effectLst/>
                  <a:latin typeface="Calibri"/>
                  <a:ea typeface="Times New Roman" panose="02020603050405020304" pitchFamily="18" charset="0"/>
                  <a:cs typeface="Times New Roman"/>
                </a:rPr>
                <a:t>(OAP - 251)</a:t>
              </a:r>
            </a:p>
            <a:p>
              <a:pPr algn="ctr">
                <a:spcAft>
                  <a:spcPts val="0"/>
                </a:spcAft>
              </a:pPr>
              <a:endParaRPr lang="cs-CZ" sz="1000" b="1">
                <a:latin typeface="Calibri"/>
                <a:ea typeface="Times New Roman" panose="02020603050405020304" pitchFamily="18" charset="0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cs-CZ" sz="1000" b="1">
                  <a:latin typeface="Calibri"/>
                  <a:ea typeface="Times New Roman" panose="02020603050405020304" pitchFamily="18" charset="0"/>
                  <a:cs typeface="Times New Roman"/>
                </a:rPr>
                <a:t>vedoucí</a:t>
              </a:r>
            </a:p>
            <a:p>
              <a:pPr algn="ctr">
                <a:spcAft>
                  <a:spcPts val="0"/>
                </a:spcAft>
              </a:pPr>
              <a:r>
                <a:rPr lang="cs-CZ" sz="1000" b="1">
                  <a:latin typeface="Calibri"/>
                  <a:ea typeface="Times New Roman" panose="02020603050405020304" pitchFamily="18" charset="0"/>
                  <a:cs typeface="Times New Roman"/>
                </a:rPr>
                <a:t> Ing. Jiří Kořínek</a:t>
              </a:r>
              <a:endParaRPr lang="cs-CZ"/>
            </a:p>
            <a:p>
              <a:pPr algn="ctr">
                <a:spcAft>
                  <a:spcPts val="0"/>
                </a:spcAft>
              </a:pPr>
              <a:r>
                <a:rPr lang="cs-CZ" sz="1000" b="1">
                  <a:latin typeface="Calibri"/>
                  <a:ea typeface="Times New Roman" panose="02020603050405020304" pitchFamily="18" charset="0"/>
                  <a:cs typeface="Times New Roman"/>
                </a:rPr>
                <a:t>celkem 1+ 8 zaměstnanců</a:t>
              </a:r>
            </a:p>
          </p:txBody>
        </p:sp>
        <p:sp>
          <p:nvSpPr>
            <p:cNvPr id="7" name="Zaoblený obdélník 4">
              <a:extLst>
                <a:ext uri="{FF2B5EF4-FFF2-40B4-BE49-F238E27FC236}">
                  <a16:creationId xmlns:a16="http://schemas.microsoft.com/office/drawing/2014/main" id="{991E0828-ECBB-4C20-B191-CB378F285DBB}"/>
                </a:ext>
              </a:extLst>
            </p:cNvPr>
            <p:cNvSpPr/>
            <p:nvPr/>
          </p:nvSpPr>
          <p:spPr>
            <a:xfrm>
              <a:off x="1937866" y="1081508"/>
              <a:ext cx="1731806" cy="1027902"/>
            </a:xfrm>
            <a:prstGeom prst="roundRect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lIns="91440" tIns="45720" rIns="91440" bIns="45720" rtlCol="0" anchor="t"/>
            <a:lstStyle/>
            <a:p>
              <a:pPr algn="ctr">
                <a:spcAft>
                  <a:spcPts val="0"/>
                </a:spcAft>
              </a:pPr>
              <a:r>
                <a:rPr lang="cs-CZ" sz="1200" b="1" kern="1200">
                  <a:solidFill>
                    <a:srgbClr val="000000"/>
                  </a:solidFill>
                  <a:effectLst/>
                  <a:latin typeface="Calibri"/>
                  <a:ea typeface="Times New Roman" panose="02020603050405020304" pitchFamily="18" charset="0"/>
                  <a:cs typeface="Times New Roman"/>
                </a:rPr>
                <a:t>Oddělení kontrol a evaluací</a:t>
              </a:r>
              <a:r>
                <a:rPr lang="cs-CZ" sz="1000" b="1">
                  <a:solidFill>
                    <a:srgbClr val="000000"/>
                  </a:solidFill>
                  <a:latin typeface="Calibri"/>
                  <a:ea typeface="Times New Roman" panose="02020603050405020304" pitchFamily="18" charset="0"/>
                  <a:cs typeface="Times New Roman"/>
                </a:rPr>
                <a:t> </a:t>
              </a:r>
              <a:endParaRPr lang="cs-CZ" sz="1200">
                <a:effectLst/>
                <a:latin typeface="Times New Roman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cs-CZ" sz="1000" b="1" kern="1200">
                  <a:solidFill>
                    <a:srgbClr val="000000"/>
                  </a:solidFill>
                  <a:effectLst/>
                  <a:latin typeface="Calibri"/>
                  <a:ea typeface="Times New Roman" panose="02020603050405020304" pitchFamily="18" charset="0"/>
                  <a:cs typeface="Times New Roman"/>
                </a:rPr>
                <a:t>(OKE - 253)</a:t>
              </a:r>
              <a:endParaRPr lang="cs-CZ" sz="1000" b="1">
                <a:latin typeface="Calibri"/>
                <a:ea typeface="Times New Roman" panose="02020603050405020304" pitchFamily="18" charset="0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endParaRPr lang="cs-CZ" sz="1000" b="1">
                <a:latin typeface="Calibri"/>
                <a:ea typeface="Times New Roman" panose="02020603050405020304" pitchFamily="18" charset="0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cs-CZ" sz="1000" b="1">
                  <a:latin typeface="Calibri"/>
                  <a:ea typeface="Times New Roman" panose="02020603050405020304" pitchFamily="18" charset="0"/>
                  <a:cs typeface="Times New Roman"/>
                </a:rPr>
                <a:t> vedoucí  </a:t>
              </a:r>
            </a:p>
            <a:p>
              <a:pPr algn="ctr">
                <a:spcAft>
                  <a:spcPts val="0"/>
                </a:spcAft>
              </a:pPr>
              <a:r>
                <a:rPr lang="cs-CZ" sz="1000" b="1">
                  <a:latin typeface="Calibri"/>
                  <a:ea typeface="Times New Roman" panose="02020603050405020304" pitchFamily="18" charset="0"/>
                  <a:cs typeface="Times New Roman"/>
                </a:rPr>
                <a:t>Mgr. Kateřina Řehořková</a:t>
              </a:r>
              <a:endParaRPr lang="cs-CZ"/>
            </a:p>
            <a:p>
              <a:pPr algn="ctr">
                <a:spcAft>
                  <a:spcPts val="0"/>
                </a:spcAft>
              </a:pPr>
              <a:r>
                <a:rPr lang="cs-CZ" sz="1000" b="1">
                  <a:latin typeface="Calibri"/>
                  <a:cs typeface="Times New Roman"/>
                </a:rPr>
                <a:t>celkem 1 + 7 zaměstnanců</a:t>
              </a:r>
            </a:p>
          </p:txBody>
        </p:sp>
        <p:sp>
          <p:nvSpPr>
            <p:cNvPr id="8" name="Zaoblený obdélník 5">
              <a:extLst>
                <a:ext uri="{FF2B5EF4-FFF2-40B4-BE49-F238E27FC236}">
                  <a16:creationId xmlns:a16="http://schemas.microsoft.com/office/drawing/2014/main" id="{21D02EFF-6679-4231-A3E6-807A3896F241}"/>
                </a:ext>
              </a:extLst>
            </p:cNvPr>
            <p:cNvSpPr/>
            <p:nvPr/>
          </p:nvSpPr>
          <p:spPr>
            <a:xfrm>
              <a:off x="3882082" y="1054278"/>
              <a:ext cx="1830252" cy="1055132"/>
            </a:xfrm>
            <a:prstGeom prst="roundRect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lIns="91440" tIns="45720" rIns="91440" bIns="45720" rtlCol="0" anchor="t"/>
            <a:lstStyle/>
            <a:p>
              <a:pPr algn="ctr">
                <a:spcAft>
                  <a:spcPts val="0"/>
                </a:spcAft>
              </a:pPr>
              <a:r>
                <a:rPr lang="cs-CZ" sz="1200" b="1" kern="1200">
                  <a:solidFill>
                    <a:srgbClr val="000000"/>
                  </a:solidFill>
                  <a:effectLst/>
                  <a:latin typeface="Calibri"/>
                  <a:ea typeface="Times New Roman" panose="02020603050405020304" pitchFamily="18" charset="0"/>
                  <a:cs typeface="Times New Roman"/>
                </a:rPr>
                <a:t>Oddělení řízení, metodiky a monitorování</a:t>
              </a:r>
              <a:endParaRPr lang="cs-CZ" sz="1200">
                <a:effectLst/>
                <a:latin typeface="Calibri"/>
                <a:ea typeface="Times New Roman" panose="02020603050405020304" pitchFamily="18" charset="0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cs-CZ" sz="1000" b="1" kern="1200">
                  <a:solidFill>
                    <a:srgbClr val="000000"/>
                  </a:solidFill>
                  <a:effectLst/>
                  <a:latin typeface="Calibri"/>
                  <a:ea typeface="Times New Roman" panose="02020603050405020304" pitchFamily="18" charset="0"/>
                  <a:cs typeface="Times New Roman"/>
                </a:rPr>
                <a:t>(OŘMM - 252)</a:t>
              </a:r>
            </a:p>
            <a:p>
              <a:pPr algn="ctr">
                <a:spcAft>
                  <a:spcPts val="0"/>
                </a:spcAft>
              </a:pPr>
              <a:endParaRPr lang="cs-CZ" sz="1000" b="1">
                <a:latin typeface="Calibri"/>
                <a:ea typeface="Times New Roman" panose="02020603050405020304" pitchFamily="18" charset="0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cs-CZ" sz="1000" b="1">
                  <a:latin typeface="Calibri"/>
                  <a:ea typeface="Times New Roman" panose="02020603050405020304" pitchFamily="18" charset="0"/>
                  <a:cs typeface="Times New Roman"/>
                </a:rPr>
                <a:t>vedoucí </a:t>
              </a:r>
            </a:p>
            <a:p>
              <a:pPr algn="ctr">
                <a:spcAft>
                  <a:spcPts val="0"/>
                </a:spcAft>
              </a:pPr>
              <a:r>
                <a:rPr lang="cs-CZ" sz="1000" b="1">
                  <a:latin typeface="Calibri"/>
                  <a:ea typeface="Times New Roman" panose="02020603050405020304" pitchFamily="18" charset="0"/>
                  <a:cs typeface="Times New Roman"/>
                </a:rPr>
                <a:t>Mgr. Petra Lukšová</a:t>
              </a:r>
            </a:p>
            <a:p>
              <a:pPr algn="ctr">
                <a:spcAft>
                  <a:spcPts val="0"/>
                </a:spcAft>
              </a:pPr>
              <a:r>
                <a:rPr lang="cs-CZ" sz="1000" b="1">
                  <a:latin typeface="Calibri"/>
                  <a:ea typeface="Times New Roman" panose="02020603050405020304" pitchFamily="18" charset="0"/>
                  <a:cs typeface="Times New Roman"/>
                </a:rPr>
                <a:t>celkem 1+ 6 zaměstnanců </a:t>
              </a:r>
              <a:endParaRPr lang="cs-CZ"/>
            </a:p>
            <a:p>
              <a:pPr algn="ctr">
                <a:spcAft>
                  <a:spcPts val="0"/>
                </a:spcAft>
              </a:pPr>
              <a:endParaRPr lang="cs-CZ" sz="1000" b="1">
                <a:latin typeface="Calibri"/>
                <a:ea typeface="Times New Roman" panose="02020603050405020304" pitchFamily="18" charset="0"/>
                <a:cs typeface="Times New Roman"/>
              </a:endParaRPr>
            </a:p>
          </p:txBody>
        </p:sp>
        <p:cxnSp>
          <p:nvCxnSpPr>
            <p:cNvPr id="9" name="Pravoúhlá spojovací čára 6">
              <a:extLst>
                <a:ext uri="{FF2B5EF4-FFF2-40B4-BE49-F238E27FC236}">
                  <a16:creationId xmlns:a16="http://schemas.microsoft.com/office/drawing/2014/main" id="{EE08B9E0-18AA-447C-BB20-F226A16377E6}"/>
                </a:ext>
              </a:extLst>
            </p:cNvPr>
            <p:cNvCxnSpPr/>
            <p:nvPr/>
          </p:nvCxnSpPr>
          <p:spPr>
            <a:xfrm rot="5400000">
              <a:off x="1706507" y="-5790"/>
              <a:ext cx="277716" cy="1896880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10" name="Pravoúhlá spojovací čára 8">
              <a:extLst>
                <a:ext uri="{FF2B5EF4-FFF2-40B4-BE49-F238E27FC236}">
                  <a16:creationId xmlns:a16="http://schemas.microsoft.com/office/drawing/2014/main" id="{A0D57151-180D-4B94-A38E-732BB139B274}"/>
                </a:ext>
              </a:extLst>
            </p:cNvPr>
            <p:cNvCxnSpPr/>
            <p:nvPr/>
          </p:nvCxnSpPr>
          <p:spPr>
            <a:xfrm rot="16200000" flipH="1">
              <a:off x="3632940" y="-35344"/>
              <a:ext cx="277716" cy="1955987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11" name="Přímá spojovací šipka 10">
              <a:extLst>
                <a:ext uri="{FF2B5EF4-FFF2-40B4-BE49-F238E27FC236}">
                  <a16:creationId xmlns:a16="http://schemas.microsoft.com/office/drawing/2014/main" id="{D3D71170-B185-4C00-9A70-F7F67E54F8B9}"/>
                </a:ext>
              </a:extLst>
            </p:cNvPr>
            <p:cNvCxnSpPr>
              <a:stCxn id="5" idx="2"/>
              <a:endCxn id="7" idx="0"/>
            </p:cNvCxnSpPr>
            <p:nvPr/>
          </p:nvCxnSpPr>
          <p:spPr>
            <a:xfrm flipH="1">
              <a:off x="2803769" y="831202"/>
              <a:ext cx="15804" cy="25030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sp>
        <p:nvSpPr>
          <p:cNvPr id="26" name="Zaoblený obdélník 2">
            <a:extLst>
              <a:ext uri="{FF2B5EF4-FFF2-40B4-BE49-F238E27FC236}">
                <a16:creationId xmlns:a16="http://schemas.microsoft.com/office/drawing/2014/main" id="{D6EAF1BD-36D1-43A4-8258-045BDECC4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2604" y="2457450"/>
            <a:ext cx="1552093" cy="842990"/>
          </a:xfrm>
          <a:prstGeom prst="roundRect">
            <a:avLst/>
          </a:prstGeom>
          <a:solidFill>
            <a:srgbClr val="F79646"/>
          </a:solidFill>
          <a:ln w="254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>
              <a:spcAft>
                <a:spcPts val="0"/>
              </a:spcAft>
            </a:pPr>
            <a:endParaRPr lang="cs-CZ" sz="180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spcAft>
                <a:spcPts val="0"/>
              </a:spcAft>
            </a:pPr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Oddělení finanční</a:t>
            </a:r>
          </a:p>
          <a:p>
            <a:pPr algn="ctr">
              <a:spcBef>
                <a:spcPct val="0"/>
              </a:spcBef>
              <a:spcAft>
                <a:spcPts val="0"/>
              </a:spcAft>
            </a:pPr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administrace </a:t>
            </a:r>
          </a:p>
          <a:p>
            <a:pPr algn="ctr">
              <a:spcBef>
                <a:spcPct val="0"/>
              </a:spcBef>
              <a:spcAft>
                <a:spcPts val="0"/>
              </a:spcAft>
            </a:pPr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programů EU</a:t>
            </a:r>
          </a:p>
          <a:p>
            <a:pPr algn="ctr">
              <a:spcBef>
                <a:spcPct val="0"/>
              </a:spcBef>
              <a:spcAft>
                <a:spcPts val="0"/>
              </a:spcAft>
            </a:pPr>
            <a:r>
              <a:rPr lang="cs-CZ" b="1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(OFAPEU – 55)</a:t>
            </a:r>
          </a:p>
          <a:p>
            <a:pPr>
              <a:spcAft>
                <a:spcPts val="0"/>
              </a:spcAft>
            </a:pPr>
            <a:endParaRPr lang="cs-CZ" sz="180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20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B40AAE29-D32B-490E-AB92-9501E5863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rmAutofit/>
          </a:bodyPr>
          <a:lstStyle/>
          <a:p>
            <a:pPr marL="457200" indent="-457200">
              <a:buFontTx/>
              <a:buChar char="-"/>
            </a:pPr>
            <a:endParaRPr lang="cs-CZ">
              <a:latin typeface="Arial"/>
              <a:cs typeface="Arial"/>
            </a:endParaRPr>
          </a:p>
          <a:p>
            <a:pPr marL="457200" indent="-457200">
              <a:buFontTx/>
              <a:buChar char="-"/>
            </a:pPr>
            <a:r>
              <a:rPr lang="cs-CZ">
                <a:latin typeface="Arial"/>
                <a:cs typeface="Arial"/>
              </a:rPr>
              <a:t>úspěšná implementace OPTP 2014+                a  příprava na ukončování OP</a:t>
            </a:r>
            <a:endParaRPr lang="cs-CZ"/>
          </a:p>
          <a:p>
            <a:pPr marL="457200" indent="-457200">
              <a:buFontTx/>
              <a:buChar char="-"/>
            </a:pPr>
            <a:r>
              <a:rPr lang="cs-CZ">
                <a:latin typeface="Arial"/>
                <a:cs typeface="Arial"/>
              </a:rPr>
              <a:t>zároveň příprava a zahájení OPTP 2021+  </a:t>
            </a:r>
            <a:endParaRPr lang="cs-CZ"/>
          </a:p>
          <a:p>
            <a:pPr marL="457200" indent="-457200">
              <a:buFontTx/>
              <a:buChar char="-"/>
            </a:pPr>
            <a:r>
              <a:rPr lang="cs-CZ">
                <a:latin typeface="Arial"/>
                <a:cs typeface="Arial"/>
              </a:rPr>
              <a:t>vše se stejným počtem zaměstnanců odboru 1+25+4</a:t>
            </a:r>
          </a:p>
          <a:p>
            <a:pPr marL="457200" indent="-457200">
              <a:buFontTx/>
              <a:buChar char="-"/>
            </a:pPr>
            <a:r>
              <a:rPr lang="cs-CZ">
                <a:latin typeface="Arial"/>
                <a:cs typeface="Arial"/>
              </a:rPr>
              <a:t>navíc činnosti v souvislosti s ukončováním ROP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43CF2F6-0A6E-404D-9923-2F626C743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Souběh OPTP 2014+   a   OPTP 2021+</a:t>
            </a:r>
          </a:p>
        </p:txBody>
      </p:sp>
    </p:spTree>
    <p:extLst>
      <p:ext uri="{BB962C8B-B14F-4D97-AF65-F5344CB8AC3E}">
        <p14:creationId xmlns:p14="http://schemas.microsoft.com/office/powerpoint/2010/main" val="588727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9561B65-C326-4D88-B592-3013DF82C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rmAutofit/>
          </a:bodyPr>
          <a:lstStyle/>
          <a:p>
            <a:endParaRPr lang="cs-CZ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>
                <a:latin typeface="Arial"/>
                <a:cs typeface="Arial"/>
              </a:rPr>
              <a:t>Priorita 1</a:t>
            </a:r>
          </a:p>
          <a:p>
            <a:pPr marL="799465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>
                <a:latin typeface="Arial"/>
                <a:cs typeface="Arial"/>
              </a:rPr>
              <a:t>Podpora implementace EU fondů</a:t>
            </a:r>
          </a:p>
          <a:p>
            <a:pPr marL="119951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>
                <a:latin typeface="Arial"/>
                <a:cs typeface="Arial"/>
              </a:rPr>
              <a:t>podpora klíčových aktérů implementace (MMR-NOK, MF - AO, PO, AFCOS, MV, ŘO OPTP)</a:t>
            </a:r>
          </a:p>
          <a:p>
            <a:pPr marL="119951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>
                <a:latin typeface="Arial"/>
                <a:cs typeface="Arial"/>
              </a:rPr>
              <a:t>zajištění klíčových aktivit na horizontální úrovni (monitorovací systémy - MS 2021+, IS ESF, Viola, APAO), odborné vzdělávání, publicita, projekty na podporu implementace DoP</a:t>
            </a:r>
          </a:p>
          <a:p>
            <a:pPr marL="799465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>
                <a:latin typeface="Arial"/>
                <a:cs typeface="Arial"/>
              </a:rPr>
              <a:t>Financování z EFRR</a:t>
            </a:r>
          </a:p>
          <a:p>
            <a:pPr marL="799465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>
                <a:latin typeface="Arial"/>
                <a:cs typeface="Arial"/>
              </a:rPr>
              <a:t>Alokace ve výši 142 864 532 EUR</a:t>
            </a:r>
          </a:p>
          <a:p>
            <a:pPr marL="799465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>
                <a:latin typeface="Arial"/>
                <a:cs typeface="Arial"/>
              </a:rPr>
              <a:t>Vyhlášení všech výzev (pro projekty se zjednodušenými metodami vykazování, pro projekty s přímým vykazováním nákladů a pro ad hoc projekty)</a:t>
            </a:r>
          </a:p>
          <a:p>
            <a:endParaRPr lang="cs-CZ"/>
          </a:p>
          <a:p>
            <a:endParaRPr lang="cs-CZ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3E35806-E81F-4C94-BB0D-3E1CAF05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Struktura OPTP 2021+</a:t>
            </a:r>
            <a:br>
              <a:rPr lang="cs-CZ"/>
            </a:b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2684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9561B65-C326-4D88-B592-3013DF82C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rmAutofit/>
          </a:bodyPr>
          <a:lstStyle/>
          <a:p>
            <a:endParaRPr lang="cs-CZ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>
                <a:latin typeface="Arial"/>
                <a:cs typeface="Arial"/>
              </a:rPr>
              <a:t>Priorita 2</a:t>
            </a:r>
          </a:p>
          <a:p>
            <a:pPr marL="799465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>
                <a:latin typeface="Arial"/>
                <a:cs typeface="Arial"/>
              </a:rPr>
              <a:t>Podpora regionálních partnerů EU fondů</a:t>
            </a:r>
          </a:p>
          <a:p>
            <a:pPr marL="119951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>
                <a:latin typeface="Arial"/>
                <a:cs typeface="Arial"/>
              </a:rPr>
              <a:t>ITI (stávající ITI + 6 měst současných IPRÚ)</a:t>
            </a:r>
          </a:p>
          <a:p>
            <a:pPr marL="119951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>
                <a:latin typeface="Arial"/>
                <a:cs typeface="Arial"/>
              </a:rPr>
              <a:t>MAS</a:t>
            </a:r>
          </a:p>
          <a:p>
            <a:pPr marL="119951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>
                <a:latin typeface="Arial"/>
                <a:cs typeface="Arial"/>
              </a:rPr>
              <a:t>RSK</a:t>
            </a:r>
          </a:p>
          <a:p>
            <a:pPr marL="119951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>
                <a:latin typeface="Arial"/>
                <a:cs typeface="Arial"/>
              </a:rPr>
              <a:t>MHMP</a:t>
            </a:r>
          </a:p>
          <a:p>
            <a:pPr marL="799465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>
                <a:latin typeface="Arial"/>
                <a:cs typeface="Arial"/>
              </a:rPr>
              <a:t>Financování z FS </a:t>
            </a:r>
            <a:endParaRPr lang="cs-CZ"/>
          </a:p>
          <a:p>
            <a:pPr marL="799465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>
                <a:latin typeface="Arial"/>
                <a:cs typeface="Arial"/>
              </a:rPr>
              <a:t>Alokace ve výši 77 412 286 EUR</a:t>
            </a:r>
          </a:p>
          <a:p>
            <a:pPr marL="799465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>
                <a:latin typeface="Arial"/>
                <a:cs typeface="Arial"/>
              </a:rPr>
              <a:t>Vyhlášení 2 výzev (pro projekty ITI, MAS, RSK a pro projekty MHMP)</a:t>
            </a:r>
          </a:p>
          <a:p>
            <a:pPr marL="799465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endParaRPr lang="cs-CZ"/>
          </a:p>
          <a:p>
            <a:pPr marL="456565" lvl="3" indent="0" algn="just">
              <a:lnSpc>
                <a:spcPct val="90000"/>
              </a:lnSpc>
              <a:defRPr/>
            </a:pPr>
            <a:endParaRPr lang="cs-CZ"/>
          </a:p>
          <a:p>
            <a:endParaRPr lang="cs-CZ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3E35806-E81F-4C94-BB0D-3E1CAF05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Struktura OPTP 2021+</a:t>
            </a:r>
            <a:br>
              <a:rPr lang="cs-CZ"/>
            </a:b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3755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0C28D1B-B676-EB32-E6E4-1A8CB173FC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129994"/>
              </p:ext>
            </p:extLst>
          </p:nvPr>
        </p:nvGraphicFramePr>
        <p:xfrm>
          <a:off x="449178" y="2303987"/>
          <a:ext cx="7782648" cy="3161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946">
                  <a:extLst>
                    <a:ext uri="{9D8B030D-6E8A-4147-A177-3AD203B41FA5}">
                      <a16:colId xmlns:a16="http://schemas.microsoft.com/office/drawing/2014/main" val="3384326585"/>
                    </a:ext>
                  </a:extLst>
                </a:gridCol>
                <a:gridCol w="750218">
                  <a:extLst>
                    <a:ext uri="{9D8B030D-6E8A-4147-A177-3AD203B41FA5}">
                      <a16:colId xmlns:a16="http://schemas.microsoft.com/office/drawing/2014/main" val="1725745161"/>
                    </a:ext>
                  </a:extLst>
                </a:gridCol>
                <a:gridCol w="1173078">
                  <a:extLst>
                    <a:ext uri="{9D8B030D-6E8A-4147-A177-3AD203B41FA5}">
                      <a16:colId xmlns:a16="http://schemas.microsoft.com/office/drawing/2014/main" val="325326629"/>
                    </a:ext>
                  </a:extLst>
                </a:gridCol>
                <a:gridCol w="1527390">
                  <a:extLst>
                    <a:ext uri="{9D8B030D-6E8A-4147-A177-3AD203B41FA5}">
                      <a16:colId xmlns:a16="http://schemas.microsoft.com/office/drawing/2014/main" val="82914297"/>
                    </a:ext>
                  </a:extLst>
                </a:gridCol>
                <a:gridCol w="1931328">
                  <a:extLst>
                    <a:ext uri="{9D8B030D-6E8A-4147-A177-3AD203B41FA5}">
                      <a16:colId xmlns:a16="http://schemas.microsoft.com/office/drawing/2014/main" val="1236434800"/>
                    </a:ext>
                  </a:extLst>
                </a:gridCol>
                <a:gridCol w="1658688">
                  <a:extLst>
                    <a:ext uri="{9D8B030D-6E8A-4147-A177-3AD203B41FA5}">
                      <a16:colId xmlns:a16="http://schemas.microsoft.com/office/drawing/2014/main" val="511827376"/>
                    </a:ext>
                  </a:extLst>
                </a:gridCol>
              </a:tblGrid>
              <a:tr h="891713">
                <a:tc rowSpan="3">
                  <a:txBody>
                    <a:bodyPr/>
                    <a:lstStyle/>
                    <a:p>
                      <a:pPr algn="ctr" rtl="0" fontAlgn="base"/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</a:rPr>
                        <a:t> 1​</a:t>
                      </a:r>
                      <a:endParaRPr lang="cs-CZ" sz="1600" b="0" i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rtl="0" fontAlgn="base"/>
                      <a:r>
                        <a:rPr lang="cs-CZ">
                          <a:solidFill>
                            <a:schemeClr val="tx1"/>
                          </a:solidFill>
                          <a:effectLst/>
                        </a:rPr>
                        <a:t>EFRR​</a:t>
                      </a:r>
                      <a:endParaRPr lang="cs-CZ" b="0" i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lang="cs-CZ" sz="16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Více rozvinuté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ase" latinLnBrk="0" hangingPunct="1"/>
                      <a:r>
                        <a:rPr lang="cs-CZ" sz="14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                                             4 067 452​</a:t>
                      </a:r>
                    </a:p>
                    <a:p>
                      <a:pPr marL="0" algn="l" defTabSz="914400" rtl="0" eaLnBrk="1" fontAlgn="base" latinLnBrk="0" hangingPunct="1"/>
                      <a:r>
                        <a:rPr lang="cs-CZ" sz="14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lnSpc>
                          <a:spcPct val="114999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 b="0">
                          <a:solidFill>
                            <a:schemeClr val="tx1"/>
                          </a:solidFill>
                          <a:effectLst/>
                        </a:rPr>
                        <a:t>6 101 178</a:t>
                      </a:r>
                      <a:endParaRPr lang="cs-CZ" sz="1400" b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Times New Roman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lnSpc>
                          <a:spcPct val="114999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effectLst/>
                        </a:rPr>
                        <a:t>10 168 630</a:t>
                      </a:r>
                      <a:endParaRPr lang="cs-CZ" sz="1600" b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340409"/>
                  </a:ext>
                </a:extLst>
              </a:tr>
              <a:tr h="752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cs-CZ" sz="1600">
                          <a:effectLst/>
                        </a:rPr>
                        <a:t>Přechodové​</a:t>
                      </a:r>
                      <a:endParaRPr lang="cs-CZ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cs-CZ" sz="1400">
                          <a:effectLst/>
                        </a:rPr>
                        <a:t>    </a:t>
                      </a:r>
                      <a:endParaRPr lang="en-US"/>
                    </a:p>
                    <a:p>
                      <a:pPr lvl="0" algn="r">
                        <a:buNone/>
                      </a:pPr>
                      <a:r>
                        <a:rPr lang="cs-CZ" sz="1400">
                          <a:effectLst/>
                        </a:rPr>
                        <a:t>    62 474 386​</a:t>
                      </a:r>
                    </a:p>
                    <a:p>
                      <a:pPr algn="r" rtl="0" fontAlgn="base"/>
                      <a:r>
                        <a:rPr lang="cs-CZ" sz="1400">
                          <a:effectLst/>
                        </a:rPr>
                        <a:t>​</a:t>
                      </a:r>
                      <a:endParaRPr lang="cs-CZ" sz="14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lnSpc>
                          <a:spcPct val="114999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effectLst/>
                        </a:rPr>
                        <a:t>26 774 737</a:t>
                      </a:r>
                      <a:endParaRPr lang="cs-CZ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lnSpc>
                          <a:spcPct val="114999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effectLst/>
                        </a:rPr>
                        <a:t>89 249 123</a:t>
                      </a:r>
                      <a:endParaRPr lang="cs-CZ" sz="1600" b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009779"/>
                  </a:ext>
                </a:extLst>
              </a:tr>
              <a:tr h="752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cs-CZ" sz="1600">
                          <a:effectLst/>
                        </a:rPr>
                        <a:t>Méně          rozvinuté​</a:t>
                      </a:r>
                      <a:endParaRPr lang="cs-CZ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cs-CZ" sz="1400">
                          <a:effectLst/>
                        </a:rPr>
                        <a:t>       </a:t>
                      </a:r>
                      <a:endParaRPr lang="en-US"/>
                    </a:p>
                    <a:p>
                      <a:pPr lvl="0" algn="r">
                        <a:buNone/>
                      </a:pPr>
                      <a:r>
                        <a:rPr lang="cs-CZ" sz="1400">
                          <a:effectLst/>
                        </a:rPr>
                        <a:t>  76 322 694​</a:t>
                      </a:r>
                    </a:p>
                    <a:p>
                      <a:pPr algn="r" rtl="0" fontAlgn="base"/>
                      <a:r>
                        <a:rPr lang="cs-CZ" sz="1400">
                          <a:effectLst/>
                        </a:rPr>
                        <a:t>​</a:t>
                      </a:r>
                      <a:endParaRPr lang="cs-CZ" sz="14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lnSpc>
                          <a:spcPct val="114999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effectLst/>
                        </a:rPr>
                        <a:t>13 468 711</a:t>
                      </a:r>
                      <a:endParaRPr lang="cs-CZ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lnSpc>
                          <a:spcPct val="114999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effectLst/>
                        </a:rPr>
                        <a:t>89 791 405</a:t>
                      </a:r>
                      <a:endParaRPr lang="cs-CZ" sz="1600" b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342337"/>
                  </a:ext>
                </a:extLst>
              </a:tr>
              <a:tr h="765388"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600" b="1">
                          <a:effectLst/>
                        </a:rPr>
                        <a:t>  2​</a:t>
                      </a:r>
                      <a:endParaRPr lang="cs-CZ" sz="1600" b="1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cs-CZ" b="1">
                          <a:effectLst/>
                        </a:rPr>
                        <a:t>FS​</a:t>
                      </a:r>
                      <a:endParaRPr lang="cs-CZ" b="1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 fontAlgn="auto"/>
                      <a:r>
                        <a:rPr lang="cs-CZ">
                          <a:effectLst/>
                        </a:rPr>
                        <a:t>​</a:t>
                      </a:r>
                      <a:endParaRPr lang="cs-CZ" b="0" i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rtl="0" fontAlgn="base"/>
                      <a:endParaRPr lang="cs-CZ" sz="1400">
                        <a:effectLst/>
                      </a:endParaRPr>
                    </a:p>
                    <a:p>
                      <a:pPr lvl="0" algn="r">
                        <a:buNone/>
                      </a:pPr>
                      <a:r>
                        <a:rPr lang="cs-CZ" sz="1400">
                          <a:effectLst/>
                        </a:rPr>
                        <a:t>77 412 286​</a:t>
                      </a:r>
                    </a:p>
                    <a:p>
                      <a:pPr algn="r" rtl="0" fontAlgn="base"/>
                      <a:r>
                        <a:rPr lang="cs-CZ" sz="1400">
                          <a:effectLst/>
                        </a:rPr>
                        <a:t>​</a:t>
                      </a:r>
                      <a:endParaRPr lang="cs-CZ" sz="14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r">
                        <a:lnSpc>
                          <a:spcPct val="114999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400">
                          <a:effectLst/>
                        </a:rPr>
                        <a:t>        13 660 992</a:t>
                      </a:r>
                      <a:endParaRPr lang="cs-CZ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r">
                        <a:lnSpc>
                          <a:spcPct val="114999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cs-CZ" sz="1600" b="0">
                          <a:solidFill>
                            <a:schemeClr val="tx1"/>
                          </a:solidFill>
                          <a:effectLst/>
                        </a:rPr>
                        <a:t>91 073 278</a:t>
                      </a:r>
                      <a:endParaRPr lang="cs-CZ" sz="1600" b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982133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0932AD0-61F2-1226-BB57-9D0FCF508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cs-CZ">
                <a:latin typeface="Arial"/>
                <a:cs typeface="Arial"/>
              </a:rPr>
              <a:t>Alokace</a:t>
            </a:r>
            <a:r>
              <a:rPr lang="en-US">
                <a:latin typeface="Arial"/>
                <a:cs typeface="Arial"/>
              </a:rPr>
              <a:t> OPTP21+</a:t>
            </a:r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168DF04-4BF6-89CF-8FD4-169E502F03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677402"/>
              </p:ext>
            </p:extLst>
          </p:nvPr>
        </p:nvGraphicFramePr>
        <p:xfrm>
          <a:off x="449178" y="1251284"/>
          <a:ext cx="7782649" cy="1052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925">
                  <a:extLst>
                    <a:ext uri="{9D8B030D-6E8A-4147-A177-3AD203B41FA5}">
                      <a16:colId xmlns:a16="http://schemas.microsoft.com/office/drawing/2014/main" val="913498672"/>
                    </a:ext>
                  </a:extLst>
                </a:gridCol>
                <a:gridCol w="763327">
                  <a:extLst>
                    <a:ext uri="{9D8B030D-6E8A-4147-A177-3AD203B41FA5}">
                      <a16:colId xmlns:a16="http://schemas.microsoft.com/office/drawing/2014/main" val="3732748203"/>
                    </a:ext>
                  </a:extLst>
                </a:gridCol>
                <a:gridCol w="1175586">
                  <a:extLst>
                    <a:ext uri="{9D8B030D-6E8A-4147-A177-3AD203B41FA5}">
                      <a16:colId xmlns:a16="http://schemas.microsoft.com/office/drawing/2014/main" val="379026783"/>
                    </a:ext>
                  </a:extLst>
                </a:gridCol>
                <a:gridCol w="1526367">
                  <a:extLst>
                    <a:ext uri="{9D8B030D-6E8A-4147-A177-3AD203B41FA5}">
                      <a16:colId xmlns:a16="http://schemas.microsoft.com/office/drawing/2014/main" val="2587390507"/>
                    </a:ext>
                  </a:extLst>
                </a:gridCol>
                <a:gridCol w="1900703">
                  <a:extLst>
                    <a:ext uri="{9D8B030D-6E8A-4147-A177-3AD203B41FA5}">
                      <a16:colId xmlns:a16="http://schemas.microsoft.com/office/drawing/2014/main" val="1647983638"/>
                    </a:ext>
                  </a:extLst>
                </a:gridCol>
                <a:gridCol w="1678741">
                  <a:extLst>
                    <a:ext uri="{9D8B030D-6E8A-4147-A177-3AD203B41FA5}">
                      <a16:colId xmlns:a16="http://schemas.microsoft.com/office/drawing/2014/main" val="4198529849"/>
                    </a:ext>
                  </a:extLst>
                </a:gridCol>
              </a:tblGrid>
              <a:tr h="1052703"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300">
                          <a:effectLst/>
                        </a:rPr>
                        <a:t>Priorita​</a:t>
                      </a:r>
                      <a:endParaRPr lang="cs-CZ" sz="1300" b="1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600">
                          <a:effectLst/>
                        </a:rPr>
                        <a:t>Fond​</a:t>
                      </a:r>
                      <a:endParaRPr lang="cs-CZ" sz="1600" b="1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400">
                          <a:effectLst/>
                        </a:rPr>
                        <a:t>   Kategorie      regionu</a:t>
                      </a:r>
                      <a:r>
                        <a:rPr lang="cs-CZ" sz="1600">
                          <a:effectLst/>
                        </a:rPr>
                        <a:t>​</a:t>
                      </a:r>
                      <a:endParaRPr lang="cs-CZ" sz="1600" b="1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600">
                          <a:effectLst/>
                        </a:rPr>
                        <a:t>Příspěvek  Unie​ v EUR</a:t>
                      </a:r>
                    </a:p>
                    <a:p>
                      <a:pPr algn="ctr" rtl="0" fontAlgn="base"/>
                      <a:endParaRPr lang="cs-CZ" sz="160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cs-CZ" sz="1600">
                          <a:effectLst/>
                        </a:rPr>
                        <a:t>        Příspěvek čl.  státu </a:t>
                      </a:r>
                      <a:r>
                        <a:rPr lang="cs-CZ" sz="1400">
                          <a:effectLst/>
                        </a:rPr>
                        <a:t>(veřejné            a soukromé zdroje)                          v EUR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cs-CZ" sz="1600">
                          <a:effectLst/>
                        </a:rPr>
                        <a:t>Celkem EUR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167692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ED1AD76-8FE3-012A-AB4E-1B6B745EE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765587"/>
              </p:ext>
            </p:extLst>
          </p:nvPr>
        </p:nvGraphicFramePr>
        <p:xfrm>
          <a:off x="433137" y="5398168"/>
          <a:ext cx="781276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135">
                  <a:extLst>
                    <a:ext uri="{9D8B030D-6E8A-4147-A177-3AD203B41FA5}">
                      <a16:colId xmlns:a16="http://schemas.microsoft.com/office/drawing/2014/main" val="1611751318"/>
                    </a:ext>
                  </a:extLst>
                </a:gridCol>
                <a:gridCol w="1574276">
                  <a:extLst>
                    <a:ext uri="{9D8B030D-6E8A-4147-A177-3AD203B41FA5}">
                      <a16:colId xmlns:a16="http://schemas.microsoft.com/office/drawing/2014/main" val="142758473"/>
                    </a:ext>
                  </a:extLst>
                </a:gridCol>
                <a:gridCol w="1871877">
                  <a:extLst>
                    <a:ext uri="{9D8B030D-6E8A-4147-A177-3AD203B41FA5}">
                      <a16:colId xmlns:a16="http://schemas.microsoft.com/office/drawing/2014/main" val="3492277414"/>
                    </a:ext>
                  </a:extLst>
                </a:gridCol>
                <a:gridCol w="1679472">
                  <a:extLst>
                    <a:ext uri="{9D8B030D-6E8A-4147-A177-3AD203B41FA5}">
                      <a16:colId xmlns:a16="http://schemas.microsoft.com/office/drawing/2014/main" val="3747332476"/>
                    </a:ext>
                  </a:extLst>
                </a:gridCol>
              </a:tblGrid>
              <a:tr h="601603">
                <a:tc>
                  <a:txBody>
                    <a:bodyPr/>
                    <a:lstStyle/>
                    <a:p>
                      <a:pPr rtl="0" fontAlgn="base"/>
                      <a:r>
                        <a:rPr lang="cs-CZ">
                          <a:effectLst/>
                        </a:rPr>
                        <a:t>Celkový součet​</a:t>
                      </a:r>
                      <a:endParaRPr lang="cs-CZ" b="1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0" fontAlgn="base"/>
                      <a:r>
                        <a:rPr lang="cs-CZ" b="0">
                          <a:effectLst/>
                        </a:rPr>
                        <a:t>                             220 276 818​</a:t>
                      </a:r>
                    </a:p>
                    <a:p>
                      <a:pPr rtl="0" fontAlgn="base"/>
                      <a:r>
                        <a:rPr lang="cs-CZ" b="0">
                          <a:effectLst/>
                        </a:rPr>
                        <a:t>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cs-CZ" sz="1800" b="0" i="0" u="none" strike="noStrike" noProof="0">
                          <a:effectLst/>
                          <a:latin typeface="Calibri"/>
                        </a:rPr>
                        <a:t>            60 005 618</a:t>
                      </a:r>
                      <a:endParaRPr lang="en-US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cs-CZ" sz="1800" b="1" i="0" u="none" strike="noStrike" noProof="0">
                          <a:effectLst/>
                          <a:latin typeface="Calibri"/>
                        </a:rPr>
                        <a:t>      280 282 436</a:t>
                      </a:r>
                      <a:endParaRPr lang="en-US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0444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153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BD26E008-5D9A-47F3-807F-647BA59B52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844976"/>
              </p:ext>
            </p:extLst>
          </p:nvPr>
        </p:nvGraphicFramePr>
        <p:xfrm>
          <a:off x="1143000" y="1990044"/>
          <a:ext cx="6955569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5373">
                  <a:extLst>
                    <a:ext uri="{9D8B030D-6E8A-4147-A177-3AD203B41FA5}">
                      <a16:colId xmlns:a16="http://schemas.microsoft.com/office/drawing/2014/main" val="2533682343"/>
                    </a:ext>
                  </a:extLst>
                </a:gridCol>
                <a:gridCol w="826641">
                  <a:extLst>
                    <a:ext uri="{9D8B030D-6E8A-4147-A177-3AD203B41FA5}">
                      <a16:colId xmlns:a16="http://schemas.microsoft.com/office/drawing/2014/main" val="3440670535"/>
                    </a:ext>
                  </a:extLst>
                </a:gridCol>
                <a:gridCol w="1167411">
                  <a:extLst>
                    <a:ext uri="{9D8B030D-6E8A-4147-A177-3AD203B41FA5}">
                      <a16:colId xmlns:a16="http://schemas.microsoft.com/office/drawing/2014/main" val="400965872"/>
                    </a:ext>
                  </a:extLst>
                </a:gridCol>
                <a:gridCol w="1171464">
                  <a:extLst>
                    <a:ext uri="{9D8B030D-6E8A-4147-A177-3AD203B41FA5}">
                      <a16:colId xmlns:a16="http://schemas.microsoft.com/office/drawing/2014/main" val="2464683517"/>
                    </a:ext>
                  </a:extLst>
                </a:gridCol>
                <a:gridCol w="1244680">
                  <a:extLst>
                    <a:ext uri="{9D8B030D-6E8A-4147-A177-3AD203B41FA5}">
                      <a16:colId xmlns:a16="http://schemas.microsoft.com/office/drawing/2014/main" val="648689225"/>
                    </a:ext>
                  </a:extLst>
                </a:gridCol>
              </a:tblGrid>
              <a:tr h="364020">
                <a:tc rowSpan="2">
                  <a:txBody>
                    <a:bodyPr/>
                    <a:lstStyle/>
                    <a:p>
                      <a:pPr algn="l"/>
                      <a:r>
                        <a:rPr lang="cs-CZ"/>
                        <a:t>Příjemce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cs-CZ"/>
                        <a:t>Fond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/>
                        <a:t>EU podíl</a:t>
                      </a:r>
                    </a:p>
                    <a:p>
                      <a:pPr algn="ctr"/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800" kern="1200">
                          <a:ln>
                            <a:noFill/>
                          </a:ln>
                        </a:rPr>
                        <a:t>Národní podíl</a:t>
                      </a:r>
                      <a:endParaRPr lang="cs-CZ" sz="1800" b="1" kern="1200">
                        <a:ln>
                          <a:noFill/>
                        </a:ln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849957"/>
                  </a:ext>
                </a:extLst>
              </a:tr>
              <a:tr h="36402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SR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Příjemce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857317"/>
                  </a:ext>
                </a:extLst>
              </a:tr>
              <a:tr h="364020">
                <a:tc>
                  <a:txBody>
                    <a:bodyPr/>
                    <a:lstStyle/>
                    <a:p>
                      <a:r>
                        <a:rPr lang="cs-CZ"/>
                        <a:t>MMR ČR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EFRR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68,54%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31,46%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0%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500364"/>
                  </a:ext>
                </a:extLst>
              </a:tr>
              <a:tr h="364020">
                <a:tc>
                  <a:txBody>
                    <a:bodyPr/>
                    <a:lstStyle/>
                    <a:p>
                      <a:r>
                        <a:rPr lang="cs-CZ"/>
                        <a:t>MF ČR– AO/PO/AFCOS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EFRR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68,54%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31,46%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0%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982556"/>
                  </a:ext>
                </a:extLst>
              </a:tr>
              <a:tr h="364020">
                <a:tc>
                  <a:txBody>
                    <a:bodyPr/>
                    <a:lstStyle/>
                    <a:p>
                      <a:r>
                        <a:rPr lang="cs-CZ"/>
                        <a:t>MPSV ČR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EFRR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68,54%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31,46%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0%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8836283"/>
                  </a:ext>
                </a:extLst>
              </a:tr>
              <a:tr h="364020">
                <a:tc>
                  <a:txBody>
                    <a:bodyPr/>
                    <a:lstStyle/>
                    <a:p>
                      <a:r>
                        <a:rPr lang="cs-CZ"/>
                        <a:t>MV ČR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EFRR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68,54%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31,46%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0%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340314"/>
                  </a:ext>
                </a:extLst>
              </a:tr>
              <a:tr h="364020">
                <a:tc>
                  <a:txBody>
                    <a:bodyPr/>
                    <a:lstStyle/>
                    <a:p>
                      <a:r>
                        <a:rPr lang="cs-CZ"/>
                        <a:t>Subjekty realizující </a:t>
                      </a:r>
                      <a:r>
                        <a:rPr lang="cs-CZ" err="1"/>
                        <a:t>DoP</a:t>
                      </a: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EFRR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68,54%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31,46%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0%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415890"/>
                  </a:ext>
                </a:extLst>
              </a:tr>
              <a:tr h="364020">
                <a:tc>
                  <a:txBody>
                    <a:bodyPr/>
                    <a:lstStyle/>
                    <a:p>
                      <a:r>
                        <a:rPr lang="cs-CZ"/>
                        <a:t>MAS/ITI/RSK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FS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65%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30%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5%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7964576"/>
                  </a:ext>
                </a:extLst>
              </a:tr>
              <a:tr h="364020">
                <a:tc>
                  <a:txBody>
                    <a:bodyPr/>
                    <a:lstStyle/>
                    <a:p>
                      <a:r>
                        <a:rPr lang="cs-CZ"/>
                        <a:t>Hl. m. Praha (HMP)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FS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50%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0%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/>
                        <a:t>50%</a:t>
                      </a:r>
                      <a:endParaRPr lang="cs-CZ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061415"/>
                  </a:ext>
                </a:extLst>
              </a:tr>
            </a:tbl>
          </a:graphicData>
        </a:graphic>
      </p:graphicFrame>
      <p:sp>
        <p:nvSpPr>
          <p:cNvPr id="3" name="Nadpis 2">
            <a:extLst>
              <a:ext uri="{FF2B5EF4-FFF2-40B4-BE49-F238E27FC236}">
                <a16:creationId xmlns:a16="http://schemas.microsoft.com/office/drawing/2014/main" id="{EF8FAF70-BE17-43DD-9258-47B8472BE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388" y="790743"/>
            <a:ext cx="8291264" cy="998944"/>
          </a:xfrm>
        </p:spPr>
        <p:txBody>
          <a:bodyPr lIns="91440" tIns="45720" rIns="91440" bIns="45720" anchor="t"/>
          <a:lstStyle/>
          <a:p>
            <a:pPr algn="ctr"/>
            <a:r>
              <a:rPr lang="cs-CZ">
                <a:latin typeface="Arial"/>
                <a:cs typeface="Arial"/>
              </a:rPr>
              <a:t>Míra spolufinancování EU na projektech příjemců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EE197051-2920-4C4E-8ACC-3EC25889D5F0}"/>
              </a:ext>
            </a:extLst>
          </p:cNvPr>
          <p:cNvSpPr txBox="1"/>
          <p:nvPr/>
        </p:nvSpPr>
        <p:spPr>
          <a:xfrm>
            <a:off x="6156176" y="28529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02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69E3E829-855E-4604-B6D3-06C79F3ED8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8963361"/>
              </p:ext>
            </p:extLst>
          </p:nvPr>
        </p:nvGraphicFramePr>
        <p:xfrm>
          <a:off x="1010330" y="1408339"/>
          <a:ext cx="6607063" cy="4757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5115">
                  <a:extLst>
                    <a:ext uri="{9D8B030D-6E8A-4147-A177-3AD203B41FA5}">
                      <a16:colId xmlns:a16="http://schemas.microsoft.com/office/drawing/2014/main" val="3316887311"/>
                    </a:ext>
                  </a:extLst>
                </a:gridCol>
                <a:gridCol w="2717693">
                  <a:extLst>
                    <a:ext uri="{9D8B030D-6E8A-4147-A177-3AD203B41FA5}">
                      <a16:colId xmlns:a16="http://schemas.microsoft.com/office/drawing/2014/main" val="266746946"/>
                    </a:ext>
                  </a:extLst>
                </a:gridCol>
                <a:gridCol w="1834255">
                  <a:extLst>
                    <a:ext uri="{9D8B030D-6E8A-4147-A177-3AD203B41FA5}">
                      <a16:colId xmlns:a16="http://schemas.microsoft.com/office/drawing/2014/main" val="2055485529"/>
                    </a:ext>
                  </a:extLst>
                </a:gridCol>
              </a:tblGrid>
              <a:tr h="643512"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Příjemce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OPTP 2014+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OPTP 2021+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219596"/>
                  </a:ext>
                </a:extLst>
              </a:tr>
              <a:tr h="472365">
                <a:tc>
                  <a:txBody>
                    <a:bodyPr/>
                    <a:lstStyle/>
                    <a:p>
                      <a:pPr algn="l"/>
                      <a:r>
                        <a:rPr lang="cs-CZ" sz="1600"/>
                        <a:t>MMR (NOK + ŘO)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do konce roku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od roku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569995"/>
                  </a:ext>
                </a:extLst>
              </a:tr>
              <a:tr h="10725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MMR</a:t>
                      </a:r>
                    </a:p>
                    <a:p>
                      <a:pPr marL="0" algn="l" defTabSz="914400" rtl="0" eaLnBrk="1" latinLnBrk="0" hangingPunct="1"/>
                      <a:r>
                        <a:rPr lang="cs-CZ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(vzdělávání, publicita, evaluace)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do konce roku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od roku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85894"/>
                  </a:ext>
                </a:extLst>
              </a:tr>
              <a:tr h="5822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MF </a:t>
                      </a:r>
                    </a:p>
                    <a:p>
                      <a:pPr marL="0" algn="l" defTabSz="914400" rtl="0" eaLnBrk="1" latinLnBrk="0" hangingPunct="1"/>
                      <a:r>
                        <a:rPr lang="cs-CZ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(AO, PO, AFCOS)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do konce roku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od roku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641132"/>
                  </a:ext>
                </a:extLst>
              </a:tr>
              <a:tr h="10725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Monitorovací systémy </a:t>
                      </a:r>
                    </a:p>
                    <a:p>
                      <a:pPr marL="0" algn="l" defTabSz="914400" rtl="0" eaLnBrk="1" latinLnBrk="0" hangingPunct="1"/>
                      <a:r>
                        <a:rPr lang="cs-CZ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(MS21+, VIOLA, APAO, IS ESF)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do konce roku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od roku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634584"/>
                  </a:ext>
                </a:extLst>
              </a:tr>
              <a:tr h="370542">
                <a:tc>
                  <a:txBody>
                    <a:bodyPr/>
                    <a:lstStyle/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cs-CZ" sz="1800"/>
                        <a:t>podpora aktivit implementace</a:t>
                      </a:r>
                    </a:p>
                    <a:p>
                      <a:pPr marL="0" indent="0" algn="l"/>
                      <a:r>
                        <a:rPr lang="cs-CZ" sz="1800" err="1"/>
                        <a:t>DoP</a:t>
                      </a:r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do konce roku 2023 (NNO)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/>
                        <a:t>od roku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46668"/>
                  </a:ext>
                </a:extLst>
              </a:tr>
            </a:tbl>
          </a:graphicData>
        </a:graphic>
      </p:graphicFrame>
      <p:sp>
        <p:nvSpPr>
          <p:cNvPr id="3" name="Nadpis 2">
            <a:extLst>
              <a:ext uri="{FF2B5EF4-FFF2-40B4-BE49-F238E27FC236}">
                <a16:creationId xmlns:a16="http://schemas.microsoft.com/office/drawing/2014/main" id="{4D59E232-A1A2-4F99-9E77-820C287DC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latin typeface="Arial"/>
                <a:cs typeface="Arial"/>
              </a:rPr>
              <a:t>Návaznost financování v OPTP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9630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5F68E2A5-1573-4FE5-B84E-DFADB15AA9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673333"/>
              </p:ext>
            </p:extLst>
          </p:nvPr>
        </p:nvGraphicFramePr>
        <p:xfrm>
          <a:off x="1010330" y="1836964"/>
          <a:ext cx="7233272" cy="3315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4352">
                  <a:extLst>
                    <a:ext uri="{9D8B030D-6E8A-4147-A177-3AD203B41FA5}">
                      <a16:colId xmlns:a16="http://schemas.microsoft.com/office/drawing/2014/main" val="3641416903"/>
                    </a:ext>
                  </a:extLst>
                </a:gridCol>
                <a:gridCol w="2661015">
                  <a:extLst>
                    <a:ext uri="{9D8B030D-6E8A-4147-A177-3AD203B41FA5}">
                      <a16:colId xmlns:a16="http://schemas.microsoft.com/office/drawing/2014/main" val="53593980"/>
                    </a:ext>
                  </a:extLst>
                </a:gridCol>
                <a:gridCol w="1937905">
                  <a:extLst>
                    <a:ext uri="{9D8B030D-6E8A-4147-A177-3AD203B41FA5}">
                      <a16:colId xmlns:a16="http://schemas.microsoft.com/office/drawing/2014/main" val="1149733688"/>
                    </a:ext>
                  </a:extLst>
                </a:gridCol>
              </a:tblGrid>
              <a:tr h="510020">
                <a:tc>
                  <a:txBody>
                    <a:bodyPr/>
                    <a:lstStyle/>
                    <a:p>
                      <a:r>
                        <a:rPr lang="cs-CZ" dirty="0"/>
                        <a:t>Příjemce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OPTP 2014+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OPTP 2021+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408894"/>
                  </a:ext>
                </a:extLst>
              </a:tr>
              <a:tr h="892536">
                <a:tc>
                  <a:txBody>
                    <a:bodyPr/>
                    <a:lstStyle/>
                    <a:p>
                      <a:r>
                        <a:rPr lang="cs-CZ" dirty="0"/>
                        <a:t>ITI (původní ITI)</a:t>
                      </a:r>
                    </a:p>
                    <a:p>
                      <a:r>
                        <a:rPr lang="cs-CZ" dirty="0"/>
                        <a:t>ITI (původní IPRÚ)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do konce roku 2023</a:t>
                      </a:r>
                    </a:p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od 1.9.2023</a:t>
                      </a:r>
                    </a:p>
                    <a:p>
                      <a:r>
                        <a:rPr lang="cs-CZ" dirty="0"/>
                        <a:t>od roku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984998"/>
                  </a:ext>
                </a:extLst>
              </a:tr>
              <a:tr h="510020">
                <a:tc>
                  <a:txBody>
                    <a:bodyPr/>
                    <a:lstStyle/>
                    <a:p>
                      <a:r>
                        <a:rPr lang="cs-CZ" dirty="0"/>
                        <a:t>RSK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/>
                        <a:t>do konce roku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od 1.9.2023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446300"/>
                  </a:ext>
                </a:extLst>
              </a:tr>
              <a:tr h="892536">
                <a:tc>
                  <a:txBody>
                    <a:bodyPr/>
                    <a:lstStyle/>
                    <a:p>
                      <a:r>
                        <a:rPr lang="cs-CZ" dirty="0"/>
                        <a:t>MAS (IROP)</a:t>
                      </a:r>
                    </a:p>
                    <a:p>
                      <a:r>
                        <a:rPr lang="cs-CZ" dirty="0"/>
                        <a:t>MAS (mimo IROP)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do konce roku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od roku 2024</a:t>
                      </a:r>
                    </a:p>
                    <a:p>
                      <a:r>
                        <a:rPr lang="cs-CZ" dirty="0"/>
                        <a:t>od roku 2022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823332"/>
                  </a:ext>
                </a:extLst>
              </a:tr>
              <a:tr h="510020">
                <a:tc>
                  <a:txBody>
                    <a:bodyPr/>
                    <a:lstStyle/>
                    <a:p>
                      <a:r>
                        <a:rPr lang="cs-CZ" dirty="0"/>
                        <a:t>MHMP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od roku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123038"/>
                  </a:ext>
                </a:extLst>
              </a:tr>
            </a:tbl>
          </a:graphicData>
        </a:graphic>
      </p:graphicFrame>
      <p:sp>
        <p:nvSpPr>
          <p:cNvPr id="3" name="Nadpis 2">
            <a:extLst>
              <a:ext uri="{FF2B5EF4-FFF2-40B4-BE49-F238E27FC236}">
                <a16:creationId xmlns:a16="http://schemas.microsoft.com/office/drawing/2014/main" id="{AF580C6C-230E-4651-8B7E-8E1EE8490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Návaznost financování v OPTP</a:t>
            </a:r>
          </a:p>
        </p:txBody>
      </p:sp>
    </p:spTree>
    <p:extLst>
      <p:ext uri="{BB962C8B-B14F-4D97-AF65-F5344CB8AC3E}">
        <p14:creationId xmlns:p14="http://schemas.microsoft.com/office/powerpoint/2010/main" val="2412230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B98444F0-1B0A-4086-BA7E-B3EBE81E9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rmAutofit/>
          </a:bodyPr>
          <a:lstStyle/>
          <a:p>
            <a:pPr marL="457200" indent="-457200">
              <a:buFontTx/>
              <a:buChar char="-"/>
            </a:pPr>
            <a:endParaRPr lang="cs-CZ" sz="3600">
              <a:latin typeface="Arial"/>
              <a:cs typeface="Arial"/>
            </a:endParaRPr>
          </a:p>
          <a:p>
            <a:pPr marL="457200" indent="-457200">
              <a:buFontTx/>
              <a:buChar char="-"/>
            </a:pPr>
            <a:r>
              <a:rPr lang="cs-CZ" sz="3600">
                <a:latin typeface="Arial"/>
                <a:cs typeface="Arial"/>
              </a:rPr>
              <a:t>zjednodušené metody vykazování</a:t>
            </a:r>
            <a:endParaRPr lang="cs-CZ" sz="3600"/>
          </a:p>
          <a:p>
            <a:pPr marL="457200" indent="-457200">
              <a:buFontTx/>
              <a:buChar char="-"/>
            </a:pPr>
            <a:r>
              <a:rPr lang="cs-CZ" sz="3600">
                <a:latin typeface="Arial"/>
                <a:cs typeface="Arial"/>
              </a:rPr>
              <a:t>indikátory / průběžná evaluace</a:t>
            </a:r>
            <a:endParaRPr lang="cs-CZ" sz="3600"/>
          </a:p>
          <a:p>
            <a:pPr marL="457200" indent="-457200">
              <a:buFontTx/>
              <a:buChar char="-"/>
            </a:pPr>
            <a:r>
              <a:rPr lang="cs-CZ" sz="3600" err="1">
                <a:latin typeface="Arial"/>
                <a:cs typeface="Arial"/>
              </a:rPr>
              <a:t>dvoufondový</a:t>
            </a:r>
            <a:r>
              <a:rPr lang="cs-CZ" sz="3600">
                <a:latin typeface="Arial"/>
                <a:cs typeface="Arial"/>
              </a:rPr>
              <a:t> operační program </a:t>
            </a:r>
            <a:endParaRPr lang="cs-CZ" sz="3600"/>
          </a:p>
          <a:p>
            <a:pPr marL="457200" indent="-457200">
              <a:buFontTx/>
              <a:buChar char="-"/>
            </a:pPr>
            <a:r>
              <a:rPr lang="cs-CZ" sz="3600">
                <a:latin typeface="Arial"/>
                <a:cs typeface="Arial"/>
              </a:rPr>
              <a:t>poměry financování</a:t>
            </a:r>
          </a:p>
          <a:p>
            <a:pPr marL="457200" indent="-457200">
              <a:buFontTx/>
              <a:buChar char="-"/>
            </a:pPr>
            <a:endParaRPr lang="cs-CZ" sz="3600"/>
          </a:p>
          <a:p>
            <a:pPr marL="0" indent="0"/>
            <a:endParaRPr lang="cs-CZ" sz="3600"/>
          </a:p>
          <a:p>
            <a:pPr marL="457200" indent="-457200">
              <a:buFontTx/>
              <a:buChar char="-"/>
            </a:pPr>
            <a:endParaRPr lang="cs-CZ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FFC1730-3A20-4E15-8FF4-7DB128E9C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Srovnání OPTP 2014+ a OPTP 2021+</a:t>
            </a:r>
          </a:p>
        </p:txBody>
      </p:sp>
    </p:spTree>
    <p:extLst>
      <p:ext uri="{BB962C8B-B14F-4D97-AF65-F5344CB8AC3E}">
        <p14:creationId xmlns:p14="http://schemas.microsoft.com/office/powerpoint/2010/main" val="2268603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Program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rmAutofit fontScale="70000" lnSpcReduction="20000"/>
          </a:bodyPr>
          <a:lstStyle/>
          <a:p>
            <a:pPr algn="just">
              <a:lnSpc>
                <a:spcPct val="220000"/>
              </a:lnSpc>
              <a:buAutoNum type="arabicPeriod"/>
            </a:pPr>
            <a:r>
              <a:rPr lang="cs-CZ" sz="1800" b="1">
                <a:latin typeface="Arial"/>
                <a:cs typeface="Arial"/>
              </a:rPr>
              <a:t>Zahájení </a:t>
            </a:r>
            <a:endParaRPr lang="cs-CZ"/>
          </a:p>
          <a:p>
            <a:pPr algn="just">
              <a:lnSpc>
                <a:spcPct val="220000"/>
              </a:lnSpc>
              <a:buAutoNum type="arabicPeriod"/>
            </a:pPr>
            <a:r>
              <a:rPr lang="cs-CZ" sz="1800" b="1">
                <a:latin typeface="Arial"/>
                <a:cs typeface="Arial"/>
              </a:rPr>
              <a:t>Schválení Jednacího řádu MV OPTP 2021 – 2027 a představení Statutu MV OPTP 2021 – 2027 </a:t>
            </a:r>
            <a:r>
              <a:rPr lang="cs-CZ" sz="1800">
                <a:latin typeface="Arial"/>
                <a:cs typeface="Arial"/>
              </a:rPr>
              <a:t> </a:t>
            </a:r>
            <a:endParaRPr lang="cs-CZ"/>
          </a:p>
          <a:p>
            <a:pPr algn="just">
              <a:lnSpc>
                <a:spcPct val="220000"/>
              </a:lnSpc>
              <a:buAutoNum type="arabicPeriod"/>
            </a:pPr>
            <a:r>
              <a:rPr lang="cs-CZ" sz="1800" b="1">
                <a:latin typeface="Arial"/>
                <a:cs typeface="Arial"/>
              </a:rPr>
              <a:t>Aktuální informace k dokumentu “Společná komunikační strategie” fondů EU v ČR pro období 2021 - 2027  </a:t>
            </a:r>
            <a:r>
              <a:rPr lang="cs-CZ" sz="1800">
                <a:latin typeface="Arial"/>
                <a:cs typeface="Arial"/>
              </a:rPr>
              <a:t> </a:t>
            </a:r>
            <a:endParaRPr lang="cs-CZ"/>
          </a:p>
          <a:p>
            <a:pPr algn="just">
              <a:lnSpc>
                <a:spcPct val="220000"/>
              </a:lnSpc>
              <a:buAutoNum type="arabicPeriod"/>
            </a:pPr>
            <a:r>
              <a:rPr lang="cs-CZ" sz="1800" b="1">
                <a:latin typeface="Arial"/>
                <a:cs typeface="Arial"/>
              </a:rPr>
              <a:t>Představení OPTP 2021-2027 </a:t>
            </a:r>
            <a:r>
              <a:rPr lang="cs-CZ" sz="1800">
                <a:latin typeface="Arial"/>
                <a:cs typeface="Arial"/>
              </a:rPr>
              <a:t> </a:t>
            </a:r>
            <a:endParaRPr lang="cs-CZ"/>
          </a:p>
          <a:p>
            <a:pPr algn="just">
              <a:lnSpc>
                <a:spcPct val="220000"/>
              </a:lnSpc>
              <a:buAutoNum type="arabicPeriod"/>
            </a:pPr>
            <a:r>
              <a:rPr lang="cs-CZ" sz="1800" b="1">
                <a:latin typeface="Arial"/>
                <a:cs typeface="Arial"/>
              </a:rPr>
              <a:t>Způsob výběru projektů a schválení výběrových kritérií </a:t>
            </a:r>
            <a:r>
              <a:rPr lang="cs-CZ" sz="1800">
                <a:latin typeface="Arial"/>
                <a:cs typeface="Arial"/>
              </a:rPr>
              <a:t> </a:t>
            </a:r>
            <a:endParaRPr lang="cs-CZ"/>
          </a:p>
          <a:p>
            <a:pPr algn="just">
              <a:lnSpc>
                <a:spcPct val="220000"/>
              </a:lnSpc>
              <a:buAutoNum type="arabicPeriod"/>
            </a:pPr>
            <a:r>
              <a:rPr lang="cs-CZ" sz="1800" b="1">
                <a:latin typeface="Arial"/>
                <a:cs typeface="Arial"/>
              </a:rPr>
              <a:t>Schválení výzev </a:t>
            </a:r>
            <a:r>
              <a:rPr lang="cs-CZ" sz="1800">
                <a:latin typeface="Arial"/>
                <a:cs typeface="Arial"/>
              </a:rPr>
              <a:t> </a:t>
            </a:r>
            <a:endParaRPr lang="cs-CZ"/>
          </a:p>
          <a:p>
            <a:pPr algn="just">
              <a:lnSpc>
                <a:spcPct val="220000"/>
              </a:lnSpc>
              <a:buAutoNum type="arabicPeriod"/>
            </a:pPr>
            <a:r>
              <a:rPr lang="cs-CZ" sz="1800" b="1">
                <a:latin typeface="Arial"/>
                <a:cs typeface="Arial"/>
              </a:rPr>
              <a:t>Různé </a:t>
            </a:r>
            <a:r>
              <a:rPr lang="cs-CZ" sz="1800">
                <a:latin typeface="Arial"/>
                <a:cs typeface="Arial"/>
              </a:rPr>
              <a:t> </a:t>
            </a:r>
            <a:endParaRPr lang="cs-CZ"/>
          </a:p>
          <a:p>
            <a:pPr algn="just">
              <a:lnSpc>
                <a:spcPct val="220000"/>
              </a:lnSpc>
              <a:buAutoNum type="arabicPeriod"/>
            </a:pPr>
            <a:r>
              <a:rPr lang="cs-CZ" sz="1800" b="1">
                <a:latin typeface="Arial"/>
                <a:cs typeface="Arial"/>
              </a:rPr>
              <a:t>Shrnutí hlavních závěrů</a:t>
            </a:r>
            <a:endParaRPr lang="cs-CZ"/>
          </a:p>
          <a:p>
            <a:pPr marL="0" indent="0" algn="just"/>
            <a:endParaRPr lang="cs-CZ" sz="1800" b="1">
              <a:latin typeface="Arial"/>
              <a:cs typeface="Arial"/>
            </a:endParaRPr>
          </a:p>
          <a:p>
            <a:pPr marL="0" lvl="0" indent="0"/>
            <a:endParaRPr lang="cs-CZ" sz="180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C3581FBE-00F0-4331-8BEF-D48C1D28E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Autofit/>
          </a:bodyPr>
          <a:lstStyle/>
          <a:p>
            <a:pPr algn="just"/>
            <a:r>
              <a:rPr lang="cs-CZ" sz="1600"/>
              <a:t>Příjemci dokládají výdaje projektu formou  </a:t>
            </a:r>
            <a:r>
              <a:rPr lang="cs-CZ" sz="1600" b="1"/>
              <a:t>zjednodušené metody vykazování (ZMV)</a:t>
            </a:r>
          </a:p>
          <a:p>
            <a:pPr algn="just"/>
            <a:r>
              <a:rPr lang="cs-CZ" sz="1600"/>
              <a:t>podle čl. 56, odst. 1 Nařízení Evropského parlamentu a Rady (EU) 2021/1060 </a:t>
            </a:r>
          </a:p>
          <a:p>
            <a:pPr algn="just"/>
            <a:r>
              <a:rPr lang="cs-CZ" sz="1600">
                <a:latin typeface="Arial"/>
                <a:cs typeface="Arial"/>
              </a:rPr>
              <a:t>ze dne 24. června 2021.</a:t>
            </a:r>
            <a:endParaRPr lang="cs-CZ" sz="1600"/>
          </a:p>
          <a:p>
            <a:pPr lvl="0" algn="just"/>
            <a:r>
              <a:rPr lang="cs-CZ" sz="1600" b="1"/>
              <a:t>Financování způsobilých nákladů odlišných od přímých osobních nákladů do 40 %</a:t>
            </a:r>
          </a:p>
          <a:p>
            <a:pPr lvl="0" algn="just"/>
            <a:r>
              <a:rPr lang="cs-CZ" sz="1600" b="1"/>
              <a:t>z přímých osobních nákladů, kde členský stát nemusí uvádět kalkulační metodu</a:t>
            </a:r>
            <a:endParaRPr lang="cs-CZ" sz="1600"/>
          </a:p>
          <a:p>
            <a:pPr algn="just"/>
            <a:r>
              <a:rPr lang="cs-CZ" sz="1600"/>
              <a:t>(Paušální sazbu ve výši až 40 % způsobilých přímých nákladů na zaměstnance lze použít</a:t>
            </a:r>
          </a:p>
          <a:p>
            <a:pPr algn="just"/>
            <a:r>
              <a:rPr lang="cs-CZ" sz="1600"/>
              <a:t>ke krytí zbývajících způsobilých nákladů operace. Od členského státu se nevyžaduje</a:t>
            </a:r>
          </a:p>
          <a:p>
            <a:pPr algn="just"/>
            <a:r>
              <a:rPr lang="cs-CZ" sz="1600"/>
              <a:t>provedení výpočtu ke stanovení použitelné sazby.)</a:t>
            </a:r>
          </a:p>
          <a:p>
            <a:pPr algn="just"/>
            <a:endParaRPr lang="cs-CZ" sz="1600"/>
          </a:p>
          <a:p>
            <a:pPr algn="just"/>
            <a:r>
              <a:rPr lang="cs-CZ" sz="1600" b="1"/>
              <a:t>Způsobilými výdaji jsou osobní náklady osob přímo zapojených do</a:t>
            </a:r>
          </a:p>
          <a:p>
            <a:pPr algn="just"/>
            <a:r>
              <a:rPr lang="cs-CZ" sz="1600" b="1"/>
              <a:t>realizace projektu </a:t>
            </a:r>
            <a:r>
              <a:rPr lang="cs-CZ" sz="1600"/>
              <a:t> </a:t>
            </a:r>
          </a:p>
          <a:p>
            <a:pPr algn="just"/>
            <a:endParaRPr lang="cs-CZ" sz="1600"/>
          </a:p>
          <a:p>
            <a:pPr algn="just"/>
            <a:r>
              <a:rPr lang="cs-CZ" sz="1600" b="1"/>
              <a:t>Veškeré ostatní způsobilé výdaje projektu budou hrazeny z paušální částky, která</a:t>
            </a:r>
          </a:p>
          <a:p>
            <a:pPr algn="just"/>
            <a:r>
              <a:rPr lang="cs-CZ" sz="1600" b="1">
                <a:latin typeface="Arial"/>
                <a:cs typeface="Arial"/>
              </a:rPr>
              <a:t>bude ve výši 8 % (pro Výzvu č. 1) nebo 20 % (pro Výzvy č. 3 a 4) ze způsobilých</a:t>
            </a:r>
          </a:p>
          <a:p>
            <a:pPr algn="just"/>
            <a:r>
              <a:rPr lang="cs-CZ" sz="1600" b="1">
                <a:latin typeface="Arial"/>
                <a:cs typeface="Arial"/>
              </a:rPr>
              <a:t>osobních nákladů.</a:t>
            </a:r>
            <a:r>
              <a:rPr lang="cs-CZ" sz="1600">
                <a:latin typeface="Arial"/>
                <a:cs typeface="Arial"/>
              </a:rPr>
              <a:t> </a:t>
            </a:r>
            <a:endParaRPr lang="cs-CZ"/>
          </a:p>
          <a:p>
            <a:pPr algn="just"/>
            <a:endParaRPr lang="cs-CZ" sz="160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7AEA84E5-026D-41C6-83BF-9F84AD816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Zjednodušené metody vykazování</a:t>
            </a:r>
          </a:p>
        </p:txBody>
      </p:sp>
    </p:spTree>
    <p:extLst>
      <p:ext uri="{BB962C8B-B14F-4D97-AF65-F5344CB8AC3E}">
        <p14:creationId xmlns:p14="http://schemas.microsoft.com/office/powerpoint/2010/main" val="36117632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F23142CB-1932-4917-B3FC-A6808EB0B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cs-CZ" b="1"/>
              <a:t>825002</a:t>
            </a:r>
            <a:r>
              <a:rPr lang="cs-CZ"/>
              <a:t> </a:t>
            </a:r>
          </a:p>
          <a:p>
            <a:pPr lvl="0"/>
            <a:r>
              <a:rPr lang="cs-CZ" b="1"/>
              <a:t>Počet služebních/pracovních míst financovaných</a:t>
            </a:r>
          </a:p>
          <a:p>
            <a:pPr lvl="0"/>
            <a:r>
              <a:rPr lang="cs-CZ" b="1"/>
              <a:t>z programu </a:t>
            </a:r>
          </a:p>
          <a:p>
            <a:pPr marL="457200" lvl="0" indent="-457200">
              <a:buFontTx/>
              <a:buChar char="-"/>
            </a:pPr>
            <a:r>
              <a:rPr lang="cs-CZ"/>
              <a:t>indikátor je sledován na projektech, v jejichž rozpočtu jsou obsaženy osobní náklady.</a:t>
            </a:r>
          </a:p>
          <a:p>
            <a:r>
              <a:rPr lang="cs-CZ"/>
              <a:t> </a:t>
            </a:r>
          </a:p>
          <a:p>
            <a:pPr lvl="0"/>
            <a:r>
              <a:rPr lang="cs-CZ" b="1"/>
              <a:t>805000 </a:t>
            </a:r>
          </a:p>
          <a:p>
            <a:pPr lvl="0"/>
            <a:r>
              <a:rPr lang="cs-CZ" b="1"/>
              <a:t>Počet napsaných a zveřejněných analytických a</a:t>
            </a:r>
          </a:p>
          <a:p>
            <a:pPr lvl="0"/>
            <a:r>
              <a:rPr lang="cs-CZ" b="1"/>
              <a:t>strategických dokumentů (vč. evaluačních)</a:t>
            </a:r>
            <a:r>
              <a:rPr lang="cs-CZ"/>
              <a:t>  </a:t>
            </a:r>
          </a:p>
          <a:p>
            <a:pPr marL="457200" lvl="0" indent="-457200">
              <a:buFontTx/>
              <a:buChar char="-"/>
            </a:pPr>
            <a:r>
              <a:rPr lang="cs-CZ"/>
              <a:t>indikátor je sledován na projektech priority 1, které nejsou mzdového charakteru a zaměřují se na plnění ostatních podporovaných činností priority 1.</a:t>
            </a:r>
          </a:p>
          <a:p>
            <a:endParaRPr lang="cs-CZ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D286143-24AF-4CAB-88CA-F572E884C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Indikátory v OPTP</a:t>
            </a:r>
          </a:p>
        </p:txBody>
      </p:sp>
    </p:spTree>
    <p:extLst>
      <p:ext uri="{BB962C8B-B14F-4D97-AF65-F5344CB8AC3E}">
        <p14:creationId xmlns:p14="http://schemas.microsoft.com/office/powerpoint/2010/main" val="39222458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28D90C-D172-DC89-42A6-C63638EE6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36871"/>
            <a:ext cx="8291264" cy="4728433"/>
          </a:xfrm>
        </p:spPr>
        <p:txBody>
          <a:bodyPr lIns="91440" tIns="45720" rIns="91440" bIns="45720" anchor="t"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cs-CZ" sz="2400">
                <a:latin typeface="Arial"/>
                <a:cs typeface="Arial"/>
              </a:rPr>
              <a:t>ŘO OPTP plánuje využít formát </a:t>
            </a:r>
            <a:r>
              <a:rPr lang="cs-CZ" sz="2400" err="1">
                <a:latin typeface="Arial"/>
                <a:cs typeface="Arial"/>
              </a:rPr>
              <a:t>víceetapové</a:t>
            </a:r>
            <a:r>
              <a:rPr lang="cs-CZ" sz="2400">
                <a:latin typeface="Arial"/>
                <a:cs typeface="Arial"/>
              </a:rPr>
              <a:t> evaluace s frekvencí sledování výsledků jednou ročně. </a:t>
            </a:r>
            <a:endParaRPr lang="cs-CZ" sz="2400"/>
          </a:p>
          <a:p>
            <a:pPr marL="457200" indent="-457200">
              <a:buFont typeface="Arial"/>
              <a:buChar char="•"/>
            </a:pPr>
            <a:r>
              <a:rPr lang="cs-CZ" sz="2400" b="1">
                <a:latin typeface="Arial"/>
                <a:cs typeface="Arial"/>
              </a:rPr>
              <a:t>Průběžná evaluace naplňování cílů OPTP pro období 2021+ </a:t>
            </a:r>
            <a:r>
              <a:rPr lang="cs-CZ" sz="2400">
                <a:latin typeface="Arial"/>
                <a:cs typeface="Arial"/>
              </a:rPr>
              <a:t>by primárně měla pro ŘO OPTP, EK ale i pro další subjekty: </a:t>
            </a:r>
            <a:endParaRPr lang="cs-CZ" sz="2400"/>
          </a:p>
          <a:p>
            <a:pPr marL="857250" lvl="1">
              <a:buFont typeface="Courier New"/>
              <a:buChar char="o"/>
            </a:pPr>
            <a:r>
              <a:rPr lang="cs-CZ">
                <a:latin typeface="Arial"/>
                <a:cs typeface="Arial"/>
              </a:rPr>
              <a:t>kvalitativně a kvantitativně sledovat a vyhodnocovat do jaké míry jsou naplňovány cíle OPTP;</a:t>
            </a:r>
          </a:p>
          <a:p>
            <a:pPr marL="857250" lvl="1">
              <a:buFont typeface="Courier New"/>
              <a:buChar char="o"/>
            </a:pPr>
            <a:r>
              <a:rPr lang="cs-CZ">
                <a:latin typeface="Arial"/>
                <a:cs typeface="Arial"/>
              </a:rPr>
              <a:t>identifikovat pozitivní a negativní faktory ovlivňující implementaci OPTP a formulovat návrhy opatření vedoucí k odstranění problémů a bariér;</a:t>
            </a:r>
            <a:endParaRPr lang="cs-CZ"/>
          </a:p>
          <a:p>
            <a:pPr marL="857250" lvl="1">
              <a:buFont typeface="Courier New"/>
              <a:buChar char="o"/>
            </a:pPr>
            <a:r>
              <a:rPr lang="cs-CZ">
                <a:latin typeface="Arial"/>
                <a:cs typeface="Arial"/>
              </a:rPr>
              <a:t>poskytnout ŘO OPTP zpětnou vazbu a doporučení týkající se implementace OPTP.</a:t>
            </a:r>
            <a:endParaRPr lang="cs-CZ"/>
          </a:p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D709B1-BDE1-9B47-83AF-35D38C857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691433"/>
          </a:xfrm>
        </p:spPr>
        <p:txBody>
          <a:bodyPr lIns="91440" tIns="45720" rIns="91440" bIns="45720" anchor="t"/>
          <a:lstStyle/>
          <a:p>
            <a:r>
              <a:rPr lang="cs-CZ">
                <a:latin typeface="Arial"/>
                <a:cs typeface="Arial"/>
              </a:rPr>
              <a:t>Hodnocení naplňování cílů OPTP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24852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7C559F-7B03-3555-0942-A676CD919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cs-CZ" b="1">
                <a:latin typeface="Arial"/>
                <a:cs typeface="Arial"/>
              </a:rPr>
              <a:t>Kontroly v režimu kontrolního řádu</a:t>
            </a:r>
          </a:p>
          <a:p>
            <a:pPr marL="457200" indent="-457200">
              <a:buFont typeface="Arial"/>
              <a:buChar char="•"/>
            </a:pPr>
            <a:r>
              <a:rPr lang="cs-CZ">
                <a:latin typeface="Arial"/>
                <a:cs typeface="Arial"/>
              </a:rPr>
              <a:t>příjemci s výjimkou příjemců v rámci MMR</a:t>
            </a:r>
          </a:p>
          <a:p>
            <a:endParaRPr lang="cs-CZ"/>
          </a:p>
          <a:p>
            <a:r>
              <a:rPr lang="cs-CZ" b="1">
                <a:latin typeface="Arial"/>
                <a:cs typeface="Arial"/>
              </a:rPr>
              <a:t>Kontroly mimo režim kontrolního řádu</a:t>
            </a:r>
          </a:p>
          <a:p>
            <a:pPr marL="457200" indent="-457200">
              <a:buFont typeface="Arial"/>
              <a:buChar char="•"/>
            </a:pPr>
            <a:r>
              <a:rPr lang="cs-CZ">
                <a:latin typeface="Arial"/>
                <a:cs typeface="Arial"/>
              </a:rPr>
              <a:t>příjemci na MMR</a:t>
            </a:r>
            <a:endParaRPr lang="cs-CZ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B578D4-B47D-7FFF-065A-D7C093B89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                           Kontroly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2361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2DB5E3-5E6E-AAC0-56B0-E0A52C7FE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rmAutofit/>
          </a:bodyPr>
          <a:lstStyle/>
          <a:p>
            <a:pPr marL="0" indent="0"/>
            <a:r>
              <a:rPr lang="en-US" b="1" dirty="0">
                <a:latin typeface="Arial"/>
                <a:cs typeface="Arial"/>
              </a:rPr>
              <a:t>    </a:t>
            </a:r>
            <a:r>
              <a:rPr lang="cs-CZ" b="1" dirty="0">
                <a:latin typeface="Arial"/>
                <a:cs typeface="Arial"/>
              </a:rPr>
              <a:t>Výběr vzorku projektů ke kontrole na místě</a:t>
            </a:r>
          </a:p>
          <a:p>
            <a:pPr lvl="1" indent="-342900">
              <a:buFont typeface="Arial"/>
              <a:buChar char="•"/>
            </a:pPr>
            <a:r>
              <a:rPr lang="cs-CZ" sz="2000" u="sng" dirty="0">
                <a:latin typeface="Arial"/>
                <a:cs typeface="Arial"/>
              </a:rPr>
              <a:t>Na základě velikosti projektu</a:t>
            </a:r>
          </a:p>
          <a:p>
            <a:pPr marL="1257300" lvl="2">
              <a:buFont typeface="Courier New"/>
              <a:buChar char="o"/>
            </a:pPr>
            <a:r>
              <a:rPr lang="cs-CZ" sz="1800" dirty="0">
                <a:latin typeface="Arial"/>
                <a:cs typeface="Arial"/>
              </a:rPr>
              <a:t>nad 40 mil. Kč - kontrola minimálně 1x za dobu realizace projektu,</a:t>
            </a:r>
          </a:p>
          <a:p>
            <a:pPr marL="1257300" lvl="2">
              <a:buFont typeface="Courier New"/>
              <a:buChar char="o"/>
            </a:pPr>
            <a:r>
              <a:rPr lang="cs-CZ" sz="1800" dirty="0">
                <a:latin typeface="Arial"/>
                <a:cs typeface="Arial"/>
              </a:rPr>
              <a:t>do 40 mil. Kč - minimálně 25 % těchto projektů 1x za dobu realizace projektu.</a:t>
            </a:r>
          </a:p>
          <a:p>
            <a:pPr lvl="1" indent="-342900">
              <a:buFont typeface="Arial"/>
              <a:buChar char="•"/>
            </a:pPr>
            <a:r>
              <a:rPr lang="cs-CZ" sz="2000" u="sng" dirty="0">
                <a:latin typeface="Arial"/>
                <a:cs typeface="Arial"/>
              </a:rPr>
              <a:t>Na základě analýzy projektů</a:t>
            </a:r>
          </a:p>
          <a:p>
            <a:pPr lvl="1" indent="-342900">
              <a:buFont typeface="Arial"/>
              <a:buChar char="•"/>
            </a:pPr>
            <a:r>
              <a:rPr lang="cs-CZ" sz="2000" u="sng" dirty="0">
                <a:latin typeface="Arial"/>
                <a:cs typeface="Arial"/>
              </a:rPr>
              <a:t>Ve specifických případech na základě výstupů a závěrů externích kontrol a auditů.</a:t>
            </a:r>
          </a:p>
          <a:p>
            <a:pPr marL="400050" lvl="1" indent="0"/>
            <a:endParaRPr lang="cs-CZ" sz="2000" dirty="0">
              <a:latin typeface="Arial"/>
              <a:cs typeface="Arial"/>
            </a:endParaRPr>
          </a:p>
          <a:p>
            <a:pPr marL="400050" lvl="1" indent="0"/>
            <a:r>
              <a:rPr lang="cs-CZ" sz="2800" b="1" dirty="0">
                <a:latin typeface="Arial"/>
                <a:cs typeface="Arial"/>
              </a:rPr>
              <a:t>Vzorek kontrolovaných výdajů</a:t>
            </a:r>
          </a:p>
          <a:p>
            <a:pPr lvl="1" indent="-342900">
              <a:buFont typeface="Arial"/>
              <a:buChar char="•"/>
            </a:pPr>
            <a:r>
              <a:rPr lang="cs-CZ" sz="2000" dirty="0">
                <a:latin typeface="Arial"/>
                <a:cs typeface="Arial"/>
              </a:rPr>
              <a:t>minimálně 15 % všech výdajů schválených ŘO.</a:t>
            </a:r>
          </a:p>
          <a:p>
            <a:pPr lvl="1" indent="-342900">
              <a:buFont typeface="Arial"/>
              <a:buChar char="•"/>
            </a:pPr>
            <a:endParaRPr lang="en-US" dirty="0">
              <a:latin typeface="Arial"/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B61D59-EA25-823B-2ED5-17D30736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                           </a:t>
            </a:r>
            <a:r>
              <a:rPr lang="en-US" dirty="0" err="1">
                <a:latin typeface="Arial"/>
                <a:cs typeface="Arial"/>
              </a:rPr>
              <a:t>Kontroly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0067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8B28209-B113-4E13-9CFC-82E9FC2B3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rmAutofit/>
          </a:bodyPr>
          <a:lstStyle/>
          <a:p>
            <a:pPr marL="457200" indent="-457200">
              <a:buFontTx/>
              <a:buChar char="-"/>
            </a:pPr>
            <a:r>
              <a:rPr lang="cs-CZ" b="1">
                <a:latin typeface="Arial"/>
                <a:cs typeface="Arial"/>
              </a:rPr>
              <a:t>z EFRR      142 864 532 EUR  (Priorita 1)</a:t>
            </a:r>
          </a:p>
          <a:p>
            <a:pPr marL="2628900" lvl="6" indent="0">
              <a:buNone/>
            </a:pPr>
            <a:r>
              <a:rPr lang="cs-CZ">
                <a:latin typeface="Arial"/>
                <a:cs typeface="Arial"/>
              </a:rPr>
              <a:t>(  76 322 694 EUR     MR</a:t>
            </a:r>
          </a:p>
          <a:p>
            <a:pPr marL="2628900" lvl="6" indent="0">
              <a:buNone/>
            </a:pPr>
            <a:r>
              <a:rPr lang="cs-CZ">
                <a:latin typeface="Arial"/>
                <a:cs typeface="Arial"/>
              </a:rPr>
              <a:t>    62 474 386 EUR     PR</a:t>
            </a:r>
          </a:p>
          <a:p>
            <a:pPr marL="2628900" lvl="6" indent="0">
              <a:buNone/>
            </a:pPr>
            <a:r>
              <a:rPr lang="cs-CZ">
                <a:latin typeface="Arial"/>
                <a:cs typeface="Arial"/>
              </a:rPr>
              <a:t>      4  067 452 EUR    VRR )</a:t>
            </a:r>
          </a:p>
          <a:p>
            <a:pPr marL="457200" indent="-457200">
              <a:buFontTx/>
              <a:buChar char="-"/>
            </a:pPr>
            <a:endParaRPr lang="cs-CZ" b="1">
              <a:latin typeface="Arial"/>
              <a:cs typeface="Arial"/>
            </a:endParaRPr>
          </a:p>
          <a:p>
            <a:pPr marL="457200" indent="-457200">
              <a:buFontTx/>
              <a:buChar char="-"/>
            </a:pPr>
            <a:r>
              <a:rPr lang="cs-CZ" b="1">
                <a:latin typeface="Arial"/>
                <a:cs typeface="Arial"/>
              </a:rPr>
              <a:t>z  FS            77 412 286 EUR  (Priorita 2)</a:t>
            </a:r>
          </a:p>
          <a:p>
            <a:pPr marL="457200" indent="-457200">
              <a:buFontTx/>
              <a:buChar char="-"/>
            </a:pPr>
            <a:endParaRPr lang="cs-CZ" b="1">
              <a:latin typeface="Arial"/>
              <a:cs typeface="Arial"/>
            </a:endParaRPr>
          </a:p>
          <a:p>
            <a:pPr marL="0" indent="0"/>
            <a:r>
              <a:rPr lang="cs-CZ" b="1">
                <a:latin typeface="Arial"/>
                <a:cs typeface="Arial"/>
              </a:rPr>
              <a:t>   </a:t>
            </a:r>
            <a:r>
              <a:rPr lang="cs-CZ" sz="3200" b="1">
                <a:latin typeface="Arial"/>
                <a:cs typeface="Arial"/>
              </a:rPr>
              <a:t> Celkem   220 276 818 EUR        </a:t>
            </a:r>
            <a:endParaRPr lang="cs-CZ" sz="3200" b="1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B40250B5-C77E-40B1-9D8B-AE30C083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err="1"/>
              <a:t>Dvoufondový</a:t>
            </a:r>
            <a:r>
              <a:rPr lang="cs-CZ"/>
              <a:t> operační program</a:t>
            </a:r>
          </a:p>
        </p:txBody>
      </p:sp>
    </p:spTree>
    <p:extLst>
      <p:ext uri="{BB962C8B-B14F-4D97-AF65-F5344CB8AC3E}">
        <p14:creationId xmlns:p14="http://schemas.microsoft.com/office/powerpoint/2010/main" val="660105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B40250B5-C77E-40B1-9D8B-AE30C083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Plánované CZV (2023-2028)</a:t>
            </a:r>
          </a:p>
        </p:txBody>
      </p:sp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09FCAA78-1411-404F-AC54-1466ECE58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246856"/>
              </p:ext>
            </p:extLst>
          </p:nvPr>
        </p:nvGraphicFramePr>
        <p:xfrm>
          <a:off x="570505" y="1253329"/>
          <a:ext cx="7945811" cy="49492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4600">
                  <a:extLst>
                    <a:ext uri="{9D8B030D-6E8A-4147-A177-3AD203B41FA5}">
                      <a16:colId xmlns:a16="http://schemas.microsoft.com/office/drawing/2014/main" val="1872804672"/>
                    </a:ext>
                  </a:extLst>
                </a:gridCol>
                <a:gridCol w="2123268">
                  <a:extLst>
                    <a:ext uri="{9D8B030D-6E8A-4147-A177-3AD203B41FA5}">
                      <a16:colId xmlns:a16="http://schemas.microsoft.com/office/drawing/2014/main" val="3190276615"/>
                    </a:ext>
                  </a:extLst>
                </a:gridCol>
                <a:gridCol w="1341822">
                  <a:extLst>
                    <a:ext uri="{9D8B030D-6E8A-4147-A177-3AD203B41FA5}">
                      <a16:colId xmlns:a16="http://schemas.microsoft.com/office/drawing/2014/main" val="929727141"/>
                    </a:ext>
                  </a:extLst>
                </a:gridCol>
                <a:gridCol w="192510">
                  <a:extLst>
                    <a:ext uri="{9D8B030D-6E8A-4147-A177-3AD203B41FA5}">
                      <a16:colId xmlns:a16="http://schemas.microsoft.com/office/drawing/2014/main" val="1579251749"/>
                    </a:ext>
                  </a:extLst>
                </a:gridCol>
                <a:gridCol w="635431">
                  <a:extLst>
                    <a:ext uri="{9D8B030D-6E8A-4147-A177-3AD203B41FA5}">
                      <a16:colId xmlns:a16="http://schemas.microsoft.com/office/drawing/2014/main" val="364567117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82926549"/>
                    </a:ext>
                  </a:extLst>
                </a:gridCol>
                <a:gridCol w="1069380">
                  <a:extLst>
                    <a:ext uri="{9D8B030D-6E8A-4147-A177-3AD203B41FA5}">
                      <a16:colId xmlns:a16="http://schemas.microsoft.com/office/drawing/2014/main" val="2434134014"/>
                    </a:ext>
                  </a:extLst>
                </a:gridCol>
              </a:tblGrid>
              <a:tr h="517291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Příjemce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Aktivita/Název projektu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Kč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rowSpan="22"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Příjemce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Aktivita/Název projektu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Kč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2578971115"/>
                  </a:ext>
                </a:extLst>
              </a:tr>
              <a:tr h="19303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Implementační struktura 21+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1100" b="1" u="none" strike="noStrike">
                          <a:effectLst/>
                        </a:rPr>
                        <a:t>Monitorovací systém a další IS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213800"/>
                  </a:ext>
                </a:extLst>
              </a:tr>
              <a:tr h="2309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MF-PO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Osobní náklady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283 446 667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MMR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Monitorovací systém 21+ a 14+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950 000 000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4289569501"/>
                  </a:ext>
                </a:extLst>
              </a:tr>
              <a:tr h="16677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Ostatní výdaje - paušál 8%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22 675 733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MPSV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IS ESF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27 000 000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21116312"/>
                  </a:ext>
                </a:extLst>
              </a:tr>
              <a:tr h="2309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MF-AO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Osobní náklady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1 507 953 481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MF-AO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Informační systém APAO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8 715 000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617056862"/>
                  </a:ext>
                </a:extLst>
              </a:tr>
              <a:tr h="23096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Ostatní výdaje - paušál 8%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120 636 278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MF-PO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IS Viola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30 000 000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2290411493"/>
                  </a:ext>
                </a:extLst>
              </a:tr>
              <a:tr h="16677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MF - CKB AFCOS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Osobní náklady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74 000 000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Ostatní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010686"/>
                  </a:ext>
                </a:extLst>
              </a:tr>
              <a:tr h="18950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Ostatní výdaje - paušál 8%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5 920 000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Různé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Projekty, které budou řešit aktuální potřeby v implementaci EU fondů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100 000 000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3072903126"/>
                  </a:ext>
                </a:extLst>
              </a:tr>
              <a:tr h="29796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cs-CZ" sz="1200" b="1" u="none" strike="noStrike">
                          <a:effectLst/>
                        </a:rPr>
                        <a:t>MMR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Osobní náklady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1 413 122 111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670026"/>
                  </a:ext>
                </a:extLst>
              </a:tr>
              <a:tr h="23096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Ostatní výdaje - paušál 8%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113 049 769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MVČR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cs-CZ" sz="1050" u="none" strike="noStrike">
                          <a:effectLst/>
                        </a:rPr>
                        <a:t>Podpora rozvoje elektronizace výkonu VS a zavedení související infrastruktury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cs-CZ" sz="1100" u="none" strike="noStrike">
                          <a:effectLst/>
                        </a:rPr>
                        <a:t>80 000 000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944041158"/>
                  </a:ext>
                </a:extLst>
              </a:tr>
              <a:tr h="23463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Služby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120 000 000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994725"/>
                  </a:ext>
                </a:extLst>
              </a:tr>
              <a:tr h="23096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Publicita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260 000 000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180935984"/>
                  </a:ext>
                </a:extLst>
              </a:tr>
              <a:tr h="16677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Vzdělávání - centrální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75 000 000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3128413903"/>
                  </a:ext>
                </a:extLst>
              </a:tr>
              <a:tr h="16677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Regionální partneři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2673548480"/>
                  </a:ext>
                </a:extLst>
              </a:tr>
              <a:tr h="2309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ITI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Osobní náklady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315 000 000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187514219"/>
                  </a:ext>
                </a:extLst>
              </a:tr>
              <a:tr h="16677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Ostatní výdaje - paušál 20%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63 000 000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1532284924"/>
                  </a:ext>
                </a:extLst>
              </a:tr>
              <a:tr h="2309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MAS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Osobní náklady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2 100 000 000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2920430884"/>
                  </a:ext>
                </a:extLst>
              </a:tr>
              <a:tr h="23096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Ostatní výdaje - paušál 20%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420 000 000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1551382043"/>
                  </a:ext>
                </a:extLst>
              </a:tr>
              <a:tr h="2309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RSK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Osobní náklady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117 000 000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292421936"/>
                  </a:ext>
                </a:extLst>
              </a:tr>
              <a:tr h="16677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Ostatní výdaje - paušál 20%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23 400 000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1970034494"/>
                  </a:ext>
                </a:extLst>
              </a:tr>
              <a:tr h="16677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>
                          <a:effectLst/>
                        </a:rPr>
                        <a:t>MHMP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Ukončování OP PPR - osobní náklady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50 000 000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2889412230"/>
                  </a:ext>
                </a:extLst>
              </a:tr>
              <a:tr h="16677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100" u="none" strike="noStrike">
                          <a:effectLst/>
                        </a:rPr>
                        <a:t>Ukončování OP PPR - paušál 20%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100" u="none" strike="noStrike">
                          <a:effectLst/>
                        </a:rPr>
                        <a:t>10 000 000</a:t>
                      </a:r>
                      <a:endParaRPr lang="cs-CZ" sz="2800"/>
                    </a:p>
                  </a:txBody>
                  <a:tcPr marL="6715" marR="6715" marT="6715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15" marR="6715" marT="6715" marB="0" anchor="ctr"/>
                </a:tc>
                <a:extLst>
                  <a:ext uri="{0D108BD9-81ED-4DB2-BD59-A6C34878D82A}">
                    <a16:rowId xmlns:a16="http://schemas.microsoft.com/office/drawing/2014/main" val="10931209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20285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5. </a:t>
            </a:r>
            <a:endParaRPr lang="cs-CZ" sz="3200" b="1">
              <a:solidFill>
                <a:srgbClr val="000099"/>
              </a:solidFill>
              <a:ea typeface="+mj-ea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Způsob výběru projektů a schválení výběrových kritérií</a:t>
            </a:r>
            <a:endParaRPr lang="cs-CZ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31766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Způsob výběru projektů</a:t>
            </a:r>
          </a:p>
        </p:txBody>
      </p:sp>
      <p:sp>
        <p:nvSpPr>
          <p:cNvPr id="7" name="Zástupný symbol pro obsah 2">
            <a:extLst>
              <a:ext uri="{FF2B5EF4-FFF2-40B4-BE49-F238E27FC236}">
                <a16:creationId xmlns:a16="http://schemas.microsoft.com/office/drawing/2014/main" id="{2E5913F8-822C-4B04-99AC-1DF8D1DAB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513" y="2012950"/>
            <a:ext cx="7858125" cy="4008438"/>
          </a:xfrm>
          <a:ln>
            <a:solidFill>
              <a:schemeClr val="bg1"/>
            </a:solidFill>
          </a:ln>
        </p:spPr>
        <p:txBody>
          <a:bodyPr lIns="91440" tIns="45720" rIns="91440" bIns="45720" anchor="t">
            <a:normAutofit/>
          </a:bodyPr>
          <a:lstStyle/>
          <a:p>
            <a:pPr marL="0" indent="0"/>
            <a:r>
              <a:rPr lang="cs-CZ"/>
              <a:t>Důležité aspekty: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projekty převážně provozního charakteru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plánování alokace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průběžné výzvy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navazující projekty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zjednodušení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cs-CZ"/>
          </a:p>
          <a:p>
            <a:pPr marL="514350" indent="-514350">
              <a:buFont typeface="Arial" panose="020B0604020202020204" pitchFamily="34" charset="0"/>
              <a:buChar char="•"/>
            </a:pPr>
            <a:endParaRPr lang="cs-CZ"/>
          </a:p>
          <a:p>
            <a:pPr marL="514350" indent="-514350">
              <a:buFont typeface="Arial" panose="020B0604020202020204" pitchFamily="34" charset="0"/>
              <a:buChar char="•"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54009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Způsob výběru projektů</a:t>
            </a:r>
          </a:p>
        </p:txBody>
      </p:sp>
      <p:sp>
        <p:nvSpPr>
          <p:cNvPr id="7" name="Zástupný symbol pro obsah 2">
            <a:extLst>
              <a:ext uri="{FF2B5EF4-FFF2-40B4-BE49-F238E27FC236}">
                <a16:creationId xmlns:a16="http://schemas.microsoft.com/office/drawing/2014/main" id="{2E5913F8-822C-4B04-99AC-1DF8D1DAB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513" y="2012950"/>
            <a:ext cx="7858125" cy="4008438"/>
          </a:xfrm>
          <a:ln>
            <a:solidFill>
              <a:schemeClr val="bg1"/>
            </a:solidFill>
          </a:ln>
        </p:spPr>
        <p:txBody>
          <a:bodyPr lIns="91440" tIns="45720" rIns="91440" bIns="45720" anchor="t">
            <a:normAutofit fontScale="85000" lnSpcReduction="20000"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využití zkušeností s obdobím 14 - 20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jednokolový systém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hodnocení formálních náležitostí a přijatelnosti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možnost vrátit žádost k doplnění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hodnotí projektoví manažeři (PM)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cs-CZ"/>
              <a:t>hodnotí jeden PM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cs-CZ"/>
              <a:t>hodnocení schvaluje schvalovatel (VO OAP)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cs-CZ"/>
              <a:t>rovnoměrné rozdělení projektů mezi PM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definitivní schválení výběru projektu provádí ředitel odboru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/>
              <a:t>neprovádí se analýza rizik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endParaRPr lang="cs-CZ"/>
          </a:p>
          <a:p>
            <a:pPr marL="514350" indent="-514350">
              <a:buFont typeface="Arial" panose="020B0604020202020204" pitchFamily="34" charset="0"/>
              <a:buChar char="•"/>
            </a:pPr>
            <a:endParaRPr lang="cs-CZ"/>
          </a:p>
          <a:p>
            <a:pPr marL="514350" indent="-514350">
              <a:buFont typeface="Arial" panose="020B0604020202020204" pitchFamily="34" charset="0"/>
              <a:buChar char="•"/>
            </a:pPr>
            <a:endParaRPr lang="cs-CZ"/>
          </a:p>
          <a:p>
            <a:pPr marL="514350" indent="-514350">
              <a:buFont typeface="Arial" panose="020B0604020202020204" pitchFamily="34" charset="0"/>
              <a:buChar char="•"/>
            </a:pPr>
            <a:endParaRPr lang="cs-CZ"/>
          </a:p>
          <a:p>
            <a:pPr marL="514350" indent="-514350">
              <a:buFont typeface="Arial" panose="020B0604020202020204" pitchFamily="34" charset="0"/>
              <a:buChar char="•"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789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1. Zahájení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cs-CZ">
                <a:latin typeface="Arial" charset="0"/>
                <a:cs typeface="Arial" charset="0"/>
              </a:rPr>
              <a:t>Úvodní slovo zástupce ŘO OPTP</a:t>
            </a:r>
          </a:p>
          <a:p>
            <a:pPr eaLnBrk="1" hangingPunct="1">
              <a:buFont typeface="Arial" charset="0"/>
              <a:buChar char="•"/>
            </a:pPr>
            <a:endParaRPr lang="cs-CZ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>
                <a:latin typeface="Arial" charset="0"/>
                <a:cs typeface="Arial" charset="0"/>
              </a:rPr>
              <a:t>Úvodní slovo zástupce EK</a:t>
            </a:r>
          </a:p>
          <a:p>
            <a:pPr marL="0" indent="0" eaLnBrk="1" hangingPunct="1"/>
            <a:endParaRPr lang="cs-CZ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>
                <a:latin typeface="Arial" charset="0"/>
                <a:cs typeface="Arial" charset="0"/>
              </a:rPr>
              <a:t>Projednání programu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Výběrová kritéria – formální náležitosti</a:t>
            </a: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673127E1-92F2-456B-A40D-E5F03FC5BC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791760"/>
              </p:ext>
            </p:extLst>
          </p:nvPr>
        </p:nvGraphicFramePr>
        <p:xfrm>
          <a:off x="591435" y="2200266"/>
          <a:ext cx="7886700" cy="1990232"/>
        </p:xfrm>
        <a:graphic>
          <a:graphicData uri="http://schemas.openxmlformats.org/drawingml/2006/table">
            <a:tbl>
              <a:tblPr/>
              <a:tblGrid>
                <a:gridCol w="1639559">
                  <a:extLst>
                    <a:ext uri="{9D8B030D-6E8A-4147-A177-3AD203B41FA5}">
                      <a16:colId xmlns:a16="http://schemas.microsoft.com/office/drawing/2014/main" val="3211526594"/>
                    </a:ext>
                  </a:extLst>
                </a:gridCol>
                <a:gridCol w="2043143">
                  <a:extLst>
                    <a:ext uri="{9D8B030D-6E8A-4147-A177-3AD203B41FA5}">
                      <a16:colId xmlns:a16="http://schemas.microsoft.com/office/drawing/2014/main" val="1888444834"/>
                    </a:ext>
                  </a:extLst>
                </a:gridCol>
                <a:gridCol w="2101999">
                  <a:extLst>
                    <a:ext uri="{9D8B030D-6E8A-4147-A177-3AD203B41FA5}">
                      <a16:colId xmlns:a16="http://schemas.microsoft.com/office/drawing/2014/main" val="431995320"/>
                    </a:ext>
                  </a:extLst>
                </a:gridCol>
                <a:gridCol w="2101999">
                  <a:extLst>
                    <a:ext uri="{9D8B030D-6E8A-4147-A177-3AD203B41FA5}">
                      <a16:colId xmlns:a16="http://schemas.microsoft.com/office/drawing/2014/main" val="4108459315"/>
                    </a:ext>
                  </a:extLst>
                </a:gridCol>
              </a:tblGrid>
              <a:tr h="820620">
                <a:tc rowSpan="2">
                  <a:txBody>
                    <a:bodyPr/>
                    <a:lstStyle/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1. Formální správnost projektu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F0D7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0D5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D7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0D7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1.1 Je žádost v elektronické podobě podepsána oprávněnou osobou?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70D5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0DE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0D5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E1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Posuzuje se, zda je žádost podepsána oprávněnou osobou dle dostupných informací. </a:t>
                      </a:r>
                      <a:endParaRPr lang="cs-CZ" sz="1600" b="0" i="0">
                        <a:effectLst/>
                      </a:endParaRPr>
                    </a:p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Hlavní zdroj informací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: žádost o podporu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70DE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0DC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0DE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0DA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ANO 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– Žádost je podepsána oprávněnou osobou.  </a:t>
                      </a:r>
                      <a:endParaRPr lang="cs-CZ" sz="1600" b="0" i="0">
                        <a:effectLst/>
                      </a:endParaRPr>
                    </a:p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NE 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– Žádost není podepsána oprávněnou osobou. </a:t>
                      </a:r>
                      <a:endParaRPr lang="cs-CZ" sz="1600" b="0" i="0">
                        <a:effectLst/>
                      </a:endParaRPr>
                    </a:p>
                    <a:p>
                      <a:pPr algn="l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Funkce kritéria: vylučovací.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90DC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0DC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0DC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0E3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02109"/>
                  </a:ext>
                </a:extLst>
              </a:tr>
              <a:tr h="111658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1.2 Jsou v žádosti správně vyplněny všechny povinné kolonky/pole a jsou doloženy všechny povinné přílohy dle PŽP a výzvy?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50E1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0DA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0E1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E1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Posuzuje se, zda jsou správně vyplněna povinná pole v žádosti a jsou doloženy všechny povinné přílohy relevantním způsobem dle PŽP a výzvy. </a:t>
                      </a:r>
                      <a:endParaRPr lang="cs-CZ" sz="1600" b="0" i="0">
                        <a:effectLst/>
                      </a:endParaRPr>
                    </a:p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Hlavní zdroj informací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: žádost o podporu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F0DA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0E3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DA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0DA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ANO 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– Všechna pole jsou řádně vyplněna a všechny povinné přílohy jsou doloženy.  </a:t>
                      </a:r>
                      <a:endParaRPr lang="cs-CZ" sz="1600" b="0" i="0">
                        <a:effectLst/>
                      </a:endParaRPr>
                    </a:p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NE 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– Některá pole žádosti nejsou řádně vyplněna nebo není doložena povinná příloha. </a:t>
                      </a:r>
                      <a:endParaRPr lang="cs-CZ" sz="1600" b="0" i="0">
                        <a:effectLst/>
                      </a:endParaRPr>
                    </a:p>
                    <a:p>
                      <a:pPr algn="l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Funkce kritéria: vylučovací.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10E3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0E3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0E3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0E34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2132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0769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Výběrová kritéria – přijatelnost</a:t>
            </a: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5BCEAC15-7E8A-43B7-8070-1018E78357F4}"/>
              </a:ext>
            </a:extLst>
          </p:cNvPr>
          <p:cNvGraphicFramePr>
            <a:graphicFrameLocks noGrp="1"/>
          </p:cNvGraphicFramePr>
          <p:nvPr/>
        </p:nvGraphicFramePr>
        <p:xfrm>
          <a:off x="628650" y="2167978"/>
          <a:ext cx="7886700" cy="3666632"/>
        </p:xfrm>
        <a:graphic>
          <a:graphicData uri="http://schemas.openxmlformats.org/drawingml/2006/table">
            <a:tbl>
              <a:tblPr/>
              <a:tblGrid>
                <a:gridCol w="1622743">
                  <a:extLst>
                    <a:ext uri="{9D8B030D-6E8A-4147-A177-3AD203B41FA5}">
                      <a16:colId xmlns:a16="http://schemas.microsoft.com/office/drawing/2014/main" val="1360942674"/>
                    </a:ext>
                  </a:extLst>
                </a:gridCol>
                <a:gridCol w="2127223">
                  <a:extLst>
                    <a:ext uri="{9D8B030D-6E8A-4147-A177-3AD203B41FA5}">
                      <a16:colId xmlns:a16="http://schemas.microsoft.com/office/drawing/2014/main" val="3390880566"/>
                    </a:ext>
                  </a:extLst>
                </a:gridCol>
                <a:gridCol w="2127223">
                  <a:extLst>
                    <a:ext uri="{9D8B030D-6E8A-4147-A177-3AD203B41FA5}">
                      <a16:colId xmlns:a16="http://schemas.microsoft.com/office/drawing/2014/main" val="4009147078"/>
                    </a:ext>
                  </a:extLst>
                </a:gridCol>
                <a:gridCol w="2009511">
                  <a:extLst>
                    <a:ext uri="{9D8B030D-6E8A-4147-A177-3AD203B41FA5}">
                      <a16:colId xmlns:a16="http://schemas.microsoft.com/office/drawing/2014/main" val="4007503264"/>
                    </a:ext>
                  </a:extLst>
                </a:gridCol>
              </a:tblGrid>
              <a:tr h="2152447">
                <a:tc rowSpan="2"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1. Účelnost projektu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902E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030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02E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02E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pl-PL" sz="1000" b="1" i="0">
                          <a:effectLst/>
                          <a:latin typeface="Arial" panose="020B0604020202020204" pitchFamily="34" charset="0"/>
                        </a:rPr>
                        <a:t>1.1 Je projekt v souladu s výzvou?</a:t>
                      </a:r>
                      <a:r>
                        <a:rPr lang="pl-PL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pl-PL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1030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030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3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Posuzuje se celkový soulad projektu:  </a:t>
                      </a:r>
                      <a:endParaRPr lang="cs-CZ" sz="1600" b="0" i="0">
                        <a:effectLst/>
                      </a:endParaRP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s danou výzvou OPTP;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se zaměřením specifického cíle;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s podporovanými aktivitami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s dalšími relevantními strategiemi uvedenými v programovém dokumentu OPTP; 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dále se posoudí, zda žadatel splňuje definici oprávněného příjemce vymezeného ve výzvě.  </a:t>
                      </a:r>
                    </a:p>
                    <a:p>
                      <a:pPr algn="l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  <a:p>
                      <a:pPr algn="l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Hlavní zdroj informací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: žádost o podporu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1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ANO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Projekt je svým zaměřením v souladu se sledovanými dokumenty případně relevantními strategiemi uvedenými v programovém dokumentu OPTP a žadatel splňuje definici oprávněného příjemce dle výzvy. 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NE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Projekt není v souladu s některým relevantním dokumentem nebo žadatel nesplňuje definici oprávněného příjemce dle výzvy. 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Funkce kritéria: vylučovací.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3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34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1973812"/>
                  </a:ext>
                </a:extLst>
              </a:tr>
              <a:tr h="12645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1.2 Má projekt neutrální či pozitivní vliv na horizontální priority?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503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03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3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Posuzuje se, zda nemají aktivity projektu negativní vliv na horizontální priority (rovnost mezi muži a ženami, udržitelný rozvoj, podpora rovných příležitostí a nediskriminace). 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Hlavní zdroj informací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: žádost o podporu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5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034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37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ANO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Aktivity projektu mají neutrální či pozitivní vliv na všechny horizontální priority.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NE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Aktivity projektu mají negativní vliv na alespoň jednu horizontální prioritu. 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Funkce kritéria: vylučovací.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D034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034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034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34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4055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6565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Výběrová kritéria – přijatelnost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85FFB87D-2081-40C4-9BE5-11E518475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671221"/>
              </p:ext>
            </p:extLst>
          </p:nvPr>
        </p:nvGraphicFramePr>
        <p:xfrm>
          <a:off x="628650" y="2144730"/>
          <a:ext cx="7886700" cy="2752232"/>
        </p:xfrm>
        <a:graphic>
          <a:graphicData uri="http://schemas.openxmlformats.org/drawingml/2006/table">
            <a:tbl>
              <a:tblPr/>
              <a:tblGrid>
                <a:gridCol w="1622743">
                  <a:extLst>
                    <a:ext uri="{9D8B030D-6E8A-4147-A177-3AD203B41FA5}">
                      <a16:colId xmlns:a16="http://schemas.microsoft.com/office/drawing/2014/main" val="2623469846"/>
                    </a:ext>
                  </a:extLst>
                </a:gridCol>
                <a:gridCol w="2127223">
                  <a:extLst>
                    <a:ext uri="{9D8B030D-6E8A-4147-A177-3AD203B41FA5}">
                      <a16:colId xmlns:a16="http://schemas.microsoft.com/office/drawing/2014/main" val="1036853908"/>
                    </a:ext>
                  </a:extLst>
                </a:gridCol>
                <a:gridCol w="2127223">
                  <a:extLst>
                    <a:ext uri="{9D8B030D-6E8A-4147-A177-3AD203B41FA5}">
                      <a16:colId xmlns:a16="http://schemas.microsoft.com/office/drawing/2014/main" val="962024320"/>
                    </a:ext>
                  </a:extLst>
                </a:gridCol>
                <a:gridCol w="2009511">
                  <a:extLst>
                    <a:ext uri="{9D8B030D-6E8A-4147-A177-3AD203B41FA5}">
                      <a16:colId xmlns:a16="http://schemas.microsoft.com/office/drawing/2014/main" val="66559357"/>
                    </a:ext>
                  </a:extLst>
                </a:gridCol>
              </a:tblGrid>
              <a:tr h="968601">
                <a:tc rowSpan="2"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2. Potřebnost projektu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C073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77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73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73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2.1 Řeší projekt potřeby cílových skupin?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A077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73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77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7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Posuzuje se, zda projekt svými aktivitami řeší potřeby cílových skupin specifikovaných ve výzvě. 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Hlavní zdroj informací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: žádost o podporu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A073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77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73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7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ANO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Projekt řeší problémy cílové skupiny.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NE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Projekt svými aktivitami nepřispívá k řešení problémů cílové skupiny.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Funkce kritéria: vylučovací.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E077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77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077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08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5707144"/>
                  </a:ext>
                </a:extLst>
              </a:tr>
              <a:tr h="170850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2.2 Nejsou aktivity projektu duplicitní s aktivitami jiného projektu v OPTP?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A07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7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7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7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Posuzuje se, zda některé aktivity projektu již nebyly podpořeny v jiném projektu OPTP.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Hlavní zdroj informací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: žádost o podporu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807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08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7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7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ANO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Aktivity projektu nejsou časově, věcně nebo místně duplicitní s jinými aktivitami projektů předložených a realizovaných v OPTP.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NE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Některé aktivity projektu jsou časově, věcně nebo místně duplicitní s aktivitami v jiných projektech předložených a realizovaných v OPTP.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Funkce kritéria: vylučovací.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208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08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08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081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1909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72100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Výběrová kritéria – přijatelnost</a:t>
            </a: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F986AA14-98FA-4C08-A2B7-592515C7D510}"/>
              </a:ext>
            </a:extLst>
          </p:cNvPr>
          <p:cNvGraphicFramePr>
            <a:graphicFrameLocks noGrp="1"/>
          </p:cNvGraphicFramePr>
          <p:nvPr/>
        </p:nvGraphicFramePr>
        <p:xfrm>
          <a:off x="958725" y="1732774"/>
          <a:ext cx="7226549" cy="4537040"/>
        </p:xfrm>
        <a:graphic>
          <a:graphicData uri="http://schemas.openxmlformats.org/drawingml/2006/table">
            <a:tbl>
              <a:tblPr/>
              <a:tblGrid>
                <a:gridCol w="1486913">
                  <a:extLst>
                    <a:ext uri="{9D8B030D-6E8A-4147-A177-3AD203B41FA5}">
                      <a16:colId xmlns:a16="http://schemas.microsoft.com/office/drawing/2014/main" val="2182571510"/>
                    </a:ext>
                  </a:extLst>
                </a:gridCol>
                <a:gridCol w="1949165">
                  <a:extLst>
                    <a:ext uri="{9D8B030D-6E8A-4147-A177-3AD203B41FA5}">
                      <a16:colId xmlns:a16="http://schemas.microsoft.com/office/drawing/2014/main" val="2595173945"/>
                    </a:ext>
                  </a:extLst>
                </a:gridCol>
                <a:gridCol w="1949165">
                  <a:extLst>
                    <a:ext uri="{9D8B030D-6E8A-4147-A177-3AD203B41FA5}">
                      <a16:colId xmlns:a16="http://schemas.microsoft.com/office/drawing/2014/main" val="811359502"/>
                    </a:ext>
                  </a:extLst>
                </a:gridCol>
                <a:gridCol w="1841306">
                  <a:extLst>
                    <a:ext uri="{9D8B030D-6E8A-4147-A177-3AD203B41FA5}">
                      <a16:colId xmlns:a16="http://schemas.microsoft.com/office/drawing/2014/main" val="1502008129"/>
                    </a:ext>
                  </a:extLst>
                </a:gridCol>
              </a:tblGrid>
              <a:tr h="2650248">
                <a:tc rowSpan="2"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3. Efektivnost projektu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500" b="0" i="0">
                        <a:effectLst/>
                      </a:endParaRPr>
                    </a:p>
                  </a:txBody>
                  <a:tcPr marL="73960" marR="73960" marT="36980" marB="36980">
                    <a:lnL w="9525" cap="flat" cmpd="sng" algn="ctr">
                      <a:solidFill>
                        <a:srgbClr val="40CF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CF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0CF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0CF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900" b="1" i="0">
                          <a:effectLst/>
                          <a:latin typeface="Arial" panose="020B0604020202020204" pitchFamily="34" charset="0"/>
                        </a:rPr>
                        <a:t>3.1 Splňují výdaje v projektu kritéria pro způsobilost specifikovaná ve výzvě?</a:t>
                      </a:r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500" b="0" i="0">
                        <a:effectLst/>
                      </a:endParaRPr>
                    </a:p>
                  </a:txBody>
                  <a:tcPr marL="73960" marR="73960" marT="36980" marB="36980">
                    <a:lnL w="9525" cap="flat" cmpd="sng" algn="ctr">
                      <a:solidFill>
                        <a:srgbClr val="E0CF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F0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0CF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15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Posuzuje se, zda v rozpočtu projektu nejsou plánovány nezpůsobilé výdaje (např. výdaje nejsou v přímé návaznosti na projekt, výdaje nejsou nezbytné pro realizaci projektu apod.).  </a:t>
                      </a:r>
                      <a:endParaRPr lang="cs-CZ" sz="15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Posuzuje se, zda projekt respektuje minimální a maximální hranici celkových způsobilých výdajů, pokud je specifikována ve výzvě. </a:t>
                      </a:r>
                      <a:endParaRPr lang="cs-CZ" sz="15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900" b="1" i="0">
                          <a:effectLst/>
                          <a:latin typeface="Arial" panose="020B0604020202020204" pitchFamily="34" charset="0"/>
                        </a:rPr>
                        <a:t>Hlavní zdroj informací</a:t>
                      </a:r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: žádost o podporu </a:t>
                      </a:r>
                      <a:endParaRPr lang="cs-CZ" sz="1500" b="0" i="0">
                        <a:effectLst/>
                      </a:endParaRPr>
                    </a:p>
                  </a:txBody>
                  <a:tcPr marL="73960" marR="73960" marT="36980" marB="36980">
                    <a:lnL w="9525" cap="flat" cmpd="sng" algn="ctr">
                      <a:solidFill>
                        <a:srgbClr val="80F0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0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F07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01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900" b="1" i="0">
                          <a:effectLst/>
                          <a:latin typeface="Arial" panose="020B0604020202020204" pitchFamily="34" charset="0"/>
                        </a:rPr>
                        <a:t>ANO</a:t>
                      </a:r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 – Rozpočet projektu je plánován pro způsobilé výdaje dle pravidel způsobilosti stanovených ve výzvě a dle obecných pravidel pro způsobilost výdajů OPTP.  Projekt respektuje minimální a maximální hranici celkových způsobilých výdajů, pokud je specifikována ve výzvě. </a:t>
                      </a:r>
                      <a:endParaRPr lang="cs-CZ" sz="15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900" b="1" i="0">
                          <a:effectLst/>
                          <a:latin typeface="Arial" panose="020B0604020202020204" pitchFamily="34" charset="0"/>
                        </a:rPr>
                        <a:t>NE</a:t>
                      </a:r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 – Výdaje v projektu jsou zjevně nezpůsobilé a nelze o ně snížit rozpočet projektu, aniž by došlo k ohrožení realizace projektu nebo projekt nerespektuje minimální a maximální hranici celkových způsobilých výdajů. </a:t>
                      </a:r>
                      <a:endParaRPr lang="cs-CZ" sz="15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Funkce kritéria: vylučovací. </a:t>
                      </a:r>
                      <a:endParaRPr lang="cs-CZ" sz="1500" b="0" i="0">
                        <a:effectLst/>
                      </a:endParaRPr>
                    </a:p>
                  </a:txBody>
                  <a:tcPr marL="73960" marR="73960" marT="36980" marB="36980">
                    <a:lnL w="9525" cap="flat" cmpd="sng" algn="ctr">
                      <a:solidFill>
                        <a:srgbClr val="C00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0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0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11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74196"/>
                  </a:ext>
                </a:extLst>
              </a:tr>
              <a:tr h="17010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900" b="1" i="0">
                          <a:effectLst/>
                          <a:latin typeface="Arial" panose="020B0604020202020204" pitchFamily="34" charset="0"/>
                        </a:rPr>
                        <a:t>3.2 Jsou výdaje v projektu v čase a místě obvyklé?</a:t>
                      </a:r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500" b="0" i="0">
                        <a:effectLst/>
                      </a:endParaRPr>
                    </a:p>
                  </a:txBody>
                  <a:tcPr marL="73960" marR="73960" marT="36980" marB="36980">
                    <a:lnL w="9525" cap="flat" cmpd="sng" algn="ctr">
                      <a:solidFill>
                        <a:srgbClr val="0015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01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15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15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Na základě podkladů od žadatele, případně za použití existující metodiky (např. limity pro výdaje, benchmarky, průzkum nebo jiný nástroj na ověření hospodárnosti výdajů) v žádosti o podporu se posoudí, jakým způsobem byl sestaven rozpočet a zda jsou výdaje přiměřené z hlediska místního a časového. </a:t>
                      </a:r>
                      <a:endParaRPr lang="cs-CZ" sz="15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900" b="1" i="0">
                          <a:effectLst/>
                          <a:latin typeface="Arial" panose="020B0604020202020204" pitchFamily="34" charset="0"/>
                        </a:rPr>
                        <a:t>Hlavní zdroj informací</a:t>
                      </a:r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: žádost o podporu </a:t>
                      </a:r>
                      <a:endParaRPr lang="cs-CZ" sz="1500" b="0" i="0">
                        <a:effectLst/>
                      </a:endParaRPr>
                    </a:p>
                  </a:txBody>
                  <a:tcPr marL="73960" marR="73960" marT="36980" marB="36980">
                    <a:lnL w="9525" cap="flat" cmpd="sng" algn="ctr">
                      <a:solidFill>
                        <a:srgbClr val="201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11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01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018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900" b="1" i="0">
                          <a:effectLst/>
                          <a:latin typeface="Arial" panose="020B0604020202020204" pitchFamily="34" charset="0"/>
                        </a:rPr>
                        <a:t>ANO</a:t>
                      </a:r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 – Výdaje v projektu jsou na základě dostupných informací přiměřené z hlediska místního a časového. </a:t>
                      </a:r>
                      <a:endParaRPr lang="cs-CZ" sz="15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900" b="1" i="0">
                          <a:effectLst/>
                          <a:latin typeface="Arial" panose="020B0604020202020204" pitchFamily="34" charset="0"/>
                        </a:rPr>
                        <a:t>NE</a:t>
                      </a:r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 – Výdaje v projektu nejsou na základě dostupných informací přiměřené z hlediska místního a časového. </a:t>
                      </a:r>
                      <a:endParaRPr lang="cs-CZ" sz="15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900" b="0" i="0">
                          <a:effectLst/>
                          <a:latin typeface="Arial" panose="020B0604020202020204" pitchFamily="34" charset="0"/>
                        </a:rPr>
                        <a:t>Funkce kritéria: vylučovací. </a:t>
                      </a:r>
                      <a:endParaRPr lang="cs-CZ" sz="1500" b="0" i="0">
                        <a:effectLst/>
                      </a:endParaRPr>
                    </a:p>
                  </a:txBody>
                  <a:tcPr marL="73960" marR="73960" marT="36980" marB="36980">
                    <a:lnL w="9525" cap="flat" cmpd="sng" algn="ctr">
                      <a:solidFill>
                        <a:srgbClr val="0011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11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11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11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7854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5914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Výběrová kritéria – přijatelnost</a:t>
            </a: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66D9AAD8-E38E-429E-B7B0-A185FF107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384763"/>
              </p:ext>
            </p:extLst>
          </p:nvPr>
        </p:nvGraphicFramePr>
        <p:xfrm>
          <a:off x="628650" y="2053032"/>
          <a:ext cx="7886700" cy="1937202"/>
        </p:xfrm>
        <a:graphic>
          <a:graphicData uri="http://schemas.openxmlformats.org/drawingml/2006/table">
            <a:tbl>
              <a:tblPr/>
              <a:tblGrid>
                <a:gridCol w="1622743">
                  <a:extLst>
                    <a:ext uri="{9D8B030D-6E8A-4147-A177-3AD203B41FA5}">
                      <a16:colId xmlns:a16="http://schemas.microsoft.com/office/drawing/2014/main" val="3375200457"/>
                    </a:ext>
                  </a:extLst>
                </a:gridCol>
                <a:gridCol w="2127223">
                  <a:extLst>
                    <a:ext uri="{9D8B030D-6E8A-4147-A177-3AD203B41FA5}">
                      <a16:colId xmlns:a16="http://schemas.microsoft.com/office/drawing/2014/main" val="3709609141"/>
                    </a:ext>
                  </a:extLst>
                </a:gridCol>
                <a:gridCol w="2127223">
                  <a:extLst>
                    <a:ext uri="{9D8B030D-6E8A-4147-A177-3AD203B41FA5}">
                      <a16:colId xmlns:a16="http://schemas.microsoft.com/office/drawing/2014/main" val="1698165009"/>
                    </a:ext>
                  </a:extLst>
                </a:gridCol>
                <a:gridCol w="2009511">
                  <a:extLst>
                    <a:ext uri="{9D8B030D-6E8A-4147-A177-3AD203B41FA5}">
                      <a16:colId xmlns:a16="http://schemas.microsoft.com/office/drawing/2014/main" val="900526064"/>
                    </a:ext>
                  </a:extLst>
                </a:gridCol>
              </a:tblGrid>
              <a:tr h="1937202"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4. Proveditelnost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90ED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0E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0ED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0ED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4.1 Je doba trvání realizace projektu v souladu se stanovenými pravidly časové způsobilosti projektu?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90E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0ED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0E9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F4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Posuzuje se, zda jsou respektována pravidla pro časovou způsobilost projektu. 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Projekty nemohou být podpořeny, jestliže byly fyzicky dokončeny nebo plně provedeny před předložením žádosti o podporu v programu.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Hlavní zdroj informací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: žádost o podporu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50ED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E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0ED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FC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ANO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Projekt splňuje pravidla časové způsobilosti dle podmínek OPTP. 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1" i="0">
                          <a:effectLst/>
                          <a:latin typeface="Arial" panose="020B0604020202020204" pitchFamily="34" charset="0"/>
                        </a:rPr>
                        <a:t>NE</a:t>
                      </a:r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 – Projekt nebo některá jeho část nesplňuje podmínky časové způsobilosti (projekt byl dokončen před podáním žádosti, délka etap či celého projektu neodpovídá nastaveným limitům v dokumentaci programu apod.)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Funkce kritéria: vylučovací. </a:t>
                      </a:r>
                      <a:endParaRPr lang="cs-CZ" sz="1600" b="0" i="0">
                        <a:effectLst/>
                      </a:endParaRPr>
                    </a:p>
                    <a:p>
                      <a:pPr algn="just" rtl="0" fontAlgn="base"/>
                      <a:r>
                        <a:rPr lang="cs-CZ" sz="1000" b="0" i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0717" marR="80717" marT="40358" marB="40358">
                    <a:lnL w="9525" cap="flat" cmpd="sng" algn="ctr">
                      <a:solidFill>
                        <a:srgbClr val="30E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E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0E8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000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0697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5613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6. </a:t>
            </a:r>
            <a:endParaRPr lang="cs-CZ" sz="3200" b="1">
              <a:solidFill>
                <a:srgbClr val="000099"/>
              </a:solidFill>
              <a:ea typeface="+mj-ea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Schválení výzev</a:t>
            </a: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a harmonogramu výzev</a:t>
            </a:r>
            <a:endParaRPr lang="cs-CZ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98627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C8293C-8F1F-6553-DD10-09A3D8E70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63112"/>
            <a:ext cx="8291264" cy="4902192"/>
          </a:xfrm>
        </p:spPr>
        <p:txBody>
          <a:bodyPr lIns="91440" tIns="45720" rIns="91440" bIns="45720" anchor="t">
            <a:normAutofit/>
          </a:bodyPr>
          <a:lstStyle/>
          <a:p>
            <a:pPr marL="0" indent="0"/>
            <a:r>
              <a:rPr lang="en-US" b="1">
                <a:latin typeface="Arial"/>
                <a:cs typeface="Arial"/>
              </a:rPr>
              <a:t>    </a:t>
            </a:r>
            <a:r>
              <a:rPr lang="cs-CZ" b="1">
                <a:latin typeface="Arial"/>
                <a:cs typeface="Arial"/>
              </a:rPr>
              <a:t>Celkem bude vyhlášeno 5 výzev</a:t>
            </a:r>
            <a:r>
              <a:rPr lang="cs-CZ">
                <a:latin typeface="Arial"/>
                <a:cs typeface="Arial"/>
              </a:rPr>
              <a:t> </a:t>
            </a:r>
            <a:endParaRPr lang="cs-CZ"/>
          </a:p>
          <a:p>
            <a:pPr marL="857250" lvl="1" indent="-457200">
              <a:buFont typeface="Arial"/>
              <a:buChar char="•"/>
            </a:pPr>
            <a:r>
              <a:rPr lang="cs-CZ">
                <a:latin typeface="Arial"/>
                <a:cs typeface="Arial"/>
              </a:rPr>
              <a:t>3 výzvy pro prioritu 1  (výzva č. 1, 2 a 5) </a:t>
            </a:r>
            <a:endParaRPr lang="cs-CZ"/>
          </a:p>
          <a:p>
            <a:pPr marL="857250" lvl="1" indent="-457200">
              <a:buFont typeface="Arial"/>
              <a:buChar char="•"/>
            </a:pPr>
            <a:r>
              <a:rPr lang="cs-CZ">
                <a:latin typeface="Arial"/>
                <a:cs typeface="Arial"/>
              </a:rPr>
              <a:t>2 výzvy pro prioritu 2 (výzva č. 3  a  4)</a:t>
            </a:r>
            <a:endParaRPr lang="cs-CZ"/>
          </a:p>
          <a:p>
            <a:pPr marL="857250" lvl="1" indent="-457200">
              <a:buFont typeface="Arial"/>
              <a:buChar char="•"/>
            </a:pPr>
            <a:endParaRPr lang="cs-CZ">
              <a:latin typeface="Arial"/>
              <a:cs typeface="Arial"/>
            </a:endParaRPr>
          </a:p>
          <a:p>
            <a:pPr marL="0" indent="0"/>
            <a:r>
              <a:rPr lang="cs-CZ" b="1">
                <a:latin typeface="Arial"/>
                <a:cs typeface="Arial"/>
              </a:rPr>
              <a:t>    Celková alokace  8,29 mld. CZK</a:t>
            </a:r>
            <a:endParaRPr lang="cs-CZ" b="1"/>
          </a:p>
          <a:p>
            <a:pPr marL="857250" lvl="1" indent="-457200">
              <a:buFont typeface="Arial"/>
              <a:buChar char="•"/>
            </a:pPr>
            <a:r>
              <a:rPr lang="cs-CZ">
                <a:latin typeface="Arial"/>
                <a:cs typeface="Arial"/>
              </a:rPr>
              <a:t>z toho  pro prioritu 1  -    5,19 mld. CZK</a:t>
            </a:r>
            <a:endParaRPr lang="cs-CZ"/>
          </a:p>
          <a:p>
            <a:pPr marL="400050" lvl="1" indent="0"/>
            <a:r>
              <a:rPr lang="cs-CZ">
                <a:latin typeface="Arial"/>
                <a:cs typeface="Arial"/>
              </a:rPr>
              <a:t>                 pro</a:t>
            </a:r>
            <a:r>
              <a:rPr lang="cs-CZ" sz="2400">
                <a:latin typeface="Arial"/>
                <a:cs typeface="Arial"/>
              </a:rPr>
              <a:t> prioritu</a:t>
            </a:r>
            <a:r>
              <a:rPr lang="cs-CZ">
                <a:latin typeface="Arial"/>
                <a:cs typeface="Arial"/>
              </a:rPr>
              <a:t> </a:t>
            </a:r>
            <a:r>
              <a:rPr lang="cs-CZ" sz="2400">
                <a:latin typeface="Arial"/>
                <a:cs typeface="Arial"/>
              </a:rPr>
              <a:t> 2</a:t>
            </a:r>
            <a:r>
              <a:rPr lang="cs-CZ">
                <a:latin typeface="Arial"/>
                <a:cs typeface="Arial"/>
              </a:rPr>
              <a:t>  -</a:t>
            </a:r>
            <a:r>
              <a:rPr lang="cs-CZ" sz="2400">
                <a:latin typeface="Arial"/>
                <a:cs typeface="Arial"/>
              </a:rPr>
              <a:t> </a:t>
            </a:r>
            <a:r>
              <a:rPr lang="cs-CZ">
                <a:latin typeface="Arial"/>
                <a:cs typeface="Arial"/>
              </a:rPr>
              <a:t>   3,1  mld. CZK  </a:t>
            </a:r>
            <a:endParaRPr lang="cs-CZ"/>
          </a:p>
          <a:p>
            <a:pPr marL="400050" lvl="1" indent="0"/>
            <a:endParaRPr lang="cs-CZ"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>
                <a:latin typeface="Arial"/>
                <a:cs typeface="Arial"/>
              </a:rPr>
              <a:t>Datum vyhlášení všech výzev: </a:t>
            </a:r>
            <a:r>
              <a:rPr lang="cs-CZ" b="1">
                <a:latin typeface="Arial"/>
                <a:cs typeface="Arial"/>
              </a:rPr>
              <a:t>1. 9. 2022</a:t>
            </a:r>
            <a:endParaRPr lang="cs-CZ"/>
          </a:p>
          <a:p>
            <a:pPr marL="457200" indent="-457200">
              <a:buFont typeface="Arial"/>
              <a:buChar char="•"/>
            </a:pPr>
            <a:r>
              <a:rPr lang="cs-CZ">
                <a:latin typeface="Arial"/>
                <a:cs typeface="Arial"/>
              </a:rPr>
              <a:t>Všechny výzvy průběžné</a:t>
            </a:r>
            <a:endParaRPr lang="cs-CZ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650A0D-5B34-6D78-D4E7-2B1F1893E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Arial"/>
                <a:cs typeface="Arial"/>
              </a:rPr>
              <a:t>   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5187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A7DB295-05E5-4FF4-B4F2-BB835DC38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94108"/>
            <a:ext cx="8291264" cy="4871196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/>
              <a:t>Priorita 1     -   Podpora implementace EU fondů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Specifický cíl  -    Zajištění koordinace a řízení 				 implementace EU fondů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Celková alokace  </a:t>
            </a:r>
            <a:r>
              <a:rPr lang="cs-CZ" b="1" u="sng"/>
              <a:t>3 540 804 040 CZK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cs-CZ"/>
              <a:t>z toho:             2 426 867 089   CZK  příspěvek  EU</a:t>
            </a:r>
          </a:p>
          <a:p>
            <a:pPr marL="2628900" lvl="6" indent="0">
              <a:buNone/>
            </a:pPr>
            <a:r>
              <a:rPr lang="cs-CZ"/>
              <a:t>     </a:t>
            </a:r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1 113 936 951   CZK  státní rozpočet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 panose="020B0604020202020204" pitchFamily="34" charset="0"/>
                <a:cs typeface="Arial" panose="020B0604020202020204" pitchFamily="34" charset="0"/>
              </a:rPr>
              <a:t>Zahájení příjmu žádostí o podporu:        1. 9. 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Ukončení příjmu žádostí o podporu:     30. 9. 2029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 panose="020B0604020202020204" pitchFamily="34" charset="0"/>
                <a:cs typeface="Arial" panose="020B0604020202020204" pitchFamily="34" charset="0"/>
              </a:rPr>
              <a:t>Oprávnění žadatelé: MMR, MF (AO, PO, CKB AFCOS)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Podporované aktivity: </a:t>
            </a:r>
            <a:r>
              <a:rPr lang="cs-CZ" sz="2000"/>
              <a:t>zajištění administrativní kapacity pro 			          horizontální instituce (MMR, MF- AO, MF 			          PO, CKB AFCOS) a ŘO OPTP </a:t>
            </a:r>
            <a:endParaRPr lang="cs-CZ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2D13D28-42C6-4CE4-81CE-872A1FC1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			Výzva č. 1</a:t>
            </a:r>
          </a:p>
        </p:txBody>
      </p:sp>
    </p:spTree>
    <p:extLst>
      <p:ext uri="{BB962C8B-B14F-4D97-AF65-F5344CB8AC3E}">
        <p14:creationId xmlns:p14="http://schemas.microsoft.com/office/powerpoint/2010/main" val="3438649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042FB7E-073F-CE12-0E70-F554B61D89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7779583"/>
              </p:ext>
            </p:extLst>
          </p:nvPr>
        </p:nvGraphicFramePr>
        <p:xfrm>
          <a:off x="395288" y="1557338"/>
          <a:ext cx="8291511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3837">
                  <a:extLst>
                    <a:ext uri="{9D8B030D-6E8A-4147-A177-3AD203B41FA5}">
                      <a16:colId xmlns:a16="http://schemas.microsoft.com/office/drawing/2014/main" val="1793915819"/>
                    </a:ext>
                  </a:extLst>
                </a:gridCol>
                <a:gridCol w="2763837">
                  <a:extLst>
                    <a:ext uri="{9D8B030D-6E8A-4147-A177-3AD203B41FA5}">
                      <a16:colId xmlns:a16="http://schemas.microsoft.com/office/drawing/2014/main" val="1054875377"/>
                    </a:ext>
                  </a:extLst>
                </a:gridCol>
                <a:gridCol w="2763837">
                  <a:extLst>
                    <a:ext uri="{9D8B030D-6E8A-4147-A177-3AD203B41FA5}">
                      <a16:colId xmlns:a16="http://schemas.microsoft.com/office/drawing/2014/main" val="2440808129"/>
                    </a:ext>
                  </a:extLst>
                </a:gridCol>
              </a:tblGrid>
              <a:tr h="178261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/>
                    </a:p>
                    <a:p>
                      <a:pPr lvl="0">
                        <a:buNone/>
                      </a:pPr>
                      <a:endParaRPr lang="en-US"/>
                    </a:p>
                    <a:p>
                      <a:pPr lvl="0">
                        <a:buNone/>
                      </a:pPr>
                      <a:endParaRPr lang="en-US"/>
                    </a:p>
                    <a:p>
                      <a:pPr lvl="0">
                        <a:buNone/>
                      </a:pPr>
                      <a:r>
                        <a:rPr lang="en-US"/>
                        <a:t>        </a:t>
                      </a:r>
                      <a:r>
                        <a:rPr lang="en-US">
                          <a:solidFill>
                            <a:schemeClr val="tx1"/>
                          </a:solidFill>
                        </a:rPr>
                        <a:t>   MF - PO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8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 „Náležitosti žádosti o podporu“ je očíslován jako 6., avšak má být správně 7. Bod „Informace o způsobu hodnocení a výběru projektů“ má mít číslo 8 a bod „Změny výzvy“ č. 9.  </a:t>
                      </a:r>
                      <a:endParaRPr lang="cs-CZ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>
                          <a:solidFill>
                            <a:schemeClr val="tx1"/>
                          </a:solidFill>
                          <a:effectLst/>
                        </a:rPr>
                        <a:t>Akceptováno - přečíslováno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45334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1D51495-3FA6-0533-CFA6-5C1785F18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Došlé připomínky k výzvě č.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5144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A7DB295-05E5-4FF4-B4F2-BB835DC38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94108"/>
            <a:ext cx="8291264" cy="501370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/>
              <a:t>Priorita 1       - 	Podpora implementace EU fondů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Specifický cíl    –  	Zajištění koordinace a řízení 				 	implementace EU fondů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Celková alokace    </a:t>
            </a:r>
            <a:r>
              <a:rPr lang="cs-CZ" b="1" u="sng"/>
              <a:t>1 550 715 000  CZK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cs-CZ"/>
              <a:t>z toho:             1 062 860 061   CZK    příspěvek  EU</a:t>
            </a:r>
          </a:p>
          <a:p>
            <a:pPr marL="2628900" lvl="6" indent="0">
              <a:buNone/>
            </a:pPr>
            <a:r>
              <a:rPr lang="cs-CZ"/>
              <a:t>        </a:t>
            </a:r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487 854 939   CZK    státní rozpočet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 panose="020B0604020202020204" pitchFamily="34" charset="0"/>
                <a:cs typeface="Arial" panose="020B0604020202020204" pitchFamily="34" charset="0"/>
              </a:rPr>
              <a:t>Zahájení příjmu žádostí o podporu:        1. 9. 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Ukončení příjmu žádostí o podporu:     30. 9. 2029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 panose="020B0604020202020204" pitchFamily="34" charset="0"/>
                <a:cs typeface="Arial" panose="020B0604020202020204" pitchFamily="34" charset="0"/>
              </a:rPr>
              <a:t>Oprávnění žadatelé: MMR, MF, MPSV, MV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Podporované aktivity: </a:t>
            </a:r>
            <a:r>
              <a:rPr lang="cs-CZ" sz="2000"/>
              <a:t>vzdělávání pro zaměstnance </a:t>
            </a:r>
            <a:r>
              <a:rPr lang="cs-CZ" sz="2000" err="1"/>
              <a:t>impl</a:t>
            </a:r>
            <a:r>
              <a:rPr lang="cs-CZ" sz="2000"/>
              <a:t>. struktury,  zajištění konzultačních, právních a dalších služeb pro řízení </a:t>
            </a:r>
            <a:r>
              <a:rPr lang="cs-CZ" sz="2000" err="1"/>
              <a:t>DoP</a:t>
            </a:r>
            <a:r>
              <a:rPr lang="cs-CZ" sz="2000"/>
              <a:t>; zajištění evaluační činnosti; zajištění informovanosti o EU fondech u cílových skupin a široké veřejnosti; provoz, správa a rozvoj aplikace MS 2014+ a MS 2021+, IS ESF+ MPSV, IS APAO a VIOLA MF; podpora cílených výzev ke strategicky významným oblastem a jejich implementace v oblasti e - </a:t>
            </a:r>
            <a:r>
              <a:rPr lang="cs-CZ" sz="2000" err="1"/>
              <a:t>Governmentu</a:t>
            </a:r>
            <a:r>
              <a:rPr lang="cs-CZ" sz="2000"/>
              <a:t> na MV.  </a:t>
            </a:r>
            <a:endParaRPr lang="cs-CZ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2D13D28-42C6-4CE4-81CE-872A1FC1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			Výzva č. 2</a:t>
            </a:r>
          </a:p>
        </p:txBody>
      </p:sp>
    </p:spTree>
    <p:extLst>
      <p:ext uri="{BB962C8B-B14F-4D97-AF65-F5344CB8AC3E}">
        <p14:creationId xmlns:p14="http://schemas.microsoft.com/office/powerpoint/2010/main" val="3720071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2. </a:t>
            </a:r>
            <a:endParaRPr lang="cs-CZ" sz="3200" b="1">
              <a:solidFill>
                <a:srgbClr val="000099"/>
              </a:solidFill>
              <a:ea typeface="+mj-ea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Schválení Jednacího řádu MV OPTP </a:t>
            </a:r>
            <a:endParaRPr lang="cs-CZ" sz="3200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2021 – 2027 </a:t>
            </a:r>
            <a:endParaRPr lang="cs-CZ" sz="3200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 marL="0" indent="0" algn="ctr"/>
            <a:endParaRPr lang="cs-CZ" sz="3200" b="1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a představení Statutu MV OPTP </a:t>
            </a:r>
            <a:endParaRPr lang="cs-CZ" sz="3200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2021 – 2027</a:t>
            </a:r>
            <a:endParaRPr lang="cs-CZ" sz="3200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3095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A7DB295-05E5-4FF4-B4F2-BB835DC38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96751"/>
            <a:ext cx="8291264" cy="5250543"/>
          </a:xfrm>
        </p:spPr>
        <p:txBody>
          <a:bodyPr lIns="91440" tIns="45720" rIns="91440" bIns="45720" anchor="t">
            <a:normAutofit fontScale="70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>
                <a:latin typeface="Arial"/>
                <a:cs typeface="Arial"/>
              </a:rPr>
              <a:t>Priorita 2   -     Podpora </a:t>
            </a:r>
            <a:r>
              <a:rPr lang="pt-BR" err="1">
                <a:latin typeface="Arial"/>
                <a:cs typeface="Arial"/>
              </a:rPr>
              <a:t>regionálních</a:t>
            </a:r>
            <a:r>
              <a:rPr lang="pt-BR">
                <a:latin typeface="Arial"/>
                <a:cs typeface="Arial"/>
              </a:rPr>
              <a:t> </a:t>
            </a:r>
            <a:r>
              <a:rPr lang="pt-BR" err="1">
                <a:latin typeface="Arial"/>
                <a:cs typeface="Arial"/>
              </a:rPr>
              <a:t>partnerů</a:t>
            </a:r>
            <a:r>
              <a:rPr lang="pt-BR">
                <a:latin typeface="Arial"/>
                <a:cs typeface="Arial"/>
              </a:rPr>
              <a:t> EU </a:t>
            </a:r>
            <a:r>
              <a:rPr lang="pt-BR" err="1">
                <a:latin typeface="Arial"/>
                <a:cs typeface="Arial"/>
              </a:rPr>
              <a:t>fondů</a:t>
            </a:r>
            <a:r>
              <a:rPr lang="pt-BR">
                <a:latin typeface="Arial"/>
                <a:cs typeface="Arial"/>
              </a:rPr>
              <a:t> </a:t>
            </a:r>
            <a:endParaRPr lang="cs-CZ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/>
                <a:cs typeface="Arial"/>
              </a:rPr>
              <a:t>Specifický cíl -     Podpora regionálních partnerů pro implementaci 		         	     EU fondů </a:t>
            </a:r>
            <a:endParaRPr lang="cs-CZ" sz="24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/>
                <a:cs typeface="Arial"/>
              </a:rPr>
              <a:t>Celková alokace    </a:t>
            </a:r>
            <a:r>
              <a:rPr lang="cs-CZ" b="1" u="sng">
                <a:latin typeface="Arial"/>
                <a:cs typeface="Arial"/>
              </a:rPr>
              <a:t>3 038 400 000 CZK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cs-CZ">
                <a:latin typeface="Arial"/>
                <a:cs typeface="Arial"/>
              </a:rPr>
              <a:t>z toho:          </a:t>
            </a:r>
            <a:r>
              <a:rPr lang="cs-CZ" sz="2400">
                <a:latin typeface="Arial"/>
                <a:cs typeface="Arial"/>
              </a:rPr>
              <a:t>1  974 960 000    CZK    příspěvek  EU</a:t>
            </a:r>
          </a:p>
          <a:p>
            <a:pPr marL="800100" lvl="2" indent="0"/>
            <a:r>
              <a:rPr lang="cs-CZ" sz="2400">
                <a:latin typeface="Arial"/>
                <a:cs typeface="Arial"/>
              </a:rPr>
              <a:t>		            911 520 000    CZK    státní rozpočet</a:t>
            </a:r>
          </a:p>
          <a:p>
            <a:pPr marL="800100" lvl="2" indent="0"/>
            <a:r>
              <a:rPr lang="cs-CZ" sz="2400">
                <a:latin typeface="Arial"/>
                <a:cs typeface="Arial"/>
              </a:rPr>
              <a:t>		            151 920 000    CZK    vlastní zdroje příjemců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/>
                <a:cs typeface="Arial"/>
              </a:rPr>
              <a:t>Zahájení příjmu žádostí o podporu:        1. 9. 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/>
                <a:cs typeface="Arial"/>
              </a:rPr>
              <a:t>Ukončení příjmu žádostí o podporu:     30. 9. 2029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>
                <a:latin typeface="Arial"/>
                <a:cs typeface="Arial"/>
              </a:rPr>
              <a:t>  Oprávnění žadatelé: </a:t>
            </a:r>
            <a:r>
              <a:rPr lang="cs-CZ">
                <a:latin typeface="Arial"/>
                <a:cs typeface="Arial"/>
              </a:rPr>
              <a:t>MAS, ITI, RSK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/>
                <a:cs typeface="Arial"/>
              </a:rPr>
              <a:t>Podporované aktivity: </a:t>
            </a:r>
            <a:endParaRPr lang="cs-CZ" sz="2400"/>
          </a:p>
          <a:p>
            <a:pPr marL="0" indent="0"/>
            <a:r>
              <a:rPr lang="cs-CZ" sz="2400">
                <a:latin typeface="Arial"/>
                <a:cs typeface="Arial"/>
              </a:rPr>
              <a:t>	</a:t>
            </a:r>
            <a:r>
              <a:rPr lang="cs-CZ" sz="2200" u="sng">
                <a:latin typeface="Arial"/>
                <a:cs typeface="Arial"/>
              </a:rPr>
              <a:t>projekty MAS</a:t>
            </a:r>
            <a:r>
              <a:rPr lang="cs-CZ" sz="2200">
                <a:latin typeface="Arial"/>
                <a:cs typeface="Arial"/>
              </a:rPr>
              <a:t>: činnosti související s přípravou, řízením, prováděním a aktualizováním 	integrované strategie (CLLD), výdaje na zajištění administrativní kapacity MAS a 	další  související výdaje nezbytné pro realizaci těchto projektů např. výdaje na 	animaci, vzdělávání, získávání zkušeností, publicitu, provozní výdaje apod. </a:t>
            </a:r>
            <a:endParaRPr lang="cs-CZ" sz="2200"/>
          </a:p>
          <a:p>
            <a:pPr marL="0" indent="0"/>
            <a:r>
              <a:rPr lang="cs-CZ" sz="2200">
                <a:latin typeface="Arial"/>
                <a:cs typeface="Arial"/>
              </a:rPr>
              <a:t>  	</a:t>
            </a:r>
            <a:r>
              <a:rPr lang="cs-CZ" sz="2200" u="sng">
                <a:latin typeface="Arial"/>
                <a:cs typeface="Arial"/>
              </a:rPr>
              <a:t>projekty ITI</a:t>
            </a:r>
            <a:r>
              <a:rPr lang="cs-CZ" sz="2200">
                <a:latin typeface="Arial"/>
                <a:cs typeface="Arial"/>
              </a:rPr>
              <a:t>: činnosti související s přípravou, řízením, prováděním a aktualizováním 	integrované strategie, výdaje na zajištění administrativní kapacity a další související 	výdaje nezbytné pro realizaci těchto projektů např. výdaje na animaci, vzdělávání, 	provozní výdaje apod. </a:t>
            </a:r>
            <a:endParaRPr lang="cs-CZ" sz="2200"/>
          </a:p>
          <a:p>
            <a:pPr marL="0" indent="0"/>
            <a:r>
              <a:rPr lang="cs-CZ" sz="2200">
                <a:latin typeface="Arial"/>
                <a:cs typeface="Arial"/>
              </a:rPr>
              <a:t>              	</a:t>
            </a:r>
            <a:r>
              <a:rPr lang="cs-CZ" sz="2200" u="sng">
                <a:latin typeface="Arial"/>
                <a:cs typeface="Arial"/>
              </a:rPr>
              <a:t>projekty RSK</a:t>
            </a:r>
            <a:r>
              <a:rPr lang="cs-CZ" sz="2200">
                <a:latin typeface="Arial"/>
                <a:cs typeface="Arial"/>
              </a:rPr>
              <a:t>: činnosti a výdaje pro zajištění nezbytné administrativní kapacity pro    	podporu úspěšné implementace fondů EU a zajištění chodu RSK </a:t>
            </a:r>
            <a:endParaRPr lang="cs-CZ" sz="220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2D13D28-42C6-4CE4-81CE-872A1FC1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			Výzva č. 3</a:t>
            </a:r>
          </a:p>
        </p:txBody>
      </p:sp>
    </p:spTree>
    <p:extLst>
      <p:ext uri="{BB962C8B-B14F-4D97-AF65-F5344CB8AC3E}">
        <p14:creationId xmlns:p14="http://schemas.microsoft.com/office/powerpoint/2010/main" val="26174715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2D127F3-B64D-B1B9-DAC6-AE46AF4343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5627240"/>
              </p:ext>
            </p:extLst>
          </p:nvPr>
        </p:nvGraphicFramePr>
        <p:xfrm>
          <a:off x="395207" y="1387930"/>
          <a:ext cx="8271332" cy="4711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3475">
                  <a:extLst>
                    <a:ext uri="{9D8B030D-6E8A-4147-A177-3AD203B41FA5}">
                      <a16:colId xmlns:a16="http://schemas.microsoft.com/office/drawing/2014/main" val="3371429951"/>
                    </a:ext>
                  </a:extLst>
                </a:gridCol>
                <a:gridCol w="3255277">
                  <a:extLst>
                    <a:ext uri="{9D8B030D-6E8A-4147-A177-3AD203B41FA5}">
                      <a16:colId xmlns:a16="http://schemas.microsoft.com/office/drawing/2014/main" val="2233465214"/>
                    </a:ext>
                  </a:extLst>
                </a:gridCol>
                <a:gridCol w="3722580">
                  <a:extLst>
                    <a:ext uri="{9D8B030D-6E8A-4147-A177-3AD203B41FA5}">
                      <a16:colId xmlns:a16="http://schemas.microsoft.com/office/drawing/2014/main" val="941765118"/>
                    </a:ext>
                  </a:extLst>
                </a:gridCol>
              </a:tblGrid>
              <a:tr h="278155"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000">
                          <a:effectLst/>
                        </a:rPr>
                        <a:t>Organizace </a:t>
                      </a:r>
                      <a:endParaRPr lang="cs-CZ" b="0" i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000">
                          <a:effectLst/>
                        </a:rPr>
                        <a:t>Připomínka </a:t>
                      </a:r>
                      <a:endParaRPr lang="cs-CZ" b="0" i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000">
                          <a:effectLst/>
                        </a:rPr>
                        <a:t>Vypořádání připomínky </a:t>
                      </a:r>
                      <a:endParaRPr lang="cs-CZ" b="0" i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1995499"/>
                  </a:ext>
                </a:extLst>
              </a:tr>
              <a:tr h="681271">
                <a:tc rowSpan="5">
                  <a:txBody>
                    <a:bodyPr/>
                    <a:lstStyle/>
                    <a:p>
                      <a:pPr algn="ctr" rtl="0" fontAlgn="base"/>
                      <a:r>
                        <a:rPr lang="cs-CZ" sz="1400" b="1">
                          <a:effectLst/>
                        </a:rPr>
                        <a:t>AK ČR </a:t>
                      </a:r>
                      <a:endParaRPr lang="cs-CZ" sz="1400" b="1" i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400" b="1">
                          <a:effectLst/>
                        </a:rPr>
                        <a:t>Zahrnout mezi oprávněné žadatele i regionální rozvojové agentury,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cs-CZ" sz="1400" b="1">
                          <a:effectLst/>
                        </a:rPr>
                        <a:t>Neakceptováno (zatím). Příjemcem je kraj nebo jeho příspěvková organizace.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8232799"/>
                  </a:ext>
                </a:extLst>
              </a:tr>
              <a:tr h="12894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cs-CZ" sz="1400" b="0" i="0" u="none" strike="noStrike" noProof="0">
                          <a:effectLst/>
                          <a:latin typeface="Calibri"/>
                        </a:rPr>
                        <a:t>Zvážit počítání max. délky projektu RSK 24 měsíců </a:t>
                      </a:r>
                      <a:r>
                        <a:rPr lang="cs-CZ" sz="1400" b="1" i="0" u="none" strike="noStrike" noProof="0">
                          <a:effectLst/>
                          <a:latin typeface="Calibri"/>
                        </a:rPr>
                        <a:t>od data registrace žádosti o podporu. Vhodnější by bylo</a:t>
                      </a:r>
                      <a:r>
                        <a:rPr lang="cs-CZ" sz="1400" b="0" i="0" u="none" strike="noStrike" noProof="0">
                          <a:effectLst/>
                          <a:latin typeface="Calibri"/>
                        </a:rPr>
                        <a:t>, aby v </a:t>
                      </a:r>
                      <a:r>
                        <a:rPr lang="cs-CZ" sz="1400" b="1" i="0" u="none" strike="noStrike" noProof="0">
                          <a:effectLst/>
                          <a:latin typeface="Calibri"/>
                        </a:rPr>
                        <a:t>každém projektu byl uveden začátek a konec realizace projektu</a:t>
                      </a:r>
                      <a:r>
                        <a:rPr lang="cs-CZ" sz="1400" b="0" i="0" u="none" strike="noStrike" noProof="0">
                          <a:effectLst/>
                          <a:latin typeface="Calibri"/>
                        </a:rPr>
                        <a:t>, který může být max. 24 měsíců.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cs-CZ" sz="1400" b="1" i="0" u="none" strike="noStrike" noProof="0">
                          <a:effectLst/>
                          <a:latin typeface="Calibri"/>
                        </a:rPr>
                        <a:t>Neakceptováno</a:t>
                      </a:r>
                      <a:r>
                        <a:rPr lang="cs-CZ" sz="1400" b="0" i="0" u="none" strike="noStrike" noProof="0">
                          <a:effectLst/>
                          <a:latin typeface="Calibri"/>
                        </a:rPr>
                        <a:t>. Platí pro všechny příjemce v OPTP. Vzhledem k rychlosti schvalování projektů (cca 1 měsíc) a možnosti navazujících projektů se zpětnou způsobilostí nepředstavuje tato podmínka žádný problém.</a:t>
                      </a:r>
                      <a:endParaRPr lang="en-US" sz="2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676591"/>
                  </a:ext>
                </a:extLst>
              </a:tr>
              <a:tr h="6650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cs-CZ" sz="1400" b="1" i="0" u="none" strike="noStrike" noProof="0">
                          <a:effectLst/>
                        </a:rPr>
                        <a:t>Zachování úvazků sekretariátu RSK ve výši 3 FTE </a:t>
                      </a:r>
                      <a:r>
                        <a:rPr lang="cs-CZ" sz="1400" b="0" i="0" u="none" strike="noStrike" noProof="0">
                          <a:effectLst/>
                        </a:rPr>
                        <a:t>místo stanovených 2 FTE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cs-CZ" sz="1400" b="1" i="0" u="none" strike="noStrike" noProof="0">
                          <a:effectLst/>
                        </a:rPr>
                        <a:t>Neakceptováno</a:t>
                      </a:r>
                      <a:r>
                        <a:rPr lang="cs-CZ" sz="1400" b="0" i="0" u="none" strike="noStrike" noProof="0">
                          <a:effectLst/>
                        </a:rPr>
                        <a:t>. V OPTP není dostatečná alokace.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128150"/>
                  </a:ext>
                </a:extLst>
              </a:tr>
              <a:tr h="7879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cs-CZ" sz="1400" b="1" i="0" u="none" strike="noStrike" noProof="0">
                          <a:effectLst/>
                          <a:latin typeface="Calibri"/>
                        </a:rPr>
                        <a:t>Zachování současného způsobu stanovení rozpočtu projektu</a:t>
                      </a:r>
                      <a:r>
                        <a:rPr lang="cs-CZ" sz="1400" b="0" i="0" u="none" strike="noStrike" noProof="0">
                          <a:effectLst/>
                          <a:latin typeface="Calibri"/>
                        </a:rPr>
                        <a:t> pro sekretariáty RSK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cs-CZ" sz="1400" b="1" i="0" u="none" strike="noStrike" noProof="0">
                          <a:effectLst/>
                          <a:latin typeface="Calibri"/>
                        </a:rPr>
                        <a:t>Neakceptováno</a:t>
                      </a:r>
                      <a:r>
                        <a:rPr lang="cs-CZ" sz="1400" b="0" i="0" u="none" strike="noStrike" noProof="0">
                          <a:effectLst/>
                          <a:latin typeface="Calibri"/>
                        </a:rPr>
                        <a:t>. ZMV je významným zjednodušením pro žadatele i ŘO. Paušál je aplikován pro všechny příjemce ve výzvě č.3.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622774"/>
                  </a:ext>
                </a:extLst>
              </a:tr>
              <a:tr h="9272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cs-CZ" sz="1400" b="1" i="0" u="none" strike="noStrike" noProof="0">
                          <a:effectLst/>
                        </a:rPr>
                        <a:t>Posun uznatelnosti výdajů pro stávající ITI na dřívější datum (během 2023) 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cs-CZ" sz="1400" b="1" i="0" u="none" strike="noStrike" noProof="0">
                          <a:effectLst/>
                        </a:rPr>
                        <a:t>Akceptováno</a:t>
                      </a:r>
                      <a:r>
                        <a:rPr lang="cs-CZ" sz="1400" b="0" i="0" u="none" strike="noStrike" noProof="0">
                          <a:effectLst/>
                        </a:rPr>
                        <a:t>. Počátek způsobilosti bude pro ITI </a:t>
                      </a:r>
                      <a:r>
                        <a:rPr lang="cs-CZ" sz="1400" b="1" i="0" u="none" strike="noStrike" noProof="0">
                          <a:effectLst/>
                        </a:rPr>
                        <a:t>od 1.9.2023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85311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8033EE8-3275-5AAB-0996-C8C0F9FFB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cs-CZ">
                <a:latin typeface="Arial"/>
                <a:cs typeface="Arial"/>
              </a:rPr>
              <a:t>Došlé zásadní připomínky k výzvě č. 3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1064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561FC65-D00F-0C7B-F5D6-DDD5826DD3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6594943"/>
              </p:ext>
            </p:extLst>
          </p:nvPr>
        </p:nvGraphicFramePr>
        <p:xfrm>
          <a:off x="395288" y="1557338"/>
          <a:ext cx="8291510" cy="4096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3995">
                  <a:extLst>
                    <a:ext uri="{9D8B030D-6E8A-4147-A177-3AD203B41FA5}">
                      <a16:colId xmlns:a16="http://schemas.microsoft.com/office/drawing/2014/main" val="2661869273"/>
                    </a:ext>
                  </a:extLst>
                </a:gridCol>
                <a:gridCol w="3223678">
                  <a:extLst>
                    <a:ext uri="{9D8B030D-6E8A-4147-A177-3AD203B41FA5}">
                      <a16:colId xmlns:a16="http://schemas.microsoft.com/office/drawing/2014/main" val="1127824075"/>
                    </a:ext>
                  </a:extLst>
                </a:gridCol>
                <a:gridCol w="2763837">
                  <a:extLst>
                    <a:ext uri="{9D8B030D-6E8A-4147-A177-3AD203B41FA5}">
                      <a16:colId xmlns:a16="http://schemas.microsoft.com/office/drawing/2014/main" val="2721288567"/>
                    </a:ext>
                  </a:extLst>
                </a:gridCol>
              </a:tblGrid>
              <a:tr h="1292652">
                <a:tc rowSpan="3">
                  <a:txBody>
                    <a:bodyPr/>
                    <a:lstStyle/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>
                        <a:buNone/>
                      </a:pPr>
                      <a:endParaRPr lang="cs-CZ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>
                        <a:buNone/>
                      </a:pPr>
                      <a:endParaRPr lang="cs-CZ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r>
                        <a:rPr lang="cs-CZ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MMR- NOK​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cs-CZ" sz="1800" b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Doplnit u oprávněných žadatelů MAS právní formu obecně prospěšná společnost a zapsaný ústav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cs-CZ" sz="1800" b="1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Akceptováno</a:t>
                      </a:r>
                      <a:r>
                        <a:rPr lang="cs-CZ" sz="1800" b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do kap. 3 výzvy doplněno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324542"/>
                  </a:ext>
                </a:extLst>
              </a:tr>
              <a:tr h="7922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1800" b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Doplnit text do podporovaných aktivit u MAS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cs-CZ" sz="1800" b="1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Akceptováno</a:t>
                      </a:r>
                      <a:r>
                        <a:rPr lang="cs-CZ" sz="1800" b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doplněno do kap. č. 4.1 výzvy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468916"/>
                  </a:ext>
                </a:extLst>
              </a:tr>
              <a:tr h="1876435">
                <a:tc vMerge="1">
                  <a:txBody>
                    <a:bodyPr/>
                    <a:lstStyle/>
                    <a:p>
                      <a:pPr algn="ctr" rtl="0" fontAlgn="base"/>
                      <a:endParaRPr lang="cs-CZ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defTabSz="914400" rtl="0" eaLnBrk="1" fontAlgn="base" latinLnBrk="0" hangingPunct="1">
                        <a:buNone/>
                      </a:pPr>
                      <a:r>
                        <a:rPr lang="cs-CZ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Projekty MAS – výdaje jsou způsobilé od 1. 1. 2022. Realizace projektu může být zahájena až po dočerpání alokace MAS v IROP – doplnit PO 2014-2020 </a:t>
                      </a: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0" algn="ctr" defTabSz="914400" rtl="0" eaLnBrk="1" fontAlgn="base" latinLnBrk="0" hangingPunct="1">
                        <a:buNone/>
                      </a:pPr>
                      <a:r>
                        <a:rPr lang="cs-CZ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Akceptováno</a:t>
                      </a:r>
                      <a:r>
                        <a:rPr lang="cs-CZ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do kap. 6.2 výzvy doplněno​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464849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B8A4417-91C3-3A1E-3954-77FBA4CE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cs-CZ">
                <a:latin typeface="Arial"/>
                <a:cs typeface="Arial"/>
              </a:rPr>
              <a:t>Došlé zásadní připomínky k výzvě č. 3</a:t>
            </a:r>
          </a:p>
        </p:txBody>
      </p:sp>
    </p:spTree>
    <p:extLst>
      <p:ext uri="{BB962C8B-B14F-4D97-AF65-F5344CB8AC3E}">
        <p14:creationId xmlns:p14="http://schemas.microsoft.com/office/powerpoint/2010/main" val="12138928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561FC65-D00F-0C7B-F5D6-DDD5826DD3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711391"/>
              </p:ext>
            </p:extLst>
          </p:nvPr>
        </p:nvGraphicFramePr>
        <p:xfrm>
          <a:off x="391583" y="1280583"/>
          <a:ext cx="8291507" cy="4916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503">
                  <a:extLst>
                    <a:ext uri="{9D8B030D-6E8A-4147-A177-3AD203B41FA5}">
                      <a16:colId xmlns:a16="http://schemas.microsoft.com/office/drawing/2014/main" val="2661869273"/>
                    </a:ext>
                  </a:extLst>
                </a:gridCol>
                <a:gridCol w="4173167">
                  <a:extLst>
                    <a:ext uri="{9D8B030D-6E8A-4147-A177-3AD203B41FA5}">
                      <a16:colId xmlns:a16="http://schemas.microsoft.com/office/drawing/2014/main" val="1127824075"/>
                    </a:ext>
                  </a:extLst>
                </a:gridCol>
                <a:gridCol w="2763837">
                  <a:extLst>
                    <a:ext uri="{9D8B030D-6E8A-4147-A177-3AD203B41FA5}">
                      <a16:colId xmlns:a16="http://schemas.microsoft.com/office/drawing/2014/main" val="2721288567"/>
                    </a:ext>
                  </a:extLst>
                </a:gridCol>
              </a:tblGrid>
              <a:tr h="1887244">
                <a:tc rowSpan="3">
                  <a:txBody>
                    <a:bodyPr/>
                    <a:lstStyle/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rtl="0" eaLnBrk="1" fontAlgn="base" latinLnBrk="0" hangingPunct="1">
                        <a:buNone/>
                      </a:pPr>
                      <a:r>
                        <a:rPr lang="cs-CZ" sz="1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 MAS​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rtl="0" eaLnBrk="1" latinLnBrk="0" hangingPunct="1">
                        <a:buNone/>
                      </a:pPr>
                      <a:r>
                        <a:rPr lang="cs-CZ" sz="2000" b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Doplnit u oprávněných žadatelů MAS právní formu obecně prospěšná společnost a zapsaný ústav a že MAS musí splňovat podmínky s</a:t>
                      </a:r>
                      <a:r>
                        <a:rPr lang="cs-CZ" sz="2000" b="0" i="0" u="none" strike="noStrike" kern="1200" noProof="0">
                          <a:solidFill>
                            <a:schemeClr val="tx1"/>
                          </a:solidFill>
                          <a:effectLst/>
                        </a:rPr>
                        <a:t>tandardizace a schválenou </a:t>
                      </a:r>
                      <a:r>
                        <a:rPr lang="cs-CZ" sz="2000" b="0" i="0" u="none" strike="noStrike" kern="1200" noProof="0" err="1">
                          <a:solidFill>
                            <a:schemeClr val="tx1"/>
                          </a:solidFill>
                          <a:effectLst/>
                        </a:rPr>
                        <a:t>ISg</a:t>
                      </a:r>
                      <a:r>
                        <a:rPr lang="cs-CZ" sz="2000" b="0" i="0" u="none" strike="noStrike" kern="1200" noProof="0">
                          <a:solidFill>
                            <a:schemeClr val="tx1"/>
                          </a:solidFill>
                          <a:effectLst/>
                        </a:rPr>
                        <a:t> CLLD 2021-27.</a:t>
                      </a:r>
                      <a:endParaRPr lang="cs-CZ" sz="2000" b="0" kern="1200" noProof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cs-CZ" sz="2000" b="1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Akceptováno</a:t>
                      </a:r>
                      <a:r>
                        <a:rPr lang="cs-CZ" sz="2000" b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do kap. 3 výzvy doplněno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324542"/>
                  </a:ext>
                </a:extLst>
              </a:tr>
              <a:tr h="10839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0" i="0" u="none" strike="noStrike" kern="1200" noProof="0">
                          <a:effectLst/>
                        </a:rPr>
                        <a:t>4.1. Výčet podporovaných aktivit - Projekty MAS – doplnit vazbu integrované strategie na CLLD </a:t>
                      </a:r>
                      <a:endParaRPr lang="cs-CZ" sz="2000" b="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None/>
                      </a:pPr>
                      <a:r>
                        <a:rPr lang="cs-CZ" sz="2000" b="1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Akceptováno</a:t>
                      </a:r>
                      <a:r>
                        <a:rPr lang="cs-CZ" sz="2000" b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doplněno do kap. č. 4.1 výzvy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468916"/>
                  </a:ext>
                </a:extLst>
              </a:tr>
              <a:tr h="1945317">
                <a:tc vMerge="1">
                  <a:txBody>
                    <a:bodyPr/>
                    <a:lstStyle/>
                    <a:p>
                      <a:pPr algn="ctr" rtl="0" fontAlgn="base"/>
                      <a:endParaRPr lang="cs-CZ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>
                        <a:buNone/>
                      </a:pPr>
                      <a:r>
                        <a:rPr lang="cs-CZ" sz="2000" b="0" i="0" u="none" strike="noStrike" kern="1200" noProof="0">
                          <a:effectLst/>
                        </a:rPr>
                        <a:t> 4.1. Výčet podporovaných aktivit - Projekty MAS - Do výčtu činností  doplnit „získávání zkušeností“ a „publicitu“.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0" algn="ctr" rtl="0" eaLnBrk="1" fontAlgn="base" latinLnBrk="0" hangingPunct="1">
                        <a:buNone/>
                      </a:pPr>
                      <a:r>
                        <a:rPr lang="cs-CZ" sz="20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Akceptováno</a:t>
                      </a:r>
                      <a:r>
                        <a:rPr lang="cs-CZ" sz="20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do kap. 4.1. výzvy doplněno​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464849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B8A4417-91C3-3A1E-3954-77FBA4CE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cs-CZ">
                <a:latin typeface="Arial"/>
                <a:cs typeface="Arial"/>
              </a:rPr>
              <a:t>Došlé zásadní připomínky k výzvě č. 3</a:t>
            </a:r>
          </a:p>
        </p:txBody>
      </p:sp>
    </p:spTree>
    <p:extLst>
      <p:ext uri="{BB962C8B-B14F-4D97-AF65-F5344CB8AC3E}">
        <p14:creationId xmlns:p14="http://schemas.microsoft.com/office/powerpoint/2010/main" val="36202386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561FC65-D00F-0C7B-F5D6-DDD5826DD3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0615500"/>
              </p:ext>
            </p:extLst>
          </p:nvPr>
        </p:nvGraphicFramePr>
        <p:xfrm>
          <a:off x="423333" y="1407583"/>
          <a:ext cx="8291509" cy="471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6718">
                  <a:extLst>
                    <a:ext uri="{9D8B030D-6E8A-4147-A177-3AD203B41FA5}">
                      <a16:colId xmlns:a16="http://schemas.microsoft.com/office/drawing/2014/main" val="2661869273"/>
                    </a:ext>
                  </a:extLst>
                </a:gridCol>
                <a:gridCol w="3840954">
                  <a:extLst>
                    <a:ext uri="{9D8B030D-6E8A-4147-A177-3AD203B41FA5}">
                      <a16:colId xmlns:a16="http://schemas.microsoft.com/office/drawing/2014/main" val="1127824075"/>
                    </a:ext>
                  </a:extLst>
                </a:gridCol>
                <a:gridCol w="2763837">
                  <a:extLst>
                    <a:ext uri="{9D8B030D-6E8A-4147-A177-3AD203B41FA5}">
                      <a16:colId xmlns:a16="http://schemas.microsoft.com/office/drawing/2014/main" val="2721288567"/>
                    </a:ext>
                  </a:extLst>
                </a:gridCol>
              </a:tblGrid>
              <a:tr h="2081212">
                <a:tc rowSpan="2">
                  <a:txBody>
                    <a:bodyPr/>
                    <a:lstStyle/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defTabSz="914400" rtl="0" eaLnBrk="1" fontAlgn="base" latinLnBrk="0" hangingPunct="1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>
                        <a:buNone/>
                      </a:pPr>
                      <a:endParaRPr lang="cs-CZ" sz="1400" b="1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ctr" rtl="0" eaLnBrk="1" fontAlgn="base" latinLnBrk="0" hangingPunct="1">
                        <a:buNone/>
                      </a:pPr>
                      <a:r>
                        <a:rPr lang="cs-CZ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 MAS​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>
                        <a:buNone/>
                      </a:pPr>
                      <a:r>
                        <a:rPr lang="cs-CZ" sz="18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6.2. Počátek způsobilosti výdajů – Projekty MAS –  upřesnit:  „výdaje jsou způsobilé od 1.1.2022 s možností jejich zpětného uplatnění i po zahájení realizace projektu“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rtl="0" eaLnBrk="1" latinLnBrk="0" hangingPunct="1">
                        <a:buNone/>
                      </a:pPr>
                      <a:r>
                        <a:rPr lang="cs-CZ" sz="1800" b="1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Neakceptováno</a:t>
                      </a:r>
                      <a:r>
                        <a:rPr lang="cs-CZ" sz="1800" b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jde o obecný princip </a:t>
                      </a:r>
                      <a:r>
                        <a:rPr lang="cs-CZ" sz="1800" b="0" i="0" u="none" strike="noStrike" kern="1200" noProof="0" dirty="0">
                          <a:solidFill>
                            <a:schemeClr val="tx1"/>
                          </a:solidFill>
                          <a:effectLst/>
                        </a:rPr>
                        <a:t>v OPTP, a proto není nutné uvádět ve výzvě.</a:t>
                      </a:r>
                      <a:endParaRPr lang="cs-CZ" sz="1800" b="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324542"/>
                  </a:ext>
                </a:extLst>
              </a:tr>
              <a:tr h="26316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1800" b="0" i="0" u="none" strike="noStrike" kern="1200" noProof="0" dirty="0">
                          <a:effectLst/>
                          <a:latin typeface="Calibri"/>
                        </a:rPr>
                        <a:t>6.2. Počátek způsobilosti výdajů – Projekty MAS –  nahradit „dočerpání alokace na MAS v IROP“ textem „podání Závěrečné Žádosti o platbu projektu dané MAS v IROP 4.2, s výjimkou MAS, které neměly schválený žádný projekt v IROP 4.2.“ 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rtl="0" eaLnBrk="1" latinLnBrk="0" hangingPunct="1">
                        <a:buNone/>
                      </a:pPr>
                      <a:r>
                        <a:rPr lang="cs-CZ" sz="1800" b="1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Akceptováno </a:t>
                      </a:r>
                      <a:r>
                        <a:rPr lang="cs-CZ" sz="1800" b="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text v kap. 6.2 upraven </a:t>
                      </a:r>
                      <a:r>
                        <a:rPr lang="cs-CZ" sz="1800" b="0" i="0" u="none" strike="noStrike" kern="1200" noProof="0" dirty="0">
                          <a:effectLst/>
                        </a:rPr>
                        <a:t>na „po </a:t>
                      </a:r>
                      <a:r>
                        <a:rPr lang="cs-CZ" sz="1800" b="0" i="1" u="none" strike="noStrike" kern="1200" noProof="0" dirty="0">
                          <a:effectLst/>
                        </a:rPr>
                        <a:t>schválení</a:t>
                      </a:r>
                      <a:r>
                        <a:rPr lang="cs-CZ" sz="1800" b="0" i="0" u="none" strike="noStrike" kern="1200" noProof="0" dirty="0">
                          <a:effectLst/>
                        </a:rPr>
                        <a:t> závěrečné žádosti o platbu projektu dané MAS v IROP 4.2  (s výjimkou MAS, které neměly v IROP 4.2 schválený žádný projekt).“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46891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B8A4417-91C3-3A1E-3954-77FBA4CE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cs-CZ">
                <a:latin typeface="Arial"/>
                <a:cs typeface="Arial"/>
              </a:rPr>
              <a:t>Došlé zásadní připomínky k výzvě č. 3</a:t>
            </a:r>
          </a:p>
        </p:txBody>
      </p:sp>
    </p:spTree>
    <p:extLst>
      <p:ext uri="{BB962C8B-B14F-4D97-AF65-F5344CB8AC3E}">
        <p14:creationId xmlns:p14="http://schemas.microsoft.com/office/powerpoint/2010/main" val="30165425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A7DB295-05E5-4FF4-B4F2-BB835DC38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356102"/>
            <a:ext cx="8291264" cy="480920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/>
              <a:t>Priorita 2   -     Podpora </a:t>
            </a:r>
            <a:r>
              <a:rPr lang="pt-BR"/>
              <a:t>regionálních partnerů EU </a:t>
            </a:r>
            <a:r>
              <a:rPr lang="cs-CZ"/>
              <a:t>		         </a:t>
            </a:r>
            <a:r>
              <a:rPr lang="pt-BR"/>
              <a:t>fondů </a:t>
            </a:r>
            <a:endParaRPr lang="cs-CZ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Specifický cíl -     Podpora regionálních partnerů pro 			           implementaci EU fondů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Celková alokace    </a:t>
            </a:r>
            <a:r>
              <a:rPr lang="cs-CZ" b="1" u="sng"/>
              <a:t>60 000 000 CZK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cs-CZ"/>
              <a:t>z toho:             </a:t>
            </a:r>
            <a:r>
              <a:rPr lang="cs-CZ" sz="2600"/>
              <a:t>30 000 000        CZK   příspěvek  EU</a:t>
            </a:r>
          </a:p>
          <a:p>
            <a:pPr marL="800100" lvl="2" indent="0"/>
            <a:r>
              <a:rPr lang="cs-CZ" sz="2400">
                <a:latin typeface="Arial" panose="020B0604020202020204" pitchFamily="34" charset="0"/>
                <a:cs typeface="Arial" panose="020B0604020202020204" pitchFamily="34" charset="0"/>
              </a:rPr>
              <a:t>		             </a:t>
            </a:r>
            <a:r>
              <a:rPr lang="cs-CZ" sz="2600">
                <a:latin typeface="Arial" panose="020B0604020202020204" pitchFamily="34" charset="0"/>
                <a:cs typeface="Arial" panose="020B0604020202020204" pitchFamily="34" charset="0"/>
              </a:rPr>
              <a:t>30 000 000         CZK  veřejné zdroje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 panose="020B0604020202020204" pitchFamily="34" charset="0"/>
                <a:cs typeface="Arial" panose="020B0604020202020204" pitchFamily="34" charset="0"/>
              </a:rPr>
              <a:t>Zahájení příjmu žádostí o podporu:        1.   9. 2023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Ukončení příjmu žádostí o podporu:     30. 11. 2025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>
                <a:latin typeface="Arial" panose="020B0604020202020204" pitchFamily="34" charset="0"/>
                <a:cs typeface="Arial" panose="020B0604020202020204" pitchFamily="34" charset="0"/>
              </a:rPr>
              <a:t> Oprávnění žadatelé:   Hlavní město Praha</a:t>
            </a:r>
            <a:endParaRPr lang="cs-CZ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Podporované aktivity: </a:t>
            </a:r>
            <a:r>
              <a:rPr lang="cs-CZ" sz="2200"/>
              <a:t>zajištění nezbytných kapacit pro úspěšné a 			       bezproblémové ukončování Operačního 			       programu Praha pól růstu</a:t>
            </a:r>
          </a:p>
          <a:p>
            <a:pPr marL="0" indent="0"/>
            <a:r>
              <a:rPr lang="cs-CZ" sz="2400"/>
              <a:t>	</a:t>
            </a:r>
            <a:endParaRPr lang="cs-CZ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2D13D28-42C6-4CE4-81CE-872A1FC1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			Výzva č. 4</a:t>
            </a:r>
          </a:p>
        </p:txBody>
      </p:sp>
    </p:spTree>
    <p:extLst>
      <p:ext uri="{BB962C8B-B14F-4D97-AF65-F5344CB8AC3E}">
        <p14:creationId xmlns:p14="http://schemas.microsoft.com/office/powerpoint/2010/main" val="1234824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A7DB295-05E5-4FF4-B4F2-BB835DC38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74243"/>
            <a:ext cx="8291264" cy="525054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/>
              <a:t>Priorita 1        -   Podpora implementace EU fondů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/>
              <a:t>Specifický cíl  </a:t>
            </a:r>
            <a:r>
              <a:rPr lang="cs-CZ" sz="2600"/>
              <a:t>-   Zajištění koordinace a řízení</a:t>
            </a:r>
          </a:p>
          <a:p>
            <a:pPr marL="0" indent="0"/>
            <a:r>
              <a:rPr lang="cs-CZ" sz="2600"/>
              <a:t>                                   implementace EU fondů</a:t>
            </a:r>
            <a:endParaRPr lang="cs-CZ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Celková alokace    </a:t>
            </a:r>
            <a:r>
              <a:rPr lang="cs-CZ" sz="2400" u="sng"/>
              <a:t> </a:t>
            </a:r>
            <a:r>
              <a:rPr lang="cs-CZ" sz="2900" b="1" u="sng"/>
              <a:t>100 000 000 </a:t>
            </a:r>
            <a:r>
              <a:rPr lang="cs-CZ" u="sng"/>
              <a:t>CZK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cs-CZ"/>
              <a:t>z toho:              </a:t>
            </a:r>
            <a:r>
              <a:rPr lang="cs-CZ" sz="2600"/>
              <a:t>68 540 000    CZK   příspěvek  EU</a:t>
            </a:r>
          </a:p>
          <a:p>
            <a:pPr marL="800100" lvl="2" indent="0"/>
            <a:r>
              <a:rPr lang="cs-CZ" sz="260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cs-CZ" sz="2600"/>
              <a:t>             31 460 000    </a:t>
            </a:r>
            <a:r>
              <a:rPr lang="cs-CZ" sz="2600">
                <a:latin typeface="Arial" panose="020B0604020202020204" pitchFamily="34" charset="0"/>
                <a:cs typeface="Arial" panose="020B0604020202020204" pitchFamily="34" charset="0"/>
              </a:rPr>
              <a:t>CZK   státní rozpočet</a:t>
            </a:r>
          </a:p>
          <a:p>
            <a:pPr marL="800100" lvl="2" indent="0"/>
            <a:r>
              <a:rPr lang="cs-CZ" sz="2600"/>
              <a:t>		</a:t>
            </a:r>
            <a:endParaRPr lang="cs-CZ" sz="2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latin typeface="Arial" panose="020B0604020202020204" pitchFamily="34" charset="0"/>
                <a:cs typeface="Arial" panose="020B0604020202020204" pitchFamily="34" charset="0"/>
              </a:rPr>
              <a:t>Zahájení příjmu žádostí o podporu:        1. 9. 2022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/>
              <a:t>Ukončení příjmu žádostí o podporu:     30. 9. 2029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>
                <a:latin typeface="Arial" panose="020B0604020202020204" pitchFamily="34" charset="0"/>
                <a:cs typeface="Arial" panose="020B0604020202020204" pitchFamily="34" charset="0"/>
              </a:rPr>
              <a:t> Oprávnění žadatelé: </a:t>
            </a:r>
            <a:r>
              <a:rPr lang="cs-CZ" sz="2200"/>
              <a:t>subjekty, které realizují projekty pro 				    implementaci Dohody o partnerství  </a:t>
            </a:r>
            <a:endParaRPr lang="cs-CZ"/>
          </a:p>
          <a:p>
            <a:pPr>
              <a:buFont typeface="Arial" panose="020B0604020202020204" pitchFamily="34" charset="0"/>
              <a:buChar char="•"/>
            </a:pPr>
            <a:r>
              <a:rPr lang="cs-CZ" sz="2400"/>
              <a:t> Podporované aktivity: </a:t>
            </a:r>
            <a:r>
              <a:rPr lang="cs-CZ" sz="2100"/>
              <a:t>podpora aktivit souvisejících s implementací</a:t>
            </a:r>
          </a:p>
          <a:p>
            <a:pPr marL="0" indent="0"/>
            <a:r>
              <a:rPr lang="cs-CZ" sz="2100"/>
              <a:t>       </a:t>
            </a:r>
            <a:r>
              <a:rPr lang="cs-CZ" sz="2100" err="1"/>
              <a:t>DoP</a:t>
            </a:r>
            <a:r>
              <a:rPr lang="cs-CZ" sz="2100"/>
              <a:t>, vždy však s doporučením Národního orgánu pro koordinaci</a:t>
            </a:r>
          </a:p>
          <a:p>
            <a:pPr marL="0" indent="0"/>
            <a:r>
              <a:rPr lang="cs-CZ" sz="2100"/>
              <a:t>       Ministerstva pro místní rozvoj (MMR-NOK)</a:t>
            </a:r>
          </a:p>
          <a:p>
            <a:pPr marL="0" indent="0"/>
            <a:r>
              <a:rPr lang="cs-CZ" sz="2400"/>
              <a:t>	</a:t>
            </a:r>
            <a:endParaRPr lang="cs-CZ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D2D13D28-42C6-4CE4-81CE-872A1FC1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			Výzva č. 5</a:t>
            </a:r>
          </a:p>
        </p:txBody>
      </p:sp>
    </p:spTree>
    <p:extLst>
      <p:ext uri="{BB962C8B-B14F-4D97-AF65-F5344CB8AC3E}">
        <p14:creationId xmlns:p14="http://schemas.microsoft.com/office/powerpoint/2010/main" val="38455561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7. </a:t>
            </a:r>
            <a:endParaRPr lang="cs-CZ" sz="3200" b="1">
              <a:solidFill>
                <a:srgbClr val="000099"/>
              </a:solidFill>
              <a:ea typeface="+mj-ea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Různé</a:t>
            </a:r>
            <a:endParaRPr lang="cs-CZ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517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8. </a:t>
            </a:r>
            <a:endParaRPr lang="cs-CZ" sz="3200" b="1">
              <a:solidFill>
                <a:srgbClr val="000099"/>
              </a:solidFill>
              <a:ea typeface="+mj-ea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Shrnutí hlavních závěrů</a:t>
            </a:r>
            <a:endParaRPr lang="cs-CZ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68200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Kontakty</a:t>
            </a:r>
          </a:p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  </a:t>
            </a:r>
            <a:endParaRPr lang="cs-CZ" sz="3200" b="1">
              <a:solidFill>
                <a:srgbClr val="000099"/>
              </a:solidFill>
              <a:ea typeface="+mj-ea"/>
            </a:endParaRPr>
          </a:p>
          <a:p>
            <a:pPr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  </a:t>
            </a:r>
            <a:r>
              <a:rPr lang="cs-CZ" sz="2400">
                <a:solidFill>
                  <a:srgbClr val="000099"/>
                </a:solidFill>
                <a:latin typeface="Arial"/>
                <a:ea typeface="+mj-ea"/>
                <a:cs typeface="Arial"/>
              </a:rPr>
              <a:t>Mgr. Marek </a:t>
            </a:r>
            <a:r>
              <a:rPr lang="cs-CZ" sz="2400" err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Kupsa</a:t>
            </a:r>
            <a:r>
              <a:rPr lang="cs-CZ" sz="2400">
                <a:solidFill>
                  <a:srgbClr val="000099"/>
                </a:solidFill>
                <a:latin typeface="Arial"/>
                <a:ea typeface="+mj-ea"/>
                <a:cs typeface="Arial"/>
              </a:rPr>
              <a:t>   	  </a:t>
            </a:r>
            <a:r>
              <a:rPr lang="cs-CZ" sz="2400">
                <a:solidFill>
                  <a:srgbClr val="000099"/>
                </a:solidFill>
                <a:latin typeface="Arial"/>
                <a:ea typeface="+mj-ea"/>
                <a:cs typeface="Arial"/>
                <a:hlinkClick r:id="rId2"/>
              </a:rPr>
              <a:t>marek.kupsa@mmr.cz</a:t>
            </a:r>
            <a:endParaRPr lang="cs-CZ" sz="2400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>
              <a:spcBef>
                <a:spcPct val="0"/>
              </a:spcBef>
            </a:pPr>
            <a:r>
              <a:rPr lang="cs-CZ" sz="2400">
                <a:solidFill>
                  <a:srgbClr val="000099"/>
                </a:solidFill>
                <a:latin typeface="Arial"/>
                <a:ea typeface="+mj-ea"/>
                <a:cs typeface="Arial"/>
              </a:rPr>
              <a:t>   Ing. Jiří Kořínek         	  </a:t>
            </a:r>
            <a:r>
              <a:rPr lang="cs-CZ" sz="2400">
                <a:solidFill>
                  <a:srgbClr val="000099"/>
                </a:solidFill>
                <a:latin typeface="Arial"/>
                <a:ea typeface="+mj-ea"/>
                <a:cs typeface="Arial"/>
                <a:hlinkClick r:id="rId3"/>
              </a:rPr>
              <a:t>jiri.korinek@mmr.cz</a:t>
            </a:r>
            <a:endParaRPr lang="cs-CZ" sz="2400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>
              <a:spcBef>
                <a:spcPct val="0"/>
              </a:spcBef>
            </a:pPr>
            <a:r>
              <a:rPr lang="cs-CZ" sz="2400">
                <a:solidFill>
                  <a:srgbClr val="000099"/>
                </a:solidFill>
                <a:latin typeface="Arial"/>
                <a:ea typeface="+mj-ea"/>
                <a:cs typeface="Arial"/>
              </a:rPr>
              <a:t>   Mgr. Kateřina Řehořková  </a:t>
            </a:r>
            <a:r>
              <a:rPr lang="cs-CZ" sz="2400">
                <a:solidFill>
                  <a:srgbClr val="000099"/>
                </a:solidFill>
                <a:latin typeface="Arial"/>
                <a:ea typeface="+mj-ea"/>
                <a:cs typeface="Arial"/>
                <a:hlinkClick r:id="rId4"/>
              </a:rPr>
              <a:t>katerina.rehorkova@mmr.cz</a:t>
            </a:r>
            <a:endParaRPr lang="cs-CZ" sz="2400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>
              <a:spcBef>
                <a:spcPct val="0"/>
              </a:spcBef>
            </a:pPr>
            <a:r>
              <a:rPr lang="cs-CZ" sz="2400">
                <a:solidFill>
                  <a:srgbClr val="000099"/>
                </a:solidFill>
                <a:latin typeface="Arial"/>
                <a:ea typeface="+mj-ea"/>
                <a:cs typeface="Arial"/>
              </a:rPr>
              <a:t>   Mgr. Petra Lukšová           </a:t>
            </a:r>
            <a:r>
              <a:rPr lang="cs-CZ" sz="2400">
                <a:solidFill>
                  <a:srgbClr val="000099"/>
                </a:solidFill>
                <a:latin typeface="Arial"/>
                <a:ea typeface="+mj-ea"/>
                <a:cs typeface="Arial"/>
                <a:hlinkClick r:id="rId5"/>
              </a:rPr>
              <a:t>petra.luksova@mmr.cz</a:t>
            </a:r>
            <a:endParaRPr lang="cs-CZ" sz="2400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>
              <a:spcBef>
                <a:spcPct val="0"/>
              </a:spcBef>
            </a:pPr>
            <a:endParaRPr lang="cs-CZ" sz="2400">
              <a:solidFill>
                <a:srgbClr val="000099"/>
              </a:solidFill>
              <a:latin typeface="Arial"/>
              <a:ea typeface="+mj-ea"/>
              <a:cs typeface="Arial"/>
            </a:endParaRPr>
          </a:p>
          <a:p>
            <a:pPr>
              <a:spcBef>
                <a:spcPct val="0"/>
              </a:spcBef>
            </a:pPr>
            <a:endParaRPr lang="cs-CZ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7751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/>
              <a:t>Etický kodex</a:t>
            </a:r>
          </a:p>
        </p:txBody>
      </p:sp>
      <p:sp>
        <p:nvSpPr>
          <p:cNvPr id="7" name="Zástupný symbol pro obsah 2">
            <a:extLst>
              <a:ext uri="{FF2B5EF4-FFF2-40B4-BE49-F238E27FC236}">
                <a16:creationId xmlns:a16="http://schemas.microsoft.com/office/drawing/2014/main" id="{2E5913F8-822C-4B04-99AC-1DF8D1DAB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513" y="2012950"/>
            <a:ext cx="7858125" cy="4008438"/>
          </a:xfrm>
          <a:ln>
            <a:solidFill>
              <a:schemeClr val="bg1"/>
            </a:solidFill>
          </a:ln>
        </p:spPr>
        <p:txBody>
          <a:bodyPr lIns="91440" tIns="45720" rIns="91440" bIns="45720" anchor="t">
            <a:norm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>
                <a:latin typeface="Arial"/>
                <a:cs typeface="Arial"/>
              </a:rPr>
              <a:t>součást Statutu MV OPTP 2021 - 2027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>
                <a:latin typeface="Arial"/>
                <a:cs typeface="Arial"/>
              </a:rPr>
              <a:t>vzor dle přílohy MP Společné procesy implementace fondů EU v PO 2021- 2027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>
                <a:latin typeface="Arial"/>
                <a:cs typeface="Arial"/>
              </a:rPr>
              <a:t>podepisuje každý člen/náhradník MV – podepsáno při prezenci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cs-CZ">
                <a:latin typeface="Arial"/>
                <a:cs typeface="Arial"/>
              </a:rPr>
              <a:t>sekretariát MV vede evidenci podepsaných kodexů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cs-CZ"/>
          </a:p>
          <a:p>
            <a:pPr marL="514350" indent="-514350">
              <a:buFont typeface="Arial" panose="020B0604020202020204" pitchFamily="34" charset="0"/>
              <a:buChar char="•"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186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3. </a:t>
            </a:r>
            <a:endParaRPr lang="cs-CZ" sz="3200" b="1">
              <a:solidFill>
                <a:srgbClr val="000099"/>
              </a:solidFill>
              <a:ea typeface="+mj-ea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Aktuální informace k dokumentu “Společná komunikační strategie” fondů EU v ČR pro období 2021 - 2027</a:t>
            </a:r>
            <a:endParaRPr lang="cs-CZ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8050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748464" cy="4608512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200"/>
              <a:t>Rámcový dokument na národní úrovni PS Publicita </a:t>
            </a:r>
            <a:r>
              <a:rPr lang="cs-CZ" sz="2200" b="1"/>
              <a:t>doporučujícího charakteru </a:t>
            </a:r>
            <a:r>
              <a:rPr lang="cs-CZ" sz="2200"/>
              <a:t>(podle MP IEP – část Publicita)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200"/>
              <a:t>Popisuje role MMR-NOK a ŘO v oblasti komunikace, definuje cílové skupiny, fáze komunikace v rámci programového období   a komunikační nástroje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200" b="1"/>
              <a:t>Nově</a:t>
            </a:r>
            <a:r>
              <a:rPr lang="cs-CZ" sz="2200"/>
              <a:t> bude obsahovat </a:t>
            </a:r>
            <a:r>
              <a:rPr lang="cs-CZ" sz="2200" b="1"/>
              <a:t>podrobnější kapitoly </a:t>
            </a:r>
            <a:r>
              <a:rPr lang="cs-CZ" sz="2200"/>
              <a:t>k problematice evaluace komunikačních aktivit a problematiku veřejného zadávání =) směrujeme k </a:t>
            </a:r>
            <a:r>
              <a:rPr lang="cs-CZ" sz="2200" b="1"/>
              <a:t>praktické příručce pro ŘO / komunikační úředníky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200"/>
              <a:t>Proces přípravy byl projednán na PS Publicita 16. 6. 2022 </a:t>
            </a:r>
          </a:p>
          <a:p>
            <a:pPr marL="457200" indent="-4572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sz="2200"/>
              <a:t>1. draft bude zaslán k připomínkám ŘO </a:t>
            </a:r>
            <a:r>
              <a:rPr lang="cs-CZ" sz="2200" b="1"/>
              <a:t>do 30. 8. 2022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504056"/>
          </a:xfrm>
        </p:spPr>
        <p:txBody>
          <a:bodyPr/>
          <a:lstStyle/>
          <a:p>
            <a:r>
              <a:rPr lang="cs-CZ"/>
              <a:t>Společná komunikační strategie Evropských fondů 2021-2027</a:t>
            </a:r>
          </a:p>
        </p:txBody>
      </p:sp>
    </p:spTree>
    <p:extLst>
      <p:ext uri="{BB962C8B-B14F-4D97-AF65-F5344CB8AC3E}">
        <p14:creationId xmlns:p14="http://schemas.microsoft.com/office/powerpoint/2010/main" val="67047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4. </a:t>
            </a:r>
            <a:endParaRPr lang="cs-CZ" sz="3200" b="1">
              <a:solidFill>
                <a:srgbClr val="000099"/>
              </a:solidFill>
              <a:ea typeface="+mj-ea"/>
            </a:endParaRPr>
          </a:p>
          <a:p>
            <a:pPr marL="0" indent="0" algn="ctr"/>
            <a:r>
              <a:rPr lang="cs-CZ" sz="3200" b="1">
                <a:solidFill>
                  <a:srgbClr val="000099"/>
                </a:solidFill>
                <a:latin typeface="Arial"/>
                <a:ea typeface="+mj-ea"/>
                <a:cs typeface="Arial"/>
              </a:rPr>
              <a:t>Představení OPTP 2021-2027</a:t>
            </a:r>
            <a:endParaRPr lang="cs-CZ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>
              <a:solidFill>
                <a:srgbClr val="000099"/>
              </a:solidFill>
              <a:ea typeface="+mj-ea"/>
            </a:endParaRPr>
          </a:p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2548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9561B65-C326-4D88-B592-3013DF82C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rmAutofit fontScale="77500" lnSpcReduction="200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endParaRPr lang="cs-CZ" noProof="1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noProof="1">
                <a:latin typeface="Arial"/>
                <a:cs typeface="Arial"/>
              </a:rPr>
              <a:t>celková alokace OPTP 220 276 818 EUR, rozdělení alokace na operační programy schváleno vládou 1. 3. 2021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>
                <a:latin typeface="Arial"/>
                <a:cs typeface="Arial"/>
              </a:rPr>
              <a:t>proběhla tři neformální jednání s </a:t>
            </a:r>
            <a:r>
              <a:rPr lang="cs-CZ" noProof="1">
                <a:latin typeface="Arial"/>
                <a:cs typeface="Arial"/>
              </a:rPr>
              <a:t>EK</a:t>
            </a:r>
            <a:r>
              <a:rPr lang="cs-CZ">
                <a:latin typeface="Arial"/>
                <a:cs typeface="Arial"/>
              </a:rPr>
              <a:t> o podobě OPTP 2021+ v červnu, říjnu 2021 a v únoru 2022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/>
              <a:t>programový dokument prošel vnitřním i mezirezortním připomínkovým řízením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/>
              <a:t>vláda schválila  OPTP 4. října 2021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/>
              <a:t>v prosinci 2021 byl OPTP předložen ke schválení EK v rámci formálního projednání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/>
              <a:t>v únoru jsme obdrželi oficiální připomínky od EK, které jsme</a:t>
            </a:r>
          </a:p>
          <a:p>
            <a:pPr marL="0" indent="0" algn="just"/>
            <a:r>
              <a:rPr lang="cs-CZ"/>
              <a:t>      vypořádali a 11. 4. 2022 zaslali upravenou verzi OPTP do EK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>
                <a:latin typeface="Arial"/>
                <a:cs typeface="Arial"/>
              </a:rPr>
              <a:t>schválení OPTP Evropskou komisí 19. 5. 2022</a:t>
            </a:r>
          </a:p>
          <a:p>
            <a:pPr marL="0" indent="0"/>
            <a:endParaRPr lang="cs-CZ" noProof="1"/>
          </a:p>
          <a:p>
            <a:endParaRPr lang="cs-CZ"/>
          </a:p>
          <a:p>
            <a:endParaRPr lang="cs-CZ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3E35806-E81F-4C94-BB0D-3E1CAF05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cs-CZ">
                <a:latin typeface="Arial"/>
                <a:cs typeface="Arial"/>
              </a:rPr>
              <a:t>Příprava a vyjednávání OPTP 2021+</a:t>
            </a:r>
          </a:p>
        </p:txBody>
      </p:sp>
    </p:spTree>
    <p:extLst>
      <p:ext uri="{BB962C8B-B14F-4D97-AF65-F5344CB8AC3E}">
        <p14:creationId xmlns:p14="http://schemas.microsoft.com/office/powerpoint/2010/main" val="1629020503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8127D3D85943499268624A7EA09672" ma:contentTypeVersion="6" ma:contentTypeDescription="Vytvoří nový dokument" ma:contentTypeScope="" ma:versionID="03f7e624621e2a8467862a5cdddf5d28">
  <xsd:schema xmlns:xsd="http://www.w3.org/2001/XMLSchema" xmlns:xs="http://www.w3.org/2001/XMLSchema" xmlns:p="http://schemas.microsoft.com/office/2006/metadata/properties" xmlns:ns2="d7c3b205-3d44-413b-9182-14c00dd29cd3" xmlns:ns3="485ab4be-1c84-4ffe-a376-8eb6bbbe07bd" targetNamespace="http://schemas.microsoft.com/office/2006/metadata/properties" ma:root="true" ma:fieldsID="27dec41a435f9cb8b58f31688801d924" ns2:_="" ns3:_="">
    <xsd:import namespace="d7c3b205-3d44-413b-9182-14c00dd29cd3"/>
    <xsd:import namespace="485ab4be-1c84-4ffe-a376-8eb6bbbe07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3b205-3d44-413b-9182-14c00dd29c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5ab4be-1c84-4ffe-a376-8eb6bbbe07b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85ab4be-1c84-4ffe-a376-8eb6bbbe07bd">
      <UserInfo>
        <DisplayName>Kupsa Marek</DisplayName>
        <AccountId>38</AccountId>
        <AccountType/>
      </UserInfo>
      <UserInfo>
        <DisplayName>Lukšová Petra</DisplayName>
        <AccountId>12</AccountId>
        <AccountType/>
      </UserInfo>
      <UserInfo>
        <DisplayName>Kořínek Jiří</DisplayName>
        <AccountId>9</AccountId>
        <AccountType/>
      </UserInfo>
      <UserInfo>
        <DisplayName>Řehořková Kateřina</DisplayName>
        <AccountId>13</AccountId>
        <AccountType/>
      </UserInfo>
      <UserInfo>
        <DisplayName>Zonková Lucie</DisplayName>
        <AccountId>47</AccountId>
        <AccountType/>
      </UserInfo>
      <UserInfo>
        <DisplayName>Binhacková Ilona</DisplayName>
        <AccountId>30</AccountId>
        <AccountType/>
      </UserInfo>
      <UserInfo>
        <DisplayName>Hladíková Ivana</DisplayName>
        <AccountId>25</AccountId>
        <AccountType/>
      </UserInfo>
      <UserInfo>
        <DisplayName>Rybářová Magdalena</DisplayName>
        <AccountId>26</AccountId>
        <AccountType/>
      </UserInfo>
      <UserInfo>
        <DisplayName>Košlerová Petra</DisplayName>
        <AccountId>31</AccountId>
        <AccountType/>
      </UserInfo>
      <UserInfo>
        <DisplayName>Janda Martin - OŘO OPTP</DisplayName>
        <AccountId>27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D3A7628-1E69-4B20-BA5B-47CBCA2978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0D1F50-CEDD-4966-841C-1B318B77EA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c3b205-3d44-413b-9182-14c00dd29cd3"/>
    <ds:schemaRef ds:uri="485ab4be-1c84-4ffe-a376-8eb6bbbe07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8F1A5AA-472B-4F3C-A18F-E7088E5E0486}">
  <ds:schemaRefs>
    <ds:schemaRef ds:uri="485ab4be-1c84-4ffe-a376-8eb6bbbe07bd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infopath/2007/PartnerControls"/>
    <ds:schemaRef ds:uri="d7c3b205-3d44-413b-9182-14c00dd29cd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2196</Words>
  <Application>Microsoft Office PowerPoint</Application>
  <PresentationFormat>Předvádění na obrazovce (4:3)</PresentationFormat>
  <Paragraphs>654</Paragraphs>
  <Slides>49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49</vt:i4>
      </vt:variant>
    </vt:vector>
  </HeadingPairs>
  <TitlesOfParts>
    <vt:vector size="55" baseType="lpstr">
      <vt:lpstr>Arial</vt:lpstr>
      <vt:lpstr>Calibri</vt:lpstr>
      <vt:lpstr>Courier New</vt:lpstr>
      <vt:lpstr>Times New Roman</vt:lpstr>
      <vt:lpstr>Wingdings</vt:lpstr>
      <vt:lpstr>Vlastní návrh</vt:lpstr>
      <vt:lpstr>1. zasedání Monitorovacího výboru Operačního programu Technická pomoc 2021 - 2027</vt:lpstr>
      <vt:lpstr>Program</vt:lpstr>
      <vt:lpstr>1. Zahájení</vt:lpstr>
      <vt:lpstr>Prezentace aplikace PowerPoint</vt:lpstr>
      <vt:lpstr>Etický kodex</vt:lpstr>
      <vt:lpstr>Prezentace aplikace PowerPoint</vt:lpstr>
      <vt:lpstr>Společná komunikační strategie Evropských fondů 2021-2027</vt:lpstr>
      <vt:lpstr>Prezentace aplikace PowerPoint</vt:lpstr>
      <vt:lpstr>Příprava a vyjednávání OPTP 2021+</vt:lpstr>
      <vt:lpstr>Schválení OPTP</vt:lpstr>
      <vt:lpstr>Organizační struktura ŘO OPTP</vt:lpstr>
      <vt:lpstr>Souběh OPTP 2014+   a   OPTP 2021+</vt:lpstr>
      <vt:lpstr>Struktura OPTP 2021+ </vt:lpstr>
      <vt:lpstr>Struktura OPTP 2021+ </vt:lpstr>
      <vt:lpstr>Alokace OPTP21+</vt:lpstr>
      <vt:lpstr>Míra spolufinancování EU na projektech příjemců</vt:lpstr>
      <vt:lpstr>Návaznost financování v OPTP</vt:lpstr>
      <vt:lpstr>Návaznost financování v OPTP</vt:lpstr>
      <vt:lpstr>Srovnání OPTP 2014+ a OPTP 2021+</vt:lpstr>
      <vt:lpstr>Zjednodušené metody vykazování</vt:lpstr>
      <vt:lpstr>Indikátory v OPTP</vt:lpstr>
      <vt:lpstr>Hodnocení naplňování cílů OPTP</vt:lpstr>
      <vt:lpstr>                           Kontroly</vt:lpstr>
      <vt:lpstr>                           Kontroly</vt:lpstr>
      <vt:lpstr>Dvoufondový operační program</vt:lpstr>
      <vt:lpstr>Plánované CZV (2023-2028)</vt:lpstr>
      <vt:lpstr>Prezentace aplikace PowerPoint</vt:lpstr>
      <vt:lpstr>Způsob výběru projektů</vt:lpstr>
      <vt:lpstr>Způsob výběru projektů</vt:lpstr>
      <vt:lpstr>Výběrová kritéria – formální náležitosti</vt:lpstr>
      <vt:lpstr>Výběrová kritéria – přijatelnost</vt:lpstr>
      <vt:lpstr>Výběrová kritéria – přijatelnost</vt:lpstr>
      <vt:lpstr>Výběrová kritéria – přijatelnost</vt:lpstr>
      <vt:lpstr>Výběrová kritéria – přijatelnost</vt:lpstr>
      <vt:lpstr>Prezentace aplikace PowerPoint</vt:lpstr>
      <vt:lpstr>    </vt:lpstr>
      <vt:lpstr>   Výzva č. 1</vt:lpstr>
      <vt:lpstr>Došlé připomínky k výzvě č. 1</vt:lpstr>
      <vt:lpstr>   Výzva č. 2</vt:lpstr>
      <vt:lpstr>   Výzva č. 3</vt:lpstr>
      <vt:lpstr>Došlé zásadní připomínky k výzvě č. 3</vt:lpstr>
      <vt:lpstr>Došlé zásadní připomínky k výzvě č. 3</vt:lpstr>
      <vt:lpstr>Došlé zásadní připomínky k výzvě č. 3</vt:lpstr>
      <vt:lpstr>Došlé zásadní připomínky k výzvě č. 3</vt:lpstr>
      <vt:lpstr>   Výzva č. 4</vt:lpstr>
      <vt:lpstr>   Výzva č. 5</vt:lpstr>
      <vt:lpstr>Prezentace aplikace PowerPoint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Kořínek Jiří</cp:lastModifiedBy>
  <cp:revision>23</cp:revision>
  <cp:lastPrinted>2017-05-12T07:34:42Z</cp:lastPrinted>
  <dcterms:created xsi:type="dcterms:W3CDTF">2011-04-07T12:21:15Z</dcterms:created>
  <dcterms:modified xsi:type="dcterms:W3CDTF">2022-06-28T08:10:04Z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0x010100558127D3D85943499268624A7EA09672</vt:lpwstr>
  </property>
</Properties>
</file>