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558" r:id="rId5"/>
    <p:sldId id="347" r:id="rId6"/>
    <p:sldId id="515" r:id="rId7"/>
    <p:sldId id="560" r:id="rId8"/>
    <p:sldId id="562" r:id="rId9"/>
    <p:sldId id="565" r:id="rId10"/>
    <p:sldId id="566" r:id="rId11"/>
    <p:sldId id="567" r:id="rId12"/>
    <p:sldId id="568" r:id="rId13"/>
    <p:sldId id="569" r:id="rId14"/>
    <p:sldId id="57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LUEVA Y ALAVA Beatriz (REGIO)" initials="AYAB(" lastIdx="6" clrIdx="0">
    <p:extLst>
      <p:ext uri="{19B8F6BF-5375-455C-9EA6-DF929625EA0E}">
        <p15:presenceInfo xmlns:p15="http://schemas.microsoft.com/office/powerpoint/2012/main" userId="S-1-5-21-1606980848-2025429265-839522115-1149959" providerId="AD"/>
      </p:ext>
    </p:extLst>
  </p:cmAuthor>
  <p:cmAuthor id="2" name="TCHAVDAROVA Monika (REGIO)" initials="TM(" lastIdx="1" clrIdx="1">
    <p:extLst>
      <p:ext uri="{19B8F6BF-5375-455C-9EA6-DF929625EA0E}">
        <p15:presenceInfo xmlns:p15="http://schemas.microsoft.com/office/powerpoint/2012/main" userId="S-1-5-21-1606980848-2025429265-839522115-49924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D"/>
    <a:srgbClr val="034EA2"/>
    <a:srgbClr val="004494"/>
    <a:srgbClr val="CCFFCC"/>
    <a:srgbClr val="0356B1"/>
    <a:srgbClr val="024EA2"/>
    <a:srgbClr val="024B9C"/>
    <a:srgbClr val="035D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108"/>
      </p:cViewPr>
      <p:guideLst>
        <p:guide orient="horz" pos="209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FFC9B3-DDF8-4774-A5E4-CF4B0BB4BE30}" type="doc">
      <dgm:prSet loTypeId="urn:microsoft.com/office/officeart/2008/layout/LinedList" loCatId="list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10D8631-823D-4829-8917-FACD01BF3540}" type="pres">
      <dgm:prSet presAssocID="{9CFFC9B3-DDF8-4774-A5E4-CF4B0BB4BE30}" presName="vert0" presStyleCnt="0">
        <dgm:presLayoutVars>
          <dgm:dir/>
          <dgm:animOne val="branch"/>
          <dgm:animLvl val="lvl"/>
        </dgm:presLayoutVars>
      </dgm:prSet>
      <dgm:spPr/>
    </dgm:pt>
  </dgm:ptLst>
  <dgm:cxnLst>
    <dgm:cxn modelId="{48E05230-DF7A-421F-97D5-BAFF33199F37}" type="presOf" srcId="{9CFFC9B3-DDF8-4774-A5E4-CF4B0BB4BE30}" destId="{910D8631-823D-4829-8917-FACD01BF3540}" srcOrd="0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230B1B-1740-4781-ACC6-A4E83BE5D98F}" type="doc">
      <dgm:prSet loTypeId="urn:microsoft.com/office/officeart/2005/8/layout/hList1" loCatId="list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C6FBA37-56DD-416A-A96F-BAB9DF88B326}">
      <dgm:prSet phldrT="[Text]"/>
      <dgm:spPr/>
      <dgm:t>
        <a:bodyPr/>
        <a:lstStyle/>
        <a:p>
          <a:r>
            <a:rPr lang="cs-CZ" dirty="0"/>
            <a:t>Projednávat</a:t>
          </a:r>
          <a:endParaRPr lang="en-US" dirty="0"/>
        </a:p>
      </dgm:t>
    </dgm:pt>
    <dgm:pt modelId="{68A09C98-4797-4DD6-A665-498E2310EE5F}" type="parTrans" cxnId="{B8828EB5-34D8-4F80-9830-B52909DEC7A6}">
      <dgm:prSet/>
      <dgm:spPr/>
      <dgm:t>
        <a:bodyPr/>
        <a:lstStyle/>
        <a:p>
          <a:endParaRPr lang="en-US"/>
        </a:p>
      </dgm:t>
    </dgm:pt>
    <dgm:pt modelId="{725E5C0F-93F9-4256-9361-3B57C8039E92}" type="sibTrans" cxnId="{B8828EB5-34D8-4F80-9830-B52909DEC7A6}">
      <dgm:prSet/>
      <dgm:spPr/>
      <dgm:t>
        <a:bodyPr/>
        <a:lstStyle/>
        <a:p>
          <a:endParaRPr lang="en-US"/>
        </a:p>
      </dgm:t>
    </dgm:pt>
    <dgm:pt modelId="{4487DDA2-E547-4B61-9DB1-BAA0EE5535EC}">
      <dgm:prSet phldrT="[Text]"/>
      <dgm:spPr/>
      <dgm:t>
        <a:bodyPr/>
        <a:lstStyle/>
        <a:p>
          <a:r>
            <a:rPr lang="cs-CZ" dirty="0"/>
            <a:t>Implementaci programu a jeho výkonost</a:t>
          </a:r>
          <a:endParaRPr lang="en-US" dirty="0"/>
        </a:p>
      </dgm:t>
    </dgm:pt>
    <dgm:pt modelId="{E6A1A81B-93C8-4270-8EB7-53A30C11FEF1}" type="parTrans" cxnId="{D5C625F3-6F76-4D8A-AD60-9905BD1068D7}">
      <dgm:prSet/>
      <dgm:spPr/>
      <dgm:t>
        <a:bodyPr/>
        <a:lstStyle/>
        <a:p>
          <a:endParaRPr lang="en-US"/>
        </a:p>
      </dgm:t>
    </dgm:pt>
    <dgm:pt modelId="{09003DE9-EFB3-4BAB-8533-AC1868432778}" type="sibTrans" cxnId="{D5C625F3-6F76-4D8A-AD60-9905BD1068D7}">
      <dgm:prSet/>
      <dgm:spPr/>
      <dgm:t>
        <a:bodyPr/>
        <a:lstStyle/>
        <a:p>
          <a:endParaRPr lang="en-US"/>
        </a:p>
      </dgm:t>
    </dgm:pt>
    <dgm:pt modelId="{675707A1-31EF-4141-9A8D-91C4450CC50C}">
      <dgm:prSet phldrT="[Text]"/>
      <dgm:spPr/>
      <dgm:t>
        <a:bodyPr/>
        <a:lstStyle/>
        <a:p>
          <a:r>
            <a:rPr lang="cs-CZ" u="sng" dirty="0"/>
            <a:t>Schvalovat</a:t>
          </a:r>
          <a:endParaRPr lang="en-US" dirty="0"/>
        </a:p>
      </dgm:t>
    </dgm:pt>
    <dgm:pt modelId="{6A014117-A0A9-4ED9-83E4-80D1D6B9AE0B}" type="parTrans" cxnId="{83FD4CEA-EB8D-4473-89A1-83BDCFCB04D6}">
      <dgm:prSet/>
      <dgm:spPr/>
      <dgm:t>
        <a:bodyPr/>
        <a:lstStyle/>
        <a:p>
          <a:endParaRPr lang="en-US"/>
        </a:p>
      </dgm:t>
    </dgm:pt>
    <dgm:pt modelId="{995FC664-31F0-40F4-85E2-B73C16A37BF9}" type="sibTrans" cxnId="{83FD4CEA-EB8D-4473-89A1-83BDCFCB04D6}">
      <dgm:prSet/>
      <dgm:spPr/>
      <dgm:t>
        <a:bodyPr/>
        <a:lstStyle/>
        <a:p>
          <a:endParaRPr lang="en-US"/>
        </a:p>
      </dgm:t>
    </dgm:pt>
    <dgm:pt modelId="{08745EF0-CB25-42EB-B747-F3A047B0CD52}">
      <dgm:prSet phldrT="[Text]"/>
      <dgm:spPr/>
      <dgm:t>
        <a:bodyPr/>
        <a:lstStyle/>
        <a:p>
          <a:r>
            <a:rPr lang="cs-CZ" dirty="0"/>
            <a:t>Revize programu</a:t>
          </a:r>
          <a:endParaRPr lang="en-US" dirty="0"/>
        </a:p>
      </dgm:t>
    </dgm:pt>
    <dgm:pt modelId="{4656B2D7-1B4B-4BFF-9123-294DAAB498CC}" type="parTrans" cxnId="{161E2BF0-750C-4AF7-997D-7D066EADC904}">
      <dgm:prSet/>
      <dgm:spPr/>
      <dgm:t>
        <a:bodyPr/>
        <a:lstStyle/>
        <a:p>
          <a:endParaRPr lang="en-US"/>
        </a:p>
      </dgm:t>
    </dgm:pt>
    <dgm:pt modelId="{99F49F25-F89A-480A-9DCB-00EF981F9597}" type="sibTrans" cxnId="{161E2BF0-750C-4AF7-997D-7D066EADC904}">
      <dgm:prSet/>
      <dgm:spPr/>
      <dgm:t>
        <a:bodyPr/>
        <a:lstStyle/>
        <a:p>
          <a:endParaRPr lang="en-US"/>
        </a:p>
      </dgm:t>
    </dgm:pt>
    <dgm:pt modelId="{2E9E92BA-BD20-48C5-BAC4-F3263191B76B}">
      <dgm:prSet phldrT="[Text]"/>
      <dgm:spPr/>
      <dgm:t>
        <a:bodyPr/>
        <a:lstStyle/>
        <a:p>
          <a:r>
            <a:rPr lang="cs-CZ" dirty="0"/>
            <a:t>Dávat doporučení</a:t>
          </a:r>
          <a:endParaRPr lang="en-US" dirty="0"/>
        </a:p>
      </dgm:t>
    </dgm:pt>
    <dgm:pt modelId="{9C301589-D290-4936-8201-82FDD5973C90}" type="parTrans" cxnId="{2CE16618-AF86-499F-8279-7EAC3232C2B3}">
      <dgm:prSet/>
      <dgm:spPr/>
      <dgm:t>
        <a:bodyPr/>
        <a:lstStyle/>
        <a:p>
          <a:endParaRPr lang="en-US"/>
        </a:p>
      </dgm:t>
    </dgm:pt>
    <dgm:pt modelId="{74DF8295-D432-492B-B209-DE75DD6F4D12}" type="sibTrans" cxnId="{2CE16618-AF86-499F-8279-7EAC3232C2B3}">
      <dgm:prSet/>
      <dgm:spPr/>
      <dgm:t>
        <a:bodyPr/>
        <a:lstStyle/>
        <a:p>
          <a:endParaRPr lang="en-US"/>
        </a:p>
      </dgm:t>
    </dgm:pt>
    <dgm:pt modelId="{79E0F04A-D87C-47B9-9D12-3E77391A790A}">
      <dgm:prSet phldrT="[Text]"/>
      <dgm:spPr/>
      <dgm:t>
        <a:bodyPr/>
        <a:lstStyle/>
        <a:p>
          <a:r>
            <a:rPr lang="cs-CZ" dirty="0"/>
            <a:t>Řídicímu orgánu včetně opatření na snížení administrativní náročnosti pro příjemce</a:t>
          </a:r>
          <a:endParaRPr lang="en-US" dirty="0"/>
        </a:p>
      </dgm:t>
    </dgm:pt>
    <dgm:pt modelId="{24ED6585-9B90-4426-B0D9-2E1347E6AD65}" type="parTrans" cxnId="{B64CA77C-1549-4688-98E7-8ECC946782A6}">
      <dgm:prSet/>
      <dgm:spPr/>
      <dgm:t>
        <a:bodyPr/>
        <a:lstStyle/>
        <a:p>
          <a:endParaRPr lang="en-US"/>
        </a:p>
      </dgm:t>
    </dgm:pt>
    <dgm:pt modelId="{BFC6FC33-CFCB-4910-BE72-B4A38562E3F3}" type="sibTrans" cxnId="{B64CA77C-1549-4688-98E7-8ECC946782A6}">
      <dgm:prSet/>
      <dgm:spPr/>
      <dgm:t>
        <a:bodyPr/>
        <a:lstStyle/>
        <a:p>
          <a:endParaRPr lang="en-US"/>
        </a:p>
      </dgm:t>
    </dgm:pt>
    <dgm:pt modelId="{1C384221-2374-4BB5-B2E2-DA8E71D4CF54}">
      <dgm:prSet/>
      <dgm:spPr/>
      <dgm:t>
        <a:bodyPr/>
        <a:lstStyle/>
        <a:p>
          <a:r>
            <a:rPr lang="cs-CZ" dirty="0"/>
            <a:t>Evaluace</a:t>
          </a:r>
          <a:endParaRPr lang="en-IE" dirty="0"/>
        </a:p>
      </dgm:t>
    </dgm:pt>
    <dgm:pt modelId="{AE235B02-8210-4A5B-8D04-4F8F59D3A573}" type="parTrans" cxnId="{F7AD8F7E-3805-46C1-B810-94AE29A1E88E}">
      <dgm:prSet/>
      <dgm:spPr/>
      <dgm:t>
        <a:bodyPr/>
        <a:lstStyle/>
        <a:p>
          <a:endParaRPr lang="en-US"/>
        </a:p>
      </dgm:t>
    </dgm:pt>
    <dgm:pt modelId="{52B1671D-5E92-4993-B09C-0394A991DA05}" type="sibTrans" cxnId="{F7AD8F7E-3805-46C1-B810-94AE29A1E88E}">
      <dgm:prSet/>
      <dgm:spPr/>
      <dgm:t>
        <a:bodyPr/>
        <a:lstStyle/>
        <a:p>
          <a:endParaRPr lang="en-US"/>
        </a:p>
      </dgm:t>
    </dgm:pt>
    <dgm:pt modelId="{36C9367B-6CF9-4D8B-9510-9142F0C73183}">
      <dgm:prSet/>
      <dgm:spPr/>
      <dgm:t>
        <a:bodyPr/>
        <a:lstStyle/>
        <a:p>
          <a:r>
            <a:rPr lang="cs-CZ" dirty="0"/>
            <a:t>Komunikační aktivity</a:t>
          </a:r>
          <a:endParaRPr lang="en-IE" dirty="0"/>
        </a:p>
      </dgm:t>
    </dgm:pt>
    <dgm:pt modelId="{BE211A32-50CA-41D9-972F-944D8E8E9E9A}" type="parTrans" cxnId="{F967A9AB-E6DC-42F3-81F0-DFBA54725099}">
      <dgm:prSet/>
      <dgm:spPr/>
      <dgm:t>
        <a:bodyPr/>
        <a:lstStyle/>
        <a:p>
          <a:endParaRPr lang="en-US"/>
        </a:p>
      </dgm:t>
    </dgm:pt>
    <dgm:pt modelId="{66AB1CEA-DDA0-4FBB-B61D-3FEB0228C1D4}" type="sibTrans" cxnId="{F967A9AB-E6DC-42F3-81F0-DFBA54725099}">
      <dgm:prSet/>
      <dgm:spPr/>
      <dgm:t>
        <a:bodyPr/>
        <a:lstStyle/>
        <a:p>
          <a:endParaRPr lang="en-US"/>
        </a:p>
      </dgm:t>
    </dgm:pt>
    <dgm:pt modelId="{C90AF66B-7089-4C22-8243-CA8B7FFA73DD}">
      <dgm:prSet/>
      <dgm:spPr/>
      <dgm:t>
        <a:bodyPr/>
        <a:lstStyle/>
        <a:p>
          <a:r>
            <a:rPr lang="cs-CZ" dirty="0"/>
            <a:t>Operace strategického významu</a:t>
          </a:r>
          <a:endParaRPr lang="en-IE" dirty="0"/>
        </a:p>
      </dgm:t>
    </dgm:pt>
    <dgm:pt modelId="{E4FA5383-999A-445E-B8FA-BFA5D3889FB4}" type="parTrans" cxnId="{0ECDCF50-5E50-4A31-B95A-7C50E646129C}">
      <dgm:prSet/>
      <dgm:spPr/>
      <dgm:t>
        <a:bodyPr/>
        <a:lstStyle/>
        <a:p>
          <a:endParaRPr lang="en-US"/>
        </a:p>
      </dgm:t>
    </dgm:pt>
    <dgm:pt modelId="{E419CAF8-3D4D-4154-8A84-E3D5F55864D7}" type="sibTrans" cxnId="{0ECDCF50-5E50-4A31-B95A-7C50E646129C}">
      <dgm:prSet/>
      <dgm:spPr/>
      <dgm:t>
        <a:bodyPr/>
        <a:lstStyle/>
        <a:p>
          <a:endParaRPr lang="en-US"/>
        </a:p>
      </dgm:t>
    </dgm:pt>
    <dgm:pt modelId="{10D6E760-A73D-42EA-8781-6D3F5FB2754B}">
      <dgm:prSet/>
      <dgm:spPr/>
      <dgm:t>
        <a:bodyPr/>
        <a:lstStyle/>
        <a:p>
          <a:r>
            <a:rPr lang="cs-CZ" dirty="0"/>
            <a:t>Převody</a:t>
          </a:r>
          <a:endParaRPr lang="en-IE" dirty="0"/>
        </a:p>
      </dgm:t>
    </dgm:pt>
    <dgm:pt modelId="{C47EFE60-58AE-4AF4-A52C-9809BABD4E53}" type="parTrans" cxnId="{566D548A-2F2F-4D4F-A821-A9A5AF33138A}">
      <dgm:prSet/>
      <dgm:spPr/>
      <dgm:t>
        <a:bodyPr/>
        <a:lstStyle/>
        <a:p>
          <a:endParaRPr lang="en-US"/>
        </a:p>
      </dgm:t>
    </dgm:pt>
    <dgm:pt modelId="{966D08DF-F3A2-4CC6-9C40-0C94451D0A78}" type="sibTrans" cxnId="{566D548A-2F2F-4D4F-A821-A9A5AF33138A}">
      <dgm:prSet/>
      <dgm:spPr/>
      <dgm:t>
        <a:bodyPr/>
        <a:lstStyle/>
        <a:p>
          <a:endParaRPr lang="en-US"/>
        </a:p>
      </dgm:t>
    </dgm:pt>
    <dgm:pt modelId="{1531AEC1-97A3-4CC3-9053-7DE0257DF257}">
      <dgm:prSet/>
      <dgm:spPr/>
      <dgm:t>
        <a:bodyPr/>
        <a:lstStyle/>
        <a:p>
          <a:r>
            <a:rPr lang="cs-CZ" dirty="0"/>
            <a:t>Metodiku výběru projektů a výběrová kritéria </a:t>
          </a:r>
          <a:endParaRPr lang="en-IE" dirty="0"/>
        </a:p>
      </dgm:t>
    </dgm:pt>
    <dgm:pt modelId="{5FE05408-6F7E-46E7-BCC1-955666EC54EF}" type="parTrans" cxnId="{E0215558-88E9-46C4-8645-CAAD1DF63715}">
      <dgm:prSet/>
      <dgm:spPr/>
      <dgm:t>
        <a:bodyPr/>
        <a:lstStyle/>
        <a:p>
          <a:endParaRPr lang="en-US"/>
        </a:p>
      </dgm:t>
    </dgm:pt>
    <dgm:pt modelId="{6D19532B-42E5-4C90-AF83-9AD02A4940AE}" type="sibTrans" cxnId="{E0215558-88E9-46C4-8645-CAAD1DF63715}">
      <dgm:prSet/>
      <dgm:spPr/>
      <dgm:t>
        <a:bodyPr/>
        <a:lstStyle/>
        <a:p>
          <a:endParaRPr lang="en-US"/>
        </a:p>
      </dgm:t>
    </dgm:pt>
    <dgm:pt modelId="{39AE6423-E86F-4EA0-BAF9-228E468D1F12}">
      <dgm:prSet/>
      <dgm:spPr/>
      <dgm:t>
        <a:bodyPr/>
        <a:lstStyle/>
        <a:p>
          <a:r>
            <a:rPr lang="cs-CZ" dirty="0"/>
            <a:t>Závěrečnou zprávu o výkonnosti</a:t>
          </a:r>
          <a:endParaRPr lang="en-IE" dirty="0"/>
        </a:p>
      </dgm:t>
    </dgm:pt>
    <dgm:pt modelId="{CF8B28A8-FAE8-4F12-9A71-AEBF9CEA82E0}" type="parTrans" cxnId="{FFC9010D-2040-4035-890F-2384DCDD370C}">
      <dgm:prSet/>
      <dgm:spPr/>
      <dgm:t>
        <a:bodyPr/>
        <a:lstStyle/>
        <a:p>
          <a:endParaRPr lang="en-IE"/>
        </a:p>
      </dgm:t>
    </dgm:pt>
    <dgm:pt modelId="{404DCEC9-485F-4DF2-9C9E-418497DD72BE}" type="sibTrans" cxnId="{FFC9010D-2040-4035-890F-2384DCDD370C}">
      <dgm:prSet/>
      <dgm:spPr/>
      <dgm:t>
        <a:bodyPr/>
        <a:lstStyle/>
        <a:p>
          <a:endParaRPr lang="en-IE"/>
        </a:p>
      </dgm:t>
    </dgm:pt>
    <dgm:pt modelId="{1A9669FB-B6F8-496C-83F0-AC4DCC12194A}">
      <dgm:prSet/>
      <dgm:spPr/>
      <dgm:t>
        <a:bodyPr/>
        <a:lstStyle/>
        <a:p>
          <a:r>
            <a:rPr lang="cs-CZ" dirty="0"/>
            <a:t>Základní podmínky</a:t>
          </a:r>
          <a:endParaRPr lang="en-IE" dirty="0"/>
        </a:p>
      </dgm:t>
    </dgm:pt>
    <dgm:pt modelId="{801E5B83-EAB5-4138-9332-1241E27925E1}" type="parTrans" cxnId="{5D1E9726-5B3F-46AA-9D6E-1C6333822356}">
      <dgm:prSet/>
      <dgm:spPr/>
      <dgm:t>
        <a:bodyPr/>
        <a:lstStyle/>
        <a:p>
          <a:endParaRPr lang="en-IE"/>
        </a:p>
      </dgm:t>
    </dgm:pt>
    <dgm:pt modelId="{926E7CC2-3D58-48C7-A657-FCE69B8DA902}" type="sibTrans" cxnId="{5D1E9726-5B3F-46AA-9D6E-1C6333822356}">
      <dgm:prSet/>
      <dgm:spPr/>
      <dgm:t>
        <a:bodyPr/>
        <a:lstStyle/>
        <a:p>
          <a:endParaRPr lang="en-IE"/>
        </a:p>
      </dgm:t>
    </dgm:pt>
    <dgm:pt modelId="{E134FBA2-9BE9-4265-8AEE-BC503C55CDE0}">
      <dgm:prSet/>
      <dgm:spPr/>
      <dgm:t>
        <a:bodyPr/>
        <a:lstStyle/>
        <a:p>
          <a:r>
            <a:rPr lang="cs-CZ" noProof="0" dirty="0"/>
            <a:t>Evaluační </a:t>
          </a:r>
          <a:r>
            <a:rPr lang="cs-CZ" dirty="0"/>
            <a:t>plán</a:t>
          </a:r>
          <a:endParaRPr lang="en-IE" dirty="0"/>
        </a:p>
      </dgm:t>
    </dgm:pt>
    <dgm:pt modelId="{25E60693-F08B-4178-BCA6-60297828FDB6}" type="parTrans" cxnId="{39178586-BDB9-4EEB-B059-927704246089}">
      <dgm:prSet/>
      <dgm:spPr/>
      <dgm:t>
        <a:bodyPr/>
        <a:lstStyle/>
        <a:p>
          <a:endParaRPr lang="en-IE"/>
        </a:p>
      </dgm:t>
    </dgm:pt>
    <dgm:pt modelId="{03F425EA-13CD-4229-8CAC-D4EA7EB65CB6}" type="sibTrans" cxnId="{39178586-BDB9-4EEB-B059-927704246089}">
      <dgm:prSet/>
      <dgm:spPr/>
      <dgm:t>
        <a:bodyPr/>
        <a:lstStyle/>
        <a:p>
          <a:endParaRPr lang="en-IE"/>
        </a:p>
      </dgm:t>
    </dgm:pt>
    <dgm:pt modelId="{0759E6A2-679F-40E4-8735-D397B8375C30}">
      <dgm:prSet/>
      <dgm:spPr/>
      <dgm:t>
        <a:bodyPr/>
        <a:lstStyle/>
        <a:p>
          <a:r>
            <a:rPr lang="cs-CZ" dirty="0"/>
            <a:t>Doporučení rady pro členské státy</a:t>
          </a:r>
          <a:endParaRPr lang="en-IE" dirty="0"/>
        </a:p>
      </dgm:t>
    </dgm:pt>
    <dgm:pt modelId="{577DDCF3-69E4-48B7-9803-98ACEE8FC999}" type="parTrans" cxnId="{CEE70CBF-993E-4D01-88F4-5797917272CC}">
      <dgm:prSet/>
      <dgm:spPr/>
      <dgm:t>
        <a:bodyPr/>
        <a:lstStyle/>
        <a:p>
          <a:endParaRPr lang="en-IE"/>
        </a:p>
      </dgm:t>
    </dgm:pt>
    <dgm:pt modelId="{CD836F19-4838-4526-B602-11116EFB363C}" type="sibTrans" cxnId="{CEE70CBF-993E-4D01-88F4-5797917272CC}">
      <dgm:prSet/>
      <dgm:spPr/>
      <dgm:t>
        <a:bodyPr/>
        <a:lstStyle/>
        <a:p>
          <a:endParaRPr lang="en-IE"/>
        </a:p>
      </dgm:t>
    </dgm:pt>
    <dgm:pt modelId="{FE49D05A-B24E-4846-80CE-78782C327A1E}">
      <dgm:prSet/>
      <dgm:spPr/>
      <dgm:t>
        <a:bodyPr/>
        <a:lstStyle/>
        <a:p>
          <a:r>
            <a:rPr lang="cs-CZ" dirty="0"/>
            <a:t>Finanční nástroje</a:t>
          </a:r>
          <a:endParaRPr lang="en-IE" dirty="0"/>
        </a:p>
      </dgm:t>
    </dgm:pt>
    <dgm:pt modelId="{FD2FDCE1-BA33-4BBB-95D4-E20616E9E514}" type="parTrans" cxnId="{A166C345-968C-4A4B-81F7-FCB474E73E93}">
      <dgm:prSet/>
      <dgm:spPr/>
      <dgm:t>
        <a:bodyPr/>
        <a:lstStyle/>
        <a:p>
          <a:endParaRPr lang="en-IE"/>
        </a:p>
      </dgm:t>
    </dgm:pt>
    <dgm:pt modelId="{D46D2766-0EB9-47CF-B418-3E67B507F969}" type="sibTrans" cxnId="{A166C345-968C-4A4B-81F7-FCB474E73E93}">
      <dgm:prSet/>
      <dgm:spPr/>
      <dgm:t>
        <a:bodyPr/>
        <a:lstStyle/>
        <a:p>
          <a:endParaRPr lang="en-IE"/>
        </a:p>
      </dgm:t>
    </dgm:pt>
    <dgm:pt modelId="{5629F90B-69B0-42DB-AF0B-9DB7E8BEC0E1}">
      <dgm:prSet/>
      <dgm:spPr/>
      <dgm:t>
        <a:bodyPr/>
        <a:lstStyle/>
        <a:p>
          <a:r>
            <a:rPr lang="cs-CZ" dirty="0"/>
            <a:t>Podporu administrativní kapacity</a:t>
          </a:r>
          <a:endParaRPr lang="en-IE" dirty="0"/>
        </a:p>
      </dgm:t>
    </dgm:pt>
    <dgm:pt modelId="{63E53B20-300A-4A4C-966D-06B15D4870E9}" type="parTrans" cxnId="{D5682EDD-FD23-462C-A34D-6D712ACE265E}">
      <dgm:prSet/>
      <dgm:spPr/>
      <dgm:t>
        <a:bodyPr/>
        <a:lstStyle/>
        <a:p>
          <a:endParaRPr lang="en-IE"/>
        </a:p>
      </dgm:t>
    </dgm:pt>
    <dgm:pt modelId="{5887A67E-BBF7-426C-AAB0-E8D71B5B2C88}" type="sibTrans" cxnId="{D5682EDD-FD23-462C-A34D-6D712ACE265E}">
      <dgm:prSet/>
      <dgm:spPr/>
      <dgm:t>
        <a:bodyPr/>
        <a:lstStyle/>
        <a:p>
          <a:endParaRPr lang="en-IE"/>
        </a:p>
      </dgm:t>
    </dgm:pt>
    <dgm:pt modelId="{6F4E9A74-3EB7-4A61-BF8E-37438417CEA2}">
      <dgm:prSet/>
      <dgm:spPr/>
      <dgm:t>
        <a:bodyPr/>
        <a:lstStyle/>
        <a:p>
          <a:r>
            <a:rPr lang="cs-CZ" dirty="0"/>
            <a:t>Zjednodušené metody vykazování a financování nesouvisející s náklady (čl. 94 a 95 ON)</a:t>
          </a:r>
          <a:endParaRPr lang="en-IE" dirty="0"/>
        </a:p>
      </dgm:t>
    </dgm:pt>
    <dgm:pt modelId="{1A5CD134-5278-40CA-BE29-F2F958FA037E}" type="parTrans" cxnId="{474A2D4C-B99A-4A2F-A8C5-2C61939FE0F3}">
      <dgm:prSet/>
      <dgm:spPr/>
      <dgm:t>
        <a:bodyPr/>
        <a:lstStyle/>
        <a:p>
          <a:endParaRPr lang="en-IE"/>
        </a:p>
      </dgm:t>
    </dgm:pt>
    <dgm:pt modelId="{4C59C308-C4E8-4992-9D98-F5E22231F4D3}" type="sibTrans" cxnId="{474A2D4C-B99A-4A2F-A8C5-2C61939FE0F3}">
      <dgm:prSet/>
      <dgm:spPr/>
      <dgm:t>
        <a:bodyPr/>
        <a:lstStyle/>
        <a:p>
          <a:endParaRPr lang="en-IE"/>
        </a:p>
      </dgm:t>
    </dgm:pt>
    <dgm:pt modelId="{D2B24AF9-1CFE-4863-9901-D003F27CE884}" type="pres">
      <dgm:prSet presAssocID="{F8230B1B-1740-4781-ACC6-A4E83BE5D98F}" presName="Name0" presStyleCnt="0">
        <dgm:presLayoutVars>
          <dgm:dir/>
          <dgm:animLvl val="lvl"/>
          <dgm:resizeHandles val="exact"/>
        </dgm:presLayoutVars>
      </dgm:prSet>
      <dgm:spPr/>
    </dgm:pt>
    <dgm:pt modelId="{651360B9-3EFE-4688-BCAA-75B9F9A8F472}" type="pres">
      <dgm:prSet presAssocID="{DC6FBA37-56DD-416A-A96F-BAB9DF88B326}" presName="composite" presStyleCnt="0"/>
      <dgm:spPr/>
    </dgm:pt>
    <dgm:pt modelId="{406ABA7F-7230-471D-ACE0-B012B519C15A}" type="pres">
      <dgm:prSet presAssocID="{DC6FBA37-56DD-416A-A96F-BAB9DF88B326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766C9D11-3FBE-499C-B417-1E5D3F73C5E3}" type="pres">
      <dgm:prSet presAssocID="{DC6FBA37-56DD-416A-A96F-BAB9DF88B326}" presName="desTx" presStyleLbl="alignAccFollowNode1" presStyleIdx="0" presStyleCnt="3">
        <dgm:presLayoutVars>
          <dgm:bulletEnabled val="1"/>
        </dgm:presLayoutVars>
      </dgm:prSet>
      <dgm:spPr/>
    </dgm:pt>
    <dgm:pt modelId="{57F3004D-6E8F-4402-BCA5-CD8140BD3E48}" type="pres">
      <dgm:prSet presAssocID="{725E5C0F-93F9-4256-9361-3B57C8039E92}" presName="space" presStyleCnt="0"/>
      <dgm:spPr/>
    </dgm:pt>
    <dgm:pt modelId="{604F7EDB-34DE-4CEE-B982-EF9BFF58456E}" type="pres">
      <dgm:prSet presAssocID="{675707A1-31EF-4141-9A8D-91C4450CC50C}" presName="composite" presStyleCnt="0"/>
      <dgm:spPr/>
    </dgm:pt>
    <dgm:pt modelId="{2254DAFB-CCEE-4944-B2EE-1708FDD5D426}" type="pres">
      <dgm:prSet presAssocID="{675707A1-31EF-4141-9A8D-91C4450CC50C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A9387BB3-70B9-4EEE-B3A2-494F09C9F6B6}" type="pres">
      <dgm:prSet presAssocID="{675707A1-31EF-4141-9A8D-91C4450CC50C}" presName="desTx" presStyleLbl="alignAccFollowNode1" presStyleIdx="1" presStyleCnt="3">
        <dgm:presLayoutVars>
          <dgm:bulletEnabled val="1"/>
        </dgm:presLayoutVars>
      </dgm:prSet>
      <dgm:spPr/>
    </dgm:pt>
    <dgm:pt modelId="{29CF1590-CA9A-4494-B16C-2C822CE493BD}" type="pres">
      <dgm:prSet presAssocID="{995FC664-31F0-40F4-85E2-B73C16A37BF9}" presName="space" presStyleCnt="0"/>
      <dgm:spPr/>
    </dgm:pt>
    <dgm:pt modelId="{D3F5E104-2D77-4805-9B1C-ED7A64E8050B}" type="pres">
      <dgm:prSet presAssocID="{2E9E92BA-BD20-48C5-BAC4-F3263191B76B}" presName="composite" presStyleCnt="0"/>
      <dgm:spPr/>
    </dgm:pt>
    <dgm:pt modelId="{3B1B001A-5E59-4B80-B564-50C185C61420}" type="pres">
      <dgm:prSet presAssocID="{2E9E92BA-BD20-48C5-BAC4-F3263191B76B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87158A91-8395-4E08-A27D-22CF683B930E}" type="pres">
      <dgm:prSet presAssocID="{2E9E92BA-BD20-48C5-BAC4-F3263191B76B}" presName="desTx" presStyleLbl="alignAccFollowNode1" presStyleIdx="2" presStyleCnt="3" custScaleY="99894">
        <dgm:presLayoutVars>
          <dgm:bulletEnabled val="1"/>
        </dgm:presLayoutVars>
      </dgm:prSet>
      <dgm:spPr/>
    </dgm:pt>
  </dgm:ptLst>
  <dgm:cxnLst>
    <dgm:cxn modelId="{87676709-F38B-42FF-9F10-A3495590233E}" type="presOf" srcId="{F8230B1B-1740-4781-ACC6-A4E83BE5D98F}" destId="{D2B24AF9-1CFE-4863-9901-D003F27CE884}" srcOrd="0" destOrd="0" presId="urn:microsoft.com/office/officeart/2005/8/layout/hList1"/>
    <dgm:cxn modelId="{319E8D0C-4619-444E-A687-668DE8EF94F7}" type="presOf" srcId="{4487DDA2-E547-4B61-9DB1-BAA0EE5535EC}" destId="{766C9D11-3FBE-499C-B417-1E5D3F73C5E3}" srcOrd="0" destOrd="0" presId="urn:microsoft.com/office/officeart/2005/8/layout/hList1"/>
    <dgm:cxn modelId="{FFC9010D-2040-4035-890F-2384DCDD370C}" srcId="{675707A1-31EF-4141-9A8D-91C4450CC50C}" destId="{39AE6423-E86F-4EA0-BAF9-228E468D1F12}" srcOrd="2" destOrd="0" parTransId="{CF8B28A8-FAE8-4F12-9A71-AEBF9CEA82E0}" sibTransId="{404DCEC9-485F-4DF2-9C9E-418497DD72BE}"/>
    <dgm:cxn modelId="{3B7B6710-8C6D-4AA7-9F0C-03FB27C39786}" type="presOf" srcId="{5629F90B-69B0-42DB-AF0B-9DB7E8BEC0E1}" destId="{766C9D11-3FBE-499C-B417-1E5D3F73C5E3}" srcOrd="0" destOrd="3" presId="urn:microsoft.com/office/officeart/2005/8/layout/hList1"/>
    <dgm:cxn modelId="{B59E4F13-693B-4CA5-B3B2-351FF439DD1E}" type="presOf" srcId="{79E0F04A-D87C-47B9-9D12-3E77391A790A}" destId="{87158A91-8395-4E08-A27D-22CF683B930E}" srcOrd="0" destOrd="0" presId="urn:microsoft.com/office/officeart/2005/8/layout/hList1"/>
    <dgm:cxn modelId="{4BAF4616-14AB-477E-ACC4-8F91E3E8EE81}" type="presOf" srcId="{1531AEC1-97A3-4CC3-9053-7DE0257DF257}" destId="{A9387BB3-70B9-4EEE-B3A2-494F09C9F6B6}" srcOrd="0" destOrd="1" presId="urn:microsoft.com/office/officeart/2005/8/layout/hList1"/>
    <dgm:cxn modelId="{2CE16618-AF86-499F-8279-7EAC3232C2B3}" srcId="{F8230B1B-1740-4781-ACC6-A4E83BE5D98F}" destId="{2E9E92BA-BD20-48C5-BAC4-F3263191B76B}" srcOrd="2" destOrd="0" parTransId="{9C301589-D290-4936-8201-82FDD5973C90}" sibTransId="{74DF8295-D432-492B-B209-DE75DD6F4D12}"/>
    <dgm:cxn modelId="{5D1E9726-5B3F-46AA-9D6E-1C6333822356}" srcId="{DC6FBA37-56DD-416A-A96F-BAB9DF88B326}" destId="{1A9669FB-B6F8-496C-83F0-AC4DCC12194A}" srcOrd="5" destOrd="0" parTransId="{801E5B83-EAB5-4138-9332-1241E27925E1}" sibTransId="{926E7CC2-3D58-48C7-A657-FCE69B8DA902}"/>
    <dgm:cxn modelId="{E796E636-0308-447A-B308-EEE6D8A13D81}" type="presOf" srcId="{2E9E92BA-BD20-48C5-BAC4-F3263191B76B}" destId="{3B1B001A-5E59-4B80-B564-50C185C61420}" srcOrd="0" destOrd="0" presId="urn:microsoft.com/office/officeart/2005/8/layout/hList1"/>
    <dgm:cxn modelId="{A8EF875F-D740-4916-A87C-A50C5482BD93}" type="presOf" srcId="{39AE6423-E86F-4EA0-BAF9-228E468D1F12}" destId="{A9387BB3-70B9-4EEE-B3A2-494F09C9F6B6}" srcOrd="0" destOrd="2" presId="urn:microsoft.com/office/officeart/2005/8/layout/hList1"/>
    <dgm:cxn modelId="{A166C345-968C-4A4B-81F7-FCB474E73E93}" srcId="{DC6FBA37-56DD-416A-A96F-BAB9DF88B326}" destId="{FE49D05A-B24E-4846-80CE-78782C327A1E}" srcOrd="8" destOrd="0" parTransId="{FD2FDCE1-BA33-4BBB-95D4-E20616E9E514}" sibTransId="{D46D2766-0EB9-47CF-B418-3E67B507F969}"/>
    <dgm:cxn modelId="{58DEA968-B83F-4F4D-AC0B-938190EE4050}" type="presOf" srcId="{E134FBA2-9BE9-4265-8AEE-BC503C55CDE0}" destId="{A9387BB3-70B9-4EEE-B3A2-494F09C9F6B6}" srcOrd="0" destOrd="3" presId="urn:microsoft.com/office/officeart/2005/8/layout/hList1"/>
    <dgm:cxn modelId="{474A2D4C-B99A-4A2F-A8C5-2C61939FE0F3}" srcId="{675707A1-31EF-4141-9A8D-91C4450CC50C}" destId="{6F4E9A74-3EB7-4A61-BF8E-37438417CEA2}" srcOrd="4" destOrd="0" parTransId="{1A5CD134-5278-40CA-BE29-F2F958FA037E}" sibTransId="{4C59C308-C4E8-4992-9D98-F5E22231F4D3}"/>
    <dgm:cxn modelId="{83AF516F-E12F-4598-A0A1-08B194414792}" type="presOf" srcId="{1C384221-2374-4BB5-B2E2-DA8E71D4CF54}" destId="{766C9D11-3FBE-499C-B417-1E5D3F73C5E3}" srcOrd="0" destOrd="1" presId="urn:microsoft.com/office/officeart/2005/8/layout/hList1"/>
    <dgm:cxn modelId="{0ECDCF50-5E50-4A31-B95A-7C50E646129C}" srcId="{DC6FBA37-56DD-416A-A96F-BAB9DF88B326}" destId="{C90AF66B-7089-4C22-8243-CA8B7FFA73DD}" srcOrd="4" destOrd="0" parTransId="{E4FA5383-999A-445E-B8FA-BFA5D3889FB4}" sibTransId="{E419CAF8-3D4D-4154-8A84-E3D5F55864D7}"/>
    <dgm:cxn modelId="{DADC7257-7E3F-4523-A24A-748EF886126A}" type="presOf" srcId="{C90AF66B-7089-4C22-8243-CA8B7FFA73DD}" destId="{766C9D11-3FBE-499C-B417-1E5D3F73C5E3}" srcOrd="0" destOrd="4" presId="urn:microsoft.com/office/officeart/2005/8/layout/hList1"/>
    <dgm:cxn modelId="{E0215558-88E9-46C4-8645-CAAD1DF63715}" srcId="{675707A1-31EF-4141-9A8D-91C4450CC50C}" destId="{1531AEC1-97A3-4CC3-9053-7DE0257DF257}" srcOrd="1" destOrd="0" parTransId="{5FE05408-6F7E-46E7-BCC1-955666EC54EF}" sibTransId="{6D19532B-42E5-4C90-AF83-9AD02A4940AE}"/>
    <dgm:cxn modelId="{B64CA77C-1549-4688-98E7-8ECC946782A6}" srcId="{2E9E92BA-BD20-48C5-BAC4-F3263191B76B}" destId="{79E0F04A-D87C-47B9-9D12-3E77391A790A}" srcOrd="0" destOrd="0" parTransId="{24ED6585-9B90-4426-B0D9-2E1347E6AD65}" sibTransId="{BFC6FC33-CFCB-4910-BE72-B4A38562E3F3}"/>
    <dgm:cxn modelId="{F7AD8F7E-3805-46C1-B810-94AE29A1E88E}" srcId="{DC6FBA37-56DD-416A-A96F-BAB9DF88B326}" destId="{1C384221-2374-4BB5-B2E2-DA8E71D4CF54}" srcOrd="1" destOrd="0" parTransId="{AE235B02-8210-4A5B-8D04-4F8F59D3A573}" sibTransId="{52B1671D-5E92-4993-B09C-0394A991DA05}"/>
    <dgm:cxn modelId="{39178586-BDB9-4EEB-B059-927704246089}" srcId="{675707A1-31EF-4141-9A8D-91C4450CC50C}" destId="{E134FBA2-9BE9-4265-8AEE-BC503C55CDE0}" srcOrd="3" destOrd="0" parTransId="{25E60693-F08B-4178-BCA6-60297828FDB6}" sibTransId="{03F425EA-13CD-4229-8CAC-D4EA7EB65CB6}"/>
    <dgm:cxn modelId="{566D548A-2F2F-4D4F-A821-A9A5AF33138A}" srcId="{DC6FBA37-56DD-416A-A96F-BAB9DF88B326}" destId="{10D6E760-A73D-42EA-8781-6D3F5FB2754B}" srcOrd="6" destOrd="0" parTransId="{C47EFE60-58AE-4AF4-A52C-9809BABD4E53}" sibTransId="{966D08DF-F3A2-4CC6-9C40-0C94451D0A78}"/>
    <dgm:cxn modelId="{40644A9C-B60F-4976-9F8D-8C54B44972EA}" type="presOf" srcId="{08745EF0-CB25-42EB-B747-F3A047B0CD52}" destId="{A9387BB3-70B9-4EEE-B3A2-494F09C9F6B6}" srcOrd="0" destOrd="0" presId="urn:microsoft.com/office/officeart/2005/8/layout/hList1"/>
    <dgm:cxn modelId="{3A9E12A9-0141-4122-929D-4F9D8EFF2DD6}" type="presOf" srcId="{0759E6A2-679F-40E4-8735-D397B8375C30}" destId="{766C9D11-3FBE-499C-B417-1E5D3F73C5E3}" srcOrd="0" destOrd="7" presId="urn:microsoft.com/office/officeart/2005/8/layout/hList1"/>
    <dgm:cxn modelId="{F967A9AB-E6DC-42F3-81F0-DFBA54725099}" srcId="{DC6FBA37-56DD-416A-A96F-BAB9DF88B326}" destId="{36C9367B-6CF9-4D8B-9510-9142F0C73183}" srcOrd="2" destOrd="0" parTransId="{BE211A32-50CA-41D9-972F-944D8E8E9E9A}" sibTransId="{66AB1CEA-DDA0-4FBB-B61D-3FEB0228C1D4}"/>
    <dgm:cxn modelId="{9A69C3AF-362F-47F7-9C36-4FAE2954B782}" type="presOf" srcId="{6F4E9A74-3EB7-4A61-BF8E-37438417CEA2}" destId="{A9387BB3-70B9-4EEE-B3A2-494F09C9F6B6}" srcOrd="0" destOrd="4" presId="urn:microsoft.com/office/officeart/2005/8/layout/hList1"/>
    <dgm:cxn modelId="{B8828EB5-34D8-4F80-9830-B52909DEC7A6}" srcId="{F8230B1B-1740-4781-ACC6-A4E83BE5D98F}" destId="{DC6FBA37-56DD-416A-A96F-BAB9DF88B326}" srcOrd="0" destOrd="0" parTransId="{68A09C98-4797-4DD6-A665-498E2310EE5F}" sibTransId="{725E5C0F-93F9-4256-9361-3B57C8039E92}"/>
    <dgm:cxn modelId="{CEE70CBF-993E-4D01-88F4-5797917272CC}" srcId="{DC6FBA37-56DD-416A-A96F-BAB9DF88B326}" destId="{0759E6A2-679F-40E4-8735-D397B8375C30}" srcOrd="7" destOrd="0" parTransId="{577DDCF3-69E4-48B7-9803-98ACEE8FC999}" sibTransId="{CD836F19-4838-4526-B602-11116EFB363C}"/>
    <dgm:cxn modelId="{2FA1F4C1-7496-44A2-84B6-64E3F9AA12EE}" type="presOf" srcId="{36C9367B-6CF9-4D8B-9510-9142F0C73183}" destId="{766C9D11-3FBE-499C-B417-1E5D3F73C5E3}" srcOrd="0" destOrd="2" presId="urn:microsoft.com/office/officeart/2005/8/layout/hList1"/>
    <dgm:cxn modelId="{A47610C9-887D-4344-8EFF-570BB4C153B9}" type="presOf" srcId="{DC6FBA37-56DD-416A-A96F-BAB9DF88B326}" destId="{406ABA7F-7230-471D-ACE0-B012B519C15A}" srcOrd="0" destOrd="0" presId="urn:microsoft.com/office/officeart/2005/8/layout/hList1"/>
    <dgm:cxn modelId="{B9A7E4D6-36F4-4CCD-8026-52282FE47C98}" type="presOf" srcId="{10D6E760-A73D-42EA-8781-6D3F5FB2754B}" destId="{766C9D11-3FBE-499C-B417-1E5D3F73C5E3}" srcOrd="0" destOrd="6" presId="urn:microsoft.com/office/officeart/2005/8/layout/hList1"/>
    <dgm:cxn modelId="{D5682EDD-FD23-462C-A34D-6D712ACE265E}" srcId="{DC6FBA37-56DD-416A-A96F-BAB9DF88B326}" destId="{5629F90B-69B0-42DB-AF0B-9DB7E8BEC0E1}" srcOrd="3" destOrd="0" parTransId="{63E53B20-300A-4A4C-966D-06B15D4870E9}" sibTransId="{5887A67E-BBF7-426C-AAB0-E8D71B5B2C88}"/>
    <dgm:cxn modelId="{825C07E9-0899-44EC-8262-D9CCB970BAF9}" type="presOf" srcId="{1A9669FB-B6F8-496C-83F0-AC4DCC12194A}" destId="{766C9D11-3FBE-499C-B417-1E5D3F73C5E3}" srcOrd="0" destOrd="5" presId="urn:microsoft.com/office/officeart/2005/8/layout/hList1"/>
    <dgm:cxn modelId="{83FD4CEA-EB8D-4473-89A1-83BDCFCB04D6}" srcId="{F8230B1B-1740-4781-ACC6-A4E83BE5D98F}" destId="{675707A1-31EF-4141-9A8D-91C4450CC50C}" srcOrd="1" destOrd="0" parTransId="{6A014117-A0A9-4ED9-83E4-80D1D6B9AE0B}" sibTransId="{995FC664-31F0-40F4-85E2-B73C16A37BF9}"/>
    <dgm:cxn modelId="{F29586ED-F670-4C7C-9493-A73F4E257506}" type="presOf" srcId="{FE49D05A-B24E-4846-80CE-78782C327A1E}" destId="{766C9D11-3FBE-499C-B417-1E5D3F73C5E3}" srcOrd="0" destOrd="8" presId="urn:microsoft.com/office/officeart/2005/8/layout/hList1"/>
    <dgm:cxn modelId="{161E2BF0-750C-4AF7-997D-7D066EADC904}" srcId="{675707A1-31EF-4141-9A8D-91C4450CC50C}" destId="{08745EF0-CB25-42EB-B747-F3A047B0CD52}" srcOrd="0" destOrd="0" parTransId="{4656B2D7-1B4B-4BFF-9123-294DAAB498CC}" sibTransId="{99F49F25-F89A-480A-9DCB-00EF981F9597}"/>
    <dgm:cxn modelId="{D5C625F3-6F76-4D8A-AD60-9905BD1068D7}" srcId="{DC6FBA37-56DD-416A-A96F-BAB9DF88B326}" destId="{4487DDA2-E547-4B61-9DB1-BAA0EE5535EC}" srcOrd="0" destOrd="0" parTransId="{E6A1A81B-93C8-4270-8EB7-53A30C11FEF1}" sibTransId="{09003DE9-EFB3-4BAB-8533-AC1868432778}"/>
    <dgm:cxn modelId="{19B72DF9-725E-4D7B-A7C3-D6764388B2ED}" type="presOf" srcId="{675707A1-31EF-4141-9A8D-91C4450CC50C}" destId="{2254DAFB-CCEE-4944-B2EE-1708FDD5D426}" srcOrd="0" destOrd="0" presId="urn:microsoft.com/office/officeart/2005/8/layout/hList1"/>
    <dgm:cxn modelId="{238C7795-5CC9-42F2-9DCB-9EE50057A13A}" type="presParOf" srcId="{D2B24AF9-1CFE-4863-9901-D003F27CE884}" destId="{651360B9-3EFE-4688-BCAA-75B9F9A8F472}" srcOrd="0" destOrd="0" presId="urn:microsoft.com/office/officeart/2005/8/layout/hList1"/>
    <dgm:cxn modelId="{A57025BF-C69D-4FBA-AA3E-F6CF5F22AE34}" type="presParOf" srcId="{651360B9-3EFE-4688-BCAA-75B9F9A8F472}" destId="{406ABA7F-7230-471D-ACE0-B012B519C15A}" srcOrd="0" destOrd="0" presId="urn:microsoft.com/office/officeart/2005/8/layout/hList1"/>
    <dgm:cxn modelId="{A387118B-B0D5-40FA-8410-399D4A2DC44B}" type="presParOf" srcId="{651360B9-3EFE-4688-BCAA-75B9F9A8F472}" destId="{766C9D11-3FBE-499C-B417-1E5D3F73C5E3}" srcOrd="1" destOrd="0" presId="urn:microsoft.com/office/officeart/2005/8/layout/hList1"/>
    <dgm:cxn modelId="{6B2D65CC-5483-4CFD-9642-7BEF67A8CEF9}" type="presParOf" srcId="{D2B24AF9-1CFE-4863-9901-D003F27CE884}" destId="{57F3004D-6E8F-4402-BCA5-CD8140BD3E48}" srcOrd="1" destOrd="0" presId="urn:microsoft.com/office/officeart/2005/8/layout/hList1"/>
    <dgm:cxn modelId="{161C154A-8DBF-47F0-BF8E-E7E299AC7B54}" type="presParOf" srcId="{D2B24AF9-1CFE-4863-9901-D003F27CE884}" destId="{604F7EDB-34DE-4CEE-B982-EF9BFF58456E}" srcOrd="2" destOrd="0" presId="urn:microsoft.com/office/officeart/2005/8/layout/hList1"/>
    <dgm:cxn modelId="{74CAAF3C-3A1E-4CDD-9655-85610F749E91}" type="presParOf" srcId="{604F7EDB-34DE-4CEE-B982-EF9BFF58456E}" destId="{2254DAFB-CCEE-4944-B2EE-1708FDD5D426}" srcOrd="0" destOrd="0" presId="urn:microsoft.com/office/officeart/2005/8/layout/hList1"/>
    <dgm:cxn modelId="{01FE5C71-943F-41EE-9E13-AECA2D7EBC7A}" type="presParOf" srcId="{604F7EDB-34DE-4CEE-B982-EF9BFF58456E}" destId="{A9387BB3-70B9-4EEE-B3A2-494F09C9F6B6}" srcOrd="1" destOrd="0" presId="urn:microsoft.com/office/officeart/2005/8/layout/hList1"/>
    <dgm:cxn modelId="{79BC559E-3B82-4E65-B2BE-75045C16AD53}" type="presParOf" srcId="{D2B24AF9-1CFE-4863-9901-D003F27CE884}" destId="{29CF1590-CA9A-4494-B16C-2C822CE493BD}" srcOrd="3" destOrd="0" presId="urn:microsoft.com/office/officeart/2005/8/layout/hList1"/>
    <dgm:cxn modelId="{B52EB5F3-AD17-4380-BA8D-75C292AB281D}" type="presParOf" srcId="{D2B24AF9-1CFE-4863-9901-D003F27CE884}" destId="{D3F5E104-2D77-4805-9B1C-ED7A64E8050B}" srcOrd="4" destOrd="0" presId="urn:microsoft.com/office/officeart/2005/8/layout/hList1"/>
    <dgm:cxn modelId="{0F69465A-BA50-47C4-A46E-7EB1384A7550}" type="presParOf" srcId="{D3F5E104-2D77-4805-9B1C-ED7A64E8050B}" destId="{3B1B001A-5E59-4B80-B564-50C185C61420}" srcOrd="0" destOrd="0" presId="urn:microsoft.com/office/officeart/2005/8/layout/hList1"/>
    <dgm:cxn modelId="{0ACA68FF-071B-48FB-8762-3CFA5A7C1C63}" type="presParOf" srcId="{D3F5E104-2D77-4805-9B1C-ED7A64E8050B}" destId="{87158A91-8395-4E08-A27D-22CF683B930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6ABA7F-7230-471D-ACE0-B012B519C15A}">
      <dsp:nvSpPr>
        <dsp:cNvPr id="0" name=""/>
        <dsp:cNvSpPr/>
      </dsp:nvSpPr>
      <dsp:spPr>
        <a:xfrm>
          <a:off x="3436" y="274068"/>
          <a:ext cx="3351014" cy="6048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 dirty="0"/>
            <a:t>Projednávat</a:t>
          </a:r>
          <a:endParaRPr lang="en-US" sz="2100" kern="1200" dirty="0"/>
        </a:p>
      </dsp:txBody>
      <dsp:txXfrm>
        <a:off x="3436" y="274068"/>
        <a:ext cx="3351014" cy="604800"/>
      </dsp:txXfrm>
    </dsp:sp>
    <dsp:sp modelId="{766C9D11-3FBE-499C-B417-1E5D3F73C5E3}">
      <dsp:nvSpPr>
        <dsp:cNvPr id="0" name=""/>
        <dsp:cNvSpPr/>
      </dsp:nvSpPr>
      <dsp:spPr>
        <a:xfrm>
          <a:off x="3436" y="878868"/>
          <a:ext cx="3351014" cy="426573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100" kern="1200" dirty="0"/>
            <a:t>Implementaci programu a jeho výkonost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100" kern="1200" dirty="0"/>
            <a:t>Evaluace</a:t>
          </a:r>
          <a:endParaRPr lang="en-I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100" kern="1200" dirty="0"/>
            <a:t>Komunikační aktivity</a:t>
          </a:r>
          <a:endParaRPr lang="en-I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100" kern="1200" dirty="0"/>
            <a:t>Podporu administrativní kapacity</a:t>
          </a:r>
          <a:endParaRPr lang="en-I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100" kern="1200" dirty="0"/>
            <a:t>Operace strategického významu</a:t>
          </a:r>
          <a:endParaRPr lang="en-I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100" kern="1200" dirty="0"/>
            <a:t>Základní podmínky</a:t>
          </a:r>
          <a:endParaRPr lang="en-I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100" kern="1200" dirty="0"/>
            <a:t>Převody</a:t>
          </a:r>
          <a:endParaRPr lang="en-I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100" kern="1200" dirty="0"/>
            <a:t>Doporučení rady pro členské státy</a:t>
          </a:r>
          <a:endParaRPr lang="en-I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100" kern="1200" dirty="0"/>
            <a:t>Finanční nástroje</a:t>
          </a:r>
          <a:endParaRPr lang="en-IE" sz="2100" kern="1200" dirty="0"/>
        </a:p>
      </dsp:txBody>
      <dsp:txXfrm>
        <a:off x="3436" y="878868"/>
        <a:ext cx="3351014" cy="4265730"/>
      </dsp:txXfrm>
    </dsp:sp>
    <dsp:sp modelId="{2254DAFB-CCEE-4944-B2EE-1708FDD5D426}">
      <dsp:nvSpPr>
        <dsp:cNvPr id="0" name=""/>
        <dsp:cNvSpPr/>
      </dsp:nvSpPr>
      <dsp:spPr>
        <a:xfrm>
          <a:off x="3823592" y="274068"/>
          <a:ext cx="3351014" cy="6048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u="sng" kern="1200" dirty="0"/>
            <a:t>Schvalovat</a:t>
          </a:r>
          <a:endParaRPr lang="en-US" sz="2100" kern="1200" dirty="0"/>
        </a:p>
      </dsp:txBody>
      <dsp:txXfrm>
        <a:off x="3823592" y="274068"/>
        <a:ext cx="3351014" cy="604800"/>
      </dsp:txXfrm>
    </dsp:sp>
    <dsp:sp modelId="{A9387BB3-70B9-4EEE-B3A2-494F09C9F6B6}">
      <dsp:nvSpPr>
        <dsp:cNvPr id="0" name=""/>
        <dsp:cNvSpPr/>
      </dsp:nvSpPr>
      <dsp:spPr>
        <a:xfrm>
          <a:off x="3823592" y="878868"/>
          <a:ext cx="3351014" cy="426573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100" kern="1200" dirty="0"/>
            <a:t>Revize programu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100" kern="1200" dirty="0"/>
            <a:t>Metodiku výběru projektů a výběrová kritéria </a:t>
          </a:r>
          <a:endParaRPr lang="en-I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100" kern="1200" dirty="0"/>
            <a:t>Závěrečnou zprávu o výkonnosti</a:t>
          </a:r>
          <a:endParaRPr lang="en-I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100" kern="1200" noProof="0" dirty="0"/>
            <a:t>Evaluační </a:t>
          </a:r>
          <a:r>
            <a:rPr lang="cs-CZ" sz="2100" kern="1200" dirty="0"/>
            <a:t>plán</a:t>
          </a:r>
          <a:endParaRPr lang="en-I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100" kern="1200" dirty="0"/>
            <a:t>Zjednodušené metody vykazování a financování nesouvisející s náklady (čl. 94 a 95 ON)</a:t>
          </a:r>
          <a:endParaRPr lang="en-IE" sz="2100" kern="1200" dirty="0"/>
        </a:p>
      </dsp:txBody>
      <dsp:txXfrm>
        <a:off x="3823592" y="878868"/>
        <a:ext cx="3351014" cy="4265730"/>
      </dsp:txXfrm>
    </dsp:sp>
    <dsp:sp modelId="{3B1B001A-5E59-4B80-B564-50C185C61420}">
      <dsp:nvSpPr>
        <dsp:cNvPr id="0" name=""/>
        <dsp:cNvSpPr/>
      </dsp:nvSpPr>
      <dsp:spPr>
        <a:xfrm>
          <a:off x="7643749" y="275198"/>
          <a:ext cx="3351014" cy="6048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 dirty="0"/>
            <a:t>Dávat doporučení</a:t>
          </a:r>
          <a:endParaRPr lang="en-US" sz="2100" kern="1200" dirty="0"/>
        </a:p>
      </dsp:txBody>
      <dsp:txXfrm>
        <a:off x="7643749" y="275198"/>
        <a:ext cx="3351014" cy="604800"/>
      </dsp:txXfrm>
    </dsp:sp>
    <dsp:sp modelId="{87158A91-8395-4E08-A27D-22CF683B930E}">
      <dsp:nvSpPr>
        <dsp:cNvPr id="0" name=""/>
        <dsp:cNvSpPr/>
      </dsp:nvSpPr>
      <dsp:spPr>
        <a:xfrm>
          <a:off x="7643749" y="882259"/>
          <a:ext cx="3351014" cy="4261208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100" kern="1200" dirty="0"/>
            <a:t>Řídicímu orgánu včetně opatření na snížení administrativní náročnosti pro příjemce</a:t>
          </a:r>
          <a:endParaRPr lang="en-US" sz="2100" kern="1200" dirty="0"/>
        </a:p>
      </dsp:txBody>
      <dsp:txXfrm>
        <a:off x="7643749" y="882259"/>
        <a:ext cx="3351014" cy="42612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05/07/2022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05/07/2022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20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E9C1407-B82B-680B-D57D-3401B0244B19}"/>
              </a:ext>
            </a:extLst>
          </p:cNvPr>
          <p:cNvSpPr/>
          <p:nvPr/>
        </p:nvSpPr>
        <p:spPr>
          <a:xfrm flipH="1" flipV="1">
            <a:off x="0" y="4482"/>
            <a:ext cx="12191999" cy="690282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116184" y="5557903"/>
            <a:ext cx="9020130" cy="528998"/>
          </a:xfrm>
        </p:spPr>
        <p:txBody>
          <a:bodyPr/>
          <a:lstStyle/>
          <a:p>
            <a:r>
              <a:rPr lang="en-GB"/>
              <a:t>Kadri </a:t>
            </a:r>
            <a:r>
              <a:rPr lang="en-GB" err="1"/>
              <a:t>Uustal</a:t>
            </a:r>
            <a:r>
              <a:rPr lang="en-GB"/>
              <a:t>, Head of Unit Coordination of Programmes, DG REGIO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222"/>
          <a:stretch/>
        </p:blipFill>
        <p:spPr>
          <a:xfrm>
            <a:off x="0" y="2196532"/>
            <a:ext cx="12192000" cy="52673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975" b="82544"/>
          <a:stretch/>
        </p:blipFill>
        <p:spPr>
          <a:xfrm rot="10800000">
            <a:off x="0" y="1109245"/>
            <a:ext cx="12192000" cy="1605963"/>
          </a:xfrm>
          <a:prstGeom prst="rect">
            <a:avLst/>
          </a:prstGeom>
        </p:spPr>
      </p:pic>
      <p:sp>
        <p:nvSpPr>
          <p:cNvPr id="9" name="Title 5"/>
          <p:cNvSpPr txBox="1">
            <a:spLocks/>
          </p:cNvSpPr>
          <p:nvPr/>
        </p:nvSpPr>
        <p:spPr>
          <a:xfrm>
            <a:off x="2833612" y="1644811"/>
            <a:ext cx="6524775" cy="2442912"/>
          </a:xfrm>
          <a:prstGeom prst="rect">
            <a:avLst/>
          </a:prstGeom>
          <a:noFill/>
        </p:spPr>
        <p:txBody>
          <a:bodyPr vert="horz" wrap="none" lIns="91440" tIns="45720" rIns="9144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cs-CZ" sz="4800" b="1" dirty="0">
                <a:solidFill>
                  <a:srgbClr val="004494"/>
                </a:solidFill>
              </a:rPr>
              <a:t>Monitorovací výbor</a:t>
            </a:r>
            <a:endParaRPr lang="en-US" sz="2800" dirty="0">
              <a:solidFill>
                <a:srgbClr val="004494"/>
              </a:solidFill>
            </a:endParaRPr>
          </a:p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cs-CZ" sz="2800" dirty="0">
                <a:solidFill>
                  <a:srgbClr val="004494"/>
                </a:solidFill>
              </a:rPr>
              <a:t>Program Technická pomoc</a:t>
            </a:r>
            <a:endParaRPr lang="en-IE" sz="2800" dirty="0">
              <a:solidFill>
                <a:srgbClr val="004494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8642" y="262965"/>
            <a:ext cx="1706783" cy="1178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619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199" y="1422399"/>
            <a:ext cx="10905699" cy="4285129"/>
          </a:xfrm>
        </p:spPr>
        <p:txBody>
          <a:bodyPr/>
          <a:lstStyle/>
          <a:p>
            <a:r>
              <a:rPr lang="cs-CZ" dirty="0">
                <a:solidFill>
                  <a:srgbClr val="00B050"/>
                </a:solidFill>
              </a:rPr>
              <a:t>Řídicí orgán do jednoho měsíce informuje EK o vybrání operace strategického významu a poskytne relevantní informace </a:t>
            </a:r>
          </a:p>
          <a:p>
            <a:r>
              <a:rPr lang="cs-CZ" dirty="0" err="1">
                <a:solidFill>
                  <a:srgbClr val="00B050"/>
                </a:solidFill>
              </a:rPr>
              <a:t>Recital</a:t>
            </a:r>
            <a:r>
              <a:rPr lang="cs-CZ" dirty="0">
                <a:solidFill>
                  <a:srgbClr val="00B050"/>
                </a:solidFill>
              </a:rPr>
              <a:t> 60: Postupy pro výběr operací mohou být soutěžní nebo nesoutěžní povahy, pokud jsou použitá kritéria a postupy nediskriminační, inkluzivní a transparentní a pokud vybrané operace maximalizují přínos financování z prostředků Unie a jsou v souladu s horizontálními zásadami + členský stát by měl zajistit, aby byly investice do infrastruktury odolné vůči změně klimatu, a měly by při výběru těchto investic upřednostňovat operace, které dodržují zásadu „energetická účinnost v první řadě“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641265"/>
          </a:xfrm>
        </p:spPr>
        <p:txBody>
          <a:bodyPr/>
          <a:lstStyle/>
          <a:p>
            <a:r>
              <a:rPr lang="cs-CZ" dirty="0"/>
              <a:t>Výběrová kritéria </a:t>
            </a:r>
            <a:r>
              <a:rPr lang="en-IE" dirty="0"/>
              <a:t>– </a:t>
            </a:r>
            <a:r>
              <a:rPr lang="cs-CZ" dirty="0"/>
              <a:t>nové prvky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48456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47" b="35527"/>
          <a:stretch/>
        </p:blipFill>
        <p:spPr>
          <a:xfrm>
            <a:off x="0" y="0"/>
            <a:ext cx="12192000" cy="34925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76400" y="3649943"/>
            <a:ext cx="10515600" cy="1074102"/>
          </a:xfrm>
        </p:spPr>
        <p:txBody>
          <a:bodyPr/>
          <a:lstStyle/>
          <a:p>
            <a:r>
              <a:rPr lang="cs-CZ" dirty="0"/>
              <a:t>Děkuji za pozornost</a:t>
            </a:r>
            <a:endParaRPr lang="en-US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253466" y="3946707"/>
            <a:ext cx="10091468" cy="6600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306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4219252165"/>
              </p:ext>
            </p:extLst>
          </p:nvPr>
        </p:nvGraphicFramePr>
        <p:xfrm>
          <a:off x="3252089" y="1751162"/>
          <a:ext cx="8290054" cy="434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"/>
          <a:stretch/>
        </p:blipFill>
        <p:spPr>
          <a:xfrm rot="16200000">
            <a:off x="-1454548" y="1454548"/>
            <a:ext cx="6845301" cy="39362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34705" y="1472561"/>
            <a:ext cx="1677261" cy="5869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34EA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834705" y="2641599"/>
            <a:ext cx="8053374" cy="2763295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1600"/>
              </a:spcAft>
              <a:buClr>
                <a:srgbClr val="FFC000"/>
              </a:buClr>
              <a:buSzPct val="150000"/>
              <a:buFont typeface="+mj-lt"/>
              <a:buAutoNum type="arabicPeriod"/>
            </a:pPr>
            <a:r>
              <a:rPr lang="en-US" altLang="en-US" sz="1800" i="0" kern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2021-2027: </a:t>
            </a:r>
            <a:r>
              <a:rPr lang="cs-CZ" altLang="en-US" sz="1800" i="0" kern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monitorovací výbor </a:t>
            </a:r>
            <a:r>
              <a:rPr lang="en-US" altLang="en-US" sz="1800" i="0" kern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– </a:t>
            </a:r>
            <a:r>
              <a:rPr lang="cs-CZ" altLang="en-US" sz="1800" i="0" kern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nové prvky</a:t>
            </a:r>
            <a:endParaRPr lang="en-US" altLang="en-US" sz="1800" i="0" kern="0" dirty="0">
              <a:solidFill>
                <a:schemeClr val="tx1">
                  <a:lumMod val="75000"/>
                  <a:lumOff val="25000"/>
                </a:schemeClr>
              </a:solidFill>
              <a:cs typeface="Arial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1600"/>
              </a:spcAft>
              <a:buClr>
                <a:srgbClr val="FFC000"/>
              </a:buClr>
              <a:buSzPct val="150000"/>
              <a:buFont typeface="+mj-lt"/>
              <a:buAutoNum type="arabicPeriod"/>
            </a:pPr>
            <a:r>
              <a:rPr lang="en-US" altLang="en-US" sz="1800" i="0" kern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2021-2027: </a:t>
            </a:r>
            <a:r>
              <a:rPr lang="cs-CZ" altLang="en-US" sz="1800" i="0" kern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výběrová kritéria – hlavní nové požadavky</a:t>
            </a:r>
          </a:p>
        </p:txBody>
      </p:sp>
    </p:spTree>
    <p:extLst>
      <p:ext uri="{BB962C8B-B14F-4D97-AF65-F5344CB8AC3E}">
        <p14:creationId xmlns:p14="http://schemas.microsoft.com/office/powerpoint/2010/main" val="973313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47" b="35527"/>
          <a:stretch/>
        </p:blipFill>
        <p:spPr>
          <a:xfrm>
            <a:off x="0" y="0"/>
            <a:ext cx="12192000" cy="34925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41400" y="2646643"/>
            <a:ext cx="10515600" cy="1074102"/>
          </a:xfrm>
        </p:spPr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1. </a:t>
            </a:r>
            <a:r>
              <a:rPr lang="en-US" dirty="0"/>
              <a:t>	2021-2027: </a:t>
            </a:r>
            <a:r>
              <a:rPr lang="cs-CZ" dirty="0"/>
              <a:t>monitorovací výbor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702559" y="5492805"/>
            <a:ext cx="8752087" cy="8977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dirty="0">
                <a:solidFill>
                  <a:srgbClr val="4D4D4D"/>
                </a:solidFill>
              </a:rPr>
              <a:t>Jana CHALOUPKOVÁ</a:t>
            </a:r>
            <a:endParaRPr lang="en-US" dirty="0">
              <a:solidFill>
                <a:srgbClr val="4D4D4D"/>
              </a:solidFill>
            </a:endParaRPr>
          </a:p>
          <a:p>
            <a:pPr algn="r"/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253466" y="3946707"/>
            <a:ext cx="10091468" cy="6600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>
                <a:solidFill>
                  <a:srgbClr val="4D4D4D"/>
                </a:solidFill>
              </a:rPr>
              <a:t>Nové prvky</a:t>
            </a:r>
            <a:endParaRPr lang="en-US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615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825625"/>
            <a:ext cx="10771910" cy="3881904"/>
          </a:xfrm>
        </p:spPr>
        <p:txBody>
          <a:bodyPr/>
          <a:lstStyle/>
          <a:p>
            <a:pPr lvl="0">
              <a:spcAft>
                <a:spcPts val="600"/>
              </a:spcAft>
            </a:pPr>
            <a:r>
              <a:rPr lang="cs-CZ" sz="2200" b="1" dirty="0"/>
              <a:t>Obecné nařízení</a:t>
            </a:r>
            <a:r>
              <a:rPr lang="en-GB" sz="2200" b="1" dirty="0"/>
              <a:t> (</a:t>
            </a:r>
            <a:r>
              <a:rPr lang="cs-CZ" sz="2200" b="1" dirty="0"/>
              <a:t>ON</a:t>
            </a:r>
            <a:r>
              <a:rPr lang="en-GB" sz="2200" b="1" dirty="0"/>
              <a:t>)</a:t>
            </a:r>
            <a:r>
              <a:rPr lang="en-US" sz="2200" dirty="0"/>
              <a:t> </a:t>
            </a:r>
            <a:r>
              <a:rPr lang="cs-CZ" sz="2200" dirty="0"/>
              <a:t>uvádí společná ustanovení týkající se monitorovacího výboru v článcích </a:t>
            </a:r>
            <a:r>
              <a:rPr lang="en-GB" sz="2200" dirty="0"/>
              <a:t>. 8, 38-40, 44(6), 53(2), 72(1)+75, Annex III</a:t>
            </a:r>
          </a:p>
          <a:p>
            <a:pPr lvl="0">
              <a:spcAft>
                <a:spcPts val="600"/>
              </a:spcAft>
            </a:pPr>
            <a:r>
              <a:rPr lang="en-GB" sz="2200" b="1" dirty="0" err="1"/>
              <a:t>Evropský</a:t>
            </a:r>
            <a:r>
              <a:rPr lang="en-GB" sz="2200" b="1" dirty="0"/>
              <a:t> </a:t>
            </a:r>
            <a:r>
              <a:rPr lang="en-GB" sz="2200" b="1" dirty="0" err="1"/>
              <a:t>kodex</a:t>
            </a:r>
            <a:r>
              <a:rPr lang="cs-CZ" sz="2200" b="1" dirty="0"/>
              <a:t> </a:t>
            </a:r>
            <a:r>
              <a:rPr lang="en-GB" sz="2200" b="1" dirty="0" err="1"/>
              <a:t>chování</a:t>
            </a:r>
            <a:r>
              <a:rPr lang="en-GB" sz="2200" b="1" dirty="0"/>
              <a:t> pro </a:t>
            </a:r>
            <a:r>
              <a:rPr lang="en-GB" sz="2200" b="1" dirty="0" err="1"/>
              <a:t>partnerskou</a:t>
            </a:r>
            <a:r>
              <a:rPr lang="en-GB" sz="2200" b="1" dirty="0"/>
              <a:t> </a:t>
            </a:r>
            <a:r>
              <a:rPr lang="en-GB" sz="2200" b="1" dirty="0" err="1"/>
              <a:t>spolupráci</a:t>
            </a:r>
            <a:r>
              <a:rPr lang="en-GB" sz="2200" b="1" dirty="0"/>
              <a:t> </a:t>
            </a:r>
            <a:r>
              <a:rPr lang="cs-CZ" sz="2200" dirty="0"/>
              <a:t>uvádí požadavky, doporučení a příklady dobré praxe týkající se výběru partnerů, nastavení procedur, zapojení partnerů do přípravy výzev, monitorování a evaluace implementace programu, využití Fondů EU pro posílení kapacity relevantních partnerů atd. V souladu s čl. </a:t>
            </a:r>
            <a:r>
              <a:rPr lang="en-GB" sz="2200" dirty="0"/>
              <a:t>8(4) </a:t>
            </a:r>
            <a:r>
              <a:rPr lang="cs-CZ" sz="2200" dirty="0"/>
              <a:t>ON by partnerská spolupráce měla navazovat a být </a:t>
            </a:r>
            <a:r>
              <a:rPr lang="cs-CZ" sz="2200" dirty="0" err="1"/>
              <a:t>úprováděna</a:t>
            </a:r>
            <a:r>
              <a:rPr lang="cs-CZ" sz="2200" dirty="0"/>
              <a:t> v souladu s evropským kodexem chování pro partnerskou spolupráci zavedeným nařízením v přenesené pravomoci (EU) č. 240/2014.</a:t>
            </a:r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Právní základ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63865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482860"/>
            <a:ext cx="12008678" cy="782357"/>
          </a:xfrm>
        </p:spPr>
        <p:txBody>
          <a:bodyPr/>
          <a:lstStyle/>
          <a:p>
            <a:r>
              <a:rPr lang="cs-CZ" sz="3800" dirty="0"/>
              <a:t>Funkce monitorovacího výboru</a:t>
            </a:r>
            <a:endParaRPr lang="es-ES" sz="3800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552708141"/>
              </p:ext>
            </p:extLst>
          </p:nvPr>
        </p:nvGraphicFramePr>
        <p:xfrm>
          <a:off x="812800" y="1265217"/>
          <a:ext cx="109982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32-Point Star 7"/>
          <p:cNvSpPr/>
          <p:nvPr/>
        </p:nvSpPr>
        <p:spPr>
          <a:xfrm>
            <a:off x="8386618" y="3974550"/>
            <a:ext cx="3498273" cy="1992141"/>
          </a:xfrm>
          <a:prstGeom prst="star32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  <a:p>
            <a:pPr algn="ctr"/>
            <a:r>
              <a:rPr lang="cs-CZ" dirty="0"/>
              <a:t>Nový čl. 75 Podpora práce monitorovacího výboru od řídícího orgánu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304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47" b="35527"/>
          <a:stretch/>
        </p:blipFill>
        <p:spPr>
          <a:xfrm>
            <a:off x="0" y="0"/>
            <a:ext cx="12192000" cy="34925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41400" y="2646643"/>
            <a:ext cx="10515600" cy="1074102"/>
          </a:xfrm>
        </p:spPr>
        <p:txBody>
          <a:bodyPr/>
          <a:lstStyle/>
          <a:p>
            <a:r>
              <a:rPr lang="es-ES" dirty="0">
                <a:solidFill>
                  <a:schemeClr val="accent5"/>
                </a:solidFill>
              </a:rPr>
              <a:t>2. </a:t>
            </a:r>
            <a:r>
              <a:rPr lang="en-US" dirty="0"/>
              <a:t>	2021-2027 </a:t>
            </a:r>
            <a:r>
              <a:rPr lang="cs-CZ" dirty="0"/>
              <a:t>Výběrová kritéria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702559" y="5492805"/>
            <a:ext cx="8752087" cy="8977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rgbClr val="4D4D4D"/>
                </a:solidFill>
              </a:rPr>
              <a:t>Jana CHALOUPKOV</a:t>
            </a:r>
            <a:r>
              <a:rPr lang="cs-CZ" dirty="0">
                <a:solidFill>
                  <a:srgbClr val="4D4D4D"/>
                </a:solidFill>
              </a:rPr>
              <a:t>Á</a:t>
            </a:r>
            <a:endParaRPr lang="en-US" dirty="0">
              <a:solidFill>
                <a:srgbClr val="4D4D4D"/>
              </a:solidFill>
            </a:endParaRPr>
          </a:p>
          <a:p>
            <a:pPr algn="r"/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253466" y="3946707"/>
            <a:ext cx="10091468" cy="6600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071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199" y="1359017"/>
            <a:ext cx="10905699" cy="4348512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cs-CZ" sz="2000" dirty="0">
                <a:solidFill>
                  <a:srgbClr val="C00000"/>
                </a:solidFill>
              </a:rPr>
              <a:t>Hlavní principy výběrových kritérií zahrnuty už v programu</a:t>
            </a:r>
            <a:r>
              <a:rPr lang="en-US" sz="2000" dirty="0">
                <a:solidFill>
                  <a:srgbClr val="C00000"/>
                </a:solidFill>
              </a:rPr>
              <a:t>, </a:t>
            </a:r>
            <a:r>
              <a:rPr lang="cs-CZ" sz="2000" dirty="0">
                <a:solidFill>
                  <a:srgbClr val="C00000"/>
                </a:solidFill>
              </a:rPr>
              <a:t>včetně konkrétních opatření na zahrnutí požadavků na ochranu životního prostředí</a:t>
            </a:r>
            <a:r>
              <a:rPr lang="en-US" sz="2000" dirty="0">
                <a:solidFill>
                  <a:srgbClr val="C00000"/>
                </a:solidFill>
              </a:rPr>
              <a:t>, </a:t>
            </a:r>
            <a:r>
              <a:rPr lang="cs-CZ" sz="2000" dirty="0">
                <a:solidFill>
                  <a:srgbClr val="C00000"/>
                </a:solidFill>
              </a:rPr>
              <a:t>úsporná opatření, přizpůsobení se a boji proti změnám klimatu, obraně proti živelným pohromám a řízení a prevenci rizik</a:t>
            </a:r>
            <a:r>
              <a:rPr lang="en-US" sz="2000" dirty="0"/>
              <a:t>;</a:t>
            </a:r>
          </a:p>
          <a:p>
            <a:pPr>
              <a:spcAft>
                <a:spcPts val="600"/>
              </a:spcAft>
            </a:pPr>
            <a:r>
              <a:rPr lang="cs-CZ" sz="2000" dirty="0"/>
              <a:t>MV projednává a schvaluje metodiku a kritéria pro výběr projektů (s výjimkou MAS)</a:t>
            </a:r>
          </a:p>
          <a:p>
            <a:pPr>
              <a:spcAft>
                <a:spcPts val="600"/>
              </a:spcAft>
            </a:pPr>
            <a:r>
              <a:rPr lang="cs-CZ" sz="2000" dirty="0"/>
              <a:t>Čl. 125(3) – Pokud jde o výběr operací, řídicí orgán:</a:t>
            </a:r>
          </a:p>
          <a:p>
            <a:pPr lvl="1">
              <a:spcAft>
                <a:spcPts val="600"/>
              </a:spcAft>
            </a:pPr>
            <a:r>
              <a:rPr lang="cs-CZ" sz="1800" dirty="0"/>
              <a:t>(a) vypracovává a po schválení uplatňuje vhodné postupy a kritéria výběru, jež: </a:t>
            </a:r>
          </a:p>
          <a:p>
            <a:pPr lvl="2">
              <a:spcAft>
                <a:spcPts val="600"/>
              </a:spcAft>
            </a:pPr>
            <a:r>
              <a:rPr lang="cs-CZ" sz="1600" dirty="0"/>
              <a:t>(i) zajistí, aby operace přispěly k dosažení konkrétních cílů a výsledků příslušné priority;</a:t>
            </a:r>
          </a:p>
          <a:p>
            <a:pPr lvl="2">
              <a:spcAft>
                <a:spcPts val="600"/>
              </a:spcAft>
            </a:pPr>
            <a:r>
              <a:rPr lang="cs-CZ" sz="1600" dirty="0"/>
              <a:t>(</a:t>
            </a:r>
            <a:r>
              <a:rPr lang="cs-CZ" sz="1600" dirty="0" err="1"/>
              <a:t>ii</a:t>
            </a:r>
            <a:r>
              <a:rPr lang="cs-CZ" sz="1600" dirty="0"/>
              <a:t>) jsou nediskriminační a transparentní</a:t>
            </a:r>
            <a:r>
              <a:rPr lang="cs-CZ" dirty="0"/>
              <a:t>,</a:t>
            </a:r>
            <a:endParaRPr lang="cs-CZ" sz="1800" dirty="0"/>
          </a:p>
          <a:p>
            <a:pPr lvl="2">
              <a:spcAft>
                <a:spcPts val="600"/>
              </a:spcAft>
            </a:pPr>
            <a:r>
              <a:rPr lang="cs-CZ" sz="1600" dirty="0"/>
              <a:t>(</a:t>
            </a:r>
            <a:r>
              <a:rPr lang="cs-CZ" sz="1600" dirty="0" err="1"/>
              <a:t>iii</a:t>
            </a:r>
            <a:r>
              <a:rPr lang="cs-CZ" sz="1600" dirty="0"/>
              <a:t>) zohledňují obecné zásady stanovené v článcích 7 a 8;</a:t>
            </a:r>
          </a:p>
          <a:p>
            <a:pPr lvl="1">
              <a:spcAft>
                <a:spcPts val="600"/>
              </a:spcAft>
            </a:pPr>
            <a:r>
              <a:rPr lang="cs-CZ" sz="1800" dirty="0"/>
              <a:t>(b) zajišťuje, aby vybraná operace spadala do působnosti dotčeného fondu nebo fondů a aby mohla být přiřazena ke kategorii zásahu, určené v prioritě nebo prioritách operačního programu;</a:t>
            </a:r>
          </a:p>
          <a:p>
            <a:pPr lvl="1">
              <a:spcAft>
                <a:spcPts val="600"/>
              </a:spcAft>
            </a:pPr>
            <a:r>
              <a:rPr lang="cs-CZ" sz="1800" dirty="0"/>
              <a:t>(d) se před schválením operace přesvědčí, že příjemce má správní, finanční a provozní způsobilost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482861"/>
            <a:ext cx="10515600" cy="683210"/>
          </a:xfrm>
        </p:spPr>
        <p:txBody>
          <a:bodyPr/>
          <a:lstStyle/>
          <a:p>
            <a:r>
              <a:rPr lang="cs-CZ" dirty="0"/>
              <a:t>Pravidla pro </a:t>
            </a:r>
            <a:r>
              <a:rPr lang="es-ES" dirty="0"/>
              <a:t>2014-2020</a:t>
            </a:r>
          </a:p>
        </p:txBody>
      </p:sp>
    </p:spTree>
    <p:extLst>
      <p:ext uri="{BB962C8B-B14F-4D97-AF65-F5344CB8AC3E}">
        <p14:creationId xmlns:p14="http://schemas.microsoft.com/office/powerpoint/2010/main" val="14670783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199" y="1308683"/>
            <a:ext cx="10905699" cy="4398846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cs-CZ" dirty="0"/>
              <a:t>článek 40 (2): </a:t>
            </a:r>
          </a:p>
          <a:p>
            <a:pPr lvl="1">
              <a:spcAft>
                <a:spcPts val="600"/>
              </a:spcAft>
            </a:pPr>
            <a:r>
              <a:rPr lang="cs-CZ" sz="1800" dirty="0"/>
              <a:t>MV schvaluje metodiku a kritéria použitá při výběru operací; </a:t>
            </a:r>
          </a:p>
          <a:p>
            <a:pPr lvl="1">
              <a:spcAft>
                <a:spcPts val="600"/>
              </a:spcAft>
            </a:pPr>
            <a:r>
              <a:rPr lang="cs-CZ" sz="1800" dirty="0">
                <a:solidFill>
                  <a:srgbClr val="00B050"/>
                </a:solidFill>
              </a:rPr>
              <a:t>na žádost Komise se metodika a kritéria použitá pro výběr operací, včetně jakýchkoli jejich změn, </a:t>
            </a:r>
            <a:r>
              <a:rPr lang="cs-CZ" sz="1800" u="sng" dirty="0">
                <a:solidFill>
                  <a:srgbClr val="00B050"/>
                </a:solidFill>
              </a:rPr>
              <a:t>předloží Komisi nejméně 15 pracovních dnů před jejich předložením monitorovacímu výboru</a:t>
            </a:r>
          </a:p>
          <a:p>
            <a:pPr>
              <a:spcAft>
                <a:spcPts val="600"/>
              </a:spcAft>
            </a:pPr>
            <a:r>
              <a:rPr lang="cs-CZ" dirty="0"/>
              <a:t>článek 73:  </a:t>
            </a:r>
          </a:p>
          <a:p>
            <a:pPr lvl="1">
              <a:spcAft>
                <a:spcPts val="600"/>
              </a:spcAft>
            </a:pPr>
            <a:r>
              <a:rPr lang="cs-CZ" sz="1800" dirty="0"/>
              <a:t>kritéria a postupy, jež jsou nediskriminační a transparentní, zajišťují přístupnost osobám se zdravotním postižením, zajišťují genderovou rovnost a zohledňují </a:t>
            </a:r>
            <a:r>
              <a:rPr lang="cs-CZ" sz="1800" dirty="0">
                <a:solidFill>
                  <a:srgbClr val="00B050"/>
                </a:solidFill>
              </a:rPr>
              <a:t>Listinu základních práv Evropské unie</a:t>
            </a:r>
            <a:r>
              <a:rPr lang="cs-CZ" sz="1800" dirty="0"/>
              <a:t>, zásadu udržitelného rozvoje a politiku Unie v oblasti životního prostředí</a:t>
            </a:r>
          </a:p>
          <a:p>
            <a:pPr lvl="1">
              <a:spcAft>
                <a:spcPts val="600"/>
              </a:spcAft>
            </a:pPr>
            <a:r>
              <a:rPr lang="cs-CZ" sz="1800" dirty="0"/>
              <a:t>Kritéria a postupy zajistí, aby byly vybrány </a:t>
            </a:r>
            <a:r>
              <a:rPr lang="cs-CZ" sz="1800" dirty="0">
                <a:solidFill>
                  <a:srgbClr val="00B050"/>
                </a:solidFill>
              </a:rPr>
              <a:t>operace s přihlédnutím k cíli maximalizovat přínos financování z prostředků Unie k dosažení cílů programu</a:t>
            </a:r>
            <a:r>
              <a:rPr lang="cs-CZ" sz="1800" dirty="0"/>
              <a:t>.</a:t>
            </a:r>
            <a:endParaRPr lang="cs-CZ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08377"/>
          </a:xfrm>
        </p:spPr>
        <p:txBody>
          <a:bodyPr/>
          <a:lstStyle/>
          <a:p>
            <a:r>
              <a:rPr lang="cs-CZ" dirty="0"/>
              <a:t>Výběrová kritéria </a:t>
            </a:r>
            <a:r>
              <a:rPr lang="en-IE" dirty="0"/>
              <a:t>– </a:t>
            </a:r>
            <a:r>
              <a:rPr lang="cs-CZ" dirty="0"/>
              <a:t>nové prvky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3727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753600" y="5915025"/>
            <a:ext cx="2114550" cy="6572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199" y="1366982"/>
            <a:ext cx="10905699" cy="5205268"/>
          </a:xfrm>
        </p:spPr>
        <p:txBody>
          <a:bodyPr/>
          <a:lstStyle/>
          <a:p>
            <a:pPr lvl="1">
              <a:spcAft>
                <a:spcPts val="600"/>
              </a:spcAft>
            </a:pPr>
            <a:r>
              <a:rPr lang="cs-CZ" sz="1800" dirty="0"/>
              <a:t>operace vybrané v souladu s programem, včetně jejich souladu s příslušnými strategiemi, z nichž program vychází, a rovněž účinně přispívaly k dosažení specifických cílů;</a:t>
            </a:r>
          </a:p>
          <a:p>
            <a:pPr lvl="1">
              <a:spcAft>
                <a:spcPts val="300"/>
              </a:spcAft>
            </a:pPr>
            <a:r>
              <a:rPr lang="cs-CZ" sz="1700" dirty="0">
                <a:solidFill>
                  <a:srgbClr val="00B050"/>
                </a:solidFill>
              </a:rPr>
              <a:t>operace, které spadají do působnosti základní podmínky, v souladu s příslušnými strategiemi;</a:t>
            </a:r>
          </a:p>
          <a:p>
            <a:pPr lvl="1">
              <a:spcAft>
                <a:spcPts val="300"/>
              </a:spcAft>
            </a:pPr>
            <a:r>
              <a:rPr lang="cs-CZ" sz="1700" dirty="0">
                <a:solidFill>
                  <a:srgbClr val="00B050"/>
                </a:solidFill>
              </a:rPr>
              <a:t>operace vytvářející nejlepší vztah mezi výší podpory, realizovanými činnostmi a dosažením cílů;</a:t>
            </a:r>
          </a:p>
          <a:p>
            <a:pPr lvl="1">
              <a:spcAft>
                <a:spcPts val="300"/>
              </a:spcAft>
            </a:pPr>
            <a:r>
              <a:rPr lang="cs-CZ" sz="1700" dirty="0"/>
              <a:t>příjemce má nezbytné finanční zdroje a mechanismy, které pokryjí náklady na provoz a údržbu;</a:t>
            </a:r>
          </a:p>
          <a:p>
            <a:pPr lvl="1">
              <a:spcAft>
                <a:spcPts val="300"/>
              </a:spcAft>
            </a:pPr>
            <a:r>
              <a:rPr lang="cs-CZ" sz="1700" dirty="0">
                <a:solidFill>
                  <a:srgbClr val="00B050"/>
                </a:solidFill>
              </a:rPr>
              <a:t>EIA (nebo posouzení alternativního řešení);</a:t>
            </a:r>
          </a:p>
          <a:p>
            <a:pPr lvl="1">
              <a:spcAft>
                <a:spcPts val="300"/>
              </a:spcAft>
            </a:pPr>
            <a:r>
              <a:rPr lang="cs-CZ" sz="1700" dirty="0"/>
              <a:t>operace spadající do působnosti daného fondu, přiřazené určitému typu intervence;</a:t>
            </a:r>
          </a:p>
          <a:p>
            <a:pPr lvl="1">
              <a:spcAft>
                <a:spcPts val="300"/>
              </a:spcAft>
            </a:pPr>
            <a:r>
              <a:rPr lang="cs-CZ" sz="1700" dirty="0">
                <a:solidFill>
                  <a:srgbClr val="00B050"/>
                </a:solidFill>
              </a:rPr>
              <a:t>operace nezahrnující činnosti, které byly součástí operace podléhající přemístění v souladu s článkem 66, nebo které by představovaly převod výrobní činnosti;</a:t>
            </a:r>
          </a:p>
          <a:p>
            <a:pPr lvl="1">
              <a:spcAft>
                <a:spcPts val="300"/>
              </a:spcAft>
            </a:pPr>
            <a:r>
              <a:rPr lang="cs-CZ" sz="1700" dirty="0">
                <a:solidFill>
                  <a:srgbClr val="00B050"/>
                </a:solidFill>
              </a:rPr>
              <a:t>operace přímo nedotčené odůvodněným stanoviskem Komise (</a:t>
            </a:r>
            <a:r>
              <a:rPr lang="cs-CZ" sz="1700" dirty="0" err="1">
                <a:solidFill>
                  <a:srgbClr val="00B050"/>
                </a:solidFill>
              </a:rPr>
              <a:t>infringement</a:t>
            </a:r>
            <a:r>
              <a:rPr lang="cs-CZ" sz="1700" dirty="0">
                <a:solidFill>
                  <a:srgbClr val="00B050"/>
                </a:solidFill>
              </a:rPr>
              <a:t>);</a:t>
            </a:r>
          </a:p>
          <a:p>
            <a:pPr lvl="1">
              <a:spcAft>
                <a:spcPts val="300"/>
              </a:spcAft>
            </a:pPr>
            <a:r>
              <a:rPr lang="cs-CZ" sz="1700" dirty="0">
                <a:solidFill>
                  <a:srgbClr val="00B050"/>
                </a:solidFill>
              </a:rPr>
              <a:t>posouzení klimatické odolnosti investic do infrastruktury s očekávanou životností alespoň pět let;</a:t>
            </a:r>
          </a:p>
          <a:p>
            <a:pPr lvl="1">
              <a:spcAft>
                <a:spcPts val="300"/>
              </a:spcAft>
            </a:pPr>
            <a:r>
              <a:rPr lang="cs-CZ" sz="1700" dirty="0">
                <a:solidFill>
                  <a:srgbClr val="00B050"/>
                </a:solidFill>
              </a:rPr>
              <a:t>Specifický cíl 1.1 and 1.4 operace v souladu se </a:t>
            </a:r>
            <a:r>
              <a:rPr lang="cs-CZ" sz="1700" dirty="0" err="1">
                <a:solidFill>
                  <a:srgbClr val="00B050"/>
                </a:solidFill>
              </a:rPr>
              <a:t>smart</a:t>
            </a:r>
            <a:r>
              <a:rPr lang="cs-CZ" sz="1700" dirty="0">
                <a:solidFill>
                  <a:srgbClr val="00B050"/>
                </a:solidFill>
              </a:rPr>
              <a:t> </a:t>
            </a:r>
            <a:r>
              <a:rPr lang="cs-CZ" sz="1700" dirty="0" err="1">
                <a:solidFill>
                  <a:srgbClr val="00B050"/>
                </a:solidFill>
              </a:rPr>
              <a:t>specialization</a:t>
            </a:r>
            <a:r>
              <a:rPr lang="cs-CZ" sz="1700" dirty="0">
                <a:solidFill>
                  <a:srgbClr val="00B050"/>
                </a:solidFill>
              </a:rPr>
              <a:t> strategií.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482861"/>
            <a:ext cx="10515600" cy="708378"/>
          </a:xfrm>
        </p:spPr>
        <p:txBody>
          <a:bodyPr/>
          <a:lstStyle/>
          <a:p>
            <a:r>
              <a:rPr lang="cs-CZ" dirty="0"/>
              <a:t>Výběrová kritéria </a:t>
            </a:r>
            <a:r>
              <a:rPr lang="en-IE" dirty="0"/>
              <a:t>– </a:t>
            </a:r>
            <a:r>
              <a:rPr lang="cs-CZ" dirty="0"/>
              <a:t>nové prvky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9456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58127D3D85943499268624A7EA09672" ma:contentTypeVersion="6" ma:contentTypeDescription="Vytvoří nový dokument" ma:contentTypeScope="" ma:versionID="03f7e624621e2a8467862a5cdddf5d28">
  <xsd:schema xmlns:xsd="http://www.w3.org/2001/XMLSchema" xmlns:xs="http://www.w3.org/2001/XMLSchema" xmlns:p="http://schemas.microsoft.com/office/2006/metadata/properties" xmlns:ns2="d7c3b205-3d44-413b-9182-14c00dd29cd3" xmlns:ns3="485ab4be-1c84-4ffe-a376-8eb6bbbe07bd" targetNamespace="http://schemas.microsoft.com/office/2006/metadata/properties" ma:root="true" ma:fieldsID="27dec41a435f9cb8b58f31688801d924" ns2:_="" ns3:_="">
    <xsd:import namespace="d7c3b205-3d44-413b-9182-14c00dd29cd3"/>
    <xsd:import namespace="485ab4be-1c84-4ffe-a376-8eb6bbbe07b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c3b205-3d44-413b-9182-14c00dd29c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5ab4be-1c84-4ffe-a376-8eb6bbbe07b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2B7DA7D-6639-4E2F-8C46-60F9DB6C517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69D062B-7D29-4FD1-A806-B81699B16CEB}"/>
</file>

<file path=customXml/itemProps3.xml><?xml version="1.0" encoding="utf-8"?>
<ds:datastoreItem xmlns:ds="http://schemas.openxmlformats.org/officeDocument/2006/customXml" ds:itemID="{933D4379-F1EC-47DC-8218-124CB3CCC3B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bf5373a9-3ae6-4627-894d-852f27c3d4f0"/>
    <ds:schemaRef ds:uri="http://purl.org/dc/terms/"/>
    <ds:schemaRef ds:uri="http://schemas.microsoft.com/office/infopath/2007/PartnerControls"/>
    <ds:schemaRef ds:uri="3b32b93a-a41f-449a-9492-9bc9f41ec6d7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859</TotalTime>
  <Words>797</Words>
  <Application>Microsoft Office PowerPoint</Application>
  <PresentationFormat>Widescreen</PresentationFormat>
  <Paragraphs>68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 Presentation</vt:lpstr>
      <vt:lpstr>PowerPoint Presentation</vt:lpstr>
      <vt:lpstr>1.  2021-2027: monitorovací výbor</vt:lpstr>
      <vt:lpstr>Právní základ</vt:lpstr>
      <vt:lpstr>Funkce monitorovacího výboru</vt:lpstr>
      <vt:lpstr>2.  2021-2027 Výběrová kritéria</vt:lpstr>
      <vt:lpstr>Pravidla pro 2014-2020</vt:lpstr>
      <vt:lpstr>Výběrová kritéria – nové prvky</vt:lpstr>
      <vt:lpstr>Výběrová kritéria – nové prvky</vt:lpstr>
      <vt:lpstr>Výběrová kritéria – nové prvky</vt:lpstr>
      <vt:lpstr>Děkuji za pozornost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TCHAVDAROVA Monika (REGIO)</dc:creator>
  <cp:lastModifiedBy>CHALOUPKOVA Jana (REGIO)</cp:lastModifiedBy>
  <cp:revision>82</cp:revision>
  <dcterms:created xsi:type="dcterms:W3CDTF">2021-03-02T10:57:46Z</dcterms:created>
  <dcterms:modified xsi:type="dcterms:W3CDTF">2022-07-05T17:11:47Z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0x010100558127D3D85943499268624A7EA09672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2022-06-21T18:18:33Z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7de39cd6-2ede-4673-8b7a-bab4e1987bf7</vt:lpwstr>
  </property>
  <property fmtid="{D5CDD505-2E9C-101B-9397-08002B2CF9AE}" pid="9" name="MSIP_Label_6bd9ddd1-4d20-43f6-abfa-fc3c07406f94_ContentBits">
    <vt:lpwstr>0</vt:lpwstr>
  </property>
</Properties>
</file>