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</p:sldMasterIdLst>
  <p:notesMasterIdLst>
    <p:notesMasterId r:id="rId23"/>
  </p:notesMasterIdLst>
  <p:handoutMasterIdLst>
    <p:handoutMasterId r:id="rId24"/>
  </p:handoutMasterIdLst>
  <p:sldIdLst>
    <p:sldId id="283" r:id="rId6"/>
    <p:sldId id="338" r:id="rId7"/>
    <p:sldId id="347" r:id="rId8"/>
    <p:sldId id="350" r:id="rId9"/>
    <p:sldId id="339" r:id="rId10"/>
    <p:sldId id="344" r:id="rId11"/>
    <p:sldId id="316" r:id="rId12"/>
    <p:sldId id="343" r:id="rId13"/>
    <p:sldId id="349" r:id="rId14"/>
    <p:sldId id="351" r:id="rId15"/>
    <p:sldId id="353" r:id="rId16"/>
    <p:sldId id="354" r:id="rId17"/>
    <p:sldId id="355" r:id="rId18"/>
    <p:sldId id="328" r:id="rId19"/>
    <p:sldId id="356" r:id="rId20"/>
    <p:sldId id="345" r:id="rId21"/>
    <p:sldId id="358" r:id="rId22"/>
  </p:sldIdLst>
  <p:sldSz cx="9144000" cy="6858000" type="screen4x3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MASCHIO ESPOSITO" initials="NME" lastIdx="5" clrIdx="0">
    <p:extLst>
      <p:ext uri="{19B8F6BF-5375-455C-9EA6-DF929625EA0E}">
        <p15:presenceInfo xmlns:p15="http://schemas.microsoft.com/office/powerpoint/2012/main" userId="S-1-5-21-2190260880-2714743682-1240988206-1647" providerId="AD"/>
      </p:ext>
    </p:extLst>
  </p:cmAuthor>
  <p:cmAuthor id="2" name="Petra Polaskova" initials="PP" lastIdx="2" clrIdx="1">
    <p:extLst>
      <p:ext uri="{19B8F6BF-5375-455C-9EA6-DF929625EA0E}">
        <p15:presenceInfo xmlns:p15="http://schemas.microsoft.com/office/powerpoint/2012/main" userId="119ff519969c64db" providerId="Windows Live"/>
      </p:ext>
    </p:extLst>
  </p:cmAuthor>
  <p:cmAuthor id="3" name="Verena PRIEM" initials="VP" lastIdx="4" clrIdx="2">
    <p:extLst>
      <p:ext uri="{19B8F6BF-5375-455C-9EA6-DF929625EA0E}">
        <p15:presenceInfo xmlns:p15="http://schemas.microsoft.com/office/powerpoint/2012/main" userId="S-1-5-21-2190260880-2714743682-1240988206-1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2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6" autoAdjust="0"/>
    <p:restoredTop sz="94414" autoAdjust="0"/>
  </p:normalViewPr>
  <p:slideViewPr>
    <p:cSldViewPr>
      <p:cViewPr varScale="1">
        <p:scale>
          <a:sx n="131" d="100"/>
          <a:sy n="131" d="100"/>
        </p:scale>
        <p:origin x="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7A9911DA-1C5B-4DF4-8F81-40769A6A07C0}" type="datetimeFigureOut">
              <a:rPr lang="en-GB" smtClean="0"/>
              <a:t>06/04/2018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9354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49354"/>
            <a:ext cx="2972547" cy="49792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7E302A4C-135D-4FEA-9EC1-DD630E87C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65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06/04/2018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3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5" y="9448185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2076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371600"/>
            <a:ext cx="4038600" cy="96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2486025"/>
            <a:ext cx="4038600" cy="962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20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6665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" TargetMode="External"/><Relationship Id="rId2" Type="http://schemas.openxmlformats.org/officeDocument/2006/relationships/hyperlink" Target="mailto:pavel.lukes@mmr.cz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emf"/><Relationship Id="rId4" Type="http://schemas.openxmlformats.org/officeDocument/2006/relationships/hyperlink" Target="http://www.interregeurope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933578" y="4725144"/>
            <a:ext cx="7272337" cy="216000"/>
          </a:xfrm>
        </p:spPr>
        <p:txBody>
          <a:bodyPr/>
          <a:lstStyle/>
          <a:p>
            <a:r>
              <a:rPr lang="cs-CZ" dirty="0" smtClean="0"/>
              <a:t>Pavel Lukeš</a:t>
            </a:r>
            <a:endParaRPr lang="en-GB" dirty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933578" y="5157216"/>
            <a:ext cx="7272337" cy="216000"/>
          </a:xfrm>
        </p:spPr>
        <p:txBody>
          <a:bodyPr/>
          <a:lstStyle/>
          <a:p>
            <a:r>
              <a:rPr lang="cs-CZ" dirty="0" smtClean="0"/>
              <a:t>Ministerstvo pro místní rozvoj</a:t>
            </a:r>
            <a:endParaRPr lang="en-GB" dirty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33578" y="5589264"/>
            <a:ext cx="7272337" cy="216000"/>
          </a:xfrm>
        </p:spPr>
        <p:txBody>
          <a:bodyPr/>
          <a:lstStyle/>
          <a:p>
            <a:r>
              <a:rPr lang="cs-CZ" dirty="0" smtClean="0"/>
              <a:t>Pavel.lukes@mmr.cz</a:t>
            </a:r>
            <a:endParaRPr lang="en-GB" dirty="0"/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683546" y="3212976"/>
            <a:ext cx="7772400" cy="794519"/>
          </a:xfrm>
        </p:spPr>
        <p:txBody>
          <a:bodyPr>
            <a:normAutofit/>
          </a:bodyPr>
          <a:lstStyle/>
          <a:p>
            <a:r>
              <a:rPr lang="cs-CZ" b="1" dirty="0" smtClean="0"/>
              <a:t>4. výzva</a:t>
            </a:r>
            <a:endParaRPr lang="fr-FR"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971600" y="6309320"/>
            <a:ext cx="7415683" cy="387424"/>
          </a:xfrm>
        </p:spPr>
        <p:txBody>
          <a:bodyPr/>
          <a:lstStyle/>
          <a:p>
            <a:r>
              <a:rPr lang="cs-CZ" dirty="0" smtClean="0">
                <a:sym typeface="Webdings" panose="05030102010509060703" pitchFamily="18" charset="2"/>
              </a:rPr>
              <a:t>10.4. 2018</a:t>
            </a:r>
            <a:r>
              <a:rPr lang="en-GB" dirty="0" smtClean="0">
                <a:sym typeface="Webdings" panose="05030102010509060703" pitchFamily="18" charset="2"/>
              </a:rPr>
              <a:t></a:t>
            </a:r>
            <a:r>
              <a:rPr lang="cs-CZ" dirty="0" smtClean="0">
                <a:sym typeface="Webdings" panose="05030102010509060703" pitchFamily="18" charset="2"/>
              </a:rPr>
              <a:t>Praha</a:t>
            </a:r>
            <a:endParaRPr lang="fr-FR" dirty="0"/>
          </a:p>
        </p:txBody>
      </p:sp>
      <p:pic>
        <p:nvPicPr>
          <p:cNvPr id="7" name="Obrázek 7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827851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5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4</a:t>
            </a:r>
            <a:r>
              <a:rPr lang="en-GB" altLang="en-US" dirty="0" smtClean="0"/>
              <a:t>. </a:t>
            </a:r>
            <a:r>
              <a:rPr lang="cs-CZ" altLang="en-US" dirty="0" smtClean="0"/>
              <a:t>Zjednodušení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solidFill>
                  <a:schemeClr val="tx1"/>
                </a:solidFill>
              </a:rPr>
              <a:t>V oblasti způsobilosti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chemeClr val="tx1"/>
                </a:solidFill>
              </a:rPr>
              <a:t>Z „Partner </a:t>
            </a:r>
            <a:r>
              <a:rPr lang="cs-CZ" b="0" dirty="0" err="1" smtClean="0">
                <a:solidFill>
                  <a:schemeClr val="tx1"/>
                </a:solidFill>
              </a:rPr>
              <a:t>Declaration</a:t>
            </a:r>
            <a:r>
              <a:rPr lang="cs-CZ" b="0" dirty="0" smtClean="0">
                <a:solidFill>
                  <a:schemeClr val="tx1"/>
                </a:solidFill>
              </a:rPr>
              <a:t>“ odstraněno pole uvádějící částku spolufinancování projektu příjemcem</a:t>
            </a:r>
            <a:endParaRPr lang="en-GB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b="0" dirty="0" smtClean="0">
              <a:solidFill>
                <a:schemeClr val="tx1"/>
              </a:solidFill>
            </a:endParaRPr>
          </a:p>
          <a:p>
            <a:endParaRPr lang="en-GB" b="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chemeClr val="tx1"/>
                </a:solidFill>
              </a:rPr>
              <a:t>Přílohy jsou </a:t>
            </a:r>
            <a:r>
              <a:rPr lang="cs-CZ" dirty="0" smtClean="0">
                <a:solidFill>
                  <a:schemeClr val="tx1"/>
                </a:solidFill>
              </a:rPr>
              <a:t>automaticky</a:t>
            </a:r>
            <a:r>
              <a:rPr lang="cs-CZ" b="0" dirty="0" smtClean="0">
                <a:solidFill>
                  <a:schemeClr val="tx1"/>
                </a:solidFill>
              </a:rPr>
              <a:t> generovány v </a:t>
            </a:r>
            <a:r>
              <a:rPr lang="cs-CZ" b="0" dirty="0" err="1" smtClean="0">
                <a:solidFill>
                  <a:schemeClr val="tx1"/>
                </a:solidFill>
              </a:rPr>
              <a:t>iOLF</a:t>
            </a:r>
            <a:r>
              <a:rPr lang="en-GB" b="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9657"/>
            <a:ext cx="1042233" cy="864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19" y="2708920"/>
            <a:ext cx="590954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4</a:t>
            </a:r>
            <a:r>
              <a:rPr lang="en-GB" altLang="en-US" dirty="0" smtClean="0"/>
              <a:t>. </a:t>
            </a:r>
            <a:r>
              <a:rPr lang="cs-CZ" altLang="en-US" dirty="0"/>
              <a:t>Zjednodušení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>
              <a:spcBef>
                <a:spcPts val="1800"/>
              </a:spcBef>
              <a:spcAft>
                <a:spcPts val="1800"/>
              </a:spcAft>
            </a:pPr>
            <a:r>
              <a:rPr lang="cs-CZ" dirty="0" smtClean="0">
                <a:solidFill>
                  <a:prstClr val="black"/>
                </a:solidFill>
              </a:rPr>
              <a:t>V oblasti implementace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</a:p>
          <a:p>
            <a:pPr lvl="0" algn="ctr">
              <a:spcBef>
                <a:spcPts val="1800"/>
              </a:spcBef>
              <a:spcAft>
                <a:spcPts val="1800"/>
              </a:spcAft>
            </a:pPr>
            <a:r>
              <a:rPr lang="cs-CZ" sz="2600" dirty="0" smtClean="0">
                <a:solidFill>
                  <a:schemeClr val="tx1"/>
                </a:solidFill>
              </a:rPr>
              <a:t>Jednotková sazba pro fázi 2</a:t>
            </a:r>
            <a:endParaRPr lang="en-GB" sz="26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chemeClr val="tx1"/>
                </a:solidFill>
              </a:rPr>
              <a:t>Poprvé v rámci programů </a:t>
            </a:r>
            <a:r>
              <a:rPr lang="cs-CZ" b="0" dirty="0" err="1" smtClean="0">
                <a:solidFill>
                  <a:schemeClr val="tx1"/>
                </a:solidFill>
              </a:rPr>
              <a:t>Interreg</a:t>
            </a:r>
            <a:r>
              <a:rPr lang="en-GB" b="0" dirty="0" smtClean="0">
                <a:solidFill>
                  <a:schemeClr val="tx1"/>
                </a:solidFill>
              </a:rPr>
              <a:t>!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chemeClr val="tx1"/>
                </a:solidFill>
              </a:rPr>
              <a:t>Nový způsob uvažování</a:t>
            </a:r>
            <a:r>
              <a:rPr lang="en-GB" b="0" dirty="0" smtClean="0">
                <a:solidFill>
                  <a:schemeClr val="tx1"/>
                </a:solidFill>
              </a:rPr>
              <a:t>: </a:t>
            </a:r>
            <a:r>
              <a:rPr lang="cs-CZ" b="0" dirty="0" smtClean="0">
                <a:solidFill>
                  <a:schemeClr val="tx1"/>
                </a:solidFill>
              </a:rPr>
              <a:t>jednotková sazba je vázána na výstupy projektu a ne přímo na </a:t>
            </a:r>
            <a:r>
              <a:rPr lang="cs-CZ" b="0" dirty="0">
                <a:solidFill>
                  <a:schemeClr val="tx1"/>
                </a:solidFill>
              </a:rPr>
              <a:t>s</a:t>
            </a:r>
            <a:r>
              <a:rPr lang="cs-CZ" b="0" dirty="0" smtClean="0">
                <a:solidFill>
                  <a:schemeClr val="tx1"/>
                </a:solidFill>
              </a:rPr>
              <a:t>kutečně vynaložené výdaje</a:t>
            </a:r>
            <a:r>
              <a:rPr lang="en-GB" b="0" dirty="0" smtClean="0">
                <a:solidFill>
                  <a:schemeClr val="tx1"/>
                </a:solidFill>
              </a:rPr>
              <a:t> </a:t>
            </a:r>
            <a:endParaRPr lang="cs-CZ" b="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chemeClr val="tx1"/>
                </a:solidFill>
              </a:rPr>
              <a:t>Jaké to má výhody</a:t>
            </a:r>
            <a:r>
              <a:rPr lang="en-GB" b="0" dirty="0" smtClean="0">
                <a:solidFill>
                  <a:schemeClr val="tx1"/>
                </a:solidFill>
              </a:rPr>
              <a:t>:	</a:t>
            </a:r>
          </a:p>
          <a:p>
            <a:pPr marL="1077913" lvl="0" indent="-4508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chemeClr val="tx1"/>
                </a:solidFill>
              </a:rPr>
              <a:t>Jednoduší kontrola (pouze na úrovni JS)</a:t>
            </a:r>
            <a:endParaRPr lang="en-GB" b="0" dirty="0" smtClean="0">
              <a:solidFill>
                <a:schemeClr val="tx1"/>
              </a:solidFill>
            </a:endParaRPr>
          </a:p>
          <a:p>
            <a:pPr marL="1077913" lvl="0" indent="-4508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chemeClr val="tx1"/>
                </a:solidFill>
              </a:rPr>
              <a:t>Jednoduší příprava rozpočtu pro fázi 2</a:t>
            </a:r>
            <a:endParaRPr lang="en-GB" b="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9657"/>
            <a:ext cx="10422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</a:t>
            </a:r>
            <a:r>
              <a:rPr lang="cs-CZ" dirty="0" smtClean="0"/>
              <a:t>Geografické pokrytí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7940" y="1324550"/>
            <a:ext cx="7997517" cy="1645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Vyšší kvalita žádostí</a:t>
            </a:r>
            <a:endParaRPr lang="en-GB" sz="2800" b="1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cs-CZ" sz="2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Alespoň 3 ze 4 níže uvedených oblastí musí být zastoupeny v každém projektu</a:t>
            </a:r>
            <a:endParaRPr lang="en-GB" sz="26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650081" lvl="1" indent="-19288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lvl="1" algn="just">
              <a:lnSpc>
                <a:spcPct val="150000"/>
              </a:lnSpc>
            </a:pPr>
            <a:endParaRPr lang="en-GB" sz="24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endParaRPr lang="en-GB" sz="2400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650081" lvl="1" indent="-19288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4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59737"/>
              </p:ext>
            </p:extLst>
          </p:nvPr>
        </p:nvGraphicFramePr>
        <p:xfrm>
          <a:off x="457200" y="3300130"/>
          <a:ext cx="8229600" cy="30091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1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219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Oblast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Země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58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Sever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Denmark, Estonia, Finland, Germany, Latvia, Lithuania, Norway, Sweden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58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Východ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Austria, Bulgaria, Czech Republic, Hungary, Poland, Romania, Slovakia, Slovenia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19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Jih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mtClean="0">
                          <a:effectLst/>
                        </a:rPr>
                        <a:t>Croatia, Cyprus</a:t>
                      </a:r>
                      <a:r>
                        <a:rPr lang="en-GB" sz="1800" dirty="0" smtClean="0">
                          <a:effectLst/>
                        </a:rPr>
                        <a:t>, Greece, Italy, Malta, Portugal, Spain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58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Západ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Belgium, France, Ireland, Luxembourg, Netherlands, Switzerland, United Kingdom</a:t>
                      </a:r>
                      <a:endParaRPr lang="en-GB" sz="1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9657"/>
            <a:ext cx="10422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en-GB" dirty="0" smtClean="0"/>
              <a:t>5. </a:t>
            </a:r>
            <a:r>
              <a:rPr lang="cs-CZ" dirty="0"/>
              <a:t>Geografické pokrytí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80084" y="1322950"/>
            <a:ext cx="8520595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0" dirty="0" smtClean="0">
                <a:solidFill>
                  <a:schemeClr val="tx1"/>
                </a:solidFill>
              </a:rPr>
              <a:t>Geografické pokrytí</a:t>
            </a:r>
            <a:r>
              <a:rPr lang="en-GB" sz="2800" b="0" dirty="0" smtClean="0">
                <a:solidFill>
                  <a:schemeClr val="tx1"/>
                </a:solidFill>
              </a:rPr>
              <a:t>: </a:t>
            </a:r>
            <a:r>
              <a:rPr lang="cs-CZ" sz="2800" b="0" dirty="0" smtClean="0">
                <a:solidFill>
                  <a:schemeClr val="tx1"/>
                </a:solidFill>
              </a:rPr>
              <a:t>často se opakující nedostatek v předložených žádostech</a:t>
            </a:r>
            <a:endParaRPr lang="en-GB" sz="28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0" dirty="0" smtClean="0">
                <a:solidFill>
                  <a:schemeClr val="tx1"/>
                </a:solidFill>
              </a:rPr>
              <a:t>V případě nedostatečného geografického pokrytí</a:t>
            </a:r>
            <a:r>
              <a:rPr lang="en-GB" sz="2800" b="0" dirty="0" smtClean="0">
                <a:solidFill>
                  <a:schemeClr val="tx1"/>
                </a:solidFill>
              </a:rPr>
              <a:t>: </a:t>
            </a:r>
            <a:r>
              <a:rPr lang="cs-CZ" sz="2800" dirty="0" smtClean="0">
                <a:solidFill>
                  <a:schemeClr val="tx1"/>
                </a:solidFill>
              </a:rPr>
              <a:t>vyřazení žádosti z </a:t>
            </a:r>
            <a:r>
              <a:rPr lang="cs-CZ" sz="2800" dirty="0" smtClean="0">
                <a:solidFill>
                  <a:schemeClr val="tx1"/>
                </a:solidFill>
              </a:rPr>
              <a:t>hodnocení </a:t>
            </a:r>
            <a:r>
              <a:rPr lang="cs-CZ" sz="2800" b="0" dirty="0" smtClean="0">
                <a:solidFill>
                  <a:schemeClr val="tx1"/>
                </a:solidFill>
              </a:rPr>
              <a:t>(pravidlo 80%)</a:t>
            </a:r>
            <a:endParaRPr lang="en-GB" sz="28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0" dirty="0">
              <a:solidFill>
                <a:schemeClr val="tx1"/>
              </a:solidFill>
            </a:endParaRPr>
          </a:p>
          <a:p>
            <a:r>
              <a:rPr lang="cs-CZ" sz="2800" b="0" dirty="0" smtClean="0">
                <a:solidFill>
                  <a:schemeClr val="tx1"/>
                </a:solidFill>
              </a:rPr>
              <a:t>Všechny v současnosti schválené žádosti tento požadavek splňují</a:t>
            </a:r>
            <a:endParaRPr lang="en-GB" sz="28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9657"/>
            <a:ext cx="10422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153754"/>
            <a:ext cx="8207375" cy="5397434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cs-CZ" sz="2800" b="0" dirty="0" smtClean="0">
                <a:solidFill>
                  <a:prstClr val="black"/>
                </a:solidFill>
              </a:rPr>
              <a:t>Dosud nezapojené subjekty v programu jsou vřele vítány</a:t>
            </a:r>
            <a:endParaRPr lang="en-GB" sz="2800" b="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9328" y="2013434"/>
            <a:ext cx="5483117" cy="4752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</a:t>
            </a:r>
            <a:r>
              <a:rPr lang="cs-CZ" dirty="0"/>
              <a:t>Geografické pokrytí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9657"/>
            <a:ext cx="10422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2952328" cy="2018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</a:t>
            </a:r>
            <a:r>
              <a:rPr lang="cs-CZ" dirty="0" smtClean="0"/>
              <a:t>Vliv na období </a:t>
            </a:r>
            <a:r>
              <a:rPr lang="en-GB" dirty="0" smtClean="0"/>
              <a:t>2014-2020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94414"/>
            <a:ext cx="1042233" cy="864096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1877" y="1658510"/>
            <a:ext cx="8520595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 dirty="0" smtClean="0">
                <a:solidFill>
                  <a:schemeClr val="tx1"/>
                </a:solidFill>
              </a:rPr>
              <a:t>Současné programové období se již chýlí ke konci, ale</a:t>
            </a:r>
            <a:r>
              <a:rPr lang="en-GB" b="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b="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chemeClr val="tx1"/>
                </a:solidFill>
              </a:rPr>
              <a:t>Výsledky mohou být dosáhnuty již v rámci 1. fáze projektu</a:t>
            </a:r>
            <a:endParaRPr lang="en-GB" b="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chemeClr val="tx1"/>
                </a:solidFill>
              </a:rPr>
              <a:t>Různé možnosti jak zlepšit řešené politické oblasti</a:t>
            </a:r>
            <a:endParaRPr lang="en-GB" b="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chemeClr val="tx1"/>
                </a:solidFill>
              </a:rPr>
              <a:t>Zaměření není výlučně na programy Strukturálních fondů</a:t>
            </a:r>
            <a:endParaRPr lang="en-GB" sz="2800" b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7. </a:t>
            </a:r>
            <a:r>
              <a:rPr lang="cs-CZ" altLang="en-US" dirty="0" smtClean="0"/>
              <a:t>Trvání projektu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dirty="0" smtClean="0">
                <a:solidFill>
                  <a:schemeClr val="tx1"/>
                </a:solidFill>
              </a:rPr>
              <a:t>Trvání 2. fáze </a:t>
            </a:r>
            <a:r>
              <a:rPr lang="cs-CZ" smtClean="0">
                <a:solidFill>
                  <a:schemeClr val="tx1"/>
                </a:solidFill>
              </a:rPr>
              <a:t>projektu </a:t>
            </a:r>
            <a:r>
              <a:rPr lang="cs-CZ" smtClean="0">
                <a:solidFill>
                  <a:schemeClr val="tx1"/>
                </a:solidFill>
              </a:rPr>
              <a:t>zkrácena </a:t>
            </a:r>
            <a:r>
              <a:rPr lang="cs-CZ" dirty="0" smtClean="0">
                <a:solidFill>
                  <a:schemeClr val="tx1"/>
                </a:solidFill>
              </a:rPr>
              <a:t>ze 2 let na 1 rok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cs-CZ" b="0" dirty="0" smtClean="0">
                <a:solidFill>
                  <a:schemeClr val="tx1"/>
                </a:solidFill>
              </a:rPr>
              <a:t>kontext</a:t>
            </a:r>
            <a:r>
              <a:rPr lang="en-GB" b="0" dirty="0" smtClean="0">
                <a:solidFill>
                  <a:schemeClr val="tx1"/>
                </a:solidFill>
              </a:rPr>
              <a:t>: </a:t>
            </a:r>
            <a:r>
              <a:rPr lang="cs-CZ" b="0" dirty="0" smtClean="0">
                <a:solidFill>
                  <a:schemeClr val="tx1"/>
                </a:solidFill>
              </a:rPr>
              <a:t>původně doporučené trvání projektu 5 let, není možné</a:t>
            </a:r>
            <a:r>
              <a:rPr lang="en-GB" b="0" dirty="0" smtClean="0">
                <a:solidFill>
                  <a:schemeClr val="tx1"/>
                </a:solidFill>
              </a:rPr>
              <a:t> </a:t>
            </a:r>
          </a:p>
          <a:p>
            <a:pPr marL="108585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0" dirty="0" smtClean="0">
                <a:solidFill>
                  <a:schemeClr val="tx1"/>
                </a:solidFill>
              </a:rPr>
              <a:t>(</a:t>
            </a:r>
            <a:r>
              <a:rPr lang="cs-CZ" b="0" dirty="0" smtClean="0">
                <a:solidFill>
                  <a:schemeClr val="tx1"/>
                </a:solidFill>
              </a:rPr>
              <a:t>všechny projekty musí skončit do</a:t>
            </a:r>
            <a:r>
              <a:rPr lang="en-GB" b="0" dirty="0" smtClean="0">
                <a:solidFill>
                  <a:schemeClr val="tx1"/>
                </a:solidFill>
              </a:rPr>
              <a:t>: </a:t>
            </a:r>
            <a:r>
              <a:rPr lang="cs-CZ" b="0" dirty="0" smtClean="0">
                <a:solidFill>
                  <a:schemeClr val="tx1"/>
                </a:solidFill>
              </a:rPr>
              <a:t>března</a:t>
            </a:r>
            <a:r>
              <a:rPr lang="en-GB" b="0" dirty="0" smtClean="0">
                <a:solidFill>
                  <a:schemeClr val="tx1"/>
                </a:solidFill>
              </a:rPr>
              <a:t> 2023)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0" dirty="0" smtClean="0">
                <a:solidFill>
                  <a:schemeClr val="tx1"/>
                </a:solidFill>
              </a:rPr>
              <a:t>Důvody zkrácení trvání 2. fáze projektu</a:t>
            </a:r>
            <a:r>
              <a:rPr lang="en-GB" b="0" dirty="0" smtClean="0">
                <a:solidFill>
                  <a:schemeClr val="tx1"/>
                </a:solidFill>
              </a:rPr>
              <a:t>: </a:t>
            </a:r>
          </a:p>
          <a:p>
            <a:pPr marL="108585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Fáze</a:t>
            </a:r>
            <a:r>
              <a:rPr lang="en-GB" dirty="0" smtClean="0"/>
              <a:t> </a:t>
            </a:r>
            <a:r>
              <a:rPr lang="en-GB" dirty="0"/>
              <a:t>1 </a:t>
            </a:r>
            <a:r>
              <a:rPr lang="cs-CZ" dirty="0" smtClean="0"/>
              <a:t>je klíčová pro programu</a:t>
            </a:r>
            <a:r>
              <a:rPr lang="en-GB" dirty="0" smtClean="0"/>
              <a:t> </a:t>
            </a:r>
            <a:r>
              <a:rPr lang="en-GB" dirty="0" err="1"/>
              <a:t>Interreg</a:t>
            </a:r>
            <a:r>
              <a:rPr lang="en-GB" dirty="0"/>
              <a:t> Europe</a:t>
            </a:r>
          </a:p>
          <a:p>
            <a:pPr marL="108585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Zkrácení fáze 1 = výzva pro dosažení výsledků</a:t>
            </a:r>
          </a:p>
          <a:p>
            <a:pPr marL="108585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Přidaná hodnota 2. fáze na konci programového období?</a:t>
            </a:r>
            <a:endParaRPr lang="en-GB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b="0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07" y="253653"/>
            <a:ext cx="10422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79451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cs-CZ" b="1" dirty="0" smtClean="0"/>
              <a:t>Otázky?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cs-CZ" dirty="0" smtClean="0"/>
              <a:t>Děkuji za pozornost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Obdélník 1"/>
          <p:cNvSpPr/>
          <p:nvPr/>
        </p:nvSpPr>
        <p:spPr>
          <a:xfrm>
            <a:off x="2283768" y="3501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Pavel Lukeš</a:t>
            </a:r>
            <a:endParaRPr lang="en-GB" alt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evropské územní spolupráce</a:t>
            </a:r>
            <a:endParaRPr lang="en-GB" alt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pro místní rozvoj</a:t>
            </a:r>
            <a:endParaRPr lang="en-GB" altLang="cs-CZ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pavel.lukes</a:t>
            </a:r>
            <a:r>
              <a:rPr lang="en-GB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@mmr.cz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   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www.dotaceEU.cz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www.interreg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europe</a:t>
            </a:r>
            <a:r>
              <a:rPr lang="en-GB" altLang="cs-CZ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GB" altLang="cs-CZ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</a:t>
            </a: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224 862 331 </a:t>
            </a:r>
          </a:p>
        </p:txBody>
      </p:sp>
      <p:pic>
        <p:nvPicPr>
          <p:cNvPr id="5" name="Obrázek 7" descr="mmr_cr_rgb.e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823503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3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562074"/>
          </a:xfrm>
        </p:spPr>
        <p:txBody>
          <a:bodyPr/>
          <a:lstStyle/>
          <a:p>
            <a:r>
              <a:rPr lang="cs-CZ" dirty="0" smtClean="0"/>
              <a:t>4. výzva – základní charakteristika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2400"/>
              </a:spcAft>
            </a:pPr>
            <a:endParaRPr lang="en-GB" alt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cs-CZ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</a:t>
            </a:r>
            <a:r>
              <a:rPr lang="en-GB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cs-CZ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května</a:t>
            </a:r>
            <a:r>
              <a:rPr lang="en-GB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</a:t>
            </a:r>
            <a:r>
              <a:rPr lang="en-GB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cs-CZ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června</a:t>
            </a:r>
            <a:r>
              <a:rPr lang="en-GB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cs-CZ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</a:t>
            </a:r>
            <a:r>
              <a:rPr lang="en-GB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celá zbývající alokace podle jednotlivých priorit</a:t>
            </a:r>
            <a:endParaRPr lang="en-GB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cs-CZ" alt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zaměření</a:t>
            </a:r>
            <a:r>
              <a:rPr lang="en-GB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sz="2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priority </a:t>
            </a:r>
            <a:endParaRPr lang="en-GB" altLang="en-US" sz="2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2081594"/>
            <a:ext cx="827057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514350" indent="-514350">
              <a:lnSpc>
                <a:spcPct val="150000"/>
              </a:lnSpc>
              <a:spcAft>
                <a:spcPts val="2400"/>
              </a:spcAft>
              <a:buFont typeface="+mj-lt"/>
              <a:buAutoNum type="arabicPeriod" startAt="4"/>
            </a:pPr>
            <a:r>
              <a:rPr lang="cs-CZ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jednodušení</a:t>
            </a: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</a:t>
            </a: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cs-CZ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fáze</a:t>
            </a: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jednotková cena</a:t>
            </a:r>
            <a:endParaRPr lang="en-GB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spcAft>
                <a:spcPts val="2400"/>
              </a:spcAft>
              <a:buFont typeface="+mj-lt"/>
              <a:buAutoNum type="arabicPeriod" startAt="4"/>
            </a:pPr>
            <a:r>
              <a:rPr lang="en-GB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</a:t>
            </a:r>
            <a:r>
              <a:rPr lang="cs-CZ" altLang="en-US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fické</a:t>
            </a:r>
            <a:r>
              <a:rPr lang="en-GB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pokrytí</a:t>
            </a: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požadavek</a:t>
            </a:r>
            <a:endParaRPr lang="en-GB" alt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50000"/>
              </a:lnSpc>
              <a:spcAft>
                <a:spcPts val="2400"/>
              </a:spcAft>
              <a:buFont typeface="+mj-lt"/>
              <a:buAutoNum type="arabicPeriod" startAt="4"/>
            </a:pPr>
            <a:r>
              <a:rPr lang="cs-CZ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 na období </a:t>
            </a:r>
            <a:r>
              <a:rPr lang="en-GB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projektů</a:t>
            </a:r>
            <a:endParaRPr lang="en-GB" alt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50000"/>
              </a:lnSpc>
              <a:spcAft>
                <a:spcPts val="2400"/>
              </a:spcAft>
              <a:buFont typeface="+mj-lt"/>
              <a:buAutoNum type="arabicPeriod" startAt="4"/>
            </a:pPr>
            <a:r>
              <a:rPr lang="cs-CZ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Trvání projektu</a:t>
            </a:r>
            <a:r>
              <a:rPr lang="en-GB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zkrácení fáze </a:t>
            </a: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alt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endParaRPr lang="en-GB" altLang="en-US" sz="2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05786"/>
            <a:ext cx="1042233" cy="86409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1F497D"/>
                </a:solidFill>
              </a:rPr>
              <a:t>4. výzva - novinky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2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560" y="3068960"/>
            <a:ext cx="8352928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otevření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května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iOLF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zpřístupněn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uzavření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června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 </a:t>
            </a:r>
            <a:endParaRPr lang="en-GB" alt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týdnů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kratší než u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Balíček pro žadatele dostupný již od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dubna</a:t>
            </a:r>
            <a:endParaRPr lang="en-GB" alt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Schvalování předložených žádostí</a:t>
            </a: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nejdříve konec 2018</a:t>
            </a:r>
            <a:endParaRPr lang="en-GB" alt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17" y="1196752"/>
            <a:ext cx="1994649" cy="1513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0" y="3645024"/>
            <a:ext cx="902340" cy="7387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F497D"/>
                </a:solidFill>
              </a:rPr>
              <a:t>1. </a:t>
            </a:r>
            <a:r>
              <a:rPr lang="cs-CZ" dirty="0" smtClean="0">
                <a:solidFill>
                  <a:srgbClr val="1F497D"/>
                </a:solidFill>
              </a:rPr>
              <a:t>Termín výzvy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9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cs-CZ" sz="2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Celý zbývající rozpočet programu </a:t>
            </a:r>
            <a:r>
              <a:rPr lang="en-US" sz="2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(74</a:t>
            </a:r>
            <a:r>
              <a:rPr lang="cs-CZ" sz="26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 mil. Eur</a:t>
            </a:r>
            <a:r>
              <a:rPr lang="en-US" dirty="0" smtClean="0">
                <a:solidFill>
                  <a:prstClr val="black"/>
                </a:solidFill>
                <a:ea typeface="Arial" charset="0"/>
                <a:cs typeface="Arial" charset="0"/>
              </a:rPr>
              <a:t>)</a:t>
            </a:r>
            <a:endParaRPr lang="en-US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dirty="0" smtClean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n-US" sz="2000" b="0" i="1" dirty="0" smtClean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15" y="732580"/>
            <a:ext cx="854483" cy="12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87" y="2060848"/>
            <a:ext cx="5868000" cy="419143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F497D"/>
                </a:solidFill>
              </a:rPr>
              <a:t>2. </a:t>
            </a:r>
            <a:r>
              <a:rPr lang="cs-CZ" dirty="0" smtClean="0">
                <a:solidFill>
                  <a:srgbClr val="1F497D"/>
                </a:solidFill>
              </a:rPr>
              <a:t>Rozpočet výzvy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7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899592" y="987024"/>
            <a:ext cx="7848872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0" dirty="0" smtClean="0">
              <a:solidFill>
                <a:schemeClr val="tx1"/>
              </a:solidFill>
            </a:endParaRPr>
          </a:p>
          <a:p>
            <a:endParaRPr lang="en-GB" sz="28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0" dirty="0" smtClean="0">
                <a:solidFill>
                  <a:schemeClr val="tx1"/>
                </a:solidFill>
              </a:rPr>
              <a:t>Dostupný rozpočet podle priorit nehraje roli při hodnocení</a:t>
            </a:r>
            <a:endParaRPr lang="en-GB" sz="28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0" dirty="0" smtClean="0">
                <a:solidFill>
                  <a:schemeClr val="tx1"/>
                </a:solidFill>
              </a:rPr>
              <a:t>Přesun financí mezi prioritami možný po rozhodnutí Monitorovacího výboru</a:t>
            </a:r>
            <a:endParaRPr lang="en-GB" sz="28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tx1"/>
                </a:solidFill>
              </a:rPr>
              <a:t>Pouze kvalita se počítá</a:t>
            </a:r>
            <a:r>
              <a:rPr lang="en-GB" sz="2800" dirty="0" smtClean="0">
                <a:solidFill>
                  <a:schemeClr val="tx1"/>
                </a:solidFill>
              </a:rPr>
              <a:t>!</a:t>
            </a:r>
            <a:endParaRPr lang="en-GB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b="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69160"/>
            <a:ext cx="1730933" cy="15125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F497D"/>
                </a:solidFill>
              </a:rPr>
              <a:t>2. </a:t>
            </a:r>
            <a:r>
              <a:rPr lang="cs-CZ" dirty="0" smtClean="0">
                <a:solidFill>
                  <a:srgbClr val="1F497D"/>
                </a:solidFill>
              </a:rPr>
              <a:t>Dostupný rozpočet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5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3. </a:t>
            </a:r>
            <a:r>
              <a:rPr lang="cs-CZ" altLang="en-US" dirty="0" smtClean="0"/>
              <a:t>Tematická koncentrace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Všechny investiční priority otevřeny</a:t>
            </a:r>
            <a:endParaRPr lang="en-GB" sz="28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613711" y="2060848"/>
            <a:ext cx="5894351" cy="4356000"/>
            <a:chOff x="5074581" y="2961418"/>
            <a:chExt cx="3600300" cy="2519670"/>
          </a:xfrm>
        </p:grpSpPr>
        <p:pic>
          <p:nvPicPr>
            <p:cNvPr id="7" name="Picture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81" y="4221417"/>
              <a:ext cx="1800100" cy="1259456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681" y="2961418"/>
              <a:ext cx="1800200" cy="1260000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881" y="2961963"/>
              <a:ext cx="1800000" cy="1260000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581" y="4221417"/>
              <a:ext cx="1800200" cy="1259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18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3. </a:t>
            </a:r>
            <a:r>
              <a:rPr lang="cs-CZ" altLang="en-US" dirty="0" smtClean="0"/>
              <a:t>Tematická koncentrace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196752"/>
            <a:ext cx="8207375" cy="5183187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600" b="0" dirty="0" smtClean="0">
                <a:solidFill>
                  <a:schemeClr val="tx1"/>
                </a:solidFill>
              </a:rPr>
              <a:t>184 </a:t>
            </a:r>
            <a:r>
              <a:rPr lang="cs-CZ" sz="2600" b="0" dirty="0" smtClean="0">
                <a:solidFill>
                  <a:schemeClr val="tx1"/>
                </a:solidFill>
              </a:rPr>
              <a:t>schválených projektů</a:t>
            </a:r>
            <a:r>
              <a:rPr lang="en-GB" sz="2600" b="0" dirty="0" smtClean="0">
                <a:solidFill>
                  <a:schemeClr val="tx1"/>
                </a:solidFill>
              </a:rPr>
              <a:t>/ </a:t>
            </a:r>
            <a:r>
              <a:rPr lang="cs-CZ" sz="2600" b="0" dirty="0" smtClean="0">
                <a:solidFill>
                  <a:schemeClr val="tx1"/>
                </a:solidFill>
              </a:rPr>
              <a:t>často opakovaná témata</a:t>
            </a:r>
            <a:endParaRPr lang="en-GB" sz="2600" b="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600" b="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600" b="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600" b="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600" b="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sz="2600" b="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600" b="0" dirty="0">
                <a:solidFill>
                  <a:schemeClr val="tx1"/>
                </a:solidFill>
              </a:rPr>
              <a:t>	</a:t>
            </a:r>
            <a:r>
              <a:rPr lang="cs-CZ" sz="2600" dirty="0" smtClean="0">
                <a:solidFill>
                  <a:schemeClr val="tx1"/>
                </a:solidFill>
              </a:rPr>
              <a:t>Má Váš projekt přidanou hodnotu</a:t>
            </a:r>
            <a:r>
              <a:rPr lang="en-GB" sz="2600" dirty="0" smtClean="0">
                <a:solidFill>
                  <a:schemeClr val="tx1"/>
                </a:solidFill>
              </a:rPr>
              <a:t>?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55576" y="5452131"/>
            <a:ext cx="485775" cy="42827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77047"/>
              </p:ext>
            </p:extLst>
          </p:nvPr>
        </p:nvGraphicFramePr>
        <p:xfrm>
          <a:off x="668936" y="1739322"/>
          <a:ext cx="7444811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4049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2000" b="1" noProof="0" dirty="0" smtClean="0">
                          <a:solidFill>
                            <a:schemeClr val="bg1"/>
                          </a:solidFill>
                        </a:rPr>
                        <a:t>Řízení/správa</a:t>
                      </a:r>
                      <a:r>
                        <a:rPr lang="en-GB" sz="2000" b="1" noProof="0" dirty="0" smtClean="0">
                          <a:solidFill>
                            <a:schemeClr val="bg1"/>
                          </a:solidFill>
                        </a:rPr>
                        <a:t> RIS3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2000" b="1" noProof="0" dirty="0" smtClean="0">
                          <a:solidFill>
                            <a:schemeClr val="bg1"/>
                          </a:solidFill>
                        </a:rPr>
                        <a:t>Klastry</a:t>
                      </a:r>
                      <a:r>
                        <a:rPr lang="en-GB" sz="2000" b="1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000" b="1" noProof="0" dirty="0" smtClean="0">
                          <a:solidFill>
                            <a:schemeClr val="bg1"/>
                          </a:solidFill>
                        </a:rPr>
                        <a:t>v rámci</a:t>
                      </a:r>
                      <a:r>
                        <a:rPr lang="en-GB" sz="2000" b="1" baseline="0" noProof="0" dirty="0" smtClean="0">
                          <a:solidFill>
                            <a:schemeClr val="bg1"/>
                          </a:solidFill>
                        </a:rPr>
                        <a:t> RIS3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2000" b="1" baseline="0" noProof="0" dirty="0" smtClean="0">
                          <a:solidFill>
                            <a:schemeClr val="bg1"/>
                          </a:solidFill>
                        </a:rPr>
                        <a:t>Inovace v oblasti zdraví</a:t>
                      </a:r>
                      <a:endParaRPr lang="en-GB" sz="2000" b="1" baseline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2000" b="1" baseline="0" noProof="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cs-CZ" sz="2000" b="1" baseline="0" noProof="0" dirty="0" smtClean="0">
                          <a:solidFill>
                            <a:schemeClr val="bg1"/>
                          </a:solidFill>
                        </a:rPr>
                        <a:t>novace v oblasti</a:t>
                      </a:r>
                      <a:r>
                        <a:rPr lang="en-GB" sz="2000" b="1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000" b="1" baseline="0" noProof="0" dirty="0" smtClean="0">
                          <a:solidFill>
                            <a:schemeClr val="bg1"/>
                          </a:solidFill>
                        </a:rPr>
                        <a:t>potravin</a:t>
                      </a:r>
                      <a:endParaRPr lang="en-GB" sz="20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2000" b="1" noProof="0" dirty="0" smtClean="0">
                          <a:solidFill>
                            <a:schemeClr val="bg1"/>
                          </a:solidFill>
                        </a:rPr>
                        <a:t>Internacionalizace MSP</a:t>
                      </a:r>
                      <a:endParaRPr lang="en-GB" sz="20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2000" b="1" noProof="0" dirty="0" smtClean="0">
                          <a:solidFill>
                            <a:schemeClr val="bg1"/>
                          </a:solidFill>
                        </a:rPr>
                        <a:t>Podnikání</a:t>
                      </a:r>
                      <a:endParaRPr lang="en-GB" sz="20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3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2000" b="1" noProof="0" dirty="0" smtClean="0">
                          <a:solidFill>
                            <a:schemeClr val="bg1"/>
                          </a:solidFill>
                        </a:rPr>
                        <a:t>Oběhové hospodářství</a:t>
                      </a:r>
                      <a:endParaRPr lang="en-GB" sz="2000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C22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2000" b="1" noProof="0" dirty="0" smtClean="0">
                          <a:solidFill>
                            <a:schemeClr val="bg1"/>
                          </a:solidFill>
                        </a:rPr>
                        <a:t>Městská mobilita</a:t>
                      </a:r>
                      <a:endParaRPr lang="en-GB" sz="2000" b="1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2000" b="1" noProof="0" dirty="0" smtClean="0">
                          <a:solidFill>
                            <a:schemeClr val="bg1"/>
                          </a:solidFill>
                        </a:rPr>
                        <a:t>Energetická účinnost budov</a:t>
                      </a:r>
                      <a:endParaRPr lang="en-GB" sz="2000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3. </a:t>
            </a:r>
            <a:r>
              <a:rPr lang="cs-CZ" altLang="en-US" dirty="0"/>
              <a:t>Tematická koncentrace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600" b="0" dirty="0" smtClean="0">
                <a:solidFill>
                  <a:schemeClr val="tx1"/>
                </a:solidFill>
              </a:rPr>
              <a:t>Málo zastoupená témata</a:t>
            </a:r>
            <a:endParaRPr lang="en-GB" sz="2600" b="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28918" y="2060848"/>
            <a:ext cx="6663937" cy="4198764"/>
            <a:chOff x="1169363" y="2496917"/>
            <a:chExt cx="6554751" cy="43439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390" y="2496917"/>
              <a:ext cx="3327796" cy="22185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363" y="2679052"/>
              <a:ext cx="3210027" cy="22707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492" y="4706256"/>
              <a:ext cx="3288687" cy="212658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74054" y="4254545"/>
              <a:ext cx="2912502" cy="47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Kvalita vody</a:t>
              </a:r>
              <a:endParaRPr lang="en-GB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84081" y="4153457"/>
              <a:ext cx="3240033" cy="47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Obnovitelná energie</a:t>
              </a:r>
              <a:endParaRPr lang="en-GB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3921" y="5981135"/>
              <a:ext cx="3559830" cy="859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Odpadové hospodářství</a:t>
              </a:r>
              <a:endParaRPr lang="en-GB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8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2209</TotalTime>
  <Words>520</Words>
  <Application>Microsoft Office PowerPoint</Application>
  <PresentationFormat>Předvádění na obrazovce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17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Webdings</vt:lpstr>
      <vt:lpstr>Wingdings</vt:lpstr>
      <vt:lpstr>BASIC</vt:lpstr>
      <vt:lpstr>CONTENT page</vt:lpstr>
      <vt:lpstr>IMAGE</vt:lpstr>
      <vt:lpstr>BLOCK page </vt:lpstr>
      <vt:lpstr>BLANCK</vt:lpstr>
      <vt:lpstr>4. výzva</vt:lpstr>
      <vt:lpstr>4. výzva – základní charakteristika</vt:lpstr>
      <vt:lpstr>4. výzva - novinky</vt:lpstr>
      <vt:lpstr>1. Termín výzvy</vt:lpstr>
      <vt:lpstr>2. Rozpočet výzvy</vt:lpstr>
      <vt:lpstr>2. Dostupný rozpočet</vt:lpstr>
      <vt:lpstr>3. Tematická koncentrace</vt:lpstr>
      <vt:lpstr>3. Tematická koncentrace</vt:lpstr>
      <vt:lpstr>3. Tematická koncentrace</vt:lpstr>
      <vt:lpstr>4. Zjednodušení</vt:lpstr>
      <vt:lpstr>4. Zjednodušení</vt:lpstr>
      <vt:lpstr>5. Geografické pokrytí</vt:lpstr>
      <vt:lpstr>5. Geografické pokrytí</vt:lpstr>
      <vt:lpstr>5. Geografické pokrytí</vt:lpstr>
      <vt:lpstr>6. Vliv na období 2014-2020</vt:lpstr>
      <vt:lpstr>7. Trvání projektu</vt:lpstr>
      <vt:lpstr> Otázky?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Lukeš Pavel</cp:lastModifiedBy>
  <cp:revision>210</cp:revision>
  <cp:lastPrinted>2018-03-21T12:46:28Z</cp:lastPrinted>
  <dcterms:created xsi:type="dcterms:W3CDTF">2015-05-28T10:02:20Z</dcterms:created>
  <dcterms:modified xsi:type="dcterms:W3CDTF">2018-04-06T10:40:47Z</dcterms:modified>
</cp:coreProperties>
</file>