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7" r:id="rId2"/>
    <p:sldMasterId id="2147483690" r:id="rId3"/>
    <p:sldMasterId id="2147483695" r:id="rId4"/>
    <p:sldMasterId id="2147483700" r:id="rId5"/>
  </p:sldMasterIdLst>
  <p:notesMasterIdLst>
    <p:notesMasterId r:id="rId23"/>
  </p:notesMasterIdLst>
  <p:handoutMasterIdLst>
    <p:handoutMasterId r:id="rId24"/>
  </p:handoutMasterIdLst>
  <p:sldIdLst>
    <p:sldId id="283" r:id="rId6"/>
    <p:sldId id="338" r:id="rId7"/>
    <p:sldId id="347" r:id="rId8"/>
    <p:sldId id="350" r:id="rId9"/>
    <p:sldId id="339" r:id="rId10"/>
    <p:sldId id="344" r:id="rId11"/>
    <p:sldId id="316" r:id="rId12"/>
    <p:sldId id="343" r:id="rId13"/>
    <p:sldId id="349" r:id="rId14"/>
    <p:sldId id="351" r:id="rId15"/>
    <p:sldId id="353" r:id="rId16"/>
    <p:sldId id="354" r:id="rId17"/>
    <p:sldId id="355" r:id="rId18"/>
    <p:sldId id="328" r:id="rId19"/>
    <p:sldId id="356" r:id="rId20"/>
    <p:sldId id="345" r:id="rId21"/>
    <p:sldId id="358" r:id="rId22"/>
  </p:sldIdLst>
  <p:sldSz cx="9144000" cy="6858000" type="screen4x3"/>
  <p:notesSz cx="6858000" cy="994727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MASCHIO ESPOSITO" initials="NME" lastIdx="5" clrIdx="0">
    <p:extLst>
      <p:ext uri="{19B8F6BF-5375-455C-9EA6-DF929625EA0E}">
        <p15:presenceInfo xmlns:p15="http://schemas.microsoft.com/office/powerpoint/2012/main" userId="S-1-5-21-2190260880-2714743682-1240988206-1647" providerId="AD"/>
      </p:ext>
    </p:extLst>
  </p:cmAuthor>
  <p:cmAuthor id="2" name="Petra Polaskova" initials="PP" lastIdx="2" clrIdx="1">
    <p:extLst>
      <p:ext uri="{19B8F6BF-5375-455C-9EA6-DF929625EA0E}">
        <p15:presenceInfo xmlns:p15="http://schemas.microsoft.com/office/powerpoint/2012/main" userId="119ff519969c64db" providerId="Windows Live"/>
      </p:ext>
    </p:extLst>
  </p:cmAuthor>
  <p:cmAuthor id="3" name="Verena PRIEM" initials="VP" lastIdx="4" clrIdx="2">
    <p:extLst>
      <p:ext uri="{19B8F6BF-5375-455C-9EA6-DF929625EA0E}">
        <p15:presenceInfo xmlns:p15="http://schemas.microsoft.com/office/powerpoint/2012/main" userId="S-1-5-21-2190260880-2714743682-1240988206-11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C222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6" autoAdjust="0"/>
    <p:restoredTop sz="94414" autoAdjust="0"/>
  </p:normalViewPr>
  <p:slideViewPr>
    <p:cSldViewPr>
      <p:cViewPr varScale="1">
        <p:scale>
          <a:sx n="131" d="100"/>
          <a:sy n="131" d="100"/>
        </p:scale>
        <p:origin x="111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2645" y="-86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921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7921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r">
              <a:defRPr sz="1200"/>
            </a:lvl1pPr>
          </a:lstStyle>
          <a:p>
            <a:fld id="{7A9911DA-1C5B-4DF4-8F81-40769A6A07C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9354"/>
            <a:ext cx="2972547" cy="497921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3852" y="9449354"/>
            <a:ext cx="2972547" cy="497921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r">
              <a:defRPr sz="1200"/>
            </a:lvl1pPr>
          </a:lstStyle>
          <a:p>
            <a:fld id="{7E302A4C-135D-4FEA-9EC1-DD630E87C5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657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1800" cy="497364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5" y="1"/>
            <a:ext cx="2971800" cy="497364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r">
              <a:defRPr sz="1200"/>
            </a:lvl1pPr>
          </a:lstStyle>
          <a:p>
            <a:fld id="{614BCC57-04AA-4404-8BAD-6DB0D3B48556}" type="datetimeFigureOut">
              <a:rPr lang="fr-FR" smtClean="0"/>
              <a:t>06/04/2018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62" tIns="46081" rIns="92162" bIns="4608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1" y="4724956"/>
            <a:ext cx="5486400" cy="4476273"/>
          </a:xfrm>
          <a:prstGeom prst="rect">
            <a:avLst/>
          </a:prstGeom>
        </p:spPr>
        <p:txBody>
          <a:bodyPr vert="horz" lIns="92162" tIns="46081" rIns="92162" bIns="46081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48185"/>
            <a:ext cx="2971800" cy="497364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5" y="9448185"/>
            <a:ext cx="2971800" cy="497364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r">
              <a:defRPr sz="1200"/>
            </a:lvl1pPr>
          </a:lstStyle>
          <a:p>
            <a:fld id="{935BECE1-868B-4983-9655-ECCB303A16B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53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ogo onl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006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pag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205802"/>
            <a:ext cx="5111750" cy="49203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057203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28785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ONTENTpage Image squar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1112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0"/>
            <a:ext cx="7086600" cy="457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371600"/>
            <a:ext cx="4038600" cy="2076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24400" y="1371600"/>
            <a:ext cx="4038600" cy="962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24400" y="2486025"/>
            <a:ext cx="4038600" cy="962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6206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666654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Thank you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3344385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fr-FR" dirty="0" err="1" smtClean="0"/>
              <a:t>Thank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!</a:t>
            </a:r>
            <a:endParaRPr lang="en-GB" dirty="0"/>
          </a:p>
        </p:txBody>
      </p:sp>
      <p:sp>
        <p:nvSpPr>
          <p:cNvPr id="10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467544" y="6165304"/>
            <a:ext cx="377598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www.interregeurope.eu</a:t>
            </a:r>
            <a:endParaRPr lang="en-GB" dirty="0"/>
          </a:p>
        </p:txBody>
      </p:sp>
      <p:grpSp>
        <p:nvGrpSpPr>
          <p:cNvPr id="11" name="Groupe 10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12" name="Image 1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13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effectLst/>
                  <a:latin typeface="Arial"/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  <p:sp>
        <p:nvSpPr>
          <p:cNvPr id="14" name="Sous-titre 2"/>
          <p:cNvSpPr txBox="1">
            <a:spLocks/>
          </p:cNvSpPr>
          <p:nvPr userDrawn="1"/>
        </p:nvSpPr>
        <p:spPr>
          <a:xfrm>
            <a:off x="5724128" y="6165304"/>
            <a:ext cx="2808312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600" dirty="0" err="1" smtClean="0"/>
              <a:t>Interregeurope</a:t>
            </a:r>
            <a:endParaRPr lang="en-GB" sz="1600" dirty="0"/>
          </a:p>
        </p:txBody>
      </p:sp>
      <p:pic>
        <p:nvPicPr>
          <p:cNvPr id="17" name="Image 16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6165304"/>
            <a:ext cx="1312080" cy="34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04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width title up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144001" cy="6813376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4653136"/>
            <a:ext cx="8229600" cy="1143000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7340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width titl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0"/>
          </p:nvPr>
        </p:nvSpPr>
        <p:spPr>
          <a:xfrm>
            <a:off x="0" y="1340769"/>
            <a:ext cx="9144001" cy="547260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2524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K BIG ORIG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9318"/>
            <a:ext cx="7123048" cy="6602068"/>
          </a:xfrm>
          <a:prstGeom prst="rect">
            <a:avLst/>
          </a:prstGeom>
        </p:spPr>
      </p:pic>
      <p:grpSp>
        <p:nvGrpSpPr>
          <p:cNvPr id="3" name="Groupe 2"/>
          <p:cNvGrpSpPr/>
          <p:nvPr userDrawn="1"/>
        </p:nvGrpSpPr>
        <p:grpSpPr>
          <a:xfrm>
            <a:off x="443381" y="5395744"/>
            <a:ext cx="2178739" cy="841568"/>
            <a:chOff x="443381" y="5395744"/>
            <a:chExt cx="2178739" cy="841568"/>
          </a:xfrm>
        </p:grpSpPr>
        <p:pic>
          <p:nvPicPr>
            <p:cNvPr id="4" name="Image 3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381" y="5395744"/>
              <a:ext cx="2178739" cy="634212"/>
            </a:xfrm>
            <a:prstGeom prst="rect">
              <a:avLst/>
            </a:prstGeom>
          </p:spPr>
        </p:pic>
        <p:sp>
          <p:nvSpPr>
            <p:cNvPr id="5" name="Zone de texte 3"/>
            <p:cNvSpPr txBox="1"/>
            <p:nvPr userDrawn="1"/>
          </p:nvSpPr>
          <p:spPr>
            <a:xfrm>
              <a:off x="506716" y="6054752"/>
              <a:ext cx="2064998" cy="18256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lnSpc>
                  <a:spcPct val="115000"/>
                </a:lnSpc>
                <a:spcAft>
                  <a:spcPts val="1000"/>
                </a:spcAft>
              </a:pPr>
              <a:r>
                <a:rPr lang="en-GB" sz="630" baseline="0" dirty="0">
                  <a:effectLst/>
                  <a:latin typeface="Arial"/>
                  <a:ea typeface="Arial"/>
                  <a:cs typeface="Times New Roman"/>
                </a:rPr>
                <a:t>European </a:t>
              </a:r>
              <a:r>
                <a:rPr lang="en-GB" sz="630" baseline="0" dirty="0" smtClean="0">
                  <a:effectLst/>
                  <a:latin typeface="Arial"/>
                  <a:ea typeface="Arial"/>
                  <a:cs typeface="Times New Roman"/>
                </a:rPr>
                <a:t>Union</a:t>
              </a:r>
              <a:r>
                <a:rPr lang="en-GB" sz="630" baseline="0" dirty="0" smtClean="0">
                  <a:effectLst/>
                  <a:latin typeface="+mn-lt"/>
                  <a:ea typeface="Arial"/>
                  <a:cs typeface="Times New Roman"/>
                </a:rPr>
                <a:t> | European </a:t>
              </a:r>
              <a:r>
                <a:rPr lang="en-GB" sz="630" baseline="0" dirty="0">
                  <a:effectLst/>
                  <a:latin typeface="Arial"/>
                  <a:ea typeface="Arial"/>
                  <a:cs typeface="Times New Roman"/>
                </a:rPr>
                <a:t>Regional Development </a:t>
              </a:r>
              <a:r>
                <a:rPr lang="en-GB" sz="630" baseline="0" dirty="0" smtClean="0">
                  <a:effectLst/>
                  <a:latin typeface="Arial"/>
                  <a:ea typeface="Arial"/>
                  <a:cs typeface="Times New Roman"/>
                </a:rPr>
                <a:t>Fund</a:t>
              </a:r>
            </a:p>
            <a:p>
              <a:pPr algn="just">
                <a:lnSpc>
                  <a:spcPct val="115000"/>
                </a:lnSpc>
                <a:spcAft>
                  <a:spcPts val="1000"/>
                </a:spcAft>
              </a:pP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6093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943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itle page +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933578" y="472514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Name, </a:t>
            </a:r>
            <a:r>
              <a:rPr lang="en-GB" dirty="0" smtClean="0"/>
              <a:t>person</a:t>
            </a:r>
            <a:endParaRPr lang="en-GB" dirty="0"/>
          </a:p>
        </p:txBody>
      </p:sp>
      <p:sp>
        <p:nvSpPr>
          <p:cNvPr id="16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933578" y="5157216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Position</a:t>
            </a:r>
            <a:endParaRPr lang="en-GB" dirty="0"/>
          </a:p>
        </p:txBody>
      </p:sp>
      <p:sp>
        <p:nvSpPr>
          <p:cNvPr id="18" name="Espace réservé du texte 2"/>
          <p:cNvSpPr>
            <a:spLocks noGrp="1"/>
          </p:cNvSpPr>
          <p:nvPr>
            <p:ph type="body" sz="quarter" idx="12" hasCustomPrompt="1"/>
          </p:nvPr>
        </p:nvSpPr>
        <p:spPr>
          <a:xfrm>
            <a:off x="933578" y="558926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Institution</a:t>
            </a:r>
            <a:endParaRPr lang="en-GB" dirty="0"/>
          </a:p>
        </p:txBody>
      </p:sp>
      <p:sp>
        <p:nvSpPr>
          <p:cNvPr id="20" name="Titre 1"/>
          <p:cNvSpPr>
            <a:spLocks noGrp="1"/>
          </p:cNvSpPr>
          <p:nvPr>
            <p:ph type="ctrTitle"/>
          </p:nvPr>
        </p:nvSpPr>
        <p:spPr>
          <a:xfrm>
            <a:off x="685800" y="3501008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grpSp>
        <p:nvGrpSpPr>
          <p:cNvPr id="22" name="Groupe 21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23" name="Image 2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24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effectLst/>
                  <a:latin typeface="Arial"/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  <p:sp>
        <p:nvSpPr>
          <p:cNvPr id="7" name="Espace réservé du texte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600" y="6309320"/>
            <a:ext cx="7415683" cy="387424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800" b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fr-FR" dirty="0" smtClean="0"/>
              <a:t>Venue</a:t>
            </a:r>
            <a:r>
              <a:rPr lang="en-GB" b="0" dirty="0" smtClean="0">
                <a:solidFill>
                  <a:schemeClr val="bg1">
                    <a:lumMod val="50000"/>
                  </a:schemeClr>
                </a:solidFill>
                <a:sym typeface="Webdings" panose="05030102010509060703" pitchFamily="18" charset="2"/>
              </a:rPr>
              <a:t> </a:t>
            </a:r>
            <a:r>
              <a:rPr lang="fr-FR" dirty="0" smtClean="0"/>
              <a:t> date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1343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hank you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3344385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fr-FR" dirty="0" err="1" smtClean="0"/>
              <a:t>Thank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!</a:t>
            </a:r>
            <a:endParaRPr lang="en-GB" dirty="0"/>
          </a:p>
        </p:txBody>
      </p:sp>
      <p:sp>
        <p:nvSpPr>
          <p:cNvPr id="10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467544" y="6165304"/>
            <a:ext cx="377598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www.interregeurope.eu</a:t>
            </a:r>
            <a:endParaRPr lang="en-GB" dirty="0"/>
          </a:p>
        </p:txBody>
      </p:sp>
      <p:grpSp>
        <p:nvGrpSpPr>
          <p:cNvPr id="11" name="Groupe 10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12" name="Image 1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13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effectLst/>
                  <a:latin typeface="Arial"/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  <p:sp>
        <p:nvSpPr>
          <p:cNvPr id="14" name="Sous-titre 2"/>
          <p:cNvSpPr txBox="1">
            <a:spLocks/>
          </p:cNvSpPr>
          <p:nvPr userDrawn="1"/>
        </p:nvSpPr>
        <p:spPr>
          <a:xfrm>
            <a:off x="5724128" y="6165304"/>
            <a:ext cx="2808312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600" dirty="0" err="1" smtClean="0"/>
              <a:t>Interregeurope</a:t>
            </a:r>
            <a:endParaRPr lang="en-GB" sz="1600" dirty="0"/>
          </a:p>
        </p:txBody>
      </p:sp>
      <p:pic>
        <p:nvPicPr>
          <p:cNvPr id="17" name="Image 16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6165304"/>
            <a:ext cx="1312080" cy="34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49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501008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grpSp>
        <p:nvGrpSpPr>
          <p:cNvPr id="3" name="Groupe 2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4" name="Image 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5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effectLst/>
                  <a:latin typeface="Arial"/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5794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1227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page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8207375" cy="5183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407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4103687" cy="5040000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1"/>
          </p:nvPr>
        </p:nvSpPr>
        <p:spPr>
          <a:xfrm>
            <a:off x="4716016" y="1368000"/>
            <a:ext cx="4104000" cy="50400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927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0350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67544" y="432000"/>
            <a:ext cx="8229600" cy="634082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4" name="ZoneTexte 3"/>
          <p:cNvSpPr txBox="1"/>
          <p:nvPr userDrawn="1"/>
        </p:nvSpPr>
        <p:spPr>
          <a:xfrm>
            <a:off x="539552" y="1340768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1" name="Espace réservé du tableau 10"/>
          <p:cNvSpPr>
            <a:spLocks noGrp="1"/>
          </p:cNvSpPr>
          <p:nvPr>
            <p:ph type="tbl" sz="quarter" idx="10"/>
          </p:nvPr>
        </p:nvSpPr>
        <p:spPr>
          <a:xfrm>
            <a:off x="467544" y="1196975"/>
            <a:ext cx="8208144" cy="38163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5157788"/>
            <a:ext cx="8208144" cy="122354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 smtClean="0"/>
              <a:t>Legend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8095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au 1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87430588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Image 2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527" y="-314057"/>
            <a:ext cx="3496061" cy="3240360"/>
          </a:xfrm>
          <a:prstGeom prst="rect">
            <a:avLst/>
          </a:prstGeom>
        </p:spPr>
      </p:pic>
      <p:sp>
        <p:nvSpPr>
          <p:cNvPr id="6" name="Zone de texte 2"/>
          <p:cNvSpPr txBox="1"/>
          <p:nvPr userDrawn="1"/>
        </p:nvSpPr>
        <p:spPr>
          <a:xfrm>
            <a:off x="5780081" y="1778347"/>
            <a:ext cx="2002951" cy="47126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en-GB" sz="12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>Sharing solutions </a:t>
            </a:r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/>
            </a:r>
            <a:b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</a:br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>for </a:t>
            </a:r>
            <a:r>
              <a:rPr lang="en-GB" sz="12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>better regional policies</a:t>
            </a:r>
            <a:endParaRPr lang="fr-FR" sz="1200" i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/>
              <a:ea typeface="Arial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31177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85" r:id="rId2"/>
    <p:sldLayoutId id="2147483694" r:id="rId3"/>
    <p:sldLayoutId id="2147483683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68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graphicFrame>
        <p:nvGraphicFramePr>
          <p:cNvPr id="9" name="Tableau 8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234253785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Image 9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54" y="173697"/>
            <a:ext cx="715334" cy="663015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68000" y="432000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8" name="Espace réservé du texte 2"/>
          <p:cNvSpPr txBox="1">
            <a:spLocks/>
          </p:cNvSpPr>
          <p:nvPr userDrawn="1"/>
        </p:nvSpPr>
        <p:spPr>
          <a:xfrm>
            <a:off x="7236296" y="6528636"/>
            <a:ext cx="1800225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788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703" r:id="rId2"/>
    <p:sldLayoutId id="2147483671" r:id="rId3"/>
    <p:sldLayoutId id="2147483670" r:id="rId4"/>
    <p:sldLayoutId id="2147483684" r:id="rId5"/>
    <p:sldLayoutId id="2147483675" r:id="rId6"/>
    <p:sldLayoutId id="2147483676" r:id="rId7"/>
    <p:sldLayoutId id="2147483704" r:id="rId8"/>
    <p:sldLayoutId id="2147483705" r:id="rId9"/>
    <p:sldLayoutId id="2147483706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Tx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Courier New" panose="02070309020205020404" pitchFamily="49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7" name="Espace réservé du texte 2"/>
          <p:cNvSpPr txBox="1">
            <a:spLocks/>
          </p:cNvSpPr>
          <p:nvPr userDrawn="1"/>
        </p:nvSpPr>
        <p:spPr>
          <a:xfrm>
            <a:off x="7236296" y="6528636"/>
            <a:ext cx="1800225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mtClean="0"/>
              <a:pPr/>
              <a:t>‹#›</a:t>
            </a:fld>
            <a:endParaRPr lang="en-GB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30221447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538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Tx/>
        <a:buNone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Courier New" panose="02070309020205020404" pitchFamily="49" charset="0"/>
        <a:buChar char="o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849294327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54" y="173697"/>
            <a:ext cx="715334" cy="66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992487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2"/>
          <p:cNvSpPr txBox="1">
            <a:spLocks/>
          </p:cNvSpPr>
          <p:nvPr userDrawn="1"/>
        </p:nvSpPr>
        <p:spPr>
          <a:xfrm>
            <a:off x="7236296" y="6528636"/>
            <a:ext cx="1800225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mtClean="0"/>
              <a:pPr/>
              <a:t>‹#›</a:t>
            </a:fld>
            <a:endParaRPr lang="en-GB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136558550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465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eu.cz/" TargetMode="External"/><Relationship Id="rId2" Type="http://schemas.openxmlformats.org/officeDocument/2006/relationships/hyperlink" Target="mailto:pavel.lukes@mmr.cz" TargetMode="Externa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emf"/><Relationship Id="rId4" Type="http://schemas.openxmlformats.org/officeDocument/2006/relationships/hyperlink" Target="http://www.interregeurope.eu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7"/>
          <p:cNvSpPr>
            <a:spLocks noGrp="1"/>
          </p:cNvSpPr>
          <p:nvPr>
            <p:ph type="body" sz="quarter" idx="10"/>
          </p:nvPr>
        </p:nvSpPr>
        <p:spPr>
          <a:xfrm>
            <a:off x="933578" y="4725144"/>
            <a:ext cx="7272337" cy="216000"/>
          </a:xfrm>
        </p:spPr>
        <p:txBody>
          <a:bodyPr/>
          <a:lstStyle/>
          <a:p>
            <a:r>
              <a:rPr lang="cs-CZ" dirty="0" smtClean="0"/>
              <a:t>Pavel Lukeš</a:t>
            </a:r>
            <a:endParaRPr lang="en-GB" dirty="0"/>
          </a:p>
        </p:txBody>
      </p:sp>
      <p:sp>
        <p:nvSpPr>
          <p:cNvPr id="13" name="Espace réservé du texte 8"/>
          <p:cNvSpPr>
            <a:spLocks noGrp="1"/>
          </p:cNvSpPr>
          <p:nvPr>
            <p:ph type="body" sz="quarter" idx="11"/>
          </p:nvPr>
        </p:nvSpPr>
        <p:spPr>
          <a:xfrm>
            <a:off x="933578" y="5157216"/>
            <a:ext cx="7272337" cy="216000"/>
          </a:xfrm>
        </p:spPr>
        <p:txBody>
          <a:bodyPr/>
          <a:lstStyle/>
          <a:p>
            <a:r>
              <a:rPr lang="cs-CZ" dirty="0" smtClean="0"/>
              <a:t>Ministerstvo pro místní rozvoj</a:t>
            </a:r>
            <a:endParaRPr lang="en-GB" dirty="0"/>
          </a:p>
        </p:txBody>
      </p:sp>
      <p:sp>
        <p:nvSpPr>
          <p:cNvPr id="14" name="Espace réservé du texte 9"/>
          <p:cNvSpPr>
            <a:spLocks noGrp="1"/>
          </p:cNvSpPr>
          <p:nvPr>
            <p:ph type="body" sz="quarter" idx="12"/>
          </p:nvPr>
        </p:nvSpPr>
        <p:spPr>
          <a:xfrm>
            <a:off x="933578" y="5589264"/>
            <a:ext cx="7272337" cy="216000"/>
          </a:xfrm>
        </p:spPr>
        <p:txBody>
          <a:bodyPr/>
          <a:lstStyle/>
          <a:p>
            <a:r>
              <a:rPr lang="cs-CZ" dirty="0" smtClean="0"/>
              <a:t>Pavel.lukes@mmr.cz</a:t>
            </a:r>
            <a:endParaRPr lang="en-GB" dirty="0"/>
          </a:p>
        </p:txBody>
      </p:sp>
      <p:sp>
        <p:nvSpPr>
          <p:cNvPr id="15" name="Titre 1"/>
          <p:cNvSpPr>
            <a:spLocks noGrp="1"/>
          </p:cNvSpPr>
          <p:nvPr>
            <p:ph type="ctrTitle"/>
          </p:nvPr>
        </p:nvSpPr>
        <p:spPr>
          <a:xfrm>
            <a:off x="683546" y="3212976"/>
            <a:ext cx="7772400" cy="794519"/>
          </a:xfrm>
        </p:spPr>
        <p:txBody>
          <a:bodyPr>
            <a:normAutofit/>
          </a:bodyPr>
          <a:lstStyle/>
          <a:p>
            <a:r>
              <a:rPr lang="cs-CZ" b="1" dirty="0" smtClean="0"/>
              <a:t>4. výzva</a:t>
            </a:r>
            <a:endParaRPr lang="fr-FR" dirty="0"/>
          </a:p>
        </p:txBody>
      </p:sp>
      <p:sp>
        <p:nvSpPr>
          <p:cNvPr id="16" name="Espace réservé du texte 4"/>
          <p:cNvSpPr>
            <a:spLocks noGrp="1"/>
          </p:cNvSpPr>
          <p:nvPr>
            <p:ph type="body" sz="quarter" idx="14"/>
          </p:nvPr>
        </p:nvSpPr>
        <p:spPr>
          <a:xfrm>
            <a:off x="971600" y="6309320"/>
            <a:ext cx="7415683" cy="387424"/>
          </a:xfrm>
        </p:spPr>
        <p:txBody>
          <a:bodyPr/>
          <a:lstStyle/>
          <a:p>
            <a:r>
              <a:rPr lang="cs-CZ" dirty="0" smtClean="0">
                <a:sym typeface="Webdings" panose="05030102010509060703" pitchFamily="18" charset="2"/>
              </a:rPr>
              <a:t>10.4. 2018</a:t>
            </a:r>
            <a:r>
              <a:rPr lang="en-GB" dirty="0" smtClean="0">
                <a:sym typeface="Webdings" panose="05030102010509060703" pitchFamily="18" charset="2"/>
              </a:rPr>
              <a:t></a:t>
            </a:r>
            <a:r>
              <a:rPr lang="cs-CZ" dirty="0" smtClean="0">
                <a:sym typeface="Webdings" panose="05030102010509060703" pitchFamily="18" charset="2"/>
              </a:rPr>
              <a:t>Praha</a:t>
            </a:r>
            <a:endParaRPr lang="fr-FR" dirty="0"/>
          </a:p>
        </p:txBody>
      </p:sp>
      <p:pic>
        <p:nvPicPr>
          <p:cNvPr id="7" name="Obrázek 7" descr="mmr_cr_rgb.em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827851"/>
            <a:ext cx="2565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954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4</a:t>
            </a:r>
            <a:r>
              <a:rPr lang="en-GB" altLang="en-US" dirty="0" smtClean="0"/>
              <a:t>. </a:t>
            </a:r>
            <a:r>
              <a:rPr lang="cs-CZ" altLang="en-US" dirty="0" smtClean="0"/>
              <a:t>Zjednodušení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cs-CZ" dirty="0" smtClean="0">
                <a:solidFill>
                  <a:schemeClr val="tx1"/>
                </a:solidFill>
              </a:rPr>
              <a:t>V oblasti způsobilosti</a:t>
            </a:r>
            <a:r>
              <a:rPr lang="en-GB" dirty="0" smtClean="0">
                <a:solidFill>
                  <a:schemeClr val="tx1"/>
                </a:solidFill>
              </a:rPr>
              <a:t>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b="0" dirty="0" smtClean="0">
                <a:solidFill>
                  <a:schemeClr val="tx1"/>
                </a:solidFill>
              </a:rPr>
              <a:t>Z „Partner </a:t>
            </a:r>
            <a:r>
              <a:rPr lang="cs-CZ" b="0" dirty="0" err="1" smtClean="0">
                <a:solidFill>
                  <a:schemeClr val="tx1"/>
                </a:solidFill>
              </a:rPr>
              <a:t>Declaration</a:t>
            </a:r>
            <a:r>
              <a:rPr lang="cs-CZ" b="0" dirty="0" smtClean="0">
                <a:solidFill>
                  <a:schemeClr val="tx1"/>
                </a:solidFill>
              </a:rPr>
              <a:t>“ odstraněno pole uvádějící částku spolufinancování projektu příjemcem</a:t>
            </a:r>
            <a:endParaRPr lang="en-GB" b="0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b="0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b="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b="0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b="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b="0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b="0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b="0" dirty="0" smtClean="0">
              <a:solidFill>
                <a:schemeClr val="tx1"/>
              </a:solidFill>
            </a:endParaRPr>
          </a:p>
          <a:p>
            <a:endParaRPr lang="en-GB" b="0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b="0" dirty="0" smtClean="0">
                <a:solidFill>
                  <a:schemeClr val="tx1"/>
                </a:solidFill>
              </a:rPr>
              <a:t>Přílohy jsou </a:t>
            </a:r>
            <a:r>
              <a:rPr lang="cs-CZ" dirty="0" smtClean="0">
                <a:solidFill>
                  <a:schemeClr val="tx1"/>
                </a:solidFill>
              </a:rPr>
              <a:t>automaticky</a:t>
            </a:r>
            <a:r>
              <a:rPr lang="cs-CZ" b="0" dirty="0" smtClean="0">
                <a:solidFill>
                  <a:schemeClr val="tx1"/>
                </a:solidFill>
              </a:rPr>
              <a:t> generovány v </a:t>
            </a:r>
            <a:r>
              <a:rPr lang="cs-CZ" b="0" dirty="0" err="1" smtClean="0">
                <a:solidFill>
                  <a:schemeClr val="tx1"/>
                </a:solidFill>
              </a:rPr>
              <a:t>iOLF</a:t>
            </a:r>
            <a:r>
              <a:rPr lang="en-GB" b="0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89657"/>
            <a:ext cx="1042233" cy="8640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119" y="2708920"/>
            <a:ext cx="590954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94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4</a:t>
            </a:r>
            <a:r>
              <a:rPr lang="en-GB" altLang="en-US" dirty="0" smtClean="0"/>
              <a:t>. </a:t>
            </a:r>
            <a:r>
              <a:rPr lang="cs-CZ" altLang="en-US" dirty="0"/>
              <a:t>Zjednodušení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lvl="0">
              <a:spcBef>
                <a:spcPts val="1800"/>
              </a:spcBef>
              <a:spcAft>
                <a:spcPts val="1800"/>
              </a:spcAft>
            </a:pPr>
            <a:r>
              <a:rPr lang="cs-CZ" dirty="0" smtClean="0">
                <a:solidFill>
                  <a:prstClr val="black"/>
                </a:solidFill>
              </a:rPr>
              <a:t>V oblasti implementace</a:t>
            </a:r>
            <a:r>
              <a:rPr lang="en-GB" dirty="0" smtClean="0">
                <a:solidFill>
                  <a:prstClr val="black"/>
                </a:solidFill>
              </a:rPr>
              <a:t>: </a:t>
            </a:r>
          </a:p>
          <a:p>
            <a:pPr lvl="0" algn="ctr">
              <a:spcBef>
                <a:spcPts val="1800"/>
              </a:spcBef>
              <a:spcAft>
                <a:spcPts val="1800"/>
              </a:spcAft>
            </a:pPr>
            <a:r>
              <a:rPr lang="cs-CZ" sz="2600" dirty="0" smtClean="0">
                <a:solidFill>
                  <a:schemeClr val="tx1"/>
                </a:solidFill>
              </a:rPr>
              <a:t>Jednotková sazba pro fázi 2</a:t>
            </a:r>
            <a:endParaRPr lang="en-GB" sz="2600" dirty="0" smtClean="0">
              <a:solidFill>
                <a:schemeClr val="tx1"/>
              </a:solidFill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b="0" dirty="0" smtClean="0">
                <a:solidFill>
                  <a:schemeClr val="tx1"/>
                </a:solidFill>
              </a:rPr>
              <a:t>Poprvé v rámci programů </a:t>
            </a:r>
            <a:r>
              <a:rPr lang="cs-CZ" b="0" dirty="0" err="1" smtClean="0">
                <a:solidFill>
                  <a:schemeClr val="tx1"/>
                </a:solidFill>
              </a:rPr>
              <a:t>Interreg</a:t>
            </a:r>
            <a:r>
              <a:rPr lang="en-GB" b="0" dirty="0" smtClean="0">
                <a:solidFill>
                  <a:schemeClr val="tx1"/>
                </a:solidFill>
              </a:rPr>
              <a:t>!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b="0" dirty="0" smtClean="0">
                <a:solidFill>
                  <a:schemeClr val="tx1"/>
                </a:solidFill>
              </a:rPr>
              <a:t>Nový způsob uvažování</a:t>
            </a:r>
            <a:r>
              <a:rPr lang="en-GB" b="0" dirty="0" smtClean="0">
                <a:solidFill>
                  <a:schemeClr val="tx1"/>
                </a:solidFill>
              </a:rPr>
              <a:t>: </a:t>
            </a:r>
            <a:r>
              <a:rPr lang="cs-CZ" b="0" dirty="0" smtClean="0">
                <a:solidFill>
                  <a:schemeClr val="tx1"/>
                </a:solidFill>
              </a:rPr>
              <a:t>jednotková sazba je vázána na výstupy projektu a ne přímo na </a:t>
            </a:r>
            <a:r>
              <a:rPr lang="cs-CZ" b="0" dirty="0">
                <a:solidFill>
                  <a:schemeClr val="tx1"/>
                </a:solidFill>
              </a:rPr>
              <a:t>s</a:t>
            </a:r>
            <a:r>
              <a:rPr lang="cs-CZ" b="0" dirty="0" smtClean="0">
                <a:solidFill>
                  <a:schemeClr val="tx1"/>
                </a:solidFill>
              </a:rPr>
              <a:t>kutečně vynaložené výdaje</a:t>
            </a:r>
            <a:r>
              <a:rPr lang="en-GB" b="0" dirty="0" smtClean="0">
                <a:solidFill>
                  <a:schemeClr val="tx1"/>
                </a:solidFill>
              </a:rPr>
              <a:t> </a:t>
            </a:r>
            <a:endParaRPr lang="cs-CZ" b="0" dirty="0" smtClean="0">
              <a:solidFill>
                <a:schemeClr val="tx1"/>
              </a:solidFill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b="0" dirty="0" smtClean="0">
                <a:solidFill>
                  <a:schemeClr val="tx1"/>
                </a:solidFill>
              </a:rPr>
              <a:t>Jaké to má výhody</a:t>
            </a:r>
            <a:r>
              <a:rPr lang="en-GB" b="0" dirty="0" smtClean="0">
                <a:solidFill>
                  <a:schemeClr val="tx1"/>
                </a:solidFill>
              </a:rPr>
              <a:t>:	</a:t>
            </a:r>
          </a:p>
          <a:p>
            <a:pPr marL="1077913" lvl="0" indent="-4508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b="0" dirty="0" smtClean="0">
                <a:solidFill>
                  <a:schemeClr val="tx1"/>
                </a:solidFill>
              </a:rPr>
              <a:t>Jednoduší kontrola (pouze na úrovni JS)</a:t>
            </a:r>
            <a:endParaRPr lang="en-GB" b="0" dirty="0" smtClean="0">
              <a:solidFill>
                <a:schemeClr val="tx1"/>
              </a:solidFill>
            </a:endParaRPr>
          </a:p>
          <a:p>
            <a:pPr marL="1077913" lvl="0" indent="-4508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b="0" dirty="0" smtClean="0">
                <a:solidFill>
                  <a:schemeClr val="tx1"/>
                </a:solidFill>
              </a:rPr>
              <a:t>Jednoduší příprava rozpočtu pro fázi 2</a:t>
            </a:r>
            <a:endParaRPr lang="en-GB" b="0" dirty="0" smtClean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89657"/>
            <a:ext cx="1042233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74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5. </a:t>
            </a:r>
            <a:r>
              <a:rPr lang="cs-CZ" dirty="0" smtClean="0"/>
              <a:t>Geografické pokrytí</a:t>
            </a:r>
            <a:endParaRPr lang="en-GB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07940" y="1324550"/>
            <a:ext cx="7997517" cy="164510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s-CZ" sz="2800" b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Vyšší kvalita žádostí</a:t>
            </a:r>
            <a:endParaRPr lang="en-GB" sz="2800" b="1" dirty="0" smtClean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cs-CZ" sz="26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Alespoň 3 ze 4 níže uvedených oblastí musí být zastoupeny v každém projektu</a:t>
            </a:r>
            <a:endParaRPr lang="en-GB" sz="2600" dirty="0" smtClean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marL="650081" lvl="1" indent="-19288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GB" sz="2400" dirty="0" smtClean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lvl="1" algn="just">
              <a:lnSpc>
                <a:spcPct val="150000"/>
              </a:lnSpc>
            </a:pPr>
            <a:endParaRPr lang="en-GB" sz="2400" dirty="0" smtClean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algn="just">
              <a:lnSpc>
                <a:spcPct val="150000"/>
              </a:lnSpc>
            </a:pPr>
            <a:endParaRPr lang="en-GB" sz="2400" dirty="0" smtClean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marL="650081" lvl="1" indent="-19288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GB" sz="2400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059737"/>
              </p:ext>
            </p:extLst>
          </p:nvPr>
        </p:nvGraphicFramePr>
        <p:xfrm>
          <a:off x="457200" y="3300130"/>
          <a:ext cx="8229600" cy="300919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68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1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9219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/>
                        <a:t>Oblast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/>
                        <a:t>Země</a:t>
                      </a:r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584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/>
                        <a:t>Sever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effectLst/>
                        </a:rPr>
                        <a:t>Denmark, Estonia, Finland, Germany, Latvia, Lithuania, Norway, Sweden</a:t>
                      </a:r>
                      <a:endParaRPr lang="en-GB" sz="1800" dirty="0" smtClean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3584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/>
                        <a:t>Východ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effectLst/>
                        </a:rPr>
                        <a:t>Austria, Bulgaria, Czech Republic, Hungary, Poland, Romania, Slovakia, Slovenia</a:t>
                      </a:r>
                      <a:endParaRPr lang="en-GB" sz="1800" dirty="0" smtClean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219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/>
                        <a:t>Jih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smtClean="0">
                          <a:effectLst/>
                        </a:rPr>
                        <a:t>Croatia, Cyprus</a:t>
                      </a:r>
                      <a:r>
                        <a:rPr lang="en-GB" sz="1800" dirty="0" smtClean="0">
                          <a:effectLst/>
                        </a:rPr>
                        <a:t>, Greece, Italy, Malta, Portugal, Spain</a:t>
                      </a:r>
                      <a:endParaRPr lang="en-GB" sz="1800" dirty="0" smtClean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584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/>
                        <a:t>Západ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effectLst/>
                        </a:rPr>
                        <a:t>Belgium, France, Ireland, Luxembourg, Netherlands, Switzerland, United Kingdom</a:t>
                      </a:r>
                      <a:endParaRPr lang="en-GB" sz="1800" dirty="0" smtClean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89657"/>
            <a:ext cx="1042233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30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en-GB" dirty="0" smtClean="0"/>
              <a:t>5. </a:t>
            </a:r>
            <a:r>
              <a:rPr lang="cs-CZ" dirty="0"/>
              <a:t>Geografické pokrytí</a:t>
            </a:r>
            <a:endParaRPr lang="en-GB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480084" y="1322950"/>
            <a:ext cx="8520595" cy="48245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800" b="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cs-CZ" sz="2800" b="0" dirty="0" smtClean="0">
                <a:solidFill>
                  <a:schemeClr val="tx1"/>
                </a:solidFill>
              </a:rPr>
              <a:t>Geografické pokrytí</a:t>
            </a:r>
            <a:r>
              <a:rPr lang="en-GB" sz="2800" b="0" dirty="0" smtClean="0">
                <a:solidFill>
                  <a:schemeClr val="tx1"/>
                </a:solidFill>
              </a:rPr>
              <a:t>: </a:t>
            </a:r>
            <a:r>
              <a:rPr lang="cs-CZ" sz="2800" b="0" dirty="0" smtClean="0">
                <a:solidFill>
                  <a:schemeClr val="tx1"/>
                </a:solidFill>
              </a:rPr>
              <a:t>často se opakující nedostatek v předložených žádostech</a:t>
            </a:r>
            <a:endParaRPr lang="en-GB" sz="2800" b="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2800" b="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cs-CZ" sz="2800" b="0" dirty="0" smtClean="0">
                <a:solidFill>
                  <a:schemeClr val="tx1"/>
                </a:solidFill>
              </a:rPr>
              <a:t>V případě nedostatečného geografického pokrytí</a:t>
            </a:r>
            <a:r>
              <a:rPr lang="en-GB" sz="2800" b="0" dirty="0" smtClean="0">
                <a:solidFill>
                  <a:schemeClr val="tx1"/>
                </a:solidFill>
              </a:rPr>
              <a:t>: </a:t>
            </a:r>
            <a:r>
              <a:rPr lang="cs-CZ" sz="2800" dirty="0" smtClean="0">
                <a:solidFill>
                  <a:schemeClr val="tx1"/>
                </a:solidFill>
              </a:rPr>
              <a:t>vyřazení žádosti z </a:t>
            </a:r>
            <a:r>
              <a:rPr lang="cs-CZ" sz="2800" dirty="0" smtClean="0">
                <a:solidFill>
                  <a:schemeClr val="tx1"/>
                </a:solidFill>
              </a:rPr>
              <a:t>hodnocení </a:t>
            </a:r>
            <a:r>
              <a:rPr lang="cs-CZ" sz="2800" b="0" dirty="0" smtClean="0">
                <a:solidFill>
                  <a:schemeClr val="tx1"/>
                </a:solidFill>
              </a:rPr>
              <a:t>(pravidlo 80%)</a:t>
            </a:r>
            <a:endParaRPr lang="en-GB" sz="2800" b="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2800" b="0" dirty="0">
              <a:solidFill>
                <a:schemeClr val="tx1"/>
              </a:solidFill>
            </a:endParaRPr>
          </a:p>
          <a:p>
            <a:r>
              <a:rPr lang="cs-CZ" sz="2800" b="0" dirty="0" smtClean="0">
                <a:solidFill>
                  <a:schemeClr val="tx1"/>
                </a:solidFill>
              </a:rPr>
              <a:t>Všechny v současnosti schválené žádosti tento požadavek splňují</a:t>
            </a:r>
            <a:endParaRPr lang="en-GB" sz="2800" b="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2800" b="0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2800" b="0" dirty="0" smtClean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89657"/>
            <a:ext cx="1042233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1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1153754"/>
            <a:ext cx="8207375" cy="5397434"/>
          </a:xfrm>
        </p:spPr>
        <p:txBody>
          <a:bodyPr/>
          <a:lstStyle/>
          <a:p>
            <a:pPr lvl="0" algn="ctr">
              <a:spcBef>
                <a:spcPts val="0"/>
              </a:spcBef>
            </a:pPr>
            <a:r>
              <a:rPr lang="cs-CZ" sz="2800" b="0" dirty="0" smtClean="0">
                <a:solidFill>
                  <a:prstClr val="black"/>
                </a:solidFill>
              </a:rPr>
              <a:t>Dosud nezapojené subjekty v programu jsou vřele vítány</a:t>
            </a:r>
            <a:endParaRPr lang="en-GB" sz="2800" b="0" dirty="0">
              <a:solidFill>
                <a:prstClr val="black"/>
              </a:solidFill>
            </a:endParaRP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9328" y="2013434"/>
            <a:ext cx="5483117" cy="4752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5. </a:t>
            </a:r>
            <a:r>
              <a:rPr lang="cs-CZ" dirty="0"/>
              <a:t>Geografické pokrytí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89657"/>
            <a:ext cx="1042233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93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365104"/>
            <a:ext cx="2952328" cy="20188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6. </a:t>
            </a:r>
            <a:r>
              <a:rPr lang="cs-CZ" dirty="0" smtClean="0"/>
              <a:t>Vliv na období </a:t>
            </a:r>
            <a:r>
              <a:rPr lang="en-GB" dirty="0" smtClean="0"/>
              <a:t>2014-2020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794414"/>
            <a:ext cx="1042233" cy="864096"/>
          </a:xfrm>
          <a:prstGeom prst="rect">
            <a:avLst/>
          </a:prstGeom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451877" y="1658510"/>
            <a:ext cx="8520595" cy="48245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0" dirty="0" smtClean="0">
                <a:solidFill>
                  <a:schemeClr val="tx1"/>
                </a:solidFill>
              </a:rPr>
              <a:t>Současné programové období se již chýlí ke konci, ale</a:t>
            </a:r>
            <a:r>
              <a:rPr lang="en-GB" b="0" dirty="0" smtClean="0">
                <a:solidFill>
                  <a:schemeClr val="tx1"/>
                </a:solidFill>
              </a:rPr>
              <a:t>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b="0" dirty="0" smtClean="0">
              <a:solidFill>
                <a:schemeClr val="tx1"/>
              </a:solidFill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b="0" dirty="0" smtClean="0">
                <a:solidFill>
                  <a:schemeClr val="tx1"/>
                </a:solidFill>
              </a:rPr>
              <a:t>Výsledky mohou být dosáhnuty již v rámci 1. fáze projektu</a:t>
            </a:r>
            <a:endParaRPr lang="en-GB" b="0" dirty="0" smtClean="0">
              <a:solidFill>
                <a:schemeClr val="tx1"/>
              </a:solidFill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b="0" dirty="0" smtClean="0">
                <a:solidFill>
                  <a:schemeClr val="tx1"/>
                </a:solidFill>
              </a:rPr>
              <a:t>Různé možnosti jak zlepšit řešené politické oblasti</a:t>
            </a:r>
            <a:endParaRPr lang="en-GB" b="0" dirty="0" smtClean="0">
              <a:solidFill>
                <a:schemeClr val="tx1"/>
              </a:solidFill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b="0" dirty="0" smtClean="0">
                <a:solidFill>
                  <a:schemeClr val="tx1"/>
                </a:solidFill>
              </a:rPr>
              <a:t>Zaměření není výlučně na programy Strukturálních fondů</a:t>
            </a:r>
            <a:endParaRPr lang="en-GB" sz="2800" b="0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2800" b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87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7. </a:t>
            </a:r>
            <a:r>
              <a:rPr lang="cs-CZ" altLang="en-US" dirty="0" smtClean="0"/>
              <a:t>Trvání projektu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cs-CZ" dirty="0" smtClean="0">
                <a:solidFill>
                  <a:schemeClr val="tx1"/>
                </a:solidFill>
              </a:rPr>
              <a:t>Trvání 2. fáze </a:t>
            </a:r>
            <a:r>
              <a:rPr lang="cs-CZ" smtClean="0">
                <a:solidFill>
                  <a:schemeClr val="tx1"/>
                </a:solidFill>
              </a:rPr>
              <a:t>projektu </a:t>
            </a:r>
            <a:r>
              <a:rPr lang="cs-CZ" smtClean="0">
                <a:solidFill>
                  <a:schemeClr val="tx1"/>
                </a:solidFill>
              </a:rPr>
              <a:t>zkrácena </a:t>
            </a:r>
            <a:r>
              <a:rPr lang="cs-CZ" dirty="0" smtClean="0">
                <a:solidFill>
                  <a:schemeClr val="tx1"/>
                </a:solidFill>
              </a:rPr>
              <a:t>ze 2 let na 1 rok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cs-CZ" b="0" dirty="0" smtClean="0">
                <a:solidFill>
                  <a:schemeClr val="tx1"/>
                </a:solidFill>
              </a:rPr>
              <a:t>kontext</a:t>
            </a:r>
            <a:r>
              <a:rPr lang="en-GB" b="0" dirty="0" smtClean="0">
                <a:solidFill>
                  <a:schemeClr val="tx1"/>
                </a:solidFill>
              </a:rPr>
              <a:t>: </a:t>
            </a:r>
            <a:r>
              <a:rPr lang="cs-CZ" b="0" dirty="0" smtClean="0">
                <a:solidFill>
                  <a:schemeClr val="tx1"/>
                </a:solidFill>
              </a:rPr>
              <a:t>původně doporučené trvání projektu 5 let, není možné</a:t>
            </a:r>
            <a:r>
              <a:rPr lang="en-GB" b="0" dirty="0" smtClean="0">
                <a:solidFill>
                  <a:schemeClr val="tx1"/>
                </a:solidFill>
              </a:rPr>
              <a:t> </a:t>
            </a:r>
          </a:p>
          <a:p>
            <a:pPr marL="1085850" lvl="1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b="0" dirty="0" smtClean="0">
                <a:solidFill>
                  <a:schemeClr val="tx1"/>
                </a:solidFill>
              </a:rPr>
              <a:t>(</a:t>
            </a:r>
            <a:r>
              <a:rPr lang="cs-CZ" b="0" dirty="0" smtClean="0">
                <a:solidFill>
                  <a:schemeClr val="tx1"/>
                </a:solidFill>
              </a:rPr>
              <a:t>všechny projekty musí skončit do</a:t>
            </a:r>
            <a:r>
              <a:rPr lang="en-GB" b="0" dirty="0" smtClean="0">
                <a:solidFill>
                  <a:schemeClr val="tx1"/>
                </a:solidFill>
              </a:rPr>
              <a:t>: </a:t>
            </a:r>
            <a:r>
              <a:rPr lang="cs-CZ" b="0" dirty="0" smtClean="0">
                <a:solidFill>
                  <a:schemeClr val="tx1"/>
                </a:solidFill>
              </a:rPr>
              <a:t>března</a:t>
            </a:r>
            <a:r>
              <a:rPr lang="en-GB" b="0" dirty="0" smtClean="0">
                <a:solidFill>
                  <a:schemeClr val="tx1"/>
                </a:solidFill>
              </a:rPr>
              <a:t> 2023)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b="0" dirty="0" smtClean="0">
                <a:solidFill>
                  <a:schemeClr val="tx1"/>
                </a:solidFill>
              </a:rPr>
              <a:t>Důvody zkrácení trvání 2. fáze projektu</a:t>
            </a:r>
            <a:r>
              <a:rPr lang="en-GB" b="0" dirty="0" smtClean="0">
                <a:solidFill>
                  <a:schemeClr val="tx1"/>
                </a:solidFill>
              </a:rPr>
              <a:t>: </a:t>
            </a:r>
          </a:p>
          <a:p>
            <a:pPr marL="1085850" lvl="1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Fáze</a:t>
            </a:r>
            <a:r>
              <a:rPr lang="en-GB" dirty="0" smtClean="0"/>
              <a:t> </a:t>
            </a:r>
            <a:r>
              <a:rPr lang="en-GB" dirty="0"/>
              <a:t>1 </a:t>
            </a:r>
            <a:r>
              <a:rPr lang="cs-CZ" dirty="0" smtClean="0"/>
              <a:t>je klíčová pro programu</a:t>
            </a:r>
            <a:r>
              <a:rPr lang="en-GB" dirty="0" smtClean="0"/>
              <a:t> </a:t>
            </a:r>
            <a:r>
              <a:rPr lang="en-GB" dirty="0" err="1"/>
              <a:t>Interreg</a:t>
            </a:r>
            <a:r>
              <a:rPr lang="en-GB" dirty="0"/>
              <a:t> Europe</a:t>
            </a:r>
          </a:p>
          <a:p>
            <a:pPr marL="1085850" lvl="1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Zkrácení fáze 1 = výzva pro dosažení výsledků</a:t>
            </a:r>
          </a:p>
          <a:p>
            <a:pPr marL="1085850" lvl="1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Přidaná hodnota 2. fáze na konci programového období?</a:t>
            </a:r>
            <a:endParaRPr lang="en-GB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GB" b="0" dirty="0" smtClean="0">
              <a:solidFill>
                <a:schemeClr val="tx1"/>
              </a:solidFill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GB" b="0" dirty="0" smtClean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107" y="253653"/>
            <a:ext cx="1042233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36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794519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/>
            </a:r>
            <a:br>
              <a:rPr lang="fr-FR" dirty="0" smtClean="0"/>
            </a:br>
            <a:r>
              <a:rPr lang="cs-CZ" b="1" dirty="0" smtClean="0"/>
              <a:t>Otázky?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cs-CZ" dirty="0" smtClean="0"/>
              <a:t>Děkuji za pozornost</a:t>
            </a:r>
            <a:endParaRPr lang="fr-FR" dirty="0"/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" name="Obdélník 1"/>
          <p:cNvSpPr/>
          <p:nvPr/>
        </p:nvSpPr>
        <p:spPr>
          <a:xfrm>
            <a:off x="2283768" y="350100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alt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Pavel Lukeš</a:t>
            </a:r>
            <a:endParaRPr lang="en-GB" altLang="cs-CZ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alt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Odbor evropské územní spolupráce</a:t>
            </a:r>
            <a:endParaRPr lang="en-GB" altLang="cs-CZ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alt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Ministerstvo pro místní rozvoj</a:t>
            </a:r>
            <a:endParaRPr lang="en-GB" altLang="cs-CZ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alt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pavel.lukes</a:t>
            </a:r>
            <a:r>
              <a:rPr lang="en-GB" altLang="cs-CZ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@mmr.cz</a:t>
            </a:r>
            <a:r>
              <a:rPr lang="cs-CZ" alt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cs-CZ" alt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Web:   </a:t>
            </a:r>
            <a:r>
              <a:rPr lang="cs-CZ" altLang="cs-CZ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www.dotaceEU.cz</a:t>
            </a:r>
            <a:r>
              <a:rPr lang="cs-CZ" alt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www.interreg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europe</a:t>
            </a:r>
            <a:r>
              <a:rPr lang="en-GB" altLang="cs-CZ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.</a:t>
            </a:r>
            <a:r>
              <a:rPr lang="en-GB" altLang="cs-CZ" dirty="0" err="1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eu</a:t>
            </a:r>
            <a:endParaRPr lang="cs-CZ" alt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alt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Tel: 224 862 331 </a:t>
            </a:r>
          </a:p>
        </p:txBody>
      </p:sp>
      <p:pic>
        <p:nvPicPr>
          <p:cNvPr id="5" name="Obrázek 7" descr="mmr_cr_rgb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823503"/>
            <a:ext cx="2565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31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562074"/>
          </a:xfrm>
        </p:spPr>
        <p:txBody>
          <a:bodyPr/>
          <a:lstStyle/>
          <a:p>
            <a:r>
              <a:rPr lang="cs-CZ" dirty="0" smtClean="0"/>
              <a:t>4. výzva – základní charakteristika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lvl="0">
              <a:spcBef>
                <a:spcPts val="0"/>
              </a:spcBef>
              <a:spcAft>
                <a:spcPts val="2400"/>
              </a:spcAft>
            </a:pPr>
            <a:endParaRPr lang="en-GB" altLang="en-US" sz="2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50000"/>
              </a:lnSpc>
              <a:spcBef>
                <a:spcPts val="0"/>
              </a:spcBef>
              <a:spcAft>
                <a:spcPts val="2400"/>
              </a:spcAft>
              <a:buFont typeface="+mj-lt"/>
              <a:buAutoNum type="arabicPeriod"/>
            </a:pPr>
            <a:r>
              <a:rPr lang="cs-CZ" alt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termín</a:t>
            </a:r>
            <a:r>
              <a:rPr lang="en-GB" alt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GB" altLang="en-US" sz="2800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cs-CZ" altLang="en-US" sz="2800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května</a:t>
            </a:r>
            <a:r>
              <a:rPr lang="en-GB" altLang="en-US" sz="2800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– </a:t>
            </a:r>
            <a:r>
              <a:rPr lang="en-GB" altLang="en-US" sz="2800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cs-CZ" altLang="en-US" sz="2800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GB" altLang="en-US" sz="2800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800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června</a:t>
            </a:r>
            <a:r>
              <a:rPr lang="en-GB" altLang="en-US" sz="2800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</a:p>
          <a:p>
            <a:pPr marL="514350" lvl="0" indent="-514350">
              <a:lnSpc>
                <a:spcPct val="150000"/>
              </a:lnSpc>
              <a:spcBef>
                <a:spcPts val="0"/>
              </a:spcBef>
              <a:spcAft>
                <a:spcPts val="2400"/>
              </a:spcAft>
              <a:buFont typeface="+mj-lt"/>
              <a:buAutoNum type="arabicPeriod"/>
            </a:pPr>
            <a:r>
              <a:rPr lang="cs-CZ" alt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Alokace</a:t>
            </a:r>
            <a:r>
              <a:rPr lang="en-GB" altLang="en-US" sz="2800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altLang="en-US" sz="2800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celá zbývající alokace podle jednotlivých priorit</a:t>
            </a:r>
            <a:endParaRPr lang="en-GB" altLang="en-US" sz="2800" b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50000"/>
              </a:lnSpc>
              <a:spcBef>
                <a:spcPts val="0"/>
              </a:spcBef>
              <a:spcAft>
                <a:spcPts val="2400"/>
              </a:spcAft>
              <a:buFont typeface="+mj-lt"/>
              <a:buAutoNum type="arabicPeriod"/>
            </a:pPr>
            <a:r>
              <a:rPr lang="cs-CZ" alt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Tematické zaměření</a:t>
            </a:r>
            <a:r>
              <a:rPr lang="en-GB" altLang="en-US" sz="2800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altLang="en-US" sz="2800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všechny priority </a:t>
            </a:r>
            <a:endParaRPr lang="en-GB" altLang="en-US" sz="2800" b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75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23528" y="2081594"/>
            <a:ext cx="8270576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514350" indent="-514350">
              <a:lnSpc>
                <a:spcPct val="150000"/>
              </a:lnSpc>
              <a:spcAft>
                <a:spcPts val="2400"/>
              </a:spcAft>
              <a:buFont typeface="+mj-lt"/>
              <a:buAutoNum type="arabicPeriod" startAt="4"/>
            </a:pPr>
            <a:r>
              <a:rPr lang="cs-CZ" alt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altLang="en-US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jednodušení</a:t>
            </a:r>
            <a:r>
              <a:rPr lang="en-GB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způsobilost</a:t>
            </a:r>
            <a:r>
              <a:rPr lang="en-GB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cs-CZ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fáze</a:t>
            </a:r>
            <a:r>
              <a:rPr lang="en-GB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cs-CZ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GB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jednotková cena</a:t>
            </a:r>
            <a:endParaRPr lang="en-GB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spcAft>
                <a:spcPts val="2400"/>
              </a:spcAft>
              <a:buFont typeface="+mj-lt"/>
              <a:buAutoNum type="arabicPeriod" startAt="4"/>
            </a:pPr>
            <a:r>
              <a:rPr lang="en-GB" altLang="en-US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</a:t>
            </a:r>
            <a:r>
              <a:rPr lang="cs-CZ" altLang="en-US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fické</a:t>
            </a:r>
            <a:r>
              <a:rPr lang="en-GB" altLang="en-US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pokrytí</a:t>
            </a:r>
            <a:r>
              <a:rPr lang="en-GB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nový požadavek</a:t>
            </a:r>
            <a:endParaRPr lang="en-GB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50000"/>
              </a:lnSpc>
              <a:spcAft>
                <a:spcPts val="2400"/>
              </a:spcAft>
              <a:buFont typeface="+mj-lt"/>
              <a:buAutoNum type="arabicPeriod" startAt="4"/>
            </a:pPr>
            <a:r>
              <a:rPr lang="cs-CZ" altLang="en-US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Důraz na období </a:t>
            </a:r>
            <a:r>
              <a:rPr lang="en-GB" altLang="en-US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2014-2020</a:t>
            </a:r>
            <a:r>
              <a:rPr lang="en-GB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výsledky projektů</a:t>
            </a:r>
            <a:endParaRPr lang="en-GB" altLang="en-US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50000"/>
              </a:lnSpc>
              <a:spcAft>
                <a:spcPts val="2400"/>
              </a:spcAft>
              <a:buFont typeface="+mj-lt"/>
              <a:buAutoNum type="arabicPeriod" startAt="4"/>
            </a:pPr>
            <a:r>
              <a:rPr lang="cs-CZ" altLang="en-US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Trvání projektu</a:t>
            </a:r>
            <a:r>
              <a:rPr lang="en-GB" altLang="en-US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zkrácení fáze </a:t>
            </a:r>
            <a:r>
              <a:rPr lang="en-GB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cs-CZ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endParaRPr lang="en-GB" altLang="en-US" sz="2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105786"/>
            <a:ext cx="1042233" cy="864096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1F497D"/>
                </a:solidFill>
              </a:rPr>
              <a:t>4. výzva - novinky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126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11560" y="3068960"/>
            <a:ext cx="8352928" cy="307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514350" indent="-5143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Termín</a:t>
            </a:r>
            <a:r>
              <a:rPr lang="en-GB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	</a:t>
            </a:r>
            <a:r>
              <a:rPr lang="cs-CZ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otevření</a:t>
            </a:r>
            <a:r>
              <a:rPr lang="en-GB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7</a:t>
            </a:r>
            <a:r>
              <a:rPr lang="cs-CZ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května</a:t>
            </a:r>
            <a:r>
              <a:rPr lang="en-GB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en-GB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alt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iOLF</a:t>
            </a:r>
            <a:r>
              <a:rPr lang="en-GB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zpřístupněn</a:t>
            </a:r>
            <a:r>
              <a:rPr lang="en-GB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alt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GB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cs-CZ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uzavření</a:t>
            </a:r>
            <a:r>
              <a:rPr lang="en-GB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22</a:t>
            </a:r>
            <a:r>
              <a:rPr lang="cs-CZ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června</a:t>
            </a:r>
            <a:r>
              <a:rPr lang="en-GB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2018 </a:t>
            </a:r>
            <a:r>
              <a:rPr lang="cs-CZ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12:00 </a:t>
            </a:r>
            <a:endParaRPr lang="en-GB" altLang="en-US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GB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cs-CZ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týdnů</a:t>
            </a:r>
            <a:r>
              <a:rPr lang="en-GB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kratší než u</a:t>
            </a:r>
            <a:r>
              <a:rPr lang="en-GB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cs-CZ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GB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výzvy</a:t>
            </a:r>
            <a:r>
              <a:rPr lang="en-GB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alt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cs-CZ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Balíček pro žadatele dostupný již od</a:t>
            </a:r>
            <a:r>
              <a:rPr lang="en-GB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dubna</a:t>
            </a:r>
            <a:endParaRPr lang="en-GB" altLang="en-US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cs-CZ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Schvalování předložených žádostí</a:t>
            </a:r>
            <a:r>
              <a:rPr lang="en-GB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alt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nejdříve konec 2018</a:t>
            </a:r>
            <a:endParaRPr lang="en-GB" altLang="en-US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117" y="1196752"/>
            <a:ext cx="1994649" cy="15137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460" y="3645024"/>
            <a:ext cx="902340" cy="73875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1F497D"/>
                </a:solidFill>
              </a:rPr>
              <a:t>1. </a:t>
            </a:r>
            <a:r>
              <a:rPr lang="cs-CZ" dirty="0" smtClean="0">
                <a:solidFill>
                  <a:srgbClr val="1F497D"/>
                </a:solidFill>
              </a:rPr>
              <a:t>Termín výzvy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91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cs-CZ" sz="26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Celý zbývající rozpočet programu </a:t>
            </a:r>
            <a:r>
              <a:rPr lang="en-US" sz="26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(74</a:t>
            </a:r>
            <a:r>
              <a:rPr lang="cs-CZ" sz="26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mil. Eur</a:t>
            </a:r>
            <a:r>
              <a:rPr lang="en-US" dirty="0" smtClean="0">
                <a:solidFill>
                  <a:prstClr val="black"/>
                </a:solidFill>
                <a:ea typeface="Arial" charset="0"/>
                <a:cs typeface="Arial" charset="0"/>
              </a:rPr>
              <a:t>)</a:t>
            </a:r>
            <a:endParaRPr lang="en-US" dirty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endParaRPr lang="en-US" dirty="0" smtClean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endParaRPr lang="en-US" dirty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endParaRPr lang="en-US" dirty="0" smtClean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endParaRPr lang="en-US" dirty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endParaRPr lang="en-US" dirty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endParaRPr lang="en-US" dirty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endParaRPr lang="en-US" dirty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endParaRPr lang="en-US" dirty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endParaRPr lang="en-US" sz="2000" b="0" i="1" dirty="0" smtClean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415" y="732580"/>
            <a:ext cx="854483" cy="12562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887" y="2060848"/>
            <a:ext cx="5868000" cy="419143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1F497D"/>
                </a:solidFill>
              </a:rPr>
              <a:t>2. </a:t>
            </a:r>
            <a:r>
              <a:rPr lang="cs-CZ" dirty="0" smtClean="0">
                <a:solidFill>
                  <a:srgbClr val="1F497D"/>
                </a:solidFill>
              </a:rPr>
              <a:t>Rozpočet výzvy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070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/>
          </p:cNvSpPr>
          <p:nvPr/>
        </p:nvSpPr>
        <p:spPr>
          <a:xfrm>
            <a:off x="899592" y="987024"/>
            <a:ext cx="7848872" cy="48245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endParaRPr lang="en-GB" sz="2800" b="0" dirty="0" smtClean="0">
              <a:solidFill>
                <a:schemeClr val="tx1"/>
              </a:solidFill>
            </a:endParaRPr>
          </a:p>
          <a:p>
            <a:endParaRPr lang="en-GB" sz="2800" b="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cs-CZ" sz="2800" b="0" dirty="0" smtClean="0">
                <a:solidFill>
                  <a:schemeClr val="tx1"/>
                </a:solidFill>
              </a:rPr>
              <a:t>Dostupný rozpočet podle priorit nehraje roli při hodnocení</a:t>
            </a:r>
            <a:endParaRPr lang="en-GB" sz="2800" b="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2800" b="0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cs-CZ" sz="2800" b="0" dirty="0" smtClean="0">
                <a:solidFill>
                  <a:schemeClr val="tx1"/>
                </a:solidFill>
              </a:rPr>
              <a:t>Přesun financí mezi prioritami možný po rozhodnutí Monitorovacího výboru</a:t>
            </a:r>
            <a:endParaRPr lang="en-GB" sz="2800" b="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2800" b="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cs-CZ" sz="2800" dirty="0" smtClean="0">
                <a:solidFill>
                  <a:schemeClr val="tx1"/>
                </a:solidFill>
              </a:rPr>
              <a:t>Pouze kvalita se počítá</a:t>
            </a:r>
            <a:r>
              <a:rPr lang="en-GB" sz="2800" dirty="0" smtClean="0">
                <a:solidFill>
                  <a:schemeClr val="tx1"/>
                </a:solidFill>
              </a:rPr>
              <a:t>!</a:t>
            </a:r>
            <a:endParaRPr lang="en-GB" sz="2800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2800" b="0" dirty="0" smtClean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869160"/>
            <a:ext cx="1730933" cy="151251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1F497D"/>
                </a:solidFill>
              </a:rPr>
              <a:t>2. </a:t>
            </a:r>
            <a:r>
              <a:rPr lang="cs-CZ" dirty="0" smtClean="0">
                <a:solidFill>
                  <a:srgbClr val="1F497D"/>
                </a:solidFill>
              </a:rPr>
              <a:t>Dostupný rozpočet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158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3. </a:t>
            </a:r>
            <a:r>
              <a:rPr lang="cs-CZ" altLang="en-US" dirty="0" smtClean="0"/>
              <a:t>Tematická koncentrace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schemeClr val="tx1"/>
                </a:solidFill>
              </a:rPr>
              <a:t>Všechny investiční priority otevřeny</a:t>
            </a:r>
            <a:endParaRPr lang="en-GB" sz="2800" dirty="0">
              <a:solidFill>
                <a:schemeClr val="tx1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613711" y="2060848"/>
            <a:ext cx="5894351" cy="4356000"/>
            <a:chOff x="5074581" y="2961418"/>
            <a:chExt cx="3600300" cy="2519670"/>
          </a:xfrm>
        </p:grpSpPr>
        <p:pic>
          <p:nvPicPr>
            <p:cNvPr id="7" name="Picture 6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4781" y="4221417"/>
              <a:ext cx="1800100" cy="1259456"/>
            </a:xfrm>
            <a:prstGeom prst="rect">
              <a:avLst/>
            </a:prstGeom>
          </p:spPr>
        </p:pic>
        <p:pic>
          <p:nvPicPr>
            <p:cNvPr id="8" name="Picture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4681" y="2961418"/>
              <a:ext cx="1800200" cy="1260000"/>
            </a:xfrm>
            <a:prstGeom prst="rect">
              <a:avLst/>
            </a:prstGeom>
          </p:spPr>
        </p:pic>
        <p:pic>
          <p:nvPicPr>
            <p:cNvPr id="9" name="Picture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4881" y="2961963"/>
              <a:ext cx="1800000" cy="1260000"/>
            </a:xfrm>
            <a:prstGeom prst="rect">
              <a:avLst/>
            </a:prstGeom>
          </p:spPr>
        </p:pic>
        <p:pic>
          <p:nvPicPr>
            <p:cNvPr id="10" name="Picture 9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4581" y="4221417"/>
              <a:ext cx="1800200" cy="12596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185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3. </a:t>
            </a:r>
            <a:r>
              <a:rPr lang="cs-CZ" altLang="en-US" dirty="0" smtClean="0"/>
              <a:t>Tematická koncentrace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5536" y="1196752"/>
            <a:ext cx="8207375" cy="5183187"/>
          </a:xfrm>
        </p:spPr>
        <p:txBody>
          <a:bodyPr>
            <a:noAutofit/>
          </a:bodyPr>
          <a:lstStyle/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600" b="0" dirty="0" smtClean="0">
                <a:solidFill>
                  <a:schemeClr val="tx1"/>
                </a:solidFill>
              </a:rPr>
              <a:t>184 </a:t>
            </a:r>
            <a:r>
              <a:rPr lang="cs-CZ" sz="2600" b="0" dirty="0" smtClean="0">
                <a:solidFill>
                  <a:schemeClr val="tx1"/>
                </a:solidFill>
              </a:rPr>
              <a:t>schválených projektů</a:t>
            </a:r>
            <a:r>
              <a:rPr lang="en-GB" sz="2600" b="0" dirty="0" smtClean="0">
                <a:solidFill>
                  <a:schemeClr val="tx1"/>
                </a:solidFill>
              </a:rPr>
              <a:t>/ </a:t>
            </a:r>
            <a:r>
              <a:rPr lang="cs-CZ" sz="2600" b="0" dirty="0" smtClean="0">
                <a:solidFill>
                  <a:schemeClr val="tx1"/>
                </a:solidFill>
              </a:rPr>
              <a:t>často opakovaná témata</a:t>
            </a:r>
            <a:endParaRPr lang="en-GB" sz="2600" b="0" dirty="0" smtClean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GB" sz="2600" b="0" dirty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GB" sz="2600" b="0" dirty="0" smtClean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GB" sz="2600" b="0" dirty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GB" sz="2600" b="0" dirty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GB" sz="2600" b="0" dirty="0" smtClean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2600" b="0" dirty="0">
                <a:solidFill>
                  <a:schemeClr val="tx1"/>
                </a:solidFill>
              </a:rPr>
              <a:t>	</a:t>
            </a:r>
            <a:r>
              <a:rPr lang="cs-CZ" sz="2600" dirty="0" smtClean="0">
                <a:solidFill>
                  <a:schemeClr val="tx1"/>
                </a:solidFill>
              </a:rPr>
              <a:t>Má Váš projekt přidanou hodnotu</a:t>
            </a:r>
            <a:r>
              <a:rPr lang="en-GB" sz="2600" dirty="0" smtClean="0">
                <a:solidFill>
                  <a:schemeClr val="tx1"/>
                </a:solidFill>
              </a:rPr>
              <a:t>?</a:t>
            </a:r>
            <a:endParaRPr lang="en-GB" sz="2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755576" y="5452131"/>
            <a:ext cx="485775" cy="428274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077047"/>
              </p:ext>
            </p:extLst>
          </p:nvPr>
        </p:nvGraphicFramePr>
        <p:xfrm>
          <a:off x="668936" y="1739322"/>
          <a:ext cx="7444811" cy="338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5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9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24049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cs-CZ" sz="2000" b="1" noProof="0" dirty="0" smtClean="0">
                          <a:solidFill>
                            <a:schemeClr val="bg1"/>
                          </a:solidFill>
                        </a:rPr>
                        <a:t>Řízení/správa</a:t>
                      </a:r>
                      <a:r>
                        <a:rPr lang="en-GB" sz="2000" b="1" noProof="0" dirty="0" smtClean="0">
                          <a:solidFill>
                            <a:schemeClr val="bg1"/>
                          </a:solidFill>
                        </a:rPr>
                        <a:t> RIS3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cs-CZ" sz="2000" b="1" noProof="0" dirty="0" smtClean="0">
                          <a:solidFill>
                            <a:schemeClr val="bg1"/>
                          </a:solidFill>
                        </a:rPr>
                        <a:t>Klastry</a:t>
                      </a:r>
                      <a:r>
                        <a:rPr lang="en-GB" sz="2000" b="1" noProof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2000" b="1" noProof="0" dirty="0" smtClean="0">
                          <a:solidFill>
                            <a:schemeClr val="bg1"/>
                          </a:solidFill>
                        </a:rPr>
                        <a:t>v rámci</a:t>
                      </a:r>
                      <a:r>
                        <a:rPr lang="en-GB" sz="2000" b="1" baseline="0" noProof="0" dirty="0" smtClean="0">
                          <a:solidFill>
                            <a:schemeClr val="bg1"/>
                          </a:solidFill>
                        </a:rPr>
                        <a:t> RIS3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cs-CZ" sz="2000" b="1" baseline="0" noProof="0" dirty="0" smtClean="0">
                          <a:solidFill>
                            <a:schemeClr val="bg1"/>
                          </a:solidFill>
                        </a:rPr>
                        <a:t>Inovace v oblasti zdraví</a:t>
                      </a:r>
                      <a:endParaRPr lang="en-GB" sz="2000" b="1" baseline="0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2000" b="1" baseline="0" noProof="0" dirty="0" smtClean="0">
                          <a:solidFill>
                            <a:schemeClr val="bg1"/>
                          </a:solidFill>
                        </a:rPr>
                        <a:t>I</a:t>
                      </a:r>
                      <a:r>
                        <a:rPr lang="cs-CZ" sz="2000" b="1" baseline="0" noProof="0" dirty="0" smtClean="0">
                          <a:solidFill>
                            <a:schemeClr val="bg1"/>
                          </a:solidFill>
                        </a:rPr>
                        <a:t>novace v oblasti</a:t>
                      </a:r>
                      <a:r>
                        <a:rPr lang="en-GB" sz="2000" b="1" baseline="0" noProof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2000" b="1" baseline="0" noProof="0" dirty="0" smtClean="0">
                          <a:solidFill>
                            <a:schemeClr val="bg1"/>
                          </a:solidFill>
                        </a:rPr>
                        <a:t>potravin</a:t>
                      </a:r>
                      <a:endParaRPr lang="en-GB" sz="20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cs-CZ" sz="2000" b="1" noProof="0" dirty="0" smtClean="0">
                          <a:solidFill>
                            <a:schemeClr val="bg1"/>
                          </a:solidFill>
                        </a:rPr>
                        <a:t>Internacionalizace MSP</a:t>
                      </a:r>
                      <a:endParaRPr lang="en-GB" sz="2000" b="1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cs-CZ" sz="2000" b="1" noProof="0" dirty="0" smtClean="0">
                          <a:solidFill>
                            <a:schemeClr val="bg1"/>
                          </a:solidFill>
                        </a:rPr>
                        <a:t>Podnikání</a:t>
                      </a:r>
                      <a:endParaRPr lang="en-GB" sz="20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B8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032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2000" b="1" noProof="0" dirty="0" smtClean="0">
                          <a:solidFill>
                            <a:schemeClr val="bg1"/>
                          </a:solidFill>
                        </a:rPr>
                        <a:t>Oběhové hospodářství</a:t>
                      </a:r>
                      <a:endParaRPr lang="en-GB" sz="2000" b="1" noProof="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C22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2000" b="1" noProof="0" dirty="0" smtClean="0">
                          <a:solidFill>
                            <a:schemeClr val="bg1"/>
                          </a:solidFill>
                        </a:rPr>
                        <a:t>Městská mobilita</a:t>
                      </a:r>
                      <a:endParaRPr lang="en-GB" sz="2000" b="1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2000" b="1" noProof="0" dirty="0" smtClean="0">
                          <a:solidFill>
                            <a:schemeClr val="bg1"/>
                          </a:solidFill>
                        </a:rPr>
                        <a:t>Energetická účinnost budov</a:t>
                      </a:r>
                      <a:endParaRPr lang="en-GB" sz="2000" b="1" noProof="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99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57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3. </a:t>
            </a:r>
            <a:r>
              <a:rPr lang="cs-CZ" altLang="en-US" dirty="0"/>
              <a:t>Tematická koncentrace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600" b="0" dirty="0" smtClean="0">
                <a:solidFill>
                  <a:schemeClr val="tx1"/>
                </a:solidFill>
              </a:rPr>
              <a:t>Málo zastoupená témata</a:t>
            </a:r>
            <a:endParaRPr lang="en-GB" sz="2600" b="0" dirty="0" smtClean="0">
              <a:solidFill>
                <a:schemeClr val="tx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228918" y="2060848"/>
            <a:ext cx="6663937" cy="4198764"/>
            <a:chOff x="1169363" y="2496917"/>
            <a:chExt cx="6554751" cy="434394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390" y="2496917"/>
              <a:ext cx="3327796" cy="2218531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363" y="2679052"/>
              <a:ext cx="3210027" cy="227070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9492" y="4706256"/>
              <a:ext cx="3288687" cy="212658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274054" y="4254545"/>
              <a:ext cx="2912502" cy="4776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2400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Kvalita vody</a:t>
              </a:r>
              <a:endParaRPr lang="en-GB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484081" y="4153457"/>
              <a:ext cx="3240033" cy="4776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2400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Obnovitelná energie</a:t>
              </a:r>
              <a:endParaRPr lang="en-GB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423921" y="5981135"/>
              <a:ext cx="3559830" cy="8597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2400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Odpadové hospodářství</a:t>
              </a:r>
              <a:endParaRPr lang="en-GB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384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C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 page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MAGE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BLOCK page 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BLANCK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Interreg-Europe_Template_FINAL</Template>
  <TotalTime>2209</TotalTime>
  <Words>520</Words>
  <Application>Microsoft Office PowerPoint</Application>
  <PresentationFormat>Předvádění na obrazovce (4:3)</PresentationFormat>
  <Paragraphs>128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5</vt:i4>
      </vt:variant>
      <vt:variant>
        <vt:lpstr>Nadpisy snímků</vt:lpstr>
      </vt:variant>
      <vt:variant>
        <vt:i4>17</vt:i4>
      </vt:variant>
    </vt:vector>
  </HeadingPairs>
  <TitlesOfParts>
    <vt:vector size="28" baseType="lpstr">
      <vt:lpstr>Arial</vt:lpstr>
      <vt:lpstr>Calibri</vt:lpstr>
      <vt:lpstr>Courier New</vt:lpstr>
      <vt:lpstr>Times New Roman</vt:lpstr>
      <vt:lpstr>Webdings</vt:lpstr>
      <vt:lpstr>Wingdings</vt:lpstr>
      <vt:lpstr>BASIC</vt:lpstr>
      <vt:lpstr>CONTENT page</vt:lpstr>
      <vt:lpstr>IMAGE</vt:lpstr>
      <vt:lpstr>BLOCK page </vt:lpstr>
      <vt:lpstr>BLANCK</vt:lpstr>
      <vt:lpstr>4. výzva</vt:lpstr>
      <vt:lpstr>4. výzva – základní charakteristika</vt:lpstr>
      <vt:lpstr>4. výzva - novinky</vt:lpstr>
      <vt:lpstr>1. Termín výzvy</vt:lpstr>
      <vt:lpstr>2. Rozpočet výzvy</vt:lpstr>
      <vt:lpstr>2. Dostupný rozpočet</vt:lpstr>
      <vt:lpstr>3. Tematická koncentrace</vt:lpstr>
      <vt:lpstr>3. Tematická koncentrace</vt:lpstr>
      <vt:lpstr>3. Tematická koncentrace</vt:lpstr>
      <vt:lpstr>4. Zjednodušení</vt:lpstr>
      <vt:lpstr>4. Zjednodušení</vt:lpstr>
      <vt:lpstr>5. Geografické pokrytí</vt:lpstr>
      <vt:lpstr>5. Geografické pokrytí</vt:lpstr>
      <vt:lpstr>5. Geografické pokrytí</vt:lpstr>
      <vt:lpstr>6. Vliv na období 2014-2020</vt:lpstr>
      <vt:lpstr>7. Trvání projektu</vt:lpstr>
      <vt:lpstr> Otázky? 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Irma Astrauskaite</dc:creator>
  <cp:lastModifiedBy>Lukeš Pavel</cp:lastModifiedBy>
  <cp:revision>210</cp:revision>
  <cp:lastPrinted>2018-03-21T12:46:28Z</cp:lastPrinted>
  <dcterms:created xsi:type="dcterms:W3CDTF">2015-05-28T10:02:20Z</dcterms:created>
  <dcterms:modified xsi:type="dcterms:W3CDTF">2018-04-06T10:40:47Z</dcterms:modified>
</cp:coreProperties>
</file>