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  <p:sldMasterId id="2147483705" r:id="rId6"/>
    <p:sldMasterId id="2147483715" r:id="rId7"/>
  </p:sldMasterIdLst>
  <p:notesMasterIdLst>
    <p:notesMasterId r:id="rId43"/>
  </p:notesMasterIdLst>
  <p:handoutMasterIdLst>
    <p:handoutMasterId r:id="rId44"/>
  </p:handoutMasterIdLst>
  <p:sldIdLst>
    <p:sldId id="452" r:id="rId8"/>
    <p:sldId id="470" r:id="rId9"/>
    <p:sldId id="442" r:id="rId10"/>
    <p:sldId id="457" r:id="rId11"/>
    <p:sldId id="459" r:id="rId12"/>
    <p:sldId id="443" r:id="rId13"/>
    <p:sldId id="461" r:id="rId14"/>
    <p:sldId id="462" r:id="rId15"/>
    <p:sldId id="465" r:id="rId16"/>
    <p:sldId id="444" r:id="rId17"/>
    <p:sldId id="440" r:id="rId18"/>
    <p:sldId id="472" r:id="rId19"/>
    <p:sldId id="473" r:id="rId20"/>
    <p:sldId id="474" r:id="rId21"/>
    <p:sldId id="453" r:id="rId22"/>
    <p:sldId id="454" r:id="rId23"/>
    <p:sldId id="455" r:id="rId24"/>
    <p:sldId id="456" r:id="rId25"/>
    <p:sldId id="448" r:id="rId26"/>
    <p:sldId id="401" r:id="rId27"/>
    <p:sldId id="412" r:id="rId28"/>
    <p:sldId id="403" r:id="rId29"/>
    <p:sldId id="411" r:id="rId30"/>
    <p:sldId id="402" r:id="rId31"/>
    <p:sldId id="400" r:id="rId32"/>
    <p:sldId id="408" r:id="rId33"/>
    <p:sldId id="414" r:id="rId34"/>
    <p:sldId id="405" r:id="rId35"/>
    <p:sldId id="413" r:id="rId36"/>
    <p:sldId id="404" r:id="rId37"/>
    <p:sldId id="432" r:id="rId38"/>
    <p:sldId id="437" r:id="rId39"/>
    <p:sldId id="438" r:id="rId40"/>
    <p:sldId id="441" r:id="rId41"/>
    <p:sldId id="471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ASCHIO ESPOSITO" initials="NME" lastIdx="4" clrIdx="0">
    <p:extLst>
      <p:ext uri="{19B8F6BF-5375-455C-9EA6-DF929625EA0E}">
        <p15:presenceInfo xmlns:p15="http://schemas.microsoft.com/office/powerpoint/2012/main" userId="S-1-5-21-2190260880-2714743682-1240988206-1647" providerId="AD"/>
      </p:ext>
    </p:extLst>
  </p:cmAuthor>
  <p:cmAuthor id="2" name="Verena PRIEM" initials="VP" lastIdx="10" clrIdx="1">
    <p:extLst>
      <p:ext uri="{19B8F6BF-5375-455C-9EA6-DF929625EA0E}">
        <p15:presenceInfo xmlns:p15="http://schemas.microsoft.com/office/powerpoint/2012/main" userId="S-1-5-21-2190260880-2714743682-1240988206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960"/>
    <a:srgbClr val="21B7CF"/>
    <a:srgbClr val="98C222"/>
    <a:srgbClr val="FDC609"/>
    <a:srgbClr val="FABC35"/>
    <a:srgbClr val="1F497D"/>
    <a:srgbClr val="003399"/>
    <a:srgbClr val="EC6707"/>
    <a:srgbClr val="9FAEE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 autoAdjust="0"/>
    <p:restoredTop sz="84470" autoAdjust="0"/>
  </p:normalViewPr>
  <p:slideViewPr>
    <p:cSldViewPr>
      <p:cViewPr varScale="1">
        <p:scale>
          <a:sx n="111" d="100"/>
          <a:sy n="111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7A9911DA-1C5B-4DF4-8F81-40769A6A07C0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7E302A4C-135D-4FEA-9EC1-DD630E87C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5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85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55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70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7" y="1368005"/>
            <a:ext cx="8207375" cy="51831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7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3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433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5"/>
            <a:ext cx="8229600" cy="634084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94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553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6" y="11967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1205810"/>
            <a:ext cx="5111751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6" y="2492899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7486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431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7040701"/>
          </a:xfrm>
          <a:prstGeom prst="rect">
            <a:avLst/>
          </a:prstGeom>
          <a:solidFill>
            <a:srgbClr val="0A3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1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5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Interregeurope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solidFill>
                    <a:prstClr val="black"/>
                  </a:solidFill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solidFill>
                  <a:prstClr val="black"/>
                </a:solidFill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21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0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7"/>
          <a:ext cx="9144000" cy="3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5" y="173699"/>
            <a:ext cx="571319" cy="6630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300" y="6528642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>
                <a:solidFill>
                  <a:prstClr val="black"/>
                </a:solidFill>
              </a:rPr>
              <a:pPr/>
              <a:t>‹#›</a:t>
            </a:fld>
            <a:endParaRPr lang="en-GB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prstClr val="black">
                    <a:lumMod val="65000"/>
                    <a:lumOff val="35000"/>
                  </a:prstClr>
                </a:solidFill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prstClr val="black">
                  <a:lumMod val="65000"/>
                  <a:lumOff val="35000"/>
                </a:prstClr>
              </a:solidFill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9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pora-podnikani/oppik/http:/www.mpo.cz/" TargetMode="External"/><Relationship Id="rId2" Type="http://schemas.openxmlformats.org/officeDocument/2006/relationships/hyperlink" Target="http://www.dotaceeu.cz/cs/Fondy-EU/2014-2020/Operacni-programy/OP-INTERREG-EUROP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dotaceeu.cz/irop" TargetMode="External"/><Relationship Id="rId5" Type="http://schemas.openxmlformats.org/officeDocument/2006/relationships/hyperlink" Target="http://www.esfcr.cz/" TargetMode="External"/><Relationship Id="rId4" Type="http://schemas.openxmlformats.org/officeDocument/2006/relationships/hyperlink" Target="http://www.msmt.cz/strukturalni-fondy/op-vv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hyperlink" Target="http://www.interregeurope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46" y="3040751"/>
            <a:ext cx="7772400" cy="794519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Příprava žádosti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272337" cy="216000"/>
          </a:xfrm>
        </p:spPr>
        <p:txBody>
          <a:bodyPr/>
          <a:lstStyle/>
          <a:p>
            <a:r>
              <a:rPr lang="cs-CZ" dirty="0" smtClean="0"/>
              <a:t>Pavel Lukeš</a:t>
            </a:r>
            <a:endParaRPr lang="en-GB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933578" y="5157216"/>
            <a:ext cx="7272337" cy="216000"/>
          </a:xfrm>
        </p:spPr>
        <p:txBody>
          <a:bodyPr/>
          <a:lstStyle/>
          <a:p>
            <a:r>
              <a:rPr lang="cs-CZ" dirty="0" smtClean="0"/>
              <a:t>Ministerstvo pro místní rozvoj</a:t>
            </a:r>
            <a:endParaRPr lang="en-GB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33578" y="5589264"/>
            <a:ext cx="7272337" cy="216000"/>
          </a:xfrm>
        </p:spPr>
        <p:txBody>
          <a:bodyPr/>
          <a:lstStyle/>
          <a:p>
            <a:r>
              <a:rPr lang="cs-CZ" dirty="0" smtClean="0"/>
              <a:t>Pavel.lukes@mmr.cz</a:t>
            </a:r>
            <a:endParaRPr lang="en-GB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cs-CZ" dirty="0" smtClean="0">
                <a:sym typeface="Webdings" panose="05030102010509060703" pitchFamily="18" charset="2"/>
              </a:rPr>
              <a:t>10.4. 2018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/>
              <a:t>Praha</a:t>
            </a:r>
            <a:endParaRPr lang="fr-FR" dirty="0"/>
          </a:p>
        </p:txBody>
      </p:sp>
      <p:pic>
        <p:nvPicPr>
          <p:cNvPr id="7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27851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9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vyvarovat nejčastějším chybám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 na kritéria způsobilosti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654" y="1703231"/>
            <a:ext cx="8507288" cy="30219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Jediné „Ne“ = konec celého projektu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GB" dirty="0" smtClean="0">
                <a:latin typeface="+mj-lt"/>
              </a:rPr>
              <a:t>  </a:t>
            </a:r>
            <a:r>
              <a:rPr lang="cs-CZ" dirty="0" smtClean="0">
                <a:latin typeface="+mj-lt"/>
              </a:rPr>
              <a:t>žádné další hodnocení</a:t>
            </a: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Vysoká míra nezpůsobilosti </a:t>
            </a:r>
            <a:r>
              <a:rPr lang="en-GB" dirty="0" smtClean="0">
                <a:latin typeface="+mj-lt"/>
              </a:rPr>
              <a:t>(28.6%)</a:t>
            </a:r>
          </a:p>
          <a:p>
            <a:pPr lvl="1"/>
            <a:r>
              <a:rPr lang="cs-CZ" dirty="0" smtClean="0">
                <a:latin typeface="+mj-lt"/>
              </a:rPr>
              <a:t>Hlavní důvody nezpůsobilosti</a:t>
            </a:r>
            <a:r>
              <a:rPr lang="en-GB" dirty="0" smtClean="0">
                <a:latin typeface="+mj-lt"/>
              </a:rPr>
              <a:t>: </a:t>
            </a:r>
            <a:r>
              <a:rPr lang="cs-CZ" dirty="0" smtClean="0">
                <a:latin typeface="+mj-lt"/>
              </a:rPr>
              <a:t>povinné přílohy</a:t>
            </a:r>
            <a:endParaRPr lang="en-GB" dirty="0" smtClean="0">
              <a:latin typeface="+mj-lt"/>
            </a:endParaRPr>
          </a:p>
          <a:p>
            <a:pPr marL="1714457" lvl="3" indent="-34289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Letters of support</a:t>
            </a:r>
          </a:p>
          <a:p>
            <a:pPr marL="1714457" lvl="3" indent="-34289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Partner declaration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380" y="5085184"/>
            <a:ext cx="8075240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-285744" defTabSz="914377">
              <a:spcAft>
                <a:spcPts val="600"/>
              </a:spcAft>
            </a:pPr>
            <a:r>
              <a:rPr lang="cs-CZ" sz="2400" dirty="0" smtClean="0">
                <a:solidFill>
                  <a:prstClr val="black"/>
                </a:solidFill>
              </a:rPr>
              <a:t>Ujistěte se, že všechny předkládané dokumenty jsou v pořádku.  </a:t>
            </a:r>
            <a:endParaRPr lang="lt-LT" sz="2400" dirty="0">
              <a:solidFill>
                <a:prstClr val="black"/>
              </a:solidFill>
            </a:endParaRPr>
          </a:p>
          <a:p>
            <a:pPr indent="-285744" defTabSz="914377">
              <a:spcAft>
                <a:spcPts val="600"/>
              </a:spcAft>
            </a:pPr>
            <a:r>
              <a:rPr lang="cs-CZ" sz="2400" dirty="0" smtClean="0">
                <a:solidFill>
                  <a:prstClr val="black"/>
                </a:solidFill>
              </a:rPr>
              <a:t>Nepřipravujete žádost na poslední chvíli</a:t>
            </a:r>
            <a:r>
              <a:rPr lang="en-GB" sz="2400" dirty="0" smtClean="0">
                <a:solidFill>
                  <a:prstClr val="black"/>
                </a:solidFill>
              </a:rPr>
              <a:t>!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1" y="1196752"/>
            <a:ext cx="3898776" cy="535443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endParaRPr lang="cs-CZ" sz="1600" b="0" dirty="0" smtClean="0"/>
          </a:p>
          <a:p>
            <a:pPr marL="285750" indent="-285750">
              <a:buFontTx/>
              <a:buChar char="-"/>
            </a:pPr>
            <a:r>
              <a:rPr lang="cs-CZ" sz="1600" b="0" dirty="0" smtClean="0"/>
              <a:t>v případě </a:t>
            </a:r>
            <a:r>
              <a:rPr lang="cs-CZ" sz="1600" dirty="0" smtClean="0"/>
              <a:t>neúčasti </a:t>
            </a:r>
            <a:r>
              <a:rPr lang="cs-CZ" sz="1600" b="0" dirty="0" smtClean="0"/>
              <a:t>v projektu subjektu, který je zodpovědný za dotčený politický nástroj je třeba, aby žadatel měl od dotčeného orgánu zodpovědného za politický nástroj podepsaný tzv.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</a:t>
            </a:r>
          </a:p>
          <a:p>
            <a:pPr marL="285750" indent="-285750">
              <a:buFontTx/>
              <a:buChar char="-"/>
            </a:pPr>
            <a:endParaRPr lang="cs-CZ" sz="1600" b="0" dirty="0"/>
          </a:p>
          <a:p>
            <a:pPr marL="285750" indent="-285750">
              <a:buFontTx/>
              <a:buChar char="-"/>
            </a:pPr>
            <a:r>
              <a:rPr lang="cs-CZ" sz="1600" b="0" dirty="0"/>
              <a:t>v</a:t>
            </a:r>
            <a:r>
              <a:rPr lang="cs-CZ" sz="1600" b="0" dirty="0" smtClean="0"/>
              <a:t> případě, že </a:t>
            </a:r>
            <a:r>
              <a:rPr lang="cs-CZ" sz="1600" b="0" dirty="0" err="1" smtClean="0"/>
              <a:t>Letter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of</a:t>
            </a:r>
            <a:r>
              <a:rPr lang="cs-CZ" sz="1600" b="0" dirty="0" smtClean="0"/>
              <a:t> Support bude chybět u jednoho partnera nebo nebude řádně vyplněn bude </a:t>
            </a:r>
            <a:r>
              <a:rPr lang="cs-CZ" sz="1600" dirty="0" smtClean="0"/>
              <a:t>celý projekt </a:t>
            </a:r>
            <a:r>
              <a:rPr lang="cs-CZ" sz="1600" b="0" dirty="0" smtClean="0"/>
              <a:t>prohlášen za nezpůsobilý</a:t>
            </a:r>
          </a:p>
          <a:p>
            <a:pPr marL="285750" indent="-285750">
              <a:buFontTx/>
              <a:buChar char="-"/>
            </a:pPr>
            <a:endParaRPr lang="cs-CZ" sz="1600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994075"/>
            <a:ext cx="4788023" cy="53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90" y="260648"/>
            <a:ext cx="8229600" cy="562074"/>
          </a:xfrm>
        </p:spPr>
        <p:txBody>
          <a:bodyPr/>
          <a:lstStyle/>
          <a:p>
            <a:r>
              <a:rPr lang="cs-CZ" sz="3600" dirty="0" err="1" smtClean="0"/>
              <a:t>Letter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Support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7" y="5958084"/>
            <a:ext cx="77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Mohou Vám podepsat </a:t>
            </a:r>
            <a:r>
              <a:rPr lang="cs-CZ" sz="1600" dirty="0" err="1" smtClean="0"/>
              <a:t>Letter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Support za svůj operační program</a:t>
            </a:r>
          </a:p>
          <a:p>
            <a:r>
              <a:rPr lang="cs-CZ" sz="1600" dirty="0" smtClean="0"/>
              <a:t>Všechny kontakty ke </a:t>
            </a:r>
            <a:r>
              <a:rPr lang="cs-CZ" sz="1600" dirty="0"/>
              <a:t>stažení zde: </a:t>
            </a:r>
            <a:r>
              <a:rPr lang="cs-CZ" sz="1400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cs-CZ" sz="1400" dirty="0" smtClean="0">
                <a:solidFill>
                  <a:srgbClr val="00B0F0"/>
                </a:solidFill>
                <a:hlinkClick r:id="rId2"/>
              </a:rPr>
              <a:t>www.dotaceeu.cz/cs/Fondy-EU/2014-2020/Operacni-programy/OP-INTERREG-EUROPE</a:t>
            </a:r>
            <a:r>
              <a:rPr lang="cs-CZ" sz="1400" dirty="0" smtClean="0">
                <a:solidFill>
                  <a:srgbClr val="00B0F0"/>
                </a:solidFill>
              </a:rPr>
              <a:t>   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62145" y="908720"/>
          <a:ext cx="7992889" cy="492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5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Organisation</a:t>
                      </a:r>
                      <a:r>
                        <a:rPr lang="cs-CZ" sz="900" u="none" strike="noStrike" dirty="0">
                          <a:effectLst/>
                        </a:rPr>
                        <a:t> (</a:t>
                      </a:r>
                      <a:r>
                        <a:rPr lang="cs-CZ" sz="900" u="none" strike="noStrike" dirty="0" err="1">
                          <a:effectLst/>
                        </a:rPr>
                        <a:t>national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language</a:t>
                      </a:r>
                      <a:r>
                        <a:rPr lang="cs-CZ" sz="900" u="none" strike="noStrike" dirty="0">
                          <a:effectLst/>
                        </a:rPr>
                        <a:t>)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err="1">
                          <a:effectLst/>
                        </a:rPr>
                        <a:t>Name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of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Operational</a:t>
                      </a:r>
                      <a:r>
                        <a:rPr lang="cs-CZ" sz="900" u="none" strike="noStrike" dirty="0">
                          <a:effectLst/>
                        </a:rPr>
                        <a:t> Programme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TOs selected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Link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průmyslu a obchodu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Enterprises and Innovations for Competitiveness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1, 2, 3, 4, 7,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3"/>
                        </a:rPr>
                        <a:t>http://www.mpo.cz/cz/podpora-podnikani/oppik/http://www.mpo.cz/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školství, mládeže a tělovýchovy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Research, Development and Education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1, 9, 10, 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4"/>
                        </a:rPr>
                        <a:t>http://www.msmt.cz/strukturalni-fondy/op-vvv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1, part employment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OP Employment, priority axis 3 and 4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9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Ministerstvo práce a sociálních věcí</a:t>
                      </a:r>
                      <a:endParaRPr lang="pt-B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Employment, priority axis 1, part adaptibility and equal opportunities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8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>
                          <a:effectLst/>
                          <a:hlinkClick r:id="rId5"/>
                        </a:rPr>
                        <a:t>http://www.esfcr.cz</a:t>
                      </a:r>
                      <a:endParaRPr lang="cs-CZ" sz="9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dopravy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Transport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7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http://www.opd.cz/cz/odbor430MD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životního prostředí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OP Environment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4, 5, 6,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http://www.opzp.cz/o-programu/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Integrated Regional Operational Programme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2, 4, 5, 6, 7, 8, 9, 10, 11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sng" strike="noStrike" dirty="0">
                          <a:effectLst/>
                          <a:hlinkClick r:id="rId6"/>
                        </a:rPr>
                        <a:t>www.dotaceEU.cz/irop</a:t>
                      </a:r>
                      <a:endParaRPr lang="cs-CZ" sz="9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Magistrát hlavního města Prahy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 Prague - the Growth Pole of the Czech Republic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1, 4, 9, 10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http://www.prahafondy.eu/cz/budoucnost-2014/op-praha---pol-rustu-cr.html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5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Ministerstvo pro místní rozvoj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CBC CZ-PL</a:t>
                      </a:r>
                      <a:endParaRPr lang="cs-CZ" sz="900" b="1" i="0" u="none" strike="noStrike" dirty="0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5, 8, 10, 11</a:t>
                      </a:r>
                      <a:endParaRPr lang="cs-CZ" sz="900" b="1" i="0" u="none" strike="noStrike"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http://www.cz-pl.eu/</a:t>
                      </a:r>
                      <a:endParaRPr lang="cs-CZ" sz="9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345" marR="4345" marT="434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 podpisem </a:t>
            </a:r>
            <a:r>
              <a:rPr lang="cs-CZ" sz="2000" b="0" dirty="0" err="1" smtClean="0"/>
              <a:t>LoS</a:t>
            </a:r>
            <a:r>
              <a:rPr lang="cs-CZ" sz="2000" b="0" dirty="0" smtClean="0"/>
              <a:t> nečekejte na poslední chvílí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Oslovte subjekty odpovědné za daný politický nástroj (řídící orgány) min. 2-3 týdny před koncem výzvy </a:t>
            </a:r>
          </a:p>
          <a:p>
            <a:endParaRPr lang="cs-CZ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Subjektu zodpovědnému za daný politický nástroj zašlete: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Zaměření a cíle projektu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Vaší roli v projektu a výsledky, kterých plánujete dosáhnou</a:t>
            </a:r>
          </a:p>
          <a:p>
            <a:pPr marL="1085850" lvl="1" indent="-342900">
              <a:buFontTx/>
              <a:buChar char="-"/>
            </a:pPr>
            <a:r>
              <a:rPr lang="cs-CZ" sz="1600" dirty="0" smtClean="0"/>
              <a:t>Co, s výsledky uděláte po </a:t>
            </a:r>
            <a:r>
              <a:rPr lang="cs-CZ" sz="1600" dirty="0"/>
              <a:t>s</a:t>
            </a:r>
            <a:r>
              <a:rPr lang="cs-CZ" sz="1600" dirty="0" smtClean="0"/>
              <a:t>končení projektu (např. projekt v daném OP…)</a:t>
            </a:r>
          </a:p>
          <a:p>
            <a:pPr marL="1085850" lvl="1" indent="-342900">
              <a:buFontTx/>
              <a:buChar char="-"/>
            </a:pPr>
            <a:r>
              <a:rPr lang="cs-CZ" sz="1600" b="0" dirty="0" smtClean="0"/>
              <a:t>Kontakt na Vás </a:t>
            </a:r>
          </a:p>
          <a:p>
            <a:r>
              <a:rPr lang="cs-CZ" sz="2000" b="0" dirty="0" smtClean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 smtClean="0"/>
              <a:t>Údaje </a:t>
            </a:r>
            <a:r>
              <a:rPr lang="cs-CZ" sz="2000" b="0" dirty="0"/>
              <a:t>uvedené v </a:t>
            </a:r>
            <a:r>
              <a:rPr lang="cs-CZ" sz="2000" b="0" dirty="0" err="1"/>
              <a:t>LoS</a:t>
            </a:r>
            <a:r>
              <a:rPr lang="cs-CZ" sz="2000" b="0" dirty="0"/>
              <a:t> se musí shodovat s údaji uvedenými v  </a:t>
            </a:r>
            <a:r>
              <a:rPr lang="cs-CZ" sz="2000" b="0" dirty="0" smtClean="0"/>
              <a:t>    projektové žádosti!!!!!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80642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cs-CZ" altLang="en-US" dirty="0" smtClean="0"/>
              <a:t>Zkušenosti se strategickým hodnocením</a:t>
            </a:r>
            <a:endParaRPr lang="en-GB" altLang="en-US" dirty="0" smtClean="0"/>
          </a:p>
        </p:txBody>
      </p:sp>
      <p:sp>
        <p:nvSpPr>
          <p:cNvPr id="4096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/>
          </a:p>
          <a:p>
            <a:r>
              <a:rPr lang="cs-CZ" altLang="en-US" dirty="0" smtClean="0"/>
              <a:t>Obvyklé problémy spojené s řešeným tématem</a:t>
            </a:r>
          </a:p>
          <a:p>
            <a:endParaRPr lang="en-GB" altLang="en-US" dirty="0" smtClean="0"/>
          </a:p>
          <a:p>
            <a:pPr lvl="1"/>
            <a:r>
              <a:rPr lang="en-GB" altLang="en-US" dirty="0" smtClean="0"/>
              <a:t>Relevance </a:t>
            </a:r>
            <a:r>
              <a:rPr lang="cs-CZ" altLang="en-US" dirty="0" smtClean="0"/>
              <a:t>vybraného specifického cíle</a:t>
            </a:r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cs-CZ" altLang="en-US" dirty="0" smtClean="0"/>
              <a:t>Přesné zacílení na vybrané téma a jeho popis</a:t>
            </a:r>
            <a:r>
              <a:rPr lang="en-GB" altLang="en-US" dirty="0" smtClean="0"/>
              <a:t> </a:t>
            </a:r>
          </a:p>
          <a:p>
            <a:pPr lvl="1"/>
            <a:endParaRPr lang="en-GB" altLang="en-US" dirty="0" smtClean="0"/>
          </a:p>
          <a:p>
            <a:pPr lvl="1"/>
            <a:r>
              <a:rPr lang="en-GB" altLang="en-US" dirty="0" smtClean="0"/>
              <a:t>Relevance </a:t>
            </a:r>
            <a:r>
              <a:rPr lang="cs-CZ" altLang="en-US" dirty="0" smtClean="0"/>
              <a:t>vybraného politického nástroje a popis současného stavu / koherence zvoleného přístupu řešení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5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cs-CZ" altLang="en-US" dirty="0"/>
              <a:t>Zkušenosti se strategickým hodnocením</a:t>
            </a:r>
            <a:endParaRPr lang="en-GB" altLang="en-US" dirty="0" smtClean="0"/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cs-CZ" altLang="en-US" dirty="0"/>
              <a:t>Obvyklé problémy spojené s </a:t>
            </a:r>
            <a:r>
              <a:rPr lang="cs-CZ" altLang="en-US" dirty="0" smtClean="0"/>
              <a:t>vybraným politickým nástrojem</a:t>
            </a:r>
          </a:p>
          <a:p>
            <a:endParaRPr lang="hu-HU" altLang="en-US" dirty="0" smtClean="0"/>
          </a:p>
          <a:p>
            <a:pPr lvl="1"/>
            <a:r>
              <a:rPr lang="cs-CZ" altLang="en-US" dirty="0" smtClean="0"/>
              <a:t>Jasná definice a popis vybraného politického nástroje (být co nejkonkrétnější) </a:t>
            </a:r>
          </a:p>
          <a:p>
            <a:pPr marL="457200" lvl="1" indent="0">
              <a:buNone/>
            </a:pPr>
            <a:endParaRPr lang="en-GB" altLang="en-US" dirty="0" smtClean="0"/>
          </a:p>
          <a:p>
            <a:pPr lvl="1"/>
            <a:r>
              <a:rPr lang="cs-CZ" altLang="en-US" dirty="0" smtClean="0"/>
              <a:t>V případě strukturálních fondů</a:t>
            </a:r>
            <a:r>
              <a:rPr lang="en-GB" altLang="en-US" dirty="0" smtClean="0"/>
              <a:t>: </a:t>
            </a:r>
            <a:r>
              <a:rPr lang="cs-CZ" altLang="en-US" dirty="0" smtClean="0"/>
              <a:t>pouze Operační programy</a:t>
            </a:r>
            <a:r>
              <a:rPr lang="en-GB" altLang="en-US" dirty="0" smtClean="0"/>
              <a:t>/ </a:t>
            </a:r>
            <a:r>
              <a:rPr lang="cs-CZ" altLang="en-US" dirty="0" smtClean="0"/>
              <a:t>programy </a:t>
            </a:r>
            <a:r>
              <a:rPr lang="cs-CZ" altLang="en-US" dirty="0" err="1" smtClean="0"/>
              <a:t>Interreg</a:t>
            </a:r>
            <a:r>
              <a:rPr lang="cs-CZ" altLang="en-US" dirty="0" smtClean="0"/>
              <a:t> jsou možné</a:t>
            </a:r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r>
              <a:rPr lang="en-GB" altLang="en-US" dirty="0" smtClean="0"/>
              <a:t>Relevance </a:t>
            </a:r>
            <a:r>
              <a:rPr lang="cs-CZ" altLang="en-US" dirty="0" smtClean="0"/>
              <a:t>vybraného politického nástroje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cs-CZ" altLang="en-US" dirty="0"/>
              <a:t>Zkušenosti se strategickým hodnocením</a:t>
            </a:r>
            <a:endParaRPr lang="en-GB" altLang="en-US" dirty="0" smtClean="0"/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endParaRPr lang="en-GB" altLang="en-US" dirty="0" smtClean="0"/>
          </a:p>
          <a:p>
            <a:pPr>
              <a:spcAft>
                <a:spcPts val="600"/>
              </a:spcAft>
            </a:pPr>
            <a:r>
              <a:rPr lang="cs-CZ" altLang="en-US" dirty="0" smtClean="0"/>
              <a:t>Obvyklé problémy spojené s relevancí partnerů</a:t>
            </a:r>
            <a:endParaRPr lang="en-GB" altLang="en-US" dirty="0" smtClean="0"/>
          </a:p>
          <a:p>
            <a:pPr lvl="2">
              <a:spcAft>
                <a:spcPts val="1800"/>
              </a:spcAft>
            </a:pPr>
            <a:r>
              <a:rPr lang="cs-CZ" altLang="en-US" b="1" dirty="0" smtClean="0"/>
              <a:t>Politická relevance </a:t>
            </a:r>
            <a:r>
              <a:rPr lang="en-GB" altLang="en-US" dirty="0" smtClean="0"/>
              <a:t>= </a:t>
            </a:r>
            <a:r>
              <a:rPr lang="cs-CZ" altLang="en-US" dirty="0" smtClean="0"/>
              <a:t>vazba partnera na instituci, která má zodpovědnost za řešenou oblast / politický nástroj a schopnost směřování v dané oblasti / politickém nástroji ovlivnit </a:t>
            </a:r>
          </a:p>
          <a:p>
            <a:pPr lvl="2">
              <a:spcAft>
                <a:spcPts val="1800"/>
              </a:spcAft>
            </a:pPr>
            <a:r>
              <a:rPr lang="cs-CZ" altLang="en-US" dirty="0" smtClean="0"/>
              <a:t>Základní bod kvality partnerství </a:t>
            </a:r>
            <a:r>
              <a:rPr lang="en-GB" altLang="en-US" dirty="0" smtClean="0"/>
              <a:t>(</a:t>
            </a:r>
            <a:r>
              <a:rPr lang="cs-CZ" altLang="en-US" dirty="0" smtClean="0"/>
              <a:t>otázka v části B.2 projektové žádosti)</a:t>
            </a:r>
          </a:p>
          <a:p>
            <a:pPr lvl="2">
              <a:spcAft>
                <a:spcPts val="1800"/>
              </a:spcAft>
            </a:pPr>
            <a:r>
              <a:rPr lang="cs-CZ" altLang="en-US" dirty="0" smtClean="0"/>
              <a:t>Je třeba být, co nejkonkrétnější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Letter of support </a:t>
            </a:r>
            <a:r>
              <a:rPr lang="cs-CZ" altLang="en-US" dirty="0" smtClean="0"/>
              <a:t>není sám o sobě dostatečný pro prokázání relevance partnera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cs-CZ" altLang="en-US" dirty="0"/>
              <a:t>Zkušenosti se strategickým hodnocením</a:t>
            </a:r>
            <a:endParaRPr lang="en-GB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cs-CZ" dirty="0" smtClean="0"/>
              <a:t>Obvyklé problémy spojené s geografickým pokrytím</a:t>
            </a:r>
            <a:endParaRPr lang="en-GB" dirty="0" smtClean="0"/>
          </a:p>
          <a:p>
            <a:pPr lvl="1"/>
            <a:r>
              <a:rPr lang="cs-CZ" dirty="0" smtClean="0"/>
              <a:t>prokázat, že partnerství přesahuje nadnárodní programy</a:t>
            </a:r>
            <a:r>
              <a:rPr lang="en-GB" dirty="0" smtClean="0"/>
              <a:t> </a:t>
            </a:r>
            <a:r>
              <a:rPr lang="en-GB" sz="2000" dirty="0" smtClean="0"/>
              <a:t>(</a:t>
            </a:r>
            <a:r>
              <a:rPr lang="cs-CZ" sz="2000" dirty="0" smtClean="0"/>
              <a:t>pravidlo </a:t>
            </a:r>
            <a:r>
              <a:rPr lang="en-GB" sz="2000" dirty="0" smtClean="0"/>
              <a:t>80%)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07022"/>
            <a:ext cx="48958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cs-CZ" sz="2800" dirty="0" smtClean="0"/>
              <a:t>Předložení projektové žádosti</a:t>
            </a:r>
            <a:endParaRPr lang="en-GB" sz="2800" dirty="0" smtClean="0"/>
          </a:p>
          <a:p>
            <a:pPr lvl="1">
              <a:lnSpc>
                <a:spcPct val="200000"/>
              </a:lnSpc>
            </a:pPr>
            <a:r>
              <a:rPr lang="cs-CZ" sz="2800" dirty="0" smtClean="0"/>
              <a:t>Proces hodnocení</a:t>
            </a:r>
            <a:endParaRPr lang="fr-FR" sz="2800" dirty="0" smtClean="0"/>
          </a:p>
          <a:p>
            <a:pPr lvl="1">
              <a:lnSpc>
                <a:spcPct val="200000"/>
              </a:lnSpc>
            </a:pPr>
            <a:r>
              <a:rPr lang="cs-CZ" sz="2800" dirty="0" smtClean="0"/>
              <a:t>Zkušenosti z hodnocení žádostí</a:t>
            </a:r>
            <a:endParaRPr lang="fr-FR" sz="2800" dirty="0" smtClean="0"/>
          </a:p>
          <a:p>
            <a:pPr lvl="1">
              <a:lnSpc>
                <a:spcPct val="200000"/>
              </a:lnSpc>
            </a:pPr>
            <a:r>
              <a:rPr lang="cs-CZ" sz="2800" dirty="0" smtClean="0"/>
              <a:t>Doporučení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9205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Nejlepší rady pro partnery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617049"/>
            <a:ext cx="8207375" cy="5183187"/>
          </a:xfrm>
        </p:spPr>
        <p:txBody>
          <a:bodyPr>
            <a:normAutofit/>
          </a:bodyPr>
          <a:lstStyle/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 algn="r"/>
            <a:endParaRPr lang="en-GB" dirty="0" smtClean="0"/>
          </a:p>
          <a:p>
            <a:pPr lvl="2" algn="r"/>
            <a:endParaRPr lang="en-GB" dirty="0" smtClean="0"/>
          </a:p>
          <a:p>
            <a:pPr lvl="2" algn="r"/>
            <a:r>
              <a:rPr lang="en-GB" dirty="0" smtClean="0"/>
              <a:t>105 </a:t>
            </a:r>
            <a:r>
              <a:rPr lang="cs-CZ" dirty="0" smtClean="0"/>
              <a:t>odpovědí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  </a:t>
            </a:r>
            <a:r>
              <a:rPr lang="cs-CZ" dirty="0" smtClean="0">
                <a:sym typeface="Wingdings" panose="05000000000000000000" pitchFamily="2" charset="2"/>
              </a:rPr>
              <a:t>únor</a:t>
            </a:r>
            <a:r>
              <a:rPr lang="en-GB" dirty="0" smtClean="0"/>
              <a:t>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2" y="1196752"/>
            <a:ext cx="8681456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77" y="-99392"/>
            <a:ext cx="10726707" cy="71287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432000"/>
            <a:ext cx="6048672" cy="56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buďte konkrétní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</a:t>
            </a:r>
            <a:r>
              <a:rPr lang="fr-FR" dirty="0" smtClean="0"/>
              <a:t> 1: </a:t>
            </a:r>
            <a:r>
              <a:rPr lang="cs-CZ" dirty="0" smtClean="0"/>
              <a:t>buďte konkrétní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276872"/>
            <a:ext cx="8207375" cy="427431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r>
              <a:rPr lang="cs-CZ" dirty="0" smtClean="0"/>
              <a:t>Uvést konkrétní </a:t>
            </a:r>
            <a:r>
              <a:rPr lang="cs-CZ" b="1" dirty="0" smtClean="0"/>
              <a:t>detaily a příklady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cs-CZ" b="1" dirty="0" smtClean="0"/>
              <a:t>Pokud je to možné i fakta a čísla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cs-CZ" dirty="0" smtClean="0"/>
              <a:t>Prokázat hlubokou znalost vybraného </a:t>
            </a:r>
            <a:r>
              <a:rPr lang="cs-CZ" b="1" dirty="0" smtClean="0"/>
              <a:t>politického nástroje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cs-CZ" dirty="0" smtClean="0"/>
              <a:t>Vyvarovat se obecným a vágním informacím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362472"/>
            <a:ext cx="871296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2400" b="1" dirty="0" smtClean="0">
                <a:solidFill>
                  <a:schemeClr val="tx1"/>
                </a:solidFill>
              </a:rPr>
              <a:t>Dobrá žádost </a:t>
            </a:r>
            <a:r>
              <a:rPr lang="en-GB" sz="2400" b="1" dirty="0" smtClean="0">
                <a:solidFill>
                  <a:schemeClr val="tx1"/>
                </a:solidFill>
              </a:rPr>
              <a:t>= </a:t>
            </a:r>
            <a:r>
              <a:rPr lang="cs-CZ" sz="2400" dirty="0" smtClean="0">
                <a:solidFill>
                  <a:schemeClr val="tx1"/>
                </a:solidFill>
              </a:rPr>
              <a:t>jedinečná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+ </a:t>
            </a:r>
            <a:r>
              <a:rPr lang="cs-CZ" sz="2400" dirty="0" smtClean="0">
                <a:solidFill>
                  <a:schemeClr val="tx1"/>
                </a:solidFill>
              </a:rPr>
              <a:t>odrážející požadavky partnerů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32000"/>
            <a:ext cx="7571184" cy="56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cs-CZ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poznejte své partnery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</a:t>
            </a:r>
            <a:r>
              <a:rPr lang="fr-FR" dirty="0" smtClean="0"/>
              <a:t> 2: </a:t>
            </a:r>
            <a:r>
              <a:rPr lang="cs-CZ" dirty="0" smtClean="0"/>
              <a:t>poznejte své partnery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GB" sz="2800" dirty="0" smtClean="0"/>
          </a:p>
          <a:p>
            <a:pPr marL="457200" lvl="1" indent="0">
              <a:buNone/>
            </a:pPr>
            <a:r>
              <a:rPr lang="cs-CZ" sz="2800" dirty="0" smtClean="0"/>
              <a:t>Řádná příprava je </a:t>
            </a:r>
            <a:r>
              <a:rPr lang="cs-CZ" sz="2800" b="1" dirty="0" smtClean="0"/>
              <a:t>klíč </a:t>
            </a:r>
            <a:r>
              <a:rPr lang="cs-CZ" sz="2800" dirty="0" smtClean="0"/>
              <a:t>k úspěchu</a:t>
            </a:r>
            <a:endParaRPr lang="en-GB" sz="2800" dirty="0" smtClean="0"/>
          </a:p>
          <a:p>
            <a:pPr lvl="1"/>
            <a:endParaRPr lang="en-GB" sz="2800" dirty="0" smtClean="0"/>
          </a:p>
          <a:p>
            <a:pPr marL="457200" lvl="1" indent="0">
              <a:buNone/>
            </a:pPr>
            <a:r>
              <a:rPr lang="cs-CZ" sz="2800" dirty="0" smtClean="0"/>
              <a:t>Teprve čas ukáže</a:t>
            </a:r>
            <a:r>
              <a:rPr lang="en-GB" sz="2800" dirty="0" smtClean="0"/>
              <a:t>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/>
              <a:t>motivaci</a:t>
            </a:r>
            <a:r>
              <a:rPr lang="en-GB" sz="2800" dirty="0" smtClean="0"/>
              <a:t> &amp; </a:t>
            </a:r>
            <a:r>
              <a:rPr lang="cs-CZ" sz="2800" dirty="0" smtClean="0"/>
              <a:t>odhodlání</a:t>
            </a:r>
            <a:endParaRPr lang="en-GB" sz="2800" dirty="0" smtClean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s</a:t>
            </a:r>
            <a:r>
              <a:rPr lang="cs-CZ" sz="2800" dirty="0" smtClean="0"/>
              <a:t>polečný zájem</a:t>
            </a:r>
            <a:endParaRPr lang="en-GB" sz="2800" dirty="0" smtClean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p</a:t>
            </a:r>
            <a:r>
              <a:rPr lang="cs-CZ" sz="2800" dirty="0" smtClean="0"/>
              <a:t>řínos projektu</a:t>
            </a:r>
            <a:endParaRPr lang="en-GB" sz="2800" dirty="0" smtClean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7384"/>
            <a:ext cx="9217024" cy="7056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32000"/>
            <a:ext cx="6779096" cy="56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b="1" dirty="0" smtClean="0">
                <a:solidFill>
                  <a:schemeClr val="tx1"/>
                </a:solidFill>
              </a:rPr>
              <a:t>Rada</a:t>
            </a:r>
            <a:r>
              <a:rPr lang="en-GB" altLang="en-US" b="1" dirty="0" smtClean="0">
                <a:solidFill>
                  <a:schemeClr val="tx1"/>
                </a:solidFill>
              </a:rPr>
              <a:t> 3: </a:t>
            </a:r>
            <a:r>
              <a:rPr lang="cs-CZ" altLang="en-US" b="1" dirty="0" smtClean="0">
                <a:solidFill>
                  <a:schemeClr val="tx1"/>
                </a:solidFill>
              </a:rPr>
              <a:t>buďte selektivní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2"/>
            <a:endParaRPr lang="en-GB" sz="3200" b="1" dirty="0" smtClean="0">
              <a:solidFill>
                <a:schemeClr val="bg1"/>
              </a:solidFill>
            </a:endParaRPr>
          </a:p>
          <a:p>
            <a:pPr lvl="2"/>
            <a:endParaRPr lang="en-GB" sz="3200" b="1" dirty="0">
              <a:solidFill>
                <a:schemeClr val="bg1"/>
              </a:solidFill>
            </a:endParaRPr>
          </a:p>
          <a:p>
            <a:pPr lvl="2"/>
            <a:endParaRPr lang="en-GB" sz="3200" b="1" dirty="0" smtClean="0">
              <a:solidFill>
                <a:schemeClr val="bg1"/>
              </a:solidFill>
            </a:endParaRPr>
          </a:p>
          <a:p>
            <a:pPr lvl="2"/>
            <a:endParaRPr lang="en-GB" sz="3200" b="1" dirty="0">
              <a:solidFill>
                <a:schemeClr val="bg1"/>
              </a:solidFill>
            </a:endParaRPr>
          </a:p>
          <a:p>
            <a:pPr lvl="2"/>
            <a:endParaRPr lang="en-GB" sz="3200" b="1" dirty="0" smtClean="0">
              <a:solidFill>
                <a:schemeClr val="bg1"/>
              </a:solidFill>
            </a:endParaRPr>
          </a:p>
          <a:p>
            <a:pPr lvl="2"/>
            <a:endParaRPr lang="en-GB" sz="3200" b="1" dirty="0">
              <a:solidFill>
                <a:schemeClr val="bg1"/>
              </a:solidFill>
            </a:endParaRPr>
          </a:p>
          <a:p>
            <a:pPr lvl="2"/>
            <a:endParaRPr lang="en-GB" sz="3200" b="1" dirty="0" smtClean="0">
              <a:solidFill>
                <a:schemeClr val="bg1"/>
              </a:solidFill>
            </a:endParaRPr>
          </a:p>
          <a:p>
            <a:pPr lvl="2"/>
            <a:r>
              <a:rPr lang="cs-CZ" sz="3200" b="1" dirty="0" smtClean="0">
                <a:solidFill>
                  <a:schemeClr val="bg1"/>
                </a:solidFill>
              </a:rPr>
              <a:t>Odpovědnost vedoucího partnera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Rada</a:t>
            </a:r>
            <a:r>
              <a:rPr lang="en-GB" dirty="0" smtClean="0"/>
              <a:t> 3: </a:t>
            </a:r>
            <a:r>
              <a:rPr lang="cs-CZ" dirty="0" smtClean="0"/>
              <a:t>buďte selektivní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cs-CZ" dirty="0" smtClean="0"/>
              <a:t>v rámci partnerství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	</a:t>
            </a:r>
          </a:p>
          <a:p>
            <a:pPr lvl="1"/>
            <a:r>
              <a:rPr lang="cs-CZ" dirty="0" smtClean="0"/>
              <a:t>Účast</a:t>
            </a:r>
            <a:r>
              <a:rPr lang="en-GB" dirty="0" smtClean="0"/>
              <a:t> </a:t>
            </a:r>
            <a:r>
              <a:rPr lang="cs-CZ" dirty="0" smtClean="0"/>
              <a:t>„</a:t>
            </a:r>
            <a:r>
              <a:rPr lang="en-GB" b="1" dirty="0" smtClean="0"/>
              <a:t>policymakers</a:t>
            </a:r>
            <a:r>
              <a:rPr lang="cs-CZ" b="1" dirty="0" smtClean="0"/>
              <a:t>“</a:t>
            </a:r>
            <a:r>
              <a:rPr lang="en-GB" dirty="0" smtClean="0"/>
              <a:t> </a:t>
            </a:r>
            <a:r>
              <a:rPr lang="cs-CZ" dirty="0" smtClean="0"/>
              <a:t>v projektu jako partnerů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cs-CZ" dirty="0" smtClean="0"/>
              <a:t>Prokázat </a:t>
            </a:r>
            <a:r>
              <a:rPr lang="cs-CZ" b="1" dirty="0" smtClean="0"/>
              <a:t>politickou relevanci </a:t>
            </a:r>
            <a:r>
              <a:rPr lang="cs-CZ" dirty="0" smtClean="0"/>
              <a:t>partnera, který není </a:t>
            </a:r>
            <a:r>
              <a:rPr lang="en-GB" dirty="0" smtClean="0"/>
              <a:t>policymakers</a:t>
            </a:r>
          </a:p>
          <a:p>
            <a:pPr lvl="1"/>
            <a:endParaRPr lang="en-GB" dirty="0" smtClean="0"/>
          </a:p>
          <a:p>
            <a:pPr lvl="1"/>
            <a:r>
              <a:rPr lang="cs-CZ" dirty="0" smtClean="0"/>
              <a:t>Zajistit široké </a:t>
            </a:r>
            <a:r>
              <a:rPr lang="cs-CZ" b="1" dirty="0" smtClean="0"/>
              <a:t>geografické pokrytí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82442" y="2093947"/>
            <a:ext cx="849694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GB" sz="2400" b="1" dirty="0" smtClean="0"/>
              <a:t>Par</a:t>
            </a:r>
            <a:r>
              <a:rPr lang="cs-CZ" sz="2400" b="1" dirty="0" err="1" smtClean="0"/>
              <a:t>tnerství</a:t>
            </a:r>
            <a:r>
              <a:rPr lang="en-GB" sz="2400" dirty="0" smtClean="0"/>
              <a:t>: </a:t>
            </a:r>
            <a:r>
              <a:rPr lang="cs-CZ" sz="2400" dirty="0" smtClean="0"/>
              <a:t>základní část projektu, která má odpovídat politickému nástroji a kontextu řešeného problému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48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7384"/>
            <a:ext cx="9217024" cy="71287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26073"/>
            <a:ext cx="4690864" cy="56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b="1" dirty="0" smtClean="0">
                <a:solidFill>
                  <a:schemeClr val="tx1"/>
                </a:solidFill>
              </a:rPr>
              <a:t>Rada</a:t>
            </a:r>
            <a:r>
              <a:rPr lang="en-GB" altLang="en-US" b="1" dirty="0" smtClean="0">
                <a:solidFill>
                  <a:schemeClr val="tx1"/>
                </a:solidFill>
              </a:rPr>
              <a:t> 4: </a:t>
            </a:r>
            <a:r>
              <a:rPr lang="cs-CZ" altLang="en-US" b="1" dirty="0" smtClean="0">
                <a:solidFill>
                  <a:schemeClr val="tx1"/>
                </a:solidFill>
              </a:rPr>
              <a:t>ptejte se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</a:t>
            </a:r>
            <a:r>
              <a:rPr lang="fr-FR" dirty="0" smtClean="0"/>
              <a:t> 4: </a:t>
            </a:r>
            <a:r>
              <a:rPr lang="cs-CZ" dirty="0" smtClean="0"/>
              <a:t>ptejte 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3508" y="1484784"/>
            <a:ext cx="8856984" cy="367240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2600" b="1" dirty="0" smtClean="0"/>
              <a:t>Jsme tu, abychom Vám pomohli</a:t>
            </a:r>
            <a:r>
              <a:rPr lang="en-GB" sz="2600" b="1" dirty="0" smtClean="0"/>
              <a:t>!</a:t>
            </a:r>
          </a:p>
          <a:p>
            <a:pPr marL="457200" lvl="1" indent="0">
              <a:buNone/>
            </a:pPr>
            <a:endParaRPr lang="en-GB" sz="2600" dirty="0" smtClean="0"/>
          </a:p>
          <a:p>
            <a:pPr lvl="1"/>
            <a:r>
              <a:rPr lang="cs-CZ" sz="2600" dirty="0" smtClean="0"/>
              <a:t>Využijte </a:t>
            </a:r>
            <a:r>
              <a:rPr lang="cs-CZ" sz="2600" b="1" dirty="0" smtClean="0"/>
              <a:t>podporu</a:t>
            </a:r>
            <a:r>
              <a:rPr lang="cs-CZ" sz="2600" dirty="0" smtClean="0"/>
              <a:t> JS – společného sekretariátu</a:t>
            </a:r>
            <a:r>
              <a:rPr lang="en-GB" sz="2600" dirty="0" smtClean="0"/>
              <a:t> (</a:t>
            </a:r>
            <a:r>
              <a:rPr lang="cs-CZ" sz="2600" dirty="0" smtClean="0"/>
              <a:t>ptejte se, projděte si projektové záměry, využijte nástroj pro vyhledávání partnerů)</a:t>
            </a:r>
            <a:endParaRPr lang="en-GB" sz="2600" dirty="0" smtClean="0"/>
          </a:p>
          <a:p>
            <a:pPr lvl="1"/>
            <a:endParaRPr lang="en-GB" sz="2600" dirty="0" smtClean="0"/>
          </a:p>
          <a:p>
            <a:pPr lvl="1"/>
            <a:r>
              <a:rPr lang="cs-CZ" sz="2600" dirty="0" smtClean="0"/>
              <a:t>Kontaktuje </a:t>
            </a:r>
            <a:r>
              <a:rPr lang="cs-CZ" sz="2600" b="1" dirty="0" smtClean="0"/>
              <a:t>národní kontaktní místo v ČR</a:t>
            </a:r>
            <a:endParaRPr lang="en-GB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32000"/>
            <a:ext cx="8075240" cy="562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b="1" dirty="0" smtClean="0">
                <a:solidFill>
                  <a:schemeClr val="tx1"/>
                </a:solidFill>
              </a:rPr>
              <a:t>Rada</a:t>
            </a:r>
            <a:r>
              <a:rPr lang="en-GB" altLang="en-US" b="1" dirty="0" smtClean="0">
                <a:solidFill>
                  <a:schemeClr val="tx1"/>
                </a:solidFill>
              </a:rPr>
              <a:t> 5: </a:t>
            </a:r>
            <a:r>
              <a:rPr lang="cs-CZ" altLang="en-US" b="1" dirty="0" smtClean="0">
                <a:solidFill>
                  <a:schemeClr val="tx1"/>
                </a:solidFill>
              </a:rPr>
              <a:t>neobjevujte již objevené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Hasse Petersen\Desktop\Bruxelles-Kontoret\Præsentationer\Billeder til præsentationer\Stenalderbillede af mand med hjulet - Engel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" y="1340768"/>
            <a:ext cx="91344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Předložení projektové žádosti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</a:t>
            </a:r>
            <a:r>
              <a:rPr lang="fr-FR" dirty="0" smtClean="0"/>
              <a:t> 5: </a:t>
            </a:r>
            <a:r>
              <a:rPr lang="cs-CZ" dirty="0" smtClean="0"/>
              <a:t>neobjevujte již objevené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1484784"/>
            <a:ext cx="8690348" cy="5131868"/>
          </a:xfrm>
        </p:spPr>
        <p:txBody>
          <a:bodyPr>
            <a:normAutofit/>
          </a:bodyPr>
          <a:lstStyle/>
          <a:p>
            <a:pPr lvl="1"/>
            <a:endParaRPr lang="en-GB" dirty="0" smtClean="0"/>
          </a:p>
          <a:p>
            <a:pPr lvl="1"/>
            <a:r>
              <a:rPr lang="cs-CZ" sz="2800" dirty="0" smtClean="0"/>
              <a:t>Porovnejte svůj projektový záměr se </a:t>
            </a:r>
            <a:r>
              <a:rPr lang="cs-CZ" sz="2800" dirty="0" smtClean="0"/>
              <a:t>184 </a:t>
            </a:r>
            <a:r>
              <a:rPr lang="cs-CZ" sz="2800" dirty="0" smtClean="0"/>
              <a:t>projekty v realizaci</a:t>
            </a:r>
            <a:endParaRPr lang="en-GB" sz="2800" dirty="0" smtClean="0"/>
          </a:p>
          <a:p>
            <a:pPr lvl="1"/>
            <a:endParaRPr lang="en-GB" sz="2800" dirty="0" smtClean="0"/>
          </a:p>
          <a:p>
            <a:pPr lvl="1"/>
            <a:r>
              <a:rPr lang="cs-CZ" sz="2800" dirty="0" smtClean="0"/>
              <a:t>Vysvětlete v čem se Váš záměr liší </a:t>
            </a:r>
            <a:r>
              <a:rPr lang="en-GB" sz="2800" dirty="0" smtClean="0"/>
              <a:t>(</a:t>
            </a:r>
            <a:r>
              <a:rPr lang="cs-CZ" sz="2800" dirty="0" smtClean="0"/>
              <a:t>řešená oblast</a:t>
            </a:r>
            <a:r>
              <a:rPr lang="en-GB" sz="2800" dirty="0" smtClean="0"/>
              <a:t>? p</a:t>
            </a:r>
            <a:r>
              <a:rPr lang="cs-CZ" sz="2800" dirty="0" err="1" smtClean="0"/>
              <a:t>artneři</a:t>
            </a:r>
            <a:r>
              <a:rPr lang="en-GB" sz="2800" dirty="0" smtClean="0"/>
              <a:t>?)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 </a:t>
            </a:r>
            <a:r>
              <a:rPr lang="cs-CZ" sz="2800" dirty="0" smtClean="0"/>
              <a:t>Pozor na příliš obecné nebo již „pokrytá“ témata</a:t>
            </a:r>
            <a:endParaRPr lang="en-GB" sz="2800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6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7245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Začněte identifikací výzev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22712"/>
            <a:ext cx="1872208" cy="33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207"/>
            <a:ext cx="9144000" cy="44644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cs-CZ" b="1" dirty="0" smtClean="0"/>
              <a:t>Proces učení je třeba brát vážně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92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/>
          <a:stretch/>
        </p:blipFill>
        <p:spPr>
          <a:xfrm>
            <a:off x="-36512" y="1367482"/>
            <a:ext cx="9180512" cy="5454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Přečtěte si programový manuál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7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Projektová žádost 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368000"/>
            <a:ext cx="8413055" cy="5183187"/>
          </a:xfrm>
        </p:spPr>
        <p:txBody>
          <a:bodyPr/>
          <a:lstStyle/>
          <a:p>
            <a:pPr marL="457189" lvl="1" indent="0">
              <a:buNone/>
            </a:pPr>
            <a:r>
              <a:rPr lang="cs-CZ" dirty="0" smtClean="0"/>
              <a:t>Založena na principech </a:t>
            </a:r>
            <a:r>
              <a:rPr lang="cs-CZ" b="1" dirty="0" smtClean="0"/>
              <a:t>rovného a férového </a:t>
            </a:r>
            <a:r>
              <a:rPr lang="cs-CZ" dirty="0" smtClean="0"/>
              <a:t>zacházení</a:t>
            </a:r>
            <a:endParaRPr lang="en-GB" dirty="0" smtClean="0"/>
          </a:p>
          <a:p>
            <a:pPr indent="-285744"/>
            <a:endParaRPr lang="en-GB" dirty="0" smtClean="0"/>
          </a:p>
          <a:p>
            <a:pPr marL="800080" lvl="1" indent="-342891"/>
            <a:r>
              <a:rPr lang="cs-CZ" dirty="0" smtClean="0"/>
              <a:t>Projektová žádost </a:t>
            </a:r>
            <a:r>
              <a:rPr lang="en-GB" dirty="0" smtClean="0"/>
              <a:t>= </a:t>
            </a:r>
            <a:r>
              <a:rPr lang="cs-CZ" dirty="0" smtClean="0"/>
              <a:t>jediné, co se při hodnocení počítá </a:t>
            </a:r>
            <a:endParaRPr lang="en-GB" dirty="0" smtClean="0"/>
          </a:p>
          <a:p>
            <a:pPr marL="1314418" lvl="3" indent="-342891">
              <a:buFont typeface="Wingdings" panose="05000000000000000000" pitchFamily="2" charset="2"/>
              <a:buChar char="§"/>
            </a:pPr>
            <a:r>
              <a:rPr lang="cs-CZ" sz="2400" dirty="0" smtClean="0"/>
              <a:t>Stejné informace se požadují od všech žadatelů</a:t>
            </a:r>
            <a:endParaRPr lang="en-GB" sz="2400" dirty="0" smtClean="0"/>
          </a:p>
          <a:p>
            <a:pPr marL="1314418" lvl="3" indent="-342891">
              <a:buFont typeface="Wingdings" panose="05000000000000000000" pitchFamily="2" charset="2"/>
              <a:buChar char="§"/>
            </a:pPr>
            <a:r>
              <a:rPr lang="cs-CZ" sz="2400" dirty="0" smtClean="0"/>
              <a:t>Stejné technické požadavky pro všechny (rozsah textu)</a:t>
            </a:r>
            <a:endParaRPr lang="en-GB" sz="2400" dirty="0" smtClean="0"/>
          </a:p>
          <a:p>
            <a:pPr marL="628635" lvl="2"/>
            <a:endParaRPr lang="en-GB" dirty="0" smtClean="0"/>
          </a:p>
          <a:p>
            <a:pPr marL="800080" lvl="1" indent="-342891"/>
            <a:r>
              <a:rPr lang="en-GB" dirty="0" smtClean="0"/>
              <a:t> </a:t>
            </a:r>
            <a:r>
              <a:rPr lang="cs-CZ" dirty="0" smtClean="0"/>
              <a:t>Projektová žádost musí být </a:t>
            </a:r>
            <a:r>
              <a:rPr lang="cs-CZ" b="1" dirty="0" smtClean="0"/>
              <a:t>jasná a srozumitelná </a:t>
            </a:r>
            <a:endParaRPr lang="en-GB" b="1" dirty="0" smtClean="0"/>
          </a:p>
          <a:p>
            <a:pPr marL="971526" lvl="3"/>
            <a:r>
              <a:rPr lang="cs-CZ" sz="2400" dirty="0" smtClean="0"/>
              <a:t>Dodatečné informace / vysvětlení po předložení není možné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7945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cs-CZ" b="1" dirty="0" smtClean="0"/>
              <a:t>Otázky?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cs-CZ" dirty="0" smtClean="0"/>
              <a:t>Děkuji za pozornost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Obdélník 1"/>
          <p:cNvSpPr/>
          <p:nvPr/>
        </p:nvSpPr>
        <p:spPr>
          <a:xfrm>
            <a:off x="2283768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Lukeš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evropské územní spolupráce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pavel.lukes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@mmr.cz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 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www.interreg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224 862 331 </a:t>
            </a:r>
          </a:p>
        </p:txBody>
      </p:sp>
      <p:pic>
        <p:nvPicPr>
          <p:cNvPr id="5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85184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0340"/>
            <a:ext cx="9252520" cy="71889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8165"/>
            <a:ext cx="8229600" cy="562074"/>
          </a:xfrm>
        </p:spPr>
        <p:txBody>
          <a:bodyPr/>
          <a:lstStyle/>
          <a:p>
            <a:r>
              <a:rPr lang="cs-CZ" altLang="en-US" dirty="0" smtClean="0">
                <a:latin typeface="Arial" panose="020B0604020202020204" pitchFamily="34" charset="0"/>
              </a:rPr>
              <a:t>Celý proces žádosti je online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20072" y="2852936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www.iolf.eu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</a:t>
            </a:r>
            <a:r>
              <a:rPr lang="en-GB" dirty="0" err="1" smtClean="0"/>
              <a:t>iOLF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Detailní instrukce pro vyplnění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Automatické provázání a kontrola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7" y="2492896"/>
            <a:ext cx="8129858" cy="42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výběru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Přehled hodnocení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defRPr/>
            </a:pPr>
            <a:r>
              <a:rPr lang="cs-CZ" sz="2800" dirty="0" smtClean="0"/>
              <a:t>2-kolový proces</a:t>
            </a:r>
            <a:endParaRPr lang="en-GB" sz="2800" dirty="0" smtClean="0"/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defRPr/>
            </a:pPr>
            <a:endParaRPr lang="en-GB" sz="2800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sz="2800" dirty="0" smtClean="0"/>
              <a:t>I. </a:t>
            </a:r>
            <a:r>
              <a:rPr lang="cs-CZ" sz="2800" dirty="0" smtClean="0"/>
              <a:t>Hodnocení způsobilosti </a:t>
            </a:r>
            <a:r>
              <a:rPr lang="en-GB" sz="2800" dirty="0" smtClean="0"/>
              <a:t>(7 form</a:t>
            </a:r>
            <a:r>
              <a:rPr lang="cs-CZ" sz="2800" dirty="0" smtClean="0"/>
              <a:t>á</a:t>
            </a:r>
            <a:r>
              <a:rPr lang="en-GB" sz="2800" dirty="0" smtClean="0"/>
              <a:t>l</a:t>
            </a:r>
            <a:r>
              <a:rPr lang="cs-CZ" sz="2800" dirty="0" err="1" smtClean="0"/>
              <a:t>ních</a:t>
            </a:r>
            <a:r>
              <a:rPr lang="en-GB" sz="2800" dirty="0" smtClean="0"/>
              <a:t> </a:t>
            </a:r>
            <a:r>
              <a:rPr lang="cs-CZ" sz="2800" dirty="0" smtClean="0"/>
              <a:t>kritérií</a:t>
            </a:r>
            <a:r>
              <a:rPr lang="en-GB" sz="2800" dirty="0" smtClean="0"/>
              <a:t>)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cs-CZ" sz="2800" dirty="0" smtClean="0"/>
              <a:t>Splnění technických požadavků</a:t>
            </a:r>
            <a:endParaRPr lang="en-GB" sz="2800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endParaRPr lang="en-GB" sz="2800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en-GB" sz="2800" dirty="0" smtClean="0"/>
              <a:t>II. </a:t>
            </a:r>
            <a:r>
              <a:rPr lang="cs-CZ" sz="2800" dirty="0" smtClean="0"/>
              <a:t>Hodnocení kvality</a:t>
            </a:r>
            <a:r>
              <a:rPr lang="en-GB" sz="2800" dirty="0" smtClean="0"/>
              <a:t>(6 </a:t>
            </a:r>
            <a:r>
              <a:rPr lang="cs-CZ" sz="2800" dirty="0" smtClean="0"/>
              <a:t>kritérií kvality</a:t>
            </a:r>
            <a:r>
              <a:rPr lang="en-GB" sz="2800" dirty="0" smtClean="0"/>
              <a:t>)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r>
              <a:rPr lang="en-GB" sz="2800" dirty="0" smtClean="0"/>
              <a:t>2</a:t>
            </a:r>
            <a:r>
              <a:rPr lang="cs-CZ" sz="2800" dirty="0" smtClean="0"/>
              <a:t> fáze kvalitativního hodnocení</a:t>
            </a:r>
          </a:p>
          <a:p>
            <a:pPr marL="1085850" lvl="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defRPr/>
            </a:pPr>
            <a:endParaRPr lang="en-GB" dirty="0" smtClean="0"/>
          </a:p>
          <a:p>
            <a:pPr marL="17145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10000"/>
              <a:buNone/>
              <a:defRPr/>
            </a:pPr>
            <a:r>
              <a:rPr lang="cs-CZ" sz="2800" dirty="0" smtClean="0"/>
              <a:t>Bližší popis je v programovém manuálu </a:t>
            </a:r>
            <a:r>
              <a:rPr lang="en-GB" sz="2800" dirty="0" smtClean="0"/>
              <a:t>(§5.3)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7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způsobilosti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cs-CZ" dirty="0" smtClean="0"/>
              <a:t>Technický proces ano x ne</a:t>
            </a:r>
            <a:r>
              <a:rPr lang="en-GB" dirty="0" smtClean="0"/>
              <a:t>, </a:t>
            </a:r>
            <a:r>
              <a:rPr lang="cs-CZ" b="1" dirty="0" smtClean="0"/>
              <a:t>oprava není možná</a:t>
            </a:r>
            <a:endParaRPr lang="en-GB" b="1" dirty="0" smtClean="0"/>
          </a:p>
          <a:p>
            <a:pPr lvl="1"/>
            <a:r>
              <a:rPr lang="cs-CZ" dirty="0" smtClean="0"/>
              <a:t>Pouze způsobilé žádosti jsou dále hodnoceny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2204864"/>
            <a:ext cx="3744909" cy="45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hodnocení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2</a:t>
            </a:r>
            <a:r>
              <a:rPr lang="cs-CZ" dirty="0" smtClean="0"/>
              <a:t> fáze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/>
              <a:t>Strategické hodnocení</a:t>
            </a:r>
            <a:endParaRPr lang="en-GB" b="1" dirty="0" smtClean="0"/>
          </a:p>
          <a:p>
            <a:pPr marL="1085850" lvl="3">
              <a:spcAft>
                <a:spcPts val="1200"/>
              </a:spcAft>
            </a:pPr>
            <a:r>
              <a:rPr lang="en-GB" sz="2400" dirty="0" smtClean="0"/>
              <a:t>3 </a:t>
            </a:r>
            <a:r>
              <a:rPr lang="cs-CZ" sz="2400" dirty="0" smtClean="0"/>
              <a:t>kritéria</a:t>
            </a:r>
            <a:r>
              <a:rPr lang="en-GB" sz="2400" dirty="0" smtClean="0"/>
              <a:t>: Relevance, </a:t>
            </a:r>
            <a:r>
              <a:rPr lang="cs-CZ" sz="2400" dirty="0" smtClean="0"/>
              <a:t>výsledky</a:t>
            </a:r>
            <a:r>
              <a:rPr lang="en-GB" sz="2400" dirty="0" smtClean="0"/>
              <a:t>, partner</a:t>
            </a:r>
            <a:r>
              <a:rPr lang="cs-CZ" sz="2400" dirty="0" err="1" smtClean="0"/>
              <a:t>ství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Operativní hodnocení</a:t>
            </a:r>
            <a:endParaRPr lang="en-GB" dirty="0" smtClean="0"/>
          </a:p>
          <a:p>
            <a:pPr marL="1085850" lvl="3"/>
            <a:r>
              <a:rPr lang="en-GB" sz="2400" dirty="0" smtClean="0"/>
              <a:t>3 </a:t>
            </a:r>
            <a:r>
              <a:rPr lang="cs-CZ" sz="2400" dirty="0" smtClean="0"/>
              <a:t>k</a:t>
            </a:r>
            <a:r>
              <a:rPr lang="en-GB" sz="2400" dirty="0" err="1" smtClean="0"/>
              <a:t>rit</a:t>
            </a:r>
            <a:r>
              <a:rPr lang="cs-CZ" sz="2400" dirty="0" smtClean="0"/>
              <a:t>é</a:t>
            </a:r>
            <a:r>
              <a:rPr lang="en-GB" sz="2400" dirty="0" smtClean="0"/>
              <a:t>ria: </a:t>
            </a:r>
            <a:r>
              <a:rPr lang="cs-CZ" sz="2400" dirty="0" smtClean="0"/>
              <a:t>koherence</a:t>
            </a:r>
            <a:r>
              <a:rPr lang="en-GB" sz="2400" dirty="0" smtClean="0"/>
              <a:t>, </a:t>
            </a:r>
            <a:r>
              <a:rPr lang="cs-CZ" sz="2400" dirty="0" smtClean="0"/>
              <a:t>komunikace / řízení</a:t>
            </a:r>
            <a:r>
              <a:rPr lang="en-GB" sz="2400" dirty="0" smtClean="0"/>
              <a:t>, </a:t>
            </a:r>
            <a:r>
              <a:rPr lang="cs-CZ" sz="2400" dirty="0" smtClean="0"/>
              <a:t>rozpočet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Bodový systém </a:t>
            </a:r>
            <a:r>
              <a:rPr lang="en-GB" dirty="0" smtClean="0"/>
              <a:t>0 – 5</a:t>
            </a:r>
          </a:p>
          <a:p>
            <a:pPr lvl="1"/>
            <a:r>
              <a:rPr lang="cs-CZ" dirty="0" smtClean="0"/>
              <a:t>Výzva</a:t>
            </a:r>
            <a:r>
              <a:rPr lang="en-GB" dirty="0" smtClean="0"/>
              <a:t>: </a:t>
            </a:r>
            <a:r>
              <a:rPr lang="cs-CZ" dirty="0" smtClean="0"/>
              <a:t>úspěšně projít strategickým hodnocením</a:t>
            </a:r>
            <a:endParaRPr lang="en-GB" dirty="0" smtClean="0"/>
          </a:p>
          <a:p>
            <a:pPr lvl="1"/>
            <a:r>
              <a:rPr lang="cs-CZ" dirty="0" smtClean="0"/>
              <a:t>Dobře si přečtěte hodnotící otázky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 (</a:t>
            </a:r>
            <a:r>
              <a:rPr lang="cs-CZ" dirty="0" smtClean="0"/>
              <a:t>programový </a:t>
            </a:r>
            <a:r>
              <a:rPr lang="en-GB" dirty="0" err="1" smtClean="0"/>
              <a:t>manu</a:t>
            </a:r>
            <a:r>
              <a:rPr lang="cs-CZ" dirty="0" smtClean="0"/>
              <a:t>á</a:t>
            </a:r>
            <a:r>
              <a:rPr lang="en-GB" dirty="0" smtClean="0"/>
              <a:t>l </a:t>
            </a:r>
            <a:r>
              <a:rPr lang="cs-CZ" dirty="0" smtClean="0"/>
              <a:t>část</a:t>
            </a:r>
            <a:r>
              <a:rPr lang="en-GB" dirty="0" smtClean="0"/>
              <a:t> 5.3.2)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2889</TotalTime>
  <Words>998</Words>
  <Application>Microsoft Office PowerPoint</Application>
  <PresentationFormat>Předvádění na obrazovce (4:3)</PresentationFormat>
  <Paragraphs>249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35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4_CONTENT page</vt:lpstr>
      <vt:lpstr>1_BASIC</vt:lpstr>
      <vt:lpstr>Příprava žádosti</vt:lpstr>
      <vt:lpstr>Přehled</vt:lpstr>
      <vt:lpstr>Předložení projektové žádosti</vt:lpstr>
      <vt:lpstr>Celý proces žádosti je online</vt:lpstr>
      <vt:lpstr>Systém iOLF</vt:lpstr>
      <vt:lpstr>Proces výběru </vt:lpstr>
      <vt:lpstr>Přehled hodnocení</vt:lpstr>
      <vt:lpstr>Kritéria způsobilosti</vt:lpstr>
      <vt:lpstr>Kvalitativní hodnocení</vt:lpstr>
      <vt:lpstr>Jak se vyvarovat nejčastějším chybám</vt:lpstr>
      <vt:lpstr>Pozor na kritéria způsobilosti</vt:lpstr>
      <vt:lpstr>Letter of Support</vt:lpstr>
      <vt:lpstr>Letter of Support</vt:lpstr>
      <vt:lpstr>Letter of Support</vt:lpstr>
      <vt:lpstr>  Zkušenosti se strategickým hodnocením</vt:lpstr>
      <vt:lpstr> Zkušenosti se strategickým hodnocením</vt:lpstr>
      <vt:lpstr> Zkušenosti se strategickým hodnocením</vt:lpstr>
      <vt:lpstr> Zkušenosti se strategickým hodnocením</vt:lpstr>
      <vt:lpstr>doporučení</vt:lpstr>
      <vt:lpstr>Nejlepší rady pro partnery</vt:lpstr>
      <vt:lpstr>Prezentace aplikace PowerPoint</vt:lpstr>
      <vt:lpstr>Rada 1: buďte konkrétní</vt:lpstr>
      <vt:lpstr>Prezentace aplikace PowerPoint</vt:lpstr>
      <vt:lpstr>Rada 2: poznejte své partnery</vt:lpstr>
      <vt:lpstr>Prezentace aplikace PowerPoint</vt:lpstr>
      <vt:lpstr> Rada 3: buďte selektivní (v rámci partnerství)</vt:lpstr>
      <vt:lpstr>Prezentace aplikace PowerPoint</vt:lpstr>
      <vt:lpstr>Rada 4: ptejte se</vt:lpstr>
      <vt:lpstr>Prezentace aplikace PowerPoint</vt:lpstr>
      <vt:lpstr>Rada 5: neobjevujte již objevené</vt:lpstr>
      <vt:lpstr>Začněte identifikací výzev</vt:lpstr>
      <vt:lpstr> Proces učení je třeba brát vážně</vt:lpstr>
      <vt:lpstr>Přečtěte si programový manuál</vt:lpstr>
      <vt:lpstr>Projektová žádost </vt:lpstr>
      <vt:lpstr> Otázky?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Lukeš Pavel</cp:lastModifiedBy>
  <cp:revision>321</cp:revision>
  <cp:lastPrinted>2018-04-05T09:06:21Z</cp:lastPrinted>
  <dcterms:created xsi:type="dcterms:W3CDTF">2015-05-28T10:02:20Z</dcterms:created>
  <dcterms:modified xsi:type="dcterms:W3CDTF">2018-04-06T13:00:10Z</dcterms:modified>
</cp:coreProperties>
</file>