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6"/>
  </p:notesMasterIdLst>
  <p:handoutMasterIdLst>
    <p:handoutMasterId r:id="rId17"/>
  </p:handoutMasterIdLst>
  <p:sldIdLst>
    <p:sldId id="319" r:id="rId2"/>
    <p:sldId id="339" r:id="rId3"/>
    <p:sldId id="373" r:id="rId4"/>
    <p:sldId id="367" r:id="rId5"/>
    <p:sldId id="371" r:id="rId6"/>
    <p:sldId id="368" r:id="rId7"/>
    <p:sldId id="369" r:id="rId8"/>
    <p:sldId id="370" r:id="rId9"/>
    <p:sldId id="377" r:id="rId10"/>
    <p:sldId id="376" r:id="rId11"/>
    <p:sldId id="366" r:id="rId12"/>
    <p:sldId id="374" r:id="rId13"/>
    <p:sldId id="375" r:id="rId14"/>
    <p:sldId id="337" r:id="rId15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F21CFD5-F008-4A9D-A1AB-3162EF72604E}">
          <p14:sldIdLst>
            <p14:sldId id="319"/>
            <p14:sldId id="339"/>
            <p14:sldId id="373"/>
            <p14:sldId id="367"/>
            <p14:sldId id="371"/>
            <p14:sldId id="368"/>
            <p14:sldId id="369"/>
            <p14:sldId id="370"/>
            <p14:sldId id="377"/>
            <p14:sldId id="376"/>
            <p14:sldId id="366"/>
            <p14:sldId id="374"/>
            <p14:sldId id="375"/>
            <p14:sldId id="337"/>
          </p14:sldIdLst>
        </p14:section>
        <p14:section name="Oddíl bez názvu" id="{3BDD611E-5107-4B6A-B03C-C811960EC6A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D34D"/>
    <a:srgbClr val="F9E300"/>
    <a:srgbClr val="94B868"/>
    <a:srgbClr val="EED284"/>
    <a:srgbClr val="000099"/>
    <a:srgbClr val="00AF3F"/>
    <a:srgbClr val="D4CAE2"/>
    <a:srgbClr val="DB7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9645" autoAdjust="0"/>
  </p:normalViewPr>
  <p:slideViewPr>
    <p:cSldViewPr>
      <p:cViewPr varScale="1">
        <p:scale>
          <a:sx n="128" d="100"/>
          <a:sy n="128" d="100"/>
        </p:scale>
        <p:origin x="10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EA63E1-EA35-4D5D-9957-0FDA75205B32}" type="doc">
      <dgm:prSet loTypeId="urn:microsoft.com/office/officeart/2005/8/layout/StepDownProcess" loCatId="process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AEA44B1C-DD47-4C6F-9CF2-70100352CB34}">
      <dgm:prSet phldrT="[Text]"/>
      <dgm:spPr>
        <a:solidFill>
          <a:srgbClr val="1F497D"/>
        </a:solidFill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r>
            <a:rPr lang="fr-FR" dirty="0" smtClean="0"/>
            <a:t>706</a:t>
          </a:r>
          <a:endParaRPr lang="en-GB" dirty="0"/>
        </a:p>
      </dgm:t>
    </dgm:pt>
    <dgm:pt modelId="{593CC990-734A-498E-9B42-08DCC3E402B6}" type="parTrans" cxnId="{67A4F497-59EC-4E74-9230-172361A9114A}">
      <dgm:prSet/>
      <dgm:spPr/>
      <dgm:t>
        <a:bodyPr/>
        <a:lstStyle/>
        <a:p>
          <a:endParaRPr lang="en-GB"/>
        </a:p>
      </dgm:t>
    </dgm:pt>
    <dgm:pt modelId="{F366148D-CFB6-45D1-8A25-DED5C5BAB721}" type="sibTrans" cxnId="{67A4F497-59EC-4E74-9230-172361A9114A}">
      <dgm:prSet/>
      <dgm:spPr/>
      <dgm:t>
        <a:bodyPr/>
        <a:lstStyle/>
        <a:p>
          <a:endParaRPr lang="en-GB"/>
        </a:p>
      </dgm:t>
    </dgm:pt>
    <dgm:pt modelId="{4A341265-8093-463A-9D6C-8195BB5321A6}">
      <dgm:prSet phldrT="[Text]" custT="1"/>
      <dgm:spPr/>
      <dgm:t>
        <a:bodyPr/>
        <a:lstStyle/>
        <a:p>
          <a:r>
            <a:rPr lang="cs-CZ" sz="1800" dirty="0" smtClean="0">
              <a:solidFill>
                <a:schemeClr val="accent1"/>
              </a:solidFill>
            </a:rPr>
            <a:t>Předloženo</a:t>
          </a:r>
          <a:endParaRPr lang="en-GB" sz="1800" dirty="0">
            <a:solidFill>
              <a:schemeClr val="accent1"/>
            </a:solidFill>
          </a:endParaRPr>
        </a:p>
      </dgm:t>
    </dgm:pt>
    <dgm:pt modelId="{D55D2B36-A9A0-4FAB-9789-8873D32FC4A0}" type="parTrans" cxnId="{C6398CEC-22E0-4E90-B34A-EBC9A37195A6}">
      <dgm:prSet/>
      <dgm:spPr/>
      <dgm:t>
        <a:bodyPr/>
        <a:lstStyle/>
        <a:p>
          <a:endParaRPr lang="en-GB"/>
        </a:p>
      </dgm:t>
    </dgm:pt>
    <dgm:pt modelId="{43CD2D41-71AD-44EE-A312-164F5453B2F0}" type="sibTrans" cxnId="{C6398CEC-22E0-4E90-B34A-EBC9A37195A6}">
      <dgm:prSet/>
      <dgm:spPr/>
      <dgm:t>
        <a:bodyPr/>
        <a:lstStyle/>
        <a:p>
          <a:endParaRPr lang="en-GB"/>
        </a:p>
      </dgm:t>
    </dgm:pt>
    <dgm:pt modelId="{4A6C19FE-9F7C-4771-AF06-CEB3263A5DA3}">
      <dgm:prSet phldrT="[Text]"/>
      <dgm:spPr>
        <a:solidFill>
          <a:srgbClr val="1F497D"/>
        </a:solidFill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r>
            <a:rPr lang="fr-FR" dirty="0" smtClean="0"/>
            <a:t>193</a:t>
          </a:r>
          <a:endParaRPr lang="en-GB" dirty="0"/>
        </a:p>
      </dgm:t>
    </dgm:pt>
    <dgm:pt modelId="{515FCB03-6373-4536-A3AF-482E4B5CDCCD}" type="parTrans" cxnId="{B1FC3BDF-5CB9-4DA3-8383-DD48FA34283F}">
      <dgm:prSet/>
      <dgm:spPr/>
      <dgm:t>
        <a:bodyPr/>
        <a:lstStyle/>
        <a:p>
          <a:endParaRPr lang="en-GB"/>
        </a:p>
      </dgm:t>
    </dgm:pt>
    <dgm:pt modelId="{4D2F69D8-1759-4483-ADA1-67698F1E704D}" type="sibTrans" cxnId="{B1FC3BDF-5CB9-4DA3-8383-DD48FA34283F}">
      <dgm:prSet/>
      <dgm:spPr/>
      <dgm:t>
        <a:bodyPr/>
        <a:lstStyle/>
        <a:p>
          <a:endParaRPr lang="en-GB"/>
        </a:p>
      </dgm:t>
    </dgm:pt>
    <dgm:pt modelId="{E00135B4-6F6F-4742-9F5E-762C20A7EB62}">
      <dgm:prSet phldrT="[Text]" custT="1"/>
      <dgm:spPr/>
      <dgm:t>
        <a:bodyPr/>
        <a:lstStyle/>
        <a:p>
          <a:r>
            <a:rPr lang="cs-CZ" sz="1800" dirty="0" smtClean="0">
              <a:solidFill>
                <a:schemeClr val="accent1"/>
              </a:solidFill>
            </a:rPr>
            <a:t>Operativní hodnocení</a:t>
          </a:r>
          <a:endParaRPr lang="en-GB" sz="1800" dirty="0">
            <a:solidFill>
              <a:schemeClr val="accent1"/>
            </a:solidFill>
          </a:endParaRPr>
        </a:p>
      </dgm:t>
    </dgm:pt>
    <dgm:pt modelId="{0E38D997-B5C3-4EA7-AF57-5A086D27C1CD}" type="parTrans" cxnId="{C8A7616D-65D7-4085-934D-AFD32EA18260}">
      <dgm:prSet/>
      <dgm:spPr/>
      <dgm:t>
        <a:bodyPr/>
        <a:lstStyle/>
        <a:p>
          <a:endParaRPr lang="en-GB"/>
        </a:p>
      </dgm:t>
    </dgm:pt>
    <dgm:pt modelId="{583920AC-2408-42DD-87FC-16CAD941AB8B}" type="sibTrans" cxnId="{C8A7616D-65D7-4085-934D-AFD32EA18260}">
      <dgm:prSet/>
      <dgm:spPr/>
      <dgm:t>
        <a:bodyPr/>
        <a:lstStyle/>
        <a:p>
          <a:endParaRPr lang="en-GB"/>
        </a:p>
      </dgm:t>
    </dgm:pt>
    <dgm:pt modelId="{AF2811D9-4A3A-44C7-B478-34CF5C3C7249}">
      <dgm:prSet phldrT="[Text]"/>
      <dgm:spPr>
        <a:solidFill>
          <a:srgbClr val="EC6707"/>
        </a:solidFill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r>
            <a:rPr lang="fr-FR" dirty="0" smtClean="0"/>
            <a:t>184</a:t>
          </a:r>
          <a:endParaRPr lang="en-GB" dirty="0"/>
        </a:p>
      </dgm:t>
    </dgm:pt>
    <dgm:pt modelId="{CA597496-06CE-4730-B95F-2BAB0C7CC0EB}" type="parTrans" cxnId="{08ED59FB-A208-4AD1-9C45-D5E0B2360F44}">
      <dgm:prSet/>
      <dgm:spPr/>
      <dgm:t>
        <a:bodyPr/>
        <a:lstStyle/>
        <a:p>
          <a:endParaRPr lang="en-GB"/>
        </a:p>
      </dgm:t>
    </dgm:pt>
    <dgm:pt modelId="{8082E8A6-5BE3-4D0D-B74B-79A8EC71FA90}" type="sibTrans" cxnId="{08ED59FB-A208-4AD1-9C45-D5E0B2360F44}">
      <dgm:prSet/>
      <dgm:spPr/>
      <dgm:t>
        <a:bodyPr/>
        <a:lstStyle/>
        <a:p>
          <a:endParaRPr lang="en-GB"/>
        </a:p>
      </dgm:t>
    </dgm:pt>
    <dgm:pt modelId="{EE313EA6-FB7B-4AB1-862C-C43B71682571}">
      <dgm:prSet phldrT="[Text]" custT="1"/>
      <dgm:spPr/>
      <dgm:t>
        <a:bodyPr/>
        <a:lstStyle/>
        <a:p>
          <a:r>
            <a:rPr lang="cs-CZ" sz="1800" dirty="0" smtClean="0">
              <a:solidFill>
                <a:schemeClr val="accent1"/>
              </a:solidFill>
            </a:rPr>
            <a:t>Doporučeno ke schválení/schváleno</a:t>
          </a:r>
          <a:endParaRPr lang="en-GB" sz="1800" dirty="0">
            <a:solidFill>
              <a:schemeClr val="accent1"/>
            </a:solidFill>
          </a:endParaRPr>
        </a:p>
      </dgm:t>
    </dgm:pt>
    <dgm:pt modelId="{5C6D3115-0335-4148-A5F1-AE8070CFB052}" type="parTrans" cxnId="{1D1B0718-48BD-459D-A73D-2137952D1F5D}">
      <dgm:prSet/>
      <dgm:spPr/>
      <dgm:t>
        <a:bodyPr/>
        <a:lstStyle/>
        <a:p>
          <a:endParaRPr lang="en-GB"/>
        </a:p>
      </dgm:t>
    </dgm:pt>
    <dgm:pt modelId="{CAAC08E5-3BAA-4522-B9F0-36C98FD3019D}" type="sibTrans" cxnId="{1D1B0718-48BD-459D-A73D-2137952D1F5D}">
      <dgm:prSet/>
      <dgm:spPr/>
      <dgm:t>
        <a:bodyPr/>
        <a:lstStyle/>
        <a:p>
          <a:endParaRPr lang="en-GB"/>
        </a:p>
      </dgm:t>
    </dgm:pt>
    <dgm:pt modelId="{6F2C53CA-C10C-4C8F-9C3E-C356E461F900}">
      <dgm:prSet/>
      <dgm:spPr>
        <a:solidFill>
          <a:srgbClr val="1F497D"/>
        </a:solidFill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r>
            <a:rPr lang="fr-FR" dirty="0" smtClean="0"/>
            <a:t>504</a:t>
          </a:r>
          <a:endParaRPr lang="en-GB" dirty="0"/>
        </a:p>
      </dgm:t>
    </dgm:pt>
    <dgm:pt modelId="{3EF0F582-E19B-4F5E-9E21-BCB49F6468C7}" type="parTrans" cxnId="{4464EE73-1D93-404D-80DD-BE47B8D16A7E}">
      <dgm:prSet/>
      <dgm:spPr/>
      <dgm:t>
        <a:bodyPr/>
        <a:lstStyle/>
        <a:p>
          <a:endParaRPr lang="en-GB"/>
        </a:p>
      </dgm:t>
    </dgm:pt>
    <dgm:pt modelId="{56700A8C-7AC3-42CB-9C06-467F1C630E1C}" type="sibTrans" cxnId="{4464EE73-1D93-404D-80DD-BE47B8D16A7E}">
      <dgm:prSet/>
      <dgm:spPr/>
      <dgm:t>
        <a:bodyPr/>
        <a:lstStyle/>
        <a:p>
          <a:endParaRPr lang="en-GB"/>
        </a:p>
      </dgm:t>
    </dgm:pt>
    <dgm:pt modelId="{7411D8E3-9513-4105-BEDA-DE703BE23921}">
      <dgm:prSet custT="1"/>
      <dgm:spPr/>
      <dgm:t>
        <a:bodyPr/>
        <a:lstStyle/>
        <a:p>
          <a:r>
            <a:rPr lang="cs-CZ" sz="1800" dirty="0" smtClean="0">
              <a:solidFill>
                <a:schemeClr val="accent1"/>
              </a:solidFill>
            </a:rPr>
            <a:t>Způsobilé</a:t>
          </a:r>
          <a:endParaRPr lang="en-GB" sz="1800" dirty="0">
            <a:solidFill>
              <a:schemeClr val="accent1"/>
            </a:solidFill>
          </a:endParaRPr>
        </a:p>
      </dgm:t>
    </dgm:pt>
    <dgm:pt modelId="{7833C581-21A1-4C3B-9AEE-14B4B6545A82}" type="parTrans" cxnId="{280505B0-64B0-4724-A176-A07558661877}">
      <dgm:prSet/>
      <dgm:spPr/>
      <dgm:t>
        <a:bodyPr/>
        <a:lstStyle/>
        <a:p>
          <a:endParaRPr lang="en-GB"/>
        </a:p>
      </dgm:t>
    </dgm:pt>
    <dgm:pt modelId="{1912712D-6568-4D8A-9676-08D0AFFE38A5}" type="sibTrans" cxnId="{280505B0-64B0-4724-A176-A07558661877}">
      <dgm:prSet/>
      <dgm:spPr/>
      <dgm:t>
        <a:bodyPr/>
        <a:lstStyle/>
        <a:p>
          <a:endParaRPr lang="en-GB"/>
        </a:p>
      </dgm:t>
    </dgm:pt>
    <dgm:pt modelId="{09DFF623-2D78-4831-A722-1052B2112EF3}" type="pres">
      <dgm:prSet presAssocID="{12EA63E1-EA35-4D5D-9957-0FDA75205B3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DB8B3D68-99D2-4151-9D17-75BD486FCFC6}" type="pres">
      <dgm:prSet presAssocID="{AEA44B1C-DD47-4C6F-9CF2-70100352CB34}" presName="composite" presStyleCnt="0"/>
      <dgm:spPr/>
    </dgm:pt>
    <dgm:pt modelId="{5F75AB49-ADC6-4087-A082-03BDF96E293F}" type="pres">
      <dgm:prSet presAssocID="{AEA44B1C-DD47-4C6F-9CF2-70100352CB34}" presName="bentUpArrow1" presStyleLbl="alignImgPlace1" presStyleIdx="0" presStyleCnt="3" custLinFactNeighborX="21205" custLinFactNeighborY="-62649"/>
      <dgm:spPr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endParaRPr lang="en-GB"/>
        </a:p>
      </dgm:t>
    </dgm:pt>
    <dgm:pt modelId="{34385EE4-A1A6-404B-81EF-D3A4FC0D8C89}" type="pres">
      <dgm:prSet presAssocID="{AEA44B1C-DD47-4C6F-9CF2-70100352CB34}" presName="ParentText" presStyleLbl="node1" presStyleIdx="0" presStyleCnt="4" custLinFactNeighborX="-13344" custLinFactNeighborY="-55135">
        <dgm:presLayoutVars>
          <dgm:chMax val="1"/>
          <dgm:chPref val="1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288E516F-A578-4CF2-9E94-C4DBAF8EFDA8}" type="pres">
      <dgm:prSet presAssocID="{AEA44B1C-DD47-4C6F-9CF2-70100352CB34}" presName="ChildText" presStyleLbl="revTx" presStyleIdx="0" presStyleCnt="4" custScaleX="446748" custLinFactX="69584" custLinFactNeighborX="100000" custLinFactNeighborY="-691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2D3DA7D-24B9-4880-8A45-0B44485C5E69}" type="pres">
      <dgm:prSet presAssocID="{F366148D-CFB6-45D1-8A25-DED5C5BAB721}" presName="sibTrans" presStyleCnt="0"/>
      <dgm:spPr/>
    </dgm:pt>
    <dgm:pt modelId="{837C0E5E-11CC-48F4-8DF8-C0359C753D59}" type="pres">
      <dgm:prSet presAssocID="{6F2C53CA-C10C-4C8F-9C3E-C356E461F900}" presName="composite" presStyleCnt="0"/>
      <dgm:spPr/>
    </dgm:pt>
    <dgm:pt modelId="{6BE3B32E-E2D4-4E8D-9FF6-457E5916C1B6}" type="pres">
      <dgm:prSet presAssocID="{6F2C53CA-C10C-4C8F-9C3E-C356E461F900}" presName="bentUpArrow1" presStyleLbl="alignImgPlace1" presStyleIdx="1" presStyleCnt="3" custLinFactNeighborX="3323" custLinFactNeighborY="-5081"/>
      <dgm:spPr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endParaRPr lang="en-GB"/>
        </a:p>
      </dgm:t>
    </dgm:pt>
    <dgm:pt modelId="{5F2CF504-E557-476F-911D-8D8B8D3622BF}" type="pres">
      <dgm:prSet presAssocID="{6F2C53CA-C10C-4C8F-9C3E-C356E461F900}" presName="ParentText" presStyleLbl="node1" presStyleIdx="1" presStyleCnt="4" custLinFactNeighborX="-23736" custLinFactNeighborY="-2866">
        <dgm:presLayoutVars>
          <dgm:chMax val="1"/>
          <dgm:chPref val="1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4523959E-61B1-4DB6-93E0-ED4AF7385743}" type="pres">
      <dgm:prSet presAssocID="{6F2C53CA-C10C-4C8F-9C3E-C356E461F900}" presName="ChildText" presStyleLbl="revTx" presStyleIdx="1" presStyleCnt="4" custScaleX="308971" custLinFactNeighborX="98104" custLinFactNeighborY="-42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4F544B-7E9B-410B-992D-0DD44E4CED67}" type="pres">
      <dgm:prSet presAssocID="{56700A8C-7AC3-42CB-9C06-467F1C630E1C}" presName="sibTrans" presStyleCnt="0"/>
      <dgm:spPr/>
    </dgm:pt>
    <dgm:pt modelId="{9CF0687D-D8A9-4CD4-B147-3531B5275997}" type="pres">
      <dgm:prSet presAssocID="{4A6C19FE-9F7C-4771-AF06-CEB3263A5DA3}" presName="composite" presStyleCnt="0"/>
      <dgm:spPr/>
    </dgm:pt>
    <dgm:pt modelId="{4ECDC491-0C3C-441F-AF2F-5351E6EC239B}" type="pres">
      <dgm:prSet presAssocID="{4A6C19FE-9F7C-4771-AF06-CEB3263A5DA3}" presName="bentUpArrow1" presStyleLbl="alignImgPlace1" presStyleIdx="2" presStyleCnt="3" custLinFactNeighborX="-49238" custLinFactNeighborY="52487"/>
      <dgm:spPr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endParaRPr lang="en-GB"/>
        </a:p>
      </dgm:t>
    </dgm:pt>
    <dgm:pt modelId="{37FA427D-8FAB-4A25-A189-302D2B037C34}" type="pres">
      <dgm:prSet presAssocID="{4A6C19FE-9F7C-4771-AF06-CEB3263A5DA3}" presName="ParentText" presStyleLbl="node1" presStyleIdx="2" presStyleCnt="4" custLinFactNeighborX="-60604" custLinFactNeighborY="45990">
        <dgm:presLayoutVars>
          <dgm:chMax val="1"/>
          <dgm:chPref val="1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A7E03AD5-9E81-4722-9F7B-717C4D6E6E76}" type="pres">
      <dgm:prSet presAssocID="{4A6C19FE-9F7C-4771-AF06-CEB3263A5DA3}" presName="ChildText" presStyleLbl="revTx" presStyleIdx="2" presStyleCnt="4" custScaleX="345549" custLinFactNeighborX="57084" custLinFactNeighborY="561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AAEDC26-4425-4DB7-9DDF-9366EC2E1F47}" type="pres">
      <dgm:prSet presAssocID="{4D2F69D8-1759-4483-ADA1-67698F1E704D}" presName="sibTrans" presStyleCnt="0"/>
      <dgm:spPr/>
    </dgm:pt>
    <dgm:pt modelId="{631DAF26-C08A-4E7E-8766-FD74BA2A437F}" type="pres">
      <dgm:prSet presAssocID="{AF2811D9-4A3A-44C7-B478-34CF5C3C7249}" presName="composite" presStyleCnt="0"/>
      <dgm:spPr/>
    </dgm:pt>
    <dgm:pt modelId="{8EC1F5FD-4C92-44B4-8643-40AF36BBE520}" type="pres">
      <dgm:prSet presAssocID="{AF2811D9-4A3A-44C7-B478-34CF5C3C7249}" presName="ParentText" presStyleLbl="node1" presStyleIdx="3" presStyleCnt="4" custLinFactNeighborX="-97471" custLinFactNeighborY="94845">
        <dgm:presLayoutVars>
          <dgm:chMax val="1"/>
          <dgm:chPref val="1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57D730D7-B82A-4D97-8CDA-2C30747A8601}" type="pres">
      <dgm:prSet presAssocID="{AF2811D9-4A3A-44C7-B478-34CF5C3C7249}" presName="FinalChildText" presStyleLbl="revTx" presStyleIdx="3" presStyleCnt="4" custScaleX="301311" custLinFactY="16627" custLinFactNeighborX="-15726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7A4F8ED-63FA-4B79-B983-D5631F96E42D}" type="presOf" srcId="{7411D8E3-9513-4105-BEDA-DE703BE23921}" destId="{4523959E-61B1-4DB6-93E0-ED4AF7385743}" srcOrd="0" destOrd="0" presId="urn:microsoft.com/office/officeart/2005/8/layout/StepDownProcess"/>
    <dgm:cxn modelId="{2D04D150-0396-46BE-A96E-CCC50B7F8996}" type="presOf" srcId="{AF2811D9-4A3A-44C7-B478-34CF5C3C7249}" destId="{8EC1F5FD-4C92-44B4-8643-40AF36BBE520}" srcOrd="0" destOrd="0" presId="urn:microsoft.com/office/officeart/2005/8/layout/StepDownProcess"/>
    <dgm:cxn modelId="{351D711A-711D-496C-89C6-D66039D0EF31}" type="presOf" srcId="{4A341265-8093-463A-9D6C-8195BB5321A6}" destId="{288E516F-A578-4CF2-9E94-C4DBAF8EFDA8}" srcOrd="0" destOrd="0" presId="urn:microsoft.com/office/officeart/2005/8/layout/StepDownProcess"/>
    <dgm:cxn modelId="{79F0E482-FCD4-470C-92CD-4919C7C0DCD6}" type="presOf" srcId="{E00135B4-6F6F-4742-9F5E-762C20A7EB62}" destId="{A7E03AD5-9E81-4722-9F7B-717C4D6E6E76}" srcOrd="0" destOrd="0" presId="urn:microsoft.com/office/officeart/2005/8/layout/StepDownProcess"/>
    <dgm:cxn modelId="{4464EE73-1D93-404D-80DD-BE47B8D16A7E}" srcId="{12EA63E1-EA35-4D5D-9957-0FDA75205B32}" destId="{6F2C53CA-C10C-4C8F-9C3E-C356E461F900}" srcOrd="1" destOrd="0" parTransId="{3EF0F582-E19B-4F5E-9E21-BCB49F6468C7}" sibTransId="{56700A8C-7AC3-42CB-9C06-467F1C630E1C}"/>
    <dgm:cxn modelId="{67A4F497-59EC-4E74-9230-172361A9114A}" srcId="{12EA63E1-EA35-4D5D-9957-0FDA75205B32}" destId="{AEA44B1C-DD47-4C6F-9CF2-70100352CB34}" srcOrd="0" destOrd="0" parTransId="{593CC990-734A-498E-9B42-08DCC3E402B6}" sibTransId="{F366148D-CFB6-45D1-8A25-DED5C5BAB721}"/>
    <dgm:cxn modelId="{08ED59FB-A208-4AD1-9C45-D5E0B2360F44}" srcId="{12EA63E1-EA35-4D5D-9957-0FDA75205B32}" destId="{AF2811D9-4A3A-44C7-B478-34CF5C3C7249}" srcOrd="3" destOrd="0" parTransId="{CA597496-06CE-4730-B95F-2BAB0C7CC0EB}" sibTransId="{8082E8A6-5BE3-4D0D-B74B-79A8EC71FA90}"/>
    <dgm:cxn modelId="{1D1B0718-48BD-459D-A73D-2137952D1F5D}" srcId="{AF2811D9-4A3A-44C7-B478-34CF5C3C7249}" destId="{EE313EA6-FB7B-4AB1-862C-C43B71682571}" srcOrd="0" destOrd="0" parTransId="{5C6D3115-0335-4148-A5F1-AE8070CFB052}" sibTransId="{CAAC08E5-3BAA-4522-B9F0-36C98FD3019D}"/>
    <dgm:cxn modelId="{C8A7616D-65D7-4085-934D-AFD32EA18260}" srcId="{4A6C19FE-9F7C-4771-AF06-CEB3263A5DA3}" destId="{E00135B4-6F6F-4742-9F5E-762C20A7EB62}" srcOrd="0" destOrd="0" parTransId="{0E38D997-B5C3-4EA7-AF57-5A086D27C1CD}" sibTransId="{583920AC-2408-42DD-87FC-16CAD941AB8B}"/>
    <dgm:cxn modelId="{7670C0A5-0764-446B-9212-839AC2E1B779}" type="presOf" srcId="{EE313EA6-FB7B-4AB1-862C-C43B71682571}" destId="{57D730D7-B82A-4D97-8CDA-2C30747A8601}" srcOrd="0" destOrd="0" presId="urn:microsoft.com/office/officeart/2005/8/layout/StepDownProcess"/>
    <dgm:cxn modelId="{C6398CEC-22E0-4E90-B34A-EBC9A37195A6}" srcId="{AEA44B1C-DD47-4C6F-9CF2-70100352CB34}" destId="{4A341265-8093-463A-9D6C-8195BB5321A6}" srcOrd="0" destOrd="0" parTransId="{D55D2B36-A9A0-4FAB-9789-8873D32FC4A0}" sibTransId="{43CD2D41-71AD-44EE-A312-164F5453B2F0}"/>
    <dgm:cxn modelId="{F96CACA2-BD83-47FD-ABAB-C8D77CC720DA}" type="presOf" srcId="{4A6C19FE-9F7C-4771-AF06-CEB3263A5DA3}" destId="{37FA427D-8FAB-4A25-A189-302D2B037C34}" srcOrd="0" destOrd="0" presId="urn:microsoft.com/office/officeart/2005/8/layout/StepDownProcess"/>
    <dgm:cxn modelId="{BD3473B7-E247-4F5D-BDA7-26D850A90390}" type="presOf" srcId="{AEA44B1C-DD47-4C6F-9CF2-70100352CB34}" destId="{34385EE4-A1A6-404B-81EF-D3A4FC0D8C89}" srcOrd="0" destOrd="0" presId="urn:microsoft.com/office/officeart/2005/8/layout/StepDownProcess"/>
    <dgm:cxn modelId="{077B1973-6C22-48E9-AB71-7B6B89B7C9BE}" type="presOf" srcId="{12EA63E1-EA35-4D5D-9957-0FDA75205B32}" destId="{09DFF623-2D78-4831-A722-1052B2112EF3}" srcOrd="0" destOrd="0" presId="urn:microsoft.com/office/officeart/2005/8/layout/StepDownProcess"/>
    <dgm:cxn modelId="{46445EA3-CC0C-4D9F-A29B-D160DC16D3B3}" type="presOf" srcId="{6F2C53CA-C10C-4C8F-9C3E-C356E461F900}" destId="{5F2CF504-E557-476F-911D-8D8B8D3622BF}" srcOrd="0" destOrd="0" presId="urn:microsoft.com/office/officeart/2005/8/layout/StepDownProcess"/>
    <dgm:cxn modelId="{280505B0-64B0-4724-A176-A07558661877}" srcId="{6F2C53CA-C10C-4C8F-9C3E-C356E461F900}" destId="{7411D8E3-9513-4105-BEDA-DE703BE23921}" srcOrd="0" destOrd="0" parTransId="{7833C581-21A1-4C3B-9AEE-14B4B6545A82}" sibTransId="{1912712D-6568-4D8A-9676-08D0AFFE38A5}"/>
    <dgm:cxn modelId="{B1FC3BDF-5CB9-4DA3-8383-DD48FA34283F}" srcId="{12EA63E1-EA35-4D5D-9957-0FDA75205B32}" destId="{4A6C19FE-9F7C-4771-AF06-CEB3263A5DA3}" srcOrd="2" destOrd="0" parTransId="{515FCB03-6373-4536-A3AF-482E4B5CDCCD}" sibTransId="{4D2F69D8-1759-4483-ADA1-67698F1E704D}"/>
    <dgm:cxn modelId="{5808F849-46DA-49DC-B630-1CD69181661A}" type="presParOf" srcId="{09DFF623-2D78-4831-A722-1052B2112EF3}" destId="{DB8B3D68-99D2-4151-9D17-75BD486FCFC6}" srcOrd="0" destOrd="0" presId="urn:microsoft.com/office/officeart/2005/8/layout/StepDownProcess"/>
    <dgm:cxn modelId="{98265A4B-AE9D-4C11-B030-ABF8B31825C7}" type="presParOf" srcId="{DB8B3D68-99D2-4151-9D17-75BD486FCFC6}" destId="{5F75AB49-ADC6-4087-A082-03BDF96E293F}" srcOrd="0" destOrd="0" presId="urn:microsoft.com/office/officeart/2005/8/layout/StepDownProcess"/>
    <dgm:cxn modelId="{F474A9E6-45C3-41BB-9B17-93E0098DD02F}" type="presParOf" srcId="{DB8B3D68-99D2-4151-9D17-75BD486FCFC6}" destId="{34385EE4-A1A6-404B-81EF-D3A4FC0D8C89}" srcOrd="1" destOrd="0" presId="urn:microsoft.com/office/officeart/2005/8/layout/StepDownProcess"/>
    <dgm:cxn modelId="{BD024765-DA0E-4608-896A-4C8361A337E2}" type="presParOf" srcId="{DB8B3D68-99D2-4151-9D17-75BD486FCFC6}" destId="{288E516F-A578-4CF2-9E94-C4DBAF8EFDA8}" srcOrd="2" destOrd="0" presId="urn:microsoft.com/office/officeart/2005/8/layout/StepDownProcess"/>
    <dgm:cxn modelId="{7E467B3E-101B-48E3-A608-ED5C95313752}" type="presParOf" srcId="{09DFF623-2D78-4831-A722-1052B2112EF3}" destId="{32D3DA7D-24B9-4880-8A45-0B44485C5E69}" srcOrd="1" destOrd="0" presId="urn:microsoft.com/office/officeart/2005/8/layout/StepDownProcess"/>
    <dgm:cxn modelId="{199BFD28-E868-4653-9D90-81F9DE9F3CDD}" type="presParOf" srcId="{09DFF623-2D78-4831-A722-1052B2112EF3}" destId="{837C0E5E-11CC-48F4-8DF8-C0359C753D59}" srcOrd="2" destOrd="0" presId="urn:microsoft.com/office/officeart/2005/8/layout/StepDownProcess"/>
    <dgm:cxn modelId="{6CF91627-D10F-48DD-9DDB-4F9B5A1F1EB9}" type="presParOf" srcId="{837C0E5E-11CC-48F4-8DF8-C0359C753D59}" destId="{6BE3B32E-E2D4-4E8D-9FF6-457E5916C1B6}" srcOrd="0" destOrd="0" presId="urn:microsoft.com/office/officeart/2005/8/layout/StepDownProcess"/>
    <dgm:cxn modelId="{A66CE731-7FA8-4723-9CD0-CE789A873831}" type="presParOf" srcId="{837C0E5E-11CC-48F4-8DF8-C0359C753D59}" destId="{5F2CF504-E557-476F-911D-8D8B8D3622BF}" srcOrd="1" destOrd="0" presId="urn:microsoft.com/office/officeart/2005/8/layout/StepDownProcess"/>
    <dgm:cxn modelId="{CD672EBC-9B92-4D5F-8F42-C9E53A772774}" type="presParOf" srcId="{837C0E5E-11CC-48F4-8DF8-C0359C753D59}" destId="{4523959E-61B1-4DB6-93E0-ED4AF7385743}" srcOrd="2" destOrd="0" presId="urn:microsoft.com/office/officeart/2005/8/layout/StepDownProcess"/>
    <dgm:cxn modelId="{51487816-BED5-418D-A6C7-9F5D1F3D47BA}" type="presParOf" srcId="{09DFF623-2D78-4831-A722-1052B2112EF3}" destId="{254F544B-7E9B-410B-992D-0DD44E4CED67}" srcOrd="3" destOrd="0" presId="urn:microsoft.com/office/officeart/2005/8/layout/StepDownProcess"/>
    <dgm:cxn modelId="{F7601EC3-1060-4177-A45A-2F1BE5D02DFB}" type="presParOf" srcId="{09DFF623-2D78-4831-A722-1052B2112EF3}" destId="{9CF0687D-D8A9-4CD4-B147-3531B5275997}" srcOrd="4" destOrd="0" presId="urn:microsoft.com/office/officeart/2005/8/layout/StepDownProcess"/>
    <dgm:cxn modelId="{F8A9046E-A035-49B9-825E-2B40B6F3840A}" type="presParOf" srcId="{9CF0687D-D8A9-4CD4-B147-3531B5275997}" destId="{4ECDC491-0C3C-441F-AF2F-5351E6EC239B}" srcOrd="0" destOrd="0" presId="urn:microsoft.com/office/officeart/2005/8/layout/StepDownProcess"/>
    <dgm:cxn modelId="{DC470F03-380D-4D09-9341-3173D6B93160}" type="presParOf" srcId="{9CF0687D-D8A9-4CD4-B147-3531B5275997}" destId="{37FA427D-8FAB-4A25-A189-302D2B037C34}" srcOrd="1" destOrd="0" presId="urn:microsoft.com/office/officeart/2005/8/layout/StepDownProcess"/>
    <dgm:cxn modelId="{75CDECFE-949A-42EE-9B08-0DB668183373}" type="presParOf" srcId="{9CF0687D-D8A9-4CD4-B147-3531B5275997}" destId="{A7E03AD5-9E81-4722-9F7B-717C4D6E6E76}" srcOrd="2" destOrd="0" presId="urn:microsoft.com/office/officeart/2005/8/layout/StepDownProcess"/>
    <dgm:cxn modelId="{EE227D2E-CC6C-4B51-9C9A-32C08D863458}" type="presParOf" srcId="{09DFF623-2D78-4831-A722-1052B2112EF3}" destId="{CAAEDC26-4425-4DB7-9DDF-9366EC2E1F47}" srcOrd="5" destOrd="0" presId="urn:microsoft.com/office/officeart/2005/8/layout/StepDownProcess"/>
    <dgm:cxn modelId="{A11CB5E8-7013-4C3D-94D2-8CD8E06B8A7B}" type="presParOf" srcId="{09DFF623-2D78-4831-A722-1052B2112EF3}" destId="{631DAF26-C08A-4E7E-8766-FD74BA2A437F}" srcOrd="6" destOrd="0" presId="urn:microsoft.com/office/officeart/2005/8/layout/StepDownProcess"/>
    <dgm:cxn modelId="{4C2C7AE9-3233-40EC-BAE4-7A338125F536}" type="presParOf" srcId="{631DAF26-C08A-4E7E-8766-FD74BA2A437F}" destId="{8EC1F5FD-4C92-44B4-8643-40AF36BBE520}" srcOrd="0" destOrd="0" presId="urn:microsoft.com/office/officeart/2005/8/layout/StepDownProcess"/>
    <dgm:cxn modelId="{2D2ADA2A-D869-43C1-84CE-5E3A2946B78D}" type="presParOf" srcId="{631DAF26-C08A-4E7E-8766-FD74BA2A437F}" destId="{57D730D7-B82A-4D97-8CDA-2C30747A8601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5AB49-ADC6-4087-A082-03BDF96E293F}">
      <dsp:nvSpPr>
        <dsp:cNvPr id="0" name=""/>
        <dsp:cNvSpPr/>
      </dsp:nvSpPr>
      <dsp:spPr>
        <a:xfrm rot="5400000">
          <a:off x="614573" y="694350"/>
          <a:ext cx="646667" cy="7362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rotWithShape="0">
          <a:gsLst>
            <a:gs pos="0">
              <a:schemeClr val="dk2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4385EE4-A1A6-404B-81EF-D3A4FC0D8C89}">
      <dsp:nvSpPr>
        <dsp:cNvPr id="0" name=""/>
        <dsp:cNvSpPr/>
      </dsp:nvSpPr>
      <dsp:spPr>
        <a:xfrm>
          <a:off x="141868" y="0"/>
          <a:ext cx="1088608" cy="761990"/>
        </a:xfrm>
        <a:prstGeom prst="rect">
          <a:avLst/>
        </a:prstGeom>
        <a:solidFill>
          <a:srgbClr val="1F497D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706</a:t>
          </a:r>
          <a:endParaRPr lang="en-GB" sz="3600" kern="1200" dirty="0"/>
        </a:p>
      </dsp:txBody>
      <dsp:txXfrm>
        <a:off x="141868" y="0"/>
        <a:ext cx="1088608" cy="761990"/>
      </dsp:txXfrm>
    </dsp:sp>
    <dsp:sp modelId="{288E516F-A578-4CF2-9E94-C4DBAF8EFDA8}">
      <dsp:nvSpPr>
        <dsp:cNvPr id="0" name=""/>
        <dsp:cNvSpPr/>
      </dsp:nvSpPr>
      <dsp:spPr>
        <a:xfrm>
          <a:off x="1345733" y="29395"/>
          <a:ext cx="3537126" cy="615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>
              <a:solidFill>
                <a:schemeClr val="accent1"/>
              </a:solidFill>
            </a:rPr>
            <a:t>Předloženo</a:t>
          </a:r>
          <a:endParaRPr lang="en-GB" sz="1800" kern="1200" dirty="0">
            <a:solidFill>
              <a:schemeClr val="accent1"/>
            </a:solidFill>
          </a:endParaRPr>
        </a:p>
      </dsp:txBody>
      <dsp:txXfrm>
        <a:off x="1345733" y="29395"/>
        <a:ext cx="3537126" cy="615874"/>
      </dsp:txXfrm>
    </dsp:sp>
    <dsp:sp modelId="{6BE3B32E-E2D4-4E8D-9FF6-457E5916C1B6}">
      <dsp:nvSpPr>
        <dsp:cNvPr id="0" name=""/>
        <dsp:cNvSpPr/>
      </dsp:nvSpPr>
      <dsp:spPr>
        <a:xfrm rot="5400000">
          <a:off x="1896665" y="1922590"/>
          <a:ext cx="646667" cy="7362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rotWithShape="0">
          <a:gsLst>
            <a:gs pos="0">
              <a:schemeClr val="dk2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F2CF504-E557-476F-911D-8D8B8D3622BF}">
      <dsp:nvSpPr>
        <dsp:cNvPr id="0" name=""/>
        <dsp:cNvSpPr/>
      </dsp:nvSpPr>
      <dsp:spPr>
        <a:xfrm>
          <a:off x="1442481" y="1216764"/>
          <a:ext cx="1088608" cy="761990"/>
        </a:xfrm>
        <a:prstGeom prst="rect">
          <a:avLst/>
        </a:prstGeom>
        <a:solidFill>
          <a:srgbClr val="1F497D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504</a:t>
          </a:r>
          <a:endParaRPr lang="en-GB" sz="3600" kern="1200" dirty="0"/>
        </a:p>
      </dsp:txBody>
      <dsp:txXfrm>
        <a:off x="1442481" y="1216764"/>
        <a:ext cx="1088608" cy="761990"/>
      </dsp:txXfrm>
    </dsp:sp>
    <dsp:sp modelId="{4523959E-61B1-4DB6-93E0-ED4AF7385743}">
      <dsp:nvSpPr>
        <dsp:cNvPr id="0" name=""/>
        <dsp:cNvSpPr/>
      </dsp:nvSpPr>
      <dsp:spPr>
        <a:xfrm>
          <a:off x="2738955" y="1285003"/>
          <a:ext cx="2446277" cy="615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>
              <a:solidFill>
                <a:schemeClr val="accent1"/>
              </a:solidFill>
            </a:rPr>
            <a:t>Způsobilé</a:t>
          </a:r>
          <a:endParaRPr lang="en-GB" sz="1800" kern="1200" dirty="0">
            <a:solidFill>
              <a:schemeClr val="accent1"/>
            </a:solidFill>
          </a:endParaRPr>
        </a:p>
      </dsp:txBody>
      <dsp:txXfrm>
        <a:off x="2738955" y="1285003"/>
        <a:ext cx="2446277" cy="615874"/>
      </dsp:txXfrm>
    </dsp:sp>
    <dsp:sp modelId="{4ECDC491-0C3C-441F-AF2F-5351E6EC239B}">
      <dsp:nvSpPr>
        <dsp:cNvPr id="0" name=""/>
        <dsp:cNvSpPr/>
      </dsp:nvSpPr>
      <dsp:spPr>
        <a:xfrm rot="5400000">
          <a:off x="3207527" y="3150831"/>
          <a:ext cx="646667" cy="73620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rotWithShape="0">
          <a:gsLst>
            <a:gs pos="0">
              <a:schemeClr val="dk2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7FA427D-8FAB-4A25-A189-302D2B037C34}">
      <dsp:nvSpPr>
        <dsp:cNvPr id="0" name=""/>
        <dsp:cNvSpPr/>
      </dsp:nvSpPr>
      <dsp:spPr>
        <a:xfrm>
          <a:off x="2738953" y="2445009"/>
          <a:ext cx="1088608" cy="761990"/>
        </a:xfrm>
        <a:prstGeom prst="rect">
          <a:avLst/>
        </a:prstGeom>
        <a:solidFill>
          <a:srgbClr val="1F497D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193</a:t>
          </a:r>
          <a:endParaRPr lang="en-GB" sz="3600" kern="1200" dirty="0"/>
        </a:p>
      </dsp:txBody>
      <dsp:txXfrm>
        <a:off x="2738953" y="2445009"/>
        <a:ext cx="1088608" cy="761990"/>
      </dsp:txXfrm>
    </dsp:sp>
    <dsp:sp modelId="{A7E03AD5-9E81-4722-9F7B-717C4D6E6E76}">
      <dsp:nvSpPr>
        <dsp:cNvPr id="0" name=""/>
        <dsp:cNvSpPr/>
      </dsp:nvSpPr>
      <dsp:spPr>
        <a:xfrm>
          <a:off x="3967197" y="2513241"/>
          <a:ext cx="2735883" cy="615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>
              <a:solidFill>
                <a:schemeClr val="accent1"/>
              </a:solidFill>
            </a:rPr>
            <a:t>Operativní hodnocení</a:t>
          </a:r>
          <a:endParaRPr lang="en-GB" sz="1800" kern="1200" dirty="0">
            <a:solidFill>
              <a:schemeClr val="accent1"/>
            </a:solidFill>
          </a:endParaRPr>
        </a:p>
      </dsp:txBody>
      <dsp:txXfrm>
        <a:off x="3967197" y="2513241"/>
        <a:ext cx="2735883" cy="615874"/>
      </dsp:txXfrm>
    </dsp:sp>
    <dsp:sp modelId="{8EC1F5FD-4C92-44B4-8643-40AF36BBE520}">
      <dsp:nvSpPr>
        <dsp:cNvPr id="0" name=""/>
        <dsp:cNvSpPr/>
      </dsp:nvSpPr>
      <dsp:spPr>
        <a:xfrm>
          <a:off x="4035437" y="3333173"/>
          <a:ext cx="1088608" cy="761990"/>
        </a:xfrm>
        <a:prstGeom prst="rect">
          <a:avLst/>
        </a:prstGeom>
        <a:solidFill>
          <a:srgbClr val="EC6707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184</a:t>
          </a:r>
          <a:endParaRPr lang="en-GB" sz="3600" kern="1200" dirty="0"/>
        </a:p>
      </dsp:txBody>
      <dsp:txXfrm>
        <a:off x="4035437" y="3333173"/>
        <a:ext cx="1088608" cy="761990"/>
      </dsp:txXfrm>
    </dsp:sp>
    <dsp:sp modelId="{57D730D7-B82A-4D97-8CDA-2C30747A8601}">
      <dsp:nvSpPr>
        <dsp:cNvPr id="0" name=""/>
        <dsp:cNvSpPr/>
      </dsp:nvSpPr>
      <dsp:spPr>
        <a:xfrm>
          <a:off x="5263672" y="3479289"/>
          <a:ext cx="2385629" cy="615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>
              <a:solidFill>
                <a:schemeClr val="accent1"/>
              </a:solidFill>
            </a:rPr>
            <a:t>Doporučeno ke schválení/schváleno</a:t>
          </a:r>
          <a:endParaRPr lang="en-GB" sz="1800" kern="1200" dirty="0">
            <a:solidFill>
              <a:schemeClr val="accent1"/>
            </a:solidFill>
          </a:endParaRPr>
        </a:p>
      </dsp:txBody>
      <dsp:txXfrm>
        <a:off x="5263672" y="3479289"/>
        <a:ext cx="2385629" cy="615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909B5C1-F25E-4218-A08D-1EB240BD89B8}" type="datetimeFigureOut">
              <a:rPr lang="cs-CZ"/>
              <a:pPr>
                <a:defRPr/>
              </a:pPr>
              <a:t>17.05.2018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1098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9DC7DAB-85D1-4921-AF1C-D25FCE776F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935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098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19EE64D-CD1B-4784-B9A8-4F4272DB421D}" type="datetimeFigureOut">
              <a:rPr lang="cs-CZ"/>
              <a:pPr>
                <a:defRPr/>
              </a:pPr>
              <a:t>17.05.2018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606" y="4715710"/>
            <a:ext cx="5438464" cy="4466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098" y="9428243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07242A5-D254-4360-8D95-C35261AD25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923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podtisk_modry.emf"/>
          <p:cNvPicPr>
            <a:picLocks noChangeAspect="1"/>
          </p:cNvPicPr>
          <p:nvPr/>
        </p:nvPicPr>
        <p:blipFill>
          <a:blip r:embed="rId2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élník 6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1403350" y="3789363"/>
            <a:ext cx="7208838" cy="5762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mtClean="0"/>
              <a:t>MINISTERSTVO PRO MÍSTNÍ ROZVOJ ČR</a:t>
            </a:r>
          </a:p>
        </p:txBody>
      </p:sp>
      <p:pic>
        <p:nvPicPr>
          <p:cNvPr id="10" name="Obrázek 7" descr="mmr_cr_rgb.e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692150"/>
            <a:ext cx="2565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dnadpis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podtisk_modry.emf"/>
          <p:cNvPicPr>
            <a:picLocks noChangeAspect="1"/>
          </p:cNvPicPr>
          <p:nvPr/>
        </p:nvPicPr>
        <p:blipFill>
          <a:blip r:embed="rId3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pic>
        <p:nvPicPr>
          <p:cNvPr id="7" name="Obrázek 3" descr="mmr_cr_rgb.e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9" descr="podtisk_modry.emf"/>
          <p:cNvPicPr>
            <a:picLocks noChangeAspect="1"/>
          </p:cNvPicPr>
          <p:nvPr/>
        </p:nvPicPr>
        <p:blipFill>
          <a:blip r:embed="rId3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pic>
        <p:nvPicPr>
          <p:cNvPr id="6" name="Obrázek 2" descr="mmr_cr_rgb.e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9" descr="podtisk_modry.emf"/>
          <p:cNvPicPr>
            <a:picLocks noChangeAspect="1"/>
          </p:cNvPicPr>
          <p:nvPr/>
        </p:nvPicPr>
        <p:blipFill>
          <a:blip r:embed="rId3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pic>
        <p:nvPicPr>
          <p:cNvPr id="8" name="Obrázek 4" descr="mmr_cr_rgb.e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10BE5-83C6-421C-86A9-CDC3EFF7B9E3}" type="datetime1">
              <a:rPr lang="cs-CZ"/>
              <a:pPr>
                <a:defRPr/>
              </a:pPr>
              <a:t>17.05.2018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697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1916113"/>
            <a:ext cx="7272338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Klepnutím lze upravit styl předlohy nadpisů.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3350" y="4581525"/>
            <a:ext cx="72009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81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000099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dotaceeu.cz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ukturalni-fondy.cz/" TargetMode="External"/><Relationship Id="rId2" Type="http://schemas.openxmlformats.org/officeDocument/2006/relationships/hyperlink" Target="mailto:alice.kovandova@mmr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interreg4c.eu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17.png"/><Relationship Id="rId7" Type="http://schemas.openxmlformats.org/officeDocument/2006/relationships/image" Target="../media/image12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 bwMode="auto">
          <a:xfrm>
            <a:off x="707604" y="1766887"/>
            <a:ext cx="7561262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 kern="1200" baseline="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3200" dirty="0" smtClean="0">
                <a:solidFill>
                  <a:schemeClr val="tx2"/>
                </a:solidFill>
              </a:rPr>
              <a:t>Aktuální stav programu</a:t>
            </a:r>
          </a:p>
          <a:p>
            <a:pPr algn="ctr"/>
            <a:r>
              <a:rPr lang="cs-CZ" altLang="cs-CZ" sz="3200" dirty="0" smtClean="0">
                <a:solidFill>
                  <a:schemeClr val="tx2"/>
                </a:solidFill>
              </a:rPr>
              <a:t>INTERREG EUROPE</a:t>
            </a:r>
            <a:endParaRPr lang="en-GB" altLang="cs-CZ" sz="3200" dirty="0" smtClean="0">
              <a:solidFill>
                <a:schemeClr val="tx2"/>
              </a:solidFill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1475656" y="3861048"/>
            <a:ext cx="6696744" cy="2736304"/>
          </a:xfrm>
        </p:spPr>
        <p:txBody>
          <a:bodyPr/>
          <a:lstStyle/>
          <a:p>
            <a:pPr eaLnBrk="1" hangingPunct="1"/>
            <a:r>
              <a:rPr lang="cs-CZ" altLang="cs-CZ" sz="2400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Finanční seminář - Praha, 14. května 2018 </a:t>
            </a:r>
          </a:p>
          <a:p>
            <a:pPr eaLnBrk="1" hangingPunct="1"/>
            <a:r>
              <a:rPr lang="cs-CZ" altLang="cs-CZ" sz="2400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Alice Kovandová</a:t>
            </a:r>
          </a:p>
        </p:txBody>
      </p:sp>
      <p:pic>
        <p:nvPicPr>
          <p:cNvPr id="2050" name="Picture 2" descr="Výstřiž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28650"/>
            <a:ext cx="1944216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Image 2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60413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279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28918" y="2060848"/>
            <a:ext cx="7303522" cy="432047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/>
                </a:solidFill>
              </a:rPr>
              <a:t>M</a:t>
            </a:r>
            <a:r>
              <a:rPr lang="cs-CZ" dirty="0" smtClean="0">
                <a:solidFill>
                  <a:schemeClr val="accent1"/>
                </a:solidFill>
              </a:rPr>
              <a:t>álo </a:t>
            </a:r>
            <a:r>
              <a:rPr lang="cs-CZ" dirty="0">
                <a:solidFill>
                  <a:schemeClr val="accent1"/>
                </a:solidFill>
              </a:rPr>
              <a:t>zastoupená témata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2800" dirty="0"/>
              <a:t>Tematická koncentrace</a:t>
            </a:r>
            <a:endParaRPr lang="cs-CZ" sz="2800" dirty="0"/>
          </a:p>
        </p:txBody>
      </p:sp>
      <p:grpSp>
        <p:nvGrpSpPr>
          <p:cNvPr id="4" name="Group 5"/>
          <p:cNvGrpSpPr/>
          <p:nvPr/>
        </p:nvGrpSpPr>
        <p:grpSpPr>
          <a:xfrm>
            <a:off x="1228918" y="2060848"/>
            <a:ext cx="6439426" cy="3672408"/>
            <a:chOff x="1169363" y="2496917"/>
            <a:chExt cx="6554751" cy="4343949"/>
          </a:xfrm>
        </p:grpSpPr>
        <p:pic>
          <p:nvPicPr>
            <p:cNvPr id="5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79390" y="2496917"/>
              <a:ext cx="3327796" cy="2218531"/>
            </a:xfrm>
            <a:prstGeom prst="rect">
              <a:avLst/>
            </a:prstGeom>
          </p:spPr>
        </p:pic>
        <p:pic>
          <p:nvPicPr>
            <p:cNvPr id="6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9363" y="2679052"/>
              <a:ext cx="3210027" cy="2270706"/>
            </a:xfrm>
            <a:prstGeom prst="rect">
              <a:avLst/>
            </a:prstGeom>
          </p:spPr>
        </p:pic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59491" y="4610211"/>
              <a:ext cx="3288687" cy="2230655"/>
            </a:xfrm>
            <a:prstGeom prst="rect">
              <a:avLst/>
            </a:prstGeom>
          </p:spPr>
        </p:pic>
        <p:sp>
          <p:nvSpPr>
            <p:cNvPr id="8" name="Rectangle 9"/>
            <p:cNvSpPr/>
            <p:nvPr/>
          </p:nvSpPr>
          <p:spPr>
            <a:xfrm>
              <a:off x="1274054" y="4254545"/>
              <a:ext cx="2912502" cy="477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cs-CZ" sz="2400" b="1" dirty="0" smtClean="0">
                  <a:solidFill>
                    <a:schemeClr val="bg1"/>
                  </a:solidFill>
                  <a:latin typeface="+mj-lt"/>
                  <a:ea typeface="+mj-ea"/>
                  <a:cs typeface="+mj-cs"/>
                </a:rPr>
                <a:t>Kvalita vody</a:t>
              </a:r>
              <a:endParaRPr lang="en-GB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endParaRPr>
            </a:p>
          </p:txBody>
        </p:sp>
        <p:sp>
          <p:nvSpPr>
            <p:cNvPr id="9" name="Rectangle 10"/>
            <p:cNvSpPr/>
            <p:nvPr/>
          </p:nvSpPr>
          <p:spPr>
            <a:xfrm>
              <a:off x="4484081" y="4153457"/>
              <a:ext cx="3240033" cy="477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cs-CZ" sz="2400" b="1" dirty="0" smtClean="0">
                  <a:solidFill>
                    <a:schemeClr val="bg1"/>
                  </a:solidFill>
                  <a:latin typeface="+mj-lt"/>
                  <a:ea typeface="+mj-ea"/>
                  <a:cs typeface="+mj-cs"/>
                </a:rPr>
                <a:t>Obnovitelná energie</a:t>
              </a:r>
              <a:endParaRPr lang="en-GB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0" name="Rectangle 11"/>
            <p:cNvSpPr/>
            <p:nvPr/>
          </p:nvSpPr>
          <p:spPr>
            <a:xfrm>
              <a:off x="3423921" y="5981135"/>
              <a:ext cx="3559830" cy="8597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cs-CZ" sz="2400" b="1" dirty="0" smtClean="0">
                  <a:solidFill>
                    <a:schemeClr val="bg1"/>
                  </a:solidFill>
                  <a:latin typeface="+mj-lt"/>
                  <a:ea typeface="+mj-ea"/>
                  <a:cs typeface="+mj-cs"/>
                </a:rPr>
                <a:t>Odpadové hospodářství</a:t>
              </a:r>
              <a:endParaRPr lang="en-GB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endParaRPr>
            </a:p>
          </p:txBody>
        </p:sp>
      </p:grpSp>
      <p:pic>
        <p:nvPicPr>
          <p:cNvPr id="11" name="Image 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60413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563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accent1"/>
                </a:solidFill>
              </a:rPr>
              <a:t>balíček </a:t>
            </a:r>
            <a:r>
              <a:rPr lang="cs-CZ" sz="1800" dirty="0">
                <a:solidFill>
                  <a:schemeClr val="accent1"/>
                </a:solidFill>
              </a:rPr>
              <a:t>pro </a:t>
            </a:r>
            <a:r>
              <a:rPr lang="cs-CZ" sz="1800" dirty="0" smtClean="0">
                <a:solidFill>
                  <a:schemeClr val="accent1"/>
                </a:solidFill>
              </a:rPr>
              <a:t>4. </a:t>
            </a:r>
            <a:r>
              <a:rPr lang="cs-CZ" sz="1800" dirty="0">
                <a:solidFill>
                  <a:schemeClr val="accent1"/>
                </a:solidFill>
              </a:rPr>
              <a:t>výzvu </a:t>
            </a:r>
            <a:r>
              <a:rPr lang="cs-CZ" sz="1800" dirty="0" smtClean="0">
                <a:solidFill>
                  <a:schemeClr val="accent1"/>
                </a:solidFill>
              </a:rPr>
              <a:t>již od dubna (web programu a </a:t>
            </a:r>
            <a:r>
              <a:rPr lang="cs-CZ" sz="1800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www.dotaceEU.cz</a:t>
            </a:r>
            <a:r>
              <a:rPr lang="cs-CZ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accent1"/>
                </a:solidFill>
              </a:rPr>
              <a:t>5</a:t>
            </a:r>
            <a:r>
              <a:rPr lang="cs-CZ" sz="1800" dirty="0" smtClean="0">
                <a:solidFill>
                  <a:schemeClr val="accent1"/>
                </a:solidFill>
              </a:rPr>
              <a:t>. </a:t>
            </a:r>
            <a:r>
              <a:rPr lang="cs-CZ" sz="1800" dirty="0">
                <a:solidFill>
                  <a:schemeClr val="accent1"/>
                </a:solidFill>
              </a:rPr>
              <a:t>verze Programového </a:t>
            </a:r>
            <a:r>
              <a:rPr lang="cs-CZ" sz="1800" dirty="0" smtClean="0">
                <a:solidFill>
                  <a:schemeClr val="accent1"/>
                </a:solidFill>
              </a:rPr>
              <a:t>manuálu z 13. 4. 2018</a:t>
            </a:r>
            <a:endParaRPr lang="cs-CZ" sz="1800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accent1"/>
                </a:solidFill>
              </a:rPr>
              <a:t>setkání </a:t>
            </a:r>
            <a:r>
              <a:rPr lang="cs-CZ" sz="1800" dirty="0" smtClean="0">
                <a:solidFill>
                  <a:schemeClr val="accent1"/>
                </a:solidFill>
              </a:rPr>
              <a:t>v Bruselu </a:t>
            </a:r>
            <a:r>
              <a:rPr lang="cs-CZ" sz="1800" dirty="0">
                <a:solidFill>
                  <a:schemeClr val="accent1"/>
                </a:solidFill>
              </a:rPr>
              <a:t>- </a:t>
            </a:r>
            <a:r>
              <a:rPr lang="cs-CZ" sz="1800" dirty="0" err="1">
                <a:solidFill>
                  <a:schemeClr val="accent1"/>
                </a:solidFill>
              </a:rPr>
              <a:t>Europe</a:t>
            </a:r>
            <a:r>
              <a:rPr lang="cs-CZ" sz="1800" dirty="0">
                <a:solidFill>
                  <a:schemeClr val="accent1"/>
                </a:solidFill>
              </a:rPr>
              <a:t>, </a:t>
            </a:r>
            <a:r>
              <a:rPr lang="cs-CZ" sz="1800" dirty="0" err="1">
                <a:solidFill>
                  <a:schemeClr val="accent1"/>
                </a:solidFill>
              </a:rPr>
              <a:t>let's</a:t>
            </a:r>
            <a:r>
              <a:rPr lang="cs-CZ" sz="1800" dirty="0">
                <a:solidFill>
                  <a:schemeClr val="accent1"/>
                </a:solidFill>
              </a:rPr>
              <a:t> </a:t>
            </a:r>
            <a:r>
              <a:rPr lang="cs-CZ" sz="1800" dirty="0" err="1">
                <a:solidFill>
                  <a:schemeClr val="accent1"/>
                </a:solidFill>
              </a:rPr>
              <a:t>cooperate</a:t>
            </a:r>
            <a:r>
              <a:rPr lang="cs-CZ" sz="1800" dirty="0">
                <a:solidFill>
                  <a:schemeClr val="accent1"/>
                </a:solidFill>
              </a:rPr>
              <a:t>! </a:t>
            </a:r>
            <a:r>
              <a:rPr lang="cs-CZ" sz="1800" dirty="0" smtClean="0">
                <a:solidFill>
                  <a:schemeClr val="accent1"/>
                </a:solidFill>
              </a:rPr>
              <a:t>– 22. 3. 2018</a:t>
            </a:r>
            <a:endParaRPr lang="cs-CZ" sz="1800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accent1"/>
                </a:solidFill>
              </a:rPr>
              <a:t>Národní informační </a:t>
            </a:r>
            <a:r>
              <a:rPr lang="cs-CZ" sz="1800" dirty="0" smtClean="0">
                <a:solidFill>
                  <a:schemeClr val="accent1"/>
                </a:solidFill>
              </a:rPr>
              <a:t>den, Praha – 10. 4. 2018</a:t>
            </a:r>
            <a:endParaRPr lang="cs-CZ" sz="1800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accent1"/>
                </a:solidFill>
              </a:rPr>
              <a:t>záměr možno konzultovat s </a:t>
            </a:r>
            <a:r>
              <a:rPr lang="cs-CZ" sz="1800" dirty="0" err="1" smtClean="0">
                <a:solidFill>
                  <a:schemeClr val="accent1"/>
                </a:solidFill>
              </a:rPr>
              <a:t>PoC</a:t>
            </a:r>
            <a:r>
              <a:rPr lang="cs-CZ" sz="1800" dirty="0" smtClean="0">
                <a:solidFill>
                  <a:schemeClr val="accent1"/>
                </a:solidFill>
              </a:rPr>
              <a:t>, </a:t>
            </a:r>
            <a:r>
              <a:rPr lang="cs-CZ" sz="1800" dirty="0">
                <a:solidFill>
                  <a:schemeClr val="accent1"/>
                </a:solidFill>
              </a:rPr>
              <a:t>požádat o zaslání záměru do zahraničí za účelem vyhledání partnerů </a:t>
            </a:r>
            <a:r>
              <a:rPr lang="cs-CZ" sz="1800" dirty="0" smtClean="0">
                <a:solidFill>
                  <a:schemeClr val="accent1"/>
                </a:solidFill>
              </a:rPr>
              <a:t>v okolních zemích</a:t>
            </a:r>
            <a:endParaRPr lang="cs-CZ" sz="1800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accent1"/>
                </a:solidFill>
              </a:rPr>
              <a:t>JS </a:t>
            </a:r>
            <a:r>
              <a:rPr lang="cs-CZ" sz="1800" dirty="0">
                <a:solidFill>
                  <a:schemeClr val="accent1"/>
                </a:solidFill>
              </a:rPr>
              <a:t>nabízí zpětnou vazbu na zaslaný projektový </a:t>
            </a:r>
            <a:r>
              <a:rPr lang="cs-CZ" sz="1800" dirty="0" smtClean="0">
                <a:solidFill>
                  <a:schemeClr val="accent1"/>
                </a:solidFill>
              </a:rPr>
              <a:t>záměr + další pomocné prvky – videa, on-line </a:t>
            </a:r>
            <a:r>
              <a:rPr lang="cs-CZ" sz="1800" dirty="0" err="1" smtClean="0">
                <a:solidFill>
                  <a:schemeClr val="accent1"/>
                </a:solidFill>
              </a:rPr>
              <a:t>webináře</a:t>
            </a:r>
            <a:r>
              <a:rPr lang="cs-CZ" sz="1800" dirty="0" smtClean="0">
                <a:solidFill>
                  <a:schemeClr val="accent1"/>
                </a:solidFill>
              </a:rPr>
              <a:t>, nejčastější otázky, vyplnění dotazníku na stránkách, zda projekt má šanci atd.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 err="1" smtClean="0">
                <a:solidFill>
                  <a:schemeClr val="accent1"/>
                </a:solidFill>
              </a:rPr>
              <a:t>Join</a:t>
            </a:r>
            <a:r>
              <a:rPr lang="cs-CZ" sz="1800" dirty="0" smtClean="0">
                <a:solidFill>
                  <a:schemeClr val="accent1"/>
                </a:solidFill>
              </a:rPr>
              <a:t> </a:t>
            </a:r>
            <a:r>
              <a:rPr lang="cs-CZ" sz="1800" dirty="0" err="1" smtClean="0">
                <a:solidFill>
                  <a:schemeClr val="accent1"/>
                </a:solidFill>
              </a:rPr>
              <a:t>our</a:t>
            </a:r>
            <a:r>
              <a:rPr lang="cs-CZ" sz="1800" dirty="0" smtClean="0">
                <a:solidFill>
                  <a:schemeClr val="accent1"/>
                </a:solidFill>
              </a:rPr>
              <a:t> </a:t>
            </a:r>
            <a:r>
              <a:rPr lang="cs-CZ" sz="1800" dirty="0" err="1" smtClean="0">
                <a:solidFill>
                  <a:schemeClr val="accent1"/>
                </a:solidFill>
              </a:rPr>
              <a:t>community</a:t>
            </a:r>
            <a:r>
              <a:rPr lang="cs-CZ" sz="1800" dirty="0" smtClean="0">
                <a:solidFill>
                  <a:schemeClr val="accent1"/>
                </a:solidFill>
              </a:rPr>
              <a:t> na webu programu, zadat svůj záměr a vyhledávat nabídky jiných partnerů  </a:t>
            </a:r>
            <a:endParaRPr lang="cs-CZ" sz="1800" dirty="0">
              <a:solidFill>
                <a:schemeClr val="accent1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>
                <a:solidFill>
                  <a:schemeClr val="accent1"/>
                </a:solidFill>
              </a:rPr>
              <a:t>4. výzva</a:t>
            </a:r>
            <a:endParaRPr lang="cs-CZ" sz="2800" dirty="0">
              <a:solidFill>
                <a:schemeClr val="accent1"/>
              </a:solidFill>
            </a:endParaRPr>
          </a:p>
        </p:txBody>
      </p:sp>
      <p:pic>
        <p:nvPicPr>
          <p:cNvPr id="4" name="Image 2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60413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558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en-US" sz="1800" b="1" dirty="0">
                <a:solidFill>
                  <a:schemeClr val="accent1"/>
                </a:solidFill>
              </a:rPr>
              <a:t>Zjednodušení</a:t>
            </a:r>
            <a:r>
              <a:rPr lang="en-GB" altLang="en-US" sz="1800" dirty="0">
                <a:solidFill>
                  <a:schemeClr val="accent1"/>
                </a:solidFill>
              </a:rPr>
              <a:t>: </a:t>
            </a:r>
            <a:r>
              <a:rPr lang="cs-CZ" altLang="en-US" sz="1800" dirty="0">
                <a:solidFill>
                  <a:schemeClr val="accent1"/>
                </a:solidFill>
              </a:rPr>
              <a:t>způsobilost</a:t>
            </a:r>
            <a:r>
              <a:rPr lang="en-GB" altLang="en-US" sz="1800" dirty="0">
                <a:solidFill>
                  <a:schemeClr val="accent1"/>
                </a:solidFill>
              </a:rPr>
              <a:t> &amp; </a:t>
            </a:r>
            <a:r>
              <a:rPr lang="cs-CZ" altLang="en-US" sz="1800" dirty="0">
                <a:solidFill>
                  <a:schemeClr val="accent1"/>
                </a:solidFill>
              </a:rPr>
              <a:t>fáze</a:t>
            </a:r>
            <a:r>
              <a:rPr lang="en-GB" altLang="en-US" sz="1800" dirty="0">
                <a:solidFill>
                  <a:schemeClr val="accent1"/>
                </a:solidFill>
              </a:rPr>
              <a:t> 2</a:t>
            </a:r>
            <a:r>
              <a:rPr lang="cs-CZ" altLang="en-US" sz="1800" dirty="0">
                <a:solidFill>
                  <a:schemeClr val="accent1"/>
                </a:solidFill>
              </a:rPr>
              <a:t> –</a:t>
            </a:r>
            <a:r>
              <a:rPr lang="en-GB" altLang="en-US" sz="1800" dirty="0">
                <a:solidFill>
                  <a:schemeClr val="accent1"/>
                </a:solidFill>
              </a:rPr>
              <a:t> </a:t>
            </a:r>
            <a:r>
              <a:rPr lang="cs-CZ" altLang="en-US" sz="1800" dirty="0">
                <a:solidFill>
                  <a:schemeClr val="accent1"/>
                </a:solidFill>
              </a:rPr>
              <a:t>jednotková </a:t>
            </a:r>
            <a:r>
              <a:rPr lang="cs-CZ" sz="1800" dirty="0" smtClean="0">
                <a:solidFill>
                  <a:schemeClr val="accent1"/>
                </a:solidFill>
              </a:rPr>
              <a:t>sazba vázána </a:t>
            </a:r>
            <a:r>
              <a:rPr lang="cs-CZ" sz="1800" dirty="0">
                <a:solidFill>
                  <a:schemeClr val="accent1"/>
                </a:solidFill>
              </a:rPr>
              <a:t>na výstupy projektu a ne </a:t>
            </a:r>
            <a:r>
              <a:rPr lang="cs-CZ" sz="1800" dirty="0" smtClean="0">
                <a:solidFill>
                  <a:schemeClr val="accent1"/>
                </a:solidFill>
              </a:rPr>
              <a:t>na </a:t>
            </a:r>
            <a:r>
              <a:rPr lang="cs-CZ" sz="1800" dirty="0">
                <a:solidFill>
                  <a:schemeClr val="accent1"/>
                </a:solidFill>
              </a:rPr>
              <a:t>skutečně vynaložené výdaje</a:t>
            </a:r>
            <a:r>
              <a:rPr lang="en-GB" sz="1800" dirty="0">
                <a:solidFill>
                  <a:schemeClr val="accent1"/>
                </a:solidFill>
              </a:rPr>
              <a:t> </a:t>
            </a:r>
            <a:r>
              <a:rPr lang="cs-CZ" sz="1800" dirty="0" smtClean="0">
                <a:solidFill>
                  <a:schemeClr val="accent1"/>
                </a:solidFill>
              </a:rPr>
              <a:t>- výhody</a:t>
            </a:r>
            <a:r>
              <a:rPr lang="en-GB" sz="1800" dirty="0" smtClean="0">
                <a:solidFill>
                  <a:schemeClr val="accent1"/>
                </a:solidFill>
              </a:rPr>
              <a:t>:</a:t>
            </a:r>
            <a:r>
              <a:rPr lang="cs-CZ" sz="1800" dirty="0" smtClean="0">
                <a:solidFill>
                  <a:schemeClr val="accent1"/>
                </a:solidFill>
              </a:rPr>
              <a:t> jednoduší kontrola (</a:t>
            </a:r>
            <a:r>
              <a:rPr lang="cs-CZ" sz="1800" dirty="0">
                <a:solidFill>
                  <a:schemeClr val="accent1"/>
                </a:solidFill>
              </a:rPr>
              <a:t>pouze </a:t>
            </a:r>
            <a:r>
              <a:rPr lang="cs-CZ" sz="1800" dirty="0" smtClean="0">
                <a:solidFill>
                  <a:schemeClr val="accent1"/>
                </a:solidFill>
              </a:rPr>
              <a:t>JS) a jednoduší </a:t>
            </a:r>
            <a:r>
              <a:rPr lang="cs-CZ" sz="1800" dirty="0">
                <a:solidFill>
                  <a:schemeClr val="accent1"/>
                </a:solidFill>
              </a:rPr>
              <a:t>příprava rozpočtu pro fázi </a:t>
            </a:r>
            <a:r>
              <a:rPr lang="cs-CZ" sz="1800" dirty="0" smtClean="0">
                <a:solidFill>
                  <a:schemeClr val="accent1"/>
                </a:solidFill>
              </a:rPr>
              <a:t>2; z </a:t>
            </a:r>
            <a:r>
              <a:rPr lang="cs-CZ" sz="1800" dirty="0">
                <a:solidFill>
                  <a:schemeClr val="accent1"/>
                </a:solidFill>
              </a:rPr>
              <a:t>„Partner </a:t>
            </a:r>
            <a:r>
              <a:rPr lang="cs-CZ" sz="1800" dirty="0" err="1">
                <a:solidFill>
                  <a:schemeClr val="accent1"/>
                </a:solidFill>
              </a:rPr>
              <a:t>Declaration</a:t>
            </a:r>
            <a:r>
              <a:rPr lang="cs-CZ" sz="1800" dirty="0">
                <a:solidFill>
                  <a:schemeClr val="accent1"/>
                </a:solidFill>
              </a:rPr>
              <a:t>“ odstraněno pole uvádějící částku spolufinancování projektu příjemcem</a:t>
            </a:r>
            <a:endParaRPr lang="en-GB" sz="1800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1800" b="1" dirty="0" err="1" smtClean="0">
                <a:solidFill>
                  <a:schemeClr val="accent1"/>
                </a:solidFill>
              </a:rPr>
              <a:t>Geogra</a:t>
            </a:r>
            <a:r>
              <a:rPr lang="cs-CZ" altLang="en-US" sz="1800" b="1" dirty="0" err="1">
                <a:solidFill>
                  <a:schemeClr val="accent1"/>
                </a:solidFill>
              </a:rPr>
              <a:t>fické</a:t>
            </a:r>
            <a:r>
              <a:rPr lang="en-GB" altLang="en-US" sz="1800" b="1" dirty="0">
                <a:solidFill>
                  <a:schemeClr val="accent1"/>
                </a:solidFill>
              </a:rPr>
              <a:t> </a:t>
            </a:r>
            <a:r>
              <a:rPr lang="cs-CZ" altLang="en-US" sz="1800" b="1" dirty="0">
                <a:solidFill>
                  <a:schemeClr val="accent1"/>
                </a:solidFill>
              </a:rPr>
              <a:t>pokrytí</a:t>
            </a:r>
            <a:r>
              <a:rPr lang="en-GB" altLang="en-US" sz="1800" dirty="0">
                <a:solidFill>
                  <a:schemeClr val="accent1"/>
                </a:solidFill>
              </a:rPr>
              <a:t>: </a:t>
            </a:r>
            <a:r>
              <a:rPr lang="cs-CZ" altLang="en-US" sz="1800" dirty="0" smtClean="0">
                <a:solidFill>
                  <a:schemeClr val="accent1"/>
                </a:solidFill>
              </a:rPr>
              <a:t>a</a:t>
            </a:r>
            <a:r>
              <a:rPr lang="cs-CZ" sz="1800" dirty="0" smtClean="0">
                <a:solidFill>
                  <a:schemeClr val="accent1"/>
                </a:solidFill>
                <a:ea typeface="Arial" charset="0"/>
                <a:cs typeface="Arial" charset="0"/>
              </a:rPr>
              <a:t>lespoň </a:t>
            </a:r>
            <a:r>
              <a:rPr lang="cs-CZ" sz="1800" dirty="0">
                <a:solidFill>
                  <a:schemeClr val="accent1"/>
                </a:solidFill>
                <a:ea typeface="Arial" charset="0"/>
                <a:cs typeface="Arial" charset="0"/>
              </a:rPr>
              <a:t>3 ze 4 </a:t>
            </a:r>
            <a:r>
              <a:rPr lang="cs-CZ" sz="1800" dirty="0" smtClean="0">
                <a:solidFill>
                  <a:schemeClr val="accent1"/>
                </a:solidFill>
                <a:ea typeface="Arial" charset="0"/>
                <a:cs typeface="Arial" charset="0"/>
              </a:rPr>
              <a:t>oblastí </a:t>
            </a:r>
            <a:r>
              <a:rPr lang="cs-CZ" sz="1800" dirty="0">
                <a:solidFill>
                  <a:schemeClr val="accent1"/>
                </a:solidFill>
                <a:ea typeface="Arial" charset="0"/>
                <a:cs typeface="Arial" charset="0"/>
              </a:rPr>
              <a:t>musí být zastoupeny v každém </a:t>
            </a:r>
            <a:r>
              <a:rPr lang="cs-CZ" sz="1800" dirty="0" smtClean="0">
                <a:solidFill>
                  <a:schemeClr val="accent1"/>
                </a:solidFill>
                <a:ea typeface="Arial" charset="0"/>
                <a:cs typeface="Arial" charset="0"/>
              </a:rPr>
              <a:t>projektu; </a:t>
            </a:r>
            <a:r>
              <a:rPr lang="cs-CZ" sz="1800" dirty="0" smtClean="0">
                <a:solidFill>
                  <a:schemeClr val="accent1"/>
                </a:solidFill>
              </a:rPr>
              <a:t>častý nedostatek </a:t>
            </a:r>
            <a:r>
              <a:rPr lang="cs-CZ" sz="1800" dirty="0">
                <a:solidFill>
                  <a:schemeClr val="accent1"/>
                </a:solidFill>
              </a:rPr>
              <a:t>v předložených </a:t>
            </a:r>
            <a:r>
              <a:rPr lang="cs-CZ" sz="1800" dirty="0" smtClean="0">
                <a:solidFill>
                  <a:schemeClr val="accent1"/>
                </a:solidFill>
              </a:rPr>
              <a:t>žádostech – vyřazení z hodnocení. Pozn.: všechny schválené </a:t>
            </a:r>
            <a:r>
              <a:rPr lang="cs-CZ" sz="1800" dirty="0">
                <a:solidFill>
                  <a:schemeClr val="accent1"/>
                </a:solidFill>
              </a:rPr>
              <a:t>žádosti tento požadavek splňují</a:t>
            </a:r>
            <a:endParaRPr lang="en-GB" sz="1800" dirty="0">
              <a:solidFill>
                <a:schemeClr val="accent1"/>
              </a:solidFill>
            </a:endParaRPr>
          </a:p>
          <a:p>
            <a:pPr marL="285750" indent="-285750">
              <a:lnSpc>
                <a:spcPct val="150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endParaRPr lang="cs-CZ" altLang="en-US" sz="1800" dirty="0" smtClean="0">
              <a:solidFill>
                <a:schemeClr val="accent1"/>
              </a:solidFill>
            </a:endParaRPr>
          </a:p>
          <a:p>
            <a:pPr marL="285750" indent="-285750">
              <a:lnSpc>
                <a:spcPct val="150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endParaRPr lang="cs-CZ" altLang="en-US" sz="1800" dirty="0" smtClean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  <a:spcAft>
                <a:spcPts val="2400"/>
              </a:spcAft>
            </a:pPr>
            <a:endParaRPr lang="en-GB" altLang="en-US" sz="1800" dirty="0">
              <a:solidFill>
                <a:schemeClr val="accent1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1F497D"/>
                </a:solidFill>
              </a:rPr>
              <a:t>4. výzva - novinky</a:t>
            </a:r>
            <a:endParaRPr lang="cs-CZ" dirty="0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980728"/>
            <a:ext cx="1042233" cy="864096"/>
          </a:xfrm>
          <a:prstGeom prst="rect">
            <a:avLst/>
          </a:prstGeom>
        </p:spPr>
      </p:pic>
      <p:pic>
        <p:nvPicPr>
          <p:cNvPr id="5" name="Image 2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270" y="404664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149080"/>
            <a:ext cx="7776864" cy="2583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5561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en-US" sz="2400" b="1" dirty="0">
                <a:solidFill>
                  <a:schemeClr val="accent1"/>
                </a:solidFill>
              </a:rPr>
              <a:t>Důraz na </a:t>
            </a:r>
            <a:r>
              <a:rPr lang="cs-CZ" altLang="en-US" sz="2400" b="1" dirty="0" smtClean="0">
                <a:solidFill>
                  <a:schemeClr val="accent1"/>
                </a:solidFill>
              </a:rPr>
              <a:t>období </a:t>
            </a:r>
            <a:r>
              <a:rPr lang="en-GB" altLang="en-US" sz="2400" b="1" dirty="0">
                <a:solidFill>
                  <a:schemeClr val="accent1"/>
                </a:solidFill>
              </a:rPr>
              <a:t>2014-2020</a:t>
            </a:r>
            <a:r>
              <a:rPr lang="en-GB" altLang="en-US" sz="2400" dirty="0">
                <a:solidFill>
                  <a:schemeClr val="accent1"/>
                </a:solidFill>
              </a:rPr>
              <a:t>: </a:t>
            </a:r>
            <a:r>
              <a:rPr lang="cs-CZ" altLang="en-US" sz="2400" dirty="0">
                <a:solidFill>
                  <a:schemeClr val="accent1"/>
                </a:solidFill>
              </a:rPr>
              <a:t>výsledky projektů, přidaná hodnota </a:t>
            </a:r>
            <a:r>
              <a:rPr lang="cs-CZ" altLang="en-US" sz="2400" dirty="0" smtClean="0">
                <a:solidFill>
                  <a:schemeClr val="accent1"/>
                </a:solidFill>
              </a:rPr>
              <a:t>projektu; v</a:t>
            </a:r>
            <a:r>
              <a:rPr lang="cs-CZ" sz="2400" dirty="0" smtClean="0">
                <a:solidFill>
                  <a:schemeClr val="accent1"/>
                </a:solidFill>
              </a:rPr>
              <a:t>ýsledky </a:t>
            </a:r>
            <a:r>
              <a:rPr lang="cs-CZ" sz="2400" dirty="0">
                <a:solidFill>
                  <a:schemeClr val="accent1"/>
                </a:solidFill>
              </a:rPr>
              <a:t>mohou být dosáhnuty již </a:t>
            </a:r>
            <a:r>
              <a:rPr lang="cs-CZ" sz="2400" dirty="0" smtClean="0">
                <a:solidFill>
                  <a:schemeClr val="accent1"/>
                </a:solidFill>
              </a:rPr>
              <a:t/>
            </a:r>
            <a:br>
              <a:rPr lang="cs-CZ" sz="2400" dirty="0" smtClean="0">
                <a:solidFill>
                  <a:schemeClr val="accent1"/>
                </a:solidFill>
              </a:rPr>
            </a:br>
            <a:r>
              <a:rPr lang="cs-CZ" sz="2400" dirty="0" smtClean="0">
                <a:solidFill>
                  <a:schemeClr val="accent1"/>
                </a:solidFill>
              </a:rPr>
              <a:t>v </a:t>
            </a:r>
            <a:r>
              <a:rPr lang="cs-CZ" sz="2400" dirty="0">
                <a:solidFill>
                  <a:schemeClr val="accent1"/>
                </a:solidFill>
              </a:rPr>
              <a:t>rámci 1. fáze </a:t>
            </a:r>
            <a:r>
              <a:rPr lang="cs-CZ" sz="2400" dirty="0" smtClean="0">
                <a:solidFill>
                  <a:schemeClr val="accent1"/>
                </a:solidFill>
              </a:rPr>
              <a:t>projektu; různé </a:t>
            </a:r>
            <a:r>
              <a:rPr lang="cs-CZ" sz="2400" dirty="0">
                <a:solidFill>
                  <a:schemeClr val="accent1"/>
                </a:solidFill>
              </a:rPr>
              <a:t>možnosti jak zlepšit řešené politické </a:t>
            </a:r>
            <a:r>
              <a:rPr lang="cs-CZ" sz="2400" dirty="0" smtClean="0">
                <a:solidFill>
                  <a:schemeClr val="accent1"/>
                </a:solidFill>
              </a:rPr>
              <a:t>oblasti, zaměření </a:t>
            </a:r>
            <a:r>
              <a:rPr lang="cs-CZ" sz="2400" dirty="0">
                <a:solidFill>
                  <a:schemeClr val="accent1"/>
                </a:solidFill>
              </a:rPr>
              <a:t>není výlučně </a:t>
            </a:r>
            <a:r>
              <a:rPr lang="cs-CZ" sz="2400" dirty="0" smtClean="0">
                <a:solidFill>
                  <a:schemeClr val="accent1"/>
                </a:solidFill>
              </a:rPr>
              <a:t/>
            </a:r>
            <a:br>
              <a:rPr lang="cs-CZ" sz="2400" dirty="0" smtClean="0">
                <a:solidFill>
                  <a:schemeClr val="accent1"/>
                </a:solidFill>
              </a:rPr>
            </a:br>
            <a:r>
              <a:rPr lang="cs-CZ" sz="2400" dirty="0" smtClean="0">
                <a:solidFill>
                  <a:schemeClr val="accent1"/>
                </a:solidFill>
              </a:rPr>
              <a:t>na programy SF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2400" dirty="0">
              <a:solidFill>
                <a:schemeClr val="accent1"/>
              </a:solidFill>
            </a:endParaRPr>
          </a:p>
          <a:p>
            <a:pPr marL="457200" indent="-457200"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altLang="en-US" sz="2400" b="1" dirty="0" smtClean="0">
                <a:solidFill>
                  <a:schemeClr val="accent1"/>
                </a:solidFill>
              </a:rPr>
              <a:t>Trvání </a:t>
            </a:r>
            <a:r>
              <a:rPr lang="cs-CZ" altLang="en-US" sz="2400" b="1" dirty="0">
                <a:solidFill>
                  <a:schemeClr val="accent1"/>
                </a:solidFill>
              </a:rPr>
              <a:t>projektu</a:t>
            </a:r>
            <a:r>
              <a:rPr lang="en-GB" altLang="en-US" sz="2400" b="1" dirty="0">
                <a:solidFill>
                  <a:schemeClr val="accent1"/>
                </a:solidFill>
              </a:rPr>
              <a:t>: </a:t>
            </a:r>
            <a:r>
              <a:rPr lang="cs-CZ" altLang="en-US" sz="2400" dirty="0">
                <a:solidFill>
                  <a:schemeClr val="accent1"/>
                </a:solidFill>
              </a:rPr>
              <a:t>zkrácení fáze </a:t>
            </a:r>
            <a:r>
              <a:rPr lang="en-GB" altLang="en-US" sz="2400" dirty="0">
                <a:solidFill>
                  <a:schemeClr val="accent1"/>
                </a:solidFill>
              </a:rPr>
              <a:t>2 </a:t>
            </a:r>
            <a:r>
              <a:rPr lang="cs-CZ" altLang="en-US" sz="2400" dirty="0">
                <a:solidFill>
                  <a:schemeClr val="accent1"/>
                </a:solidFill>
              </a:rPr>
              <a:t>na</a:t>
            </a:r>
            <a:r>
              <a:rPr lang="en-GB" altLang="en-US" sz="2400" dirty="0">
                <a:solidFill>
                  <a:schemeClr val="accent1"/>
                </a:solidFill>
              </a:rPr>
              <a:t> 1 </a:t>
            </a:r>
            <a:r>
              <a:rPr lang="cs-CZ" altLang="en-US" sz="2400" dirty="0" smtClean="0">
                <a:solidFill>
                  <a:schemeClr val="accent1"/>
                </a:solidFill>
              </a:rPr>
              <a:t>rok – projekty musí skončit do 3/2023, 5 let </a:t>
            </a:r>
            <a:r>
              <a:rPr lang="cs-CZ" sz="2400" dirty="0" smtClean="0">
                <a:solidFill>
                  <a:schemeClr val="accent1"/>
                </a:solidFill>
              </a:rPr>
              <a:t>trvání </a:t>
            </a:r>
            <a:r>
              <a:rPr lang="cs-CZ" sz="2400" dirty="0">
                <a:solidFill>
                  <a:schemeClr val="accent1"/>
                </a:solidFill>
              </a:rPr>
              <a:t>projektu </a:t>
            </a:r>
            <a:r>
              <a:rPr lang="cs-CZ" sz="2400" dirty="0" smtClean="0">
                <a:solidFill>
                  <a:schemeClr val="accent1"/>
                </a:solidFill>
              </a:rPr>
              <a:t>není možné; fáze 1 je klíčová a výzvou </a:t>
            </a:r>
            <a:r>
              <a:rPr lang="cs-CZ" sz="2400" dirty="0">
                <a:solidFill>
                  <a:schemeClr val="accent1"/>
                </a:solidFill>
              </a:rPr>
              <a:t>pro dosažení </a:t>
            </a:r>
            <a:r>
              <a:rPr lang="cs-CZ" sz="2400" dirty="0" smtClean="0">
                <a:solidFill>
                  <a:schemeClr val="accent1"/>
                </a:solidFill>
              </a:rPr>
              <a:t>výsledků</a:t>
            </a:r>
            <a:endParaRPr lang="cs-CZ" sz="2400" dirty="0">
              <a:solidFill>
                <a:schemeClr val="accent1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1F497D"/>
                </a:solidFill>
              </a:rPr>
              <a:t>4. výzva - novinky</a:t>
            </a:r>
            <a:endParaRPr lang="cs-CZ" dirty="0"/>
          </a:p>
        </p:txBody>
      </p:sp>
      <p:pic>
        <p:nvPicPr>
          <p:cNvPr id="4" name="Imag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60413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412776"/>
            <a:ext cx="1042233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207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 txBox="1">
            <a:spLocks/>
          </p:cNvSpPr>
          <p:nvPr/>
        </p:nvSpPr>
        <p:spPr bwMode="auto">
          <a:xfrm>
            <a:off x="323528" y="1556792"/>
            <a:ext cx="77581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marL="0" indent="0" algn="l" rtl="0" eaLnBrk="1" fontAlgn="base" hangingPunct="1">
              <a:spcBef>
                <a:spcPts val="1000"/>
              </a:spcBef>
              <a:spcAft>
                <a:spcPts val="1000"/>
              </a:spcAft>
              <a:buFontTx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cs-CZ" altLang="cs-CZ" dirty="0" smtClean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  <a:p>
            <a:pPr algn="ctr"/>
            <a:r>
              <a:rPr lang="cs-CZ" altLang="cs-CZ" b="1" dirty="0" smtClean="0">
                <a:solidFill>
                  <a:schemeClr val="accent1"/>
                </a:solidFill>
              </a:rPr>
              <a:t>Děkuji</a:t>
            </a:r>
            <a:endParaRPr lang="en-GB" altLang="cs-CZ" b="1" dirty="0" smtClean="0">
              <a:solidFill>
                <a:schemeClr val="accent1"/>
              </a:solidFill>
            </a:endParaRPr>
          </a:p>
          <a:p>
            <a:pPr algn="ctr"/>
            <a:endParaRPr lang="cs-CZ" altLang="cs-CZ" dirty="0" smtClean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cs-CZ" altLang="cs-CZ" sz="1600" dirty="0" smtClean="0">
                <a:solidFill>
                  <a:schemeClr val="accent1"/>
                </a:solidFill>
                <a:latin typeface="+mn-lt"/>
              </a:rPr>
              <a:t>Alice Kovandová</a:t>
            </a:r>
            <a:endParaRPr lang="en-GB" altLang="cs-CZ" sz="1600" dirty="0" smtClean="0">
              <a:solidFill>
                <a:schemeClr val="accent1"/>
              </a:solidFill>
              <a:latin typeface="+mn-lt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cs-CZ" altLang="cs-CZ" sz="1600" dirty="0" smtClean="0">
                <a:solidFill>
                  <a:schemeClr val="accent1"/>
                </a:solidFill>
                <a:latin typeface="+mn-lt"/>
              </a:rPr>
              <a:t>Odbor evropské územní spolupráce</a:t>
            </a:r>
            <a:endParaRPr lang="en-GB" altLang="cs-CZ" sz="1600" dirty="0" smtClean="0">
              <a:solidFill>
                <a:schemeClr val="accent1"/>
              </a:solidFill>
              <a:latin typeface="+mn-lt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cs-CZ" altLang="cs-CZ" sz="1600" dirty="0" smtClean="0">
                <a:solidFill>
                  <a:schemeClr val="accent1"/>
                </a:solidFill>
                <a:latin typeface="+mn-lt"/>
              </a:rPr>
              <a:t>Ministerstvo pro místní rozvoj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cs-CZ" altLang="cs-CZ" sz="1600" dirty="0" smtClean="0">
                <a:solidFill>
                  <a:schemeClr val="accent1"/>
                </a:solidFill>
                <a:latin typeface="+mn-lt"/>
              </a:rPr>
              <a:t>Praha 1, Letenská 3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cs-CZ" altLang="cs-CZ" sz="1600" dirty="0" smtClean="0">
                <a:solidFill>
                  <a:schemeClr val="accent1"/>
                </a:solidFill>
                <a:latin typeface="+mn-lt"/>
              </a:rPr>
              <a:t>Tel: +420 224 86 2254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altLang="cs-CZ" sz="1600" dirty="0" smtClean="0">
                <a:solidFill>
                  <a:schemeClr val="accent1"/>
                </a:solidFill>
                <a:latin typeface="+mn-lt"/>
                <a:cs typeface="Arial" charset="0"/>
              </a:rPr>
              <a:t>E-mail: </a:t>
            </a:r>
            <a:r>
              <a:rPr lang="cs-CZ" altLang="cs-CZ" sz="1600" dirty="0" err="1" smtClean="0">
                <a:solidFill>
                  <a:srgbClr val="0070C0"/>
                </a:solidFill>
                <a:latin typeface="+mn-lt"/>
                <a:cs typeface="Arial" charset="0"/>
                <a:hlinkClick r:id="rId2"/>
              </a:rPr>
              <a:t>alice.kovandova</a:t>
            </a:r>
            <a:r>
              <a:rPr lang="en-GB" altLang="cs-CZ" sz="1600" dirty="0" smtClean="0">
                <a:solidFill>
                  <a:srgbClr val="0070C0"/>
                </a:solidFill>
                <a:latin typeface="+mn-lt"/>
                <a:cs typeface="Arial" charset="0"/>
                <a:hlinkClick r:id="rId2"/>
              </a:rPr>
              <a:t>@mmr.cz</a:t>
            </a:r>
            <a:endParaRPr lang="cs-CZ" altLang="cs-CZ" sz="1600" dirty="0" smtClean="0">
              <a:solidFill>
                <a:srgbClr val="0070C0"/>
              </a:solidFill>
              <a:latin typeface="+mn-lt"/>
              <a:cs typeface="Arial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cs-CZ" altLang="cs-CZ" sz="1600" dirty="0" smtClean="0">
                <a:solidFill>
                  <a:srgbClr val="0070C0"/>
                </a:solidFill>
                <a:latin typeface="+mn-lt"/>
                <a:cs typeface="Arial" charset="0"/>
                <a:hlinkClick r:id="rId3"/>
              </a:rPr>
              <a:t>www.dotaceEU.cz</a:t>
            </a:r>
            <a:r>
              <a:rPr lang="cs-CZ" altLang="cs-CZ" sz="1600" dirty="0" smtClean="0">
                <a:solidFill>
                  <a:srgbClr val="0070C0"/>
                </a:solidFill>
                <a:latin typeface="+mn-lt"/>
                <a:cs typeface="Arial" charset="0"/>
              </a:rPr>
              <a:t> 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altLang="cs-CZ" sz="1600" dirty="0" smtClean="0">
                <a:solidFill>
                  <a:srgbClr val="0070C0"/>
                </a:solidFill>
                <a:latin typeface="+mn-lt"/>
                <a:cs typeface="Arial" charset="0"/>
                <a:hlinkClick r:id="rId4"/>
              </a:rPr>
              <a:t>www.in</a:t>
            </a:r>
            <a:r>
              <a:rPr lang="cs-CZ" altLang="cs-CZ" sz="1600" dirty="0" err="1" smtClean="0">
                <a:solidFill>
                  <a:srgbClr val="0070C0"/>
                </a:solidFill>
                <a:latin typeface="+mn-lt"/>
                <a:cs typeface="Arial" charset="0"/>
                <a:hlinkClick r:id="rId4"/>
              </a:rPr>
              <a:t>terregeurope</a:t>
            </a:r>
            <a:r>
              <a:rPr lang="en-GB" altLang="cs-CZ" sz="1600" dirty="0" smtClean="0">
                <a:solidFill>
                  <a:srgbClr val="0070C0"/>
                </a:solidFill>
                <a:latin typeface="+mn-lt"/>
                <a:cs typeface="Arial" charset="0"/>
                <a:hlinkClick r:id="rId4"/>
              </a:rPr>
              <a:t>.</a:t>
            </a:r>
            <a:r>
              <a:rPr lang="en-GB" altLang="cs-CZ" sz="1600" dirty="0" err="1" smtClean="0">
                <a:solidFill>
                  <a:srgbClr val="0070C0"/>
                </a:solidFill>
                <a:latin typeface="+mn-lt"/>
                <a:cs typeface="Arial" charset="0"/>
                <a:hlinkClick r:id="rId4"/>
              </a:rPr>
              <a:t>eu</a:t>
            </a:r>
            <a:endParaRPr lang="cs-CZ" altLang="cs-CZ" sz="1600" dirty="0" smtClean="0">
              <a:solidFill>
                <a:srgbClr val="0070C0"/>
              </a:solidFill>
              <a:latin typeface="+mn-lt"/>
              <a:cs typeface="Arial" charset="0"/>
            </a:endParaRPr>
          </a:p>
          <a:p>
            <a:pPr algn="ctr"/>
            <a:endParaRPr lang="en-GB" altLang="cs-CZ" sz="2400" dirty="0" smtClean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3" name="Picture 2" descr="Výstřiže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8681"/>
            <a:ext cx="1944216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2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60413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181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504056"/>
          </a:xfrm>
        </p:spPr>
        <p:txBody>
          <a:bodyPr/>
          <a:lstStyle/>
          <a:p>
            <a:r>
              <a:rPr lang="cs-CZ" sz="2800" dirty="0" smtClean="0">
                <a:solidFill>
                  <a:schemeClr val="tx2"/>
                </a:solidFill>
              </a:rPr>
              <a:t>Stav po 3 výzvách – počet projektů</a:t>
            </a:r>
            <a:endParaRPr lang="cs-CZ" sz="1600" dirty="0">
              <a:solidFill>
                <a:schemeClr val="tx2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788024" y="5373215"/>
            <a:ext cx="3672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400" dirty="0" smtClean="0">
              <a:solidFill>
                <a:srgbClr val="1F497D"/>
              </a:solidFill>
            </a:endParaRPr>
          </a:p>
          <a:p>
            <a:endParaRPr lang="cs-CZ" sz="1400" dirty="0" smtClean="0">
              <a:solidFill>
                <a:srgbClr val="0070C0"/>
              </a:solidFill>
            </a:endParaRPr>
          </a:p>
        </p:txBody>
      </p:sp>
      <p:pic>
        <p:nvPicPr>
          <p:cNvPr id="9" name="Imag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60413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Výstřiže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28650"/>
            <a:ext cx="1944216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2214095636"/>
              </p:ext>
            </p:extLst>
          </p:nvPr>
        </p:nvGraphicFramePr>
        <p:xfrm>
          <a:off x="683567" y="2358172"/>
          <a:ext cx="7776865" cy="4095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6615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GB" sz="2400" dirty="0"/>
              <a:t>706 </a:t>
            </a:r>
            <a:r>
              <a:rPr lang="cs-CZ" sz="2400" dirty="0"/>
              <a:t>příjemců</a:t>
            </a:r>
            <a:r>
              <a:rPr lang="en-GB" sz="2400" dirty="0"/>
              <a:t> =&gt; 184 </a:t>
            </a:r>
            <a:r>
              <a:rPr lang="cs-CZ" sz="2400" dirty="0"/>
              <a:t>schválených projektů</a:t>
            </a:r>
            <a:r>
              <a:rPr lang="en-GB" sz="2400" dirty="0"/>
              <a:t/>
            </a:r>
            <a:br>
              <a:rPr lang="en-GB" sz="2400" dirty="0"/>
            </a:br>
            <a:endParaRPr lang="cs-CZ" sz="2400" dirty="0"/>
          </a:p>
        </p:txBody>
      </p:sp>
      <p:grpSp>
        <p:nvGrpSpPr>
          <p:cNvPr id="4" name="Group 10"/>
          <p:cNvGrpSpPr/>
          <p:nvPr/>
        </p:nvGrpSpPr>
        <p:grpSpPr>
          <a:xfrm>
            <a:off x="467544" y="2060849"/>
            <a:ext cx="8208911" cy="4320480"/>
            <a:chOff x="762719" y="2428159"/>
            <a:chExt cx="7596336" cy="4325691"/>
          </a:xfrm>
        </p:grpSpPr>
        <p:pic>
          <p:nvPicPr>
            <p:cNvPr id="5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2719" y="2428159"/>
              <a:ext cx="7596336" cy="4325691"/>
            </a:xfrm>
            <a:prstGeom prst="rect">
              <a:avLst/>
            </a:prstGeom>
          </p:spPr>
        </p:pic>
        <p:sp>
          <p:nvSpPr>
            <p:cNvPr id="6" name="Oval 4"/>
            <p:cNvSpPr/>
            <p:nvPr/>
          </p:nvSpPr>
          <p:spPr>
            <a:xfrm>
              <a:off x="2771800" y="3655004"/>
              <a:ext cx="1872000" cy="1872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 smtClean="0">
                  <a:solidFill>
                    <a:schemeClr val="tx1"/>
                  </a:solidFill>
                </a:rPr>
                <a:t>EUR</a:t>
              </a:r>
              <a:endParaRPr lang="en-GB" sz="32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GB" sz="3200" b="1" dirty="0" smtClean="0">
                  <a:solidFill>
                    <a:schemeClr val="tx1"/>
                  </a:solidFill>
                </a:rPr>
                <a:t>254</a:t>
              </a:r>
            </a:p>
            <a:p>
              <a:pPr algn="ctr"/>
              <a:r>
                <a:rPr lang="en-GB" sz="2400" b="1" dirty="0" smtClean="0">
                  <a:solidFill>
                    <a:schemeClr val="tx1"/>
                  </a:solidFill>
                </a:rPr>
                <a:t>million</a:t>
              </a:r>
              <a:endParaRPr lang="en-GB" sz="2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Hexagon 11"/>
          <p:cNvSpPr/>
          <p:nvPr/>
        </p:nvSpPr>
        <p:spPr>
          <a:xfrm>
            <a:off x="6156176" y="1916832"/>
            <a:ext cx="1584176" cy="1152128"/>
          </a:xfrm>
          <a:prstGeom prst="hexagon">
            <a:avLst/>
          </a:prstGeom>
          <a:solidFill>
            <a:srgbClr val="EC67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26%</a:t>
            </a:r>
          </a:p>
          <a:p>
            <a:pPr algn="ctr"/>
            <a:r>
              <a:rPr lang="cs-CZ" sz="1400" b="1" dirty="0" smtClean="0"/>
              <a:t>úspěšnost</a:t>
            </a:r>
            <a:endParaRPr lang="en-GB" sz="1400" b="1" dirty="0"/>
          </a:p>
        </p:txBody>
      </p:sp>
      <p:pic>
        <p:nvPicPr>
          <p:cNvPr id="8" name="Image 2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3" y="620688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2730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Stav po 3 výzvách - partneři</a:t>
            </a:r>
            <a:endParaRPr lang="cs-CZ" sz="2800" dirty="0"/>
          </a:p>
        </p:txBody>
      </p:sp>
      <p:pic>
        <p:nvPicPr>
          <p:cNvPr id="4" name="Picture 6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95"/>
          <a:stretch/>
        </p:blipFill>
        <p:spPr>
          <a:xfrm>
            <a:off x="395288" y="2546838"/>
            <a:ext cx="8291512" cy="3420086"/>
          </a:xfrm>
          <a:prstGeom prst="rect">
            <a:avLst/>
          </a:prstGeom>
        </p:spPr>
      </p:pic>
      <p:sp>
        <p:nvSpPr>
          <p:cNvPr id="5" name="Down Arrow 2"/>
          <p:cNvSpPr/>
          <p:nvPr/>
        </p:nvSpPr>
        <p:spPr>
          <a:xfrm>
            <a:off x="2195736" y="3212976"/>
            <a:ext cx="216024" cy="720080"/>
          </a:xfrm>
          <a:prstGeom prst="downArrow">
            <a:avLst/>
          </a:prstGeom>
          <a:solidFill>
            <a:srgbClr val="9836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2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64704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1037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chemeClr val="accent1"/>
                </a:solidFill>
              </a:rPr>
              <a:t>Česká republika ve 3. výzvách – 26 partnerů</a:t>
            </a:r>
          </a:p>
        </p:txBody>
      </p:sp>
      <p:pic>
        <p:nvPicPr>
          <p:cNvPr id="5" name="Picture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3568" y="2017470"/>
            <a:ext cx="2592288" cy="2347634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0" r="8011"/>
          <a:stretch/>
        </p:blipFill>
        <p:spPr>
          <a:xfrm>
            <a:off x="4932040" y="2012082"/>
            <a:ext cx="2556284" cy="2399933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39" y="4365104"/>
            <a:ext cx="6263491" cy="2232248"/>
          </a:xfrm>
          <a:prstGeom prst="rect">
            <a:avLst/>
          </a:prstGeom>
        </p:spPr>
      </p:pic>
      <p:pic>
        <p:nvPicPr>
          <p:cNvPr id="8" name="Image 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397" y="270595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70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smtClean="0">
                <a:solidFill>
                  <a:schemeClr val="accent1"/>
                </a:solidFill>
              </a:rPr>
              <a:t>1. výzva – předloženo 27, </a:t>
            </a:r>
            <a:r>
              <a:rPr lang="cs-CZ" sz="1800" b="1" dirty="0" smtClean="0">
                <a:solidFill>
                  <a:schemeClr val="accent1"/>
                </a:solidFill>
              </a:rPr>
              <a:t>schváleno 11 projektů</a:t>
            </a:r>
            <a:r>
              <a:rPr lang="cs-CZ" sz="1800" dirty="0" smtClean="0">
                <a:solidFill>
                  <a:schemeClr val="accent1"/>
                </a:solidFill>
              </a:rPr>
              <a:t>/12 partnerů, 1 LP – ne ŽP, nejvíce zastoupen Moravskoslezský kraj, 1 soukromý subjekt (CLUTEX) </a:t>
            </a:r>
            <a:r>
              <a:rPr lang="cs-CZ" sz="1800" dirty="0" smtClean="0">
                <a:solidFill>
                  <a:schemeClr val="accent1"/>
                </a:solidFill>
              </a:rPr>
              <a:t>+ </a:t>
            </a:r>
            <a:r>
              <a:rPr lang="cs-CZ" sz="1800" dirty="0" err="1" smtClean="0">
                <a:solidFill>
                  <a:schemeClr val="accent1"/>
                </a:solidFill>
              </a:rPr>
              <a:t>DEXi.c</a:t>
            </a:r>
            <a:r>
              <a:rPr lang="cs-CZ" sz="1800" dirty="0" smtClean="0">
                <a:solidFill>
                  <a:schemeClr val="accent1"/>
                </a:solidFill>
              </a:rPr>
              <a:t>. převzal </a:t>
            </a:r>
            <a:r>
              <a:rPr lang="cs-CZ" sz="1800" dirty="0" err="1" smtClean="0">
                <a:solidFill>
                  <a:schemeClr val="accent1"/>
                </a:solidFill>
              </a:rPr>
              <a:t>HoCare</a:t>
            </a:r>
            <a:endParaRPr lang="cs-CZ" sz="1800" dirty="0" smtClean="0">
              <a:solidFill>
                <a:schemeClr val="accent1"/>
              </a:solidFill>
            </a:endParaRPr>
          </a:p>
          <a:p>
            <a:r>
              <a:rPr lang="cs-CZ" sz="1800" dirty="0" smtClean="0">
                <a:solidFill>
                  <a:schemeClr val="accent1"/>
                </a:solidFill>
              </a:rPr>
              <a:t>2. výzva – předloženo 23, </a:t>
            </a:r>
            <a:r>
              <a:rPr lang="cs-CZ" sz="1800" b="1" dirty="0" smtClean="0">
                <a:solidFill>
                  <a:schemeClr val="accent1"/>
                </a:solidFill>
              </a:rPr>
              <a:t>schváleno 9 projektů</a:t>
            </a:r>
            <a:r>
              <a:rPr lang="cs-CZ" sz="1800" dirty="0" smtClean="0">
                <a:solidFill>
                  <a:schemeClr val="accent1"/>
                </a:solidFill>
              </a:rPr>
              <a:t>/9 partnerů, ne LP a soukromý subjekt – všechny priority, nejvíce zastoupeno Hlavní město Praha</a:t>
            </a:r>
          </a:p>
          <a:p>
            <a:r>
              <a:rPr lang="cs-CZ" sz="1800" dirty="0" smtClean="0">
                <a:solidFill>
                  <a:schemeClr val="accent1"/>
                </a:solidFill>
              </a:rPr>
              <a:t>3. výzva – předloženo 18, </a:t>
            </a:r>
            <a:r>
              <a:rPr lang="cs-CZ" sz="1800" b="1" dirty="0" smtClean="0">
                <a:solidFill>
                  <a:schemeClr val="accent1"/>
                </a:solidFill>
              </a:rPr>
              <a:t>schváleno 5 projektů</a:t>
            </a:r>
            <a:r>
              <a:rPr lang="cs-CZ" sz="1800" dirty="0" smtClean="0">
                <a:solidFill>
                  <a:schemeClr val="accent1"/>
                </a:solidFill>
              </a:rPr>
              <a:t>/5 partnerů, ne LP – priority pouze 3, nejvíce zastoupena Regionální rozvojová agentura Pardubického kraje, 1 </a:t>
            </a:r>
            <a:r>
              <a:rPr lang="cs-CZ" sz="1800" dirty="0">
                <a:solidFill>
                  <a:schemeClr val="accent1"/>
                </a:solidFill>
              </a:rPr>
              <a:t>soukromý subjekt (</a:t>
            </a:r>
            <a:r>
              <a:rPr lang="cs-CZ" sz="1800" dirty="0" smtClean="0">
                <a:solidFill>
                  <a:schemeClr val="accent1"/>
                </a:solidFill>
              </a:rPr>
              <a:t>CREA)</a:t>
            </a:r>
          </a:p>
          <a:p>
            <a:endParaRPr lang="cs-CZ" dirty="0" smtClean="0">
              <a:solidFill>
                <a:schemeClr val="accent1"/>
              </a:solidFill>
            </a:endParaRPr>
          </a:p>
          <a:p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chemeClr val="tx2"/>
                </a:solidFill>
              </a:rPr>
              <a:t>Česká republika ve 3 výzvách</a:t>
            </a:r>
            <a:endParaRPr lang="cs-CZ" sz="2800" dirty="0"/>
          </a:p>
        </p:txBody>
      </p:sp>
      <p:pic>
        <p:nvPicPr>
          <p:cNvPr id="6" name="Imag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60413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3248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sz="1800" dirty="0">
                <a:solidFill>
                  <a:schemeClr val="accent1"/>
                </a:solidFill>
              </a:rPr>
              <a:t>v</a:t>
            </a:r>
            <a:r>
              <a:rPr lang="cs-CZ" sz="1800" dirty="0" smtClean="0">
                <a:solidFill>
                  <a:schemeClr val="accent1"/>
                </a:solidFill>
              </a:rPr>
              <a:t>ýzva – 11 - </a:t>
            </a:r>
            <a:r>
              <a:rPr lang="cs-CZ" sz="1800" dirty="0" smtClean="0">
                <a:solidFill>
                  <a:srgbClr val="F9E300"/>
                </a:solidFill>
              </a:rPr>
              <a:t>RESET, CLUSTERIX 2.0, RATIO, </a:t>
            </a:r>
            <a:r>
              <a:rPr lang="cs-CZ" sz="1800" dirty="0" err="1" smtClean="0">
                <a:solidFill>
                  <a:srgbClr val="F9E300"/>
                </a:solidFill>
              </a:rPr>
              <a:t>HoCare</a:t>
            </a:r>
            <a:r>
              <a:rPr lang="cs-CZ" sz="1800" dirty="0" smtClean="0">
                <a:solidFill>
                  <a:srgbClr val="F9E300"/>
                </a:solidFill>
              </a:rPr>
              <a:t>; </a:t>
            </a:r>
            <a:r>
              <a:rPr lang="cs-CZ" sz="1800" dirty="0" smtClean="0">
                <a:solidFill>
                  <a:srgbClr val="00B0F0"/>
                </a:solidFill>
              </a:rPr>
              <a:t>SKILLS, PURE COSMOS, SIE, INNOGROW, SOCIAL-SEEDS;</a:t>
            </a:r>
            <a:r>
              <a:rPr lang="cs-CZ" sz="1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1800" dirty="0" err="1" smtClean="0">
                <a:solidFill>
                  <a:srgbClr val="96D34D"/>
                </a:solidFill>
              </a:rPr>
              <a:t>FIEnerG</a:t>
            </a:r>
            <a:r>
              <a:rPr lang="cs-CZ" sz="1800" dirty="0" smtClean="0">
                <a:solidFill>
                  <a:srgbClr val="96D34D"/>
                </a:solidFill>
              </a:rPr>
              <a:t> and J – 2 CZ partneři a RESOLVE</a:t>
            </a:r>
          </a:p>
          <a:p>
            <a:pPr marL="514350" indent="-514350">
              <a:buAutoNum type="arabicPeriod"/>
            </a:pPr>
            <a:r>
              <a:rPr lang="cs-CZ" sz="1800" dirty="0">
                <a:solidFill>
                  <a:schemeClr val="accent1"/>
                </a:solidFill>
              </a:rPr>
              <a:t>v</a:t>
            </a:r>
            <a:r>
              <a:rPr lang="cs-CZ" sz="1800" dirty="0" smtClean="0">
                <a:solidFill>
                  <a:schemeClr val="accent1"/>
                </a:solidFill>
              </a:rPr>
              <a:t>ýzva -  9 - </a:t>
            </a:r>
            <a:r>
              <a:rPr lang="cs-CZ" sz="1800" dirty="0" smtClean="0">
                <a:solidFill>
                  <a:srgbClr val="F9E300"/>
                </a:solidFill>
              </a:rPr>
              <a:t>INNOTRANS,  INNO_INFRA_SHARE, REMIX, STEPHANIE;</a:t>
            </a:r>
            <a:r>
              <a:rPr lang="cs-CZ" sz="1800" dirty="0" smtClean="0">
                <a:solidFill>
                  <a:schemeClr val="accent1"/>
                </a:solidFill>
              </a:rPr>
              <a:t> </a:t>
            </a:r>
            <a:r>
              <a:rPr lang="cs-CZ" sz="1800" dirty="0" err="1" smtClean="0">
                <a:solidFill>
                  <a:srgbClr val="00B0F0"/>
                </a:solidFill>
              </a:rPr>
              <a:t>Road</a:t>
            </a:r>
            <a:r>
              <a:rPr lang="cs-CZ" sz="1800" dirty="0" smtClean="0">
                <a:solidFill>
                  <a:srgbClr val="00B0F0"/>
                </a:solidFill>
              </a:rPr>
              <a:t>-CSR; </a:t>
            </a:r>
            <a:r>
              <a:rPr lang="cs-CZ" sz="1800" dirty="0" smtClean="0">
                <a:solidFill>
                  <a:schemeClr val="accent6">
                    <a:lumMod val="75000"/>
                  </a:schemeClr>
                </a:solidFill>
              </a:rPr>
              <a:t>DEMO-EC, </a:t>
            </a:r>
            <a:r>
              <a:rPr lang="cs-CZ" sz="1800" dirty="0" err="1" smtClean="0">
                <a:solidFill>
                  <a:schemeClr val="accent6">
                    <a:lumMod val="75000"/>
                  </a:schemeClr>
                </a:solidFill>
              </a:rPr>
              <a:t>InnovaSUMP</a:t>
            </a:r>
            <a:r>
              <a:rPr lang="cs-CZ" sz="1800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  <a:r>
              <a:rPr lang="cs-CZ" sz="1800" dirty="0" smtClean="0">
                <a:solidFill>
                  <a:schemeClr val="accent1"/>
                </a:solidFill>
              </a:rPr>
              <a:t> </a:t>
            </a:r>
            <a:r>
              <a:rPr lang="cs-CZ" sz="1800" dirty="0" smtClean="0">
                <a:solidFill>
                  <a:srgbClr val="96D34D"/>
                </a:solidFill>
              </a:rPr>
              <a:t>EPICAH, ENHANCE</a:t>
            </a:r>
          </a:p>
          <a:p>
            <a:pPr marL="514350" indent="-514350">
              <a:buAutoNum type="arabicPeriod"/>
            </a:pPr>
            <a:r>
              <a:rPr lang="cs-CZ" sz="1800" dirty="0">
                <a:solidFill>
                  <a:schemeClr val="accent1"/>
                </a:solidFill>
              </a:rPr>
              <a:t>v</a:t>
            </a:r>
            <a:r>
              <a:rPr lang="cs-CZ" sz="1800" dirty="0" smtClean="0">
                <a:solidFill>
                  <a:schemeClr val="accent1"/>
                </a:solidFill>
              </a:rPr>
              <a:t>ýzva – 5 – </a:t>
            </a:r>
            <a:r>
              <a:rPr lang="cs-CZ" sz="1800" dirty="0" err="1" smtClean="0">
                <a:solidFill>
                  <a:srgbClr val="F9E300"/>
                </a:solidFill>
              </a:rPr>
              <a:t>iWARTERMAP</a:t>
            </a:r>
            <a:r>
              <a:rPr lang="cs-CZ" sz="1800" dirty="0" smtClean="0">
                <a:solidFill>
                  <a:srgbClr val="F9E300"/>
                </a:solidFill>
              </a:rPr>
              <a:t>, </a:t>
            </a:r>
            <a:r>
              <a:rPr lang="cs-CZ" sz="1800" dirty="0">
                <a:solidFill>
                  <a:srgbClr val="F9E300"/>
                </a:solidFill>
              </a:rPr>
              <a:t>INNO PROVEMENT; </a:t>
            </a:r>
            <a:r>
              <a:rPr lang="cs-CZ" sz="1800" dirty="0" smtClean="0">
                <a:solidFill>
                  <a:srgbClr val="00B0F0"/>
                </a:solidFill>
              </a:rPr>
              <a:t>E-COOL;</a:t>
            </a:r>
            <a:r>
              <a:rPr lang="cs-CZ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lv-LV" sz="1800" dirty="0" smtClean="0">
                <a:solidFill>
                  <a:srgbClr val="96D34D"/>
                </a:solidFill>
              </a:rPr>
              <a:t>CONDEREFF</a:t>
            </a:r>
            <a:r>
              <a:rPr lang="cs-CZ" sz="1800" dirty="0" smtClean="0">
                <a:solidFill>
                  <a:srgbClr val="96D34D"/>
                </a:solidFill>
              </a:rPr>
              <a:t>, </a:t>
            </a:r>
            <a:r>
              <a:rPr lang="lv-LV" sz="1800" dirty="0" smtClean="0">
                <a:solidFill>
                  <a:srgbClr val="96D34D"/>
                </a:solidFill>
              </a:rPr>
              <a:t>AQUARES</a:t>
            </a:r>
            <a:endParaRPr lang="cs-CZ" sz="1800" dirty="0" smtClean="0">
              <a:solidFill>
                <a:srgbClr val="96D34D"/>
              </a:solidFill>
            </a:endParaRPr>
          </a:p>
          <a:p>
            <a:pPr marL="514350" indent="-514350">
              <a:buAutoNum type="arabicPeriod"/>
            </a:pPr>
            <a:endParaRPr lang="cs-CZ" sz="1800" dirty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endParaRPr lang="cs-CZ" sz="1800" dirty="0">
              <a:solidFill>
                <a:schemeClr val="accent6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Projekty </a:t>
            </a:r>
            <a:r>
              <a:rPr lang="cs-CZ" sz="2800" dirty="0"/>
              <a:t>Č</a:t>
            </a:r>
            <a:r>
              <a:rPr lang="cs-CZ" sz="2800" dirty="0" smtClean="0"/>
              <a:t>eská republika</a:t>
            </a:r>
            <a:endParaRPr lang="cs-CZ" sz="2800" dirty="0"/>
          </a:p>
        </p:txBody>
      </p:sp>
      <p:pic>
        <p:nvPicPr>
          <p:cNvPr id="5" name="Imag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60413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>
            <a:grpSpLocks noChangeAspect="1"/>
          </p:cNvGrpSpPr>
          <p:nvPr/>
        </p:nvGrpSpPr>
        <p:grpSpPr>
          <a:xfrm>
            <a:off x="3737631" y="5409704"/>
            <a:ext cx="1607074" cy="1187648"/>
            <a:chOff x="5074581" y="2961418"/>
            <a:chExt cx="3600300" cy="2519670"/>
          </a:xfrm>
        </p:grpSpPr>
        <p:pic>
          <p:nvPicPr>
            <p:cNvPr id="7" name="Picture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4781" y="4221417"/>
              <a:ext cx="1800100" cy="1259456"/>
            </a:xfrm>
            <a:prstGeom prst="rect">
              <a:avLst/>
            </a:prstGeom>
          </p:spPr>
        </p:pic>
        <p:pic>
          <p:nvPicPr>
            <p:cNvPr id="8" name="Picture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4681" y="2961418"/>
              <a:ext cx="1800200" cy="1260000"/>
            </a:xfrm>
            <a:prstGeom prst="rect">
              <a:avLst/>
            </a:prstGeom>
          </p:spPr>
        </p:pic>
        <p:pic>
          <p:nvPicPr>
            <p:cNvPr id="9" name="Picture 8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4881" y="2961963"/>
              <a:ext cx="1800000" cy="1260000"/>
            </a:xfrm>
            <a:prstGeom prst="rect">
              <a:avLst/>
            </a:prstGeom>
          </p:spPr>
        </p:pic>
        <p:pic>
          <p:nvPicPr>
            <p:cNvPr id="10" name="Picture 9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4581" y="4221417"/>
              <a:ext cx="1800200" cy="12596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6893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1" dirty="0" smtClean="0">
                <a:solidFill>
                  <a:schemeClr val="accent1"/>
                </a:solidFill>
              </a:rPr>
              <a:t>1. výzva</a:t>
            </a:r>
            <a:r>
              <a:rPr lang="cs-CZ" sz="1800" dirty="0" smtClean="0">
                <a:solidFill>
                  <a:schemeClr val="accent1"/>
                </a:solidFill>
              </a:rPr>
              <a:t> – </a:t>
            </a:r>
            <a:r>
              <a:rPr lang="cs-CZ" sz="1800" dirty="0">
                <a:solidFill>
                  <a:schemeClr val="accent1"/>
                </a:solidFill>
              </a:rPr>
              <a:t>22. 6</a:t>
            </a:r>
            <a:r>
              <a:rPr lang="cs-CZ" sz="1800" dirty="0" smtClean="0">
                <a:solidFill>
                  <a:schemeClr val="accent1"/>
                </a:solidFill>
              </a:rPr>
              <a:t>.–31</a:t>
            </a:r>
            <a:r>
              <a:rPr lang="cs-CZ" sz="1800" dirty="0">
                <a:solidFill>
                  <a:schemeClr val="accent1"/>
                </a:solidFill>
              </a:rPr>
              <a:t>. 7. </a:t>
            </a:r>
            <a:r>
              <a:rPr lang="cs-CZ" sz="1800" dirty="0" smtClean="0">
                <a:solidFill>
                  <a:schemeClr val="accent1"/>
                </a:solidFill>
              </a:rPr>
              <a:t>2015 – 64 projektů/99,1 mil EUR – 11 s CZ 1,6 mil 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chemeClr val="accent1"/>
                </a:solidFill>
              </a:rPr>
              <a:t>2</a:t>
            </a:r>
            <a:r>
              <a:rPr lang="cs-CZ" sz="1800" b="1" dirty="0" smtClean="0">
                <a:solidFill>
                  <a:schemeClr val="accent1"/>
                </a:solidFill>
              </a:rPr>
              <a:t>. </a:t>
            </a:r>
            <a:r>
              <a:rPr lang="cs-CZ" sz="1800" b="1" dirty="0">
                <a:solidFill>
                  <a:schemeClr val="accent1"/>
                </a:solidFill>
              </a:rPr>
              <a:t>výzva</a:t>
            </a:r>
            <a:r>
              <a:rPr lang="cs-CZ" sz="1800" dirty="0">
                <a:solidFill>
                  <a:schemeClr val="accent1"/>
                </a:solidFill>
              </a:rPr>
              <a:t> - 5. 4</a:t>
            </a:r>
            <a:r>
              <a:rPr lang="cs-CZ" sz="1800" dirty="0" smtClean="0">
                <a:solidFill>
                  <a:schemeClr val="accent1"/>
                </a:solidFill>
              </a:rPr>
              <a:t>.–13</a:t>
            </a:r>
            <a:r>
              <a:rPr lang="cs-CZ" sz="1800" dirty="0">
                <a:solidFill>
                  <a:schemeClr val="accent1"/>
                </a:solidFill>
              </a:rPr>
              <a:t>. 5. </a:t>
            </a:r>
            <a:r>
              <a:rPr lang="cs-CZ" sz="1800" dirty="0" smtClean="0">
                <a:solidFill>
                  <a:schemeClr val="accent1"/>
                </a:solidFill>
              </a:rPr>
              <a:t>2016 – 65 projektů/88,2 </a:t>
            </a:r>
            <a:r>
              <a:rPr lang="cs-CZ" sz="1800" dirty="0">
                <a:solidFill>
                  <a:schemeClr val="accent1"/>
                </a:solidFill>
              </a:rPr>
              <a:t>mil </a:t>
            </a:r>
            <a:r>
              <a:rPr lang="cs-CZ" sz="1800" dirty="0" smtClean="0">
                <a:solidFill>
                  <a:schemeClr val="accent1"/>
                </a:solidFill>
              </a:rPr>
              <a:t>EUR - </a:t>
            </a:r>
            <a:r>
              <a:rPr lang="cs-CZ" sz="1800" dirty="0">
                <a:solidFill>
                  <a:schemeClr val="accent1"/>
                </a:solidFill>
              </a:rPr>
              <a:t>9 </a:t>
            </a:r>
            <a:r>
              <a:rPr lang="cs-CZ" sz="1800" dirty="0" smtClean="0">
                <a:solidFill>
                  <a:schemeClr val="accent1"/>
                </a:solidFill>
              </a:rPr>
              <a:t>s CZ 1,5 </a:t>
            </a:r>
            <a:r>
              <a:rPr lang="cs-CZ" sz="1800" dirty="0">
                <a:solidFill>
                  <a:schemeClr val="accent1"/>
                </a:solidFill>
              </a:rPr>
              <a:t>mil </a:t>
            </a:r>
            <a:r>
              <a:rPr lang="cs-CZ" sz="1800" dirty="0" smtClean="0">
                <a:solidFill>
                  <a:schemeClr val="accent1"/>
                </a:solidFill>
              </a:rPr>
              <a:t>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1" dirty="0" smtClean="0">
                <a:solidFill>
                  <a:schemeClr val="accent1"/>
                </a:solidFill>
              </a:rPr>
              <a:t>3. </a:t>
            </a:r>
            <a:r>
              <a:rPr lang="cs-CZ" sz="1800" b="1" dirty="0">
                <a:solidFill>
                  <a:schemeClr val="accent1"/>
                </a:solidFill>
              </a:rPr>
              <a:t>v</a:t>
            </a:r>
            <a:r>
              <a:rPr lang="cs-CZ" sz="1800" b="1" dirty="0" smtClean="0">
                <a:solidFill>
                  <a:schemeClr val="accent1"/>
                </a:solidFill>
              </a:rPr>
              <a:t>ýzva</a:t>
            </a:r>
            <a:r>
              <a:rPr lang="cs-CZ" sz="1800" dirty="0" smtClean="0">
                <a:solidFill>
                  <a:schemeClr val="accent1"/>
                </a:solidFill>
              </a:rPr>
              <a:t> - 1</a:t>
            </a:r>
            <a:r>
              <a:rPr lang="cs-CZ" sz="1800" dirty="0">
                <a:solidFill>
                  <a:schemeClr val="accent1"/>
                </a:solidFill>
              </a:rPr>
              <a:t>. 3</a:t>
            </a:r>
            <a:r>
              <a:rPr lang="cs-CZ" sz="1800" dirty="0" smtClean="0">
                <a:solidFill>
                  <a:schemeClr val="accent1"/>
                </a:solidFill>
              </a:rPr>
              <a:t>.–30. </a:t>
            </a:r>
            <a:r>
              <a:rPr lang="cs-CZ" sz="1800" dirty="0">
                <a:solidFill>
                  <a:schemeClr val="accent1"/>
                </a:solidFill>
              </a:rPr>
              <a:t>6. </a:t>
            </a:r>
            <a:r>
              <a:rPr lang="cs-CZ" sz="1800" dirty="0" smtClean="0">
                <a:solidFill>
                  <a:schemeClr val="accent1"/>
                </a:solidFill>
              </a:rPr>
              <a:t>2017 - 54 projektů/98 mil EUR – 5 s CZ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1" dirty="0" smtClean="0">
                <a:solidFill>
                  <a:schemeClr val="accent1"/>
                </a:solidFill>
              </a:rPr>
              <a:t>4. výzva</a:t>
            </a:r>
            <a:r>
              <a:rPr lang="cs-CZ" sz="1800" dirty="0" smtClean="0">
                <a:solidFill>
                  <a:schemeClr val="accent1"/>
                </a:solidFill>
              </a:rPr>
              <a:t> – otevřena 7. 5. 2018, potrvá do 22. 6. 2018  (12.00 SEČ ) – 7 týdnů, tj. kratší než 3. výzva, </a:t>
            </a:r>
            <a:r>
              <a:rPr lang="cs-CZ" altLang="en-US" sz="1800" dirty="0" smtClean="0">
                <a:solidFill>
                  <a:schemeClr val="accent1"/>
                </a:solidFill>
              </a:rPr>
              <a:t>celá </a:t>
            </a:r>
            <a:r>
              <a:rPr lang="cs-CZ" altLang="en-US" sz="1800" dirty="0">
                <a:solidFill>
                  <a:schemeClr val="accent1"/>
                </a:solidFill>
              </a:rPr>
              <a:t>zbývající </a:t>
            </a:r>
            <a:r>
              <a:rPr lang="cs-CZ" altLang="en-US" sz="1800" dirty="0" smtClean="0">
                <a:solidFill>
                  <a:schemeClr val="accent1"/>
                </a:solidFill>
              </a:rPr>
              <a:t>alokace (cca 74mil EUR) podle </a:t>
            </a:r>
            <a:r>
              <a:rPr lang="cs-CZ" altLang="en-US" sz="1800" dirty="0">
                <a:solidFill>
                  <a:schemeClr val="accent1"/>
                </a:solidFill>
              </a:rPr>
              <a:t>jednotlivých </a:t>
            </a:r>
            <a:r>
              <a:rPr lang="cs-CZ" altLang="en-US" sz="1800" dirty="0" smtClean="0">
                <a:solidFill>
                  <a:schemeClr val="accent1"/>
                </a:solidFill>
              </a:rPr>
              <a:t>priorit, otevřeny všechny priority, schvalování </a:t>
            </a:r>
            <a:r>
              <a:rPr lang="cs-CZ" altLang="en-US" sz="1800" dirty="0">
                <a:solidFill>
                  <a:schemeClr val="accent1"/>
                </a:solidFill>
              </a:rPr>
              <a:t>předložených </a:t>
            </a:r>
            <a:r>
              <a:rPr lang="cs-CZ" altLang="en-US" sz="1800" dirty="0" smtClean="0">
                <a:solidFill>
                  <a:schemeClr val="accent1"/>
                </a:solidFill>
              </a:rPr>
              <a:t>žádostí bude nejdříve na konci 2018; d</a:t>
            </a:r>
            <a:r>
              <a:rPr lang="cs-CZ" sz="1800" dirty="0" smtClean="0">
                <a:solidFill>
                  <a:schemeClr val="accent1"/>
                </a:solidFill>
              </a:rPr>
              <a:t>ostupný </a:t>
            </a:r>
            <a:r>
              <a:rPr lang="cs-CZ" sz="1800" dirty="0">
                <a:solidFill>
                  <a:schemeClr val="accent1"/>
                </a:solidFill>
              </a:rPr>
              <a:t>rozpočet podle priorit nehraje roli při </a:t>
            </a:r>
            <a:r>
              <a:rPr lang="cs-CZ" sz="1800" dirty="0" smtClean="0">
                <a:solidFill>
                  <a:schemeClr val="accent1"/>
                </a:solidFill>
              </a:rPr>
              <a:t>hodnocení - přesun </a:t>
            </a:r>
            <a:r>
              <a:rPr lang="cs-CZ" sz="1800" dirty="0">
                <a:solidFill>
                  <a:schemeClr val="accent1"/>
                </a:solidFill>
              </a:rPr>
              <a:t>financí mezi prioritami možný po rozhodnutí </a:t>
            </a:r>
            <a:r>
              <a:rPr lang="cs-CZ" sz="1800" dirty="0" smtClean="0">
                <a:solidFill>
                  <a:schemeClr val="accent1"/>
                </a:solidFill>
              </a:rPr>
              <a:t>MV, kvalita projektů</a:t>
            </a:r>
            <a:endParaRPr lang="en-GB" altLang="en-US" sz="1800" dirty="0">
              <a:solidFill>
                <a:schemeClr val="accent1"/>
              </a:solidFill>
            </a:endParaRP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endParaRPr lang="cs-CZ" altLang="en-US" sz="1800" dirty="0" smtClean="0">
              <a:solidFill>
                <a:schemeClr val="accent1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Finance na projekty</a:t>
            </a:r>
            <a:endParaRPr lang="cs-CZ" sz="2800" dirty="0"/>
          </a:p>
        </p:txBody>
      </p:sp>
      <p:pic>
        <p:nvPicPr>
          <p:cNvPr id="9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3519838"/>
            <a:ext cx="779906" cy="638520"/>
          </a:xfrm>
          <a:prstGeom prst="rect">
            <a:avLst/>
          </a:prstGeom>
        </p:spPr>
      </p:pic>
      <p:pic>
        <p:nvPicPr>
          <p:cNvPr id="11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121" y="5733256"/>
            <a:ext cx="1124956" cy="983006"/>
          </a:xfrm>
          <a:prstGeom prst="rect">
            <a:avLst/>
          </a:prstGeom>
        </p:spPr>
      </p:pic>
      <p:pic>
        <p:nvPicPr>
          <p:cNvPr id="12" name="Image 2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086" y="542032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296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0" smtClean="0">
              <a:solidFill>
                <a:prstClr val="black"/>
              </a:solidFill>
              <a:ea typeface="Arial" charset="0"/>
              <a:cs typeface="Arial" charset="0"/>
            </a:endParaRPr>
          </a:p>
          <a:p>
            <a:pPr lvl="0"/>
            <a:endParaRPr lang="cs-CZ" dirty="0">
              <a:solidFill>
                <a:prstClr val="black"/>
              </a:solidFill>
              <a:ea typeface="Arial" charset="0"/>
              <a:cs typeface="Arial" charset="0"/>
            </a:endParaRPr>
          </a:p>
          <a:p>
            <a:pPr lvl="0"/>
            <a:r>
              <a:rPr lang="cs-CZ" dirty="0" smtClean="0">
                <a:solidFill>
                  <a:schemeClr val="accent1"/>
                </a:solidFill>
                <a:ea typeface="Arial" charset="0"/>
                <a:cs typeface="Arial" charset="0"/>
              </a:rPr>
              <a:t>Celý </a:t>
            </a:r>
            <a:r>
              <a:rPr lang="cs-CZ" dirty="0">
                <a:solidFill>
                  <a:schemeClr val="accent1"/>
                </a:solidFill>
                <a:ea typeface="Arial" charset="0"/>
                <a:cs typeface="Arial" charset="0"/>
              </a:rPr>
              <a:t>zbývající rozpočet programu </a:t>
            </a:r>
            <a:r>
              <a:rPr lang="en-US" dirty="0">
                <a:solidFill>
                  <a:schemeClr val="accent1"/>
                </a:solidFill>
                <a:ea typeface="Arial" charset="0"/>
                <a:cs typeface="Arial" charset="0"/>
              </a:rPr>
              <a:t>(74</a:t>
            </a:r>
            <a:r>
              <a:rPr lang="cs-CZ" dirty="0">
                <a:solidFill>
                  <a:schemeClr val="accent1"/>
                </a:solidFill>
                <a:ea typeface="Arial" charset="0"/>
                <a:cs typeface="Arial" charset="0"/>
              </a:rPr>
              <a:t> mil. Eur</a:t>
            </a:r>
            <a:r>
              <a:rPr lang="en-US" dirty="0" smtClean="0">
                <a:solidFill>
                  <a:schemeClr val="accent1"/>
                </a:solidFill>
                <a:ea typeface="Arial" charset="0"/>
                <a:cs typeface="Arial" charset="0"/>
              </a:rPr>
              <a:t>)</a:t>
            </a:r>
            <a:endParaRPr lang="en-US" dirty="0">
              <a:solidFill>
                <a:schemeClr val="accent1"/>
              </a:solidFill>
              <a:ea typeface="Arial" charset="0"/>
              <a:cs typeface="Arial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výzvy</a:t>
            </a:r>
            <a:endParaRPr lang="cs-C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1" y="2060848"/>
            <a:ext cx="5515175" cy="39394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792917"/>
            <a:ext cx="854483" cy="1256260"/>
          </a:xfrm>
          <a:prstGeom prst="rect">
            <a:avLst/>
          </a:prstGeom>
        </p:spPr>
      </p:pic>
      <p:pic>
        <p:nvPicPr>
          <p:cNvPr id="6" name="Image 2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60413"/>
            <a:ext cx="194421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5"/>
          <p:cNvGrpSpPr>
            <a:grpSpLocks noChangeAspect="1"/>
          </p:cNvGrpSpPr>
          <p:nvPr/>
        </p:nvGrpSpPr>
        <p:grpSpPr>
          <a:xfrm>
            <a:off x="179512" y="3436730"/>
            <a:ext cx="1607074" cy="1187648"/>
            <a:chOff x="5074581" y="2961418"/>
            <a:chExt cx="3600300" cy="2519670"/>
          </a:xfrm>
        </p:grpSpPr>
        <p:pic>
          <p:nvPicPr>
            <p:cNvPr id="8" name="Picture 6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4781" y="4221417"/>
              <a:ext cx="1800100" cy="1259456"/>
            </a:xfrm>
            <a:prstGeom prst="rect">
              <a:avLst/>
            </a:prstGeom>
          </p:spPr>
        </p:pic>
        <p:pic>
          <p:nvPicPr>
            <p:cNvPr id="9" name="Picture 7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4681" y="2961418"/>
              <a:ext cx="1800200" cy="1260000"/>
            </a:xfrm>
            <a:prstGeom prst="rect">
              <a:avLst/>
            </a:prstGeom>
          </p:spPr>
        </p:pic>
        <p:pic>
          <p:nvPicPr>
            <p:cNvPr id="10" name="Picture 8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4881" y="2961963"/>
              <a:ext cx="1800000" cy="1260000"/>
            </a:xfrm>
            <a:prstGeom prst="rect">
              <a:avLst/>
            </a:prstGeom>
          </p:spPr>
        </p:pic>
        <p:pic>
          <p:nvPicPr>
            <p:cNvPr id="11" name="Picture 9"/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4581" y="4221417"/>
              <a:ext cx="1800200" cy="12596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008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teract III">
  <a:themeElements>
    <a:clrScheme name="Úvodní list 2">
      <a:dk1>
        <a:srgbClr val="000000"/>
      </a:dk1>
      <a:lt1>
        <a:srgbClr val="FFFFFF"/>
      </a:lt1>
      <a:dk2>
        <a:srgbClr val="000099"/>
      </a:dk2>
      <a:lt2>
        <a:srgbClr val="EEECE1"/>
      </a:lt2>
      <a:accent1>
        <a:srgbClr val="000099"/>
      </a:accent1>
      <a:accent2>
        <a:srgbClr val="00AF3F"/>
      </a:accent2>
      <a:accent3>
        <a:srgbClr val="FFFFFF"/>
      </a:accent3>
      <a:accent4>
        <a:srgbClr val="000000"/>
      </a:accent4>
      <a:accent5>
        <a:srgbClr val="AAAACA"/>
      </a:accent5>
      <a:accent6>
        <a:srgbClr val="009E38"/>
      </a:accent6>
      <a:hlink>
        <a:srgbClr val="00AF3F"/>
      </a:hlink>
      <a:folHlink>
        <a:srgbClr val="868686"/>
      </a:folHlink>
    </a:clrScheme>
    <a:fontScheme name="1_Úvodní list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Úvodní list 1">
        <a:dk1>
          <a:srgbClr val="000000"/>
        </a:dk1>
        <a:lt1>
          <a:srgbClr val="FFFFFF"/>
        </a:lt1>
        <a:dk2>
          <a:srgbClr val="262626"/>
        </a:dk2>
        <a:lt2>
          <a:srgbClr val="EEECE1"/>
        </a:lt2>
        <a:accent1>
          <a:srgbClr val="000099"/>
        </a:accent1>
        <a:accent2>
          <a:srgbClr val="00AF3F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009E38"/>
        </a:accent6>
        <a:hlink>
          <a:srgbClr val="00AF3F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Úvodní list 2">
        <a:dk1>
          <a:srgbClr val="000000"/>
        </a:dk1>
        <a:lt1>
          <a:srgbClr val="FFFFFF"/>
        </a:lt1>
        <a:dk2>
          <a:srgbClr val="000099"/>
        </a:dk2>
        <a:lt2>
          <a:srgbClr val="EEECE1"/>
        </a:lt2>
        <a:accent1>
          <a:srgbClr val="000099"/>
        </a:accent1>
        <a:accent2>
          <a:srgbClr val="00AF3F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009E38"/>
        </a:accent6>
        <a:hlink>
          <a:srgbClr val="00AF3F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nitřní list s nadpisem 2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ppt/theme/themeOverride2.xml><?xml version="1.0" encoding="utf-8"?>
<a:themeOverride xmlns:a="http://schemas.openxmlformats.org/drawingml/2006/main">
  <a:clrScheme name="Vnitřní list bez nadpisu 2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ppt/theme/themeOverride3.xml><?xml version="1.0" encoding="utf-8"?>
<a:themeOverride xmlns:a="http://schemas.openxmlformats.org/drawingml/2006/main">
  <a:clrScheme name="Vnitřní list s odrážkami 1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Interact III</Template>
  <TotalTime>6105</TotalTime>
  <Words>667</Words>
  <Application>Microsoft Office PowerPoint</Application>
  <PresentationFormat>Předvádění na obrazovce (4:3)</PresentationFormat>
  <Paragraphs>70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Interact III</vt:lpstr>
      <vt:lpstr>Prezentace aplikace PowerPoint</vt:lpstr>
      <vt:lpstr>Stav po 3 výzvách – počet projektů</vt:lpstr>
      <vt:lpstr>706 příjemců =&gt; 184 schválených projektů </vt:lpstr>
      <vt:lpstr>Stav po 3 výzvách - partneři</vt:lpstr>
      <vt:lpstr>Česká republika ve 3. výzvách – 26 partnerů</vt:lpstr>
      <vt:lpstr>Česká republika ve 3 výzvách</vt:lpstr>
      <vt:lpstr>Projekty Česká republika</vt:lpstr>
      <vt:lpstr>Finance na projekty</vt:lpstr>
      <vt:lpstr>Rozpočet výzvy</vt:lpstr>
      <vt:lpstr>Tematická koncentrace</vt:lpstr>
      <vt:lpstr>4. výzva</vt:lpstr>
      <vt:lpstr>4. výzva - novinky</vt:lpstr>
      <vt:lpstr>4. výzva - novinky</vt:lpstr>
      <vt:lpstr>Prezentace aplikace PowerPoint</vt:lpstr>
    </vt:vector>
  </TitlesOfParts>
  <Company>MMR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 III</dc:title>
  <dc:creator>*</dc:creator>
  <cp:lastModifiedBy>Štollová Alice</cp:lastModifiedBy>
  <cp:revision>458</cp:revision>
  <cp:lastPrinted>2012-11-20T11:29:07Z</cp:lastPrinted>
  <dcterms:created xsi:type="dcterms:W3CDTF">2012-11-21T12:13:20Z</dcterms:created>
  <dcterms:modified xsi:type="dcterms:W3CDTF">2018-05-17T13:14:16Z</dcterms:modified>
</cp:coreProperties>
</file>