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0" r:id="rId3"/>
    <p:sldId id="286" r:id="rId4"/>
    <p:sldId id="302" r:id="rId5"/>
    <p:sldId id="298" r:id="rId6"/>
    <p:sldId id="303" r:id="rId7"/>
    <p:sldId id="299" r:id="rId8"/>
    <p:sldId id="304" r:id="rId9"/>
    <p:sldId id="267" r:id="rId10"/>
  </p:sldIdLst>
  <p:sldSz cx="9144000" cy="6858000" type="screen4x3"/>
  <p:notesSz cx="9926320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akkonen Reetta Lapin liitto" initials="LRL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D"/>
    <a:srgbClr val="B9E0F7"/>
    <a:srgbClr val="13B5EA"/>
    <a:srgbClr val="FF33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50" y="96"/>
      </p:cViewPr>
      <p:guideLst>
        <p:guide orient="horz" pos="281"/>
        <p:guide orient="horz" pos="3870"/>
        <p:guide orient="horz" pos="3562"/>
        <p:guide pos="5472"/>
        <p:guide pos="280"/>
        <p:guide pos="1746"/>
        <p:guide pos="1464"/>
        <p:guide pos="3235"/>
        <p:guide pos="295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114" d="100"/>
          <a:sy n="114" d="100"/>
        </p:scale>
        <p:origin x="-2358" y="-102"/>
      </p:cViewPr>
      <p:guideLst>
        <p:guide orient="horz" pos="2152"/>
        <p:guide pos="3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91050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B0F22-8DED-4CDA-BC4E-47C3EA70254F}" type="datetimeFigureOut">
              <a:rPr lang="cs-CZ" smtClean="0"/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9265F-04F2-4D47-A1E7-EE74899987E2}" type="slidenum">
              <a:rPr lang="cs-CZ" smtClean="0"/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993F1-D5EC-4943-97AA-C86D9E6B9167}" type="datetimeFigureOut">
              <a:rPr lang="cs-CZ" smtClean="0"/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  <a:endParaRPr lang="cs-CZ" smtClean="0"/>
          </a:p>
          <a:p>
            <a:pPr lvl="1"/>
            <a:r>
              <a:rPr lang="cs-CZ" smtClean="0"/>
              <a:t>Druhá úroveň</a:t>
            </a:r>
            <a:endParaRPr lang="cs-CZ" smtClean="0"/>
          </a:p>
          <a:p>
            <a:pPr lvl="2"/>
            <a:r>
              <a:rPr lang="cs-CZ" smtClean="0"/>
              <a:t>Třetí úroveň</a:t>
            </a:r>
            <a:endParaRPr lang="cs-CZ" smtClean="0"/>
          </a:p>
          <a:p>
            <a:pPr lvl="3"/>
            <a:r>
              <a:rPr lang="cs-CZ" smtClean="0"/>
              <a:t>Čtvrtá úroveň</a:t>
            </a:r>
            <a:endParaRPr lang="cs-CZ" smtClean="0"/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0BDDA-8E2B-4061-8BE0-CED46ED94034}" type="slidenum">
              <a:rPr lang="cs-CZ" smtClean="0"/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714" y="0"/>
            <a:ext cx="9143999" cy="620600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851400" y="2844800"/>
            <a:ext cx="4293313" cy="4013199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444500" y="446088"/>
            <a:ext cx="8242300" cy="615553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444500" y="1061640"/>
            <a:ext cx="8242300" cy="1800000"/>
          </a:xfrm>
        </p:spPr>
        <p:txBody>
          <a:bodyPr wrap="square" lIns="0" tIns="360000" rIns="0" bIns="0">
            <a:no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0" y="3632034"/>
            <a:ext cx="4053600" cy="322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46" y="5806169"/>
            <a:ext cx="1535600" cy="799200"/>
          </a:xfrm>
          <a:prstGeom prst="rect">
            <a:avLst/>
          </a:prstGeom>
        </p:spPr>
      </p:pic>
      <p:sp>
        <p:nvSpPr>
          <p:cNvPr id="11" name="Zástupný symbol pro číslo snímku 4"/>
          <p:cNvSpPr>
            <a:spLocks noGrp="1"/>
          </p:cNvSpPr>
          <p:nvPr userDrawn="1"/>
        </p:nvSpPr>
        <p:spPr>
          <a:xfrm>
            <a:off x="8023907" y="6296818"/>
            <a:ext cx="500596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smtClean="0">
                <a:solidFill>
                  <a:schemeClr val="bg1"/>
                </a:solidFill>
              </a:rPr>
            </a:fld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 hasCustomPrompt="1"/>
          </p:nvPr>
        </p:nvSpPr>
        <p:spPr/>
        <p:txBody>
          <a:bodyPr anchor="t" anchorCtr="0"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444500" y="1000086"/>
            <a:ext cx="8242300" cy="4654589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  <a:endParaRPr lang="cs-CZ" dirty="0" smtClean="0"/>
          </a:p>
          <a:p>
            <a:pPr lvl="1"/>
            <a:r>
              <a:rPr lang="cs-CZ" dirty="0" smtClean="0"/>
              <a:t>Druhá úroveň</a:t>
            </a:r>
            <a:endParaRPr lang="cs-CZ" dirty="0" smtClean="0"/>
          </a:p>
          <a:p>
            <a:pPr lvl="2"/>
            <a:r>
              <a:rPr lang="cs-CZ" dirty="0" smtClean="0"/>
              <a:t>Třetí úroveň</a:t>
            </a:r>
            <a:endParaRPr lang="cs-CZ" dirty="0" smtClean="0"/>
          </a:p>
          <a:p>
            <a:pPr lvl="3"/>
            <a:r>
              <a:rPr lang="cs-CZ" dirty="0" smtClean="0"/>
              <a:t>Čtvrtá úroveň</a:t>
            </a:r>
            <a:endParaRPr lang="cs-CZ" dirty="0" smtClean="0"/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091112" y="446088"/>
            <a:ext cx="3609975" cy="430887"/>
          </a:xfrm>
        </p:spPr>
        <p:txBody>
          <a:bodyPr lIns="0" tIns="0" rIns="0" bIns="0" anchor="t" anchorCtr="0">
            <a:sp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 hasCustomPrompt="1"/>
          </p:nvPr>
        </p:nvSpPr>
        <p:spPr>
          <a:xfrm>
            <a:off x="444500" y="446088"/>
            <a:ext cx="4203700" cy="5208587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  <a:endParaRPr lang="cs-CZ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 hasCustomPrompt="1"/>
          </p:nvPr>
        </p:nvSpPr>
        <p:spPr>
          <a:xfrm>
            <a:off x="5091113" y="876975"/>
            <a:ext cx="3609975" cy="47777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Kliknutím lze upravit styly předlohy textu.</a:t>
            </a:r>
            <a:endParaRPr lang="cs-CZ" smtClean="0"/>
          </a:p>
          <a:p>
            <a:pPr lvl="1"/>
            <a:r>
              <a:rPr lang="cs-CZ" smtClean="0"/>
              <a:t>Druhá úroveň</a:t>
            </a:r>
            <a:endParaRPr lang="cs-CZ" smtClean="0"/>
          </a:p>
          <a:p>
            <a:pPr lvl="2"/>
            <a:r>
              <a:rPr lang="cs-CZ" smtClean="0"/>
              <a:t>Třetí úroveň</a:t>
            </a:r>
            <a:endParaRPr lang="cs-CZ" smtClean="0"/>
          </a:p>
          <a:p>
            <a:pPr lvl="3"/>
            <a:r>
              <a:rPr lang="cs-CZ" smtClean="0"/>
              <a:t>Čtvrtá úroveň</a:t>
            </a:r>
            <a:endParaRPr lang="cs-CZ" smtClean="0"/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quarter" idx="10" hasCustomPrompt="1"/>
          </p:nvPr>
        </p:nvSpPr>
        <p:spPr>
          <a:xfrm>
            <a:off x="444500" y="1000085"/>
            <a:ext cx="8256588" cy="465458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  <a:endParaRPr lang="cs-CZ" smtClean="0"/>
          </a:p>
        </p:txBody>
      </p:sp>
      <p:sp>
        <p:nvSpPr>
          <p:cNvPr id="3" name="Nadpis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714" y="0"/>
            <a:ext cx="9143999" cy="620600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851400" y="2844800"/>
            <a:ext cx="4293313" cy="4013199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444500" y="1800000"/>
            <a:ext cx="8242299" cy="615553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0" y="3632034"/>
            <a:ext cx="4053600" cy="322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46" y="5806169"/>
            <a:ext cx="1535600" cy="799200"/>
          </a:xfrm>
          <a:prstGeom prst="rect">
            <a:avLst/>
          </a:prstGeom>
        </p:spPr>
      </p:pic>
      <p:sp>
        <p:nvSpPr>
          <p:cNvPr id="12" name="Zástupný symbol pro číslo snímku 4"/>
          <p:cNvSpPr>
            <a:spLocks noGrp="1"/>
          </p:cNvSpPr>
          <p:nvPr userDrawn="1"/>
        </p:nvSpPr>
        <p:spPr>
          <a:xfrm>
            <a:off x="8023907" y="6296818"/>
            <a:ext cx="500596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smtClean="0">
                <a:solidFill>
                  <a:schemeClr val="bg1"/>
                </a:solidFill>
              </a:rPr>
            </a:fld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title page +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933578" y="4725144"/>
            <a:ext cx="7272337" cy="216000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Name, </a:t>
            </a:r>
            <a:r>
              <a:rPr lang="en-GB" dirty="0" smtClean="0"/>
              <a:t>person</a:t>
            </a:r>
            <a:endParaRPr lang="en-GB" dirty="0"/>
          </a:p>
        </p:txBody>
      </p:sp>
      <p:sp>
        <p:nvSpPr>
          <p:cNvPr id="16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933578" y="5157216"/>
            <a:ext cx="7272337" cy="216000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Position</a:t>
            </a:r>
            <a:endParaRPr lang="en-GB" dirty="0"/>
          </a:p>
        </p:txBody>
      </p:sp>
      <p:sp>
        <p:nvSpPr>
          <p:cNvPr id="18" name="Espace réservé du texte 2"/>
          <p:cNvSpPr>
            <a:spLocks noGrp="1"/>
          </p:cNvSpPr>
          <p:nvPr>
            <p:ph type="body" sz="quarter" idx="12" hasCustomPrompt="1"/>
          </p:nvPr>
        </p:nvSpPr>
        <p:spPr>
          <a:xfrm>
            <a:off x="933578" y="5589264"/>
            <a:ext cx="7272337" cy="216000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Institution</a:t>
            </a:r>
            <a:endParaRPr lang="en-GB" dirty="0"/>
          </a:p>
        </p:txBody>
      </p:sp>
      <p:sp>
        <p:nvSpPr>
          <p:cNvPr id="20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3501008"/>
            <a:ext cx="7772400" cy="7945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 hasCustomPrompt="1"/>
          </p:nvPr>
        </p:nvSpPr>
        <p:spPr>
          <a:xfrm>
            <a:off x="971600" y="6309320"/>
            <a:ext cx="7415683" cy="38742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1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Venue</a:t>
            </a:r>
            <a:r>
              <a:rPr lang="en-GB" b="0" dirty="0" smtClean="0">
                <a:solidFill>
                  <a:schemeClr val="bg1">
                    <a:lumMod val="50000"/>
                  </a:schemeClr>
                </a:solidFill>
                <a:sym typeface="Webdings" panose="05030102010509060703" pitchFamily="18" charset="2"/>
              </a:rPr>
              <a:t> </a:t>
            </a:r>
            <a:r>
              <a:rPr lang="fr-FR" dirty="0" smtClean="0"/>
              <a:t> date</a:t>
            </a:r>
            <a:endParaRPr lang="en-GB" dirty="0"/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57563"/>
            <a:ext cx="5038344" cy="3599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page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432000"/>
            <a:ext cx="8229600" cy="562074"/>
          </a:xfrm>
        </p:spPr>
        <p:txBody>
          <a:bodyPr/>
          <a:lstStyle/>
          <a:p>
            <a:r>
              <a:rPr lang="en-US" dirty="0" smtClean="0"/>
              <a:t>Click to edit title style</a:t>
            </a:r>
            <a:endParaRPr lang="en-GB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368000"/>
            <a:ext cx="8207375" cy="51831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emf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6.wmf"/><Relationship Id="rId10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399" y="3632033"/>
            <a:ext cx="4053600" cy="322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0"/>
            <a:ext cx="9143999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0" rIns="0" bIns="0"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44500" y="1000086"/>
            <a:ext cx="8242300" cy="4654589"/>
          </a:xfrm>
          <a:prstGeom prst="rect">
            <a:avLst/>
          </a:prstGeom>
        </p:spPr>
        <p:txBody>
          <a:bodyPr vert="horz" lIns="0" tIns="360000" rIns="0" bIns="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  <a:endParaRPr lang="cs-CZ" dirty="0" smtClean="0"/>
          </a:p>
          <a:p>
            <a:pPr lvl="1"/>
            <a:r>
              <a:rPr lang="cs-CZ" dirty="0" smtClean="0"/>
              <a:t>Druhá úroveň</a:t>
            </a:r>
            <a:endParaRPr lang="cs-CZ" dirty="0" smtClean="0"/>
          </a:p>
          <a:p>
            <a:pPr lvl="2"/>
            <a:r>
              <a:rPr lang="cs-CZ" dirty="0" smtClean="0"/>
              <a:t>Třetí úroveň</a:t>
            </a:r>
            <a:endParaRPr lang="cs-CZ" dirty="0" smtClean="0"/>
          </a:p>
          <a:p>
            <a:pPr lvl="3"/>
            <a:r>
              <a:rPr lang="cs-CZ" dirty="0" smtClean="0"/>
              <a:t>Čtvrtá úroveň</a:t>
            </a:r>
            <a:endParaRPr lang="cs-CZ" dirty="0" smtClean="0"/>
          </a:p>
          <a:p>
            <a:pPr lvl="4"/>
            <a:r>
              <a:rPr lang="cs-CZ" dirty="0" smtClean="0"/>
              <a:t>Pátá úroveň</a:t>
            </a:r>
            <a:endParaRPr lang="cs-CZ" dirty="0" smtClean="0"/>
          </a:p>
        </p:txBody>
      </p:sp>
      <p:sp>
        <p:nvSpPr>
          <p:cNvPr id="10" name="TextovéPole 9"/>
          <p:cNvSpPr txBox="1"/>
          <p:nvPr/>
        </p:nvSpPr>
        <p:spPr>
          <a:xfrm>
            <a:off x="2771775" y="6100763"/>
            <a:ext cx="2212820" cy="757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900" dirty="0" smtClean="0">
                <a:solidFill>
                  <a:schemeClr val="bg1"/>
                </a:solidFill>
              </a:rPr>
              <a:t>Martin Vlastník</a:t>
            </a:r>
            <a:endParaRPr lang="cs-CZ" sz="900" dirty="0" smtClean="0">
              <a:solidFill>
                <a:schemeClr val="bg1"/>
              </a:solidFill>
            </a:endParaRPr>
          </a:p>
          <a:p>
            <a:r>
              <a:rPr lang="cs-CZ" sz="900" baseline="0" dirty="0" smtClean="0">
                <a:solidFill>
                  <a:schemeClr val="bg1"/>
                </a:solidFill>
              </a:rPr>
              <a:t>vedoucí oddělení politiky nerostných surovin</a:t>
            </a:r>
            <a:endParaRPr lang="cs-CZ" sz="900" baseline="0" dirty="0" smtClean="0">
              <a:solidFill>
                <a:schemeClr val="bg1"/>
              </a:solidFill>
            </a:endParaRPr>
          </a:p>
          <a:p>
            <a:r>
              <a:rPr lang="cs-CZ" sz="900" baseline="0" dirty="0" smtClean="0">
                <a:solidFill>
                  <a:schemeClr val="bg1"/>
                </a:solidFill>
              </a:rPr>
              <a:t>Lucie </a:t>
            </a:r>
            <a:r>
              <a:rPr lang="cs-CZ" sz="900" baseline="0" dirty="0" err="1" smtClean="0">
                <a:solidFill>
                  <a:schemeClr val="bg1"/>
                </a:solidFill>
              </a:rPr>
              <a:t>Bisová</a:t>
            </a:r>
            <a:r>
              <a:rPr lang="cs-CZ" sz="900" baseline="0" dirty="0" smtClean="0">
                <a:solidFill>
                  <a:schemeClr val="bg1"/>
                </a:solidFill>
              </a:rPr>
              <a:t> Marková</a:t>
            </a:r>
            <a:endParaRPr lang="cs-CZ" sz="900" baseline="0" dirty="0" smtClean="0">
              <a:solidFill>
                <a:schemeClr val="bg1"/>
              </a:solidFill>
            </a:endParaRPr>
          </a:p>
          <a:p>
            <a:r>
              <a:rPr lang="cs-CZ" sz="900" baseline="0" dirty="0" smtClean="0">
                <a:solidFill>
                  <a:schemeClr val="bg1"/>
                </a:solidFill>
              </a:rPr>
              <a:t>finanční manažer CZ části projektu REMIX </a:t>
            </a:r>
            <a:endParaRPr lang="cs-CZ" sz="900" dirty="0">
              <a:solidFill>
                <a:schemeClr val="bg1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63333" y="6070260"/>
            <a:ext cx="1506963" cy="757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900" dirty="0" smtClean="0">
                <a:solidFill>
                  <a:schemeClr val="bg1"/>
                </a:solidFill>
              </a:rPr>
              <a:t>Smart and Green Mining </a:t>
            </a:r>
            <a:r>
              <a:rPr lang="cs-CZ" sz="900" dirty="0" err="1" smtClean="0">
                <a:solidFill>
                  <a:schemeClr val="bg1"/>
                </a:solidFill>
              </a:rPr>
              <a:t>Regions</a:t>
            </a:r>
            <a:r>
              <a:rPr lang="cs-CZ" sz="900" dirty="0" smtClean="0">
                <a:solidFill>
                  <a:schemeClr val="bg1"/>
                </a:solidFill>
              </a:rPr>
              <a:t> </a:t>
            </a:r>
            <a:r>
              <a:rPr lang="cs-CZ" sz="900" dirty="0" err="1" smtClean="0">
                <a:solidFill>
                  <a:schemeClr val="bg1"/>
                </a:solidFill>
              </a:rPr>
              <a:t>of</a:t>
            </a:r>
            <a:r>
              <a:rPr lang="cs-CZ" sz="900" dirty="0" smtClean="0">
                <a:solidFill>
                  <a:schemeClr val="bg1"/>
                </a:solidFill>
              </a:rPr>
              <a:t> EU - REMIX</a:t>
            </a:r>
            <a:endParaRPr lang="cs-CZ" sz="900" dirty="0">
              <a:solidFill>
                <a:schemeClr val="bg1"/>
              </a:solidFill>
            </a:endParaRPr>
          </a:p>
        </p:txBody>
      </p:sp>
      <p:sp>
        <p:nvSpPr>
          <p:cNvPr id="8" name="Zástupný symbol pro číslo snímku 4"/>
          <p:cNvSpPr>
            <a:spLocks noGrp="1"/>
          </p:cNvSpPr>
          <p:nvPr/>
        </p:nvSpPr>
        <p:spPr>
          <a:xfrm>
            <a:off x="8023907" y="6296818"/>
            <a:ext cx="500596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smtClean="0">
                <a:solidFill>
                  <a:schemeClr val="bg1"/>
                </a:solidFill>
              </a:rPr>
            </a:fld>
            <a:endParaRPr lang="cs-CZ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60680" indent="-360680" algn="l" defTabSz="914400" rtl="0" eaLnBrk="1" latinLnBrk="0" hangingPunct="1">
        <a:spcBef>
          <a:spcPct val="20000"/>
        </a:spcBef>
        <a:buFontTx/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20725" indent="-36068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73150" indent="-352425" algn="l" defTabSz="914400" rtl="0" eaLnBrk="1" latinLnBrk="0" hangingPunct="1">
        <a:spcBef>
          <a:spcPct val="20000"/>
        </a:spcBef>
        <a:buFontTx/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435100" indent="-36195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795780" indent="-360680" algn="l" defTabSz="914400" rtl="0" eaLnBrk="1" latinLnBrk="0" hangingPunct="1">
        <a:spcBef>
          <a:spcPct val="20000"/>
        </a:spcBef>
        <a:buFontTx/>
        <a:buBlip>
          <a:blip r:embed="rId10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7.jpeg"/><Relationship Id="rId1" Type="http://schemas.openxmlformats.org/officeDocument/2006/relationships/hyperlink" Target="http://foto.mapy.cz/original?id=193077" TargetMode="Externa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9.jpeg"/><Relationship Id="rId2" Type="http://schemas.openxmlformats.org/officeDocument/2006/relationships/hyperlink" Target="http://www.google.cz/url?sa=i&amp;rct=j&amp;q=t%C4%9B%C5%BEba+v%C3%A1pence&amp;source=images&amp;cd=&amp;cad=rja&amp;docid=d1N_f2qVQgchvM&amp;tbnid=CA8fwGlgiEz34M:&amp;ved=0CAUQjRw&amp;url=http://www.konepruske-jeskyne.cz/tezba-priroda.php&amp;ei=HLKDUdDoAoe-PNbpgPAH&amp;bvm=bv.45960087,d.Yms&amp;psig=AFQjCNEQBGsM-eHlbklbaAdryCdYRlyi2w&amp;ust=1367671624638172" TargetMode="External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918256" y="4813790"/>
            <a:ext cx="7522369" cy="1099330"/>
          </a:xfrm>
        </p:spPr>
        <p:txBody>
          <a:bodyPr/>
          <a:lstStyle/>
          <a:p>
            <a:pPr algn="ctr"/>
            <a:r>
              <a:rPr lang="cs-CZ" dirty="0" smtClean="0"/>
              <a:t>Martin VLASTNÍK, vedoucí oddělení politiky nerostných surovin</a:t>
            </a:r>
            <a:endParaRPr lang="cs-CZ" dirty="0" smtClean="0"/>
          </a:p>
          <a:p>
            <a:pPr algn="ctr"/>
            <a:r>
              <a:rPr lang="cs-CZ" dirty="0" smtClean="0"/>
              <a:t>Lucie BISOVÁ MARKOVÁ, finanční manažerka CZ části projektu REMIX</a:t>
            </a:r>
            <a:endParaRPr lang="cs-CZ" dirty="0" smtClean="0"/>
          </a:p>
          <a:p>
            <a:pPr algn="ctr"/>
            <a:r>
              <a:rPr lang="cs-CZ" dirty="0" err="1"/>
              <a:t>Infoden</a:t>
            </a:r>
            <a:r>
              <a:rPr lang="cs-CZ" dirty="0"/>
              <a:t> </a:t>
            </a:r>
            <a:r>
              <a:rPr lang="cs-CZ" dirty="0" err="1"/>
              <a:t>Interreg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, Praha, 10.4.2018</a:t>
            </a:r>
            <a:endParaRPr lang="cs-CZ" dirty="0"/>
          </a:p>
          <a:p>
            <a:endParaRPr lang="cs-CZ" dirty="0" smtClean="0"/>
          </a:p>
          <a:p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6086" y="3893611"/>
            <a:ext cx="7772400" cy="79451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Smart and Green Mining Regions of EU </a:t>
            </a:r>
            <a:r>
              <a:rPr lang="cs-CZ" altLang="en-US" sz="2800" b="1" dirty="0" smtClean="0"/>
              <a:t>- REMIX </a:t>
            </a:r>
            <a:br>
              <a:rPr lang="cs-CZ" altLang="en-US" sz="2800" b="1" dirty="0" smtClean="0"/>
            </a:br>
            <a:r>
              <a:rPr lang="cs-CZ" altLang="en-US" sz="2800" b="1" dirty="0" smtClean="0"/>
              <a:t>Ministerstvo průmyslu a obchodu </a:t>
            </a:r>
            <a:endParaRPr lang="cs-CZ" altLang="en-US" sz="2800" b="1" dirty="0" smtClean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720"/>
          </a:xfrm>
        </p:spPr>
        <p:txBody>
          <a:bodyPr/>
          <a:lstStyle/>
          <a:p>
            <a:r>
              <a:rPr lang="cs-CZ" dirty="0" err="1" smtClean="0"/>
              <a:t>projekt REMIX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P</a:t>
            </a:r>
            <a:r>
              <a:rPr lang="cs-CZ" altLang="en-US" sz="1900" dirty="0" smtClean="0"/>
              <a:t>rojekt </a:t>
            </a:r>
            <a:r>
              <a:rPr lang="cs-CZ" altLang="en-US" sz="1900" dirty="0"/>
              <a:t>Remix podporuje efektivní produkci nerostných surovin přijatelnou pro společnost i životní prostředí. Růst a konkurenceschopnost </a:t>
            </a:r>
            <a:r>
              <a:rPr lang="cs-CZ" altLang="en-US" sz="1900" dirty="0" smtClean="0"/>
              <a:t>evropského průmyslu jsou v současné době limitovány stavem těchto dvou oblastí; napříč Evropou </a:t>
            </a:r>
            <a:r>
              <a:rPr lang="cs-CZ" altLang="en-US" sz="1900" dirty="0" smtClean="0">
                <a:sym typeface="+mn-ea"/>
              </a:rPr>
              <a:t>jsou vydávány politiky </a:t>
            </a:r>
            <a:r>
              <a:rPr lang="cs-CZ" altLang="en-US" sz="1900" dirty="0" smtClean="0"/>
              <a:t>zaměřené na obě významné oblasti. </a:t>
            </a:r>
            <a:endParaRPr lang="cs-CZ" altLang="en-US" sz="19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cs-CZ" altLang="en-US" sz="19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9 + 1 partner z 8 zemí EU spolupracují na </a:t>
            </a:r>
            <a:r>
              <a:rPr lang="cs-CZ" altLang="en-US" sz="1900" dirty="0" smtClean="0"/>
              <a:t>výměně zkušeností s přípravou / úpravou 8 </a:t>
            </a:r>
            <a:r>
              <a:rPr lang="cs-CZ" altLang="en-US" sz="1900" dirty="0"/>
              <a:t>regionálních / národních politik </a:t>
            </a:r>
            <a:endParaRPr lang="cs-CZ" altLang="en-US" sz="19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projekt podporuje inovace v rozdílných fázích, v nichž se </a:t>
            </a:r>
            <a:r>
              <a:rPr lang="cs-CZ" altLang="en-US" sz="1900" dirty="0" smtClean="0"/>
              <a:t>těžební sektor </a:t>
            </a:r>
            <a:r>
              <a:rPr lang="cs-CZ" altLang="en-US" sz="1900" dirty="0"/>
              <a:t>u jednotlivých partnerů nachází </a:t>
            </a:r>
            <a:endParaRPr lang="cs-CZ" altLang="en-US" sz="19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 smtClean="0"/>
              <a:t>projekt </a:t>
            </a:r>
            <a:r>
              <a:rPr lang="cs-CZ" altLang="en-US" sz="1900" dirty="0"/>
              <a:t>zajišťuje spolupráci evropských </a:t>
            </a:r>
            <a:r>
              <a:rPr lang="cs-CZ" altLang="en-US" sz="1900" dirty="0" smtClean="0"/>
              <a:t>těžebních </a:t>
            </a:r>
            <a:r>
              <a:rPr lang="cs-CZ" altLang="en-US" sz="1900" dirty="0"/>
              <a:t>regionů s EK pro zajištění komplementárních přístupů pro podporu konkurenceschopnosti, udržitelného růstu, pracovních míst a nových průsmyslových MSP v EU. </a:t>
            </a:r>
            <a:endParaRPr lang="cs-CZ" altLang="en-US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Uhelný lom Vršany">
            <a:hlinkClick r:id="rId1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230" y="2333625"/>
            <a:ext cx="3181985" cy="2386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720"/>
          </a:xfrm>
        </p:spPr>
        <p:txBody>
          <a:bodyPr/>
          <a:lstStyle/>
          <a:p>
            <a:r>
              <a:rPr lang="cs-CZ" dirty="0" err="1" smtClean="0"/>
              <a:t>projekt REMIX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Projekt zahrnuje regionální </a:t>
            </a:r>
            <a:r>
              <a:rPr lang="cs-CZ" altLang="en-US" sz="2000" dirty="0" smtClean="0"/>
              <a:t>setkávání </a:t>
            </a:r>
            <a:r>
              <a:rPr lang="cs-CZ" altLang="en-US" sz="2000" dirty="0"/>
              <a:t>klíčových stakeholderů v každé zemi a jejich účast na mezinárodních aktivitách společně s národními partnery pro sdílení znalostí a dobrých praxí </a:t>
            </a:r>
            <a:endParaRPr lang="cs-CZ" altLang="en-US" sz="2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dvě mezinárodní těžební konference pro širokou odbornou veřejnost </a:t>
            </a:r>
            <a:endParaRPr lang="cs-CZ" altLang="en-U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Hlavní cíle: </a:t>
            </a:r>
            <a:endParaRPr lang="cs-CZ" altLang="en-US" sz="2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zlepšení r</a:t>
            </a:r>
            <a:r>
              <a:rPr lang="cs-CZ" altLang="en-US" sz="2000" dirty="0">
                <a:sym typeface="+mn-ea"/>
              </a:rPr>
              <a:t>egionálních / národních politik </a:t>
            </a:r>
            <a:r>
              <a:rPr lang="cs-CZ" altLang="en-US" sz="2000" dirty="0" smtClean="0">
                <a:sym typeface="+mn-ea"/>
              </a:rPr>
              <a:t>na základě vzájemné výměny zkušeností</a:t>
            </a:r>
            <a:endParaRPr lang="cs-CZ" altLang="en-US" sz="2000" dirty="0" smtClean="0">
              <a:sym typeface="+mn-ea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vytvoření nadnárodního </a:t>
            </a:r>
            <a:r>
              <a:rPr lang="cs-CZ" altLang="en-US" sz="2000" dirty="0">
                <a:sym typeface="+mn-ea"/>
              </a:rPr>
              <a:t>Smart and Green </a:t>
            </a:r>
            <a:r>
              <a:rPr lang="cs-CZ" altLang="en-US" sz="2000" dirty="0"/>
              <a:t>těžebního klastru</a:t>
            </a:r>
            <a:endParaRPr lang="cs-CZ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3380740"/>
            <a:ext cx="3569335" cy="2677160"/>
          </a:xfrm>
          <a:prstGeom prst="rect">
            <a:avLst/>
          </a:prstGeom>
        </p:spPr>
      </p:pic>
      <p:pic>
        <p:nvPicPr>
          <p:cNvPr id="6" name="Picture 2" descr="http://www.konepruske-jeskyne.cz/fotky/lom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475" y="3380740"/>
            <a:ext cx="4060825" cy="270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720"/>
          </a:xfrm>
        </p:spPr>
        <p:txBody>
          <a:bodyPr/>
          <a:lstStyle/>
          <a:p>
            <a:r>
              <a:rPr lang="cs-CZ" dirty="0" err="1" smtClean="0"/>
              <a:t>Ministerstvo průmyslu a obchodu v projektu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125"/>
            <a:ext cx="8242300" cy="514413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zodpovědnost za Surovinovou politiku ČR, za </a:t>
            </a:r>
            <a:r>
              <a:rPr lang="cs-CZ" altLang="en-US" sz="2000" dirty="0" smtClean="0"/>
              <a:t>mezinárodní spolupráci v těžebním sektoru a </a:t>
            </a:r>
            <a:r>
              <a:rPr lang="cs-CZ" altLang="en-US" sz="2000" dirty="0"/>
              <a:t>další aktivity hrazené ze státního rozpočtu </a:t>
            </a: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Partner projektu zodpovědný za surovinovou politiku ČR a její implementaci do těžebních regionů </a:t>
            </a:r>
            <a:endParaRPr lang="cs-CZ" altLang="en-US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720"/>
          </a:xfrm>
        </p:spPr>
        <p:txBody>
          <a:bodyPr/>
          <a:lstStyle/>
          <a:p>
            <a:r>
              <a:rPr lang="cs-CZ" dirty="0" err="1" smtClean="0"/>
              <a:t>Ministerstvo průmyslu a obchodu v projektu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125"/>
            <a:ext cx="8242300" cy="5144135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Cíle v projektu: </a:t>
            </a:r>
            <a:endParaRPr lang="cs-CZ" altLang="en-US" sz="200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zaštítit vytvoření a fungování skupiny českých stakeholderů z oblasti těžebního průmyslu </a:t>
            </a:r>
            <a:endParaRPr lang="cs-CZ" altLang="en-US" sz="20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zprostředkovat kontakty, spolupráci a výměnu dobrých praxí českých s evropskými těžebními regiony, prostřednictvím českých SH toto šířit dále do oblasti těžebního průmyslu </a:t>
            </a:r>
            <a:endParaRPr lang="cs-CZ" altLang="en-US" sz="20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šířit nové nápady a postupy schopné vytvořit v dohledné době nová pracovní místa a podniktelské příležitosti a </a:t>
            </a:r>
            <a:r>
              <a:rPr lang="cs-CZ" altLang="en-US" sz="2000" dirty="0" smtClean="0"/>
              <a:t>zlepšit názor </a:t>
            </a:r>
            <a:r>
              <a:rPr lang="cs-CZ" altLang="en-US" sz="2000" dirty="0" err="1" smtClean="0"/>
              <a:t>věřejnosti</a:t>
            </a:r>
            <a:r>
              <a:rPr lang="cs-CZ" altLang="en-US" sz="2000" dirty="0" smtClean="0"/>
              <a:t> na těžbu  </a:t>
            </a:r>
            <a:endParaRPr lang="cs-CZ" altLang="en-US" sz="20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promítnutí </a:t>
            </a:r>
            <a:r>
              <a:rPr lang="cs-CZ" altLang="en-US" sz="2000" dirty="0" smtClean="0"/>
              <a:t>získaných zkušeností do </a:t>
            </a:r>
            <a:r>
              <a:rPr lang="cs-CZ" altLang="en-US" sz="2000" dirty="0"/>
              <a:t>regionálních surovinových politik </a:t>
            </a:r>
            <a:endParaRPr lang="cs-CZ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720"/>
          </a:xfrm>
        </p:spPr>
        <p:txBody>
          <a:bodyPr/>
          <a:lstStyle/>
          <a:p>
            <a:r>
              <a:rPr lang="cs-CZ" dirty="0" err="1" smtClean="0"/>
              <a:t>Realizace a administrace projektu REMIX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242300" cy="489561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realizace projektu ve 2 fázích (5 let) </a:t>
            </a:r>
            <a:endParaRPr lang="cs-CZ" altLang="en-US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1.fáze: </a:t>
            </a: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práce v ČR (</a:t>
            </a:r>
            <a:r>
              <a:rPr lang="cs-CZ" altLang="en-US" sz="2000" dirty="0" smtClean="0"/>
              <a:t>odborná</a:t>
            </a:r>
            <a:r>
              <a:rPr lang="cs-CZ" altLang="en-US" sz="2000" dirty="0"/>
              <a:t>, projektová a práce se č.stakeholdery) a </a:t>
            </a:r>
            <a:r>
              <a:rPr lang="cs-CZ" altLang="en-US" sz="2000" dirty="0" smtClean="0"/>
              <a:t>mezinárodní pracovní setkání zástupců </a:t>
            </a:r>
            <a:r>
              <a:rPr lang="cs-CZ" altLang="en-US" sz="2000" dirty="0"/>
              <a:t>partnera a českých </a:t>
            </a:r>
            <a:r>
              <a:rPr lang="cs-CZ" altLang="en-US" sz="2000" dirty="0" err="1"/>
              <a:t>stakeholderů</a:t>
            </a:r>
            <a:r>
              <a:rPr lang="cs-CZ" altLang="en-US" sz="2000" dirty="0"/>
              <a:t> </a:t>
            </a:r>
            <a:r>
              <a:rPr lang="cs-CZ" altLang="en-US" sz="2000" dirty="0" smtClean="0"/>
              <a:t>s účastníky projektu z ostatních zemí </a:t>
            </a: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Administrace projektu a kontrola: </a:t>
            </a:r>
            <a:endParaRPr lang="cs-CZ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cs-CZ" altLang="en-US" sz="2000" dirty="0"/>
              <a:t>Obsahová stránka náročná a obtížně ověřitelná - projektový partner není jediným subjektem s vlivem na posuzovaný výstup (zejm. politiku) </a:t>
            </a:r>
            <a:endParaRPr lang="cs-CZ" altLang="en-US" sz="2000" dirty="0"/>
          </a:p>
        </p:txBody>
      </p:sp>
      <p:pic>
        <p:nvPicPr>
          <p:cNvPr id="7" name="Picture 2" descr="http://agmetalminer.com/wp/wp-content/uploads/2011/12/Raw-Materials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915" y="3030220"/>
            <a:ext cx="2792730" cy="2068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720"/>
          </a:xfrm>
        </p:spPr>
        <p:txBody>
          <a:bodyPr/>
          <a:lstStyle/>
          <a:p>
            <a:r>
              <a:rPr lang="cs-CZ" dirty="0" err="1" smtClean="0"/>
              <a:t>Administrace projektu REMIX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242300" cy="4895617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striktní pravidla veřejných subjektů pro nakládání s financemi </a:t>
            </a:r>
            <a:endParaRPr lang="cs-CZ" altLang="en-US" sz="190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9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nízká flexibilita z obou stran (nemožnost změnit interní pravidla na ministerstvu vs.neochota akceptovat existující postupy při kontrole) </a:t>
            </a:r>
            <a:endParaRPr lang="cs-CZ" altLang="en-US" sz="190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9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některá pravidla jsou v rozporu s požadavky pro kontrolu, nebo je nutné </a:t>
            </a:r>
            <a:r>
              <a:rPr lang="cs-CZ" altLang="en-US" sz="1900" dirty="0" smtClean="0"/>
              <a:t>generovat více</a:t>
            </a:r>
            <a:r>
              <a:rPr lang="cs-CZ" altLang="en-US" sz="1900" dirty="0"/>
              <a:t> formátů téhož (účetní přehledy, výkazy práce,...) </a:t>
            </a:r>
            <a:endParaRPr lang="cs-CZ" altLang="en-US" sz="190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9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dlouhé lhůty schvalování na obou stranách </a:t>
            </a:r>
            <a:endParaRPr lang="cs-CZ" altLang="en-US" sz="190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9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nemožnost refundace nezanedbatelné části výdajů (práce interních zaměstnanců, služby - tisk, doprava,...) -&gt; </a:t>
            </a:r>
            <a:r>
              <a:rPr lang="cs-CZ" altLang="en-US" sz="1900" i="1" dirty="0"/>
              <a:t>doporučuji ověřit předem</a:t>
            </a:r>
            <a:r>
              <a:rPr lang="cs-CZ" altLang="en-US" sz="1900" dirty="0"/>
              <a:t> </a:t>
            </a:r>
            <a:endParaRPr lang="cs-CZ" altLang="en-US" sz="190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buNone/>
            </a:pPr>
            <a:endParaRPr lang="cs-CZ" altLang="en-US" sz="900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cs-CZ" altLang="en-US" sz="1900" dirty="0"/>
              <a:t>velký objem dodatečné / administravitní práce může odrazovat od realizace dalších projektů i přes </a:t>
            </a:r>
            <a:r>
              <a:rPr lang="cs-CZ" altLang="en-US" sz="1900" dirty="0" smtClean="0"/>
              <a:t>nesporné </a:t>
            </a:r>
            <a:r>
              <a:rPr lang="cs-CZ" altLang="en-US" sz="1900" dirty="0"/>
              <a:t>přínosy </a:t>
            </a:r>
            <a:r>
              <a:rPr lang="cs-CZ" altLang="en-US" sz="1900" dirty="0" smtClean="0"/>
              <a:t>takovýchto projektů pro české realizátory a společnost </a:t>
            </a:r>
            <a:endParaRPr lang="cs-CZ" alt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1524363" y="1800000"/>
            <a:ext cx="6165306" cy="615315"/>
          </a:xfrm>
        </p:spPr>
        <p:txBody>
          <a:bodyPr/>
          <a:lstStyle/>
          <a:p>
            <a:r>
              <a:rPr lang="cs-CZ" altLang="en-US" dirty="0"/>
              <a:t>Děkuji Vám za pozornost.</a:t>
            </a:r>
            <a:endParaRPr lang="cs-CZ" altLang="en-US" dirty="0"/>
          </a:p>
        </p:txBody>
      </p:sp>
      <p:sp>
        <p:nvSpPr>
          <p:cNvPr id="2" name="TextovéPole 1"/>
          <p:cNvSpPr txBox="1"/>
          <p:nvPr/>
        </p:nvSpPr>
        <p:spPr>
          <a:xfrm>
            <a:off x="2821577" y="3361509"/>
            <a:ext cx="259515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markoval@mpo.cz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 modrá B EN s číslováním">
  <a:themeElements>
    <a:clrScheme name="MPO-B">
      <a:dk1>
        <a:sysClr val="windowText" lastClr="000000"/>
      </a:dk1>
      <a:lt1>
        <a:srgbClr val="FFFFFF"/>
      </a:lt1>
      <a:dk2>
        <a:srgbClr val="004B8D"/>
      </a:dk2>
      <a:lt2>
        <a:srgbClr val="FFFFFF"/>
      </a:lt2>
      <a:accent1>
        <a:srgbClr val="B9E0F7"/>
      </a:accent1>
      <a:accent2>
        <a:srgbClr val="13B5F4"/>
      </a:accent2>
      <a:accent3>
        <a:srgbClr val="0096D6"/>
      </a:accent3>
      <a:accent4>
        <a:srgbClr val="004B8D"/>
      </a:accent4>
      <a:accent5>
        <a:srgbClr val="E31B23"/>
      </a:accent5>
      <a:accent6>
        <a:srgbClr val="B5121B"/>
      </a:accent6>
      <a:hlink>
        <a:srgbClr val="13B5F4"/>
      </a:hlink>
      <a:folHlink>
        <a:srgbClr val="E31B2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modrá B EN s číslováním</Template>
  <TotalTime>0</TotalTime>
  <Words>3370</Words>
  <Application>WPS Presentation</Application>
  <PresentationFormat>Předvádění na obrazovce (4:3)</PresentationFormat>
  <Paragraphs>79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SimSun</vt:lpstr>
      <vt:lpstr>Wingdings</vt:lpstr>
      <vt:lpstr>Webdings</vt:lpstr>
      <vt:lpstr>Calibri</vt:lpstr>
      <vt:lpstr>Microsoft YaHei</vt:lpstr>
      <vt:lpstr>Prezentace modrá B EN s číslováním</vt:lpstr>
      <vt:lpstr>Smart and Green Mining Regions of EU - REMIX  Ministerstvo průmyslu a obchodu </vt:lpstr>
      <vt:lpstr>projekt REMIX </vt:lpstr>
      <vt:lpstr>projekt REMIX </vt:lpstr>
      <vt:lpstr>Ministerstvo průmyslu a obchodu v projektu</vt:lpstr>
      <vt:lpstr>Ministerstvo průmyslu a obchodu v projektu</vt:lpstr>
      <vt:lpstr>Realizace a administrace projektu REMIX</vt:lpstr>
      <vt:lpstr>Administrace projektu REMIX</vt:lpstr>
      <vt:lpstr>Děkuji Vám za pozornost.</vt:lpstr>
    </vt:vector>
  </TitlesOfParts>
  <Company>Ministerstvo průmyslu a obchodu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PREZENTACE</dc:title>
  <dc:creator>Vlastník Martin</dc:creator>
  <cp:lastModifiedBy>drami</cp:lastModifiedBy>
  <cp:revision>145</cp:revision>
  <cp:lastPrinted>2016-06-24T06:58:00Z</cp:lastPrinted>
  <dcterms:created xsi:type="dcterms:W3CDTF">2013-05-02T08:11:00Z</dcterms:created>
  <dcterms:modified xsi:type="dcterms:W3CDTF">2018-04-09T21:23:13Z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1033-10.1.0.5783</vt:lpwstr>
  </property>
</Properties>
</file>