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  <p:sldMasterId id="2147483672" r:id="rId2"/>
    <p:sldMasterId id="2147483673" r:id="rId3"/>
    <p:sldMasterId id="2147483674" r:id="rId4"/>
  </p:sldMasterIdLst>
  <p:notesMasterIdLst>
    <p:notesMasterId r:id="rId13"/>
  </p:notesMasterIdLst>
  <p:sldIdLst>
    <p:sldId id="257" r:id="rId5"/>
    <p:sldId id="269" r:id="rId6"/>
    <p:sldId id="273" r:id="rId7"/>
    <p:sldId id="272" r:id="rId8"/>
    <p:sldId id="270" r:id="rId9"/>
    <p:sldId id="271" r:id="rId10"/>
    <p:sldId id="274" r:id="rId11"/>
    <p:sldId id="261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65DC67-7BEF-48CF-BEAB-F906F1487796}">
  <a:tblStyle styleId="{D065DC67-7BEF-48CF-BEAB-F906F148779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5E6"/>
          </a:solidFill>
        </a:fill>
      </a:tcStyle>
    </a:wholeTbl>
    <a:band1H>
      <a:tcStyle>
        <a:tcBdr/>
        <a:fill>
          <a:solidFill>
            <a:srgbClr val="FEEACA"/>
          </a:solidFill>
        </a:fill>
      </a:tcStyle>
    </a:band1H>
    <a:band1V>
      <a:tcStyle>
        <a:tcBdr/>
        <a:fill>
          <a:solidFill>
            <a:srgbClr val="FEEACA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Novotná" userId="fccf1dbc-1ac7-4600-86a2-5b05a63b193d" providerId="ADAL" clId="{1367E007-8FA2-4F84-B74A-3C2A161ABC01}"/>
    <pc:docChg chg="undo custSel addSld modSld sldOrd">
      <pc:chgData name="Michaela Novotná" userId="fccf1dbc-1ac7-4600-86a2-5b05a63b193d" providerId="ADAL" clId="{1367E007-8FA2-4F84-B74A-3C2A161ABC01}" dt="2018-04-04T19:58:09.171" v="739" actId="20577"/>
      <pc:docMkLst>
        <pc:docMk/>
      </pc:docMkLst>
      <pc:sldChg chg="addSp delSp modSp ord">
        <pc:chgData name="Michaela Novotná" userId="fccf1dbc-1ac7-4600-86a2-5b05a63b193d" providerId="ADAL" clId="{1367E007-8FA2-4F84-B74A-3C2A161ABC01}" dt="2018-04-04T19:56:52.122" v="607" actId="478"/>
        <pc:sldMkLst>
          <pc:docMk/>
          <pc:sldMk cId="0" sldId="261"/>
        </pc:sldMkLst>
        <pc:picChg chg="add del mod">
          <ac:chgData name="Michaela Novotná" userId="fccf1dbc-1ac7-4600-86a2-5b05a63b193d" providerId="ADAL" clId="{1367E007-8FA2-4F84-B74A-3C2A161ABC01}" dt="2018-04-04T19:56:52.122" v="607" actId="478"/>
          <ac:picMkLst>
            <pc:docMk/>
            <pc:sldMk cId="0" sldId="261"/>
            <ac:picMk id="3" creationId="{9A6E485F-EC8E-45E8-8EAF-3B750A9D9A02}"/>
          </ac:picMkLst>
        </pc:picChg>
        <pc:picChg chg="add del">
          <ac:chgData name="Michaela Novotná" userId="fccf1dbc-1ac7-4600-86a2-5b05a63b193d" providerId="ADAL" clId="{1367E007-8FA2-4F84-B74A-3C2A161ABC01}" dt="2018-04-04T19:56:50.247" v="606" actId="478"/>
          <ac:picMkLst>
            <pc:docMk/>
            <pc:sldMk cId="0" sldId="261"/>
            <ac:picMk id="4" creationId="{0EB3FA26-A201-4012-96B7-E4129AF54B90}"/>
          </ac:picMkLst>
        </pc:picChg>
      </pc:sldChg>
      <pc:sldChg chg="modSp">
        <pc:chgData name="Michaela Novotná" userId="fccf1dbc-1ac7-4600-86a2-5b05a63b193d" providerId="ADAL" clId="{1367E007-8FA2-4F84-B74A-3C2A161ABC01}" dt="2018-04-04T19:37:15.002" v="311" actId="20577"/>
        <pc:sldMkLst>
          <pc:docMk/>
          <pc:sldMk cId="1571015991" sldId="270"/>
        </pc:sldMkLst>
        <pc:spChg chg="mod">
          <ac:chgData name="Michaela Novotná" userId="fccf1dbc-1ac7-4600-86a2-5b05a63b193d" providerId="ADAL" clId="{1367E007-8FA2-4F84-B74A-3C2A161ABC01}" dt="2018-04-04T19:37:15.002" v="311" actId="20577"/>
          <ac:spMkLst>
            <pc:docMk/>
            <pc:sldMk cId="1571015991" sldId="270"/>
            <ac:spMk id="139" creationId="{00000000-0000-0000-0000-000000000000}"/>
          </ac:spMkLst>
        </pc:spChg>
      </pc:sldChg>
      <pc:sldChg chg="delSp modSp">
        <pc:chgData name="Michaela Novotná" userId="fccf1dbc-1ac7-4600-86a2-5b05a63b193d" providerId="ADAL" clId="{1367E007-8FA2-4F84-B74A-3C2A161ABC01}" dt="2018-04-04T19:58:04.076" v="736" actId="20577"/>
        <pc:sldMkLst>
          <pc:docMk/>
          <pc:sldMk cId="2140903498" sldId="271"/>
        </pc:sldMkLst>
        <pc:spChg chg="mod">
          <ac:chgData name="Michaela Novotná" userId="fccf1dbc-1ac7-4600-86a2-5b05a63b193d" providerId="ADAL" clId="{1367E007-8FA2-4F84-B74A-3C2A161ABC01}" dt="2018-04-04T19:58:04.076" v="736" actId="20577"/>
          <ac:spMkLst>
            <pc:docMk/>
            <pc:sldMk cId="2140903498" sldId="271"/>
            <ac:spMk id="139" creationId="{00000000-0000-0000-0000-000000000000}"/>
          </ac:spMkLst>
        </pc:spChg>
        <pc:picChg chg="del mod">
          <ac:chgData name="Michaela Novotná" userId="fccf1dbc-1ac7-4600-86a2-5b05a63b193d" providerId="ADAL" clId="{1367E007-8FA2-4F84-B74A-3C2A161ABC01}" dt="2018-04-04T19:48:34.513" v="569"/>
          <ac:picMkLst>
            <pc:docMk/>
            <pc:sldMk cId="2140903498" sldId="271"/>
            <ac:picMk id="3" creationId="{D01C9E5E-0EFE-453E-BF50-5DBFCBB7415F}"/>
          </ac:picMkLst>
        </pc:picChg>
      </pc:sldChg>
      <pc:sldChg chg="modSp">
        <pc:chgData name="Michaela Novotná" userId="fccf1dbc-1ac7-4600-86a2-5b05a63b193d" providerId="ADAL" clId="{1367E007-8FA2-4F84-B74A-3C2A161ABC01}" dt="2018-04-04T19:49:51.193" v="593" actId="20577"/>
        <pc:sldMkLst>
          <pc:docMk/>
          <pc:sldMk cId="2225780366" sldId="272"/>
        </pc:sldMkLst>
        <pc:spChg chg="mod">
          <ac:chgData name="Michaela Novotná" userId="fccf1dbc-1ac7-4600-86a2-5b05a63b193d" providerId="ADAL" clId="{1367E007-8FA2-4F84-B74A-3C2A161ABC01}" dt="2018-04-04T19:49:51.193" v="593" actId="20577"/>
          <ac:spMkLst>
            <pc:docMk/>
            <pc:sldMk cId="2225780366" sldId="272"/>
            <ac:spMk id="139" creationId="{00000000-0000-0000-0000-000000000000}"/>
          </ac:spMkLst>
        </pc:spChg>
      </pc:sldChg>
      <pc:sldChg chg="modSp">
        <pc:chgData name="Michaela Novotná" userId="fccf1dbc-1ac7-4600-86a2-5b05a63b193d" providerId="ADAL" clId="{1367E007-8FA2-4F84-B74A-3C2A161ABC01}" dt="2018-04-04T19:31:04.651" v="14" actId="20577"/>
        <pc:sldMkLst>
          <pc:docMk/>
          <pc:sldMk cId="3120429756" sldId="273"/>
        </pc:sldMkLst>
        <pc:spChg chg="mod">
          <ac:chgData name="Michaela Novotná" userId="fccf1dbc-1ac7-4600-86a2-5b05a63b193d" providerId="ADAL" clId="{1367E007-8FA2-4F84-B74A-3C2A161ABC01}" dt="2018-04-04T19:31:04.651" v="14" actId="20577"/>
          <ac:spMkLst>
            <pc:docMk/>
            <pc:sldMk cId="3120429756" sldId="273"/>
            <ac:spMk id="139" creationId="{00000000-0000-0000-0000-000000000000}"/>
          </ac:spMkLst>
        </pc:spChg>
      </pc:sldChg>
      <pc:sldChg chg="addSp modSp add">
        <pc:chgData name="Michaela Novotná" userId="fccf1dbc-1ac7-4600-86a2-5b05a63b193d" providerId="ADAL" clId="{1367E007-8FA2-4F84-B74A-3C2A161ABC01}" dt="2018-04-04T19:58:09.171" v="739" actId="20577"/>
        <pc:sldMkLst>
          <pc:docMk/>
          <pc:sldMk cId="913305064" sldId="274"/>
        </pc:sldMkLst>
        <pc:spChg chg="mod">
          <ac:chgData name="Michaela Novotná" userId="fccf1dbc-1ac7-4600-86a2-5b05a63b193d" providerId="ADAL" clId="{1367E007-8FA2-4F84-B74A-3C2A161ABC01}" dt="2018-04-04T19:58:09.171" v="739" actId="20577"/>
          <ac:spMkLst>
            <pc:docMk/>
            <pc:sldMk cId="913305064" sldId="274"/>
            <ac:spMk id="139" creationId="{00000000-0000-0000-0000-000000000000}"/>
          </ac:spMkLst>
        </pc:spChg>
        <pc:picChg chg="add mod">
          <ac:chgData name="Michaela Novotná" userId="fccf1dbc-1ac7-4600-86a2-5b05a63b193d" providerId="ADAL" clId="{1367E007-8FA2-4F84-B74A-3C2A161ABC01}" dt="2018-04-04T19:56:46.075" v="605" actId="1076"/>
          <ac:picMkLst>
            <pc:docMk/>
            <pc:sldMk cId="913305064" sldId="274"/>
            <ac:picMk id="3" creationId="{29B8E03D-7288-49AA-97A2-1365D5759F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/>
              <a:t>Věnovat - </a:t>
            </a:r>
            <a:r>
              <a:rPr lang="cs-CZ" dirty="0" err="1"/>
              <a:t>dedicate</a:t>
            </a:r>
            <a:endParaRPr dirty="0"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68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0286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951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6678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4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title page + nam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95935" y="116631"/>
            <a:ext cx="5038354" cy="35996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33578" y="4725144"/>
            <a:ext cx="7272336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933578" y="5157216"/>
            <a:ext cx="7272336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3"/>
          </p:nvPr>
        </p:nvSpPr>
        <p:spPr>
          <a:xfrm>
            <a:off x="933578" y="5589264"/>
            <a:ext cx="7272336" cy="2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3501007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4"/>
          </p:nvPr>
        </p:nvSpPr>
        <p:spPr>
          <a:xfrm>
            <a:off x="971600" y="6309319"/>
            <a:ext cx="7415682" cy="387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60"/>
              </a:spcBef>
              <a:buClr>
                <a:srgbClr val="7F7F7F"/>
              </a:buClr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page Blue origam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7" y="1093028"/>
            <a:ext cx="6153682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196751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595959"/>
              </a:buClr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3575050" y="1205801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buClr>
                <a:schemeClr val="dk1"/>
              </a:buClr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page Dark Green origam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7" y="1093028"/>
            <a:ext cx="6153682" cy="564833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196751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595959"/>
              </a:buClr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3575050" y="1205801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buClr>
                <a:schemeClr val="dk1"/>
              </a:buClr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CONTENTpage Image square + legend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2"/>
              </a:buClr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595959"/>
              </a:buClr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full width title up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1" cy="6813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539552" y="46531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full width title top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0" y="1340769"/>
            <a:ext cx="9144001" cy="547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OCK page Yellow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1556791"/>
            <a:ext cx="9144000" cy="525658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55575" y="1844824"/>
            <a:ext cx="7776864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55575" y="2852934"/>
            <a:ext cx="7776864" cy="3024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595959"/>
              </a:buClr>
              <a:buFont typeface="Arial"/>
              <a:buNone/>
              <a:defRPr sz="3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595959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457200" y="432000"/>
            <a:ext cx="8229600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7236296" y="6528635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GB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OCK page Blu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1556791"/>
            <a:ext cx="9144000" cy="5256583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755575" y="1844824"/>
            <a:ext cx="7776864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55575" y="2852934"/>
            <a:ext cx="7776864" cy="3024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457200" y="432000"/>
            <a:ext cx="8229600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7236296" y="6528635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GB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OCK page Light grre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1556791"/>
            <a:ext cx="9144000" cy="52565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55575" y="1844824"/>
            <a:ext cx="7776864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575" y="2852934"/>
            <a:ext cx="7776864" cy="3024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457200" y="432000"/>
            <a:ext cx="8229600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7236296" y="6528635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GB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OCK page Dark grre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1556791"/>
            <a:ext cx="9144000" cy="5256583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755575" y="1844824"/>
            <a:ext cx="7776864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575" y="2852934"/>
            <a:ext cx="7776864" cy="3024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457200" y="432000"/>
            <a:ext cx="8229600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236296" y="6528635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GB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Thank you pag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95935" y="116631"/>
            <a:ext cx="5038354" cy="359969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67543" y="6165303"/>
            <a:ext cx="4104456" cy="432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5724128" y="6165303"/>
            <a:ext cx="2808311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-GB" sz="1600" b="1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Project smedia</a:t>
            </a: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03" y="6165303"/>
            <a:ext cx="1312079" cy="345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logo only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title 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95935" y="116631"/>
            <a:ext cx="5038354" cy="359969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3501007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text page o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07375" cy="5183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Table p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67543" y="432000"/>
            <a:ext cx="8229600" cy="6340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/>
          <p:nvPr/>
        </p:nvSpPr>
        <p:spPr>
          <a:xfrm>
            <a:off x="539552" y="1340767"/>
            <a:ext cx="813690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67543" y="5157787"/>
            <a:ext cx="8208143" cy="12235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page + legen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196751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1205801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buClr>
                <a:schemeClr val="dk1"/>
              </a:buClr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2492896"/>
            <a:ext cx="3008313" cy="3057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595959"/>
              </a:buClr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page Light Green origami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7" y="1093028"/>
            <a:ext cx="6153684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196751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595959"/>
              </a:buClr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3575050" y="1205801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buClr>
                <a:schemeClr val="dk1"/>
              </a:buClr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page Yellow origam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7" y="1093028"/>
            <a:ext cx="6153684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1196751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595959"/>
              </a:buClr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3575050" y="1205801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buClr>
                <a:schemeClr val="dk1"/>
              </a:buClr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hape 10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{D065DC67-7BEF-48CF-BEAB-F906F1487796}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Shape 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980727" y="1093028"/>
            <a:ext cx="6153682" cy="56483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aphicFrame>
        <p:nvGraphicFramePr>
          <p:cNvPr id="32" name="Shape 32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{D065DC67-7BEF-48CF-BEAB-F906F1487796}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/>
          <p:nvPr/>
        </p:nvSpPr>
        <p:spPr>
          <a:xfrm>
            <a:off x="7236296" y="6528635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GB"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36296" y="116631"/>
            <a:ext cx="1713600" cy="7903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7236296" y="6528635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GB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" name="Shape 86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{D065DC67-7BEF-48CF-BEAB-F906F1487796}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Shape 94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{D065DC67-7BEF-48CF-BEAB-F906F1487796}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5" name="Shape 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6296" y="116631"/>
            <a:ext cx="1713600" cy="7903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road-cs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ovotna@jaip.cz" TargetMode="External"/><Relationship Id="rId5" Type="http://schemas.openxmlformats.org/officeDocument/2006/relationships/hyperlink" Target="https://twitter.com/roadcsr" TargetMode="External"/><Relationship Id="rId4" Type="http://schemas.openxmlformats.org/officeDocument/2006/relationships/hyperlink" Target="https://www.facebook.com/roadcs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611560" y="6093296"/>
            <a:ext cx="8136904" cy="692696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dirty="0"/>
              <a:t>Ing. Michaela Novotná</a:t>
            </a:r>
            <a:br>
              <a:rPr lang="cs-CZ" dirty="0"/>
            </a:br>
            <a:r>
              <a:rPr lang="cs-CZ" dirty="0"/>
              <a:t>Jihočeská agentura pro podporu inovačního podnikání o.p.s.</a:t>
            </a:r>
            <a:endParaRPr lang="en-GB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6B60B1-AA15-4213-9E9C-096689C08A2F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95536" y="4077072"/>
            <a:ext cx="8208912" cy="1296144"/>
          </a:xfrm>
        </p:spPr>
        <p:txBody>
          <a:bodyPr/>
          <a:lstStyle/>
          <a:p>
            <a:pPr algn="ctr"/>
            <a:r>
              <a:rPr lang="cs-CZ" sz="3000" b="1" dirty="0">
                <a:solidFill>
                  <a:schemeClr val="dk2"/>
                </a:solidFill>
              </a:rPr>
              <a:t>Zkušenosti s realizací projektu financovaného z programu 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251520" y="1556792"/>
            <a:ext cx="8640960" cy="3990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cs-CZ" sz="2000" b="1" i="1" dirty="0"/>
              <a:t>A </a:t>
            </a:r>
            <a:r>
              <a:rPr lang="cs-CZ" sz="2000" b="1" i="1" dirty="0" err="1"/>
              <a:t>Roadmap</a:t>
            </a:r>
            <a:r>
              <a:rPr lang="cs-CZ" sz="2000" b="1" i="1" dirty="0"/>
              <a:t> </a:t>
            </a:r>
            <a:r>
              <a:rPr lang="cs-CZ" sz="2000" b="1" i="1" dirty="0" err="1"/>
              <a:t>for</a:t>
            </a:r>
            <a:r>
              <a:rPr lang="cs-CZ" sz="2000" b="1" i="1" dirty="0"/>
              <a:t> </a:t>
            </a:r>
            <a:r>
              <a:rPr lang="cs-CZ" sz="2000" b="1" i="1" dirty="0" err="1"/>
              <a:t>Integrating</a:t>
            </a:r>
            <a:r>
              <a:rPr lang="cs-CZ" sz="2000" b="1" i="1" dirty="0"/>
              <a:t> </a:t>
            </a:r>
            <a:r>
              <a:rPr lang="cs-CZ" sz="2000" b="1" i="1" dirty="0" err="1"/>
              <a:t>Corporate</a:t>
            </a:r>
            <a:r>
              <a:rPr lang="cs-CZ" sz="2000" b="1" i="1" dirty="0"/>
              <a:t> </a:t>
            </a:r>
            <a:r>
              <a:rPr lang="cs-CZ" sz="2000" b="1" i="1" dirty="0" err="1"/>
              <a:t>Social</a:t>
            </a:r>
            <a:r>
              <a:rPr lang="cs-CZ" sz="2000" b="1" i="1" dirty="0"/>
              <a:t> </a:t>
            </a:r>
            <a:r>
              <a:rPr lang="cs-CZ" sz="2000" b="1" i="1" dirty="0" err="1"/>
              <a:t>Responsibility</a:t>
            </a:r>
            <a:r>
              <a:rPr lang="cs-CZ" sz="2000" b="1" i="1" dirty="0"/>
              <a:t> </a:t>
            </a:r>
            <a:r>
              <a:rPr lang="cs-CZ" sz="2000" b="1" i="1" dirty="0" err="1"/>
              <a:t>into</a:t>
            </a:r>
            <a:r>
              <a:rPr lang="cs-CZ" sz="2000" b="1" i="1" dirty="0"/>
              <a:t> EU </a:t>
            </a:r>
            <a:r>
              <a:rPr lang="cs-CZ" sz="2000" b="1" i="1" dirty="0" err="1"/>
              <a:t>Member</a:t>
            </a:r>
            <a:r>
              <a:rPr lang="cs-CZ" sz="2000" b="1" i="1" dirty="0"/>
              <a:t> </a:t>
            </a:r>
            <a:r>
              <a:rPr lang="cs-CZ" sz="2000" b="1" i="1" dirty="0" err="1"/>
              <a:t>States</a:t>
            </a:r>
            <a:r>
              <a:rPr lang="cs-CZ" sz="2000" b="1" i="1" dirty="0"/>
              <a:t> and Business </a:t>
            </a:r>
            <a:r>
              <a:rPr lang="cs-CZ" sz="2000" b="1" i="1" dirty="0" err="1"/>
              <a:t>Practises</a:t>
            </a:r>
            <a:r>
              <a:rPr lang="cs-CZ" sz="2000" b="1" dirty="0"/>
              <a:t>“ </a:t>
            </a:r>
            <a:br>
              <a:rPr lang="cs-CZ" sz="2000" b="1" dirty="0"/>
            </a:br>
            <a:r>
              <a:rPr lang="cs-CZ" sz="2000" b="1" dirty="0"/>
              <a:t>(ROAD CSR, PGI02364)</a:t>
            </a:r>
            <a:br>
              <a:rPr lang="cs-CZ" sz="2000" b="1" dirty="0"/>
            </a:br>
            <a:br>
              <a:rPr lang="cs-CZ" sz="2000" b="1" dirty="0"/>
            </a:br>
            <a:endParaRPr lang="en-GB" sz="2000" b="1"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51520" y="2132856"/>
            <a:ext cx="8640960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2">
              <a:buSzPct val="100000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Projekt financován z programu </a:t>
            </a:r>
            <a:r>
              <a:rPr lang="cs-CZ" dirty="0" err="1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Interreg</a:t>
            </a: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Europe</a:t>
            </a: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 – II. výzva</a:t>
            </a:r>
          </a:p>
          <a:p>
            <a:pPr marL="0" lvl="2">
              <a:buSzPct val="100000"/>
            </a:pPr>
            <a:endParaRPr lang="cs-CZ" sz="1000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0" lvl="2">
              <a:buSzPct val="100000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Realizace projektu: 01/2017 – 12/2020</a:t>
            </a:r>
          </a:p>
          <a:p>
            <a:pPr marL="0" lvl="2">
              <a:buSzPct val="100000"/>
            </a:pPr>
            <a:endParaRPr lang="cs-CZ" sz="1000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0" lvl="2">
              <a:buSzPct val="100000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Vedoucí partner: </a:t>
            </a:r>
            <a:r>
              <a:rPr lang="cs-CZ" dirty="0" err="1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Larnaca</a:t>
            </a: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cs-CZ" dirty="0" err="1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Famagusta</a:t>
            </a: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Districts</a:t>
            </a: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 Development </a:t>
            </a:r>
            <a:r>
              <a:rPr lang="cs-CZ" dirty="0" err="1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Agency</a:t>
            </a: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 (Kypr)</a:t>
            </a:r>
          </a:p>
          <a:p>
            <a:pPr marL="0" lvl="2">
              <a:buSzPct val="100000"/>
            </a:pPr>
            <a:endParaRPr lang="cs-CZ" sz="1000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0" lvl="2">
              <a:buSzPct val="100000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Další partnerské země: ČR (JAIP), Řecko, Španělsko, Norsko, Slovinsko, Itálie</a:t>
            </a:r>
          </a:p>
          <a:p>
            <a:pPr marL="0" lvl="2">
              <a:buSzPct val="100000"/>
            </a:pPr>
            <a:endParaRPr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0" marR="0" lvl="2" indent="-1524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endParaRPr b="1" dirty="0">
              <a:solidFill>
                <a:schemeClr val="dk2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286A79-692E-41EF-A160-E180E79EA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799728"/>
            <a:ext cx="2736304" cy="2052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23528" y="260648"/>
            <a:ext cx="8496944" cy="659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2">
              <a:buSzPct val="100000"/>
            </a:pPr>
            <a:r>
              <a:rPr lang="cs-CZ" b="1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Cíle projektu:</a:t>
            </a:r>
          </a:p>
          <a:p>
            <a:pPr marL="0" lvl="2">
              <a:buSzPct val="100000"/>
            </a:pPr>
            <a:endParaRPr lang="cs-CZ" sz="1500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342900" lvl="2" indent="-342900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zvýšit povědomí o společenské odpovědnosti firem (CSR) napříč širokou veřejností, malými i středními podniky a investory</a:t>
            </a:r>
          </a:p>
          <a:p>
            <a:pPr marL="342900" lvl="2" indent="-342900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aplikovat principy CSR do malých a středních firem → zvýšit konkurenceschopnost</a:t>
            </a:r>
            <a:endParaRPr lang="cs-CZ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2">
              <a:buSzPct val="100000"/>
            </a:pPr>
            <a:endParaRPr lang="cs-CZ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2">
              <a:buSzPct val="100000"/>
            </a:pPr>
            <a:r>
              <a:rPr lang="cs-CZ" b="1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Výstupy projektu:</a:t>
            </a:r>
          </a:p>
          <a:p>
            <a:pPr marL="0" lvl="2">
              <a:buSzPct val="100000"/>
            </a:pPr>
            <a:endParaRPr lang="cs-CZ" sz="1500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342900" lvl="2" indent="-342900">
              <a:buSzPct val="100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Studie o stavu společenské odpovědnosti firem v ČR</a:t>
            </a:r>
          </a:p>
          <a:p>
            <a:pPr marL="342900" lvl="2" indent="-342900">
              <a:buSzPct val="100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Příručka „</a:t>
            </a:r>
            <a:r>
              <a:rPr lang="cs-CZ" dirty="0" err="1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best</a:t>
            </a: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practise</a:t>
            </a: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“ CSR v ČR</a:t>
            </a:r>
          </a:p>
          <a:p>
            <a:pPr marL="342900" lvl="2" indent="-342900">
              <a:buSzPct val="100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Akční plán CSR</a:t>
            </a:r>
          </a:p>
          <a:p>
            <a:pPr marL="342900" lvl="2" indent="-342900">
              <a:buSzPct val="100000"/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Politická doporučení na regionální úrovni</a:t>
            </a:r>
            <a:endParaRPr lang="cs-CZ" sz="1500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01331CC-FF3C-4FEA-B2D5-1D0E53244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8743">
            <a:off x="6099127" y="4604952"/>
            <a:ext cx="2646040" cy="15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2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51520" y="260648"/>
            <a:ext cx="8712968" cy="63367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2">
              <a:buSzPct val="100000"/>
            </a:pPr>
            <a:endParaRPr lang="cs-CZ" b="1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0" lvl="2">
              <a:buSzPct val="100000"/>
            </a:pPr>
            <a:r>
              <a:rPr lang="cs-CZ" b="1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Zkušenosti s přípravou projektu:</a:t>
            </a:r>
          </a:p>
          <a:p>
            <a:pPr marL="0" lvl="2">
              <a:buSzPct val="100000"/>
            </a:pPr>
            <a:endParaRPr lang="cs-CZ" sz="1500" b="1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342900" lvl="2" indent="-342900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zkušený LP → polovina úspěchu</a:t>
            </a:r>
          </a:p>
          <a:p>
            <a:pPr marL="342900" lvl="2" indent="-342900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relevantní počet partnerů v projektu</a:t>
            </a:r>
          </a:p>
          <a:p>
            <a:pPr marL="342900" lvl="2" indent="-342900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podrobný popis zkušeností a zapojení jednotlivých partnerů dle plánovaných aktivit</a:t>
            </a:r>
          </a:p>
          <a:p>
            <a:pPr marL="342900" lvl="2" indent="-342900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správné nastavení rozpočtu projektu → nepoddimenzovat, ale také být schopen plnit finanční milníky</a:t>
            </a:r>
          </a:p>
          <a:p>
            <a:pPr marL="342900" lvl="2" indent="-342900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nenechávat odevzdání projektové žádosti na poslední chvíli</a:t>
            </a:r>
          </a:p>
          <a:p>
            <a:pPr marL="0" lvl="2">
              <a:buSzPct val="100000"/>
            </a:pPr>
            <a:endParaRPr lang="cs-CZ" sz="1500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6B1E2F-DBFC-4D91-8B5B-827BD6B9A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6167">
            <a:off x="6372981" y="4609088"/>
            <a:ext cx="2339357" cy="175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8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51520" y="260648"/>
            <a:ext cx="8712968" cy="6480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2">
              <a:buSzPct val="100000"/>
            </a:pPr>
            <a:endParaRPr lang="cs-CZ" b="1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0" lvl="2">
              <a:buSzPct val="100000"/>
            </a:pPr>
            <a:r>
              <a:rPr lang="cs-CZ" b="1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Zkušenosti s realizací projektu:</a:t>
            </a:r>
          </a:p>
          <a:p>
            <a:pPr marL="0" lvl="2">
              <a:buSzPct val="100000"/>
            </a:pPr>
            <a:endParaRPr lang="cs-CZ" sz="800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bezproblémová komunikace s LP</a:t>
            </a: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u některých partnerů problém dodržet stanovené „</a:t>
            </a:r>
            <a:r>
              <a:rPr lang="en-GB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deadlines</a:t>
            </a: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“</a:t>
            </a:r>
          </a:p>
          <a:p>
            <a:pPr marL="0" lvl="2" algn="just">
              <a:buSzPct val="100000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     → je dobré ošetřit si případné sankce v partnerské smlouvě</a:t>
            </a:r>
            <a:endParaRPr lang="en-GB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italský partner do projektu vůbec nenastoupil → komplikace především pro LP, ale i pro ostatní partnery (zdržení výstupů projektu) – v současné době probíhá výměna partnera, v souvislosti s tím dotisk upravených letáků, plakátů a </a:t>
            </a:r>
            <a:r>
              <a:rPr lang="cs-CZ" dirty="0" err="1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roll-upu</a:t>
            </a: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 projektu (náklady navíc)</a:t>
            </a: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proplacení vykázaných výdajů projektu – 5-6 měsíců po odevzdání reportu na CRR (1.report do 15.7.2017, platba na účet přišla 28.12.2017)</a:t>
            </a: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oproti projektům z národních operačních programů je v programu IE jednodušší provést změny v projektu</a:t>
            </a:r>
          </a:p>
          <a:p>
            <a:pPr marL="0" lvl="2">
              <a:buSzPct val="100000"/>
            </a:pPr>
            <a:endParaRPr lang="cs-CZ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1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51520" y="260648"/>
            <a:ext cx="8640960" cy="6192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2">
              <a:buSzPct val="100000"/>
            </a:pPr>
            <a:endParaRPr lang="cs-CZ" b="1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0" lvl="2">
              <a:buSzPct val="100000"/>
            </a:pPr>
            <a:r>
              <a:rPr lang="cs-CZ" b="1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Rady na závěr I:</a:t>
            </a:r>
          </a:p>
          <a:p>
            <a:pPr marL="0" lvl="2">
              <a:buSzPct val="100000"/>
            </a:pPr>
            <a:endParaRPr lang="cs-CZ" sz="800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veškeré změny / problémy / nejasnosti v projektu komunikujte s LP, v případě potřeby i s CRR</a:t>
            </a: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čerpejte finanční prostředky podle plánu</a:t>
            </a: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účastněte se projektových jednání (i telekonferencí)</a:t>
            </a: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mějte dostatek finančních prostředků na účtu – první platbu obdržíte nejdříve rok po zahájení realizace projektu, každou další v cca půlročních intervalech; nelze zapomenout ani na kofinancování projektu</a:t>
            </a: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zapojte do realizace projektu regionální stakeholdery a politiky – jednodušší prosazení Akčního plánu</a:t>
            </a:r>
          </a:p>
        </p:txBody>
      </p:sp>
    </p:spTree>
    <p:extLst>
      <p:ext uri="{BB962C8B-B14F-4D97-AF65-F5344CB8AC3E}">
        <p14:creationId xmlns:p14="http://schemas.microsoft.com/office/powerpoint/2010/main" val="214090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51520" y="260648"/>
            <a:ext cx="8640960" cy="6192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2">
              <a:buSzPct val="100000"/>
            </a:pPr>
            <a:endParaRPr lang="cs-CZ" b="1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0" lvl="2">
              <a:buSzPct val="100000"/>
            </a:pPr>
            <a:r>
              <a:rPr lang="cs-CZ" b="1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Rady na závěr II:</a:t>
            </a:r>
          </a:p>
          <a:p>
            <a:pPr marL="0" lvl="2">
              <a:buSzPct val="100000"/>
            </a:pPr>
            <a:endParaRPr lang="cs-CZ" sz="800" dirty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pro realizaci projektu si zajistěte dostatek kvalifikovaných a jazykově vybavených zaměstnanců a expertů</a:t>
            </a: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Zapojte se nejprve v roli projektového partnera a až v následném projektu v roli LP</a:t>
            </a:r>
          </a:p>
          <a:p>
            <a:pPr marL="342900" lvl="2" indent="-342900" algn="just">
              <a:buSzPct val="100000"/>
              <a:buFontTx/>
              <a:buChar char="-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Pokud se v projektovém konsorciu „osvědčíte“, budete oslovováni i při přípravě dalších projektů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B8E03D-7288-49AA-97A2-1365D575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094" y="4365104"/>
            <a:ext cx="3929811" cy="15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0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xfrm>
            <a:off x="611560" y="3717032"/>
            <a:ext cx="7772400" cy="1080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2">
              <a:buSzPct val="100000"/>
            </a:pP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Webové stránky projektu: 	</a:t>
            </a:r>
            <a:r>
              <a:rPr lang="cs-CZ" dirty="0">
                <a:hlinkClick r:id="rId3"/>
              </a:rPr>
              <a:t>www.interregeurope.eu/road-csr</a:t>
            </a:r>
            <a:br>
              <a:rPr lang="cs-CZ" dirty="0"/>
            </a:b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Facebook: 		</a:t>
            </a:r>
            <a:r>
              <a:rPr lang="cs-CZ" dirty="0">
                <a:hlinkClick r:id="rId4"/>
              </a:rPr>
              <a:t>https://www.facebook.com/roadcsr</a:t>
            </a:r>
            <a:br>
              <a:rPr lang="cs-CZ" dirty="0"/>
            </a:br>
            <a: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Twitter: 			</a:t>
            </a:r>
            <a:r>
              <a:rPr lang="cs-CZ" dirty="0">
                <a:hlinkClick r:id="rId5"/>
              </a:rPr>
              <a:t>https://twitter.com/roadcsr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/>
              <a:t>Ing. Michaela Novotná</a:t>
            </a:r>
            <a:r>
              <a:rPr lang="cs-CZ" dirty="0"/>
              <a:t>, odborný garant projektu</a:t>
            </a:r>
            <a:br>
              <a:rPr lang="cs-CZ" dirty="0"/>
            </a:br>
            <a:r>
              <a:rPr lang="cs-CZ" dirty="0"/>
              <a:t>Jihočeská agentura pro podporu inovačního podnikání o.p.s.</a:t>
            </a:r>
            <a:br>
              <a:rPr lang="cs-CZ" dirty="0"/>
            </a:br>
            <a:r>
              <a:rPr lang="cs-CZ" dirty="0"/>
              <a:t>Na Zlaté stoce 1619, České Budějovice</a:t>
            </a:r>
            <a:br>
              <a:rPr lang="cs-CZ" dirty="0"/>
            </a:br>
            <a:br>
              <a:rPr lang="cs-CZ" dirty="0"/>
            </a:br>
            <a:r>
              <a:rPr lang="cs-CZ" dirty="0">
                <a:hlinkClick r:id="rId6"/>
              </a:rPr>
              <a:t>novotna@jaip.cz</a:t>
            </a:r>
            <a:r>
              <a:rPr lang="cs-CZ" dirty="0"/>
              <a:t> </a:t>
            </a:r>
            <a:br>
              <a:rPr lang="cs-CZ" dirty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</a:br>
            <a:br>
              <a:rPr lang="cs-CZ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427</Words>
  <Application>Microsoft Office PowerPoint</Application>
  <PresentationFormat>Předvádění na obrazovce (4:3)</PresentationFormat>
  <Paragraphs>54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Noto Sans Symbols</vt:lpstr>
      <vt:lpstr>BASIC</vt:lpstr>
      <vt:lpstr>CONTENT page</vt:lpstr>
      <vt:lpstr>IMAGE</vt:lpstr>
      <vt:lpstr>BLOCK page </vt:lpstr>
      <vt:lpstr>Prezentace aplikace PowerPoint</vt:lpstr>
      <vt:lpstr>A Roadmap for Integrating Corporate Social Responsibility into EU Member States and Business Practises“  (ROAD CSR, PGI02364)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Webové stránky projektu:  www.interregeurope.eu/road-csr Facebook:   https://www.facebook.com/roadcsr Twitter:    https://twitter.com/roadcsr   Ing. Michaela Novotná, odborný garant projektu Jihočeská agentura pro podporu inovačního podnikání o.p.s. Na Zlaté stoce 1619, České Budějovice  novotna@jaip.cz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CSR</dc:title>
  <dc:creator>Robert Bártů</dc:creator>
  <cp:lastModifiedBy>Michaela Novotná</cp:lastModifiedBy>
  <cp:revision>58</cp:revision>
  <dcterms:modified xsi:type="dcterms:W3CDTF">2018-04-04T19:59:00Z</dcterms:modified>
</cp:coreProperties>
</file>