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1" r:id="rId1"/>
    <p:sldMasterId id="2147483672" r:id="rId2"/>
    <p:sldMasterId id="2147483673" r:id="rId3"/>
    <p:sldMasterId id="2147483674" r:id="rId4"/>
  </p:sldMasterIdLst>
  <p:notesMasterIdLst>
    <p:notesMasterId r:id="rId13"/>
  </p:notesMasterIdLst>
  <p:sldIdLst>
    <p:sldId id="257" r:id="rId5"/>
    <p:sldId id="269" r:id="rId6"/>
    <p:sldId id="273" r:id="rId7"/>
    <p:sldId id="272" r:id="rId8"/>
    <p:sldId id="270" r:id="rId9"/>
    <p:sldId id="271" r:id="rId10"/>
    <p:sldId id="274" r:id="rId11"/>
    <p:sldId id="261" r:id="rId1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065DC67-7BEF-48CF-BEAB-F906F1487796}">
  <a:tblStyle styleId="{D065DC67-7BEF-48CF-BEAB-F906F1487796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5E6"/>
          </a:solidFill>
        </a:fill>
      </a:tcStyle>
    </a:wholeTbl>
    <a:band1H>
      <a:tcStyle>
        <a:tcBdr/>
        <a:fill>
          <a:solidFill>
            <a:srgbClr val="FEEACA"/>
          </a:solidFill>
        </a:fill>
      </a:tcStyle>
    </a:band1H>
    <a:band1V>
      <a:tcStyle>
        <a:tcBdr/>
        <a:fill>
          <a:solidFill>
            <a:srgbClr val="FEEACA"/>
          </a:solidFill>
        </a:fill>
      </a:tcStyle>
    </a:band1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a Novotná" userId="fccf1dbc-1ac7-4600-86a2-5b05a63b193d" providerId="ADAL" clId="{1367E007-8FA2-4F84-B74A-3C2A161ABC01}"/>
    <pc:docChg chg="undo custSel addSld modSld sldOrd">
      <pc:chgData name="Michaela Novotná" userId="fccf1dbc-1ac7-4600-86a2-5b05a63b193d" providerId="ADAL" clId="{1367E007-8FA2-4F84-B74A-3C2A161ABC01}" dt="2018-04-04T19:58:09.171" v="739" actId="20577"/>
      <pc:docMkLst>
        <pc:docMk/>
      </pc:docMkLst>
      <pc:sldChg chg="addSp delSp modSp ord">
        <pc:chgData name="Michaela Novotná" userId="fccf1dbc-1ac7-4600-86a2-5b05a63b193d" providerId="ADAL" clId="{1367E007-8FA2-4F84-B74A-3C2A161ABC01}" dt="2018-04-04T19:56:52.122" v="607" actId="478"/>
        <pc:sldMkLst>
          <pc:docMk/>
          <pc:sldMk cId="0" sldId="261"/>
        </pc:sldMkLst>
        <pc:picChg chg="add del mod">
          <ac:chgData name="Michaela Novotná" userId="fccf1dbc-1ac7-4600-86a2-5b05a63b193d" providerId="ADAL" clId="{1367E007-8FA2-4F84-B74A-3C2A161ABC01}" dt="2018-04-04T19:56:52.122" v="607" actId="478"/>
          <ac:picMkLst>
            <pc:docMk/>
            <pc:sldMk cId="0" sldId="261"/>
            <ac:picMk id="3" creationId="{9A6E485F-EC8E-45E8-8EAF-3B750A9D9A02}"/>
          </ac:picMkLst>
        </pc:picChg>
        <pc:picChg chg="add del">
          <ac:chgData name="Michaela Novotná" userId="fccf1dbc-1ac7-4600-86a2-5b05a63b193d" providerId="ADAL" clId="{1367E007-8FA2-4F84-B74A-3C2A161ABC01}" dt="2018-04-04T19:56:50.247" v="606" actId="478"/>
          <ac:picMkLst>
            <pc:docMk/>
            <pc:sldMk cId="0" sldId="261"/>
            <ac:picMk id="4" creationId="{0EB3FA26-A201-4012-96B7-E4129AF54B90}"/>
          </ac:picMkLst>
        </pc:picChg>
      </pc:sldChg>
      <pc:sldChg chg="modSp">
        <pc:chgData name="Michaela Novotná" userId="fccf1dbc-1ac7-4600-86a2-5b05a63b193d" providerId="ADAL" clId="{1367E007-8FA2-4F84-B74A-3C2A161ABC01}" dt="2018-04-04T19:37:15.002" v="311" actId="20577"/>
        <pc:sldMkLst>
          <pc:docMk/>
          <pc:sldMk cId="1571015991" sldId="270"/>
        </pc:sldMkLst>
        <pc:spChg chg="mod">
          <ac:chgData name="Michaela Novotná" userId="fccf1dbc-1ac7-4600-86a2-5b05a63b193d" providerId="ADAL" clId="{1367E007-8FA2-4F84-B74A-3C2A161ABC01}" dt="2018-04-04T19:37:15.002" v="311" actId="20577"/>
          <ac:spMkLst>
            <pc:docMk/>
            <pc:sldMk cId="1571015991" sldId="270"/>
            <ac:spMk id="139" creationId="{00000000-0000-0000-0000-000000000000}"/>
          </ac:spMkLst>
        </pc:spChg>
      </pc:sldChg>
      <pc:sldChg chg="delSp modSp">
        <pc:chgData name="Michaela Novotná" userId="fccf1dbc-1ac7-4600-86a2-5b05a63b193d" providerId="ADAL" clId="{1367E007-8FA2-4F84-B74A-3C2A161ABC01}" dt="2018-04-04T19:58:04.076" v="736" actId="20577"/>
        <pc:sldMkLst>
          <pc:docMk/>
          <pc:sldMk cId="2140903498" sldId="271"/>
        </pc:sldMkLst>
        <pc:spChg chg="mod">
          <ac:chgData name="Michaela Novotná" userId="fccf1dbc-1ac7-4600-86a2-5b05a63b193d" providerId="ADAL" clId="{1367E007-8FA2-4F84-B74A-3C2A161ABC01}" dt="2018-04-04T19:58:04.076" v="736" actId="20577"/>
          <ac:spMkLst>
            <pc:docMk/>
            <pc:sldMk cId="2140903498" sldId="271"/>
            <ac:spMk id="139" creationId="{00000000-0000-0000-0000-000000000000}"/>
          </ac:spMkLst>
        </pc:spChg>
        <pc:picChg chg="del mod">
          <ac:chgData name="Michaela Novotná" userId="fccf1dbc-1ac7-4600-86a2-5b05a63b193d" providerId="ADAL" clId="{1367E007-8FA2-4F84-B74A-3C2A161ABC01}" dt="2018-04-04T19:48:34.513" v="569"/>
          <ac:picMkLst>
            <pc:docMk/>
            <pc:sldMk cId="2140903498" sldId="271"/>
            <ac:picMk id="3" creationId="{D01C9E5E-0EFE-453E-BF50-5DBFCBB7415F}"/>
          </ac:picMkLst>
        </pc:picChg>
      </pc:sldChg>
      <pc:sldChg chg="modSp">
        <pc:chgData name="Michaela Novotná" userId="fccf1dbc-1ac7-4600-86a2-5b05a63b193d" providerId="ADAL" clId="{1367E007-8FA2-4F84-B74A-3C2A161ABC01}" dt="2018-04-04T19:49:51.193" v="593" actId="20577"/>
        <pc:sldMkLst>
          <pc:docMk/>
          <pc:sldMk cId="2225780366" sldId="272"/>
        </pc:sldMkLst>
        <pc:spChg chg="mod">
          <ac:chgData name="Michaela Novotná" userId="fccf1dbc-1ac7-4600-86a2-5b05a63b193d" providerId="ADAL" clId="{1367E007-8FA2-4F84-B74A-3C2A161ABC01}" dt="2018-04-04T19:49:51.193" v="593" actId="20577"/>
          <ac:spMkLst>
            <pc:docMk/>
            <pc:sldMk cId="2225780366" sldId="272"/>
            <ac:spMk id="139" creationId="{00000000-0000-0000-0000-000000000000}"/>
          </ac:spMkLst>
        </pc:spChg>
      </pc:sldChg>
      <pc:sldChg chg="modSp">
        <pc:chgData name="Michaela Novotná" userId="fccf1dbc-1ac7-4600-86a2-5b05a63b193d" providerId="ADAL" clId="{1367E007-8FA2-4F84-B74A-3C2A161ABC01}" dt="2018-04-04T19:31:04.651" v="14" actId="20577"/>
        <pc:sldMkLst>
          <pc:docMk/>
          <pc:sldMk cId="3120429756" sldId="273"/>
        </pc:sldMkLst>
        <pc:spChg chg="mod">
          <ac:chgData name="Michaela Novotná" userId="fccf1dbc-1ac7-4600-86a2-5b05a63b193d" providerId="ADAL" clId="{1367E007-8FA2-4F84-B74A-3C2A161ABC01}" dt="2018-04-04T19:31:04.651" v="14" actId="20577"/>
          <ac:spMkLst>
            <pc:docMk/>
            <pc:sldMk cId="3120429756" sldId="273"/>
            <ac:spMk id="139" creationId="{00000000-0000-0000-0000-000000000000}"/>
          </ac:spMkLst>
        </pc:spChg>
      </pc:sldChg>
      <pc:sldChg chg="addSp modSp add">
        <pc:chgData name="Michaela Novotná" userId="fccf1dbc-1ac7-4600-86a2-5b05a63b193d" providerId="ADAL" clId="{1367E007-8FA2-4F84-B74A-3C2A161ABC01}" dt="2018-04-04T19:58:09.171" v="739" actId="20577"/>
        <pc:sldMkLst>
          <pc:docMk/>
          <pc:sldMk cId="913305064" sldId="274"/>
        </pc:sldMkLst>
        <pc:spChg chg="mod">
          <ac:chgData name="Michaela Novotná" userId="fccf1dbc-1ac7-4600-86a2-5b05a63b193d" providerId="ADAL" clId="{1367E007-8FA2-4F84-B74A-3C2A161ABC01}" dt="2018-04-04T19:58:09.171" v="739" actId="20577"/>
          <ac:spMkLst>
            <pc:docMk/>
            <pc:sldMk cId="913305064" sldId="274"/>
            <ac:spMk id="139" creationId="{00000000-0000-0000-0000-000000000000}"/>
          </ac:spMkLst>
        </pc:spChg>
        <pc:picChg chg="add mod">
          <ac:chgData name="Michaela Novotná" userId="fccf1dbc-1ac7-4600-86a2-5b05a63b193d" providerId="ADAL" clId="{1367E007-8FA2-4F84-B74A-3C2A161ABC01}" dt="2018-04-04T19:56:46.075" v="605" actId="1076"/>
          <ac:picMkLst>
            <pc:docMk/>
            <pc:sldMk cId="913305064" sldId="274"/>
            <ac:picMk id="3" creationId="{29B8E03D-7288-49AA-97A2-1365D5759F3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cs-CZ" dirty="0"/>
              <a:t>Věnovat - </a:t>
            </a:r>
            <a:r>
              <a:rPr lang="cs-CZ" dirty="0" err="1"/>
              <a:t>dedicate</a:t>
            </a:r>
            <a:endParaRPr dirty="0"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6686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02860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4951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6678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846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SIC title page + nam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hape 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95935" y="116631"/>
            <a:ext cx="5038354" cy="359969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933578" y="4725144"/>
            <a:ext cx="7272336" cy="21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933578" y="5157216"/>
            <a:ext cx="7272336" cy="21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3"/>
          </p:nvPr>
        </p:nvSpPr>
        <p:spPr>
          <a:xfrm>
            <a:off x="933578" y="5589264"/>
            <a:ext cx="7272336" cy="21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685800" y="3501007"/>
            <a:ext cx="7772400" cy="7945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4"/>
          </p:nvPr>
        </p:nvSpPr>
        <p:spPr>
          <a:xfrm>
            <a:off x="971600" y="6309319"/>
            <a:ext cx="7415682" cy="38742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360"/>
              </a:spcBef>
              <a:buClr>
                <a:srgbClr val="7F7F7F"/>
              </a:buClr>
              <a:buFont typeface="Arial"/>
              <a:buNone/>
              <a:defRPr sz="18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page Blue origami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Shape 7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80727" y="1093028"/>
            <a:ext cx="6153682" cy="5648339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457200" y="1196751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457200" y="2492896"/>
            <a:ext cx="3008313" cy="30572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buClr>
                <a:srgbClr val="595959"/>
              </a:buClr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Courier New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2"/>
          </p:nvPr>
        </p:nvSpPr>
        <p:spPr>
          <a:xfrm>
            <a:off x="3575050" y="1205801"/>
            <a:ext cx="5111750" cy="49203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buClr>
                <a:schemeClr val="dk2"/>
              </a:buClr>
              <a:buFont typeface="Arial"/>
              <a:buNone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360"/>
              </a:spcBef>
              <a:buClr>
                <a:schemeClr val="dk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60"/>
              </a:spcBef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60"/>
              </a:spcBef>
              <a:buClr>
                <a:schemeClr val="dk1"/>
              </a:buClr>
              <a:buFont typeface="Courier New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page Dark Green origami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Shape 7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80727" y="1093028"/>
            <a:ext cx="6153682" cy="5648338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457200" y="1196751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457200" y="2492896"/>
            <a:ext cx="3008313" cy="30572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buClr>
                <a:srgbClr val="595959"/>
              </a:buClr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Courier New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2"/>
          </p:nvPr>
        </p:nvSpPr>
        <p:spPr>
          <a:xfrm>
            <a:off x="3575050" y="1205801"/>
            <a:ext cx="5111750" cy="49203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buClr>
                <a:schemeClr val="dk2"/>
              </a:buClr>
              <a:buFont typeface="Arial"/>
              <a:buNone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360"/>
              </a:spcBef>
              <a:buClr>
                <a:schemeClr val="dk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60"/>
              </a:spcBef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60"/>
              </a:spcBef>
              <a:buClr>
                <a:schemeClr val="dk1"/>
              </a:buClr>
              <a:buFont typeface="Courier New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CONTENTpage Image square + legend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dk2"/>
              </a:buClr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buClr>
                <a:srgbClr val="595959"/>
              </a:buClr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Courier New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full width title upon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1" cy="68133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539552" y="465313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MAGE full width title top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0" y="1340769"/>
            <a:ext cx="9144001" cy="54726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OCK page Yellow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/>
        </p:nvSpPr>
        <p:spPr>
          <a:xfrm>
            <a:off x="0" y="1556791"/>
            <a:ext cx="9144000" cy="5256583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GB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755575" y="1844824"/>
            <a:ext cx="7776864" cy="86409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buClr>
                <a:srgbClr val="595959"/>
              </a:buClr>
              <a:buFont typeface="Arial"/>
              <a:buNone/>
              <a:defRPr sz="2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755575" y="2852934"/>
            <a:ext cx="7776864" cy="3024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rgbClr val="595959"/>
              </a:buClr>
              <a:buFont typeface="Arial"/>
              <a:buNone/>
              <a:defRPr sz="32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rgbClr val="595959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rgbClr val="595959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rgbClr val="595959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rgbClr val="595959"/>
              </a:buClr>
              <a:buSzPct val="100000"/>
              <a:buFont typeface="Courier New"/>
              <a:buChar char="o"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/>
          <p:nvPr/>
        </p:nvSpPr>
        <p:spPr>
          <a:xfrm>
            <a:off x="457200" y="432000"/>
            <a:ext cx="8229600" cy="6480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GB"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Click to edit title style</a:t>
            </a:r>
          </a:p>
        </p:txBody>
      </p:sp>
      <p:sp>
        <p:nvSpPr>
          <p:cNvPr id="101" name="Shape 101"/>
          <p:cNvSpPr txBox="1"/>
          <p:nvPr/>
        </p:nvSpPr>
        <p:spPr>
          <a:xfrm>
            <a:off x="7236296" y="6528635"/>
            <a:ext cx="1800225" cy="2847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GB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Clr>
                  <a:schemeClr val="dk1"/>
                </a:buClr>
                <a:buSzPct val="25000"/>
                <a:buFont typeface="Arial"/>
                <a:buNone/>
              </a:pPr>
              <a:t>‹#›</a:t>
            </a:fld>
            <a:endParaRPr lang="en-GB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OCK page Blue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/>
        </p:nvSpPr>
        <p:spPr>
          <a:xfrm>
            <a:off x="0" y="1556791"/>
            <a:ext cx="9144000" cy="5256583"/>
          </a:xfrm>
          <a:prstGeom prst="rect">
            <a:avLst/>
          </a:prstGeom>
          <a:solidFill>
            <a:srgbClr val="1CB8C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GB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755575" y="1844824"/>
            <a:ext cx="7776864" cy="86409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755575" y="2852934"/>
            <a:ext cx="7776864" cy="3024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lt1"/>
              </a:buClr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lt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Courier New"/>
              <a:buChar char="o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/>
          <p:nvPr/>
        </p:nvSpPr>
        <p:spPr>
          <a:xfrm>
            <a:off x="457200" y="432000"/>
            <a:ext cx="8229600" cy="6480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GB"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Click to edit title style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7236296" y="6528635"/>
            <a:ext cx="1800225" cy="2847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GB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Clr>
                  <a:schemeClr val="dk1"/>
                </a:buClr>
                <a:buSzPct val="25000"/>
                <a:buFont typeface="Arial"/>
                <a:buNone/>
              </a:pPr>
              <a:t>‹#›</a:t>
            </a:fld>
            <a:endParaRPr lang="en-GB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OCK page Light grre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/>
        </p:nvSpPr>
        <p:spPr>
          <a:xfrm>
            <a:off x="0" y="1556791"/>
            <a:ext cx="9144000" cy="525658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GB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755575" y="1844824"/>
            <a:ext cx="7776864" cy="86409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755575" y="2852934"/>
            <a:ext cx="7776864" cy="3024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lt1"/>
              </a:buClr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lt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Courier New"/>
              <a:buChar char="o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Shape 112"/>
          <p:cNvSpPr txBox="1"/>
          <p:nvPr/>
        </p:nvSpPr>
        <p:spPr>
          <a:xfrm>
            <a:off x="457200" y="432000"/>
            <a:ext cx="8229600" cy="6480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GB"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Click to edit title style</a:t>
            </a:r>
          </a:p>
        </p:txBody>
      </p:sp>
      <p:sp>
        <p:nvSpPr>
          <p:cNvPr id="113" name="Shape 113"/>
          <p:cNvSpPr txBox="1"/>
          <p:nvPr/>
        </p:nvSpPr>
        <p:spPr>
          <a:xfrm>
            <a:off x="7236296" y="6528635"/>
            <a:ext cx="1800225" cy="2847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GB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Clr>
                  <a:schemeClr val="dk1"/>
                </a:buClr>
                <a:buSzPct val="25000"/>
                <a:buFont typeface="Arial"/>
                <a:buNone/>
              </a:pPr>
              <a:t>‹#›</a:t>
            </a:fld>
            <a:endParaRPr lang="en-GB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OCK page Dark grren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/>
        </p:nvSpPr>
        <p:spPr>
          <a:xfrm>
            <a:off x="0" y="1556791"/>
            <a:ext cx="9144000" cy="5256583"/>
          </a:xfrm>
          <a:prstGeom prst="rect">
            <a:avLst/>
          </a:prstGeom>
          <a:solidFill>
            <a:srgbClr val="15996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GB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755575" y="1844824"/>
            <a:ext cx="7776864" cy="86409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755575" y="2852934"/>
            <a:ext cx="7776864" cy="30243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chemeClr val="lt1"/>
              </a:buClr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lt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Courier New"/>
              <a:buChar char="o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/>
          <p:nvPr/>
        </p:nvSpPr>
        <p:spPr>
          <a:xfrm>
            <a:off x="457200" y="432000"/>
            <a:ext cx="8229600" cy="64807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GB" sz="4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Click to edit title style</a:t>
            </a:r>
          </a:p>
        </p:txBody>
      </p:sp>
      <p:sp>
        <p:nvSpPr>
          <p:cNvPr id="119" name="Shape 119"/>
          <p:cNvSpPr txBox="1"/>
          <p:nvPr/>
        </p:nvSpPr>
        <p:spPr>
          <a:xfrm>
            <a:off x="7236296" y="6528635"/>
            <a:ext cx="1800225" cy="2847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GB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Clr>
                  <a:schemeClr val="dk1"/>
                </a:buClr>
                <a:buSzPct val="25000"/>
                <a:buFont typeface="Arial"/>
                <a:buNone/>
              </a:pPr>
              <a:t>‹#›</a:t>
            </a:fld>
            <a:endParaRPr lang="en-GB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SIC Thank you pag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hape 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95935" y="116631"/>
            <a:ext cx="5038354" cy="359969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685800" y="3344385"/>
            <a:ext cx="7772400" cy="7945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ubTitle" idx="1"/>
          </p:nvPr>
        </p:nvSpPr>
        <p:spPr>
          <a:xfrm>
            <a:off x="467543" y="6165303"/>
            <a:ext cx="4104456" cy="4320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20"/>
              </a:spcBef>
              <a:buClr>
                <a:srgbClr val="595959"/>
              </a:buClr>
              <a:buFont typeface="Arial"/>
              <a:buNone/>
              <a:defRPr sz="1600" b="1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/>
          <p:nvPr/>
        </p:nvSpPr>
        <p:spPr>
          <a:xfrm>
            <a:off x="5724128" y="6165303"/>
            <a:ext cx="2808311" cy="43204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rgbClr val="595959"/>
              </a:buClr>
              <a:buSzPct val="25000"/>
              <a:buFont typeface="Arial"/>
              <a:buNone/>
            </a:pPr>
            <a:r>
              <a:rPr lang="en-GB" sz="1600" b="1" i="1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Project smedia</a:t>
            </a:r>
          </a:p>
        </p:txBody>
      </p:sp>
      <p:pic>
        <p:nvPicPr>
          <p:cNvPr id="25" name="Shape 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08103" y="6165303"/>
            <a:ext cx="1312079" cy="345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SIC logo only page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SIC title pag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Shape 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95935" y="116631"/>
            <a:ext cx="5038354" cy="359969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hape 29"/>
          <p:cNvSpPr txBox="1">
            <a:spLocks noGrp="1"/>
          </p:cNvSpPr>
          <p:nvPr>
            <p:ph type="ctrTitle"/>
          </p:nvPr>
        </p:nvSpPr>
        <p:spPr>
          <a:xfrm>
            <a:off x="685800" y="3501007"/>
            <a:ext cx="7772400" cy="7945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text page o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457200" y="1368000"/>
            <a:ext cx="8207375" cy="51831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chemeClr val="dk2"/>
              </a:buClr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Table pag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467543" y="432000"/>
            <a:ext cx="8229600" cy="63408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3" name="Shape 53"/>
          <p:cNvSpPr txBox="1"/>
          <p:nvPr/>
        </p:nvSpPr>
        <p:spPr>
          <a:xfrm>
            <a:off x="539552" y="1340767"/>
            <a:ext cx="8136903" cy="3693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467543" y="5157787"/>
            <a:ext cx="8208143" cy="12235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page + legend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196751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3575050" y="1205801"/>
            <a:ext cx="5111750" cy="49203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buClr>
                <a:schemeClr val="dk2"/>
              </a:buClr>
              <a:buFont typeface="Arial"/>
              <a:buNone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360"/>
              </a:spcBef>
              <a:buClr>
                <a:schemeClr val="dk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60"/>
              </a:spcBef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60"/>
              </a:spcBef>
              <a:buClr>
                <a:schemeClr val="dk1"/>
              </a:buClr>
              <a:buFont typeface="Courier New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57200" y="2492896"/>
            <a:ext cx="3008313" cy="30572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buClr>
                <a:srgbClr val="595959"/>
              </a:buClr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Courier New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page Light Green origami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80727" y="1093028"/>
            <a:ext cx="6153684" cy="564833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57200" y="1196751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457200" y="2492896"/>
            <a:ext cx="3008313" cy="30572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buClr>
                <a:srgbClr val="595959"/>
              </a:buClr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Courier New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2"/>
          </p:nvPr>
        </p:nvSpPr>
        <p:spPr>
          <a:xfrm>
            <a:off x="3575050" y="1205801"/>
            <a:ext cx="5111750" cy="49203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buClr>
                <a:schemeClr val="dk2"/>
              </a:buClr>
              <a:buFont typeface="Arial"/>
              <a:buNone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360"/>
              </a:spcBef>
              <a:buClr>
                <a:schemeClr val="dk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60"/>
              </a:spcBef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60"/>
              </a:spcBef>
              <a:buClr>
                <a:schemeClr val="dk1"/>
              </a:buClr>
              <a:buFont typeface="Courier New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page Yellow origami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Shape 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980727" y="1093028"/>
            <a:ext cx="6153684" cy="564833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457200" y="1196751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457200" y="2492896"/>
            <a:ext cx="3008313" cy="305720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rgbClr val="595959"/>
              </a:buClr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buClr>
                <a:srgbClr val="595959"/>
              </a:buClr>
              <a:buFont typeface="Arial"/>
              <a:buNone/>
              <a:defRPr sz="9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Courier New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2"/>
          </p:nvPr>
        </p:nvSpPr>
        <p:spPr>
          <a:xfrm>
            <a:off x="3575050" y="1205801"/>
            <a:ext cx="5111750" cy="49203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buClr>
                <a:schemeClr val="dk2"/>
              </a:buClr>
              <a:buFont typeface="Arial"/>
              <a:buNone/>
              <a:defRPr sz="1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360"/>
              </a:spcBef>
              <a:buClr>
                <a:schemeClr val="dk1"/>
              </a:buClr>
              <a:buSzPct val="1000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60"/>
              </a:spcBef>
              <a:buClr>
                <a:srgbClr val="595959"/>
              </a:buClr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60"/>
              </a:spcBef>
              <a:buClr>
                <a:schemeClr val="dk1"/>
              </a:buClr>
              <a:buFont typeface="Courier New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8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Shape 10"/>
          <p:cNvGraphicFramePr/>
          <p:nvPr/>
        </p:nvGraphicFramePr>
        <p:xfrm>
          <a:off x="0" y="6807656"/>
          <a:ext cx="9144000" cy="365770"/>
        </p:xfrm>
        <a:graphic>
          <a:graphicData uri="http://schemas.openxmlformats.org/drawingml/2006/table">
            <a:tbl>
              <a:tblPr firstRow="1" bandRow="1">
                <a:noFill/>
                <a:tableStyleId>{D065DC67-7BEF-48CF-BEAB-F906F1487796}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" name="Shape 1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980727" y="1093028"/>
            <a:ext cx="6153682" cy="564833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57200" y="13680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chemeClr val="dk2"/>
              </a:buClr>
              <a:buFont typeface="Arial"/>
              <a:buNone/>
              <a:defRPr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buClr>
                <a:srgbClr val="595959"/>
              </a:buClr>
              <a:buFont typeface="Arial"/>
              <a:buNone/>
              <a:defRPr sz="20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aphicFrame>
        <p:nvGraphicFramePr>
          <p:cNvPr id="32" name="Shape 32"/>
          <p:cNvGraphicFramePr/>
          <p:nvPr/>
        </p:nvGraphicFramePr>
        <p:xfrm>
          <a:off x="0" y="6807656"/>
          <a:ext cx="9144000" cy="365770"/>
        </p:xfrm>
        <a:graphic>
          <a:graphicData uri="http://schemas.openxmlformats.org/drawingml/2006/table">
            <a:tbl>
              <a:tblPr firstRow="1" bandRow="1">
                <a:noFill/>
                <a:tableStyleId>{D065DC67-7BEF-48CF-BEAB-F906F1487796}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68000" y="432000"/>
            <a:ext cx="8229600" cy="5620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4" name="Shape 34"/>
          <p:cNvSpPr txBox="1"/>
          <p:nvPr/>
        </p:nvSpPr>
        <p:spPr>
          <a:xfrm>
            <a:off x="7236296" y="6528635"/>
            <a:ext cx="1800225" cy="2847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GB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Clr>
                  <a:schemeClr val="dk1"/>
                </a:buClr>
                <a:buSzPct val="25000"/>
                <a:buFont typeface="Arial"/>
                <a:buNone/>
              </a:pPr>
              <a:t>‹#›</a:t>
            </a:fld>
            <a:endParaRPr lang="en-GB"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" name="Shape 3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236296" y="116631"/>
            <a:ext cx="1713600" cy="79037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2"/>
              </a:buClr>
              <a:buFont typeface="Arial"/>
              <a:buNone/>
              <a:defRPr sz="4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5" name="Shape 85"/>
          <p:cNvSpPr txBox="1"/>
          <p:nvPr/>
        </p:nvSpPr>
        <p:spPr>
          <a:xfrm>
            <a:off x="7236296" y="6528635"/>
            <a:ext cx="1800225" cy="28474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GB" sz="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spcBef>
                  <a:spcPts val="0"/>
                </a:spcBef>
                <a:buClr>
                  <a:schemeClr val="dk1"/>
                </a:buClr>
                <a:buSzPct val="25000"/>
                <a:buFont typeface="Arial"/>
                <a:buNone/>
              </a:pPr>
              <a:t>‹#›</a:t>
            </a:fld>
            <a:endParaRPr lang="en-GB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6" name="Shape 86"/>
          <p:cNvGraphicFramePr/>
          <p:nvPr/>
        </p:nvGraphicFramePr>
        <p:xfrm>
          <a:off x="0" y="6807656"/>
          <a:ext cx="9144000" cy="365770"/>
        </p:xfrm>
        <a:graphic>
          <a:graphicData uri="http://schemas.openxmlformats.org/drawingml/2006/table">
            <a:tbl>
              <a:tblPr firstRow="1" bandRow="1">
                <a:noFill/>
                <a:tableStyleId>{D065DC67-7BEF-48CF-BEAB-F906F1487796}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" name="Shape 94"/>
          <p:cNvGraphicFramePr/>
          <p:nvPr/>
        </p:nvGraphicFramePr>
        <p:xfrm>
          <a:off x="0" y="6807656"/>
          <a:ext cx="9144000" cy="365770"/>
        </p:xfrm>
        <a:graphic>
          <a:graphicData uri="http://schemas.openxmlformats.org/drawingml/2006/table">
            <a:tbl>
              <a:tblPr firstRow="1" bandRow="1">
                <a:noFill/>
                <a:tableStyleId>{D065DC67-7BEF-48CF-BEAB-F906F1487796}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B8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99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5" name="Shape 9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36296" y="116631"/>
            <a:ext cx="1713600" cy="79037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regeurope.eu/road-csr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novotna@jaip.cz" TargetMode="External"/><Relationship Id="rId5" Type="http://schemas.openxmlformats.org/officeDocument/2006/relationships/hyperlink" Target="https://twitter.com/roadcsr" TargetMode="External"/><Relationship Id="rId4" Type="http://schemas.openxmlformats.org/officeDocument/2006/relationships/hyperlink" Target="https://www.facebook.com/roadcs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2"/>
          </p:nvPr>
        </p:nvSpPr>
        <p:spPr>
          <a:xfrm>
            <a:off x="611560" y="6093296"/>
            <a:ext cx="8136904" cy="692696"/>
          </a:xfrm>
          <a:prstGeom prst="rect">
            <a:avLst/>
          </a:prstGeom>
          <a:noFill/>
          <a:ln>
            <a:noFill/>
          </a:ln>
        </p:spPr>
        <p:txBody>
          <a:bodyPr lIns="91425" tIns="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cs-CZ" dirty="0"/>
              <a:t>Ing. Michaela Novotná</a:t>
            </a:r>
            <a:br>
              <a:rPr lang="cs-CZ" dirty="0"/>
            </a:br>
            <a:r>
              <a:rPr lang="cs-CZ" dirty="0"/>
              <a:t>Jihočeská agentura pro podporu inovačního podnikání o.p.s.</a:t>
            </a:r>
            <a:endParaRPr lang="en-GB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C6B60B1-AA15-4213-9E9C-096689C08A2F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395536" y="4077072"/>
            <a:ext cx="8208912" cy="1296144"/>
          </a:xfrm>
        </p:spPr>
        <p:txBody>
          <a:bodyPr/>
          <a:lstStyle/>
          <a:p>
            <a:pPr algn="ctr"/>
            <a:r>
              <a:rPr lang="cs-CZ" sz="3000" b="1" dirty="0">
                <a:solidFill>
                  <a:schemeClr val="dk2"/>
                </a:solidFill>
              </a:rPr>
              <a:t>Zkušenosti s realizací projektu financovaného z programu IE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251520" y="1556792"/>
            <a:ext cx="8640960" cy="39905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cs-CZ" sz="2000" b="1" i="1" dirty="0"/>
              <a:t>A </a:t>
            </a:r>
            <a:r>
              <a:rPr lang="cs-CZ" sz="2000" b="1" i="1" dirty="0" err="1"/>
              <a:t>Roadmap</a:t>
            </a:r>
            <a:r>
              <a:rPr lang="cs-CZ" sz="2000" b="1" i="1" dirty="0"/>
              <a:t> </a:t>
            </a:r>
            <a:r>
              <a:rPr lang="cs-CZ" sz="2000" b="1" i="1" dirty="0" err="1"/>
              <a:t>for</a:t>
            </a:r>
            <a:r>
              <a:rPr lang="cs-CZ" sz="2000" b="1" i="1" dirty="0"/>
              <a:t> </a:t>
            </a:r>
            <a:r>
              <a:rPr lang="cs-CZ" sz="2000" b="1" i="1" dirty="0" err="1"/>
              <a:t>Integrating</a:t>
            </a:r>
            <a:r>
              <a:rPr lang="cs-CZ" sz="2000" b="1" i="1" dirty="0"/>
              <a:t> </a:t>
            </a:r>
            <a:r>
              <a:rPr lang="cs-CZ" sz="2000" b="1" i="1" dirty="0" err="1"/>
              <a:t>Corporate</a:t>
            </a:r>
            <a:r>
              <a:rPr lang="cs-CZ" sz="2000" b="1" i="1" dirty="0"/>
              <a:t> </a:t>
            </a:r>
            <a:r>
              <a:rPr lang="cs-CZ" sz="2000" b="1" i="1" dirty="0" err="1"/>
              <a:t>Social</a:t>
            </a:r>
            <a:r>
              <a:rPr lang="cs-CZ" sz="2000" b="1" i="1" dirty="0"/>
              <a:t> </a:t>
            </a:r>
            <a:r>
              <a:rPr lang="cs-CZ" sz="2000" b="1" i="1" dirty="0" err="1"/>
              <a:t>Responsibility</a:t>
            </a:r>
            <a:r>
              <a:rPr lang="cs-CZ" sz="2000" b="1" i="1" dirty="0"/>
              <a:t> </a:t>
            </a:r>
            <a:r>
              <a:rPr lang="cs-CZ" sz="2000" b="1" i="1" dirty="0" err="1"/>
              <a:t>into</a:t>
            </a:r>
            <a:r>
              <a:rPr lang="cs-CZ" sz="2000" b="1" i="1" dirty="0"/>
              <a:t> EU </a:t>
            </a:r>
            <a:r>
              <a:rPr lang="cs-CZ" sz="2000" b="1" i="1" dirty="0" err="1"/>
              <a:t>Member</a:t>
            </a:r>
            <a:r>
              <a:rPr lang="cs-CZ" sz="2000" b="1" i="1" dirty="0"/>
              <a:t> </a:t>
            </a:r>
            <a:r>
              <a:rPr lang="cs-CZ" sz="2000" b="1" i="1" dirty="0" err="1"/>
              <a:t>States</a:t>
            </a:r>
            <a:r>
              <a:rPr lang="cs-CZ" sz="2000" b="1" i="1" dirty="0"/>
              <a:t> and Business </a:t>
            </a:r>
            <a:r>
              <a:rPr lang="cs-CZ" sz="2000" b="1" i="1" dirty="0" err="1"/>
              <a:t>Practises</a:t>
            </a:r>
            <a:r>
              <a:rPr lang="cs-CZ" sz="2000" b="1" dirty="0"/>
              <a:t>“ </a:t>
            </a:r>
            <a:br>
              <a:rPr lang="cs-CZ" sz="2000" b="1" dirty="0"/>
            </a:br>
            <a:r>
              <a:rPr lang="cs-CZ" sz="2000" b="1" dirty="0"/>
              <a:t>(ROAD CSR, PGI02364)</a:t>
            </a:r>
            <a:br>
              <a:rPr lang="cs-CZ" sz="2000" b="1" dirty="0"/>
            </a:br>
            <a:br>
              <a:rPr lang="cs-CZ" sz="2000" b="1" dirty="0"/>
            </a:br>
            <a:endParaRPr lang="en-GB" sz="2000" b="1" dirty="0"/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251520" y="2132856"/>
            <a:ext cx="8640960" cy="46085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2">
              <a:buSzPct val="100000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Projekt financován z programu </a:t>
            </a:r>
            <a:r>
              <a:rPr lang="cs-CZ" dirty="0" err="1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Interreg</a:t>
            </a: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dirty="0" err="1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Europe</a:t>
            </a: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 – II. výzva</a:t>
            </a:r>
          </a:p>
          <a:p>
            <a:pPr marL="0" lvl="2">
              <a:buSzPct val="100000"/>
            </a:pPr>
            <a:endParaRPr lang="cs-CZ" sz="1000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  <a:p>
            <a:pPr marL="0" lvl="2">
              <a:buSzPct val="100000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Realizace projektu: 01/2017 – 12/2020</a:t>
            </a:r>
          </a:p>
          <a:p>
            <a:pPr marL="0" lvl="2">
              <a:buSzPct val="100000"/>
            </a:pPr>
            <a:endParaRPr lang="cs-CZ" sz="1000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  <a:p>
            <a:pPr marL="0" lvl="2">
              <a:buSzPct val="100000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Vedoucí partner: </a:t>
            </a:r>
            <a:r>
              <a:rPr lang="cs-CZ" dirty="0" err="1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Larnaca</a:t>
            </a: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 and </a:t>
            </a:r>
            <a:r>
              <a:rPr lang="cs-CZ" dirty="0" err="1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Famagusta</a:t>
            </a: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dirty="0" err="1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Districts</a:t>
            </a: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 Development </a:t>
            </a:r>
            <a:r>
              <a:rPr lang="cs-CZ" dirty="0" err="1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Agency</a:t>
            </a: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 (Kypr)</a:t>
            </a:r>
          </a:p>
          <a:p>
            <a:pPr marL="0" lvl="2">
              <a:buSzPct val="100000"/>
            </a:pPr>
            <a:endParaRPr lang="cs-CZ" sz="1000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  <a:p>
            <a:pPr marL="0" lvl="2">
              <a:buSzPct val="100000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Další partnerské země: ČR (JAIP), Řecko, Španělsko, Norsko, Slovinsko, Itálie</a:t>
            </a:r>
          </a:p>
          <a:p>
            <a:pPr marL="0" lvl="2">
              <a:buSzPct val="100000"/>
            </a:pPr>
            <a:endParaRPr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  <a:p>
            <a:pPr marL="0" marR="0" lvl="2" indent="-1524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None/>
            </a:pPr>
            <a:endParaRPr b="1" dirty="0">
              <a:solidFill>
                <a:schemeClr val="dk2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B286A79-692E-41EF-A160-E180E79EA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4799728"/>
            <a:ext cx="2736304" cy="20522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323528" y="260648"/>
            <a:ext cx="8496944" cy="659735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2">
              <a:buSzPct val="100000"/>
            </a:pPr>
            <a:r>
              <a:rPr lang="cs-CZ" b="1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Cíle projektu:</a:t>
            </a:r>
          </a:p>
          <a:p>
            <a:pPr marL="0" lvl="2">
              <a:buSzPct val="100000"/>
            </a:pPr>
            <a:endParaRPr lang="cs-CZ" sz="1500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  <a:p>
            <a:pPr marL="342900" lvl="2" indent="-342900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zvýšit povědomí o společenské odpovědnosti firem (CSR) napříč širokou veřejností, malými i středními podniky a investory</a:t>
            </a:r>
          </a:p>
          <a:p>
            <a:pPr marL="342900" lvl="2" indent="-342900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aplikovat principy CSR do malých a středních firem → zvýšit konkurenceschopnost</a:t>
            </a:r>
            <a:endParaRPr lang="cs-CZ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0" lvl="2">
              <a:buSzPct val="100000"/>
            </a:pPr>
            <a:endParaRPr lang="cs-CZ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0" lvl="2">
              <a:buSzPct val="100000"/>
            </a:pPr>
            <a:r>
              <a:rPr lang="cs-CZ" b="1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Výstupy projektu:</a:t>
            </a:r>
          </a:p>
          <a:p>
            <a:pPr marL="0" lvl="2">
              <a:buSzPct val="100000"/>
            </a:pPr>
            <a:endParaRPr lang="cs-CZ" sz="1500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  <a:p>
            <a:pPr marL="342900" lvl="2" indent="-342900">
              <a:buSzPct val="100000"/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Studie o stavu společenské odpovědnosti firem v ČR</a:t>
            </a:r>
          </a:p>
          <a:p>
            <a:pPr marL="342900" lvl="2" indent="-342900">
              <a:buSzPct val="100000"/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Příručka „</a:t>
            </a:r>
            <a:r>
              <a:rPr lang="cs-CZ" dirty="0" err="1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best</a:t>
            </a: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dirty="0" err="1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practise</a:t>
            </a: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“ CSR v ČR</a:t>
            </a:r>
          </a:p>
          <a:p>
            <a:pPr marL="342900" lvl="2" indent="-342900">
              <a:buSzPct val="100000"/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Akční plán CSR</a:t>
            </a:r>
          </a:p>
          <a:p>
            <a:pPr marL="342900" lvl="2" indent="-342900">
              <a:buSzPct val="100000"/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Politická doporučení na regionální úrovni</a:t>
            </a:r>
            <a:endParaRPr lang="cs-CZ" sz="1500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01331CC-FF3C-4FEA-B2D5-1D0E53244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88743">
            <a:off x="6099127" y="4604952"/>
            <a:ext cx="2646040" cy="158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29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251520" y="260648"/>
            <a:ext cx="8712968" cy="633670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2">
              <a:buSzPct val="100000"/>
            </a:pPr>
            <a:endParaRPr lang="cs-CZ" b="1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  <a:p>
            <a:pPr marL="0" lvl="2">
              <a:buSzPct val="100000"/>
            </a:pPr>
            <a:r>
              <a:rPr lang="cs-CZ" b="1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Zkušenosti s přípravou projektu:</a:t>
            </a:r>
          </a:p>
          <a:p>
            <a:pPr marL="0" lvl="2">
              <a:buSzPct val="100000"/>
            </a:pPr>
            <a:endParaRPr lang="cs-CZ" sz="1500" b="1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  <a:p>
            <a:pPr marL="342900" lvl="2" indent="-342900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zkušený LP → polovina úspěchu</a:t>
            </a:r>
          </a:p>
          <a:p>
            <a:pPr marL="342900" lvl="2" indent="-342900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relevantní počet partnerů v projektu</a:t>
            </a:r>
          </a:p>
          <a:p>
            <a:pPr marL="342900" lvl="2" indent="-342900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podrobný popis zkušeností a zapojení jednotlivých partnerů dle plánovaných aktivit</a:t>
            </a:r>
          </a:p>
          <a:p>
            <a:pPr marL="342900" lvl="2" indent="-342900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správné nastavení rozpočtu projektu → nepoddimenzovat, ale také být schopen plnit finanční milníky</a:t>
            </a:r>
          </a:p>
          <a:p>
            <a:pPr marL="342900" lvl="2" indent="-342900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nenechávat odevzdání projektové žádosti na poslední chvíli</a:t>
            </a:r>
          </a:p>
          <a:p>
            <a:pPr marL="0" lvl="2">
              <a:buSzPct val="100000"/>
            </a:pPr>
            <a:endParaRPr lang="cs-CZ" sz="1500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96B1E2F-DBFC-4D91-8B5B-827BD6B9A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56167">
            <a:off x="6372981" y="4609088"/>
            <a:ext cx="2339357" cy="175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80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251520" y="260648"/>
            <a:ext cx="8712968" cy="648072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2">
              <a:buSzPct val="100000"/>
            </a:pPr>
            <a:endParaRPr lang="cs-CZ" b="1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  <a:p>
            <a:pPr marL="0" lvl="2">
              <a:buSzPct val="100000"/>
            </a:pPr>
            <a:r>
              <a:rPr lang="cs-CZ" b="1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Zkušenosti s realizací projektu:</a:t>
            </a:r>
          </a:p>
          <a:p>
            <a:pPr marL="0" lvl="2">
              <a:buSzPct val="100000"/>
            </a:pPr>
            <a:endParaRPr lang="cs-CZ" sz="800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  <a:p>
            <a:pPr marL="342900" lvl="2" indent="-342900" algn="just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bezproblémová komunikace s LP</a:t>
            </a:r>
          </a:p>
          <a:p>
            <a:pPr marL="342900" lvl="2" indent="-342900" algn="just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u některých partnerů problém dodržet stanovené „</a:t>
            </a:r>
            <a:r>
              <a:rPr lang="en-GB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deadlines</a:t>
            </a: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“</a:t>
            </a:r>
          </a:p>
          <a:p>
            <a:pPr marL="0" lvl="2" algn="just">
              <a:buSzPct val="100000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     → je dobré ošetřit si případné sankce v partnerské smlouvě</a:t>
            </a:r>
            <a:endParaRPr lang="en-GB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  <a:p>
            <a:pPr marL="342900" lvl="2" indent="-342900" algn="just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italský partner do projektu vůbec nenastoupil → komplikace především pro LP, ale i pro ostatní partnery (zdržení výstupů projektu) – v současné době probíhá výměna partnera, v souvislosti s tím dotisk upravených letáků, plakátů a </a:t>
            </a:r>
            <a:r>
              <a:rPr lang="cs-CZ" dirty="0" err="1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roll-upu</a:t>
            </a: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 projektu (náklady navíc)</a:t>
            </a:r>
          </a:p>
          <a:p>
            <a:pPr marL="342900" lvl="2" indent="-342900" algn="just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proplacení vykázaných výdajů projektu – 5-6 měsíců po odevzdání reportu na CRR (1.report do 15.7.2017, platba na účet přišla 28.12.2017)</a:t>
            </a:r>
          </a:p>
          <a:p>
            <a:pPr marL="342900" lvl="2" indent="-342900" algn="just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oproti projektům z národních operačních programů je v programu IE jednodušší provést změny v projektu</a:t>
            </a:r>
          </a:p>
          <a:p>
            <a:pPr marL="0" lvl="2">
              <a:buSzPct val="100000"/>
            </a:pPr>
            <a:endParaRPr lang="cs-CZ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015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251520" y="260648"/>
            <a:ext cx="8640960" cy="61926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2">
              <a:buSzPct val="100000"/>
            </a:pPr>
            <a:endParaRPr lang="cs-CZ" b="1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  <a:p>
            <a:pPr marL="0" lvl="2">
              <a:buSzPct val="100000"/>
            </a:pPr>
            <a:r>
              <a:rPr lang="cs-CZ" b="1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Rady na závěr I:</a:t>
            </a:r>
          </a:p>
          <a:p>
            <a:pPr marL="0" lvl="2">
              <a:buSzPct val="100000"/>
            </a:pPr>
            <a:endParaRPr lang="cs-CZ" sz="800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  <a:p>
            <a:pPr marL="342900" lvl="2" indent="-342900" algn="just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veškeré změny / problémy / nejasnosti v projektu komunikujte s LP, v případě potřeby i s CRR</a:t>
            </a:r>
          </a:p>
          <a:p>
            <a:pPr marL="342900" lvl="2" indent="-342900" algn="just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čerpejte finanční prostředky podle plánu</a:t>
            </a:r>
          </a:p>
          <a:p>
            <a:pPr marL="342900" lvl="2" indent="-342900" algn="just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účastněte se projektových jednání (i telekonferencí)</a:t>
            </a:r>
          </a:p>
          <a:p>
            <a:pPr marL="342900" lvl="2" indent="-342900" algn="just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mějte dostatek finančních prostředků na účtu – první platbu obdržíte nejdříve rok po zahájení realizace projektu, každou další v cca půlročních intervalech; nelze zapomenout ani na kofinancování projektu</a:t>
            </a:r>
          </a:p>
          <a:p>
            <a:pPr marL="342900" lvl="2" indent="-342900" algn="just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zapojte do realizace projektu regionální stakeholdery a politiky – jednodušší prosazení Akčního plánu</a:t>
            </a:r>
          </a:p>
        </p:txBody>
      </p:sp>
    </p:spTree>
    <p:extLst>
      <p:ext uri="{BB962C8B-B14F-4D97-AF65-F5344CB8AC3E}">
        <p14:creationId xmlns:p14="http://schemas.microsoft.com/office/powerpoint/2010/main" val="2140903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251520" y="260648"/>
            <a:ext cx="8640960" cy="61926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2">
              <a:buSzPct val="100000"/>
            </a:pPr>
            <a:endParaRPr lang="cs-CZ" b="1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  <a:p>
            <a:pPr marL="0" lvl="2">
              <a:buSzPct val="100000"/>
            </a:pPr>
            <a:r>
              <a:rPr lang="cs-CZ" b="1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Rady na závěr II:</a:t>
            </a:r>
          </a:p>
          <a:p>
            <a:pPr marL="0" lvl="2">
              <a:buSzPct val="100000"/>
            </a:pPr>
            <a:endParaRPr lang="cs-CZ" sz="800" dirty="0">
              <a:solidFill>
                <a:schemeClr val="dk2"/>
              </a:solidFill>
              <a:latin typeface="Calibri" pitchFamily="34" charset="0"/>
              <a:cs typeface="Calibri" pitchFamily="34" charset="0"/>
            </a:endParaRPr>
          </a:p>
          <a:p>
            <a:pPr marL="342900" lvl="2" indent="-342900" algn="just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pro realizaci projektu si zajistěte dostatek kvalifikovaných a jazykově vybavených zaměstnanců a expertů</a:t>
            </a:r>
          </a:p>
          <a:p>
            <a:pPr marL="342900" lvl="2" indent="-342900" algn="just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Zapojte se nejprve v roli projektového partnera a až v následném projektu v roli LP</a:t>
            </a:r>
          </a:p>
          <a:p>
            <a:pPr marL="342900" lvl="2" indent="-342900" algn="just">
              <a:buSzPct val="100000"/>
              <a:buFontTx/>
              <a:buChar char="-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Pokud se v projektovém konsorciu „osvědčíte“, budete oslovováni i při přípravě dalších projektů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9B8E03D-7288-49AA-97A2-1365D5759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7094" y="4365104"/>
            <a:ext cx="3929811" cy="159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305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ctrTitle"/>
          </p:nvPr>
        </p:nvSpPr>
        <p:spPr>
          <a:xfrm>
            <a:off x="611560" y="3717032"/>
            <a:ext cx="7772400" cy="108012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lvl="2">
              <a:buSzPct val="100000"/>
            </a:pP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Webové stránky projektu: 	</a:t>
            </a:r>
            <a:r>
              <a:rPr lang="cs-CZ" dirty="0">
                <a:hlinkClick r:id="rId3"/>
              </a:rPr>
              <a:t>www.interregeurope.eu/road-csr</a:t>
            </a:r>
            <a:br>
              <a:rPr lang="cs-CZ" dirty="0"/>
            </a:b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Facebook: 		</a:t>
            </a:r>
            <a:r>
              <a:rPr lang="cs-CZ" dirty="0">
                <a:hlinkClick r:id="rId4"/>
              </a:rPr>
              <a:t>https://www.facebook.com/roadcsr</a:t>
            </a:r>
            <a:br>
              <a:rPr lang="cs-CZ" dirty="0"/>
            </a:br>
            <a: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  <a:t>Twitter: 			</a:t>
            </a:r>
            <a:r>
              <a:rPr lang="cs-CZ" dirty="0">
                <a:hlinkClick r:id="rId5"/>
              </a:rPr>
              <a:t>https://twitter.com/roadcsr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r>
              <a:rPr lang="cs-CZ" b="1" dirty="0"/>
              <a:t>Ing. Michaela Novotná</a:t>
            </a:r>
            <a:r>
              <a:rPr lang="cs-CZ" dirty="0"/>
              <a:t>, odborný garant projektu</a:t>
            </a:r>
            <a:br>
              <a:rPr lang="cs-CZ" dirty="0"/>
            </a:br>
            <a:r>
              <a:rPr lang="cs-CZ" dirty="0"/>
              <a:t>Jihočeská agentura pro podporu inovačního podnikání o.p.s.</a:t>
            </a:r>
            <a:br>
              <a:rPr lang="cs-CZ" dirty="0"/>
            </a:br>
            <a:r>
              <a:rPr lang="cs-CZ" dirty="0"/>
              <a:t>Na Zlaté stoce 1619, České Budějovice</a:t>
            </a:r>
            <a:br>
              <a:rPr lang="cs-CZ" dirty="0"/>
            </a:br>
            <a:br>
              <a:rPr lang="cs-CZ" dirty="0"/>
            </a:br>
            <a:r>
              <a:rPr lang="cs-CZ" dirty="0">
                <a:hlinkClick r:id="rId6"/>
              </a:rPr>
              <a:t>novotna@jaip.cz</a:t>
            </a:r>
            <a:r>
              <a:rPr lang="cs-CZ" dirty="0"/>
              <a:t> </a:t>
            </a:r>
            <a:br>
              <a:rPr lang="cs-CZ" dirty="0">
                <a:solidFill>
                  <a:schemeClr val="dk2"/>
                </a:solidFill>
                <a:latin typeface="Calibri" pitchFamily="34" charset="0"/>
                <a:cs typeface="Calibri" pitchFamily="34" charset="0"/>
              </a:rPr>
            </a:br>
            <a:br>
              <a:rPr lang="cs-CZ" sz="4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GB" sz="44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SIC">
  <a:themeElements>
    <a:clrScheme name="Interreg Europ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 page">
  <a:themeElements>
    <a:clrScheme name="Interreg Europ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MAGE">
  <a:themeElements>
    <a:clrScheme name="Interreg Europ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BLOCK page ">
  <a:themeElements>
    <a:clrScheme name="Interreg Europ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2687</TotalTime>
  <Words>427</Words>
  <Application>Microsoft Office PowerPoint</Application>
  <PresentationFormat>Předvádění na obrazovce (4:3)</PresentationFormat>
  <Paragraphs>54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8</vt:i4>
      </vt:variant>
    </vt:vector>
  </HeadingPairs>
  <TitlesOfParts>
    <vt:vector size="16" baseType="lpstr">
      <vt:lpstr>Arial</vt:lpstr>
      <vt:lpstr>Calibri</vt:lpstr>
      <vt:lpstr>Courier New</vt:lpstr>
      <vt:lpstr>Noto Sans Symbols</vt:lpstr>
      <vt:lpstr>BASIC</vt:lpstr>
      <vt:lpstr>CONTENT page</vt:lpstr>
      <vt:lpstr>IMAGE</vt:lpstr>
      <vt:lpstr>BLOCK page </vt:lpstr>
      <vt:lpstr>Prezentace aplikace PowerPoint</vt:lpstr>
      <vt:lpstr>A Roadmap for Integrating Corporate Social Responsibility into EU Member States and Business Practises“  (ROAD CSR, PGI02364)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Webové stránky projektu:  www.interregeurope.eu/road-csr Facebook:   https://www.facebook.com/roadcsr Twitter:    https://twitter.com/roadcsr   Ing. Michaela Novotná, odborný garant projektu Jihočeská agentura pro podporu inovačního podnikání o.p.s. Na Zlaté stoce 1619, České Budějovice  novotna@jaip.cz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 CSR</dc:title>
  <dc:creator>Robert Bártů</dc:creator>
  <cp:lastModifiedBy>Michaela Novotná</cp:lastModifiedBy>
  <cp:revision>58</cp:revision>
  <dcterms:modified xsi:type="dcterms:W3CDTF">2018-04-04T19:59:00Z</dcterms:modified>
</cp:coreProperties>
</file>