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2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4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5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4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5.xml" ContentType="application/vnd.openxmlformats-officedocument.themeOverr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4"/>
  </p:sldMasterIdLst>
  <p:notesMasterIdLst>
    <p:notesMasterId r:id="rId39"/>
  </p:notesMasterIdLst>
  <p:sldIdLst>
    <p:sldId id="387" r:id="rId5"/>
    <p:sldId id="554" r:id="rId6"/>
    <p:sldId id="555" r:id="rId7"/>
    <p:sldId id="557" r:id="rId8"/>
    <p:sldId id="558" r:id="rId9"/>
    <p:sldId id="559" r:id="rId10"/>
    <p:sldId id="560" r:id="rId11"/>
    <p:sldId id="584" r:id="rId12"/>
    <p:sldId id="561" r:id="rId13"/>
    <p:sldId id="563" r:id="rId14"/>
    <p:sldId id="585" r:id="rId15"/>
    <p:sldId id="564" r:id="rId16"/>
    <p:sldId id="565" r:id="rId17"/>
    <p:sldId id="566" r:id="rId18"/>
    <p:sldId id="567" r:id="rId19"/>
    <p:sldId id="568" r:id="rId20"/>
    <p:sldId id="586" r:id="rId21"/>
    <p:sldId id="569" r:id="rId22"/>
    <p:sldId id="570" r:id="rId23"/>
    <p:sldId id="572" r:id="rId24"/>
    <p:sldId id="579" r:id="rId25"/>
    <p:sldId id="587" r:id="rId26"/>
    <p:sldId id="575" r:id="rId27"/>
    <p:sldId id="589" r:id="rId28"/>
    <p:sldId id="577" r:id="rId29"/>
    <p:sldId id="576" r:id="rId30"/>
    <p:sldId id="578" r:id="rId31"/>
    <p:sldId id="573" r:id="rId32"/>
    <p:sldId id="588" r:id="rId33"/>
    <p:sldId id="574" r:id="rId34"/>
    <p:sldId id="580" r:id="rId35"/>
    <p:sldId id="582" r:id="rId36"/>
    <p:sldId id="581" r:id="rId37"/>
    <p:sldId id="397" r:id="rId38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67A2823-E57D-F039-35C9-D28ADC14C4A2}" name="Bystřická Jana" initials="BJ" userId="S::jana.bystricka@mmr.cz::5b063c79-6a26-4033-acd7-291bc9b6b4bd" providerId="AD"/>
  <p188:author id="{265EEE6D-823F-2549-C8D5-A978980655B8}" name="Marek Petras" initials="MP" userId="d1e1f56a6aebb85a" providerId="Windows Live"/>
  <p188:author id="{D0D02F9D-3886-77B1-44B6-2504727665A0}" name="Drlíková Jana" initials="DJ" userId="S::jana.drlikova@mmr.cz::35866a4b-7cc6-48b3-8791-5c8fa06312d5" providerId="AD"/>
  <p188:author id="{3A1797AA-E737-CD2C-6BD5-F18E1973753C}" name="Laššuth Juraj" initials="JL" userId="S::juraj.lassuth@mmr.cz::36b0413c-92a8-413b-aeba-c5fb3dcd50ea" providerId="AD"/>
  <p188:author id="{B2C005AD-31ED-7634-DCBA-CD0550617652}" name="Maláč, Lukáš" initials="LM" userId="S::lukas.malac@cz.gt.com::2fadc618-61d6-4e2a-89a8-58259d2105b4" providerId="AD"/>
  <p188:author id="{D60F72CC-EECC-5F68-36F4-35A7735746A5}" name="Rai Revta, Kateřina" initials="" userId="S::katerina.rai.revta@cz.gt.com::e6dab39f-6b6e-4725-af52-85a9e5d9da0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E8E8"/>
    <a:srgbClr val="25A3A4"/>
    <a:srgbClr val="6600CC"/>
    <a:srgbClr val="F7B716"/>
    <a:srgbClr val="F7B816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4500F0-9A69-4AA9-848E-BC5B5A639D65}" v="45" dt="2025-11-25T11:25:42.2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ětlý styl 3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Střední styl 3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855" autoAdjust="0"/>
  </p:normalViewPr>
  <p:slideViewPr>
    <p:cSldViewPr snapToGrid="0">
      <p:cViewPr varScale="1">
        <p:scale>
          <a:sx n="44" d="100"/>
          <a:sy n="44" d="100"/>
        </p:scale>
        <p:origin x="71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ššuth Juraj" userId="36b0413c-92a8-413b-aeba-c5fb3dcd50ea" providerId="ADAL" clId="{B64500F0-9A69-4AA9-848E-BC5B5A639D65}"/>
    <pc:docChg chg="modSld">
      <pc:chgData name="Laššuth Juraj" userId="36b0413c-92a8-413b-aeba-c5fb3dcd50ea" providerId="ADAL" clId="{B64500F0-9A69-4AA9-848E-BC5B5A639D65}" dt="2025-11-25T11:25:42.249" v="44" actId="20577"/>
      <pc:docMkLst>
        <pc:docMk/>
      </pc:docMkLst>
      <pc:sldChg chg="modSp">
        <pc:chgData name="Laššuth Juraj" userId="36b0413c-92a8-413b-aeba-c5fb3dcd50ea" providerId="ADAL" clId="{B64500F0-9A69-4AA9-848E-BC5B5A639D65}" dt="2025-11-25T11:25:42.249" v="44" actId="20577"/>
        <pc:sldMkLst>
          <pc:docMk/>
          <pc:sldMk cId="3538254028" sldId="588"/>
        </pc:sldMkLst>
        <pc:graphicFrameChg chg="mod">
          <ac:chgData name="Laššuth Juraj" userId="36b0413c-92a8-413b-aeba-c5fb3dcd50ea" providerId="ADAL" clId="{B64500F0-9A69-4AA9-848E-BC5B5A639D65}" dt="2025-11-25T11:25:42.249" v="44" actId="20577"/>
          <ac:graphicFrameMkLst>
            <pc:docMk/>
            <pc:sldMk cId="3538254028" sldId="588"/>
            <ac:graphicFrameMk id="7" creationId="{442431B8-EBA9-624D-AE7A-2DF638069CA5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grantta.sharepoint.com/sites/adv/Documents/Advisory/7399%20MMR%20Pr&#367;b&#382;n&#225;%20evaluace%20c&#237;l&#367;%20OPTP%202021_27/04%20Pracovn&#237;%20verze/03_PZ25/dotazn&#237;k/megasoubor_OPTP_2025_grafy_KR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\\Users\bara\Documents\PRA&#769;CE\GT%20-%20naviga\OPTP%20-%20Operac&#780;ni&#769;%20program%20technicka&#769;%20podpora\megasoubor\megasoubor_OPTP_2025_grafy_final_1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grantta.sharepoint.com/sites/adv/Documents/Advisory/7399%20MMR%20Pr&#367;b&#382;n&#225;%20evaluace%20c&#237;l&#367;%20OPTP%202021_27/04%20Pracovn&#237;%20verze/03_PZ25/dotazn&#237;k/megasoubor_OPTP_2025_grafy_KRR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grantta.sharepoint.com/sites/adv/Documents/Advisory/7399%20MMR%20Pr&#367;b&#382;n&#225;%20evaluace%20c&#237;l&#367;%20OPTP%202021_27/04%20Pracovn&#237;%20verze/03_PZ25/dotazn&#237;k/megasoubor_OPTP_2025_grafy_KRR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grantta.sharepoint.com/sites/adv/Documents/Advisory/7399%20MMR%20Pr&#367;b&#382;n&#225;%20evaluace%20c&#237;l&#367;%20OPTP%202021_27/04%20Pracovn&#237;%20verze/03_PZ25/dotazn&#237;k/megasoubor_OPTP_2025_grafy_KRR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file:///\\Users\bara\Documents\PRA&#769;CE\GT%20-%20naviga\OPTP%20-%20Operac&#780;ni&#769;%20program%20technicka&#769;%20podpora\megasoubor\megasoubor_OPTP_2025_grafy_final_1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aterina.rai.revta\OneDrive%20-%20Grant%20Thornton%20CZ\Advisory%20-%20Advisory\7399%20MMR%20Pr&#367;b&#382;n&#225;%20evaluace%20c&#237;l&#367;%20OPTP%202021_27\05%20Fin&#225;ln&#237;%20v&#253;stupy\Dotazn&#237;kov&#233;%20&#353;et&#345;en&#237;_seskupen&#225;%20data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Users\bara\Documents\PRA&#769;CE\GT%20-%20naviga\OPTP%20-%20Operac&#780;ni&#769;%20program%20technicka&#769;%20podpora\megasoubor\megasoubor_OPTP_2025_grafy_final_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grantta.sharepoint.com/sites/adv/Documents/Advisory/7399%20MMR%20Pr&#367;b&#382;n&#225;%20evaluace%20c&#237;l&#367;%20OPTP%202021_27/04%20Pracovn&#237;%20verze/03_PZ25/dotazn&#237;k/megasoubor_OPTP_2025_grafy_KRR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grantta.sharepoint.com/sites/adv/Documents/Advisory/7399%20MMR%20Pr&#367;b&#382;n&#225;%20evaluace%20c&#237;l&#367;%20OPTP%202021_27/04%20Pracovn&#237;%20verze/03_PZ25/dotazn&#237;k/megasoubor_OPTP_2025_grafy_KR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Users\bara\Documents\PRA&#769;CE\GT%20-%20naviga\OPTP%20-%20Operac&#780;ni&#769;%20program%20technicka&#769;%20podpora\megasoubor\megasoubor_OPTP_2025_grafy_final_1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grantta.sharepoint.com/sites/adv/Documents/Advisory/7399%20MMR%20Pr&#367;b&#382;n&#225;%20evaluace%20c&#237;l&#367;%20OPTP%202021_27/04%20Pracovn&#237;%20verze/03_PZ25/dotazn&#237;k/megasoubor_OPTP_2025_grafy_KR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\\Users\bara\Documents\PRA&#769;CE\GT%20-%20naviga\OPTP%20-%20Operac&#780;ni&#769;%20program%20technicka&#769;%20podpora\megasoubor\megasoubor_OPTP_2025_grafy_final_1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600" b="0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 jste celkově spokojen/a se Systémem vzdělávání zajišťovaným prostřednictvím OPTP?</a:t>
            </a:r>
          </a:p>
        </c:rich>
      </c:tx>
      <c:layout>
        <c:manualLayout>
          <c:xMode val="edge"/>
          <c:yMode val="edge"/>
          <c:x val="0.2837536655217226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7380954250054537"/>
          <c:y val="0.18758346936641115"/>
          <c:w val="0.77714960086342999"/>
          <c:h val="0.6768143246084199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vzdelani_grafy!$Q$192</c:f>
              <c:strCache>
                <c:ptCount val="1"/>
                <c:pt idx="0">
                  <c:v>Velmi spokojen/a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vzdelani_grafy!$R$191:$S$191</c:f>
              <c:strCache>
                <c:ptCount val="2"/>
                <c:pt idx="0">
                  <c:v>2025 (N=258)</c:v>
                </c:pt>
                <c:pt idx="1">
                  <c:v>2024 (N=315)</c:v>
                </c:pt>
              </c:strCache>
            </c:strRef>
          </c:cat>
          <c:val>
            <c:numRef>
              <c:f>vzdelani_grafy!$R$192:$S$192</c:f>
              <c:numCache>
                <c:formatCode>0%</c:formatCode>
                <c:ptCount val="2"/>
                <c:pt idx="0">
                  <c:v>0.32558139534883723</c:v>
                </c:pt>
                <c:pt idx="1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5F5-8A5C-46FAA816A517}"/>
            </c:ext>
          </c:extLst>
        </c:ser>
        <c:ser>
          <c:idx val="1"/>
          <c:order val="1"/>
          <c:tx>
            <c:strRef>
              <c:f>vzdelani_grafy!$Q$193</c:f>
              <c:strCache>
                <c:ptCount val="1"/>
                <c:pt idx="0">
                  <c:v>Spíše spokojen/a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vzdelani_grafy!$R$191:$S$191</c:f>
              <c:strCache>
                <c:ptCount val="2"/>
                <c:pt idx="0">
                  <c:v>2025 (N=258)</c:v>
                </c:pt>
                <c:pt idx="1">
                  <c:v>2024 (N=315)</c:v>
                </c:pt>
              </c:strCache>
            </c:strRef>
          </c:cat>
          <c:val>
            <c:numRef>
              <c:f>vzdelani_grafy!$R$193:$S$193</c:f>
              <c:numCache>
                <c:formatCode>0%</c:formatCode>
                <c:ptCount val="2"/>
                <c:pt idx="0">
                  <c:v>0.60852713178294571</c:v>
                </c:pt>
                <c:pt idx="1">
                  <c:v>0.65396825396825398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8F-45F5-8A5C-46FAA816A517}"/>
            </c:ext>
          </c:extLst>
        </c:ser>
        <c:ser>
          <c:idx val="2"/>
          <c:order val="2"/>
          <c:tx>
            <c:strRef>
              <c:f>vzdelani_grafy!$Q$194</c:f>
              <c:strCache>
                <c:ptCount val="1"/>
                <c:pt idx="0">
                  <c:v>Spíše nespokojen/a</c:v>
                </c:pt>
              </c:strCache>
            </c:strRef>
          </c:tx>
          <c:spPr>
            <a:solidFill>
              <a:srgbClr val="CBC4B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vzdelani_grafy!$R$191:$S$191</c:f>
              <c:strCache>
                <c:ptCount val="2"/>
                <c:pt idx="0">
                  <c:v>2025 (N=258)</c:v>
                </c:pt>
                <c:pt idx="1">
                  <c:v>2024 (N=315)</c:v>
                </c:pt>
              </c:strCache>
            </c:strRef>
          </c:cat>
          <c:val>
            <c:numRef>
              <c:f>vzdelani_grafy!$R$194:$S$194</c:f>
              <c:numCache>
                <c:formatCode>0%</c:formatCode>
                <c:ptCount val="2"/>
                <c:pt idx="0">
                  <c:v>6.2015503875968991E-2</c:v>
                </c:pt>
                <c:pt idx="1">
                  <c:v>5.7142857142857141E-2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8F-45F5-8A5C-46FAA816A517}"/>
            </c:ext>
          </c:extLst>
        </c:ser>
        <c:ser>
          <c:idx val="3"/>
          <c:order val="3"/>
          <c:tx>
            <c:strRef>
              <c:f>vzdelani_grafy!$Q$195</c:f>
              <c:strCache>
                <c:ptCount val="1"/>
                <c:pt idx="0">
                  <c:v>Velmi nespokojen/a</c:v>
                </c:pt>
              </c:strCache>
            </c:strRef>
          </c:tx>
          <c:spPr>
            <a:solidFill>
              <a:srgbClr val="EAE7E4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EAE7E4"/>
                  </a:solidFill>
                </a14:hiddenLine>
              </a:ext>
            </a:extLst>
          </c:spPr>
          <c:invertIfNegative val="0"/>
          <c:dLbls>
            <c:delete val="1"/>
          </c:dLbls>
          <c:cat>
            <c:strRef>
              <c:f>vzdelani_grafy!$R$191:$S$191</c:f>
              <c:strCache>
                <c:ptCount val="2"/>
                <c:pt idx="0">
                  <c:v>2025 (N=258)</c:v>
                </c:pt>
                <c:pt idx="1">
                  <c:v>2024 (N=315)</c:v>
                </c:pt>
              </c:strCache>
            </c:strRef>
          </c:cat>
          <c:val>
            <c:numRef>
              <c:f>vzdelani_grafy!$R$195:$S$195</c:f>
              <c:numCache>
                <c:formatCode>0%</c:formatCode>
                <c:ptCount val="2"/>
                <c:pt idx="0">
                  <c:v>3.875968992248062E-3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08F-45F5-8A5C-46FAA816A51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71782624"/>
        <c:axId val="71776864"/>
      </c:barChart>
      <c:catAx>
        <c:axId val="717826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71776864"/>
        <c:crosses val="autoZero"/>
        <c:auto val="0"/>
        <c:lblAlgn val="ctr"/>
        <c:lblOffset val="100"/>
        <c:noMultiLvlLbl val="0"/>
      </c:catAx>
      <c:valAx>
        <c:axId val="71776864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71782624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0"/>
          <c:y val="0.88417572630096541"/>
          <c:w val="1"/>
          <c:h val="0.115824273699034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</a:rPr>
              <a:t>Uveďte prosím, do jaké míry souhlasíte s výroky ohledně přihlašování do portálu IS KP21+</a:t>
            </a:r>
          </a:p>
        </c:rich>
      </c:tx>
      <c:layout>
        <c:manualLayout>
          <c:xMode val="edge"/>
          <c:yMode val="edge"/>
          <c:x val="3.0667144334337235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37979919497527653"/>
          <c:y val="8.1559253420993641E-2"/>
          <c:w val="0.59406704663272336"/>
          <c:h val="0.824547878408523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List2!$B$2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List2!$A$3:$A$8</c:f>
              <c:strCache>
                <c:ptCount val="6"/>
                <c:pt idx="0">
                  <c:v>Přihlášení do portálu prostřednictvím Identity občana je jednoduché. (2025; N=417)</c:v>
                </c:pt>
                <c:pt idx="1">
                  <c:v>(2024; N=389)</c:v>
                </c:pt>
                <c:pt idx="2">
                  <c:v>Se způsobem přihlašování do portálu prostřednictvím Identity občana jsem celkově spokojen(a). (2025; N=417)</c:v>
                </c:pt>
                <c:pt idx="3">
                  <c:v>(2024; N=388)</c:v>
                </c:pt>
                <c:pt idx="4">
                  <c:v>Vím, jak mám postupovat při přihlášení do portálu prostřednictvím Identity občana (Například NIA ID, Mobilní klíč eGovernmentu, Bankovní identita atd.). (2025; N=421)</c:v>
                </c:pt>
                <c:pt idx="5">
                  <c:v>(2024; N=392)</c:v>
                </c:pt>
              </c:strCache>
            </c:strRef>
          </c:cat>
          <c:val>
            <c:numRef>
              <c:f>List2!$B$3:$B$8</c:f>
              <c:numCache>
                <c:formatCode>0%</c:formatCode>
                <c:ptCount val="6"/>
                <c:pt idx="0">
                  <c:v>0.66426858513189446</c:v>
                </c:pt>
                <c:pt idx="1">
                  <c:v>0.53</c:v>
                </c:pt>
                <c:pt idx="2">
                  <c:v>0.5539568345323741</c:v>
                </c:pt>
                <c:pt idx="3">
                  <c:v>0.41</c:v>
                </c:pt>
                <c:pt idx="4">
                  <c:v>0.84560570071258911</c:v>
                </c:pt>
                <c:pt idx="5">
                  <c:v>0.73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9C-48A8-AD0E-5D5FFA89E8A5}"/>
            </c:ext>
          </c:extLst>
        </c:ser>
        <c:ser>
          <c:idx val="1"/>
          <c:order val="1"/>
          <c:tx>
            <c:strRef>
              <c:f>List2!$C$2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List2!$A$3:$A$8</c:f>
              <c:strCache>
                <c:ptCount val="6"/>
                <c:pt idx="0">
                  <c:v>Přihlášení do portálu prostřednictvím Identity občana je jednoduché. (2025; N=417)</c:v>
                </c:pt>
                <c:pt idx="1">
                  <c:v>(2024; N=389)</c:v>
                </c:pt>
                <c:pt idx="2">
                  <c:v>Se způsobem přihlašování do portálu prostřednictvím Identity občana jsem celkově spokojen(a). (2025; N=417)</c:v>
                </c:pt>
                <c:pt idx="3">
                  <c:v>(2024; N=388)</c:v>
                </c:pt>
                <c:pt idx="4">
                  <c:v>Vím, jak mám postupovat při přihlášení do portálu prostřednictvím Identity občana (Například NIA ID, Mobilní klíč eGovernmentu, Bankovní identita atd.). (2025; N=421)</c:v>
                </c:pt>
                <c:pt idx="5">
                  <c:v>(2024; N=392)</c:v>
                </c:pt>
              </c:strCache>
            </c:strRef>
          </c:cat>
          <c:val>
            <c:numRef>
              <c:f>List2!$C$3:$C$8</c:f>
              <c:numCache>
                <c:formatCode>0%</c:formatCode>
                <c:ptCount val="6"/>
                <c:pt idx="0">
                  <c:v>0.20863309352517986</c:v>
                </c:pt>
                <c:pt idx="1">
                  <c:v>0.21</c:v>
                </c:pt>
                <c:pt idx="2">
                  <c:v>0.21103117505995203</c:v>
                </c:pt>
                <c:pt idx="3">
                  <c:v>0.19</c:v>
                </c:pt>
                <c:pt idx="4">
                  <c:v>0.10213776722090261</c:v>
                </c:pt>
                <c:pt idx="5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9C-48A8-AD0E-5D5FFA89E8A5}"/>
            </c:ext>
          </c:extLst>
        </c:ser>
        <c:ser>
          <c:idx val="2"/>
          <c:order val="2"/>
          <c:tx>
            <c:strRef>
              <c:f>List2!$D$2</c:f>
              <c:strCache>
                <c:ptCount val="1"/>
                <c:pt idx="0">
                  <c:v>Ani nesouhlasím, ani souhlasím</c:v>
                </c:pt>
              </c:strCache>
            </c:strRef>
          </c:tx>
          <c:spPr>
            <a:solidFill>
              <a:srgbClr val="CBC4B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List2!$A$3:$A$8</c:f>
              <c:strCache>
                <c:ptCount val="6"/>
                <c:pt idx="0">
                  <c:v>Přihlášení do portálu prostřednictvím Identity občana je jednoduché. (2025; N=417)</c:v>
                </c:pt>
                <c:pt idx="1">
                  <c:v>(2024; N=389)</c:v>
                </c:pt>
                <c:pt idx="2">
                  <c:v>Se způsobem přihlašování do portálu prostřednictvím Identity občana jsem celkově spokojen(a). (2025; N=417)</c:v>
                </c:pt>
                <c:pt idx="3">
                  <c:v>(2024; N=388)</c:v>
                </c:pt>
                <c:pt idx="4">
                  <c:v>Vím, jak mám postupovat při přihlášení do portálu prostřednictvím Identity občana (Například NIA ID, Mobilní klíč eGovernmentu, Bankovní identita atd.). (2025; N=421)</c:v>
                </c:pt>
                <c:pt idx="5">
                  <c:v>(2024; N=392)</c:v>
                </c:pt>
              </c:strCache>
            </c:strRef>
          </c:cat>
          <c:val>
            <c:numRef>
              <c:f>List2!$D$3:$D$8</c:f>
              <c:numCache>
                <c:formatCode>0%</c:formatCode>
                <c:ptCount val="6"/>
                <c:pt idx="0">
                  <c:v>7.4340527577937646E-2</c:v>
                </c:pt>
                <c:pt idx="1">
                  <c:v>0.12</c:v>
                </c:pt>
                <c:pt idx="2">
                  <c:v>9.1127098321342928E-2</c:v>
                </c:pt>
                <c:pt idx="3">
                  <c:v>0.12</c:v>
                </c:pt>
                <c:pt idx="4">
                  <c:v>2.8503562945368172E-2</c:v>
                </c:pt>
                <c:pt idx="5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9C-48A8-AD0E-5D5FFA89E8A5}"/>
            </c:ext>
          </c:extLst>
        </c:ser>
        <c:ser>
          <c:idx val="3"/>
          <c:order val="3"/>
          <c:tx>
            <c:strRef>
              <c:f>List2!$E$2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rgbClr val="98E8E8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EAE7E4"/>
                  </a:solidFill>
                </a14:hiddenLine>
              </a:ext>
            </a:extLst>
          </c:spPr>
          <c:invertIfNegative val="0"/>
          <c:dLbls>
            <c:dLbl>
              <c:idx val="4"/>
              <c:layout>
                <c:manualLayout>
                  <c:x val="6.573250029609817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39C-48A8-AD0E-5D5FFA89E8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List2!$A$3:$A$8</c:f>
              <c:strCache>
                <c:ptCount val="6"/>
                <c:pt idx="0">
                  <c:v>Přihlášení do portálu prostřednictvím Identity občana je jednoduché. (2025; N=417)</c:v>
                </c:pt>
                <c:pt idx="1">
                  <c:v>(2024; N=389)</c:v>
                </c:pt>
                <c:pt idx="2">
                  <c:v>Se způsobem přihlašování do portálu prostřednictvím Identity občana jsem celkově spokojen(a). (2025; N=417)</c:v>
                </c:pt>
                <c:pt idx="3">
                  <c:v>(2024; N=388)</c:v>
                </c:pt>
                <c:pt idx="4">
                  <c:v>Vím, jak mám postupovat při přihlášení do portálu prostřednictvím Identity občana (Například NIA ID, Mobilní klíč eGovernmentu, Bankovní identita atd.). (2025; N=421)</c:v>
                </c:pt>
                <c:pt idx="5">
                  <c:v>(2024; N=392)</c:v>
                </c:pt>
              </c:strCache>
            </c:strRef>
          </c:cat>
          <c:val>
            <c:numRef>
              <c:f>List2!$E$3:$E$8</c:f>
              <c:numCache>
                <c:formatCode>0%</c:formatCode>
                <c:ptCount val="6"/>
                <c:pt idx="0">
                  <c:v>3.8369304556354913E-2</c:v>
                </c:pt>
                <c:pt idx="1">
                  <c:v>0.08</c:v>
                </c:pt>
                <c:pt idx="2">
                  <c:v>6.7146282973621102E-2</c:v>
                </c:pt>
                <c:pt idx="3">
                  <c:v>0.13</c:v>
                </c:pt>
                <c:pt idx="4">
                  <c:v>1.1876484560570071E-2</c:v>
                </c:pt>
                <c:pt idx="5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9C-48A8-AD0E-5D5FFA89E8A5}"/>
            </c:ext>
          </c:extLst>
        </c:ser>
        <c:ser>
          <c:idx val="4"/>
          <c:order val="4"/>
          <c:tx>
            <c:strRef>
              <c:f>List2!$F$2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rgbClr val="00A7B5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A7B5"/>
                  </a:solidFill>
                </a14:hiddenLine>
              </a:ext>
            </a:extLst>
          </c:spPr>
          <c:invertIfNegative val="0"/>
          <c:dLbls>
            <c:dLbl>
              <c:idx val="0"/>
              <c:layout>
                <c:manualLayout>
                  <c:x val="5.477708358008020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39C-48A8-AD0E-5D5FFA89E8A5}"/>
                </c:ext>
              </c:extLst>
            </c:dLbl>
            <c:dLbl>
              <c:idx val="4"/>
              <c:layout>
                <c:manualLayout>
                  <c:x val="1.7528666745626181E-2"/>
                  <c:y val="3.8567212615148943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39C-48A8-AD0E-5D5FFA89E8A5}"/>
                </c:ext>
              </c:extLst>
            </c:dLbl>
            <c:dLbl>
              <c:idx val="5"/>
              <c:layout>
                <c:manualLayout>
                  <c:x val="1.3146500059219635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39C-48A8-AD0E-5D5FFA89E8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List2!$A$3:$A$8</c:f>
              <c:strCache>
                <c:ptCount val="6"/>
                <c:pt idx="0">
                  <c:v>Přihlášení do portálu prostřednictvím Identity občana je jednoduché. (2025; N=417)</c:v>
                </c:pt>
                <c:pt idx="1">
                  <c:v>(2024; N=389)</c:v>
                </c:pt>
                <c:pt idx="2">
                  <c:v>Se způsobem přihlašování do portálu prostřednictvím Identity občana jsem celkově spokojen(a). (2025; N=417)</c:v>
                </c:pt>
                <c:pt idx="3">
                  <c:v>(2024; N=388)</c:v>
                </c:pt>
                <c:pt idx="4">
                  <c:v>Vím, jak mám postupovat při přihlášení do portálu prostřednictvím Identity občana (Například NIA ID, Mobilní klíč eGovernmentu, Bankovní identita atd.). (2025; N=421)</c:v>
                </c:pt>
                <c:pt idx="5">
                  <c:v>(2024; N=392)</c:v>
                </c:pt>
              </c:strCache>
            </c:strRef>
          </c:cat>
          <c:val>
            <c:numRef>
              <c:f>List2!$F$3:$F$8</c:f>
              <c:numCache>
                <c:formatCode>0%</c:formatCode>
                <c:ptCount val="6"/>
                <c:pt idx="0">
                  <c:v>1.4388489208633094E-2</c:v>
                </c:pt>
                <c:pt idx="1">
                  <c:v>0.06</c:v>
                </c:pt>
                <c:pt idx="2">
                  <c:v>7.6738609112709827E-2</c:v>
                </c:pt>
                <c:pt idx="3">
                  <c:v>0.14000000000000001</c:v>
                </c:pt>
                <c:pt idx="4">
                  <c:v>1.1876484560570071E-2</c:v>
                </c:pt>
                <c:pt idx="5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9C-48A8-AD0E-5D5FFA89E8A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598539951"/>
        <c:axId val="1598534671"/>
      </c:barChart>
      <c:catAx>
        <c:axId val="1598539951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598534671"/>
        <c:crosses val="autoZero"/>
        <c:auto val="0"/>
        <c:lblAlgn val="ctr"/>
        <c:lblOffset val="100"/>
        <c:noMultiLvlLbl val="0"/>
      </c:catAx>
      <c:valAx>
        <c:axId val="1598534671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1598539951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0"/>
          <c:y val="0.9489487734855041"/>
          <c:w val="0.93397618913500424"/>
          <c:h val="3.6357118504702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GB" sz="1400" b="0" i="1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cs-CZ" sz="1400" b="0" i="1" u="none" strike="noStrike" kern="1200" spc="0" baseline="0" noProof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Uveďte prosím, do jaké míry souhlasíte s následujícími výroky:</a:t>
            </a:r>
          </a:p>
        </c:rich>
      </c:tx>
      <c:layout>
        <c:manualLayout>
          <c:xMode val="edge"/>
          <c:yMode val="edge"/>
          <c:x val="0.15064103182892605"/>
          <c:y val="1.09801911504981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GB" sz="1400" b="0" i="1" u="none" strike="noStrike" kern="1200" spc="0" baseline="0" dirty="0" err="1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46307953338082669"/>
          <c:y val="0.19764427194509673"/>
          <c:w val="0.53637855287444902"/>
          <c:h val="0.55847321835181496"/>
        </c:manualLayout>
      </c:layout>
      <c:barChart>
        <c:barDir val="bar"/>
        <c:grouping val="stacked"/>
        <c:varyColors val="0"/>
        <c:ser>
          <c:idx val="5"/>
          <c:order val="0"/>
          <c:tx>
            <c:strRef>
              <c:f>'iskp21+_grafy'!$B$154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rgbClr val="4F16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'iskp21+_grafy'!$A$155:$A$156</c:f>
              <c:strCache>
                <c:ptCount val="2"/>
                <c:pt idx="0">
                  <c:v>Řešení z Technické call linky bylo nápomocné, přispělo k řešení mého problému. (n=126)</c:v>
                </c:pt>
                <c:pt idx="1">
                  <c:v>Z Technické call linky jsem obdržel zpětnou vazbu. (n=125)</c:v>
                </c:pt>
              </c:strCache>
            </c:strRef>
          </c:cat>
          <c:val>
            <c:numRef>
              <c:f>'iskp21+_grafy'!$B$155:$B$156</c:f>
              <c:numCache>
                <c:formatCode>0%</c:formatCode>
                <c:ptCount val="2"/>
                <c:pt idx="0">
                  <c:v>0.46031746031746029</c:v>
                </c:pt>
                <c:pt idx="1">
                  <c:v>0.56799999999999995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7-4CB3-929A-7845C464EBCF}"/>
            </c:ext>
          </c:extLst>
        </c:ser>
        <c:ser>
          <c:idx val="3"/>
          <c:order val="1"/>
          <c:tx>
            <c:strRef>
              <c:f>'iskp21+_grafy'!$C$154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rgbClr val="CE99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'iskp21+_grafy'!$A$155:$A$156</c:f>
              <c:strCache>
                <c:ptCount val="2"/>
                <c:pt idx="0">
                  <c:v>Řešení z Technické call linky bylo nápomocné, přispělo k řešení mého problému. (n=126)</c:v>
                </c:pt>
                <c:pt idx="1">
                  <c:v>Z Technické call linky jsem obdržel zpětnou vazbu. (n=125)</c:v>
                </c:pt>
              </c:strCache>
            </c:strRef>
          </c:cat>
          <c:val>
            <c:numRef>
              <c:f>'iskp21+_grafy'!$C$155:$C$156</c:f>
              <c:numCache>
                <c:formatCode>0%</c:formatCode>
                <c:ptCount val="2"/>
                <c:pt idx="0">
                  <c:v>0.30952380952380953</c:v>
                </c:pt>
                <c:pt idx="1">
                  <c:v>0.27200000000000002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27-4CB3-929A-7845C464EBCF}"/>
            </c:ext>
          </c:extLst>
        </c:ser>
        <c:ser>
          <c:idx val="4"/>
          <c:order val="2"/>
          <c:tx>
            <c:strRef>
              <c:f>'iskp21+_grafy'!$D$154</c:f>
              <c:strCache>
                <c:ptCount val="1"/>
                <c:pt idx="0">
                  <c:v>Ani nesouhlasím, ani souhlasím</c:v>
                </c:pt>
              </c:strCache>
            </c:strRef>
          </c:tx>
          <c:spPr>
            <a:solidFill>
              <a:srgbClr val="E7E6E6">
                <a:lumMod val="9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'iskp21+_grafy'!$A$155:$A$156</c:f>
              <c:strCache>
                <c:ptCount val="2"/>
                <c:pt idx="0">
                  <c:v>Řešení z Technické call linky bylo nápomocné, přispělo k řešení mého problému. (n=126)</c:v>
                </c:pt>
                <c:pt idx="1">
                  <c:v>Z Technické call linky jsem obdržel zpětnou vazbu. (n=125)</c:v>
                </c:pt>
              </c:strCache>
            </c:strRef>
          </c:cat>
          <c:val>
            <c:numRef>
              <c:f>'iskp21+_grafy'!$D$155:$D$156</c:f>
              <c:numCache>
                <c:formatCode>0%</c:formatCode>
                <c:ptCount val="2"/>
                <c:pt idx="0">
                  <c:v>0.16666666666666666</c:v>
                </c:pt>
                <c:pt idx="1">
                  <c:v>0.128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27-4CB3-929A-7845C464EBCF}"/>
            </c:ext>
          </c:extLst>
        </c:ser>
        <c:ser>
          <c:idx val="0"/>
          <c:order val="3"/>
          <c:tx>
            <c:strRef>
              <c:f>'iskp21+_grafy'!$E$154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rgbClr val="00A7B5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6.188237102060925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35-4CD3-B4F4-FF0747E56C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'iskp21+_grafy'!$A$155:$A$156</c:f>
              <c:strCache>
                <c:ptCount val="2"/>
                <c:pt idx="0">
                  <c:v>Řešení z Technické call linky bylo nápomocné, přispělo k řešení mého problému. (n=126)</c:v>
                </c:pt>
                <c:pt idx="1">
                  <c:v>Z Technické call linky jsem obdržel zpětnou vazbu. (n=125)</c:v>
                </c:pt>
              </c:strCache>
            </c:strRef>
          </c:cat>
          <c:val>
            <c:numRef>
              <c:f>'iskp21+_grafy'!$E$155:$E$156</c:f>
              <c:numCache>
                <c:formatCode>0%</c:formatCode>
                <c:ptCount val="2"/>
                <c:pt idx="0">
                  <c:v>6.3492063492063489E-2</c:v>
                </c:pt>
                <c:pt idx="1">
                  <c:v>3.2000000000000001E-2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A27-4CB3-929A-7845C464EBCF}"/>
            </c:ext>
          </c:extLst>
        </c:ser>
        <c:ser>
          <c:idx val="1"/>
          <c:order val="4"/>
          <c:tx>
            <c:strRef>
              <c:f>'iskp21+_grafy'!$F$154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rgbClr val="00A7B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'iskp21+_grafy'!$A$155:$A$156</c:f>
              <c:strCache>
                <c:ptCount val="2"/>
                <c:pt idx="0">
                  <c:v>Řešení z Technické call linky bylo nápomocné, přispělo k řešení mého problému. (n=126)</c:v>
                </c:pt>
                <c:pt idx="1">
                  <c:v>Z Technické call linky jsem obdržel zpětnou vazbu. (n=125)</c:v>
                </c:pt>
              </c:strCache>
            </c:strRef>
          </c:cat>
          <c:val>
            <c:numRef>
              <c:f>'iskp21+_grafy'!$F$155:$F$156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27-4CB3-929A-7845C464EBC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14050223"/>
        <c:axId val="1"/>
      </c:barChart>
      <c:catAx>
        <c:axId val="1614050223"/>
        <c:scaling>
          <c:orientation val="minMax"/>
        </c:scaling>
        <c:delete val="0"/>
        <c:axPos val="l"/>
        <c:numFmt formatCode="General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spcFirstLastPara="1" vertOverflow="ellipsis" wrap="square" anchor="ctr" anchorCtr="1"/>
          <a:lstStyle/>
          <a:p>
            <a:pPr algn="ctr">
              <a:defRPr lang="en-US"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"/>
        <c:crosses val="autoZero"/>
        <c:auto val="1"/>
        <c:lblAlgn val="ctr"/>
        <c:lblOffset val="0"/>
        <c:noMultiLvlLbl val="0"/>
      </c:catAx>
      <c:valAx>
        <c:axId val="1"/>
        <c:scaling>
          <c:orientation val="minMax"/>
          <c:max val="1"/>
          <c:min val="0"/>
        </c:scaling>
        <c:delete val="1"/>
        <c:axPos val="b"/>
        <c:numFmt formatCode="0%" sourceLinked="0"/>
        <c:majorTickMark val="in"/>
        <c:minorTickMark val="none"/>
        <c:tickLblPos val="nextTo"/>
        <c:crossAx val="1614050223"/>
        <c:crosses val="autoZero"/>
        <c:crossBetween val="between"/>
        <c:majorUnit val="0.25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7853495079583124"/>
          <c:w val="0.99490346915304873"/>
          <c:h val="0.105500421812043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1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0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cs-CZ" sz="1400" b="0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cs-CZ" sz="1400" b="0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Víte o existenci Technické call linky?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cs-CZ" sz="1400" b="0" i="1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985613517060367"/>
          <c:y val="0.11808414758014907"/>
          <c:w val="0.87789238845144357"/>
          <c:h val="0.71588502783590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'iskp21+_grafy'!$K$134</c:f>
              <c:strCache>
                <c:ptCount val="1"/>
                <c:pt idx="0">
                  <c:v>Ano a řešil/a jsem s nimi nějaký problém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'iskp21+_grafy'!$L$133:$M$133</c:f>
              <c:strCache>
                <c:ptCount val="2"/>
                <c:pt idx="0">
                  <c:v>2025 (N=419)</c:v>
                </c:pt>
                <c:pt idx="1">
                  <c:v>2024 (N=395)</c:v>
                </c:pt>
              </c:strCache>
            </c:strRef>
          </c:cat>
          <c:val>
            <c:numRef>
              <c:f>'iskp21+_grafy'!$L$137:$M$137</c:f>
              <c:numCache>
                <c:formatCode>0%</c:formatCode>
                <c:ptCount val="2"/>
                <c:pt idx="0">
                  <c:v>0.29594272076372313</c:v>
                </c:pt>
                <c:pt idx="1">
                  <c:v>0.2481012658227848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44-487C-B128-DE5FA252A09D}"/>
            </c:ext>
          </c:extLst>
        </c:ser>
        <c:ser>
          <c:idx val="1"/>
          <c:order val="1"/>
          <c:tx>
            <c:strRef>
              <c:f>'iskp21+_grafy'!$K$135</c:f>
              <c:strCache>
                <c:ptCount val="1"/>
                <c:pt idx="0">
                  <c:v>Ano, ale nic jsem s nimi neřešil/a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'iskp21+_grafy'!$L$133:$M$133</c:f>
              <c:strCache>
                <c:ptCount val="2"/>
                <c:pt idx="0">
                  <c:v>2025 (N=419)</c:v>
                </c:pt>
                <c:pt idx="1">
                  <c:v>2024 (N=395)</c:v>
                </c:pt>
              </c:strCache>
            </c:strRef>
          </c:cat>
          <c:val>
            <c:numRef>
              <c:f>'iskp21+_grafy'!$L$138:$M$138</c:f>
              <c:numCache>
                <c:formatCode>0%</c:formatCode>
                <c:ptCount val="2"/>
                <c:pt idx="0">
                  <c:v>0.46062052505966589</c:v>
                </c:pt>
                <c:pt idx="1">
                  <c:v>0.42531645569620252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44-487C-B128-DE5FA252A09D}"/>
            </c:ext>
          </c:extLst>
        </c:ser>
        <c:ser>
          <c:idx val="2"/>
          <c:order val="2"/>
          <c:tx>
            <c:strRef>
              <c:f>'iskp21+_grafy'!$K$136</c:f>
              <c:strCache>
                <c:ptCount val="1"/>
                <c:pt idx="0">
                  <c:v>O lince nevím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'iskp21+_grafy'!$L$133:$M$133</c:f>
              <c:strCache>
                <c:ptCount val="2"/>
                <c:pt idx="0">
                  <c:v>2025 (N=419)</c:v>
                </c:pt>
                <c:pt idx="1">
                  <c:v>2024 (N=395)</c:v>
                </c:pt>
              </c:strCache>
            </c:strRef>
          </c:cat>
          <c:val>
            <c:numRef>
              <c:f>'iskp21+_grafy'!$L$139:$M$139</c:f>
              <c:numCache>
                <c:formatCode>0%</c:formatCode>
                <c:ptCount val="2"/>
                <c:pt idx="0">
                  <c:v>0.24343675417661098</c:v>
                </c:pt>
                <c:pt idx="1">
                  <c:v>0.32658227848101268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44-487C-B128-DE5FA252A09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294381040"/>
        <c:axId val="1294389200"/>
      </c:barChart>
      <c:catAx>
        <c:axId val="12943810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294389200"/>
        <c:crosses val="autoZero"/>
        <c:auto val="0"/>
        <c:lblAlgn val="ctr"/>
        <c:lblOffset val="100"/>
        <c:noMultiLvlLbl val="0"/>
      </c:catAx>
      <c:valAx>
        <c:axId val="1294389200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1294381040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1.1554269617159919E-2"/>
          <c:y val="0.88278909350919021"/>
          <c:w val="0.98766715313603037"/>
          <c:h val="8.34740144023766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i="1" dirty="0"/>
              <a:t>Víte o existenci návodných videí?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594025053258053"/>
          <c:y val="0.11826832738028227"/>
          <c:w val="0.88143924396583118"/>
          <c:h val="0.7341072396235138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'iskp21+_grafy'!$K$235</c:f>
              <c:strCache>
                <c:ptCount val="1"/>
                <c:pt idx="0">
                  <c:v>Ano a využil/a jsem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'iskp21+_grafy'!$L$231:$M$231</c:f>
              <c:strCache>
                <c:ptCount val="2"/>
                <c:pt idx="0">
                  <c:v>2025 (N=416)</c:v>
                </c:pt>
                <c:pt idx="1">
                  <c:v>2024 (N=394)</c:v>
                </c:pt>
              </c:strCache>
            </c:strRef>
          </c:cat>
          <c:val>
            <c:numRef>
              <c:f>'iskp21+_grafy'!$L$235:$M$235</c:f>
              <c:numCache>
                <c:formatCode>0%</c:formatCode>
                <c:ptCount val="2"/>
                <c:pt idx="0">
                  <c:v>0.1875</c:v>
                </c:pt>
                <c:pt idx="1">
                  <c:v>0.1802030456852792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A-46BE-B65F-C9052ED8E5EE}"/>
            </c:ext>
          </c:extLst>
        </c:ser>
        <c:ser>
          <c:idx val="1"/>
          <c:order val="1"/>
          <c:tx>
            <c:strRef>
              <c:f>'iskp21+_grafy'!$K$236</c:f>
              <c:strCache>
                <c:ptCount val="1"/>
                <c:pt idx="0">
                  <c:v>Ano, ale nevyužil/a jsem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'iskp21+_grafy'!$L$231:$M$231</c:f>
              <c:strCache>
                <c:ptCount val="2"/>
                <c:pt idx="0">
                  <c:v>2025 (N=416)</c:v>
                </c:pt>
                <c:pt idx="1">
                  <c:v>2024 (N=394)</c:v>
                </c:pt>
              </c:strCache>
            </c:strRef>
          </c:cat>
          <c:val>
            <c:numRef>
              <c:f>'iskp21+_grafy'!$L$236:$M$236</c:f>
              <c:numCache>
                <c:formatCode>0%</c:formatCode>
                <c:ptCount val="2"/>
                <c:pt idx="0">
                  <c:v>0.37980769230769229</c:v>
                </c:pt>
                <c:pt idx="1">
                  <c:v>0.29949238578680204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A-46BE-B65F-C9052ED8E5EE}"/>
            </c:ext>
          </c:extLst>
        </c:ser>
        <c:ser>
          <c:idx val="2"/>
          <c:order val="2"/>
          <c:tx>
            <c:strRef>
              <c:f>'iskp21+_grafy'!$K$237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'iskp21+_grafy'!$L$231:$M$231</c:f>
              <c:strCache>
                <c:ptCount val="2"/>
                <c:pt idx="0">
                  <c:v>2025 (N=416)</c:v>
                </c:pt>
                <c:pt idx="1">
                  <c:v>2024 (N=394)</c:v>
                </c:pt>
              </c:strCache>
            </c:strRef>
          </c:cat>
          <c:val>
            <c:numRef>
              <c:f>'iskp21+_grafy'!$L$237:$M$237</c:f>
              <c:numCache>
                <c:formatCode>0%</c:formatCode>
                <c:ptCount val="2"/>
                <c:pt idx="0">
                  <c:v>0.43269230769230771</c:v>
                </c:pt>
                <c:pt idx="1">
                  <c:v>0.52030456852791873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8A-46BE-B65F-C9052ED8E5E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479623696"/>
        <c:axId val="1479612656"/>
      </c:barChart>
      <c:catAx>
        <c:axId val="14796236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479612656"/>
        <c:crosses val="autoZero"/>
        <c:auto val="0"/>
        <c:lblAlgn val="ctr"/>
        <c:lblOffset val="100"/>
        <c:noMultiLvlLbl val="0"/>
      </c:catAx>
      <c:valAx>
        <c:axId val="1479612656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1479623696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cs-CZ" sz="1400" b="0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cs-CZ" sz="1400" b="0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Byly Vám vide užitečná?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cs-CZ" sz="1400" b="0" i="1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039022196578876"/>
          <c:y val="0.11729261950147074"/>
          <c:w val="0.89561346049416235"/>
          <c:h val="0.613395373104454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'iskp21+_grafy'!$J$253</c:f>
              <c:strCache>
                <c:ptCount val="1"/>
                <c:pt idx="0">
                  <c:v>Rozhodně byly nápomocné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'iskp21+_grafy'!$K$248:$L$248</c:f>
              <c:strCache>
                <c:ptCount val="2"/>
                <c:pt idx="0">
                  <c:v>2025 (N=78)</c:v>
                </c:pt>
                <c:pt idx="1">
                  <c:v>2024 (N=69)</c:v>
                </c:pt>
              </c:strCache>
            </c:strRef>
          </c:cat>
          <c:val>
            <c:numRef>
              <c:f>'iskp21+_grafy'!$K$253:$L$253</c:f>
              <c:numCache>
                <c:formatCode>0%</c:formatCode>
                <c:ptCount val="2"/>
                <c:pt idx="0">
                  <c:v>0.26923076923076922</c:v>
                </c:pt>
                <c:pt idx="1">
                  <c:v>0.42028985507246375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37-48BA-9360-ADA0C88E2D2B}"/>
            </c:ext>
          </c:extLst>
        </c:ser>
        <c:ser>
          <c:idx val="1"/>
          <c:order val="1"/>
          <c:tx>
            <c:strRef>
              <c:f>'iskp21+_grafy'!$J$254</c:f>
              <c:strCache>
                <c:ptCount val="1"/>
                <c:pt idx="0">
                  <c:v>Spíše byly nápomocné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'iskp21+_grafy'!$K$248:$L$248</c:f>
              <c:strCache>
                <c:ptCount val="2"/>
                <c:pt idx="0">
                  <c:v>2025 (N=78)</c:v>
                </c:pt>
                <c:pt idx="1">
                  <c:v>2024 (N=69)</c:v>
                </c:pt>
              </c:strCache>
            </c:strRef>
          </c:cat>
          <c:val>
            <c:numRef>
              <c:f>'iskp21+_grafy'!$K$254:$L$254</c:f>
              <c:numCache>
                <c:formatCode>0%</c:formatCode>
                <c:ptCount val="2"/>
                <c:pt idx="0">
                  <c:v>0.67948717948717952</c:v>
                </c:pt>
                <c:pt idx="1">
                  <c:v>0.49275362318840582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37-48BA-9360-ADA0C88E2D2B}"/>
            </c:ext>
          </c:extLst>
        </c:ser>
        <c:ser>
          <c:idx val="2"/>
          <c:order val="2"/>
          <c:tx>
            <c:strRef>
              <c:f>'iskp21+_grafy'!$J$255</c:f>
              <c:strCache>
                <c:ptCount val="1"/>
                <c:pt idx="0">
                  <c:v>Spíše nebyly nápomocné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'iskp21+_grafy'!$K$248:$L$248</c:f>
              <c:strCache>
                <c:ptCount val="2"/>
                <c:pt idx="0">
                  <c:v>2025 (N=78)</c:v>
                </c:pt>
                <c:pt idx="1">
                  <c:v>2024 (N=69)</c:v>
                </c:pt>
              </c:strCache>
            </c:strRef>
          </c:cat>
          <c:val>
            <c:numRef>
              <c:f>'iskp21+_grafy'!$K$255:$L$255</c:f>
              <c:numCache>
                <c:formatCode>0%</c:formatCode>
                <c:ptCount val="2"/>
                <c:pt idx="0">
                  <c:v>5.128205128205128E-2</c:v>
                </c:pt>
                <c:pt idx="1">
                  <c:v>5.7971014492753624E-2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37-48BA-9360-ADA0C88E2D2B}"/>
            </c:ext>
          </c:extLst>
        </c:ser>
        <c:ser>
          <c:idx val="3"/>
          <c:order val="3"/>
          <c:tx>
            <c:strRef>
              <c:f>'iskp21+_grafy'!$J$256</c:f>
              <c:strCache>
                <c:ptCount val="1"/>
                <c:pt idx="0">
                  <c:v>Rozhodně nebyly nápomocné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EAE7E4"/>
                  </a:solidFill>
                </a14:hiddenLine>
              </a:ext>
            </a:extLst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537-48BA-9360-ADA0C88E2D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'iskp21+_grafy'!$K$248:$L$248</c:f>
              <c:strCache>
                <c:ptCount val="2"/>
                <c:pt idx="0">
                  <c:v>2025 (N=78)</c:v>
                </c:pt>
                <c:pt idx="1">
                  <c:v>2024 (N=69)</c:v>
                </c:pt>
              </c:strCache>
            </c:strRef>
          </c:cat>
          <c:val>
            <c:numRef>
              <c:f>'iskp21+_grafy'!$K$256:$L$256</c:f>
              <c:numCache>
                <c:formatCode>0%</c:formatCode>
                <c:ptCount val="2"/>
                <c:pt idx="0">
                  <c:v>0</c:v>
                </c:pt>
                <c:pt idx="1">
                  <c:v>2.8985507246376812E-2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37-48BA-9360-ADA0C88E2D2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45906352"/>
        <c:axId val="45897712"/>
      </c:barChart>
      <c:catAx>
        <c:axId val="459063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45897712"/>
        <c:crosses val="autoZero"/>
        <c:auto val="0"/>
        <c:lblAlgn val="ctr"/>
        <c:lblOffset val="100"/>
        <c:noMultiLvlLbl val="0"/>
      </c:catAx>
      <c:valAx>
        <c:axId val="45897712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45906352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0"/>
          <c:y val="0.75924655711504563"/>
          <c:w val="1"/>
          <c:h val="0.105475856888730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800" b="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Uveďte</a:t>
            </a:r>
            <a:r>
              <a:rPr lang="en-GB" sz="18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b="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prosím</a:t>
            </a:r>
            <a:r>
              <a:rPr lang="en-GB" sz="18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do </a:t>
            </a:r>
            <a:r>
              <a:rPr lang="en-GB" sz="1800" b="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jaké</a:t>
            </a:r>
            <a:r>
              <a:rPr lang="en-GB" sz="18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b="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míry</a:t>
            </a:r>
            <a:r>
              <a:rPr lang="en-GB" sz="18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b="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souhlasíte</a:t>
            </a:r>
            <a:r>
              <a:rPr lang="en-GB" sz="18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 </a:t>
            </a:r>
            <a:r>
              <a:rPr lang="en-GB" sz="1800" b="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výroky</a:t>
            </a:r>
            <a:r>
              <a:rPr lang="cs-CZ" sz="1800" b="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:+š</a:t>
            </a:r>
            <a:r>
              <a:rPr lang="en-GB" sz="1800" b="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c:rich>
      </c:tx>
      <c:layout>
        <c:manualLayout>
          <c:xMode val="edge"/>
          <c:yMode val="edge"/>
          <c:x val="3.2608695652175152E-4"/>
          <c:y val="1.39912909574075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37167760279965001"/>
          <c:y val="8.8937146203396461E-2"/>
          <c:w val="0.59164897866027621"/>
          <c:h val="0.80598571474570846"/>
        </c:manualLayout>
      </c:layout>
      <c:barChart>
        <c:barDir val="bar"/>
        <c:grouping val="stacked"/>
        <c:varyColors val="0"/>
        <c:ser>
          <c:idx val="5"/>
          <c:order val="0"/>
          <c:tx>
            <c:strRef>
              <c:f>'e-gov_grafy'!$B$40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rgbClr val="4F16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'e-gov_grafy'!$A$41:$A$46</c:f>
              <c:strCache>
                <c:ptCount val="6"/>
                <c:pt idx="0">
                  <c:v>Činnost týmu výrazně přispívá ke zvyšování digitalizace veřejné správy. (n=7)</c:v>
                </c:pt>
                <c:pt idx="1">
                  <c:v>Daří se podporovat investice v implementovaných projektech (IROP, OP TAK). (n=6)</c:v>
                </c:pt>
                <c:pt idx="2">
                  <c:v>Podmínky OPTP (PŽP) jsou dobře nastavené pro naplňování cílů projektu. (n=7)</c:v>
                </c:pt>
                <c:pt idx="3">
                  <c:v>Projekt umožňuje hradit všechny výdaje nutné pro naplnění jeho cílů. (n=7)</c:v>
                </c:pt>
                <c:pt idx="4">
                  <c:v>V rámci činností týmu spolupráce s dalšími ministerstvy a úřady funguje na dobré úrovni. (n=7)</c:v>
                </c:pt>
                <c:pt idx="5">
                  <c:v>V rámci činností týmu spolupráce s Útvarem Hlavního architekta eGovernmentu funguje na dobré úrovni. (n=7)</c:v>
                </c:pt>
              </c:strCache>
            </c:strRef>
          </c:cat>
          <c:val>
            <c:numRef>
              <c:f>'e-gov_grafy'!$B$41:$B$46</c:f>
              <c:numCache>
                <c:formatCode>0%</c:formatCode>
                <c:ptCount val="6"/>
                <c:pt idx="0">
                  <c:v>0.2857142857142857</c:v>
                </c:pt>
                <c:pt idx="1">
                  <c:v>0.66666666666666663</c:v>
                </c:pt>
                <c:pt idx="2">
                  <c:v>0.2857142857142857</c:v>
                </c:pt>
                <c:pt idx="3">
                  <c:v>0.2857142857142857</c:v>
                </c:pt>
                <c:pt idx="4">
                  <c:v>0.14285714285714285</c:v>
                </c:pt>
                <c:pt idx="5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65-47C7-80D3-2CB5488250BA}"/>
            </c:ext>
          </c:extLst>
        </c:ser>
        <c:ser>
          <c:idx val="3"/>
          <c:order val="1"/>
          <c:tx>
            <c:strRef>
              <c:f>'e-gov_grafy'!$C$40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rgbClr val="CE99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'e-gov_grafy'!$A$41:$A$46</c:f>
              <c:strCache>
                <c:ptCount val="6"/>
                <c:pt idx="0">
                  <c:v>Činnost týmu výrazně přispívá ke zvyšování digitalizace veřejné správy. (n=7)</c:v>
                </c:pt>
                <c:pt idx="1">
                  <c:v>Daří se podporovat investice v implementovaných projektech (IROP, OP TAK). (n=6)</c:v>
                </c:pt>
                <c:pt idx="2">
                  <c:v>Podmínky OPTP (PŽP) jsou dobře nastavené pro naplňování cílů projektu. (n=7)</c:v>
                </c:pt>
                <c:pt idx="3">
                  <c:v>Projekt umožňuje hradit všechny výdaje nutné pro naplnění jeho cílů. (n=7)</c:v>
                </c:pt>
                <c:pt idx="4">
                  <c:v>V rámci činností týmu spolupráce s dalšími ministerstvy a úřady funguje na dobré úrovni. (n=7)</c:v>
                </c:pt>
                <c:pt idx="5">
                  <c:v>V rámci činností týmu spolupráce s Útvarem Hlavního architekta eGovernmentu funguje na dobré úrovni. (n=7)</c:v>
                </c:pt>
              </c:strCache>
            </c:strRef>
          </c:cat>
          <c:val>
            <c:numRef>
              <c:f>'e-gov_grafy'!$C$41:$C$46</c:f>
              <c:numCache>
                <c:formatCode>0%</c:formatCode>
                <c:ptCount val="6"/>
                <c:pt idx="0">
                  <c:v>0.2857142857142857</c:v>
                </c:pt>
                <c:pt idx="1">
                  <c:v>0.16666666666666666</c:v>
                </c:pt>
                <c:pt idx="2">
                  <c:v>0.42857142857142855</c:v>
                </c:pt>
                <c:pt idx="3">
                  <c:v>0.14285714285714285</c:v>
                </c:pt>
                <c:pt idx="4">
                  <c:v>0.5714285714285714</c:v>
                </c:pt>
                <c:pt idx="5">
                  <c:v>0.42857142857142855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65-47C7-80D3-2CB5488250BA}"/>
            </c:ext>
          </c:extLst>
        </c:ser>
        <c:ser>
          <c:idx val="4"/>
          <c:order val="2"/>
          <c:tx>
            <c:strRef>
              <c:f>'e-gov_grafy'!$D$40</c:f>
              <c:strCache>
                <c:ptCount val="1"/>
                <c:pt idx="0">
                  <c:v>Ani nesouhlasím, ani souhlasím</c:v>
                </c:pt>
              </c:strCache>
            </c:strRef>
          </c:tx>
          <c:spPr>
            <a:solidFill>
              <a:srgbClr val="E7E6E6">
                <a:lumMod val="9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085-4694-81CD-1731BA076C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'e-gov_grafy'!$A$41:$A$46</c:f>
              <c:strCache>
                <c:ptCount val="6"/>
                <c:pt idx="0">
                  <c:v>Činnost týmu výrazně přispívá ke zvyšování digitalizace veřejné správy. (n=7)</c:v>
                </c:pt>
                <c:pt idx="1">
                  <c:v>Daří se podporovat investice v implementovaných projektech (IROP, OP TAK). (n=6)</c:v>
                </c:pt>
                <c:pt idx="2">
                  <c:v>Podmínky OPTP (PŽP) jsou dobře nastavené pro naplňování cílů projektu. (n=7)</c:v>
                </c:pt>
                <c:pt idx="3">
                  <c:v>Projekt umožňuje hradit všechny výdaje nutné pro naplnění jeho cílů. (n=7)</c:v>
                </c:pt>
                <c:pt idx="4">
                  <c:v>V rámci činností týmu spolupráce s dalšími ministerstvy a úřady funguje na dobré úrovni. (n=7)</c:v>
                </c:pt>
                <c:pt idx="5">
                  <c:v>V rámci činností týmu spolupráce s Útvarem Hlavního architekta eGovernmentu funguje na dobré úrovni. (n=7)</c:v>
                </c:pt>
              </c:strCache>
            </c:strRef>
          </c:cat>
          <c:val>
            <c:numRef>
              <c:f>'e-gov_grafy'!$D$41:$D$46</c:f>
              <c:numCache>
                <c:formatCode>0%</c:formatCode>
                <c:ptCount val="6"/>
                <c:pt idx="0">
                  <c:v>0.42857142857142855</c:v>
                </c:pt>
                <c:pt idx="1">
                  <c:v>0.16666666666666666</c:v>
                </c:pt>
                <c:pt idx="2">
                  <c:v>0</c:v>
                </c:pt>
                <c:pt idx="3">
                  <c:v>0.14285714285714285</c:v>
                </c:pt>
                <c:pt idx="4">
                  <c:v>0.2857142857142857</c:v>
                </c:pt>
                <c:pt idx="5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65-47C7-80D3-2CB5488250BA}"/>
            </c:ext>
          </c:extLst>
        </c:ser>
        <c:ser>
          <c:idx val="0"/>
          <c:order val="3"/>
          <c:tx>
            <c:strRef>
              <c:f>'e-gov_grafy'!$E$40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rgbClr val="98E8E8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085-4694-81CD-1731BA076CB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085-4694-81CD-1731BA076CBF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085-4694-81CD-1731BA076CBF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085-4694-81CD-1731BA076C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'e-gov_grafy'!$A$41:$A$46</c:f>
              <c:strCache>
                <c:ptCount val="6"/>
                <c:pt idx="0">
                  <c:v>Činnost týmu výrazně přispívá ke zvyšování digitalizace veřejné správy. (n=7)</c:v>
                </c:pt>
                <c:pt idx="1">
                  <c:v>Daří se podporovat investice v implementovaných projektech (IROP, OP TAK). (n=6)</c:v>
                </c:pt>
                <c:pt idx="2">
                  <c:v>Podmínky OPTP (PŽP) jsou dobře nastavené pro naplňování cílů projektu. (n=7)</c:v>
                </c:pt>
                <c:pt idx="3">
                  <c:v>Projekt umožňuje hradit všechny výdaje nutné pro naplnění jeho cílů. (n=7)</c:v>
                </c:pt>
                <c:pt idx="4">
                  <c:v>V rámci činností týmu spolupráce s dalšími ministerstvy a úřady funguje na dobré úrovni. (n=7)</c:v>
                </c:pt>
                <c:pt idx="5">
                  <c:v>V rámci činností týmu spolupráce s Útvarem Hlavního architekta eGovernmentu funguje na dobré úrovni. (n=7)</c:v>
                </c:pt>
              </c:strCache>
            </c:strRef>
          </c:cat>
          <c:val>
            <c:numRef>
              <c:f>'e-gov_grafy'!$E$41:$E$46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0.2857142857142857</c:v>
                </c:pt>
                <c:pt idx="3">
                  <c:v>0.14285714285714285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65-47C7-80D3-2CB5488250BA}"/>
            </c:ext>
          </c:extLst>
        </c:ser>
        <c:ser>
          <c:idx val="1"/>
          <c:order val="4"/>
          <c:tx>
            <c:strRef>
              <c:f>'e-gov_grafy'!$F$40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rgbClr val="25A3A4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085-4694-81CD-1731BA076CB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085-4694-81CD-1731BA076CB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085-4694-81CD-1731BA076CBF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085-4694-81CD-1731BA076CBF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085-4694-81CD-1731BA076C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'e-gov_grafy'!$A$41:$A$46</c:f>
              <c:strCache>
                <c:ptCount val="6"/>
                <c:pt idx="0">
                  <c:v>Činnost týmu výrazně přispívá ke zvyšování digitalizace veřejné správy. (n=7)</c:v>
                </c:pt>
                <c:pt idx="1">
                  <c:v>Daří se podporovat investice v implementovaných projektech (IROP, OP TAK). (n=6)</c:v>
                </c:pt>
                <c:pt idx="2">
                  <c:v>Podmínky OPTP (PŽP) jsou dobře nastavené pro naplňování cílů projektu. (n=7)</c:v>
                </c:pt>
                <c:pt idx="3">
                  <c:v>Projekt umožňuje hradit všechny výdaje nutné pro naplnění jeho cílů. (n=7)</c:v>
                </c:pt>
                <c:pt idx="4">
                  <c:v>V rámci činností týmu spolupráce s dalšími ministerstvy a úřady funguje na dobré úrovni. (n=7)</c:v>
                </c:pt>
                <c:pt idx="5">
                  <c:v>V rámci činností týmu spolupráce s Útvarem Hlavního architekta eGovernmentu funguje na dobré úrovni. (n=7)</c:v>
                </c:pt>
              </c:strCache>
            </c:strRef>
          </c:cat>
          <c:val>
            <c:numRef>
              <c:f>'e-gov_grafy'!$F$41:$F$46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0.2857142857142857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65-47C7-80D3-2CB5488250B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14050223"/>
        <c:axId val="1"/>
      </c:barChart>
      <c:catAx>
        <c:axId val="1614050223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1"/>
        <c:crosses val="autoZero"/>
        <c:auto val="1"/>
        <c:lblAlgn val="ctr"/>
        <c:lblOffset val="0"/>
        <c:noMultiLvlLbl val="0"/>
      </c:catAx>
      <c:valAx>
        <c:axId val="1"/>
        <c:scaling>
          <c:orientation val="minMax"/>
          <c:max val="1"/>
          <c:min val="0"/>
        </c:scaling>
        <c:delete val="0"/>
        <c:axPos val="b"/>
        <c:numFmt formatCode="0%" sourceLinked="0"/>
        <c:majorTickMark val="in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1614050223"/>
        <c:crosses val="autoZero"/>
        <c:crossBetween val="between"/>
        <c:majorUnit val="0.25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2885178148978043"/>
          <c:w val="0.99854768153980755"/>
          <c:h val="6.95719537765386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legend>
    <c:plotVisOnly val="1"/>
    <c:dispBlanksAs val="gap"/>
    <c:showDLblsOverMax val="1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0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1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Průměr pozice aktivity MAS dle preferenci 1 až 9 </a:t>
            </a:r>
          </a:p>
          <a:p>
            <a:pPr>
              <a:defRPr sz="1800"/>
            </a:pPr>
            <a:r>
              <a:rPr lang="cs-CZ" sz="1800" b="0" i="1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(1 = pozice nejvyšší podpory) </a:t>
            </a:r>
          </a:p>
        </c:rich>
      </c:tx>
      <c:layout>
        <c:manualLayout>
          <c:xMode val="edge"/>
          <c:yMode val="edge"/>
          <c:x val="0.2243871823563505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49262738397930406"/>
          <c:y val="0.1249741032542947"/>
          <c:w val="0.50737248151213454"/>
          <c:h val="0.869671697314299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List2!$L$3:$L$11</c:f>
              <c:strCache>
                <c:ptCount val="9"/>
                <c:pt idx="0">
                  <c:v>Mapování a znalost území (analýzy potřeb, potenciál k rozvoji)</c:v>
                </c:pt>
                <c:pt idx="1">
                  <c:v>Strategické plánování (identifikace potřeb)</c:v>
                </c:pt>
                <c:pt idx="2">
                  <c:v>Spolupráce a podpora partnerství a vyjednávání s partnery (propojování stakeholderů, dlouhodobé působení a důvěra)</c:v>
                </c:pt>
                <c:pt idx="3">
                  <c:v>Budování administrativních a odborných kapacit MAS</c:v>
                </c:pt>
                <c:pt idx="4">
                  <c:v>Podpora přípravy projektů a absorpční kapacity</c:v>
                </c:pt>
                <c:pt idx="5">
                  <c:v>Animace aktérů, budování komunit</c:v>
                </c:pt>
                <c:pt idx="6">
                  <c:v>Realizace integrovaných řešení a zajištění synergií mezi podpořenými projekty</c:v>
                </c:pt>
                <c:pt idx="7">
                  <c:v>Inovace a pilotní projekty</c:v>
                </c:pt>
                <c:pt idx="8">
                  <c:v>Image a atraktivita území včetně podpory cestovního ruchu</c:v>
                </c:pt>
              </c:strCache>
            </c:strRef>
          </c:cat>
          <c:val>
            <c:numRef>
              <c:f>List2!$M$3:$M$11</c:f>
              <c:numCache>
                <c:formatCode>0.00</c:formatCode>
                <c:ptCount val="9"/>
                <c:pt idx="0">
                  <c:v>3.358974358974359</c:v>
                </c:pt>
                <c:pt idx="1">
                  <c:v>3.3794871794871795</c:v>
                </c:pt>
                <c:pt idx="2">
                  <c:v>3.9641025641025642</c:v>
                </c:pt>
                <c:pt idx="3">
                  <c:v>4.0974358974358971</c:v>
                </c:pt>
                <c:pt idx="4">
                  <c:v>4.5846153846153843</c:v>
                </c:pt>
                <c:pt idx="5">
                  <c:v>5.6</c:v>
                </c:pt>
                <c:pt idx="6">
                  <c:v>5.8051282051282049</c:v>
                </c:pt>
                <c:pt idx="7">
                  <c:v>6.476923076923077</c:v>
                </c:pt>
                <c:pt idx="8">
                  <c:v>7.7333333333333334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63-406D-A5EC-28540747E05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726710815"/>
        <c:axId val="726727615"/>
      </c:barChart>
      <c:catAx>
        <c:axId val="726710815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726727615"/>
        <c:crosses val="autoZero"/>
        <c:auto val="0"/>
        <c:lblAlgn val="ctr"/>
        <c:lblOffset val="100"/>
        <c:noMultiLvlLbl val="0"/>
      </c:catAx>
      <c:valAx>
        <c:axId val="726727615"/>
        <c:scaling>
          <c:orientation val="minMax"/>
        </c:scaling>
        <c:delete val="1"/>
        <c:axPos val="t"/>
        <c:numFmt formatCode="#\ ##0;\(#\ ##0\);0" sourceLinked="0"/>
        <c:majorTickMark val="none"/>
        <c:minorTickMark val="none"/>
        <c:tickLblPos val="high"/>
        <c:crossAx val="726710815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[megasoubor_OPTP_2025_grafy_final_1.xlsx]vzdelani_grafy!PivotTable9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1" u="none" strike="noStrike" kern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cs-CZ" sz="1200" i="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Účastnil/a jste se v roce 2024 nějaké formy specifického vzdělávání?</a:t>
            </a:r>
          </a:p>
        </c:rich>
      </c:tx>
      <c:layout>
        <c:manualLayout>
          <c:xMode val="edge"/>
          <c:yMode val="edge"/>
          <c:x val="0.10950109940356516"/>
          <c:y val="1.3932224593421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1" u="none" strike="noStrike" kern="1200" spc="0" baseline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title>
    <c:autoTitleDeleted val="0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>
              <a:lumMod val="20000"/>
              <a:lumOff val="80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2"/>
        <c:spPr>
          <a:solidFill>
            <a:schemeClr val="accent1">
              <a:lumMod val="75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7"/>
        <c:spPr>
          <a:solidFill>
            <a:schemeClr val="accent1">
              <a:lumMod val="75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8"/>
        <c:spPr>
          <a:solidFill>
            <a:schemeClr val="accent1">
              <a:lumMod val="20000"/>
              <a:lumOff val="80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9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1"/>
        <c:spPr>
          <a:solidFill>
            <a:schemeClr val="accent1">
              <a:lumMod val="75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12"/>
        <c:spPr>
          <a:solidFill>
            <a:schemeClr val="accent1">
              <a:lumMod val="20000"/>
              <a:lumOff val="80000"/>
            </a:schemeClr>
          </a:solidFill>
          <a:ln w="19050">
            <a:solidFill>
              <a:schemeClr val="lt1"/>
            </a:solidFill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0.27935844590732728"/>
          <c:y val="0.14763558760762382"/>
          <c:w val="0.38768281366622509"/>
          <c:h val="0.84855434542644781"/>
        </c:manualLayout>
      </c:layout>
      <c:pieChart>
        <c:varyColors val="1"/>
        <c:ser>
          <c:idx val="0"/>
          <c:order val="0"/>
          <c:tx>
            <c:strRef>
              <c:f>vzdelani_grafy!$B$271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6C-49DE-B672-2A798477334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6C-49DE-B672-2A798477334C}"/>
              </c:ext>
            </c:extLst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6C-49DE-B672-2A798477334C}"/>
              </c:ext>
            </c:extLst>
          </c:dPt>
          <c:dPt>
            <c:idx val="3"/>
            <c:bubble3D val="0"/>
            <c:spPr>
              <a:solidFill>
                <a:srgbClr val="7BF5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6C-49DE-B672-2A798477334C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1E54FA2-5C62-4297-917F-585551497914}" type="VALUE">
                      <a:rPr lang="en-US" smtClean="0"/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[HODNOTA]</a:t>
                    </a:fld>
                    <a:r>
                      <a:rPr lang="en-US" dirty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06C-49DE-B672-2A798477334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233803F-BDF8-466B-B989-5A95F5644BA2}" type="VALUE">
                      <a:rPr lang="en-US" smtClean="0"/>
                      <a:pPr/>
                      <a:t>[HODNOTA]</a:t>
                    </a:fld>
                    <a:r>
                      <a:rPr lang="en-US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06C-49DE-B672-2A798477334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C6FE8A5C-75CC-4CB6-BA4F-747641FFEC58}" type="VALUE">
                      <a:rPr lang="en-US" smtClean="0"/>
                      <a:pPr/>
                      <a:t>[HODNOTA]</a:t>
                    </a:fld>
                    <a:r>
                      <a:rPr lang="en-US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06C-49DE-B672-2A79847733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vzdelani_grafy!$A$272:$A$275</c:f>
              <c:strCache>
                <c:ptCount val="3"/>
                <c:pt idx="0">
                  <c:v>Ano</c:v>
                </c:pt>
                <c:pt idx="1">
                  <c:v>Ne</c:v>
                </c:pt>
                <c:pt idx="2">
                  <c:v>Nevím</c:v>
                </c:pt>
              </c:strCache>
            </c:strRef>
          </c:cat>
          <c:val>
            <c:numRef>
              <c:f>vzdelani_grafy!$B$272:$B$275</c:f>
              <c:numCache>
                <c:formatCode>General</c:formatCode>
                <c:ptCount val="3"/>
                <c:pt idx="0">
                  <c:v>46</c:v>
                </c:pt>
                <c:pt idx="1">
                  <c:v>45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06C-49DE-B672-2A798477334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157819886092382"/>
          <c:y val="0.42398263301199507"/>
          <c:w val="0.23842174431166402"/>
          <c:h val="0.576017568237406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  <c:userShapes r:id="rId5"/>
  <c:extLst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200" b="0" i="1" u="none" strike="noStrike" kern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sz="1200" b="0" i="1" u="none" strike="noStrike" kern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Jak jste celkově spokojen/a se Specifickým vzděláváním, kterého jste se účastnil/a? (označte jednu možnost)</a:t>
            </a:r>
          </a:p>
        </c:rich>
      </c:tx>
      <c:layout>
        <c:manualLayout>
          <c:xMode val="edge"/>
          <c:yMode val="edge"/>
          <c:x val="0.11138112442599667"/>
          <c:y val="7.73605197898797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1" u="none" strike="noStrike" kern="1200" spc="0" baseline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3733721471383341E-4"/>
          <c:y val="0.29922458863906087"/>
          <c:w val="0.99906266278528622"/>
          <c:h val="0.6383403630881741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vzdelani_grafy!$B$309</c:f>
              <c:strCache>
                <c:ptCount val="1"/>
                <c:pt idx="0">
                  <c:v>Count of 19 Jak jste celkově spokojen/a se Specifickým vzděláváním, kterého jste se účastnil/a? (označte jednu možnost)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Pt>
            <c:idx val="1"/>
            <c:invertIfNegative val="0"/>
            <c:bubble3D val="0"/>
            <c:spPr>
              <a:solidFill>
                <a:srgbClr val="4F2D7F"/>
              </a:solidFill>
              <a:ln w="0"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4F2D7F"/>
                    </a:solidFill>
                  </a14:hiddenLine>
                </a:ext>
              </a:extLst>
            </c:spPr>
            <c:extLst>
              <c:ext xmlns:c16="http://schemas.microsoft.com/office/drawing/2014/chart" uri="{C3380CC4-5D6E-409C-BE32-E72D297353CC}">
                <c16:uniqueId val="{00000001-B903-4014-97B9-0ABA28ACE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vzdelani_grafy!$A$310:$A$313</c:f>
              <c:strCache>
                <c:ptCount val="4"/>
                <c:pt idx="0">
                  <c:v>Velmi spokojen/a</c:v>
                </c:pt>
                <c:pt idx="1">
                  <c:v>Spíše spokojen/a</c:v>
                </c:pt>
                <c:pt idx="2">
                  <c:v>Spíše nespokojen/a</c:v>
                </c:pt>
                <c:pt idx="3">
                  <c:v>Velmi nespokojen/a</c:v>
                </c:pt>
              </c:strCache>
            </c:strRef>
          </c:cat>
          <c:val>
            <c:numRef>
              <c:f>vzdelani_grafy!$C$310:$C$313</c:f>
              <c:numCache>
                <c:formatCode>0%</c:formatCode>
                <c:ptCount val="4"/>
                <c:pt idx="0">
                  <c:v>0.6</c:v>
                </c:pt>
                <c:pt idx="1">
                  <c:v>0.38181818181818183</c:v>
                </c:pt>
                <c:pt idx="2">
                  <c:v>1.8181818181818181E-2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03-4014-97B9-0ABA28ACE04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614050223"/>
        <c:axId val="1"/>
      </c:barChart>
      <c:catAx>
        <c:axId val="16140502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1"/>
        <c:crosses val="autoZero"/>
        <c:auto val="0"/>
        <c:lblAlgn val="ctr"/>
        <c:lblOffset val="0"/>
        <c:noMultiLvlLbl val="0"/>
      </c:catAx>
      <c:valAx>
        <c:axId val="1"/>
        <c:scaling>
          <c:orientation val="minMax"/>
        </c:scaling>
        <c:delete val="1"/>
        <c:axPos val="l"/>
        <c:numFmt formatCode="#\ ##0;\(#\ ##0\);0" sourceLinked="0"/>
        <c:majorTickMark val="none"/>
        <c:minorTickMark val="none"/>
        <c:tickLblPos val="nextTo"/>
        <c:crossAx val="1614050223"/>
        <c:crosses val="autoZero"/>
        <c:crossBetween val="between"/>
      </c:valAx>
      <c:spPr>
        <a:noFill/>
        <a:ln w="25400"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</a:extLst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</a:extLst>
  </c:spPr>
  <c:txPr>
    <a:bodyPr/>
    <a:lstStyle/>
    <a:p>
      <a:pPr>
        <a:defRPr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cs-CZ" sz="1600" b="0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</a:rPr>
              <a:t>Jak jste spokojen/a s nastavením metodik a dokumentů OPTP (např. PŽP, Příručka IS KP21+ pro OPTP)? </a:t>
            </a:r>
          </a:p>
        </c:rich>
      </c:tx>
      <c:layout>
        <c:manualLayout>
          <c:xMode val="edge"/>
          <c:yMode val="edge"/>
          <c:x val="0.14121950438955097"/>
          <c:y val="4.06227439491344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4284886193767917E-2"/>
          <c:y val="0.16679529432100468"/>
          <c:w val="0.86292370212994396"/>
          <c:h val="0.73385633181984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metodika_grafy!$N$28</c:f>
              <c:strCache>
                <c:ptCount val="1"/>
                <c:pt idx="0">
                  <c:v>Rozhodně spokojen/a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metodika_grafy!$O$21:$P$21</c:f>
              <c:strCache>
                <c:ptCount val="2"/>
                <c:pt idx="0">
                  <c:v>2025 (N=330)</c:v>
                </c:pt>
                <c:pt idx="1">
                  <c:v>2024 (N=196)</c:v>
                </c:pt>
              </c:strCache>
            </c:strRef>
          </c:cat>
          <c:val>
            <c:numRef>
              <c:f>metodika_grafy!$O$28:$P$28</c:f>
              <c:numCache>
                <c:formatCode>0%</c:formatCode>
                <c:ptCount val="2"/>
                <c:pt idx="0">
                  <c:v>0.32121212121212123</c:v>
                </c:pt>
                <c:pt idx="1">
                  <c:v>0.19387755102040816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96-4A8A-B7CA-D5980D0708E5}"/>
            </c:ext>
          </c:extLst>
        </c:ser>
        <c:ser>
          <c:idx val="1"/>
          <c:order val="1"/>
          <c:tx>
            <c:strRef>
              <c:f>metodika_grafy!$N$29</c:f>
              <c:strCache>
                <c:ptCount val="1"/>
                <c:pt idx="0">
                  <c:v>Spíše spokojen/a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metodika_grafy!$O$21:$P$21</c:f>
              <c:strCache>
                <c:ptCount val="2"/>
                <c:pt idx="0">
                  <c:v>2025 (N=330)</c:v>
                </c:pt>
                <c:pt idx="1">
                  <c:v>2024 (N=196)</c:v>
                </c:pt>
              </c:strCache>
            </c:strRef>
          </c:cat>
          <c:val>
            <c:numRef>
              <c:f>metodika_grafy!$O$29:$P$29</c:f>
              <c:numCache>
                <c:formatCode>0%</c:formatCode>
                <c:ptCount val="2"/>
                <c:pt idx="0">
                  <c:v>0.64848484848484844</c:v>
                </c:pt>
                <c:pt idx="1">
                  <c:v>0.72959183673469385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96-4A8A-B7CA-D5980D0708E5}"/>
            </c:ext>
          </c:extLst>
        </c:ser>
        <c:ser>
          <c:idx val="2"/>
          <c:order val="2"/>
          <c:tx>
            <c:strRef>
              <c:f>metodika_grafy!$N$30</c:f>
              <c:strCache>
                <c:ptCount val="1"/>
                <c:pt idx="0">
                  <c:v>Spíše nespokojen/a</c:v>
                </c:pt>
              </c:strCache>
            </c:strRef>
          </c:tx>
          <c:spPr>
            <a:solidFill>
              <a:srgbClr val="CBC4B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metodika_grafy!$O$21:$P$21</c:f>
              <c:strCache>
                <c:ptCount val="2"/>
                <c:pt idx="0">
                  <c:v>2025 (N=330)</c:v>
                </c:pt>
                <c:pt idx="1">
                  <c:v>2024 (N=196)</c:v>
                </c:pt>
              </c:strCache>
            </c:strRef>
          </c:cat>
          <c:val>
            <c:numRef>
              <c:f>metodika_grafy!$O$30:$P$30</c:f>
              <c:numCache>
                <c:formatCode>0%</c:formatCode>
                <c:ptCount val="2"/>
                <c:pt idx="0">
                  <c:v>2.4242424242424242E-2</c:v>
                </c:pt>
                <c:pt idx="1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96-4A8A-B7CA-D5980D0708E5}"/>
            </c:ext>
          </c:extLst>
        </c:ser>
        <c:ser>
          <c:idx val="3"/>
          <c:order val="3"/>
          <c:tx>
            <c:strRef>
              <c:f>metodika_grafy!$N$31</c:f>
              <c:strCache>
                <c:ptCount val="1"/>
                <c:pt idx="0">
                  <c:v>Rozhodně nespokojen/a</c:v>
                </c:pt>
              </c:strCache>
            </c:strRef>
          </c:tx>
          <c:spPr>
            <a:solidFill>
              <a:srgbClr val="EAE7E4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EAE7E4"/>
                  </a:solidFill>
                </a14:hiddenLine>
              </a:ext>
            </a:extLst>
          </c:spPr>
          <c:invertIfNegative val="0"/>
          <c:dLbls>
            <c:dLbl>
              <c:idx val="0"/>
              <c:layout>
                <c:manualLayout>
                  <c:x val="2.130511715104515E-2"/>
                  <c:y val="1.514921764805179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1143394407142209E-2"/>
                      <c:h val="8.808266313423342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F096-4A8A-B7CA-D5980D0708E5}"/>
                </c:ext>
              </c:extLst>
            </c:dLbl>
            <c:dLbl>
              <c:idx val="1"/>
              <c:layout>
                <c:manualLayout>
                  <c:x val="1.9666261985580139E-2"/>
                  <c:y val="6.055872336489173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096-4A8A-B7CA-D5980D0708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metodika_grafy!$O$21:$P$21</c:f>
              <c:strCache>
                <c:ptCount val="2"/>
                <c:pt idx="0">
                  <c:v>2025 (N=330)</c:v>
                </c:pt>
                <c:pt idx="1">
                  <c:v>2024 (N=196)</c:v>
                </c:pt>
              </c:strCache>
            </c:strRef>
          </c:cat>
          <c:val>
            <c:numRef>
              <c:f>metodika_grafy!$O$31:$P$31</c:f>
              <c:numCache>
                <c:formatCode>0%</c:formatCode>
                <c:ptCount val="2"/>
                <c:pt idx="0">
                  <c:v>6.0606060606060606E-3</c:v>
                </c:pt>
                <c:pt idx="1">
                  <c:v>5.1020408163265302E-3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096-4A8A-B7CA-D5980D0708E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385130767"/>
        <c:axId val="1196202063"/>
      </c:barChart>
      <c:catAx>
        <c:axId val="138513076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196202063"/>
        <c:crosses val="autoZero"/>
        <c:auto val="0"/>
        <c:lblAlgn val="ctr"/>
        <c:lblOffset val="100"/>
        <c:noMultiLvlLbl val="0"/>
      </c:catAx>
      <c:valAx>
        <c:axId val="1196202063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1385130767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0"/>
          <c:y val="0.93688088242166223"/>
          <c:w val="0.99649607603875023"/>
          <c:h val="4.49515005688705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 </a:t>
            </a:r>
            <a:r>
              <a:rPr lang="en-GB" sz="1800" b="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hodnotíte</a:t>
            </a: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b="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následující</a:t>
            </a: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b="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aspekty</a:t>
            </a: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b="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metodiky</a:t>
            </a: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GB" sz="1800" b="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dokumentů</a:t>
            </a: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1800" b="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příruček</a:t>
            </a: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OPTP</a:t>
            </a:r>
            <a:r>
              <a:rPr lang="cs-CZ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en-GB" sz="1800" b="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c:rich>
      </c:tx>
      <c:layout>
        <c:manualLayout>
          <c:xMode val="edge"/>
          <c:yMode val="edge"/>
          <c:x val="6.7883138433711262E-3"/>
          <c:y val="1.45327313002091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51324399360738626"/>
          <c:y val="8.486196768587137E-2"/>
          <c:w val="0.45042581657785824"/>
          <c:h val="0.82572698647212261"/>
        </c:manualLayout>
      </c:layout>
      <c:barChart>
        <c:barDir val="bar"/>
        <c:grouping val="stacked"/>
        <c:varyColors val="0"/>
        <c:ser>
          <c:idx val="5"/>
          <c:order val="0"/>
          <c:tx>
            <c:strRef>
              <c:f>metodika_grafy!$A$121</c:f>
              <c:strCache>
                <c:ptCount val="1"/>
                <c:pt idx="0">
                  <c:v>Velmi spokojen/a</c:v>
                </c:pt>
              </c:strCache>
            </c:strRef>
          </c:tx>
          <c:spPr>
            <a:solidFill>
              <a:srgbClr val="4F16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metodika_grafy!$B$120:$M$120</c:f>
              <c:strCache>
                <c:ptCount val="12"/>
                <c:pt idx="0">
                  <c:v>Jednoznačnost metodik (tj. metodiky neumožňují dvojí výklad) (n=305)</c:v>
                </c:pt>
                <c:pt idx="1">
                  <c:v>Přehlednost a srozumitelnost metodik a terminologie (n= 305)</c:v>
                </c:pt>
                <c:pt idx="2">
                  <c:v>Dostatečnost informací pro výkon služby/ práce  (n= 305)</c:v>
                </c:pt>
                <c:pt idx="3">
                  <c:v>Dostatečnost podpory (tj. dostatečnost podpory ze strany ŘO OPTP v případě neporozumění metodik a pravidel) (n= 301)</c:v>
                </c:pt>
                <c:pt idx="4">
                  <c:v>Rozsah metodických pokynů v  (n= 303)</c:v>
                </c:pt>
                <c:pt idx="5">
                  <c:v>Celistvost metodických pokynů (pokyny nejsou roztříštěné v různých dokumentech) (n= 304)</c:v>
                </c:pt>
                <c:pt idx="6">
                  <c:v>Struktura metodik a metodických pokynů (příručky, přílohy k příručkám, atd.) (n= 303)</c:v>
                </c:pt>
                <c:pt idx="7">
                  <c:v>Počet aktualizací metodických pokynů (n= 298)</c:v>
                </c:pt>
                <c:pt idx="8">
                  <c:v>Jednoznačnost aktualizací metodických pokynů, srozumitelnost aktuální verze metodik (n= 301)</c:v>
                </c:pt>
                <c:pt idx="9">
                  <c:v>Informace ohledně aktualizací metodický pokynů OPTP (n= 300)</c:v>
                </c:pt>
                <c:pt idx="10">
                  <c:v>Sdílení informací ze strany OPTP (n= 302)</c:v>
                </c:pt>
                <c:pt idx="11">
                  <c:v>Nastavení procesů v rámci OPTP (tj. přehlednost a srozumitelnost nastavení procesů metodického rámce OPTP) (n= 301)</c:v>
                </c:pt>
              </c:strCache>
            </c:strRef>
          </c:cat>
          <c:val>
            <c:numRef>
              <c:f>metodika_grafy!$B$121:$M$121</c:f>
              <c:numCache>
                <c:formatCode>0%</c:formatCode>
                <c:ptCount val="12"/>
                <c:pt idx="0">
                  <c:v>0.28524590163934427</c:v>
                </c:pt>
                <c:pt idx="1">
                  <c:v>0.27868852459016391</c:v>
                </c:pt>
                <c:pt idx="2">
                  <c:v>0.3737704918032787</c:v>
                </c:pt>
                <c:pt idx="3">
                  <c:v>0.57807308970099669</c:v>
                </c:pt>
                <c:pt idx="4">
                  <c:v>0.28712871287128711</c:v>
                </c:pt>
                <c:pt idx="5">
                  <c:v>0.29276315789473684</c:v>
                </c:pt>
                <c:pt idx="6">
                  <c:v>0.31683168316831684</c:v>
                </c:pt>
                <c:pt idx="7">
                  <c:v>0.2651006711409396</c:v>
                </c:pt>
                <c:pt idx="8">
                  <c:v>0.32558139534883723</c:v>
                </c:pt>
                <c:pt idx="9">
                  <c:v>0.40666666666666668</c:v>
                </c:pt>
                <c:pt idx="10">
                  <c:v>0.46357615894039733</c:v>
                </c:pt>
                <c:pt idx="11">
                  <c:v>0.37873754152823919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09-4C25-B8BD-0EF7CA79BE26}"/>
            </c:ext>
          </c:extLst>
        </c:ser>
        <c:ser>
          <c:idx val="3"/>
          <c:order val="1"/>
          <c:tx>
            <c:strRef>
              <c:f>metodika_grafy!$A$122</c:f>
              <c:strCache>
                <c:ptCount val="1"/>
                <c:pt idx="0">
                  <c:v>Spíše spokojen</c:v>
                </c:pt>
              </c:strCache>
            </c:strRef>
          </c:tx>
          <c:spPr>
            <a:solidFill>
              <a:srgbClr val="CE99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metodika_grafy!$B$120:$M$120</c:f>
              <c:strCache>
                <c:ptCount val="12"/>
                <c:pt idx="0">
                  <c:v>Jednoznačnost metodik (tj. metodiky neumožňují dvojí výklad) (n=305)</c:v>
                </c:pt>
                <c:pt idx="1">
                  <c:v>Přehlednost a srozumitelnost metodik a terminologie (n= 305)</c:v>
                </c:pt>
                <c:pt idx="2">
                  <c:v>Dostatečnost informací pro výkon služby/ práce  (n= 305)</c:v>
                </c:pt>
                <c:pt idx="3">
                  <c:v>Dostatečnost podpory (tj. dostatečnost podpory ze strany ŘO OPTP v případě neporozumění metodik a pravidel) (n= 301)</c:v>
                </c:pt>
                <c:pt idx="4">
                  <c:v>Rozsah metodických pokynů v  (n= 303)</c:v>
                </c:pt>
                <c:pt idx="5">
                  <c:v>Celistvost metodických pokynů (pokyny nejsou roztříštěné v různých dokumentech) (n= 304)</c:v>
                </c:pt>
                <c:pt idx="6">
                  <c:v>Struktura metodik a metodických pokynů (příručky, přílohy k příručkám, atd.) (n= 303)</c:v>
                </c:pt>
                <c:pt idx="7">
                  <c:v>Počet aktualizací metodických pokynů (n= 298)</c:v>
                </c:pt>
                <c:pt idx="8">
                  <c:v>Jednoznačnost aktualizací metodických pokynů, srozumitelnost aktuální verze metodik (n= 301)</c:v>
                </c:pt>
                <c:pt idx="9">
                  <c:v>Informace ohledně aktualizací metodický pokynů OPTP (n= 300)</c:v>
                </c:pt>
                <c:pt idx="10">
                  <c:v>Sdílení informací ze strany OPTP (n= 302)</c:v>
                </c:pt>
                <c:pt idx="11">
                  <c:v>Nastavení procesů v rámci OPTP (tj. přehlednost a srozumitelnost nastavení procesů metodického rámce OPTP) (n= 301)</c:v>
                </c:pt>
              </c:strCache>
            </c:strRef>
          </c:cat>
          <c:val>
            <c:numRef>
              <c:f>metodika_grafy!$B$122:$M$122</c:f>
              <c:numCache>
                <c:formatCode>0%</c:formatCode>
                <c:ptCount val="12"/>
                <c:pt idx="0">
                  <c:v>0.49508196721311476</c:v>
                </c:pt>
                <c:pt idx="1">
                  <c:v>0.4885245901639344</c:v>
                </c:pt>
                <c:pt idx="2">
                  <c:v>0.46557377049180326</c:v>
                </c:pt>
                <c:pt idx="3">
                  <c:v>0.29900332225913623</c:v>
                </c:pt>
                <c:pt idx="4">
                  <c:v>0.44554455445544555</c:v>
                </c:pt>
                <c:pt idx="5">
                  <c:v>0.44078947368421051</c:v>
                </c:pt>
                <c:pt idx="6">
                  <c:v>0.47194719471947194</c:v>
                </c:pt>
                <c:pt idx="7">
                  <c:v>0.42281879194630873</c:v>
                </c:pt>
                <c:pt idx="8">
                  <c:v>0.43521594684385384</c:v>
                </c:pt>
                <c:pt idx="9">
                  <c:v>0.36666666666666664</c:v>
                </c:pt>
                <c:pt idx="10">
                  <c:v>0.36092715231788081</c:v>
                </c:pt>
                <c:pt idx="11">
                  <c:v>0.45182724252491696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09-4C25-B8BD-0EF7CA79BE26}"/>
            </c:ext>
          </c:extLst>
        </c:ser>
        <c:ser>
          <c:idx val="4"/>
          <c:order val="2"/>
          <c:tx>
            <c:strRef>
              <c:f>metodika_grafy!$A$123</c:f>
              <c:strCache>
                <c:ptCount val="1"/>
                <c:pt idx="0">
                  <c:v>Ani nespokojen, ani spokojen</c:v>
                </c:pt>
              </c:strCache>
            </c:strRef>
          </c:tx>
          <c:spPr>
            <a:solidFill>
              <a:srgbClr val="747678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metodika_grafy!$B$120:$M$120</c:f>
              <c:strCache>
                <c:ptCount val="12"/>
                <c:pt idx="0">
                  <c:v>Jednoznačnost metodik (tj. metodiky neumožňují dvojí výklad) (n=305)</c:v>
                </c:pt>
                <c:pt idx="1">
                  <c:v>Přehlednost a srozumitelnost metodik a terminologie (n= 305)</c:v>
                </c:pt>
                <c:pt idx="2">
                  <c:v>Dostatečnost informací pro výkon služby/ práce  (n= 305)</c:v>
                </c:pt>
                <c:pt idx="3">
                  <c:v>Dostatečnost podpory (tj. dostatečnost podpory ze strany ŘO OPTP v případě neporozumění metodik a pravidel) (n= 301)</c:v>
                </c:pt>
                <c:pt idx="4">
                  <c:v>Rozsah metodických pokynů v  (n= 303)</c:v>
                </c:pt>
                <c:pt idx="5">
                  <c:v>Celistvost metodických pokynů (pokyny nejsou roztříštěné v různých dokumentech) (n= 304)</c:v>
                </c:pt>
                <c:pt idx="6">
                  <c:v>Struktura metodik a metodických pokynů (příručky, přílohy k příručkám, atd.) (n= 303)</c:v>
                </c:pt>
                <c:pt idx="7">
                  <c:v>Počet aktualizací metodických pokynů (n= 298)</c:v>
                </c:pt>
                <c:pt idx="8">
                  <c:v>Jednoznačnost aktualizací metodických pokynů, srozumitelnost aktuální verze metodik (n= 301)</c:v>
                </c:pt>
                <c:pt idx="9">
                  <c:v>Informace ohledně aktualizací metodický pokynů OPTP (n= 300)</c:v>
                </c:pt>
                <c:pt idx="10">
                  <c:v>Sdílení informací ze strany OPTP (n= 302)</c:v>
                </c:pt>
                <c:pt idx="11">
                  <c:v>Nastavení procesů v rámci OPTP (tj. přehlednost a srozumitelnost nastavení procesů metodického rámce OPTP) (n= 301)</c:v>
                </c:pt>
              </c:strCache>
            </c:strRef>
          </c:cat>
          <c:val>
            <c:numRef>
              <c:f>metodika_grafy!$B$123:$M$123</c:f>
              <c:numCache>
                <c:formatCode>0%</c:formatCode>
                <c:ptCount val="12"/>
                <c:pt idx="0">
                  <c:v>0.18360655737704917</c:v>
                </c:pt>
                <c:pt idx="1">
                  <c:v>0.2</c:v>
                </c:pt>
                <c:pt idx="2">
                  <c:v>0.12459016393442623</c:v>
                </c:pt>
                <c:pt idx="3">
                  <c:v>7.6411960132890366E-2</c:v>
                </c:pt>
                <c:pt idx="4">
                  <c:v>0.21782178217821782</c:v>
                </c:pt>
                <c:pt idx="5">
                  <c:v>0.20065789473684212</c:v>
                </c:pt>
                <c:pt idx="6">
                  <c:v>0.16831683168316833</c:v>
                </c:pt>
                <c:pt idx="7">
                  <c:v>0.25503355704697989</c:v>
                </c:pt>
                <c:pt idx="8">
                  <c:v>0.18936877076411959</c:v>
                </c:pt>
                <c:pt idx="9">
                  <c:v>0.18666666666666668</c:v>
                </c:pt>
                <c:pt idx="10">
                  <c:v>0.13245033112582782</c:v>
                </c:pt>
                <c:pt idx="11">
                  <c:v>0.13289036544850499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09-4C25-B8BD-0EF7CA79BE26}"/>
            </c:ext>
          </c:extLst>
        </c:ser>
        <c:ser>
          <c:idx val="0"/>
          <c:order val="3"/>
          <c:tx>
            <c:strRef>
              <c:f>metodika_grafy!$A$124</c:f>
              <c:strCache>
                <c:ptCount val="1"/>
                <c:pt idx="0">
                  <c:v>Spíše nespokojen/a</c:v>
                </c:pt>
              </c:strCache>
            </c:strRef>
          </c:tx>
          <c:spPr>
            <a:solidFill>
              <a:srgbClr val="00A7B5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metodika_grafy!$B$120:$M$120</c:f>
              <c:strCache>
                <c:ptCount val="12"/>
                <c:pt idx="0">
                  <c:v>Jednoznačnost metodik (tj. metodiky neumožňují dvojí výklad) (n=305)</c:v>
                </c:pt>
                <c:pt idx="1">
                  <c:v>Přehlednost a srozumitelnost metodik a terminologie (n= 305)</c:v>
                </c:pt>
                <c:pt idx="2">
                  <c:v>Dostatečnost informací pro výkon služby/ práce  (n= 305)</c:v>
                </c:pt>
                <c:pt idx="3">
                  <c:v>Dostatečnost podpory (tj. dostatečnost podpory ze strany ŘO OPTP v případě neporozumění metodik a pravidel) (n= 301)</c:v>
                </c:pt>
                <c:pt idx="4">
                  <c:v>Rozsah metodických pokynů v  (n= 303)</c:v>
                </c:pt>
                <c:pt idx="5">
                  <c:v>Celistvost metodických pokynů (pokyny nejsou roztříštěné v různých dokumentech) (n= 304)</c:v>
                </c:pt>
                <c:pt idx="6">
                  <c:v>Struktura metodik a metodických pokynů (příručky, přílohy k příručkám, atd.) (n= 303)</c:v>
                </c:pt>
                <c:pt idx="7">
                  <c:v>Počet aktualizací metodických pokynů (n= 298)</c:v>
                </c:pt>
                <c:pt idx="8">
                  <c:v>Jednoznačnost aktualizací metodických pokynů, srozumitelnost aktuální verze metodik (n= 301)</c:v>
                </c:pt>
                <c:pt idx="9">
                  <c:v>Informace ohledně aktualizací metodický pokynů OPTP (n= 300)</c:v>
                </c:pt>
                <c:pt idx="10">
                  <c:v>Sdílení informací ze strany OPTP (n= 302)</c:v>
                </c:pt>
                <c:pt idx="11">
                  <c:v>Nastavení procesů v rámci OPTP (tj. přehlednost a srozumitelnost nastavení procesů metodického rámce OPTP) (n= 301)</c:v>
                </c:pt>
              </c:strCache>
            </c:strRef>
          </c:cat>
          <c:val>
            <c:numRef>
              <c:f>metodika_grafy!$B$124:$M$124</c:f>
              <c:numCache>
                <c:formatCode>0%</c:formatCode>
                <c:ptCount val="12"/>
                <c:pt idx="0">
                  <c:v>2.6229508196721311E-2</c:v>
                </c:pt>
                <c:pt idx="1">
                  <c:v>1.6393442622950821E-2</c:v>
                </c:pt>
                <c:pt idx="2">
                  <c:v>2.6229508196721311E-2</c:v>
                </c:pt>
                <c:pt idx="3">
                  <c:v>2.6578073089700997E-2</c:v>
                </c:pt>
                <c:pt idx="4">
                  <c:v>2.9702970297029702E-2</c:v>
                </c:pt>
                <c:pt idx="5">
                  <c:v>4.6052631578947366E-2</c:v>
                </c:pt>
                <c:pt idx="6">
                  <c:v>2.6402640264026403E-2</c:v>
                </c:pt>
                <c:pt idx="7">
                  <c:v>3.0201342281879196E-2</c:v>
                </c:pt>
                <c:pt idx="8">
                  <c:v>3.3222591362126248E-2</c:v>
                </c:pt>
                <c:pt idx="9">
                  <c:v>0.02</c:v>
                </c:pt>
                <c:pt idx="10">
                  <c:v>2.3178807947019868E-2</c:v>
                </c:pt>
                <c:pt idx="11">
                  <c:v>2.3255813953488372E-2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009-4C25-B8BD-0EF7CA79BE26}"/>
            </c:ext>
          </c:extLst>
        </c:ser>
        <c:ser>
          <c:idx val="1"/>
          <c:order val="4"/>
          <c:tx>
            <c:strRef>
              <c:f>metodika_grafy!$A$125</c:f>
              <c:strCache>
                <c:ptCount val="1"/>
                <c:pt idx="0">
                  <c:v>Velmi nespokojen/a</c:v>
                </c:pt>
              </c:strCache>
            </c:strRef>
          </c:tx>
          <c:spPr>
            <a:solidFill>
              <a:srgbClr val="00A7B5"/>
            </a:solidFill>
            <a:ln>
              <a:noFill/>
            </a:ln>
            <a:effectLst/>
          </c:spPr>
          <c:invertIfNegative val="0"/>
          <c:cat>
            <c:strRef>
              <c:f>metodika_grafy!$B$120:$M$120</c:f>
              <c:strCache>
                <c:ptCount val="12"/>
                <c:pt idx="0">
                  <c:v>Jednoznačnost metodik (tj. metodiky neumožňují dvojí výklad) (n=305)</c:v>
                </c:pt>
                <c:pt idx="1">
                  <c:v>Přehlednost a srozumitelnost metodik a terminologie (n= 305)</c:v>
                </c:pt>
                <c:pt idx="2">
                  <c:v>Dostatečnost informací pro výkon služby/ práce  (n= 305)</c:v>
                </c:pt>
                <c:pt idx="3">
                  <c:v>Dostatečnost podpory (tj. dostatečnost podpory ze strany ŘO OPTP v případě neporozumění metodik a pravidel) (n= 301)</c:v>
                </c:pt>
                <c:pt idx="4">
                  <c:v>Rozsah metodických pokynů v  (n= 303)</c:v>
                </c:pt>
                <c:pt idx="5">
                  <c:v>Celistvost metodických pokynů (pokyny nejsou roztříštěné v různých dokumentech) (n= 304)</c:v>
                </c:pt>
                <c:pt idx="6">
                  <c:v>Struktura metodik a metodických pokynů (příručky, přílohy k příručkám, atd.) (n= 303)</c:v>
                </c:pt>
                <c:pt idx="7">
                  <c:v>Počet aktualizací metodických pokynů (n= 298)</c:v>
                </c:pt>
                <c:pt idx="8">
                  <c:v>Jednoznačnost aktualizací metodických pokynů, srozumitelnost aktuální verze metodik (n= 301)</c:v>
                </c:pt>
                <c:pt idx="9">
                  <c:v>Informace ohledně aktualizací metodický pokynů OPTP (n= 300)</c:v>
                </c:pt>
                <c:pt idx="10">
                  <c:v>Sdílení informací ze strany OPTP (n= 302)</c:v>
                </c:pt>
                <c:pt idx="11">
                  <c:v>Nastavení procesů v rámci OPTP (tj. přehlednost a srozumitelnost nastavení procesů metodického rámce OPTP) (n= 301)</c:v>
                </c:pt>
              </c:strCache>
            </c:strRef>
          </c:cat>
          <c:val>
            <c:numRef>
              <c:f>metodika_grafy!$B$125:$M$125</c:f>
              <c:numCache>
                <c:formatCode>0%</c:formatCode>
                <c:ptCount val="12"/>
                <c:pt idx="0">
                  <c:v>9.8360655737704927E-3</c:v>
                </c:pt>
                <c:pt idx="1">
                  <c:v>1.6393442622950821E-2</c:v>
                </c:pt>
                <c:pt idx="2">
                  <c:v>9.8360655737704927E-3</c:v>
                </c:pt>
                <c:pt idx="3">
                  <c:v>1.9933554817275746E-2</c:v>
                </c:pt>
                <c:pt idx="4">
                  <c:v>1.9801980198019802E-2</c:v>
                </c:pt>
                <c:pt idx="5">
                  <c:v>1.9736842105263157E-2</c:v>
                </c:pt>
                <c:pt idx="6">
                  <c:v>1.65016501650165E-2</c:v>
                </c:pt>
                <c:pt idx="7">
                  <c:v>2.6845637583892617E-2</c:v>
                </c:pt>
                <c:pt idx="8">
                  <c:v>1.6611295681063124E-2</c:v>
                </c:pt>
                <c:pt idx="9">
                  <c:v>0.02</c:v>
                </c:pt>
                <c:pt idx="10">
                  <c:v>1.9867549668874173E-2</c:v>
                </c:pt>
                <c:pt idx="11">
                  <c:v>1.3289036544850499E-2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009-4C25-B8BD-0EF7CA79BE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4050223"/>
        <c:axId val="1"/>
      </c:barChart>
      <c:catAx>
        <c:axId val="1614050223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1"/>
        <c:crosses val="autoZero"/>
        <c:auto val="1"/>
        <c:lblAlgn val="l"/>
        <c:lblOffset val="0"/>
        <c:noMultiLvlLbl val="0"/>
      </c:catAx>
      <c:valAx>
        <c:axId val="1"/>
        <c:scaling>
          <c:orientation val="minMax"/>
          <c:max val="1"/>
          <c:min val="0"/>
        </c:scaling>
        <c:delete val="0"/>
        <c:axPos val="b"/>
        <c:numFmt formatCode="0%" sourceLinked="0"/>
        <c:majorTickMark val="in"/>
        <c:minorTickMark val="none"/>
        <c:tickLblPos val="none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-60000000" spcFirstLastPara="1" vertOverflow="ellipsis" vert="horz" wrap="square" anchor="ctr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1614050223"/>
        <c:crosses val="autoZero"/>
        <c:crossBetween val="between"/>
        <c:majorUnit val="0.25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1.4056048269815047E-3"/>
          <c:y val="0.9507622783775096"/>
          <c:w val="0.91667963754378889"/>
          <c:h val="4.92377216224904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legend>
    <c:plotVisOnly val="1"/>
    <c:dispBlanksAs val="gap"/>
    <c:showDLblsOverMax val="1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10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1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Jak jste celkově spokojen/a se zavedením paušálů?  </a:t>
            </a:r>
            <a:endParaRPr lang="cs-CZ" sz="1800" b="0" i="1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964024877325118"/>
          <c:y val="0.11630314009661835"/>
          <c:w val="0.82814656320133895"/>
          <c:h val="0.5987805958132045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admin_grafy!$K$115</c:f>
              <c:strCache>
                <c:ptCount val="1"/>
                <c:pt idx="0">
                  <c:v>Velmi spokojen/a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admin_grafy!$L$114:$M$114</c:f>
              <c:strCache>
                <c:ptCount val="2"/>
                <c:pt idx="0">
                  <c:v>2025 (N=367)</c:v>
                </c:pt>
                <c:pt idx="1">
                  <c:v>2024 (N=202)</c:v>
                </c:pt>
              </c:strCache>
            </c:strRef>
          </c:cat>
          <c:val>
            <c:numRef>
              <c:f>admin_grafy!$L$115:$M$115</c:f>
              <c:numCache>
                <c:formatCode>0%</c:formatCode>
                <c:ptCount val="2"/>
                <c:pt idx="0">
                  <c:v>0.4877384196185286</c:v>
                </c:pt>
                <c:pt idx="1">
                  <c:v>0.38613861386138615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6F-47E7-BD04-16DDA5419599}"/>
            </c:ext>
          </c:extLst>
        </c:ser>
        <c:ser>
          <c:idx val="1"/>
          <c:order val="1"/>
          <c:tx>
            <c:strRef>
              <c:f>admin_grafy!$K$116</c:f>
              <c:strCache>
                <c:ptCount val="1"/>
                <c:pt idx="0">
                  <c:v>Spíše spokojen/a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admin_grafy!$L$114:$M$114</c:f>
              <c:strCache>
                <c:ptCount val="2"/>
                <c:pt idx="0">
                  <c:v>2025 (N=367)</c:v>
                </c:pt>
                <c:pt idx="1">
                  <c:v>2024 (N=202)</c:v>
                </c:pt>
              </c:strCache>
            </c:strRef>
          </c:cat>
          <c:val>
            <c:numRef>
              <c:f>admin_grafy!$L$116:$M$116</c:f>
              <c:numCache>
                <c:formatCode>0%</c:formatCode>
                <c:ptCount val="2"/>
                <c:pt idx="0">
                  <c:v>0.3242506811989101</c:v>
                </c:pt>
                <c:pt idx="1">
                  <c:v>0.5544554455445545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6F-47E7-BD04-16DDA5419599}"/>
            </c:ext>
          </c:extLst>
        </c:ser>
        <c:ser>
          <c:idx val="2"/>
          <c:order val="2"/>
          <c:tx>
            <c:strRef>
              <c:f>admin_grafy!$K$117</c:f>
              <c:strCache>
                <c:ptCount val="1"/>
                <c:pt idx="0">
                  <c:v>Nevím, není relevantní</c:v>
                </c:pt>
              </c:strCache>
            </c:strRef>
          </c:tx>
          <c:spPr>
            <a:solidFill>
              <a:srgbClr val="CBC4B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73-442D-B6E0-51C814D174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admin_grafy!$L$114:$M$114</c:f>
              <c:strCache>
                <c:ptCount val="2"/>
                <c:pt idx="0">
                  <c:v>2025 (N=367)</c:v>
                </c:pt>
                <c:pt idx="1">
                  <c:v>2024 (N=202)</c:v>
                </c:pt>
              </c:strCache>
            </c:strRef>
          </c:cat>
          <c:val>
            <c:numRef>
              <c:f>admin_grafy!$L$117:$M$117</c:f>
              <c:numCache>
                <c:formatCode>0%</c:formatCode>
                <c:ptCount val="2"/>
                <c:pt idx="0">
                  <c:v>0.16893732970027248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6F-47E7-BD04-16DDA5419599}"/>
            </c:ext>
          </c:extLst>
        </c:ser>
        <c:ser>
          <c:idx val="3"/>
          <c:order val="3"/>
          <c:tx>
            <c:strRef>
              <c:f>admin_grafy!$K$118</c:f>
              <c:strCache>
                <c:ptCount val="1"/>
                <c:pt idx="0">
                  <c:v>Spíše nespokojen/a</c:v>
                </c:pt>
              </c:strCache>
            </c:strRef>
          </c:tx>
          <c:spPr>
            <a:solidFill>
              <a:srgbClr val="EAE7E4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EAE7E4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admin_grafy!$L$114:$M$114</c:f>
              <c:strCache>
                <c:ptCount val="2"/>
                <c:pt idx="0">
                  <c:v>2025 (N=367)</c:v>
                </c:pt>
                <c:pt idx="1">
                  <c:v>2024 (N=202)</c:v>
                </c:pt>
              </c:strCache>
            </c:strRef>
          </c:cat>
          <c:val>
            <c:numRef>
              <c:f>admin_grafy!$L$118:$M$118</c:f>
              <c:numCache>
                <c:formatCode>0%</c:formatCode>
                <c:ptCount val="2"/>
                <c:pt idx="0">
                  <c:v>1.3623978201634877E-2</c:v>
                </c:pt>
                <c:pt idx="1">
                  <c:v>5.9405940594059403E-2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6F-47E7-BD04-16DDA5419599}"/>
            </c:ext>
          </c:extLst>
        </c:ser>
        <c:ser>
          <c:idx val="4"/>
          <c:order val="4"/>
          <c:tx>
            <c:strRef>
              <c:f>admin_grafy!$K$119</c:f>
              <c:strCache>
                <c:ptCount val="1"/>
                <c:pt idx="0">
                  <c:v>Velmi nespokojen/a</c:v>
                </c:pt>
              </c:strCache>
            </c:strRef>
          </c:tx>
          <c:spPr>
            <a:solidFill>
              <a:srgbClr val="00A7B5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00A7B5"/>
                  </a:solidFill>
                </a14:hiddenLine>
              </a:ext>
            </a:extLst>
          </c:spPr>
          <c:invertIfNegative val="0"/>
          <c:dLbls>
            <c:dLbl>
              <c:idx val="0"/>
              <c:layout>
                <c:manualLayout>
                  <c:x val="2.2946859903381644E-2"/>
                  <c:y val="2.2981436974098541E-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73-442D-B6E0-51C814D1745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73-442D-B6E0-51C814D174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admin_grafy!$L$114:$M$114</c:f>
              <c:strCache>
                <c:ptCount val="2"/>
                <c:pt idx="0">
                  <c:v>2025 (N=367)</c:v>
                </c:pt>
                <c:pt idx="1">
                  <c:v>2024 (N=202)</c:v>
                </c:pt>
              </c:strCache>
            </c:strRef>
          </c:cat>
          <c:val>
            <c:numRef>
              <c:f>admin_grafy!$L$119:$M$119</c:f>
              <c:numCache>
                <c:formatCode>0%</c:formatCode>
                <c:ptCount val="2"/>
                <c:pt idx="0">
                  <c:v>5.4495912806539508E-3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6F-47E7-BD04-16DDA541959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241440527"/>
        <c:axId val="1241441967"/>
      </c:barChart>
      <c:catAx>
        <c:axId val="124144052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241441967"/>
        <c:crosses val="autoZero"/>
        <c:auto val="0"/>
        <c:lblAlgn val="ctr"/>
        <c:lblOffset val="100"/>
        <c:noMultiLvlLbl val="0"/>
      </c:catAx>
      <c:valAx>
        <c:axId val="1241441967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1241440527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1.4454714899767964E-4"/>
          <c:y val="0.78447112129648411"/>
          <c:w val="0.99850317623340556"/>
          <c:h val="4.33289714565956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0" i="1" u="none" strike="noStrike" kern="1200" baseline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Myslíte</a:t>
            </a:r>
            <a:r>
              <a:rPr lang="en-GB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i="1" u="none" strike="noStrike" kern="1200" baseline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GB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b="0" i="1" u="none" strike="noStrike" kern="1200" baseline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že</a:t>
            </a:r>
            <a:r>
              <a:rPr lang="en-GB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i="1" u="none" strike="noStrike" kern="1200" baseline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jste</a:t>
            </a:r>
            <a:r>
              <a:rPr lang="en-GB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i="1" u="none" strike="noStrike" kern="1200" baseline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adekvátně</a:t>
            </a:r>
            <a:r>
              <a:rPr lang="en-GB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i="1" u="none" strike="noStrike" kern="1200" baseline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finančně</a:t>
            </a:r>
            <a:r>
              <a:rPr lang="en-GB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i="1" u="none" strike="noStrike" kern="1200" baseline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ohodnocen</a:t>
            </a:r>
            <a:r>
              <a:rPr lang="en-GB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/a</a:t>
            </a:r>
            <a:r>
              <a:rPr lang="cs-CZ" sz="2000" b="0" i="1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000" b="0" i="1" u="none" strike="noStrike" kern="1200" baseline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layout>
        <c:manualLayout>
          <c:xMode val="edge"/>
          <c:yMode val="edge"/>
          <c:x val="0.20872465777948282"/>
          <c:y val="2.301117745295980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0.37015378937007876"/>
          <c:y val="9.0812796461424469E-2"/>
          <c:w val="0.59771473097112859"/>
          <c:h val="0.8138821541433618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List1!$A$4</c:f>
              <c:strCache>
                <c:ptCount val="1"/>
                <c:pt idx="0">
                  <c:v>Rozhodně ano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List1!$B$3:$K$3</c:f>
              <c:strCache>
                <c:ptCount val="10"/>
                <c:pt idx="0">
                  <c:v>2025 / MAS (N=244)</c:v>
                </c:pt>
                <c:pt idx="1">
                  <c:v>2024 / MAS (N=93)</c:v>
                </c:pt>
                <c:pt idx="2">
                  <c:v>2025 /  Ministerstvo financí (N=127)</c:v>
                </c:pt>
                <c:pt idx="3">
                  <c:v>2024 /  Ministerstvo financí (N=166)</c:v>
                </c:pt>
                <c:pt idx="4">
                  <c:v>2025 /  Ministerstvo pro místní rozvoj (N=80)</c:v>
                </c:pt>
                <c:pt idx="5">
                  <c:v>2024 /  Ministerstvo pro místní rozvoj (N=102)</c:v>
                </c:pt>
                <c:pt idx="6">
                  <c:v>2025 / Nositel ITI (N=19)</c:v>
                </c:pt>
                <c:pt idx="7">
                  <c:v>2024 / Nositel ITI (N=23)</c:v>
                </c:pt>
                <c:pt idx="8">
                  <c:v>2025 /  Sekretariát Regionální stálé konference (N=13)</c:v>
                </c:pt>
                <c:pt idx="9">
                  <c:v>2024 /  Sekretariát Regionální stálé konference (N=21)</c:v>
                </c:pt>
              </c:strCache>
            </c:strRef>
          </c:cat>
          <c:val>
            <c:numRef>
              <c:f>List1!$B$4:$K$4</c:f>
              <c:numCache>
                <c:formatCode>0%</c:formatCode>
                <c:ptCount val="10"/>
                <c:pt idx="0">
                  <c:v>6.1475409836065573E-2</c:v>
                </c:pt>
                <c:pt idx="1">
                  <c:v>4.3010752688172046E-2</c:v>
                </c:pt>
                <c:pt idx="2">
                  <c:v>5.5118110236220472E-2</c:v>
                </c:pt>
                <c:pt idx="3">
                  <c:v>4.2168674698795178E-2</c:v>
                </c:pt>
                <c:pt idx="4">
                  <c:v>7.4999999999999997E-2</c:v>
                </c:pt>
                <c:pt idx="5">
                  <c:v>4.9019607843137254E-2</c:v>
                </c:pt>
                <c:pt idx="6">
                  <c:v>5.2631578947368418E-2</c:v>
                </c:pt>
                <c:pt idx="7">
                  <c:v>8.6956521739130432E-2</c:v>
                </c:pt>
                <c:pt idx="8">
                  <c:v>7.6923076923076927E-2</c:v>
                </c:pt>
                <c:pt idx="9">
                  <c:v>9.5238095238095233E-2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BD-4565-ADAD-CA9D1B117500}"/>
            </c:ext>
          </c:extLst>
        </c:ser>
        <c:ser>
          <c:idx val="1"/>
          <c:order val="1"/>
          <c:tx>
            <c:strRef>
              <c:f>List1!$A$5</c:f>
              <c:strCache>
                <c:ptCount val="1"/>
                <c:pt idx="0">
                  <c:v>Spíše ano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List1!$B$3:$K$3</c:f>
              <c:strCache>
                <c:ptCount val="10"/>
                <c:pt idx="0">
                  <c:v>2025 / MAS (N=244)</c:v>
                </c:pt>
                <c:pt idx="1">
                  <c:v>2024 / MAS (N=93)</c:v>
                </c:pt>
                <c:pt idx="2">
                  <c:v>2025 /  Ministerstvo financí (N=127)</c:v>
                </c:pt>
                <c:pt idx="3">
                  <c:v>2024 /  Ministerstvo financí (N=166)</c:v>
                </c:pt>
                <c:pt idx="4">
                  <c:v>2025 /  Ministerstvo pro místní rozvoj (N=80)</c:v>
                </c:pt>
                <c:pt idx="5">
                  <c:v>2024 /  Ministerstvo pro místní rozvoj (N=102)</c:v>
                </c:pt>
                <c:pt idx="6">
                  <c:v>2025 / Nositel ITI (N=19)</c:v>
                </c:pt>
                <c:pt idx="7">
                  <c:v>2024 / Nositel ITI (N=23)</c:v>
                </c:pt>
                <c:pt idx="8">
                  <c:v>2025 /  Sekretariát Regionální stálé konference (N=13)</c:v>
                </c:pt>
                <c:pt idx="9">
                  <c:v>2024 /  Sekretariát Regionální stálé konference (N=21)</c:v>
                </c:pt>
              </c:strCache>
            </c:strRef>
          </c:cat>
          <c:val>
            <c:numRef>
              <c:f>List1!$B$5:$K$5</c:f>
              <c:numCache>
                <c:formatCode>0%</c:formatCode>
                <c:ptCount val="10"/>
                <c:pt idx="0">
                  <c:v>0.49590163934426229</c:v>
                </c:pt>
                <c:pt idx="1">
                  <c:v>0.35483870967741937</c:v>
                </c:pt>
                <c:pt idx="2">
                  <c:v>0.42519685039370081</c:v>
                </c:pt>
                <c:pt idx="3">
                  <c:v>0.37951807228915663</c:v>
                </c:pt>
                <c:pt idx="4">
                  <c:v>0.46250000000000002</c:v>
                </c:pt>
                <c:pt idx="5">
                  <c:v>0.49019607843137253</c:v>
                </c:pt>
                <c:pt idx="6">
                  <c:v>0.57894736842105265</c:v>
                </c:pt>
                <c:pt idx="7">
                  <c:v>0.65217391304347827</c:v>
                </c:pt>
                <c:pt idx="8">
                  <c:v>0.53846153846153844</c:v>
                </c:pt>
                <c:pt idx="9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BD-4565-ADAD-CA9D1B117500}"/>
            </c:ext>
          </c:extLst>
        </c:ser>
        <c:ser>
          <c:idx val="2"/>
          <c:order val="2"/>
          <c:tx>
            <c:strRef>
              <c:f>List1!$A$6</c:f>
              <c:strCache>
                <c:ptCount val="1"/>
                <c:pt idx="0">
                  <c:v>Spíše ne</c:v>
                </c:pt>
              </c:strCache>
            </c:strRef>
          </c:tx>
          <c:spPr>
            <a:solidFill>
              <a:srgbClr val="CBC4B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List1!$B$3:$K$3</c:f>
              <c:strCache>
                <c:ptCount val="10"/>
                <c:pt idx="0">
                  <c:v>2025 / MAS (N=244)</c:v>
                </c:pt>
                <c:pt idx="1">
                  <c:v>2024 / MAS (N=93)</c:v>
                </c:pt>
                <c:pt idx="2">
                  <c:v>2025 /  Ministerstvo financí (N=127)</c:v>
                </c:pt>
                <c:pt idx="3">
                  <c:v>2024 /  Ministerstvo financí (N=166)</c:v>
                </c:pt>
                <c:pt idx="4">
                  <c:v>2025 /  Ministerstvo pro místní rozvoj (N=80)</c:v>
                </c:pt>
                <c:pt idx="5">
                  <c:v>2024 /  Ministerstvo pro místní rozvoj (N=102)</c:v>
                </c:pt>
                <c:pt idx="6">
                  <c:v>2025 / Nositel ITI (N=19)</c:v>
                </c:pt>
                <c:pt idx="7">
                  <c:v>2024 / Nositel ITI (N=23)</c:v>
                </c:pt>
                <c:pt idx="8">
                  <c:v>2025 /  Sekretariát Regionální stálé konference (N=13)</c:v>
                </c:pt>
                <c:pt idx="9">
                  <c:v>2024 /  Sekretariát Regionální stálé konference (N=21)</c:v>
                </c:pt>
              </c:strCache>
            </c:strRef>
          </c:cat>
          <c:val>
            <c:numRef>
              <c:f>List1!$B$6:$K$6</c:f>
              <c:numCache>
                <c:formatCode>0%</c:formatCode>
                <c:ptCount val="10"/>
                <c:pt idx="0">
                  <c:v>0.3401639344262295</c:v>
                </c:pt>
                <c:pt idx="1">
                  <c:v>0.4946236559139785</c:v>
                </c:pt>
                <c:pt idx="2">
                  <c:v>0.34645669291338582</c:v>
                </c:pt>
                <c:pt idx="3">
                  <c:v>0.36144578313253012</c:v>
                </c:pt>
                <c:pt idx="4">
                  <c:v>0.3</c:v>
                </c:pt>
                <c:pt idx="5">
                  <c:v>0.34313725490196079</c:v>
                </c:pt>
                <c:pt idx="6">
                  <c:v>0.31578947368421051</c:v>
                </c:pt>
                <c:pt idx="7">
                  <c:v>0.21739130434782608</c:v>
                </c:pt>
                <c:pt idx="8">
                  <c:v>0.23076923076923078</c:v>
                </c:pt>
                <c:pt idx="9">
                  <c:v>0.47619047619047616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BD-4565-ADAD-CA9D1B117500}"/>
            </c:ext>
          </c:extLst>
        </c:ser>
        <c:ser>
          <c:idx val="3"/>
          <c:order val="3"/>
          <c:tx>
            <c:strRef>
              <c:f>List1!$A$7</c:f>
              <c:strCache>
                <c:ptCount val="1"/>
                <c:pt idx="0">
                  <c:v>Rozhodně ne</c:v>
                </c:pt>
              </c:strCache>
            </c:strRef>
          </c:tx>
          <c:spPr>
            <a:solidFill>
              <a:srgbClr val="EAE7E4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EAE7E4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List1!$B$3:$K$3</c:f>
              <c:strCache>
                <c:ptCount val="10"/>
                <c:pt idx="0">
                  <c:v>2025 / MAS (N=244)</c:v>
                </c:pt>
                <c:pt idx="1">
                  <c:v>2024 / MAS (N=93)</c:v>
                </c:pt>
                <c:pt idx="2">
                  <c:v>2025 /  Ministerstvo financí (N=127)</c:v>
                </c:pt>
                <c:pt idx="3">
                  <c:v>2024 /  Ministerstvo financí (N=166)</c:v>
                </c:pt>
                <c:pt idx="4">
                  <c:v>2025 /  Ministerstvo pro místní rozvoj (N=80)</c:v>
                </c:pt>
                <c:pt idx="5">
                  <c:v>2024 /  Ministerstvo pro místní rozvoj (N=102)</c:v>
                </c:pt>
                <c:pt idx="6">
                  <c:v>2025 / Nositel ITI (N=19)</c:v>
                </c:pt>
                <c:pt idx="7">
                  <c:v>2024 / Nositel ITI (N=23)</c:v>
                </c:pt>
                <c:pt idx="8">
                  <c:v>2025 /  Sekretariát Regionální stálé konference (N=13)</c:v>
                </c:pt>
                <c:pt idx="9">
                  <c:v>2024 /  Sekretariát Regionální stálé konference (N=21)</c:v>
                </c:pt>
              </c:strCache>
            </c:strRef>
          </c:cat>
          <c:val>
            <c:numRef>
              <c:f>List1!$B$7:$K$7</c:f>
              <c:numCache>
                <c:formatCode>0%</c:formatCode>
                <c:ptCount val="10"/>
                <c:pt idx="0">
                  <c:v>0.10245901639344263</c:v>
                </c:pt>
                <c:pt idx="1">
                  <c:v>0.10752688172043011</c:v>
                </c:pt>
                <c:pt idx="2">
                  <c:v>0.17322834645669291</c:v>
                </c:pt>
                <c:pt idx="3">
                  <c:v>0.21686746987951808</c:v>
                </c:pt>
                <c:pt idx="4">
                  <c:v>0.16250000000000001</c:v>
                </c:pt>
                <c:pt idx="5">
                  <c:v>0.11764705882352941</c:v>
                </c:pt>
                <c:pt idx="6">
                  <c:v>5.2631578947368418E-2</c:v>
                </c:pt>
                <c:pt idx="7">
                  <c:v>4.3478260869565216E-2</c:v>
                </c:pt>
                <c:pt idx="8">
                  <c:v>0.15384615384615385</c:v>
                </c:pt>
                <c:pt idx="9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BD-4565-ADAD-CA9D1B11750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558190607"/>
        <c:axId val="1558187727"/>
      </c:barChart>
      <c:catAx>
        <c:axId val="1558190607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558187727"/>
        <c:crosses val="autoZero"/>
        <c:auto val="0"/>
        <c:lblAlgn val="ctr"/>
        <c:lblOffset val="100"/>
        <c:noMultiLvlLbl val="0"/>
      </c:catAx>
      <c:valAx>
        <c:axId val="1558187727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1558190607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0.20764394685039375"/>
          <c:y val="0.94420984796630913"/>
          <c:w val="0.67012877296587925"/>
          <c:h val="3.97320359836670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[megasoubor_OPTP_2025_grafy_final_1.xlsx]mzdy_grafy!PivotTable105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jsou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Vás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nefinanční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pozitiva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Vaší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práce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 (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označte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libovolný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počet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možností</a:t>
            </a:r>
            <a:r>
              <a:rPr lang="en-GB" sz="1800" i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c:rich>
      </c:tx>
      <c:layout>
        <c:manualLayout>
          <c:xMode val="edge"/>
          <c:yMode val="edge"/>
          <c:x val="0.15556873514681904"/>
          <c:y val="1.57099352602091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cs-CZ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34420728665898831"/>
          <c:y val="0.16811636045494313"/>
          <c:w val="0.51248063571734204"/>
          <c:h val="0.8091339064034567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mzdy_grafy!$B$98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mzdy_grafy!$A$99:$A$106</c:f>
              <c:strCache>
                <c:ptCount val="7"/>
                <c:pt idx="0">
                  <c:v>Dobré vztahy na pracovišti</c:v>
                </c:pt>
                <c:pt idx="1">
                  <c:v>Flexibilita práce</c:v>
                </c:pt>
                <c:pt idx="2">
                  <c:v>Smysluplnost práce</c:v>
                </c:pt>
                <c:pt idx="3">
                  <c:v>Možnost dobře sladit práci a rodinný život</c:v>
                </c:pt>
                <c:pt idx="4">
                  <c:v>Pozitivní zpětná vazba</c:v>
                </c:pt>
                <c:pt idx="5">
                  <c:v>Vzdělávání</c:v>
                </c:pt>
                <c:pt idx="6">
                  <c:v>Benefity</c:v>
                </c:pt>
              </c:strCache>
            </c:strRef>
          </c:cat>
          <c:val>
            <c:numRef>
              <c:f>mzdy_grafy!$B$99:$B$106</c:f>
              <c:numCache>
                <c:formatCode>General</c:formatCode>
                <c:ptCount val="7"/>
                <c:pt idx="0">
                  <c:v>371</c:v>
                </c:pt>
                <c:pt idx="1">
                  <c:v>340</c:v>
                </c:pt>
                <c:pt idx="2">
                  <c:v>301</c:v>
                </c:pt>
                <c:pt idx="3">
                  <c:v>283</c:v>
                </c:pt>
                <c:pt idx="4">
                  <c:v>205</c:v>
                </c:pt>
                <c:pt idx="5">
                  <c:v>159</c:v>
                </c:pt>
                <c:pt idx="6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18-4A92-A4DF-5B2E93608FC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14050223"/>
        <c:axId val="1"/>
      </c:barChart>
      <c:catAx>
        <c:axId val="1614050223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0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1"/>
        <c:crosses val="autoZero"/>
        <c:auto val="1"/>
        <c:lblAlgn val="ctr"/>
        <c:lblOffset val="0"/>
        <c:noMultiLvlLbl val="0"/>
      </c:catAx>
      <c:valAx>
        <c:axId val="1"/>
        <c:scaling>
          <c:orientation val="minMax"/>
          <c:max val="380"/>
          <c:min val="0"/>
        </c:scaling>
        <c:delete val="1"/>
        <c:axPos val="b"/>
        <c:numFmt formatCode="General" sourceLinked="0"/>
        <c:majorTickMark val="in"/>
        <c:minorTickMark val="none"/>
        <c:tickLblPos val="nextTo"/>
        <c:crossAx val="1614050223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1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4">
    <c:autoUpdate val="0"/>
  </c:externalData>
  <c:userShapes r:id="rId5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0" i="1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jaké míry jste celkově spokojen/a s monitorovacím systémem MS2021+?</a:t>
            </a:r>
          </a:p>
        </c:rich>
      </c:tx>
      <c:layout>
        <c:manualLayout>
          <c:xMode val="edge"/>
          <c:yMode val="edge"/>
          <c:x val="0.1910182444794543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289820017526449"/>
          <c:y val="0.11648180179744294"/>
          <c:w val="0.83889992292055882"/>
          <c:h val="0.7123530858522935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List4!$B$7</c:f>
              <c:strCache>
                <c:ptCount val="1"/>
                <c:pt idx="0">
                  <c:v>Rozhodně spokojen/a</c:v>
                </c:pt>
              </c:strCache>
            </c:strRef>
          </c:tx>
          <c:spPr>
            <a:solidFill>
              <a:srgbClr val="4F2D7F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4F2D7F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List4!$A$8:$A$9</c:f>
              <c:strCache>
                <c:ptCount val="2"/>
                <c:pt idx="0">
                  <c:v>2024 (N=243)</c:v>
                </c:pt>
                <c:pt idx="1">
                  <c:v>2025 (N=193)</c:v>
                </c:pt>
              </c:strCache>
            </c:strRef>
          </c:cat>
          <c:val>
            <c:numRef>
              <c:f>List4!$B$8:$B$9</c:f>
              <c:numCache>
                <c:formatCode>0%</c:formatCode>
                <c:ptCount val="2"/>
                <c:pt idx="0">
                  <c:v>6.9958847736625515E-2</c:v>
                </c:pt>
                <c:pt idx="1">
                  <c:v>0.11398963730569948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E4-4DA6-BA83-E1506A765729}"/>
            </c:ext>
          </c:extLst>
        </c:ser>
        <c:ser>
          <c:idx val="1"/>
          <c:order val="1"/>
          <c:tx>
            <c:strRef>
              <c:f>List4!$C$7</c:f>
              <c:strCache>
                <c:ptCount val="1"/>
                <c:pt idx="0">
                  <c:v>Spíše spokojen/a</c:v>
                </c:pt>
              </c:strCache>
            </c:strRef>
          </c:tx>
          <c:spPr>
            <a:solidFill>
              <a:srgbClr val="B9ABC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B9ABC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List4!$A$8:$A$9</c:f>
              <c:strCache>
                <c:ptCount val="2"/>
                <c:pt idx="0">
                  <c:v>2024 (N=243)</c:v>
                </c:pt>
                <c:pt idx="1">
                  <c:v>2025 (N=193)</c:v>
                </c:pt>
              </c:strCache>
            </c:strRef>
          </c:cat>
          <c:val>
            <c:numRef>
              <c:f>List4!$C$8:$C$9</c:f>
              <c:numCache>
                <c:formatCode>0%</c:formatCode>
                <c:ptCount val="2"/>
                <c:pt idx="0">
                  <c:v>0.67078189300411528</c:v>
                </c:pt>
                <c:pt idx="1">
                  <c:v>0.72020725388601037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E4-4DA6-BA83-E1506A765729}"/>
            </c:ext>
          </c:extLst>
        </c:ser>
        <c:ser>
          <c:idx val="2"/>
          <c:order val="2"/>
          <c:tx>
            <c:strRef>
              <c:f>List4!$D$7</c:f>
              <c:strCache>
                <c:ptCount val="1"/>
                <c:pt idx="0">
                  <c:v>Spíše nespokojen/a</c:v>
                </c:pt>
              </c:strCache>
            </c:strRef>
          </c:tx>
          <c:spPr>
            <a:solidFill>
              <a:srgbClr val="CBC4BC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CBC4BC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List4!$A$8:$A$9</c:f>
              <c:strCache>
                <c:ptCount val="2"/>
                <c:pt idx="0">
                  <c:v>2024 (N=243)</c:v>
                </c:pt>
                <c:pt idx="1">
                  <c:v>2025 (N=193)</c:v>
                </c:pt>
              </c:strCache>
            </c:strRef>
          </c:cat>
          <c:val>
            <c:numRef>
              <c:f>List4!$D$8:$D$9</c:f>
              <c:numCache>
                <c:formatCode>0%</c:formatCode>
                <c:ptCount val="2"/>
                <c:pt idx="0">
                  <c:v>0.20987654320987653</c:v>
                </c:pt>
                <c:pt idx="1">
                  <c:v>0.15025906735751296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E4-4DA6-BA83-E1506A765729}"/>
            </c:ext>
          </c:extLst>
        </c:ser>
        <c:ser>
          <c:idx val="3"/>
          <c:order val="3"/>
          <c:tx>
            <c:strRef>
              <c:f>List4!$E$7</c:f>
              <c:strCache>
                <c:ptCount val="1"/>
                <c:pt idx="0">
                  <c:v>Rozhodně nespokojen/a</c:v>
                </c:pt>
              </c:strCache>
            </c:strRef>
          </c:tx>
          <c:spPr>
            <a:solidFill>
              <a:srgbClr val="EAE7E4"/>
            </a:solidFill>
            <a:ln w="0">
              <a:noFill/>
            </a:ln>
            <a:effectLst/>
            <a:extLst>
              <a:ext uri="{91240B29-F687-4F45-9708-019B960494DF}">
                <a14:hiddenLine xmlns:a14="http://schemas.microsoft.com/office/drawing/2010/main" w="0">
                  <a:solidFill>
                    <a:srgbClr val="EAE7E4"/>
                  </a:solidFill>
                </a14:hiddenLine>
              </a:ext>
            </a:ex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List4!$A$8:$A$9</c:f>
              <c:strCache>
                <c:ptCount val="2"/>
                <c:pt idx="0">
                  <c:v>2024 (N=243)</c:v>
                </c:pt>
                <c:pt idx="1">
                  <c:v>2025 (N=193)</c:v>
                </c:pt>
              </c:strCache>
            </c:strRef>
          </c:cat>
          <c:val>
            <c:numRef>
              <c:f>List4!$E$8:$E$9</c:f>
              <c:numCache>
                <c:formatCode>0%</c:formatCode>
                <c:ptCount val="2"/>
                <c:pt idx="0">
                  <c:v>4.9382716049382713E-2</c:v>
                </c:pt>
                <c:pt idx="1">
                  <c:v>1.5544041450777202E-2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E4-4DA6-BA83-E1506A76572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578478143"/>
        <c:axId val="1578477663"/>
        <c:extLst>
          <c:ext xmlns:c15="http://schemas.microsoft.com/office/drawing/2012/chart" uri="{02D57815-91ED-43cb-92C2-25804820EDAC}">
            <c15:filteredBa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List4!$F$7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List4!$A$8:$A$9</c15:sqref>
                        </c15:formulaRef>
                      </c:ext>
                    </c:extLst>
                    <c:strCache>
                      <c:ptCount val="2"/>
                      <c:pt idx="0">
                        <c:v>2024 (N=243)</c:v>
                      </c:pt>
                      <c:pt idx="1">
                        <c:v>2025 (N=193)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List4!$F$8:$F$9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0EE4-4DA6-BA83-E1506A765729}"/>
                  </c:ext>
                </c:extLst>
              </c15:ser>
            </c15:filteredBarSeries>
          </c:ext>
        </c:extLst>
      </c:barChart>
      <c:catAx>
        <c:axId val="157847814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578477663"/>
        <c:crosses val="autoZero"/>
        <c:auto val="0"/>
        <c:lblAlgn val="ctr"/>
        <c:lblOffset val="100"/>
        <c:noMultiLvlLbl val="0"/>
      </c:catAx>
      <c:valAx>
        <c:axId val="1578477663"/>
        <c:scaling>
          <c:orientation val="minMax"/>
        </c:scaling>
        <c:delete val="1"/>
        <c:axPos val="t"/>
        <c:numFmt formatCode="0%" sourceLinked="0"/>
        <c:majorTickMark val="none"/>
        <c:minorTickMark val="none"/>
        <c:tickLblPos val="high"/>
        <c:crossAx val="1578478143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0000"/>
              </a:solidFill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6.8912449978608611E-3"/>
          <c:y val="0.89325858099581079"/>
          <c:w val="0.96276390255012911"/>
          <c:h val="7.60179663654800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FFFFFF"/>
          </a:solidFill>
          <a:round/>
        </a14:hiddenLine>
      </a:ext>
    </a:extLst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0.85556</cdr:x>
      <cdr:y>0.02778</cdr:y>
    </cdr:from>
    <cdr:to>
      <cdr:x>1</cdr:x>
      <cdr:y>0.12586</cdr:y>
    </cdr:to>
    <cdr:sp macro="" textlink="">
      <cdr:nvSpPr>
        <cdr:cNvPr id="3" name="TextovéPole 1">
          <a:extLst xmlns:a="http://schemas.openxmlformats.org/drawingml/2006/main">
            <a:ext uri="{FF2B5EF4-FFF2-40B4-BE49-F238E27FC236}">
              <a16:creationId xmlns:a16="http://schemas.microsoft.com/office/drawing/2014/main" id="{877DC3EF-5B5A-0128-A075-2817E38ED950}"/>
            </a:ext>
          </a:extLst>
        </cdr:cNvPr>
        <cdr:cNvSpPr txBox="1"/>
      </cdr:nvSpPr>
      <cdr:spPr>
        <a:xfrm xmlns:a="http://schemas.openxmlformats.org/drawingml/2006/main">
          <a:off x="3911600" y="76200"/>
          <a:ext cx="660400" cy="269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1100" kern="1200">
              <a:solidFill>
                <a:schemeClr val="tx2"/>
              </a:solidFill>
            </a:rPr>
            <a:t>N= 100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0.84095</cdr:x>
      <cdr:y>0.18699</cdr:y>
    </cdr:from>
    <cdr:to>
      <cdr:x>1</cdr:x>
      <cdr:y>0.28552</cdr:y>
    </cdr:to>
    <cdr:sp macro="" textlink="">
      <cdr:nvSpPr>
        <cdr:cNvPr id="2" name="Textové pole 1"/>
        <cdr:cNvSpPr txBox="1"/>
      </cdr:nvSpPr>
      <cdr:spPr>
        <a:xfrm xmlns:a="http://schemas.openxmlformats.org/drawingml/2006/main">
          <a:off x="3847061" y="466392"/>
          <a:ext cx="727600" cy="24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 = 55</a:t>
          </a:r>
        </a:p>
        <a:p xmlns:a="http://schemas.openxmlformats.org/drawingml/2006/main">
          <a:endParaRPr lang="cs-CZ" sz="11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0.83291</cdr:x>
      <cdr:y>0.13551</cdr:y>
    </cdr:from>
    <cdr:to>
      <cdr:x>0.9874</cdr:x>
      <cdr:y>0.28316</cdr:y>
    </cdr:to>
    <cdr:sp macro="" textlink="">
      <cdr:nvSpPr>
        <cdr:cNvPr id="3" name="Textové pole 1"/>
        <cdr:cNvSpPr txBox="1"/>
      </cdr:nvSpPr>
      <cdr:spPr>
        <a:xfrm xmlns:a="http://schemas.openxmlformats.org/drawingml/2006/main">
          <a:off x="4381041" y="634365"/>
          <a:ext cx="812624" cy="6911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1400" kern="1200" dirty="0">
              <a:solidFill>
                <a:schemeClr val="tx2"/>
              </a:solidFill>
            </a:rPr>
            <a:t>N= 483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4C239-751C-47C6-B9EA-AF6B639E4C87}" type="datetimeFigureOut">
              <a:rPr lang="cs-CZ" smtClean="0"/>
              <a:t>25.11.2025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3982E-A70A-409E-84A8-1DC71A3FE2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933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7714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249738" y="514350"/>
            <a:ext cx="2608262" cy="146685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914400" y="2081349"/>
            <a:ext cx="7802880" cy="443256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cs-CZ" sz="115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115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27415-ECEE-3FCA-B675-FA9A9217D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CBD9828-A969-D088-5D55-746430F33A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49738" y="514350"/>
            <a:ext cx="2608262" cy="1466850"/>
          </a:xfrm>
        </p:spPr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AB9FF612-2C82-17E4-58FB-B4996BDF3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081349"/>
            <a:ext cx="7802880" cy="443256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cs-CZ" sz="115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C2A6C63-3A25-28F0-3918-70BC0C1C87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0359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2580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67139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7766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5571E-8C3D-F9DE-C6C8-13D9F4BFE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0B8E28B2-1FDE-474D-EF16-4831605C00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97D33E88-990F-A51C-332E-69A0FEC50E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>
              <a:ea typeface="Calibri"/>
              <a:cs typeface="Calibri"/>
            </a:endParaRPr>
          </a:p>
          <a:p>
            <a:endParaRPr lang="cs-CZ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95E07E9-1DD4-BCC7-ABB2-1EC276F29E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3171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81497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B7B57-6B0A-8B78-E260-45CD776B8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5C781E8F-152D-DAFF-E24A-E771ACE2D8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0CD7A23-9BCC-146B-516E-E179074397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7408C56-52B9-3E10-E136-8FD4B3FF6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30830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C9EB9-8100-5AE4-B3EF-1D6447F11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670FD2D-0A5B-6857-E4BB-AAF4F831E5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64820629-D3DE-F135-65FA-A9B422A258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A7524B1-A82B-1FA5-9680-C0F61ADE21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08464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197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5104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F8E4E-41B3-3264-5DC3-225387578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B5941713-CAD5-990D-A6FB-6D40FE4F39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067C0047-2CE7-28CE-DC52-6FD3AFF743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7FE90DC-CF86-8F14-022D-2995037091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808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77958-CA11-603F-BB4E-F5B835D2F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C636D18-062B-943A-90E0-D283DF205A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96345AC1-F032-557A-BDD5-6211812674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2F517CB-079C-AC77-2005-A365865CD8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94646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A0A67-EFF7-AF90-15F6-4FBA460E8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F4320126-47E9-0F92-900D-EA25FE5EAF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2F3E321B-1DBC-1A31-6AF7-8C2E57C26B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A7E7C5D-54A1-BDC1-0927-05465C2A55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90438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7CE551-12AC-54BD-2E88-ED3CE151A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A901CF3-7488-5BCB-4D7D-73A0DF49AC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99ACD5F4-A92E-84DD-04B3-E6898B8EE8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38699E4-994A-78EB-E0DA-F011D41F45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0104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66BEB-2075-FD9D-6C52-5EDBEBD2C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58FD27D7-5C7B-7CBA-260D-5957A0C82C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E47E651-CE32-F65C-465D-014F3DE4F5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963949A-DF87-691D-44DD-393A014BFC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9716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E27408-1EA6-FE72-D981-4AC0CE422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AB9A4788-00EB-1DB5-9852-51B370EEAF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F2CCE46B-246C-1CC9-13D7-8DFAB8B8A5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FE1CC0-473A-91FB-C5AF-35363CDF33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12362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E66E9-158B-A4F3-EE59-ED4E81A62D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C87F2C37-0F47-488F-3013-3C116E1E15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44ADC62-D1E5-218F-D06A-C908042A92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1BB3F25-7E9B-556A-3C97-601FBFC256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9968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78238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4B3E0-BA48-039B-E7A8-8BC76CD9C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55834AA8-2966-8E6D-DDBC-FCB5747B51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ABF2498-2114-8771-824C-F0A05DA98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1051E8A-3FE8-7D00-D81E-833B0308D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20019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838DF-E8C5-0248-1F33-792B3EFD1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A31F27B-D28B-1489-B8BF-8FDE7C3969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E05CB602-6051-ACD6-E91E-2BE5FEFFF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CDC70C1-93EF-8BEC-86CD-0B353947D0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172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54674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F5A09-CF91-AFCD-8460-C6D215675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1299EAA-C031-3F5F-426F-5062687D68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5E7A8AAD-8A1E-44A2-C2EB-E5091FD7B3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B918F2F-EB1F-3BFD-AACE-6532C0AC71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66331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8E9BD-25A8-190E-D7A7-A555F6092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BD595634-99AD-72BB-AC71-E550A369B9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2DBB436-7548-7918-8F43-44CA064DA7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2C53D95-6274-EFB5-D881-2C32076BB6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82713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C833C-BFFE-CBDF-3336-56DF2D65C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6850D64-AA0B-A8AF-1D6C-4D1ED998A1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95408A61-7104-1794-C5E4-5686E5643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D2AC960-F753-5756-46D3-B9AC156A4C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9159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BBAF0-245A-D661-9971-F9EF3072C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BF207F6D-88A2-BB79-E72A-6726CD820F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78689BC5-717F-C226-DF45-8E5B1B270C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6A6F945-A857-0749-E4E9-DC12CB9E09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19801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671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961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0443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1779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4128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10C6E-6FC6-5DAB-B6A0-CC4DD9928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3902A55C-908C-AA55-3DDD-B3C881F0F2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F6BF7568-E3F9-A8BD-7241-040BC9023C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293351A-6737-6506-C58E-9F8D21EF0B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3134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188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46B4BD4A-BDCF-4AC4-96B1-505CC517CF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FFA2-FF94-4F56-A464-EB6A541FD353}" type="datetime1">
              <a:rPr lang="cs-CZ" smtClean="0"/>
              <a:t>25.11.2025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3233D7D7-D2BE-48B9-83C4-2EF24FCA70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4" t="9461" r="1830" b="69891"/>
          <a:stretch>
            <a:fillRect/>
          </a:stretch>
        </p:blipFill>
        <p:spPr>
          <a:xfrm>
            <a:off x="9392761" y="970291"/>
            <a:ext cx="2447645" cy="5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205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8D2C9-CE15-4FB5-B2C5-AD059ABD747B}" type="datetime1">
              <a:rPr lang="cs-CZ" smtClean="0"/>
              <a:t>25.11.2025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685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DE4B-7D99-4E70-8D94-895E81885E28}" type="datetime1">
              <a:rPr lang="cs-CZ" smtClean="0"/>
              <a:t>25.11.2025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2165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73584811-5E93-4281-BC86-B7D04573D8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2118B2F2-866C-41AB-81BF-E8B94B878D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4" t="9461" r="1830" b="69891"/>
          <a:stretch>
            <a:fillRect/>
          </a:stretch>
        </p:blipFill>
        <p:spPr>
          <a:xfrm>
            <a:off x="9392761" y="970291"/>
            <a:ext cx="2447645" cy="5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3935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27E83031-19AA-425D-A7F1-D689E0C1FA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E711A-DC11-4E1A-B7A9-0F51FBAB7632}" type="datetime1">
              <a:rPr lang="cs-CZ" smtClean="0"/>
              <a:t>25.11.2025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2A636092-5058-445E-A3FC-0E8FEDD89D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4" t="9461" r="1830" b="69891"/>
          <a:stretch>
            <a:fillRect/>
          </a:stretch>
        </p:blipFill>
        <p:spPr>
          <a:xfrm>
            <a:off x="9392761" y="970291"/>
            <a:ext cx="2447645" cy="5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939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8E0CC8C2-7348-480A-86E5-425D3850E6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CEF1-1A00-4807-9510-836CA19B9C74}" type="datetime1">
              <a:rPr lang="cs-CZ" smtClean="0"/>
              <a:t>25.11.2025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243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91B899A5-4237-4651-869D-BB2C61323A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6B02-1A73-49A2-AF7C-87A557F183D1}" type="datetime1">
              <a:rPr lang="cs-CZ" smtClean="0"/>
              <a:t>25.11.2025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098DFE9D-03E9-4076-A5F0-926D3B106C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4" t="9461" r="1830" b="69891"/>
          <a:stretch>
            <a:fillRect/>
          </a:stretch>
        </p:blipFill>
        <p:spPr>
          <a:xfrm>
            <a:off x="9392761" y="970291"/>
            <a:ext cx="2447645" cy="5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634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0D2A-4FE6-4B48-83D0-9119013E84DC}" type="datetime1">
              <a:rPr lang="cs-CZ" smtClean="0"/>
              <a:t>25.11.2025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27244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85BCC-D7E3-4176-B5A4-043026B7FDD5}" type="datetime1">
              <a:rPr lang="cs-CZ" smtClean="0"/>
              <a:t>25.11.2025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1478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6D95-FEC0-422B-82E5-A76B9D6DF315}" type="datetime1">
              <a:rPr lang="cs-CZ" smtClean="0"/>
              <a:t>25.11.2025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32006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7309-DD3A-43E9-96C1-EA46CA4CD1FB}" type="datetime1">
              <a:rPr lang="cs-CZ" smtClean="0"/>
              <a:t>25.11.2025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81700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338C8-4CD8-498B-84CF-B33E74ABC4D6}" type="datetime1">
              <a:rPr lang="cs-CZ" smtClean="0"/>
              <a:t>25.11.2025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0B133-4A0D-4910-9766-EFB28F9816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7993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radim.gill@navigae.cz" TargetMode="External"/><Relationship Id="rId4" Type="http://schemas.openxmlformats.org/officeDocument/2006/relationships/hyperlink" Target="mailto:malac@navigae.cz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1189" y="1318552"/>
            <a:ext cx="10669621" cy="3334104"/>
          </a:xfrm>
        </p:spPr>
        <p:txBody>
          <a:bodyPr>
            <a:normAutofit/>
          </a:bodyPr>
          <a:lstStyle/>
          <a:p>
            <a:pPr algn="l"/>
            <a:r>
              <a:rPr lang="cs-CZ" sz="5200" b="1">
                <a:latin typeface="Arial" panose="020B0604020202020204" pitchFamily="34" charset="0"/>
                <a:cs typeface="Arial" panose="020B0604020202020204" pitchFamily="34" charset="0"/>
              </a:rPr>
              <a:t>Průběžná evaluace naplňování cílů OPTP pro období 2021-2027</a:t>
            </a:r>
            <a:br>
              <a:rPr lang="cs-CZ" sz="52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5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1189" y="4125630"/>
            <a:ext cx="7612465" cy="159182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l"/>
            <a:r>
              <a:rPr lang="cs-CZ" sz="2800">
                <a:latin typeface="Arial"/>
                <a:cs typeface="Arial"/>
              </a:rPr>
              <a:t>Průběžná zpráva za rok 2025</a:t>
            </a:r>
            <a:endParaRPr lang="cs-CZ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200">
                <a:latin typeface="Arial"/>
                <a:cs typeface="Arial"/>
              </a:rPr>
              <a:t>27. listopadu 2025</a:t>
            </a:r>
            <a:endParaRPr lang="cs-CZ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31" y="396649"/>
            <a:ext cx="2561679" cy="605300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5" t="13927" b="12671"/>
          <a:stretch>
            <a:fillRect/>
          </a:stretch>
        </p:blipFill>
        <p:spPr bwMode="auto">
          <a:xfrm>
            <a:off x="3887010" y="396649"/>
            <a:ext cx="2286000" cy="61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8150FD91-696C-4682-8608-2709DE3E21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1" b="3349"/>
          <a:stretch/>
        </p:blipFill>
        <p:spPr>
          <a:xfrm>
            <a:off x="9412689" y="5431551"/>
            <a:ext cx="1976903" cy="727421"/>
          </a:xfrm>
          <a:prstGeom prst="rect">
            <a:avLst/>
          </a:prstGeo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3F1EBEA-EA06-8BDA-C9FE-4D1BDA9B7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C770E-9E6E-D924-B677-316930D28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879557-BD6C-944D-62FC-F6C7DD3A1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Procesy a metodický rámec (I)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C8EAD9-6344-9AB3-CC0A-27854AA7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2105025"/>
            <a:ext cx="3634933" cy="41942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/>
              <a:t>S metodickou podporou i komunikací s pracovníky ŘO vyjadřují příjemci podpory z OPTP </a:t>
            </a:r>
            <a:r>
              <a:rPr lang="cs-CZ" b="1"/>
              <a:t>vysokou míru spokojenosti</a:t>
            </a:r>
            <a:r>
              <a:rPr lang="cs-CZ"/>
              <a:t>. </a:t>
            </a:r>
          </a:p>
          <a:p>
            <a:pPr marL="0" indent="0">
              <a:buNone/>
            </a:pPr>
            <a:r>
              <a:rPr lang="cs-CZ"/>
              <a:t>Celkově se spokojenost meziročně dokonce mírně zvýšila.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21AD6EB-A0F2-A046-BD4F-D93974AF29EB}"/>
              </a:ext>
            </a:extLst>
          </p:cNvPr>
          <p:cNvSpPr txBox="1"/>
          <p:nvPr/>
        </p:nvSpPr>
        <p:spPr>
          <a:xfrm>
            <a:off x="647699" y="1342846"/>
            <a:ext cx="981347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1800" b="1">
                <a:solidFill>
                  <a:srgbClr val="E92841"/>
                </a:solidFill>
                <a:effectLst/>
                <a:latin typeface="Arial"/>
                <a:ea typeface="MS Mincho"/>
                <a:cs typeface="Times New Roman"/>
              </a:rPr>
              <a:t>Metodická podpora i komunikace s pracovníky ŘO je na dobré úrovni. </a:t>
            </a:r>
          </a:p>
          <a:p>
            <a:r>
              <a:rPr lang="cs-CZ" sz="1800" b="1">
                <a:solidFill>
                  <a:srgbClr val="E92841"/>
                </a:solidFill>
                <a:effectLst/>
                <a:latin typeface="Arial"/>
                <a:ea typeface="MS Mincho"/>
                <a:cs typeface="Times New Roman"/>
              </a:rPr>
              <a:t>Větší pozornost lze věnovat zpřehlednění a komunikaci změn v metodickém </a:t>
            </a:r>
            <a:r>
              <a:rPr lang="cs-CZ" sz="1800" b="1">
                <a:solidFill>
                  <a:srgbClr val="FF0000"/>
                </a:solidFill>
                <a:effectLst/>
                <a:latin typeface="Arial"/>
                <a:ea typeface="MS Mincho"/>
                <a:cs typeface="Times New Roman"/>
              </a:rPr>
              <a:t>prostředí</a:t>
            </a:r>
            <a:r>
              <a:rPr lang="cs-CZ" b="1">
                <a:solidFill>
                  <a:srgbClr val="FF0000"/>
                </a:solidFill>
                <a:latin typeface="Arial"/>
                <a:ea typeface="MS Mincho"/>
                <a:cs typeface="Times New Roman"/>
              </a:rPr>
              <a:t>.</a:t>
            </a:r>
            <a:endParaRPr lang="cs-CZ" sz="1800" b="1">
              <a:solidFill>
                <a:srgbClr val="FF0000"/>
              </a:solidFill>
              <a:effectLst/>
              <a:latin typeface="Arial"/>
              <a:ea typeface="MS Mincho"/>
              <a:cs typeface="Times New Roman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885FD53-B52F-DDFB-1F81-6D0DD3E7B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10</a:t>
            </a:fld>
            <a:endParaRPr lang="cs-CZ"/>
          </a:p>
        </p:txBody>
      </p:sp>
      <p:graphicFrame>
        <p:nvGraphicFramePr>
          <p:cNvPr id="8" name="xlBarClustered~A4 Half width half height~default">
            <a:extLst>
              <a:ext uri="{FF2B5EF4-FFF2-40B4-BE49-F238E27FC236}">
                <a16:creationId xmlns:a16="http://schemas.microsoft.com/office/drawing/2014/main" id="{3287E50B-9073-0C7B-2B37-B3A824B768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8076191"/>
              </p:ext>
            </p:extLst>
          </p:nvPr>
        </p:nvGraphicFramePr>
        <p:xfrm>
          <a:off x="4132163" y="2105025"/>
          <a:ext cx="7749312" cy="419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2902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DE456-236B-709A-F080-1E97C86B9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4BE787-B458-5D75-C98A-FC66C546B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Procesy a metodický rámec (II)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B576487-80FC-03EC-4C65-D5D3EDF32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5" y="1578430"/>
            <a:ext cx="11371308" cy="506185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cs-CZ"/>
              <a:t>Samotné postupy pro příjemce podpory v OPTP jsou spíše </a:t>
            </a:r>
            <a:r>
              <a:rPr lang="cs-CZ" b="1"/>
              <a:t>méně časově náročné,</a:t>
            </a:r>
            <a:r>
              <a:rPr lang="cs-CZ"/>
              <a:t> než je tomu v případě jiných operačních programů a požadavky řídicí dokumentace tak </a:t>
            </a:r>
            <a:r>
              <a:rPr lang="cs-CZ" b="1"/>
              <a:t>nepředstavují nepřiměřenou administrativní zátěž</a:t>
            </a:r>
            <a:r>
              <a:rPr lang="cs-CZ"/>
              <a:t>. </a:t>
            </a:r>
          </a:p>
          <a:p>
            <a:r>
              <a:rPr lang="cs-CZ"/>
              <a:t>Mezi výhrady k oblasti metodického prostředí patří:</a:t>
            </a:r>
          </a:p>
          <a:p>
            <a:pPr lvl="1"/>
            <a:r>
              <a:rPr lang="cs-CZ"/>
              <a:t>roztříštěnost a nepřehlednost dokumentace (9 respondentů),</a:t>
            </a:r>
          </a:p>
          <a:p>
            <a:pPr lvl="1"/>
            <a:r>
              <a:rPr lang="cs-CZ"/>
              <a:t>nadměrné a nedostatečně přehledné aktualizace (8 respondentů),</a:t>
            </a:r>
          </a:p>
          <a:p>
            <a:pPr lvl="1"/>
            <a:r>
              <a:rPr lang="cs-CZ"/>
              <a:t>nejasnosti ve výkladu a odborné formulace (8 respondentů).</a:t>
            </a:r>
          </a:p>
          <a:p>
            <a:pPr marL="457200" lvl="1" indent="0">
              <a:buNone/>
            </a:pPr>
            <a:endParaRPr lang="cs-CZ" sz="900"/>
          </a:p>
          <a:p>
            <a:pPr marL="0" indent="0" algn="ctr">
              <a:buNone/>
            </a:pPr>
            <a:r>
              <a:rPr lang="cs-CZ" sz="2400" i="1">
                <a:solidFill>
                  <a:schemeClr val="accent2"/>
                </a:solidFill>
              </a:rPr>
              <a:t>„Když to srovnám s předešlým obdobím tak to je den a noc. Je to jednoduché a víc už bych to nezjednodušovala. Jsou tam jedny indikátory, jedny mzdy a nic dalšího se nedokládá.“ (</a:t>
            </a:r>
            <a:r>
              <a:rPr lang="cs-CZ" sz="2400" i="1" err="1">
                <a:solidFill>
                  <a:schemeClr val="accent2"/>
                </a:solidFill>
              </a:rPr>
              <a:t>Fokusní</a:t>
            </a:r>
            <a:r>
              <a:rPr lang="cs-CZ" sz="2400" i="1">
                <a:solidFill>
                  <a:schemeClr val="accent2"/>
                </a:solidFill>
              </a:rPr>
              <a:t> skupiny)</a:t>
            </a:r>
          </a:p>
          <a:p>
            <a:pPr marL="0" indent="0" algn="ctr">
              <a:buNone/>
            </a:pPr>
            <a:endParaRPr lang="cs-CZ" sz="900" i="1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cs-CZ" sz="2400" i="1">
                <a:solidFill>
                  <a:schemeClr val="accent2"/>
                </a:solidFill>
              </a:rPr>
              <a:t>„Když máme dotaz, tak odpověď přijde rychle a jasně, to je velký rozdíl oproti jiným programům.“ (Rozhovory)</a:t>
            </a:r>
            <a:endParaRPr lang="cs-CZ" sz="2400">
              <a:solidFill>
                <a:schemeClr val="accent2"/>
              </a:solidFill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F90839C-E932-3D60-AA78-06B6964CF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318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29453-149D-E951-B810-2018F0B3A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629BF0-B73D-2C89-343B-E67D6CED4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Procesy a metodický rámec (III)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5EE8DBE-C621-A155-4C45-EDA6F0AE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12</a:t>
            </a:fld>
            <a:endParaRPr lang="cs-CZ"/>
          </a:p>
        </p:txBody>
      </p:sp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842368"/>
              </p:ext>
            </p:extLst>
          </p:nvPr>
        </p:nvGraphicFramePr>
        <p:xfrm>
          <a:off x="0" y="1317523"/>
          <a:ext cx="12192000" cy="5403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714291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8BF5A0-66A0-B70E-3916-D0EDCD501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F8118-CAC9-1365-F04F-D4D52B64A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Procesy a metodický rámec (IV)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8C6BB92-3495-1158-C5A8-1B0F747E7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772775" cy="47847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Zpětná vazba ve vztahu ke komunikaci mezi ŘO a příjemci je </a:t>
            </a:r>
            <a:r>
              <a:rPr lang="cs-CZ" b="1"/>
              <a:t>velmi pozitivní</a:t>
            </a:r>
            <a:r>
              <a:rPr lang="cs-CZ"/>
              <a:t>, zvláště je vyzdvihovaná </a:t>
            </a:r>
            <a:r>
              <a:rPr lang="cs-CZ" b="1"/>
              <a:t>stabilita týmu na straně ŘO</a:t>
            </a:r>
            <a:r>
              <a:rPr lang="cs-CZ"/>
              <a:t> a skutečnost, že příjemce má </a:t>
            </a:r>
            <a:r>
              <a:rPr lang="cs-CZ" b="1"/>
              <a:t>pouze jednoho projektového manažera</a:t>
            </a:r>
            <a:r>
              <a:rPr lang="cs-CZ"/>
              <a:t>, se kterým vše komunikuje. </a:t>
            </a:r>
            <a:endParaRPr lang="en-US"/>
          </a:p>
          <a:p>
            <a:r>
              <a:rPr lang="cs-CZ"/>
              <a:t>Velmi vysoce je hodnocena </a:t>
            </a:r>
            <a:r>
              <a:rPr lang="cs-CZ" b="1"/>
              <a:t>vstřícnost komunikace</a:t>
            </a:r>
            <a:r>
              <a:rPr lang="cs-CZ"/>
              <a:t> ze strany ŘO a její </a:t>
            </a:r>
            <a:r>
              <a:rPr lang="cs-CZ" b="1"/>
              <a:t>transparentnost. </a:t>
            </a:r>
            <a:r>
              <a:rPr lang="cs-CZ"/>
              <a:t>Vyzdvihován je i </a:t>
            </a:r>
            <a:r>
              <a:rPr lang="cs-CZ" b="1"/>
              <a:t>„partnerský přístup“ a rychlost reakcí</a:t>
            </a:r>
            <a:r>
              <a:rPr lang="cs-CZ"/>
              <a:t>. </a:t>
            </a:r>
          </a:p>
          <a:p>
            <a:r>
              <a:rPr lang="cs-CZ"/>
              <a:t>V roce 2024 i 2025 ví téměř 100 % respondentů dotazníkového šetření na koho se obrátit v případě nejasností.</a:t>
            </a:r>
            <a:endParaRPr lang="cs-CZ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3984F40-2D22-97A6-8FFB-0D19E1D27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1273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96212-EC53-8DB5-603B-E30312034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57A768-8339-7DE7-21B4-ED6ADBDDF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Procesy a metodický rámec (V)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F01509C-2A32-2E69-BAE3-B95186CBD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20375" cy="4351338"/>
          </a:xfrm>
        </p:spPr>
        <p:txBody>
          <a:bodyPr>
            <a:normAutofit/>
          </a:bodyPr>
          <a:lstStyle/>
          <a:p>
            <a:r>
              <a:rPr lang="cs-CZ"/>
              <a:t>Doporučení:</a:t>
            </a:r>
          </a:p>
          <a:p>
            <a:pPr lvl="1"/>
            <a:r>
              <a:rPr lang="cs-CZ"/>
              <a:t>Dbát na přehlednost a systematičnost dokumentace: sjednotit metodické materiály, omezit roztříštěnost, zavést jednotnou strukturu příloh.</a:t>
            </a:r>
          </a:p>
          <a:p>
            <a:pPr lvl="1"/>
            <a:r>
              <a:rPr lang="cs-CZ"/>
              <a:t>Udržet kvalitní komunikaci: zachovat vstřícný a rychlý přístup ŘO, dále posilovat konzultace s MAS a menšími příjemci, aby byla zajištěna rovnoměrná úroveň podpory.</a:t>
            </a:r>
          </a:p>
          <a:p>
            <a:pPr lvl="1"/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1126FA0-5310-9EAC-3443-414522E7A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29628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3B42B-896B-3D45-FC4C-BFC0B78A7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E39E1D-9616-089A-A057-4E4C38402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Administrativní kapacita implementace (I)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639AFB1-75C0-11C0-4846-C83956403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6" y="2764256"/>
            <a:ext cx="11325397" cy="3412706"/>
          </a:xfrm>
        </p:spPr>
        <p:txBody>
          <a:bodyPr>
            <a:normAutofit/>
          </a:bodyPr>
          <a:lstStyle/>
          <a:p>
            <a:r>
              <a:rPr lang="cs-CZ"/>
              <a:t>Administrativní kapacita na straně příjemců i ŘO </a:t>
            </a:r>
            <a:r>
              <a:rPr lang="cs-CZ" b="1"/>
              <a:t>odpovídá administrativním nárokům implementace OPTP v roce 2024 i v roce 2025</a:t>
            </a:r>
            <a:r>
              <a:rPr lang="cs-CZ"/>
              <a:t>. </a:t>
            </a:r>
          </a:p>
          <a:p>
            <a:r>
              <a:rPr lang="cs-CZ"/>
              <a:t>Zásadním přínosem je především </a:t>
            </a:r>
            <a:r>
              <a:rPr lang="cs-CZ" b="1"/>
              <a:t>zavedení paušálů</a:t>
            </a:r>
            <a:r>
              <a:rPr lang="cs-CZ"/>
              <a:t> a omezení povinností ohledně </a:t>
            </a:r>
            <a:r>
              <a:rPr lang="cs-CZ" b="1"/>
              <a:t>reportování monitorovacích indikátorů. Meziročně v této oblasti nedošlo k zásadním změnám.</a:t>
            </a:r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1C2E091-B26B-B3ED-9674-D20B2E72203A}"/>
              </a:ext>
            </a:extLst>
          </p:cNvPr>
          <p:cNvSpPr txBox="1"/>
          <p:nvPr/>
        </p:nvSpPr>
        <p:spPr>
          <a:xfrm>
            <a:off x="647699" y="1440817"/>
            <a:ext cx="9509024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2000" b="1">
                <a:solidFill>
                  <a:srgbClr val="E92841"/>
                </a:solidFill>
                <a:latin typeface="Arial"/>
                <a:ea typeface="MS Mincho"/>
                <a:cs typeface="Times New Roman"/>
              </a:rPr>
              <a:t>Administrativní kapacita odpovídá nárokům implementace a je srovnatelná (či lepší) s jinými OP, a to především díky zavedení paušálů, které jsou výrazným přínosem. Zároveň ale některé příjemce omezuje nízká procentní hodnota paušálů.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8DCA5CA-19D7-3375-A11D-86B71BDE4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741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4950D-568A-D590-DFE8-3A804D4AA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989E8D-6DEF-392A-D51D-932F976AF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Administrativní kapacita implementace (II)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939A7C6-05E7-57F9-D35B-BC95D3343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772775" cy="478472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/>
              <a:t>Detailnější zpětná vazba k paušálům:</a:t>
            </a:r>
          </a:p>
          <a:p>
            <a:r>
              <a:rPr lang="cs-CZ"/>
              <a:t>I přes velmi pozitivní zpětnou vazbu byly zaznamenány některé limity paušálů, které mohou mít na implementaci OPTP negativní vliv. Největší výtkou je </a:t>
            </a:r>
            <a:r>
              <a:rPr lang="cs-CZ" b="1"/>
              <a:t>nízká výše paušálů</a:t>
            </a:r>
            <a:r>
              <a:rPr lang="cs-CZ"/>
              <a:t> (20 %). Za nedostatečnou tuto výši považují především regionální aktéři (v roce 2024 zejména MAS, v roce 2025 i ITI). Paušály jsou dle respondentů nižší než u jiných využívaných programů, což </a:t>
            </a:r>
            <a:r>
              <a:rPr lang="cs-CZ" b="1"/>
              <a:t>vede k omezení výdajů na další vedlejší náklady</a:t>
            </a:r>
            <a:r>
              <a:rPr lang="cs-CZ"/>
              <a:t>. </a:t>
            </a:r>
          </a:p>
          <a:p>
            <a:r>
              <a:rPr lang="cs-CZ"/>
              <a:t>Limity na osobní výdaje byly rovněž považovány za </a:t>
            </a:r>
            <a:r>
              <a:rPr lang="cs-CZ" b="1"/>
              <a:t>příliš nízké.            ŘO OPTP ale v roce 2025 přistoupil k navýšení </a:t>
            </a:r>
            <a:r>
              <a:rPr lang="cs-CZ"/>
              <a:t>(bez změny celkové alokace), což některým příjemcům umožnilo vhodnější rozložení nákladů. </a:t>
            </a:r>
            <a:endParaRPr lang="cs-CZ" sz="200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C3D1773-F6ED-8B1D-3D17-3B82D293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10432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B8075-DA60-1A81-5F47-5BF7EEA7B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355BBCB-5131-C320-7BF8-236F57940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60B133-4A0D-4910-9766-EFB28F981602}" type="slidenum">
              <a:rPr lang="cs-CZ" smtClean="0"/>
              <a:pPr>
                <a:spcAft>
                  <a:spcPts val="600"/>
                </a:spcAft>
              </a:pPr>
              <a:t>17</a:t>
            </a:fld>
            <a:endParaRPr lang="cs-CZ"/>
          </a:p>
        </p:txBody>
      </p:sp>
      <p:graphicFrame>
        <p:nvGraphicFramePr>
          <p:cNvPr id="7" name="xlBarClustered~A4 Half width half height~default">
            <a:extLst>
              <a:ext uri="{FF2B5EF4-FFF2-40B4-BE49-F238E27FC236}">
                <a16:creationId xmlns:a16="http://schemas.microsoft.com/office/drawing/2014/main" id="{46ACB405-EC9A-C220-2510-D5D37F788C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615841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Nadpis 1">
            <a:extLst>
              <a:ext uri="{FF2B5EF4-FFF2-40B4-BE49-F238E27FC236}">
                <a16:creationId xmlns:a16="http://schemas.microsoft.com/office/drawing/2014/main" id="{B39054FA-3B38-F235-F741-C1178C531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Administrativní kapacita implementace (III)</a:t>
            </a:r>
          </a:p>
        </p:txBody>
      </p:sp>
    </p:spTree>
    <p:extLst>
      <p:ext uri="{BB962C8B-B14F-4D97-AF65-F5344CB8AC3E}">
        <p14:creationId xmlns:p14="http://schemas.microsoft.com/office/powerpoint/2010/main" val="3035990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7F999-2828-37B6-3225-6E1F1BBA8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939690-783C-4288-0CEA-E05795F38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5192"/>
          </a:xfrm>
        </p:spPr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Administrativní kapacita implementace (IV)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3423F98-889A-1A65-B97A-F3AE04D04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90"/>
            <a:ext cx="11029122" cy="220858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cs-CZ" b="1"/>
              <a:t>Fluktuace zaměstnanců </a:t>
            </a:r>
            <a:r>
              <a:rPr lang="cs-CZ"/>
              <a:t>je pravidelně sledována v rámci </a:t>
            </a:r>
            <a:r>
              <a:rPr lang="cs-CZ" i="1"/>
              <a:t>Zprávy o administrativní kapacitě</a:t>
            </a:r>
            <a:r>
              <a:rPr lang="cs-CZ"/>
              <a:t>, která je zpracovávaná MMR – OMV. </a:t>
            </a:r>
            <a:endParaRPr lang="en-US"/>
          </a:p>
          <a:p>
            <a:pPr marL="0" indent="0">
              <a:buNone/>
            </a:pPr>
            <a:r>
              <a:rPr lang="cs-CZ"/>
              <a:t>Dle dat za rok 2024 činila fluktuace zaměstnanců 9,21 % (tedy jde o podíl pracovníků, kteří v instituci pracovali první den sledovaného kalendářního roku, ale v poslední den v ní už nepracovali). Tato hodnota vykazuje mírný pokles oproti předchozímu roku. </a:t>
            </a:r>
          </a:p>
          <a:p>
            <a:pPr marL="819150" lvl="1"/>
            <a:endParaRPr lang="cs-CZ" sz="200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61A47D1-B2EF-273D-0942-E921D176D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18</a:t>
            </a:fld>
            <a:endParaRPr lang="cs-CZ"/>
          </a:p>
        </p:txBody>
      </p:sp>
      <p:pic>
        <p:nvPicPr>
          <p:cNvPr id="6" name="Obrázek 5" descr="Obsah obrázku text, snímek obrazovky, diagram, Vykreslený graf&#10;&#10;Obsah generovaný pomocí AI může být nesprávný.">
            <a:extLst>
              <a:ext uri="{FF2B5EF4-FFF2-40B4-BE49-F238E27FC236}">
                <a16:creationId xmlns:a16="http://schemas.microsoft.com/office/drawing/2014/main" id="{C3085025-F607-0E6D-C2BE-8D1B846984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25" t="25070" r="14319" b="22682"/>
          <a:stretch>
            <a:fillRect/>
          </a:stretch>
        </p:blipFill>
        <p:spPr bwMode="auto">
          <a:xfrm>
            <a:off x="5680490" y="3676261"/>
            <a:ext cx="6511510" cy="3040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2681B4D1-2B42-4369-2ADB-F416882887E7}"/>
              </a:ext>
            </a:extLst>
          </p:cNvPr>
          <p:cNvSpPr txBox="1">
            <a:spLocks/>
          </p:cNvSpPr>
          <p:nvPr/>
        </p:nvSpPr>
        <p:spPr>
          <a:xfrm>
            <a:off x="838200" y="4031441"/>
            <a:ext cx="4965441" cy="24614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/>
              <a:t>Index fluktuace zahrnuje:</a:t>
            </a:r>
          </a:p>
          <a:p>
            <a:r>
              <a:rPr lang="cs-CZ" b="1"/>
              <a:t>Národní operační programy</a:t>
            </a:r>
            <a:r>
              <a:rPr lang="cs-CZ"/>
              <a:t>; </a:t>
            </a:r>
          </a:p>
          <a:p>
            <a:r>
              <a:rPr lang="cs-CZ" b="1"/>
              <a:t>Programy Evropské územní spolupráce</a:t>
            </a:r>
            <a:r>
              <a:rPr lang="cs-CZ"/>
              <a:t>;</a:t>
            </a:r>
          </a:p>
          <a:p>
            <a:r>
              <a:rPr lang="cs-CZ" b="1"/>
              <a:t>Subjekty koordinace a horizontálních aktivit</a:t>
            </a:r>
            <a:r>
              <a:rPr lang="cs-CZ"/>
              <a:t>: Auditní orgán a Platební orgán (MF), Centrální kontaktní bod AFCOS (MF) a Národní orgán pro koordinaci (MMR). </a:t>
            </a:r>
          </a:p>
          <a:p>
            <a:pPr marL="819150" lvl="1"/>
            <a:endParaRPr lang="cs-CZ" sz="2000"/>
          </a:p>
        </p:txBody>
      </p:sp>
    </p:spTree>
    <p:extLst>
      <p:ext uri="{BB962C8B-B14F-4D97-AF65-F5344CB8AC3E}">
        <p14:creationId xmlns:p14="http://schemas.microsoft.com/office/powerpoint/2010/main" val="7808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EC7BF-644C-5540-CEE6-8CCB3FDE7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435E5E-1E8F-2135-AB32-F726DB5B2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611"/>
            <a:ext cx="10515600" cy="1325563"/>
          </a:xfrm>
        </p:spPr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Administrativní kapacita implementace (V)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3BFDAD-78E9-8A62-CE15-5B9C1ACD8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20375" cy="4351338"/>
          </a:xfrm>
        </p:spPr>
        <p:txBody>
          <a:bodyPr>
            <a:normAutofit/>
          </a:bodyPr>
          <a:lstStyle/>
          <a:p>
            <a:r>
              <a:rPr lang="cs-CZ"/>
              <a:t>Doporučení:</a:t>
            </a:r>
          </a:p>
          <a:p>
            <a:pPr lvl="1"/>
            <a:r>
              <a:rPr lang="cs-CZ"/>
              <a:t>Systematicky sbírat a vyhodnocovat v rámci průběžné evaluace data k fluktuaci zaměstnanců</a:t>
            </a:r>
          </a:p>
          <a:p>
            <a:pPr lvl="1"/>
            <a:r>
              <a:rPr lang="cs-CZ"/>
              <a:t>Ověřit výši paušálu a možnosti flexibilnějšího čerpání</a:t>
            </a:r>
          </a:p>
          <a:p>
            <a:pPr marL="457200" lvl="1" indent="0">
              <a:buNone/>
            </a:pP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D4BA76E-CEC3-8FD4-CDDC-BA7F5E3C8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0902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65766-54A2-C657-B701-0BF77B023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véPole 12">
            <a:extLst>
              <a:ext uri="{FF2B5EF4-FFF2-40B4-BE49-F238E27FC236}">
                <a16:creationId xmlns:a16="http://schemas.microsoft.com/office/drawing/2014/main" id="{33349CBB-FA3B-F328-D726-3CD3C21875EB}"/>
              </a:ext>
            </a:extLst>
          </p:cNvPr>
          <p:cNvSpPr txBox="1"/>
          <p:nvPr/>
        </p:nvSpPr>
        <p:spPr>
          <a:xfrm>
            <a:off x="1551795" y="4831808"/>
            <a:ext cx="3784134" cy="1508105"/>
          </a:xfrm>
          <a:prstGeom prst="rect">
            <a:avLst/>
          </a:prstGeom>
          <a:noFill/>
          <a:ln w="38100">
            <a:solidFill>
              <a:srgbClr val="F7B816"/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cs-CZ"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ctr"/>
            <a:r>
              <a:rPr lang="cs-CZ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2.1 – </a:t>
            </a:r>
            <a:r>
              <a:rPr lang="cs-CZ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regionálních   partnerů pro implementaci</a:t>
            </a:r>
          </a:p>
          <a:p>
            <a:pPr algn="ctr"/>
            <a:r>
              <a:rPr lang="cs-CZ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fondů</a:t>
            </a:r>
          </a:p>
          <a:p>
            <a:endParaRPr 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2FCD4643-A22B-9F64-53D4-1EB0B50AD3BC}"/>
              </a:ext>
            </a:extLst>
          </p:cNvPr>
          <p:cNvSpPr txBox="1">
            <a:spLocks/>
          </p:cNvSpPr>
          <p:nvPr/>
        </p:nvSpPr>
        <p:spPr>
          <a:xfrm>
            <a:off x="463507" y="348984"/>
            <a:ext cx="10515600" cy="127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rgbClr val="0D3B5E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fontAlgn="auto">
              <a:spcAft>
                <a:spcPts val="0"/>
              </a:spcAft>
              <a:buClrTx/>
              <a:buSzTx/>
              <a:tabLst/>
              <a:defRPr/>
            </a:pPr>
            <a:r>
              <a:rPr lang="cs-CZ" sz="4000" b="1">
                <a:solidFill>
                  <a:schemeClr val="tx1"/>
                </a:solidFill>
                <a:latin typeface="Arial"/>
                <a:cs typeface="Arial"/>
              </a:rPr>
              <a:t>Cíl evaluace (I)</a:t>
            </a:r>
            <a:endParaRPr lang="cs-CZ" sz="4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A1D91AD4-CE71-B96C-4DE4-04FE6EF5BC05}"/>
              </a:ext>
            </a:extLst>
          </p:cNvPr>
          <p:cNvSpPr txBox="1"/>
          <p:nvPr/>
        </p:nvSpPr>
        <p:spPr>
          <a:xfrm>
            <a:off x="463507" y="1366702"/>
            <a:ext cx="64693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 sz="2000">
                <a:latin typeface="Arial" panose="020B0604020202020204" pitchFamily="34" charset="0"/>
                <a:cs typeface="Arial" panose="020B0604020202020204" pitchFamily="34" charset="0"/>
              </a:rPr>
              <a:t>Monitoring implementace OPTP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 sz="2000">
                <a:latin typeface="Arial" panose="020B0604020202020204" pitchFamily="34" charset="0"/>
                <a:cs typeface="Arial" panose="020B0604020202020204" pitchFamily="34" charset="0"/>
              </a:rPr>
              <a:t>Zhodnocení naplňování cílů ve zvolených okruzích 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255ADD9-C90B-933A-3654-B3712FD02860}"/>
              </a:ext>
            </a:extLst>
          </p:cNvPr>
          <p:cNvSpPr txBox="1"/>
          <p:nvPr/>
        </p:nvSpPr>
        <p:spPr>
          <a:xfrm>
            <a:off x="5598491" y="2472184"/>
            <a:ext cx="6636399" cy="3903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Vzdělávaní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Nastavení procesů / metodického rámce OPTP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Administrativní kapacita implementace podporované OPTP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Informační a monitorovací systém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Administrativní náklady implementace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Osobní náklady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Podpora Digitální informační agentury Ministerstva vnitra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/>
                <a:cs typeface="Arial"/>
              </a:rPr>
              <a:t>Institucionální důvěra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 dirty="0">
                <a:latin typeface="Arial"/>
                <a:cs typeface="Arial"/>
              </a:rPr>
              <a:t>Aktivity a potřeby pro období 2028+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cký objekt 14" descr="Na zdraví se souvislou výplní">
            <a:extLst>
              <a:ext uri="{FF2B5EF4-FFF2-40B4-BE49-F238E27FC236}">
                <a16:creationId xmlns:a16="http://schemas.microsoft.com/office/drawing/2014/main" id="{50B7D2FE-F9C3-B0C4-75B2-4F7BD80B31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9966" y="5053829"/>
            <a:ext cx="909163" cy="909163"/>
          </a:xfrm>
          <a:prstGeom prst="rect">
            <a:avLst/>
          </a:prstGeom>
        </p:spPr>
      </p:pic>
      <p:pic>
        <p:nvPicPr>
          <p:cNvPr id="4" name="Grafický objekt 3" descr="Cyklus s lidmi se souvislou výplní">
            <a:extLst>
              <a:ext uri="{FF2B5EF4-FFF2-40B4-BE49-F238E27FC236}">
                <a16:creationId xmlns:a16="http://schemas.microsoft.com/office/drawing/2014/main" id="{7E2C94D8-B915-A70D-0DB2-72D849E06F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0857" y="3115945"/>
            <a:ext cx="987380" cy="987380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6A66E204-66A9-2AD5-505F-06A132B39952}"/>
              </a:ext>
            </a:extLst>
          </p:cNvPr>
          <p:cNvCxnSpPr>
            <a:cxnSpLocks/>
          </p:cNvCxnSpPr>
          <p:nvPr/>
        </p:nvCxnSpPr>
        <p:spPr>
          <a:xfrm>
            <a:off x="465350" y="2376450"/>
            <a:ext cx="42110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A801D5D-25CE-FB58-B67C-406E216B6E08}"/>
              </a:ext>
            </a:extLst>
          </p:cNvPr>
          <p:cNvSpPr txBox="1"/>
          <p:nvPr/>
        </p:nvSpPr>
        <p:spPr>
          <a:xfrm>
            <a:off x="1520799" y="2858709"/>
            <a:ext cx="3815130" cy="1231106"/>
          </a:xfrm>
          <a:prstGeom prst="rect">
            <a:avLst/>
          </a:prstGeom>
          <a:noFill/>
          <a:ln w="38100">
            <a:solidFill>
              <a:srgbClr val="F7B816"/>
            </a:solidFill>
            <a:prstDash val="sysDash"/>
          </a:ln>
        </p:spPr>
        <p:txBody>
          <a:bodyPr wrap="square">
            <a:spAutoFit/>
          </a:bodyPr>
          <a:lstStyle/>
          <a:p>
            <a:endParaRPr lang="cs-CZ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1.1 – </a:t>
            </a:r>
            <a:r>
              <a:rPr lang="cs-CZ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Zajištění koordinace a řízení implementace</a:t>
            </a:r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fondů</a:t>
            </a:r>
          </a:p>
          <a:p>
            <a:endParaRPr lang="cs-CZ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5B6C8C1E-0A8F-35AA-4ECA-2BAB68861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24452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2BF74-E944-567C-D00D-F11C9CFDB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8C2357-25BD-95B3-AE1A-7460B84A3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/>
                <a:cs typeface="Arial"/>
              </a:rPr>
              <a:t>Osobní náklady - spokojenost (I)</a:t>
            </a:r>
            <a:endParaRPr lang="cs-CZ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5BB7DE8-3AA1-A67E-3AB2-A4863E2B0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99" y="2624867"/>
            <a:ext cx="11100353" cy="40854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400"/>
              <a:t>V (průměrné) výši osobních nákladů je mezi horizontálními institucemi a ostatními příjemci výrazný rozdíl. Klíčovým faktorem limity na osobní náklady ve výzvách 3 a 4.</a:t>
            </a:r>
          </a:p>
          <a:p>
            <a:r>
              <a:rPr lang="cs-CZ" sz="2400"/>
              <a:t>Celkově převažuje u respondentů v roce 2025 spíše spokojenost s finančním ohodnocením. </a:t>
            </a:r>
            <a:endParaRPr lang="cs-CZ" sz="2400">
              <a:ea typeface="Calibri"/>
              <a:cs typeface="Calibri"/>
            </a:endParaRPr>
          </a:p>
          <a:p>
            <a:r>
              <a:rPr lang="cs-CZ" sz="2400"/>
              <a:t>Kritika limitů – nízká hodnota a navíc bez progrese v programovém období, nerespektuje inflační trendy i obecněji vývoj platů v ekonomice na podobných pozicích – zásadní riziko pro personální stabilitu především v případě MAS</a:t>
            </a:r>
          </a:p>
          <a:p>
            <a:endParaRPr lang="cs-CZ" sz="2400"/>
          </a:p>
          <a:p>
            <a:r>
              <a:rPr lang="cs-CZ" i="1"/>
              <a:t>Vzhledem k nedávné úpravě mzdových limitů nejsou doporučovány další změny.</a:t>
            </a:r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86FF99B-8F7A-B769-AF5F-5DE8AD3726E2}"/>
              </a:ext>
            </a:extLst>
          </p:cNvPr>
          <p:cNvSpPr txBox="1"/>
          <p:nvPr/>
        </p:nvSpPr>
        <p:spPr>
          <a:xfrm>
            <a:off x="647699" y="1408160"/>
            <a:ext cx="11229562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b="1">
                <a:solidFill>
                  <a:srgbClr val="E92841"/>
                </a:solidFill>
                <a:latin typeface="Arial"/>
                <a:ea typeface="MS Mincho"/>
                <a:cs typeface="Times New Roman"/>
              </a:rPr>
              <a:t>V roce 2024 se za adekvátně finančně ohodnocené považovalo 46 % respondentů, zatímco 54 % odpovědělo spíše či rozhodně ne. V roce 2025 se podíl pozitivních hodnocení lehce zvýšil na 54 % a negativních ubylo na 46 %. Oproti roku 2024 tedy došlo k mírnému zlepšení vnímání finančního ohodnocení, zejména díky posílení odpovědí „spíše ano“.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F250881-73A7-D429-C496-9F6326707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3167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48B395-2522-A17B-C388-4908A9C1F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B5DB9-DB53-C40F-B95A-A0EDB6603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/>
                <a:cs typeface="Arial"/>
              </a:rPr>
              <a:t>Osobní náklady - spokojenost (II)</a:t>
            </a:r>
            <a:endParaRPr lang="cs-CZ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829FDEA-AE07-C419-76D3-7546467A8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21</a:t>
            </a:fld>
            <a:endParaRPr lang="cs-CZ"/>
          </a:p>
        </p:txBody>
      </p:sp>
      <p:graphicFrame>
        <p:nvGraphicFramePr>
          <p:cNvPr id="5" name="xlBarClustered~A4 Half width half height~default">
            <a:extLst>
              <a:ext uri="{FF2B5EF4-FFF2-40B4-BE49-F238E27FC236}">
                <a16:creationId xmlns:a16="http://schemas.microsoft.com/office/drawing/2014/main" id="{22745832-6783-2965-56DF-DA2F168C42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779100"/>
              </p:ext>
            </p:extLst>
          </p:nvPr>
        </p:nvGraphicFramePr>
        <p:xfrm>
          <a:off x="76200" y="1338943"/>
          <a:ext cx="12115799" cy="5519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456104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242EA-29D7-D4ED-F250-B74D526D1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88BAC4-03A7-90F5-1E4E-808FA8EE6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/>
                <a:cs typeface="Arial"/>
              </a:rPr>
              <a:t>Osobní náklady - spokojenost (II)</a:t>
            </a:r>
            <a:endParaRPr lang="cs-CZ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1F48B20-98E0-355C-3874-3A9094F93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22</a:t>
            </a:fld>
            <a:endParaRPr lang="cs-CZ"/>
          </a:p>
        </p:txBody>
      </p:sp>
      <p:graphicFrame>
        <p:nvGraphicFramePr>
          <p:cNvPr id="9" name="Chart 1">
            <a:extLst>
              <a:ext uri="{FF2B5EF4-FFF2-40B4-BE49-F238E27FC236}">
                <a16:creationId xmlns:a16="http://schemas.microsoft.com/office/drawing/2014/main" id="{45DC5413-6F2E-A177-3815-647328C7FF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5729874"/>
              </p:ext>
            </p:extLst>
          </p:nvPr>
        </p:nvGraphicFramePr>
        <p:xfrm>
          <a:off x="1236711" y="1690688"/>
          <a:ext cx="9703432" cy="447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8031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E5E27-0359-04B8-7307-EC1AC93BD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6BE123-28B7-1A75-92D6-C7F78962F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Informační a monitorovací systém (I)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BD43AC-E42C-C02A-65C8-9AFAEADD3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5" y="2107096"/>
            <a:ext cx="10946765" cy="17615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V roce 2024 pracovalo se systémem MS2021+ déle než rok 78 % respondentů, v roce 2025 to bylo již 90 % (interních uživatelů). </a:t>
            </a:r>
            <a:endParaRPr lang="en-US"/>
          </a:p>
          <a:p>
            <a:r>
              <a:rPr lang="cs-CZ"/>
              <a:t>V roce 2024 bylo s monitorovacím systémem spokojeno 74 % respondentů, v roce 2025 už 83 % respondentů (interních uživatelů).</a:t>
            </a:r>
            <a:endParaRPr lang="cs-CZ">
              <a:ea typeface="Calibri"/>
              <a:cs typeface="Calibri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86035CA-6524-5E2F-AEE9-7A80F6E56D62}"/>
              </a:ext>
            </a:extLst>
          </p:cNvPr>
          <p:cNvSpPr txBox="1"/>
          <p:nvPr/>
        </p:nvSpPr>
        <p:spPr>
          <a:xfrm>
            <a:off x="647699" y="1342846"/>
            <a:ext cx="10699947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sz="1800" b="1">
                <a:solidFill>
                  <a:srgbClr val="E92841"/>
                </a:solidFill>
                <a:effectLst/>
                <a:latin typeface="Arial"/>
                <a:ea typeface="MS Mincho"/>
                <a:cs typeface="Times New Roman"/>
              </a:rPr>
              <a:t>Většina interních i externích uživatelů informačního a monitorovacího systému  </a:t>
            </a:r>
            <a:endParaRPr lang="cs-CZ">
              <a:solidFill>
                <a:srgbClr val="000000"/>
              </a:solidFill>
              <a:latin typeface="Arial"/>
              <a:ea typeface="MS Mincho"/>
              <a:cs typeface="Times New Roman"/>
            </a:endParaRPr>
          </a:p>
          <a:p>
            <a:r>
              <a:rPr lang="cs-CZ" sz="1800" b="1">
                <a:solidFill>
                  <a:srgbClr val="E92841"/>
                </a:solidFill>
                <a:effectLst/>
                <a:latin typeface="Arial"/>
                <a:ea typeface="MS Mincho"/>
                <a:cs typeface="Times New Roman"/>
              </a:rPr>
              <a:t>je s uživatelskou přívětivostí spíše spokojena, nemalá část uživatelů ale formuluje řadu výtek</a:t>
            </a:r>
            <a:r>
              <a:rPr lang="cs-CZ" b="1">
                <a:solidFill>
                  <a:srgbClr val="E92841"/>
                </a:solidFill>
                <a:latin typeface="Arial"/>
                <a:ea typeface="MS Mincho"/>
                <a:cs typeface="Times New Roman"/>
              </a:rPr>
              <a:t>.</a:t>
            </a:r>
            <a:endParaRPr lang="cs-CZ" sz="1800">
              <a:solidFill>
                <a:srgbClr val="000000"/>
              </a:solidFill>
              <a:effectLst/>
              <a:latin typeface="Arial"/>
              <a:ea typeface="MS Mincho"/>
              <a:cs typeface="Times New Roman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6C03EA0-5732-6F35-8622-BC4896A1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23</a:t>
            </a:fld>
            <a:endParaRPr lang="cs-CZ"/>
          </a:p>
        </p:txBody>
      </p:sp>
      <p:graphicFrame>
        <p:nvGraphicFramePr>
          <p:cNvPr id="6" name="xlBarClustered~A4 Half width half height~default">
            <a:extLst>
              <a:ext uri="{FF2B5EF4-FFF2-40B4-BE49-F238E27FC236}">
                <a16:creationId xmlns:a16="http://schemas.microsoft.com/office/drawing/2014/main" id="{89E0A045-FF98-966C-23A1-464A329014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771673"/>
              </p:ext>
            </p:extLst>
          </p:nvPr>
        </p:nvGraphicFramePr>
        <p:xfrm>
          <a:off x="316522" y="3986534"/>
          <a:ext cx="11371385" cy="264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450149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44088-83E3-471C-A590-EE2D8853B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C417AE-4AA8-A893-AA58-0372A4EE5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3366"/>
          </a:xfrm>
        </p:spPr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Informační a monitorovací systém (II)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A9E4528-6102-0FFF-832E-F971FD6D0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24</a:t>
            </a:fld>
            <a:endParaRPr lang="cs-CZ"/>
          </a:p>
        </p:txBody>
      </p:sp>
      <p:graphicFrame>
        <p:nvGraphicFramePr>
          <p:cNvPr id="6" name="xlBarClustered~A4 Half width half height~default">
            <a:extLst>
              <a:ext uri="{FF2B5EF4-FFF2-40B4-BE49-F238E27FC236}">
                <a16:creationId xmlns:a16="http://schemas.microsoft.com/office/drawing/2014/main" id="{C13E5921-61AB-135C-7947-2E133C74B8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3715885"/>
              </p:ext>
            </p:extLst>
          </p:nvPr>
        </p:nvGraphicFramePr>
        <p:xfrm>
          <a:off x="482330" y="1238492"/>
          <a:ext cx="11592439" cy="5482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363994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CEF3B-1AB7-A291-3637-73E43C181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78414A-A4E4-0050-AF83-6B8931D75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3366"/>
          </a:xfrm>
        </p:spPr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Informační a monitorovací systém (III)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901D986-8B25-5B63-23F2-8036C8F2B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25</a:t>
            </a:fld>
            <a:endParaRPr lang="cs-CZ"/>
          </a:p>
        </p:txBody>
      </p:sp>
      <p:graphicFrame>
        <p:nvGraphicFramePr>
          <p:cNvPr id="10" name="Chart 1">
            <a:extLst>
              <a:ext uri="{FF2B5EF4-FFF2-40B4-BE49-F238E27FC236}">
                <a16:creationId xmlns:a16="http://schemas.microsoft.com/office/drawing/2014/main" id="{9A066DEA-D62B-3E49-A9CC-0958109BD5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2207232"/>
              </p:ext>
            </p:extLst>
          </p:nvPr>
        </p:nvGraphicFramePr>
        <p:xfrm>
          <a:off x="1" y="4190035"/>
          <a:ext cx="5892799" cy="266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C0FF8505-31EE-6C6F-86EC-7BAFA15A0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114" y="1113276"/>
            <a:ext cx="9039828" cy="65564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cs-CZ" sz="1900" b="1">
                <a:solidFill>
                  <a:srgbClr val="E92841"/>
                </a:solidFill>
                <a:latin typeface="Arial"/>
                <a:ea typeface="MS Mincho"/>
                <a:cs typeface="Times New Roman"/>
              </a:rPr>
              <a:t>Informovanost o Technické call lince a návodných videí není vysoká, ale oba nástroje jsou pro uživatele, kteří je využijí užitečné.</a:t>
            </a:r>
          </a:p>
        </p:txBody>
      </p:sp>
      <p:graphicFrame>
        <p:nvGraphicFramePr>
          <p:cNvPr id="3" name="xlBarClustered~A4 Half width half height~default">
            <a:extLst>
              <a:ext uri="{FF2B5EF4-FFF2-40B4-BE49-F238E27FC236}">
                <a16:creationId xmlns:a16="http://schemas.microsoft.com/office/drawing/2014/main" id="{28E735D4-DA1E-7B95-A03B-461B5B9040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3867778"/>
              </p:ext>
            </p:extLst>
          </p:nvPr>
        </p:nvGraphicFramePr>
        <p:xfrm>
          <a:off x="0" y="1931379"/>
          <a:ext cx="5892800" cy="225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xlBarClustered~A4 Half width half height~default">
            <a:extLst>
              <a:ext uri="{FF2B5EF4-FFF2-40B4-BE49-F238E27FC236}">
                <a16:creationId xmlns:a16="http://schemas.microsoft.com/office/drawing/2014/main" id="{52B7BED5-448A-1D06-FE22-5F790007F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7577982"/>
              </p:ext>
            </p:extLst>
          </p:nvPr>
        </p:nvGraphicFramePr>
        <p:xfrm>
          <a:off x="6096000" y="1861302"/>
          <a:ext cx="5892800" cy="2328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xlBarClustered~A4 Half width half height~default">
            <a:extLst>
              <a:ext uri="{FF2B5EF4-FFF2-40B4-BE49-F238E27FC236}">
                <a16:creationId xmlns:a16="http://schemas.microsoft.com/office/drawing/2014/main" id="{73BFEFE0-7398-40CD-9E6A-08E803CE9B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4374487"/>
              </p:ext>
            </p:extLst>
          </p:nvPr>
        </p:nvGraphicFramePr>
        <p:xfrm>
          <a:off x="6096001" y="4190034"/>
          <a:ext cx="5892800" cy="2667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40726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4ECE0-355A-2401-5329-A875C471C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8D648A-0A2E-DB6F-1328-A544D0C7C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Informační a monitorovací systém (IV)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48DAD6-4FEC-2DDF-08C7-A71525E17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5" y="1702755"/>
            <a:ext cx="10946765" cy="50074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400"/>
              <a:t>Konkrétní výtky </a:t>
            </a:r>
          </a:p>
          <a:p>
            <a:pPr lvl="1"/>
            <a:r>
              <a:rPr lang="cs-CZ"/>
              <a:t>U interních uživatelů byly spíše obecného charakteru a meziročně se spíše neliší (zpřehlednění, zrychlení, odlehčení systému, nutnost příliš mnoha „kliknutí“ pro dílčí úkon atd.) nebo uživatelé zmiňují konkrétní obtíže (nahrávání příloh, rychlost systému, potíže s přihlašováním atd.). Častým požadavkem je možnost </a:t>
            </a:r>
            <a:r>
              <a:rPr lang="cs-CZ" b="1"/>
              <a:t>otevření více záložek/oken na obrazovce</a:t>
            </a:r>
            <a:r>
              <a:rPr lang="cs-CZ"/>
              <a:t>. Řada uživatelů v otevřených odpovědích také řeší, stejně jako uživatelé ISKP21+, </a:t>
            </a:r>
            <a:r>
              <a:rPr lang="cs-CZ" b="1"/>
              <a:t>oddělení modulu veřejných zakázek od projektového modulu</a:t>
            </a:r>
            <a:r>
              <a:rPr lang="cs-CZ"/>
              <a:t>, které podle jejich názoru není intuitivní a výrazně komplikuje práci se systémem.</a:t>
            </a:r>
            <a:endParaRPr lang="cs-CZ">
              <a:ea typeface="Calibri"/>
              <a:cs typeface="Calibri"/>
            </a:endParaRPr>
          </a:p>
          <a:p>
            <a:pPr lvl="1"/>
            <a:r>
              <a:rPr lang="cs-CZ"/>
              <a:t>Mezi externími uživateli se objevily výhrady</a:t>
            </a:r>
            <a:r>
              <a:rPr lang="cs-CZ" b="1"/>
              <a:t> </a:t>
            </a:r>
            <a:r>
              <a:rPr lang="cs-CZ"/>
              <a:t>k uživatelské přívětivosti a obecněji k fungování systému. Mimo spíše technických výtek lze zmínit například požadavky </a:t>
            </a:r>
            <a:r>
              <a:rPr lang="cs-CZ" b="1"/>
              <a:t>na lepší propojení s dalšími systémy státní správy </a:t>
            </a:r>
            <a:r>
              <a:rPr lang="cs-CZ"/>
              <a:t>a specificky byla formulována nespokojenost s </a:t>
            </a:r>
            <a:r>
              <a:rPr lang="cs-CZ" b="1"/>
              <a:t>novým řešením modulu veřejných zakázek</a:t>
            </a:r>
            <a:r>
              <a:rPr lang="cs-CZ"/>
              <a:t>.</a:t>
            </a:r>
          </a:p>
          <a:p>
            <a:pPr lvl="1"/>
            <a:endParaRPr lang="cs-CZ" sz="200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B8299B0-FBFB-573E-E6AE-D757C7C62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3451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8EE0A-2787-EBE2-8FCD-99CA009BDC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84BB4C-2355-E745-944C-6544DC005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 panose="020B0604020202020204" pitchFamily="34" charset="0"/>
                <a:cs typeface="Arial" panose="020B0604020202020204" pitchFamily="34" charset="0"/>
              </a:rPr>
              <a:t>Informační a monitorovací systém (V)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34A72B-D3FC-544E-BD5F-8C7A2D51A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2037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Doporučení:</a:t>
            </a:r>
          </a:p>
          <a:p>
            <a:pPr lvl="1"/>
            <a:r>
              <a:rPr lang="cs-CZ"/>
              <a:t>Nadále rozvíjet zjednodušování a uživatelskou přívětivost (zkracovat počet kroků a omezit duplicitní zadávání)</a:t>
            </a:r>
          </a:p>
          <a:p>
            <a:pPr lvl="1"/>
            <a:r>
              <a:rPr lang="cs-CZ"/>
              <a:t>Rozšířit nabídku e-learningových kurzů / workshopů zaměřených konkrétně na specifická témata a problémy spojené s využíváním a zvýšit informovanost o nabídce této podpory</a:t>
            </a:r>
            <a:endParaRPr lang="cs-CZ">
              <a:ea typeface="Calibri"/>
              <a:cs typeface="Calibri"/>
            </a:endParaRPr>
          </a:p>
          <a:p>
            <a:pPr lvl="1"/>
            <a:r>
              <a:rPr lang="cs-CZ"/>
              <a:t>Zvýšit povědomí o dostupných prostředcích uživatelské podpory pro uživatele, např. zvýrazněním těchto možností na úvodní stránce systému</a:t>
            </a:r>
            <a:endParaRPr lang="cs-CZ">
              <a:ea typeface="Calibri"/>
              <a:cs typeface="Calibri"/>
            </a:endParaRPr>
          </a:p>
          <a:p>
            <a:pPr lvl="1"/>
            <a:r>
              <a:rPr lang="cs-CZ"/>
              <a:t>Zvážit možnosti propojení modulů projektů a veřejných zakázek</a:t>
            </a:r>
            <a:endParaRPr lang="cs-CZ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628A5E6-94C8-C279-188F-CFAA95290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5749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8DC579-464D-5806-9060-32131EB8E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97B60E-A8A9-1C23-87D2-4570B136E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/>
          </a:bodyPr>
          <a:lstStyle/>
          <a:p>
            <a:r>
              <a:rPr lang="pt-BR" sz="3400">
                <a:latin typeface="Arial" panose="020B0604020202020204" pitchFamily="34" charset="0"/>
                <a:cs typeface="Arial" panose="020B0604020202020204" pitchFamily="34" charset="0"/>
              </a:rPr>
              <a:t>Podpora Digitální informační agentury a MV</a:t>
            </a:r>
            <a:r>
              <a:rPr lang="cs-CZ" sz="3400">
                <a:latin typeface="Arial" panose="020B0604020202020204" pitchFamily="34" charset="0"/>
                <a:cs typeface="Arial" panose="020B0604020202020204" pitchFamily="34" charset="0"/>
              </a:rPr>
              <a:t> (I)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E59F95-29AE-B548-BBC4-9FD248943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5" y="1600201"/>
            <a:ext cx="10946765" cy="489267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V roce 2024 hodnotili respondenti podporu MV a DIA spíše rezervovaně, častěji upozorňovali na nedostatečné finanční krytí a nutnost dofinancování z jiných zdrojů. </a:t>
            </a:r>
            <a:r>
              <a:rPr lang="cs-CZ" b="1"/>
              <a:t>V roce 2025 převažuje pozitivní hodnocení</a:t>
            </a:r>
            <a:r>
              <a:rPr lang="cs-CZ"/>
              <a:t>, zejména u podpory investic a spolupráce s Útvarem hlavního architekta eGovernmentu, i když část respondentů stále upozorňuje na problémy s úhradou všech potřebných výdajů.</a:t>
            </a:r>
          </a:p>
          <a:p>
            <a:r>
              <a:rPr lang="cs-CZ"/>
              <a:t>Pracovníci DIA se v roce 2025 na vlastní žádost neúčastnili rozhovorů a do rozhovorů budou zahrnuti opětovně v roce 2026.</a:t>
            </a:r>
          </a:p>
          <a:p>
            <a:pPr marL="0" indent="0">
              <a:buNone/>
            </a:pPr>
            <a:endParaRPr lang="cs-CZ"/>
          </a:p>
          <a:p>
            <a:r>
              <a:rPr lang="cs-CZ" i="1"/>
              <a:t>Bez doporučení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6C11762-8185-E925-0F1A-D6847273D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5955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6AA3D-D943-3BA1-5066-7A6610F3A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842563F-48EF-162D-4224-E18E063EE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60B133-4A0D-4910-9766-EFB28F981602}" type="slidenum">
              <a:rPr lang="cs-CZ" smtClean="0"/>
              <a:pPr>
                <a:spcAft>
                  <a:spcPts val="600"/>
                </a:spcAft>
              </a:pPr>
              <a:t>29</a:t>
            </a:fld>
            <a:endParaRPr lang="cs-CZ"/>
          </a:p>
        </p:txBody>
      </p:sp>
      <p:graphicFrame>
        <p:nvGraphicFramePr>
          <p:cNvPr id="7" name="Chart 1">
            <a:extLst>
              <a:ext uri="{FF2B5EF4-FFF2-40B4-BE49-F238E27FC236}">
                <a16:creationId xmlns:a16="http://schemas.microsoft.com/office/drawing/2014/main" id="{442431B8-EBA9-624D-AE7A-2DF638069C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2342708"/>
              </p:ext>
            </p:extLst>
          </p:nvPr>
        </p:nvGraphicFramePr>
        <p:xfrm>
          <a:off x="838200" y="1213305"/>
          <a:ext cx="10515600" cy="5279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Nadpis 1">
            <a:extLst>
              <a:ext uri="{FF2B5EF4-FFF2-40B4-BE49-F238E27FC236}">
                <a16:creationId xmlns:a16="http://schemas.microsoft.com/office/drawing/2014/main" id="{81D29CA3-99AB-2832-DC1D-CEE351560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/>
          </a:bodyPr>
          <a:lstStyle/>
          <a:p>
            <a:r>
              <a:rPr lang="pt-BR" sz="3400">
                <a:latin typeface="Arial" panose="020B0604020202020204" pitchFamily="34" charset="0"/>
                <a:cs typeface="Arial" panose="020B0604020202020204" pitchFamily="34" charset="0"/>
              </a:rPr>
              <a:t>Podpora Digitální informační agentury a MV</a:t>
            </a:r>
            <a:r>
              <a:rPr lang="cs-CZ" sz="3400">
                <a:latin typeface="Arial" panose="020B0604020202020204" pitchFamily="34" charset="0"/>
                <a:cs typeface="Arial" panose="020B0604020202020204" pitchFamily="34" charset="0"/>
              </a:rPr>
              <a:t> (II)</a:t>
            </a:r>
          </a:p>
        </p:txBody>
      </p:sp>
    </p:spTree>
    <p:extLst>
      <p:ext uri="{BB962C8B-B14F-4D97-AF65-F5344CB8AC3E}">
        <p14:creationId xmlns:p14="http://schemas.microsoft.com/office/powerpoint/2010/main" val="35382540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0ED171-DFA6-6179-F5A9-EEE7E70C8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sz="4000" b="1">
                <a:latin typeface="Arial"/>
                <a:cs typeface="Arial"/>
              </a:rPr>
              <a:t>Cíl evaluace (II)</a:t>
            </a:r>
            <a:endParaRPr lang="cs-CZ" sz="4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59DDE08-21A2-6CA0-A6E9-884831418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Kvalitativně a kvantitativně vyhodnocovat, do jaké míry jsou naplňovány cíle OP TP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Meziročně porovnávat výsledky evaluačních šetření ohledně implementace; zachytit, analyzovat a interpretovat trendy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 sz="2800">
                <a:latin typeface="Arial" panose="020B0604020202020204" pitchFamily="34" charset="0"/>
                <a:cs typeface="Arial" panose="020B0604020202020204" pitchFamily="34" charset="0"/>
              </a:rPr>
              <a:t>Identifikovat pozitivní a negativní faktory ovlivňující implementaci OP TP a formulovat návrhy opatření vedoucí k odstranění problémů a bariér</a:t>
            </a:r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Poskytnout ŘO OP TP zpětnou vazbu a doporučení týkající se implementace OP TP</a:t>
            </a:r>
            <a:endParaRPr lang="cs-CZ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7509B7B-1F1C-2EBC-3AF1-D89101637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304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B565B-90A8-FDE7-9D11-7754A4EAE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B8E459-F602-8BE8-C21A-C8BF9BD0C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latin typeface="Arial"/>
                <a:cs typeface="Arial"/>
              </a:rPr>
              <a:t>Institucionální důvěra (I)</a:t>
            </a:r>
            <a:endParaRPr lang="cs-CZ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6F4623-36E3-6EAA-4A1C-C9C74B267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5" y="2007703"/>
            <a:ext cx="11415323" cy="4517828"/>
          </a:xfrm>
        </p:spPr>
        <p:txBody>
          <a:bodyPr>
            <a:normAutofit/>
          </a:bodyPr>
          <a:lstStyle/>
          <a:p>
            <a:r>
              <a:rPr lang="cs-CZ" b="1"/>
              <a:t>Vnímání partnerství s ŘO je velmi silné a stabilní</a:t>
            </a:r>
            <a:r>
              <a:rPr lang="cs-CZ"/>
              <a:t>: drtivá většina respondentů se cítí být partnerem ŘO (kombinace „rozhodně/spíše ano“ přes 95 % v obou letech měření). V otevřených odpovědích DŠ, rozhovorech i na </a:t>
            </a:r>
            <a:r>
              <a:rPr lang="cs-CZ" err="1"/>
              <a:t>fokusních</a:t>
            </a:r>
            <a:r>
              <a:rPr lang="cs-CZ"/>
              <a:t> skupinách se opakují výroky o rychlé, srozumitelné a vstřícné komunikaci, profesionálním přístupu a přehledných pokynech. Pozitivně je vnímaná i větší předvídatelnost po zavedení paušálů.</a:t>
            </a:r>
          </a:p>
          <a:p>
            <a:r>
              <a:rPr lang="cs-CZ"/>
              <a:t>Jen </a:t>
            </a:r>
            <a:r>
              <a:rPr lang="cs-CZ" b="1"/>
              <a:t>nepatrně nižší je podíl respondentů, kteří se cítí jako partneři také pro další instituce regionu</a:t>
            </a:r>
            <a:r>
              <a:rPr lang="cs-CZ"/>
              <a:t>. Důvěra je ovlivněna neformálními vztahy a osobními kontakty mezi regionálními partnery a klíčovými stakeholdery. Stabilita týmů a dlouhodobé působení MAS v regionu pozitivně přispívají k této důvěře.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A70B4C9-5D80-A546-F67F-C8C8A369478C}"/>
              </a:ext>
            </a:extLst>
          </p:cNvPr>
          <p:cNvSpPr txBox="1"/>
          <p:nvPr/>
        </p:nvSpPr>
        <p:spPr>
          <a:xfrm>
            <a:off x="647699" y="1472053"/>
            <a:ext cx="1028534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b="1">
                <a:solidFill>
                  <a:srgbClr val="E92841"/>
                </a:solidFill>
                <a:latin typeface="Arial"/>
                <a:ea typeface="MS Mincho"/>
                <a:cs typeface="Times New Roman"/>
              </a:rPr>
              <a:t>Regionální partneři si důvěry ve vztahu k ŘO i dalším partnerům v území vysoce cení.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097DD4-9453-C964-74BF-56520EA9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5700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99C1A-CDD3-7782-E506-4C12D2B8D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C93454-A558-124E-E4AE-961B908BE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/>
                <a:cs typeface="Arial"/>
              </a:rPr>
              <a:t>Aktivity a potřeby pro období 2028+ (I)</a:t>
            </a:r>
            <a:endParaRPr lang="cs-CZ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17DEBBF-7B8C-2A71-DF9F-A35C63371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5" y="1841385"/>
            <a:ext cx="10946765" cy="450974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cs-CZ"/>
              <a:t>V roce 2025 byly nově zmapovány také potřeby MAS pro programové období 2028+. Aktuální zjištění z dotazníkového šetření i diskusí ve </a:t>
            </a:r>
            <a:r>
              <a:rPr lang="cs-CZ" err="1"/>
              <a:t>fokusních</a:t>
            </a:r>
            <a:r>
              <a:rPr lang="cs-CZ"/>
              <a:t> skupinách poukazují na </a:t>
            </a:r>
            <a:r>
              <a:rPr lang="cs-CZ" b="1"/>
              <a:t>rostoucí nejistotu spojenou s financováním, udržením kapacit a rozšířením rolí MAS v nových oblastech</a:t>
            </a:r>
            <a:r>
              <a:rPr lang="cs-CZ"/>
              <a:t>. </a:t>
            </a:r>
          </a:p>
          <a:p>
            <a:r>
              <a:rPr lang="cs-CZ"/>
              <a:t>Mezi podněty pro nové období zaznívá (ne vše je relevantní z hlediska možností OPTP):</a:t>
            </a:r>
          </a:p>
          <a:p>
            <a:pPr lvl="1"/>
            <a:r>
              <a:rPr lang="cs-CZ" b="1"/>
              <a:t>spravedlivější rozdělování prostředků</a:t>
            </a:r>
            <a:r>
              <a:rPr lang="cs-CZ"/>
              <a:t> mezi malé a velké MAS,</a:t>
            </a:r>
          </a:p>
          <a:p>
            <a:pPr lvl="1"/>
            <a:r>
              <a:rPr lang="cs-CZ" b="1"/>
              <a:t>zákonné zakotvení MAS</a:t>
            </a:r>
            <a:r>
              <a:rPr lang="cs-CZ"/>
              <a:t> jako stabilní součásti systému,</a:t>
            </a:r>
          </a:p>
          <a:p>
            <a:pPr lvl="1"/>
            <a:r>
              <a:rPr lang="cs-CZ"/>
              <a:t>zajištění </a:t>
            </a:r>
            <a:r>
              <a:rPr lang="cs-CZ" b="1"/>
              <a:t>základního financování</a:t>
            </a:r>
            <a:r>
              <a:rPr lang="cs-CZ"/>
              <a:t>, aby se zabránilo jejich rozpadu a odchodu kvalitních pracovníků,</a:t>
            </a:r>
          </a:p>
          <a:p>
            <a:pPr lvl="1"/>
            <a:r>
              <a:rPr lang="cs-CZ"/>
              <a:t>podporu v oblasti </a:t>
            </a:r>
            <a:r>
              <a:rPr lang="cs-CZ" b="1"/>
              <a:t>PR a zviditelnění výsledků</a:t>
            </a:r>
            <a:r>
              <a:rPr lang="cs-CZ"/>
              <a:t>, protože jednotlivé MAS svou práci často neumí dostatečně „prodat“.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0337AF-E16A-BF6E-1F54-B96571CB5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1699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6EBB0-4AFC-9942-CC3C-72141603C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86EE3DB-36A3-EE3D-1D41-062290D1FC9E}"/>
              </a:ext>
            </a:extLst>
          </p:cNvPr>
          <p:cNvSpPr txBox="1"/>
          <p:nvPr/>
        </p:nvSpPr>
        <p:spPr>
          <a:xfrm>
            <a:off x="6907463" y="1943602"/>
            <a:ext cx="5022767" cy="424606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cs-CZ" sz="2600"/>
              <a:t>V roce 2025 byly MAS nově v rámci dotazníkového šetření dotazovány na priority pro další období. </a:t>
            </a:r>
            <a:endParaRPr lang="en-US"/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cs-CZ" sz="2600"/>
              <a:t>Za prioritní z hlediska potřeby dodatečné podpory  v novém programovém období s velkým náskokem vybraly jako nejpotřebnější zejména oblasti </a:t>
            </a:r>
            <a:r>
              <a:rPr lang="cs-CZ" sz="2600" b="1"/>
              <a:t>strategického plánování, mapování a znalosti území, spolupráce a podpory partnerství</a:t>
            </a:r>
            <a:r>
              <a:rPr lang="cs-CZ" sz="2600"/>
              <a:t>. </a:t>
            </a:r>
            <a:endParaRPr lang="en-US">
              <a:ea typeface="Calibri"/>
              <a:cs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cs-CZ" sz="260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97D1671-3DF7-4352-416D-FBA5230A1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160B133-4A0D-4910-9766-EFB28F981602}" type="slidenum">
              <a:rPr lang="cs-CZ" smtClean="0"/>
              <a:pPr>
                <a:spcAft>
                  <a:spcPts val="600"/>
                </a:spcAft>
              </a:pPr>
              <a:t>32</a:t>
            </a:fld>
            <a:endParaRPr lang="cs-CZ"/>
          </a:p>
        </p:txBody>
      </p:sp>
      <p:graphicFrame>
        <p:nvGraphicFramePr>
          <p:cNvPr id="3" name="xlBarClustered~A4 Half width half height~default">
            <a:extLst>
              <a:ext uri="{FF2B5EF4-FFF2-40B4-BE49-F238E27FC236}">
                <a16:creationId xmlns:a16="http://schemas.microsoft.com/office/drawing/2014/main" id="{AB2988B9-3FE9-2523-B686-59B4D6D399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4732398"/>
              </p:ext>
            </p:extLst>
          </p:nvPr>
        </p:nvGraphicFramePr>
        <p:xfrm>
          <a:off x="82060" y="1431235"/>
          <a:ext cx="7584832" cy="529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Nadpis 1">
            <a:extLst>
              <a:ext uri="{FF2B5EF4-FFF2-40B4-BE49-F238E27FC236}">
                <a16:creationId xmlns:a16="http://schemas.microsoft.com/office/drawing/2014/main" id="{12488D9B-5C98-0F06-8995-E6C882048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cs-CZ" sz="3600">
                <a:latin typeface="Arial"/>
                <a:cs typeface="Arial"/>
              </a:rPr>
              <a:t>Aktivity a potřeby pro období 2028+ (II)</a:t>
            </a:r>
            <a:endParaRPr lang="cs-CZ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1945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F5BEE-4C03-5BC1-A838-8CCC88FBC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65DABA-4C91-395C-5357-739709EA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>
                <a:latin typeface="Arial"/>
                <a:cs typeface="Arial"/>
              </a:rPr>
              <a:t>Aktivity a potřeby pro období 2028+ (III)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B0AC2E-4E9F-2E28-7960-9C99E3812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035" y="1580323"/>
            <a:ext cx="10358937" cy="45966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400"/>
              <a:t>Doporučení:</a:t>
            </a:r>
          </a:p>
          <a:p>
            <a:pPr lvl="1"/>
            <a:r>
              <a:rPr lang="cs-CZ"/>
              <a:t>Udržovat</a:t>
            </a:r>
            <a:r>
              <a:rPr lang="cs-CZ" b="1"/>
              <a:t> stabilní tým ŘO OPTP</a:t>
            </a:r>
            <a:r>
              <a:rPr lang="cs-CZ"/>
              <a:t> a pokračovat v nastavené formě spolupráce a partnerském přístupu k příjemcům</a:t>
            </a:r>
            <a:endParaRPr lang="cs-CZ">
              <a:ea typeface="Calibri"/>
              <a:cs typeface="Calibri"/>
            </a:endParaRPr>
          </a:p>
          <a:p>
            <a:pPr lvl="1"/>
            <a:r>
              <a:rPr lang="cs-CZ"/>
              <a:t>V rámci možností i nadále</a:t>
            </a:r>
            <a:r>
              <a:rPr lang="cs-CZ" b="1"/>
              <a:t> podporovat regionální partnerství a včasně komunikovat o finančních výhledech</a:t>
            </a:r>
            <a:endParaRPr lang="cs-CZ" b="1">
              <a:ea typeface="Calibri"/>
              <a:cs typeface="Calibri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5CA0DC2-8EDB-4AE3-742F-0A52FFF3E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0508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>
            <a:extLst>
              <a:ext uri="{FF2B5EF4-FFF2-40B4-BE49-F238E27FC236}">
                <a16:creationId xmlns:a16="http://schemas.microsoft.com/office/drawing/2014/main" id="{63BF630E-C37E-41A4-B5C2-B548C0A0BE41}"/>
              </a:ext>
            </a:extLst>
          </p:cNvPr>
          <p:cNvSpPr txBox="1">
            <a:spLocks/>
          </p:cNvSpPr>
          <p:nvPr/>
        </p:nvSpPr>
        <p:spPr>
          <a:xfrm>
            <a:off x="533982" y="2274016"/>
            <a:ext cx="11124036" cy="186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F4350"/>
              </a:buClr>
              <a:buFont typeface="Arial" panose="020B0604020202020204" pitchFamily="34" charset="0"/>
              <a:buNone/>
              <a:defRPr sz="2400" kern="1200">
                <a:solidFill>
                  <a:srgbClr val="0D3B5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435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cs-CZ" sz="2000">
              <a:solidFill>
                <a:schemeClr val="tx1"/>
              </a:solidFill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435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5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DĚKUJEME ZA POZORNOST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6F04949-B7FC-FB01-69C6-8F2466ABCE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2" y="5135420"/>
            <a:ext cx="2395125" cy="8876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67C1E97-2AB2-0405-17C2-762E17D997ED}"/>
              </a:ext>
            </a:extLst>
          </p:cNvPr>
          <p:cNvSpPr txBox="1"/>
          <p:nvPr/>
        </p:nvSpPr>
        <p:spPr>
          <a:xfrm>
            <a:off x="4884548" y="5135504"/>
            <a:ext cx="25892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cs-CZ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Lukáš Maláč</a:t>
            </a:r>
            <a:br>
              <a:rPr kumimoji="0" lang="cs-CZ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cs-CZ" sz="1600" b="0" i="0" u="none" strike="noStrike" kern="1200" cap="none" spc="0" normalizeH="0" baseline="0" noProof="0">
                <a:ln>
                  <a:noFill/>
                </a:ln>
                <a:solidFill>
                  <a:srgbClr val="F7B81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lukas.malac@navigae.cz</a:t>
            </a:r>
            <a:br>
              <a:rPr kumimoji="0" lang="cs-CZ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cs-CZ" sz="1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tel. 607 018 025</a:t>
            </a:r>
            <a:endParaRPr lang="cs-CZ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40DD7A7-4EEA-7C23-72E1-807BE3CCCB8F}"/>
              </a:ext>
            </a:extLst>
          </p:cNvPr>
          <p:cNvSpPr txBox="1"/>
          <p:nvPr/>
        </p:nvSpPr>
        <p:spPr>
          <a:xfrm>
            <a:off x="8205007" y="5135504"/>
            <a:ext cx="2974270" cy="7571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EF4350"/>
              </a:buClr>
              <a:defRPr/>
            </a:pPr>
            <a:r>
              <a:rPr lang="cs-CZ" sz="1600" b="1">
                <a:latin typeface="Arial"/>
                <a:cs typeface="Arial"/>
              </a:rPr>
              <a:t>Kateřina Rai Revta</a:t>
            </a:r>
            <a:br>
              <a:rPr lang="cs-CZ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u="sng">
                <a:solidFill>
                  <a:schemeClr val="accent4"/>
                </a:solidFill>
                <a:latin typeface="Arial"/>
                <a:cs typeface="Arial"/>
              </a:rPr>
              <a:t>katerina.rai.revta</a:t>
            </a:r>
            <a:r>
              <a:rPr lang="cs-CZ" sz="1600" u="sng">
                <a:solidFill>
                  <a:schemeClr val="accent4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@navigae</a:t>
            </a:r>
            <a:r>
              <a:rPr lang="cs-CZ" sz="1600">
                <a:solidFill>
                  <a:schemeClr val="accent4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.cz</a:t>
            </a:r>
            <a:r>
              <a:rPr lang="cs-CZ" sz="1600">
                <a:solidFill>
                  <a:schemeClr val="accent4"/>
                </a:solidFill>
                <a:latin typeface="Arial"/>
                <a:cs typeface="Arial"/>
              </a:rPr>
              <a:t> </a:t>
            </a:r>
            <a:r>
              <a:rPr lang="cs-CZ" sz="1600">
                <a:latin typeface="Arial"/>
                <a:cs typeface="Arial"/>
              </a:rPr>
              <a:t>tel. 733 643 820</a:t>
            </a: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B59CC1B0-295D-D934-F53A-DEF50BD1E5DF}"/>
              </a:ext>
            </a:extLst>
          </p:cNvPr>
          <p:cNvCxnSpPr>
            <a:cxnSpLocks/>
          </p:cNvCxnSpPr>
          <p:nvPr/>
        </p:nvCxnSpPr>
        <p:spPr>
          <a:xfrm>
            <a:off x="4884548" y="4726984"/>
            <a:ext cx="6889707" cy="0"/>
          </a:xfrm>
          <a:prstGeom prst="line">
            <a:avLst/>
          </a:prstGeom>
          <a:ln w="28575">
            <a:solidFill>
              <a:srgbClr val="F7B8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8FBB633E-341D-CC5A-96E0-F9748BE8D897}"/>
              </a:ext>
            </a:extLst>
          </p:cNvPr>
          <p:cNvCxnSpPr>
            <a:cxnSpLocks/>
          </p:cNvCxnSpPr>
          <p:nvPr/>
        </p:nvCxnSpPr>
        <p:spPr>
          <a:xfrm>
            <a:off x="414224" y="1686732"/>
            <a:ext cx="6889707" cy="0"/>
          </a:xfrm>
          <a:prstGeom prst="line">
            <a:avLst/>
          </a:prstGeom>
          <a:ln w="28575">
            <a:solidFill>
              <a:srgbClr val="F7B81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1180C01-6AB6-647D-F213-0E393833D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8575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2020CE-4851-FC5A-6E4F-BD1A8E9F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>
                <a:latin typeface="Arial" panose="020B0604020202020204" pitchFamily="34" charset="0"/>
                <a:cs typeface="Arial" panose="020B0604020202020204" pitchFamily="34" charset="0"/>
              </a:rPr>
              <a:t>Metodologie (I)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72D8D0-D545-1473-F233-F28561F23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b="1"/>
              <a:t>Dotazníkové šetření</a:t>
            </a:r>
          </a:p>
          <a:p>
            <a:pPr lvl="1"/>
            <a:r>
              <a:rPr lang="cs-CZ"/>
              <a:t>11 částí, 8 různých dotazníků pro vymezené cílové skupiny</a:t>
            </a:r>
            <a:endParaRPr lang="cs-CZ">
              <a:ea typeface="Calibri"/>
              <a:cs typeface="Calibri"/>
            </a:endParaRPr>
          </a:p>
          <a:p>
            <a:pPr lvl="1"/>
            <a:r>
              <a:rPr lang="cs-CZ"/>
              <a:t>Sběr květen – červenec 2025</a:t>
            </a:r>
          </a:p>
          <a:p>
            <a:pPr lvl="1"/>
            <a:r>
              <a:rPr lang="cs-CZ"/>
              <a:t>Celkem 1 048 odpovědí </a:t>
            </a:r>
            <a:r>
              <a:rPr lang="cs-CZ" sz="2000" i="1"/>
              <a:t>(pro srovnání – 972 v roce 2024)</a:t>
            </a:r>
            <a:endParaRPr lang="cs-CZ">
              <a:ea typeface="Calibri"/>
              <a:cs typeface="Calibri"/>
            </a:endParaRP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/>
                <a:cs typeface="Arial"/>
              </a:rPr>
              <a:t>Administrátoři projektů Priority 1 OPTP: osloveno 22, 14 odpovědí</a:t>
            </a: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/>
                <a:cs typeface="Arial"/>
              </a:rPr>
              <a:t>E-government: osloveno 24, 7 odpovědí</a:t>
            </a: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 panose="020B0604020202020204" pitchFamily="34" charset="0"/>
              </a:rPr>
              <a:t>Beneficienti: osloveno 248, 148 odpovědí</a:t>
            </a: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/>
                <a:cs typeface="Arial"/>
              </a:rPr>
              <a:t>Externí uživatelé ISKP 21+: osloveno 500, 166 odpovědí</a:t>
            </a: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/>
                <a:cs typeface="Arial"/>
              </a:rPr>
              <a:t>Interní uživatelé MS21+: osloveno 300, 140 odpovědí</a:t>
            </a: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 panose="020B0604020202020204" pitchFamily="34" charset="0"/>
              </a:rPr>
              <a:t>Regionální partneři – vedoucí pracovníci: osloveno 200, 140 odpovědí</a:t>
            </a: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 panose="020B0604020202020204" pitchFamily="34" charset="0"/>
              </a:rPr>
              <a:t>Regionální partneři – ostatní zaměstnanci: 188 odpovědí</a:t>
            </a:r>
          </a:p>
          <a:p>
            <a:pPr marL="1343025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cs-CZ" sz="1900">
                <a:latin typeface="Arial" panose="020B0604020202020204" pitchFamily="34" charset="0"/>
              </a:rPr>
              <a:t>Věcní experti ŘO OPTP, MMR-NOK a OPŘ: osloveno 166, 105 odpovědí</a:t>
            </a:r>
          </a:p>
          <a:p>
            <a:pPr marL="1343025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cs-CZ" sz="180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2"/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BDFF565-614B-884C-3B5B-09C55FF24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3433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73E4E0-9E54-656F-E96F-BCC85C2CF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096DFF-1172-18D4-F22C-7D75FD524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>
                <a:latin typeface="Arial" panose="020B0604020202020204" pitchFamily="34" charset="0"/>
                <a:cs typeface="Arial" panose="020B0604020202020204" pitchFamily="34" charset="0"/>
              </a:rPr>
              <a:t>Metodologie (II)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372B032-BD24-7EB1-2B55-ABB113065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342212" cy="4710792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cs-CZ" b="1"/>
              <a:t>Obsahová analýza</a:t>
            </a:r>
            <a:r>
              <a:rPr lang="cs-CZ"/>
              <a:t> – doplňující dokumenty a data, výstupy projektů, atd.</a:t>
            </a:r>
          </a:p>
          <a:p>
            <a:r>
              <a:rPr lang="cs-CZ" b="1"/>
              <a:t>Statistická analýza</a:t>
            </a:r>
            <a:r>
              <a:rPr lang="cs-CZ"/>
              <a:t> – data MS21+, data o vzdělávání, data o administrativní kapacitě</a:t>
            </a:r>
            <a:endParaRPr lang="cs-CZ">
              <a:ea typeface="Calibri"/>
              <a:cs typeface="Calibri"/>
            </a:endParaRPr>
          </a:p>
          <a:p>
            <a:r>
              <a:rPr lang="cs-CZ" b="1"/>
              <a:t>Individuální rozhovory</a:t>
            </a:r>
            <a:endParaRPr lang="cs-CZ" b="1">
              <a:ea typeface="Calibri"/>
              <a:cs typeface="Calibri"/>
            </a:endParaRPr>
          </a:p>
          <a:p>
            <a:pPr lvl="1"/>
            <a:r>
              <a:rPr lang="cs-CZ" b="1"/>
              <a:t>Zástupci regionálních partnerů: </a:t>
            </a:r>
            <a:r>
              <a:rPr lang="cs-CZ"/>
              <a:t>2 Kanceláře MAS, Národní síť MAS, 2 Nositelé ITI, 1 Sekretariát RSK</a:t>
            </a:r>
          </a:p>
          <a:p>
            <a:pPr lvl="1"/>
            <a:r>
              <a:rPr lang="cs-CZ" b="1"/>
              <a:t>Zástupci horizontální struktury a dalších orgánů státní správy: </a:t>
            </a:r>
            <a:r>
              <a:rPr lang="cs-CZ"/>
              <a:t>MF – Platební orgán, MV ČR (administrátoři projektů), MMR – OMV, MMR – ŘO OPTP – dva rozhovory s doporučenými zástupci, MMR – Odbor projektového řízení (projektoví manažeři, kontrolor), MMR – Metodik MMR-NOK</a:t>
            </a:r>
          </a:p>
          <a:p>
            <a:pPr lvl="1"/>
            <a:r>
              <a:rPr lang="cs-CZ"/>
              <a:t>Pracovníci DIA se v roce 2025 rozhovorů na vlastní žádost neúčastnili a budou zapojeni v dalším kole rozhovorů</a:t>
            </a:r>
            <a:endParaRPr lang="cs-CZ">
              <a:ea typeface="Calibri"/>
              <a:cs typeface="Calibri"/>
            </a:endParaRPr>
          </a:p>
          <a:p>
            <a:r>
              <a:rPr lang="cs-CZ" b="1" err="1"/>
              <a:t>Fokusní</a:t>
            </a:r>
            <a:r>
              <a:rPr lang="cs-CZ" b="1"/>
              <a:t> skupiny</a:t>
            </a:r>
            <a:r>
              <a:rPr lang="cs-CZ"/>
              <a:t> </a:t>
            </a:r>
          </a:p>
          <a:p>
            <a:pPr lvl="1"/>
            <a:r>
              <a:rPr lang="cs-CZ"/>
              <a:t>2 FS v září 2025 v Brně  (5 účastníků) a v Praze (10 účastníků), zaměřené na získání zpětné vazby od zástupců MAS</a:t>
            </a:r>
          </a:p>
          <a:p>
            <a:pPr lvl="1"/>
            <a:r>
              <a:rPr lang="cs-CZ"/>
              <a:t>Cílem (1) identifikovat, co v kontextu administrace projektů OPTP představuje pro MAS největší administrativní zátěž a jak ji lze snížit, (2) zjistit, jak MAS financují své fungování z evropských, národních a krajských zdrojů a jak stabilní jsou jejich kapacity, a (3) zmapovat aktivity a potřeby MAS pro programové období 2028+</a:t>
            </a:r>
            <a:endParaRPr lang="cs-CZ">
              <a:ea typeface="Calibri"/>
              <a:cs typeface="Calibri"/>
            </a:endParaRPr>
          </a:p>
          <a:p>
            <a:pPr lvl="2"/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EA5FEAE-572D-D70B-2573-2973E8DB5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9873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C10E12-7D3E-5756-CAD0-2E60267D9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Vzdělávání (I)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4612B50-6671-BA94-FCC5-9BF614D88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3149"/>
            <a:ext cx="6984999" cy="437832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cs-CZ"/>
              <a:t>Pracovníci implementační struktury mají dostatečné informace o dostupném vzdělávání        a toto vzdělávání vykazuje dostatečnou kapacitu.</a:t>
            </a:r>
            <a:endParaRPr lang="en-US"/>
          </a:p>
          <a:p>
            <a:r>
              <a:rPr lang="cs-CZ"/>
              <a:t>Přibližně třetina zaměstnanců IS se ale vzdělávání přesto neúčastní.</a:t>
            </a:r>
            <a:endParaRPr lang="cs-CZ">
              <a:ea typeface="Calibri"/>
              <a:cs typeface="Calibri"/>
            </a:endParaRPr>
          </a:p>
          <a:p>
            <a:r>
              <a:rPr lang="cs-CZ"/>
              <a:t>Nejčastější důvody neúčasti:</a:t>
            </a:r>
          </a:p>
          <a:p>
            <a:pPr lvl="1"/>
            <a:r>
              <a:rPr lang="cs-CZ"/>
              <a:t>Časové důvody</a:t>
            </a:r>
          </a:p>
          <a:p>
            <a:pPr lvl="1"/>
            <a:r>
              <a:rPr lang="cs-CZ"/>
              <a:t>Nabídka neodpovídá potřebám</a:t>
            </a:r>
          </a:p>
          <a:p>
            <a:pPr lvl="1"/>
            <a:r>
              <a:rPr lang="cs-CZ"/>
              <a:t>Nutnost cestování</a:t>
            </a:r>
          </a:p>
          <a:p>
            <a:r>
              <a:rPr lang="cs-CZ" b="1"/>
              <a:t>Celkové hodnocení systému zůstává stabilně pozitivní ve srovnání s rokem 2024.</a:t>
            </a:r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712FC42-F47F-1E77-E855-32C1D37FCBDC}"/>
              </a:ext>
            </a:extLst>
          </p:cNvPr>
          <p:cNvSpPr txBox="1"/>
          <p:nvPr/>
        </p:nvSpPr>
        <p:spPr>
          <a:xfrm>
            <a:off x="647699" y="1352371"/>
            <a:ext cx="9790711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b="1">
                <a:solidFill>
                  <a:srgbClr val="E92841"/>
                </a:solidFill>
                <a:latin typeface="Arial"/>
                <a:ea typeface="MS Mincho"/>
                <a:cs typeface="Times New Roman"/>
              </a:rPr>
              <a:t>Vzdělávání pracovníků implementační struktury fondů EU má i v druhém roce   evaluace dostatečnou kapacitu a pokrývá relevantní témata. Stále se přibližně třetina pracovníků vzdělávání neúčastní, a to zejména z časových důvodů a odlišných potřeb.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A88B38C-A53E-8B75-664E-25DC5BB71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6</a:t>
            </a:fld>
            <a:endParaRPr lang="cs-CZ"/>
          </a:p>
        </p:txBody>
      </p:sp>
      <p:graphicFrame>
        <p:nvGraphicFramePr>
          <p:cNvPr id="4" name="xlBarClustered~A4 Half width half height~default">
            <a:extLst>
              <a:ext uri="{FF2B5EF4-FFF2-40B4-BE49-F238E27FC236}">
                <a16:creationId xmlns:a16="http://schemas.microsoft.com/office/drawing/2014/main" id="{44ABC5EF-D05D-AF70-AF47-6DB90E56E9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81948"/>
              </p:ext>
            </p:extLst>
          </p:nvPr>
        </p:nvGraphicFramePr>
        <p:xfrm>
          <a:off x="7823199" y="2343149"/>
          <a:ext cx="4203699" cy="4149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29422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23B5E-CBAC-44E5-00BC-E6FAA6617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F3A3BC-411A-68DE-42E4-FCBF9E109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Vzdělávání (II)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02972F-E078-9BF6-CD70-CF237444A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Systematický sběr poptávky po nových tématech ze strany koordinátora vzdělávání pokračuje. Některá z témat navrhovaných v loňském roce se již do nabídky daří zařadit (např. problematika zásady </a:t>
            </a:r>
            <a:r>
              <a:rPr lang="cs-CZ" i="1"/>
              <a:t>Do no </a:t>
            </a:r>
            <a:r>
              <a:rPr lang="cs-CZ" i="1" err="1"/>
              <a:t>significant</a:t>
            </a:r>
            <a:r>
              <a:rPr lang="cs-CZ" i="1"/>
              <a:t> </a:t>
            </a:r>
            <a:r>
              <a:rPr lang="cs-CZ" i="1" err="1"/>
              <a:t>harm</a:t>
            </a:r>
            <a:r>
              <a:rPr lang="cs-CZ"/>
              <a:t>). </a:t>
            </a:r>
          </a:p>
          <a:p>
            <a:r>
              <a:rPr lang="cs-CZ"/>
              <a:t>Klíčovou bariérou rozšíření systému vzdělávání o nová témata je dlouhodobý nedostatek vhodných lektorů.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C4F0591-1AFE-86A5-EAE5-35ACC697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81897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0F924-6176-7A61-219E-F6584992D4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F1B4EB-C314-E494-33A4-467160980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Vzdělávání (III)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EB9E06F-3010-4C60-B38E-EEB2E262D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9544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dirty="0"/>
              <a:t>Součástí šetření v roce 2025 byla i </a:t>
            </a:r>
            <a:r>
              <a:rPr lang="cs-CZ" b="1" dirty="0"/>
              <a:t>oblast Specifického vzdělávání</a:t>
            </a:r>
            <a:r>
              <a:rPr lang="cs-CZ" dirty="0"/>
              <a:t>.     O této možnosti má dostatečné informace 63 % relevantních dotazovaných a 46 % se v roce 2024 zúčastnilo některé formy specifického vzdělávání. Nejčastěji respondenti využívali jazykové vzdělávání (více než polovina relevantních respondentů). </a:t>
            </a:r>
            <a:endParaRPr lang="cs-CZ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3F13AA4-7DBE-670F-C26A-E58E68056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8</a:t>
            </a:fld>
            <a:endParaRPr lang="cs-CZ"/>
          </a:p>
        </p:txBody>
      </p:sp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id="{1F6C1935-F3B7-B949-9190-7897593E51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7374858"/>
              </p:ext>
            </p:extLst>
          </p:nvPr>
        </p:nvGraphicFramePr>
        <p:xfrm>
          <a:off x="5964329" y="1504710"/>
          <a:ext cx="6120130" cy="2540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xlColumnClustered~A4 Half width half height~default">
            <a:extLst>
              <a:ext uri="{FF2B5EF4-FFF2-40B4-BE49-F238E27FC236}">
                <a16:creationId xmlns:a16="http://schemas.microsoft.com/office/drawing/2014/main" id="{1E91D0FB-BFD2-364B-90D9-FFE1DC0826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441161"/>
              </p:ext>
            </p:extLst>
          </p:nvPr>
        </p:nvGraphicFramePr>
        <p:xfrm>
          <a:off x="6096001" y="4106210"/>
          <a:ext cx="5801360" cy="2250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10695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CB394-86E8-1C00-06D2-54B9CDC18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74A5A1-E155-D711-0D8A-28368318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>
                <a:latin typeface="Arial" panose="020B0604020202020204" pitchFamily="34" charset="0"/>
                <a:cs typeface="Arial" panose="020B0604020202020204" pitchFamily="34" charset="0"/>
              </a:rPr>
              <a:t>Vzdělávání (IV)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39981D-0BA1-7474-71DD-ECA3D9AB7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370575" cy="4351338"/>
          </a:xfrm>
        </p:spPr>
        <p:txBody>
          <a:bodyPr>
            <a:normAutofit/>
          </a:bodyPr>
          <a:lstStyle/>
          <a:p>
            <a:r>
              <a:rPr lang="cs-CZ"/>
              <a:t>Doporučení:</a:t>
            </a:r>
          </a:p>
          <a:p>
            <a:pPr lvl="1"/>
            <a:r>
              <a:rPr lang="cs-CZ" b="1"/>
              <a:t>Rozšířit nabídku hybridních nebo výhradně online vzdělávacích kurzů</a:t>
            </a:r>
            <a:r>
              <a:rPr lang="cs-CZ"/>
              <a:t>, a to především s ohledem na vzdělávací potřeby zaměstnanců implementační struktury v regionech (zprostředkující subjekty) a zaměstnanců, kteří se s implementační strukturou seznamují (úvodní školení nových zaměstnanců). </a:t>
            </a:r>
          </a:p>
          <a:p>
            <a:pPr lvl="1"/>
            <a:r>
              <a:rPr lang="cs-CZ" b="1"/>
              <a:t>Nadále zvyšovat povědomí o významu Systému vzdělávání</a:t>
            </a:r>
            <a:r>
              <a:rPr lang="cs-CZ"/>
              <a:t> u vedoucích pracovníků, pracovat s jejich motivací uvolňovat klíčové odborníky pro vzdělávání (zejména jako lektory). </a:t>
            </a:r>
          </a:p>
          <a:p>
            <a:pPr lvl="1"/>
            <a:r>
              <a:rPr lang="cs-CZ" b="1"/>
              <a:t>Zohlednit v zadávacích podmínkách soutěže na dodavatele vzdělávání  flexibilitu </a:t>
            </a:r>
            <a:r>
              <a:rPr lang="cs-CZ" b="1" err="1"/>
              <a:t>lektorného</a:t>
            </a:r>
            <a:r>
              <a:rPr lang="cs-CZ" b="1"/>
              <a:t> </a:t>
            </a:r>
            <a:r>
              <a:rPr lang="cs-CZ"/>
              <a:t>tak, aby nebyla předmětem cenové soutěže – tedy  tak, aby předmětem finančních nabídek uchazečů byly pouze ostatní náklady na vzdělávání. </a:t>
            </a:r>
          </a:p>
          <a:p>
            <a:pPr lvl="1"/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06BDD15-0653-C7EB-6CF6-A3268A396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91345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T Colour palette">
    <a:dk1>
      <a:sysClr val="windowText" lastClr="000000"/>
    </a:dk1>
    <a:lt1>
      <a:sysClr val="window" lastClr="FFFFFF"/>
    </a:lt1>
    <a:dk2>
      <a:srgbClr val="747678"/>
    </a:dk2>
    <a:lt2>
      <a:srgbClr val="E7E0D8"/>
    </a:lt2>
    <a:accent1>
      <a:srgbClr val="4F2D7F"/>
    </a:accent1>
    <a:accent2>
      <a:srgbClr val="C8BEAF"/>
    </a:accent2>
    <a:accent3>
      <a:srgbClr val="00A7B5"/>
    </a:accent3>
    <a:accent4>
      <a:srgbClr val="FF7D1E"/>
    </a:accent4>
    <a:accent5>
      <a:srgbClr val="9BD732"/>
    </a:accent5>
    <a:accent6>
      <a:srgbClr val="E92841"/>
    </a:accent6>
    <a:hlink>
      <a:srgbClr val="0000FF"/>
    </a:hlink>
    <a:folHlink>
      <a:srgbClr val="800080"/>
    </a:folHlink>
  </a:clrScheme>
  <a:fontScheme name="C&amp;W_templates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GT Colour palette">
    <a:dk1>
      <a:sysClr val="windowText" lastClr="000000"/>
    </a:dk1>
    <a:lt1>
      <a:sysClr val="window" lastClr="FFFFFF"/>
    </a:lt1>
    <a:dk2>
      <a:srgbClr val="747678"/>
    </a:dk2>
    <a:lt2>
      <a:srgbClr val="E7E0D8"/>
    </a:lt2>
    <a:accent1>
      <a:srgbClr val="4F2D7F"/>
    </a:accent1>
    <a:accent2>
      <a:srgbClr val="C8BEAF"/>
    </a:accent2>
    <a:accent3>
      <a:srgbClr val="00A7B5"/>
    </a:accent3>
    <a:accent4>
      <a:srgbClr val="FF7D1E"/>
    </a:accent4>
    <a:accent5>
      <a:srgbClr val="9BD732"/>
    </a:accent5>
    <a:accent6>
      <a:srgbClr val="E92841"/>
    </a:accent6>
    <a:hlink>
      <a:srgbClr val="0000FF"/>
    </a:hlink>
    <a:folHlink>
      <a:srgbClr val="800080"/>
    </a:folHlink>
  </a:clrScheme>
  <a:fontScheme name="C&amp;W_templates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GT Colour palette">
    <a:dk1>
      <a:sysClr val="windowText" lastClr="000000"/>
    </a:dk1>
    <a:lt1>
      <a:sysClr val="window" lastClr="FFFFFF"/>
    </a:lt1>
    <a:dk2>
      <a:srgbClr val="747678"/>
    </a:dk2>
    <a:lt2>
      <a:srgbClr val="E7E0D8"/>
    </a:lt2>
    <a:accent1>
      <a:srgbClr val="4F2D7F"/>
    </a:accent1>
    <a:accent2>
      <a:srgbClr val="C8BEAF"/>
    </a:accent2>
    <a:accent3>
      <a:srgbClr val="00A7B5"/>
    </a:accent3>
    <a:accent4>
      <a:srgbClr val="FF7D1E"/>
    </a:accent4>
    <a:accent5>
      <a:srgbClr val="9BD732"/>
    </a:accent5>
    <a:accent6>
      <a:srgbClr val="E92841"/>
    </a:accent6>
    <a:hlink>
      <a:srgbClr val="0000FF"/>
    </a:hlink>
    <a:folHlink>
      <a:srgbClr val="800080"/>
    </a:folHlink>
  </a:clrScheme>
  <a:fontScheme name="C&amp;W_templates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GT Colour palette">
    <a:dk1>
      <a:sysClr val="windowText" lastClr="000000"/>
    </a:dk1>
    <a:lt1>
      <a:sysClr val="window" lastClr="FFFFFF"/>
    </a:lt1>
    <a:dk2>
      <a:srgbClr val="747678"/>
    </a:dk2>
    <a:lt2>
      <a:srgbClr val="E7E0D8"/>
    </a:lt2>
    <a:accent1>
      <a:srgbClr val="4F2D7F"/>
    </a:accent1>
    <a:accent2>
      <a:srgbClr val="C8BEAF"/>
    </a:accent2>
    <a:accent3>
      <a:srgbClr val="00A7B5"/>
    </a:accent3>
    <a:accent4>
      <a:srgbClr val="FF7D1E"/>
    </a:accent4>
    <a:accent5>
      <a:srgbClr val="9BD732"/>
    </a:accent5>
    <a:accent6>
      <a:srgbClr val="E92841"/>
    </a:accent6>
    <a:hlink>
      <a:srgbClr val="0000FF"/>
    </a:hlink>
    <a:folHlink>
      <a:srgbClr val="800080"/>
    </a:folHlink>
  </a:clrScheme>
  <a:fontScheme name="C&amp;W_templates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GT Colour palette">
    <a:dk1>
      <a:sysClr val="windowText" lastClr="000000"/>
    </a:dk1>
    <a:lt1>
      <a:sysClr val="window" lastClr="FFFFFF"/>
    </a:lt1>
    <a:dk2>
      <a:srgbClr val="747678"/>
    </a:dk2>
    <a:lt2>
      <a:srgbClr val="E7E0D8"/>
    </a:lt2>
    <a:accent1>
      <a:srgbClr val="4F2D7F"/>
    </a:accent1>
    <a:accent2>
      <a:srgbClr val="C8BEAF"/>
    </a:accent2>
    <a:accent3>
      <a:srgbClr val="00A7B5"/>
    </a:accent3>
    <a:accent4>
      <a:srgbClr val="FF7D1E"/>
    </a:accent4>
    <a:accent5>
      <a:srgbClr val="9BD732"/>
    </a:accent5>
    <a:accent6>
      <a:srgbClr val="E92841"/>
    </a:accent6>
    <a:hlink>
      <a:srgbClr val="0000FF"/>
    </a:hlink>
    <a:folHlink>
      <a:srgbClr val="800080"/>
    </a:folHlink>
  </a:clrScheme>
  <a:fontScheme name="C&amp;W_templates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18" ma:contentTypeDescription="Vytvoří nový dokument" ma:contentTypeScope="" ma:versionID="c03581a08bc679690d9e24ea9f6cc913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723e2010ba13703292bbf0b58e85951d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16" nillable="true" ma:displayName="Stav odsouhlasení" ma:internalName="Stav_x0020_odsouhlasen_x00ed_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b8c28b4d-3715-40bb-8ff8-b51a9945d32b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85ab4be-1c84-4ffe-a376-8eb6bbbe07bd" xsi:nil="true"/>
    <lcf76f155ced4ddcb4097134ff3c332f xmlns="d7c3b205-3d44-413b-9182-14c00dd29cd3">
      <Terms xmlns="http://schemas.microsoft.com/office/infopath/2007/PartnerControls"/>
    </lcf76f155ced4ddcb4097134ff3c332f>
    <SharedWithUsers xmlns="485ab4be-1c84-4ffe-a376-8eb6bbbe07bd">
      <UserInfo>
        <DisplayName/>
        <AccountId xsi:nil="true"/>
        <AccountType/>
      </UserInfo>
    </SharedWithUsers>
    <_Flow_SignoffStatus xmlns="d7c3b205-3d44-413b-9182-14c00dd29cd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B98648-FF04-4001-80B4-D010EEE392EE}">
  <ds:schemaRefs>
    <ds:schemaRef ds:uri="485ab4be-1c84-4ffe-a376-8eb6bbbe07bd"/>
    <ds:schemaRef ds:uri="d7c3b205-3d44-413b-9182-14c00dd29c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05C97A5-68CB-47E0-8658-BAA0FAA586C0}">
  <ds:schemaRefs>
    <ds:schemaRef ds:uri="http://schemas.microsoft.com/office/infopath/2007/PartnerControls"/>
    <ds:schemaRef ds:uri="http://schemas.openxmlformats.org/package/2006/metadata/core-properties"/>
    <ds:schemaRef ds:uri="485ab4be-1c84-4ffe-a376-8eb6bbbe07bd"/>
    <ds:schemaRef ds:uri="d7c3b205-3d44-413b-9182-14c00dd29cd3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1F0AC8B-F13D-4D9C-AC87-014CBC2347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2754</Words>
  <Application>Microsoft Office PowerPoint</Application>
  <PresentationFormat>Širokoúhlá obrazovka</PresentationFormat>
  <Paragraphs>259</Paragraphs>
  <Slides>34</Slides>
  <Notes>34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Motiv Office</vt:lpstr>
      <vt:lpstr>Průběžná evaluace naplňování cílů OPTP pro období 2021-2027 </vt:lpstr>
      <vt:lpstr>Prezentace aplikace PowerPoint</vt:lpstr>
      <vt:lpstr>Cíl evaluace (II)</vt:lpstr>
      <vt:lpstr>Metodologie (I)</vt:lpstr>
      <vt:lpstr>Metodologie (II)</vt:lpstr>
      <vt:lpstr>Vzdělávání (I)</vt:lpstr>
      <vt:lpstr>Vzdělávání (II)</vt:lpstr>
      <vt:lpstr>Vzdělávání (III)</vt:lpstr>
      <vt:lpstr>Vzdělávání (IV)</vt:lpstr>
      <vt:lpstr>Procesy a metodický rámec (I)</vt:lpstr>
      <vt:lpstr>Procesy a metodický rámec (II)</vt:lpstr>
      <vt:lpstr>Procesy a metodický rámec (III)</vt:lpstr>
      <vt:lpstr>Procesy a metodický rámec (IV)</vt:lpstr>
      <vt:lpstr>Procesy a metodický rámec (V)</vt:lpstr>
      <vt:lpstr>Administrativní kapacita implementace (I)</vt:lpstr>
      <vt:lpstr>Administrativní kapacita implementace (II)</vt:lpstr>
      <vt:lpstr>Administrativní kapacita implementace (III)</vt:lpstr>
      <vt:lpstr>Administrativní kapacita implementace (IV)</vt:lpstr>
      <vt:lpstr>Administrativní kapacita implementace (V)</vt:lpstr>
      <vt:lpstr>Osobní náklady - spokojenost (I)</vt:lpstr>
      <vt:lpstr>Osobní náklady - spokojenost (II)</vt:lpstr>
      <vt:lpstr>Osobní náklady - spokojenost (II)</vt:lpstr>
      <vt:lpstr>Informační a monitorovací systém (I)</vt:lpstr>
      <vt:lpstr>Informační a monitorovací systém (II)</vt:lpstr>
      <vt:lpstr>Informační a monitorovací systém (III)</vt:lpstr>
      <vt:lpstr>Informační a monitorovací systém (IV)</vt:lpstr>
      <vt:lpstr>Informační a monitorovací systém (V)</vt:lpstr>
      <vt:lpstr>Podpora Digitální informační agentury a MV (I)</vt:lpstr>
      <vt:lpstr>Podpora Digitální informační agentury a MV (II)</vt:lpstr>
      <vt:lpstr>Institucionální důvěra (I)</vt:lpstr>
      <vt:lpstr>Aktivity a potřeby pro období 2028+ (I)</vt:lpstr>
      <vt:lpstr>Aktivity a potřeby pro období 2028+ (II)</vt:lpstr>
      <vt:lpstr>Aktivity a potřeby pro období 2028+ (III)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Marek Šíma</dc:creator>
  <cp:lastModifiedBy>Laššuth Juraj</cp:lastModifiedBy>
  <cp:revision>6</cp:revision>
  <cp:lastPrinted>2022-02-15T19:24:08Z</cp:lastPrinted>
  <dcterms:created xsi:type="dcterms:W3CDTF">2021-05-07T13:25:36Z</dcterms:created>
  <dcterms:modified xsi:type="dcterms:W3CDTF">2025-11-25T11:25:45Z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0x010100558127D3D85943499268624A7EA09672</vt:lpwstr>
  </property>
  <property fmtid="{D5CDD505-2E9C-101B-9397-08002B2CF9AE}" pid="3" name="MediaServiceImageTags">
    <vt:lpwstr/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