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5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25"/>
  </p:notesMasterIdLst>
  <p:handoutMasterIdLst>
    <p:handoutMasterId r:id="rId26"/>
  </p:handoutMasterIdLst>
  <p:sldIdLst>
    <p:sldId id="256" r:id="rId2"/>
    <p:sldId id="257" r:id="rId3"/>
    <p:sldId id="370" r:id="rId4"/>
    <p:sldId id="406" r:id="rId5"/>
    <p:sldId id="407" r:id="rId6"/>
    <p:sldId id="408" r:id="rId7"/>
    <p:sldId id="409" r:id="rId8"/>
    <p:sldId id="410" r:id="rId9"/>
    <p:sldId id="415" r:id="rId10"/>
    <p:sldId id="412" r:id="rId11"/>
    <p:sldId id="413" r:id="rId12"/>
    <p:sldId id="414" r:id="rId13"/>
    <p:sldId id="424" r:id="rId14"/>
    <p:sldId id="425" r:id="rId15"/>
    <p:sldId id="403" r:id="rId16"/>
    <p:sldId id="416" r:id="rId17"/>
    <p:sldId id="417" r:id="rId18"/>
    <p:sldId id="404" r:id="rId19"/>
    <p:sldId id="420" r:id="rId20"/>
    <p:sldId id="421" r:id="rId21"/>
    <p:sldId id="422" r:id="rId22"/>
    <p:sldId id="405" r:id="rId23"/>
    <p:sldId id="269" r:id="rId24"/>
  </p:sldIdLst>
  <p:sldSz cx="9144000" cy="6858000" type="screen4x3"/>
  <p:notesSz cx="6797675" cy="992663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15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30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45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61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5763" algn="l" defTabSz="914305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2916" algn="l" defTabSz="914305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068" algn="l" defTabSz="914305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221" algn="l" defTabSz="914305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2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ikanová Helena" initials="MH" lastIdx="29" clrIdx="0"/>
  <p:cmAuthor id="7" name="mikhel" initials="HM" lastIdx="1" clrIdx="7"/>
  <p:cmAuthor id="1" name="Eva Buršíková" initials="EB" lastIdx="7" clrIdx="1"/>
  <p:cmAuthor id="8" name="Linda Prokešová" initials="LP" lastIdx="1" clrIdx="8"/>
  <p:cmAuthor id="2" name="Svobodová Michaela" initials="SM" lastIdx="15" clrIdx="2"/>
  <p:cmAuthor id="9" name="Prokešová Linda" initials="PL" lastIdx="1" clrIdx="9">
    <p:extLst>
      <p:ext uri="{19B8F6BF-5375-455C-9EA6-DF929625EA0E}">
        <p15:presenceInfo xmlns:p15="http://schemas.microsoft.com/office/powerpoint/2012/main" userId="Prokešová Linda" providerId="None"/>
      </p:ext>
    </p:extLst>
  </p:cmAuthor>
  <p:cmAuthor id="3" name="Jiří Čížek" initials="JČ" lastIdx="8" clrIdx="3"/>
  <p:cmAuthor id="10" name="Hladíková Ivana" initials="HI" lastIdx="1" clrIdx="10">
    <p:extLst>
      <p:ext uri="{19B8F6BF-5375-455C-9EA6-DF929625EA0E}">
        <p15:presenceInfo xmlns:p15="http://schemas.microsoft.com/office/powerpoint/2012/main" userId="S::ivana.hladikova@mmr.cz::1ec3e6f6-9dd8-4e48-bac3-1b4c8adac3ae" providerId="AD"/>
      </p:ext>
    </p:extLst>
  </p:cmAuthor>
  <p:cmAuthor id="4" name="Šimlová Markéta" initials="ŠM" lastIdx="2" clrIdx="4"/>
  <p:cmAuthor id="5" name="Work" initials="W." lastIdx="16" clrIdx="5"/>
  <p:cmAuthor id="6" name="*" initials="*" lastIdx="4" clrIdx="6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6893C6"/>
    <a:srgbClr val="4F81BD"/>
    <a:srgbClr val="FFD85B"/>
    <a:srgbClr val="236B9E"/>
    <a:srgbClr val="FFD653"/>
    <a:srgbClr val="000099"/>
    <a:srgbClr val="66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řední styl 2 – zvýraznění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Střední styl 1 – zvýraznění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93296810-A885-4BE3-A3E7-6D5BEEA58F35}" styleName="Střední styl 2 – zvýraznění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Střední styl 2 – zvýraznění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796" autoAdjust="0"/>
    <p:restoredTop sz="84096" autoAdjust="0"/>
  </p:normalViewPr>
  <p:slideViewPr>
    <p:cSldViewPr>
      <p:cViewPr varScale="1">
        <p:scale>
          <a:sx n="93" d="100"/>
          <a:sy n="93" d="100"/>
        </p:scale>
        <p:origin x="1056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366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75" d="100"/>
          <a:sy n="75" d="100"/>
        </p:scale>
        <p:origin x="3306" y="84"/>
      </p:cViewPr>
      <p:guideLst>
        <p:guide orient="horz" pos="3127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praha.mmr.cz\dfs\J\SF\OPTP\OPTP%202014-2020\02.%20Monitorovac&#237;%20v&#253;bor\9.%20MV%2020.-21.5.2019\Prezentace\Podklady%20%20-%20graf%20final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kospet\Desktop\SESTAVY%20Hl&#225;&#353;en&#237;%20NM\MV_05_2020\Graf%20pr&#225;vn&#237;%20akty%20CZ%20+%20EN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ospet\Desktop\SESTAVY%20Hl&#225;&#353;en&#237;%20NM\2020_10_30_OPTP%202014_2020_&#381;&#225;dosti%20o%20podporu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List_aplikace_Microsoft_Excel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ybMag\Desktop\srp%202020\graf_v&#253;hled%20&#269;erp&#225;n&#237;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3407463735952227"/>
          <c:y val="0.28538428525862719"/>
          <c:w val="0.78117470244644782"/>
          <c:h val="0.6701370098662871"/>
        </c:manualLayout>
      </c:layout>
      <c:pie3DChart>
        <c:varyColors val="1"/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7953688990683905"/>
          <c:y val="0.20698562228717879"/>
          <c:w val="0.77953791781281867"/>
          <c:h val="0.76156056445117215"/>
        </c:manualLayout>
      </c:layout>
      <c:pie3DChart>
        <c:varyColors val="1"/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err="1"/>
              <a:t>Objem</a:t>
            </a:r>
            <a:r>
              <a:rPr lang="en-US"/>
              <a:t> prostředků </a:t>
            </a:r>
            <a:r>
              <a:rPr lang="en-US" sz="1800" b="1" i="0" u="none" strike="noStrike" baseline="0">
                <a:effectLst/>
              </a:rPr>
              <a:t>krytých právním aktem</a:t>
            </a:r>
            <a:r>
              <a:rPr lang="cs-CZ" sz="1800" b="1" i="0" u="none" strike="noStrike" baseline="0">
                <a:effectLst/>
              </a:rPr>
              <a:t> </a:t>
            </a:r>
            <a:endParaRPr lang="en-US"/>
          </a:p>
        </c:rich>
      </c:tx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7898323088817797"/>
          <c:y val="4.315886688356774E-3"/>
          <c:w val="0.78130306950021422"/>
          <c:h val="0.70803454631081308"/>
        </c:manualLayout>
      </c:layout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7763412207803889E-2"/>
          <c:y val="0.19829598181901359"/>
          <c:w val="0.86547614302397269"/>
          <c:h val="0.78580647901867118"/>
        </c:manualLayout>
      </c:layout>
      <c:pie3DChart>
        <c:varyColors val="1"/>
        <c:ser>
          <c:idx val="0"/>
          <c:order val="0"/>
          <c:explosion val="1"/>
          <c:dPt>
            <c:idx val="0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1FCE-4EA0-A24F-360797003BD5}"/>
              </c:ext>
            </c:extLst>
          </c:dPt>
          <c:dPt>
            <c:idx val="1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1FCE-4EA0-A24F-360797003BD5}"/>
              </c:ext>
            </c:extLst>
          </c:dPt>
          <c:dPt>
            <c:idx val="5"/>
            <c:bubble3D val="0"/>
            <c:spPr>
              <a:solidFill>
                <a:srgbClr val="FF33CC"/>
              </a:solidFill>
            </c:spPr>
            <c:extLst>
              <c:ext xmlns:c16="http://schemas.microsoft.com/office/drawing/2014/chart" uri="{C3380CC4-5D6E-409C-BE32-E72D297353CC}">
                <c16:uniqueId val="{00000005-1FCE-4EA0-A24F-360797003BD5}"/>
              </c:ext>
            </c:extLst>
          </c:dPt>
          <c:dPt>
            <c:idx val="8"/>
            <c:bubble3D val="0"/>
            <c:spPr>
              <a:solidFill>
                <a:srgbClr val="FFFF66"/>
              </a:solidFill>
            </c:spPr>
            <c:extLst>
              <c:ext xmlns:c16="http://schemas.microsoft.com/office/drawing/2014/chart" uri="{C3380CC4-5D6E-409C-BE32-E72D297353CC}">
                <c16:uniqueId val="{00000007-1FCE-4EA0-A24F-360797003BD5}"/>
              </c:ext>
            </c:extLst>
          </c:dPt>
          <c:dLbls>
            <c:dLbl>
              <c:idx val="0"/>
              <c:layout>
                <c:manualLayout>
                  <c:x val="-0.24084272655031544"/>
                  <c:y val="0.14340440160736859"/>
                </c:manualLayout>
              </c:layout>
              <c:dLblPos val="bestFit"/>
              <c:showLegendKey val="1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FCE-4EA0-A24F-360797003BD5}"/>
                </c:ext>
              </c:extLst>
            </c:dLbl>
            <c:dLbl>
              <c:idx val="1"/>
              <c:layout>
                <c:manualLayout>
                  <c:x val="3.9601727882652071E-3"/>
                  <c:y val="-0.1966597526899527"/>
                </c:manualLayout>
              </c:layout>
              <c:numFmt formatCode="#,##0.00" sourceLinked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 anchorCtr="0">
                  <a:noAutofit/>
                </a:bodyPr>
                <a:lstStyle/>
                <a:p>
                  <a:pPr lvl="1" algn="ctr" rtl="0">
                    <a:defRPr sz="1000" b="0" i="0" u="none" strike="noStrike" kern="1200" baseline="0">
                      <a:solidFill>
                        <a:prstClr val="black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cs-CZ"/>
                </a:p>
              </c:txPr>
              <c:showLegendKey val="1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8.5009850474629195E-2"/>
                      <c:h val="0.15032134794247179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1FCE-4EA0-A24F-360797003BD5}"/>
                </c:ext>
              </c:extLst>
            </c:dLbl>
            <c:dLbl>
              <c:idx val="2"/>
              <c:layout>
                <c:manualLayout>
                  <c:x val="0.15007270184568128"/>
                  <c:y val="-0.1542839579669345"/>
                </c:manualLayout>
              </c:layout>
              <c:showLegendKey val="1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1FCE-4EA0-A24F-360797003BD5}"/>
                </c:ext>
              </c:extLst>
            </c:dLbl>
            <c:dLbl>
              <c:idx val="3"/>
              <c:layout>
                <c:manualLayout>
                  <c:x val="-6.0793499619635136E-2"/>
                  <c:y val="8.0261915342739645E-2"/>
                </c:manualLayout>
              </c:layout>
              <c:showLegendKey val="1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1FCE-4EA0-A24F-360797003BD5}"/>
                </c:ext>
              </c:extLst>
            </c:dLbl>
            <c:dLbl>
              <c:idx val="4"/>
              <c:layout>
                <c:manualLayout>
                  <c:x val="-5.4254891950088667E-2"/>
                  <c:y val="7.0694759405817657E-3"/>
                </c:manualLayout>
              </c:layout>
              <c:showLegendKey val="1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1FCE-4EA0-A24F-360797003BD5}"/>
                </c:ext>
              </c:extLst>
            </c:dLbl>
            <c:dLbl>
              <c:idx val="5"/>
              <c:layout>
                <c:manualLayout>
                  <c:x val="-3.6489319252907437E-2"/>
                  <c:y val="-3.9929795382212481E-2"/>
                </c:manualLayout>
              </c:layout>
              <c:showLegendKey val="1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1104334463261504"/>
                      <c:h val="3.9436794604521069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1FCE-4EA0-A24F-360797003BD5}"/>
                </c:ext>
              </c:extLst>
            </c:dLbl>
            <c:dLbl>
              <c:idx val="6"/>
              <c:layout>
                <c:manualLayout>
                  <c:x val="-6.5418197808386022E-2"/>
                  <c:y val="-9.8182922485736873E-2"/>
                </c:manualLayout>
              </c:layout>
              <c:showLegendKey val="1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1FCE-4EA0-A24F-360797003BD5}"/>
                </c:ext>
              </c:extLst>
            </c:dLbl>
            <c:dLbl>
              <c:idx val="7"/>
              <c:layout>
                <c:manualLayout>
                  <c:x val="-4.0313904901151783E-2"/>
                  <c:y val="-0.18021506597306181"/>
                </c:manualLayout>
              </c:layout>
              <c:showLegendKey val="1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1FCE-4EA0-A24F-360797003BD5}"/>
                </c:ext>
              </c:extLst>
            </c:dLbl>
            <c:dLbl>
              <c:idx val="8"/>
              <c:layout>
                <c:manualLayout>
                  <c:x val="6.9718822590534898E-2"/>
                  <c:y val="-9.2471343053386237E-2"/>
                </c:manualLayout>
              </c:layout>
              <c:showLegendKey val="1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1FCE-4EA0-A24F-360797003BD5}"/>
                </c:ext>
              </c:extLst>
            </c:dLbl>
            <c:dLbl>
              <c:idx val="9"/>
              <c:layout>
                <c:manualLayout>
                  <c:x val="-8.7421054149199706E-2"/>
                  <c:y val="-0.15086109713299831"/>
                </c:manualLayout>
              </c:layout>
              <c:showLegendKey val="1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1FCE-4EA0-A24F-360797003BD5}"/>
                </c:ext>
              </c:extLst>
            </c:dLbl>
            <c:dLbl>
              <c:idx val="10"/>
              <c:layout>
                <c:manualLayout>
                  <c:x val="0.13992200612145719"/>
                  <c:y val="-0.10827963559604488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1FCE-4EA0-A24F-360797003BD5}"/>
                </c:ext>
              </c:extLst>
            </c:dLbl>
            <c:dLbl>
              <c:idx val="11"/>
              <c:layout>
                <c:manualLayout>
                  <c:x val="0.28100365862656485"/>
                  <c:y val="-9.5203940925331354E-2"/>
                </c:manualLayout>
              </c:layout>
              <c:showLegendKey val="1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1FCE-4EA0-A24F-360797003BD5}"/>
                </c:ext>
              </c:extLst>
            </c:dLbl>
            <c:dLbl>
              <c:idx val="12"/>
              <c:layout>
                <c:manualLayout>
                  <c:x val="0.31781063766451734"/>
                  <c:y val="-3.13209433752644E-2"/>
                </c:manualLayout>
              </c:layout>
              <c:showLegendKey val="1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1FCE-4EA0-A24F-360797003BD5}"/>
                </c:ext>
              </c:extLst>
            </c:dLbl>
            <c:numFmt formatCode="#,##0.00" sourceLinked="0"/>
            <c:spPr>
              <a:noFill/>
              <a:ln>
                <a:noFill/>
              </a:ln>
              <a:effectLst/>
            </c:spPr>
            <c:showLegendKey val="1"/>
            <c:showVal val="0"/>
            <c:showCatName val="1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'Žádosti o podporu'!$A$4:$A$16</c:f>
              <c:strCache>
                <c:ptCount val="13"/>
                <c:pt idx="0">
                  <c:v>Ministerstvo pro místní rozvoj</c:v>
                </c:pt>
                <c:pt idx="1">
                  <c:v>Centrum pro regionální rozvoj ČR</c:v>
                </c:pt>
                <c:pt idx="2">
                  <c:v>Ministerstvo financí</c:v>
                </c:pt>
                <c:pt idx="3">
                  <c:v>Ministerstvo práce a sociálních věcí</c:v>
                </c:pt>
                <c:pt idx="4">
                  <c:v>Ministerstvo životního prostředí</c:v>
                </c:pt>
                <c:pt idx="5">
                  <c:v>Ministerstvo průmaslu a obchodu</c:v>
                </c:pt>
                <c:pt idx="6">
                  <c:v>Úřad vlády ČR</c:v>
                </c:pt>
                <c:pt idx="7">
                  <c:v>Technologická agentura ČR</c:v>
                </c:pt>
                <c:pt idx="8">
                  <c:v>Regionální rady regionu soudržnosti </c:v>
                </c:pt>
                <c:pt idx="9">
                  <c:v>Kraje a jejich PO (RSK)</c:v>
                </c:pt>
                <c:pt idx="10">
                  <c:v>Statutární města a jejich PO (řízení ITI)</c:v>
                </c:pt>
                <c:pt idx="11">
                  <c:v>Statutární města a jejich PO (ZS ITI)</c:v>
                </c:pt>
                <c:pt idx="12">
                  <c:v>Výzva č. 4 </c:v>
                </c:pt>
              </c:strCache>
            </c:strRef>
          </c:cat>
          <c:val>
            <c:numRef>
              <c:f>'Žádosti o podporu'!$V$4:$V$16</c:f>
              <c:numCache>
                <c:formatCode>#,##0.00</c:formatCode>
                <c:ptCount val="13"/>
                <c:pt idx="0">
                  <c:v>1442902794.6400001</c:v>
                </c:pt>
                <c:pt idx="1">
                  <c:v>211112533.66000003</c:v>
                </c:pt>
                <c:pt idx="2">
                  <c:v>903548983.25999987</c:v>
                </c:pt>
                <c:pt idx="3">
                  <c:v>19235810</c:v>
                </c:pt>
                <c:pt idx="4">
                  <c:v>5201324.68</c:v>
                </c:pt>
                <c:pt idx="5">
                  <c:v>5243163.25</c:v>
                </c:pt>
                <c:pt idx="6">
                  <c:v>18875010</c:v>
                </c:pt>
                <c:pt idx="7">
                  <c:v>18123900</c:v>
                </c:pt>
                <c:pt idx="8">
                  <c:v>263857161.06</c:v>
                </c:pt>
                <c:pt idx="9">
                  <c:v>71402046.799999997</c:v>
                </c:pt>
                <c:pt idx="10">
                  <c:v>63930503.320000499</c:v>
                </c:pt>
                <c:pt idx="11">
                  <c:v>4821480</c:v>
                </c:pt>
                <c:pt idx="12">
                  <c:v>23770063.719999999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1-1FCE-4EA0-A24F-360797003BD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491307039955706"/>
          <c:y val="0.1219681063727403"/>
          <c:w val="0.83950766485136263"/>
          <c:h val="0.7458636680304811"/>
        </c:manualLayout>
      </c:layout>
      <c:lineChart>
        <c:grouping val="standard"/>
        <c:varyColors val="0"/>
        <c:ser>
          <c:idx val="0"/>
          <c:order val="0"/>
          <c:tx>
            <c:strRef>
              <c:f>'graf_predikce SŽ'!$A$3</c:f>
              <c:strCache>
                <c:ptCount val="1"/>
                <c:pt idx="0">
                  <c:v>souhrnná žádost - predikce</c:v>
                </c:pt>
              </c:strCache>
            </c:strRef>
          </c:tx>
          <c:spPr>
            <a:ln w="28575" cap="rnd">
              <a:solidFill>
                <a:srgbClr val="0070C0"/>
              </a:solidFill>
              <a:round/>
            </a:ln>
            <a:effectLst/>
          </c:spPr>
          <c:marker>
            <c:symbol val="none"/>
          </c:marker>
          <c:cat>
            <c:strRef>
              <c:f>'graf_predikce SŽ'!$B$2:$P$2</c:f>
              <c:strCache>
                <c:ptCount val="15"/>
                <c:pt idx="0">
                  <c:v>2. Q 2019</c:v>
                </c:pt>
                <c:pt idx="1">
                  <c:v>3. Q 2019</c:v>
                </c:pt>
                <c:pt idx="2">
                  <c:v>4. Q 2019</c:v>
                </c:pt>
                <c:pt idx="3">
                  <c:v>1. Q 2020</c:v>
                </c:pt>
                <c:pt idx="4">
                  <c:v>2. Q 2020</c:v>
                </c:pt>
                <c:pt idx="5">
                  <c:v>3. Q 2020</c:v>
                </c:pt>
                <c:pt idx="6">
                  <c:v>4. Q 2020</c:v>
                </c:pt>
                <c:pt idx="7">
                  <c:v>1. Q 2021</c:v>
                </c:pt>
                <c:pt idx="8">
                  <c:v>2. Q 2021</c:v>
                </c:pt>
                <c:pt idx="9">
                  <c:v>3. Q 2021</c:v>
                </c:pt>
                <c:pt idx="10">
                  <c:v>4. Q 2021</c:v>
                </c:pt>
                <c:pt idx="11">
                  <c:v>1. Q 2022</c:v>
                </c:pt>
                <c:pt idx="12">
                  <c:v>2. Q 2022</c:v>
                </c:pt>
                <c:pt idx="13">
                  <c:v>3. Q 2022</c:v>
                </c:pt>
                <c:pt idx="14">
                  <c:v>4. Q 2022</c:v>
                </c:pt>
              </c:strCache>
            </c:strRef>
          </c:cat>
          <c:val>
            <c:numRef>
              <c:f>'graf_predikce SŽ'!$B$3:$P$3</c:f>
              <c:numCache>
                <c:formatCode>#,##0</c:formatCode>
                <c:ptCount val="15"/>
                <c:pt idx="0">
                  <c:v>85990641</c:v>
                </c:pt>
                <c:pt idx="1">
                  <c:v>91681567</c:v>
                </c:pt>
                <c:pt idx="2">
                  <c:v>104156004.76560637</c:v>
                </c:pt>
                <c:pt idx="3">
                  <c:v>108553092</c:v>
                </c:pt>
                <c:pt idx="4">
                  <c:v>120663820</c:v>
                </c:pt>
                <c:pt idx="5">
                  <c:v>125744706</c:v>
                </c:pt>
                <c:pt idx="6">
                  <c:v>133437703</c:v>
                </c:pt>
                <c:pt idx="7">
                  <c:v>140238886</c:v>
                </c:pt>
                <c:pt idx="8">
                  <c:v>151299089</c:v>
                </c:pt>
                <c:pt idx="9">
                  <c:v>157534660</c:v>
                </c:pt>
                <c:pt idx="10">
                  <c:v>161835035</c:v>
                </c:pt>
                <c:pt idx="11">
                  <c:v>167864900</c:v>
                </c:pt>
                <c:pt idx="12">
                  <c:v>181247739</c:v>
                </c:pt>
                <c:pt idx="13">
                  <c:v>186793261</c:v>
                </c:pt>
                <c:pt idx="14">
                  <c:v>193521965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404A-4F7C-9C28-2424600181E4}"/>
            </c:ext>
          </c:extLst>
        </c:ser>
        <c:ser>
          <c:idx val="1"/>
          <c:order val="1"/>
          <c:tx>
            <c:strRef>
              <c:f>'graf_predikce SŽ'!$A$4</c:f>
              <c:strCache>
                <c:ptCount val="1"/>
                <c:pt idx="0">
                  <c:v>souhrnná žádost - skutečnost </c:v>
                </c:pt>
              </c:strCache>
            </c:strRef>
          </c:tx>
          <c:spPr>
            <a:ln w="28575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cat>
            <c:strRef>
              <c:f>'graf_predikce SŽ'!$B$2:$P$2</c:f>
              <c:strCache>
                <c:ptCount val="15"/>
                <c:pt idx="0">
                  <c:v>2. Q 2019</c:v>
                </c:pt>
                <c:pt idx="1">
                  <c:v>3. Q 2019</c:v>
                </c:pt>
                <c:pt idx="2">
                  <c:v>4. Q 2019</c:v>
                </c:pt>
                <c:pt idx="3">
                  <c:v>1. Q 2020</c:v>
                </c:pt>
                <c:pt idx="4">
                  <c:v>2. Q 2020</c:v>
                </c:pt>
                <c:pt idx="5">
                  <c:v>3. Q 2020</c:v>
                </c:pt>
                <c:pt idx="6">
                  <c:v>4. Q 2020</c:v>
                </c:pt>
                <c:pt idx="7">
                  <c:v>1. Q 2021</c:v>
                </c:pt>
                <c:pt idx="8">
                  <c:v>2. Q 2021</c:v>
                </c:pt>
                <c:pt idx="9">
                  <c:v>3. Q 2021</c:v>
                </c:pt>
                <c:pt idx="10">
                  <c:v>4. Q 2021</c:v>
                </c:pt>
                <c:pt idx="11">
                  <c:v>1. Q 2022</c:v>
                </c:pt>
                <c:pt idx="12">
                  <c:v>2. Q 2022</c:v>
                </c:pt>
                <c:pt idx="13">
                  <c:v>3. Q 2022</c:v>
                </c:pt>
                <c:pt idx="14">
                  <c:v>4. Q 2022</c:v>
                </c:pt>
              </c:strCache>
            </c:strRef>
          </c:cat>
          <c:val>
            <c:numRef>
              <c:f>'graf_predikce SŽ'!$B$4:$P$4</c:f>
              <c:numCache>
                <c:formatCode>#,##0</c:formatCode>
                <c:ptCount val="15"/>
                <c:pt idx="0">
                  <c:v>89622732.579999998</c:v>
                </c:pt>
                <c:pt idx="1">
                  <c:v>94617688.400000006</c:v>
                </c:pt>
                <c:pt idx="2">
                  <c:v>107519422.73</c:v>
                </c:pt>
                <c:pt idx="3">
                  <c:v>110602710.25</c:v>
                </c:pt>
                <c:pt idx="4">
                  <c:v>120875250.22</c:v>
                </c:pt>
                <c:pt idx="5">
                  <c:v>125588442.19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04A-4F7C-9C28-2424600181E4}"/>
            </c:ext>
          </c:extLst>
        </c:ser>
        <c:ser>
          <c:idx val="2"/>
          <c:order val="2"/>
          <c:tx>
            <c:strRef>
              <c:f>'graf_predikce SŽ'!$A$5</c:f>
              <c:strCache>
                <c:ptCount val="1"/>
                <c:pt idx="0">
                  <c:v>limit N+3 v roce 2020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404A-4F7C-9C28-2424600181E4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04A-4F7C-9C28-2424600181E4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404A-4F7C-9C28-2424600181E4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404A-4F7C-9C28-2424600181E4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404A-4F7C-9C28-2424600181E4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404A-4F7C-9C28-2424600181E4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404A-4F7C-9C28-2424600181E4}"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404A-4F7C-9C28-2424600181E4}"/>
                </c:ext>
              </c:extLst>
            </c:dLbl>
            <c:dLbl>
              <c:idx val="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404A-4F7C-9C28-2424600181E4}"/>
                </c:ext>
              </c:extLst>
            </c:dLbl>
            <c:dLbl>
              <c:idx val="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404A-4F7C-9C28-2424600181E4}"/>
                </c:ext>
              </c:extLst>
            </c:dLbl>
            <c:dLbl>
              <c:idx val="1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404A-4F7C-9C28-2424600181E4}"/>
                </c:ext>
              </c:extLst>
            </c:dLbl>
            <c:dLbl>
              <c:idx val="1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404A-4F7C-9C28-2424600181E4}"/>
                </c:ext>
              </c:extLst>
            </c:dLbl>
            <c:dLbl>
              <c:idx val="1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404A-4F7C-9C28-2424600181E4}"/>
                </c:ext>
              </c:extLst>
            </c:dLbl>
            <c:dLbl>
              <c:idx val="1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404A-4F7C-9C28-2424600181E4}"/>
                </c:ext>
              </c:extLst>
            </c:dLbl>
            <c:dLbl>
              <c:idx val="14"/>
              <c:layout>
                <c:manualLayout>
                  <c:x val="-3.2596618970031639E-2"/>
                  <c:y val="-2.4347559618004267E-2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404A-4F7C-9C28-2424600181E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'graf_predikce SŽ'!$B$2:$P$2</c:f>
              <c:strCache>
                <c:ptCount val="15"/>
                <c:pt idx="0">
                  <c:v>2. Q 2019</c:v>
                </c:pt>
                <c:pt idx="1">
                  <c:v>3. Q 2019</c:v>
                </c:pt>
                <c:pt idx="2">
                  <c:v>4. Q 2019</c:v>
                </c:pt>
                <c:pt idx="3">
                  <c:v>1. Q 2020</c:v>
                </c:pt>
                <c:pt idx="4">
                  <c:v>2. Q 2020</c:v>
                </c:pt>
                <c:pt idx="5">
                  <c:v>3. Q 2020</c:v>
                </c:pt>
                <c:pt idx="6">
                  <c:v>4. Q 2020</c:v>
                </c:pt>
                <c:pt idx="7">
                  <c:v>1. Q 2021</c:v>
                </c:pt>
                <c:pt idx="8">
                  <c:v>2. Q 2021</c:v>
                </c:pt>
                <c:pt idx="9">
                  <c:v>3. Q 2021</c:v>
                </c:pt>
                <c:pt idx="10">
                  <c:v>4. Q 2021</c:v>
                </c:pt>
                <c:pt idx="11">
                  <c:v>1. Q 2022</c:v>
                </c:pt>
                <c:pt idx="12">
                  <c:v>2. Q 2022</c:v>
                </c:pt>
                <c:pt idx="13">
                  <c:v>3. Q 2022</c:v>
                </c:pt>
                <c:pt idx="14">
                  <c:v>4. Q 2022</c:v>
                </c:pt>
              </c:strCache>
            </c:strRef>
          </c:cat>
          <c:val>
            <c:numRef>
              <c:f>'graf_predikce SŽ'!$B$5:$P$5</c:f>
              <c:numCache>
                <c:formatCode>#,##0</c:formatCode>
                <c:ptCount val="15"/>
                <c:pt idx="0">
                  <c:v>85148973.422500014</c:v>
                </c:pt>
                <c:pt idx="1">
                  <c:v>85148973.422500014</c:v>
                </c:pt>
                <c:pt idx="2">
                  <c:v>85148973.422500014</c:v>
                </c:pt>
                <c:pt idx="3">
                  <c:v>85148973.422500014</c:v>
                </c:pt>
                <c:pt idx="4">
                  <c:v>85148973.422500014</c:v>
                </c:pt>
                <c:pt idx="5">
                  <c:v>85148973.422500014</c:v>
                </c:pt>
                <c:pt idx="6">
                  <c:v>85148973.422500014</c:v>
                </c:pt>
                <c:pt idx="7">
                  <c:v>85148973.422500014</c:v>
                </c:pt>
                <c:pt idx="8">
                  <c:v>85148973.422500014</c:v>
                </c:pt>
                <c:pt idx="9">
                  <c:v>85148973.422500014</c:v>
                </c:pt>
                <c:pt idx="10">
                  <c:v>85148973.422500014</c:v>
                </c:pt>
                <c:pt idx="11">
                  <c:v>85148973.422500014</c:v>
                </c:pt>
                <c:pt idx="12">
                  <c:v>85148973.422500014</c:v>
                </c:pt>
                <c:pt idx="13">
                  <c:v>85148973.422500014</c:v>
                </c:pt>
                <c:pt idx="14">
                  <c:v>85148973.422500014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1-404A-4F7C-9C28-2424600181E4}"/>
            </c:ext>
          </c:extLst>
        </c:ser>
        <c:ser>
          <c:idx val="3"/>
          <c:order val="3"/>
          <c:tx>
            <c:strRef>
              <c:f>'graf_predikce SŽ'!$A$6</c:f>
              <c:strCache>
                <c:ptCount val="1"/>
                <c:pt idx="0">
                  <c:v>limit N+3 v roce 2021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404A-4F7C-9C28-2424600181E4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404A-4F7C-9C28-2424600181E4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404A-4F7C-9C28-2424600181E4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404A-4F7C-9C28-2424600181E4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404A-4F7C-9C28-2424600181E4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404A-4F7C-9C28-2424600181E4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8-404A-4F7C-9C28-2424600181E4}"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9-404A-4F7C-9C28-2424600181E4}"/>
                </c:ext>
              </c:extLst>
            </c:dLbl>
            <c:dLbl>
              <c:idx val="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A-404A-4F7C-9C28-2424600181E4}"/>
                </c:ext>
              </c:extLst>
            </c:dLbl>
            <c:dLbl>
              <c:idx val="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B-404A-4F7C-9C28-2424600181E4}"/>
                </c:ext>
              </c:extLst>
            </c:dLbl>
            <c:dLbl>
              <c:idx val="1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C-404A-4F7C-9C28-2424600181E4}"/>
                </c:ext>
              </c:extLst>
            </c:dLbl>
            <c:dLbl>
              <c:idx val="1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D-404A-4F7C-9C28-2424600181E4}"/>
                </c:ext>
              </c:extLst>
            </c:dLbl>
            <c:dLbl>
              <c:idx val="1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E-404A-4F7C-9C28-2424600181E4}"/>
                </c:ext>
              </c:extLst>
            </c:dLbl>
            <c:dLbl>
              <c:idx val="1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F-404A-4F7C-9C28-2424600181E4}"/>
                </c:ext>
              </c:extLst>
            </c:dLbl>
            <c:dLbl>
              <c:idx val="14"/>
              <c:layout>
                <c:manualLayout>
                  <c:x val="-3.8731884374608665E-2"/>
                  <c:y val="-2.4084896290645287E-2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0-404A-4F7C-9C28-2424600181E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'graf_predikce SŽ'!$B$2:$P$2</c:f>
              <c:strCache>
                <c:ptCount val="15"/>
                <c:pt idx="0">
                  <c:v>2. Q 2019</c:v>
                </c:pt>
                <c:pt idx="1">
                  <c:v>3. Q 2019</c:v>
                </c:pt>
                <c:pt idx="2">
                  <c:v>4. Q 2019</c:v>
                </c:pt>
                <c:pt idx="3">
                  <c:v>1. Q 2020</c:v>
                </c:pt>
                <c:pt idx="4">
                  <c:v>2. Q 2020</c:v>
                </c:pt>
                <c:pt idx="5">
                  <c:v>3. Q 2020</c:v>
                </c:pt>
                <c:pt idx="6">
                  <c:v>4. Q 2020</c:v>
                </c:pt>
                <c:pt idx="7">
                  <c:v>1. Q 2021</c:v>
                </c:pt>
                <c:pt idx="8">
                  <c:v>2. Q 2021</c:v>
                </c:pt>
                <c:pt idx="9">
                  <c:v>3. Q 2021</c:v>
                </c:pt>
                <c:pt idx="10">
                  <c:v>4. Q 2021</c:v>
                </c:pt>
                <c:pt idx="11">
                  <c:v>1. Q 2022</c:v>
                </c:pt>
                <c:pt idx="12">
                  <c:v>2. Q 2022</c:v>
                </c:pt>
                <c:pt idx="13">
                  <c:v>3. Q 2022</c:v>
                </c:pt>
                <c:pt idx="14">
                  <c:v>4. Q 2022</c:v>
                </c:pt>
              </c:strCache>
            </c:strRef>
          </c:cat>
          <c:val>
            <c:numRef>
              <c:f>'graf_predikce SŽ'!$B$6:$P$6</c:f>
              <c:numCache>
                <c:formatCode>#,##0</c:formatCode>
                <c:ptCount val="15"/>
                <c:pt idx="0">
                  <c:v>107994118.96250005</c:v>
                </c:pt>
                <c:pt idx="1">
                  <c:v>107994118.96250005</c:v>
                </c:pt>
                <c:pt idx="2">
                  <c:v>107994118.96250005</c:v>
                </c:pt>
                <c:pt idx="3">
                  <c:v>107994118.96250005</c:v>
                </c:pt>
                <c:pt idx="4">
                  <c:v>107994118.96250005</c:v>
                </c:pt>
                <c:pt idx="5">
                  <c:v>107994118.96250005</c:v>
                </c:pt>
                <c:pt idx="6">
                  <c:v>107994118.96250005</c:v>
                </c:pt>
                <c:pt idx="7">
                  <c:v>107994118.96250005</c:v>
                </c:pt>
                <c:pt idx="8">
                  <c:v>107994118.96250005</c:v>
                </c:pt>
                <c:pt idx="9">
                  <c:v>107994118.96250005</c:v>
                </c:pt>
                <c:pt idx="10">
                  <c:v>107994118.96250005</c:v>
                </c:pt>
                <c:pt idx="11">
                  <c:v>107994118.96250005</c:v>
                </c:pt>
                <c:pt idx="12">
                  <c:v>107994118.96250005</c:v>
                </c:pt>
                <c:pt idx="13">
                  <c:v>107994118.96250005</c:v>
                </c:pt>
                <c:pt idx="14">
                  <c:v>107994118.96250005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21-404A-4F7C-9C28-2424600181E4}"/>
            </c:ext>
          </c:extLst>
        </c:ser>
        <c:ser>
          <c:idx val="4"/>
          <c:order val="4"/>
          <c:tx>
            <c:strRef>
              <c:f>'graf_predikce SŽ'!$A$7</c:f>
              <c:strCache>
                <c:ptCount val="1"/>
                <c:pt idx="0">
                  <c:v>limit N+3 v roce 2022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2-404A-4F7C-9C28-2424600181E4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3-404A-4F7C-9C28-2424600181E4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4-404A-4F7C-9C28-2424600181E4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5-404A-4F7C-9C28-2424600181E4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6-404A-4F7C-9C28-2424600181E4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7-404A-4F7C-9C28-2424600181E4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8-404A-4F7C-9C28-2424600181E4}"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9-404A-4F7C-9C28-2424600181E4}"/>
                </c:ext>
              </c:extLst>
            </c:dLbl>
            <c:dLbl>
              <c:idx val="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A-404A-4F7C-9C28-2424600181E4}"/>
                </c:ext>
              </c:extLst>
            </c:dLbl>
            <c:dLbl>
              <c:idx val="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B-404A-4F7C-9C28-2424600181E4}"/>
                </c:ext>
              </c:extLst>
            </c:dLbl>
            <c:dLbl>
              <c:idx val="1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C-404A-4F7C-9C28-2424600181E4}"/>
                </c:ext>
              </c:extLst>
            </c:dLbl>
            <c:dLbl>
              <c:idx val="1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D-404A-4F7C-9C28-2424600181E4}"/>
                </c:ext>
              </c:extLst>
            </c:dLbl>
            <c:dLbl>
              <c:idx val="12"/>
              <c:layout>
                <c:manualLayout>
                  <c:x val="-4.4304827355933938E-3"/>
                  <c:y val="-2.2562071912683897E-2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E-404A-4F7C-9C28-2424600181E4}"/>
                </c:ext>
              </c:extLst>
            </c:dLbl>
            <c:dLbl>
              <c:idx val="1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F-404A-4F7C-9C28-2424600181E4}"/>
                </c:ext>
              </c:extLst>
            </c:dLbl>
            <c:dLbl>
              <c:idx val="1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0-404A-4F7C-9C28-2424600181E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'graf_predikce SŽ'!$B$2:$P$2</c:f>
              <c:strCache>
                <c:ptCount val="15"/>
                <c:pt idx="0">
                  <c:v>2. Q 2019</c:v>
                </c:pt>
                <c:pt idx="1">
                  <c:v>3. Q 2019</c:v>
                </c:pt>
                <c:pt idx="2">
                  <c:v>4. Q 2019</c:v>
                </c:pt>
                <c:pt idx="3">
                  <c:v>1. Q 2020</c:v>
                </c:pt>
                <c:pt idx="4">
                  <c:v>2. Q 2020</c:v>
                </c:pt>
                <c:pt idx="5">
                  <c:v>3. Q 2020</c:v>
                </c:pt>
                <c:pt idx="6">
                  <c:v>4. Q 2020</c:v>
                </c:pt>
                <c:pt idx="7">
                  <c:v>1. Q 2021</c:v>
                </c:pt>
                <c:pt idx="8">
                  <c:v>2. Q 2021</c:v>
                </c:pt>
                <c:pt idx="9">
                  <c:v>3. Q 2021</c:v>
                </c:pt>
                <c:pt idx="10">
                  <c:v>4. Q 2021</c:v>
                </c:pt>
                <c:pt idx="11">
                  <c:v>1. Q 2022</c:v>
                </c:pt>
                <c:pt idx="12">
                  <c:v>2. Q 2022</c:v>
                </c:pt>
                <c:pt idx="13">
                  <c:v>3. Q 2022</c:v>
                </c:pt>
                <c:pt idx="14">
                  <c:v>4. Q 2022</c:v>
                </c:pt>
              </c:strCache>
            </c:strRef>
          </c:cat>
          <c:val>
            <c:numRef>
              <c:f>'graf_predikce SŽ'!$B$7:$P$7</c:f>
              <c:numCache>
                <c:formatCode>#,##0</c:formatCode>
                <c:ptCount val="15"/>
                <c:pt idx="0">
                  <c:v>131544071.50250004</c:v>
                </c:pt>
                <c:pt idx="1">
                  <c:v>131544071.50250004</c:v>
                </c:pt>
                <c:pt idx="2">
                  <c:v>131544071.50250004</c:v>
                </c:pt>
                <c:pt idx="3">
                  <c:v>131544071.50250004</c:v>
                </c:pt>
                <c:pt idx="4">
                  <c:v>131544071.50250004</c:v>
                </c:pt>
                <c:pt idx="5">
                  <c:v>131544071.50250004</c:v>
                </c:pt>
                <c:pt idx="6">
                  <c:v>131544071.50250004</c:v>
                </c:pt>
                <c:pt idx="7">
                  <c:v>131544071.50250004</c:v>
                </c:pt>
                <c:pt idx="8">
                  <c:v>131544071.50250004</c:v>
                </c:pt>
                <c:pt idx="9">
                  <c:v>131544071.50250004</c:v>
                </c:pt>
                <c:pt idx="10">
                  <c:v>131544071.50250004</c:v>
                </c:pt>
                <c:pt idx="11">
                  <c:v>131544071.50250004</c:v>
                </c:pt>
                <c:pt idx="12">
                  <c:v>131544071.50250004</c:v>
                </c:pt>
                <c:pt idx="13">
                  <c:v>131544071.50250004</c:v>
                </c:pt>
                <c:pt idx="14">
                  <c:v>131544071.50250004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31-404A-4F7C-9C28-2424600181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51187584"/>
        <c:axId val="451191192"/>
      </c:lineChart>
      <c:catAx>
        <c:axId val="45118758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451191192"/>
        <c:crosses val="autoZero"/>
        <c:auto val="1"/>
        <c:lblAlgn val="ctr"/>
        <c:lblOffset val="100"/>
        <c:noMultiLvlLbl val="0"/>
      </c:catAx>
      <c:valAx>
        <c:axId val="4511911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451187584"/>
        <c:crosses val="autoZero"/>
        <c:crossBetween val="between"/>
        <c:dispUnits>
          <c:builtInUnit val="millions"/>
          <c:dispUnitsLbl>
            <c:tx>
              <c:rich>
                <a:bodyPr rot="-5400000" spcFirstLastPara="1" vertOverflow="ellipsis" vert="horz" wrap="square" anchor="ctr" anchorCtr="1"/>
                <a:lstStyle/>
                <a:p>
                  <a:pPr>
                    <a:defRPr sz="10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r>
                    <a:rPr lang="cs-CZ" b="1"/>
                    <a:t>Miliony EUR </a:t>
                  </a:r>
                </a:p>
              </c:rich>
            </c:tx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</c:dispUnitsLbl>
        </c:dispUnits>
      </c:valAx>
      <c:spPr>
        <a:noFill/>
        <a:ln>
          <a:noFill/>
        </a:ln>
        <a:effectLst/>
      </c:spPr>
    </c:plotArea>
    <c:legend>
      <c:legendPos val="t"/>
      <c:legendEntry>
        <c:idx val="2"/>
        <c:delete val="1"/>
      </c:legendEntry>
      <c:legendEntry>
        <c:idx val="3"/>
        <c:delete val="1"/>
      </c:legendEntry>
      <c:legendEntry>
        <c:idx val="4"/>
        <c:delete val="1"/>
      </c:legendEntry>
      <c:layout>
        <c:manualLayout>
          <c:xMode val="edge"/>
          <c:yMode val="edge"/>
          <c:x val="0.34107439470497614"/>
          <c:y val="7.1389343094701713E-2"/>
          <c:w val="0.35922220210485756"/>
          <c:h val="3.235104584566796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1098" y="1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243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1098" y="9428243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6011B55-3E90-4363-B8E4-CB3F66A1D30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203407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1098" y="1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26BD8E2-5944-4D84-9527-C218C616EDDC}" type="datetimeFigureOut">
              <a:rPr lang="cs-CZ"/>
              <a:pPr>
                <a:defRPr/>
              </a:pPr>
              <a:t>03.12.2020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606" y="4715710"/>
            <a:ext cx="5438464" cy="44665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/>
              <a:t>Klepnutím lze upravit styly předlohy textu.</a:t>
            </a:r>
          </a:p>
          <a:p>
            <a:pPr lvl="1"/>
            <a:r>
              <a:rPr lang="cs-CZ" noProof="0"/>
              <a:t>Druhá úroveň</a:t>
            </a:r>
          </a:p>
          <a:p>
            <a:pPr lvl="2"/>
            <a:r>
              <a:rPr lang="cs-CZ" noProof="0"/>
              <a:t>Třetí úroveň</a:t>
            </a:r>
          </a:p>
          <a:p>
            <a:pPr lvl="3"/>
            <a:r>
              <a:rPr lang="cs-CZ" noProof="0"/>
              <a:t>Čtvrtá úroveň</a:t>
            </a:r>
          </a:p>
          <a:p>
            <a:pPr lvl="4"/>
            <a:r>
              <a:rPr lang="cs-CZ" noProof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243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1098" y="9428243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61B4B67-C6B9-4C5E-B168-C4F4934E088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276103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5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05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58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1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63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16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21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1</a:t>
            </a:fld>
            <a:endParaRPr lang="cs-CZ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84521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baseline="0" dirty="0"/>
              <a:t>Pokud bude samostatná prezentace uvést odkaz, jinak se odkázat na manažerské shrnutí……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61B4B67-C6B9-4C5E-B168-C4F4934E0889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1180527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Pokud bude samostatná prezentace uvést odkaz, jinak se odkázat na manažerské shrnutí……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61B4B67-C6B9-4C5E-B168-C4F4934E0889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073021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783280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23</a:t>
            </a:fld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995941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42265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887019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976391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682988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sz="1200" b="1" u="sng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440723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596930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Úvodní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844675"/>
            <a:ext cx="5616575" cy="501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bdélník 4"/>
          <p:cNvSpPr>
            <a:spLocks noChangeAspect="1"/>
          </p:cNvSpPr>
          <p:nvPr userDrawn="1"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6" name="Obdélník 5"/>
          <p:cNvSpPr/>
          <p:nvPr userDrawn="1"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pic>
        <p:nvPicPr>
          <p:cNvPr id="7" name="Obrázek 11" descr="mmr_cr_rgb.em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6" y="692151"/>
            <a:ext cx="1439863" cy="31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Obrázek 6" descr="optp.jp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7667" y="6165850"/>
            <a:ext cx="835025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Obrázek 7" descr="eu.jpg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192" y="6165850"/>
            <a:ext cx="2279650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Podnadpis 2"/>
          <p:cNvSpPr txBox="1">
            <a:spLocks/>
          </p:cNvSpPr>
          <p:nvPr userDrawn="1"/>
        </p:nvSpPr>
        <p:spPr>
          <a:xfrm>
            <a:off x="1403351" y="3141663"/>
            <a:ext cx="7208838" cy="1150937"/>
          </a:xfrm>
          <a:prstGeom prst="rect">
            <a:avLst/>
          </a:prstGeom>
        </p:spPr>
        <p:txBody>
          <a:bodyPr lIns="91431" tIns="45715" rIns="91431" bIns="45715"/>
          <a:lstStyle/>
          <a:p>
            <a:pPr>
              <a:spcBef>
                <a:spcPct val="20000"/>
              </a:spcBef>
              <a:buFont typeface="Arial" charset="0"/>
              <a:buNone/>
              <a:defRPr/>
            </a:pPr>
            <a:endParaRPr lang="cs-CZ" sz="2600">
              <a:cs typeface="Arial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03648" y="4437112"/>
            <a:ext cx="7056784" cy="1296144"/>
          </a:xfrm>
          <a:prstGeom prst="rect">
            <a:avLst/>
          </a:prstGeom>
        </p:spPr>
        <p:txBody>
          <a:bodyPr lIns="91431" tIns="45715" rIns="91431" bIns="45715" anchor="b">
            <a:noAutofit/>
          </a:bodyPr>
          <a:lstStyle>
            <a:lvl1pPr marL="0" indent="0" algn="l">
              <a:buNone/>
              <a:defRPr sz="20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1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Klepnutím lze upravit styl předlohy podnadpisů.</a:t>
            </a:r>
            <a:endParaRPr lang="cs-CZ" dirty="0"/>
          </a:p>
        </p:txBody>
      </p:sp>
      <p:sp>
        <p:nvSpPr>
          <p:cNvPr id="14" name="Nadpis 13"/>
          <p:cNvSpPr>
            <a:spLocks noGrp="1" noChangeAspect="1"/>
          </p:cNvSpPr>
          <p:nvPr>
            <p:ph type="title"/>
          </p:nvPr>
        </p:nvSpPr>
        <p:spPr>
          <a:xfrm>
            <a:off x="1403648" y="1988840"/>
            <a:ext cx="7283152" cy="1080120"/>
          </a:xfrm>
          <a:prstGeom prst="rect">
            <a:avLst/>
          </a:prstGeom>
        </p:spPr>
        <p:txBody>
          <a:bodyPr lIns="91431" tIns="45715" rIns="91431" bIns="45715" anchor="b"/>
          <a:lstStyle>
            <a:lvl1pPr algn="l">
              <a:defRPr b="1" baseline="0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Klepnutím lze upravit styl předlohy nadpisů.</a:t>
            </a:r>
            <a:endParaRPr lang="cs-CZ" dirty="0"/>
          </a:p>
        </p:txBody>
      </p:sp>
      <p:pic>
        <p:nvPicPr>
          <p:cNvPr id="12" name="Obrázek 11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6157190"/>
            <a:ext cx="3459243" cy="596588"/>
          </a:xfrm>
          <a:prstGeom prst="rect">
            <a:avLst/>
          </a:prstGeom>
        </p:spPr>
      </p:pic>
      <p:sp>
        <p:nvSpPr>
          <p:cNvPr id="13" name="Obdélník 12"/>
          <p:cNvSpPr/>
          <p:nvPr userDrawn="1"/>
        </p:nvSpPr>
        <p:spPr>
          <a:xfrm>
            <a:off x="179512" y="620688"/>
            <a:ext cx="1728192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na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6157190"/>
            <a:ext cx="3459243" cy="596588"/>
          </a:xfrm>
          <a:prstGeom prst="rect">
            <a:avLst/>
          </a:prstGeom>
        </p:spPr>
      </p:pic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556792"/>
            <a:ext cx="8291264" cy="4608512"/>
          </a:xfrm>
          <a:prstGeom prst="rect">
            <a:avLst/>
          </a:prstGeom>
        </p:spPr>
        <p:txBody>
          <a:bodyPr lIns="91431" tIns="45715" rIns="91431" bIns="45715">
            <a:normAutofit/>
          </a:bodyPr>
          <a:lstStyle>
            <a:lvl1pPr algn="l">
              <a:buFontTx/>
              <a:buNone/>
              <a:defRPr sz="28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en-US" dirty="0"/>
              <a:t>Klepnutím lze upravit styly předlohy textu.</a:t>
            </a:r>
          </a:p>
        </p:txBody>
      </p:sp>
      <p:sp>
        <p:nvSpPr>
          <p:cNvPr id="5" name="Obdélník 4"/>
          <p:cNvSpPr/>
          <p:nvPr userDrawn="1"/>
        </p:nvSpPr>
        <p:spPr>
          <a:xfrm>
            <a:off x="179512" y="620688"/>
            <a:ext cx="1728192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cs-CZ"/>
          </a:p>
        </p:txBody>
      </p:sp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91264" cy="504056"/>
          </a:xfrm>
          <a:prstGeom prst="rect">
            <a:avLst/>
          </a:prstGeom>
        </p:spPr>
        <p:txBody>
          <a:bodyPr lIns="91431" tIns="45715" rIns="91431" bIns="45715" anchor="t"/>
          <a:lstStyle>
            <a:lvl1pPr algn="l">
              <a:defRPr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Klepnutím lze upravit styl předlohy nadpisů.</a:t>
            </a:r>
            <a:endParaRPr lang="cs-CZ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theme" Target="../theme/theme1.xml"/><Relationship Id="rId7" Type="http://schemas.openxmlformats.org/officeDocument/2006/relationships/image" Target="../media/image4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1844675"/>
            <a:ext cx="5616575" cy="501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Obdélník 7"/>
          <p:cNvSpPr>
            <a:spLocks noChangeAspect="1"/>
          </p:cNvSpPr>
          <p:nvPr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pic>
        <p:nvPicPr>
          <p:cNvPr id="2053" name="Obrázek 6" descr="optp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7667" y="6165850"/>
            <a:ext cx="835025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Obrázek 7" descr="eu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00192" y="6165850"/>
            <a:ext cx="2279650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Obrázek 11" descr="mmr_cr_rgb.emf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0826" y="692151"/>
            <a:ext cx="1439863" cy="31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Obdélník 9"/>
          <p:cNvSpPr/>
          <p:nvPr userDrawn="1"/>
        </p:nvSpPr>
        <p:spPr>
          <a:xfrm>
            <a:off x="179512" y="620688"/>
            <a:ext cx="1728192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cs-CZ"/>
          </a:p>
        </p:txBody>
      </p:sp>
      <p:pic>
        <p:nvPicPr>
          <p:cNvPr id="11" name="Obrázek 10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6157190"/>
            <a:ext cx="3459243" cy="59658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2" r:id="rId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153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305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45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61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864" indent="-342864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73" indent="-285721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82" indent="-228576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34" indent="-228576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87" indent="-228576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39" indent="-228576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92" indent="-228576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45" indent="-228576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98" indent="-228576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3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8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6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1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mailto:marek.kupsa@mmr.cz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katerina.rehorkova@mmr.cz" TargetMode="External"/><Relationship Id="rId5" Type="http://schemas.openxmlformats.org/officeDocument/2006/relationships/hyperlink" Target="mailto:petra.luksova@mmr.cz" TargetMode="External"/><Relationship Id="rId4" Type="http://schemas.openxmlformats.org/officeDocument/2006/relationships/hyperlink" Target="mailto:jiri.korinek@mmr.cz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Podnadpis 1"/>
          <p:cNvSpPr>
            <a:spLocks noGrp="1"/>
          </p:cNvSpPr>
          <p:nvPr>
            <p:ph type="subTitle" idx="1"/>
          </p:nvPr>
        </p:nvSpPr>
        <p:spPr bwMode="auto">
          <a:xfrm>
            <a:off x="683568" y="4633809"/>
            <a:ext cx="7776864" cy="1296144"/>
          </a:xfrm>
          <a:noFill/>
          <a:ln>
            <a:miter lim="800000"/>
            <a:headEnd/>
            <a:tailEnd/>
          </a:ln>
        </p:spPr>
        <p:txBody>
          <a:bodyPr vert="horz" wrap="square" lIns="91431" tIns="45715" rIns="91431" bIns="45715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cs-CZ" sz="2400">
                <a:latin typeface="Arial" charset="0"/>
                <a:cs typeface="Arial" charset="0"/>
              </a:rPr>
              <a:t>3. elektronické projednávání per </a:t>
            </a:r>
            <a:r>
              <a:rPr lang="la-Latn" sz="2400">
                <a:latin typeface="Arial" charset="0"/>
                <a:cs typeface="Arial" charset="0"/>
              </a:rPr>
              <a:t>rollam </a:t>
            </a:r>
          </a:p>
          <a:p>
            <a:pPr algn="ctr" eaLnBrk="1" hangingPunct="1"/>
            <a:endParaRPr lang="cs-CZ" b="1">
              <a:latin typeface="Arial" charset="0"/>
              <a:cs typeface="Arial" charset="0"/>
            </a:endParaRPr>
          </a:p>
        </p:txBody>
      </p:sp>
      <p:sp>
        <p:nvSpPr>
          <p:cNvPr id="4099" name="Nadpis 2"/>
          <p:cNvSpPr>
            <a:spLocks noGrp="1"/>
          </p:cNvSpPr>
          <p:nvPr>
            <p:ph type="title"/>
          </p:nvPr>
        </p:nvSpPr>
        <p:spPr bwMode="auto">
          <a:xfrm>
            <a:off x="683568" y="1268760"/>
            <a:ext cx="8003232" cy="3240360"/>
          </a:xfrm>
          <a:noFill/>
          <a:ln>
            <a:miter lim="800000"/>
            <a:headEnd/>
            <a:tailEnd/>
          </a:ln>
        </p:spPr>
        <p:txBody>
          <a:bodyPr vert="horz" wrap="square" lIns="91431" tIns="45715" rIns="91431" bIns="45715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/>
            <a:r>
              <a:rPr lang="cs-CZ">
                <a:latin typeface="Arial" charset="0"/>
                <a:cs typeface="Arial" charset="0"/>
              </a:rPr>
              <a:t>12. zasedání </a:t>
            </a:r>
            <a:br>
              <a:rPr lang="cs-CZ">
                <a:latin typeface="Arial" charset="0"/>
                <a:cs typeface="Arial" charset="0"/>
              </a:rPr>
            </a:br>
            <a:r>
              <a:rPr lang="cs-CZ">
                <a:latin typeface="Arial" charset="0"/>
                <a:cs typeface="Arial" charset="0"/>
              </a:rPr>
              <a:t>Monitorovacího výboru Operačního programu Technická pomoc</a:t>
            </a:r>
            <a:br>
              <a:rPr lang="cs-CZ">
                <a:latin typeface="Arial" charset="0"/>
                <a:cs typeface="Arial" charset="0"/>
              </a:rPr>
            </a:br>
            <a:r>
              <a:rPr lang="cs-CZ">
                <a:latin typeface="Arial" charset="0"/>
                <a:cs typeface="Arial" charset="0"/>
              </a:rPr>
              <a:t>2014 – 2020</a:t>
            </a:r>
            <a:endParaRPr lang="cs-CZ" sz="3100"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95536" y="1700808"/>
            <a:ext cx="8291264" cy="4032448"/>
          </a:xfrm>
        </p:spPr>
        <p:txBody>
          <a:bodyPr>
            <a:normAutofit fontScale="47500" lnSpcReduction="20000"/>
          </a:bodyPr>
          <a:lstStyle/>
          <a:p>
            <a:pPr marL="457153" indent="-457153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4000"/>
              <a:t>Predikce finančních prostředků pro klíčové stavy čerpání (tj. právní akty, vyúčtované žádosti a souhrnné žádosti) byly v OPTP plněny.</a:t>
            </a:r>
          </a:p>
          <a:p>
            <a:pPr marL="457153" indent="-457153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4000"/>
              <a:t>V této souvislosti nehrozí v OPTP riziko neplnění pravidla N+3 a nedočerpání alokace programu do konce programového období.</a:t>
            </a:r>
          </a:p>
          <a:p>
            <a:pPr marL="457153" indent="-457153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4000"/>
              <a:t>Predikce čerpání ve finančním stavu </a:t>
            </a:r>
            <a:r>
              <a:rPr lang="cs-CZ" sz="4000" i="1"/>
              <a:t>Finanční prostředky v právních aktech o poskytnutí  podpory</a:t>
            </a:r>
            <a:r>
              <a:rPr lang="cs-CZ" sz="4000"/>
              <a:t> byla plněna v 1 Q. 2020 na 110,6 %, v 2 Q. 2020 na 109,3% a v 3 Q. 2020 na 117,4%.</a:t>
            </a:r>
          </a:p>
          <a:p>
            <a:pPr marL="457153" indent="-457153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4000"/>
              <a:t>Predikce čerpání ve stavu </a:t>
            </a:r>
            <a:r>
              <a:rPr lang="cs-CZ" sz="4000" i="1"/>
              <a:t>Finanční prostředky vyúčtované v žádostech o platbu </a:t>
            </a:r>
            <a:r>
              <a:rPr lang="cs-CZ" sz="4000"/>
              <a:t>byla plněna 1 Q. 2020 na 104,5 %, v 2 Q. 2020 na 100,5% a v 3 Q. 2020 na 101,9%.</a:t>
            </a:r>
          </a:p>
          <a:p>
            <a:pPr marL="457153" indent="-457153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4000"/>
              <a:t>Predikce čerpání ve finančním stavu </a:t>
            </a:r>
            <a:r>
              <a:rPr lang="cs-CZ" sz="4000" i="1"/>
              <a:t>Finanční prostředky v souhrnných žádostech o platbu</a:t>
            </a:r>
            <a:r>
              <a:rPr lang="cs-CZ" sz="4000"/>
              <a:t> (autorizovaných ŘO) byla plněna za 1 Q. 2020 na 101,9 %,</a:t>
            </a:r>
            <a:r>
              <a:rPr lang="cs-CZ" sz="4000">
                <a:solidFill>
                  <a:srgbClr val="FF0000"/>
                </a:solidFill>
              </a:rPr>
              <a:t> </a:t>
            </a:r>
            <a:r>
              <a:rPr lang="cs-CZ" sz="4000"/>
              <a:t>v 2 Q. 2020 na 100,2% a v 3 Q. 2020 na 100,0%.</a:t>
            </a:r>
          </a:p>
          <a:p>
            <a:pPr marL="457153" indent="-457153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cs-CZ" sz="4200"/>
          </a:p>
          <a:p>
            <a:endParaRPr lang="cs-CZ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cs-CZ"/>
              <a:t>Roční vyhodnocení predikcí za rok 2020</a:t>
            </a:r>
          </a:p>
        </p:txBody>
      </p:sp>
    </p:spTree>
    <p:extLst>
      <p:ext uri="{BB962C8B-B14F-4D97-AF65-F5344CB8AC3E}">
        <p14:creationId xmlns:p14="http://schemas.microsoft.com/office/powerpoint/2010/main" val="10864432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91264" cy="864096"/>
          </a:xfrm>
        </p:spPr>
        <p:txBody>
          <a:bodyPr/>
          <a:lstStyle/>
          <a:p>
            <a:pPr algn="ctr"/>
            <a:r>
              <a:rPr lang="cs-CZ"/>
              <a:t>Predikce čerpání (plnění N+3)</a:t>
            </a:r>
          </a:p>
        </p:txBody>
      </p:sp>
      <p:graphicFrame>
        <p:nvGraphicFramePr>
          <p:cNvPr id="6" name="Zástupný symbol pro obsah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93843954"/>
              </p:ext>
            </p:extLst>
          </p:nvPr>
        </p:nvGraphicFramePr>
        <p:xfrm>
          <a:off x="683568" y="1556792"/>
          <a:ext cx="7571184" cy="41770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2869113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427257" y="1772816"/>
            <a:ext cx="8291264" cy="4248472"/>
          </a:xfrm>
        </p:spPr>
        <p:txBody>
          <a:bodyPr>
            <a:normAutofit/>
          </a:bodyPr>
          <a:lstStyle/>
          <a:p>
            <a:pPr marL="457153" lvl="0" indent="-457153" algn="just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cs-CZ" sz="2000" dirty="0"/>
              <a:t>Graf znázorňuje dosavadní a předpokládaný vývoj čerpání finančních prostředků ve stavu </a:t>
            </a:r>
            <a:r>
              <a:rPr lang="cs-CZ" sz="2000" i="1" dirty="0"/>
              <a:t>Prostředky v souhrnných žádostech autorizovaných </a:t>
            </a:r>
            <a:r>
              <a:rPr lang="cs-CZ" sz="2000" i="1" dirty="0" err="1"/>
              <a:t>ŘO</a:t>
            </a:r>
            <a:r>
              <a:rPr lang="cs-CZ" sz="2000" dirty="0"/>
              <a:t>.</a:t>
            </a:r>
          </a:p>
          <a:p>
            <a:pPr marL="457153" indent="-457153" algn="just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cs-CZ" sz="2000" dirty="0"/>
              <a:t>Predikce plnění pravidla N+3:</a:t>
            </a:r>
          </a:p>
          <a:p>
            <a:pPr marL="800052" lvl="3" indent="-342900" algn="just">
              <a:lnSpc>
                <a:spcPct val="90000"/>
              </a:lnSpc>
              <a:buFont typeface="Courier New" panose="02070309020205020404" pitchFamily="49" charset="0"/>
              <a:buChar char="o"/>
            </a:pPr>
            <a:r>
              <a:rPr lang="cs-CZ" dirty="0"/>
              <a:t>Limit čerpání N+3 pro rok 2020 k 30. říjnu 2020 je plněn na 131,9%.   </a:t>
            </a:r>
          </a:p>
          <a:p>
            <a:pPr marL="800052" lvl="3" indent="-342900" algn="just">
              <a:lnSpc>
                <a:spcPct val="90000"/>
              </a:lnSpc>
              <a:buFont typeface="Courier New" panose="02070309020205020404" pitchFamily="49" charset="0"/>
              <a:buChar char="o"/>
            </a:pPr>
            <a:r>
              <a:rPr lang="cs-CZ" dirty="0"/>
              <a:t>Limit čerpání N+3 pro rok 2021 k 30. říjnu 2020 je plněn na 110,4%.</a:t>
            </a:r>
          </a:p>
          <a:p>
            <a:pPr marL="0" indent="0" algn="just">
              <a:lnSpc>
                <a:spcPct val="90000"/>
              </a:lnSpc>
            </a:pPr>
            <a:r>
              <a:rPr lang="cs-CZ" sz="2000" dirty="0"/>
              <a:t> </a:t>
            </a:r>
          </a:p>
          <a:p>
            <a:pPr marL="457153" indent="-457153" algn="just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cs-CZ" sz="2000" dirty="0"/>
              <a:t>V  OPTP je predikováno splnění limitu čerpání N+3 pro rok 2022.</a:t>
            </a:r>
          </a:p>
          <a:p>
            <a:pPr marL="457153" indent="-457153" algn="just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cs-CZ" sz="2000" dirty="0"/>
              <a:t>V OPTP se odhaduje dočerpání celkové alokace programu do konce programového období.</a:t>
            </a:r>
          </a:p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57153" indent="-457153" algn="ctr"/>
            <a:r>
              <a:rPr lang="cs-CZ"/>
              <a:t>Predikce čerpání (plnění N+3)</a:t>
            </a:r>
          </a:p>
        </p:txBody>
      </p:sp>
    </p:spTree>
    <p:extLst>
      <p:ext uri="{BB962C8B-B14F-4D97-AF65-F5344CB8AC3E}">
        <p14:creationId xmlns:p14="http://schemas.microsoft.com/office/powerpoint/2010/main" val="30405463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Struktura OPTP 2021+</a:t>
            </a:r>
          </a:p>
          <a:p>
            <a:endParaRPr lang="cs-CZ" dirty="0"/>
          </a:p>
          <a:p>
            <a:pPr marL="342900" indent="-342900" algn="just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cs-CZ" sz="2000" dirty="0"/>
              <a:t>Priorita 1</a:t>
            </a:r>
          </a:p>
          <a:p>
            <a:pPr marL="800052" lvl="3" indent="-342900" algn="just">
              <a:lnSpc>
                <a:spcPct val="90000"/>
              </a:lnSpc>
              <a:buFont typeface="Courier New" panose="02070309020205020404" pitchFamily="49" charset="0"/>
              <a:buChar char="o"/>
              <a:defRPr/>
            </a:pPr>
            <a:r>
              <a:rPr lang="cs-CZ" dirty="0"/>
              <a:t>Podpora implementace EU fondů</a:t>
            </a:r>
          </a:p>
          <a:p>
            <a:pPr marL="1200055" lvl="4" indent="-285750" algn="just">
              <a:lnSpc>
                <a:spcPct val="90000"/>
              </a:lnSpc>
              <a:buFontTx/>
              <a:buChar char="-"/>
              <a:defRPr/>
            </a:pPr>
            <a:r>
              <a:rPr lang="cs-CZ" noProof="1"/>
              <a:t>podpora klíčových aktérů implementace (MMR-NOK, AO, PO, MF AFCOS, ŘO OPTP)</a:t>
            </a:r>
          </a:p>
          <a:p>
            <a:pPr marL="1200055" lvl="4" indent="-285750" algn="just">
              <a:lnSpc>
                <a:spcPct val="90000"/>
              </a:lnSpc>
              <a:buFontTx/>
              <a:buChar char="-"/>
              <a:defRPr/>
            </a:pPr>
            <a:r>
              <a:rPr lang="cs-CZ" dirty="0"/>
              <a:t>zajištění klíčových aktivit na horizontální úrovni (MS, odborné vzdělávání, publicita)</a:t>
            </a:r>
          </a:p>
          <a:p>
            <a:pPr marL="914305" lvl="4" indent="0" algn="just">
              <a:lnSpc>
                <a:spcPct val="90000"/>
              </a:lnSpc>
              <a:defRPr/>
            </a:pPr>
            <a:endParaRPr lang="cs-CZ" dirty="0"/>
          </a:p>
          <a:p>
            <a:pPr marL="342900" lvl="4" indent="-342900" algn="just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cs-CZ" sz="2000" dirty="0"/>
              <a:t>Priorita 2</a:t>
            </a:r>
            <a:endParaRPr lang="cs-CZ" dirty="0"/>
          </a:p>
          <a:p>
            <a:pPr marL="800052" lvl="3" indent="-342900" algn="just">
              <a:lnSpc>
                <a:spcPct val="90000"/>
              </a:lnSpc>
              <a:buFont typeface="Courier New" panose="02070309020205020404" pitchFamily="49" charset="0"/>
              <a:buChar char="o"/>
              <a:defRPr/>
            </a:pPr>
            <a:r>
              <a:rPr lang="cs-CZ" dirty="0"/>
              <a:t>Podpora regionálních partnerů </a:t>
            </a:r>
          </a:p>
          <a:p>
            <a:pPr marL="1200055" lvl="4" indent="-285750" algn="just">
              <a:lnSpc>
                <a:spcPct val="90000"/>
              </a:lnSpc>
              <a:buFontTx/>
              <a:buChar char="-"/>
              <a:defRPr/>
            </a:pPr>
            <a:r>
              <a:rPr lang="cs-CZ" noProof="1"/>
              <a:t>ITI (stávající + 6 měst současných IPRÚ)</a:t>
            </a:r>
          </a:p>
          <a:p>
            <a:pPr marL="1200055" lvl="4" indent="-285750" algn="just">
              <a:lnSpc>
                <a:spcPct val="90000"/>
              </a:lnSpc>
              <a:buFontTx/>
              <a:buChar char="-"/>
              <a:defRPr/>
            </a:pPr>
            <a:r>
              <a:rPr lang="cs-CZ" dirty="0"/>
              <a:t>MAS</a:t>
            </a:r>
          </a:p>
          <a:p>
            <a:pPr marL="0" lvl="4" indent="0" algn="just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defRPr/>
            </a:pP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/>
              <a:t>Příprava programového období 2021+</a:t>
            </a:r>
          </a:p>
        </p:txBody>
      </p:sp>
    </p:spTree>
    <p:extLst>
      <p:ext uri="{BB962C8B-B14F-4D97-AF65-F5344CB8AC3E}">
        <p14:creationId xmlns:p14="http://schemas.microsoft.com/office/powerpoint/2010/main" val="8150299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  <a:defRPr/>
            </a:pPr>
            <a:r>
              <a:rPr lang="cs-CZ" dirty="0"/>
              <a:t>Současnost a cíle: </a:t>
            </a:r>
          </a:p>
          <a:p>
            <a:pPr>
              <a:lnSpc>
                <a:spcPct val="80000"/>
              </a:lnSpc>
              <a:defRPr/>
            </a:pPr>
            <a:endParaRPr lang="cs-CZ" dirty="0"/>
          </a:p>
          <a:p>
            <a:pPr marL="342900" indent="-342900" algn="just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cs-CZ" sz="2000" dirty="0"/>
              <a:t>vedou se jednání o výši alokace na technickou pomoc s ostatními resorty a </a:t>
            </a:r>
            <a:r>
              <a:rPr lang="cs-CZ" sz="2000" noProof="1"/>
              <a:t>MMR-NOK</a:t>
            </a:r>
          </a:p>
          <a:p>
            <a:pPr marL="342900" indent="-342900" algn="just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cs-CZ" sz="2000" dirty="0"/>
              <a:t>OPTP bude </a:t>
            </a:r>
            <a:r>
              <a:rPr lang="cs-CZ" sz="2000" noProof="1"/>
              <a:t>multifondový</a:t>
            </a:r>
            <a:r>
              <a:rPr lang="cs-CZ" sz="2000" dirty="0"/>
              <a:t> program (max. dva fondy)</a:t>
            </a:r>
          </a:p>
          <a:p>
            <a:pPr marL="342900" indent="-342900" algn="just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cs-CZ" sz="2000" dirty="0"/>
              <a:t>probíhá aktualizace návrhu Programového dokumentu OPTP dle připomínek </a:t>
            </a:r>
            <a:r>
              <a:rPr lang="cs-CZ" sz="2000" noProof="1"/>
              <a:t>EK</a:t>
            </a:r>
          </a:p>
          <a:p>
            <a:pPr marL="342900" indent="-342900" algn="just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cs-CZ" sz="2000" dirty="0"/>
              <a:t>zahájení neformálních jednání s </a:t>
            </a:r>
            <a:r>
              <a:rPr lang="cs-CZ" sz="2000" noProof="1"/>
              <a:t>EK</a:t>
            </a:r>
            <a:r>
              <a:rPr lang="cs-CZ" sz="2000" dirty="0"/>
              <a:t> o podobě OPTP 2021+ do konce roku 2020</a:t>
            </a:r>
          </a:p>
          <a:p>
            <a:pPr marL="342900" indent="-342900" algn="just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cs-CZ" sz="2000" dirty="0"/>
              <a:t>schválení OPTP 2021+ v 1. polovině roku 2021</a:t>
            </a:r>
          </a:p>
          <a:p>
            <a:pPr marL="0" indent="0" algn="just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defRPr/>
            </a:pP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/>
              <a:t>Příprava programového období 2021+</a:t>
            </a:r>
          </a:p>
        </p:txBody>
      </p:sp>
    </p:spTree>
    <p:extLst>
      <p:ext uri="{BB962C8B-B14F-4D97-AF65-F5344CB8AC3E}">
        <p14:creationId xmlns:p14="http://schemas.microsoft.com/office/powerpoint/2010/main" val="7081423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467544" y="980728"/>
            <a:ext cx="8291264" cy="4680520"/>
          </a:xfrm>
        </p:spPr>
        <p:txBody>
          <a:bodyPr anchor="ctr"/>
          <a:lstStyle/>
          <a:p>
            <a:pPr algn="ctr">
              <a:spcBef>
                <a:spcPct val="0"/>
              </a:spcBef>
            </a:pPr>
            <a:endParaRPr lang="cs-CZ" sz="3200" b="1">
              <a:solidFill>
                <a:srgbClr val="000099"/>
              </a:solidFill>
              <a:ea typeface="+mj-ea"/>
            </a:endParaRPr>
          </a:p>
          <a:p>
            <a:pPr algn="ctr">
              <a:spcBef>
                <a:spcPct val="0"/>
              </a:spcBef>
            </a:pPr>
            <a:r>
              <a:rPr lang="cs-CZ" sz="3200" b="1">
                <a:solidFill>
                  <a:srgbClr val="000099"/>
                </a:solidFill>
                <a:ea typeface="+mj-ea"/>
              </a:rPr>
              <a:t> </a:t>
            </a:r>
            <a:br>
              <a:rPr lang="cs-CZ" sz="3200" b="1">
                <a:solidFill>
                  <a:srgbClr val="000099"/>
                </a:solidFill>
                <a:ea typeface="+mj-ea"/>
              </a:rPr>
            </a:br>
            <a:r>
              <a:rPr lang="cs-CZ" sz="3200" b="1">
                <a:solidFill>
                  <a:srgbClr val="000099"/>
                </a:solidFill>
                <a:ea typeface="+mj-ea"/>
              </a:rPr>
              <a:t>2. </a:t>
            </a:r>
            <a:br>
              <a:rPr lang="cs-CZ" sz="3200" b="1">
                <a:solidFill>
                  <a:srgbClr val="000099"/>
                </a:solidFill>
                <a:ea typeface="+mj-ea"/>
              </a:rPr>
            </a:br>
            <a:r>
              <a:rPr lang="cs-CZ" sz="3200" b="1">
                <a:solidFill>
                  <a:srgbClr val="000099"/>
                </a:solidFill>
                <a:ea typeface="+mj-ea"/>
              </a:rPr>
              <a:t>Schválení Zprávy o plnění Evaluačního plánu 2020</a:t>
            </a:r>
          </a:p>
          <a:p>
            <a:pPr algn="ctr">
              <a:spcBef>
                <a:spcPct val="0"/>
              </a:spcBef>
            </a:pPr>
            <a:endParaRPr lang="cs-CZ" sz="3200" b="1">
              <a:solidFill>
                <a:srgbClr val="000099"/>
              </a:solidFill>
              <a:ea typeface="+mj-ea"/>
            </a:endParaRPr>
          </a:p>
          <a:p>
            <a:pPr algn="ctr">
              <a:spcBef>
                <a:spcPct val="0"/>
              </a:spcBef>
            </a:pPr>
            <a:endParaRPr lang="cs-CZ" sz="3200" b="1">
              <a:solidFill>
                <a:srgbClr val="000099"/>
              </a:solidFill>
              <a:ea typeface="+mj-ea"/>
            </a:endParaRPr>
          </a:p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339160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/>
              <a:t>Přehled plnění evaluačního plánu</a:t>
            </a:r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79511" y="1602484"/>
            <a:ext cx="8804265" cy="4269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54521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179512" y="1556792"/>
            <a:ext cx="8784976" cy="4608512"/>
          </a:xfrm>
        </p:spPr>
        <p:txBody>
          <a:bodyPr/>
          <a:lstStyle/>
          <a:p>
            <a:r>
              <a:rPr lang="cs-CZ" b="1" dirty="0"/>
              <a:t>Ukončené evaluace: </a:t>
            </a:r>
          </a:p>
          <a:p>
            <a:pPr marL="571500" indent="-571500">
              <a:lnSpc>
                <a:spcPct val="150000"/>
              </a:lnSpc>
              <a:buAutoNum type="romanUcPeriod"/>
            </a:pPr>
            <a:r>
              <a:rPr lang="cs-CZ" dirty="0"/>
              <a:t>Evaluace monitorovacího systému</a:t>
            </a:r>
          </a:p>
          <a:p>
            <a:pPr marL="571500" indent="-571500">
              <a:lnSpc>
                <a:spcPct val="150000"/>
              </a:lnSpc>
              <a:buAutoNum type="romanUcPeriod"/>
            </a:pPr>
            <a:r>
              <a:rPr lang="cs-CZ" dirty="0"/>
              <a:t>Evaluace nastavení technické pomoci v rámci </a:t>
            </a:r>
            <a:r>
              <a:rPr lang="cs-CZ" noProof="1"/>
              <a:t>DoP</a:t>
            </a:r>
          </a:p>
          <a:p>
            <a:pPr marL="0" indent="0">
              <a:lnSpc>
                <a:spcPct val="150000"/>
              </a:lnSpc>
            </a:pPr>
            <a:endParaRPr lang="cs-CZ" sz="2400" i="1" dirty="0"/>
          </a:p>
          <a:p>
            <a:pPr marL="0" indent="0">
              <a:lnSpc>
                <a:spcPct val="150000"/>
              </a:lnSpc>
            </a:pPr>
            <a:r>
              <a:rPr lang="cs-CZ" b="1" dirty="0"/>
              <a:t>Připravované </a:t>
            </a:r>
          </a:p>
          <a:p>
            <a:pPr marL="0" indent="0">
              <a:lnSpc>
                <a:spcPct val="150000"/>
              </a:lnSpc>
            </a:pPr>
            <a:r>
              <a:rPr lang="cs-CZ" dirty="0"/>
              <a:t>III.  Hodnocení provedených evaluací - </a:t>
            </a:r>
            <a:r>
              <a:rPr lang="cs-CZ" noProof="1"/>
              <a:t>Metaevaluace</a:t>
            </a:r>
          </a:p>
          <a:p>
            <a:pPr marL="0" indent="0"/>
            <a:endParaRPr lang="cs-CZ" sz="2400" i="1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620688"/>
            <a:ext cx="8136904" cy="576064"/>
          </a:xfrm>
        </p:spPr>
        <p:txBody>
          <a:bodyPr/>
          <a:lstStyle/>
          <a:p>
            <a:pPr algn="ctr"/>
            <a:r>
              <a:rPr lang="cs-CZ"/>
              <a:t>Plnění Evaluačního plánu 2020</a:t>
            </a:r>
          </a:p>
        </p:txBody>
      </p:sp>
    </p:spTree>
    <p:extLst>
      <p:ext uri="{BB962C8B-B14F-4D97-AF65-F5344CB8AC3E}">
        <p14:creationId xmlns:p14="http://schemas.microsoft.com/office/powerpoint/2010/main" val="35170725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467544" y="980728"/>
            <a:ext cx="8291264" cy="5112568"/>
          </a:xfrm>
        </p:spPr>
        <p:txBody>
          <a:bodyPr anchor="ctr"/>
          <a:lstStyle/>
          <a:p>
            <a:pPr algn="ctr">
              <a:spcBef>
                <a:spcPct val="0"/>
              </a:spcBef>
            </a:pPr>
            <a:endParaRPr lang="cs-CZ" sz="3200" b="1" dirty="0">
              <a:solidFill>
                <a:srgbClr val="000099"/>
              </a:solidFill>
              <a:ea typeface="+mj-ea"/>
            </a:endParaRPr>
          </a:p>
          <a:p>
            <a:pPr algn="ctr">
              <a:spcBef>
                <a:spcPct val="0"/>
              </a:spcBef>
            </a:pPr>
            <a:r>
              <a:rPr lang="cs-CZ" sz="3200" b="1" dirty="0">
                <a:solidFill>
                  <a:srgbClr val="000099"/>
                </a:solidFill>
                <a:ea typeface="+mj-ea"/>
              </a:rPr>
              <a:t> </a:t>
            </a:r>
            <a:br>
              <a:rPr lang="cs-CZ" sz="3200" b="1" dirty="0">
                <a:solidFill>
                  <a:srgbClr val="000099"/>
                </a:solidFill>
                <a:ea typeface="+mj-ea"/>
              </a:rPr>
            </a:br>
            <a:r>
              <a:rPr lang="cs-CZ" sz="3200" b="1" dirty="0">
                <a:solidFill>
                  <a:srgbClr val="000099"/>
                </a:solidFill>
                <a:ea typeface="+mj-ea"/>
              </a:rPr>
              <a:t>3. </a:t>
            </a:r>
            <a:br>
              <a:rPr lang="cs-CZ" sz="3200" b="1" dirty="0">
                <a:solidFill>
                  <a:srgbClr val="000099"/>
                </a:solidFill>
                <a:ea typeface="+mj-ea"/>
              </a:rPr>
            </a:br>
            <a:r>
              <a:rPr lang="cs-CZ" sz="3200" b="1" dirty="0">
                <a:solidFill>
                  <a:srgbClr val="000099"/>
                </a:solidFill>
                <a:ea typeface="+mj-ea"/>
              </a:rPr>
              <a:t>Představení realizovaných a plánovaných evaluací</a:t>
            </a:r>
          </a:p>
          <a:p>
            <a:pPr algn="ctr">
              <a:spcBef>
                <a:spcPct val="0"/>
              </a:spcBef>
            </a:pPr>
            <a:endParaRPr lang="cs-CZ" sz="3200" b="1" dirty="0">
              <a:solidFill>
                <a:srgbClr val="000099"/>
              </a:solidFill>
              <a:ea typeface="+mj-ea"/>
            </a:endParaRPr>
          </a:p>
          <a:p>
            <a:pPr algn="ctr">
              <a:spcBef>
                <a:spcPct val="0"/>
              </a:spcBef>
            </a:pPr>
            <a:endParaRPr lang="cs-CZ" sz="3200" b="1" dirty="0">
              <a:solidFill>
                <a:srgbClr val="000099"/>
              </a:solidFill>
              <a:ea typeface="+mj-ea"/>
            </a:endParaRPr>
          </a:p>
          <a:p>
            <a:pPr algn="ctr">
              <a:spcBef>
                <a:spcPct val="0"/>
              </a:spcBef>
            </a:pPr>
            <a:endParaRPr lang="cs-CZ" sz="3200" b="1" dirty="0">
              <a:solidFill>
                <a:srgbClr val="000099"/>
              </a:solidFill>
              <a:ea typeface="+mj-ea"/>
            </a:endParaRPr>
          </a:p>
          <a:p>
            <a:pPr algn="ctr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447114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467544" y="1340768"/>
            <a:ext cx="8424935" cy="4896544"/>
          </a:xfrm>
        </p:spPr>
        <p:txBody>
          <a:bodyPr>
            <a:norm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sz="1800" b="1" dirty="0"/>
              <a:t>Dodavatel: </a:t>
            </a:r>
            <a:r>
              <a:rPr lang="cs-CZ" sz="1800" dirty="0"/>
              <a:t>EACE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sz="1800" dirty="0"/>
              <a:t>Evaluace vypracována ve spolupráci s Odborem národních a EU informačních systémů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sz="1800" b="1" dirty="0"/>
              <a:t>Celkové náklady: </a:t>
            </a:r>
            <a:r>
              <a:rPr lang="cs-CZ" sz="1800" dirty="0"/>
              <a:t>1,093 mil. Kč bez DPH</a:t>
            </a:r>
          </a:p>
          <a:p>
            <a:pPr marL="0" indent="0" algn="just"/>
            <a:endParaRPr lang="cs-CZ" sz="1800" b="1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sz="1800" b="1" dirty="0"/>
              <a:t>Cíle evaluace:</a:t>
            </a:r>
          </a:p>
          <a:p>
            <a:pPr marL="685800" lvl="1" indent="-342900" algn="just">
              <a:buFont typeface="Wingdings" panose="05000000000000000000" pitchFamily="2" charset="2"/>
              <a:buChar char="Ø"/>
            </a:pPr>
            <a:r>
              <a:rPr lang="cs-CZ" sz="1800" dirty="0"/>
              <a:t>Analýza vybraných funkčností MS2014+ a doporučení pro zefektivnění jejich zapracování.</a:t>
            </a:r>
          </a:p>
          <a:p>
            <a:pPr marL="685800" lvl="1" indent="-342900" algn="just">
              <a:buFont typeface="Wingdings" panose="05000000000000000000" pitchFamily="2" charset="2"/>
              <a:buChar char="Ø"/>
            </a:pPr>
            <a:r>
              <a:rPr lang="cs-CZ" sz="1800" dirty="0"/>
              <a:t>Analýza rozsahu příloh zadávaných do MS2014+ a doporučení pro účelnější správu těchto dokumentů.</a:t>
            </a:r>
          </a:p>
          <a:p>
            <a:pPr marL="685800" lvl="1" indent="-342900" algn="just">
              <a:buFont typeface="Wingdings" panose="05000000000000000000" pitchFamily="2" charset="2"/>
              <a:buChar char="Ø"/>
            </a:pPr>
            <a:r>
              <a:rPr lang="cs-CZ" sz="1800" dirty="0"/>
              <a:t>Analýza systému vypořádávání podnětů na rozvoj MS2014+ (modul CRM) a </a:t>
            </a:r>
            <a:r>
              <a:rPr lang="cs-CZ" sz="1800" dirty="0" smtClean="0"/>
              <a:t>systému </a:t>
            </a:r>
            <a:r>
              <a:rPr lang="cs-CZ" sz="1800" smtClean="0"/>
              <a:t>hlášení vad a incidentů </a:t>
            </a:r>
            <a:r>
              <a:rPr lang="cs-CZ" sz="1800"/>
              <a:t>(</a:t>
            </a:r>
            <a:r>
              <a:rPr lang="cs-CZ" sz="1800" smtClean="0"/>
              <a:t>modul </a:t>
            </a:r>
            <a:r>
              <a:rPr lang="cs-CZ" sz="1800" dirty="0"/>
              <a:t>RIM) a doporučení vedoucí ke zlepšení těchto systémů.</a:t>
            </a:r>
          </a:p>
          <a:p>
            <a:pPr marL="685800" lvl="1" indent="-342900" algn="just">
              <a:buFont typeface="Wingdings" panose="05000000000000000000" pitchFamily="2" charset="2"/>
              <a:buChar char="Ø"/>
            </a:pPr>
            <a:r>
              <a:rPr lang="cs-CZ" sz="1800" dirty="0"/>
              <a:t>Testování uživatelské přívětivosti ISKP14+ z perspektivy žadatele/příjemce a doporučení pro její zvýšení.</a:t>
            </a:r>
          </a:p>
          <a:p>
            <a:pPr marL="685800" lvl="1" indent="-342900">
              <a:buFont typeface="Arial" panose="020B0604020202020204" pitchFamily="34" charset="0"/>
              <a:buChar char="•"/>
            </a:pPr>
            <a:endParaRPr lang="cs-CZ" b="1" i="1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cs-CZ"/>
              <a:t>I. Evaluace monitorovacího systému</a:t>
            </a:r>
          </a:p>
        </p:txBody>
      </p:sp>
    </p:spTree>
    <p:extLst>
      <p:ext uri="{BB962C8B-B14F-4D97-AF65-F5344CB8AC3E}">
        <p14:creationId xmlns:p14="http://schemas.microsoft.com/office/powerpoint/2010/main" val="27493017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/>
              <a:t>Program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27584" y="1844823"/>
            <a:ext cx="7859216" cy="3888433"/>
          </a:xfrm>
        </p:spPr>
        <p:txBody>
          <a:bodyPr>
            <a:normAutofit/>
          </a:bodyPr>
          <a:lstStyle/>
          <a:p>
            <a:pPr lvl="0">
              <a:buFont typeface="+mj-lt"/>
              <a:buAutoNum type="arabicPeriod"/>
            </a:pPr>
            <a:endParaRPr lang="cs-CZ" sz="1800" b="1" dirty="0"/>
          </a:p>
          <a:p>
            <a:pPr marL="457200" lvl="0" indent="-457200" algn="just">
              <a:buFont typeface="+mj-lt"/>
              <a:buAutoNum type="arabicPeriod"/>
            </a:pPr>
            <a:r>
              <a:rPr lang="cs-CZ" sz="2000" b="1" dirty="0"/>
              <a:t>Aktuální informace o operačním programu</a:t>
            </a:r>
          </a:p>
          <a:p>
            <a:pPr marL="457200" lvl="0" indent="-457200" algn="just">
              <a:buFont typeface="+mj-lt"/>
              <a:buAutoNum type="arabicPeriod"/>
            </a:pPr>
            <a:endParaRPr lang="cs-CZ" sz="2000" b="1" dirty="0"/>
          </a:p>
          <a:p>
            <a:pPr marL="457200" lvl="0" indent="-457200" algn="just">
              <a:buFont typeface="+mj-lt"/>
              <a:buAutoNum type="arabicPeriod"/>
            </a:pPr>
            <a:r>
              <a:rPr lang="cs-CZ" sz="2000" b="1" dirty="0"/>
              <a:t>Schválení Zprávy o plnění Evaluačního plánu 2020</a:t>
            </a:r>
          </a:p>
          <a:p>
            <a:pPr marL="457200" lvl="0" indent="-457200" algn="just">
              <a:buFont typeface="+mj-lt"/>
              <a:buAutoNum type="arabicPeriod"/>
            </a:pPr>
            <a:endParaRPr lang="cs-CZ" sz="2000" b="1" dirty="0"/>
          </a:p>
          <a:p>
            <a:pPr marL="457200" lvl="0" indent="-457200" algn="just">
              <a:buFont typeface="+mj-lt"/>
              <a:buAutoNum type="arabicPeriod"/>
            </a:pPr>
            <a:r>
              <a:rPr lang="cs-CZ" sz="2000" b="1" dirty="0"/>
              <a:t>Představení realizovaných evaluací</a:t>
            </a:r>
          </a:p>
          <a:p>
            <a:pPr marL="457200" lvl="0" indent="-457200" algn="just">
              <a:buFont typeface="+mj-lt"/>
              <a:buAutoNum type="arabicPeriod"/>
            </a:pPr>
            <a:endParaRPr lang="cs-CZ" sz="2000" b="1" dirty="0"/>
          </a:p>
          <a:p>
            <a:pPr marL="457200" lvl="0" indent="-457200" algn="just">
              <a:buFont typeface="+mj-lt"/>
              <a:buAutoNum type="arabicPeriod"/>
            </a:pPr>
            <a:r>
              <a:rPr lang="cs-CZ" sz="2000" b="1" dirty="0"/>
              <a:t>Schválení Ročního komunikačního plánu na rok 2021</a:t>
            </a:r>
          </a:p>
          <a:p>
            <a:pPr lvl="0">
              <a:buFont typeface="+mj-lt"/>
              <a:buAutoNum type="arabicPeriod"/>
            </a:pPr>
            <a:endParaRPr lang="cs-CZ" sz="1800" b="1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472716" y="1628800"/>
            <a:ext cx="8136903" cy="4464496"/>
          </a:xfrm>
        </p:spPr>
        <p:txBody>
          <a:bodyPr>
            <a:normAutofit fontScale="85000" lnSpcReduction="10000"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endParaRPr lang="cs-CZ" sz="1800" b="1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sz="2400" b="1" dirty="0"/>
              <a:t>Dodavatel: </a:t>
            </a:r>
            <a:r>
              <a:rPr lang="cs-CZ" sz="2400" dirty="0"/>
              <a:t>Ernst</a:t>
            </a:r>
            <a:r>
              <a:rPr lang="en-US" sz="2400" dirty="0"/>
              <a:t>&amp;</a:t>
            </a:r>
            <a:r>
              <a:rPr lang="cs-CZ" sz="2400" noProof="1"/>
              <a:t>Young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sz="2400" dirty="0"/>
              <a:t>Evaluace vypracována ve spolupráci s Evaluační jednotkou Národního orgánu pro koordinaci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sz="2400" b="1" dirty="0"/>
              <a:t>Celkové náklady: </a:t>
            </a:r>
            <a:r>
              <a:rPr lang="cs-CZ" sz="2400" dirty="0"/>
              <a:t>417 230 Kč bez DPH</a:t>
            </a:r>
          </a:p>
          <a:p>
            <a:pPr marL="0" indent="0" algn="just"/>
            <a:endParaRPr lang="cs-CZ" sz="2400" b="1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sz="2400" b="1" dirty="0"/>
              <a:t>Cíle evaluace: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cs-CZ" sz="2400" dirty="0"/>
              <a:t>Zhodnocení nastavení rozhraní mezi „velkou technickou – </a:t>
            </a:r>
            <a:r>
              <a:rPr lang="cs-CZ" sz="2400" noProof="1"/>
              <a:t>ŘO OPTP“ a „malými technickými“ – prioritními osami technická pomoc v rámci OP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cs-CZ" sz="2400" noProof="1"/>
              <a:t>Monitoring/analýza projektů, aktivit, nákladů proplácených TP v rámci ŘO a OPTP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cs-CZ" sz="2400" noProof="1"/>
              <a:t>Analýza aplikovatelnosti metod zjednodušeného vykazování nákladů pro aktivity podporované z OPTP a z prioritních os TP ŘO</a:t>
            </a:r>
          </a:p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cs-CZ"/>
              <a:t>II. Evaluace nastavení technické pomoci v rámci Dohody o partnerství</a:t>
            </a:r>
            <a:br>
              <a:rPr lang="cs-CZ"/>
            </a:b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80032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200" b="1" dirty="0"/>
              <a:t>Probíhá příprava záměru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200" dirty="0"/>
              <a:t>Evaluace bude vypracována ve spolupráci s Evaluační jednotkou Národního orgánu pro koordinaci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200" b="1" dirty="0"/>
              <a:t>Předpokládané náklady: </a:t>
            </a:r>
            <a:r>
              <a:rPr lang="cs-CZ" sz="2200" dirty="0"/>
              <a:t>400 000 Kč bez DPH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cs-CZ" dirty="0"/>
          </a:p>
          <a:p>
            <a:pPr marL="0" indent="0"/>
            <a:r>
              <a:rPr lang="cs-CZ" sz="2200" b="1" dirty="0"/>
              <a:t>Cíle evaluace: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cs-CZ" sz="2200" dirty="0"/>
              <a:t>Vyhodnocení práce a výstupů evaluací realizovaných </a:t>
            </a:r>
            <a:r>
              <a:rPr lang="cs-CZ" sz="2200" noProof="1"/>
              <a:t>ŘO </a:t>
            </a:r>
            <a:r>
              <a:rPr lang="cs-CZ" sz="2200" dirty="0"/>
              <a:t>OPTP a částečně EJ NOK, případně definovat oblasti, kde je prostor pro zlepšení.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cs-CZ" sz="2200" dirty="0"/>
              <a:t>Vyhodnocení oblastí, na které je třeba se v rámci evaluací zaměřit.	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cs-CZ" sz="2200" dirty="0"/>
              <a:t>Získat doporučení, které by učinili EJ OPTP a EJ NOK účelnějším a užitečnějším </a:t>
            </a:r>
            <a:r>
              <a:rPr lang="en-US" sz="2200" dirty="0"/>
              <a:t>knowledge</a:t>
            </a:r>
            <a:r>
              <a:rPr lang="cs-CZ" sz="2200" dirty="0"/>
              <a:t> brokerem.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cs-CZ" sz="22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III. Hodnocení provedených evaluací</a:t>
            </a:r>
          </a:p>
        </p:txBody>
      </p:sp>
    </p:spTree>
    <p:extLst>
      <p:ext uri="{BB962C8B-B14F-4D97-AF65-F5344CB8AC3E}">
        <p14:creationId xmlns:p14="http://schemas.microsoft.com/office/powerpoint/2010/main" val="32814262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467544" y="980728"/>
            <a:ext cx="8291264" cy="5040560"/>
          </a:xfrm>
        </p:spPr>
        <p:txBody>
          <a:bodyPr anchor="ctr"/>
          <a:lstStyle/>
          <a:p>
            <a:pPr algn="ctr">
              <a:spcBef>
                <a:spcPct val="0"/>
              </a:spcBef>
            </a:pPr>
            <a:endParaRPr lang="cs-CZ" sz="3200" b="1">
              <a:solidFill>
                <a:srgbClr val="000099"/>
              </a:solidFill>
              <a:ea typeface="+mj-ea"/>
            </a:endParaRPr>
          </a:p>
          <a:p>
            <a:pPr algn="ctr">
              <a:spcBef>
                <a:spcPct val="0"/>
              </a:spcBef>
            </a:pPr>
            <a:r>
              <a:rPr lang="cs-CZ" sz="3200" b="1">
                <a:solidFill>
                  <a:srgbClr val="000099"/>
                </a:solidFill>
                <a:ea typeface="+mj-ea"/>
              </a:rPr>
              <a:t> </a:t>
            </a:r>
            <a:br>
              <a:rPr lang="cs-CZ" sz="3200" b="1">
                <a:solidFill>
                  <a:srgbClr val="000099"/>
                </a:solidFill>
                <a:ea typeface="+mj-ea"/>
              </a:rPr>
            </a:br>
            <a:r>
              <a:rPr lang="cs-CZ" sz="3200" b="1">
                <a:solidFill>
                  <a:srgbClr val="000099"/>
                </a:solidFill>
                <a:ea typeface="+mj-ea"/>
              </a:rPr>
              <a:t>4. </a:t>
            </a:r>
            <a:br>
              <a:rPr lang="cs-CZ" sz="3200" b="1">
                <a:solidFill>
                  <a:srgbClr val="000099"/>
                </a:solidFill>
                <a:ea typeface="+mj-ea"/>
              </a:rPr>
            </a:br>
            <a:r>
              <a:rPr lang="cs-CZ" sz="3200" b="1">
                <a:solidFill>
                  <a:srgbClr val="000099"/>
                </a:solidFill>
                <a:ea typeface="+mj-ea"/>
              </a:rPr>
              <a:t>Schválení Ročního komunikačního plánu na rok 2021</a:t>
            </a:r>
          </a:p>
          <a:p>
            <a:pPr algn="ctr">
              <a:spcBef>
                <a:spcPct val="0"/>
              </a:spcBef>
            </a:pPr>
            <a:endParaRPr lang="cs-CZ" sz="3200" b="1">
              <a:solidFill>
                <a:srgbClr val="000099"/>
              </a:solidFill>
              <a:ea typeface="+mj-ea"/>
            </a:endParaRPr>
          </a:p>
          <a:p>
            <a:pPr algn="ctr">
              <a:spcBef>
                <a:spcPct val="0"/>
              </a:spcBef>
            </a:pPr>
            <a:endParaRPr lang="cs-CZ" sz="3200" b="1">
              <a:solidFill>
                <a:srgbClr val="000099"/>
              </a:solidFill>
              <a:ea typeface="+mj-ea"/>
            </a:endParaRPr>
          </a:p>
          <a:p>
            <a:pPr algn="ctr">
              <a:spcBef>
                <a:spcPct val="0"/>
              </a:spcBef>
            </a:pPr>
            <a:endParaRPr lang="cs-CZ" sz="3200" b="1">
              <a:solidFill>
                <a:srgbClr val="000099"/>
              </a:solidFill>
              <a:ea typeface="+mj-ea"/>
            </a:endParaRPr>
          </a:p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9309884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cs-CZ" b="1"/>
              <a:t>Za ŘO OPTP</a:t>
            </a:r>
            <a:r>
              <a:rPr lang="cs-CZ"/>
              <a:t>:</a:t>
            </a:r>
          </a:p>
          <a:p>
            <a:pPr algn="ctr"/>
            <a:endParaRPr lang="cs-CZ"/>
          </a:p>
          <a:p>
            <a:pPr algn="ctr"/>
            <a:r>
              <a:rPr lang="cs-CZ" sz="2400"/>
              <a:t>Mgr. Marek Kupsa, </a:t>
            </a:r>
            <a:r>
              <a:rPr lang="cs-CZ" sz="2400">
                <a:hlinkClick r:id="rId3"/>
              </a:rPr>
              <a:t>marek.kupsa@mmr.cz</a:t>
            </a:r>
            <a:endParaRPr lang="cs-CZ" sz="2400"/>
          </a:p>
          <a:p>
            <a:pPr algn="ctr"/>
            <a:r>
              <a:rPr lang="cs-CZ" sz="2400"/>
              <a:t>Ing. Jiří Kořínek, </a:t>
            </a:r>
            <a:r>
              <a:rPr lang="cs-CZ" sz="2400">
                <a:hlinkClick r:id="rId4"/>
              </a:rPr>
              <a:t>jiri.korinek@mmr.cz</a:t>
            </a:r>
            <a:endParaRPr lang="cs-CZ" sz="2400"/>
          </a:p>
          <a:p>
            <a:pPr algn="ctr"/>
            <a:r>
              <a:rPr lang="cs-CZ" sz="2400"/>
              <a:t>Mgr. Petra Lukšová, </a:t>
            </a:r>
            <a:r>
              <a:rPr lang="cs-CZ" sz="2400">
                <a:hlinkClick r:id="rId5"/>
              </a:rPr>
              <a:t>petra.luksova@mmr.cz</a:t>
            </a:r>
            <a:endParaRPr lang="cs-CZ" sz="2400"/>
          </a:p>
          <a:p>
            <a:pPr algn="ctr"/>
            <a:r>
              <a:rPr lang="cs-CZ" sz="2400"/>
              <a:t>Mgr. Kateřina Řehořková, </a:t>
            </a:r>
            <a:r>
              <a:rPr lang="cs-CZ" sz="2400">
                <a:hlinkClick r:id="rId6"/>
              </a:rPr>
              <a:t>katerina.rehorkova@mmr.cz</a:t>
            </a:r>
            <a:endParaRPr lang="cs-CZ" sz="2400"/>
          </a:p>
          <a:p>
            <a:pPr algn="ctr"/>
            <a:endParaRPr lang="cs-CZ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467544" y="980728"/>
            <a:ext cx="8291264" cy="5040560"/>
          </a:xfrm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cs-CZ" sz="3200" b="1">
                <a:solidFill>
                  <a:srgbClr val="000099"/>
                </a:solidFill>
                <a:ea typeface="+mj-ea"/>
              </a:rPr>
              <a:t/>
            </a:r>
            <a:br>
              <a:rPr lang="cs-CZ" sz="3200" b="1">
                <a:solidFill>
                  <a:srgbClr val="000099"/>
                </a:solidFill>
                <a:ea typeface="+mj-ea"/>
              </a:rPr>
            </a:br>
            <a:r>
              <a:rPr lang="cs-CZ" sz="3200" b="1">
                <a:solidFill>
                  <a:srgbClr val="000099"/>
                </a:solidFill>
                <a:ea typeface="+mj-ea"/>
              </a:rPr>
              <a:t>1. </a:t>
            </a:r>
            <a:br>
              <a:rPr lang="cs-CZ" sz="3200" b="1">
                <a:solidFill>
                  <a:srgbClr val="000099"/>
                </a:solidFill>
                <a:ea typeface="+mj-ea"/>
              </a:rPr>
            </a:br>
            <a:r>
              <a:rPr lang="cs-CZ" sz="3200" b="1">
                <a:solidFill>
                  <a:srgbClr val="000099"/>
                </a:solidFill>
                <a:ea typeface="+mj-ea"/>
              </a:rPr>
              <a:t>Aktuální informace o operačním programu </a:t>
            </a:r>
          </a:p>
          <a:p>
            <a:pPr algn="ctr">
              <a:spcBef>
                <a:spcPct val="0"/>
              </a:spcBef>
            </a:pPr>
            <a:endParaRPr lang="cs-CZ" sz="3200" b="1">
              <a:solidFill>
                <a:srgbClr val="000099"/>
              </a:solidFill>
              <a:ea typeface="+mj-ea"/>
            </a:endParaRPr>
          </a:p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893095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89153" y="836712"/>
            <a:ext cx="8291264" cy="504056"/>
          </a:xfrm>
        </p:spPr>
        <p:txBody>
          <a:bodyPr/>
          <a:lstStyle/>
          <a:p>
            <a:pPr algn="ctr"/>
            <a:r>
              <a:rPr lang="cs-CZ"/>
              <a:t>Aktuální informace o operačním programu</a:t>
            </a:r>
          </a:p>
        </p:txBody>
      </p:sp>
      <p:graphicFrame>
        <p:nvGraphicFramePr>
          <p:cNvPr id="10" name="Zástupný symbol pro obsah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25418830"/>
              </p:ext>
            </p:extLst>
          </p:nvPr>
        </p:nvGraphicFramePr>
        <p:xfrm>
          <a:off x="382772" y="2564904"/>
          <a:ext cx="8365692" cy="2664295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732844">
                  <a:extLst>
                    <a:ext uri="{9D8B030D-6E8A-4147-A177-3AD203B41FA5}">
                      <a16:colId xmlns:a16="http://schemas.microsoft.com/office/drawing/2014/main" val="4145134237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1976831469"/>
                    </a:ext>
                  </a:extLst>
                </a:gridCol>
                <a:gridCol w="1001451">
                  <a:extLst>
                    <a:ext uri="{9D8B030D-6E8A-4147-A177-3AD203B41FA5}">
                      <a16:colId xmlns:a16="http://schemas.microsoft.com/office/drawing/2014/main" val="1140237575"/>
                    </a:ext>
                  </a:extLst>
                </a:gridCol>
                <a:gridCol w="654733">
                  <a:extLst>
                    <a:ext uri="{9D8B030D-6E8A-4147-A177-3AD203B41FA5}">
                      <a16:colId xmlns:a16="http://schemas.microsoft.com/office/drawing/2014/main" val="2589902604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1519103733"/>
                    </a:ext>
                  </a:extLst>
                </a:gridCol>
                <a:gridCol w="761097">
                  <a:extLst>
                    <a:ext uri="{9D8B030D-6E8A-4147-A177-3AD203B41FA5}">
                      <a16:colId xmlns:a16="http://schemas.microsoft.com/office/drawing/2014/main" val="2691315807"/>
                    </a:ext>
                  </a:extLst>
                </a:gridCol>
                <a:gridCol w="751071">
                  <a:extLst>
                    <a:ext uri="{9D8B030D-6E8A-4147-A177-3AD203B41FA5}">
                      <a16:colId xmlns:a16="http://schemas.microsoft.com/office/drawing/2014/main" val="680944006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1495533065"/>
                    </a:ext>
                  </a:extLst>
                </a:gridCol>
                <a:gridCol w="930034">
                  <a:extLst>
                    <a:ext uri="{9D8B030D-6E8A-4147-A177-3AD203B41FA5}">
                      <a16:colId xmlns:a16="http://schemas.microsoft.com/office/drawing/2014/main" val="612333441"/>
                    </a:ext>
                  </a:extLst>
                </a:gridCol>
                <a:gridCol w="798158">
                  <a:extLst>
                    <a:ext uri="{9D8B030D-6E8A-4147-A177-3AD203B41FA5}">
                      <a16:colId xmlns:a16="http://schemas.microsoft.com/office/drawing/2014/main" val="1878831456"/>
                    </a:ext>
                  </a:extLst>
                </a:gridCol>
              </a:tblGrid>
              <a:tr h="92296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cs-CZ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PO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Alokace v mil. Kč</a:t>
                      </a:r>
                      <a:br>
                        <a:rPr lang="pt-B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(EU podíl)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cs-CZ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Předložené projekty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cs-CZ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Projekty s právním aktem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Ukončené projekty</a:t>
                      </a:r>
                      <a:br>
                        <a:rPr lang="cs-CZ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cs-CZ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(stav PP40, PP41, PP42 a PP43)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5936223"/>
                  </a:ext>
                </a:extLst>
              </a:tr>
              <a:tr h="575479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 mil. Kč</a:t>
                      </a:r>
                      <a:br>
                        <a:rPr lang="pt-B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(EU podíl)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počet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 na alokaci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 mil. Kč</a:t>
                      </a:r>
                      <a:br>
                        <a:rPr lang="pt-B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(EU podíl)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počet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 na alokaci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 mil. Kč</a:t>
                      </a:r>
                      <a:br>
                        <a:rPr lang="pt-B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(EU podíl)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počet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9369187"/>
                  </a:ext>
                </a:extLst>
              </a:tr>
              <a:tr h="388617"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 1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4 335,63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5 281,78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121,82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4 810,00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174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110,94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2 530,90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105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3586470"/>
                  </a:ext>
                </a:extLst>
              </a:tr>
              <a:tr h="388617"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 2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1 231,41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1 647,24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133,77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1 182,32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96,01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444,82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8595318"/>
                  </a:ext>
                </a:extLst>
              </a:tr>
              <a:tr h="388617"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Celkem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5 567,04</a:t>
                      </a:r>
                      <a:endParaRPr lang="cs-CZ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6 929,02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250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124,47</a:t>
                      </a:r>
                      <a:endParaRPr lang="cs-CZ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5 992,32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207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107,64</a:t>
                      </a:r>
                      <a:endParaRPr lang="cs-CZ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2 975,72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120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1467158"/>
                  </a:ext>
                </a:extLst>
              </a:tr>
            </a:tbl>
          </a:graphicData>
        </a:graphic>
      </p:graphicFrame>
      <p:sp>
        <p:nvSpPr>
          <p:cNvPr id="4" name="TextovéPole 3"/>
          <p:cNvSpPr txBox="1"/>
          <p:nvPr/>
        </p:nvSpPr>
        <p:spPr>
          <a:xfrm>
            <a:off x="382773" y="5445224"/>
            <a:ext cx="15249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i="1"/>
              <a:t>Data k 30. 10. 2020</a:t>
            </a:r>
          </a:p>
          <a:p>
            <a:r>
              <a:rPr lang="cs-CZ" sz="1000" i="1"/>
              <a:t>Zdroj: MS2014+</a:t>
            </a:r>
          </a:p>
        </p:txBody>
      </p:sp>
    </p:spTree>
    <p:extLst>
      <p:ext uri="{BB962C8B-B14F-4D97-AF65-F5344CB8AC3E}">
        <p14:creationId xmlns:p14="http://schemas.microsoft.com/office/powerpoint/2010/main" val="34177258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/>
              <a:t> 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91264" cy="1584176"/>
          </a:xfrm>
        </p:spPr>
        <p:txBody>
          <a:bodyPr/>
          <a:lstStyle/>
          <a:p>
            <a:pPr algn="ctr"/>
            <a:r>
              <a:rPr lang="cs-CZ"/>
              <a:t>Finanční prostředky v právních aktech</a:t>
            </a:r>
            <a:br>
              <a:rPr lang="cs-CZ"/>
            </a:br>
            <a:r>
              <a:rPr lang="cs-CZ" sz="2000"/>
              <a:t> (dle příjemců v %)</a:t>
            </a:r>
            <a:r>
              <a:rPr lang="cs-CZ"/>
              <a:t/>
            </a:r>
            <a:br>
              <a:rPr lang="cs-CZ"/>
            </a:br>
            <a:r>
              <a:rPr lang="cs-CZ"/>
              <a:t/>
            </a:r>
            <a:br>
              <a:rPr lang="cs-CZ"/>
            </a:br>
            <a:endParaRPr lang="cs-CZ"/>
          </a:p>
        </p:txBody>
      </p:sp>
      <p:graphicFrame>
        <p:nvGraphicFramePr>
          <p:cNvPr id="11" name="Graf 10"/>
          <p:cNvGraphicFramePr>
            <a:graphicFrameLocks/>
          </p:cNvGraphicFramePr>
          <p:nvPr/>
        </p:nvGraphicFramePr>
        <p:xfrm>
          <a:off x="539552" y="1556792"/>
          <a:ext cx="8446502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Zástupný symbol pro obsah 4"/>
          <p:cNvGraphicFramePr>
            <a:graphicFrameLocks/>
          </p:cNvGraphicFramePr>
          <p:nvPr/>
        </p:nvGraphicFramePr>
        <p:xfrm>
          <a:off x="328158" y="1700808"/>
          <a:ext cx="8204282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Graf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23041652"/>
              </p:ext>
            </p:extLst>
          </p:nvPr>
        </p:nvGraphicFramePr>
        <p:xfrm>
          <a:off x="381126" y="1628800"/>
          <a:ext cx="8218691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9" name="Graf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41865902"/>
              </p:ext>
            </p:extLst>
          </p:nvPr>
        </p:nvGraphicFramePr>
        <p:xfrm>
          <a:off x="392695" y="1196752"/>
          <a:ext cx="9433048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16486660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Finanční prostředky v žádostech </a:t>
            </a:r>
            <a:br>
              <a:rPr lang="cs-CZ" dirty="0"/>
            </a:br>
            <a:r>
              <a:rPr lang="cs-CZ" dirty="0"/>
              <a:t>o průběžnou platbu odeslané EK </a:t>
            </a:r>
            <a:br>
              <a:rPr lang="cs-CZ" dirty="0"/>
            </a:br>
            <a:r>
              <a:rPr lang="cs-CZ" sz="2000" dirty="0"/>
              <a:t>(v % k hlavní alokaci)</a:t>
            </a:r>
          </a:p>
        </p:txBody>
      </p:sp>
      <p:sp>
        <p:nvSpPr>
          <p:cNvPr id="2" name="TextovéPole 1"/>
          <p:cNvSpPr txBox="1"/>
          <p:nvPr/>
        </p:nvSpPr>
        <p:spPr>
          <a:xfrm>
            <a:off x="1259632" y="5981218"/>
            <a:ext cx="19639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000" i="1" dirty="0">
                <a:solidFill>
                  <a:prstClr val="black"/>
                </a:solidFill>
              </a:rPr>
              <a:t>D</a:t>
            </a:r>
            <a:r>
              <a:rPr lang="nn-NO" sz="1000" i="1" dirty="0">
                <a:solidFill>
                  <a:prstClr val="black"/>
                </a:solidFill>
              </a:rPr>
              <a:t>ata k </a:t>
            </a:r>
            <a:r>
              <a:rPr lang="nn-NO" sz="1000" i="1" dirty="0" smtClean="0">
                <a:solidFill>
                  <a:prstClr val="black"/>
                </a:solidFill>
              </a:rPr>
              <a:t>3</a:t>
            </a:r>
            <a:r>
              <a:rPr lang="cs-CZ" sz="1000" i="1" dirty="0">
                <a:solidFill>
                  <a:prstClr val="black"/>
                </a:solidFill>
              </a:rPr>
              <a:t>1</a:t>
            </a:r>
            <a:r>
              <a:rPr lang="nn-NO" sz="1000" i="1" dirty="0" smtClean="0">
                <a:solidFill>
                  <a:prstClr val="black"/>
                </a:solidFill>
              </a:rPr>
              <a:t>. </a:t>
            </a:r>
            <a:r>
              <a:rPr lang="cs-CZ" sz="1000" i="1" dirty="0" smtClean="0">
                <a:solidFill>
                  <a:prstClr val="black"/>
                </a:solidFill>
              </a:rPr>
              <a:t>10</a:t>
            </a:r>
            <a:r>
              <a:rPr lang="nn-NO" sz="1000" i="1" dirty="0" smtClean="0">
                <a:solidFill>
                  <a:prstClr val="black"/>
                </a:solidFill>
              </a:rPr>
              <a:t>. </a:t>
            </a:r>
            <a:r>
              <a:rPr lang="nn-NO" sz="1000" i="1" dirty="0">
                <a:solidFill>
                  <a:prstClr val="black"/>
                </a:solidFill>
              </a:rPr>
              <a:t>20</a:t>
            </a:r>
            <a:r>
              <a:rPr lang="cs-CZ" sz="1000" i="1" dirty="0">
                <a:solidFill>
                  <a:prstClr val="black"/>
                </a:solidFill>
              </a:rPr>
              <a:t>20</a:t>
            </a:r>
            <a:r>
              <a:rPr lang="nn-NO" sz="1000" i="1" dirty="0">
                <a:solidFill>
                  <a:prstClr val="black"/>
                </a:solidFill>
              </a:rPr>
              <a:t> </a:t>
            </a:r>
            <a:endParaRPr lang="cs-CZ" sz="1000" i="1" dirty="0">
              <a:solidFill>
                <a:prstClr val="black"/>
              </a:solidFill>
            </a:endParaRPr>
          </a:p>
          <a:p>
            <a:r>
              <a:rPr lang="cs-CZ" sz="1000" i="1" dirty="0">
                <a:solidFill>
                  <a:prstClr val="black"/>
                </a:solidFill>
              </a:rPr>
              <a:t>Zdroj: MMR – NOK, MS2014+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395536" y="1556792"/>
            <a:ext cx="8291264" cy="4424426"/>
          </a:xfrm>
        </p:spPr>
        <p:txBody>
          <a:bodyPr/>
          <a:lstStyle/>
          <a:p>
            <a:r>
              <a:rPr lang="cs-CZ" dirty="0"/>
              <a:t> </a:t>
            </a:r>
          </a:p>
        </p:txBody>
      </p:sp>
      <p:pic>
        <p:nvPicPr>
          <p:cNvPr id="6" name="Obrázek 5"/>
          <p:cNvPicPr/>
          <p:nvPr/>
        </p:nvPicPr>
        <p:blipFill>
          <a:blip r:embed="rId3"/>
          <a:stretch>
            <a:fillRect/>
          </a:stretch>
        </p:blipFill>
        <p:spPr>
          <a:xfrm>
            <a:off x="1259632" y="2041164"/>
            <a:ext cx="6192688" cy="3836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97217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549233"/>
            <a:ext cx="8291264" cy="504056"/>
          </a:xfrm>
        </p:spPr>
        <p:txBody>
          <a:bodyPr/>
          <a:lstStyle/>
          <a:p>
            <a:pPr algn="ctr"/>
            <a:r>
              <a:rPr lang="cs-CZ"/>
              <a:t>Plnění pravidla N+3</a:t>
            </a:r>
          </a:p>
        </p:txBody>
      </p:sp>
      <p:sp>
        <p:nvSpPr>
          <p:cNvPr id="5" name="Zástupný symbol pro obsah 2"/>
          <p:cNvSpPr txBox="1">
            <a:spLocks/>
          </p:cNvSpPr>
          <p:nvPr/>
        </p:nvSpPr>
        <p:spPr>
          <a:xfrm>
            <a:off x="395536" y="4876148"/>
            <a:ext cx="8630616" cy="1138151"/>
          </a:xfrm>
          <a:prstGeom prst="rect">
            <a:avLst/>
          </a:prstGeom>
        </p:spPr>
        <p:txBody>
          <a:bodyPr lIns="91431" tIns="45715" rIns="91431" bIns="45715">
            <a:normAutofit fontScale="25000" lnSpcReduction="20000"/>
          </a:bodyPr>
          <a:lstStyle>
            <a:lvl1pPr marL="342864" indent="-342864" algn="l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873" indent="-285721" algn="l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2882" indent="-228576" algn="l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034" indent="-228576" algn="l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187" indent="-228576" algn="l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339" indent="-228576" algn="l" defTabSz="914305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92" indent="-228576" algn="l" defTabSz="91430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645" indent="-228576" algn="l" defTabSz="91430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98" indent="-228576" algn="l" defTabSz="91430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Font typeface="Arial" charset="0"/>
              <a:buChar char="•"/>
            </a:pPr>
            <a:endParaRPr lang="pl-PL" sz="3000" b="1">
              <a:ea typeface="+mj-ea"/>
            </a:endParaRPr>
          </a:p>
          <a:p>
            <a:r>
              <a:rPr lang="cs-CZ" sz="9600" b="1"/>
              <a:t>Limit N+3 pro rok 2020 byl splněn ve 3. Q 2020 na 131,9%.</a:t>
            </a:r>
          </a:p>
          <a:p>
            <a:r>
              <a:rPr lang="cs-CZ" sz="9600" b="1"/>
              <a:t>Limit N+3 pro rok 2021 byl splněn ve 3. Q 2020 na 110,4%.</a:t>
            </a:r>
          </a:p>
          <a:p>
            <a:endParaRPr lang="cs-CZ" sz="9600" b="1"/>
          </a:p>
          <a:p>
            <a:endParaRPr lang="cs-CZ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827584" y="1556792"/>
            <a:ext cx="7859216" cy="3816424"/>
          </a:xfrm>
        </p:spPr>
        <p:txBody>
          <a:bodyPr/>
          <a:lstStyle/>
          <a:p>
            <a:r>
              <a:rPr lang="cs-CZ"/>
              <a:t> </a:t>
            </a:r>
          </a:p>
        </p:txBody>
      </p:sp>
      <p:pic>
        <p:nvPicPr>
          <p:cNvPr id="7" name="Zástupný symbol pro obsah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5048" y="1196752"/>
            <a:ext cx="5212239" cy="3888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22414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32491497"/>
              </p:ext>
            </p:extLst>
          </p:nvPr>
        </p:nvGraphicFramePr>
        <p:xfrm>
          <a:off x="323528" y="2204864"/>
          <a:ext cx="8568954" cy="2981920"/>
        </p:xfrm>
        <a:graphic>
          <a:graphicData uri="http://schemas.openxmlformats.org/drawingml/2006/table">
            <a:tbl>
              <a:tblPr/>
              <a:tblGrid>
                <a:gridCol w="731491">
                  <a:extLst>
                    <a:ext uri="{9D8B030D-6E8A-4147-A177-3AD203B41FA5}">
                      <a16:colId xmlns:a16="http://schemas.microsoft.com/office/drawing/2014/main" val="1868946816"/>
                    </a:ext>
                  </a:extLst>
                </a:gridCol>
                <a:gridCol w="877789">
                  <a:extLst>
                    <a:ext uri="{9D8B030D-6E8A-4147-A177-3AD203B41FA5}">
                      <a16:colId xmlns:a16="http://schemas.microsoft.com/office/drawing/2014/main" val="3110760418"/>
                    </a:ext>
                  </a:extLst>
                </a:gridCol>
                <a:gridCol w="1129975">
                  <a:extLst>
                    <a:ext uri="{9D8B030D-6E8A-4147-A177-3AD203B41FA5}">
                      <a16:colId xmlns:a16="http://schemas.microsoft.com/office/drawing/2014/main" val="3388258891"/>
                    </a:ext>
                  </a:extLst>
                </a:gridCol>
                <a:gridCol w="991350">
                  <a:extLst>
                    <a:ext uri="{9D8B030D-6E8A-4147-A177-3AD203B41FA5}">
                      <a16:colId xmlns:a16="http://schemas.microsoft.com/office/drawing/2014/main" val="2440094630"/>
                    </a:ext>
                  </a:extLst>
                </a:gridCol>
                <a:gridCol w="1220818">
                  <a:extLst>
                    <a:ext uri="{9D8B030D-6E8A-4147-A177-3AD203B41FA5}">
                      <a16:colId xmlns:a16="http://schemas.microsoft.com/office/drawing/2014/main" val="4148916513"/>
                    </a:ext>
                  </a:extLst>
                </a:gridCol>
                <a:gridCol w="973655">
                  <a:extLst>
                    <a:ext uri="{9D8B030D-6E8A-4147-A177-3AD203B41FA5}">
                      <a16:colId xmlns:a16="http://schemas.microsoft.com/office/drawing/2014/main" val="3350555062"/>
                    </a:ext>
                  </a:extLst>
                </a:gridCol>
                <a:gridCol w="873893">
                  <a:extLst>
                    <a:ext uri="{9D8B030D-6E8A-4147-A177-3AD203B41FA5}">
                      <a16:colId xmlns:a16="http://schemas.microsoft.com/office/drawing/2014/main" val="1042571566"/>
                    </a:ext>
                  </a:extLst>
                </a:gridCol>
                <a:gridCol w="886823">
                  <a:extLst>
                    <a:ext uri="{9D8B030D-6E8A-4147-A177-3AD203B41FA5}">
                      <a16:colId xmlns:a16="http://schemas.microsoft.com/office/drawing/2014/main" val="2496664443"/>
                    </a:ext>
                  </a:extLst>
                </a:gridCol>
                <a:gridCol w="883160">
                  <a:extLst>
                    <a:ext uri="{9D8B030D-6E8A-4147-A177-3AD203B41FA5}">
                      <a16:colId xmlns:a16="http://schemas.microsoft.com/office/drawing/2014/main" val="1353663825"/>
                    </a:ext>
                  </a:extLst>
                </a:gridCol>
              </a:tblGrid>
              <a:tr h="104954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cs-CZ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Alokace v mil. Kč</a:t>
                      </a:r>
                      <a:br>
                        <a:rPr lang="pt-B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(EUpodíl)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Vyúčtované žádosti o platbu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Autorizované souhrnné žádosti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cs-CZ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Certifikované prostředky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433003"/>
                  </a:ext>
                </a:extLst>
              </a:tr>
              <a:tr h="606644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 mil. Kč</a:t>
                      </a:r>
                      <a:br>
                        <a:rPr lang="pt-B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(EU podíl)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 na alokaci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 mil. Kč</a:t>
                      </a:r>
                      <a:br>
                        <a:rPr lang="pt-B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(EU podíl)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 na alokaci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 mil. Kč</a:t>
                      </a:r>
                      <a:br>
                        <a:rPr lang="pt-B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(EU podíl)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 mil. EUR (EU podíl)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%</a:t>
                      </a:r>
                    </a:p>
                    <a:p>
                      <a:pPr algn="ctr" fontAlgn="ctr"/>
                      <a:r>
                        <a:rPr lang="cs-CZ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na alokaci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6601378"/>
                  </a:ext>
                </a:extLst>
              </a:tr>
              <a:tr h="441912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600">
                          <a:effectLst/>
                          <a:latin typeface="+mn-lt"/>
                        </a:rPr>
                        <a:t>PO 1</a:t>
                      </a:r>
                      <a:endParaRPr lang="cs-CZ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</a:t>
                      </a:r>
                      <a:r>
                        <a:rPr lang="cs-CZ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335,63</a:t>
                      </a:r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2 870,27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66,20 </a:t>
                      </a:r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2 829,12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65,25 </a:t>
                      </a:r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2 713,84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103,89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62,59 </a:t>
                      </a:r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5037616"/>
                  </a:ext>
                </a:extLst>
              </a:tr>
              <a:tr h="441912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600">
                          <a:effectLst/>
                          <a:latin typeface="+mn-lt"/>
                        </a:rPr>
                        <a:t>PO 2</a:t>
                      </a:r>
                      <a:endParaRPr lang="cs-CZ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cs-CZ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231,41</a:t>
                      </a:r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575,02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46,70 </a:t>
                      </a:r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557,89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45,30 </a:t>
                      </a:r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514,58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19,59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41,79 </a:t>
                      </a:r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8527078"/>
                  </a:ext>
                </a:extLst>
              </a:tr>
              <a:tr h="441912">
                <a:tc>
                  <a:txBody>
                    <a:bodyPr/>
                    <a:lstStyle/>
                    <a:p>
                      <a:pPr algn="l" fontAlgn="ctr"/>
                      <a:r>
                        <a:rPr lang="cs-CZ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Celkem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 </a:t>
                      </a:r>
                      <a:r>
                        <a:rPr lang="cs-CZ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567,04</a:t>
                      </a:r>
                      <a:endParaRPr lang="cs-CZ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3 445,29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61,89%</a:t>
                      </a:r>
                      <a:endParaRPr lang="cs-CZ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3 387,01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60,84 </a:t>
                      </a:r>
                      <a:r>
                        <a:rPr lang="cs-CZ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3 228,42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123,48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57,99 </a:t>
                      </a:r>
                      <a:r>
                        <a:rPr lang="cs-CZ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0674007"/>
                  </a:ext>
                </a:extLst>
              </a:tr>
            </a:tbl>
          </a:graphicData>
        </a:graphic>
      </p:graphicFrame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539552" y="1052736"/>
            <a:ext cx="8291264" cy="504056"/>
          </a:xfrm>
        </p:spPr>
        <p:txBody>
          <a:bodyPr/>
          <a:lstStyle/>
          <a:p>
            <a:pPr algn="ctr"/>
            <a:r>
              <a:rPr lang="cs-CZ"/>
              <a:t>Aktuální informace o čerpání</a:t>
            </a:r>
          </a:p>
        </p:txBody>
      </p:sp>
      <p:sp>
        <p:nvSpPr>
          <p:cNvPr id="5" name="TextovéPole 4"/>
          <p:cNvSpPr txBox="1"/>
          <p:nvPr/>
        </p:nvSpPr>
        <p:spPr>
          <a:xfrm>
            <a:off x="395536" y="5229200"/>
            <a:ext cx="136815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i="1"/>
              <a:t>Data k 30. 10. 2020</a:t>
            </a:r>
          </a:p>
          <a:p>
            <a:r>
              <a:rPr lang="cs-CZ" sz="1000" i="1"/>
              <a:t>Zdroj: MS2014+</a:t>
            </a:r>
          </a:p>
          <a:p>
            <a:endParaRPr lang="cs-CZ" sz="1000" i="1"/>
          </a:p>
        </p:txBody>
      </p:sp>
    </p:spTree>
    <p:extLst>
      <p:ext uri="{BB962C8B-B14F-4D97-AF65-F5344CB8AC3E}">
        <p14:creationId xmlns:p14="http://schemas.microsoft.com/office/powerpoint/2010/main" val="33818355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91264" cy="648072"/>
          </a:xfrm>
        </p:spPr>
        <p:txBody>
          <a:bodyPr/>
          <a:lstStyle/>
          <a:p>
            <a:pPr algn="ctr"/>
            <a:r>
              <a:rPr lang="cs-CZ"/>
              <a:t>Roční vyhodnocení predikcí za rok 2020 </a:t>
            </a:r>
          </a:p>
        </p:txBody>
      </p:sp>
      <p:graphicFrame>
        <p:nvGraphicFramePr>
          <p:cNvPr id="13" name="Zástupný symbol pro obsah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74638783"/>
              </p:ext>
            </p:extLst>
          </p:nvPr>
        </p:nvGraphicFramePr>
        <p:xfrm>
          <a:off x="611559" y="2466974"/>
          <a:ext cx="7728508" cy="22581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5252">
                  <a:extLst>
                    <a:ext uri="{9D8B030D-6E8A-4147-A177-3AD203B41FA5}">
                      <a16:colId xmlns:a16="http://schemas.microsoft.com/office/drawing/2014/main" val="3631901360"/>
                    </a:ext>
                  </a:extLst>
                </a:gridCol>
                <a:gridCol w="1599002">
                  <a:extLst>
                    <a:ext uri="{9D8B030D-6E8A-4147-A177-3AD203B41FA5}">
                      <a16:colId xmlns:a16="http://schemas.microsoft.com/office/drawing/2014/main" val="2406670480"/>
                    </a:ext>
                  </a:extLst>
                </a:gridCol>
                <a:gridCol w="1932127">
                  <a:extLst>
                    <a:ext uri="{9D8B030D-6E8A-4147-A177-3AD203B41FA5}">
                      <a16:colId xmlns:a16="http://schemas.microsoft.com/office/drawing/2014/main" val="2538264219"/>
                    </a:ext>
                  </a:extLst>
                </a:gridCol>
                <a:gridCol w="1932127">
                  <a:extLst>
                    <a:ext uri="{9D8B030D-6E8A-4147-A177-3AD203B41FA5}">
                      <a16:colId xmlns:a16="http://schemas.microsoft.com/office/drawing/2014/main" val="2911606692"/>
                    </a:ext>
                  </a:extLst>
                </a:gridCol>
              </a:tblGrid>
              <a:tr h="410576">
                <a:tc>
                  <a:txBody>
                    <a:bodyPr/>
                    <a:lstStyle/>
                    <a:p>
                      <a:r>
                        <a:rPr lang="cs-CZ" baseline="0"/>
                        <a:t>Stavy </a:t>
                      </a:r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/>
                        <a:t>1. Q 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/>
                        <a:t>2. Q 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/>
                        <a:t>3. Q 2020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3920454"/>
                  </a:ext>
                </a:extLst>
              </a:tr>
              <a:tr h="410576">
                <a:tc>
                  <a:txBody>
                    <a:bodyPr/>
                    <a:lstStyle/>
                    <a:p>
                      <a:r>
                        <a:rPr lang="cs-CZ" b="1">
                          <a:solidFill>
                            <a:schemeClr val="bg1"/>
                          </a:solidFill>
                        </a:rPr>
                        <a:t>právní akty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/>
                        <a:t>110,6%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/>
                        <a:t>109,3%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/>
                        <a:t>117,4%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56500246"/>
                  </a:ext>
                </a:extLst>
              </a:tr>
              <a:tr h="718508">
                <a:tc>
                  <a:txBody>
                    <a:bodyPr/>
                    <a:lstStyle/>
                    <a:p>
                      <a:r>
                        <a:rPr lang="cs-CZ" b="1">
                          <a:solidFill>
                            <a:schemeClr val="bg1"/>
                          </a:solidFill>
                        </a:rPr>
                        <a:t>vyúčtované žádosti o platbu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/>
                        <a:t>104,5%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/>
                        <a:t>100,5%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/>
                        <a:t>101,9%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4228549"/>
                  </a:ext>
                </a:extLst>
              </a:tr>
              <a:tr h="718508">
                <a:tc>
                  <a:txBody>
                    <a:bodyPr/>
                    <a:lstStyle/>
                    <a:p>
                      <a:r>
                        <a:rPr lang="cs-CZ" b="1">
                          <a:solidFill>
                            <a:schemeClr val="bg1"/>
                          </a:solidFill>
                        </a:rPr>
                        <a:t>souhrnné žádosti autorizované</a:t>
                      </a:r>
                      <a:r>
                        <a:rPr lang="cs-CZ" b="1" baseline="0">
                          <a:solidFill>
                            <a:schemeClr val="bg1"/>
                          </a:solidFill>
                        </a:rPr>
                        <a:t> ŘO</a:t>
                      </a:r>
                      <a:endParaRPr lang="cs-CZ" b="1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/>
                        <a:t>101,9%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/>
                        <a:t>100,2%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/>
                        <a:t>100,0%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63011897"/>
                  </a:ext>
                </a:extLst>
              </a:tr>
            </a:tbl>
          </a:graphicData>
        </a:graphic>
      </p:graphicFrame>
      <p:sp>
        <p:nvSpPr>
          <p:cNvPr id="14" name="TextovéPole 13"/>
          <p:cNvSpPr txBox="1"/>
          <p:nvPr/>
        </p:nvSpPr>
        <p:spPr>
          <a:xfrm>
            <a:off x="827584" y="1412776"/>
            <a:ext cx="74888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/>
              <a:t> </a:t>
            </a:r>
            <a:r>
              <a:rPr lang="cs-CZ" sz="2800" b="1">
                <a:solidFill>
                  <a:srgbClr val="000099"/>
                </a:solidFill>
              </a:rPr>
              <a:t>Plnění predikcí v %</a:t>
            </a:r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950710DA-E42F-41EC-8ABE-531BC8862B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59" y="4875606"/>
            <a:ext cx="1279084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4513027"/>
      </p:ext>
    </p:extLst>
  </p:cSld>
  <p:clrMapOvr>
    <a:masterClrMapping/>
  </p:clrMapOvr>
</p:sld>
</file>

<file path=ppt/theme/theme1.xml><?xml version="1.0" encoding="utf-8"?>
<a:theme xmlns:a="http://schemas.openxmlformats.org/drawingml/2006/main" name="Vlastní návrh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18935</TotalTime>
  <Words>1250</Words>
  <Application>Microsoft Office PowerPoint</Application>
  <PresentationFormat>Předvádění na obrazovce (4:3)</PresentationFormat>
  <Paragraphs>236</Paragraphs>
  <Slides>23</Slides>
  <Notes>14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23</vt:i4>
      </vt:variant>
    </vt:vector>
  </HeadingPairs>
  <TitlesOfParts>
    <vt:vector size="29" baseType="lpstr">
      <vt:lpstr>Arial</vt:lpstr>
      <vt:lpstr>Calibri</vt:lpstr>
      <vt:lpstr>Courier New</vt:lpstr>
      <vt:lpstr>Times New Roman</vt:lpstr>
      <vt:lpstr>Wingdings</vt:lpstr>
      <vt:lpstr>Vlastní návrh</vt:lpstr>
      <vt:lpstr>12. zasedání  Monitorovacího výboru Operačního programu Technická pomoc 2014 – 2020</vt:lpstr>
      <vt:lpstr>Program</vt:lpstr>
      <vt:lpstr>Prezentace aplikace PowerPoint</vt:lpstr>
      <vt:lpstr>Aktuální informace o operačním programu</vt:lpstr>
      <vt:lpstr>Finanční prostředky v právních aktech  (dle příjemců v %)  </vt:lpstr>
      <vt:lpstr>Finanční prostředky v žádostech  o průběžnou platbu odeslané EK  (v % k hlavní alokaci)</vt:lpstr>
      <vt:lpstr>Plnění pravidla N+3</vt:lpstr>
      <vt:lpstr>Aktuální informace o čerpání</vt:lpstr>
      <vt:lpstr>Roční vyhodnocení predikcí za rok 2020 </vt:lpstr>
      <vt:lpstr>Roční vyhodnocení predikcí za rok 2020</vt:lpstr>
      <vt:lpstr>Predikce čerpání (plnění N+3)</vt:lpstr>
      <vt:lpstr>Predikce čerpání (plnění N+3)</vt:lpstr>
      <vt:lpstr>Příprava programového období 2021+</vt:lpstr>
      <vt:lpstr>Příprava programového období 2021+</vt:lpstr>
      <vt:lpstr>Prezentace aplikace PowerPoint</vt:lpstr>
      <vt:lpstr>Přehled plnění evaluačního plánu</vt:lpstr>
      <vt:lpstr>Plnění Evaluačního plánu 2020</vt:lpstr>
      <vt:lpstr>Prezentace aplikace PowerPoint</vt:lpstr>
      <vt:lpstr>I. Evaluace monitorovacího systému</vt:lpstr>
      <vt:lpstr>II. Evaluace nastavení technické pomoci v rámci Dohody o partnerství </vt:lpstr>
      <vt:lpstr>III. Hodnocení provedených evaluací</vt:lpstr>
      <vt:lpstr>Prezentace aplikace PowerPoint</vt:lpstr>
      <vt:lpstr>Prezentace aplikace PowerPoint</vt:lpstr>
    </vt:vector>
  </TitlesOfParts>
  <Company>KUKLIK.cz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Jan Šafář</dc:creator>
  <cp:lastModifiedBy>Laššuth Juraj</cp:lastModifiedBy>
  <cp:revision>3014</cp:revision>
  <cp:lastPrinted>2017-05-12T07:34:42Z</cp:lastPrinted>
  <dcterms:created xsi:type="dcterms:W3CDTF">2011-04-07T12:21:15Z</dcterms:created>
  <dcterms:modified xsi:type="dcterms:W3CDTF">2020-12-03T12:25:55Z</dcterms:modified>
</cp:coreProperties>
</file>