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40"/>
  </p:notesMasterIdLst>
  <p:handoutMasterIdLst>
    <p:handoutMasterId r:id="rId41"/>
  </p:handoutMasterIdLst>
  <p:sldIdLst>
    <p:sldId id="256" r:id="rId3"/>
    <p:sldId id="377" r:id="rId4"/>
    <p:sldId id="323" r:id="rId5"/>
    <p:sldId id="303" r:id="rId6"/>
    <p:sldId id="353" r:id="rId7"/>
    <p:sldId id="348" r:id="rId8"/>
    <p:sldId id="305" r:id="rId9"/>
    <p:sldId id="352" r:id="rId10"/>
    <p:sldId id="354" r:id="rId11"/>
    <p:sldId id="311" r:id="rId12"/>
    <p:sldId id="359" r:id="rId13"/>
    <p:sldId id="355" r:id="rId14"/>
    <p:sldId id="272" r:id="rId15"/>
    <p:sldId id="286" r:id="rId16"/>
    <p:sldId id="356" r:id="rId17"/>
    <p:sldId id="335" r:id="rId18"/>
    <p:sldId id="358" r:id="rId19"/>
    <p:sldId id="349" r:id="rId20"/>
    <p:sldId id="306" r:id="rId21"/>
    <p:sldId id="316" r:id="rId22"/>
    <p:sldId id="259" r:id="rId23"/>
    <p:sldId id="309" r:id="rId24"/>
    <p:sldId id="292" r:id="rId25"/>
    <p:sldId id="361" r:id="rId26"/>
    <p:sldId id="357" r:id="rId27"/>
    <p:sldId id="347" r:id="rId28"/>
    <p:sldId id="304" r:id="rId29"/>
    <p:sldId id="351" r:id="rId30"/>
    <p:sldId id="365" r:id="rId31"/>
    <p:sldId id="360" r:id="rId32"/>
    <p:sldId id="373" r:id="rId33"/>
    <p:sldId id="362" r:id="rId34"/>
    <p:sldId id="372" r:id="rId35"/>
    <p:sldId id="339" r:id="rId36"/>
    <p:sldId id="340" r:id="rId37"/>
    <p:sldId id="338" r:id="rId38"/>
    <p:sldId id="378" r:id="rId39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 Hruška" initials="M.H." lastIdx="1" clrIdx="0">
    <p:extLst/>
  </p:cmAuthor>
  <p:cmAuthor id="2" name="Lenka Jansová" initials="L.J." lastIdx="2" clrIdx="1">
    <p:extLst/>
  </p:cmAuthor>
  <p:cmAuthor id="3" name="Jansová Lenka" initials="JL" lastIdx="6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78" autoAdjust="0"/>
    <p:restoredTop sz="84592" autoAdjust="0"/>
  </p:normalViewPr>
  <p:slideViewPr>
    <p:cSldViewPr>
      <p:cViewPr varScale="1">
        <p:scale>
          <a:sx n="108" d="100"/>
          <a:sy n="108" d="100"/>
        </p:scale>
        <p:origin x="204" y="114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2E70A5-7FB3-4844-B8FE-528D96DDE1CC}" type="doc">
      <dgm:prSet loTypeId="urn:microsoft.com/office/officeart/2005/8/layout/bProcess4" loCatId="process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cs-CZ"/>
        </a:p>
      </dgm:t>
    </dgm:pt>
    <dgm:pt modelId="{E416A175-735B-4081-AB05-551F6BDC731C}">
      <dgm:prSet phldrT="[Text]"/>
      <dgm:spPr/>
      <dgm:t>
        <a:bodyPr/>
        <a:lstStyle/>
        <a:p>
          <a:r>
            <a:rPr lang="cs-CZ" dirty="0" smtClean="0"/>
            <a:t>ŘO Odboru Dohody o partnerství, evaluací a strategií</a:t>
          </a:r>
          <a:endParaRPr lang="cs-CZ" dirty="0"/>
        </a:p>
      </dgm:t>
    </dgm:pt>
    <dgm:pt modelId="{82CCA8D8-B852-4E83-AB56-15E5289E881A}" type="parTrans" cxnId="{1975DE5C-6334-4160-9986-D5961BDDD6D2}">
      <dgm:prSet/>
      <dgm:spPr/>
      <dgm:t>
        <a:bodyPr/>
        <a:lstStyle/>
        <a:p>
          <a:endParaRPr lang="cs-CZ"/>
        </a:p>
      </dgm:t>
    </dgm:pt>
    <dgm:pt modelId="{6D4FF964-ECB3-47FB-B29A-545B1DAF0152}" type="sibTrans" cxnId="{1975DE5C-6334-4160-9986-D5961BDDD6D2}">
      <dgm:prSet/>
      <dgm:spPr/>
      <dgm:t>
        <a:bodyPr/>
        <a:lstStyle/>
        <a:p>
          <a:endParaRPr lang="cs-CZ"/>
        </a:p>
      </dgm:t>
    </dgm:pt>
    <dgm:pt modelId="{6DB56F9D-9C0F-4664-A239-8788CB07B155}">
      <dgm:prSet phldrT="[Text]"/>
      <dgm:spPr/>
      <dgm:t>
        <a:bodyPr/>
        <a:lstStyle/>
        <a:p>
          <a:r>
            <a:rPr lang="cs-CZ" dirty="0" smtClean="0"/>
            <a:t>Vybraní zástupci Oddělení administrativní kapacity</a:t>
          </a:r>
          <a:endParaRPr lang="cs-CZ" dirty="0"/>
        </a:p>
      </dgm:t>
    </dgm:pt>
    <dgm:pt modelId="{1D5263B7-D290-4548-AE6A-C70ECFE141D6}" type="parTrans" cxnId="{AE2A9BC4-1A54-4CF1-9FB2-16FF034311D4}">
      <dgm:prSet/>
      <dgm:spPr/>
      <dgm:t>
        <a:bodyPr/>
        <a:lstStyle/>
        <a:p>
          <a:endParaRPr lang="cs-CZ"/>
        </a:p>
      </dgm:t>
    </dgm:pt>
    <dgm:pt modelId="{ACDA28C8-B442-4C8E-802E-D12EFBCC7025}" type="sibTrans" cxnId="{AE2A9BC4-1A54-4CF1-9FB2-16FF034311D4}">
      <dgm:prSet/>
      <dgm:spPr/>
      <dgm:t>
        <a:bodyPr/>
        <a:lstStyle/>
        <a:p>
          <a:endParaRPr lang="cs-CZ"/>
        </a:p>
      </dgm:t>
    </dgm:pt>
    <dgm:pt modelId="{F1731356-4D67-4D3B-8D20-164C9D7F2EA4}">
      <dgm:prSet phldrT="[Text]"/>
      <dgm:spPr/>
      <dgm:t>
        <a:bodyPr/>
        <a:lstStyle/>
        <a:p>
          <a:r>
            <a:rPr lang="cs-CZ" dirty="0" smtClean="0">
              <a:solidFill>
                <a:srgbClr val="FF0000"/>
              </a:solidFill>
            </a:rPr>
            <a:t>MV OP TP</a:t>
          </a:r>
          <a:endParaRPr lang="cs-CZ" dirty="0">
            <a:solidFill>
              <a:srgbClr val="FF0000"/>
            </a:solidFill>
          </a:endParaRPr>
        </a:p>
      </dgm:t>
    </dgm:pt>
    <dgm:pt modelId="{E88FA274-0C42-411E-80F0-B0F36755288C}" type="parTrans" cxnId="{41CB8A05-F57A-4201-9821-B7103411E9FF}">
      <dgm:prSet/>
      <dgm:spPr/>
      <dgm:t>
        <a:bodyPr/>
        <a:lstStyle/>
        <a:p>
          <a:endParaRPr lang="cs-CZ"/>
        </a:p>
      </dgm:t>
    </dgm:pt>
    <dgm:pt modelId="{F7AAB6ED-F031-4D31-B688-235DB1529F64}" type="sibTrans" cxnId="{41CB8A05-F57A-4201-9821-B7103411E9FF}">
      <dgm:prSet/>
      <dgm:spPr/>
      <dgm:t>
        <a:bodyPr/>
        <a:lstStyle/>
        <a:p>
          <a:endParaRPr lang="cs-CZ"/>
        </a:p>
      </dgm:t>
    </dgm:pt>
    <dgm:pt modelId="{A95E8C50-2BFB-4139-94BD-D3CB622F831A}">
      <dgm:prSet phldrT="[Text]"/>
      <dgm:spPr/>
      <dgm:t>
        <a:bodyPr/>
        <a:lstStyle/>
        <a:p>
          <a:r>
            <a:rPr lang="cs-CZ" dirty="0" smtClean="0"/>
            <a:t>… ?</a:t>
          </a:r>
          <a:endParaRPr lang="cs-CZ" dirty="0"/>
        </a:p>
      </dgm:t>
    </dgm:pt>
    <dgm:pt modelId="{D65E83E5-97BF-4847-8CB6-F07B1DCF9C4F}" type="parTrans" cxnId="{3F332401-16C1-4B33-9B16-EE2FFA4F110B}">
      <dgm:prSet/>
      <dgm:spPr/>
      <dgm:t>
        <a:bodyPr/>
        <a:lstStyle/>
        <a:p>
          <a:endParaRPr lang="cs-CZ"/>
        </a:p>
      </dgm:t>
    </dgm:pt>
    <dgm:pt modelId="{C810EF80-7CF0-4657-A520-9013D1B05371}" type="sibTrans" cxnId="{3F332401-16C1-4B33-9B16-EE2FFA4F110B}">
      <dgm:prSet/>
      <dgm:spPr/>
      <dgm:t>
        <a:bodyPr/>
        <a:lstStyle/>
        <a:p>
          <a:endParaRPr lang="cs-CZ"/>
        </a:p>
      </dgm:t>
    </dgm:pt>
    <dgm:pt modelId="{E6E34BBA-9378-42DE-966E-E1BCF60E26E1}">
      <dgm:prSet phldrT="[Text]"/>
      <dgm:spPr/>
      <dgm:t>
        <a:bodyPr/>
        <a:lstStyle/>
        <a:p>
          <a:r>
            <a:rPr lang="cs-CZ" dirty="0" smtClean="0"/>
            <a:t>Vybraní zástupci </a:t>
          </a:r>
        </a:p>
        <a:p>
          <a:r>
            <a:rPr lang="cs-CZ" dirty="0" smtClean="0"/>
            <a:t>OP TP</a:t>
          </a:r>
          <a:endParaRPr lang="cs-CZ" dirty="0"/>
        </a:p>
      </dgm:t>
    </dgm:pt>
    <dgm:pt modelId="{44D42713-78F7-4786-9760-E72646AA585D}" type="parTrans" cxnId="{C1E42809-78C6-4B5A-AD25-F222732580C7}">
      <dgm:prSet/>
      <dgm:spPr/>
      <dgm:t>
        <a:bodyPr/>
        <a:lstStyle/>
        <a:p>
          <a:endParaRPr lang="cs-CZ"/>
        </a:p>
      </dgm:t>
    </dgm:pt>
    <dgm:pt modelId="{C055DF09-7EA4-45FA-BAFA-AA6AB0927ED7}" type="sibTrans" cxnId="{C1E42809-78C6-4B5A-AD25-F222732580C7}">
      <dgm:prSet/>
      <dgm:spPr/>
      <dgm:t>
        <a:bodyPr/>
        <a:lstStyle/>
        <a:p>
          <a:endParaRPr lang="cs-CZ"/>
        </a:p>
      </dgm:t>
    </dgm:pt>
    <dgm:pt modelId="{1A620D02-0C50-4F46-8DC3-A4C92A29933E}">
      <dgm:prSet phldrT="[Text]"/>
      <dgm:spPr/>
      <dgm:t>
        <a:bodyPr/>
        <a:lstStyle/>
        <a:p>
          <a:r>
            <a:rPr lang="cs-CZ" dirty="0" smtClean="0"/>
            <a:t>Státní tajemnice </a:t>
          </a:r>
          <a:r>
            <a:rPr lang="cs-CZ" dirty="0" err="1" smtClean="0"/>
            <a:t>Pikešová</a:t>
          </a:r>
          <a:r>
            <a:rPr lang="cs-CZ" dirty="0" smtClean="0"/>
            <a:t> + ŘO Personálního</a:t>
          </a:r>
          <a:endParaRPr lang="cs-CZ" dirty="0"/>
        </a:p>
      </dgm:t>
    </dgm:pt>
    <dgm:pt modelId="{A48079EA-B06B-4221-B1F5-A55E5CA05280}" type="parTrans" cxnId="{03B2538B-9419-4F8F-B33F-D83CD17EEA79}">
      <dgm:prSet/>
      <dgm:spPr/>
      <dgm:t>
        <a:bodyPr/>
        <a:lstStyle/>
        <a:p>
          <a:endParaRPr lang="cs-CZ"/>
        </a:p>
      </dgm:t>
    </dgm:pt>
    <dgm:pt modelId="{427B0D0B-E0E1-49DA-A562-A9F2EE3D08CB}" type="sibTrans" cxnId="{03B2538B-9419-4F8F-B33F-D83CD17EEA79}">
      <dgm:prSet/>
      <dgm:spPr/>
      <dgm:t>
        <a:bodyPr/>
        <a:lstStyle/>
        <a:p>
          <a:endParaRPr lang="cs-CZ"/>
        </a:p>
      </dgm:t>
    </dgm:pt>
    <dgm:pt modelId="{F1BE915D-9CC7-4B2A-B629-228841226413}">
      <dgm:prSet phldrT="[Text]"/>
      <dgm:spPr/>
      <dgm:t>
        <a:bodyPr/>
        <a:lstStyle/>
        <a:p>
          <a:r>
            <a:rPr lang="cs-CZ" dirty="0" smtClean="0"/>
            <a:t>Výjezdní zasedání sekce 2</a:t>
          </a:r>
          <a:endParaRPr lang="cs-CZ" dirty="0"/>
        </a:p>
      </dgm:t>
    </dgm:pt>
    <dgm:pt modelId="{485710EA-F56D-470F-89DC-DA35139DE9CE}" type="parTrans" cxnId="{A68588A6-A800-4A17-B716-02E6D2DD6EE6}">
      <dgm:prSet/>
      <dgm:spPr/>
      <dgm:t>
        <a:bodyPr/>
        <a:lstStyle/>
        <a:p>
          <a:endParaRPr lang="cs-CZ"/>
        </a:p>
      </dgm:t>
    </dgm:pt>
    <dgm:pt modelId="{D2897864-7E7B-4EA0-B009-8B21400BDAD3}" type="sibTrans" cxnId="{A68588A6-A800-4A17-B716-02E6D2DD6EE6}">
      <dgm:prSet/>
      <dgm:spPr/>
      <dgm:t>
        <a:bodyPr/>
        <a:lstStyle/>
        <a:p>
          <a:endParaRPr lang="cs-CZ"/>
        </a:p>
      </dgm:t>
    </dgm:pt>
    <dgm:pt modelId="{6365E77F-0479-4AF0-84CF-0EE9885AEA58}">
      <dgm:prSet phldrT="[Text]"/>
      <dgm:spPr/>
      <dgm:t>
        <a:bodyPr/>
        <a:lstStyle/>
        <a:p>
          <a:r>
            <a:rPr lang="cs-CZ" dirty="0" smtClean="0"/>
            <a:t>Náměstkyně Letáčková</a:t>
          </a:r>
          <a:endParaRPr lang="cs-CZ" dirty="0"/>
        </a:p>
      </dgm:t>
    </dgm:pt>
    <dgm:pt modelId="{28A86D88-C37B-4657-8B37-4CC5181DAA44}" type="parTrans" cxnId="{E57E2CB2-083D-4DED-BF4A-064E3C36327F}">
      <dgm:prSet/>
      <dgm:spPr/>
      <dgm:t>
        <a:bodyPr/>
        <a:lstStyle/>
        <a:p>
          <a:endParaRPr lang="cs-CZ"/>
        </a:p>
      </dgm:t>
    </dgm:pt>
    <dgm:pt modelId="{8BBDA982-4340-44BC-AB48-7D4CFBB6A211}" type="sibTrans" cxnId="{E57E2CB2-083D-4DED-BF4A-064E3C36327F}">
      <dgm:prSet/>
      <dgm:spPr/>
      <dgm:t>
        <a:bodyPr/>
        <a:lstStyle/>
        <a:p>
          <a:endParaRPr lang="cs-CZ"/>
        </a:p>
      </dgm:t>
    </dgm:pt>
    <dgm:pt modelId="{3C40B07F-D69D-4001-9BE4-933DD8B85B78}">
      <dgm:prSet phldrT="[Text]"/>
      <dgm:spPr/>
      <dgm:t>
        <a:bodyPr/>
        <a:lstStyle/>
        <a:p>
          <a:r>
            <a:rPr lang="cs-CZ" dirty="0" smtClean="0"/>
            <a:t>Veřejná prezentace (pozvánka na všechny respondenty z řad MMR)</a:t>
          </a:r>
          <a:endParaRPr lang="cs-CZ" dirty="0"/>
        </a:p>
      </dgm:t>
    </dgm:pt>
    <dgm:pt modelId="{AB84D971-6547-41A0-8EEA-B2AB9302362C}" type="parTrans" cxnId="{5B9A7243-C9C2-409C-ADBA-71593D7B0AA6}">
      <dgm:prSet/>
      <dgm:spPr/>
      <dgm:t>
        <a:bodyPr/>
        <a:lstStyle/>
        <a:p>
          <a:endParaRPr lang="cs-CZ"/>
        </a:p>
      </dgm:t>
    </dgm:pt>
    <dgm:pt modelId="{A520580D-1D34-4CF8-8202-81A280119CA6}" type="sibTrans" cxnId="{5B9A7243-C9C2-409C-ADBA-71593D7B0AA6}">
      <dgm:prSet/>
      <dgm:spPr/>
      <dgm:t>
        <a:bodyPr/>
        <a:lstStyle/>
        <a:p>
          <a:endParaRPr lang="cs-CZ"/>
        </a:p>
      </dgm:t>
    </dgm:pt>
    <dgm:pt modelId="{619381B7-3CA4-463C-8ABB-97E4C53DD49B}">
      <dgm:prSet phldrT="[Text]"/>
      <dgm:spPr/>
      <dgm:t>
        <a:bodyPr/>
        <a:lstStyle/>
        <a:p>
          <a:r>
            <a:rPr lang="cs-CZ" dirty="0" smtClean="0"/>
            <a:t>Vybraní zástupci Odboru správy monitorovacího systému</a:t>
          </a:r>
          <a:endParaRPr lang="cs-CZ" dirty="0"/>
        </a:p>
      </dgm:t>
    </dgm:pt>
    <dgm:pt modelId="{21804852-BFC4-437B-AB00-CB900D1FBB1D}" type="parTrans" cxnId="{F87CA3AA-8A02-4A5B-9126-510169678F1D}">
      <dgm:prSet/>
      <dgm:spPr/>
      <dgm:t>
        <a:bodyPr/>
        <a:lstStyle/>
        <a:p>
          <a:endParaRPr lang="cs-CZ"/>
        </a:p>
      </dgm:t>
    </dgm:pt>
    <dgm:pt modelId="{F01F0D6E-590C-4B56-9F15-67A114CBA623}" type="sibTrans" cxnId="{F87CA3AA-8A02-4A5B-9126-510169678F1D}">
      <dgm:prSet/>
      <dgm:spPr/>
      <dgm:t>
        <a:bodyPr/>
        <a:lstStyle/>
        <a:p>
          <a:endParaRPr lang="cs-CZ"/>
        </a:p>
      </dgm:t>
    </dgm:pt>
    <dgm:pt modelId="{757727ED-0B52-4059-88CF-A6E0CEC53637}">
      <dgm:prSet phldrT="[Text]"/>
      <dgm:spPr/>
      <dgm:t>
        <a:bodyPr/>
        <a:lstStyle/>
        <a:p>
          <a:r>
            <a:rPr lang="cs-CZ" dirty="0" smtClean="0"/>
            <a:t>Vybraní zástupci Odboru projektového řízení</a:t>
          </a:r>
          <a:endParaRPr lang="cs-CZ" dirty="0"/>
        </a:p>
      </dgm:t>
    </dgm:pt>
    <dgm:pt modelId="{8EF0D2F1-EA2F-473D-98C8-258E6996B534}" type="parTrans" cxnId="{7BA04281-BB77-4D2B-BB2B-69F760D6BAC7}">
      <dgm:prSet/>
      <dgm:spPr/>
      <dgm:t>
        <a:bodyPr/>
        <a:lstStyle/>
        <a:p>
          <a:endParaRPr lang="cs-CZ"/>
        </a:p>
      </dgm:t>
    </dgm:pt>
    <dgm:pt modelId="{B509F816-FC22-44CC-8629-89C45A79EB53}" type="sibTrans" cxnId="{7BA04281-BB77-4D2B-BB2B-69F760D6BAC7}">
      <dgm:prSet/>
      <dgm:spPr/>
      <dgm:t>
        <a:bodyPr/>
        <a:lstStyle/>
        <a:p>
          <a:endParaRPr lang="cs-CZ"/>
        </a:p>
      </dgm:t>
    </dgm:pt>
    <dgm:pt modelId="{4BA4FFEF-67BF-4571-9872-AE67512CA9B8}">
      <dgm:prSet phldrT="[Text]"/>
      <dgm:spPr/>
      <dgm:t>
        <a:bodyPr/>
        <a:lstStyle/>
        <a:p>
          <a:r>
            <a:rPr lang="cs-CZ" dirty="0" smtClean="0"/>
            <a:t>PS NOK</a:t>
          </a:r>
          <a:endParaRPr lang="cs-CZ" dirty="0"/>
        </a:p>
      </dgm:t>
    </dgm:pt>
    <dgm:pt modelId="{71FD24B4-37E4-4A11-961C-2FC4E15953C0}" type="parTrans" cxnId="{8078EADF-F10D-46DA-95D3-F60A3FF06DA9}">
      <dgm:prSet/>
      <dgm:spPr/>
      <dgm:t>
        <a:bodyPr/>
        <a:lstStyle/>
        <a:p>
          <a:endParaRPr lang="cs-CZ"/>
        </a:p>
      </dgm:t>
    </dgm:pt>
    <dgm:pt modelId="{36EAD0FA-0384-43E7-89E7-2C1CFFD478B7}" type="sibTrans" cxnId="{8078EADF-F10D-46DA-95D3-F60A3FF06DA9}">
      <dgm:prSet/>
      <dgm:spPr/>
      <dgm:t>
        <a:bodyPr/>
        <a:lstStyle/>
        <a:p>
          <a:endParaRPr lang="cs-CZ"/>
        </a:p>
      </dgm:t>
    </dgm:pt>
    <dgm:pt modelId="{4C604BB2-D13E-427D-9101-55BC166DFFC1}" type="pres">
      <dgm:prSet presAssocID="{712E70A5-7FB3-4844-B8FE-528D96DDE1C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cs-CZ"/>
        </a:p>
      </dgm:t>
    </dgm:pt>
    <dgm:pt modelId="{02F50A74-EDE6-4D75-85EE-37DBA6822CD2}" type="pres">
      <dgm:prSet presAssocID="{E416A175-735B-4081-AB05-551F6BDC731C}" presName="compNode" presStyleCnt="0"/>
      <dgm:spPr/>
    </dgm:pt>
    <dgm:pt modelId="{1BEB07BD-B1FA-4CC8-8F2F-7AAA93144495}" type="pres">
      <dgm:prSet presAssocID="{E416A175-735B-4081-AB05-551F6BDC731C}" presName="dummyConnPt" presStyleCnt="0"/>
      <dgm:spPr/>
    </dgm:pt>
    <dgm:pt modelId="{B4F2DE1C-5834-4BE9-8B74-58F8B227A7D5}" type="pres">
      <dgm:prSet presAssocID="{E416A175-735B-4081-AB05-551F6BDC731C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FF6FA6-4AE7-4D28-ADBA-6769B7417AD4}" type="pres">
      <dgm:prSet presAssocID="{6D4FF964-ECB3-47FB-B29A-545B1DAF0152}" presName="sibTrans" presStyleLbl="bgSibTrans2D1" presStyleIdx="0" presStyleCnt="11"/>
      <dgm:spPr/>
      <dgm:t>
        <a:bodyPr/>
        <a:lstStyle/>
        <a:p>
          <a:endParaRPr lang="cs-CZ"/>
        </a:p>
      </dgm:t>
    </dgm:pt>
    <dgm:pt modelId="{B612B029-983F-4270-B688-256FEB473C59}" type="pres">
      <dgm:prSet presAssocID="{F1BE915D-9CC7-4B2A-B629-228841226413}" presName="compNode" presStyleCnt="0"/>
      <dgm:spPr/>
    </dgm:pt>
    <dgm:pt modelId="{D6D90CF7-0B85-490D-9B9D-99F384235DA8}" type="pres">
      <dgm:prSet presAssocID="{F1BE915D-9CC7-4B2A-B629-228841226413}" presName="dummyConnPt" presStyleCnt="0"/>
      <dgm:spPr/>
    </dgm:pt>
    <dgm:pt modelId="{773F4DAD-F387-46BD-9826-CAB057B613E1}" type="pres">
      <dgm:prSet presAssocID="{F1BE915D-9CC7-4B2A-B629-228841226413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F8756E1-D458-490A-AB3C-8AA2CD129CB1}" type="pres">
      <dgm:prSet presAssocID="{D2897864-7E7B-4EA0-B009-8B21400BDAD3}" presName="sibTrans" presStyleLbl="bgSibTrans2D1" presStyleIdx="1" presStyleCnt="11"/>
      <dgm:spPr/>
      <dgm:t>
        <a:bodyPr/>
        <a:lstStyle/>
        <a:p>
          <a:endParaRPr lang="cs-CZ"/>
        </a:p>
      </dgm:t>
    </dgm:pt>
    <dgm:pt modelId="{856E3F34-65FE-48FA-8B87-ACBDFEF0EF0E}" type="pres">
      <dgm:prSet presAssocID="{E6E34BBA-9378-42DE-966E-E1BCF60E26E1}" presName="compNode" presStyleCnt="0"/>
      <dgm:spPr/>
    </dgm:pt>
    <dgm:pt modelId="{617E267D-1649-43C7-8014-0A35C4A98F71}" type="pres">
      <dgm:prSet presAssocID="{E6E34BBA-9378-42DE-966E-E1BCF60E26E1}" presName="dummyConnPt" presStyleCnt="0"/>
      <dgm:spPr/>
    </dgm:pt>
    <dgm:pt modelId="{F47CB95E-DFB8-4C66-828F-A3412F9C58C8}" type="pres">
      <dgm:prSet presAssocID="{E6E34BBA-9378-42DE-966E-E1BCF60E26E1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F4FDDD-E19E-48F8-867A-5B308AD62BB1}" type="pres">
      <dgm:prSet presAssocID="{C055DF09-7EA4-45FA-BAFA-AA6AB0927ED7}" presName="sibTrans" presStyleLbl="bgSibTrans2D1" presStyleIdx="2" presStyleCnt="11"/>
      <dgm:spPr/>
      <dgm:t>
        <a:bodyPr/>
        <a:lstStyle/>
        <a:p>
          <a:endParaRPr lang="cs-CZ"/>
        </a:p>
      </dgm:t>
    </dgm:pt>
    <dgm:pt modelId="{7F164D37-4CF9-43F8-B5EA-9117FA33AD6D}" type="pres">
      <dgm:prSet presAssocID="{6DB56F9D-9C0F-4664-A239-8788CB07B155}" presName="compNode" presStyleCnt="0"/>
      <dgm:spPr/>
    </dgm:pt>
    <dgm:pt modelId="{7F740503-C406-422C-B864-A7F6D17941C4}" type="pres">
      <dgm:prSet presAssocID="{6DB56F9D-9C0F-4664-A239-8788CB07B155}" presName="dummyConnPt" presStyleCnt="0"/>
      <dgm:spPr/>
    </dgm:pt>
    <dgm:pt modelId="{D46C4BA7-DB2D-4CB7-86A5-57660406BFF0}" type="pres">
      <dgm:prSet presAssocID="{6DB56F9D-9C0F-4664-A239-8788CB07B155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5A531CD-EC62-41DC-8407-99E7EA10E5D4}" type="pres">
      <dgm:prSet presAssocID="{ACDA28C8-B442-4C8E-802E-D12EFBCC7025}" presName="sibTrans" presStyleLbl="bgSibTrans2D1" presStyleIdx="3" presStyleCnt="11"/>
      <dgm:spPr/>
      <dgm:t>
        <a:bodyPr/>
        <a:lstStyle/>
        <a:p>
          <a:endParaRPr lang="cs-CZ"/>
        </a:p>
      </dgm:t>
    </dgm:pt>
    <dgm:pt modelId="{ABD1AE87-C132-43D7-9AD7-E7DDE0D83006}" type="pres">
      <dgm:prSet presAssocID="{6365E77F-0479-4AF0-84CF-0EE9885AEA58}" presName="compNode" presStyleCnt="0"/>
      <dgm:spPr/>
    </dgm:pt>
    <dgm:pt modelId="{8518E143-8943-4538-99B0-C33A6A1F1AFE}" type="pres">
      <dgm:prSet presAssocID="{6365E77F-0479-4AF0-84CF-0EE9885AEA58}" presName="dummyConnPt" presStyleCnt="0"/>
      <dgm:spPr/>
    </dgm:pt>
    <dgm:pt modelId="{7AF9CE6C-DB1A-40BD-8350-B6A4BA7D36A5}" type="pres">
      <dgm:prSet presAssocID="{6365E77F-0479-4AF0-84CF-0EE9885AEA58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C29C065-6E85-48B1-B8B8-C38A70D925BB}" type="pres">
      <dgm:prSet presAssocID="{8BBDA982-4340-44BC-AB48-7D4CFBB6A211}" presName="sibTrans" presStyleLbl="bgSibTrans2D1" presStyleIdx="4" presStyleCnt="11"/>
      <dgm:spPr/>
      <dgm:t>
        <a:bodyPr/>
        <a:lstStyle/>
        <a:p>
          <a:endParaRPr lang="cs-CZ"/>
        </a:p>
      </dgm:t>
    </dgm:pt>
    <dgm:pt modelId="{9ABA8526-DA2E-45DD-B183-5440F466170B}" type="pres">
      <dgm:prSet presAssocID="{1A620D02-0C50-4F46-8DC3-A4C92A29933E}" presName="compNode" presStyleCnt="0"/>
      <dgm:spPr/>
    </dgm:pt>
    <dgm:pt modelId="{52E7185F-AB28-460D-984B-540A1E1BE3FB}" type="pres">
      <dgm:prSet presAssocID="{1A620D02-0C50-4F46-8DC3-A4C92A29933E}" presName="dummyConnPt" presStyleCnt="0"/>
      <dgm:spPr/>
    </dgm:pt>
    <dgm:pt modelId="{0474837F-3DC0-464E-B7DC-0D049471EA7C}" type="pres">
      <dgm:prSet presAssocID="{1A620D02-0C50-4F46-8DC3-A4C92A29933E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40D1C69-09A9-4A93-860F-067EA576D773}" type="pres">
      <dgm:prSet presAssocID="{427B0D0B-E0E1-49DA-A562-A9F2EE3D08CB}" presName="sibTrans" presStyleLbl="bgSibTrans2D1" presStyleIdx="5" presStyleCnt="11"/>
      <dgm:spPr/>
      <dgm:t>
        <a:bodyPr/>
        <a:lstStyle/>
        <a:p>
          <a:endParaRPr lang="cs-CZ"/>
        </a:p>
      </dgm:t>
    </dgm:pt>
    <dgm:pt modelId="{07677343-B309-43BE-9447-6C804B9CEEBC}" type="pres">
      <dgm:prSet presAssocID="{757727ED-0B52-4059-88CF-A6E0CEC53637}" presName="compNode" presStyleCnt="0"/>
      <dgm:spPr/>
    </dgm:pt>
    <dgm:pt modelId="{472540B1-364B-487D-8604-AB0C19361AA4}" type="pres">
      <dgm:prSet presAssocID="{757727ED-0B52-4059-88CF-A6E0CEC53637}" presName="dummyConnPt" presStyleCnt="0"/>
      <dgm:spPr/>
    </dgm:pt>
    <dgm:pt modelId="{DB173428-3941-4928-A6C2-E83968A7CF9D}" type="pres">
      <dgm:prSet presAssocID="{757727ED-0B52-4059-88CF-A6E0CEC53637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AE3AE93-ABB7-44E3-BD47-0CB470778F20}" type="pres">
      <dgm:prSet presAssocID="{B509F816-FC22-44CC-8629-89C45A79EB53}" presName="sibTrans" presStyleLbl="bgSibTrans2D1" presStyleIdx="6" presStyleCnt="11"/>
      <dgm:spPr/>
      <dgm:t>
        <a:bodyPr/>
        <a:lstStyle/>
        <a:p>
          <a:endParaRPr lang="cs-CZ"/>
        </a:p>
      </dgm:t>
    </dgm:pt>
    <dgm:pt modelId="{75344E28-426D-436F-B943-51F4C07000A0}" type="pres">
      <dgm:prSet presAssocID="{619381B7-3CA4-463C-8ABB-97E4C53DD49B}" presName="compNode" presStyleCnt="0"/>
      <dgm:spPr/>
    </dgm:pt>
    <dgm:pt modelId="{F0F4303B-8FFF-403D-AF21-CFB9EB278ECD}" type="pres">
      <dgm:prSet presAssocID="{619381B7-3CA4-463C-8ABB-97E4C53DD49B}" presName="dummyConnPt" presStyleCnt="0"/>
      <dgm:spPr/>
    </dgm:pt>
    <dgm:pt modelId="{02086B98-9D86-46D1-B633-C260DB95B52A}" type="pres">
      <dgm:prSet presAssocID="{619381B7-3CA4-463C-8ABB-97E4C53DD49B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5202BC0-2242-4AD5-B98C-D7F51B98C2BF}" type="pres">
      <dgm:prSet presAssocID="{F01F0D6E-590C-4B56-9F15-67A114CBA623}" presName="sibTrans" presStyleLbl="bgSibTrans2D1" presStyleIdx="7" presStyleCnt="11"/>
      <dgm:spPr/>
      <dgm:t>
        <a:bodyPr/>
        <a:lstStyle/>
        <a:p>
          <a:endParaRPr lang="cs-CZ"/>
        </a:p>
      </dgm:t>
    </dgm:pt>
    <dgm:pt modelId="{718B8D59-9BD6-4AA0-8D41-AAEF10CAD5FE}" type="pres">
      <dgm:prSet presAssocID="{3C40B07F-D69D-4001-9BE4-933DD8B85B78}" presName="compNode" presStyleCnt="0"/>
      <dgm:spPr/>
    </dgm:pt>
    <dgm:pt modelId="{FCE7F358-8618-4244-B400-CADE3FB217BA}" type="pres">
      <dgm:prSet presAssocID="{3C40B07F-D69D-4001-9BE4-933DD8B85B78}" presName="dummyConnPt" presStyleCnt="0"/>
      <dgm:spPr/>
    </dgm:pt>
    <dgm:pt modelId="{F9237924-DA17-4A8B-B820-EB7397920C02}" type="pres">
      <dgm:prSet presAssocID="{3C40B07F-D69D-4001-9BE4-933DD8B85B78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365E9E-7DC5-45F4-8455-BD0F0DC42F73}" type="pres">
      <dgm:prSet presAssocID="{A520580D-1D34-4CF8-8202-81A280119CA6}" presName="sibTrans" presStyleLbl="bgSibTrans2D1" presStyleIdx="8" presStyleCnt="11"/>
      <dgm:spPr/>
      <dgm:t>
        <a:bodyPr/>
        <a:lstStyle/>
        <a:p>
          <a:endParaRPr lang="cs-CZ"/>
        </a:p>
      </dgm:t>
    </dgm:pt>
    <dgm:pt modelId="{5D6F91D6-1A35-4805-9733-4E36C8703995}" type="pres">
      <dgm:prSet presAssocID="{F1731356-4D67-4D3B-8D20-164C9D7F2EA4}" presName="compNode" presStyleCnt="0"/>
      <dgm:spPr/>
    </dgm:pt>
    <dgm:pt modelId="{7D41F7F3-631F-45F3-A54E-64F818441F12}" type="pres">
      <dgm:prSet presAssocID="{F1731356-4D67-4D3B-8D20-164C9D7F2EA4}" presName="dummyConnPt" presStyleCnt="0"/>
      <dgm:spPr/>
    </dgm:pt>
    <dgm:pt modelId="{060CC57C-6C3B-41BA-90C8-0F08B581A2AD}" type="pres">
      <dgm:prSet presAssocID="{F1731356-4D67-4D3B-8D20-164C9D7F2EA4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EFFB828-0538-4065-8EFB-C88F08D10483}" type="pres">
      <dgm:prSet presAssocID="{F7AAB6ED-F031-4D31-B688-235DB1529F64}" presName="sibTrans" presStyleLbl="bgSibTrans2D1" presStyleIdx="9" presStyleCnt="11"/>
      <dgm:spPr/>
      <dgm:t>
        <a:bodyPr/>
        <a:lstStyle/>
        <a:p>
          <a:endParaRPr lang="cs-CZ"/>
        </a:p>
      </dgm:t>
    </dgm:pt>
    <dgm:pt modelId="{F30EDA51-44EB-4DA4-93DF-E242DCE8FC9E}" type="pres">
      <dgm:prSet presAssocID="{4BA4FFEF-67BF-4571-9872-AE67512CA9B8}" presName="compNode" presStyleCnt="0"/>
      <dgm:spPr/>
    </dgm:pt>
    <dgm:pt modelId="{2182F1D2-8AF7-44C4-896F-23AE68A2BF10}" type="pres">
      <dgm:prSet presAssocID="{4BA4FFEF-67BF-4571-9872-AE67512CA9B8}" presName="dummyConnPt" presStyleCnt="0"/>
      <dgm:spPr/>
    </dgm:pt>
    <dgm:pt modelId="{6ED00313-0AC5-40D2-A2C3-0F9A8C186466}" type="pres">
      <dgm:prSet presAssocID="{4BA4FFEF-67BF-4571-9872-AE67512CA9B8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045B8A6-3BB2-43B5-8D0A-F36BAEB6F803}" type="pres">
      <dgm:prSet presAssocID="{36EAD0FA-0384-43E7-89E7-2C1CFFD478B7}" presName="sibTrans" presStyleLbl="bgSibTrans2D1" presStyleIdx="10" presStyleCnt="11"/>
      <dgm:spPr/>
      <dgm:t>
        <a:bodyPr/>
        <a:lstStyle/>
        <a:p>
          <a:endParaRPr lang="cs-CZ"/>
        </a:p>
      </dgm:t>
    </dgm:pt>
    <dgm:pt modelId="{E8E9DF76-9902-416A-AB7E-5DDED7AE3241}" type="pres">
      <dgm:prSet presAssocID="{A95E8C50-2BFB-4139-94BD-D3CB622F831A}" presName="compNode" presStyleCnt="0"/>
      <dgm:spPr/>
    </dgm:pt>
    <dgm:pt modelId="{B61EBDF7-19E5-4E78-A941-FD4BC74181C6}" type="pres">
      <dgm:prSet presAssocID="{A95E8C50-2BFB-4139-94BD-D3CB622F831A}" presName="dummyConnPt" presStyleCnt="0"/>
      <dgm:spPr/>
    </dgm:pt>
    <dgm:pt modelId="{5DD47BB6-A615-4A59-9623-F46CA1DB3DA4}" type="pres">
      <dgm:prSet presAssocID="{A95E8C50-2BFB-4139-94BD-D3CB622F831A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AFA3725-3313-4A1F-8446-B8A947774E24}" type="presOf" srcId="{E6E34BBA-9378-42DE-966E-E1BCF60E26E1}" destId="{F47CB95E-DFB8-4C66-828F-A3412F9C58C8}" srcOrd="0" destOrd="0" presId="urn:microsoft.com/office/officeart/2005/8/layout/bProcess4"/>
    <dgm:cxn modelId="{647AD501-A7CB-4392-B110-35268C6CBD0F}" type="presOf" srcId="{6365E77F-0479-4AF0-84CF-0EE9885AEA58}" destId="{7AF9CE6C-DB1A-40BD-8350-B6A4BA7D36A5}" srcOrd="0" destOrd="0" presId="urn:microsoft.com/office/officeart/2005/8/layout/bProcess4"/>
    <dgm:cxn modelId="{8C94E688-8517-480E-B927-8DA0C15EC6A6}" type="presOf" srcId="{619381B7-3CA4-463C-8ABB-97E4C53DD49B}" destId="{02086B98-9D86-46D1-B633-C260DB95B52A}" srcOrd="0" destOrd="0" presId="urn:microsoft.com/office/officeart/2005/8/layout/bProcess4"/>
    <dgm:cxn modelId="{30E9380C-3F57-4A82-A8A8-7146FAC19952}" type="presOf" srcId="{6DB56F9D-9C0F-4664-A239-8788CB07B155}" destId="{D46C4BA7-DB2D-4CB7-86A5-57660406BFF0}" srcOrd="0" destOrd="0" presId="urn:microsoft.com/office/officeart/2005/8/layout/bProcess4"/>
    <dgm:cxn modelId="{1975DE5C-6334-4160-9986-D5961BDDD6D2}" srcId="{712E70A5-7FB3-4844-B8FE-528D96DDE1CC}" destId="{E416A175-735B-4081-AB05-551F6BDC731C}" srcOrd="0" destOrd="0" parTransId="{82CCA8D8-B852-4E83-AB56-15E5289E881A}" sibTransId="{6D4FF964-ECB3-47FB-B29A-545B1DAF0152}"/>
    <dgm:cxn modelId="{10F29035-1BFC-4EDA-9F8C-718E6CA9B856}" type="presOf" srcId="{D2897864-7E7B-4EA0-B009-8B21400BDAD3}" destId="{0F8756E1-D458-490A-AB3C-8AA2CD129CB1}" srcOrd="0" destOrd="0" presId="urn:microsoft.com/office/officeart/2005/8/layout/bProcess4"/>
    <dgm:cxn modelId="{13580B21-CC50-4C6D-BCFA-071F40679122}" type="presOf" srcId="{A95E8C50-2BFB-4139-94BD-D3CB622F831A}" destId="{5DD47BB6-A615-4A59-9623-F46CA1DB3DA4}" srcOrd="0" destOrd="0" presId="urn:microsoft.com/office/officeart/2005/8/layout/bProcess4"/>
    <dgm:cxn modelId="{2D69EB9A-2132-4495-ACB5-7914CB727A2F}" type="presOf" srcId="{A520580D-1D34-4CF8-8202-81A280119CA6}" destId="{1F365E9E-7DC5-45F4-8455-BD0F0DC42F73}" srcOrd="0" destOrd="0" presId="urn:microsoft.com/office/officeart/2005/8/layout/bProcess4"/>
    <dgm:cxn modelId="{39B8D123-BF04-4C2E-94BA-F909FEEEDC1D}" type="presOf" srcId="{B509F816-FC22-44CC-8629-89C45A79EB53}" destId="{8AE3AE93-ABB7-44E3-BD47-0CB470778F20}" srcOrd="0" destOrd="0" presId="urn:microsoft.com/office/officeart/2005/8/layout/bProcess4"/>
    <dgm:cxn modelId="{0451D2C7-317D-4587-B3A2-BC7843F9FA5D}" type="presOf" srcId="{F01F0D6E-590C-4B56-9F15-67A114CBA623}" destId="{85202BC0-2242-4AD5-B98C-D7F51B98C2BF}" srcOrd="0" destOrd="0" presId="urn:microsoft.com/office/officeart/2005/8/layout/bProcess4"/>
    <dgm:cxn modelId="{8CF2E79C-BAC3-40DC-A245-79A21870D610}" type="presOf" srcId="{F7AAB6ED-F031-4D31-B688-235DB1529F64}" destId="{4EFFB828-0538-4065-8EFB-C88F08D10483}" srcOrd="0" destOrd="0" presId="urn:microsoft.com/office/officeart/2005/8/layout/bProcess4"/>
    <dgm:cxn modelId="{B743717C-11A1-426E-8660-7F68134F61A3}" type="presOf" srcId="{1A620D02-0C50-4F46-8DC3-A4C92A29933E}" destId="{0474837F-3DC0-464E-B7DC-0D049471EA7C}" srcOrd="0" destOrd="0" presId="urn:microsoft.com/office/officeart/2005/8/layout/bProcess4"/>
    <dgm:cxn modelId="{9A8E2674-88A2-4408-A58C-22BA2605DCDB}" type="presOf" srcId="{4BA4FFEF-67BF-4571-9872-AE67512CA9B8}" destId="{6ED00313-0AC5-40D2-A2C3-0F9A8C186466}" srcOrd="0" destOrd="0" presId="urn:microsoft.com/office/officeart/2005/8/layout/bProcess4"/>
    <dgm:cxn modelId="{2709F04D-E485-4F17-ADD3-C7333D6E9774}" type="presOf" srcId="{712E70A5-7FB3-4844-B8FE-528D96DDE1CC}" destId="{4C604BB2-D13E-427D-9101-55BC166DFFC1}" srcOrd="0" destOrd="0" presId="urn:microsoft.com/office/officeart/2005/8/layout/bProcess4"/>
    <dgm:cxn modelId="{E57E2CB2-083D-4DED-BF4A-064E3C36327F}" srcId="{712E70A5-7FB3-4844-B8FE-528D96DDE1CC}" destId="{6365E77F-0479-4AF0-84CF-0EE9885AEA58}" srcOrd="4" destOrd="0" parTransId="{28A86D88-C37B-4657-8B37-4CC5181DAA44}" sibTransId="{8BBDA982-4340-44BC-AB48-7D4CFBB6A211}"/>
    <dgm:cxn modelId="{503824E1-9E64-4F6F-A1C9-1E5C00DDDB47}" type="presOf" srcId="{8BBDA982-4340-44BC-AB48-7D4CFBB6A211}" destId="{EC29C065-6E85-48B1-B8B8-C38A70D925BB}" srcOrd="0" destOrd="0" presId="urn:microsoft.com/office/officeart/2005/8/layout/bProcess4"/>
    <dgm:cxn modelId="{7BA04281-BB77-4D2B-BB2B-69F760D6BAC7}" srcId="{712E70A5-7FB3-4844-B8FE-528D96DDE1CC}" destId="{757727ED-0B52-4059-88CF-A6E0CEC53637}" srcOrd="6" destOrd="0" parTransId="{8EF0D2F1-EA2F-473D-98C8-258E6996B534}" sibTransId="{B509F816-FC22-44CC-8629-89C45A79EB53}"/>
    <dgm:cxn modelId="{2711B790-F580-48D9-9A80-711B1208975F}" type="presOf" srcId="{3C40B07F-D69D-4001-9BE4-933DD8B85B78}" destId="{F9237924-DA17-4A8B-B820-EB7397920C02}" srcOrd="0" destOrd="0" presId="urn:microsoft.com/office/officeart/2005/8/layout/bProcess4"/>
    <dgm:cxn modelId="{C7EF3F54-EECD-42A4-8ABD-EE90585E5601}" type="presOf" srcId="{427B0D0B-E0E1-49DA-A562-A9F2EE3D08CB}" destId="{B40D1C69-09A9-4A93-860F-067EA576D773}" srcOrd="0" destOrd="0" presId="urn:microsoft.com/office/officeart/2005/8/layout/bProcess4"/>
    <dgm:cxn modelId="{1849225D-2328-484B-BE05-BB0751FCD7C7}" type="presOf" srcId="{E416A175-735B-4081-AB05-551F6BDC731C}" destId="{B4F2DE1C-5834-4BE9-8B74-58F8B227A7D5}" srcOrd="0" destOrd="0" presId="urn:microsoft.com/office/officeart/2005/8/layout/bProcess4"/>
    <dgm:cxn modelId="{D5ADC5A9-4D94-4C73-84CD-592500E0873A}" type="presOf" srcId="{6D4FF964-ECB3-47FB-B29A-545B1DAF0152}" destId="{F2FF6FA6-4AE7-4D28-ADBA-6769B7417AD4}" srcOrd="0" destOrd="0" presId="urn:microsoft.com/office/officeart/2005/8/layout/bProcess4"/>
    <dgm:cxn modelId="{41CB8A05-F57A-4201-9821-B7103411E9FF}" srcId="{712E70A5-7FB3-4844-B8FE-528D96DDE1CC}" destId="{F1731356-4D67-4D3B-8D20-164C9D7F2EA4}" srcOrd="9" destOrd="0" parTransId="{E88FA274-0C42-411E-80F0-B0F36755288C}" sibTransId="{F7AAB6ED-F031-4D31-B688-235DB1529F64}"/>
    <dgm:cxn modelId="{03B2538B-9419-4F8F-B33F-D83CD17EEA79}" srcId="{712E70A5-7FB3-4844-B8FE-528D96DDE1CC}" destId="{1A620D02-0C50-4F46-8DC3-A4C92A29933E}" srcOrd="5" destOrd="0" parTransId="{A48079EA-B06B-4221-B1F5-A55E5CA05280}" sibTransId="{427B0D0B-E0E1-49DA-A562-A9F2EE3D08CB}"/>
    <dgm:cxn modelId="{0E2EE0AB-22E0-4B68-9B76-C2AE4C794CCA}" type="presOf" srcId="{F1731356-4D67-4D3B-8D20-164C9D7F2EA4}" destId="{060CC57C-6C3B-41BA-90C8-0F08B581A2AD}" srcOrd="0" destOrd="0" presId="urn:microsoft.com/office/officeart/2005/8/layout/bProcess4"/>
    <dgm:cxn modelId="{5B9A7243-C9C2-409C-ADBA-71593D7B0AA6}" srcId="{712E70A5-7FB3-4844-B8FE-528D96DDE1CC}" destId="{3C40B07F-D69D-4001-9BE4-933DD8B85B78}" srcOrd="8" destOrd="0" parTransId="{AB84D971-6547-41A0-8EEA-B2AB9302362C}" sibTransId="{A520580D-1D34-4CF8-8202-81A280119CA6}"/>
    <dgm:cxn modelId="{AE2A9BC4-1A54-4CF1-9FB2-16FF034311D4}" srcId="{712E70A5-7FB3-4844-B8FE-528D96DDE1CC}" destId="{6DB56F9D-9C0F-4664-A239-8788CB07B155}" srcOrd="3" destOrd="0" parTransId="{1D5263B7-D290-4548-AE6A-C70ECFE141D6}" sibTransId="{ACDA28C8-B442-4C8E-802E-D12EFBCC7025}"/>
    <dgm:cxn modelId="{8539310B-6828-405E-A511-18448A43D593}" type="presOf" srcId="{C055DF09-7EA4-45FA-BAFA-AA6AB0927ED7}" destId="{0AF4FDDD-E19E-48F8-867A-5B308AD62BB1}" srcOrd="0" destOrd="0" presId="urn:microsoft.com/office/officeart/2005/8/layout/bProcess4"/>
    <dgm:cxn modelId="{EF7C5635-5D8E-4367-99CD-4DEFE3048780}" type="presOf" srcId="{757727ED-0B52-4059-88CF-A6E0CEC53637}" destId="{DB173428-3941-4928-A6C2-E83968A7CF9D}" srcOrd="0" destOrd="0" presId="urn:microsoft.com/office/officeart/2005/8/layout/bProcess4"/>
    <dgm:cxn modelId="{F87CA3AA-8A02-4A5B-9126-510169678F1D}" srcId="{712E70A5-7FB3-4844-B8FE-528D96DDE1CC}" destId="{619381B7-3CA4-463C-8ABB-97E4C53DD49B}" srcOrd="7" destOrd="0" parTransId="{21804852-BFC4-437B-AB00-CB900D1FBB1D}" sibTransId="{F01F0D6E-590C-4B56-9F15-67A114CBA623}"/>
    <dgm:cxn modelId="{A68588A6-A800-4A17-B716-02E6D2DD6EE6}" srcId="{712E70A5-7FB3-4844-B8FE-528D96DDE1CC}" destId="{F1BE915D-9CC7-4B2A-B629-228841226413}" srcOrd="1" destOrd="0" parTransId="{485710EA-F56D-470F-89DC-DA35139DE9CE}" sibTransId="{D2897864-7E7B-4EA0-B009-8B21400BDAD3}"/>
    <dgm:cxn modelId="{3F332401-16C1-4B33-9B16-EE2FFA4F110B}" srcId="{712E70A5-7FB3-4844-B8FE-528D96DDE1CC}" destId="{A95E8C50-2BFB-4139-94BD-D3CB622F831A}" srcOrd="11" destOrd="0" parTransId="{D65E83E5-97BF-4847-8CB6-F07B1DCF9C4F}" sibTransId="{C810EF80-7CF0-4657-A520-9013D1B05371}"/>
    <dgm:cxn modelId="{36FBF106-AD3B-49C2-90B0-71DDA389EEEA}" type="presOf" srcId="{36EAD0FA-0384-43E7-89E7-2C1CFFD478B7}" destId="{6045B8A6-3BB2-43B5-8D0A-F36BAEB6F803}" srcOrd="0" destOrd="0" presId="urn:microsoft.com/office/officeart/2005/8/layout/bProcess4"/>
    <dgm:cxn modelId="{8078EADF-F10D-46DA-95D3-F60A3FF06DA9}" srcId="{712E70A5-7FB3-4844-B8FE-528D96DDE1CC}" destId="{4BA4FFEF-67BF-4571-9872-AE67512CA9B8}" srcOrd="10" destOrd="0" parTransId="{71FD24B4-37E4-4A11-961C-2FC4E15953C0}" sibTransId="{36EAD0FA-0384-43E7-89E7-2C1CFFD478B7}"/>
    <dgm:cxn modelId="{E920D20C-8980-4638-873C-EEA5F0549014}" type="presOf" srcId="{F1BE915D-9CC7-4B2A-B629-228841226413}" destId="{773F4DAD-F387-46BD-9826-CAB057B613E1}" srcOrd="0" destOrd="0" presId="urn:microsoft.com/office/officeart/2005/8/layout/bProcess4"/>
    <dgm:cxn modelId="{C1E42809-78C6-4B5A-AD25-F222732580C7}" srcId="{712E70A5-7FB3-4844-B8FE-528D96DDE1CC}" destId="{E6E34BBA-9378-42DE-966E-E1BCF60E26E1}" srcOrd="2" destOrd="0" parTransId="{44D42713-78F7-4786-9760-E72646AA585D}" sibTransId="{C055DF09-7EA4-45FA-BAFA-AA6AB0927ED7}"/>
    <dgm:cxn modelId="{0BC1A130-633D-42F4-B910-9934D15EA111}" type="presOf" srcId="{ACDA28C8-B442-4C8E-802E-D12EFBCC7025}" destId="{65A531CD-EC62-41DC-8407-99E7EA10E5D4}" srcOrd="0" destOrd="0" presId="urn:microsoft.com/office/officeart/2005/8/layout/bProcess4"/>
    <dgm:cxn modelId="{73554DD6-428C-4691-A993-44D690E2736B}" type="presParOf" srcId="{4C604BB2-D13E-427D-9101-55BC166DFFC1}" destId="{02F50A74-EDE6-4D75-85EE-37DBA6822CD2}" srcOrd="0" destOrd="0" presId="urn:microsoft.com/office/officeart/2005/8/layout/bProcess4"/>
    <dgm:cxn modelId="{892E57F1-CEE5-4367-8D95-20910A802870}" type="presParOf" srcId="{02F50A74-EDE6-4D75-85EE-37DBA6822CD2}" destId="{1BEB07BD-B1FA-4CC8-8F2F-7AAA93144495}" srcOrd="0" destOrd="0" presId="urn:microsoft.com/office/officeart/2005/8/layout/bProcess4"/>
    <dgm:cxn modelId="{D3694A12-8586-4C88-967E-4A569E5BADF9}" type="presParOf" srcId="{02F50A74-EDE6-4D75-85EE-37DBA6822CD2}" destId="{B4F2DE1C-5834-4BE9-8B74-58F8B227A7D5}" srcOrd="1" destOrd="0" presId="urn:microsoft.com/office/officeart/2005/8/layout/bProcess4"/>
    <dgm:cxn modelId="{DB9E6002-386B-49F2-BA25-86D586FCDF00}" type="presParOf" srcId="{4C604BB2-D13E-427D-9101-55BC166DFFC1}" destId="{F2FF6FA6-4AE7-4D28-ADBA-6769B7417AD4}" srcOrd="1" destOrd="0" presId="urn:microsoft.com/office/officeart/2005/8/layout/bProcess4"/>
    <dgm:cxn modelId="{9466272A-537F-46AF-A2F9-85E39F3124BF}" type="presParOf" srcId="{4C604BB2-D13E-427D-9101-55BC166DFFC1}" destId="{B612B029-983F-4270-B688-256FEB473C59}" srcOrd="2" destOrd="0" presId="urn:microsoft.com/office/officeart/2005/8/layout/bProcess4"/>
    <dgm:cxn modelId="{614DDB8D-8BCE-4C48-A224-07EC74ED8BA5}" type="presParOf" srcId="{B612B029-983F-4270-B688-256FEB473C59}" destId="{D6D90CF7-0B85-490D-9B9D-99F384235DA8}" srcOrd="0" destOrd="0" presId="urn:microsoft.com/office/officeart/2005/8/layout/bProcess4"/>
    <dgm:cxn modelId="{EF2B4C8F-C153-42EB-A923-D3A729AB4567}" type="presParOf" srcId="{B612B029-983F-4270-B688-256FEB473C59}" destId="{773F4DAD-F387-46BD-9826-CAB057B613E1}" srcOrd="1" destOrd="0" presId="urn:microsoft.com/office/officeart/2005/8/layout/bProcess4"/>
    <dgm:cxn modelId="{AF483353-D358-4166-90C1-4E3FFD77E0F8}" type="presParOf" srcId="{4C604BB2-D13E-427D-9101-55BC166DFFC1}" destId="{0F8756E1-D458-490A-AB3C-8AA2CD129CB1}" srcOrd="3" destOrd="0" presId="urn:microsoft.com/office/officeart/2005/8/layout/bProcess4"/>
    <dgm:cxn modelId="{4773E6B8-62A5-4D58-A8D3-79D4DFD9DED4}" type="presParOf" srcId="{4C604BB2-D13E-427D-9101-55BC166DFFC1}" destId="{856E3F34-65FE-48FA-8B87-ACBDFEF0EF0E}" srcOrd="4" destOrd="0" presId="urn:microsoft.com/office/officeart/2005/8/layout/bProcess4"/>
    <dgm:cxn modelId="{D91BFB6D-B9E0-4F08-81FB-EA9BEFEC3B37}" type="presParOf" srcId="{856E3F34-65FE-48FA-8B87-ACBDFEF0EF0E}" destId="{617E267D-1649-43C7-8014-0A35C4A98F71}" srcOrd="0" destOrd="0" presId="urn:microsoft.com/office/officeart/2005/8/layout/bProcess4"/>
    <dgm:cxn modelId="{AF4633A5-E9CC-40CF-99E3-BE5A5A658431}" type="presParOf" srcId="{856E3F34-65FE-48FA-8B87-ACBDFEF0EF0E}" destId="{F47CB95E-DFB8-4C66-828F-A3412F9C58C8}" srcOrd="1" destOrd="0" presId="urn:microsoft.com/office/officeart/2005/8/layout/bProcess4"/>
    <dgm:cxn modelId="{EE09D99C-7CC3-4D6A-9E9E-72E51ED1DC0B}" type="presParOf" srcId="{4C604BB2-D13E-427D-9101-55BC166DFFC1}" destId="{0AF4FDDD-E19E-48F8-867A-5B308AD62BB1}" srcOrd="5" destOrd="0" presId="urn:microsoft.com/office/officeart/2005/8/layout/bProcess4"/>
    <dgm:cxn modelId="{6FA9A699-BEC1-4813-A33D-AE098D898A0F}" type="presParOf" srcId="{4C604BB2-D13E-427D-9101-55BC166DFFC1}" destId="{7F164D37-4CF9-43F8-B5EA-9117FA33AD6D}" srcOrd="6" destOrd="0" presId="urn:microsoft.com/office/officeart/2005/8/layout/bProcess4"/>
    <dgm:cxn modelId="{700D8F8B-5326-43B6-BC48-54878ED38D18}" type="presParOf" srcId="{7F164D37-4CF9-43F8-B5EA-9117FA33AD6D}" destId="{7F740503-C406-422C-B864-A7F6D17941C4}" srcOrd="0" destOrd="0" presId="urn:microsoft.com/office/officeart/2005/8/layout/bProcess4"/>
    <dgm:cxn modelId="{8476E7BF-EE03-4432-AA0F-122D157AE7D9}" type="presParOf" srcId="{7F164D37-4CF9-43F8-B5EA-9117FA33AD6D}" destId="{D46C4BA7-DB2D-4CB7-86A5-57660406BFF0}" srcOrd="1" destOrd="0" presId="urn:microsoft.com/office/officeart/2005/8/layout/bProcess4"/>
    <dgm:cxn modelId="{B8CF7E39-8264-42F0-A1F2-471DD8A37E27}" type="presParOf" srcId="{4C604BB2-D13E-427D-9101-55BC166DFFC1}" destId="{65A531CD-EC62-41DC-8407-99E7EA10E5D4}" srcOrd="7" destOrd="0" presId="urn:microsoft.com/office/officeart/2005/8/layout/bProcess4"/>
    <dgm:cxn modelId="{013F0F10-FFE8-46C4-AA25-4CE6D5AF56AC}" type="presParOf" srcId="{4C604BB2-D13E-427D-9101-55BC166DFFC1}" destId="{ABD1AE87-C132-43D7-9AD7-E7DDE0D83006}" srcOrd="8" destOrd="0" presId="urn:microsoft.com/office/officeart/2005/8/layout/bProcess4"/>
    <dgm:cxn modelId="{DE8BDAF7-6B30-407D-AF06-0D04B0A9B8C5}" type="presParOf" srcId="{ABD1AE87-C132-43D7-9AD7-E7DDE0D83006}" destId="{8518E143-8943-4538-99B0-C33A6A1F1AFE}" srcOrd="0" destOrd="0" presId="urn:microsoft.com/office/officeart/2005/8/layout/bProcess4"/>
    <dgm:cxn modelId="{9B4419C3-5D91-4560-9554-776CEEB5672A}" type="presParOf" srcId="{ABD1AE87-C132-43D7-9AD7-E7DDE0D83006}" destId="{7AF9CE6C-DB1A-40BD-8350-B6A4BA7D36A5}" srcOrd="1" destOrd="0" presId="urn:microsoft.com/office/officeart/2005/8/layout/bProcess4"/>
    <dgm:cxn modelId="{8EFF6DF3-2A8B-46D7-A014-F753BB8CADA6}" type="presParOf" srcId="{4C604BB2-D13E-427D-9101-55BC166DFFC1}" destId="{EC29C065-6E85-48B1-B8B8-C38A70D925BB}" srcOrd="9" destOrd="0" presId="urn:microsoft.com/office/officeart/2005/8/layout/bProcess4"/>
    <dgm:cxn modelId="{CE831EC4-985B-4F83-B76D-31FF27163A3C}" type="presParOf" srcId="{4C604BB2-D13E-427D-9101-55BC166DFFC1}" destId="{9ABA8526-DA2E-45DD-B183-5440F466170B}" srcOrd="10" destOrd="0" presId="urn:microsoft.com/office/officeart/2005/8/layout/bProcess4"/>
    <dgm:cxn modelId="{216D3C3B-9335-4CD1-9A1F-F50A020EF7EE}" type="presParOf" srcId="{9ABA8526-DA2E-45DD-B183-5440F466170B}" destId="{52E7185F-AB28-460D-984B-540A1E1BE3FB}" srcOrd="0" destOrd="0" presId="urn:microsoft.com/office/officeart/2005/8/layout/bProcess4"/>
    <dgm:cxn modelId="{E0033D53-BD36-49A1-A09B-2C234B8171D3}" type="presParOf" srcId="{9ABA8526-DA2E-45DD-B183-5440F466170B}" destId="{0474837F-3DC0-464E-B7DC-0D049471EA7C}" srcOrd="1" destOrd="0" presId="urn:microsoft.com/office/officeart/2005/8/layout/bProcess4"/>
    <dgm:cxn modelId="{7FB00EA9-494F-40BB-B2AF-0B897A89093A}" type="presParOf" srcId="{4C604BB2-D13E-427D-9101-55BC166DFFC1}" destId="{B40D1C69-09A9-4A93-860F-067EA576D773}" srcOrd="11" destOrd="0" presId="urn:microsoft.com/office/officeart/2005/8/layout/bProcess4"/>
    <dgm:cxn modelId="{12C03CA0-50B8-42FB-AF9D-B6C61623EBBC}" type="presParOf" srcId="{4C604BB2-D13E-427D-9101-55BC166DFFC1}" destId="{07677343-B309-43BE-9447-6C804B9CEEBC}" srcOrd="12" destOrd="0" presId="urn:microsoft.com/office/officeart/2005/8/layout/bProcess4"/>
    <dgm:cxn modelId="{6728ED48-33AF-4F29-9784-3423F0F3923A}" type="presParOf" srcId="{07677343-B309-43BE-9447-6C804B9CEEBC}" destId="{472540B1-364B-487D-8604-AB0C19361AA4}" srcOrd="0" destOrd="0" presId="urn:microsoft.com/office/officeart/2005/8/layout/bProcess4"/>
    <dgm:cxn modelId="{C51E6D12-F89B-49F5-9078-2E8A60A5CAF0}" type="presParOf" srcId="{07677343-B309-43BE-9447-6C804B9CEEBC}" destId="{DB173428-3941-4928-A6C2-E83968A7CF9D}" srcOrd="1" destOrd="0" presId="urn:microsoft.com/office/officeart/2005/8/layout/bProcess4"/>
    <dgm:cxn modelId="{753D2190-2B91-4C2C-97ED-44DDB5D019B2}" type="presParOf" srcId="{4C604BB2-D13E-427D-9101-55BC166DFFC1}" destId="{8AE3AE93-ABB7-44E3-BD47-0CB470778F20}" srcOrd="13" destOrd="0" presId="urn:microsoft.com/office/officeart/2005/8/layout/bProcess4"/>
    <dgm:cxn modelId="{D3A5E712-80CF-4CC8-83FC-095D65A6670F}" type="presParOf" srcId="{4C604BB2-D13E-427D-9101-55BC166DFFC1}" destId="{75344E28-426D-436F-B943-51F4C07000A0}" srcOrd="14" destOrd="0" presId="urn:microsoft.com/office/officeart/2005/8/layout/bProcess4"/>
    <dgm:cxn modelId="{70D082C7-EA56-4DDD-9098-A00B2F4262BE}" type="presParOf" srcId="{75344E28-426D-436F-B943-51F4C07000A0}" destId="{F0F4303B-8FFF-403D-AF21-CFB9EB278ECD}" srcOrd="0" destOrd="0" presId="urn:microsoft.com/office/officeart/2005/8/layout/bProcess4"/>
    <dgm:cxn modelId="{797A063D-8589-42F9-9BF5-71C2AA605C84}" type="presParOf" srcId="{75344E28-426D-436F-B943-51F4C07000A0}" destId="{02086B98-9D86-46D1-B633-C260DB95B52A}" srcOrd="1" destOrd="0" presId="urn:microsoft.com/office/officeart/2005/8/layout/bProcess4"/>
    <dgm:cxn modelId="{C9AD1E29-738D-47D9-BFC1-F20472E213C4}" type="presParOf" srcId="{4C604BB2-D13E-427D-9101-55BC166DFFC1}" destId="{85202BC0-2242-4AD5-B98C-D7F51B98C2BF}" srcOrd="15" destOrd="0" presId="urn:microsoft.com/office/officeart/2005/8/layout/bProcess4"/>
    <dgm:cxn modelId="{2E7916CD-4740-442C-AAF0-D4EC6BF878B4}" type="presParOf" srcId="{4C604BB2-D13E-427D-9101-55BC166DFFC1}" destId="{718B8D59-9BD6-4AA0-8D41-AAEF10CAD5FE}" srcOrd="16" destOrd="0" presId="urn:microsoft.com/office/officeart/2005/8/layout/bProcess4"/>
    <dgm:cxn modelId="{395B337B-09E4-4563-B3E2-5435E8EE69B2}" type="presParOf" srcId="{718B8D59-9BD6-4AA0-8D41-AAEF10CAD5FE}" destId="{FCE7F358-8618-4244-B400-CADE3FB217BA}" srcOrd="0" destOrd="0" presId="urn:microsoft.com/office/officeart/2005/8/layout/bProcess4"/>
    <dgm:cxn modelId="{E695B5E4-EDDE-4721-9AD8-587F26EC22B2}" type="presParOf" srcId="{718B8D59-9BD6-4AA0-8D41-AAEF10CAD5FE}" destId="{F9237924-DA17-4A8B-B820-EB7397920C02}" srcOrd="1" destOrd="0" presId="urn:microsoft.com/office/officeart/2005/8/layout/bProcess4"/>
    <dgm:cxn modelId="{0D2B4DFC-19B0-45AA-9678-B25FA8E58075}" type="presParOf" srcId="{4C604BB2-D13E-427D-9101-55BC166DFFC1}" destId="{1F365E9E-7DC5-45F4-8455-BD0F0DC42F73}" srcOrd="17" destOrd="0" presId="urn:microsoft.com/office/officeart/2005/8/layout/bProcess4"/>
    <dgm:cxn modelId="{43DCAA0B-3077-45D0-BD4F-BD7518B7148E}" type="presParOf" srcId="{4C604BB2-D13E-427D-9101-55BC166DFFC1}" destId="{5D6F91D6-1A35-4805-9733-4E36C8703995}" srcOrd="18" destOrd="0" presId="urn:microsoft.com/office/officeart/2005/8/layout/bProcess4"/>
    <dgm:cxn modelId="{F68A1FD0-1BB8-4FAA-82D8-62ACEF81492D}" type="presParOf" srcId="{5D6F91D6-1A35-4805-9733-4E36C8703995}" destId="{7D41F7F3-631F-45F3-A54E-64F818441F12}" srcOrd="0" destOrd="0" presId="urn:microsoft.com/office/officeart/2005/8/layout/bProcess4"/>
    <dgm:cxn modelId="{0D9C76F2-CD68-4107-BAA1-4AD738C751A6}" type="presParOf" srcId="{5D6F91D6-1A35-4805-9733-4E36C8703995}" destId="{060CC57C-6C3B-41BA-90C8-0F08B581A2AD}" srcOrd="1" destOrd="0" presId="urn:microsoft.com/office/officeart/2005/8/layout/bProcess4"/>
    <dgm:cxn modelId="{FE716F0D-95FA-4B26-ABA8-8E8B406EDD1A}" type="presParOf" srcId="{4C604BB2-D13E-427D-9101-55BC166DFFC1}" destId="{4EFFB828-0538-4065-8EFB-C88F08D10483}" srcOrd="19" destOrd="0" presId="urn:microsoft.com/office/officeart/2005/8/layout/bProcess4"/>
    <dgm:cxn modelId="{DEBC8319-0966-45EC-AB1C-8216042BB797}" type="presParOf" srcId="{4C604BB2-D13E-427D-9101-55BC166DFFC1}" destId="{F30EDA51-44EB-4DA4-93DF-E242DCE8FC9E}" srcOrd="20" destOrd="0" presId="urn:microsoft.com/office/officeart/2005/8/layout/bProcess4"/>
    <dgm:cxn modelId="{7AD312E5-22BC-4A48-BAFB-009C54821C8B}" type="presParOf" srcId="{F30EDA51-44EB-4DA4-93DF-E242DCE8FC9E}" destId="{2182F1D2-8AF7-44C4-896F-23AE68A2BF10}" srcOrd="0" destOrd="0" presId="urn:microsoft.com/office/officeart/2005/8/layout/bProcess4"/>
    <dgm:cxn modelId="{A17D7E01-05F4-4B37-B439-357297B454D2}" type="presParOf" srcId="{F30EDA51-44EB-4DA4-93DF-E242DCE8FC9E}" destId="{6ED00313-0AC5-40D2-A2C3-0F9A8C186466}" srcOrd="1" destOrd="0" presId="urn:microsoft.com/office/officeart/2005/8/layout/bProcess4"/>
    <dgm:cxn modelId="{7BA4C1E5-93CA-4FB1-B1FE-926EEB8CBD3D}" type="presParOf" srcId="{4C604BB2-D13E-427D-9101-55BC166DFFC1}" destId="{6045B8A6-3BB2-43B5-8D0A-F36BAEB6F803}" srcOrd="21" destOrd="0" presId="urn:microsoft.com/office/officeart/2005/8/layout/bProcess4"/>
    <dgm:cxn modelId="{9B6A627D-482F-45C8-863E-89DA0C8CB570}" type="presParOf" srcId="{4C604BB2-D13E-427D-9101-55BC166DFFC1}" destId="{E8E9DF76-9902-416A-AB7E-5DDED7AE3241}" srcOrd="22" destOrd="0" presId="urn:microsoft.com/office/officeart/2005/8/layout/bProcess4"/>
    <dgm:cxn modelId="{4CC5659F-9FFC-4295-82BF-BC9D807227D5}" type="presParOf" srcId="{E8E9DF76-9902-416A-AB7E-5DDED7AE3241}" destId="{B61EBDF7-19E5-4E78-A941-FD4BC74181C6}" srcOrd="0" destOrd="0" presId="urn:microsoft.com/office/officeart/2005/8/layout/bProcess4"/>
    <dgm:cxn modelId="{3165EBE5-C1E7-4D2A-A854-D3F584780ABC}" type="presParOf" srcId="{E8E9DF76-9902-416A-AB7E-5DDED7AE3241}" destId="{5DD47BB6-A615-4A59-9623-F46CA1DB3DA4}" srcOrd="1" destOrd="0" presId="urn:microsoft.com/office/officeart/2005/8/layout/bProcess4"/>
  </dgm:cxnLst>
  <dgm:bg>
    <a:solidFill>
      <a:schemeClr val="accent3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7F15A0-0B2D-4C8E-9481-A3E0722B3001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4FE58E65-C76D-465B-A04B-19AD09BAC294}">
      <dgm:prSet phldrT="[Text]" custT="1"/>
      <dgm:spPr>
        <a:solidFill>
          <a:srgbClr val="C00000"/>
        </a:solidFill>
        <a:ln>
          <a:noFill/>
        </a:ln>
      </dgm:spPr>
      <dgm:t>
        <a:bodyPr/>
        <a:lstStyle/>
        <a:p>
          <a:pPr algn="l"/>
          <a:r>
            <a:rPr lang="cs-CZ" sz="1900" b="1" i="0" u="none" strike="noStrike" dirty="0" smtClean="0">
              <a:effectLst/>
              <a:latin typeface="Calibri" panose="020F0502020204030204" pitchFamily="34" charset="0"/>
              <a:ea typeface="+mn-ea"/>
              <a:cs typeface="+mn-cs"/>
            </a:rPr>
            <a:t>Připomínky a náměty k systému odměňování</a:t>
          </a:r>
          <a:endParaRPr lang="cs-CZ" sz="1900" dirty="0"/>
        </a:p>
      </dgm:t>
    </dgm:pt>
    <dgm:pt modelId="{56F75041-30CF-469D-BD58-29C3A31CE079}" type="parTrans" cxnId="{034BDA8C-A180-4EFF-85C5-FC375DFC6055}">
      <dgm:prSet/>
      <dgm:spPr/>
      <dgm:t>
        <a:bodyPr/>
        <a:lstStyle/>
        <a:p>
          <a:endParaRPr lang="cs-CZ"/>
        </a:p>
      </dgm:t>
    </dgm:pt>
    <dgm:pt modelId="{68A2C001-7E80-44A0-AE06-B3D996800A3B}" type="sibTrans" cxnId="{034BDA8C-A180-4EFF-85C5-FC375DFC6055}">
      <dgm:prSet/>
      <dgm:spPr/>
      <dgm:t>
        <a:bodyPr/>
        <a:lstStyle/>
        <a:p>
          <a:endParaRPr lang="cs-CZ"/>
        </a:p>
      </dgm:t>
    </dgm:pt>
    <dgm:pt modelId="{86178448-CBEF-4648-9322-F5DDF102F42F}">
      <dgm:prSet phldrT="[Text]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Systém je </a:t>
          </a:r>
          <a:r>
            <a:rPr lang="cs-CZ" b="1" i="0" u="none" dirty="0" smtClean="0"/>
            <a:t>málo transparentní</a:t>
          </a:r>
          <a:endParaRPr lang="cs-CZ" b="1" dirty="0"/>
        </a:p>
      </dgm:t>
    </dgm:pt>
    <dgm:pt modelId="{BA4CE6F6-9AE1-4F7C-B5D9-4A4EA62BA173}" type="parTrans" cxnId="{B00616CD-BFB0-47FD-8A52-488077C9766F}">
      <dgm:prSet/>
      <dgm:spPr/>
      <dgm:t>
        <a:bodyPr/>
        <a:lstStyle/>
        <a:p>
          <a:endParaRPr lang="cs-CZ"/>
        </a:p>
      </dgm:t>
    </dgm:pt>
    <dgm:pt modelId="{365CFE93-A3BE-464B-9593-2FE958A64C39}" type="sibTrans" cxnId="{B00616CD-BFB0-47FD-8A52-488077C9766F}">
      <dgm:prSet/>
      <dgm:spPr/>
      <dgm:t>
        <a:bodyPr/>
        <a:lstStyle/>
        <a:p>
          <a:endParaRPr lang="cs-CZ"/>
        </a:p>
      </dgm:t>
    </dgm:pt>
    <dgm:pt modelId="{06A06AD1-21DD-47A8-8D04-5DB0F3C2B08A}">
      <dgm:prSet phldrT="[Text]" custT="1"/>
      <dgm:spPr>
        <a:solidFill>
          <a:srgbClr val="C00000"/>
        </a:solidFill>
        <a:ln>
          <a:noFill/>
        </a:ln>
      </dgm:spPr>
      <dgm:t>
        <a:bodyPr/>
        <a:lstStyle/>
        <a:p>
          <a:pPr algn="l"/>
          <a:r>
            <a:rPr lang="cs-CZ" sz="1900" b="1" dirty="0" smtClean="0"/>
            <a:t>Připomínky a náměty </a:t>
          </a:r>
          <a:r>
            <a:rPr lang="cs-CZ" sz="1900" b="1" i="1" dirty="0" smtClean="0"/>
            <a:t>představených</a:t>
          </a:r>
          <a:endParaRPr lang="cs-CZ" sz="1900" b="1" i="1" dirty="0"/>
        </a:p>
      </dgm:t>
    </dgm:pt>
    <dgm:pt modelId="{9F7EE202-8DB2-4748-B3DC-53097611ACBB}" type="parTrans" cxnId="{11879A4B-B3B3-41D3-A290-2D6A02AD4248}">
      <dgm:prSet/>
      <dgm:spPr/>
      <dgm:t>
        <a:bodyPr/>
        <a:lstStyle/>
        <a:p>
          <a:endParaRPr lang="cs-CZ"/>
        </a:p>
      </dgm:t>
    </dgm:pt>
    <dgm:pt modelId="{A4CE50A5-CE64-48E6-982E-7210BD789768}" type="sibTrans" cxnId="{11879A4B-B3B3-41D3-A290-2D6A02AD4248}">
      <dgm:prSet/>
      <dgm:spPr/>
      <dgm:t>
        <a:bodyPr/>
        <a:lstStyle/>
        <a:p>
          <a:endParaRPr lang="cs-CZ"/>
        </a:p>
      </dgm:t>
    </dgm:pt>
    <dgm:pt modelId="{87C1EDF2-AB89-405C-89AD-A3E1382EE2C9}">
      <dgm:prSet phldrT="[Text]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Systém je </a:t>
          </a:r>
          <a:r>
            <a:rPr lang="cs-CZ" b="1" i="0" u="none" dirty="0" smtClean="0"/>
            <a:t>málo transparentní</a:t>
          </a:r>
          <a:endParaRPr lang="cs-CZ" b="1" dirty="0"/>
        </a:p>
      </dgm:t>
    </dgm:pt>
    <dgm:pt modelId="{6DA243CA-21B1-4650-941E-5DC355917C0D}" type="parTrans" cxnId="{B393B3CE-6306-4953-836C-B87E691AE6FF}">
      <dgm:prSet/>
      <dgm:spPr/>
      <dgm:t>
        <a:bodyPr/>
        <a:lstStyle/>
        <a:p>
          <a:endParaRPr lang="cs-CZ"/>
        </a:p>
      </dgm:t>
    </dgm:pt>
    <dgm:pt modelId="{F1EF4E01-80F5-4965-8B94-E6418DE40F5D}" type="sibTrans" cxnId="{B393B3CE-6306-4953-836C-B87E691AE6FF}">
      <dgm:prSet/>
      <dgm:spPr/>
      <dgm:t>
        <a:bodyPr/>
        <a:lstStyle/>
        <a:p>
          <a:endParaRPr lang="cs-CZ"/>
        </a:p>
      </dgm:t>
    </dgm:pt>
    <dgm:pt modelId="{4AFA2F7A-D4BE-4744-AC48-33AEC648B244}">
      <dgm:prSet phldrT="[Text]" custT="1"/>
      <dgm:spPr>
        <a:solidFill>
          <a:srgbClr val="C00000"/>
        </a:solidFill>
        <a:ln>
          <a:noFill/>
        </a:ln>
      </dgm:spPr>
      <dgm:t>
        <a:bodyPr/>
        <a:lstStyle/>
        <a:p>
          <a:pPr algn="l"/>
          <a:r>
            <a:rPr lang="cs-CZ" sz="1900" b="1" dirty="0" smtClean="0"/>
            <a:t>Poptávka po zaměstnaneckých benefitech</a:t>
          </a:r>
          <a:endParaRPr lang="cs-CZ" sz="1900" b="1" dirty="0"/>
        </a:p>
      </dgm:t>
    </dgm:pt>
    <dgm:pt modelId="{DC11A8FF-821B-4EAF-93C1-5142431A8E39}" type="parTrans" cxnId="{774F4821-7C54-4769-9E00-F90352682275}">
      <dgm:prSet/>
      <dgm:spPr/>
      <dgm:t>
        <a:bodyPr/>
        <a:lstStyle/>
        <a:p>
          <a:endParaRPr lang="cs-CZ"/>
        </a:p>
      </dgm:t>
    </dgm:pt>
    <dgm:pt modelId="{93349CBE-E540-40E4-A9AD-357CB3E4D523}" type="sibTrans" cxnId="{774F4821-7C54-4769-9E00-F90352682275}">
      <dgm:prSet/>
      <dgm:spPr/>
      <dgm:t>
        <a:bodyPr/>
        <a:lstStyle/>
        <a:p>
          <a:endParaRPr lang="cs-CZ"/>
        </a:p>
      </dgm:t>
    </dgm:pt>
    <dgm:pt modelId="{32E52D32-90B7-4650-9E70-01D1535F8FE6}">
      <dgm:prSet phldrT="[Text]"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1" i="0" u="none" dirty="0" smtClean="0"/>
            <a:t>Penzijní připojištění</a:t>
          </a:r>
          <a:endParaRPr lang="cs-CZ" dirty="0"/>
        </a:p>
      </dgm:t>
    </dgm:pt>
    <dgm:pt modelId="{FAEF8DAE-A24D-4778-94B4-461CA71AFA42}" type="parTrans" cxnId="{5E7180B0-2454-4307-BC1A-09DA6CFB18A6}">
      <dgm:prSet/>
      <dgm:spPr/>
      <dgm:t>
        <a:bodyPr/>
        <a:lstStyle/>
        <a:p>
          <a:endParaRPr lang="cs-CZ"/>
        </a:p>
      </dgm:t>
    </dgm:pt>
    <dgm:pt modelId="{68A51F2B-D886-4219-9834-55B9C96BCE28}" type="sibTrans" cxnId="{5E7180B0-2454-4307-BC1A-09DA6CFB18A6}">
      <dgm:prSet/>
      <dgm:spPr/>
      <dgm:t>
        <a:bodyPr/>
        <a:lstStyle/>
        <a:p>
          <a:endParaRPr lang="cs-CZ"/>
        </a:p>
      </dgm:t>
    </dgm:pt>
    <dgm:pt modelId="{A69581E0-59A0-487C-BE78-71FF0420C700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1" i="0" u="none" dirty="0" smtClean="0"/>
            <a:t>Nízká frekvence </a:t>
          </a:r>
          <a:r>
            <a:rPr lang="cs-CZ" b="0" i="0" u="none" dirty="0" smtClean="0"/>
            <a:t>mimořádných odměn (návrh: 1x za 3 měsíce)</a:t>
          </a:r>
          <a:endParaRPr lang="cs-CZ" b="0" i="0" u="none" dirty="0"/>
        </a:p>
      </dgm:t>
    </dgm:pt>
    <dgm:pt modelId="{0A2B93B2-173C-44F6-9964-27BE8E5A46EC}" type="parTrans" cxnId="{69E299EA-5169-4861-A307-88EF6747B925}">
      <dgm:prSet/>
      <dgm:spPr/>
      <dgm:t>
        <a:bodyPr/>
        <a:lstStyle/>
        <a:p>
          <a:endParaRPr lang="cs-CZ"/>
        </a:p>
      </dgm:t>
    </dgm:pt>
    <dgm:pt modelId="{E826ECAF-4783-4B63-939D-C56DE7044E2D}" type="sibTrans" cxnId="{69E299EA-5169-4861-A307-88EF6747B925}">
      <dgm:prSet/>
      <dgm:spPr/>
      <dgm:t>
        <a:bodyPr/>
        <a:lstStyle/>
        <a:p>
          <a:endParaRPr lang="cs-CZ"/>
        </a:p>
      </dgm:t>
    </dgm:pt>
    <dgm:pt modelId="{42B958C2-E3F5-4A5B-A7A0-436416C75BF1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Systém odměňování je </a:t>
          </a:r>
          <a:r>
            <a:rPr lang="cs-CZ" b="1" i="0" u="none" dirty="0" smtClean="0"/>
            <a:t>málo motivační</a:t>
          </a:r>
          <a:endParaRPr lang="cs-CZ" b="1" i="0" u="none" dirty="0"/>
        </a:p>
      </dgm:t>
    </dgm:pt>
    <dgm:pt modelId="{275916AE-A10C-444B-8B02-F7A99997FD04}" type="parTrans" cxnId="{2EF7751A-B97A-4889-844C-7326B3ED6E98}">
      <dgm:prSet/>
      <dgm:spPr/>
      <dgm:t>
        <a:bodyPr/>
        <a:lstStyle/>
        <a:p>
          <a:endParaRPr lang="cs-CZ"/>
        </a:p>
      </dgm:t>
    </dgm:pt>
    <dgm:pt modelId="{8AB43613-39DF-40FD-A8E9-60D682C0F81D}" type="sibTrans" cxnId="{2EF7751A-B97A-4889-844C-7326B3ED6E98}">
      <dgm:prSet/>
      <dgm:spPr/>
      <dgm:t>
        <a:bodyPr/>
        <a:lstStyle/>
        <a:p>
          <a:endParaRPr lang="cs-CZ"/>
        </a:p>
      </dgm:t>
    </dgm:pt>
    <dgm:pt modelId="{804F06C0-0FA9-4E0F-98A1-8089A107B5F4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Nízký počet / rozmanitost benefitů</a:t>
          </a:r>
          <a:endParaRPr lang="cs-CZ" b="0" i="0" u="none" dirty="0"/>
        </a:p>
      </dgm:t>
    </dgm:pt>
    <dgm:pt modelId="{47A1119D-1176-447A-958B-FEB72234E3A2}" type="parTrans" cxnId="{8A3902BC-7C88-4DE3-9365-1B17ACB41882}">
      <dgm:prSet/>
      <dgm:spPr/>
      <dgm:t>
        <a:bodyPr/>
        <a:lstStyle/>
        <a:p>
          <a:endParaRPr lang="cs-CZ"/>
        </a:p>
      </dgm:t>
    </dgm:pt>
    <dgm:pt modelId="{26C6DB3C-A438-4B64-B07A-53E841D98F7D}" type="sibTrans" cxnId="{8A3902BC-7C88-4DE3-9365-1B17ACB41882}">
      <dgm:prSet/>
      <dgm:spPr/>
      <dgm:t>
        <a:bodyPr/>
        <a:lstStyle/>
        <a:p>
          <a:endParaRPr lang="cs-CZ"/>
        </a:p>
      </dgm:t>
    </dgm:pt>
    <dgm:pt modelId="{1BBF53AE-EA4E-4739-965D-DE410F30BB90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Přidělení odměn dle oblíbenosti u nadřízeného</a:t>
          </a:r>
          <a:endParaRPr lang="cs-CZ" b="0" i="0" u="none" dirty="0"/>
        </a:p>
      </dgm:t>
    </dgm:pt>
    <dgm:pt modelId="{AC366739-C73E-4A52-9CD3-BD105685390F}" type="parTrans" cxnId="{0C0F3198-9069-43C7-82E9-3480067EE9F6}">
      <dgm:prSet/>
      <dgm:spPr/>
      <dgm:t>
        <a:bodyPr/>
        <a:lstStyle/>
        <a:p>
          <a:endParaRPr lang="cs-CZ"/>
        </a:p>
      </dgm:t>
    </dgm:pt>
    <dgm:pt modelId="{136BFEB7-9F42-4929-84BF-2BF63151B9F2}" type="sibTrans" cxnId="{0C0F3198-9069-43C7-82E9-3480067EE9F6}">
      <dgm:prSet/>
      <dgm:spPr/>
      <dgm:t>
        <a:bodyPr/>
        <a:lstStyle/>
        <a:p>
          <a:endParaRPr lang="cs-CZ"/>
        </a:p>
      </dgm:t>
    </dgm:pt>
    <dgm:pt modelId="{D204B52D-E2E3-4843-B71D-35DF52BDB9D0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0" i="0" u="none" dirty="0" smtClean="0"/>
            <a:t>Byrokracie spojená s odměňováním</a:t>
          </a:r>
          <a:endParaRPr lang="cs-CZ" b="0" i="0" u="none" dirty="0"/>
        </a:p>
      </dgm:t>
    </dgm:pt>
    <dgm:pt modelId="{CB06DEF5-9C13-443F-848C-354AF40243B7}" type="parTrans" cxnId="{0738E39C-C296-4D21-9573-CFA1951F82D7}">
      <dgm:prSet/>
      <dgm:spPr/>
      <dgm:t>
        <a:bodyPr/>
        <a:lstStyle/>
        <a:p>
          <a:endParaRPr lang="cs-CZ"/>
        </a:p>
      </dgm:t>
    </dgm:pt>
    <dgm:pt modelId="{CCFD7618-AE09-49F8-B4A7-146157A650D9}" type="sibTrans" cxnId="{0738E39C-C296-4D21-9573-CFA1951F82D7}">
      <dgm:prSet/>
      <dgm:spPr/>
      <dgm:t>
        <a:bodyPr/>
        <a:lstStyle/>
        <a:p>
          <a:endParaRPr lang="cs-CZ"/>
        </a:p>
      </dgm:t>
    </dgm:pt>
    <dgm:pt modelId="{1CFF0159-4777-4041-BB4D-FFAA8A8EA8CF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0" i="0" u="none" dirty="0" smtClean="0"/>
            <a:t>Systém přidělování odměn je </a:t>
          </a:r>
          <a:r>
            <a:rPr lang="cs-CZ" b="1" i="0" u="none" dirty="0" smtClean="0"/>
            <a:t>málo flexibilní, málo motivační</a:t>
          </a:r>
          <a:endParaRPr lang="cs-CZ" b="1" dirty="0"/>
        </a:p>
      </dgm:t>
    </dgm:pt>
    <dgm:pt modelId="{34D15073-76EC-42BB-A22A-A29F2623A54B}" type="parTrans" cxnId="{49EFF8CD-C28A-4D59-90AE-169B2CF6620A}">
      <dgm:prSet/>
      <dgm:spPr/>
      <dgm:t>
        <a:bodyPr/>
        <a:lstStyle/>
        <a:p>
          <a:endParaRPr lang="cs-CZ"/>
        </a:p>
      </dgm:t>
    </dgm:pt>
    <dgm:pt modelId="{5C1A3922-3482-4E35-BD43-668EE67E46C7}" type="sibTrans" cxnId="{49EFF8CD-C28A-4D59-90AE-169B2CF6620A}">
      <dgm:prSet/>
      <dgm:spPr/>
      <dgm:t>
        <a:bodyPr/>
        <a:lstStyle/>
        <a:p>
          <a:endParaRPr lang="cs-CZ"/>
        </a:p>
      </dgm:t>
    </dgm:pt>
    <dgm:pt modelId="{79889657-A68E-4EBA-BE84-26AB82D73DF3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0" i="0" u="none" dirty="0" smtClean="0"/>
            <a:t>Návrhy </a:t>
          </a:r>
          <a:r>
            <a:rPr lang="cs-CZ" b="1" i="0" u="none" dirty="0" smtClean="0"/>
            <a:t>čtvrtletních</a:t>
          </a:r>
          <a:r>
            <a:rPr lang="cs-CZ" b="0" i="0" u="none" dirty="0" smtClean="0"/>
            <a:t> odměn</a:t>
          </a:r>
          <a:endParaRPr lang="cs-CZ" dirty="0"/>
        </a:p>
      </dgm:t>
    </dgm:pt>
    <dgm:pt modelId="{A007336C-4AAB-46F4-B65A-C8F99BD93CD4}" type="parTrans" cxnId="{138A44E9-8008-44CB-8C31-B674A8803AC2}">
      <dgm:prSet/>
      <dgm:spPr/>
      <dgm:t>
        <a:bodyPr/>
        <a:lstStyle/>
        <a:p>
          <a:endParaRPr lang="cs-CZ"/>
        </a:p>
      </dgm:t>
    </dgm:pt>
    <dgm:pt modelId="{518B7291-788F-4A8F-9331-62C88DBEB525}" type="sibTrans" cxnId="{138A44E9-8008-44CB-8C31-B674A8803AC2}">
      <dgm:prSet/>
      <dgm:spPr/>
      <dgm:t>
        <a:bodyPr/>
        <a:lstStyle/>
        <a:p>
          <a:endParaRPr lang="cs-CZ"/>
        </a:p>
      </dgm:t>
    </dgm:pt>
    <dgm:pt modelId="{1757D83C-BE6F-4E56-B556-CFAC992B9942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1" i="0" u="none" dirty="0" smtClean="0"/>
            <a:t>Cílové</a:t>
          </a:r>
          <a:r>
            <a:rPr lang="cs-CZ" b="0" i="0" u="none" dirty="0" smtClean="0"/>
            <a:t> odměňování</a:t>
          </a:r>
          <a:endParaRPr lang="cs-CZ" dirty="0"/>
        </a:p>
      </dgm:t>
    </dgm:pt>
    <dgm:pt modelId="{86C0627D-4E63-413E-B189-F32D88543FAC}" type="parTrans" cxnId="{B2321899-2BA7-4F71-90EA-B9C900A780A3}">
      <dgm:prSet/>
      <dgm:spPr/>
      <dgm:t>
        <a:bodyPr/>
        <a:lstStyle/>
        <a:p>
          <a:endParaRPr lang="cs-CZ"/>
        </a:p>
      </dgm:t>
    </dgm:pt>
    <dgm:pt modelId="{FBCEB2D6-7FC1-4CC9-A011-B2A7854B063B}" type="sibTrans" cxnId="{B2321899-2BA7-4F71-90EA-B9C900A780A3}">
      <dgm:prSet/>
      <dgm:spPr/>
      <dgm:t>
        <a:bodyPr/>
        <a:lstStyle/>
        <a:p>
          <a:endParaRPr lang="cs-CZ"/>
        </a:p>
      </dgm:t>
    </dgm:pt>
    <dgm:pt modelId="{D1BA5730-F51D-4929-A115-31A41698DBA6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b="0" i="0" u="none" dirty="0" err="1" smtClean="0"/>
            <a:t>Měly</a:t>
          </a:r>
          <a:r>
            <a:rPr lang="en-US" b="0" i="0" u="none" dirty="0" smtClean="0"/>
            <a:t> by </a:t>
          </a:r>
          <a:r>
            <a:rPr lang="en-US" b="0" i="0" u="none" dirty="0" err="1" smtClean="0"/>
            <a:t>existovat</a:t>
          </a:r>
          <a:r>
            <a:rPr lang="en-US" b="0" i="0" u="none" dirty="0" smtClean="0"/>
            <a:t> </a:t>
          </a:r>
          <a:r>
            <a:rPr lang="en-US" b="1" i="0" u="none" dirty="0" err="1" smtClean="0"/>
            <a:t>další</a:t>
          </a:r>
          <a:r>
            <a:rPr lang="en-US" b="1" i="0" u="none" dirty="0" smtClean="0"/>
            <a:t> </a:t>
          </a:r>
          <a:r>
            <a:rPr lang="en-US" b="1" i="0" u="none" dirty="0" err="1" smtClean="0"/>
            <a:t>nefinanční</a:t>
          </a:r>
          <a:r>
            <a:rPr lang="en-US" b="1" i="0" u="none" dirty="0" smtClean="0"/>
            <a:t> </a:t>
          </a:r>
          <a:r>
            <a:rPr lang="en-US" b="1" i="0" u="none" dirty="0" err="1" smtClean="0"/>
            <a:t>benefity</a:t>
          </a:r>
          <a:endParaRPr lang="cs-CZ" b="1" dirty="0"/>
        </a:p>
      </dgm:t>
    </dgm:pt>
    <dgm:pt modelId="{4F5FC2B7-B06A-46A3-B63C-0FF8BDC30C90}" type="parTrans" cxnId="{E4C188B9-D17D-4B60-B5BE-070246311817}">
      <dgm:prSet/>
      <dgm:spPr/>
      <dgm:t>
        <a:bodyPr/>
        <a:lstStyle/>
        <a:p>
          <a:endParaRPr lang="cs-CZ"/>
        </a:p>
      </dgm:t>
    </dgm:pt>
    <dgm:pt modelId="{06F5B0F4-A9E5-4C13-A3FB-BA91AA63BB83}" type="sibTrans" cxnId="{E4C188B9-D17D-4B60-B5BE-070246311817}">
      <dgm:prSet/>
      <dgm:spPr/>
      <dgm:t>
        <a:bodyPr/>
        <a:lstStyle/>
        <a:p>
          <a:endParaRPr lang="cs-CZ"/>
        </a:p>
      </dgm:t>
    </dgm:pt>
    <dgm:pt modelId="{A2D4B26E-AA01-49E4-AFFB-6D514C4F23C8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pPr rtl="0"/>
          <a:r>
            <a:rPr lang="cs-CZ" b="1" i="0" u="none" dirty="0" smtClean="0"/>
            <a:t>Příspěvek na sportovní aktivity (část přitom zmínila kartu </a:t>
          </a:r>
          <a:r>
            <a:rPr lang="cs-CZ" b="1" i="0" u="none" dirty="0" err="1" smtClean="0"/>
            <a:t>Multisport</a:t>
          </a:r>
          <a:r>
            <a:rPr lang="cs-CZ" b="1" i="0" u="none" dirty="0" smtClean="0"/>
            <a:t>)</a:t>
          </a:r>
          <a:br>
            <a:rPr lang="cs-CZ" b="1" i="0" u="none" dirty="0" smtClean="0"/>
          </a:br>
          <a:r>
            <a:rPr lang="cs-CZ" b="1" i="0" u="none" dirty="0" smtClean="0"/>
            <a:t>                                            </a:t>
          </a:r>
          <a:endParaRPr lang="cs-CZ" b="0" i="0" u="none" dirty="0"/>
        </a:p>
      </dgm:t>
    </dgm:pt>
    <dgm:pt modelId="{9C180884-E8A0-46AF-B70F-ACFCA71599E6}" type="parTrans" cxnId="{230B7E0F-F307-46A9-9AE1-238342AABC0F}">
      <dgm:prSet/>
      <dgm:spPr/>
      <dgm:t>
        <a:bodyPr/>
        <a:lstStyle/>
        <a:p>
          <a:endParaRPr lang="cs-CZ"/>
        </a:p>
      </dgm:t>
    </dgm:pt>
    <dgm:pt modelId="{20236FAF-AC0E-4872-B1AC-9B6A6DAD074F}" type="sibTrans" cxnId="{230B7E0F-F307-46A9-9AE1-238342AABC0F}">
      <dgm:prSet/>
      <dgm:spPr/>
      <dgm:t>
        <a:bodyPr/>
        <a:lstStyle/>
        <a:p>
          <a:endParaRPr lang="cs-CZ"/>
        </a:p>
      </dgm:t>
    </dgm:pt>
    <dgm:pt modelId="{BC820E21-FB48-49A8-8B57-3A6CDB2DC4AD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0" i="0" u="none" dirty="0" smtClean="0"/>
            <a:t>Možnost </a:t>
          </a:r>
          <a:r>
            <a:rPr lang="cs-CZ" b="0" i="0" u="none" dirty="0" err="1" smtClean="0"/>
            <a:t>home</a:t>
          </a:r>
          <a:r>
            <a:rPr lang="cs-CZ" b="0" i="0" u="none" dirty="0" smtClean="0"/>
            <a:t> </a:t>
          </a:r>
          <a:r>
            <a:rPr lang="cs-CZ" b="0" i="0" u="none" dirty="0" err="1" smtClean="0"/>
            <a:t>office</a:t>
          </a:r>
          <a:endParaRPr lang="cs-CZ" dirty="0"/>
        </a:p>
      </dgm:t>
    </dgm:pt>
    <dgm:pt modelId="{8FFFAE2B-18CD-45C0-87B2-814B35F3DF1A}" type="parTrans" cxnId="{23C6E2F2-1CF1-410D-BF9B-B410A917B52A}">
      <dgm:prSet/>
      <dgm:spPr/>
      <dgm:t>
        <a:bodyPr/>
        <a:lstStyle/>
        <a:p>
          <a:endParaRPr lang="cs-CZ"/>
        </a:p>
      </dgm:t>
    </dgm:pt>
    <dgm:pt modelId="{72B6299B-4F2E-464D-A275-70C91C4FD078}" type="sibTrans" cxnId="{23C6E2F2-1CF1-410D-BF9B-B410A917B52A}">
      <dgm:prSet/>
      <dgm:spPr/>
      <dgm:t>
        <a:bodyPr/>
        <a:lstStyle/>
        <a:p>
          <a:endParaRPr lang="cs-CZ"/>
        </a:p>
      </dgm:t>
    </dgm:pt>
    <dgm:pt modelId="{B380BE73-DEA9-4C9A-B2B8-D4359AC19514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0" i="0" u="none" dirty="0" smtClean="0"/>
            <a:t>Příspěvek na kulturu</a:t>
          </a:r>
          <a:endParaRPr lang="cs-CZ" dirty="0"/>
        </a:p>
      </dgm:t>
    </dgm:pt>
    <dgm:pt modelId="{78C9442B-3035-48D9-B9FC-B2FEF736F15C}" type="parTrans" cxnId="{08496CB2-8470-4822-8160-33455A040656}">
      <dgm:prSet/>
      <dgm:spPr/>
      <dgm:t>
        <a:bodyPr/>
        <a:lstStyle/>
        <a:p>
          <a:endParaRPr lang="cs-CZ"/>
        </a:p>
      </dgm:t>
    </dgm:pt>
    <dgm:pt modelId="{95FF02ED-1808-4D33-8384-364DA64954A7}" type="sibTrans" cxnId="{08496CB2-8470-4822-8160-33455A040656}">
      <dgm:prSet/>
      <dgm:spPr/>
      <dgm:t>
        <a:bodyPr/>
        <a:lstStyle/>
        <a:p>
          <a:endParaRPr lang="cs-CZ"/>
        </a:p>
      </dgm:t>
    </dgm:pt>
    <dgm:pt modelId="{F5A3B2A5-316E-4D9B-82E3-D7B0A86009F7}">
      <dgm:prSet/>
      <dgm:spPr>
        <a:solidFill>
          <a:schemeClr val="bg1">
            <a:lumMod val="95000"/>
            <a:alpha val="90000"/>
          </a:schemeClr>
        </a:solidFill>
        <a:ln>
          <a:noFill/>
        </a:ln>
      </dgm:spPr>
      <dgm:t>
        <a:bodyPr/>
        <a:lstStyle/>
        <a:p>
          <a:r>
            <a:rPr lang="cs-CZ" b="0" i="0" u="none" dirty="0" smtClean="0"/>
            <a:t>Poukázky </a:t>
          </a:r>
          <a:r>
            <a:rPr lang="cs-CZ" b="0" i="0" u="none" dirty="0" err="1" smtClean="0"/>
            <a:t>Flexipass</a:t>
          </a:r>
          <a:endParaRPr lang="cs-CZ" dirty="0"/>
        </a:p>
      </dgm:t>
    </dgm:pt>
    <dgm:pt modelId="{F4AD762A-0739-4A09-AEA6-73C3C44919DD}" type="parTrans" cxnId="{EAF8D8E4-EAC3-439B-89D0-085D4D7AD86C}">
      <dgm:prSet/>
      <dgm:spPr/>
      <dgm:t>
        <a:bodyPr/>
        <a:lstStyle/>
        <a:p>
          <a:endParaRPr lang="cs-CZ"/>
        </a:p>
      </dgm:t>
    </dgm:pt>
    <dgm:pt modelId="{1E2A3D0E-0A65-4D77-AD82-1EA379C8178E}" type="sibTrans" cxnId="{EAF8D8E4-EAC3-439B-89D0-085D4D7AD86C}">
      <dgm:prSet/>
      <dgm:spPr/>
      <dgm:t>
        <a:bodyPr/>
        <a:lstStyle/>
        <a:p>
          <a:endParaRPr lang="cs-CZ"/>
        </a:p>
      </dgm:t>
    </dgm:pt>
    <dgm:pt modelId="{14136A84-1122-4E01-9B05-025BFC259273}" type="pres">
      <dgm:prSet presAssocID="{6C7F15A0-0B2D-4C8E-9481-A3E0722B30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FEDDD22-E231-4EBC-A2EE-DF6DA7D3E22B}" type="pres">
      <dgm:prSet presAssocID="{4FE58E65-C76D-465B-A04B-19AD09BAC294}" presName="composite" presStyleCnt="0"/>
      <dgm:spPr/>
    </dgm:pt>
    <dgm:pt modelId="{2ECC1053-9A9C-4121-B3DE-77FBCA43BFA5}" type="pres">
      <dgm:prSet presAssocID="{4FE58E65-C76D-465B-A04B-19AD09BAC29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701258B-ADF1-4564-9665-2CE1C5957F58}" type="pres">
      <dgm:prSet presAssocID="{4FE58E65-C76D-465B-A04B-19AD09BAC29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791E2CF-4F34-4A16-8725-68467DE053E2}" type="pres">
      <dgm:prSet presAssocID="{68A2C001-7E80-44A0-AE06-B3D996800A3B}" presName="space" presStyleCnt="0"/>
      <dgm:spPr/>
    </dgm:pt>
    <dgm:pt modelId="{81B7A2F2-DD9D-42F9-A679-67C1A4D5D681}" type="pres">
      <dgm:prSet presAssocID="{06A06AD1-21DD-47A8-8D04-5DB0F3C2B08A}" presName="composite" presStyleCnt="0"/>
      <dgm:spPr/>
    </dgm:pt>
    <dgm:pt modelId="{FC2BA501-EC12-46D7-8F48-1E5BD6C9A202}" type="pres">
      <dgm:prSet presAssocID="{06A06AD1-21DD-47A8-8D04-5DB0F3C2B08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2038FB7-69D3-469B-8F44-A47AA2C2C444}" type="pres">
      <dgm:prSet presAssocID="{06A06AD1-21DD-47A8-8D04-5DB0F3C2B08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7AA351E-FF5A-482B-A174-CDC57643FD05}" type="pres">
      <dgm:prSet presAssocID="{A4CE50A5-CE64-48E6-982E-7210BD789768}" presName="space" presStyleCnt="0"/>
      <dgm:spPr/>
    </dgm:pt>
    <dgm:pt modelId="{C2460027-177A-4AD4-913E-EA8CBA64DF8E}" type="pres">
      <dgm:prSet presAssocID="{4AFA2F7A-D4BE-4744-AC48-33AEC648B244}" presName="composite" presStyleCnt="0"/>
      <dgm:spPr/>
    </dgm:pt>
    <dgm:pt modelId="{AC00F5E3-45CF-4F53-A671-3B8222681CD3}" type="pres">
      <dgm:prSet presAssocID="{4AFA2F7A-D4BE-4744-AC48-33AEC648B24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AABC411-BF55-4939-841B-97C55B99E45E}" type="pres">
      <dgm:prSet presAssocID="{4AFA2F7A-D4BE-4744-AC48-33AEC648B24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A3902BC-7C88-4DE3-9365-1B17ACB41882}" srcId="{4FE58E65-C76D-465B-A04B-19AD09BAC294}" destId="{804F06C0-0FA9-4E0F-98A1-8089A107B5F4}" srcOrd="3" destOrd="0" parTransId="{47A1119D-1176-447A-958B-FEB72234E3A2}" sibTransId="{26C6DB3C-A438-4B64-B07A-53E841D98F7D}"/>
    <dgm:cxn modelId="{6A372532-A501-4971-845B-0CE6342E2621}" type="presOf" srcId="{F5A3B2A5-316E-4D9B-82E3-D7B0A86009F7}" destId="{1AABC411-BF55-4939-841B-97C55B99E45E}" srcOrd="0" destOrd="4" presId="urn:microsoft.com/office/officeart/2005/8/layout/hList1"/>
    <dgm:cxn modelId="{6ACD8559-9063-4A05-BA22-857EC030FD8C}" type="presOf" srcId="{6C7F15A0-0B2D-4C8E-9481-A3E0722B3001}" destId="{14136A84-1122-4E01-9B05-025BFC259273}" srcOrd="0" destOrd="0" presId="urn:microsoft.com/office/officeart/2005/8/layout/hList1"/>
    <dgm:cxn modelId="{D14DD3AC-3856-40CA-AD72-E0D3574B7240}" type="presOf" srcId="{79889657-A68E-4EBA-BE84-26AB82D73DF3}" destId="{32038FB7-69D3-469B-8F44-A47AA2C2C444}" srcOrd="0" destOrd="2" presId="urn:microsoft.com/office/officeart/2005/8/layout/hList1"/>
    <dgm:cxn modelId="{B2321899-2BA7-4F71-90EA-B9C900A780A3}" srcId="{06A06AD1-21DD-47A8-8D04-5DB0F3C2B08A}" destId="{1757D83C-BE6F-4E56-B556-CFAC992B9942}" srcOrd="3" destOrd="0" parTransId="{86C0627D-4E63-413E-B189-F32D88543FAC}" sibTransId="{FBCEB2D6-7FC1-4CC9-A011-B2A7854B063B}"/>
    <dgm:cxn modelId="{47968709-7DBF-4653-A48E-973E59966261}" type="presOf" srcId="{1CFF0159-4777-4041-BB4D-FFAA8A8EA8CF}" destId="{32038FB7-69D3-469B-8F44-A47AA2C2C444}" srcOrd="0" destOrd="1" presId="urn:microsoft.com/office/officeart/2005/8/layout/hList1"/>
    <dgm:cxn modelId="{23C6E2F2-1CF1-410D-BF9B-B410A917B52A}" srcId="{4AFA2F7A-D4BE-4744-AC48-33AEC648B244}" destId="{BC820E21-FB48-49A8-8B57-3A6CDB2DC4AD}" srcOrd="2" destOrd="0" parTransId="{8FFFAE2B-18CD-45C0-87B2-814B35F3DF1A}" sibTransId="{72B6299B-4F2E-464D-A275-70C91C4FD078}"/>
    <dgm:cxn modelId="{2EF7751A-B97A-4889-844C-7326B3ED6E98}" srcId="{4FE58E65-C76D-465B-A04B-19AD09BAC294}" destId="{42B958C2-E3F5-4A5B-A7A0-436416C75BF1}" srcOrd="2" destOrd="0" parTransId="{275916AE-A10C-444B-8B02-F7A99997FD04}" sibTransId="{8AB43613-39DF-40FD-A8E9-60D682C0F81D}"/>
    <dgm:cxn modelId="{B00616CD-BFB0-47FD-8A52-488077C9766F}" srcId="{4FE58E65-C76D-465B-A04B-19AD09BAC294}" destId="{86178448-CBEF-4648-9322-F5DDF102F42F}" srcOrd="0" destOrd="0" parTransId="{BA4CE6F6-9AE1-4F7C-B5D9-4A4EA62BA173}" sibTransId="{365CFE93-A3BE-464B-9593-2FE958A64C39}"/>
    <dgm:cxn modelId="{0C0F3198-9069-43C7-82E9-3480067EE9F6}" srcId="{4FE58E65-C76D-465B-A04B-19AD09BAC294}" destId="{1BBF53AE-EA4E-4739-965D-DE410F30BB90}" srcOrd="4" destOrd="0" parTransId="{AC366739-C73E-4A52-9CD3-BD105685390F}" sibTransId="{136BFEB7-9F42-4929-84BF-2BF63151B9F2}"/>
    <dgm:cxn modelId="{69E299EA-5169-4861-A307-88EF6747B925}" srcId="{4FE58E65-C76D-465B-A04B-19AD09BAC294}" destId="{A69581E0-59A0-487C-BE78-71FF0420C700}" srcOrd="1" destOrd="0" parTransId="{0A2B93B2-173C-44F6-9964-27BE8E5A46EC}" sibTransId="{E826ECAF-4783-4B63-939D-C56DE7044E2D}"/>
    <dgm:cxn modelId="{06FA091D-2938-41A7-8216-E32C3643FD2F}" type="presOf" srcId="{D204B52D-E2E3-4843-B71D-35DF52BDB9D0}" destId="{F701258B-ADF1-4564-9665-2CE1C5957F58}" srcOrd="0" destOrd="5" presId="urn:microsoft.com/office/officeart/2005/8/layout/hList1"/>
    <dgm:cxn modelId="{46A46FD5-A9D8-4D62-BCFC-44CA465942B1}" type="presOf" srcId="{B380BE73-DEA9-4C9A-B2B8-D4359AC19514}" destId="{1AABC411-BF55-4939-841B-97C55B99E45E}" srcOrd="0" destOrd="3" presId="urn:microsoft.com/office/officeart/2005/8/layout/hList1"/>
    <dgm:cxn modelId="{E4C188B9-D17D-4B60-B5BE-070246311817}" srcId="{06A06AD1-21DD-47A8-8D04-5DB0F3C2B08A}" destId="{D1BA5730-F51D-4929-A115-31A41698DBA6}" srcOrd="4" destOrd="0" parTransId="{4F5FC2B7-B06A-46A3-B63C-0FF8BDC30C90}" sibTransId="{06F5B0F4-A9E5-4C13-A3FB-BA91AA63BB83}"/>
    <dgm:cxn modelId="{3FF29022-0F6F-4C37-A5FE-7BE9B75969B2}" type="presOf" srcId="{BC820E21-FB48-49A8-8B57-3A6CDB2DC4AD}" destId="{1AABC411-BF55-4939-841B-97C55B99E45E}" srcOrd="0" destOrd="2" presId="urn:microsoft.com/office/officeart/2005/8/layout/hList1"/>
    <dgm:cxn modelId="{01E6A0D2-3890-46E6-85D1-C00E7CF31643}" type="presOf" srcId="{06A06AD1-21DD-47A8-8D04-5DB0F3C2B08A}" destId="{FC2BA501-EC12-46D7-8F48-1E5BD6C9A202}" srcOrd="0" destOrd="0" presId="urn:microsoft.com/office/officeart/2005/8/layout/hList1"/>
    <dgm:cxn modelId="{15F1762D-E8E0-4409-9DB3-94F2DAE7B81C}" type="presOf" srcId="{1BBF53AE-EA4E-4739-965D-DE410F30BB90}" destId="{F701258B-ADF1-4564-9665-2CE1C5957F58}" srcOrd="0" destOrd="4" presId="urn:microsoft.com/office/officeart/2005/8/layout/hList1"/>
    <dgm:cxn modelId="{80BF4972-1CF2-42A3-8491-6E60E117ED68}" type="presOf" srcId="{A69581E0-59A0-487C-BE78-71FF0420C700}" destId="{F701258B-ADF1-4564-9665-2CE1C5957F58}" srcOrd="0" destOrd="1" presId="urn:microsoft.com/office/officeart/2005/8/layout/hList1"/>
    <dgm:cxn modelId="{08496CB2-8470-4822-8160-33455A040656}" srcId="{4AFA2F7A-D4BE-4744-AC48-33AEC648B244}" destId="{B380BE73-DEA9-4C9A-B2B8-D4359AC19514}" srcOrd="3" destOrd="0" parTransId="{78C9442B-3035-48D9-B9FC-B2FEF736F15C}" sibTransId="{95FF02ED-1808-4D33-8384-364DA64954A7}"/>
    <dgm:cxn modelId="{5E7180B0-2454-4307-BC1A-09DA6CFB18A6}" srcId="{4AFA2F7A-D4BE-4744-AC48-33AEC648B244}" destId="{32E52D32-90B7-4650-9E70-01D1535F8FE6}" srcOrd="0" destOrd="0" parTransId="{FAEF8DAE-A24D-4778-94B4-461CA71AFA42}" sibTransId="{68A51F2B-D886-4219-9834-55B9C96BCE28}"/>
    <dgm:cxn modelId="{230B7E0F-F307-46A9-9AE1-238342AABC0F}" srcId="{4AFA2F7A-D4BE-4744-AC48-33AEC648B244}" destId="{A2D4B26E-AA01-49E4-AFFB-6D514C4F23C8}" srcOrd="1" destOrd="0" parTransId="{9C180884-E8A0-46AF-B70F-ACFCA71599E6}" sibTransId="{20236FAF-AC0E-4872-B1AC-9B6A6DAD074F}"/>
    <dgm:cxn modelId="{034BDA8C-A180-4EFF-85C5-FC375DFC6055}" srcId="{6C7F15A0-0B2D-4C8E-9481-A3E0722B3001}" destId="{4FE58E65-C76D-465B-A04B-19AD09BAC294}" srcOrd="0" destOrd="0" parTransId="{56F75041-30CF-469D-BD58-29C3A31CE079}" sibTransId="{68A2C001-7E80-44A0-AE06-B3D996800A3B}"/>
    <dgm:cxn modelId="{774F4821-7C54-4769-9E00-F90352682275}" srcId="{6C7F15A0-0B2D-4C8E-9481-A3E0722B3001}" destId="{4AFA2F7A-D4BE-4744-AC48-33AEC648B244}" srcOrd="2" destOrd="0" parTransId="{DC11A8FF-821B-4EAF-93C1-5142431A8E39}" sibTransId="{93349CBE-E540-40E4-A9AD-357CB3E4D523}"/>
    <dgm:cxn modelId="{F19AEC18-7083-4260-886E-0EC143EC9FAE}" type="presOf" srcId="{42B958C2-E3F5-4A5B-A7A0-436416C75BF1}" destId="{F701258B-ADF1-4564-9665-2CE1C5957F58}" srcOrd="0" destOrd="2" presId="urn:microsoft.com/office/officeart/2005/8/layout/hList1"/>
    <dgm:cxn modelId="{EAF8D8E4-EAC3-439B-89D0-085D4D7AD86C}" srcId="{4AFA2F7A-D4BE-4744-AC48-33AEC648B244}" destId="{F5A3B2A5-316E-4D9B-82E3-D7B0A86009F7}" srcOrd="4" destOrd="0" parTransId="{F4AD762A-0739-4A09-AEA6-73C3C44919DD}" sibTransId="{1E2A3D0E-0A65-4D77-AD82-1EA379C8178E}"/>
    <dgm:cxn modelId="{B6520AF7-A6DE-4B9D-AB53-B3F028A9F155}" type="presOf" srcId="{4FE58E65-C76D-465B-A04B-19AD09BAC294}" destId="{2ECC1053-9A9C-4121-B3DE-77FBCA43BFA5}" srcOrd="0" destOrd="0" presId="urn:microsoft.com/office/officeart/2005/8/layout/hList1"/>
    <dgm:cxn modelId="{C1599972-BC2B-4918-92BC-3E0245F62667}" type="presOf" srcId="{804F06C0-0FA9-4E0F-98A1-8089A107B5F4}" destId="{F701258B-ADF1-4564-9665-2CE1C5957F58}" srcOrd="0" destOrd="3" presId="urn:microsoft.com/office/officeart/2005/8/layout/hList1"/>
    <dgm:cxn modelId="{1D253447-CBAD-4EB7-92B6-2035F5854BBD}" type="presOf" srcId="{86178448-CBEF-4648-9322-F5DDF102F42F}" destId="{F701258B-ADF1-4564-9665-2CE1C5957F58}" srcOrd="0" destOrd="0" presId="urn:microsoft.com/office/officeart/2005/8/layout/hList1"/>
    <dgm:cxn modelId="{B393B3CE-6306-4953-836C-B87E691AE6FF}" srcId="{06A06AD1-21DD-47A8-8D04-5DB0F3C2B08A}" destId="{87C1EDF2-AB89-405C-89AD-A3E1382EE2C9}" srcOrd="0" destOrd="0" parTransId="{6DA243CA-21B1-4650-941E-5DC355917C0D}" sibTransId="{F1EF4E01-80F5-4965-8B94-E6418DE40F5D}"/>
    <dgm:cxn modelId="{0738E39C-C296-4D21-9573-CFA1951F82D7}" srcId="{4FE58E65-C76D-465B-A04B-19AD09BAC294}" destId="{D204B52D-E2E3-4843-B71D-35DF52BDB9D0}" srcOrd="5" destOrd="0" parTransId="{CB06DEF5-9C13-443F-848C-354AF40243B7}" sibTransId="{CCFD7618-AE09-49F8-B4A7-146157A650D9}"/>
    <dgm:cxn modelId="{0CE33AE7-8AB6-4296-AEF0-0D8265BF1688}" type="presOf" srcId="{87C1EDF2-AB89-405C-89AD-A3E1382EE2C9}" destId="{32038FB7-69D3-469B-8F44-A47AA2C2C444}" srcOrd="0" destOrd="0" presId="urn:microsoft.com/office/officeart/2005/8/layout/hList1"/>
    <dgm:cxn modelId="{138A44E9-8008-44CB-8C31-B674A8803AC2}" srcId="{06A06AD1-21DD-47A8-8D04-5DB0F3C2B08A}" destId="{79889657-A68E-4EBA-BE84-26AB82D73DF3}" srcOrd="2" destOrd="0" parTransId="{A007336C-4AAB-46F4-B65A-C8F99BD93CD4}" sibTransId="{518B7291-788F-4A8F-9331-62C88DBEB525}"/>
    <dgm:cxn modelId="{49EFF8CD-C28A-4D59-90AE-169B2CF6620A}" srcId="{06A06AD1-21DD-47A8-8D04-5DB0F3C2B08A}" destId="{1CFF0159-4777-4041-BB4D-FFAA8A8EA8CF}" srcOrd="1" destOrd="0" parTransId="{34D15073-76EC-42BB-A22A-A29F2623A54B}" sibTransId="{5C1A3922-3482-4E35-BD43-668EE67E46C7}"/>
    <dgm:cxn modelId="{4429DC5D-2292-4A4B-A81C-5F325E7B67A3}" type="presOf" srcId="{4AFA2F7A-D4BE-4744-AC48-33AEC648B244}" destId="{AC00F5E3-45CF-4F53-A671-3B8222681CD3}" srcOrd="0" destOrd="0" presId="urn:microsoft.com/office/officeart/2005/8/layout/hList1"/>
    <dgm:cxn modelId="{49E1956A-28D1-465C-8923-665ACAEAC8E1}" type="presOf" srcId="{A2D4B26E-AA01-49E4-AFFB-6D514C4F23C8}" destId="{1AABC411-BF55-4939-841B-97C55B99E45E}" srcOrd="0" destOrd="1" presId="urn:microsoft.com/office/officeart/2005/8/layout/hList1"/>
    <dgm:cxn modelId="{11879A4B-B3B3-41D3-A290-2D6A02AD4248}" srcId="{6C7F15A0-0B2D-4C8E-9481-A3E0722B3001}" destId="{06A06AD1-21DD-47A8-8D04-5DB0F3C2B08A}" srcOrd="1" destOrd="0" parTransId="{9F7EE202-8DB2-4748-B3DC-53097611ACBB}" sibTransId="{A4CE50A5-CE64-48E6-982E-7210BD789768}"/>
    <dgm:cxn modelId="{8E4C3AFF-8FB4-4A0A-A0FE-C573DB784F42}" type="presOf" srcId="{32E52D32-90B7-4650-9E70-01D1535F8FE6}" destId="{1AABC411-BF55-4939-841B-97C55B99E45E}" srcOrd="0" destOrd="0" presId="urn:microsoft.com/office/officeart/2005/8/layout/hList1"/>
    <dgm:cxn modelId="{1AA03774-6770-4965-B885-06FB0440ADA0}" type="presOf" srcId="{1757D83C-BE6F-4E56-B556-CFAC992B9942}" destId="{32038FB7-69D3-469B-8F44-A47AA2C2C444}" srcOrd="0" destOrd="3" presId="urn:microsoft.com/office/officeart/2005/8/layout/hList1"/>
    <dgm:cxn modelId="{88659ED0-F468-4449-BC88-59ED5109B9F3}" type="presOf" srcId="{D1BA5730-F51D-4929-A115-31A41698DBA6}" destId="{32038FB7-69D3-469B-8F44-A47AA2C2C444}" srcOrd="0" destOrd="4" presId="urn:microsoft.com/office/officeart/2005/8/layout/hList1"/>
    <dgm:cxn modelId="{9EE111E6-72CC-4732-A61D-537426BA9CC9}" type="presParOf" srcId="{14136A84-1122-4E01-9B05-025BFC259273}" destId="{1FEDDD22-E231-4EBC-A2EE-DF6DA7D3E22B}" srcOrd="0" destOrd="0" presId="urn:microsoft.com/office/officeart/2005/8/layout/hList1"/>
    <dgm:cxn modelId="{1319674B-3108-455B-BE6F-09D5FC046E5F}" type="presParOf" srcId="{1FEDDD22-E231-4EBC-A2EE-DF6DA7D3E22B}" destId="{2ECC1053-9A9C-4121-B3DE-77FBCA43BFA5}" srcOrd="0" destOrd="0" presId="urn:microsoft.com/office/officeart/2005/8/layout/hList1"/>
    <dgm:cxn modelId="{6040C528-985E-4658-BCD2-1000AD293667}" type="presParOf" srcId="{1FEDDD22-E231-4EBC-A2EE-DF6DA7D3E22B}" destId="{F701258B-ADF1-4564-9665-2CE1C5957F58}" srcOrd="1" destOrd="0" presId="urn:microsoft.com/office/officeart/2005/8/layout/hList1"/>
    <dgm:cxn modelId="{31CF132D-18AA-490A-9BBC-9B06DFA58BBC}" type="presParOf" srcId="{14136A84-1122-4E01-9B05-025BFC259273}" destId="{E791E2CF-4F34-4A16-8725-68467DE053E2}" srcOrd="1" destOrd="0" presId="urn:microsoft.com/office/officeart/2005/8/layout/hList1"/>
    <dgm:cxn modelId="{E7C8E6EA-EBE4-49D2-B249-04EEF5045EB4}" type="presParOf" srcId="{14136A84-1122-4E01-9B05-025BFC259273}" destId="{81B7A2F2-DD9D-42F9-A679-67C1A4D5D681}" srcOrd="2" destOrd="0" presId="urn:microsoft.com/office/officeart/2005/8/layout/hList1"/>
    <dgm:cxn modelId="{E3AD1A0E-C8B8-4577-A29B-7D5087C8ABBD}" type="presParOf" srcId="{81B7A2F2-DD9D-42F9-A679-67C1A4D5D681}" destId="{FC2BA501-EC12-46D7-8F48-1E5BD6C9A202}" srcOrd="0" destOrd="0" presId="urn:microsoft.com/office/officeart/2005/8/layout/hList1"/>
    <dgm:cxn modelId="{1673E4A2-960E-4351-91CC-878571095906}" type="presParOf" srcId="{81B7A2F2-DD9D-42F9-A679-67C1A4D5D681}" destId="{32038FB7-69D3-469B-8F44-A47AA2C2C444}" srcOrd="1" destOrd="0" presId="urn:microsoft.com/office/officeart/2005/8/layout/hList1"/>
    <dgm:cxn modelId="{3D466CE3-B040-406F-9296-3DD618776521}" type="presParOf" srcId="{14136A84-1122-4E01-9B05-025BFC259273}" destId="{A7AA351E-FF5A-482B-A174-CDC57643FD05}" srcOrd="3" destOrd="0" presId="urn:microsoft.com/office/officeart/2005/8/layout/hList1"/>
    <dgm:cxn modelId="{F00A4BE3-75F5-44CE-9866-FD82F8F2C4DD}" type="presParOf" srcId="{14136A84-1122-4E01-9B05-025BFC259273}" destId="{C2460027-177A-4AD4-913E-EA8CBA64DF8E}" srcOrd="4" destOrd="0" presId="urn:microsoft.com/office/officeart/2005/8/layout/hList1"/>
    <dgm:cxn modelId="{23C0DFA0-EAD7-449C-BAE6-70BCC7420844}" type="presParOf" srcId="{C2460027-177A-4AD4-913E-EA8CBA64DF8E}" destId="{AC00F5E3-45CF-4F53-A671-3B8222681CD3}" srcOrd="0" destOrd="0" presId="urn:microsoft.com/office/officeart/2005/8/layout/hList1"/>
    <dgm:cxn modelId="{E68E1808-4CAB-4E81-9F00-4EA7C0686342}" type="presParOf" srcId="{C2460027-177A-4AD4-913E-EA8CBA64DF8E}" destId="{1AABC411-BF55-4939-841B-97C55B99E45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C55A70-7B9B-4E64-84FD-9A0F694E2B6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6282E5A-FE37-4636-8B2C-0654BCB51D71}">
      <dgm:prSet phldrT="[Text]" custT="1"/>
      <dgm:spPr/>
      <dgm:t>
        <a:bodyPr/>
        <a:lstStyle/>
        <a:p>
          <a:pPr algn="l"/>
          <a:r>
            <a:rPr lang="cs-CZ" sz="2000" dirty="0" smtClean="0"/>
            <a:t>IT</a:t>
          </a:r>
          <a:endParaRPr lang="cs-CZ" sz="2000" dirty="0"/>
        </a:p>
      </dgm:t>
    </dgm:pt>
    <dgm:pt modelId="{C2FBDD19-1170-4CD1-B2BB-AB5BACD6164D}" type="parTrans" cxnId="{890B88BD-923D-43C5-B088-BFFA0C6C05CA}">
      <dgm:prSet/>
      <dgm:spPr/>
      <dgm:t>
        <a:bodyPr/>
        <a:lstStyle/>
        <a:p>
          <a:endParaRPr lang="cs-CZ"/>
        </a:p>
      </dgm:t>
    </dgm:pt>
    <dgm:pt modelId="{D96C26AF-ADBB-4215-A0C3-3FBA7C87B806}" type="sibTrans" cxnId="{890B88BD-923D-43C5-B088-BFFA0C6C05CA}">
      <dgm:prSet/>
      <dgm:spPr/>
      <dgm:t>
        <a:bodyPr/>
        <a:lstStyle/>
        <a:p>
          <a:endParaRPr lang="cs-CZ"/>
        </a:p>
      </dgm:t>
    </dgm:pt>
    <dgm:pt modelId="{F0EDB1F1-E416-495E-92D8-A3C08FD67708}">
      <dgm:prSet phldrT="[Text]"/>
      <dgm:spPr/>
      <dgm:t>
        <a:bodyPr/>
        <a:lstStyle/>
        <a:p>
          <a:pPr rtl="0"/>
          <a:r>
            <a:rPr lang="cs-CZ" b="0" i="0" u="none" baseline="0" dirty="0" smtClean="0"/>
            <a:t>Zastaralý / pomalý počítač / notebook</a:t>
          </a:r>
          <a:endParaRPr lang="cs-CZ" dirty="0"/>
        </a:p>
      </dgm:t>
    </dgm:pt>
    <dgm:pt modelId="{89FA3E2A-D4F6-424D-9ED3-5D43C99FAEF2}" type="parTrans" cxnId="{0FD106F1-C970-43BB-B852-ABB01339BAA7}">
      <dgm:prSet/>
      <dgm:spPr/>
      <dgm:t>
        <a:bodyPr/>
        <a:lstStyle/>
        <a:p>
          <a:endParaRPr lang="cs-CZ"/>
        </a:p>
      </dgm:t>
    </dgm:pt>
    <dgm:pt modelId="{33A73F4D-5B3E-422A-81E3-978ABE5C438B}" type="sibTrans" cxnId="{0FD106F1-C970-43BB-B852-ABB01339BAA7}">
      <dgm:prSet/>
      <dgm:spPr/>
      <dgm:t>
        <a:bodyPr/>
        <a:lstStyle/>
        <a:p>
          <a:endParaRPr lang="cs-CZ"/>
        </a:p>
      </dgm:t>
    </dgm:pt>
    <dgm:pt modelId="{147B0A92-226B-4F18-981D-3578637155E4}">
      <dgm:prSet phldrT="[Text]" custT="1"/>
      <dgm:spPr/>
      <dgm:t>
        <a:bodyPr/>
        <a:lstStyle/>
        <a:p>
          <a:pPr algn="l"/>
          <a:r>
            <a:rPr lang="cs-CZ" sz="2000" dirty="0" smtClean="0"/>
            <a:t>Pomůcky</a:t>
          </a:r>
          <a:endParaRPr lang="cs-CZ" sz="2000" dirty="0"/>
        </a:p>
      </dgm:t>
    </dgm:pt>
    <dgm:pt modelId="{0008723C-9EB2-40D9-8B53-C351F5DE5250}" type="parTrans" cxnId="{83B3872B-5CC6-46AB-80F2-E59A5B088817}">
      <dgm:prSet/>
      <dgm:spPr/>
      <dgm:t>
        <a:bodyPr/>
        <a:lstStyle/>
        <a:p>
          <a:endParaRPr lang="cs-CZ"/>
        </a:p>
      </dgm:t>
    </dgm:pt>
    <dgm:pt modelId="{CF25490B-7454-4D6E-A312-C5EE26704692}" type="sibTrans" cxnId="{83B3872B-5CC6-46AB-80F2-E59A5B088817}">
      <dgm:prSet/>
      <dgm:spPr/>
      <dgm:t>
        <a:bodyPr/>
        <a:lstStyle/>
        <a:p>
          <a:endParaRPr lang="cs-CZ"/>
        </a:p>
      </dgm:t>
    </dgm:pt>
    <dgm:pt modelId="{9785A498-9C90-4C53-8ED9-BA8898851E34}">
      <dgm:prSet phldrT="[Text]"/>
      <dgm:spPr/>
      <dgm:t>
        <a:bodyPr/>
        <a:lstStyle/>
        <a:p>
          <a:pPr rtl="0"/>
          <a:r>
            <a:rPr lang="cs-CZ" b="0" i="0" u="none" baseline="0" dirty="0" smtClean="0"/>
            <a:t>Dlouhá lhůta dodání</a:t>
          </a:r>
          <a:endParaRPr lang="cs-CZ" dirty="0"/>
        </a:p>
      </dgm:t>
    </dgm:pt>
    <dgm:pt modelId="{B6A76BE8-28CC-4419-8EAE-320403BE657F}" type="parTrans" cxnId="{7EBBBBCA-A33F-4E93-8148-734718869175}">
      <dgm:prSet/>
      <dgm:spPr/>
      <dgm:t>
        <a:bodyPr/>
        <a:lstStyle/>
        <a:p>
          <a:endParaRPr lang="cs-CZ"/>
        </a:p>
      </dgm:t>
    </dgm:pt>
    <dgm:pt modelId="{7BCF7A2A-FBDD-402F-8C89-F3D6CB2634E1}" type="sibTrans" cxnId="{7EBBBBCA-A33F-4E93-8148-734718869175}">
      <dgm:prSet/>
      <dgm:spPr/>
      <dgm:t>
        <a:bodyPr/>
        <a:lstStyle/>
        <a:p>
          <a:endParaRPr lang="cs-CZ"/>
        </a:p>
      </dgm:t>
    </dgm:pt>
    <dgm:pt modelId="{B839580F-9588-4043-86DE-32753513578C}">
      <dgm:prSet phldrT="[Text]" custT="1"/>
      <dgm:spPr/>
      <dgm:t>
        <a:bodyPr/>
        <a:lstStyle/>
        <a:p>
          <a:pPr algn="l"/>
          <a:r>
            <a:rPr lang="cs-CZ" sz="2000" dirty="0" smtClean="0"/>
            <a:t>Pracovní prostředí</a:t>
          </a:r>
          <a:endParaRPr lang="cs-CZ" sz="2000" dirty="0"/>
        </a:p>
      </dgm:t>
    </dgm:pt>
    <dgm:pt modelId="{F5596E66-DBFF-4001-8103-15ACCD41B5E7}" type="parTrans" cxnId="{7AD1510B-2FC1-4920-8325-1F307EB6F045}">
      <dgm:prSet/>
      <dgm:spPr/>
      <dgm:t>
        <a:bodyPr/>
        <a:lstStyle/>
        <a:p>
          <a:endParaRPr lang="cs-CZ"/>
        </a:p>
      </dgm:t>
    </dgm:pt>
    <dgm:pt modelId="{3A9015F9-A6DB-47B8-A1B0-5C4FDD2E52AE}" type="sibTrans" cxnId="{7AD1510B-2FC1-4920-8325-1F307EB6F045}">
      <dgm:prSet/>
      <dgm:spPr/>
      <dgm:t>
        <a:bodyPr/>
        <a:lstStyle/>
        <a:p>
          <a:endParaRPr lang="cs-CZ"/>
        </a:p>
      </dgm:t>
    </dgm:pt>
    <dgm:pt modelId="{7B3B3449-5B03-4BDF-942B-E19CEA59BF88}">
      <dgm:prSet phldrT="[Text]"/>
      <dgm:spPr/>
      <dgm:t>
        <a:bodyPr/>
        <a:lstStyle/>
        <a:p>
          <a:pPr rtl="0"/>
          <a:r>
            <a:rPr lang="cs-CZ" b="0" i="0" u="none" baseline="0" dirty="0" smtClean="0"/>
            <a:t>Koberce jsou staré a špinavé, měly by se vyměnit</a:t>
          </a:r>
          <a:endParaRPr lang="cs-CZ" dirty="0"/>
        </a:p>
      </dgm:t>
    </dgm:pt>
    <dgm:pt modelId="{7F1EB18A-9F40-4ED9-BC29-C86D25EF01F9}" type="parTrans" cxnId="{8EF4AEC1-40C0-4541-9CB5-362504D17BB1}">
      <dgm:prSet/>
      <dgm:spPr/>
      <dgm:t>
        <a:bodyPr/>
        <a:lstStyle/>
        <a:p>
          <a:endParaRPr lang="cs-CZ"/>
        </a:p>
      </dgm:t>
    </dgm:pt>
    <dgm:pt modelId="{DFA82D12-1BF1-404F-A453-1F2AD864C6D4}" type="sibTrans" cxnId="{8EF4AEC1-40C0-4541-9CB5-362504D17BB1}">
      <dgm:prSet/>
      <dgm:spPr/>
      <dgm:t>
        <a:bodyPr/>
        <a:lstStyle/>
        <a:p>
          <a:endParaRPr lang="cs-CZ"/>
        </a:p>
      </dgm:t>
    </dgm:pt>
    <dgm:pt modelId="{AB4E43B3-7145-453C-9E82-CFC566ED6105}">
      <dgm:prSet/>
      <dgm:spPr/>
      <dgm:t>
        <a:bodyPr/>
        <a:lstStyle/>
        <a:p>
          <a:pPr rtl="0"/>
          <a:r>
            <a:rPr lang="cs-CZ" b="0" i="0" u="none" baseline="0" dirty="0" smtClean="0"/>
            <a:t>Stará pevná linka (bez </a:t>
          </a:r>
          <a:r>
            <a:rPr lang="cs-CZ" b="0" i="0" u="none" baseline="0" dirty="0" err="1" smtClean="0"/>
            <a:t>displaye</a:t>
          </a:r>
          <a:r>
            <a:rPr lang="cs-CZ" b="0" i="0" u="none" baseline="0" dirty="0" smtClean="0"/>
            <a:t> / možnosti zjistit, kdo volal)</a:t>
          </a:r>
          <a:endParaRPr lang="cs-CZ" b="0" i="0" u="none" dirty="0"/>
        </a:p>
      </dgm:t>
    </dgm:pt>
    <dgm:pt modelId="{AB8444AC-4B5C-44E3-86E0-E2B6A3D7EF8E}" type="parTrans" cxnId="{A87659C5-B990-41E5-88C5-CE778986F4C7}">
      <dgm:prSet/>
      <dgm:spPr/>
      <dgm:t>
        <a:bodyPr/>
        <a:lstStyle/>
        <a:p>
          <a:endParaRPr lang="cs-CZ"/>
        </a:p>
      </dgm:t>
    </dgm:pt>
    <dgm:pt modelId="{1ED785A5-E8FD-4D82-89E4-A823EA06D1CA}" type="sibTrans" cxnId="{A87659C5-B990-41E5-88C5-CE778986F4C7}">
      <dgm:prSet/>
      <dgm:spPr/>
      <dgm:t>
        <a:bodyPr/>
        <a:lstStyle/>
        <a:p>
          <a:endParaRPr lang="cs-CZ"/>
        </a:p>
      </dgm:t>
    </dgm:pt>
    <dgm:pt modelId="{21EFB3B2-0A8F-456F-9301-D4622D3CA7EA}">
      <dgm:prSet/>
      <dgm:spPr/>
      <dgm:t>
        <a:bodyPr/>
        <a:lstStyle/>
        <a:p>
          <a:pPr rtl="0"/>
          <a:r>
            <a:rPr lang="cs-CZ" b="0" i="0" u="none" baseline="0" dirty="0" smtClean="0"/>
            <a:t>Starý mobilní telefon</a:t>
          </a:r>
          <a:endParaRPr lang="cs-CZ" b="0" i="0" u="none" dirty="0"/>
        </a:p>
      </dgm:t>
    </dgm:pt>
    <dgm:pt modelId="{319C3F9D-2180-42E6-9531-76EC44EE540F}" type="parTrans" cxnId="{47DF0F60-7778-4164-B294-D577FE30D4D2}">
      <dgm:prSet/>
      <dgm:spPr/>
      <dgm:t>
        <a:bodyPr/>
        <a:lstStyle/>
        <a:p>
          <a:endParaRPr lang="cs-CZ"/>
        </a:p>
      </dgm:t>
    </dgm:pt>
    <dgm:pt modelId="{9B40EA84-3A9B-46E3-8192-87E8D9AADE44}" type="sibTrans" cxnId="{47DF0F60-7778-4164-B294-D577FE30D4D2}">
      <dgm:prSet/>
      <dgm:spPr/>
      <dgm:t>
        <a:bodyPr/>
        <a:lstStyle/>
        <a:p>
          <a:endParaRPr lang="cs-CZ"/>
        </a:p>
      </dgm:t>
    </dgm:pt>
    <dgm:pt modelId="{77952DF9-7A87-41D6-9AF8-C1EDB3AFBDB9}">
      <dgm:prSet/>
      <dgm:spPr/>
      <dgm:t>
        <a:bodyPr/>
        <a:lstStyle/>
        <a:p>
          <a:pPr rtl="0"/>
          <a:r>
            <a:rPr lang="cs-CZ" b="0" i="0" u="none" baseline="0" dirty="0" smtClean="0"/>
            <a:t>Nefunkční / pomalu fungující technická / uživatelská podpora na MMR</a:t>
          </a:r>
          <a:endParaRPr lang="cs-CZ" b="0" i="0" u="none" dirty="0"/>
        </a:p>
      </dgm:t>
    </dgm:pt>
    <dgm:pt modelId="{795FBF62-DCDC-45CD-8443-6FE6B2CE35D8}" type="parTrans" cxnId="{DA7FAD60-8D9A-4DDB-ADDE-0C5CE028AD1E}">
      <dgm:prSet/>
      <dgm:spPr/>
      <dgm:t>
        <a:bodyPr/>
        <a:lstStyle/>
        <a:p>
          <a:endParaRPr lang="cs-CZ"/>
        </a:p>
      </dgm:t>
    </dgm:pt>
    <dgm:pt modelId="{6C8C9AAE-2953-4D55-98E7-195E21A48B21}" type="sibTrans" cxnId="{DA7FAD60-8D9A-4DDB-ADDE-0C5CE028AD1E}">
      <dgm:prSet/>
      <dgm:spPr/>
      <dgm:t>
        <a:bodyPr/>
        <a:lstStyle/>
        <a:p>
          <a:endParaRPr lang="cs-CZ"/>
        </a:p>
      </dgm:t>
    </dgm:pt>
    <dgm:pt modelId="{37AE510F-4425-46F3-B0FE-E61F92202D3D}">
      <dgm:prSet/>
      <dgm:spPr/>
      <dgm:t>
        <a:bodyPr/>
        <a:lstStyle/>
        <a:p>
          <a:r>
            <a:rPr lang="cs-CZ" b="0" i="0" u="none" baseline="0" dirty="0" smtClean="0"/>
            <a:t>Možnost mít počítač i notebook</a:t>
          </a:r>
          <a:endParaRPr lang="cs-CZ" dirty="0"/>
        </a:p>
      </dgm:t>
    </dgm:pt>
    <dgm:pt modelId="{C1B92EC3-B29F-415E-84AD-5E5AA85FB6F8}" type="parTrans" cxnId="{C7BDD1B4-A2D3-4E21-BFB5-AD92857ECF9B}">
      <dgm:prSet/>
      <dgm:spPr/>
      <dgm:t>
        <a:bodyPr/>
        <a:lstStyle/>
        <a:p>
          <a:endParaRPr lang="cs-CZ"/>
        </a:p>
      </dgm:t>
    </dgm:pt>
    <dgm:pt modelId="{DC268E21-8E38-40F4-8B7B-0534311F03CE}" type="sibTrans" cxnId="{C7BDD1B4-A2D3-4E21-BFB5-AD92857ECF9B}">
      <dgm:prSet/>
      <dgm:spPr/>
      <dgm:t>
        <a:bodyPr/>
        <a:lstStyle/>
        <a:p>
          <a:endParaRPr lang="cs-CZ"/>
        </a:p>
      </dgm:t>
    </dgm:pt>
    <dgm:pt modelId="{29C8ACD9-F9B1-489B-9C3B-DEFCEE402526}">
      <dgm:prSet/>
      <dgm:spPr/>
      <dgm:t>
        <a:bodyPr/>
        <a:lstStyle/>
        <a:p>
          <a:r>
            <a:rPr lang="cs-CZ" b="0" i="0" u="none" baseline="0" dirty="0" smtClean="0"/>
            <a:t>Lze objednat pouze základní typy pomůcek (obyčejné propisky …)</a:t>
          </a:r>
          <a:endParaRPr lang="cs-CZ" dirty="0"/>
        </a:p>
      </dgm:t>
    </dgm:pt>
    <dgm:pt modelId="{DB58266E-B18E-41F2-ABD7-E3EE33ADE790}" type="parTrans" cxnId="{08AEF21A-B20C-4D2E-8DBD-CA794CB0676B}">
      <dgm:prSet/>
      <dgm:spPr/>
      <dgm:t>
        <a:bodyPr/>
        <a:lstStyle/>
        <a:p>
          <a:endParaRPr lang="cs-CZ"/>
        </a:p>
      </dgm:t>
    </dgm:pt>
    <dgm:pt modelId="{C8E0C82A-0236-4FE8-95FB-44FF4282EA5B}" type="sibTrans" cxnId="{08AEF21A-B20C-4D2E-8DBD-CA794CB0676B}">
      <dgm:prSet/>
      <dgm:spPr/>
      <dgm:t>
        <a:bodyPr/>
        <a:lstStyle/>
        <a:p>
          <a:endParaRPr lang="cs-CZ"/>
        </a:p>
      </dgm:t>
    </dgm:pt>
    <dgm:pt modelId="{189BDB67-1EC8-471B-8971-4AD7BE516AAB}">
      <dgm:prSet/>
      <dgm:spPr/>
      <dgm:t>
        <a:bodyPr/>
        <a:lstStyle/>
        <a:p>
          <a:r>
            <a:rPr lang="cs-CZ" b="0" i="0" u="none" baseline="0" dirty="0" smtClean="0"/>
            <a:t>Nízká kvalita pomůcek</a:t>
          </a:r>
          <a:endParaRPr lang="cs-CZ" dirty="0"/>
        </a:p>
      </dgm:t>
    </dgm:pt>
    <dgm:pt modelId="{269F3B84-B1E1-4327-ABDA-B523F8046785}" type="parTrans" cxnId="{73E95E10-DF68-44CB-97EE-89F921E2C559}">
      <dgm:prSet/>
      <dgm:spPr/>
      <dgm:t>
        <a:bodyPr/>
        <a:lstStyle/>
        <a:p>
          <a:endParaRPr lang="cs-CZ"/>
        </a:p>
      </dgm:t>
    </dgm:pt>
    <dgm:pt modelId="{5077B999-15B8-461A-B709-003D6A5BF373}" type="sibTrans" cxnId="{73E95E10-DF68-44CB-97EE-89F921E2C559}">
      <dgm:prSet/>
      <dgm:spPr/>
      <dgm:t>
        <a:bodyPr/>
        <a:lstStyle/>
        <a:p>
          <a:endParaRPr lang="cs-CZ"/>
        </a:p>
      </dgm:t>
    </dgm:pt>
    <dgm:pt modelId="{9296FB1C-394E-4C1B-BFF9-FFB01C6166A2}">
      <dgm:prSet/>
      <dgm:spPr/>
      <dgm:t>
        <a:bodyPr/>
        <a:lstStyle/>
        <a:p>
          <a:r>
            <a:rPr lang="cs-CZ" b="0" i="0" u="none" baseline="0" dirty="0" smtClean="0"/>
            <a:t>Mělo by dojít ke změně dodavatele</a:t>
          </a:r>
          <a:endParaRPr lang="cs-CZ" dirty="0"/>
        </a:p>
      </dgm:t>
    </dgm:pt>
    <dgm:pt modelId="{9A0B8DF7-6949-4C75-ACCC-E7117B4F72F6}" type="parTrans" cxnId="{1D67EB3D-5D01-4F85-874D-354BAB8E8567}">
      <dgm:prSet/>
      <dgm:spPr/>
      <dgm:t>
        <a:bodyPr/>
        <a:lstStyle/>
        <a:p>
          <a:endParaRPr lang="cs-CZ"/>
        </a:p>
      </dgm:t>
    </dgm:pt>
    <dgm:pt modelId="{2CEB14B3-2AC4-4EAE-A75F-D01014CAC59E}" type="sibTrans" cxnId="{1D67EB3D-5D01-4F85-874D-354BAB8E8567}">
      <dgm:prSet/>
      <dgm:spPr/>
      <dgm:t>
        <a:bodyPr/>
        <a:lstStyle/>
        <a:p>
          <a:endParaRPr lang="cs-CZ"/>
        </a:p>
      </dgm:t>
    </dgm:pt>
    <dgm:pt modelId="{8E58F609-71AD-4313-ACE4-9827FD34F99A}">
      <dgm:prSet/>
      <dgm:spPr/>
      <dgm:t>
        <a:bodyPr/>
        <a:lstStyle/>
        <a:p>
          <a:pPr rtl="0"/>
          <a:r>
            <a:rPr lang="cs-CZ" b="0" i="0" u="none" baseline="0" dirty="0" smtClean="0"/>
            <a:t>Mnohdy dorazí nekompletní objednávka</a:t>
          </a:r>
          <a:endParaRPr lang="cs-CZ" b="0" i="0" u="none" dirty="0"/>
        </a:p>
      </dgm:t>
    </dgm:pt>
    <dgm:pt modelId="{E0D05997-0CD0-4084-BC76-98E026DEF80B}" type="parTrans" cxnId="{65A8AF78-FA06-4719-A5CD-86E640C0B13E}">
      <dgm:prSet/>
      <dgm:spPr/>
      <dgm:t>
        <a:bodyPr/>
        <a:lstStyle/>
        <a:p>
          <a:endParaRPr lang="cs-CZ"/>
        </a:p>
      </dgm:t>
    </dgm:pt>
    <dgm:pt modelId="{6A65FA89-556E-43AB-9337-096621226C46}" type="sibTrans" cxnId="{65A8AF78-FA06-4719-A5CD-86E640C0B13E}">
      <dgm:prSet/>
      <dgm:spPr/>
      <dgm:t>
        <a:bodyPr/>
        <a:lstStyle/>
        <a:p>
          <a:endParaRPr lang="cs-CZ"/>
        </a:p>
      </dgm:t>
    </dgm:pt>
    <dgm:pt modelId="{6BB71698-3D7C-4B61-B8AD-219F61447BBD}">
      <dgm:prSet/>
      <dgm:spPr/>
      <dgm:t>
        <a:bodyPr/>
        <a:lstStyle/>
        <a:p>
          <a:r>
            <a:rPr lang="cs-CZ" b="0" i="0" u="none" baseline="0" dirty="0" smtClean="0"/>
            <a:t>Měly by existovat zásoby pomůcek a být k dispozici</a:t>
          </a:r>
          <a:endParaRPr lang="cs-CZ" dirty="0"/>
        </a:p>
      </dgm:t>
    </dgm:pt>
    <dgm:pt modelId="{7800C08A-704D-4D73-97B6-BB4D4CF2649F}" type="parTrans" cxnId="{FA76E18B-2661-45B1-B902-CF3BEA1426D2}">
      <dgm:prSet/>
      <dgm:spPr/>
      <dgm:t>
        <a:bodyPr/>
        <a:lstStyle/>
        <a:p>
          <a:endParaRPr lang="cs-CZ"/>
        </a:p>
      </dgm:t>
    </dgm:pt>
    <dgm:pt modelId="{7F805C84-4622-4932-B8C5-4B2C050BD16B}" type="sibTrans" cxnId="{FA76E18B-2661-45B1-B902-CF3BEA1426D2}">
      <dgm:prSet/>
      <dgm:spPr/>
      <dgm:t>
        <a:bodyPr/>
        <a:lstStyle/>
        <a:p>
          <a:endParaRPr lang="cs-CZ"/>
        </a:p>
      </dgm:t>
    </dgm:pt>
    <dgm:pt modelId="{DB6354DD-4ECC-4CAD-A31F-13BC0CA88721}">
      <dgm:prSet/>
      <dgm:spPr/>
      <dgm:t>
        <a:bodyPr/>
        <a:lstStyle/>
        <a:p>
          <a:r>
            <a:rPr lang="cs-CZ" b="0" i="0" u="none" baseline="0" dirty="0" smtClean="0"/>
            <a:t>Měl by být k dispozici služební mobilní telefon</a:t>
          </a:r>
          <a:endParaRPr lang="cs-CZ" dirty="0"/>
        </a:p>
      </dgm:t>
    </dgm:pt>
    <dgm:pt modelId="{FCF6D5FC-C82F-420A-B4B0-6E3FE8484E8A}" type="parTrans" cxnId="{5E92C2C4-A2B1-4C25-84F0-6FA23F3B0167}">
      <dgm:prSet/>
      <dgm:spPr/>
      <dgm:t>
        <a:bodyPr/>
        <a:lstStyle/>
        <a:p>
          <a:endParaRPr lang="cs-CZ"/>
        </a:p>
      </dgm:t>
    </dgm:pt>
    <dgm:pt modelId="{A802DA2E-558D-4C8F-933F-FE7055C01158}" type="sibTrans" cxnId="{5E92C2C4-A2B1-4C25-84F0-6FA23F3B0167}">
      <dgm:prSet/>
      <dgm:spPr/>
      <dgm:t>
        <a:bodyPr/>
        <a:lstStyle/>
        <a:p>
          <a:endParaRPr lang="cs-CZ"/>
        </a:p>
      </dgm:t>
    </dgm:pt>
    <dgm:pt modelId="{BA6A874B-6229-41B3-9C55-0C8C2FA27493}">
      <dgm:prSet/>
      <dgm:spPr/>
      <dgm:t>
        <a:bodyPr/>
        <a:lstStyle/>
        <a:p>
          <a:r>
            <a:rPr lang="cs-CZ" b="0" i="0" u="none" baseline="0" dirty="0" smtClean="0"/>
            <a:t>Zlepšit vybavení kanceláře (nábytek, stoly, židle atp.)</a:t>
          </a:r>
          <a:endParaRPr lang="cs-CZ" dirty="0"/>
        </a:p>
      </dgm:t>
    </dgm:pt>
    <dgm:pt modelId="{E2C57E18-2DD7-491F-83DB-98D6F382DFDF}" type="parTrans" cxnId="{C3F38D8D-0FE0-4E34-B19F-D07EFDF7A480}">
      <dgm:prSet/>
      <dgm:spPr/>
      <dgm:t>
        <a:bodyPr/>
        <a:lstStyle/>
        <a:p>
          <a:endParaRPr lang="cs-CZ"/>
        </a:p>
      </dgm:t>
    </dgm:pt>
    <dgm:pt modelId="{B741A48D-2EDD-40F7-9891-0BD3D87D200B}" type="sibTrans" cxnId="{C3F38D8D-0FE0-4E34-B19F-D07EFDF7A480}">
      <dgm:prSet/>
      <dgm:spPr/>
      <dgm:t>
        <a:bodyPr/>
        <a:lstStyle/>
        <a:p>
          <a:endParaRPr lang="cs-CZ"/>
        </a:p>
      </dgm:t>
    </dgm:pt>
    <dgm:pt modelId="{25DE83A0-7605-40A9-B2A2-7C5CAB60F0A1}">
      <dgm:prSet/>
      <dgm:spPr/>
      <dgm:t>
        <a:bodyPr/>
        <a:lstStyle/>
        <a:p>
          <a:r>
            <a:rPr lang="cs-CZ" b="0" i="0" u="none" baseline="0" dirty="0" smtClean="0"/>
            <a:t>Rekonstrukce interiéru (minimálně vymalování)</a:t>
          </a:r>
          <a:endParaRPr lang="cs-CZ" dirty="0"/>
        </a:p>
      </dgm:t>
    </dgm:pt>
    <dgm:pt modelId="{59108E9D-7416-473C-A055-093ABFA4B2F5}" type="parTrans" cxnId="{5660A4B8-DECF-480C-8CC6-67243BBD5CCB}">
      <dgm:prSet/>
      <dgm:spPr/>
      <dgm:t>
        <a:bodyPr/>
        <a:lstStyle/>
        <a:p>
          <a:endParaRPr lang="cs-CZ"/>
        </a:p>
      </dgm:t>
    </dgm:pt>
    <dgm:pt modelId="{B1DDF8B7-DBB5-44E5-93B5-0F63E77D246E}" type="sibTrans" cxnId="{5660A4B8-DECF-480C-8CC6-67243BBD5CCB}">
      <dgm:prSet/>
      <dgm:spPr/>
      <dgm:t>
        <a:bodyPr/>
        <a:lstStyle/>
        <a:p>
          <a:endParaRPr lang="cs-CZ"/>
        </a:p>
      </dgm:t>
    </dgm:pt>
    <dgm:pt modelId="{92B07DE5-1F9E-464E-B4B9-C999A4C626FD}">
      <dgm:prSet/>
      <dgm:spPr/>
      <dgm:t>
        <a:bodyPr/>
        <a:lstStyle/>
        <a:p>
          <a:r>
            <a:rPr lang="cs-CZ" b="0" i="0" u="none" baseline="0" dirty="0" smtClean="0"/>
            <a:t>Malý prostor / potřeba další kanceláře</a:t>
          </a:r>
          <a:endParaRPr lang="cs-CZ" dirty="0"/>
        </a:p>
      </dgm:t>
    </dgm:pt>
    <dgm:pt modelId="{ABD5E024-4129-44FE-A06B-7363243ED0AA}" type="parTrans" cxnId="{8BACF7A1-2341-428B-81F5-C621997B14CC}">
      <dgm:prSet/>
      <dgm:spPr/>
      <dgm:t>
        <a:bodyPr/>
        <a:lstStyle/>
        <a:p>
          <a:endParaRPr lang="cs-CZ"/>
        </a:p>
      </dgm:t>
    </dgm:pt>
    <dgm:pt modelId="{12003C64-A1CA-4B6F-BB38-65E4AFEDE81A}" type="sibTrans" cxnId="{8BACF7A1-2341-428B-81F5-C621997B14CC}">
      <dgm:prSet/>
      <dgm:spPr/>
      <dgm:t>
        <a:bodyPr/>
        <a:lstStyle/>
        <a:p>
          <a:endParaRPr lang="cs-CZ"/>
        </a:p>
      </dgm:t>
    </dgm:pt>
    <dgm:pt modelId="{5ED97959-01F5-4881-9358-38E61DA463A1}">
      <dgm:prSet/>
      <dgm:spPr/>
      <dgm:t>
        <a:bodyPr/>
        <a:lstStyle/>
        <a:p>
          <a:r>
            <a:rPr lang="cs-CZ" b="0" i="0" u="none" baseline="0" dirty="0" smtClean="0"/>
            <a:t>Nedostatečný úklid – vysávání koberců, utírání stolů … </a:t>
          </a:r>
          <a:endParaRPr lang="cs-CZ" dirty="0"/>
        </a:p>
      </dgm:t>
    </dgm:pt>
    <dgm:pt modelId="{56FD3734-584E-40FF-8996-639819EC1867}" type="parTrans" cxnId="{35731BF7-6E72-4D7F-BE12-10EF4FC0C78B}">
      <dgm:prSet/>
      <dgm:spPr/>
      <dgm:t>
        <a:bodyPr/>
        <a:lstStyle/>
        <a:p>
          <a:endParaRPr lang="cs-CZ"/>
        </a:p>
      </dgm:t>
    </dgm:pt>
    <dgm:pt modelId="{4F9ECDB6-5740-4099-95F7-79EC7E9ACB31}" type="sibTrans" cxnId="{35731BF7-6E72-4D7F-BE12-10EF4FC0C78B}">
      <dgm:prSet/>
      <dgm:spPr/>
      <dgm:t>
        <a:bodyPr/>
        <a:lstStyle/>
        <a:p>
          <a:endParaRPr lang="cs-CZ"/>
        </a:p>
      </dgm:t>
    </dgm:pt>
    <dgm:pt modelId="{8F5C84DF-BD83-4422-B77C-779EA09950DA}">
      <dgm:prSet/>
      <dgm:spPr/>
      <dgm:t>
        <a:bodyPr/>
        <a:lstStyle/>
        <a:p>
          <a:r>
            <a:rPr lang="cs-CZ" b="0" i="0" u="none" baseline="0" dirty="0" smtClean="0"/>
            <a:t>Chybějící společenská místnost – k obědu, telefonátům …</a:t>
          </a:r>
          <a:endParaRPr lang="cs-CZ" dirty="0"/>
        </a:p>
      </dgm:t>
    </dgm:pt>
    <dgm:pt modelId="{988DDCC4-5CE0-4965-88AD-FEACF7F94FA2}" type="parTrans" cxnId="{95629349-581D-47E6-97C9-EB4069B26839}">
      <dgm:prSet/>
      <dgm:spPr/>
      <dgm:t>
        <a:bodyPr/>
        <a:lstStyle/>
        <a:p>
          <a:endParaRPr lang="cs-CZ"/>
        </a:p>
      </dgm:t>
    </dgm:pt>
    <dgm:pt modelId="{25EA7CEE-A94D-4151-A3C5-5A5DA44C21BE}" type="sibTrans" cxnId="{95629349-581D-47E6-97C9-EB4069B26839}">
      <dgm:prSet/>
      <dgm:spPr/>
      <dgm:t>
        <a:bodyPr/>
        <a:lstStyle/>
        <a:p>
          <a:endParaRPr lang="cs-CZ"/>
        </a:p>
      </dgm:t>
    </dgm:pt>
    <dgm:pt modelId="{E529F1EC-2867-4DFF-85BF-8662F5E780A1}" type="pres">
      <dgm:prSet presAssocID="{8FC55A70-7B9B-4E64-84FD-9A0F694E2B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C33E7F9-03D5-4C5D-9A27-51AE573EAE07}" type="pres">
      <dgm:prSet presAssocID="{16282E5A-FE37-4636-8B2C-0654BCB51D71}" presName="composite" presStyleCnt="0"/>
      <dgm:spPr/>
    </dgm:pt>
    <dgm:pt modelId="{3DFFF3B9-CADE-47C7-86A9-92483BC67201}" type="pres">
      <dgm:prSet presAssocID="{16282E5A-FE37-4636-8B2C-0654BCB51D7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B69E90-AABC-4108-8FCE-2EA6D3BAD4FE}" type="pres">
      <dgm:prSet presAssocID="{16282E5A-FE37-4636-8B2C-0654BCB51D7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ACD7C7-6CC5-45AA-983E-7686241AFF80}" type="pres">
      <dgm:prSet presAssocID="{D96C26AF-ADBB-4215-A0C3-3FBA7C87B806}" presName="space" presStyleCnt="0"/>
      <dgm:spPr/>
    </dgm:pt>
    <dgm:pt modelId="{ED2A0487-E7FF-4949-A24B-853C2107503C}" type="pres">
      <dgm:prSet presAssocID="{147B0A92-226B-4F18-981D-3578637155E4}" presName="composite" presStyleCnt="0"/>
      <dgm:spPr/>
    </dgm:pt>
    <dgm:pt modelId="{F2D0731A-6F5A-4E0A-B6B5-6C28163061EC}" type="pres">
      <dgm:prSet presAssocID="{147B0A92-226B-4F18-981D-3578637155E4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D3C4B39-ED55-41BB-8D39-113FF6068A3F}" type="pres">
      <dgm:prSet presAssocID="{147B0A92-226B-4F18-981D-3578637155E4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3346A2C-BC7A-492B-8F23-BE33F0FD3C4D}" type="pres">
      <dgm:prSet presAssocID="{CF25490B-7454-4D6E-A312-C5EE26704692}" presName="space" presStyleCnt="0"/>
      <dgm:spPr/>
    </dgm:pt>
    <dgm:pt modelId="{168128DD-660E-43E9-80AF-2ACD0769A2F4}" type="pres">
      <dgm:prSet presAssocID="{B839580F-9588-4043-86DE-32753513578C}" presName="composite" presStyleCnt="0"/>
      <dgm:spPr/>
    </dgm:pt>
    <dgm:pt modelId="{309697B7-B0A6-4A63-BF29-6EDE31A58925}" type="pres">
      <dgm:prSet presAssocID="{B839580F-9588-4043-86DE-32753513578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477019C-59B9-46E7-B19B-9F9182B30EF8}" type="pres">
      <dgm:prSet presAssocID="{B839580F-9588-4043-86DE-32753513578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E9D6E5A-DBF3-41BE-943E-5BB0CBF1EB06}" type="presOf" srcId="{92B07DE5-1F9E-464E-B4B9-C999A4C626FD}" destId="{2477019C-59B9-46E7-B19B-9F9182B30EF8}" srcOrd="0" destOrd="3" presId="urn:microsoft.com/office/officeart/2005/8/layout/hList1"/>
    <dgm:cxn modelId="{3A6E9B96-7FDE-4326-96A2-76AB090B8205}" type="presOf" srcId="{8F5C84DF-BD83-4422-B77C-779EA09950DA}" destId="{2477019C-59B9-46E7-B19B-9F9182B30EF8}" srcOrd="0" destOrd="5" presId="urn:microsoft.com/office/officeart/2005/8/layout/hList1"/>
    <dgm:cxn modelId="{6A5494A1-CFDE-43EB-97AF-AC97CE6EABCD}" type="presOf" srcId="{B839580F-9588-4043-86DE-32753513578C}" destId="{309697B7-B0A6-4A63-BF29-6EDE31A58925}" srcOrd="0" destOrd="0" presId="urn:microsoft.com/office/officeart/2005/8/layout/hList1"/>
    <dgm:cxn modelId="{D89FE9C8-7811-468A-AF98-3D226A41D5C2}" type="presOf" srcId="{6BB71698-3D7C-4B61-B8AD-219F61447BBD}" destId="{0D3C4B39-ED55-41BB-8D39-113FF6068A3F}" srcOrd="0" destOrd="5" presId="urn:microsoft.com/office/officeart/2005/8/layout/hList1"/>
    <dgm:cxn modelId="{0FD106F1-C970-43BB-B852-ABB01339BAA7}" srcId="{16282E5A-FE37-4636-8B2C-0654BCB51D71}" destId="{F0EDB1F1-E416-495E-92D8-A3C08FD67708}" srcOrd="0" destOrd="0" parTransId="{89FA3E2A-D4F6-424D-9ED3-5D43C99FAEF2}" sibTransId="{33A73F4D-5B3E-422A-81E3-978ABE5C438B}"/>
    <dgm:cxn modelId="{E7D39797-ACE2-4D6B-8325-536B4797A931}" type="presOf" srcId="{147B0A92-226B-4F18-981D-3578637155E4}" destId="{F2D0731A-6F5A-4E0A-B6B5-6C28163061EC}" srcOrd="0" destOrd="0" presId="urn:microsoft.com/office/officeart/2005/8/layout/hList1"/>
    <dgm:cxn modelId="{68640472-76CE-4564-910F-D2CBC1C544B5}" type="presOf" srcId="{7B3B3449-5B03-4BDF-942B-E19CEA59BF88}" destId="{2477019C-59B9-46E7-B19B-9F9182B30EF8}" srcOrd="0" destOrd="0" presId="urn:microsoft.com/office/officeart/2005/8/layout/hList1"/>
    <dgm:cxn modelId="{5E92C2C4-A2B1-4C25-84F0-6FA23F3B0167}" srcId="{147B0A92-226B-4F18-981D-3578637155E4}" destId="{DB6354DD-4ECC-4CAD-A31F-13BC0CA88721}" srcOrd="6" destOrd="0" parTransId="{FCF6D5FC-C82F-420A-B4B0-6E3FE8484E8A}" sibTransId="{A802DA2E-558D-4C8F-933F-FE7055C01158}"/>
    <dgm:cxn modelId="{5660A4B8-DECF-480C-8CC6-67243BBD5CCB}" srcId="{B839580F-9588-4043-86DE-32753513578C}" destId="{25DE83A0-7605-40A9-B2A2-7C5CAB60F0A1}" srcOrd="2" destOrd="0" parTransId="{59108E9D-7416-473C-A055-093ABFA4B2F5}" sibTransId="{B1DDF8B7-DBB5-44E5-93B5-0F63E77D246E}"/>
    <dgm:cxn modelId="{1D67EB3D-5D01-4F85-874D-354BAB8E8567}" srcId="{147B0A92-226B-4F18-981D-3578637155E4}" destId="{9296FB1C-394E-4C1B-BFF9-FFB01C6166A2}" srcOrd="3" destOrd="0" parTransId="{9A0B8DF7-6949-4C75-ACCC-E7117B4F72F6}" sibTransId="{2CEB14B3-2AC4-4EAE-A75F-D01014CAC59E}"/>
    <dgm:cxn modelId="{97160D96-E88E-42C0-ACD6-3B3C42F70876}" type="presOf" srcId="{F0EDB1F1-E416-495E-92D8-A3C08FD67708}" destId="{0AB69E90-AABC-4108-8FCE-2EA6D3BAD4FE}" srcOrd="0" destOrd="0" presId="urn:microsoft.com/office/officeart/2005/8/layout/hList1"/>
    <dgm:cxn modelId="{65A8AF78-FA06-4719-A5CD-86E640C0B13E}" srcId="{147B0A92-226B-4F18-981D-3578637155E4}" destId="{8E58F609-71AD-4313-ACE4-9827FD34F99A}" srcOrd="4" destOrd="0" parTransId="{E0D05997-0CD0-4084-BC76-98E026DEF80B}" sibTransId="{6A65FA89-556E-43AB-9337-096621226C46}"/>
    <dgm:cxn modelId="{FBB09E08-10CB-4599-B3DE-47D86BA57986}" type="presOf" srcId="{BA6A874B-6229-41B3-9C55-0C8C2FA27493}" destId="{2477019C-59B9-46E7-B19B-9F9182B30EF8}" srcOrd="0" destOrd="1" presId="urn:microsoft.com/office/officeart/2005/8/layout/hList1"/>
    <dgm:cxn modelId="{311B94FA-C4AF-4AA5-96AC-89E97EFBCF6C}" type="presOf" srcId="{37AE510F-4425-46F3-B0FE-E61F92202D3D}" destId="{0AB69E90-AABC-4108-8FCE-2EA6D3BAD4FE}" srcOrd="0" destOrd="4" presId="urn:microsoft.com/office/officeart/2005/8/layout/hList1"/>
    <dgm:cxn modelId="{DF1D65C6-12B2-480E-A286-FA0989028399}" type="presOf" srcId="{AB4E43B3-7145-453C-9E82-CFC566ED6105}" destId="{0AB69E90-AABC-4108-8FCE-2EA6D3BAD4FE}" srcOrd="0" destOrd="1" presId="urn:microsoft.com/office/officeart/2005/8/layout/hList1"/>
    <dgm:cxn modelId="{6038547A-5288-4D05-8377-61C43A9008C3}" type="presOf" srcId="{25DE83A0-7605-40A9-B2A2-7C5CAB60F0A1}" destId="{2477019C-59B9-46E7-B19B-9F9182B30EF8}" srcOrd="0" destOrd="2" presId="urn:microsoft.com/office/officeart/2005/8/layout/hList1"/>
    <dgm:cxn modelId="{84989EF4-3EFE-4F1B-BA81-6C8F76E21344}" type="presOf" srcId="{8FC55A70-7B9B-4E64-84FD-9A0F694E2B67}" destId="{E529F1EC-2867-4DFF-85BF-8662F5E780A1}" srcOrd="0" destOrd="0" presId="urn:microsoft.com/office/officeart/2005/8/layout/hList1"/>
    <dgm:cxn modelId="{F4CC8F3B-7E14-45F4-924B-14BF2EC581D2}" type="presOf" srcId="{189BDB67-1EC8-471B-8971-4AD7BE516AAB}" destId="{0D3C4B39-ED55-41BB-8D39-113FF6068A3F}" srcOrd="0" destOrd="2" presId="urn:microsoft.com/office/officeart/2005/8/layout/hList1"/>
    <dgm:cxn modelId="{0B6FCA63-BD37-41FB-B174-23421F6203BA}" type="presOf" srcId="{9785A498-9C90-4C53-8ED9-BA8898851E34}" destId="{0D3C4B39-ED55-41BB-8D39-113FF6068A3F}" srcOrd="0" destOrd="0" presId="urn:microsoft.com/office/officeart/2005/8/layout/hList1"/>
    <dgm:cxn modelId="{8EF4AEC1-40C0-4541-9CB5-362504D17BB1}" srcId="{B839580F-9588-4043-86DE-32753513578C}" destId="{7B3B3449-5B03-4BDF-942B-E19CEA59BF88}" srcOrd="0" destOrd="0" parTransId="{7F1EB18A-9F40-4ED9-BC29-C86D25EF01F9}" sibTransId="{DFA82D12-1BF1-404F-A453-1F2AD864C6D4}"/>
    <dgm:cxn modelId="{890B88BD-923D-43C5-B088-BFFA0C6C05CA}" srcId="{8FC55A70-7B9B-4E64-84FD-9A0F694E2B67}" destId="{16282E5A-FE37-4636-8B2C-0654BCB51D71}" srcOrd="0" destOrd="0" parTransId="{C2FBDD19-1170-4CD1-B2BB-AB5BACD6164D}" sibTransId="{D96C26AF-ADBB-4215-A0C3-3FBA7C87B806}"/>
    <dgm:cxn modelId="{96C065B8-9D9D-4629-A4AA-0D9E9C8B1964}" type="presOf" srcId="{77952DF9-7A87-41D6-9AF8-C1EDB3AFBDB9}" destId="{0AB69E90-AABC-4108-8FCE-2EA6D3BAD4FE}" srcOrd="0" destOrd="3" presId="urn:microsoft.com/office/officeart/2005/8/layout/hList1"/>
    <dgm:cxn modelId="{FA76E18B-2661-45B1-B902-CF3BEA1426D2}" srcId="{147B0A92-226B-4F18-981D-3578637155E4}" destId="{6BB71698-3D7C-4B61-B8AD-219F61447BBD}" srcOrd="5" destOrd="0" parTransId="{7800C08A-704D-4D73-97B6-BB4D4CF2649F}" sibTransId="{7F805C84-4622-4932-B8C5-4B2C050BD16B}"/>
    <dgm:cxn modelId="{8A2C3918-E31F-429F-A1FF-1817F350D164}" type="presOf" srcId="{8E58F609-71AD-4313-ACE4-9827FD34F99A}" destId="{0D3C4B39-ED55-41BB-8D39-113FF6068A3F}" srcOrd="0" destOrd="4" presId="urn:microsoft.com/office/officeart/2005/8/layout/hList1"/>
    <dgm:cxn modelId="{DA7FAD60-8D9A-4DDB-ADDE-0C5CE028AD1E}" srcId="{16282E5A-FE37-4636-8B2C-0654BCB51D71}" destId="{77952DF9-7A87-41D6-9AF8-C1EDB3AFBDB9}" srcOrd="3" destOrd="0" parTransId="{795FBF62-DCDC-45CD-8443-6FE6B2CE35D8}" sibTransId="{6C8C9AAE-2953-4D55-98E7-195E21A48B21}"/>
    <dgm:cxn modelId="{56DA1D2A-87AF-436D-B114-7E3C08D4EF8F}" type="presOf" srcId="{5ED97959-01F5-4881-9358-38E61DA463A1}" destId="{2477019C-59B9-46E7-B19B-9F9182B30EF8}" srcOrd="0" destOrd="4" presId="urn:microsoft.com/office/officeart/2005/8/layout/hList1"/>
    <dgm:cxn modelId="{C7BDD1B4-A2D3-4E21-BFB5-AD92857ECF9B}" srcId="{16282E5A-FE37-4636-8B2C-0654BCB51D71}" destId="{37AE510F-4425-46F3-B0FE-E61F92202D3D}" srcOrd="4" destOrd="0" parTransId="{C1B92EC3-B29F-415E-84AD-5E5AA85FB6F8}" sibTransId="{DC268E21-8E38-40F4-8B7B-0534311F03CE}"/>
    <dgm:cxn modelId="{418FB922-9968-469C-B0CE-B272FE1FE9EF}" type="presOf" srcId="{21EFB3B2-0A8F-456F-9301-D4622D3CA7EA}" destId="{0AB69E90-AABC-4108-8FCE-2EA6D3BAD4FE}" srcOrd="0" destOrd="2" presId="urn:microsoft.com/office/officeart/2005/8/layout/hList1"/>
    <dgm:cxn modelId="{8BACF7A1-2341-428B-81F5-C621997B14CC}" srcId="{B839580F-9588-4043-86DE-32753513578C}" destId="{92B07DE5-1F9E-464E-B4B9-C999A4C626FD}" srcOrd="3" destOrd="0" parTransId="{ABD5E024-4129-44FE-A06B-7363243ED0AA}" sibTransId="{12003C64-A1CA-4B6F-BB38-65E4AFEDE81A}"/>
    <dgm:cxn modelId="{7AD1510B-2FC1-4920-8325-1F307EB6F045}" srcId="{8FC55A70-7B9B-4E64-84FD-9A0F694E2B67}" destId="{B839580F-9588-4043-86DE-32753513578C}" srcOrd="2" destOrd="0" parTransId="{F5596E66-DBFF-4001-8103-15ACCD41B5E7}" sibTransId="{3A9015F9-A6DB-47B8-A1B0-5C4FDD2E52AE}"/>
    <dgm:cxn modelId="{3E5C081B-FDE3-4E4B-A657-0A1B53BCB779}" type="presOf" srcId="{DB6354DD-4ECC-4CAD-A31F-13BC0CA88721}" destId="{0D3C4B39-ED55-41BB-8D39-113FF6068A3F}" srcOrd="0" destOrd="6" presId="urn:microsoft.com/office/officeart/2005/8/layout/hList1"/>
    <dgm:cxn modelId="{08AEF21A-B20C-4D2E-8DBD-CA794CB0676B}" srcId="{147B0A92-226B-4F18-981D-3578637155E4}" destId="{29C8ACD9-F9B1-489B-9C3B-DEFCEE402526}" srcOrd="1" destOrd="0" parTransId="{DB58266E-B18E-41F2-ABD7-E3EE33ADE790}" sibTransId="{C8E0C82A-0236-4FE8-95FB-44FF4282EA5B}"/>
    <dgm:cxn modelId="{47DF0F60-7778-4164-B294-D577FE30D4D2}" srcId="{16282E5A-FE37-4636-8B2C-0654BCB51D71}" destId="{21EFB3B2-0A8F-456F-9301-D4622D3CA7EA}" srcOrd="2" destOrd="0" parTransId="{319C3F9D-2180-42E6-9531-76EC44EE540F}" sibTransId="{9B40EA84-3A9B-46E3-8192-87E8D9AADE44}"/>
    <dgm:cxn modelId="{520E9783-FDDD-4057-AADF-5DEEDCD87538}" type="presOf" srcId="{9296FB1C-394E-4C1B-BFF9-FFB01C6166A2}" destId="{0D3C4B39-ED55-41BB-8D39-113FF6068A3F}" srcOrd="0" destOrd="3" presId="urn:microsoft.com/office/officeart/2005/8/layout/hList1"/>
    <dgm:cxn modelId="{A87659C5-B990-41E5-88C5-CE778986F4C7}" srcId="{16282E5A-FE37-4636-8B2C-0654BCB51D71}" destId="{AB4E43B3-7145-453C-9E82-CFC566ED6105}" srcOrd="1" destOrd="0" parTransId="{AB8444AC-4B5C-44E3-86E0-E2B6A3D7EF8E}" sibTransId="{1ED785A5-E8FD-4D82-89E4-A823EA06D1CA}"/>
    <dgm:cxn modelId="{95629349-581D-47E6-97C9-EB4069B26839}" srcId="{B839580F-9588-4043-86DE-32753513578C}" destId="{8F5C84DF-BD83-4422-B77C-779EA09950DA}" srcOrd="5" destOrd="0" parTransId="{988DDCC4-5CE0-4965-88AD-FEACF7F94FA2}" sibTransId="{25EA7CEE-A94D-4151-A3C5-5A5DA44C21BE}"/>
    <dgm:cxn modelId="{252E0CF7-6F07-4B0C-9073-7F5479909453}" type="presOf" srcId="{29C8ACD9-F9B1-489B-9C3B-DEFCEE402526}" destId="{0D3C4B39-ED55-41BB-8D39-113FF6068A3F}" srcOrd="0" destOrd="1" presId="urn:microsoft.com/office/officeart/2005/8/layout/hList1"/>
    <dgm:cxn modelId="{4911B1A9-2BAD-4080-A06C-061E90F18C9C}" type="presOf" srcId="{16282E5A-FE37-4636-8B2C-0654BCB51D71}" destId="{3DFFF3B9-CADE-47C7-86A9-92483BC67201}" srcOrd="0" destOrd="0" presId="urn:microsoft.com/office/officeart/2005/8/layout/hList1"/>
    <dgm:cxn modelId="{7EBBBBCA-A33F-4E93-8148-734718869175}" srcId="{147B0A92-226B-4F18-981D-3578637155E4}" destId="{9785A498-9C90-4C53-8ED9-BA8898851E34}" srcOrd="0" destOrd="0" parTransId="{B6A76BE8-28CC-4419-8EAE-320403BE657F}" sibTransId="{7BCF7A2A-FBDD-402F-8C89-F3D6CB2634E1}"/>
    <dgm:cxn modelId="{83B3872B-5CC6-46AB-80F2-E59A5B088817}" srcId="{8FC55A70-7B9B-4E64-84FD-9A0F694E2B67}" destId="{147B0A92-226B-4F18-981D-3578637155E4}" srcOrd="1" destOrd="0" parTransId="{0008723C-9EB2-40D9-8B53-C351F5DE5250}" sibTransId="{CF25490B-7454-4D6E-A312-C5EE26704692}"/>
    <dgm:cxn modelId="{73E95E10-DF68-44CB-97EE-89F921E2C559}" srcId="{147B0A92-226B-4F18-981D-3578637155E4}" destId="{189BDB67-1EC8-471B-8971-4AD7BE516AAB}" srcOrd="2" destOrd="0" parTransId="{269F3B84-B1E1-4327-ABDA-B523F8046785}" sibTransId="{5077B999-15B8-461A-B709-003D6A5BF373}"/>
    <dgm:cxn modelId="{C3F38D8D-0FE0-4E34-B19F-D07EFDF7A480}" srcId="{B839580F-9588-4043-86DE-32753513578C}" destId="{BA6A874B-6229-41B3-9C55-0C8C2FA27493}" srcOrd="1" destOrd="0" parTransId="{E2C57E18-2DD7-491F-83DB-98D6F382DFDF}" sibTransId="{B741A48D-2EDD-40F7-9891-0BD3D87D200B}"/>
    <dgm:cxn modelId="{35731BF7-6E72-4D7F-BE12-10EF4FC0C78B}" srcId="{B839580F-9588-4043-86DE-32753513578C}" destId="{5ED97959-01F5-4881-9358-38E61DA463A1}" srcOrd="4" destOrd="0" parTransId="{56FD3734-584E-40FF-8996-639819EC1867}" sibTransId="{4F9ECDB6-5740-4099-95F7-79EC7E9ACB31}"/>
    <dgm:cxn modelId="{5509B93D-F6AA-4A57-A446-14224C6E3AC6}" type="presParOf" srcId="{E529F1EC-2867-4DFF-85BF-8662F5E780A1}" destId="{0C33E7F9-03D5-4C5D-9A27-51AE573EAE07}" srcOrd="0" destOrd="0" presId="urn:microsoft.com/office/officeart/2005/8/layout/hList1"/>
    <dgm:cxn modelId="{8FEADBC2-1865-4724-B37B-4597570842E6}" type="presParOf" srcId="{0C33E7F9-03D5-4C5D-9A27-51AE573EAE07}" destId="{3DFFF3B9-CADE-47C7-86A9-92483BC67201}" srcOrd="0" destOrd="0" presId="urn:microsoft.com/office/officeart/2005/8/layout/hList1"/>
    <dgm:cxn modelId="{8EDFFE07-E450-4CE8-8399-80C38E3840AB}" type="presParOf" srcId="{0C33E7F9-03D5-4C5D-9A27-51AE573EAE07}" destId="{0AB69E90-AABC-4108-8FCE-2EA6D3BAD4FE}" srcOrd="1" destOrd="0" presId="urn:microsoft.com/office/officeart/2005/8/layout/hList1"/>
    <dgm:cxn modelId="{9E8AE821-93FB-43F7-90D5-9DBD97961D19}" type="presParOf" srcId="{E529F1EC-2867-4DFF-85BF-8662F5E780A1}" destId="{3EACD7C7-6CC5-45AA-983E-7686241AFF80}" srcOrd="1" destOrd="0" presId="urn:microsoft.com/office/officeart/2005/8/layout/hList1"/>
    <dgm:cxn modelId="{962DE4E3-7367-4DCE-B5E0-F49FBE826BF5}" type="presParOf" srcId="{E529F1EC-2867-4DFF-85BF-8662F5E780A1}" destId="{ED2A0487-E7FF-4949-A24B-853C2107503C}" srcOrd="2" destOrd="0" presId="urn:microsoft.com/office/officeart/2005/8/layout/hList1"/>
    <dgm:cxn modelId="{C8EF6A0C-F026-4923-8B6A-697BB1A829C2}" type="presParOf" srcId="{ED2A0487-E7FF-4949-A24B-853C2107503C}" destId="{F2D0731A-6F5A-4E0A-B6B5-6C28163061EC}" srcOrd="0" destOrd="0" presId="urn:microsoft.com/office/officeart/2005/8/layout/hList1"/>
    <dgm:cxn modelId="{BF4AF440-F6A6-4F18-A53A-CA82EC9D7B38}" type="presParOf" srcId="{ED2A0487-E7FF-4949-A24B-853C2107503C}" destId="{0D3C4B39-ED55-41BB-8D39-113FF6068A3F}" srcOrd="1" destOrd="0" presId="urn:microsoft.com/office/officeart/2005/8/layout/hList1"/>
    <dgm:cxn modelId="{575E06F4-E5FD-4B38-9045-42D8A5701B26}" type="presParOf" srcId="{E529F1EC-2867-4DFF-85BF-8662F5E780A1}" destId="{A3346A2C-BC7A-492B-8F23-BE33F0FD3C4D}" srcOrd="3" destOrd="0" presId="urn:microsoft.com/office/officeart/2005/8/layout/hList1"/>
    <dgm:cxn modelId="{D641D2D9-657E-43AA-86C7-51CE7698D6F8}" type="presParOf" srcId="{E529F1EC-2867-4DFF-85BF-8662F5E780A1}" destId="{168128DD-660E-43E9-80AF-2ACD0769A2F4}" srcOrd="4" destOrd="0" presId="urn:microsoft.com/office/officeart/2005/8/layout/hList1"/>
    <dgm:cxn modelId="{307FE18B-F356-409A-92DE-9B2C2FECB96B}" type="presParOf" srcId="{168128DD-660E-43E9-80AF-2ACD0769A2F4}" destId="{309697B7-B0A6-4A63-BF29-6EDE31A58925}" srcOrd="0" destOrd="0" presId="urn:microsoft.com/office/officeart/2005/8/layout/hList1"/>
    <dgm:cxn modelId="{E6AD0CEB-2159-4AF7-8583-05A6DF54D9ED}" type="presParOf" srcId="{168128DD-660E-43E9-80AF-2ACD0769A2F4}" destId="{2477019C-59B9-46E7-B19B-9F9182B30EF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C55A70-7B9B-4E64-84FD-9A0F694E2B6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6282E5A-FE37-4636-8B2C-0654BCB51D71}">
      <dgm:prSet phldrT="[Text]" custT="1"/>
      <dgm:spPr/>
      <dgm:t>
        <a:bodyPr/>
        <a:lstStyle/>
        <a:p>
          <a:pPr algn="l"/>
          <a:r>
            <a:rPr lang="cs-CZ" sz="2400" dirty="0" smtClean="0"/>
            <a:t>Interní uživatelé (MS2014+)</a:t>
          </a:r>
          <a:endParaRPr lang="cs-CZ" sz="2400" dirty="0"/>
        </a:p>
      </dgm:t>
    </dgm:pt>
    <dgm:pt modelId="{C2FBDD19-1170-4CD1-B2BB-AB5BACD6164D}" type="parTrans" cxnId="{890B88BD-923D-43C5-B088-BFFA0C6C05CA}">
      <dgm:prSet/>
      <dgm:spPr/>
      <dgm:t>
        <a:bodyPr/>
        <a:lstStyle/>
        <a:p>
          <a:endParaRPr lang="cs-CZ"/>
        </a:p>
      </dgm:t>
    </dgm:pt>
    <dgm:pt modelId="{D96C26AF-ADBB-4215-A0C3-3FBA7C87B806}" type="sibTrans" cxnId="{890B88BD-923D-43C5-B088-BFFA0C6C05CA}">
      <dgm:prSet/>
      <dgm:spPr/>
      <dgm:t>
        <a:bodyPr/>
        <a:lstStyle/>
        <a:p>
          <a:endParaRPr lang="cs-CZ"/>
        </a:p>
      </dgm:t>
    </dgm:pt>
    <dgm:pt modelId="{F0EDB1F1-E416-495E-92D8-A3C08FD67708}">
      <dgm:prSet phldrT="[Text]"/>
      <dgm:spPr/>
      <dgm:t>
        <a:bodyPr/>
        <a:lstStyle/>
        <a:p>
          <a:r>
            <a:rPr lang="cs-CZ" dirty="0" smtClean="0"/>
            <a:t>Pomalé načítání</a:t>
          </a:r>
          <a:endParaRPr lang="cs-CZ" dirty="0"/>
        </a:p>
      </dgm:t>
    </dgm:pt>
    <dgm:pt modelId="{89FA3E2A-D4F6-424D-9ED3-5D43C99FAEF2}" type="parTrans" cxnId="{0FD106F1-C970-43BB-B852-ABB01339BAA7}">
      <dgm:prSet/>
      <dgm:spPr/>
      <dgm:t>
        <a:bodyPr/>
        <a:lstStyle/>
        <a:p>
          <a:endParaRPr lang="cs-CZ"/>
        </a:p>
      </dgm:t>
    </dgm:pt>
    <dgm:pt modelId="{33A73F4D-5B3E-422A-81E3-978ABE5C438B}" type="sibTrans" cxnId="{0FD106F1-C970-43BB-B852-ABB01339BAA7}">
      <dgm:prSet/>
      <dgm:spPr/>
      <dgm:t>
        <a:bodyPr/>
        <a:lstStyle/>
        <a:p>
          <a:endParaRPr lang="cs-CZ"/>
        </a:p>
      </dgm:t>
    </dgm:pt>
    <dgm:pt modelId="{147B0A92-226B-4F18-981D-3578637155E4}">
      <dgm:prSet phldrT="[Text]" custT="1"/>
      <dgm:spPr/>
      <dgm:t>
        <a:bodyPr/>
        <a:lstStyle/>
        <a:p>
          <a:pPr algn="l"/>
          <a:r>
            <a:rPr lang="cs-CZ" sz="2400" dirty="0" smtClean="0"/>
            <a:t>Externí uživatelé (ISKP14+)</a:t>
          </a:r>
          <a:endParaRPr lang="cs-CZ" sz="2400" dirty="0"/>
        </a:p>
      </dgm:t>
    </dgm:pt>
    <dgm:pt modelId="{0008723C-9EB2-40D9-8B53-C351F5DE5250}" type="parTrans" cxnId="{83B3872B-5CC6-46AB-80F2-E59A5B088817}">
      <dgm:prSet/>
      <dgm:spPr/>
      <dgm:t>
        <a:bodyPr/>
        <a:lstStyle/>
        <a:p>
          <a:endParaRPr lang="cs-CZ"/>
        </a:p>
      </dgm:t>
    </dgm:pt>
    <dgm:pt modelId="{CF25490B-7454-4D6E-A312-C5EE26704692}" type="sibTrans" cxnId="{83B3872B-5CC6-46AB-80F2-E59A5B088817}">
      <dgm:prSet/>
      <dgm:spPr/>
      <dgm:t>
        <a:bodyPr/>
        <a:lstStyle/>
        <a:p>
          <a:endParaRPr lang="cs-CZ"/>
        </a:p>
      </dgm:t>
    </dgm:pt>
    <dgm:pt modelId="{9785A498-9C90-4C53-8ED9-BA8898851E34}">
      <dgm:prSet phldrT="[Text]"/>
      <dgm:spPr/>
      <dgm:t>
        <a:bodyPr/>
        <a:lstStyle/>
        <a:p>
          <a:pPr rtl="0"/>
          <a:r>
            <a:rPr lang="cs-CZ" dirty="0" smtClean="0"/>
            <a:t>Není intuitivní</a:t>
          </a:r>
          <a:endParaRPr lang="cs-CZ" dirty="0"/>
        </a:p>
      </dgm:t>
    </dgm:pt>
    <dgm:pt modelId="{B6A76BE8-28CC-4419-8EAE-320403BE657F}" type="parTrans" cxnId="{7EBBBBCA-A33F-4E93-8148-734718869175}">
      <dgm:prSet/>
      <dgm:spPr/>
      <dgm:t>
        <a:bodyPr/>
        <a:lstStyle/>
        <a:p>
          <a:endParaRPr lang="cs-CZ"/>
        </a:p>
      </dgm:t>
    </dgm:pt>
    <dgm:pt modelId="{7BCF7A2A-FBDD-402F-8C89-F3D6CB2634E1}" type="sibTrans" cxnId="{7EBBBBCA-A33F-4E93-8148-734718869175}">
      <dgm:prSet/>
      <dgm:spPr/>
      <dgm:t>
        <a:bodyPr/>
        <a:lstStyle/>
        <a:p>
          <a:endParaRPr lang="cs-CZ"/>
        </a:p>
      </dgm:t>
    </dgm:pt>
    <dgm:pt modelId="{314B0740-3D5A-4F49-BEAF-63ACE86AE45A}">
      <dgm:prSet/>
      <dgm:spPr/>
      <dgm:t>
        <a:bodyPr/>
        <a:lstStyle/>
        <a:p>
          <a:r>
            <a:rPr lang="cs-CZ" dirty="0" smtClean="0"/>
            <a:t>Nepřátelské prostředí</a:t>
          </a:r>
          <a:endParaRPr lang="cs-CZ" dirty="0"/>
        </a:p>
      </dgm:t>
    </dgm:pt>
    <dgm:pt modelId="{13920F6C-E8C6-4923-A7AC-E4E828DF4959}" type="parTrans" cxnId="{23C8611B-1F20-4E11-BB47-23068EA2E9C0}">
      <dgm:prSet/>
      <dgm:spPr/>
      <dgm:t>
        <a:bodyPr/>
        <a:lstStyle/>
        <a:p>
          <a:endParaRPr lang="cs-CZ"/>
        </a:p>
      </dgm:t>
    </dgm:pt>
    <dgm:pt modelId="{9F2EE64B-F65C-47CD-BBC3-749FD5616974}" type="sibTrans" cxnId="{23C8611B-1F20-4E11-BB47-23068EA2E9C0}">
      <dgm:prSet/>
      <dgm:spPr/>
      <dgm:t>
        <a:bodyPr/>
        <a:lstStyle/>
        <a:p>
          <a:endParaRPr lang="cs-CZ"/>
        </a:p>
      </dgm:t>
    </dgm:pt>
    <dgm:pt modelId="{C79A9059-3DD5-4F37-881B-BD6C5DABB13F}">
      <dgm:prSet/>
      <dgm:spPr/>
      <dgm:t>
        <a:bodyPr/>
        <a:lstStyle/>
        <a:p>
          <a:r>
            <a:rPr lang="cs-CZ" dirty="0" smtClean="0"/>
            <a:t>Aktualizace systému</a:t>
          </a:r>
          <a:endParaRPr lang="cs-CZ" dirty="0"/>
        </a:p>
      </dgm:t>
    </dgm:pt>
    <dgm:pt modelId="{5A20C761-E832-4B8F-B7BE-089D54B5A69F}" type="parTrans" cxnId="{F7C6AD25-FAD9-47CD-93DE-E986EB6ADA7F}">
      <dgm:prSet/>
      <dgm:spPr/>
      <dgm:t>
        <a:bodyPr/>
        <a:lstStyle/>
        <a:p>
          <a:endParaRPr lang="cs-CZ"/>
        </a:p>
      </dgm:t>
    </dgm:pt>
    <dgm:pt modelId="{DD547BB5-6D34-4CD7-9836-152ECA52A7B0}" type="sibTrans" cxnId="{F7C6AD25-FAD9-47CD-93DE-E986EB6ADA7F}">
      <dgm:prSet/>
      <dgm:spPr/>
      <dgm:t>
        <a:bodyPr/>
        <a:lstStyle/>
        <a:p>
          <a:endParaRPr lang="cs-CZ"/>
        </a:p>
      </dgm:t>
    </dgm:pt>
    <dgm:pt modelId="{6E362D54-FA48-41BB-AB1D-943C58E17D89}">
      <dgm:prSet/>
      <dgm:spPr/>
      <dgm:t>
        <a:bodyPr/>
        <a:lstStyle/>
        <a:p>
          <a:r>
            <a:rPr lang="cs-CZ" dirty="0" smtClean="0"/>
            <a:t>Není intuitivní</a:t>
          </a:r>
          <a:endParaRPr lang="cs-CZ" dirty="0"/>
        </a:p>
      </dgm:t>
    </dgm:pt>
    <dgm:pt modelId="{B0DC5D83-5907-4A8A-B031-9CE55C70EBA3}" type="parTrans" cxnId="{8087C210-D6AB-4A10-877A-8840BF2DBE15}">
      <dgm:prSet/>
      <dgm:spPr/>
      <dgm:t>
        <a:bodyPr/>
        <a:lstStyle/>
        <a:p>
          <a:endParaRPr lang="cs-CZ"/>
        </a:p>
      </dgm:t>
    </dgm:pt>
    <dgm:pt modelId="{377E9BCA-E3ED-43C3-9BD6-88AE5A6CA63F}" type="sibTrans" cxnId="{8087C210-D6AB-4A10-877A-8840BF2DBE15}">
      <dgm:prSet/>
      <dgm:spPr/>
      <dgm:t>
        <a:bodyPr/>
        <a:lstStyle/>
        <a:p>
          <a:endParaRPr lang="cs-CZ"/>
        </a:p>
      </dgm:t>
    </dgm:pt>
    <dgm:pt modelId="{83B38519-899A-4F8B-8289-C111BB35906A}">
      <dgm:prSet/>
      <dgm:spPr/>
      <dgm:t>
        <a:bodyPr/>
        <a:lstStyle/>
        <a:p>
          <a:r>
            <a:rPr lang="cs-CZ" dirty="0" smtClean="0"/>
            <a:t>Nespolehlivost systému</a:t>
          </a:r>
        </a:p>
      </dgm:t>
    </dgm:pt>
    <dgm:pt modelId="{F2DDDCC1-4AFE-4B79-8112-AD509B322DDC}" type="parTrans" cxnId="{13F74761-A543-423C-A5FC-F57E4735A7AE}">
      <dgm:prSet/>
      <dgm:spPr/>
      <dgm:t>
        <a:bodyPr/>
        <a:lstStyle/>
        <a:p>
          <a:endParaRPr lang="cs-CZ"/>
        </a:p>
      </dgm:t>
    </dgm:pt>
    <dgm:pt modelId="{8E4B0D5D-6DB4-48C4-A9E7-99A2906F33F8}" type="sibTrans" cxnId="{13F74761-A543-423C-A5FC-F57E4735A7AE}">
      <dgm:prSet/>
      <dgm:spPr/>
      <dgm:t>
        <a:bodyPr/>
        <a:lstStyle/>
        <a:p>
          <a:endParaRPr lang="cs-CZ"/>
        </a:p>
      </dgm:t>
    </dgm:pt>
    <dgm:pt modelId="{0716C1D8-7D58-4173-81D0-BEE08D4366D5}">
      <dgm:prSet/>
      <dgm:spPr/>
      <dgm:t>
        <a:bodyPr/>
        <a:lstStyle/>
        <a:p>
          <a:r>
            <a:rPr lang="cs-CZ" dirty="0" smtClean="0"/>
            <a:t>Padání systému</a:t>
          </a:r>
          <a:endParaRPr lang="cs-CZ" dirty="0"/>
        </a:p>
      </dgm:t>
    </dgm:pt>
    <dgm:pt modelId="{EAD5531D-E50E-4B86-ACFA-697101C8CDEA}" type="parTrans" cxnId="{D4F76108-7030-4E16-A8B5-398AA2C695CA}">
      <dgm:prSet/>
      <dgm:spPr/>
      <dgm:t>
        <a:bodyPr/>
        <a:lstStyle/>
        <a:p>
          <a:endParaRPr lang="cs-CZ"/>
        </a:p>
      </dgm:t>
    </dgm:pt>
    <dgm:pt modelId="{DC505C9B-3B46-4D95-A0F9-7E6A1F29B4E3}" type="sibTrans" cxnId="{D4F76108-7030-4E16-A8B5-398AA2C695CA}">
      <dgm:prSet/>
      <dgm:spPr/>
      <dgm:t>
        <a:bodyPr/>
        <a:lstStyle/>
        <a:p>
          <a:endParaRPr lang="cs-CZ"/>
        </a:p>
      </dgm:t>
    </dgm:pt>
    <dgm:pt modelId="{CEDF0FF1-7D7A-4556-AC92-F77A3E316115}">
      <dgm:prSet/>
      <dgm:spPr/>
      <dgm:t>
        <a:bodyPr/>
        <a:lstStyle/>
        <a:p>
          <a:r>
            <a:rPr lang="cs-CZ" dirty="0" smtClean="0"/>
            <a:t>Chyby v zadávání</a:t>
          </a:r>
          <a:endParaRPr lang="cs-CZ" dirty="0"/>
        </a:p>
      </dgm:t>
    </dgm:pt>
    <dgm:pt modelId="{4BCE89FC-150E-43BB-8506-4C7343B9D30C}" type="parTrans" cxnId="{571AD324-5E1F-4D80-87A6-D2D7C3C05509}">
      <dgm:prSet/>
      <dgm:spPr/>
      <dgm:t>
        <a:bodyPr/>
        <a:lstStyle/>
        <a:p>
          <a:endParaRPr lang="cs-CZ"/>
        </a:p>
      </dgm:t>
    </dgm:pt>
    <dgm:pt modelId="{8764BD33-77CD-46CF-A821-D361330C31BD}" type="sibTrans" cxnId="{571AD324-5E1F-4D80-87A6-D2D7C3C05509}">
      <dgm:prSet/>
      <dgm:spPr/>
      <dgm:t>
        <a:bodyPr/>
        <a:lstStyle/>
        <a:p>
          <a:endParaRPr lang="cs-CZ"/>
        </a:p>
      </dgm:t>
    </dgm:pt>
    <dgm:pt modelId="{4E19F949-1936-4C80-930A-105FBC0E0FA8}">
      <dgm:prSet/>
      <dgm:spPr/>
      <dgm:t>
        <a:bodyPr/>
        <a:lstStyle/>
        <a:p>
          <a:r>
            <a:rPr lang="cs-CZ" dirty="0" smtClean="0"/>
            <a:t>Klikání</a:t>
          </a:r>
          <a:endParaRPr lang="cs-CZ" dirty="0"/>
        </a:p>
      </dgm:t>
    </dgm:pt>
    <dgm:pt modelId="{B1A18076-F91B-4963-85D4-EC1EA6B630EF}" type="parTrans" cxnId="{6667E8EE-7103-4B1B-B9E2-A1C09D9DC98E}">
      <dgm:prSet/>
      <dgm:spPr/>
      <dgm:t>
        <a:bodyPr/>
        <a:lstStyle/>
        <a:p>
          <a:endParaRPr lang="cs-CZ"/>
        </a:p>
      </dgm:t>
    </dgm:pt>
    <dgm:pt modelId="{423CAA98-E5C9-4EF1-88AA-9890768E9DDA}" type="sibTrans" cxnId="{6667E8EE-7103-4B1B-B9E2-A1C09D9DC98E}">
      <dgm:prSet/>
      <dgm:spPr/>
      <dgm:t>
        <a:bodyPr/>
        <a:lstStyle/>
        <a:p>
          <a:endParaRPr lang="cs-CZ"/>
        </a:p>
      </dgm:t>
    </dgm:pt>
    <dgm:pt modelId="{94F35C67-05F5-4476-BA49-1B7208CCEE26}">
      <dgm:prSet/>
      <dgm:spPr/>
      <dgm:t>
        <a:bodyPr/>
        <a:lstStyle/>
        <a:p>
          <a:r>
            <a:rPr lang="cs-CZ" dirty="0" smtClean="0"/>
            <a:t>Není „</a:t>
          </a:r>
          <a:r>
            <a:rPr lang="cs-CZ" dirty="0" err="1" smtClean="0"/>
            <a:t>blbuvzdorný</a:t>
          </a:r>
          <a:r>
            <a:rPr lang="cs-CZ" dirty="0" smtClean="0"/>
            <a:t>“</a:t>
          </a:r>
          <a:endParaRPr lang="cs-CZ" dirty="0"/>
        </a:p>
      </dgm:t>
    </dgm:pt>
    <dgm:pt modelId="{7C6F0B78-F664-4B39-8226-5B7A0259C63E}" type="parTrans" cxnId="{039AD141-2DC1-46FF-9EC2-CA298E5643B7}">
      <dgm:prSet/>
      <dgm:spPr/>
      <dgm:t>
        <a:bodyPr/>
        <a:lstStyle/>
        <a:p>
          <a:endParaRPr lang="cs-CZ"/>
        </a:p>
      </dgm:t>
    </dgm:pt>
    <dgm:pt modelId="{281FD370-3627-4E17-9647-AAF953B71462}" type="sibTrans" cxnId="{039AD141-2DC1-46FF-9EC2-CA298E5643B7}">
      <dgm:prSet/>
      <dgm:spPr/>
      <dgm:t>
        <a:bodyPr/>
        <a:lstStyle/>
        <a:p>
          <a:endParaRPr lang="cs-CZ"/>
        </a:p>
      </dgm:t>
    </dgm:pt>
    <dgm:pt modelId="{7115A40A-2B4A-48CF-80BA-AC66E049DF3D}">
      <dgm:prSet/>
      <dgm:spPr/>
      <dgm:t>
        <a:bodyPr/>
        <a:lstStyle/>
        <a:p>
          <a:r>
            <a:rPr lang="cs-CZ" dirty="0" smtClean="0"/>
            <a:t>Generování sestav / sestavy jako takové</a:t>
          </a:r>
          <a:endParaRPr lang="cs-CZ" dirty="0"/>
        </a:p>
      </dgm:t>
    </dgm:pt>
    <dgm:pt modelId="{0A0CDE31-89FA-42D0-94A6-E8BB38825483}" type="parTrans" cxnId="{FA24E60A-34C8-46C4-8AFA-7EFBF32F402A}">
      <dgm:prSet/>
      <dgm:spPr/>
      <dgm:t>
        <a:bodyPr/>
        <a:lstStyle/>
        <a:p>
          <a:endParaRPr lang="cs-CZ"/>
        </a:p>
      </dgm:t>
    </dgm:pt>
    <dgm:pt modelId="{5AAC7E2E-7EED-4EBC-8770-608D8A6F1210}" type="sibTrans" cxnId="{FA24E60A-34C8-46C4-8AFA-7EFBF32F402A}">
      <dgm:prSet/>
      <dgm:spPr/>
      <dgm:t>
        <a:bodyPr/>
        <a:lstStyle/>
        <a:p>
          <a:endParaRPr lang="cs-CZ"/>
        </a:p>
      </dgm:t>
    </dgm:pt>
    <dgm:pt modelId="{60290E45-4D4C-4CB9-8B43-F205C6C1C1AB}">
      <dgm:prSet/>
      <dgm:spPr/>
      <dgm:t>
        <a:bodyPr/>
        <a:lstStyle/>
        <a:p>
          <a:r>
            <a:rPr lang="cs-CZ" smtClean="0"/>
            <a:t>Nepřátelské prostředí</a:t>
          </a:r>
          <a:endParaRPr lang="cs-CZ" dirty="0"/>
        </a:p>
      </dgm:t>
    </dgm:pt>
    <dgm:pt modelId="{15302D46-420A-4087-9653-3B6091746621}" type="parTrans" cxnId="{C1636240-9FCA-4658-9CD3-E44E27166C67}">
      <dgm:prSet/>
      <dgm:spPr/>
      <dgm:t>
        <a:bodyPr/>
        <a:lstStyle/>
        <a:p>
          <a:endParaRPr lang="cs-CZ"/>
        </a:p>
      </dgm:t>
    </dgm:pt>
    <dgm:pt modelId="{921919EC-288D-4CE4-BC49-E79F5C03CA6B}" type="sibTrans" cxnId="{C1636240-9FCA-4658-9CD3-E44E27166C67}">
      <dgm:prSet/>
      <dgm:spPr/>
      <dgm:t>
        <a:bodyPr/>
        <a:lstStyle/>
        <a:p>
          <a:endParaRPr lang="cs-CZ"/>
        </a:p>
      </dgm:t>
    </dgm:pt>
    <dgm:pt modelId="{E53C2D50-112B-49CC-880A-95E8374258DF}">
      <dgm:prSet/>
      <dgm:spPr/>
      <dgm:t>
        <a:bodyPr/>
        <a:lstStyle/>
        <a:p>
          <a:r>
            <a:rPr lang="cs-CZ" smtClean="0"/>
            <a:t>Padání systému</a:t>
          </a:r>
          <a:endParaRPr lang="cs-CZ" dirty="0"/>
        </a:p>
      </dgm:t>
    </dgm:pt>
    <dgm:pt modelId="{E2DBF4AC-26E1-418C-A15A-63F5760E5FE1}" type="parTrans" cxnId="{CFACFFEC-54D7-403C-8957-25D22012514B}">
      <dgm:prSet/>
      <dgm:spPr/>
      <dgm:t>
        <a:bodyPr/>
        <a:lstStyle/>
        <a:p>
          <a:endParaRPr lang="cs-CZ"/>
        </a:p>
      </dgm:t>
    </dgm:pt>
    <dgm:pt modelId="{95DF2567-4DAB-4CE8-8F89-F80CA3493B67}" type="sibTrans" cxnId="{CFACFFEC-54D7-403C-8957-25D22012514B}">
      <dgm:prSet/>
      <dgm:spPr/>
      <dgm:t>
        <a:bodyPr/>
        <a:lstStyle/>
        <a:p>
          <a:endParaRPr lang="cs-CZ"/>
        </a:p>
      </dgm:t>
    </dgm:pt>
    <dgm:pt modelId="{4DF3A349-6AEA-4E31-8951-F2B3E6E3101B}">
      <dgm:prSet/>
      <dgm:spPr/>
      <dgm:t>
        <a:bodyPr/>
        <a:lstStyle/>
        <a:p>
          <a:r>
            <a:rPr lang="cs-CZ" smtClean="0"/>
            <a:t>Není „blbuvzdorný“</a:t>
          </a:r>
          <a:endParaRPr lang="cs-CZ" dirty="0"/>
        </a:p>
      </dgm:t>
    </dgm:pt>
    <dgm:pt modelId="{4CA9F837-F25A-42AD-A5A5-3954D18AB4CC}" type="parTrans" cxnId="{2B158CC6-780E-4669-9CAD-4ECB7A5317E5}">
      <dgm:prSet/>
      <dgm:spPr/>
      <dgm:t>
        <a:bodyPr/>
        <a:lstStyle/>
        <a:p>
          <a:endParaRPr lang="cs-CZ"/>
        </a:p>
      </dgm:t>
    </dgm:pt>
    <dgm:pt modelId="{8D9E22BC-091A-4DEF-A91C-BD0B42C8EF6C}" type="sibTrans" cxnId="{2B158CC6-780E-4669-9CAD-4ECB7A5317E5}">
      <dgm:prSet/>
      <dgm:spPr/>
      <dgm:t>
        <a:bodyPr/>
        <a:lstStyle/>
        <a:p>
          <a:endParaRPr lang="cs-CZ"/>
        </a:p>
      </dgm:t>
    </dgm:pt>
    <dgm:pt modelId="{C5898355-FF70-488C-B855-52C74F05DE8C}">
      <dgm:prSet/>
      <dgm:spPr/>
      <dgm:t>
        <a:bodyPr/>
        <a:lstStyle/>
        <a:p>
          <a:r>
            <a:rPr lang="cs-CZ" smtClean="0"/>
            <a:t>Pomalé načítání</a:t>
          </a:r>
          <a:endParaRPr lang="cs-CZ" dirty="0"/>
        </a:p>
      </dgm:t>
    </dgm:pt>
    <dgm:pt modelId="{8181DF59-43B8-446C-8C5D-0A0C1DA2596C}" type="parTrans" cxnId="{DC485359-8ACC-452B-89D9-32519A0E42A7}">
      <dgm:prSet/>
      <dgm:spPr/>
      <dgm:t>
        <a:bodyPr/>
        <a:lstStyle/>
        <a:p>
          <a:endParaRPr lang="cs-CZ"/>
        </a:p>
      </dgm:t>
    </dgm:pt>
    <dgm:pt modelId="{B03C5961-F450-431A-9007-187A5DD04EA4}" type="sibTrans" cxnId="{DC485359-8ACC-452B-89D9-32519A0E42A7}">
      <dgm:prSet/>
      <dgm:spPr/>
      <dgm:t>
        <a:bodyPr/>
        <a:lstStyle/>
        <a:p>
          <a:endParaRPr lang="cs-CZ"/>
        </a:p>
      </dgm:t>
    </dgm:pt>
    <dgm:pt modelId="{A9726ABE-C82B-4789-B696-80C7E90859F1}">
      <dgm:prSet/>
      <dgm:spPr/>
      <dgm:t>
        <a:bodyPr/>
        <a:lstStyle/>
        <a:p>
          <a:r>
            <a:rPr lang="cs-CZ" dirty="0" smtClean="0"/>
            <a:t>Nefungující uživatelská podpora</a:t>
          </a:r>
          <a:endParaRPr lang="cs-CZ" dirty="0"/>
        </a:p>
      </dgm:t>
    </dgm:pt>
    <dgm:pt modelId="{14D46F92-EEFA-4054-B925-85CDA94892F3}" type="parTrans" cxnId="{F6703E11-4E1D-4F3B-BA54-75BD7888D543}">
      <dgm:prSet/>
      <dgm:spPr/>
      <dgm:t>
        <a:bodyPr/>
        <a:lstStyle/>
        <a:p>
          <a:endParaRPr lang="cs-CZ"/>
        </a:p>
      </dgm:t>
    </dgm:pt>
    <dgm:pt modelId="{92E6A2C5-754B-4DA3-96E9-D3E8549F5EE1}" type="sibTrans" cxnId="{F6703E11-4E1D-4F3B-BA54-75BD7888D543}">
      <dgm:prSet/>
      <dgm:spPr/>
      <dgm:t>
        <a:bodyPr/>
        <a:lstStyle/>
        <a:p>
          <a:endParaRPr lang="cs-CZ"/>
        </a:p>
      </dgm:t>
    </dgm:pt>
    <dgm:pt modelId="{A990572D-E7AE-46A3-8211-AC5F404025C2}">
      <dgm:prSet/>
      <dgm:spPr/>
      <dgm:t>
        <a:bodyPr/>
        <a:lstStyle/>
        <a:p>
          <a:r>
            <a:rPr lang="cs-CZ" smtClean="0"/>
            <a:t>Nefungující metodická podpora</a:t>
          </a:r>
          <a:endParaRPr lang="cs-CZ" dirty="0"/>
        </a:p>
      </dgm:t>
    </dgm:pt>
    <dgm:pt modelId="{4F69F956-E9D0-449D-BF72-64D610E13EEF}" type="parTrans" cxnId="{1810A6B4-CD83-47CD-8441-D59E281ABBDE}">
      <dgm:prSet/>
      <dgm:spPr/>
      <dgm:t>
        <a:bodyPr/>
        <a:lstStyle/>
        <a:p>
          <a:endParaRPr lang="cs-CZ"/>
        </a:p>
      </dgm:t>
    </dgm:pt>
    <dgm:pt modelId="{E5108190-C2B4-4BA6-A88F-8CB87212D878}" type="sibTrans" cxnId="{1810A6B4-CD83-47CD-8441-D59E281ABBDE}">
      <dgm:prSet/>
      <dgm:spPr/>
      <dgm:t>
        <a:bodyPr/>
        <a:lstStyle/>
        <a:p>
          <a:endParaRPr lang="cs-CZ"/>
        </a:p>
      </dgm:t>
    </dgm:pt>
    <dgm:pt modelId="{0AB89F34-0EC3-403F-B3C8-D201131ECD9A}">
      <dgm:prSet/>
      <dgm:spPr/>
      <dgm:t>
        <a:bodyPr/>
        <a:lstStyle/>
        <a:p>
          <a:r>
            <a:rPr lang="cs-CZ" dirty="0" smtClean="0"/>
            <a:t>Klikání</a:t>
          </a:r>
          <a:endParaRPr lang="cs-CZ" dirty="0"/>
        </a:p>
      </dgm:t>
    </dgm:pt>
    <dgm:pt modelId="{F9C03CDD-5923-4472-9130-C51B73234E8A}" type="parTrans" cxnId="{2C01C221-16C1-4F79-B469-012B8814B12E}">
      <dgm:prSet/>
      <dgm:spPr/>
      <dgm:t>
        <a:bodyPr/>
        <a:lstStyle/>
        <a:p>
          <a:endParaRPr lang="cs-CZ"/>
        </a:p>
      </dgm:t>
    </dgm:pt>
    <dgm:pt modelId="{AD287E21-A9F8-4A21-90EC-C74EFBB82576}" type="sibTrans" cxnId="{2C01C221-16C1-4F79-B469-012B8814B12E}">
      <dgm:prSet/>
      <dgm:spPr/>
      <dgm:t>
        <a:bodyPr/>
        <a:lstStyle/>
        <a:p>
          <a:endParaRPr lang="cs-CZ"/>
        </a:p>
      </dgm:t>
    </dgm:pt>
    <dgm:pt modelId="{E529F1EC-2867-4DFF-85BF-8662F5E780A1}" type="pres">
      <dgm:prSet presAssocID="{8FC55A70-7B9B-4E64-84FD-9A0F694E2B6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C33E7F9-03D5-4C5D-9A27-51AE573EAE07}" type="pres">
      <dgm:prSet presAssocID="{16282E5A-FE37-4636-8B2C-0654BCB51D71}" presName="composite" presStyleCnt="0"/>
      <dgm:spPr/>
    </dgm:pt>
    <dgm:pt modelId="{3DFFF3B9-CADE-47C7-86A9-92483BC67201}" type="pres">
      <dgm:prSet presAssocID="{16282E5A-FE37-4636-8B2C-0654BCB51D7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B69E90-AABC-4108-8FCE-2EA6D3BAD4FE}" type="pres">
      <dgm:prSet presAssocID="{16282E5A-FE37-4636-8B2C-0654BCB51D7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ACD7C7-6CC5-45AA-983E-7686241AFF80}" type="pres">
      <dgm:prSet presAssocID="{D96C26AF-ADBB-4215-A0C3-3FBA7C87B806}" presName="space" presStyleCnt="0"/>
      <dgm:spPr/>
    </dgm:pt>
    <dgm:pt modelId="{ED2A0487-E7FF-4949-A24B-853C2107503C}" type="pres">
      <dgm:prSet presAssocID="{147B0A92-226B-4F18-981D-3578637155E4}" presName="composite" presStyleCnt="0"/>
      <dgm:spPr/>
    </dgm:pt>
    <dgm:pt modelId="{F2D0731A-6F5A-4E0A-B6B5-6C28163061EC}" type="pres">
      <dgm:prSet presAssocID="{147B0A92-226B-4F18-981D-3578637155E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D3C4B39-ED55-41BB-8D39-113FF6068A3F}" type="pres">
      <dgm:prSet presAssocID="{147B0A92-226B-4F18-981D-3578637155E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68E436C-F8D9-4986-97F0-89E2750392CC}" type="presOf" srcId="{C79A9059-3DD5-4F37-881B-BD6C5DABB13F}" destId="{0AB69E90-AABC-4108-8FCE-2EA6D3BAD4FE}" srcOrd="0" destOrd="2" presId="urn:microsoft.com/office/officeart/2005/8/layout/hList1"/>
    <dgm:cxn modelId="{95E519F7-51CE-4040-A452-40E6D2AE6C28}" type="presOf" srcId="{A9726ABE-C82B-4789-B696-80C7E90859F1}" destId="{0D3C4B39-ED55-41BB-8D39-113FF6068A3F}" srcOrd="0" destOrd="5" presId="urn:microsoft.com/office/officeart/2005/8/layout/hList1"/>
    <dgm:cxn modelId="{D49222DD-B96F-4064-9972-662FBAADFCD0}" type="presOf" srcId="{314B0740-3D5A-4F49-BEAF-63ACE86AE45A}" destId="{0AB69E90-AABC-4108-8FCE-2EA6D3BAD4FE}" srcOrd="0" destOrd="1" presId="urn:microsoft.com/office/officeart/2005/8/layout/hList1"/>
    <dgm:cxn modelId="{44A853E0-70B6-43F6-917C-F2A3FA53A26A}" type="presOf" srcId="{CEDF0FF1-7D7A-4556-AC92-F77A3E316115}" destId="{0AB69E90-AABC-4108-8FCE-2EA6D3BAD4FE}" srcOrd="0" destOrd="6" presId="urn:microsoft.com/office/officeart/2005/8/layout/hList1"/>
    <dgm:cxn modelId="{C1636240-9FCA-4658-9CD3-E44E27166C67}" srcId="{147B0A92-226B-4F18-981D-3578637155E4}" destId="{60290E45-4D4C-4CB9-8B43-F205C6C1C1AB}" srcOrd="1" destOrd="0" parTransId="{15302D46-420A-4087-9653-3B6091746621}" sibTransId="{921919EC-288D-4CE4-BC49-E79F5C03CA6B}"/>
    <dgm:cxn modelId="{0FD106F1-C970-43BB-B852-ABB01339BAA7}" srcId="{16282E5A-FE37-4636-8B2C-0654BCB51D71}" destId="{F0EDB1F1-E416-495E-92D8-A3C08FD67708}" srcOrd="0" destOrd="0" parTransId="{89FA3E2A-D4F6-424D-9ED3-5D43C99FAEF2}" sibTransId="{33A73F4D-5B3E-422A-81E3-978ABE5C438B}"/>
    <dgm:cxn modelId="{CFACFFEC-54D7-403C-8957-25D22012514B}" srcId="{147B0A92-226B-4F18-981D-3578637155E4}" destId="{E53C2D50-112B-49CC-880A-95E8374258DF}" srcOrd="2" destOrd="0" parTransId="{E2DBF4AC-26E1-418C-A15A-63F5760E5FE1}" sibTransId="{95DF2567-4DAB-4CE8-8F89-F80CA3493B67}"/>
    <dgm:cxn modelId="{23C8611B-1F20-4E11-BB47-23068EA2E9C0}" srcId="{16282E5A-FE37-4636-8B2C-0654BCB51D71}" destId="{314B0740-3D5A-4F49-BEAF-63ACE86AE45A}" srcOrd="1" destOrd="0" parTransId="{13920F6C-E8C6-4923-A7AC-E4E828DF4959}" sibTransId="{9F2EE64B-F65C-47CD-BBC3-749FD5616974}"/>
    <dgm:cxn modelId="{FA24E60A-34C8-46C4-8AFA-7EFBF32F402A}" srcId="{16282E5A-FE37-4636-8B2C-0654BCB51D71}" destId="{7115A40A-2B4A-48CF-80BA-AC66E049DF3D}" srcOrd="9" destOrd="0" parTransId="{0A0CDE31-89FA-42D0-94A6-E8BB38825483}" sibTransId="{5AAC7E2E-7EED-4EBC-8770-608D8A6F1210}"/>
    <dgm:cxn modelId="{E7D39797-ACE2-4D6B-8325-536B4797A931}" type="presOf" srcId="{147B0A92-226B-4F18-981D-3578637155E4}" destId="{F2D0731A-6F5A-4E0A-B6B5-6C28163061EC}" srcOrd="0" destOrd="0" presId="urn:microsoft.com/office/officeart/2005/8/layout/hList1"/>
    <dgm:cxn modelId="{CF88CE2E-3AC1-45D2-979A-0CAEF6B13B4E}" type="presOf" srcId="{A990572D-E7AE-46A3-8211-AC5F404025C2}" destId="{0D3C4B39-ED55-41BB-8D39-113FF6068A3F}" srcOrd="0" destOrd="6" presId="urn:microsoft.com/office/officeart/2005/8/layout/hList1"/>
    <dgm:cxn modelId="{97160D96-E88E-42C0-ACD6-3B3C42F70876}" type="presOf" srcId="{F0EDB1F1-E416-495E-92D8-A3C08FD67708}" destId="{0AB69E90-AABC-4108-8FCE-2EA6D3BAD4FE}" srcOrd="0" destOrd="0" presId="urn:microsoft.com/office/officeart/2005/8/layout/hList1"/>
    <dgm:cxn modelId="{DC485359-8ACC-452B-89D9-32519A0E42A7}" srcId="{147B0A92-226B-4F18-981D-3578637155E4}" destId="{C5898355-FF70-488C-B855-52C74F05DE8C}" srcOrd="4" destOrd="0" parTransId="{8181DF59-43B8-446C-8C5D-0A0C1DA2596C}" sibTransId="{B03C5961-F450-431A-9007-187A5DD04EA4}"/>
    <dgm:cxn modelId="{13F74761-A543-423C-A5FC-F57E4735A7AE}" srcId="{16282E5A-FE37-4636-8B2C-0654BCB51D71}" destId="{83B38519-899A-4F8B-8289-C111BB35906A}" srcOrd="4" destOrd="0" parTransId="{F2DDDCC1-4AFE-4B79-8112-AD509B322DDC}" sibTransId="{8E4B0D5D-6DB4-48C4-A9E7-99A2906F33F8}"/>
    <dgm:cxn modelId="{DB932EA8-E3C4-4A2D-B04D-77620A1A398C}" type="presOf" srcId="{83B38519-899A-4F8B-8289-C111BB35906A}" destId="{0AB69E90-AABC-4108-8FCE-2EA6D3BAD4FE}" srcOrd="0" destOrd="4" presId="urn:microsoft.com/office/officeart/2005/8/layout/hList1"/>
    <dgm:cxn modelId="{610290C8-1A32-4B65-B36B-D8D1128EC94B}" type="presOf" srcId="{6E362D54-FA48-41BB-AB1D-943C58E17D89}" destId="{0AB69E90-AABC-4108-8FCE-2EA6D3BAD4FE}" srcOrd="0" destOrd="3" presId="urn:microsoft.com/office/officeart/2005/8/layout/hList1"/>
    <dgm:cxn modelId="{1810A6B4-CD83-47CD-8441-D59E281ABBDE}" srcId="{147B0A92-226B-4F18-981D-3578637155E4}" destId="{A990572D-E7AE-46A3-8211-AC5F404025C2}" srcOrd="6" destOrd="0" parTransId="{4F69F956-E9D0-449D-BF72-64D610E13EEF}" sibTransId="{E5108190-C2B4-4BA6-A88F-8CB87212D878}"/>
    <dgm:cxn modelId="{84989EF4-3EFE-4F1B-BA81-6C8F76E21344}" type="presOf" srcId="{8FC55A70-7B9B-4E64-84FD-9A0F694E2B67}" destId="{E529F1EC-2867-4DFF-85BF-8662F5E780A1}" srcOrd="0" destOrd="0" presId="urn:microsoft.com/office/officeart/2005/8/layout/hList1"/>
    <dgm:cxn modelId="{157C3C76-E540-4F45-94E5-34307B1B726C}" type="presOf" srcId="{C5898355-FF70-488C-B855-52C74F05DE8C}" destId="{0D3C4B39-ED55-41BB-8D39-113FF6068A3F}" srcOrd="0" destOrd="4" presId="urn:microsoft.com/office/officeart/2005/8/layout/hList1"/>
    <dgm:cxn modelId="{0B6FCA63-BD37-41FB-B174-23421F6203BA}" type="presOf" srcId="{9785A498-9C90-4C53-8ED9-BA8898851E34}" destId="{0D3C4B39-ED55-41BB-8D39-113FF6068A3F}" srcOrd="0" destOrd="0" presId="urn:microsoft.com/office/officeart/2005/8/layout/hList1"/>
    <dgm:cxn modelId="{890B88BD-923D-43C5-B088-BFFA0C6C05CA}" srcId="{8FC55A70-7B9B-4E64-84FD-9A0F694E2B67}" destId="{16282E5A-FE37-4636-8B2C-0654BCB51D71}" srcOrd="0" destOrd="0" parTransId="{C2FBDD19-1170-4CD1-B2BB-AB5BACD6164D}" sibTransId="{D96C26AF-ADBB-4215-A0C3-3FBA7C87B806}"/>
    <dgm:cxn modelId="{DA1F615B-E5BC-4E9B-813B-2204299491DD}" type="presOf" srcId="{60290E45-4D4C-4CB9-8B43-F205C6C1C1AB}" destId="{0D3C4B39-ED55-41BB-8D39-113FF6068A3F}" srcOrd="0" destOrd="1" presId="urn:microsoft.com/office/officeart/2005/8/layout/hList1"/>
    <dgm:cxn modelId="{F7C6AD25-FAD9-47CD-93DE-E986EB6ADA7F}" srcId="{16282E5A-FE37-4636-8B2C-0654BCB51D71}" destId="{C79A9059-3DD5-4F37-881B-BD6C5DABB13F}" srcOrd="2" destOrd="0" parTransId="{5A20C761-E832-4B8F-B7BE-089D54B5A69F}" sibTransId="{DD547BB5-6D34-4CD7-9836-152ECA52A7B0}"/>
    <dgm:cxn modelId="{039AD141-2DC1-46FF-9EC2-CA298E5643B7}" srcId="{16282E5A-FE37-4636-8B2C-0654BCB51D71}" destId="{94F35C67-05F5-4476-BA49-1B7208CCEE26}" srcOrd="8" destOrd="0" parTransId="{7C6F0B78-F664-4B39-8226-5B7A0259C63E}" sibTransId="{281FD370-3627-4E17-9647-AAF953B71462}"/>
    <dgm:cxn modelId="{571AD324-5E1F-4D80-87A6-D2D7C3C05509}" srcId="{16282E5A-FE37-4636-8B2C-0654BCB51D71}" destId="{CEDF0FF1-7D7A-4556-AC92-F77A3E316115}" srcOrd="6" destOrd="0" parTransId="{4BCE89FC-150E-43BB-8506-4C7343B9D30C}" sibTransId="{8764BD33-77CD-46CF-A821-D361330C31BD}"/>
    <dgm:cxn modelId="{F6703E11-4E1D-4F3B-BA54-75BD7888D543}" srcId="{147B0A92-226B-4F18-981D-3578637155E4}" destId="{A9726ABE-C82B-4789-B696-80C7E90859F1}" srcOrd="5" destOrd="0" parTransId="{14D46F92-EEFA-4054-B925-85CDA94892F3}" sibTransId="{92E6A2C5-754B-4DA3-96E9-D3E8549F5EE1}"/>
    <dgm:cxn modelId="{5EEE5B6C-E9D2-4F72-9BA9-9AF2F6874FBA}" type="presOf" srcId="{0AB89F34-0EC3-403F-B3C8-D201131ECD9A}" destId="{0D3C4B39-ED55-41BB-8D39-113FF6068A3F}" srcOrd="0" destOrd="7" presId="urn:microsoft.com/office/officeart/2005/8/layout/hList1"/>
    <dgm:cxn modelId="{D4F76108-7030-4E16-A8B5-398AA2C695CA}" srcId="{16282E5A-FE37-4636-8B2C-0654BCB51D71}" destId="{0716C1D8-7D58-4173-81D0-BEE08D4366D5}" srcOrd="5" destOrd="0" parTransId="{EAD5531D-E50E-4B86-ACFA-697101C8CDEA}" sibTransId="{DC505C9B-3B46-4D95-A0F9-7E6A1F29B4E3}"/>
    <dgm:cxn modelId="{196C2E76-5AB7-4F05-A046-018FDBE52138}" type="presOf" srcId="{94F35C67-05F5-4476-BA49-1B7208CCEE26}" destId="{0AB69E90-AABC-4108-8FCE-2EA6D3BAD4FE}" srcOrd="0" destOrd="8" presId="urn:microsoft.com/office/officeart/2005/8/layout/hList1"/>
    <dgm:cxn modelId="{6667E8EE-7103-4B1B-B9E2-A1C09D9DC98E}" srcId="{16282E5A-FE37-4636-8B2C-0654BCB51D71}" destId="{4E19F949-1936-4C80-930A-105FBC0E0FA8}" srcOrd="7" destOrd="0" parTransId="{B1A18076-F91B-4963-85D4-EC1EA6B630EF}" sibTransId="{423CAA98-E5C9-4EF1-88AA-9890768E9DDA}"/>
    <dgm:cxn modelId="{B795CC10-9B26-48A0-A919-2D22473A4EF9}" type="presOf" srcId="{7115A40A-2B4A-48CF-80BA-AC66E049DF3D}" destId="{0AB69E90-AABC-4108-8FCE-2EA6D3BAD4FE}" srcOrd="0" destOrd="9" presId="urn:microsoft.com/office/officeart/2005/8/layout/hList1"/>
    <dgm:cxn modelId="{2B158CC6-780E-4669-9CAD-4ECB7A5317E5}" srcId="{147B0A92-226B-4F18-981D-3578637155E4}" destId="{4DF3A349-6AEA-4E31-8951-F2B3E6E3101B}" srcOrd="3" destOrd="0" parTransId="{4CA9F837-F25A-42AD-A5A5-3954D18AB4CC}" sibTransId="{8D9E22BC-091A-4DEF-A91C-BD0B42C8EF6C}"/>
    <dgm:cxn modelId="{247E353E-7083-4433-98C5-7172CE0E385B}" type="presOf" srcId="{E53C2D50-112B-49CC-880A-95E8374258DF}" destId="{0D3C4B39-ED55-41BB-8D39-113FF6068A3F}" srcOrd="0" destOrd="2" presId="urn:microsoft.com/office/officeart/2005/8/layout/hList1"/>
    <dgm:cxn modelId="{47695890-5592-4429-9CDB-9EBC49212DE6}" type="presOf" srcId="{0716C1D8-7D58-4173-81D0-BEE08D4366D5}" destId="{0AB69E90-AABC-4108-8FCE-2EA6D3BAD4FE}" srcOrd="0" destOrd="5" presId="urn:microsoft.com/office/officeart/2005/8/layout/hList1"/>
    <dgm:cxn modelId="{3F00AC9F-DC15-4BB0-9A2D-BDA0305133D2}" type="presOf" srcId="{4DF3A349-6AEA-4E31-8951-F2B3E6E3101B}" destId="{0D3C4B39-ED55-41BB-8D39-113FF6068A3F}" srcOrd="0" destOrd="3" presId="urn:microsoft.com/office/officeart/2005/8/layout/hList1"/>
    <dgm:cxn modelId="{9EA38DFB-4DEB-4A0A-B137-BD00C2B21692}" type="presOf" srcId="{4E19F949-1936-4C80-930A-105FBC0E0FA8}" destId="{0AB69E90-AABC-4108-8FCE-2EA6D3BAD4FE}" srcOrd="0" destOrd="7" presId="urn:microsoft.com/office/officeart/2005/8/layout/hList1"/>
    <dgm:cxn modelId="{4911B1A9-2BAD-4080-A06C-061E90F18C9C}" type="presOf" srcId="{16282E5A-FE37-4636-8B2C-0654BCB51D71}" destId="{3DFFF3B9-CADE-47C7-86A9-92483BC67201}" srcOrd="0" destOrd="0" presId="urn:microsoft.com/office/officeart/2005/8/layout/hList1"/>
    <dgm:cxn modelId="{7EBBBBCA-A33F-4E93-8148-734718869175}" srcId="{147B0A92-226B-4F18-981D-3578637155E4}" destId="{9785A498-9C90-4C53-8ED9-BA8898851E34}" srcOrd="0" destOrd="0" parTransId="{B6A76BE8-28CC-4419-8EAE-320403BE657F}" sibTransId="{7BCF7A2A-FBDD-402F-8C89-F3D6CB2634E1}"/>
    <dgm:cxn modelId="{83B3872B-5CC6-46AB-80F2-E59A5B088817}" srcId="{8FC55A70-7B9B-4E64-84FD-9A0F694E2B67}" destId="{147B0A92-226B-4F18-981D-3578637155E4}" srcOrd="1" destOrd="0" parTransId="{0008723C-9EB2-40D9-8B53-C351F5DE5250}" sibTransId="{CF25490B-7454-4D6E-A312-C5EE26704692}"/>
    <dgm:cxn modelId="{2C01C221-16C1-4F79-B469-012B8814B12E}" srcId="{147B0A92-226B-4F18-981D-3578637155E4}" destId="{0AB89F34-0EC3-403F-B3C8-D201131ECD9A}" srcOrd="7" destOrd="0" parTransId="{F9C03CDD-5923-4472-9130-C51B73234E8A}" sibTransId="{AD287E21-A9F8-4A21-90EC-C74EFBB82576}"/>
    <dgm:cxn modelId="{8087C210-D6AB-4A10-877A-8840BF2DBE15}" srcId="{16282E5A-FE37-4636-8B2C-0654BCB51D71}" destId="{6E362D54-FA48-41BB-AB1D-943C58E17D89}" srcOrd="3" destOrd="0" parTransId="{B0DC5D83-5907-4A8A-B031-9CE55C70EBA3}" sibTransId="{377E9BCA-E3ED-43C3-9BD6-88AE5A6CA63F}"/>
    <dgm:cxn modelId="{5509B93D-F6AA-4A57-A446-14224C6E3AC6}" type="presParOf" srcId="{E529F1EC-2867-4DFF-85BF-8662F5E780A1}" destId="{0C33E7F9-03D5-4C5D-9A27-51AE573EAE07}" srcOrd="0" destOrd="0" presId="urn:microsoft.com/office/officeart/2005/8/layout/hList1"/>
    <dgm:cxn modelId="{8FEADBC2-1865-4724-B37B-4597570842E6}" type="presParOf" srcId="{0C33E7F9-03D5-4C5D-9A27-51AE573EAE07}" destId="{3DFFF3B9-CADE-47C7-86A9-92483BC67201}" srcOrd="0" destOrd="0" presId="urn:microsoft.com/office/officeart/2005/8/layout/hList1"/>
    <dgm:cxn modelId="{8EDFFE07-E450-4CE8-8399-80C38E3840AB}" type="presParOf" srcId="{0C33E7F9-03D5-4C5D-9A27-51AE573EAE07}" destId="{0AB69E90-AABC-4108-8FCE-2EA6D3BAD4FE}" srcOrd="1" destOrd="0" presId="urn:microsoft.com/office/officeart/2005/8/layout/hList1"/>
    <dgm:cxn modelId="{9E8AE821-93FB-43F7-90D5-9DBD97961D19}" type="presParOf" srcId="{E529F1EC-2867-4DFF-85BF-8662F5E780A1}" destId="{3EACD7C7-6CC5-45AA-983E-7686241AFF80}" srcOrd="1" destOrd="0" presId="urn:microsoft.com/office/officeart/2005/8/layout/hList1"/>
    <dgm:cxn modelId="{962DE4E3-7367-4DCE-B5E0-F49FBE826BF5}" type="presParOf" srcId="{E529F1EC-2867-4DFF-85BF-8662F5E780A1}" destId="{ED2A0487-E7FF-4949-A24B-853C2107503C}" srcOrd="2" destOrd="0" presId="urn:microsoft.com/office/officeart/2005/8/layout/hList1"/>
    <dgm:cxn modelId="{C8EF6A0C-F026-4923-8B6A-697BB1A829C2}" type="presParOf" srcId="{ED2A0487-E7FF-4949-A24B-853C2107503C}" destId="{F2D0731A-6F5A-4E0A-B6B5-6C28163061EC}" srcOrd="0" destOrd="0" presId="urn:microsoft.com/office/officeart/2005/8/layout/hList1"/>
    <dgm:cxn modelId="{BF4AF440-F6A6-4F18-A53A-CA82EC9D7B38}" type="presParOf" srcId="{ED2A0487-E7FF-4949-A24B-853C2107503C}" destId="{0D3C4B39-ED55-41BB-8D39-113FF6068A3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F6FA6-4AE7-4D28-ADBA-6769B7417AD4}">
      <dsp:nvSpPr>
        <dsp:cNvPr id="0" name=""/>
        <dsp:cNvSpPr/>
      </dsp:nvSpPr>
      <dsp:spPr>
        <a:xfrm rot="5400000">
          <a:off x="1168428" y="1174439"/>
          <a:ext cx="1840061" cy="221679"/>
        </a:xfrm>
        <a:prstGeom prst="rect">
          <a:avLst/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F2DE1C-5834-4BE9-8B74-58F8B227A7D5}">
      <dsp:nvSpPr>
        <dsp:cNvPr id="0" name=""/>
        <dsp:cNvSpPr/>
      </dsp:nvSpPr>
      <dsp:spPr>
        <a:xfrm>
          <a:off x="1592203" y="828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ŘO Odboru Dohody o partnerství, evaluací a strategií</a:t>
          </a:r>
          <a:endParaRPr lang="cs-CZ" sz="2000" kern="1200" dirty="0"/>
        </a:p>
      </dsp:txBody>
      <dsp:txXfrm>
        <a:off x="1635488" y="44113"/>
        <a:ext cx="2376537" cy="1391294"/>
      </dsp:txXfrm>
    </dsp:sp>
    <dsp:sp modelId="{0F8756E1-D458-490A-AB3C-8AA2CD129CB1}">
      <dsp:nvSpPr>
        <dsp:cNvPr id="0" name=""/>
        <dsp:cNvSpPr/>
      </dsp:nvSpPr>
      <dsp:spPr>
        <a:xfrm rot="5400000">
          <a:off x="1168428" y="3021769"/>
          <a:ext cx="1840061" cy="221679"/>
        </a:xfrm>
        <a:prstGeom prst="rect">
          <a:avLst/>
        </a:prstGeom>
        <a:solidFill>
          <a:schemeClr val="accent1">
            <a:shade val="90000"/>
            <a:hueOff val="102328"/>
            <a:satOff val="-9904"/>
            <a:lumOff val="97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F4DAD-F387-46BD-9826-CAB057B613E1}">
      <dsp:nvSpPr>
        <dsp:cNvPr id="0" name=""/>
        <dsp:cNvSpPr/>
      </dsp:nvSpPr>
      <dsp:spPr>
        <a:xfrm>
          <a:off x="1592203" y="184815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93271"/>
            <a:satOff val="-9823"/>
            <a:lumOff val="94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Výjezdní zasedání sekce 2</a:t>
          </a:r>
          <a:endParaRPr lang="cs-CZ" sz="2000" kern="1200" dirty="0"/>
        </a:p>
      </dsp:txBody>
      <dsp:txXfrm>
        <a:off x="1635488" y="1891444"/>
        <a:ext cx="2376537" cy="1391294"/>
      </dsp:txXfrm>
    </dsp:sp>
    <dsp:sp modelId="{0AF4FDDD-E19E-48F8-867A-5B308AD62BB1}">
      <dsp:nvSpPr>
        <dsp:cNvPr id="0" name=""/>
        <dsp:cNvSpPr/>
      </dsp:nvSpPr>
      <dsp:spPr>
        <a:xfrm rot="5400000">
          <a:off x="1168428" y="4869099"/>
          <a:ext cx="1840061" cy="221679"/>
        </a:xfrm>
        <a:prstGeom prst="rect">
          <a:avLst/>
        </a:prstGeom>
        <a:solidFill>
          <a:schemeClr val="accent1">
            <a:shade val="90000"/>
            <a:hueOff val="204657"/>
            <a:satOff val="-19807"/>
            <a:lumOff val="1959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7CB95E-DFB8-4C66-828F-A3412F9C58C8}">
      <dsp:nvSpPr>
        <dsp:cNvPr id="0" name=""/>
        <dsp:cNvSpPr/>
      </dsp:nvSpPr>
      <dsp:spPr>
        <a:xfrm>
          <a:off x="1592203" y="369548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86542"/>
            <a:satOff val="-19645"/>
            <a:lumOff val="188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Vybraní zástupci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OP TP</a:t>
          </a:r>
          <a:endParaRPr lang="cs-CZ" sz="2000" kern="1200" dirty="0"/>
        </a:p>
      </dsp:txBody>
      <dsp:txXfrm>
        <a:off x="1635488" y="3738774"/>
        <a:ext cx="2376537" cy="1391294"/>
      </dsp:txXfrm>
    </dsp:sp>
    <dsp:sp modelId="{65A531CD-EC62-41DC-8407-99E7EA10E5D4}">
      <dsp:nvSpPr>
        <dsp:cNvPr id="0" name=""/>
        <dsp:cNvSpPr/>
      </dsp:nvSpPr>
      <dsp:spPr>
        <a:xfrm>
          <a:off x="2092093" y="5792764"/>
          <a:ext cx="3268663" cy="221679"/>
        </a:xfrm>
        <a:prstGeom prst="rect">
          <a:avLst/>
        </a:prstGeom>
        <a:solidFill>
          <a:schemeClr val="accent1">
            <a:shade val="90000"/>
            <a:hueOff val="306985"/>
            <a:satOff val="-29711"/>
            <a:lumOff val="293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6C4BA7-DB2D-4CB7-86A5-57660406BFF0}">
      <dsp:nvSpPr>
        <dsp:cNvPr id="0" name=""/>
        <dsp:cNvSpPr/>
      </dsp:nvSpPr>
      <dsp:spPr>
        <a:xfrm>
          <a:off x="1592203" y="554281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79814"/>
            <a:satOff val="-29468"/>
            <a:lumOff val="283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Vybraní zástupci Oddělení administrativní kapacity</a:t>
          </a:r>
          <a:endParaRPr lang="cs-CZ" sz="2000" kern="1200" dirty="0"/>
        </a:p>
      </dsp:txBody>
      <dsp:txXfrm>
        <a:off x="1635488" y="5586104"/>
        <a:ext cx="2376537" cy="1391294"/>
      </dsp:txXfrm>
    </dsp:sp>
    <dsp:sp modelId="{EC29C065-6E85-48B1-B8B8-C38A70D925BB}">
      <dsp:nvSpPr>
        <dsp:cNvPr id="0" name=""/>
        <dsp:cNvSpPr/>
      </dsp:nvSpPr>
      <dsp:spPr>
        <a:xfrm rot="16200000">
          <a:off x="4444360" y="4869099"/>
          <a:ext cx="1840061" cy="221679"/>
        </a:xfrm>
        <a:prstGeom prst="rect">
          <a:avLst/>
        </a:prstGeom>
        <a:solidFill>
          <a:schemeClr val="accent1">
            <a:shade val="90000"/>
            <a:hueOff val="409313"/>
            <a:satOff val="-39615"/>
            <a:lumOff val="391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F9CE6C-DB1A-40BD-8350-B6A4BA7D36A5}">
      <dsp:nvSpPr>
        <dsp:cNvPr id="0" name=""/>
        <dsp:cNvSpPr/>
      </dsp:nvSpPr>
      <dsp:spPr>
        <a:xfrm>
          <a:off x="4868135" y="554281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73085"/>
            <a:satOff val="-39291"/>
            <a:lumOff val="377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Náměstkyně Letáčková</a:t>
          </a:r>
          <a:endParaRPr lang="cs-CZ" sz="2000" kern="1200" dirty="0"/>
        </a:p>
      </dsp:txBody>
      <dsp:txXfrm>
        <a:off x="4911420" y="5586104"/>
        <a:ext cx="2376537" cy="1391294"/>
      </dsp:txXfrm>
    </dsp:sp>
    <dsp:sp modelId="{B40D1C69-09A9-4A93-860F-067EA576D773}">
      <dsp:nvSpPr>
        <dsp:cNvPr id="0" name=""/>
        <dsp:cNvSpPr/>
      </dsp:nvSpPr>
      <dsp:spPr>
        <a:xfrm rot="16200000">
          <a:off x="4444360" y="3021769"/>
          <a:ext cx="1840061" cy="221679"/>
        </a:xfrm>
        <a:prstGeom prst="rect">
          <a:avLst/>
        </a:prstGeom>
        <a:solidFill>
          <a:schemeClr val="accent1">
            <a:shade val="90000"/>
            <a:hueOff val="511642"/>
            <a:satOff val="-49518"/>
            <a:lumOff val="489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4837F-3DC0-464E-B7DC-0D049471EA7C}">
      <dsp:nvSpPr>
        <dsp:cNvPr id="0" name=""/>
        <dsp:cNvSpPr/>
      </dsp:nvSpPr>
      <dsp:spPr>
        <a:xfrm>
          <a:off x="4868135" y="369548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6356"/>
            <a:satOff val="-49113"/>
            <a:lumOff val="472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Státní tajemnice </a:t>
          </a:r>
          <a:r>
            <a:rPr lang="cs-CZ" sz="2000" kern="1200" dirty="0" err="1" smtClean="0"/>
            <a:t>Pikešová</a:t>
          </a:r>
          <a:r>
            <a:rPr lang="cs-CZ" sz="2000" kern="1200" dirty="0" smtClean="0"/>
            <a:t> + ŘO Personálního</a:t>
          </a:r>
          <a:endParaRPr lang="cs-CZ" sz="2000" kern="1200" dirty="0"/>
        </a:p>
      </dsp:txBody>
      <dsp:txXfrm>
        <a:off x="4911420" y="3738774"/>
        <a:ext cx="2376537" cy="1391294"/>
      </dsp:txXfrm>
    </dsp:sp>
    <dsp:sp modelId="{8AE3AE93-ABB7-44E3-BD47-0CB470778F20}">
      <dsp:nvSpPr>
        <dsp:cNvPr id="0" name=""/>
        <dsp:cNvSpPr/>
      </dsp:nvSpPr>
      <dsp:spPr>
        <a:xfrm rot="16200000">
          <a:off x="4444360" y="1174439"/>
          <a:ext cx="1840061" cy="221679"/>
        </a:xfrm>
        <a:prstGeom prst="rect">
          <a:avLst/>
        </a:prstGeom>
        <a:solidFill>
          <a:schemeClr val="accent1">
            <a:shade val="90000"/>
            <a:hueOff val="511642"/>
            <a:satOff val="-49518"/>
            <a:lumOff val="489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173428-3941-4928-A6C2-E83968A7CF9D}">
      <dsp:nvSpPr>
        <dsp:cNvPr id="0" name=""/>
        <dsp:cNvSpPr/>
      </dsp:nvSpPr>
      <dsp:spPr>
        <a:xfrm>
          <a:off x="4868135" y="184815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559627"/>
            <a:satOff val="-58936"/>
            <a:lumOff val="566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Vybraní zástupci Odboru projektového řízení</a:t>
          </a:r>
          <a:endParaRPr lang="cs-CZ" sz="2000" kern="1200" dirty="0"/>
        </a:p>
      </dsp:txBody>
      <dsp:txXfrm>
        <a:off x="4911420" y="1891444"/>
        <a:ext cx="2376537" cy="1391294"/>
      </dsp:txXfrm>
    </dsp:sp>
    <dsp:sp modelId="{85202BC0-2242-4AD5-B98C-D7F51B98C2BF}">
      <dsp:nvSpPr>
        <dsp:cNvPr id="0" name=""/>
        <dsp:cNvSpPr/>
      </dsp:nvSpPr>
      <dsp:spPr>
        <a:xfrm>
          <a:off x="5368025" y="250773"/>
          <a:ext cx="3268663" cy="221679"/>
        </a:xfrm>
        <a:prstGeom prst="rect">
          <a:avLst/>
        </a:prstGeom>
        <a:solidFill>
          <a:schemeClr val="accent1">
            <a:shade val="90000"/>
            <a:hueOff val="409313"/>
            <a:satOff val="-39615"/>
            <a:lumOff val="391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086B98-9D86-46D1-B633-C260DB95B52A}">
      <dsp:nvSpPr>
        <dsp:cNvPr id="0" name=""/>
        <dsp:cNvSpPr/>
      </dsp:nvSpPr>
      <dsp:spPr>
        <a:xfrm>
          <a:off x="4868135" y="828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466356"/>
            <a:satOff val="-49113"/>
            <a:lumOff val="472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Vybraní zástupci Odboru správy monitorovacího systému</a:t>
          </a:r>
          <a:endParaRPr lang="cs-CZ" sz="2000" kern="1200" dirty="0"/>
        </a:p>
      </dsp:txBody>
      <dsp:txXfrm>
        <a:off x="4911420" y="44113"/>
        <a:ext cx="2376537" cy="1391294"/>
      </dsp:txXfrm>
    </dsp:sp>
    <dsp:sp modelId="{1F365E9E-7DC5-45F4-8455-BD0F0DC42F73}">
      <dsp:nvSpPr>
        <dsp:cNvPr id="0" name=""/>
        <dsp:cNvSpPr/>
      </dsp:nvSpPr>
      <dsp:spPr>
        <a:xfrm rot="5400000">
          <a:off x="7720293" y="1174439"/>
          <a:ext cx="1840061" cy="221679"/>
        </a:xfrm>
        <a:prstGeom prst="rect">
          <a:avLst/>
        </a:prstGeom>
        <a:solidFill>
          <a:schemeClr val="accent1">
            <a:shade val="90000"/>
            <a:hueOff val="306985"/>
            <a:satOff val="-29711"/>
            <a:lumOff val="293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237924-DA17-4A8B-B820-EB7397920C02}">
      <dsp:nvSpPr>
        <dsp:cNvPr id="0" name=""/>
        <dsp:cNvSpPr/>
      </dsp:nvSpPr>
      <dsp:spPr>
        <a:xfrm>
          <a:off x="8144068" y="828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373085"/>
            <a:satOff val="-39291"/>
            <a:lumOff val="377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Veřejná prezentace (pozvánka na všechny respondenty z řad MMR)</a:t>
          </a:r>
          <a:endParaRPr lang="cs-CZ" sz="2000" kern="1200" dirty="0"/>
        </a:p>
      </dsp:txBody>
      <dsp:txXfrm>
        <a:off x="8187353" y="44113"/>
        <a:ext cx="2376537" cy="1391294"/>
      </dsp:txXfrm>
    </dsp:sp>
    <dsp:sp modelId="{4EFFB828-0538-4065-8EFB-C88F08D10483}">
      <dsp:nvSpPr>
        <dsp:cNvPr id="0" name=""/>
        <dsp:cNvSpPr/>
      </dsp:nvSpPr>
      <dsp:spPr>
        <a:xfrm rot="5400000">
          <a:off x="7720293" y="3021769"/>
          <a:ext cx="1840061" cy="221679"/>
        </a:xfrm>
        <a:prstGeom prst="rect">
          <a:avLst/>
        </a:prstGeom>
        <a:solidFill>
          <a:schemeClr val="accent1">
            <a:shade val="90000"/>
            <a:hueOff val="204657"/>
            <a:satOff val="-19807"/>
            <a:lumOff val="1959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CC57C-6C3B-41BA-90C8-0F08B581A2AD}">
      <dsp:nvSpPr>
        <dsp:cNvPr id="0" name=""/>
        <dsp:cNvSpPr/>
      </dsp:nvSpPr>
      <dsp:spPr>
        <a:xfrm>
          <a:off x="8144068" y="184815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79814"/>
            <a:satOff val="-29468"/>
            <a:lumOff val="283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>
              <a:solidFill>
                <a:srgbClr val="FF0000"/>
              </a:solidFill>
            </a:rPr>
            <a:t>MV OP TP</a:t>
          </a:r>
          <a:endParaRPr lang="cs-CZ" sz="2000" kern="1200" dirty="0">
            <a:solidFill>
              <a:srgbClr val="FF0000"/>
            </a:solidFill>
          </a:endParaRPr>
        </a:p>
      </dsp:txBody>
      <dsp:txXfrm>
        <a:off x="8187353" y="1891444"/>
        <a:ext cx="2376537" cy="1391294"/>
      </dsp:txXfrm>
    </dsp:sp>
    <dsp:sp modelId="{6045B8A6-3BB2-43B5-8D0A-F36BAEB6F803}">
      <dsp:nvSpPr>
        <dsp:cNvPr id="0" name=""/>
        <dsp:cNvSpPr/>
      </dsp:nvSpPr>
      <dsp:spPr>
        <a:xfrm rot="5400000">
          <a:off x="7720293" y="4869099"/>
          <a:ext cx="1840061" cy="221679"/>
        </a:xfrm>
        <a:prstGeom prst="rect">
          <a:avLst/>
        </a:prstGeom>
        <a:solidFill>
          <a:schemeClr val="accent1">
            <a:shade val="90000"/>
            <a:hueOff val="102328"/>
            <a:satOff val="-9904"/>
            <a:lumOff val="97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D00313-0AC5-40D2-A2C3-0F9A8C186466}">
      <dsp:nvSpPr>
        <dsp:cNvPr id="0" name=""/>
        <dsp:cNvSpPr/>
      </dsp:nvSpPr>
      <dsp:spPr>
        <a:xfrm>
          <a:off x="8144068" y="369548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186542"/>
            <a:satOff val="-19645"/>
            <a:lumOff val="188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PS NOK</a:t>
          </a:r>
          <a:endParaRPr lang="cs-CZ" sz="2000" kern="1200" dirty="0"/>
        </a:p>
      </dsp:txBody>
      <dsp:txXfrm>
        <a:off x="8187353" y="3738774"/>
        <a:ext cx="2376537" cy="1391294"/>
      </dsp:txXfrm>
    </dsp:sp>
    <dsp:sp modelId="{5DD47BB6-A615-4A59-9623-F46CA1DB3DA4}">
      <dsp:nvSpPr>
        <dsp:cNvPr id="0" name=""/>
        <dsp:cNvSpPr/>
      </dsp:nvSpPr>
      <dsp:spPr>
        <a:xfrm>
          <a:off x="8144068" y="5542819"/>
          <a:ext cx="2463107" cy="1477864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93271"/>
            <a:satOff val="-9823"/>
            <a:lumOff val="94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… ?</a:t>
          </a:r>
          <a:endParaRPr lang="cs-CZ" sz="2000" kern="1200" dirty="0"/>
        </a:p>
      </dsp:txBody>
      <dsp:txXfrm>
        <a:off x="8187353" y="5586104"/>
        <a:ext cx="2376537" cy="13912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CC1053-9A9C-4121-B3DE-77FBCA43BFA5}">
      <dsp:nvSpPr>
        <dsp:cNvPr id="0" name=""/>
        <dsp:cNvSpPr/>
      </dsp:nvSpPr>
      <dsp:spPr>
        <a:xfrm>
          <a:off x="3401" y="174342"/>
          <a:ext cx="3316915" cy="693368"/>
        </a:xfrm>
        <a:prstGeom prst="rect">
          <a:avLst/>
        </a:prstGeom>
        <a:solidFill>
          <a:srgbClr val="C0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i="0" u="none" strike="noStrike" kern="1200" dirty="0" smtClean="0">
              <a:effectLst/>
              <a:latin typeface="Calibri" panose="020F0502020204030204" pitchFamily="34" charset="0"/>
              <a:ea typeface="+mn-ea"/>
              <a:cs typeface="+mn-cs"/>
            </a:rPr>
            <a:t>Připomínky a náměty k systému odměňování</a:t>
          </a:r>
          <a:endParaRPr lang="cs-CZ" sz="1900" kern="1200" dirty="0"/>
        </a:p>
      </dsp:txBody>
      <dsp:txXfrm>
        <a:off x="3401" y="174342"/>
        <a:ext cx="3316915" cy="693368"/>
      </dsp:txXfrm>
    </dsp:sp>
    <dsp:sp modelId="{F701258B-ADF1-4564-9665-2CE1C5957F58}">
      <dsp:nvSpPr>
        <dsp:cNvPr id="0" name=""/>
        <dsp:cNvSpPr/>
      </dsp:nvSpPr>
      <dsp:spPr>
        <a:xfrm>
          <a:off x="3401" y="867710"/>
          <a:ext cx="3316915" cy="375515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Systém je </a:t>
          </a:r>
          <a:r>
            <a:rPr lang="cs-CZ" sz="1900" b="1" i="0" u="none" kern="1200" dirty="0" smtClean="0"/>
            <a:t>málo transparentní</a:t>
          </a:r>
          <a:endParaRPr lang="cs-CZ" sz="1900" b="1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1" i="0" u="none" kern="1200" dirty="0" smtClean="0"/>
            <a:t>Nízká frekvence </a:t>
          </a:r>
          <a:r>
            <a:rPr lang="cs-CZ" sz="1900" b="0" i="0" u="none" kern="1200" dirty="0" smtClean="0"/>
            <a:t>mimořádných odměn (návrh: 1x za 3 měsíce)</a:t>
          </a:r>
          <a:endParaRPr lang="cs-CZ" sz="1900" b="0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Systém odměňování je </a:t>
          </a:r>
          <a:r>
            <a:rPr lang="cs-CZ" sz="1900" b="1" i="0" u="none" kern="1200" dirty="0" smtClean="0"/>
            <a:t>málo motivační</a:t>
          </a:r>
          <a:endParaRPr lang="cs-CZ" sz="1900" b="1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Nízký počet / rozmanitost benefitů</a:t>
          </a:r>
          <a:endParaRPr lang="cs-CZ" sz="1900" b="0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Přidělení odměn dle oblíbenosti u nadřízeného</a:t>
          </a:r>
          <a:endParaRPr lang="cs-CZ" sz="1900" b="0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Byrokracie spojená s odměňováním</a:t>
          </a:r>
          <a:endParaRPr lang="cs-CZ" sz="1900" b="0" i="0" u="none" kern="1200" dirty="0"/>
        </a:p>
      </dsp:txBody>
      <dsp:txXfrm>
        <a:off x="3401" y="867710"/>
        <a:ext cx="3316915" cy="3755159"/>
      </dsp:txXfrm>
    </dsp:sp>
    <dsp:sp modelId="{FC2BA501-EC12-46D7-8F48-1E5BD6C9A202}">
      <dsp:nvSpPr>
        <dsp:cNvPr id="0" name=""/>
        <dsp:cNvSpPr/>
      </dsp:nvSpPr>
      <dsp:spPr>
        <a:xfrm>
          <a:off x="3784685" y="174342"/>
          <a:ext cx="3316915" cy="693368"/>
        </a:xfrm>
        <a:prstGeom prst="rect">
          <a:avLst/>
        </a:prstGeom>
        <a:solidFill>
          <a:srgbClr val="C0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/>
            <a:t>Připomínky a náměty </a:t>
          </a:r>
          <a:r>
            <a:rPr lang="cs-CZ" sz="1900" b="1" i="1" kern="1200" dirty="0" smtClean="0"/>
            <a:t>představených</a:t>
          </a:r>
          <a:endParaRPr lang="cs-CZ" sz="1900" b="1" i="1" kern="1200" dirty="0"/>
        </a:p>
      </dsp:txBody>
      <dsp:txXfrm>
        <a:off x="3784685" y="174342"/>
        <a:ext cx="3316915" cy="693368"/>
      </dsp:txXfrm>
    </dsp:sp>
    <dsp:sp modelId="{32038FB7-69D3-469B-8F44-A47AA2C2C444}">
      <dsp:nvSpPr>
        <dsp:cNvPr id="0" name=""/>
        <dsp:cNvSpPr/>
      </dsp:nvSpPr>
      <dsp:spPr>
        <a:xfrm>
          <a:off x="3784685" y="867710"/>
          <a:ext cx="3316915" cy="375515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Systém je </a:t>
          </a:r>
          <a:r>
            <a:rPr lang="cs-CZ" sz="1900" b="1" i="0" u="none" kern="1200" dirty="0" smtClean="0"/>
            <a:t>málo transparentní</a:t>
          </a:r>
          <a:endParaRPr lang="cs-CZ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Systém přidělování odměn je </a:t>
          </a:r>
          <a:r>
            <a:rPr lang="cs-CZ" sz="1900" b="1" i="0" u="none" kern="1200" dirty="0" smtClean="0"/>
            <a:t>málo flexibilní, málo motivační</a:t>
          </a:r>
          <a:endParaRPr lang="cs-CZ" sz="19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Návrhy </a:t>
          </a:r>
          <a:r>
            <a:rPr lang="cs-CZ" sz="1900" b="1" i="0" u="none" kern="1200" dirty="0" smtClean="0"/>
            <a:t>čtvrtletních</a:t>
          </a:r>
          <a:r>
            <a:rPr lang="cs-CZ" sz="1900" b="0" i="0" u="none" kern="1200" dirty="0" smtClean="0"/>
            <a:t> odměn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1" i="0" u="none" kern="1200" dirty="0" smtClean="0"/>
            <a:t>Cílové</a:t>
          </a:r>
          <a:r>
            <a:rPr lang="cs-CZ" sz="1900" b="0" i="0" u="none" kern="1200" dirty="0" smtClean="0"/>
            <a:t> odměňování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b="0" i="0" u="none" kern="1200" dirty="0" err="1" smtClean="0"/>
            <a:t>Měly</a:t>
          </a:r>
          <a:r>
            <a:rPr lang="en-US" sz="1900" b="0" i="0" u="none" kern="1200" dirty="0" smtClean="0"/>
            <a:t> by </a:t>
          </a:r>
          <a:r>
            <a:rPr lang="en-US" sz="1900" b="0" i="0" u="none" kern="1200" dirty="0" err="1" smtClean="0"/>
            <a:t>existovat</a:t>
          </a:r>
          <a:r>
            <a:rPr lang="en-US" sz="1900" b="0" i="0" u="none" kern="1200" dirty="0" smtClean="0"/>
            <a:t> </a:t>
          </a:r>
          <a:r>
            <a:rPr lang="en-US" sz="1900" b="1" i="0" u="none" kern="1200" dirty="0" err="1" smtClean="0"/>
            <a:t>další</a:t>
          </a:r>
          <a:r>
            <a:rPr lang="en-US" sz="1900" b="1" i="0" u="none" kern="1200" dirty="0" smtClean="0"/>
            <a:t> </a:t>
          </a:r>
          <a:r>
            <a:rPr lang="en-US" sz="1900" b="1" i="0" u="none" kern="1200" dirty="0" err="1" smtClean="0"/>
            <a:t>nefinanční</a:t>
          </a:r>
          <a:r>
            <a:rPr lang="en-US" sz="1900" b="1" i="0" u="none" kern="1200" dirty="0" smtClean="0"/>
            <a:t> </a:t>
          </a:r>
          <a:r>
            <a:rPr lang="en-US" sz="1900" b="1" i="0" u="none" kern="1200" dirty="0" err="1" smtClean="0"/>
            <a:t>benefity</a:t>
          </a:r>
          <a:endParaRPr lang="cs-CZ" sz="1900" b="1" kern="1200" dirty="0"/>
        </a:p>
      </dsp:txBody>
      <dsp:txXfrm>
        <a:off x="3784685" y="867710"/>
        <a:ext cx="3316915" cy="3755159"/>
      </dsp:txXfrm>
    </dsp:sp>
    <dsp:sp modelId="{AC00F5E3-45CF-4F53-A671-3B8222681CD3}">
      <dsp:nvSpPr>
        <dsp:cNvPr id="0" name=""/>
        <dsp:cNvSpPr/>
      </dsp:nvSpPr>
      <dsp:spPr>
        <a:xfrm>
          <a:off x="7565969" y="174342"/>
          <a:ext cx="3316915" cy="693368"/>
        </a:xfrm>
        <a:prstGeom prst="rect">
          <a:avLst/>
        </a:prstGeom>
        <a:solidFill>
          <a:srgbClr val="C0000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900" b="1" kern="1200" dirty="0" smtClean="0"/>
            <a:t>Poptávka po zaměstnaneckých benefitech</a:t>
          </a:r>
          <a:endParaRPr lang="cs-CZ" sz="1900" b="1" kern="1200" dirty="0"/>
        </a:p>
      </dsp:txBody>
      <dsp:txXfrm>
        <a:off x="7565969" y="174342"/>
        <a:ext cx="3316915" cy="693368"/>
      </dsp:txXfrm>
    </dsp:sp>
    <dsp:sp modelId="{1AABC411-BF55-4939-841B-97C55B99E45E}">
      <dsp:nvSpPr>
        <dsp:cNvPr id="0" name=""/>
        <dsp:cNvSpPr/>
      </dsp:nvSpPr>
      <dsp:spPr>
        <a:xfrm>
          <a:off x="7565969" y="867710"/>
          <a:ext cx="3316915" cy="3755159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1" i="0" u="none" kern="1200" dirty="0" smtClean="0"/>
            <a:t>Penzijní připojištění</a:t>
          </a:r>
          <a:endParaRPr lang="cs-CZ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1" i="0" u="none" kern="1200" dirty="0" smtClean="0"/>
            <a:t>Příspěvek na sportovní aktivity (část přitom zmínila kartu </a:t>
          </a:r>
          <a:r>
            <a:rPr lang="cs-CZ" sz="1900" b="1" i="0" u="none" kern="1200" dirty="0" err="1" smtClean="0"/>
            <a:t>Multisport</a:t>
          </a:r>
          <a:r>
            <a:rPr lang="cs-CZ" sz="1900" b="1" i="0" u="none" kern="1200" dirty="0" smtClean="0"/>
            <a:t>)</a:t>
          </a:r>
          <a:br>
            <a:rPr lang="cs-CZ" sz="1900" b="1" i="0" u="none" kern="1200" dirty="0" smtClean="0"/>
          </a:br>
          <a:r>
            <a:rPr lang="cs-CZ" sz="1900" b="1" i="0" u="none" kern="1200" dirty="0" smtClean="0"/>
            <a:t>                                            </a:t>
          </a:r>
          <a:endParaRPr lang="cs-CZ" sz="1900" b="0" i="0" u="none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Možnost </a:t>
          </a:r>
          <a:r>
            <a:rPr lang="cs-CZ" sz="1900" b="0" i="0" u="none" kern="1200" dirty="0" err="1" smtClean="0"/>
            <a:t>home</a:t>
          </a:r>
          <a:r>
            <a:rPr lang="cs-CZ" sz="1900" b="0" i="0" u="none" kern="1200" dirty="0" smtClean="0"/>
            <a:t> </a:t>
          </a:r>
          <a:r>
            <a:rPr lang="cs-CZ" sz="1900" b="0" i="0" u="none" kern="1200" dirty="0" err="1" smtClean="0"/>
            <a:t>office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Příspěvek na kulturu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dirty="0" smtClean="0"/>
            <a:t>Poukázky </a:t>
          </a:r>
          <a:r>
            <a:rPr lang="cs-CZ" sz="1900" b="0" i="0" u="none" kern="1200" dirty="0" err="1" smtClean="0"/>
            <a:t>Flexipass</a:t>
          </a:r>
          <a:endParaRPr lang="cs-CZ" sz="1900" kern="1200" dirty="0"/>
        </a:p>
      </dsp:txBody>
      <dsp:txXfrm>
        <a:off x="7565969" y="867710"/>
        <a:ext cx="3316915" cy="37551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FF3B9-CADE-47C7-86A9-92483BC67201}">
      <dsp:nvSpPr>
        <dsp:cNvPr id="0" name=""/>
        <dsp:cNvSpPr/>
      </dsp:nvSpPr>
      <dsp:spPr>
        <a:xfrm>
          <a:off x="3428" y="184632"/>
          <a:ext cx="3342791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IT</a:t>
          </a:r>
          <a:endParaRPr lang="cs-CZ" sz="2000" kern="1200" dirty="0"/>
        </a:p>
      </dsp:txBody>
      <dsp:txXfrm>
        <a:off x="3428" y="184632"/>
        <a:ext cx="3342791" cy="547200"/>
      </dsp:txXfrm>
    </dsp:sp>
    <dsp:sp modelId="{0AB69E90-AABC-4108-8FCE-2EA6D3BAD4FE}">
      <dsp:nvSpPr>
        <dsp:cNvPr id="0" name=""/>
        <dsp:cNvSpPr/>
      </dsp:nvSpPr>
      <dsp:spPr>
        <a:xfrm>
          <a:off x="3428" y="731832"/>
          <a:ext cx="3342791" cy="39800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Zastaralý / pomalý počítač / notebook</a:t>
          </a:r>
          <a:endParaRPr lang="cs-CZ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Stará pevná linka (bez </a:t>
          </a:r>
          <a:r>
            <a:rPr lang="cs-CZ" sz="1900" b="0" i="0" u="none" kern="1200" baseline="0" dirty="0" err="1" smtClean="0"/>
            <a:t>displaye</a:t>
          </a:r>
          <a:r>
            <a:rPr lang="cs-CZ" sz="1900" b="0" i="0" u="none" kern="1200" baseline="0" dirty="0" smtClean="0"/>
            <a:t> / možnosti zjistit, kdo volal)</a:t>
          </a:r>
          <a:endParaRPr lang="cs-CZ" sz="1900" b="0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Starý mobilní telefon</a:t>
          </a:r>
          <a:endParaRPr lang="cs-CZ" sz="1900" b="0" i="0" u="none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Nefunkční / pomalu fungující technická / uživatelská podpora na MMR</a:t>
          </a:r>
          <a:endParaRPr lang="cs-CZ" sz="1900" b="0" i="0" u="none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Možnost mít počítač i notebook</a:t>
          </a:r>
          <a:endParaRPr lang="cs-CZ" sz="1900" kern="1200" dirty="0"/>
        </a:p>
      </dsp:txBody>
      <dsp:txXfrm>
        <a:off x="3428" y="731832"/>
        <a:ext cx="3342791" cy="3980078"/>
      </dsp:txXfrm>
    </dsp:sp>
    <dsp:sp modelId="{F2D0731A-6F5A-4E0A-B6B5-6C28163061EC}">
      <dsp:nvSpPr>
        <dsp:cNvPr id="0" name=""/>
        <dsp:cNvSpPr/>
      </dsp:nvSpPr>
      <dsp:spPr>
        <a:xfrm>
          <a:off x="3814210" y="184632"/>
          <a:ext cx="3342791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Pomůcky</a:t>
          </a:r>
          <a:endParaRPr lang="cs-CZ" sz="2000" kern="1200" dirty="0"/>
        </a:p>
      </dsp:txBody>
      <dsp:txXfrm>
        <a:off x="3814210" y="184632"/>
        <a:ext cx="3342791" cy="547200"/>
      </dsp:txXfrm>
    </dsp:sp>
    <dsp:sp modelId="{0D3C4B39-ED55-41BB-8D39-113FF6068A3F}">
      <dsp:nvSpPr>
        <dsp:cNvPr id="0" name=""/>
        <dsp:cNvSpPr/>
      </dsp:nvSpPr>
      <dsp:spPr>
        <a:xfrm>
          <a:off x="3814210" y="731832"/>
          <a:ext cx="3342791" cy="39800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Dlouhá lhůta dodání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Lze objednat pouze základní typy pomůcek (obyčejné propisky …)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Nízká kvalita pomůcek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Mělo by dojít ke změně dodavatele</a:t>
          </a:r>
          <a:endParaRPr lang="cs-CZ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Mnohdy dorazí nekompletní objednávka</a:t>
          </a:r>
          <a:endParaRPr lang="cs-CZ" sz="1900" b="0" i="0" u="none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Měly by existovat zásoby pomůcek a být k dispozici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Měl by být k dispozici služební mobilní telefon</a:t>
          </a:r>
          <a:endParaRPr lang="cs-CZ" sz="1900" kern="1200" dirty="0"/>
        </a:p>
      </dsp:txBody>
      <dsp:txXfrm>
        <a:off x="3814210" y="731832"/>
        <a:ext cx="3342791" cy="3980078"/>
      </dsp:txXfrm>
    </dsp:sp>
    <dsp:sp modelId="{309697B7-B0A6-4A63-BF29-6EDE31A58925}">
      <dsp:nvSpPr>
        <dsp:cNvPr id="0" name=""/>
        <dsp:cNvSpPr/>
      </dsp:nvSpPr>
      <dsp:spPr>
        <a:xfrm>
          <a:off x="7624993" y="184632"/>
          <a:ext cx="3342791" cy="54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Pracovní prostředí</a:t>
          </a:r>
          <a:endParaRPr lang="cs-CZ" sz="2000" kern="1200" dirty="0"/>
        </a:p>
      </dsp:txBody>
      <dsp:txXfrm>
        <a:off x="7624993" y="184632"/>
        <a:ext cx="3342791" cy="547200"/>
      </dsp:txXfrm>
    </dsp:sp>
    <dsp:sp modelId="{2477019C-59B9-46E7-B19B-9F9182B30EF8}">
      <dsp:nvSpPr>
        <dsp:cNvPr id="0" name=""/>
        <dsp:cNvSpPr/>
      </dsp:nvSpPr>
      <dsp:spPr>
        <a:xfrm>
          <a:off x="7624993" y="731832"/>
          <a:ext cx="3342791" cy="39800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Koberce jsou staré a špinavé, měly by se vyměnit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Zlepšit vybavení kanceláře (nábytek, stoly, židle atp.)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Rekonstrukce interiéru (minimálně vymalování)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Malý prostor / potřeba další kanceláře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Nedostatečný úklid – vysávání koberců, utírání stolů … </a:t>
          </a:r>
          <a:endParaRPr lang="cs-CZ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900" b="0" i="0" u="none" kern="1200" baseline="0" dirty="0" smtClean="0"/>
            <a:t>Chybějící společenská místnost – k obědu, telefonátům …</a:t>
          </a:r>
          <a:endParaRPr lang="cs-CZ" sz="1900" kern="1200" dirty="0"/>
        </a:p>
      </dsp:txBody>
      <dsp:txXfrm>
        <a:off x="7624993" y="731832"/>
        <a:ext cx="3342791" cy="39800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FF3B9-CADE-47C7-86A9-92483BC67201}">
      <dsp:nvSpPr>
        <dsp:cNvPr id="0" name=""/>
        <dsp:cNvSpPr/>
      </dsp:nvSpPr>
      <dsp:spPr>
        <a:xfrm>
          <a:off x="53" y="198991"/>
          <a:ext cx="5126684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Interní uživatelé (MS2014+)</a:t>
          </a:r>
          <a:endParaRPr lang="cs-CZ" sz="2400" kern="1200" dirty="0"/>
        </a:p>
      </dsp:txBody>
      <dsp:txXfrm>
        <a:off x="53" y="198991"/>
        <a:ext cx="5126684" cy="633600"/>
      </dsp:txXfrm>
    </dsp:sp>
    <dsp:sp modelId="{0AB69E90-AABC-4108-8FCE-2EA6D3BAD4FE}">
      <dsp:nvSpPr>
        <dsp:cNvPr id="0" name=""/>
        <dsp:cNvSpPr/>
      </dsp:nvSpPr>
      <dsp:spPr>
        <a:xfrm>
          <a:off x="53" y="832591"/>
          <a:ext cx="5126684" cy="3864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Pomalé načítání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Nepřátelské prostředí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Aktualizace systému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Není intuitivní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Nespolehlivost systému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Padání systému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Chyby v zadávání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Klikání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Není „</a:t>
          </a:r>
          <a:r>
            <a:rPr lang="cs-CZ" sz="2200" kern="1200" dirty="0" err="1" smtClean="0"/>
            <a:t>blbuvzdorný</a:t>
          </a:r>
          <a:r>
            <a:rPr lang="cs-CZ" sz="2200" kern="1200" dirty="0" smtClean="0"/>
            <a:t>“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Generování sestav / sestavy jako takové</a:t>
          </a:r>
          <a:endParaRPr lang="cs-CZ" sz="2200" kern="1200" dirty="0"/>
        </a:p>
      </dsp:txBody>
      <dsp:txXfrm>
        <a:off x="53" y="832591"/>
        <a:ext cx="5126684" cy="3864960"/>
      </dsp:txXfrm>
    </dsp:sp>
    <dsp:sp modelId="{F2D0731A-6F5A-4E0A-B6B5-6C28163061EC}">
      <dsp:nvSpPr>
        <dsp:cNvPr id="0" name=""/>
        <dsp:cNvSpPr/>
      </dsp:nvSpPr>
      <dsp:spPr>
        <a:xfrm>
          <a:off x="5844474" y="198991"/>
          <a:ext cx="5126684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/>
            <a:t>Externí uživatelé (ISKP14+)</a:t>
          </a:r>
          <a:endParaRPr lang="cs-CZ" sz="2400" kern="1200" dirty="0"/>
        </a:p>
      </dsp:txBody>
      <dsp:txXfrm>
        <a:off x="5844474" y="198991"/>
        <a:ext cx="5126684" cy="633600"/>
      </dsp:txXfrm>
    </dsp:sp>
    <dsp:sp modelId="{0D3C4B39-ED55-41BB-8D39-113FF6068A3F}">
      <dsp:nvSpPr>
        <dsp:cNvPr id="0" name=""/>
        <dsp:cNvSpPr/>
      </dsp:nvSpPr>
      <dsp:spPr>
        <a:xfrm>
          <a:off x="5844474" y="832591"/>
          <a:ext cx="5126684" cy="3864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Není intuitivní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smtClean="0"/>
            <a:t>Nepřátelské prostředí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smtClean="0"/>
            <a:t>Padání systému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smtClean="0"/>
            <a:t>Není „blbuvzdorný“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smtClean="0"/>
            <a:t>Pomalé načítání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Nefungující uživatelská podpora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smtClean="0"/>
            <a:t>Nefungující metodická podpora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Klikání</a:t>
          </a:r>
          <a:endParaRPr lang="cs-CZ" sz="2200" kern="1200" dirty="0"/>
        </a:p>
      </dsp:txBody>
      <dsp:txXfrm>
        <a:off x="5844474" y="832591"/>
        <a:ext cx="5126684" cy="3864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99D2B-3C9E-4D3F-9DEA-7D3474882583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A1060B-1062-46E7-868B-7109D744FC9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7353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F5EDA-4978-4B74-9451-506F0514114B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241425"/>
            <a:ext cx="5813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3A98A-007E-4622-888D-A437FECCF3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106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14364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Rozdíly za MMR a MF</a:t>
            </a:r>
            <a:r>
              <a:rPr lang="cs-CZ" baseline="0" dirty="0" smtClean="0"/>
              <a:t> nejsou signifikantní. </a:t>
            </a:r>
            <a:endParaRPr lang="cs-CZ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612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Rozdíly za MMR a MF</a:t>
            </a:r>
            <a:r>
              <a:rPr lang="cs-CZ" baseline="0" dirty="0" smtClean="0"/>
              <a:t> nejsou signifikantní. Vztahy na pracovišti a celkové fungování úřadu/nekompetentnost nadřízených uvádí necelá pětina respondentů mezi důvody, které by vedly k jejich odchodu (oboje 25x). Třetí nejčastější odpovědí pak bylo nízké platové ohodnocení. Řazeno dle častosti.</a:t>
            </a:r>
          </a:p>
          <a:p>
            <a:endParaRPr lang="cs-CZ" baseline="0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Všechny otevřené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otázky zde jsou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odpovědmi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zaměstnanců MMR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587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dirty="0" smtClean="0"/>
              <a:t>Potřeba brát v úvahu, že dílčí indikátory nejsou stejné</a:t>
            </a:r>
            <a:r>
              <a:rPr lang="cs-CZ" sz="1200" baseline="0" dirty="0" smtClean="0"/>
              <a:t> - </a:t>
            </a:r>
            <a:r>
              <a:rPr lang="cs-CZ" sz="1200" dirty="0" smtClean="0"/>
              <a:t>různá velikost</a:t>
            </a:r>
            <a:r>
              <a:rPr lang="cs-CZ" sz="1200" baseline="0" dirty="0" smtClean="0"/>
              <a:t> skupin, různý počet parciálních indikátorů i rozdílné jednotlivé položky/otázky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cs-CZ" sz="1200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cs-CZ" sz="1200" baseline="0" dirty="0" smtClean="0"/>
              <a:t>Viz graf na následujícím </a:t>
            </a:r>
            <a:r>
              <a:rPr lang="cs-CZ" sz="1200" baseline="0" dirty="0" err="1" smtClean="0"/>
              <a:t>slidu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612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Komentář viz předcházející </a:t>
            </a:r>
            <a:r>
              <a:rPr lang="cs-CZ" dirty="0" err="1" smtClean="0"/>
              <a:t>slide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6346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i="0" dirty="0" smtClean="0"/>
              <a:t>pracovníci podílející se na řízení – placeni z OP TP -) čtyři</a:t>
            </a:r>
            <a:r>
              <a:rPr lang="cs-CZ" i="0" baseline="0" dirty="0" smtClean="0"/>
              <a:t> </a:t>
            </a:r>
            <a:r>
              <a:rPr lang="cs-CZ" i="0" dirty="0" smtClean="0"/>
              <a:t>parciální indikátory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1. Parciální indikátor: </a:t>
            </a:r>
            <a:r>
              <a:rPr lang="cs-CZ" sz="1200" b="1" i="0" dirty="0" smtClean="0"/>
              <a:t>materiální podmínky pro práci </a:t>
            </a:r>
            <a:endParaRPr lang="cs-CZ" sz="1200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Zaměstnanci MF hodnotí dostupnost (84 %) a šíři výběru pracovních pomůcek (75 %) pozitivněji než zaměstnanci z MMR (65 % a 51 %). V rámci MMR jsou zaměstnanci zařazení v „ŘO OP TP“ spokojenější (82 % a 72 %), než ti „mimo ŘO OP TP (obojí podíl pozitivních odpovědí 62 %)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Průměrné</a:t>
            </a:r>
            <a:r>
              <a:rPr lang="cs-CZ" sz="1200" i="0" baseline="0" dirty="0" smtClean="0"/>
              <a:t> hodnocení jednotlivých položek je meziročně stabilní  = </a:t>
            </a:r>
            <a:r>
              <a:rPr lang="cs-CZ" i="0" dirty="0" smtClean="0"/>
              <a:t>Žádné statisticky významné rozdíly v průměrném hodnocení oproti loňskému roku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i="0" dirty="0" smtClean="0"/>
              <a:t>Nejlépe hodnoceno:</a:t>
            </a:r>
            <a:r>
              <a:rPr lang="cs-CZ" i="0" baseline="0" dirty="0" smtClean="0"/>
              <a:t> </a:t>
            </a:r>
            <a:r>
              <a:rPr lang="cs-CZ" i="0" dirty="0" smtClean="0"/>
              <a:t>Jsou lokální periferní zařízení (tedy např. tiskárny či skenery) připraveny k okamžitému použití? (3,54)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i="0" dirty="0" smtClean="0"/>
              <a:t>Nejhůře: Jak hodnotíte šíři výběru pracovních pomůcek, které máte k dispozici? (2,62)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dirty="0" smtClean="0">
                <a:solidFill>
                  <a:srgbClr val="FF0000"/>
                </a:solidFill>
              </a:rPr>
              <a:t>Tučné</a:t>
            </a:r>
            <a:r>
              <a:rPr lang="cs-CZ" sz="1200" i="1" baseline="0" dirty="0" smtClean="0">
                <a:solidFill>
                  <a:srgbClr val="FF0000"/>
                </a:solidFill>
              </a:rPr>
              <a:t> otázky: </a:t>
            </a:r>
          </a:p>
          <a:p>
            <a:pPr lvl="1"/>
            <a:r>
              <a:rPr lang="cs-CZ" sz="1600" i="1" dirty="0" smtClean="0">
                <a:solidFill>
                  <a:srgbClr val="FF0000"/>
                </a:solidFill>
              </a:rPr>
              <a:t>Spokojenost s IT vybavením (87 %)</a:t>
            </a:r>
          </a:p>
          <a:p>
            <a:pPr lvl="1"/>
            <a:r>
              <a:rPr lang="cs-CZ" sz="1600" i="1" dirty="0" smtClean="0">
                <a:solidFill>
                  <a:srgbClr val="FF0000"/>
                </a:solidFill>
              </a:rPr>
              <a:t>Spokojenost se stavem pracovních pomůcek (80 %)</a:t>
            </a:r>
          </a:p>
          <a:p>
            <a:pPr lvl="1"/>
            <a:r>
              <a:rPr lang="cs-CZ" sz="1600" i="1" dirty="0" smtClean="0">
                <a:solidFill>
                  <a:srgbClr val="FF0000"/>
                </a:solidFill>
              </a:rPr>
              <a:t>Spokojenost se stavem pracovního prostředí (82 %)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dirty="0" smtClean="0">
                <a:solidFill>
                  <a:srgbClr val="FF0000"/>
                </a:solidFill>
              </a:rPr>
              <a:t>a celkový PI nízký, takže by se dalo předpokládat, že ostatní položky hodnoceny hůře, ale tak to není - ????????????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i="1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103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Druhy </a:t>
            </a:r>
            <a:r>
              <a:rPr lang="cs-CZ" sz="1200" i="0" dirty="0" err="1" smtClean="0"/>
              <a:t>parc.indikátor</a:t>
            </a:r>
            <a:r>
              <a:rPr lang="cs-CZ" sz="1200" i="0" dirty="0" smtClean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i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0" dirty="0" smtClean="0"/>
              <a:t>Průměrné</a:t>
            </a:r>
            <a:r>
              <a:rPr lang="cs-CZ" sz="1200" i="0" baseline="0" dirty="0" smtClean="0"/>
              <a:t> hodnocení jednotlivých položek je meziročně stabilní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9938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Třetí</a:t>
            </a:r>
            <a:r>
              <a:rPr lang="cs-CZ" baseline="0" dirty="0" smtClean="0"/>
              <a:t> a čtvrtý</a:t>
            </a:r>
            <a:r>
              <a:rPr lang="cs-CZ" dirty="0" smtClean="0"/>
              <a:t> parciální indikátor (pracovníci podílející se na řízení – placeni z OP TP)</a:t>
            </a:r>
          </a:p>
          <a:p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*Žádné jiné/další významné souvislosti mezi hodnocením a charakteristikami respondentů ani u jednoho z </a:t>
            </a:r>
            <a:r>
              <a:rPr lang="cs-CZ" sz="1200" dirty="0" err="1" smtClean="0"/>
              <a:t>parc.indikátorů</a:t>
            </a:r>
            <a:endParaRPr lang="cs-CZ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97772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PS: 6 položek, nejméně 82 % - celková spokojenost X nejvíce 98 % organizace jednotlivých setkání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6061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Viz graf</a:t>
            </a:r>
            <a:r>
              <a:rPr lang="cs-CZ" baseline="0" dirty="0" smtClean="0"/>
              <a:t> na následujícím </a:t>
            </a:r>
            <a:r>
              <a:rPr lang="cs-CZ" baseline="0" dirty="0" err="1" smtClean="0"/>
              <a:t>slidu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39772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Komentář</a:t>
            </a:r>
            <a:r>
              <a:rPr lang="cs-CZ" baseline="0" dirty="0" smtClean="0"/>
              <a:t> viz předchozí </a:t>
            </a:r>
            <a:r>
              <a:rPr lang="cs-CZ" baseline="0" dirty="0" err="1" smtClean="0"/>
              <a:t>slide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528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Tato 3 témata jsou zároveň 3 indikátory, které se měří pro OP TP.</a:t>
            </a:r>
            <a:r>
              <a:rPr lang="cs-CZ" baseline="0" dirty="0" smtClean="0"/>
              <a:t> V rámečcích dole je uvedeno, jaké skupiny osob ovlivňují výpočet daného indikátoru. Ne vždy jsou ale vstupy jednotlivých skupin do výpočtu stejné. Např. k indikátoru podmínek pro práci vstupuje do výpočtu od členů pracovních skupin neplacených z OP TP daleko méně otázek než od zaměstnanců placených z OP TP.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1120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</a:t>
            </a:r>
            <a:r>
              <a:rPr lang="cs-CZ" baseline="0" dirty="0" smtClean="0"/>
              <a:t> interních OP VVV spíše </a:t>
            </a:r>
            <a:r>
              <a:rPr lang="cs-CZ" baseline="0" dirty="0" err="1" smtClean="0"/>
              <a:t>nespoko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7418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8 otázek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4872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5 otázek interní (navíc správnost dat) a 4 otázky</a:t>
            </a:r>
            <a:r>
              <a:rPr lang="cs-CZ" baseline="0" dirty="0" smtClean="0"/>
              <a:t> externí</a:t>
            </a:r>
          </a:p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3635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6 otázek</a:t>
            </a:r>
          </a:p>
          <a:p>
            <a:endParaRPr lang="cs-CZ" dirty="0" smtClean="0"/>
          </a:p>
          <a:p>
            <a:r>
              <a:rPr lang="cs-CZ" dirty="0" smtClean="0"/>
              <a:t>Propad u interních v r. 2015, ale rychle roste/vyrostlo</a:t>
            </a:r>
          </a:p>
          <a:p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Nejmenší rozdíl mezi interními a externími uživateli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0995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Z doporučení, která vzešla</a:t>
            </a:r>
            <a:r>
              <a:rPr lang="cs-CZ" b="1" baseline="0" dirty="0" smtClean="0"/>
              <a:t> z minulých šetření a která se již </a:t>
            </a:r>
            <a:r>
              <a:rPr lang="cs-CZ" b="1" dirty="0" smtClean="0"/>
              <a:t>udělala: </a:t>
            </a:r>
          </a:p>
          <a:p>
            <a:r>
              <a:rPr lang="cs-CZ" dirty="0" smtClean="0"/>
              <a:t>Vytvoření souhrnné</a:t>
            </a:r>
            <a:r>
              <a:rPr lang="cs-CZ" baseline="0" dirty="0" smtClean="0"/>
              <a:t> informace o vzdělávání; možnost jazykového vzdělávání i mimo organizaci; nastavení fungující spolupráce s koordinátory vzdělávání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6121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="1" dirty="0" smtClean="0"/>
              <a:t>Z doporučení, která vzešla</a:t>
            </a:r>
            <a:r>
              <a:rPr lang="cs-CZ" b="1" baseline="0" dirty="0" smtClean="0"/>
              <a:t> z minulých šetření a která se již </a:t>
            </a:r>
            <a:r>
              <a:rPr lang="cs-CZ" b="1" dirty="0" smtClean="0"/>
              <a:t>udělala: </a:t>
            </a:r>
          </a:p>
          <a:p>
            <a:r>
              <a:rPr lang="cs-CZ" dirty="0" smtClean="0"/>
              <a:t>Výměna počítačů (bylo plánováno již dříve)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6121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dirty="0" smtClean="0"/>
              <a:t>Z doporučení, která vzešla</a:t>
            </a:r>
            <a:r>
              <a:rPr lang="cs-CZ" b="1" baseline="0" dirty="0" smtClean="0"/>
              <a:t> z minulých šetření a která se již </a:t>
            </a:r>
            <a:r>
              <a:rPr lang="cs-CZ" b="1" dirty="0" smtClean="0"/>
              <a:t>udělala: </a:t>
            </a:r>
          </a:p>
          <a:p>
            <a:r>
              <a:rPr lang="cs-CZ" dirty="0" smtClean="0"/>
              <a:t>nastavena fungující spolupráce s ŘO – systematické předávání požadavků a jejich </a:t>
            </a:r>
            <a:r>
              <a:rPr lang="cs-CZ" dirty="0" err="1" smtClean="0"/>
              <a:t>prioritizace</a:t>
            </a:r>
            <a:r>
              <a:rPr lang="cs-CZ" dirty="0" smtClean="0"/>
              <a:t>, informování o plánovaných</a:t>
            </a:r>
            <a:r>
              <a:rPr lang="cs-CZ" baseline="0" dirty="0" smtClean="0"/>
              <a:t> </a:t>
            </a:r>
            <a:r>
              <a:rPr lang="cs-CZ" baseline="0" dirty="0" err="1" smtClean="0"/>
              <a:t>releasech</a:t>
            </a:r>
            <a:r>
              <a:rPr lang="cs-CZ" baseline="0" dirty="0" smtClean="0"/>
              <a:t>, systematičtější školení (WS k dílčím tématům), vylepšeny nápovědy systému a vytvoření příruček pro práci se systémem; práce na vylepšení automatických kontrol a opakovaném zadávání stejných údajů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8612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Mírný nárůst oproti loňskému roku u všech indikátorů </a:t>
            </a:r>
          </a:p>
          <a:p>
            <a:r>
              <a:rPr lang="cs-CZ" dirty="0" smtClean="0"/>
              <a:t>V delším časovém srovnání: návrat k</a:t>
            </a:r>
            <a:r>
              <a:rPr lang="cs-CZ" baseline="0" dirty="0" smtClean="0"/>
              <a:t> hodnotám z prvního roku měření (2014), indikátor spokojenosti relevantních aktérů s podmínkami pro práci loni dosáhl vyšší hodnoty než v prvním roce</a:t>
            </a:r>
          </a:p>
          <a:p>
            <a:r>
              <a:rPr lang="cs-CZ" baseline="0" dirty="0" smtClean="0"/>
              <a:t>Pro dosažení cílových hodnot je potřeba dynamičtější růst všech třech indikátorů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5887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Stejně jako</a:t>
            </a:r>
            <a:r>
              <a:rPr lang="cs-CZ" baseline="0" dirty="0" smtClean="0"/>
              <a:t> v roce 2016 byly/jsou respondenti </a:t>
            </a:r>
            <a:r>
              <a:rPr lang="cs-CZ" dirty="0" smtClean="0"/>
              <a:t>spokojenější se systémem vzdělávání než se systémem</a:t>
            </a:r>
            <a:r>
              <a:rPr lang="cs-CZ" baseline="0" dirty="0" smtClean="0"/>
              <a:t> odměňování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Viz graf</a:t>
            </a:r>
            <a:r>
              <a:rPr lang="cs-CZ" baseline="0" dirty="0" smtClean="0"/>
              <a:t> na následujícím </a:t>
            </a:r>
            <a:r>
              <a:rPr lang="cs-CZ" baseline="0" dirty="0" err="1" smtClean="0"/>
              <a:t>slidu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03365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Komentář</a:t>
            </a:r>
            <a:r>
              <a:rPr lang="cs-CZ" baseline="0" dirty="0" smtClean="0"/>
              <a:t> viz předchozí </a:t>
            </a:r>
            <a:r>
              <a:rPr lang="cs-CZ" baseline="0" dirty="0" err="1" smtClean="0"/>
              <a:t>slide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0309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Parciální</a:t>
            </a:r>
            <a:r>
              <a:rPr lang="cs-CZ" baseline="0" dirty="0" smtClean="0"/>
              <a:t> indikátor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Průměrné </a:t>
            </a:r>
            <a:r>
              <a:rPr lang="cs-CZ" b="1" dirty="0" smtClean="0"/>
              <a:t>hodnocení</a:t>
            </a:r>
            <a:r>
              <a:rPr lang="cs-CZ" dirty="0" smtClean="0"/>
              <a:t> jednotlivých otázek týkajících se </a:t>
            </a:r>
            <a:r>
              <a:rPr lang="cs-CZ" b="1" dirty="0" smtClean="0"/>
              <a:t>systému odměňování </a:t>
            </a:r>
            <a:r>
              <a:rPr lang="cs-CZ" dirty="0" smtClean="0"/>
              <a:t>se meziročně (2016/2017) statisticky významně </a:t>
            </a:r>
            <a:r>
              <a:rPr lang="cs-CZ" b="1" dirty="0" smtClean="0"/>
              <a:t>neliší </a:t>
            </a:r>
            <a:r>
              <a:rPr lang="cs-CZ" b="0" dirty="0" smtClean="0"/>
              <a:t>(na hladině alfa=0,05)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="0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1083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Všechny otevřené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otázky zde jsou </a:t>
            </a:r>
            <a:r>
              <a:rPr lang="cs-CZ" sz="1200" b="0" i="0" u="none" strike="noStrike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odpovědmi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zaměstnanců MMR.</a:t>
            </a:r>
            <a:endParaRPr lang="cs-CZ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8102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Ad. Graf - nárůst oproti 2014 </a:t>
            </a:r>
            <a:r>
              <a:rPr lang="cs-CZ" baseline="0" dirty="0" smtClean="0"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>
                <a:sym typeface="Wingdings" panose="05000000000000000000" pitchFamily="2" charset="2"/>
              </a:rPr>
              <a:t>Stabilní znamená, že u ostatních otázek nebyly v průměrném hodnocení oproti předchozímu roku (2016) zjištěny statisticky významné rozdíly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Nej</a:t>
            </a:r>
            <a:r>
              <a:rPr lang="cs-CZ" dirty="0" smtClean="0"/>
              <a:t> – na základě </a:t>
            </a:r>
            <a:r>
              <a:rPr lang="cs-CZ" b="1" dirty="0" smtClean="0"/>
              <a:t>průměrného hodnocení </a:t>
            </a:r>
            <a:r>
              <a:rPr lang="cs-CZ" dirty="0" smtClean="0"/>
              <a:t>jednotlivých otázek</a:t>
            </a:r>
            <a:endParaRPr lang="cs-CZ" baseline="0" dirty="0" smtClean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4 položky se ptají na vzdělávání obecně a dvě (</a:t>
            </a:r>
            <a:r>
              <a:rPr lang="cs-C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Odpovídá stávající nabídka ostatních vzdělávacích kurzů potřebám Vaší práce?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+</a:t>
            </a:r>
            <a:r>
              <a:rPr lang="cs-C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jaké míry jste spokojen/a s ostatními vzdělávacími kurzy mimo Systém vzdělávání?)</a:t>
            </a:r>
            <a:r>
              <a:rPr lang="cs-CZ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525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Všechny otevřené</a:t>
            </a:r>
            <a:r>
              <a:rPr lang="cs-CZ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otázky zde jsou odpověďmi zaměstnanců MMR.</a:t>
            </a:r>
            <a:endParaRPr lang="cs-CZ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13A98A-007E-4622-888D-A437FECCF3A8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18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MINISTERSTVO PRO MÍSTNÍ ROZVOJ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sz="2000" b="1" dirty="0" smtClean="0"/>
              <a:t>Národní orgán pro koordinaci</a:t>
            </a:r>
            <a:endParaRPr lang="cs-CZ" sz="2000" b="1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50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Klepnutím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39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22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graf.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tabulku.</a:t>
            </a:r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 a kontakt</a:t>
            </a:r>
            <a:endParaRPr lang="cs-CZ" dirty="0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Rozloučení</a:t>
            </a:r>
            <a:endParaRPr lang="cs-CZ" dirty="0"/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Jméno autora/autorů</a:t>
            </a:r>
            <a:endParaRPr lang="cs-CZ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262626"/>
                </a:solidFill>
              </a:rPr>
              <a:t>MINISTERSTVO PRO MÍSTNÍ ROZVOJ </a:t>
            </a:r>
            <a:r>
              <a:rPr lang="cs-CZ" b="1" dirty="0" smtClean="0">
                <a:solidFill>
                  <a:srgbClr val="262626"/>
                </a:solidFill>
              </a:rPr>
              <a:t/>
            </a:r>
            <a:br>
              <a:rPr lang="cs-CZ" b="1" dirty="0" smtClean="0">
                <a:solidFill>
                  <a:srgbClr val="262626"/>
                </a:solidFill>
              </a:rPr>
            </a:br>
            <a:r>
              <a:rPr lang="cs-CZ" sz="2000" b="1" dirty="0" smtClean="0">
                <a:solidFill>
                  <a:srgbClr val="262626"/>
                </a:solidFill>
              </a:rPr>
              <a:t>Národní orgán pro koordinaci</a:t>
            </a:r>
            <a:endParaRPr lang="cs-CZ" sz="2000" b="1" dirty="0">
              <a:solidFill>
                <a:srgbClr val="262626"/>
              </a:solidFill>
            </a:endParaRP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 smtClean="0"/>
              <a:t>Datum a místo</a:t>
            </a:r>
            <a:endParaRPr lang="cs-CZ" dirty="0"/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50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0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/>
              <a:t>Název tématu/předělu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3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0" r:id="rId3"/>
    <p:sldLayoutId id="2147483662" r:id="rId4"/>
    <p:sldLayoutId id="2147483663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>
                <a:solidFill>
                  <a:srgbClr val="262626">
                    <a:tint val="75000"/>
                  </a:srgbClr>
                </a:solidFill>
              </a:rPr>
              <a:pPr/>
              <a:t>‹#›</a:t>
            </a:fld>
            <a:endParaRPr lang="cs-CZ">
              <a:solidFill>
                <a:srgbClr val="26262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57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martin.hruska@mmr.cz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Evaluační </a:t>
            </a:r>
            <a:r>
              <a:rPr lang="cs-CZ" dirty="0" smtClean="0"/>
              <a:t>jednotka NOK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00000" y="2160000"/>
            <a:ext cx="10971372" cy="185481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Spokojenost s monitorovacím systémem, </a:t>
            </a:r>
            <a:br>
              <a:rPr lang="cs-CZ" dirty="0" smtClean="0"/>
            </a:br>
            <a:r>
              <a:rPr lang="cs-CZ" dirty="0" smtClean="0"/>
              <a:t>personalistikou a podmínkami pro práci 2017</a:t>
            </a:r>
            <a:br>
              <a:rPr lang="cs-CZ" dirty="0" smtClean="0"/>
            </a:br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dirty="0"/>
              <a:t>	</a:t>
            </a:r>
            <a:r>
              <a:rPr lang="cs-CZ" sz="3600" dirty="0" smtClean="0"/>
              <a:t>vybrané výsledky pro MV OP TP</a:t>
            </a:r>
            <a:endParaRPr lang="cs-CZ" sz="36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454650"/>
            <a:ext cx="5339222" cy="360363"/>
          </a:xfrm>
        </p:spPr>
        <p:txBody>
          <a:bodyPr/>
          <a:lstStyle/>
          <a:p>
            <a:r>
              <a:rPr lang="cs-CZ" dirty="0" smtClean="0"/>
              <a:t>Květen 2018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9653" y="368359"/>
            <a:ext cx="11171240" cy="550109"/>
          </a:xfrm>
        </p:spPr>
        <p:txBody>
          <a:bodyPr>
            <a:no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Systém odměňování: celkový vývoj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0204" y="1511572"/>
            <a:ext cx="5133450" cy="2598912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Skládá se celkem z pěti otázek:</a:t>
            </a:r>
          </a:p>
          <a:p>
            <a:pPr lvl="1"/>
            <a:r>
              <a:rPr lang="cs-CZ" sz="1800" dirty="0" smtClean="0">
                <a:solidFill>
                  <a:srgbClr val="00B050"/>
                </a:solidFill>
              </a:rPr>
              <a:t>Spravedlivost přidělování odměn</a:t>
            </a:r>
          </a:p>
          <a:p>
            <a:pPr lvl="1"/>
            <a:r>
              <a:rPr lang="cs-CZ" sz="1800" dirty="0" smtClean="0"/>
              <a:t>Zohlednění výkonu v systému odměňování</a:t>
            </a:r>
          </a:p>
          <a:p>
            <a:pPr lvl="1"/>
            <a:r>
              <a:rPr lang="cs-CZ" sz="1800" dirty="0" smtClean="0">
                <a:solidFill>
                  <a:srgbClr val="FF0000"/>
                </a:solidFill>
              </a:rPr>
              <a:t>Adekvátnost výše platu</a:t>
            </a:r>
          </a:p>
          <a:p>
            <a:pPr lvl="1"/>
            <a:r>
              <a:rPr lang="cs-CZ" sz="1800" dirty="0" smtClean="0"/>
              <a:t>Dostatek informací o systému odměňování</a:t>
            </a:r>
          </a:p>
          <a:p>
            <a:pPr lvl="1"/>
            <a:r>
              <a:rPr lang="cs-CZ" sz="1800" b="1" dirty="0" smtClean="0"/>
              <a:t>Spokojenost s pravidly odměňování</a:t>
            </a:r>
            <a:endParaRPr lang="cs-CZ" sz="1800" dirty="0" smtClean="0"/>
          </a:p>
          <a:p>
            <a:pPr lvl="1"/>
            <a:endParaRPr lang="cs-CZ" sz="1400" dirty="0" smtClean="0"/>
          </a:p>
        </p:txBody>
      </p:sp>
      <p:sp>
        <p:nvSpPr>
          <p:cNvPr id="18" name="TextovéPole 17"/>
          <p:cNvSpPr txBox="1"/>
          <p:nvPr/>
        </p:nvSpPr>
        <p:spPr>
          <a:xfrm>
            <a:off x="600204" y="3942804"/>
            <a:ext cx="115902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b="1" dirty="0"/>
          </a:p>
          <a:p>
            <a:r>
              <a:rPr lang="cs-CZ" dirty="0" smtClean="0"/>
              <a:t>Průměrné </a:t>
            </a:r>
            <a:r>
              <a:rPr lang="cs-CZ" b="1" dirty="0" smtClean="0"/>
              <a:t>hodnocení</a:t>
            </a:r>
            <a:r>
              <a:rPr lang="cs-CZ" dirty="0" smtClean="0"/>
              <a:t> jednotlivých otázek: </a:t>
            </a:r>
          </a:p>
          <a:p>
            <a:pPr marL="957651" lvl="1" indent="-342900">
              <a:buFont typeface="Arial" panose="020B0604020202020204" pitchFamily="34" charset="0"/>
              <a:buChar char="•"/>
            </a:pPr>
            <a:r>
              <a:rPr lang="cs-CZ" dirty="0"/>
              <a:t>M</a:t>
            </a:r>
            <a:r>
              <a:rPr lang="cs-CZ" dirty="0" smtClean="0"/>
              <a:t>ezi roky 2016 a 2017 je stabilní</a:t>
            </a:r>
            <a:endParaRPr lang="cs-CZ" dirty="0"/>
          </a:p>
          <a:p>
            <a:pPr marL="957651" lvl="1" indent="-342900">
              <a:buFont typeface="Arial" panose="020B0604020202020204" pitchFamily="34" charset="0"/>
              <a:buChar char="•"/>
            </a:pPr>
            <a:r>
              <a:rPr lang="cs-CZ" dirty="0" smtClean="0"/>
              <a:t>Nejlépe je hodnocena spravedlnost přidělování odměn</a:t>
            </a:r>
          </a:p>
          <a:p>
            <a:pPr marL="957651" lvl="1" indent="-342900">
              <a:buFont typeface="Arial" panose="020B0604020202020204" pitchFamily="34" charset="0"/>
              <a:buChar char="•"/>
            </a:pPr>
            <a:r>
              <a:rPr lang="cs-CZ" dirty="0"/>
              <a:t>N</a:t>
            </a:r>
            <a:r>
              <a:rPr lang="cs-CZ" dirty="0" smtClean="0"/>
              <a:t>ejhůře adekvátnost výše platu k </a:t>
            </a:r>
            <a:r>
              <a:rPr lang="cs-CZ" dirty="0"/>
              <a:t>pracovní náplni a náročnosti </a:t>
            </a:r>
            <a:r>
              <a:rPr lang="cs-CZ" dirty="0" smtClean="0"/>
              <a:t>práce</a:t>
            </a:r>
          </a:p>
          <a:p>
            <a:pPr marL="957651" lvl="1" indent="-342900">
              <a:buFont typeface="Arial" panose="020B0604020202020204" pitchFamily="34" charset="0"/>
              <a:buChar char="•"/>
            </a:pPr>
            <a:r>
              <a:rPr lang="cs-CZ" b="1" dirty="0"/>
              <a:t>Představení</a:t>
            </a:r>
            <a:r>
              <a:rPr lang="cs-CZ" dirty="0"/>
              <a:t> jsou </a:t>
            </a:r>
            <a:r>
              <a:rPr lang="cs-CZ" b="1" dirty="0"/>
              <a:t>spokojenější s výší platu (79 %) </a:t>
            </a:r>
            <a:r>
              <a:rPr lang="cs-CZ" b="1" dirty="0" smtClean="0"/>
              <a:t>než </a:t>
            </a:r>
            <a:r>
              <a:rPr lang="cs-CZ" b="1" dirty="0"/>
              <a:t>jejich podřízení (40 %)</a:t>
            </a:r>
            <a:endParaRPr lang="cs-CZ" dirty="0" smtClean="0"/>
          </a:p>
        </p:txBody>
      </p:sp>
      <p:grpSp>
        <p:nvGrpSpPr>
          <p:cNvPr id="11" name="Skupina 10"/>
          <p:cNvGrpSpPr/>
          <p:nvPr/>
        </p:nvGrpSpPr>
        <p:grpSpPr>
          <a:xfrm>
            <a:off x="8362638" y="270080"/>
            <a:ext cx="3349192" cy="646331"/>
            <a:chOff x="8362638" y="558112"/>
            <a:chExt cx="3340898" cy="646331"/>
          </a:xfrm>
        </p:grpSpPr>
        <p:sp>
          <p:nvSpPr>
            <p:cNvPr id="10" name="Šipka doprava 9"/>
            <p:cNvSpPr/>
            <p:nvPr/>
          </p:nvSpPr>
          <p:spPr>
            <a:xfrm>
              <a:off x="9474166" y="753644"/>
              <a:ext cx="731415" cy="255266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TextovéPole 6"/>
            <p:cNvSpPr txBox="1"/>
            <p:nvPr/>
          </p:nvSpPr>
          <p:spPr>
            <a:xfrm>
              <a:off x="8362638" y="558112"/>
              <a:ext cx="10935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56 %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TextovéPole 5"/>
            <p:cNvSpPr txBox="1"/>
            <p:nvPr/>
          </p:nvSpPr>
          <p:spPr>
            <a:xfrm>
              <a:off x="10259162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>
                  <a:solidFill>
                    <a:sysClr val="windowText" lastClr="000000"/>
                  </a:solidFill>
                </a:rPr>
                <a:t>57 %</a:t>
              </a:r>
              <a:endParaRPr lang="cs-CZ" sz="3600" b="1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1431597"/>
            <a:ext cx="4066384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2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9140" y="342404"/>
            <a:ext cx="11398714" cy="79208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Systém odměňování: náměty a připomínky respondentů (MMR)</a:t>
            </a:r>
            <a:endParaRPr lang="cs-CZ" dirty="0">
              <a:solidFill>
                <a:srgbClr val="FF000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0542941"/>
              </p:ext>
            </p:extLst>
          </p:nvPr>
        </p:nvGraphicFramePr>
        <p:xfrm>
          <a:off x="694606" y="1422524"/>
          <a:ext cx="10886287" cy="4797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541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4566" y="2286620"/>
            <a:ext cx="11187396" cy="117025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Personální politika a systém vzdělávání: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Systém vzdělávání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4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4566" y="390628"/>
            <a:ext cx="8136904" cy="599848"/>
          </a:xfrm>
        </p:spPr>
        <p:txBody>
          <a:bodyPr>
            <a:no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Systém vzdělávání: nabídka kurzů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42686" y="1291520"/>
            <a:ext cx="68766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cs-CZ" b="1" dirty="0" smtClean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 smtClean="0"/>
              <a:t>Podíl</a:t>
            </a:r>
            <a:r>
              <a:rPr lang="cs-CZ" dirty="0" smtClean="0"/>
              <a:t> respondentů, kteří uvedli, že mají </a:t>
            </a:r>
            <a:r>
              <a:rPr lang="cs-CZ" b="1" dirty="0" smtClean="0"/>
              <a:t>dostatek času</a:t>
            </a:r>
            <a:r>
              <a:rPr lang="cs-CZ" dirty="0" smtClean="0"/>
              <a:t> pro využití nabídky </a:t>
            </a:r>
            <a:r>
              <a:rPr lang="cs-CZ" b="1" dirty="0" smtClean="0"/>
              <a:t>vzdělávání</a:t>
            </a:r>
            <a:r>
              <a:rPr lang="cs-CZ" dirty="0" smtClean="0"/>
              <a:t>, loni </a:t>
            </a:r>
            <a:r>
              <a:rPr lang="cs-CZ" b="1" dirty="0" smtClean="0"/>
              <a:t>vzrostl o 11 </a:t>
            </a:r>
            <a:r>
              <a:rPr lang="cs-CZ" b="1" dirty="0" err="1" smtClean="0"/>
              <a:t>p.b</a:t>
            </a:r>
            <a:r>
              <a:rPr lang="cs-CZ" b="1" dirty="0" smtClean="0"/>
              <a:t>. </a:t>
            </a:r>
            <a:r>
              <a:rPr lang="cs-CZ" dirty="0" smtClean="0"/>
              <a:t>(33 → 44), stále je ale hodnocen nejhůře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Podíl referentů/</a:t>
            </a:r>
            <a:r>
              <a:rPr lang="cs-CZ" b="1" dirty="0" err="1"/>
              <a:t>ek</a:t>
            </a:r>
            <a:r>
              <a:rPr lang="cs-CZ" dirty="0"/>
              <a:t> a asistentů/</a:t>
            </a:r>
            <a:r>
              <a:rPr lang="cs-CZ" dirty="0" err="1"/>
              <a:t>ek</a:t>
            </a:r>
            <a:r>
              <a:rPr lang="cs-CZ" dirty="0"/>
              <a:t> deklarující </a:t>
            </a:r>
            <a:r>
              <a:rPr lang="cs-CZ" b="1" dirty="0"/>
              <a:t>dostatek času na vzdělávání (47 %)</a:t>
            </a:r>
            <a:r>
              <a:rPr lang="cs-CZ" dirty="0"/>
              <a:t> je vyšší než u </a:t>
            </a:r>
            <a:r>
              <a:rPr lang="cs-CZ" b="1" dirty="0"/>
              <a:t>nadřízených (21 %) </a:t>
            </a:r>
            <a:r>
              <a:rPr lang="cs-CZ" dirty="0" smtClean="0">
                <a:sym typeface="Wingdings" panose="05000000000000000000" pitchFamily="2" charset="2"/>
              </a:rPr>
              <a:t>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>
                <a:sym typeface="Wingdings" panose="05000000000000000000" pitchFamily="2" charset="2"/>
              </a:rPr>
              <a:t>Kromě </a:t>
            </a:r>
            <a:r>
              <a:rPr lang="cs-CZ" dirty="0">
                <a:sym typeface="Wingdings" panose="05000000000000000000" pitchFamily="2" charset="2"/>
              </a:rPr>
              <a:t>času pro využití nabídky je průměrné hodnocení m</a:t>
            </a:r>
            <a:r>
              <a:rPr lang="cs-CZ" dirty="0"/>
              <a:t>ezi roky 2016 a 2017 </a:t>
            </a:r>
            <a:r>
              <a:rPr lang="cs-CZ" dirty="0" smtClean="0"/>
              <a:t>stabilní</a:t>
            </a:r>
            <a:endParaRPr lang="cs-CZ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Nejlépe </a:t>
            </a:r>
            <a:r>
              <a:rPr lang="cs-CZ" dirty="0"/>
              <a:t>je hodnocena </a:t>
            </a:r>
            <a:r>
              <a:rPr lang="cs-CZ" dirty="0" smtClean="0"/>
              <a:t>možnost </a:t>
            </a:r>
            <a:r>
              <a:rPr lang="cs-CZ" dirty="0"/>
              <a:t>samostatně </a:t>
            </a:r>
            <a:r>
              <a:rPr lang="cs-CZ" dirty="0" smtClean="0"/>
              <a:t>si vybrat </a:t>
            </a:r>
            <a:r>
              <a:rPr lang="cs-CZ" dirty="0"/>
              <a:t>z </a:t>
            </a:r>
            <a:r>
              <a:rPr lang="cs-CZ" dirty="0" smtClean="0"/>
              <a:t>nabídky vzdělávacích kurzů</a:t>
            </a:r>
            <a:endParaRPr lang="cs-CZ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</p:txBody>
      </p:sp>
      <p:grpSp>
        <p:nvGrpSpPr>
          <p:cNvPr id="14" name="Skupina 13"/>
          <p:cNvGrpSpPr/>
          <p:nvPr/>
        </p:nvGrpSpPr>
        <p:grpSpPr>
          <a:xfrm>
            <a:off x="8362638" y="337511"/>
            <a:ext cx="3349192" cy="646331"/>
            <a:chOff x="8362638" y="558112"/>
            <a:chExt cx="3340898" cy="646331"/>
          </a:xfrm>
        </p:grpSpPr>
        <p:sp>
          <p:nvSpPr>
            <p:cNvPr id="15" name="Šipka doprava 14"/>
            <p:cNvSpPr/>
            <p:nvPr/>
          </p:nvSpPr>
          <p:spPr>
            <a:xfrm>
              <a:off x="9474166" y="753644"/>
              <a:ext cx="731415" cy="255266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8362638" y="558112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65 %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10259162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>
                  <a:solidFill>
                    <a:sysClr val="windowText" lastClr="000000"/>
                  </a:solidFill>
                </a:rPr>
                <a:t>66 %</a:t>
              </a:r>
              <a:endParaRPr lang="cs-CZ" sz="36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" name="TextovéPole 3"/>
          <p:cNvSpPr txBox="1"/>
          <p:nvPr/>
        </p:nvSpPr>
        <p:spPr>
          <a:xfrm>
            <a:off x="419951" y="6083299"/>
            <a:ext cx="25789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 smtClean="0"/>
              <a:t>* kurzy mimo systém vzdělávání</a:t>
            </a:r>
            <a:endParaRPr lang="cs-CZ" sz="1400" i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3015" y="1638548"/>
            <a:ext cx="4066384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31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1487" y="410732"/>
            <a:ext cx="11246327" cy="925313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Systém </a:t>
            </a:r>
            <a:r>
              <a:rPr lang="cs-CZ" dirty="0" smtClean="0">
                <a:solidFill>
                  <a:srgbClr val="FF0000"/>
                </a:solidFill>
              </a:rPr>
              <a:t>vzdělávání: kvalita kurzů 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716690" y="4855074"/>
            <a:ext cx="109951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dirty="0" smtClean="0"/>
              <a:t>Celková spokojenost s </a:t>
            </a:r>
            <a:r>
              <a:rPr lang="cs-CZ" b="1" dirty="0" smtClean="0"/>
              <a:t>kvalitou vzdělávacích kurzů </a:t>
            </a:r>
            <a:r>
              <a:rPr lang="cs-CZ" dirty="0" smtClean="0"/>
              <a:t>systému vzdělávání </a:t>
            </a:r>
            <a:r>
              <a:rPr lang="cs-CZ" b="1" dirty="0" smtClean="0"/>
              <a:t>vzrostla na 92 %</a:t>
            </a:r>
            <a:r>
              <a:rPr lang="cs-CZ" dirty="0" smtClean="0"/>
              <a:t> (oproti 85 % v roce 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1" dirty="0"/>
              <a:t>95 % </a:t>
            </a:r>
            <a:r>
              <a:rPr lang="cs-CZ" dirty="0"/>
              <a:t>respondentů </a:t>
            </a:r>
            <a:r>
              <a:rPr lang="cs-CZ" dirty="0" smtClean="0"/>
              <a:t>souhlasí, </a:t>
            </a:r>
            <a:r>
              <a:rPr lang="cs-CZ" dirty="0"/>
              <a:t>že poznatky a dovednosti </a:t>
            </a:r>
            <a:r>
              <a:rPr lang="cs-CZ" b="1" dirty="0" smtClean="0"/>
              <a:t>z </a:t>
            </a:r>
            <a:r>
              <a:rPr lang="cs-CZ" b="1" dirty="0"/>
              <a:t>kurzů </a:t>
            </a:r>
            <a:r>
              <a:rPr lang="cs-CZ" b="1" dirty="0" smtClean="0"/>
              <a:t>jsou </a:t>
            </a:r>
            <a:r>
              <a:rPr lang="cs-CZ" b="1" dirty="0"/>
              <a:t>využitelné v </a:t>
            </a:r>
            <a:r>
              <a:rPr lang="cs-CZ" b="1" dirty="0" smtClean="0"/>
              <a:t>praxi</a:t>
            </a:r>
            <a:endParaRPr lang="cs-CZ" dirty="0"/>
          </a:p>
          <a:p>
            <a:pPr lvl="1"/>
            <a:r>
              <a:rPr lang="cs-CZ" b="1" dirty="0" smtClean="0"/>
              <a:t>×</a:t>
            </a:r>
            <a:r>
              <a:rPr lang="cs-CZ" dirty="0" smtClean="0"/>
              <a:t> jen </a:t>
            </a:r>
            <a:r>
              <a:rPr lang="cs-CZ" b="1" dirty="0"/>
              <a:t>64 </a:t>
            </a:r>
            <a:r>
              <a:rPr lang="cs-CZ" b="1" dirty="0" smtClean="0"/>
              <a:t>%</a:t>
            </a:r>
            <a:r>
              <a:rPr lang="cs-CZ" dirty="0" smtClean="0"/>
              <a:t> se </a:t>
            </a:r>
            <a:r>
              <a:rPr lang="cs-CZ" dirty="0"/>
              <a:t>domnívá, že </a:t>
            </a:r>
            <a:r>
              <a:rPr lang="cs-CZ" dirty="0" smtClean="0"/>
              <a:t>kurz jim </a:t>
            </a:r>
            <a:r>
              <a:rPr lang="cs-CZ" b="1" dirty="0" smtClean="0"/>
              <a:t>pomohl</a:t>
            </a:r>
            <a:r>
              <a:rPr lang="cs-CZ" dirty="0" smtClean="0"/>
              <a:t> k </a:t>
            </a:r>
            <a:r>
              <a:rPr lang="cs-CZ" b="1" dirty="0" smtClean="0"/>
              <a:t>vyššímu </a:t>
            </a:r>
            <a:r>
              <a:rPr lang="cs-CZ" b="1" dirty="0"/>
              <a:t>pracovnímu </a:t>
            </a:r>
            <a:r>
              <a:rPr lang="cs-CZ" b="1" dirty="0" smtClean="0"/>
              <a:t>výkonu</a:t>
            </a:r>
            <a:endParaRPr lang="cs-CZ" b="1" dirty="0"/>
          </a:p>
        </p:txBody>
      </p:sp>
      <p:grpSp>
        <p:nvGrpSpPr>
          <p:cNvPr id="9" name="Skupina 8"/>
          <p:cNvGrpSpPr/>
          <p:nvPr/>
        </p:nvGrpSpPr>
        <p:grpSpPr>
          <a:xfrm>
            <a:off x="8362638" y="342404"/>
            <a:ext cx="3349192" cy="646331"/>
            <a:chOff x="8362638" y="558112"/>
            <a:chExt cx="3340898" cy="646331"/>
          </a:xfrm>
        </p:grpSpPr>
        <p:sp>
          <p:nvSpPr>
            <p:cNvPr id="10" name="Šipka doprava 9"/>
            <p:cNvSpPr/>
            <p:nvPr/>
          </p:nvSpPr>
          <p:spPr>
            <a:xfrm rot="20410402">
              <a:off x="9474166" y="753644"/>
              <a:ext cx="731415" cy="255266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8362638" y="558112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65 %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ovéPole 11"/>
            <p:cNvSpPr txBox="1"/>
            <p:nvPr/>
          </p:nvSpPr>
          <p:spPr>
            <a:xfrm>
              <a:off x="10259162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/>
                <a:t>67 %</a:t>
              </a:r>
              <a:endParaRPr lang="cs-CZ" sz="3600" b="1" dirty="0"/>
            </a:p>
          </p:txBody>
        </p:sp>
      </p:grpSp>
      <p:graphicFrame>
        <p:nvGraphicFramePr>
          <p:cNvPr id="13" name="Tabul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966838"/>
              </p:ext>
            </p:extLst>
          </p:nvPr>
        </p:nvGraphicFramePr>
        <p:xfrm>
          <a:off x="716690" y="1404373"/>
          <a:ext cx="6408713" cy="3410668"/>
        </p:xfrm>
        <a:graphic>
          <a:graphicData uri="http://schemas.openxmlformats.org/drawingml/2006/table">
            <a:tbl>
              <a:tblPr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6408713">
                  <a:extLst>
                    <a:ext uri="{9D8B030D-6E8A-4147-A177-3AD203B41FA5}">
                      <a16:colId xmlns:a16="http://schemas.microsoft.com/office/drawing/2014/main" val="3467153578"/>
                    </a:ext>
                  </a:extLst>
                </a:gridCol>
              </a:tblGrid>
              <a:tr h="952382">
                <a:tc>
                  <a:txBody>
                    <a:bodyPr/>
                    <a:lstStyle/>
                    <a:p>
                      <a:pPr marL="0" algn="l" defTabSz="1229502" rtl="0" eaLnBrk="1" fontAlgn="b" latinLnBrk="0" hangingPunct="1"/>
                      <a:r>
                        <a:rPr lang="cs-CZ" sz="2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Připomínky a</a:t>
                      </a:r>
                      <a:r>
                        <a:rPr lang="cs-CZ" sz="24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náměty ke kvalitě vzdělávacích kurzů organizovaných v rámci Systému </a:t>
                      </a:r>
                      <a:r>
                        <a:rPr lang="cs-CZ" sz="2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vzdělávání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9438342"/>
                  </a:ext>
                </a:extLst>
              </a:tr>
              <a:tr h="396658">
                <a:tc>
                  <a:txBody>
                    <a:bodyPr/>
                    <a:lstStyle/>
                    <a:p>
                      <a:pPr marL="0" lvl="0" algn="l" defTabSz="1229502" rtl="0" eaLnBrk="1" fontAlgn="b" latinLnBrk="0" hangingPunct="1"/>
                      <a:r>
                        <a:rPr lang="cs-CZ" sz="2400" b="0" i="0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kolísavá </a:t>
                      </a:r>
                      <a:r>
                        <a:rPr lang="cs-CZ" sz="2400" b="0" i="0" u="none" strike="noStrike" kern="12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kvalita lektorů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8950718"/>
                  </a:ext>
                </a:extLst>
              </a:tr>
              <a:tr h="396658">
                <a:tc>
                  <a:txBody>
                    <a:bodyPr/>
                    <a:lstStyle/>
                    <a:p>
                      <a:pPr marL="0" lvl="0" algn="l" defTabSz="1229502" rtl="0" eaLnBrk="1" fontAlgn="b" latinLnBrk="0" hangingPunct="1"/>
                      <a:r>
                        <a:rPr lang="cs-CZ" sz="2400" b="0" i="0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nahuštěné - </a:t>
                      </a:r>
                      <a:r>
                        <a:rPr lang="cs-CZ" sz="2400" b="0" i="0" u="none" strike="noStrike" kern="12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hodně informací za krátký čas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982282"/>
                  </a:ext>
                </a:extLst>
              </a:tr>
              <a:tr h="396658">
                <a:tc>
                  <a:txBody>
                    <a:bodyPr/>
                    <a:lstStyle/>
                    <a:p>
                      <a:pPr marL="0" lvl="0" algn="l" defTabSz="1229502" rtl="0" eaLnBrk="1" fontAlgn="b" latinLnBrk="0" hangingPunct="1"/>
                      <a:r>
                        <a:rPr lang="cs-CZ" sz="2400" b="0" i="0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odbornost </a:t>
                      </a:r>
                      <a:r>
                        <a:rPr lang="cs-CZ" sz="2400" b="0" i="0" u="none" strike="noStrike" kern="1200" baseline="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kurzů - netýkají se mé </a:t>
                      </a:r>
                      <a:r>
                        <a:rPr lang="cs-CZ" sz="2400" b="0" i="0" u="none" strike="noStrike" kern="1200" baseline="0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agendy</a:t>
                      </a:r>
                    </a:p>
                    <a:p>
                      <a:pPr marL="0" lvl="0" algn="l" defTabSz="1229502" rtl="0" eaLnBrk="1" fontAlgn="b" latinLnBrk="0" hangingPunct="1"/>
                      <a:endParaRPr lang="cs-CZ" sz="1200" b="0" i="0" u="none" strike="noStrike" kern="1200" baseline="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7007266"/>
                  </a:ext>
                </a:extLst>
              </a:tr>
              <a:tr h="1044146">
                <a:tc>
                  <a:txBody>
                    <a:bodyPr/>
                    <a:lstStyle/>
                    <a:p>
                      <a:pPr lvl="0" algn="l" fontAlgn="b"/>
                      <a:r>
                        <a:rPr lang="cs-CZ" sz="2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spokojenost je nejvíce ovlivněna </a:t>
                      </a:r>
                      <a:r>
                        <a:rPr lang="cs-CZ" sz="2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využitelností poznatků pro praxi</a:t>
                      </a:r>
                      <a:r>
                        <a:rPr lang="cs-CZ" sz="2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cs-CZ" sz="24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zvýšením pracovního výkonu </a:t>
                      </a:r>
                      <a:r>
                        <a:rPr lang="cs-CZ" sz="24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 důsledku absolvování kurzu (INESAN) </a:t>
                      </a:r>
                      <a:endParaRPr lang="cs-CZ" sz="2400" b="0" i="0" u="none" strike="sng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7986349"/>
                  </a:ext>
                </a:extLst>
              </a:tr>
            </a:tbl>
          </a:graphicData>
        </a:graphic>
      </p:graphicFrame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9342" y="1527444"/>
            <a:ext cx="4066384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2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4566" y="2286620"/>
            <a:ext cx="11187396" cy="117025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Personální politika a systém vzdělávání: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Fluktuace zaměstnanců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36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414412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Fluktuace zaměstnanců: loajalita / plány k odchodu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0630" y="1782564"/>
            <a:ext cx="3888432" cy="1872208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Téměř </a:t>
            </a:r>
            <a:r>
              <a:rPr lang="cs-CZ" sz="2400" b="1" dirty="0" smtClean="0"/>
              <a:t>2/3 zaměstnanců chce pro svoji organizaci pracovat více než 3 následující roky </a:t>
            </a:r>
            <a:r>
              <a:rPr lang="cs-CZ" sz="2400" dirty="0" smtClean="0"/>
              <a:t>(MMR i MF).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MMR a MF se téměř neliší. </a:t>
            </a:r>
          </a:p>
          <a:p>
            <a:pPr marL="0" indent="0"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3"/>
          <a:srcRect l="9399" t="11435"/>
          <a:stretch/>
        </p:blipFill>
        <p:spPr>
          <a:xfrm>
            <a:off x="4914192" y="1566540"/>
            <a:ext cx="7029249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414412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Fluktuace zaměstnanců: důvody k případnému odchodu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609520" y="1566540"/>
            <a:ext cx="3816424" cy="3456384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dirty="0" smtClean="0"/>
              <a:t>Oproti roku 2016 se</a:t>
            </a:r>
            <a:r>
              <a:rPr lang="cs-CZ" sz="2400" b="1" dirty="0" smtClean="0"/>
              <a:t> </a:t>
            </a:r>
            <a:r>
              <a:rPr lang="cs-CZ" sz="2400" dirty="0" smtClean="0"/>
              <a:t>lehce</a:t>
            </a:r>
            <a:r>
              <a:rPr lang="cs-CZ" sz="2400" b="1" dirty="0" smtClean="0"/>
              <a:t> změnily důvody, které by vedly zaměstnance MMR k případnému odchodu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400" dirty="0" smtClean="0"/>
              <a:t>V roce 2016 to byl nejčastěji nízký plat, v roce 2017 je to nespokojenost s vedením a vztahy na pracovišti.</a:t>
            </a:r>
          </a:p>
          <a:p>
            <a:pPr marL="0" indent="0">
              <a:buFont typeface="Arial" pitchFamily="34" charset="0"/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cs-CZ" sz="24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476380"/>
              </p:ext>
            </p:extLst>
          </p:nvPr>
        </p:nvGraphicFramePr>
        <p:xfrm>
          <a:off x="4583038" y="1350516"/>
          <a:ext cx="7056784" cy="4775865"/>
        </p:xfrm>
        <a:graphic>
          <a:graphicData uri="http://schemas.openxmlformats.org/drawingml/2006/table">
            <a:tbl>
              <a:tblPr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7056784">
                  <a:extLst>
                    <a:ext uri="{9D8B030D-6E8A-4147-A177-3AD203B41FA5}">
                      <a16:colId xmlns:a16="http://schemas.microsoft.com/office/drawing/2014/main" val="984319561"/>
                    </a:ext>
                  </a:extLst>
                </a:gridCol>
              </a:tblGrid>
              <a:tr h="487333">
                <a:tc>
                  <a:txBody>
                    <a:bodyPr/>
                    <a:lstStyle/>
                    <a:p>
                      <a:pPr algn="l" fontAlgn="b"/>
                      <a:r>
                        <a:rPr lang="cs-CZ" sz="2200" b="1" dirty="0" smtClean="0"/>
                        <a:t>Důvody k </a:t>
                      </a:r>
                      <a:r>
                        <a:rPr lang="cs-CZ" sz="2200" b="1" dirty="0"/>
                        <a:t>případnému </a:t>
                      </a:r>
                      <a:r>
                        <a:rPr lang="cs-CZ" sz="2200" b="1" dirty="0" smtClean="0"/>
                        <a:t>odchodu (odpovědi za MMR, bez MF)</a:t>
                      </a:r>
                      <a:endParaRPr lang="cs-CZ" sz="2200" b="1" dirty="0"/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1139987"/>
                  </a:ext>
                </a:extLst>
              </a:tr>
              <a:tr h="44877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vztahy </a:t>
                      </a:r>
                      <a:r>
                        <a:rPr lang="cs-CZ" sz="2000" b="1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 pracovišti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355052"/>
                  </a:ext>
                </a:extLst>
              </a:tr>
              <a:tr h="425434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celkové </a:t>
                      </a:r>
                      <a:r>
                        <a:rPr lang="cs-CZ" sz="2000" b="1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fungování vedení úřadu / nekompetentnost nadřízených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78862"/>
                  </a:ext>
                </a:extLst>
              </a:tr>
              <a:tr h="42543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nízké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platové ohodnocení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3713755"/>
                  </a:ext>
                </a:extLst>
              </a:tr>
              <a:tr h="42543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lepší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pracovní nabídka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1229058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neuspokojivá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náplň práce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256005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nemožnost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využití jiných bonusů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8277937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nízká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možnost kariérního postupu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6706209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mateřská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/ rodičovská dovolená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861935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mít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flexibilnější pracovní dobu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7820399"/>
                  </a:ext>
                </a:extLst>
              </a:tr>
              <a:tr h="367254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šikana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ze strany nadřízených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062789"/>
                  </a:ext>
                </a:extLst>
              </a:tr>
              <a:tr h="359935">
                <a:tc>
                  <a:txBody>
                    <a:bodyPr/>
                    <a:lstStyle/>
                    <a:p>
                      <a:pPr algn="l" fontAlgn="b"/>
                      <a:r>
                        <a:rPr lang="cs-CZ" sz="1800" b="0" i="0" u="none" strike="noStrike" kern="1200" baseline="0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změna </a:t>
                      </a:r>
                      <a:r>
                        <a:rPr lang="cs-CZ" sz="1800" b="0" i="0" u="none" strike="noStrike" kern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prostředí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8522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2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0590" y="2142604"/>
            <a:ext cx="10971372" cy="1170252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Podmínky pro práci</a:t>
            </a:r>
            <a:endParaRPr lang="cs-CZ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702444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00B050"/>
                </a:solidFill>
              </a:rPr>
              <a:t>Spokojenost relevantních aktérů s podmínkami pro práci</a:t>
            </a:r>
            <a:endParaRPr lang="cs-CZ" sz="3200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2598" y="1422524"/>
            <a:ext cx="11809312" cy="4849703"/>
          </a:xfrm>
        </p:spPr>
        <p:txBody>
          <a:bodyPr/>
          <a:lstStyle/>
          <a:p>
            <a:r>
              <a:rPr lang="cs-CZ" sz="2000" b="1" dirty="0"/>
              <a:t>Hodnoty indikátoru jsou stabilní </a:t>
            </a:r>
            <a:r>
              <a:rPr lang="cs-CZ" sz="2000" dirty="0"/>
              <a:t>(64 → 65 %)</a:t>
            </a:r>
          </a:p>
          <a:p>
            <a:r>
              <a:rPr lang="cs-CZ" sz="2000" b="1" dirty="0"/>
              <a:t>Cílovou hodnotou </a:t>
            </a:r>
            <a:r>
              <a:rPr lang="cs-CZ" sz="2000" dirty="0"/>
              <a:t>k roku 2023 je </a:t>
            </a:r>
            <a:r>
              <a:rPr lang="cs-CZ" sz="2000" b="1" dirty="0"/>
              <a:t>70 %</a:t>
            </a:r>
            <a:r>
              <a:rPr lang="cs-CZ" sz="2000" dirty="0"/>
              <a:t>, pro naplnění </a:t>
            </a:r>
            <a:r>
              <a:rPr lang="cs-CZ" sz="2000" b="1" dirty="0"/>
              <a:t>je třeba průměrný roční růst cca 0,8 p. b.</a:t>
            </a:r>
          </a:p>
          <a:p>
            <a:r>
              <a:rPr lang="cs-CZ" sz="2000" dirty="0" smtClean="0"/>
              <a:t>Indikátor rozdělen na </a:t>
            </a:r>
            <a:r>
              <a:rPr lang="cs-CZ" sz="2000" b="1" dirty="0" smtClean="0"/>
              <a:t>dva dílčí indikátory</a:t>
            </a:r>
            <a:r>
              <a:rPr lang="cs-CZ" sz="2000" dirty="0" smtClean="0"/>
              <a:t> dle cílové skupiny:</a:t>
            </a:r>
            <a:endParaRPr lang="cs-CZ" sz="2000" dirty="0"/>
          </a:p>
          <a:p>
            <a:pPr lvl="1"/>
            <a:r>
              <a:rPr lang="cs-CZ" sz="1800" dirty="0"/>
              <a:t>Pracovníci podílející se na řízení – placeni z OP </a:t>
            </a:r>
            <a:r>
              <a:rPr lang="cs-CZ" sz="1800" dirty="0" smtClean="0"/>
              <a:t>TP (261 respondentů)</a:t>
            </a:r>
            <a:endParaRPr lang="cs-CZ" sz="1800" dirty="0"/>
          </a:p>
          <a:p>
            <a:pPr lvl="1"/>
            <a:r>
              <a:rPr lang="cs-CZ" sz="1800" dirty="0" smtClean="0"/>
              <a:t>Členové pracovních skupin – neplaceni z OP TP (140 respondentů)</a:t>
            </a:r>
            <a:endParaRPr lang="cs-CZ" sz="1800" b="1" dirty="0" smtClean="0"/>
          </a:p>
          <a:p>
            <a:r>
              <a:rPr lang="cs-CZ" sz="2000" b="1" dirty="0" smtClean="0"/>
              <a:t>Spokojenost</a:t>
            </a:r>
            <a:r>
              <a:rPr lang="cs-CZ" sz="2000" dirty="0" smtClean="0"/>
              <a:t> </a:t>
            </a:r>
            <a:r>
              <a:rPr lang="cs-CZ" sz="2000" dirty="0"/>
              <a:t>obou skupin se sblížila</a:t>
            </a:r>
            <a:r>
              <a:rPr lang="cs-CZ" sz="2000" dirty="0" smtClean="0"/>
              <a:t>*:</a:t>
            </a:r>
          </a:p>
          <a:p>
            <a:pPr marL="614752" lvl="1" indent="0">
              <a:buNone/>
            </a:pPr>
            <a:r>
              <a:rPr lang="cs-CZ" sz="1800" dirty="0" smtClean="0"/>
              <a:t>U členů pracovních skupin </a:t>
            </a:r>
            <a:r>
              <a:rPr lang="cs-CZ" sz="1800" b="1" dirty="0" smtClean="0"/>
              <a:t>vzrostla</a:t>
            </a:r>
            <a:r>
              <a:rPr lang="cs-CZ" sz="1800" dirty="0" smtClean="0"/>
              <a:t> </a:t>
            </a:r>
            <a:r>
              <a:rPr lang="cs-CZ" sz="1800" b="1" dirty="0" smtClean="0"/>
              <a:t>o 2 p. b.</a:t>
            </a:r>
            <a:r>
              <a:rPr lang="cs-CZ" sz="1800" dirty="0" smtClean="0"/>
              <a:t> (61 → 63 %)</a:t>
            </a:r>
          </a:p>
          <a:p>
            <a:pPr marL="614752" lvl="1" indent="0">
              <a:buNone/>
            </a:pPr>
            <a:r>
              <a:rPr lang="cs-CZ" sz="1800" dirty="0" smtClean="0"/>
              <a:t>U </a:t>
            </a:r>
            <a:r>
              <a:rPr lang="cs-CZ" sz="1800" dirty="0"/>
              <a:t>zaměstnanců implementační struktury meziročně </a:t>
            </a:r>
            <a:r>
              <a:rPr lang="cs-CZ" sz="1800" b="1" dirty="0"/>
              <a:t>klesla o 1 p. b. </a:t>
            </a:r>
            <a:r>
              <a:rPr lang="cs-CZ" sz="1800" dirty="0"/>
              <a:t>(68 → </a:t>
            </a:r>
            <a:r>
              <a:rPr lang="cs-CZ" sz="1800" dirty="0" smtClean="0"/>
              <a:t>67 %)</a:t>
            </a:r>
            <a:endParaRPr lang="cs-CZ" sz="1800" dirty="0"/>
          </a:p>
          <a:p>
            <a:r>
              <a:rPr lang="cs-CZ" sz="2000" dirty="0" smtClean="0"/>
              <a:t>Obě cílové skupiny:</a:t>
            </a:r>
          </a:p>
          <a:p>
            <a:pPr marL="614752" lvl="1" indent="0">
              <a:buNone/>
            </a:pPr>
            <a:r>
              <a:rPr lang="cs-CZ" sz="1800" b="1" dirty="0" smtClean="0"/>
              <a:t>nejspokojenější s činností a spoluprací aktérů v PS (˃ 71 %)</a:t>
            </a:r>
          </a:p>
          <a:p>
            <a:pPr marL="614752" lvl="1" indent="0">
              <a:buNone/>
            </a:pPr>
            <a:r>
              <a:rPr lang="cs-CZ" sz="1800" b="1" dirty="0" smtClean="0"/>
              <a:t>hůře hodnotí nastavení formálních pravidel pro práci (˂ 62 %)</a:t>
            </a:r>
          </a:p>
          <a:p>
            <a:r>
              <a:rPr lang="cs-CZ" sz="2000" dirty="0" smtClean="0"/>
              <a:t>Oproti roku 2016 </a:t>
            </a:r>
          </a:p>
          <a:p>
            <a:pPr marL="614752" lvl="1" indent="0">
              <a:buNone/>
            </a:pPr>
            <a:r>
              <a:rPr lang="cs-CZ" sz="1800" dirty="0" smtClean="0"/>
              <a:t>nejvíce </a:t>
            </a:r>
            <a:r>
              <a:rPr lang="cs-CZ" sz="1800" b="1" i="1" dirty="0" smtClean="0"/>
              <a:t>poklesla</a:t>
            </a:r>
            <a:r>
              <a:rPr lang="cs-CZ" sz="1800" b="1" dirty="0" smtClean="0"/>
              <a:t> spokojenost skupiny placené z OP TP s materiálními podmínkami pro práci </a:t>
            </a:r>
            <a:r>
              <a:rPr lang="cs-CZ" sz="1800" dirty="0" smtClean="0"/>
              <a:t>(69 → 65 %)</a:t>
            </a:r>
          </a:p>
          <a:p>
            <a:pPr marL="614752" lvl="1" indent="0">
              <a:buNone/>
            </a:pPr>
            <a:r>
              <a:rPr lang="cs-CZ" sz="1800" dirty="0" smtClean="0"/>
              <a:t>nejvíce </a:t>
            </a:r>
            <a:r>
              <a:rPr lang="cs-CZ" sz="1800" b="1" i="1" dirty="0" smtClean="0"/>
              <a:t>narostla</a:t>
            </a:r>
            <a:r>
              <a:rPr lang="cs-CZ" sz="1800" b="1" dirty="0" smtClean="0"/>
              <a:t> spokojenost skupiny </a:t>
            </a:r>
            <a:r>
              <a:rPr lang="cs-CZ" sz="1800" b="1" i="1" dirty="0" smtClean="0"/>
              <a:t>neplacené</a:t>
            </a:r>
            <a:r>
              <a:rPr lang="cs-CZ" sz="1800" b="1" dirty="0" smtClean="0"/>
              <a:t> z OP TP s nastavením </a:t>
            </a:r>
            <a:r>
              <a:rPr lang="cs-CZ" sz="1800" b="1" dirty="0"/>
              <a:t>formálních pravidel pro </a:t>
            </a:r>
            <a:r>
              <a:rPr lang="cs-CZ" sz="1800" b="1" dirty="0" smtClean="0"/>
              <a:t>práci </a:t>
            </a:r>
            <a:r>
              <a:rPr lang="cs-CZ" sz="1800" dirty="0" smtClean="0"/>
              <a:t>(46 </a:t>
            </a:r>
            <a:r>
              <a:rPr lang="cs-CZ" sz="1800" dirty="0"/>
              <a:t>→</a:t>
            </a:r>
            <a:r>
              <a:rPr lang="cs-CZ" sz="1800" dirty="0" smtClean="0"/>
              <a:t> 50 %)</a:t>
            </a:r>
            <a:endParaRPr lang="cs-CZ" sz="1800" dirty="0"/>
          </a:p>
          <a:p>
            <a:endParaRPr lang="cs-CZ" sz="2400" b="1" dirty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0607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5234855"/>
              </p:ext>
            </p:extLst>
          </p:nvPr>
        </p:nvGraphicFramePr>
        <p:xfrm>
          <a:off x="-8966" y="0"/>
          <a:ext cx="12199379" cy="7021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054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/>
          <p:cNvSpPr txBox="1">
            <a:spLocks/>
          </p:cNvSpPr>
          <p:nvPr/>
        </p:nvSpPr>
        <p:spPr>
          <a:xfrm>
            <a:off x="334566" y="342404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229502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034EA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>
                <a:solidFill>
                  <a:srgbClr val="00B050"/>
                </a:solidFill>
              </a:rPr>
              <a:t>Podmínky pro práci: vývoj 2016-2017</a:t>
            </a:r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1350517"/>
            <a:ext cx="10513168" cy="4888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7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414412"/>
            <a:ext cx="10971372" cy="487001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Materiální podmínky pro práci (placení z OPTP)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0" y="1325154"/>
            <a:ext cx="7573918" cy="4849898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Parciální indikátor materiální podmínky pro práci </a:t>
            </a:r>
          </a:p>
          <a:p>
            <a:pPr marL="0" indent="0">
              <a:buNone/>
            </a:pPr>
            <a:r>
              <a:rPr lang="cs-CZ" sz="2400" dirty="0" smtClean="0"/>
              <a:t>se skládá z třech okruhů (celkem 13 otázek):</a:t>
            </a:r>
          </a:p>
          <a:p>
            <a:r>
              <a:rPr lang="cs-CZ" sz="2200" dirty="0"/>
              <a:t>S</a:t>
            </a:r>
            <a:r>
              <a:rPr lang="cs-CZ" sz="2200" dirty="0" smtClean="0"/>
              <a:t>pokojenost s IT vybavením</a:t>
            </a:r>
          </a:p>
          <a:p>
            <a:r>
              <a:rPr lang="cs-CZ" sz="2200" dirty="0" smtClean="0"/>
              <a:t>Spokojenost se stavem pracovních pomůcek </a:t>
            </a:r>
          </a:p>
          <a:p>
            <a:r>
              <a:rPr lang="cs-CZ" sz="2200" dirty="0" smtClean="0"/>
              <a:t>Spokojenost se stavem pracovního prostředí</a:t>
            </a:r>
          </a:p>
          <a:p>
            <a:endParaRPr lang="cs-CZ" sz="2200" dirty="0"/>
          </a:p>
          <a:p>
            <a:endParaRPr lang="cs-CZ" sz="2200" dirty="0" smtClean="0"/>
          </a:p>
          <a:p>
            <a:endParaRPr lang="cs-CZ" sz="2200" dirty="0"/>
          </a:p>
          <a:p>
            <a:endParaRPr lang="cs-CZ" sz="2200" dirty="0" smtClean="0"/>
          </a:p>
          <a:p>
            <a:pPr marL="0" indent="0">
              <a:buNone/>
            </a:pPr>
            <a:endParaRPr lang="cs-CZ" sz="2200" dirty="0" smtClean="0"/>
          </a:p>
          <a:p>
            <a:pPr marL="0" indent="0">
              <a:buNone/>
            </a:pPr>
            <a:r>
              <a:rPr lang="cs-CZ" sz="2200" dirty="0" smtClean="0"/>
              <a:t>Spokojenost s </a:t>
            </a:r>
            <a:r>
              <a:rPr lang="cs-CZ" sz="2200" b="1" dirty="0" smtClean="0"/>
              <a:t>IT</a:t>
            </a:r>
            <a:r>
              <a:rPr lang="cs-CZ" sz="2200" dirty="0" smtClean="0"/>
              <a:t> ovlivňuje nejvíce </a:t>
            </a:r>
            <a:r>
              <a:rPr lang="cs-CZ" sz="2200" b="1" dirty="0" smtClean="0"/>
              <a:t>rychlost počítače</a:t>
            </a:r>
          </a:p>
          <a:p>
            <a:pPr marL="0" indent="0">
              <a:buNone/>
            </a:pPr>
            <a:r>
              <a:rPr lang="cs-CZ" sz="2200" dirty="0" smtClean="0"/>
              <a:t>Spokojenost s </a:t>
            </a:r>
            <a:r>
              <a:rPr lang="cs-CZ" sz="2200" b="1" dirty="0" err="1" smtClean="0"/>
              <a:t>prac</a:t>
            </a:r>
            <a:r>
              <a:rPr lang="cs-CZ" sz="2200" b="1" dirty="0" smtClean="0"/>
              <a:t>. pomůckami </a:t>
            </a:r>
            <a:r>
              <a:rPr lang="cs-CZ" sz="2200" dirty="0" smtClean="0"/>
              <a:t>ovlivňuje jejich </a:t>
            </a:r>
            <a:r>
              <a:rPr lang="cs-CZ" sz="2200" b="1" dirty="0" smtClean="0"/>
              <a:t>kvalita </a:t>
            </a:r>
            <a:r>
              <a:rPr lang="cs-CZ" sz="2200" dirty="0" smtClean="0"/>
              <a:t>(INESAN)</a:t>
            </a:r>
            <a:endParaRPr lang="cs-CZ" sz="2200" dirty="0"/>
          </a:p>
        </p:txBody>
      </p:sp>
      <p:grpSp>
        <p:nvGrpSpPr>
          <p:cNvPr id="24" name="Skupina 23"/>
          <p:cNvGrpSpPr/>
          <p:nvPr/>
        </p:nvGrpSpPr>
        <p:grpSpPr>
          <a:xfrm>
            <a:off x="8903518" y="407040"/>
            <a:ext cx="3349192" cy="646331"/>
            <a:chOff x="8362638" y="558112"/>
            <a:chExt cx="3340898" cy="646331"/>
          </a:xfrm>
        </p:grpSpPr>
        <p:sp>
          <p:nvSpPr>
            <p:cNvPr id="25" name="Šipka doprava 24"/>
            <p:cNvSpPr/>
            <p:nvPr/>
          </p:nvSpPr>
          <p:spPr>
            <a:xfrm rot="1519934">
              <a:off x="9474166" y="753644"/>
              <a:ext cx="731415" cy="255266"/>
            </a:xfrm>
            <a:prstGeom prst="right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TextovéPole 25"/>
            <p:cNvSpPr txBox="1"/>
            <p:nvPr/>
          </p:nvSpPr>
          <p:spPr>
            <a:xfrm>
              <a:off x="8362638" y="558112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69 %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TextovéPole 26"/>
            <p:cNvSpPr txBox="1"/>
            <p:nvPr/>
          </p:nvSpPr>
          <p:spPr>
            <a:xfrm>
              <a:off x="10259162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/>
                <a:t>65 %</a:t>
              </a:r>
              <a:endParaRPr lang="cs-CZ" sz="3600" b="1" dirty="0"/>
            </a:p>
          </p:txBody>
        </p:sp>
      </p:grpSp>
      <p:sp>
        <p:nvSpPr>
          <p:cNvPr id="4" name="TextovéPole 3"/>
          <p:cNvSpPr txBox="1"/>
          <p:nvPr/>
        </p:nvSpPr>
        <p:spPr>
          <a:xfrm>
            <a:off x="609521" y="3642091"/>
            <a:ext cx="6768752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dirty="0" smtClean="0"/>
              <a:t>Spokojenost se mezi organizacemi liší jen u</a:t>
            </a:r>
            <a:br>
              <a:rPr lang="cs-CZ" dirty="0" smtClean="0"/>
            </a:br>
            <a:r>
              <a:rPr lang="cs-CZ" b="1" dirty="0" smtClean="0"/>
              <a:t>dostupnosti a šíře výběru pracovních pomůcek:</a:t>
            </a:r>
          </a:p>
          <a:p>
            <a:pPr marL="457200" indent="-457200">
              <a:spcAft>
                <a:spcPts val="600"/>
              </a:spcAft>
              <a:buFontTx/>
              <a:buChar char="-"/>
            </a:pPr>
            <a:r>
              <a:rPr lang="cs-CZ" dirty="0" smtClean="0"/>
              <a:t>MF spokojenější než MMR</a:t>
            </a:r>
          </a:p>
          <a:p>
            <a:pPr marL="457200" indent="-457200">
              <a:spcAft>
                <a:spcPts val="600"/>
              </a:spcAft>
              <a:buFontTx/>
              <a:buChar char="-"/>
            </a:pPr>
            <a:r>
              <a:rPr lang="cs-CZ" dirty="0" smtClean="0"/>
              <a:t>Na MMR spokojenější ŘO OPTP než zbytek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4509" y="1782564"/>
            <a:ext cx="4066384" cy="250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5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8955680" y="397139"/>
            <a:ext cx="3349193" cy="646331"/>
            <a:chOff x="16531425" y="-3582829"/>
            <a:chExt cx="3340899" cy="646331"/>
          </a:xfrm>
        </p:grpSpPr>
        <p:sp>
          <p:nvSpPr>
            <p:cNvPr id="5" name="Šipka doprava 4"/>
            <p:cNvSpPr/>
            <p:nvPr/>
          </p:nvSpPr>
          <p:spPr>
            <a:xfrm>
              <a:off x="17642954" y="-3387297"/>
              <a:ext cx="731415" cy="255266"/>
            </a:xfrm>
            <a:prstGeom prst="rightArrow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6" name="TextovéPole 5"/>
            <p:cNvSpPr txBox="1"/>
            <p:nvPr/>
          </p:nvSpPr>
          <p:spPr>
            <a:xfrm>
              <a:off x="16531425" y="-3582829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72 %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TextovéPole 6"/>
            <p:cNvSpPr txBox="1"/>
            <p:nvPr/>
          </p:nvSpPr>
          <p:spPr>
            <a:xfrm>
              <a:off x="18427950" y="-3582829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/>
                <a:t>71 %</a:t>
              </a:r>
              <a:endParaRPr lang="cs-CZ" sz="3600" b="1" dirty="0"/>
            </a:p>
          </p:txBody>
        </p:sp>
      </p:grpSp>
      <p:sp>
        <p:nvSpPr>
          <p:cNvPr id="8" name="TextovéPole 7"/>
          <p:cNvSpPr txBox="1"/>
          <p:nvPr/>
        </p:nvSpPr>
        <p:spPr>
          <a:xfrm>
            <a:off x="5159102" y="1494532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Oproti loňsku beze změny.</a:t>
            </a:r>
          </a:p>
        </p:txBody>
      </p:sp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609521" y="414412"/>
            <a:ext cx="10971372" cy="487001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Informace potřebné pro práci (placení z OP TP)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206895" y="1494532"/>
            <a:ext cx="35769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Všichni představení hodnotí množství informací, podkladů </a:t>
            </a:r>
            <a:r>
              <a:rPr lang="cs-CZ" dirty="0"/>
              <a:t>a dalších materiálů </a:t>
            </a:r>
            <a:r>
              <a:rPr lang="cs-CZ" dirty="0" smtClean="0"/>
              <a:t>jako dostatečné.</a:t>
            </a:r>
          </a:p>
          <a:p>
            <a:endParaRPr lang="cs-CZ" dirty="0"/>
          </a:p>
          <a:p>
            <a:r>
              <a:rPr lang="cs-CZ" dirty="0" smtClean="0"/>
              <a:t>Z referentů/tek a asistentů/tek se pozitivně vyjádřilo 88 %.</a:t>
            </a:r>
            <a:endParaRPr lang="cs-CZ" dirty="0"/>
          </a:p>
          <a:p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54" y="1564676"/>
            <a:ext cx="4066384" cy="2505673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550591" y="4247969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Parciální indikátor </a:t>
            </a:r>
            <a:r>
              <a:rPr lang="cs-CZ" b="1" dirty="0" smtClean="0"/>
              <a:t>informace potřebné </a:t>
            </a:r>
            <a:r>
              <a:rPr lang="cs-CZ" b="1" dirty="0"/>
              <a:t>pro práci </a:t>
            </a:r>
            <a:r>
              <a:rPr lang="cs-CZ" dirty="0"/>
              <a:t>se skládá </a:t>
            </a:r>
            <a:r>
              <a:rPr lang="cs-CZ" smtClean="0"/>
              <a:t>ze dvou otázek</a:t>
            </a:r>
            <a:r>
              <a:rPr lang="cs-CZ"/>
              <a:t>: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334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87094" y="4357719"/>
            <a:ext cx="3853745" cy="1775606"/>
          </a:xfrm>
        </p:spPr>
        <p:txBody>
          <a:bodyPr/>
          <a:lstStyle/>
          <a:p>
            <a:pPr marL="76844" indent="0">
              <a:buNone/>
            </a:pPr>
            <a:r>
              <a:rPr lang="cs-CZ" sz="1800" dirty="0" smtClean="0"/>
              <a:t>Parciální </a:t>
            </a:r>
            <a:r>
              <a:rPr lang="cs-CZ" sz="1800" dirty="0"/>
              <a:t>indikátor </a:t>
            </a:r>
            <a:r>
              <a:rPr lang="cs-CZ" sz="1800" b="1" dirty="0" smtClean="0"/>
              <a:t>spolupráce aktérů/činnost pracovní skupiny</a:t>
            </a:r>
            <a:r>
              <a:rPr lang="cs-CZ" sz="1800" dirty="0"/>
              <a:t>:</a:t>
            </a:r>
            <a:r>
              <a:rPr lang="cs-CZ" sz="1800" dirty="0" smtClean="0"/>
              <a:t> jeden okruh</a:t>
            </a:r>
          </a:p>
          <a:p>
            <a:pPr marL="362594" indent="-285750"/>
            <a:r>
              <a:rPr lang="cs-CZ" sz="1800" dirty="0" smtClean="0"/>
              <a:t>Spokojenost s partnery na PS</a:t>
            </a:r>
            <a:endParaRPr lang="cs-CZ" sz="1400" dirty="0" smtClean="0"/>
          </a:p>
        </p:txBody>
      </p:sp>
      <p:grpSp>
        <p:nvGrpSpPr>
          <p:cNvPr id="22" name="Skupina 21"/>
          <p:cNvGrpSpPr/>
          <p:nvPr/>
        </p:nvGrpSpPr>
        <p:grpSpPr>
          <a:xfrm>
            <a:off x="807649" y="3711388"/>
            <a:ext cx="3349193" cy="646331"/>
            <a:chOff x="8362638" y="558112"/>
            <a:chExt cx="3340899" cy="646331"/>
          </a:xfrm>
        </p:grpSpPr>
        <p:sp>
          <p:nvSpPr>
            <p:cNvPr id="23" name="Šipka doprava 22"/>
            <p:cNvSpPr/>
            <p:nvPr/>
          </p:nvSpPr>
          <p:spPr>
            <a:xfrm>
              <a:off x="9474166" y="753644"/>
              <a:ext cx="731415" cy="255266"/>
            </a:xfrm>
            <a:prstGeom prst="rightArrow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TextovéPole 23"/>
            <p:cNvSpPr txBox="1"/>
            <p:nvPr/>
          </p:nvSpPr>
          <p:spPr>
            <a:xfrm>
              <a:off x="8362638" y="558112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61 %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TextovéPole 25"/>
            <p:cNvSpPr txBox="1"/>
            <p:nvPr/>
          </p:nvSpPr>
          <p:spPr>
            <a:xfrm>
              <a:off x="10259163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/>
                <a:t>62 %</a:t>
              </a:r>
              <a:endParaRPr lang="cs-CZ" sz="3600" b="1" dirty="0"/>
            </a:p>
          </p:txBody>
        </p:sp>
      </p:grpSp>
      <p:grpSp>
        <p:nvGrpSpPr>
          <p:cNvPr id="28" name="Skupina 27"/>
          <p:cNvGrpSpPr/>
          <p:nvPr/>
        </p:nvGrpSpPr>
        <p:grpSpPr>
          <a:xfrm>
            <a:off x="5189169" y="3711388"/>
            <a:ext cx="3349193" cy="646331"/>
            <a:chOff x="8362638" y="558112"/>
            <a:chExt cx="3340899" cy="646331"/>
          </a:xfrm>
        </p:grpSpPr>
        <p:sp>
          <p:nvSpPr>
            <p:cNvPr id="29" name="Šipka doprava 28"/>
            <p:cNvSpPr/>
            <p:nvPr/>
          </p:nvSpPr>
          <p:spPr>
            <a:xfrm>
              <a:off x="9474166" y="753644"/>
              <a:ext cx="731415" cy="255266"/>
            </a:xfrm>
            <a:prstGeom prst="rightArrow">
              <a:avLst/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30" name="TextovéPole 29"/>
            <p:cNvSpPr txBox="1"/>
            <p:nvPr/>
          </p:nvSpPr>
          <p:spPr>
            <a:xfrm>
              <a:off x="8362638" y="558112"/>
              <a:ext cx="10908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</a:t>
              </a:r>
              <a:r>
                <a:rPr lang="cs-CZ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1 %</a:t>
              </a:r>
              <a:endParaRPr lang="cs-CZ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ovéPole 30"/>
            <p:cNvSpPr txBox="1"/>
            <p:nvPr/>
          </p:nvSpPr>
          <p:spPr>
            <a:xfrm>
              <a:off x="10259163" y="558112"/>
              <a:ext cx="14443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b="1" dirty="0" smtClean="0"/>
                <a:t>71 %</a:t>
              </a:r>
              <a:endParaRPr lang="cs-CZ" sz="3600" b="1" dirty="0"/>
            </a:p>
          </p:txBody>
        </p:sp>
      </p:grpSp>
      <p:sp>
        <p:nvSpPr>
          <p:cNvPr id="21" name="Nadpis 1"/>
          <p:cNvSpPr>
            <a:spLocks noGrp="1"/>
          </p:cNvSpPr>
          <p:nvPr>
            <p:ph type="title"/>
          </p:nvPr>
        </p:nvSpPr>
        <p:spPr>
          <a:xfrm>
            <a:off x="406574" y="367640"/>
            <a:ext cx="10971372" cy="487001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Pravidla a spolupráce (placení z OPTP)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2" name="Zástupný symbol pro obsah 2"/>
          <p:cNvSpPr txBox="1">
            <a:spLocks/>
          </p:cNvSpPr>
          <p:nvPr/>
        </p:nvSpPr>
        <p:spPr>
          <a:xfrm>
            <a:off x="704610" y="4302844"/>
            <a:ext cx="4310476" cy="2232248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1800" dirty="0" smtClean="0"/>
              <a:t>Parciální indikátor </a:t>
            </a:r>
            <a:r>
              <a:rPr lang="cs-CZ" sz="1800" b="1" dirty="0" smtClean="0"/>
              <a:t>nastavení formálních pravidel</a:t>
            </a:r>
            <a:r>
              <a:rPr lang="cs-CZ" sz="1800" dirty="0" smtClean="0"/>
              <a:t>: tři okruhy</a:t>
            </a:r>
          </a:p>
          <a:p>
            <a:r>
              <a:rPr lang="cs-CZ" sz="1800" dirty="0" smtClean="0"/>
              <a:t>Spokojenost s metodikami MMR-NOK</a:t>
            </a:r>
          </a:p>
          <a:p>
            <a:r>
              <a:rPr lang="cs-CZ" sz="1800" dirty="0" smtClean="0"/>
              <a:t>Spokojenost s metodikami OP TP</a:t>
            </a:r>
          </a:p>
          <a:p>
            <a:r>
              <a:rPr lang="cs-CZ" sz="1800" dirty="0" smtClean="0"/>
              <a:t>Spokojenost se zákony a opatřeními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8759502" y="3711388"/>
            <a:ext cx="331236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Činnost </a:t>
            </a:r>
            <a:r>
              <a:rPr lang="cs-CZ" dirty="0" err="1" smtClean="0"/>
              <a:t>prac</a:t>
            </a:r>
            <a:r>
              <a:rPr lang="cs-CZ" dirty="0" smtClean="0"/>
              <a:t>. skupin: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Nejspokojenější zaměstnanci MMR mimo ŘO OP TP (98 %)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Méně MF (74 %)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Nejméně ŘO OP TP (70 %)</a:t>
            </a:r>
            <a:endParaRPr lang="cs-CZ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11" y="1405602"/>
            <a:ext cx="3556510" cy="219149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503" y="1405603"/>
            <a:ext cx="3529416" cy="217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03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6020" y="342404"/>
            <a:ext cx="11678374" cy="925313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Pravidla a spolupráce (členové pracovních skupin neplaceni z OP TP)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7031310" y="4158828"/>
            <a:ext cx="4680520" cy="1775606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844" indent="0">
              <a:buFont typeface="Arial" pitchFamily="34" charset="0"/>
              <a:buNone/>
            </a:pPr>
            <a:r>
              <a:rPr lang="cs-CZ" sz="1800" dirty="0" smtClean="0"/>
              <a:t>Parciální indikátor </a:t>
            </a:r>
            <a:r>
              <a:rPr lang="cs-CZ" sz="1800" b="1" dirty="0" smtClean="0"/>
              <a:t>spolupráce aktérů/činnost pracovní skupiny</a:t>
            </a:r>
            <a:r>
              <a:rPr lang="cs-CZ" sz="1800" dirty="0" smtClean="0"/>
              <a:t>: jeden okruh ( šest otázek)</a:t>
            </a:r>
          </a:p>
          <a:p>
            <a:pPr marL="362594" indent="-285750"/>
            <a:r>
              <a:rPr lang="cs-CZ" sz="1800" dirty="0" smtClean="0"/>
              <a:t>Spokojenost s fungováním a partnery na PS</a:t>
            </a:r>
          </a:p>
          <a:p>
            <a:pPr marL="362594" indent="-285750"/>
            <a:r>
              <a:rPr lang="cs-CZ" sz="1800" dirty="0" smtClean="0"/>
              <a:t>Nejlépe je hodnocena organizace jednotlivých jednání (98 % pozitivních odpovědí)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622598" y="4158828"/>
            <a:ext cx="5750636" cy="2232248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1800" dirty="0" smtClean="0"/>
              <a:t>Parciální indikátor </a:t>
            </a:r>
            <a:r>
              <a:rPr lang="cs-CZ" sz="1800" b="1" dirty="0" smtClean="0"/>
              <a:t>nastavení formálních pravidel pro práci: </a:t>
            </a:r>
            <a:r>
              <a:rPr lang="cs-CZ" sz="1800" dirty="0" smtClean="0"/>
              <a:t>jedna položka</a:t>
            </a:r>
          </a:p>
          <a:p>
            <a:pPr marL="823658" lvl="1" indent="-285750">
              <a:buFont typeface="Arial" panose="020B0604020202020204" pitchFamily="34" charset="0"/>
              <a:buChar char="•"/>
            </a:pPr>
            <a:r>
              <a:rPr lang="cs-CZ" sz="1800" dirty="0" smtClean="0"/>
              <a:t>Spokojenost s úpravou </a:t>
            </a:r>
            <a:r>
              <a:rPr lang="cs-CZ" sz="1800" dirty="0"/>
              <a:t>pravidel pro fungování ESI </a:t>
            </a:r>
            <a:r>
              <a:rPr lang="cs-CZ" sz="1800" dirty="0" smtClean="0"/>
              <a:t>fondů na národní úrovni</a:t>
            </a:r>
          </a:p>
          <a:p>
            <a:pPr marL="823658" lvl="1" indent="-285750">
              <a:buFont typeface="Arial" panose="020B0604020202020204" pitchFamily="34" charset="0"/>
              <a:buChar char="•"/>
            </a:pPr>
            <a:r>
              <a:rPr lang="cs-CZ" sz="1800" dirty="0" smtClean="0"/>
              <a:t>Ženy jsou spokojenější (65 %) než muži (38 %)</a:t>
            </a:r>
          </a:p>
          <a:p>
            <a:pPr marL="823658" lvl="1" indent="-285750">
              <a:buFont typeface="Arial" panose="020B0604020202020204" pitchFamily="34" charset="0"/>
              <a:buChar char="•"/>
            </a:pPr>
            <a:r>
              <a:rPr lang="cs-CZ" sz="1800" dirty="0" smtClean="0"/>
              <a:t>Členové s kratší zkušeností s fondy (do pěti let) hodnotí pozitivněji (74 % oproti 40 %)</a:t>
            </a:r>
          </a:p>
          <a:p>
            <a:pPr marL="823658" lvl="1" indent="-285750">
              <a:buFont typeface="Arial" panose="020B0604020202020204" pitchFamily="34" charset="0"/>
              <a:buChar char="•"/>
            </a:pPr>
            <a:endParaRPr lang="cs-CZ" sz="1400" dirty="0" smtClean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32281" y="1547685"/>
            <a:ext cx="4078577" cy="247519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8702" y="1547685"/>
            <a:ext cx="4072481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29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281187"/>
            <a:ext cx="11102309" cy="925313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Podněty a komentáře respondentů k výbavě a prostředí</a:t>
            </a:r>
            <a:endParaRPr lang="cs-CZ" dirty="0">
              <a:solidFill>
                <a:srgbClr val="00B050"/>
              </a:solidFill>
            </a:endParaRP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761202"/>
              </p:ext>
            </p:extLst>
          </p:nvPr>
        </p:nvGraphicFramePr>
        <p:xfrm>
          <a:off x="609600" y="1375916"/>
          <a:ext cx="1097121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8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MS2014+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44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198388"/>
            <a:ext cx="10971372" cy="925313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Spokojenost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zaměstnanců implementační 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struktury 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a </a:t>
            </a:r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příjemců a žadatelů s 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MS2014+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551" y="1638548"/>
            <a:ext cx="11999862" cy="4633874"/>
          </a:xfrm>
        </p:spPr>
        <p:txBody>
          <a:bodyPr/>
          <a:lstStyle/>
          <a:p>
            <a:r>
              <a:rPr lang="cs-CZ" sz="2400" dirty="0"/>
              <a:t>Indikátor </a:t>
            </a:r>
            <a:r>
              <a:rPr lang="cs-CZ" sz="2400" dirty="0" smtClean="0"/>
              <a:t>rozdělen </a:t>
            </a:r>
            <a:r>
              <a:rPr lang="cs-CZ" sz="2400" dirty="0"/>
              <a:t>na </a:t>
            </a:r>
            <a:r>
              <a:rPr lang="cs-CZ" sz="2400" b="1" dirty="0"/>
              <a:t>dva dílčí indikátory </a:t>
            </a:r>
            <a:r>
              <a:rPr lang="cs-CZ" sz="2400" dirty="0"/>
              <a:t>dle </a:t>
            </a:r>
            <a:r>
              <a:rPr lang="cs-CZ" sz="2400" dirty="0" smtClean="0"/>
              <a:t>cílových skupin:</a:t>
            </a:r>
            <a:endParaRPr lang="cs-CZ" sz="2400" dirty="0"/>
          </a:p>
          <a:p>
            <a:pPr lvl="1"/>
            <a:r>
              <a:rPr lang="cs-CZ" sz="2400" dirty="0" smtClean="0"/>
              <a:t>Zaměstnanci implementační struktury – interní uživatelé systému (624 </a:t>
            </a:r>
            <a:r>
              <a:rPr lang="cs-CZ" sz="2400" dirty="0"/>
              <a:t>respondentů)</a:t>
            </a:r>
          </a:p>
          <a:p>
            <a:pPr lvl="1"/>
            <a:r>
              <a:rPr lang="cs-CZ" sz="2400" dirty="0" smtClean="0"/>
              <a:t>Příjemci a žadatelé – externí </a:t>
            </a:r>
            <a:r>
              <a:rPr lang="cs-CZ" sz="2400" dirty="0"/>
              <a:t>uživatelé systému </a:t>
            </a:r>
            <a:r>
              <a:rPr lang="cs-CZ" sz="2400" dirty="0" smtClean="0"/>
              <a:t>(1 194 </a:t>
            </a:r>
            <a:r>
              <a:rPr lang="cs-CZ" sz="2400" dirty="0"/>
              <a:t>respondentů)</a:t>
            </a:r>
            <a:endParaRPr lang="cs-CZ" sz="2400" b="1" dirty="0"/>
          </a:p>
          <a:p>
            <a:r>
              <a:rPr lang="cs-CZ" sz="2400" b="1" dirty="0" smtClean="0"/>
              <a:t>Indikátor vzrostl </a:t>
            </a:r>
            <a:r>
              <a:rPr lang="cs-CZ" sz="2400" b="1" dirty="0"/>
              <a:t>meziročně o 2</a:t>
            </a:r>
            <a:r>
              <a:rPr lang="cs-CZ" sz="2400" b="1" dirty="0" smtClean="0"/>
              <a:t> </a:t>
            </a:r>
            <a:r>
              <a:rPr lang="cs-CZ" sz="2400" b="1" dirty="0"/>
              <a:t>p. b. </a:t>
            </a:r>
            <a:r>
              <a:rPr lang="cs-CZ" sz="2400" dirty="0" smtClean="0"/>
              <a:t>(53 </a:t>
            </a:r>
            <a:r>
              <a:rPr lang="cs-CZ" sz="2400" dirty="0"/>
              <a:t>→ 55 </a:t>
            </a:r>
            <a:r>
              <a:rPr lang="cs-CZ" sz="2400" dirty="0" smtClean="0"/>
              <a:t>%)</a:t>
            </a:r>
          </a:p>
          <a:p>
            <a:r>
              <a:rPr lang="cs-CZ" sz="2400" b="1" dirty="0"/>
              <a:t>Cílovou hodnotou </a:t>
            </a:r>
            <a:r>
              <a:rPr lang="cs-CZ" sz="2400" dirty="0"/>
              <a:t>k roku 2023 je </a:t>
            </a:r>
            <a:r>
              <a:rPr lang="cs-CZ" sz="2400" b="1" dirty="0" smtClean="0"/>
              <a:t>80 </a:t>
            </a:r>
            <a:r>
              <a:rPr lang="cs-CZ" sz="2400" b="1" dirty="0"/>
              <a:t>%</a:t>
            </a:r>
            <a:r>
              <a:rPr lang="cs-CZ" sz="2400" dirty="0"/>
              <a:t>, tempo růstu je tedy nedostatečné, </a:t>
            </a:r>
            <a:br>
              <a:rPr lang="cs-CZ" sz="2400" dirty="0"/>
            </a:br>
            <a:r>
              <a:rPr lang="cs-CZ" sz="2400" dirty="0"/>
              <a:t>pro naplnění </a:t>
            </a:r>
            <a:r>
              <a:rPr lang="cs-CZ" sz="2400" b="1" dirty="0"/>
              <a:t>je potřeba dosáhnout průměrného ročního nárůstu </a:t>
            </a:r>
            <a:r>
              <a:rPr lang="cs-CZ" sz="2400" b="1" dirty="0" smtClean="0"/>
              <a:t>4,2 </a:t>
            </a:r>
            <a:r>
              <a:rPr lang="cs-CZ" sz="2400" b="1" dirty="0"/>
              <a:t>p. b</a:t>
            </a:r>
            <a:r>
              <a:rPr lang="cs-CZ" sz="2400" b="1" dirty="0" smtClean="0"/>
              <a:t>.</a:t>
            </a:r>
            <a:endParaRPr lang="cs-CZ" sz="2400" dirty="0"/>
          </a:p>
          <a:p>
            <a:r>
              <a:rPr lang="cs-CZ" sz="2400" dirty="0" smtClean="0"/>
              <a:t>U</a:t>
            </a:r>
            <a:r>
              <a:rPr lang="cs-CZ" sz="2400" b="1" dirty="0" smtClean="0"/>
              <a:t> interních uživatelů </a:t>
            </a:r>
            <a:r>
              <a:rPr lang="cs-CZ" sz="2400" dirty="0" smtClean="0"/>
              <a:t>došlo k </a:t>
            </a:r>
            <a:r>
              <a:rPr lang="cs-CZ" sz="2400" b="1" dirty="0" smtClean="0"/>
              <a:t>většímu meziročnímu nárůstu spokojenosti </a:t>
            </a:r>
            <a:r>
              <a:rPr lang="cs-CZ" sz="2400" dirty="0" smtClean="0"/>
              <a:t>(49 </a:t>
            </a:r>
            <a:r>
              <a:rPr lang="cs-CZ" sz="2400" dirty="0"/>
              <a:t>→ </a:t>
            </a:r>
            <a:r>
              <a:rPr lang="cs-CZ" sz="2400" dirty="0" smtClean="0"/>
              <a:t>51 %)</a:t>
            </a:r>
            <a:r>
              <a:rPr lang="cs-CZ" sz="2400" b="1" dirty="0" smtClean="0"/>
              <a:t>, přesto jsou externí uživatelé dlouhodobě spokojenější </a:t>
            </a:r>
            <a:r>
              <a:rPr lang="cs-CZ" sz="2400" dirty="0" smtClean="0"/>
              <a:t>(59 %)</a:t>
            </a:r>
            <a:endParaRPr lang="cs-CZ" sz="2400" dirty="0"/>
          </a:p>
          <a:p>
            <a:r>
              <a:rPr lang="cs-CZ" sz="2400" b="1" dirty="0" smtClean="0"/>
              <a:t>Hodnoty všech parciálních indikátorů oproti loňskému roku vzrostly, avšak stále nedosahují hodnot z prvního roku měření (2014)</a:t>
            </a:r>
            <a:r>
              <a:rPr lang="cs-CZ" sz="2400" b="1" dirty="0" smtClean="0">
                <a:solidFill>
                  <a:srgbClr val="FF0000"/>
                </a:solidFill>
              </a:rPr>
              <a:t>*</a:t>
            </a:r>
          </a:p>
          <a:p>
            <a:endParaRPr lang="cs-CZ" sz="24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cs-CZ" sz="1200" b="1" dirty="0" smtClean="0">
                <a:solidFill>
                  <a:srgbClr val="FF0000"/>
                </a:solidFill>
              </a:rPr>
              <a:t>* </a:t>
            </a:r>
            <a:r>
              <a:rPr lang="cs-CZ" sz="1200" dirty="0">
                <a:solidFill>
                  <a:srgbClr val="FF0000"/>
                </a:solidFill>
              </a:rPr>
              <a:t>roku 2014 se hodnotil jiný MS</a:t>
            </a:r>
            <a:endParaRPr lang="cs-CZ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6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Monitorovací systém MS2014+: vývoj 2016-2017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758" y="1350516"/>
            <a:ext cx="7992888" cy="4853645"/>
          </a:xfrm>
          <a:prstGeom prst="rect">
            <a:avLst/>
          </a:prstGeom>
        </p:spPr>
      </p:pic>
      <p:cxnSp>
        <p:nvCxnSpPr>
          <p:cNvPr id="4" name="Přímá spojnice 3"/>
          <p:cNvCxnSpPr/>
          <p:nvPr/>
        </p:nvCxnSpPr>
        <p:spPr>
          <a:xfrm>
            <a:off x="1486694" y="1926580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1486694" y="3870796"/>
            <a:ext cx="87849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ál 4"/>
          <p:cNvSpPr/>
          <p:nvPr/>
        </p:nvSpPr>
        <p:spPr>
          <a:xfrm>
            <a:off x="1918742" y="2286620"/>
            <a:ext cx="302433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1918742" y="4230836"/>
            <a:ext cx="302433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144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Monitorovací systém MS2014+: </a:t>
            </a:r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shrnutí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09521" y="2862684"/>
            <a:ext cx="6781829" cy="345638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cs-CZ" sz="2400" b="1" dirty="0" smtClean="0"/>
              <a:t>Externí</a:t>
            </a:r>
            <a:r>
              <a:rPr lang="cs-CZ" sz="2400" dirty="0" smtClean="0"/>
              <a:t> uživatelé jsou více spokojeni než ti interní.</a:t>
            </a:r>
          </a:p>
          <a:p>
            <a:pPr>
              <a:spcAft>
                <a:spcPts val="1200"/>
              </a:spcAft>
            </a:pPr>
            <a:r>
              <a:rPr lang="cs-CZ" sz="2400" dirty="0" smtClean="0"/>
              <a:t>Více spokojeni jsou také ti, kteří se systémem pracují </a:t>
            </a:r>
            <a:r>
              <a:rPr lang="cs-CZ" sz="2400" b="1" dirty="0" smtClean="0"/>
              <a:t>méně než rok </a:t>
            </a:r>
            <a:r>
              <a:rPr lang="cs-CZ" sz="2400" dirty="0" smtClean="0"/>
              <a:t>či méně často.</a:t>
            </a:r>
          </a:p>
          <a:p>
            <a:r>
              <a:rPr lang="cs-CZ" sz="2400" dirty="0" smtClean="0"/>
              <a:t>Z interních uživatelů jsou nejspokojenější uživatelé za </a:t>
            </a:r>
            <a:r>
              <a:rPr lang="cs-CZ" sz="2400" b="1" dirty="0" smtClean="0"/>
              <a:t>IROP</a:t>
            </a:r>
            <a:r>
              <a:rPr lang="cs-CZ" sz="2400" dirty="0" smtClean="0"/>
              <a:t>; z externích pak za </a:t>
            </a:r>
            <a:r>
              <a:rPr lang="cs-CZ" sz="2400" b="1" dirty="0" smtClean="0"/>
              <a:t>OP VVV</a:t>
            </a:r>
            <a:r>
              <a:rPr lang="cs-CZ" sz="2400" dirty="0" smtClean="0"/>
              <a:t>.</a:t>
            </a:r>
          </a:p>
          <a:p>
            <a:endParaRPr lang="cs-CZ" sz="24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181" y="3353280"/>
            <a:ext cx="4078577" cy="2475191"/>
          </a:xfrm>
          <a:prstGeom prst="rect">
            <a:avLst/>
          </a:prstGeom>
        </p:spPr>
      </p:pic>
      <p:sp>
        <p:nvSpPr>
          <p:cNvPr id="6" name="Obdélník 5"/>
          <p:cNvSpPr/>
          <p:nvPr/>
        </p:nvSpPr>
        <p:spPr>
          <a:xfrm>
            <a:off x="609522" y="1599639"/>
            <a:ext cx="11007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Parciální indikátor za celkovou spokojenost dosahuje hodnoty </a:t>
            </a:r>
            <a:r>
              <a:rPr lang="cs-CZ" b="1" dirty="0">
                <a:solidFill>
                  <a:srgbClr val="002060"/>
                </a:solidFill>
              </a:rPr>
              <a:t>49 % u externích uživatelů </a:t>
            </a:r>
            <a:r>
              <a:rPr lang="cs-CZ" dirty="0"/>
              <a:t>a </a:t>
            </a:r>
            <a:r>
              <a:rPr lang="cs-CZ" b="1" dirty="0" smtClean="0">
                <a:solidFill>
                  <a:schemeClr val="accent2"/>
                </a:solidFill>
              </a:rPr>
              <a:t>36 </a:t>
            </a:r>
            <a:r>
              <a:rPr lang="cs-CZ" b="1" dirty="0">
                <a:solidFill>
                  <a:schemeClr val="accent2"/>
                </a:solidFill>
              </a:rPr>
              <a:t>% u interních </a:t>
            </a:r>
            <a:r>
              <a:rPr lang="cs-CZ" b="1" dirty="0" smtClean="0">
                <a:solidFill>
                  <a:schemeClr val="accent2"/>
                </a:solidFill>
              </a:rPr>
              <a:t>uživatelů</a:t>
            </a:r>
            <a:r>
              <a:rPr lang="cs-CZ" dirty="0"/>
              <a:t>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75658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1" y="353195"/>
            <a:ext cx="10971372" cy="925313"/>
          </a:xfrm>
        </p:spPr>
        <p:txBody>
          <a:bodyPr>
            <a:normAutofit/>
          </a:bodyPr>
          <a:lstStyle/>
          <a:p>
            <a:r>
              <a:rPr lang="cs-CZ" dirty="0" smtClean="0"/>
              <a:t>Cíl a metodika evaluace</a:t>
            </a:r>
            <a:endParaRPr lang="cs-CZ" dirty="0"/>
          </a:p>
        </p:txBody>
      </p:sp>
      <p:sp>
        <p:nvSpPr>
          <p:cNvPr id="5" name="Zaoblený obdélník 4"/>
          <p:cNvSpPr/>
          <p:nvPr/>
        </p:nvSpPr>
        <p:spPr>
          <a:xfrm>
            <a:off x="8471470" y="3102019"/>
            <a:ext cx="3096344" cy="93996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Podmínkami pro práci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7" name="Zaoblený obdélník 6"/>
          <p:cNvSpPr/>
          <p:nvPr/>
        </p:nvSpPr>
        <p:spPr>
          <a:xfrm>
            <a:off x="4655046" y="3056869"/>
            <a:ext cx="3096344" cy="98511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Personální politikou a systémem vzdělávání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8" name="Zaoblený obdélník 7"/>
          <p:cNvSpPr/>
          <p:nvPr/>
        </p:nvSpPr>
        <p:spPr>
          <a:xfrm>
            <a:off x="622598" y="3085830"/>
            <a:ext cx="3096344" cy="9561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prstClr val="white"/>
                </a:solidFill>
              </a:rPr>
              <a:t>Informačním systémem</a:t>
            </a:r>
            <a:endParaRPr lang="cs-CZ" dirty="0">
              <a:solidFill>
                <a:prstClr val="white"/>
              </a:solidFill>
            </a:endParaRPr>
          </a:p>
        </p:txBody>
      </p:sp>
      <p:sp>
        <p:nvSpPr>
          <p:cNvPr id="9" name="Šipka dolů 8"/>
          <p:cNvSpPr/>
          <p:nvPr/>
        </p:nvSpPr>
        <p:spPr>
          <a:xfrm>
            <a:off x="9839622" y="4158827"/>
            <a:ext cx="360040" cy="455855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471470" y="4758699"/>
            <a:ext cx="3109423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262626"/>
                </a:solidFill>
              </a:rPr>
              <a:t>Zaměstnanci placení z OP TP </a:t>
            </a:r>
            <a:r>
              <a:rPr lang="cs-CZ" sz="1800" dirty="0" smtClean="0">
                <a:solidFill>
                  <a:prstClr val="white">
                    <a:lumMod val="50000"/>
                  </a:prstClr>
                </a:solidFill>
              </a:rPr>
              <a:t>(MMR-NOK atd., ŘO OPTP; MF: AO, PCO, AFCOS)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262626"/>
                </a:solidFill>
              </a:rPr>
              <a:t>Členové pracovních skupin</a:t>
            </a:r>
            <a:endParaRPr lang="cs-CZ" sz="1800" dirty="0">
              <a:solidFill>
                <a:srgbClr val="262626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655046" y="4806900"/>
            <a:ext cx="3096344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262626"/>
                </a:solidFill>
              </a:rPr>
              <a:t>Zaměstnanci placení z OP TP </a:t>
            </a:r>
            <a:r>
              <a:rPr lang="cs-CZ" sz="1800" dirty="0" smtClean="0">
                <a:solidFill>
                  <a:prstClr val="white">
                    <a:lumMod val="50000"/>
                  </a:prstClr>
                </a:solidFill>
              </a:rPr>
              <a:t>(MMR-NOK atd., ŘO OPTP; MF – AO, PCO, AFCOS)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622598" y="4754944"/>
            <a:ext cx="3096344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262626"/>
                </a:solidFill>
              </a:rPr>
              <a:t>Interní uživatelé </a:t>
            </a:r>
            <a:r>
              <a:rPr lang="cs-CZ" sz="1800" dirty="0" smtClean="0">
                <a:solidFill>
                  <a:prstClr val="white">
                    <a:lumMod val="50000"/>
                  </a:prstClr>
                </a:solidFill>
              </a:rPr>
              <a:t>(implementační struktura)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 smtClean="0">
                <a:solidFill>
                  <a:srgbClr val="262626"/>
                </a:solidFill>
              </a:rPr>
              <a:t>Externí uživatelé </a:t>
            </a:r>
          </a:p>
          <a:p>
            <a:r>
              <a:rPr lang="cs-CZ" sz="1800" dirty="0" smtClean="0">
                <a:solidFill>
                  <a:prstClr val="white">
                    <a:lumMod val="50000"/>
                  </a:prstClr>
                </a:solidFill>
              </a:rPr>
              <a:t>       (žadatelé, konzultanti atd.)</a:t>
            </a:r>
            <a:endParaRPr lang="cs-CZ" sz="1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Šipka dolů 12"/>
          <p:cNvSpPr/>
          <p:nvPr/>
        </p:nvSpPr>
        <p:spPr>
          <a:xfrm>
            <a:off x="6095206" y="4158828"/>
            <a:ext cx="360040" cy="504056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4" name="Šipka dolů 13"/>
          <p:cNvSpPr/>
          <p:nvPr/>
        </p:nvSpPr>
        <p:spPr>
          <a:xfrm>
            <a:off x="2134766" y="4158828"/>
            <a:ext cx="360040" cy="452100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6" name="Zástupný symbol pro obsah 2"/>
          <p:cNvSpPr>
            <a:spLocks noGrp="1"/>
          </p:cNvSpPr>
          <p:nvPr>
            <p:ph idx="1"/>
          </p:nvPr>
        </p:nvSpPr>
        <p:spPr>
          <a:xfrm>
            <a:off x="576169" y="1456279"/>
            <a:ext cx="4078877" cy="1080120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 smtClean="0"/>
              <a:t>Dotazníkové šetření: </a:t>
            </a:r>
          </a:p>
          <a:p>
            <a:pPr marL="0" indent="0">
              <a:buNone/>
            </a:pPr>
            <a:r>
              <a:rPr lang="cs-CZ" sz="3200" dirty="0" smtClean="0"/>
              <a:t>4. 12. – 22. 12. 2017</a:t>
            </a:r>
          </a:p>
        </p:txBody>
      </p:sp>
      <p:graphicFrame>
        <p:nvGraphicFramePr>
          <p:cNvPr id="17" name="Zástupný symbol pro obsah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1061326"/>
              </p:ext>
            </p:extLst>
          </p:nvPr>
        </p:nvGraphicFramePr>
        <p:xfrm>
          <a:off x="5807174" y="968956"/>
          <a:ext cx="6048671" cy="1800198"/>
        </p:xfrm>
        <a:graphic>
          <a:graphicData uri="http://schemas.openxmlformats.org/drawingml/2006/table">
            <a:tbl>
              <a:tblPr bandRow="1">
                <a:tableStyleId>{72833802-FEF1-4C79-8D5D-14CF1EAF98D9}</a:tableStyleId>
              </a:tblPr>
              <a:tblGrid>
                <a:gridCol w="3672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0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1890">
                <a:tc>
                  <a:txBody>
                    <a:bodyPr/>
                    <a:lstStyle/>
                    <a:p>
                      <a:r>
                        <a:rPr lang="cs-CZ" sz="1200" b="1" dirty="0" smtClean="0"/>
                        <a:t>Cílová skupina</a:t>
                      </a:r>
                      <a:endParaRPr lang="cs-CZ" sz="12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b="1" dirty="0" smtClean="0"/>
                        <a:t>Počet</a:t>
                      </a:r>
                      <a:r>
                        <a:rPr lang="cs-CZ" sz="1200" b="1" baseline="0" dirty="0" smtClean="0"/>
                        <a:t> oslovených</a:t>
                      </a:r>
                      <a:endParaRPr lang="cs-CZ" sz="12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b="1" dirty="0" smtClean="0"/>
                        <a:t>Návratnost</a:t>
                      </a:r>
                      <a:endParaRPr lang="cs-CZ" sz="12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577">
                <a:tc>
                  <a:txBody>
                    <a:bodyPr/>
                    <a:lstStyle/>
                    <a:p>
                      <a:pPr marL="0" marR="0" lvl="1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/>
                        <a:t>Interní uživatelé MS2014+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2 005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31 %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577">
                <a:tc>
                  <a:txBody>
                    <a:bodyPr/>
                    <a:lstStyle/>
                    <a:p>
                      <a:pPr marL="0" marR="0" lvl="1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/>
                        <a:t>Externí uživatelé MS2014+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4 517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26 %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577">
                <a:tc>
                  <a:txBody>
                    <a:bodyPr/>
                    <a:lstStyle/>
                    <a:p>
                      <a:pPr marL="0" marR="0" lvl="1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/>
                        <a:t>Členové/náhradníci</a:t>
                      </a:r>
                      <a:r>
                        <a:rPr lang="cs-CZ" sz="1200" baseline="0" dirty="0" smtClean="0"/>
                        <a:t> </a:t>
                      </a:r>
                      <a:r>
                        <a:rPr lang="cs-CZ" sz="1200" dirty="0" smtClean="0"/>
                        <a:t>pracovních skupin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565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25 %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577">
                <a:tc>
                  <a:txBody>
                    <a:bodyPr/>
                    <a:lstStyle/>
                    <a:p>
                      <a:pPr marL="0" marR="0" lvl="1" indent="0" algn="l" defTabSz="1229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/>
                        <a:t>Osoby podílející se na řízení </a:t>
                      </a:r>
                      <a:r>
                        <a:rPr lang="cs-CZ" sz="1200" dirty="0" err="1" smtClean="0"/>
                        <a:t>DoP</a:t>
                      </a:r>
                      <a:r>
                        <a:rPr lang="cs-CZ" sz="1200" dirty="0" smtClean="0"/>
                        <a:t> placené z OP TP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494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200" dirty="0" smtClean="0"/>
                        <a:t>53 %</a:t>
                      </a:r>
                      <a:endParaRPr lang="cs-CZ" sz="12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88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Pracovní prostředí systému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422524"/>
            <a:ext cx="10971372" cy="4633874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400" dirty="0"/>
              <a:t>Parciální indikátor za oblast „pracovní prostředí“ dosahuje hodnoty </a:t>
            </a:r>
            <a:r>
              <a:rPr lang="cs-CZ" sz="2400" b="1" dirty="0">
                <a:solidFill>
                  <a:srgbClr val="002060"/>
                </a:solidFill>
              </a:rPr>
              <a:t>59 % u externích uživatelů </a:t>
            </a:r>
            <a:r>
              <a:rPr lang="cs-CZ" sz="2400" dirty="0" smtClean="0"/>
              <a:t>a </a:t>
            </a:r>
            <a:r>
              <a:rPr lang="cs-CZ" sz="2400" b="1" dirty="0" smtClean="0">
                <a:solidFill>
                  <a:schemeClr val="accent2"/>
                </a:solidFill>
              </a:rPr>
              <a:t>46 </a:t>
            </a:r>
            <a:r>
              <a:rPr lang="cs-CZ" sz="2400" b="1" dirty="0">
                <a:solidFill>
                  <a:schemeClr val="accent2"/>
                </a:solidFill>
              </a:rPr>
              <a:t>% u interních </a:t>
            </a:r>
            <a:r>
              <a:rPr lang="cs-CZ" sz="2400" b="1" dirty="0" smtClean="0">
                <a:solidFill>
                  <a:schemeClr val="accent2"/>
                </a:solidFill>
              </a:rPr>
              <a:t>uživatelů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Nejvýznamnější diferencující proměnná je délka práce se systémem: </a:t>
            </a:r>
          </a:p>
          <a:p>
            <a:pPr marL="0" indent="0">
              <a:buNone/>
            </a:pPr>
            <a:r>
              <a:rPr lang="cs-CZ" sz="2400" b="1" dirty="0" smtClean="0"/>
              <a:t>ti, kteří se systémem pracují déle než jeden rok,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400" b="1" dirty="0" smtClean="0"/>
              <a:t>hodnotí pracovní prostředí systému kritičtěji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Interní i externí uživatelé </a:t>
            </a:r>
            <a:r>
              <a:rPr lang="cs-CZ" sz="2400" dirty="0"/>
              <a:t>považují pracovní prostředí </a:t>
            </a:r>
            <a:endParaRPr lang="cs-CZ" sz="2400" dirty="0" smtClean="0"/>
          </a:p>
          <a:p>
            <a:pPr marL="0" indent="0">
              <a:buNone/>
            </a:pPr>
            <a:r>
              <a:rPr lang="cs-CZ" sz="2400" dirty="0"/>
              <a:t>z</a:t>
            </a:r>
            <a:r>
              <a:rPr lang="cs-CZ" sz="2400" dirty="0" smtClean="0"/>
              <a:t>a </a:t>
            </a:r>
            <a:r>
              <a:rPr lang="cs-CZ" sz="2400" b="1" dirty="0" smtClean="0"/>
              <a:t>neintuitivní </a:t>
            </a:r>
            <a:r>
              <a:rPr lang="cs-CZ" sz="2400" b="1" dirty="0"/>
              <a:t>a nepřívětivé</a:t>
            </a:r>
            <a:r>
              <a:rPr lang="cs-CZ" sz="2400" dirty="0"/>
              <a:t>. Stěžují si na </a:t>
            </a:r>
            <a:r>
              <a:rPr lang="cs-CZ" sz="2400" b="1" dirty="0"/>
              <a:t>pomalé </a:t>
            </a:r>
            <a:endParaRPr lang="cs-CZ" sz="2400" b="1" dirty="0" smtClean="0"/>
          </a:p>
          <a:p>
            <a:pPr marL="0" indent="0">
              <a:buNone/>
            </a:pPr>
            <a:r>
              <a:rPr lang="cs-CZ" sz="2400" b="1" dirty="0" smtClean="0"/>
              <a:t>načítání </a:t>
            </a:r>
            <a:r>
              <a:rPr lang="cs-CZ" sz="2400" b="1" dirty="0"/>
              <a:t>a výpadky systému</a:t>
            </a:r>
            <a:r>
              <a:rPr lang="cs-CZ" sz="2400" dirty="0" smtClean="0"/>
              <a:t>.</a:t>
            </a:r>
            <a:endParaRPr lang="cs-CZ" sz="2400" dirty="0"/>
          </a:p>
          <a:p>
            <a:pPr marL="0" indent="0">
              <a:buNone/>
            </a:pPr>
            <a:r>
              <a:rPr lang="cs-CZ" sz="2400" dirty="0" smtClean="0"/>
              <a:t>Na (+) </a:t>
            </a:r>
            <a:r>
              <a:rPr lang="cs-CZ" sz="2400" b="1" dirty="0" smtClean="0"/>
              <a:t>změnu vnímání spokojenosti </a:t>
            </a:r>
            <a:r>
              <a:rPr lang="cs-CZ" sz="2400" dirty="0" smtClean="0"/>
              <a:t>s pracovním </a:t>
            </a:r>
          </a:p>
          <a:p>
            <a:pPr marL="0" indent="0">
              <a:buNone/>
            </a:pPr>
            <a:r>
              <a:rPr lang="cs-CZ" sz="2400" dirty="0" smtClean="0"/>
              <a:t>prostředím má největší vliv „</a:t>
            </a:r>
            <a:r>
              <a:rPr lang="cs-CZ" sz="2400" b="1" dirty="0" smtClean="0"/>
              <a:t>orientace v systému“ </a:t>
            </a:r>
            <a:r>
              <a:rPr lang="cs-CZ" sz="2400" dirty="0" smtClean="0"/>
              <a:t>(INESAN)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50" y="3222724"/>
            <a:ext cx="4078577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86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Podněty a komentáře respondentů k pracovnímu prostředí systému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8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053775"/>
              </p:ext>
            </p:extLst>
          </p:nvPr>
        </p:nvGraphicFramePr>
        <p:xfrm>
          <a:off x="637196" y="1278508"/>
          <a:ext cx="10971213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78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 v systému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278508"/>
            <a:ext cx="10971372" cy="518457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400" dirty="0"/>
              <a:t>Parciální indikátor za oblast „data v systému“ dosahuje hodnoty </a:t>
            </a:r>
            <a:r>
              <a:rPr lang="cs-CZ" sz="2400" b="1" dirty="0">
                <a:solidFill>
                  <a:srgbClr val="002060"/>
                </a:solidFill>
              </a:rPr>
              <a:t>66 % u externích </a:t>
            </a:r>
            <a:r>
              <a:rPr lang="cs-CZ" sz="2400" b="1" dirty="0" smtClean="0">
                <a:solidFill>
                  <a:srgbClr val="002060"/>
                </a:solidFill>
              </a:rPr>
              <a:t>uživatelů</a:t>
            </a:r>
            <a:r>
              <a:rPr lang="cs-CZ" sz="2400" b="1" dirty="0">
                <a:solidFill>
                  <a:schemeClr val="accent2"/>
                </a:solidFill>
              </a:rPr>
              <a:t> </a:t>
            </a:r>
            <a:r>
              <a:rPr lang="cs-CZ" sz="2400" dirty="0"/>
              <a:t>a</a:t>
            </a:r>
            <a:r>
              <a:rPr lang="cs-CZ" sz="2400" b="1" dirty="0" smtClean="0">
                <a:solidFill>
                  <a:srgbClr val="002060"/>
                </a:solidFill>
              </a:rPr>
              <a:t> </a:t>
            </a:r>
            <a:r>
              <a:rPr lang="cs-CZ" sz="2400" b="1" dirty="0" smtClean="0">
                <a:solidFill>
                  <a:schemeClr val="accent2"/>
                </a:solidFill>
              </a:rPr>
              <a:t>61 </a:t>
            </a:r>
            <a:r>
              <a:rPr lang="cs-CZ" sz="2400" b="1" dirty="0">
                <a:solidFill>
                  <a:schemeClr val="accent2"/>
                </a:solidFill>
              </a:rPr>
              <a:t>% u interních </a:t>
            </a:r>
            <a:r>
              <a:rPr lang="cs-CZ" sz="2400" b="1" dirty="0" smtClean="0">
                <a:solidFill>
                  <a:schemeClr val="accent2"/>
                </a:solidFill>
              </a:rPr>
              <a:t>uživatelů</a:t>
            </a:r>
            <a:r>
              <a:rPr lang="cs-CZ" sz="2400" dirty="0" smtClean="0"/>
              <a:t>.</a:t>
            </a:r>
            <a:endParaRPr lang="cs-CZ" sz="2400" dirty="0"/>
          </a:p>
          <a:p>
            <a:pPr marL="0" indent="0">
              <a:spcAft>
                <a:spcPts val="1200"/>
              </a:spcAft>
              <a:buNone/>
            </a:pPr>
            <a:r>
              <a:rPr lang="cs-CZ" sz="2400" dirty="0"/>
              <a:t>Interní i externí uživatelé </a:t>
            </a:r>
            <a:r>
              <a:rPr lang="cs-CZ" sz="2400" b="1" dirty="0"/>
              <a:t>nejsou příliš spokojeni s nutností opakovaného zadávání stejných údajů</a:t>
            </a:r>
            <a:r>
              <a:rPr lang="cs-CZ" sz="2400" dirty="0"/>
              <a:t>. Naopak </a:t>
            </a:r>
            <a:r>
              <a:rPr lang="cs-CZ" sz="2400" b="1" dirty="0"/>
              <a:t>jsou celkem spokojeni s propojením na ostatní registry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Interní uživatelé mají dále připomínky k robustnosti </a:t>
            </a:r>
          </a:p>
          <a:p>
            <a:pPr marL="0" indent="0">
              <a:buNone/>
            </a:pPr>
            <a:r>
              <a:rPr lang="cs-CZ" sz="2400" dirty="0"/>
              <a:t>s</a:t>
            </a:r>
            <a:r>
              <a:rPr lang="cs-CZ" sz="2400" dirty="0" smtClean="0"/>
              <a:t>ystému: </a:t>
            </a:r>
            <a:r>
              <a:rPr lang="cs-CZ" sz="2400" b="1" dirty="0" smtClean="0"/>
              <a:t>příliš mnoho dat v příliš mnoha úrovních </a:t>
            </a:r>
            <a:r>
              <a:rPr lang="cs-CZ" sz="2400" dirty="0" smtClean="0"/>
              <a:t>–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cs-CZ" sz="2400" dirty="0"/>
              <a:t>n</a:t>
            </a:r>
            <a:r>
              <a:rPr lang="cs-CZ" sz="2400" dirty="0" smtClean="0"/>
              <a:t>áročné na orientaci (např. finanční data).  </a:t>
            </a:r>
          </a:p>
          <a:p>
            <a:pPr marL="0" indent="0">
              <a:buNone/>
            </a:pPr>
            <a:r>
              <a:rPr lang="cs-CZ" sz="2400" dirty="0" smtClean="0"/>
              <a:t>Externí uživatelé si pak stěžují na </a:t>
            </a:r>
            <a:r>
              <a:rPr lang="cs-CZ" sz="2400" b="1" dirty="0" smtClean="0"/>
              <a:t>duplicitní zadávání, </a:t>
            </a:r>
          </a:p>
          <a:p>
            <a:pPr marL="0" indent="0">
              <a:buNone/>
            </a:pPr>
            <a:r>
              <a:rPr lang="cs-CZ" sz="2400" b="1" dirty="0"/>
              <a:t>s</a:t>
            </a:r>
            <a:r>
              <a:rPr lang="cs-CZ" sz="2400" b="1" dirty="0" smtClean="0"/>
              <a:t>ložité nahrávání příloh, nesrozumitelnost polí a </a:t>
            </a:r>
          </a:p>
          <a:p>
            <a:pPr marL="0" indent="0">
              <a:buNone/>
            </a:pPr>
            <a:r>
              <a:rPr lang="cs-CZ" sz="2400" b="1" dirty="0"/>
              <a:t>o</a:t>
            </a:r>
            <a:r>
              <a:rPr lang="cs-CZ" sz="2400" b="1" dirty="0" smtClean="0"/>
              <a:t>mezený počet znaků</a:t>
            </a:r>
            <a:r>
              <a:rPr lang="cs-CZ" sz="24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Spokojenost s daty ovlivňuje </a:t>
            </a:r>
            <a:r>
              <a:rPr lang="cs-CZ" sz="2400" b="1" dirty="0" smtClean="0"/>
              <a:t>opakované zadávání dat </a:t>
            </a:r>
            <a:r>
              <a:rPr lang="cs-CZ" sz="2400" dirty="0" smtClean="0"/>
              <a:t>a možnost </a:t>
            </a:r>
            <a:r>
              <a:rPr lang="cs-CZ" sz="2400" b="1" dirty="0" smtClean="0"/>
              <a:t>automatické kontroly </a:t>
            </a:r>
            <a:r>
              <a:rPr lang="cs-CZ" sz="2400" dirty="0" smtClean="0"/>
              <a:t>							(INESAN)</a:t>
            </a:r>
            <a:endParaRPr lang="cs-CZ" sz="2400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50" y="3150716"/>
            <a:ext cx="4078577" cy="247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58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Uživatelská podpora systému</a:t>
            </a:r>
            <a:endParaRPr lang="cs-CZ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494533"/>
            <a:ext cx="10971372" cy="1008112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400" dirty="0"/>
              <a:t>Parciální indikátor za oblast „uživatelské podpory“ dosahuje </a:t>
            </a:r>
            <a:r>
              <a:rPr lang="cs-CZ" sz="2400" dirty="0" smtClean="0"/>
              <a:t>hodnoty</a:t>
            </a:r>
            <a:r>
              <a:rPr lang="cs-CZ" sz="2400" b="1" dirty="0">
                <a:solidFill>
                  <a:srgbClr val="002060"/>
                </a:solidFill>
              </a:rPr>
              <a:t> 64 % u externích </a:t>
            </a:r>
            <a:r>
              <a:rPr lang="cs-CZ" sz="2400" b="1" dirty="0" smtClean="0">
                <a:solidFill>
                  <a:srgbClr val="002060"/>
                </a:solidFill>
              </a:rPr>
              <a:t>uživatelů </a:t>
            </a:r>
            <a:r>
              <a:rPr lang="cs-CZ" sz="2400" dirty="0" smtClean="0"/>
              <a:t>a </a:t>
            </a:r>
            <a:r>
              <a:rPr lang="cs-CZ" sz="2400" b="1" dirty="0">
                <a:solidFill>
                  <a:schemeClr val="accent2"/>
                </a:solidFill>
              </a:rPr>
              <a:t>61 % u interních </a:t>
            </a:r>
            <a:r>
              <a:rPr lang="cs-CZ" sz="2400" b="1" dirty="0" smtClean="0">
                <a:solidFill>
                  <a:schemeClr val="accent2"/>
                </a:solidFill>
              </a:rPr>
              <a:t>uživatelů</a:t>
            </a:r>
            <a:r>
              <a:rPr lang="cs-CZ" sz="2400" dirty="0" smtClean="0"/>
              <a:t>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350" y="3006700"/>
            <a:ext cx="4072481" cy="2475191"/>
          </a:xfrm>
          <a:prstGeom prst="rect">
            <a:avLst/>
          </a:prstGeom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609521" y="2358629"/>
            <a:ext cx="6637813" cy="4176464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cs-CZ" sz="2400" dirty="0" smtClean="0"/>
              <a:t>Celkově je s uživatelskou podporou poskytovanou ŘO/ZS spokojeno </a:t>
            </a:r>
            <a:r>
              <a:rPr lang="cs-CZ" sz="2400" b="1" dirty="0" smtClean="0"/>
              <a:t>80% interních a 77% externích uživatelů</a:t>
            </a:r>
            <a:r>
              <a:rPr lang="cs-CZ" sz="2400" dirty="0" smtClean="0"/>
              <a:t>. 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cs-CZ" sz="2400" dirty="0" smtClean="0"/>
              <a:t>Pro 93% interních uživatelů jsou </a:t>
            </a:r>
            <a:r>
              <a:rPr lang="cs-CZ" sz="2400" b="1" dirty="0" smtClean="0"/>
              <a:t>informace uživatelské podpory užitečné.</a:t>
            </a:r>
            <a:r>
              <a:rPr lang="cs-CZ" sz="2400" dirty="0" smtClean="0"/>
              <a:t> 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cs-CZ" sz="2400" dirty="0" smtClean="0"/>
              <a:t>¾ externích uživatelů využívá na začátku práce se systémem </a:t>
            </a:r>
            <a:r>
              <a:rPr lang="cs-CZ" sz="2400" b="1" dirty="0" smtClean="0"/>
              <a:t>uživatelské manuály a příručky</a:t>
            </a:r>
            <a:r>
              <a:rPr lang="cs-CZ" sz="2400" dirty="0" smtClean="0"/>
              <a:t>.</a:t>
            </a:r>
          </a:p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cs-CZ" sz="2400" dirty="0" smtClean="0"/>
              <a:t>Spokojenost zde nejvíce ovlivňuje </a:t>
            </a:r>
            <a:r>
              <a:rPr lang="cs-CZ" sz="2400" b="1" dirty="0" smtClean="0"/>
              <a:t>dosažitelnost pracovníků</a:t>
            </a:r>
            <a:r>
              <a:rPr lang="cs-CZ" sz="2400" dirty="0" smtClean="0"/>
              <a:t> a </a:t>
            </a:r>
            <a:r>
              <a:rPr lang="cs-CZ" sz="2400" b="1" dirty="0" smtClean="0"/>
              <a:t>užitečnost informací</a:t>
            </a:r>
          </a:p>
        </p:txBody>
      </p:sp>
    </p:spTree>
    <p:extLst>
      <p:ext uri="{BB962C8B-B14F-4D97-AF65-F5344CB8AC3E}">
        <p14:creationId xmlns:p14="http://schemas.microsoft.com/office/powerpoint/2010/main" val="36467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702444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FF0000"/>
                </a:solidFill>
              </a:rPr>
              <a:t>Doporučení k diskuzi: personální politika a systém vzdělávání</a:t>
            </a:r>
            <a:endParaRPr lang="cs-CZ" sz="3200" dirty="0">
              <a:solidFill>
                <a:srgbClr val="FF0000"/>
              </a:solidFill>
            </a:endParaRP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550590" y="1422524"/>
            <a:ext cx="11233248" cy="1512168"/>
          </a:xfrm>
          <a:prstGeom prst="round2Diag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Závěr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Spokojenost loni vzrostla o 1 p. b., do cílového hodnoty zbývá ještě 9 p. b. Vyšší spokojenost je se systémem vzdělávání než s odměňováním. Odměňování je vnímáno jako netransparentní a málo motivační. Představení jsou více spokojeni s platem, ale méně s časem na vzdělávání, referenti naopak.</a:t>
            </a:r>
            <a:endParaRPr lang="cs-CZ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000" dirty="0" smtClean="0">
              <a:solidFill>
                <a:schemeClr val="bg1"/>
              </a:solidFill>
            </a:endParaRPr>
          </a:p>
          <a:p>
            <a:endParaRPr lang="cs-CZ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 </a:t>
            </a:r>
            <a:endParaRPr lang="cs-CZ" sz="1800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dirty="0" smtClean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550590" y="3078708"/>
            <a:ext cx="11233248" cy="338437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b="1" dirty="0" smtClean="0"/>
              <a:t>Doporučení k diskuzi</a:t>
            </a:r>
          </a:p>
          <a:p>
            <a:r>
              <a:rPr lang="cs-CZ" sz="2000" dirty="0" smtClean="0"/>
              <a:t>Pracovat s </a:t>
            </a:r>
            <a:r>
              <a:rPr lang="cs-CZ" sz="2000" b="1" dirty="0" smtClean="0"/>
              <a:t>možností vzdělávání jako s důležitým benefitem</a:t>
            </a:r>
            <a:r>
              <a:rPr lang="cs-CZ" sz="2000" dirty="0" smtClean="0"/>
              <a:t>, dále umožňovat zaměstnancům účastnit se vzdělávacích kurzů. </a:t>
            </a:r>
          </a:p>
          <a:p>
            <a:r>
              <a:rPr lang="cs-CZ" sz="2000" dirty="0" smtClean="0"/>
              <a:t>Soustředit se zejména na kurzy jazykové, počítačové a měkké dovednosti. Kurzy více praktické.</a:t>
            </a:r>
          </a:p>
          <a:p>
            <a:r>
              <a:rPr lang="cs-CZ" sz="2000" b="1" dirty="0" smtClean="0"/>
              <a:t>Zlepšit možnosti jazykového vzdělávání </a:t>
            </a:r>
            <a:r>
              <a:rPr lang="cs-CZ" sz="2000" dirty="0" smtClean="0"/>
              <a:t>– více jazyků, možnosti i mimo organizaci, kvalitní lektoři atd.</a:t>
            </a:r>
          </a:p>
          <a:p>
            <a:r>
              <a:rPr lang="cs-CZ" sz="2000" b="1" dirty="0" smtClean="0"/>
              <a:t>Zpřehlednit systém odměňování</a:t>
            </a:r>
            <a:r>
              <a:rPr lang="cs-CZ" sz="2000" dirty="0" smtClean="0"/>
              <a:t>: informovat zaměstnance, co mohou udělat, aby získali vyšší odměny.</a:t>
            </a:r>
          </a:p>
          <a:p>
            <a:r>
              <a:rPr lang="cs-CZ" sz="2000" dirty="0" smtClean="0"/>
              <a:t>Zvážit </a:t>
            </a:r>
            <a:r>
              <a:rPr lang="cs-CZ" sz="2000" b="1" dirty="0" smtClean="0"/>
              <a:t>čtvrtletní frekvenci mimořádných odměn</a:t>
            </a:r>
            <a:r>
              <a:rPr lang="cs-CZ" sz="2000" dirty="0" smtClean="0"/>
              <a:t>, více motivační.</a:t>
            </a:r>
          </a:p>
          <a:p>
            <a:r>
              <a:rPr lang="cs-CZ" sz="2000" dirty="0" smtClean="0"/>
              <a:t>Zvážit zařazení nejžádanějších benefitů: příspěvek na </a:t>
            </a:r>
            <a:r>
              <a:rPr lang="cs-CZ" sz="2000" b="1" dirty="0" smtClean="0"/>
              <a:t>penzijní připojištění</a:t>
            </a:r>
            <a:r>
              <a:rPr lang="cs-CZ" sz="2000" dirty="0" smtClean="0"/>
              <a:t>, příspěvek na </a:t>
            </a:r>
            <a:r>
              <a:rPr lang="cs-CZ" sz="2000" b="1" dirty="0" smtClean="0"/>
              <a:t>sportovní aktivity</a:t>
            </a:r>
            <a:r>
              <a:rPr lang="cs-CZ" sz="2000" dirty="0" smtClean="0"/>
              <a:t> (např. karta </a:t>
            </a:r>
            <a:r>
              <a:rPr lang="cs-CZ" sz="2000" dirty="0" err="1" smtClean="0"/>
              <a:t>Multisport</a:t>
            </a:r>
            <a:r>
              <a:rPr lang="cs-CZ" sz="2000" dirty="0" smtClean="0"/>
              <a:t>).</a:t>
            </a: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pPr marL="0" indent="0">
              <a:buFont typeface="Arial" pitchFamily="34" charset="0"/>
              <a:buNone/>
            </a:pPr>
            <a:r>
              <a:rPr lang="cs-CZ" sz="2000" dirty="0" smtClean="0"/>
              <a:t> </a:t>
            </a:r>
            <a:endParaRPr lang="cs-CZ" sz="1800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5594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702444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rgbClr val="00B050"/>
                </a:solidFill>
              </a:rPr>
              <a:t>Doporučení k diskuzi: podmínky pro práci</a:t>
            </a:r>
            <a:endParaRPr lang="cs-CZ" sz="3200" dirty="0">
              <a:solidFill>
                <a:srgbClr val="00B050"/>
              </a:solidFill>
            </a:endParaRP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550590" y="1422524"/>
            <a:ext cx="11233248" cy="1584176"/>
          </a:xfrm>
          <a:prstGeom prst="round2Diag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Závěr 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Spokojenost s podmínkami pro práci se meziročně příliš nezměnila. I přesto je hodnota tohoto indikátoru nejblíže ze všech cílové hodnotě pro rok 2023 – zbývá 5 p. b.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Spokojenost s materiálními podmínkami pro práci klesla v každém ze tří let měření.</a:t>
            </a:r>
          </a:p>
          <a:p>
            <a:pPr marL="0" indent="0">
              <a:buNone/>
            </a:pPr>
            <a:endParaRPr lang="cs-CZ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1800" dirty="0" smtClean="0">
              <a:solidFill>
                <a:schemeClr val="bg1"/>
              </a:solidFill>
            </a:endParaRPr>
          </a:p>
          <a:p>
            <a:endParaRPr lang="cs-CZ" sz="1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800" dirty="0" smtClean="0">
                <a:solidFill>
                  <a:schemeClr val="bg1"/>
                </a:solidFill>
              </a:rPr>
              <a:t> </a:t>
            </a:r>
            <a:endParaRPr lang="cs-CZ" sz="1800" dirty="0">
              <a:solidFill>
                <a:schemeClr val="bg1"/>
              </a:solidFill>
            </a:endParaRPr>
          </a:p>
          <a:p>
            <a:endParaRPr lang="cs-CZ" sz="1800" b="1" dirty="0">
              <a:solidFill>
                <a:schemeClr val="bg1"/>
              </a:solidFill>
            </a:endParaRPr>
          </a:p>
          <a:p>
            <a:endParaRPr lang="cs-CZ" sz="1800" b="1" dirty="0" smtClean="0">
              <a:solidFill>
                <a:schemeClr val="bg1"/>
              </a:solidFill>
            </a:endParaRPr>
          </a:p>
          <a:p>
            <a:endParaRPr lang="cs-CZ" sz="1800" b="1" dirty="0" smtClean="0">
              <a:solidFill>
                <a:schemeClr val="bg1"/>
              </a:solidFill>
            </a:endParaRPr>
          </a:p>
          <a:p>
            <a:endParaRPr lang="cs-CZ" sz="1800" b="1" dirty="0" smtClean="0">
              <a:solidFill>
                <a:schemeClr val="bg1"/>
              </a:solidFill>
            </a:endParaRPr>
          </a:p>
          <a:p>
            <a:endParaRPr lang="cs-CZ" sz="1800" dirty="0" smtClean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550590" y="3078708"/>
            <a:ext cx="11233248" cy="3168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b="1" dirty="0" smtClean="0"/>
              <a:t>Doporučení k diskuzi</a:t>
            </a:r>
          </a:p>
          <a:p>
            <a:r>
              <a:rPr lang="cs-CZ" sz="2000" dirty="0" smtClean="0"/>
              <a:t>Zaměřit se na zlepšení podmínek pro práci zaměstnanců MMR (MF je více spokojené).</a:t>
            </a:r>
          </a:p>
          <a:p>
            <a:r>
              <a:rPr lang="cs-CZ" sz="2000" dirty="0" smtClean="0"/>
              <a:t>Zavést fungující </a:t>
            </a:r>
            <a:r>
              <a:rPr lang="cs-CZ" sz="2000" b="1" dirty="0" smtClean="0"/>
              <a:t>WI-FI připojení </a:t>
            </a:r>
            <a:r>
              <a:rPr lang="cs-CZ" sz="2000" dirty="0" smtClean="0"/>
              <a:t>v budově.</a:t>
            </a:r>
          </a:p>
          <a:p>
            <a:r>
              <a:rPr lang="cs-CZ" sz="2000" dirty="0" smtClean="0"/>
              <a:t>Umožnit zaměstnancům </a:t>
            </a:r>
            <a:r>
              <a:rPr lang="cs-CZ" sz="2000" b="1" dirty="0" smtClean="0"/>
              <a:t>výměnu příliš pomalých či zastaralých počítačů, notebooků a mobilních telefonů</a:t>
            </a:r>
            <a:r>
              <a:rPr lang="cs-CZ" sz="2000" dirty="0" smtClean="0"/>
              <a:t>. Urychlit výměnu pevných linek s možností zpětně vidět nepřijaté hovory.</a:t>
            </a:r>
          </a:p>
          <a:p>
            <a:r>
              <a:rPr lang="cs-CZ" sz="2000" dirty="0" smtClean="0"/>
              <a:t>Zlepšit dostupnost a kvalitu základních pracovních pomůcek: např. mít nějaké </a:t>
            </a:r>
            <a:r>
              <a:rPr lang="cs-CZ" sz="2000" b="1" dirty="0" smtClean="0"/>
              <a:t>zásoby propisek apod.</a:t>
            </a:r>
            <a:r>
              <a:rPr lang="cs-CZ" sz="2000" dirty="0" smtClean="0"/>
              <a:t>, které by byly k dispozici ihned bez nutnosti objednávání.</a:t>
            </a:r>
          </a:p>
          <a:p>
            <a:r>
              <a:rPr lang="cs-CZ" sz="2000" dirty="0" smtClean="0"/>
              <a:t>Zvážit výměnu alespoň extrémně </a:t>
            </a:r>
            <a:r>
              <a:rPr lang="cs-CZ" sz="2000" b="1" dirty="0" smtClean="0"/>
              <a:t>špinavých koberců, zastaralého nábytku apod. a vymalování </a:t>
            </a:r>
            <a:r>
              <a:rPr lang="cs-CZ" sz="2000" dirty="0" smtClean="0"/>
              <a:t>kanceláří.</a:t>
            </a: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000" dirty="0" smtClean="0"/>
          </a:p>
          <a:p>
            <a:pPr marL="0" indent="0">
              <a:buFont typeface="Arial" pitchFamily="34" charset="0"/>
              <a:buNone/>
            </a:pPr>
            <a:r>
              <a:rPr lang="cs-CZ" sz="2000" dirty="0" smtClean="0"/>
              <a:t> </a:t>
            </a:r>
            <a:endParaRPr lang="cs-CZ" sz="1800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22835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702444"/>
            <a:ext cx="10971373" cy="576064"/>
          </a:xfrm>
        </p:spPr>
        <p:txBody>
          <a:bodyPr>
            <a:noAutofit/>
          </a:bodyPr>
          <a:lstStyle/>
          <a:p>
            <a:r>
              <a:rPr lang="cs-CZ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Doporučení k diskuzi: MS2014+ </a:t>
            </a:r>
            <a:endParaRPr lang="cs-CZ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0590" y="1422524"/>
            <a:ext cx="11233248" cy="1584176"/>
          </a:xfrm>
          <a:prstGeom prst="round2DiagRect">
            <a:avLst/>
          </a:prstGeom>
          <a:solidFill>
            <a:srgbClr val="0070C0"/>
          </a:solidFill>
          <a:ln>
            <a:solidFill>
              <a:schemeClr val="bg1"/>
            </a:solidFill>
          </a:ln>
          <a:effectLst>
            <a:softEdge rad="0"/>
          </a:effectLst>
        </p:spPr>
        <p:txBody>
          <a:bodyPr/>
          <a:lstStyle/>
          <a:p>
            <a:pPr marL="0" indent="0">
              <a:buNone/>
            </a:pPr>
            <a:r>
              <a:rPr lang="cs-CZ" sz="2400" b="1" dirty="0" smtClean="0">
                <a:solidFill>
                  <a:schemeClr val="bg1"/>
                </a:solidFill>
              </a:rPr>
              <a:t>Závěr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Spokojenost s MS2014+ mírně roste i díky plnění doporučení z předchozích let. K naplnění cílové hodnoty indikátoru ale stále zbývá 25 p. b. a tempo růstu je tedy nedostatečné.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Méně spokojení jsou dlouhodobě interní uživatelé.</a:t>
            </a:r>
          </a:p>
          <a:p>
            <a:pPr marL="0" indent="0">
              <a:buNone/>
            </a:pPr>
            <a:endParaRPr lang="cs-CZ" sz="20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cs-CZ" sz="2000" dirty="0" smtClean="0">
              <a:solidFill>
                <a:schemeClr val="bg1"/>
              </a:solidFill>
            </a:endParaRPr>
          </a:p>
          <a:p>
            <a:endParaRPr lang="cs-CZ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2000" dirty="0" smtClean="0">
                <a:solidFill>
                  <a:schemeClr val="bg1"/>
                </a:solidFill>
              </a:rPr>
              <a:t> </a:t>
            </a:r>
            <a:endParaRPr lang="cs-CZ" sz="1800" dirty="0">
              <a:solidFill>
                <a:schemeClr val="bg1"/>
              </a:solidFill>
            </a:endParaRPr>
          </a:p>
          <a:p>
            <a:endParaRPr lang="cs-CZ" sz="2400" b="1" dirty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b="1" dirty="0" smtClean="0">
              <a:solidFill>
                <a:schemeClr val="bg1"/>
              </a:solidFill>
            </a:endParaRPr>
          </a:p>
          <a:p>
            <a:endParaRPr lang="cs-CZ" sz="2400" dirty="0" smtClean="0">
              <a:solidFill>
                <a:schemeClr val="bg1"/>
              </a:solidFill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550590" y="3075902"/>
            <a:ext cx="11233248" cy="33151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b="1" dirty="0" smtClean="0"/>
              <a:t>Doporučení k diskuzi</a:t>
            </a:r>
          </a:p>
          <a:p>
            <a:r>
              <a:rPr lang="cs-CZ" sz="2000" dirty="0" smtClean="0"/>
              <a:t>Zaměřit se na zvýšení spokojenosti interních uživatelů, např. skrze </a:t>
            </a:r>
            <a:r>
              <a:rPr lang="cs-CZ" sz="2000" b="1" dirty="0" smtClean="0"/>
              <a:t>pozitivní PR systému</a:t>
            </a:r>
            <a:r>
              <a:rPr lang="cs-CZ" sz="2000" dirty="0" smtClean="0"/>
              <a:t>; proškolením o </a:t>
            </a:r>
            <a:r>
              <a:rPr lang="cs-CZ" sz="2000" b="1" dirty="0" smtClean="0"/>
              <a:t>generování dat </a:t>
            </a:r>
            <a:r>
              <a:rPr lang="cs-CZ" sz="2000" dirty="0" smtClean="0"/>
              <a:t>a výstupů či vylepšením </a:t>
            </a:r>
            <a:r>
              <a:rPr lang="cs-CZ" sz="2000" b="1" dirty="0" smtClean="0"/>
              <a:t>automatické kontroly zadávaných dat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Soustředit se na koncepční a důsledné plnění úkolů, které vzešly z předchozích let</a:t>
            </a:r>
            <a:r>
              <a:rPr lang="cs-CZ" sz="2000" dirty="0"/>
              <a:t>:</a:t>
            </a:r>
            <a:endParaRPr lang="cs-CZ" sz="2000" dirty="0" smtClean="0"/>
          </a:p>
          <a:p>
            <a:pPr lvl="1"/>
            <a:r>
              <a:rPr lang="cs-CZ" sz="2000" dirty="0" smtClean="0"/>
              <a:t>Zjednodušit práci v systému, minimalizovat </a:t>
            </a:r>
            <a:r>
              <a:rPr lang="cs-CZ" sz="2000" b="1" dirty="0" smtClean="0"/>
              <a:t>nadbytečné a opakované vyplňování dat</a:t>
            </a:r>
          </a:p>
          <a:p>
            <a:pPr lvl="1"/>
            <a:r>
              <a:rPr lang="cs-CZ" sz="2000" b="1" dirty="0" smtClean="0"/>
              <a:t>Zpřehlednit výstupy</a:t>
            </a:r>
            <a:r>
              <a:rPr lang="cs-CZ" sz="2000" dirty="0" smtClean="0"/>
              <a:t>, které MS2014+ </a:t>
            </a:r>
          </a:p>
          <a:p>
            <a:pPr lvl="1"/>
            <a:r>
              <a:rPr lang="cs-CZ" sz="2000" dirty="0" smtClean="0"/>
              <a:t>Zapracovat na pozitivním PR systému (např. </a:t>
            </a:r>
            <a:r>
              <a:rPr lang="cs-CZ" sz="2000" b="1" dirty="0" smtClean="0"/>
              <a:t>webová stránka s informacemi o vývoji a aktualizacích v MS14+</a:t>
            </a:r>
            <a:r>
              <a:rPr lang="cs-CZ" sz="2000" dirty="0" smtClean="0"/>
              <a:t>)</a:t>
            </a:r>
          </a:p>
          <a:p>
            <a:pPr lvl="1"/>
            <a:r>
              <a:rPr lang="cs-CZ" sz="2000" dirty="0" smtClean="0"/>
              <a:t>Zvážit </a:t>
            </a:r>
            <a:r>
              <a:rPr lang="cs-CZ" sz="2000" b="1" dirty="0" err="1" smtClean="0"/>
              <a:t>videoprezentace</a:t>
            </a:r>
            <a:r>
              <a:rPr lang="cs-CZ" sz="2000" b="1" dirty="0" smtClean="0"/>
              <a:t> o MS14+</a:t>
            </a:r>
            <a:r>
              <a:rPr lang="cs-CZ" sz="2000" dirty="0" smtClean="0"/>
              <a:t>, např. o nejčastěji používaných modulech</a:t>
            </a:r>
          </a:p>
          <a:p>
            <a:endParaRPr lang="cs-CZ" sz="2000" dirty="0" smtClean="0"/>
          </a:p>
          <a:p>
            <a:endParaRPr lang="cs-CZ" sz="2000" dirty="0" smtClean="0"/>
          </a:p>
          <a:p>
            <a:pPr marL="0" indent="0">
              <a:buFont typeface="Arial" pitchFamily="34" charset="0"/>
              <a:buNone/>
            </a:pPr>
            <a:r>
              <a:rPr lang="cs-CZ" sz="2000" dirty="0" smtClean="0"/>
              <a:t> </a:t>
            </a:r>
            <a:endParaRPr lang="cs-CZ" sz="1800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b="1" dirty="0" smtClean="0"/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01013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846735" y="4734892"/>
            <a:ext cx="8496944" cy="108012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Martin Hruška</a:t>
            </a:r>
          </a:p>
          <a:p>
            <a:r>
              <a:rPr lang="cs-CZ" dirty="0" smtClean="0">
                <a:hlinkClick r:id="rId2"/>
              </a:rPr>
              <a:t>martin.hruska@mmr.cz</a:t>
            </a:r>
            <a:endParaRPr lang="cs-CZ" dirty="0" smtClean="0"/>
          </a:p>
          <a:p>
            <a:r>
              <a:rPr lang="cs-CZ" dirty="0" smtClean="0"/>
              <a:t>Evaluační jednotka NOK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291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Celkové hodnoty indikátorů za </a:t>
            </a:r>
            <a:r>
              <a:rPr lang="cs-CZ" dirty="0" smtClean="0"/>
              <a:t>rok 2017, časové srovnání</a:t>
            </a:r>
            <a:endParaRPr lang="cs-CZ" dirty="0"/>
          </a:p>
        </p:txBody>
      </p:sp>
      <p:pic>
        <p:nvPicPr>
          <p:cNvPr id="4" name="Zástupný symbol pro obsah 2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09521" y="1350516"/>
            <a:ext cx="1024563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4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2171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sz="3200" dirty="0" smtClean="0">
                <a:solidFill>
                  <a:srgbClr val="FF0000"/>
                </a:solidFill>
              </a:rPr>
              <a:t>Personální politika a sytém vzdělávání</a:t>
            </a:r>
          </a:p>
          <a:p>
            <a:pPr lvl="1"/>
            <a:r>
              <a:rPr lang="cs-CZ" sz="2800" dirty="0" smtClean="0"/>
              <a:t>Systém odměňování</a:t>
            </a:r>
          </a:p>
          <a:p>
            <a:pPr lvl="1"/>
            <a:r>
              <a:rPr lang="cs-CZ" sz="2800" dirty="0" smtClean="0"/>
              <a:t>Systém vzdělávání</a:t>
            </a:r>
          </a:p>
          <a:p>
            <a:pPr lvl="1"/>
            <a:r>
              <a:rPr lang="cs-CZ" sz="2800" dirty="0" smtClean="0"/>
              <a:t>Fluktuace zaměstnanců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>
                <a:solidFill>
                  <a:srgbClr val="00B050"/>
                </a:solidFill>
              </a:rPr>
              <a:t>Podmínky pro práci</a:t>
            </a:r>
          </a:p>
          <a:p>
            <a:pPr lvl="1"/>
            <a:r>
              <a:rPr lang="cs-CZ" sz="2800" dirty="0" smtClean="0"/>
              <a:t>Respondenti placeni z OP TP</a:t>
            </a:r>
          </a:p>
          <a:p>
            <a:pPr lvl="1"/>
            <a:r>
              <a:rPr lang="cs-CZ" sz="2800" dirty="0" smtClean="0"/>
              <a:t>Členové PS (neplaceni </a:t>
            </a:r>
            <a:r>
              <a:rPr lang="cs-CZ" sz="2800" dirty="0"/>
              <a:t>z OP </a:t>
            </a:r>
            <a:r>
              <a:rPr lang="cs-CZ" sz="2800" dirty="0" smtClean="0"/>
              <a:t>TP)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Monitorovací systém MS2014+</a:t>
            </a:r>
          </a:p>
        </p:txBody>
      </p:sp>
    </p:spTree>
    <p:extLst>
      <p:ext uri="{BB962C8B-B14F-4D97-AF65-F5344CB8AC3E}">
        <p14:creationId xmlns:p14="http://schemas.microsoft.com/office/powerpoint/2010/main" val="32738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0590" y="2142604"/>
            <a:ext cx="10971372" cy="117025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Personální politika a systém vzdělávání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15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520" y="198388"/>
            <a:ext cx="10971372" cy="925313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Spokojenost zaměstnanců implementační struktury 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s personální politikou a systémem vzdělávání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0" y="1494532"/>
            <a:ext cx="11102309" cy="4777890"/>
          </a:xfrm>
        </p:spPr>
        <p:txBody>
          <a:bodyPr/>
          <a:lstStyle/>
          <a:p>
            <a:r>
              <a:rPr lang="cs-CZ" sz="2400" dirty="0" smtClean="0"/>
              <a:t>Cílové skupiny: zaměstnanci </a:t>
            </a:r>
            <a:r>
              <a:rPr lang="cs-CZ" sz="2400" b="1" dirty="0" smtClean="0"/>
              <a:t>MMR a MF </a:t>
            </a:r>
            <a:r>
              <a:rPr lang="cs-CZ" sz="2400" dirty="0" smtClean="0"/>
              <a:t>(placení z OP TP)</a:t>
            </a:r>
          </a:p>
          <a:p>
            <a:r>
              <a:rPr lang="cs-CZ" sz="2400" dirty="0" smtClean="0"/>
              <a:t>261 respondentů</a:t>
            </a:r>
          </a:p>
          <a:p>
            <a:r>
              <a:rPr lang="cs-CZ" sz="2400" b="1" dirty="0" smtClean="0"/>
              <a:t>Spokojenost</a:t>
            </a:r>
            <a:r>
              <a:rPr lang="cs-CZ" sz="2400" dirty="0" smtClean="0"/>
              <a:t> zaměstnanců implementační </a:t>
            </a:r>
            <a:r>
              <a:rPr lang="cs-CZ" sz="2400" dirty="0"/>
              <a:t>s</a:t>
            </a:r>
            <a:r>
              <a:rPr lang="cs-CZ" sz="2400" dirty="0" smtClean="0"/>
              <a:t>truktury </a:t>
            </a:r>
            <a:r>
              <a:rPr lang="cs-CZ" sz="2400" b="1" dirty="0" smtClean="0"/>
              <a:t>vzrostla</a:t>
            </a:r>
            <a:r>
              <a:rPr lang="cs-CZ" sz="2400" dirty="0" smtClean="0"/>
              <a:t> meziročně </a:t>
            </a:r>
            <a:r>
              <a:rPr lang="cs-CZ" sz="2400" b="1" dirty="0" smtClean="0"/>
              <a:t>o 1 p. b.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(62 → 63 %)</a:t>
            </a:r>
          </a:p>
          <a:p>
            <a:r>
              <a:rPr lang="cs-CZ" sz="2400" b="1" dirty="0" smtClean="0"/>
              <a:t>Cílová hodnota </a:t>
            </a:r>
            <a:r>
              <a:rPr lang="cs-CZ" sz="2400" dirty="0" smtClean="0"/>
              <a:t>pro rok 2023 je </a:t>
            </a:r>
            <a:r>
              <a:rPr lang="cs-CZ" sz="2400" b="1" dirty="0" smtClean="0"/>
              <a:t>72 %</a:t>
            </a:r>
            <a:r>
              <a:rPr lang="cs-CZ" sz="2400" dirty="0" smtClean="0"/>
              <a:t>, tempo růstu je tedy nedostatečné, </a:t>
            </a:r>
            <a:br>
              <a:rPr lang="cs-CZ" sz="2400" dirty="0" smtClean="0"/>
            </a:br>
            <a:r>
              <a:rPr lang="cs-CZ" sz="2400" dirty="0" smtClean="0"/>
              <a:t>pro naplnění </a:t>
            </a:r>
            <a:r>
              <a:rPr lang="cs-CZ" sz="2400" b="1" dirty="0" smtClean="0"/>
              <a:t>je potřeba trvalý roční růst 1,5 p. b.</a:t>
            </a:r>
          </a:p>
          <a:p>
            <a:r>
              <a:rPr lang="cs-CZ" sz="2400" dirty="0" smtClean="0"/>
              <a:t>Respondenti jsou </a:t>
            </a:r>
            <a:r>
              <a:rPr lang="cs-CZ" sz="2400" b="1" dirty="0" smtClean="0"/>
              <a:t>spokojenější</a:t>
            </a:r>
            <a:r>
              <a:rPr lang="cs-CZ" sz="2400" dirty="0" smtClean="0"/>
              <a:t> se </a:t>
            </a:r>
            <a:r>
              <a:rPr lang="cs-CZ" sz="2400" b="1" dirty="0" smtClean="0"/>
              <a:t>systémem vzdělávání </a:t>
            </a:r>
            <a:br>
              <a:rPr lang="cs-CZ" sz="2400" b="1" dirty="0" smtClean="0"/>
            </a:br>
            <a:r>
              <a:rPr lang="cs-CZ" sz="2400" dirty="0" smtClean="0"/>
              <a:t>parciální indikátory:	„kvalita vzdělávacích kurzů“ (67 %)</a:t>
            </a:r>
            <a:br>
              <a:rPr lang="cs-CZ" sz="2400" dirty="0" smtClean="0"/>
            </a:br>
            <a:r>
              <a:rPr lang="cs-CZ" sz="2400" dirty="0" smtClean="0"/>
              <a:t>			„nabídka vzdělávacích kurzů“ (66 %)</a:t>
            </a:r>
          </a:p>
          <a:p>
            <a:r>
              <a:rPr lang="cs-CZ" sz="2400" b="1" dirty="0" smtClean="0"/>
              <a:t>Nižší spokojenost </a:t>
            </a:r>
            <a:r>
              <a:rPr lang="cs-CZ" sz="2400" dirty="0" smtClean="0"/>
              <a:t>je se </a:t>
            </a:r>
            <a:r>
              <a:rPr lang="cs-CZ" sz="2400" b="1" dirty="0" smtClean="0"/>
              <a:t>systémem odměňování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parciální indikátor:	„systém odměňování“ (57 %)</a:t>
            </a:r>
          </a:p>
          <a:p>
            <a:endParaRPr lang="cs-CZ" sz="24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18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FF0000"/>
                </a:solidFill>
              </a:rPr>
              <a:t>Personální politika a systém vzdělávání: vývoj 2016-2017</a:t>
            </a:r>
            <a:endParaRPr lang="cs-CZ" dirty="0">
              <a:solidFill>
                <a:srgbClr val="FF0000"/>
              </a:solidFill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21" y="1638548"/>
            <a:ext cx="9010669" cy="420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34566" y="2286620"/>
            <a:ext cx="11187396" cy="117025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Personální politika a systém vzdělávání: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/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Systém odměňování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0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MMR_NOK_CZ_sir</Template>
  <TotalTime>7422</TotalTime>
  <Words>3171</Words>
  <Application>Microsoft Office PowerPoint</Application>
  <PresentationFormat>Vlastní</PresentationFormat>
  <Paragraphs>466</Paragraphs>
  <Slides>37</Slides>
  <Notes>26</Notes>
  <HiddenSlides>3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37</vt:i4>
      </vt:variant>
    </vt:vector>
  </HeadingPairs>
  <TitlesOfParts>
    <vt:vector size="42" baseType="lpstr">
      <vt:lpstr>Arial</vt:lpstr>
      <vt:lpstr>Calibri</vt:lpstr>
      <vt:lpstr>Wingdings</vt:lpstr>
      <vt:lpstr>Šablona final</vt:lpstr>
      <vt:lpstr>1_Šablona final</vt:lpstr>
      <vt:lpstr>Spokojenost s monitorovacím systémem,  personalistikou a podmínkami pro práci 2017   vybrané výsledky pro MV OP TP</vt:lpstr>
      <vt:lpstr>Prezentace aplikace PowerPoint</vt:lpstr>
      <vt:lpstr>Cíl a metodika evaluace</vt:lpstr>
      <vt:lpstr>Celkové hodnoty indikátorů za rok 2017, časové srovnání</vt:lpstr>
      <vt:lpstr>Obsah</vt:lpstr>
      <vt:lpstr>Personální politika a systém vzdělávání</vt:lpstr>
      <vt:lpstr>Spokojenost zaměstnanců implementační struktury  s personální politikou a systémem vzdělávání</vt:lpstr>
      <vt:lpstr>Personální politika a systém vzdělávání: vývoj 2016-2017</vt:lpstr>
      <vt:lpstr>Personální politika a systém vzdělávání:  Systém odměňování</vt:lpstr>
      <vt:lpstr>Systém odměňování: celkový vývoj</vt:lpstr>
      <vt:lpstr>Systém odměňování: náměty a připomínky respondentů (MMR)</vt:lpstr>
      <vt:lpstr>Personální politika a systém vzdělávání:  Systém vzdělávání</vt:lpstr>
      <vt:lpstr>Systém vzdělávání: nabídka kurzů </vt:lpstr>
      <vt:lpstr>Systém vzdělávání: kvalita kurzů </vt:lpstr>
      <vt:lpstr>Personální politika a systém vzdělávání:  Fluktuace zaměstnanců</vt:lpstr>
      <vt:lpstr>Fluktuace zaměstnanců: loajalita / plány k odchodu</vt:lpstr>
      <vt:lpstr>Fluktuace zaměstnanců: důvody k případnému odchodu</vt:lpstr>
      <vt:lpstr>Podmínky pro práci</vt:lpstr>
      <vt:lpstr>Spokojenost relevantních aktérů s podmínkami pro práci</vt:lpstr>
      <vt:lpstr>Prezentace aplikace PowerPoint</vt:lpstr>
      <vt:lpstr>Materiální podmínky pro práci (placení z OPTP)</vt:lpstr>
      <vt:lpstr>Informace potřebné pro práci (placení z OP TP)</vt:lpstr>
      <vt:lpstr>Pravidla a spolupráce (placení z OPTP)</vt:lpstr>
      <vt:lpstr>Pravidla a spolupráce (členové pracovních skupin neplaceni z OP TP)</vt:lpstr>
      <vt:lpstr>Podněty a komentáře respondentů k výbavě a prostředí</vt:lpstr>
      <vt:lpstr>MS2014+</vt:lpstr>
      <vt:lpstr>Spokojenost zaměstnanců implementační struktury a příjemců a žadatelů s MS2014+</vt:lpstr>
      <vt:lpstr>Monitorovací systém MS2014+: vývoj 2016-2017</vt:lpstr>
      <vt:lpstr>Monitorovací systém MS2014+: shrnutí</vt:lpstr>
      <vt:lpstr>Pracovní prostředí systému</vt:lpstr>
      <vt:lpstr>Podněty a komentáře respondentů k pracovnímu prostředí systému</vt:lpstr>
      <vt:lpstr>Data v systému</vt:lpstr>
      <vt:lpstr>Uživatelská podpora systému</vt:lpstr>
      <vt:lpstr>Doporučení k diskuzi: personální politika a systém vzdělávání</vt:lpstr>
      <vt:lpstr>Doporučení k diskuzi: podmínky pro práci</vt:lpstr>
      <vt:lpstr>Doporučení k diskuzi: MS2014+ </vt:lpstr>
      <vt:lpstr>Děkuji za pozornost!</vt:lpstr>
    </vt:vector>
  </TitlesOfParts>
  <Company>MMR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Indikátory spokojenosti 2017</dc:title>
  <dc:creator>Martin Hruška</dc:creator>
  <cp:lastModifiedBy>Hruška Martin</cp:lastModifiedBy>
  <cp:revision>520</cp:revision>
  <cp:lastPrinted>2018-05-14T13:55:44Z</cp:lastPrinted>
  <dcterms:created xsi:type="dcterms:W3CDTF">2018-01-08T14:59:08Z</dcterms:created>
  <dcterms:modified xsi:type="dcterms:W3CDTF">2018-05-15T11:53:12Z</dcterms:modified>
</cp:coreProperties>
</file>