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60"/>
  </p:notesMasterIdLst>
  <p:handoutMasterIdLst>
    <p:handoutMasterId r:id="rId61"/>
  </p:handoutMasterIdLst>
  <p:sldIdLst>
    <p:sldId id="256" r:id="rId2"/>
    <p:sldId id="257" r:id="rId3"/>
    <p:sldId id="258" r:id="rId4"/>
    <p:sldId id="370" r:id="rId5"/>
    <p:sldId id="381" r:id="rId6"/>
    <p:sldId id="379" r:id="rId7"/>
    <p:sldId id="387" r:id="rId8"/>
    <p:sldId id="378" r:id="rId9"/>
    <p:sldId id="260" r:id="rId10"/>
    <p:sldId id="377" r:id="rId11"/>
    <p:sldId id="315" r:id="rId12"/>
    <p:sldId id="371" r:id="rId13"/>
    <p:sldId id="372" r:id="rId14"/>
    <p:sldId id="375" r:id="rId15"/>
    <p:sldId id="376" r:id="rId16"/>
    <p:sldId id="373" r:id="rId17"/>
    <p:sldId id="374" r:id="rId18"/>
    <p:sldId id="324" r:id="rId19"/>
    <p:sldId id="384" r:id="rId20"/>
    <p:sldId id="364" r:id="rId21"/>
    <p:sldId id="435" r:id="rId22"/>
    <p:sldId id="436" r:id="rId23"/>
    <p:sldId id="437" r:id="rId24"/>
    <p:sldId id="438" r:id="rId25"/>
    <p:sldId id="439" r:id="rId26"/>
    <p:sldId id="440" r:id="rId27"/>
    <p:sldId id="441" r:id="rId28"/>
    <p:sldId id="442" r:id="rId29"/>
    <p:sldId id="443" r:id="rId30"/>
    <p:sldId id="444" r:id="rId31"/>
    <p:sldId id="445" r:id="rId32"/>
    <p:sldId id="446" r:id="rId33"/>
    <p:sldId id="447" r:id="rId34"/>
    <p:sldId id="448" r:id="rId35"/>
    <p:sldId id="449" r:id="rId36"/>
    <p:sldId id="450" r:id="rId37"/>
    <p:sldId id="451" r:id="rId38"/>
    <p:sldId id="452" r:id="rId39"/>
    <p:sldId id="453" r:id="rId40"/>
    <p:sldId id="454" r:id="rId41"/>
    <p:sldId id="455" r:id="rId42"/>
    <p:sldId id="456" r:id="rId43"/>
    <p:sldId id="457" r:id="rId44"/>
    <p:sldId id="458" r:id="rId45"/>
    <p:sldId id="354" r:id="rId46"/>
    <p:sldId id="388" r:id="rId47"/>
    <p:sldId id="389" r:id="rId48"/>
    <p:sldId id="390" r:id="rId49"/>
    <p:sldId id="391" r:id="rId50"/>
    <p:sldId id="392" r:id="rId51"/>
    <p:sldId id="393" r:id="rId52"/>
    <p:sldId id="394" r:id="rId53"/>
    <p:sldId id="395" r:id="rId54"/>
    <p:sldId id="396" r:id="rId55"/>
    <p:sldId id="397" r:id="rId56"/>
    <p:sldId id="289" r:id="rId57"/>
    <p:sldId id="325" r:id="rId58"/>
    <p:sldId id="269" r:id="rId59"/>
  </p:sldIdLst>
  <p:sldSz cx="9144000" cy="6858000" type="screen4x3"/>
  <p:notesSz cx="6797675" cy="9926638"/>
  <p:defaultTextStyle>
    <a:defPPr>
      <a:defRPr lang="cs-CZ"/>
    </a:defPPr>
    <a:lvl1pPr algn="l" rtl="0" fontAlgn="base">
      <a:spcBef>
        <a:spcPct val="0"/>
      </a:spcBef>
      <a:spcAft>
        <a:spcPct val="0"/>
      </a:spcAft>
      <a:defRPr kern="1200">
        <a:solidFill>
          <a:schemeClr val="tx1"/>
        </a:solidFill>
        <a:latin typeface="Arial" charset="0"/>
        <a:ea typeface="+mn-ea"/>
        <a:cs typeface="+mn-cs"/>
      </a:defRPr>
    </a:lvl1pPr>
    <a:lvl2pPr marL="457153" algn="l" rtl="0" fontAlgn="base">
      <a:spcBef>
        <a:spcPct val="0"/>
      </a:spcBef>
      <a:spcAft>
        <a:spcPct val="0"/>
      </a:spcAft>
      <a:defRPr kern="1200">
        <a:solidFill>
          <a:schemeClr val="tx1"/>
        </a:solidFill>
        <a:latin typeface="Arial" charset="0"/>
        <a:ea typeface="+mn-ea"/>
        <a:cs typeface="+mn-cs"/>
      </a:defRPr>
    </a:lvl2pPr>
    <a:lvl3pPr marL="914305" algn="l" rtl="0" fontAlgn="base">
      <a:spcBef>
        <a:spcPct val="0"/>
      </a:spcBef>
      <a:spcAft>
        <a:spcPct val="0"/>
      </a:spcAft>
      <a:defRPr kern="1200">
        <a:solidFill>
          <a:schemeClr val="tx1"/>
        </a:solidFill>
        <a:latin typeface="Arial" charset="0"/>
        <a:ea typeface="+mn-ea"/>
        <a:cs typeface="+mn-cs"/>
      </a:defRPr>
    </a:lvl3pPr>
    <a:lvl4pPr marL="1371458" algn="l" rtl="0" fontAlgn="base">
      <a:spcBef>
        <a:spcPct val="0"/>
      </a:spcBef>
      <a:spcAft>
        <a:spcPct val="0"/>
      </a:spcAft>
      <a:defRPr kern="1200">
        <a:solidFill>
          <a:schemeClr val="tx1"/>
        </a:solidFill>
        <a:latin typeface="Arial" charset="0"/>
        <a:ea typeface="+mn-ea"/>
        <a:cs typeface="+mn-cs"/>
      </a:defRPr>
    </a:lvl4pPr>
    <a:lvl5pPr marL="1828610" algn="l" rtl="0" fontAlgn="base">
      <a:spcBef>
        <a:spcPct val="0"/>
      </a:spcBef>
      <a:spcAft>
        <a:spcPct val="0"/>
      </a:spcAft>
      <a:defRPr kern="1200">
        <a:solidFill>
          <a:schemeClr val="tx1"/>
        </a:solidFill>
        <a:latin typeface="Arial" charset="0"/>
        <a:ea typeface="+mn-ea"/>
        <a:cs typeface="+mn-cs"/>
      </a:defRPr>
    </a:lvl5pPr>
    <a:lvl6pPr marL="2285763" algn="l" defTabSz="914305" rtl="0" eaLnBrk="1" latinLnBrk="0" hangingPunct="1">
      <a:defRPr kern="1200">
        <a:solidFill>
          <a:schemeClr val="tx1"/>
        </a:solidFill>
        <a:latin typeface="Arial" charset="0"/>
        <a:ea typeface="+mn-ea"/>
        <a:cs typeface="+mn-cs"/>
      </a:defRPr>
    </a:lvl6pPr>
    <a:lvl7pPr marL="2742916" algn="l" defTabSz="914305" rtl="0" eaLnBrk="1" latinLnBrk="0" hangingPunct="1">
      <a:defRPr kern="1200">
        <a:solidFill>
          <a:schemeClr val="tx1"/>
        </a:solidFill>
        <a:latin typeface="Arial" charset="0"/>
        <a:ea typeface="+mn-ea"/>
        <a:cs typeface="+mn-cs"/>
      </a:defRPr>
    </a:lvl7pPr>
    <a:lvl8pPr marL="3200068" algn="l" defTabSz="914305" rtl="0" eaLnBrk="1" latinLnBrk="0" hangingPunct="1">
      <a:defRPr kern="1200">
        <a:solidFill>
          <a:schemeClr val="tx1"/>
        </a:solidFill>
        <a:latin typeface="Arial" charset="0"/>
        <a:ea typeface="+mn-ea"/>
        <a:cs typeface="+mn-cs"/>
      </a:defRPr>
    </a:lvl8pPr>
    <a:lvl9pPr marL="3657221" algn="l" defTabSz="914305"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kanová Helena" initials="MH" lastIdx="13" clrIdx="0"/>
  <p:cmAuthor id="7" name="mikhel" initials="HM" lastIdx="1" clrIdx="7"/>
  <p:cmAuthor id="1" name="Eva Buršíková" initials="EB" lastIdx="7" clrIdx="1"/>
  <p:cmAuthor id="8" name="Linda Prokešová" initials="LP" lastIdx="1" clrIdx="8"/>
  <p:cmAuthor id="2" name="Svobodová Michaela" initials="SM" lastIdx="15" clrIdx="2"/>
  <p:cmAuthor id="3" name="Jiří Čížek" initials="JČ" lastIdx="8" clrIdx="3"/>
  <p:cmAuthor id="4" name="Šimlová Markéta" initials="ŠM" lastIdx="2" clrIdx="4"/>
  <p:cmAuthor id="5" name="Work" initials="W." lastIdx="16" clrIdx="5"/>
  <p:cmAuthor id="6" name="*" initials="*" lastIdx="4" clrIdx="6"/>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893C6"/>
    <a:srgbClr val="4F81BD"/>
    <a:srgbClr val="000099"/>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řední styl 2 – zvýraznění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Střední styl 1 – zvýraznění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Střední styl 2 – zvýraznění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Střední styl 2 – zvýraznění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yl Středně sytá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40" autoAdjust="0"/>
    <p:restoredTop sz="84096" autoAdjust="0"/>
  </p:normalViewPr>
  <p:slideViewPr>
    <p:cSldViewPr>
      <p:cViewPr>
        <p:scale>
          <a:sx n="80" d="100"/>
          <a:sy n="80" d="100"/>
        </p:scale>
        <p:origin x="-2238" y="-312"/>
      </p:cViewPr>
      <p:guideLst>
        <p:guide orient="horz" pos="2160"/>
        <p:guide pos="2880"/>
      </p:guideLst>
    </p:cSldViewPr>
  </p:slideViewPr>
  <p:outlineViewPr>
    <p:cViewPr>
      <p:scale>
        <a:sx n="33" d="100"/>
        <a:sy n="33" d="100"/>
      </p:scale>
      <p:origin x="0" y="-3660"/>
    </p:cViewPr>
  </p:outlineViewPr>
  <p:notesTextViewPr>
    <p:cViewPr>
      <p:scale>
        <a:sx n="100" d="100"/>
        <a:sy n="100" d="100"/>
      </p:scale>
      <p:origin x="0" y="0"/>
    </p:cViewPr>
  </p:notesTextViewPr>
  <p:notesViewPr>
    <p:cSldViewPr>
      <p:cViewPr varScale="1">
        <p:scale>
          <a:sx n="75" d="100"/>
          <a:sy n="75" d="100"/>
        </p:scale>
        <p:origin x="3306" y="84"/>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harts/_rels/chart1.xml.rels><?xml version="1.0" encoding="UTF-8" standalone="yes"?>
<Relationships xmlns="http://schemas.openxmlformats.org/package/2006/relationships"><Relationship Id="rId1" Type="http://schemas.openxmlformats.org/officeDocument/2006/relationships/oleObject" Target="file:///C:\Users\rybmag\Desktop\graf_p&#345;&#237;prava%20mv_18_05_2018.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manualLayout>
          <c:layoutTarget val="inner"/>
          <c:xMode val="edge"/>
          <c:yMode val="edge"/>
          <c:x val="0"/>
          <c:y val="0.15566624942788143"/>
          <c:w val="0.93957751007619772"/>
          <c:h val="0.69571543059992558"/>
        </c:manualLayout>
      </c:layout>
      <c:pie3DChart>
        <c:varyColors val="1"/>
        <c:ser>
          <c:idx val="0"/>
          <c:order val="0"/>
          <c:explosion val="14"/>
          <c:dPt>
            <c:idx val="0"/>
            <c:bubble3D val="0"/>
            <c:spPr>
              <a:solidFill>
                <a:schemeClr val="tx2">
                  <a:lumMod val="60000"/>
                  <a:lumOff val="40000"/>
                </a:schemeClr>
              </a:solidFill>
            </c:spPr>
            <c:extLst xmlns:c16r2="http://schemas.microsoft.com/office/drawing/2015/06/chart">
              <c:ext xmlns:c16="http://schemas.microsoft.com/office/drawing/2014/chart" uri="{C3380CC4-5D6E-409C-BE32-E72D297353CC}">
                <c16:uniqueId val="{00000001-ECDE-43DB-A245-D172DDEC2144}"/>
              </c:ext>
            </c:extLst>
          </c:dPt>
          <c:dPt>
            <c:idx val="2"/>
            <c:bubble3D val="0"/>
            <c:spPr>
              <a:solidFill>
                <a:srgbClr val="92D050"/>
              </a:solidFill>
            </c:spPr>
            <c:extLst xmlns:c16r2="http://schemas.microsoft.com/office/drawing/2015/06/chart">
              <c:ext xmlns:c16="http://schemas.microsoft.com/office/drawing/2014/chart" uri="{C3380CC4-5D6E-409C-BE32-E72D297353CC}">
                <c16:uniqueId val="{00000003-ECDE-43DB-A245-D172DDEC2144}"/>
              </c:ext>
            </c:extLst>
          </c:dPt>
          <c:dPt>
            <c:idx val="4"/>
            <c:bubble3D val="0"/>
            <c:spPr>
              <a:solidFill>
                <a:srgbClr val="66FF33"/>
              </a:solidFill>
            </c:spPr>
            <c:extLst xmlns:c16r2="http://schemas.microsoft.com/office/drawing/2015/06/chart">
              <c:ext xmlns:c16="http://schemas.microsoft.com/office/drawing/2014/chart" uri="{C3380CC4-5D6E-409C-BE32-E72D297353CC}">
                <c16:uniqueId val="{00000005-ECDE-43DB-A245-D172DDEC2144}"/>
              </c:ext>
            </c:extLst>
          </c:dPt>
          <c:dPt>
            <c:idx val="5"/>
            <c:bubble3D val="0"/>
            <c:spPr>
              <a:solidFill>
                <a:srgbClr val="FF6600"/>
              </a:solidFill>
            </c:spPr>
            <c:extLst xmlns:c16r2="http://schemas.microsoft.com/office/drawing/2015/06/chart">
              <c:ext xmlns:c16="http://schemas.microsoft.com/office/drawing/2014/chart" uri="{C3380CC4-5D6E-409C-BE32-E72D297353CC}">
                <c16:uniqueId val="{00000007-ECDE-43DB-A245-D172DDEC2144}"/>
              </c:ext>
            </c:extLst>
          </c:dPt>
          <c:dPt>
            <c:idx val="6"/>
            <c:bubble3D val="0"/>
            <c:spPr>
              <a:solidFill>
                <a:schemeClr val="accent5"/>
              </a:solidFill>
            </c:spPr>
            <c:extLst xmlns:c16r2="http://schemas.microsoft.com/office/drawing/2015/06/chart">
              <c:ext xmlns:c16="http://schemas.microsoft.com/office/drawing/2014/chart" uri="{C3380CC4-5D6E-409C-BE32-E72D297353CC}">
                <c16:uniqueId val="{00000009-ECDE-43DB-A245-D172DDEC2144}"/>
              </c:ext>
            </c:extLst>
          </c:dPt>
          <c:dPt>
            <c:idx val="8"/>
            <c:bubble3D val="0"/>
            <c:spPr>
              <a:solidFill>
                <a:srgbClr val="FFFF00"/>
              </a:solidFill>
            </c:spPr>
            <c:extLst xmlns:c16r2="http://schemas.microsoft.com/office/drawing/2015/06/chart">
              <c:ext xmlns:c16="http://schemas.microsoft.com/office/drawing/2014/chart" uri="{C3380CC4-5D6E-409C-BE32-E72D297353CC}">
                <c16:uniqueId val="{0000000B-ECDE-43DB-A245-D172DDEC2144}"/>
              </c:ext>
            </c:extLst>
          </c:dPt>
          <c:dPt>
            <c:idx val="10"/>
            <c:bubble3D val="0"/>
            <c:spPr>
              <a:solidFill>
                <a:srgbClr val="FF66FF"/>
              </a:solidFill>
            </c:spPr>
            <c:extLst xmlns:c16r2="http://schemas.microsoft.com/office/drawing/2015/06/chart">
              <c:ext xmlns:c16="http://schemas.microsoft.com/office/drawing/2014/chart" uri="{C3380CC4-5D6E-409C-BE32-E72D297353CC}">
                <c16:uniqueId val="{0000000D-ECDE-43DB-A245-D172DDEC2144}"/>
              </c:ext>
            </c:extLst>
          </c:dPt>
          <c:dLbls>
            <c:dLbl>
              <c:idx val="1"/>
              <c:layout>
                <c:manualLayout>
                  <c:x val="1.8143773694954797E-2"/>
                  <c:y val="-0.10351383826382315"/>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E-ECDE-43DB-A245-D172DDEC2144}"/>
                </c:ext>
              </c:extLst>
            </c:dLbl>
            <c:dLbl>
              <c:idx val="3"/>
              <c:layout>
                <c:manualLayout>
                  <c:x val="0.11187759138803302"/>
                  <c:y val="-2.0963543239959331E-2"/>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F-ECDE-43DB-A245-D172DDEC2144}"/>
                </c:ext>
              </c:extLst>
            </c:dLbl>
            <c:dLbl>
              <c:idx val="4"/>
              <c:layout>
                <c:manualLayout>
                  <c:x val="3.7556899590449742E-2"/>
                  <c:y val="1.2955541682609366E-3"/>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5-ECDE-43DB-A245-D172DDEC2144}"/>
                </c:ext>
              </c:extLst>
            </c:dLbl>
            <c:dLbl>
              <c:idx val="5"/>
              <c:layout>
                <c:manualLayout>
                  <c:x val="-7.8846158722913257E-2"/>
                  <c:y val="3.4100596760444557E-3"/>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7-ECDE-43DB-A245-D172DDEC2144}"/>
                </c:ext>
              </c:extLst>
            </c:dLbl>
            <c:dLbl>
              <c:idx val="7"/>
              <c:layout>
                <c:manualLayout>
                  <c:x val="6.1905235541443365E-2"/>
                  <c:y val="8.8744510119073416E-2"/>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0-ECDE-43DB-A245-D172DDEC2144}"/>
                </c:ext>
              </c:extLst>
            </c:dLbl>
            <c:dLbl>
              <c:idx val="8"/>
              <c:layout>
                <c:manualLayout>
                  <c:x val="-1.5498053685318321E-2"/>
                  <c:y val="8.224905659951362E-2"/>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B-ECDE-43DB-A245-D172DDEC2144}"/>
                </c:ext>
              </c:extLst>
            </c:dLbl>
            <c:dLbl>
              <c:idx val="9"/>
              <c:layout>
                <c:manualLayout>
                  <c:x val="-2.1319182928220871E-2"/>
                  <c:y val="-2.234550893149276E-3"/>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1-ECDE-43DB-A245-D172DDEC2144}"/>
                </c:ext>
              </c:extLst>
            </c:dLbl>
            <c:dLbl>
              <c:idx val="10"/>
              <c:layout>
                <c:manualLayout>
                  <c:x val="-3.2286761256292242E-2"/>
                  <c:y val="-0.13004597054580366"/>
                </c:manualLayout>
              </c:layout>
              <c:numFmt formatCode="0.00%" sourceLinked="0"/>
              <c:spPr>
                <a:noFill/>
              </c:spPr>
              <c:txPr>
                <a:bodyPr/>
                <a:lstStyle/>
                <a:p>
                  <a:pPr>
                    <a:defRPr sz="1200"/>
                  </a:pPr>
                  <a:endParaRPr lang="cs-CZ"/>
                </a:p>
              </c:txPr>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D-ECDE-43DB-A245-D172DDEC2144}"/>
                </c:ext>
              </c:extLst>
            </c:dLbl>
            <c:dLbl>
              <c:idx val="11"/>
              <c:layout>
                <c:manualLayout>
                  <c:x val="-3.3520158135418761E-2"/>
                  <c:y val="-0.29625997922210678"/>
                </c:manualLayout>
              </c:layout>
              <c:showLegendKey val="0"/>
              <c:showVal val="0"/>
              <c:showCatName val="1"/>
              <c:showSerName val="0"/>
              <c:showPercent val="1"/>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2-ECDE-43DB-A245-D172DDEC2144}"/>
                </c:ext>
              </c:extLst>
            </c:dLbl>
            <c:numFmt formatCode="0.00%" sourceLinked="0"/>
            <c:spPr>
              <a:noFill/>
              <a:ln>
                <a:noFill/>
              </a:ln>
              <a:effectLst/>
            </c:spPr>
            <c:txPr>
              <a:bodyPr/>
              <a:lstStyle/>
              <a:p>
                <a:pPr>
                  <a:defRPr sz="1200"/>
                </a:pPr>
                <a:endParaRPr lang="cs-CZ"/>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15:layout/>
              </c:ext>
            </c:extLst>
          </c:dLbls>
          <c:cat>
            <c:strRef>
              <c:f>List1!$A$26:$A$38</c:f>
              <c:strCache>
                <c:ptCount val="13"/>
                <c:pt idx="0">
                  <c:v>MMR</c:v>
                </c:pt>
                <c:pt idx="1">
                  <c:v>CRR</c:v>
                </c:pt>
                <c:pt idx="2">
                  <c:v>MF</c:v>
                </c:pt>
                <c:pt idx="3">
                  <c:v>MŽP</c:v>
                </c:pt>
                <c:pt idx="4">
                  <c:v>ÚV</c:v>
                </c:pt>
                <c:pt idx="5">
                  <c:v>MPSV</c:v>
                </c:pt>
                <c:pt idx="6">
                  <c:v>RR</c:v>
                </c:pt>
                <c:pt idx="7">
                  <c:v>TA ČR</c:v>
                </c:pt>
                <c:pt idx="8">
                  <c:v>RSK</c:v>
                </c:pt>
                <c:pt idx="9">
                  <c:v>ZS - ITI</c:v>
                </c:pt>
                <c:pt idx="10">
                  <c:v>Řízení ITI</c:v>
                </c:pt>
                <c:pt idx="11">
                  <c:v>NNO (výzva 4)</c:v>
                </c:pt>
                <c:pt idx="12">
                  <c:v>nekrytá alokace</c:v>
                </c:pt>
              </c:strCache>
            </c:strRef>
          </c:cat>
          <c:val>
            <c:numRef>
              <c:f>List1!$B$26:$B$38</c:f>
              <c:numCache>
                <c:formatCode>#,##0.00</c:formatCode>
                <c:ptCount val="13"/>
                <c:pt idx="0">
                  <c:v>1353913692.03</c:v>
                </c:pt>
                <c:pt idx="1">
                  <c:v>143825910.11000001</c:v>
                </c:pt>
                <c:pt idx="2">
                  <c:v>1108661186.1599998</c:v>
                </c:pt>
                <c:pt idx="3">
                  <c:v>4337550</c:v>
                </c:pt>
                <c:pt idx="4">
                  <c:v>14123578.07</c:v>
                </c:pt>
                <c:pt idx="5">
                  <c:v>39715013.25</c:v>
                </c:pt>
                <c:pt idx="6">
                  <c:v>805620555.48000002</c:v>
                </c:pt>
                <c:pt idx="7">
                  <c:v>15405315</c:v>
                </c:pt>
                <c:pt idx="8">
                  <c:v>74521393.909999996</c:v>
                </c:pt>
                <c:pt idx="9">
                  <c:v>32502036.609999999</c:v>
                </c:pt>
                <c:pt idx="10">
                  <c:v>76168144.849999994</c:v>
                </c:pt>
                <c:pt idx="11">
                  <c:v>20100436.200000003</c:v>
                </c:pt>
                <c:pt idx="12">
                  <c:v>1652490596.4520001</c:v>
                </c:pt>
              </c:numCache>
            </c:numRef>
          </c:val>
          <c:extLst xmlns:c16r2="http://schemas.microsoft.com/office/drawing/2015/06/chart">
            <c:ext xmlns:c16="http://schemas.microsoft.com/office/drawing/2014/chart" uri="{C3380CC4-5D6E-409C-BE32-E72D297353CC}">
              <c16:uniqueId val="{00000013-ECDE-43DB-A245-D172DDEC2144}"/>
            </c:ext>
          </c:extLst>
        </c:ser>
        <c:dLbls>
          <c:showLegendKey val="0"/>
          <c:showVal val="0"/>
          <c:showCatName val="1"/>
          <c:showSerName val="0"/>
          <c:showPercent val="0"/>
          <c:showBubbleSize val="0"/>
          <c:showLeaderLines val="1"/>
        </c:dLbls>
      </c:pie3DChart>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1"/>
            <a:ext cx="2944958" cy="496809"/>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cs-CZ"/>
          </a:p>
        </p:txBody>
      </p:sp>
      <p:sp>
        <p:nvSpPr>
          <p:cNvPr id="3" name="Zástupný symbol pro datum 2"/>
          <p:cNvSpPr>
            <a:spLocks noGrp="1"/>
          </p:cNvSpPr>
          <p:nvPr>
            <p:ph type="dt" sz="quarter" idx="1"/>
          </p:nvPr>
        </p:nvSpPr>
        <p:spPr>
          <a:xfrm>
            <a:off x="3851098" y="1"/>
            <a:ext cx="2944958" cy="496809"/>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endParaRPr lang="cs-CZ"/>
          </a:p>
        </p:txBody>
      </p:sp>
      <p:sp>
        <p:nvSpPr>
          <p:cNvPr id="4" name="Zástupný symbol pro zápatí 3"/>
          <p:cNvSpPr>
            <a:spLocks noGrp="1"/>
          </p:cNvSpPr>
          <p:nvPr>
            <p:ph type="ftr" sz="quarter" idx="2"/>
          </p:nvPr>
        </p:nvSpPr>
        <p:spPr>
          <a:xfrm>
            <a:off x="0" y="9428243"/>
            <a:ext cx="2944958" cy="496809"/>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cs-CZ"/>
          </a:p>
        </p:txBody>
      </p:sp>
      <p:sp>
        <p:nvSpPr>
          <p:cNvPr id="5" name="Zástupný symbol pro číslo snímku 4"/>
          <p:cNvSpPr>
            <a:spLocks noGrp="1"/>
          </p:cNvSpPr>
          <p:nvPr>
            <p:ph type="sldNum" sz="quarter" idx="3"/>
          </p:nvPr>
        </p:nvSpPr>
        <p:spPr>
          <a:xfrm>
            <a:off x="3851098" y="9428243"/>
            <a:ext cx="2944958" cy="496809"/>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86011B55-3E90-4363-B8E4-CB3F66A1D305}" type="slidenum">
              <a:rPr lang="cs-CZ"/>
              <a:pPr>
                <a:defRPr/>
              </a:pPr>
              <a:t>‹#›</a:t>
            </a:fld>
            <a:endParaRPr lang="cs-CZ"/>
          </a:p>
        </p:txBody>
      </p:sp>
    </p:spTree>
    <p:extLst>
      <p:ext uri="{BB962C8B-B14F-4D97-AF65-F5344CB8AC3E}">
        <p14:creationId xmlns:p14="http://schemas.microsoft.com/office/powerpoint/2010/main" val="19203407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1"/>
            <a:ext cx="2944958" cy="496809"/>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cs-CZ"/>
          </a:p>
        </p:txBody>
      </p:sp>
      <p:sp>
        <p:nvSpPr>
          <p:cNvPr id="3" name="Zástupný symbol pro datum 2"/>
          <p:cNvSpPr>
            <a:spLocks noGrp="1"/>
          </p:cNvSpPr>
          <p:nvPr>
            <p:ph type="dt" idx="1"/>
          </p:nvPr>
        </p:nvSpPr>
        <p:spPr>
          <a:xfrm>
            <a:off x="3851098" y="1"/>
            <a:ext cx="2944958" cy="496809"/>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226BD8E2-5944-4D84-9527-C218C616EDDC}" type="datetimeFigureOut">
              <a:rPr lang="cs-CZ"/>
              <a:pPr>
                <a:defRPr/>
              </a:pPr>
              <a:t>16.5.2018</a:t>
            </a:fld>
            <a:endParaRPr lang="cs-CZ"/>
          </a:p>
        </p:txBody>
      </p:sp>
      <p:sp>
        <p:nvSpPr>
          <p:cNvPr id="4" name="Zástupný symbol pro obrázek snímku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cs-CZ" noProof="0"/>
          </a:p>
        </p:txBody>
      </p:sp>
      <p:sp>
        <p:nvSpPr>
          <p:cNvPr id="5" name="Zástupný symbol pro poznámky 4"/>
          <p:cNvSpPr>
            <a:spLocks noGrp="1"/>
          </p:cNvSpPr>
          <p:nvPr>
            <p:ph type="body" sz="quarter" idx="3"/>
          </p:nvPr>
        </p:nvSpPr>
        <p:spPr>
          <a:xfrm>
            <a:off x="679606" y="4715710"/>
            <a:ext cx="5438464" cy="4466511"/>
          </a:xfrm>
          <a:prstGeom prst="rect">
            <a:avLst/>
          </a:prstGeom>
        </p:spPr>
        <p:txBody>
          <a:bodyPr vert="horz" lIns="91440" tIns="45720" rIns="91440" bIns="45720" rtlCol="0">
            <a:normAutofit/>
          </a:bodyPr>
          <a:lstStyle/>
          <a:p>
            <a:pPr lvl="0"/>
            <a:r>
              <a:rPr lang="cs-CZ" noProof="0" smtClean="0"/>
              <a:t>Klepnutím lze upravit styly předlohy textu.</a:t>
            </a:r>
          </a:p>
          <a:p>
            <a:pPr lvl="1"/>
            <a:r>
              <a:rPr lang="cs-CZ" noProof="0" smtClean="0"/>
              <a:t>Druhá úroveň</a:t>
            </a:r>
          </a:p>
          <a:p>
            <a:pPr lvl="2"/>
            <a:r>
              <a:rPr lang="cs-CZ" noProof="0" smtClean="0"/>
              <a:t>Třetí úroveň</a:t>
            </a:r>
          </a:p>
          <a:p>
            <a:pPr lvl="3"/>
            <a:r>
              <a:rPr lang="cs-CZ" noProof="0" smtClean="0"/>
              <a:t>Čtvrtá úroveň</a:t>
            </a:r>
          </a:p>
          <a:p>
            <a:pPr lvl="4"/>
            <a:r>
              <a:rPr lang="cs-CZ" noProof="0" smtClean="0"/>
              <a:t>Pátá úroveň</a:t>
            </a:r>
            <a:endParaRPr lang="cs-CZ" noProof="0"/>
          </a:p>
        </p:txBody>
      </p:sp>
      <p:sp>
        <p:nvSpPr>
          <p:cNvPr id="6" name="Zástupný symbol pro zápatí 5"/>
          <p:cNvSpPr>
            <a:spLocks noGrp="1"/>
          </p:cNvSpPr>
          <p:nvPr>
            <p:ph type="ftr" sz="quarter" idx="4"/>
          </p:nvPr>
        </p:nvSpPr>
        <p:spPr>
          <a:xfrm>
            <a:off x="0" y="9428243"/>
            <a:ext cx="2944958" cy="496809"/>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cs-CZ"/>
          </a:p>
        </p:txBody>
      </p:sp>
      <p:sp>
        <p:nvSpPr>
          <p:cNvPr id="7" name="Zástupný symbol pro číslo snímku 6"/>
          <p:cNvSpPr>
            <a:spLocks noGrp="1"/>
          </p:cNvSpPr>
          <p:nvPr>
            <p:ph type="sldNum" sz="quarter" idx="5"/>
          </p:nvPr>
        </p:nvSpPr>
        <p:spPr>
          <a:xfrm>
            <a:off x="3851098" y="9428243"/>
            <a:ext cx="2944958" cy="496809"/>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D61B4B67-C6B9-4C5E-B168-C4F4934E0889}" type="slidenum">
              <a:rPr lang="cs-CZ"/>
              <a:pPr>
                <a:defRPr/>
              </a:pPr>
              <a:t>‹#›</a:t>
            </a:fld>
            <a:endParaRPr lang="cs-CZ"/>
          </a:p>
        </p:txBody>
      </p:sp>
    </p:spTree>
    <p:extLst>
      <p:ext uri="{BB962C8B-B14F-4D97-AF65-F5344CB8AC3E}">
        <p14:creationId xmlns:p14="http://schemas.microsoft.com/office/powerpoint/2010/main" val="35276103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53" algn="l" rtl="0" eaLnBrk="0" fontAlgn="base" hangingPunct="0">
      <a:spcBef>
        <a:spcPct val="30000"/>
      </a:spcBef>
      <a:spcAft>
        <a:spcPct val="0"/>
      </a:spcAft>
      <a:defRPr sz="1200" kern="1200">
        <a:solidFill>
          <a:schemeClr val="tx1"/>
        </a:solidFill>
        <a:latin typeface="+mn-lt"/>
        <a:ea typeface="+mn-ea"/>
        <a:cs typeface="+mn-cs"/>
      </a:defRPr>
    </a:lvl2pPr>
    <a:lvl3pPr marL="914305" algn="l" rtl="0" eaLnBrk="0" fontAlgn="base" hangingPunct="0">
      <a:spcBef>
        <a:spcPct val="30000"/>
      </a:spcBef>
      <a:spcAft>
        <a:spcPct val="0"/>
      </a:spcAft>
      <a:defRPr sz="1200" kern="1200">
        <a:solidFill>
          <a:schemeClr val="tx1"/>
        </a:solidFill>
        <a:latin typeface="+mn-lt"/>
        <a:ea typeface="+mn-ea"/>
        <a:cs typeface="+mn-cs"/>
      </a:defRPr>
    </a:lvl3pPr>
    <a:lvl4pPr marL="1371458" algn="l" rtl="0" eaLnBrk="0" fontAlgn="base" hangingPunct="0">
      <a:spcBef>
        <a:spcPct val="30000"/>
      </a:spcBef>
      <a:spcAft>
        <a:spcPct val="0"/>
      </a:spcAft>
      <a:defRPr sz="1200" kern="1200">
        <a:solidFill>
          <a:schemeClr val="tx1"/>
        </a:solidFill>
        <a:latin typeface="+mn-lt"/>
        <a:ea typeface="+mn-ea"/>
        <a:cs typeface="+mn-cs"/>
      </a:defRPr>
    </a:lvl4pPr>
    <a:lvl5pPr marL="1828610" algn="l" rtl="0" eaLnBrk="0" fontAlgn="base" hangingPunct="0">
      <a:spcBef>
        <a:spcPct val="30000"/>
      </a:spcBef>
      <a:spcAft>
        <a:spcPct val="0"/>
      </a:spcAft>
      <a:defRPr sz="1200" kern="1200">
        <a:solidFill>
          <a:schemeClr val="tx1"/>
        </a:solidFill>
        <a:latin typeface="+mn-lt"/>
        <a:ea typeface="+mn-ea"/>
        <a:cs typeface="+mn-cs"/>
      </a:defRPr>
    </a:lvl5pPr>
    <a:lvl6pPr marL="2285763" algn="l" defTabSz="914305" rtl="0" eaLnBrk="1" latinLnBrk="0" hangingPunct="1">
      <a:defRPr sz="1200" kern="1200">
        <a:solidFill>
          <a:schemeClr val="tx1"/>
        </a:solidFill>
        <a:latin typeface="+mn-lt"/>
        <a:ea typeface="+mn-ea"/>
        <a:cs typeface="+mn-cs"/>
      </a:defRPr>
    </a:lvl6pPr>
    <a:lvl7pPr marL="2742916" algn="l" defTabSz="914305" rtl="0" eaLnBrk="1" latinLnBrk="0" hangingPunct="1">
      <a:defRPr sz="1200" kern="1200">
        <a:solidFill>
          <a:schemeClr val="tx1"/>
        </a:solidFill>
        <a:latin typeface="+mn-lt"/>
        <a:ea typeface="+mn-ea"/>
        <a:cs typeface="+mn-cs"/>
      </a:defRPr>
    </a:lvl7pPr>
    <a:lvl8pPr marL="3200068" algn="l" defTabSz="914305" rtl="0" eaLnBrk="1" latinLnBrk="0" hangingPunct="1">
      <a:defRPr sz="1200" kern="1200">
        <a:solidFill>
          <a:schemeClr val="tx1"/>
        </a:solidFill>
        <a:latin typeface="+mn-lt"/>
        <a:ea typeface="+mn-ea"/>
        <a:cs typeface="+mn-cs"/>
      </a:defRPr>
    </a:lvl8pPr>
    <a:lvl9pPr marL="3657221" algn="l" defTabSz="91430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1</a:t>
            </a:fld>
            <a:endParaRPr lang="cs-CZ"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cs-CZ" sz="1200" kern="1200" dirty="0" smtClean="0">
                <a:solidFill>
                  <a:schemeClr val="tx1"/>
                </a:solidFill>
                <a:effectLst/>
                <a:latin typeface="+mn-lt"/>
                <a:ea typeface="+mn-ea"/>
                <a:cs typeface="+mn-cs"/>
              </a:rPr>
              <a:t>ŘO OPTP splnil či průběžně plní většinu opatření, která byla přijata v rámci Plánu opatření pro rok 2017, zároveň splnil opatření k horizontálním rizikům relevantní pro tento program. </a:t>
            </a:r>
          </a:p>
          <a:p>
            <a:endParaRPr lang="cs-CZ" dirty="0"/>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17</a:t>
            </a:fld>
            <a:endParaRPr lang="cs-CZ"/>
          </a:p>
        </p:txBody>
      </p:sp>
    </p:spTree>
    <p:extLst>
      <p:ext uri="{BB962C8B-B14F-4D97-AF65-F5344CB8AC3E}">
        <p14:creationId xmlns:p14="http://schemas.microsoft.com/office/powerpoint/2010/main" val="34908121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49155" name="Rectangle 3"/>
          <p:cNvSpPr>
            <a:spLocks noGrp="1"/>
          </p:cNvSpPr>
          <p:nvPr>
            <p:ph type="body" idx="1"/>
          </p:nvPr>
        </p:nvSpPr>
        <p:spPr bwMode="auto">
          <a:noFill/>
        </p:spPr>
        <p:txBody>
          <a:bodyPr wrap="square" numCol="1" anchor="t" anchorCtr="0" compatLnSpc="1">
            <a:prstTxWarp prst="textNoShape">
              <a:avLst/>
            </a:prstTxWarp>
          </a:bodyPr>
          <a:lstStyle/>
          <a:p>
            <a:pPr>
              <a:buFontTx/>
              <a:buNone/>
            </a:pPr>
            <a:endParaRPr lang="cs-CZ"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49155" name="Rectangle 3"/>
          <p:cNvSpPr>
            <a:spLocks noGrp="1"/>
          </p:cNvSpPr>
          <p:nvPr>
            <p:ph type="body" idx="1"/>
          </p:nvPr>
        </p:nvSpPr>
        <p:spPr bwMode="auto">
          <a:noFill/>
        </p:spPr>
        <p:txBody>
          <a:bodyPr wrap="square" numCol="1" anchor="t" anchorCtr="0" compatLnSpc="1">
            <a:prstTxWarp prst="textNoShape">
              <a:avLst/>
            </a:prstTxWarp>
          </a:bodyPr>
          <a:lstStyle/>
          <a:p>
            <a:pPr>
              <a:buFontTx/>
              <a:buNone/>
            </a:pPr>
            <a:endParaRPr lang="cs-CZ"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21</a:t>
            </a:fld>
            <a:endParaRPr lang="cs-CZ"/>
          </a:p>
        </p:txBody>
      </p:sp>
    </p:spTree>
    <p:extLst>
      <p:ext uri="{BB962C8B-B14F-4D97-AF65-F5344CB8AC3E}">
        <p14:creationId xmlns:p14="http://schemas.microsoft.com/office/powerpoint/2010/main" val="3053138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45</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2A477F0F-9C0A-45F8-A7AE-EABCF9118898}" type="slidenum">
              <a:rPr lang="cs-CZ" smtClean="0"/>
              <a:pPr/>
              <a:t>47</a:t>
            </a:fld>
            <a:endParaRPr lang="cs-CZ"/>
          </a:p>
        </p:txBody>
      </p:sp>
    </p:spTree>
    <p:extLst>
      <p:ext uri="{BB962C8B-B14F-4D97-AF65-F5344CB8AC3E}">
        <p14:creationId xmlns:p14="http://schemas.microsoft.com/office/powerpoint/2010/main" val="23715575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2A477F0F-9C0A-45F8-A7AE-EABCF9118898}" type="slidenum">
              <a:rPr lang="cs-CZ" smtClean="0"/>
              <a:pPr/>
              <a:t>48</a:t>
            </a:fld>
            <a:endParaRPr lang="cs-CZ"/>
          </a:p>
        </p:txBody>
      </p:sp>
    </p:spTree>
    <p:extLst>
      <p:ext uri="{BB962C8B-B14F-4D97-AF65-F5344CB8AC3E}">
        <p14:creationId xmlns:p14="http://schemas.microsoft.com/office/powerpoint/2010/main" val="11092217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2A477F0F-9C0A-45F8-A7AE-EABCF9118898}" type="slidenum">
              <a:rPr lang="cs-CZ" smtClean="0"/>
              <a:pPr/>
              <a:t>49</a:t>
            </a:fld>
            <a:endParaRPr lang="cs-CZ"/>
          </a:p>
        </p:txBody>
      </p:sp>
    </p:spTree>
    <p:extLst>
      <p:ext uri="{BB962C8B-B14F-4D97-AF65-F5344CB8AC3E}">
        <p14:creationId xmlns:p14="http://schemas.microsoft.com/office/powerpoint/2010/main" val="6628520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477F0F-9C0A-45F8-A7AE-EABCF9118898}" type="slidenum">
              <a:rPr kumimoji="0" lang="cs-CZ"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cs-CZ"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7170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r>
              <a:rPr lang="cs-CZ" baseline="0" dirty="0" smtClean="0"/>
              <a:t>a využití naleznou na dalších </a:t>
            </a:r>
            <a:r>
              <a:rPr lang="cs-CZ" baseline="0" dirty="0" err="1" smtClean="0"/>
              <a:t>eventech</a:t>
            </a:r>
            <a:r>
              <a:rPr lang="cs-CZ" baseline="0" dirty="0" smtClean="0"/>
              <a:t> v letošním roce</a:t>
            </a:r>
          </a:p>
          <a:p>
            <a:endParaRPr lang="cs-CZ" baseline="0" dirty="0" smtClean="0"/>
          </a:p>
          <a:p>
            <a:r>
              <a:rPr lang="cs-CZ" baseline="0" dirty="0" smtClean="0"/>
              <a:t>Propagace na sociálních sítích</a:t>
            </a:r>
            <a:endParaRPr lang="cs-CZ" dirty="0"/>
          </a:p>
        </p:txBody>
      </p:sp>
      <p:sp>
        <p:nvSpPr>
          <p:cNvPr id="4" name="Zástupný symbol pro číslo snímku 3"/>
          <p:cNvSpPr>
            <a:spLocks noGrp="1"/>
          </p:cNvSpPr>
          <p:nvPr>
            <p:ph type="sldNum" sz="quarter" idx="10"/>
          </p:nvPr>
        </p:nvSpPr>
        <p:spPr/>
        <p:txBody>
          <a:bodyPr/>
          <a:lstStyle/>
          <a:p>
            <a:fld id="{2A477F0F-9C0A-45F8-A7AE-EABCF9118898}" type="slidenum">
              <a:rPr lang="cs-CZ" smtClean="0"/>
              <a:pPr/>
              <a:t>51</a:t>
            </a:fld>
            <a:endParaRPr lang="cs-CZ"/>
          </a:p>
        </p:txBody>
      </p:sp>
    </p:spTree>
    <p:extLst>
      <p:ext uri="{BB962C8B-B14F-4D97-AF65-F5344CB8AC3E}">
        <p14:creationId xmlns:p14="http://schemas.microsoft.com/office/powerpoint/2010/main" val="3879266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2</a:t>
            </a:fld>
            <a:endParaRPr lang="cs-CZ"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r>
              <a:rPr lang="cs-CZ" dirty="0" smtClean="0"/>
              <a:t>Teplice</a:t>
            </a:r>
          </a:p>
          <a:p>
            <a:r>
              <a:rPr lang="cs-CZ" dirty="0" smtClean="0"/>
              <a:t>Karlovy Vary</a:t>
            </a:r>
          </a:p>
          <a:p>
            <a:r>
              <a:rPr lang="cs-CZ" dirty="0" smtClean="0"/>
              <a:t>Zahrady zámku Kozel (Plzeňský kraj)</a:t>
            </a:r>
          </a:p>
          <a:p>
            <a:r>
              <a:rPr lang="cs-CZ" dirty="0" smtClean="0"/>
              <a:t>České Budějovice</a:t>
            </a:r>
          </a:p>
          <a:p>
            <a:r>
              <a:rPr lang="cs-CZ" dirty="0" smtClean="0"/>
              <a:t>Hradec Králové</a:t>
            </a:r>
          </a:p>
          <a:p>
            <a:r>
              <a:rPr lang="cs-CZ" dirty="0" smtClean="0"/>
              <a:t>Liberec</a:t>
            </a:r>
          </a:p>
          <a:p>
            <a:r>
              <a:rPr lang="cs-CZ" dirty="0" smtClean="0"/>
              <a:t>Třebíč</a:t>
            </a:r>
          </a:p>
          <a:p>
            <a:endParaRPr lang="cs-CZ" dirty="0"/>
          </a:p>
        </p:txBody>
      </p:sp>
      <p:sp>
        <p:nvSpPr>
          <p:cNvPr id="4" name="Zástupný symbol pro číslo snímku 3"/>
          <p:cNvSpPr>
            <a:spLocks noGrp="1"/>
          </p:cNvSpPr>
          <p:nvPr>
            <p:ph type="sldNum" sz="quarter" idx="10"/>
          </p:nvPr>
        </p:nvSpPr>
        <p:spPr/>
        <p:txBody>
          <a:bodyPr/>
          <a:lstStyle/>
          <a:p>
            <a:fld id="{2A477F0F-9C0A-45F8-A7AE-EABCF9118898}" type="slidenum">
              <a:rPr lang="cs-CZ" smtClean="0"/>
              <a:pPr/>
              <a:t>52</a:t>
            </a:fld>
            <a:endParaRPr lang="cs-CZ"/>
          </a:p>
        </p:txBody>
      </p:sp>
    </p:spTree>
    <p:extLst>
      <p:ext uri="{BB962C8B-B14F-4D97-AF65-F5344CB8AC3E}">
        <p14:creationId xmlns:p14="http://schemas.microsoft.com/office/powerpoint/2010/main" val="2089777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2A477F0F-9C0A-45F8-A7AE-EABCF9118898}" type="slidenum">
              <a:rPr lang="cs-CZ" smtClean="0"/>
              <a:pPr/>
              <a:t>53</a:t>
            </a:fld>
            <a:endParaRPr lang="cs-CZ"/>
          </a:p>
        </p:txBody>
      </p:sp>
    </p:spTree>
    <p:extLst>
      <p:ext uri="{BB962C8B-B14F-4D97-AF65-F5344CB8AC3E}">
        <p14:creationId xmlns:p14="http://schemas.microsoft.com/office/powerpoint/2010/main" val="18828047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2A477F0F-9C0A-45F8-A7AE-EABCF9118898}" type="slidenum">
              <a:rPr lang="cs-CZ" smtClean="0"/>
              <a:pPr/>
              <a:t>54</a:t>
            </a:fld>
            <a:endParaRPr lang="cs-CZ"/>
          </a:p>
        </p:txBody>
      </p:sp>
    </p:spTree>
    <p:extLst>
      <p:ext uri="{BB962C8B-B14F-4D97-AF65-F5344CB8AC3E}">
        <p14:creationId xmlns:p14="http://schemas.microsoft.com/office/powerpoint/2010/main" val="16615141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2A477F0F-9C0A-45F8-A7AE-EABCF9118898}" type="slidenum">
              <a:rPr lang="cs-CZ" smtClean="0"/>
              <a:pPr/>
              <a:t>55</a:t>
            </a:fld>
            <a:endParaRPr lang="cs-CZ"/>
          </a:p>
        </p:txBody>
      </p:sp>
    </p:spTree>
    <p:extLst>
      <p:ext uri="{BB962C8B-B14F-4D97-AF65-F5344CB8AC3E}">
        <p14:creationId xmlns:p14="http://schemas.microsoft.com/office/powerpoint/2010/main" val="20897778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56</a:t>
            </a:fld>
            <a:endParaRPr lang="cs-CZ"/>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49155" name="Rectangle 3"/>
          <p:cNvSpPr>
            <a:spLocks noGrp="1"/>
          </p:cNvSpPr>
          <p:nvPr>
            <p:ph type="body" idx="1"/>
          </p:nvPr>
        </p:nvSpPr>
        <p:spPr bwMode="auto">
          <a:noFill/>
        </p:spPr>
        <p:txBody>
          <a:bodyPr wrap="square" numCol="1" anchor="t" anchorCtr="0" compatLnSpc="1">
            <a:prstTxWarp prst="textNoShape">
              <a:avLst/>
            </a:prstTxWarp>
          </a:bodyPr>
          <a:lstStyle/>
          <a:p>
            <a:pPr>
              <a:buFontTx/>
              <a:buNone/>
            </a:pPr>
            <a:endParaRPr lang="cs-CZ"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58</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3</a:t>
            </a:fld>
            <a:endParaRPr lang="cs-CZ"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9</a:t>
            </a:fld>
            <a:endParaRPr lang="cs-CZ"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normAutofit/>
          </a:bodyPr>
          <a:lstStyle/>
          <a:p>
            <a:endParaRPr lang="cs-CZ"/>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11</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12</a:t>
            </a:fld>
            <a:endParaRPr lang="cs-CZ"/>
          </a:p>
        </p:txBody>
      </p:sp>
    </p:spTree>
    <p:extLst>
      <p:ext uri="{BB962C8B-B14F-4D97-AF65-F5344CB8AC3E}">
        <p14:creationId xmlns:p14="http://schemas.microsoft.com/office/powerpoint/2010/main" val="2082050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pPr marL="0" indent="0">
              <a:buNone/>
            </a:pPr>
            <a:r>
              <a:rPr lang="cs-CZ" sz="1200" b="1" kern="1200" noProof="0" dirty="0" smtClean="0">
                <a:solidFill>
                  <a:schemeClr val="tx1"/>
                </a:solidFill>
                <a:effectLst/>
                <a:latin typeface="+mn-lt"/>
                <a:ea typeface="+mn-ea"/>
                <a:cs typeface="+mn-cs"/>
              </a:rPr>
              <a:t>1. 7. 2017:</a:t>
            </a:r>
          </a:p>
          <a:p>
            <a:pPr marL="0" indent="0">
              <a:buNone/>
            </a:pPr>
            <a:r>
              <a:rPr lang="cs-CZ" sz="1200" kern="1200" noProof="0" dirty="0" smtClean="0">
                <a:solidFill>
                  <a:schemeClr val="tx1"/>
                </a:solidFill>
                <a:effectLst/>
                <a:latin typeface="+mn-lt"/>
                <a:ea typeface="+mn-ea"/>
                <a:cs typeface="+mn-cs"/>
              </a:rPr>
              <a:t>Aktualizace výzvy č. 3 – </a:t>
            </a:r>
            <a:r>
              <a:rPr lang="cs-CZ" sz="1200" kern="1200" dirty="0" smtClean="0">
                <a:solidFill>
                  <a:schemeClr val="tx1"/>
                </a:solidFill>
                <a:effectLst/>
                <a:latin typeface="+mn-lt"/>
                <a:ea typeface="+mn-ea"/>
                <a:cs typeface="+mn-cs"/>
              </a:rPr>
              <a:t>došlo u projektů nositelů integrovaných nástrojů (dále „ITI“) k navýšení počtu přepočtených úvazků (dále „FTE“), byl doplněn výklad k maximální výši způsobilých výdajů na mzdu a  upřesněna způsobilost výdajů pro PR </a:t>
            </a:r>
            <a:br>
              <a:rPr lang="cs-CZ" sz="1200" kern="1200" dirty="0" smtClean="0">
                <a:solidFill>
                  <a:schemeClr val="tx1"/>
                </a:solidFill>
                <a:effectLst/>
                <a:latin typeface="+mn-lt"/>
                <a:ea typeface="+mn-ea"/>
                <a:cs typeface="+mn-cs"/>
              </a:rPr>
            </a:br>
            <a:r>
              <a:rPr lang="cs-CZ" sz="1200" kern="1200" dirty="0" smtClean="0">
                <a:solidFill>
                  <a:schemeClr val="tx1"/>
                </a:solidFill>
                <a:effectLst/>
                <a:latin typeface="+mn-lt"/>
                <a:ea typeface="+mn-ea"/>
                <a:cs typeface="+mn-cs"/>
              </a:rPr>
              <a:t>a publicitu. </a:t>
            </a:r>
          </a:p>
          <a:p>
            <a:r>
              <a:rPr lang="cs-CZ" sz="1200" kern="1200" noProof="0" dirty="0" smtClean="0">
                <a:solidFill>
                  <a:schemeClr val="tx1"/>
                </a:solidFill>
                <a:effectLst/>
                <a:latin typeface="+mn-lt"/>
                <a:ea typeface="+mn-ea"/>
                <a:cs typeface="+mn-cs"/>
              </a:rPr>
              <a:t>Aktualizace výzvy č. 4</a:t>
            </a:r>
            <a:r>
              <a:rPr lang="cs-CZ" sz="1200" kern="1200" baseline="0" noProof="0" dirty="0" smtClean="0">
                <a:solidFill>
                  <a:schemeClr val="tx1"/>
                </a:solidFill>
                <a:effectLst/>
                <a:latin typeface="+mn-lt"/>
                <a:ea typeface="+mn-ea"/>
                <a:cs typeface="+mn-cs"/>
              </a:rPr>
              <a:t> - </a:t>
            </a:r>
            <a:r>
              <a:rPr lang="cs-CZ" sz="1200" kern="1200" dirty="0" smtClean="0">
                <a:solidFill>
                  <a:schemeClr val="tx1"/>
                </a:solidFill>
                <a:effectLst/>
                <a:latin typeface="+mn-lt"/>
                <a:ea typeface="+mn-ea"/>
                <a:cs typeface="+mn-cs"/>
              </a:rPr>
              <a:t>doplněn pouze výklad k maximální výši způsobilých výdajů na mzdu. </a:t>
            </a:r>
          </a:p>
          <a:p>
            <a:r>
              <a:rPr lang="cs-CZ" sz="1200" b="1" kern="1200" noProof="0" dirty="0" smtClean="0">
                <a:solidFill>
                  <a:schemeClr val="tx1"/>
                </a:solidFill>
                <a:effectLst/>
                <a:latin typeface="+mn-lt"/>
                <a:ea typeface="+mn-ea"/>
                <a:cs typeface="+mn-cs"/>
              </a:rPr>
              <a:t>11. 12. 2017:</a:t>
            </a:r>
          </a:p>
          <a:p>
            <a:r>
              <a:rPr lang="cs-CZ" sz="1200" kern="1200" noProof="0" dirty="0" smtClean="0">
                <a:solidFill>
                  <a:schemeClr val="tx1"/>
                </a:solidFill>
                <a:effectLst/>
                <a:latin typeface="+mn-lt"/>
                <a:ea typeface="+mn-ea"/>
                <a:cs typeface="+mn-cs"/>
              </a:rPr>
              <a:t>Aktualizace výzvy č. 3 a 4 - </a:t>
            </a:r>
            <a:r>
              <a:rPr lang="cs-CZ" sz="1200" kern="1200" dirty="0" smtClean="0">
                <a:solidFill>
                  <a:schemeClr val="tx1"/>
                </a:solidFill>
                <a:effectLst/>
                <a:latin typeface="+mn-lt"/>
                <a:ea typeface="+mn-ea"/>
                <a:cs typeface="+mn-cs"/>
              </a:rPr>
              <a:t>došlo k navýšení maximální výše způsobilých výdajů na měsíční hrubou mzdu pro dané příjemce</a:t>
            </a:r>
          </a:p>
          <a:p>
            <a:r>
              <a:rPr lang="cs-CZ" sz="1200" b="1" kern="1200" noProof="0" dirty="0" smtClean="0">
                <a:solidFill>
                  <a:schemeClr val="tx1"/>
                </a:solidFill>
                <a:effectLst/>
                <a:latin typeface="+mn-lt"/>
                <a:ea typeface="+mn-ea"/>
                <a:cs typeface="+mn-cs"/>
              </a:rPr>
              <a:t>22. 11. 2017:</a:t>
            </a:r>
          </a:p>
          <a:p>
            <a:pPr marL="0" marR="0" lvl="0" indent="0" algn="l" defTabSz="914400" rtl="0" eaLnBrk="0" fontAlgn="base" latinLnBrk="0" hangingPunct="0">
              <a:lnSpc>
                <a:spcPct val="100000"/>
              </a:lnSpc>
              <a:spcBef>
                <a:spcPct val="30000"/>
              </a:spcBef>
              <a:spcAft>
                <a:spcPct val="0"/>
              </a:spcAft>
              <a:buClrTx/>
              <a:buSzTx/>
              <a:buFontTx/>
              <a:buNone/>
              <a:tabLst/>
              <a:defRPr/>
            </a:pPr>
            <a:r>
              <a:rPr lang="cs-CZ" sz="1200" kern="1200" dirty="0" smtClean="0">
                <a:solidFill>
                  <a:schemeClr val="tx1"/>
                </a:solidFill>
                <a:effectLst/>
                <a:latin typeface="+mn-lt"/>
                <a:ea typeface="+mn-ea"/>
                <a:cs typeface="+mn-cs"/>
              </a:rPr>
              <a:t>v návaznosti na snížení alokace programu došlo i ke snížení alokace výzvy.</a:t>
            </a:r>
          </a:p>
          <a:p>
            <a:endParaRPr lang="cs-CZ" noProof="0" dirty="0"/>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13</a:t>
            </a:fld>
            <a:endParaRPr lang="cs-CZ"/>
          </a:p>
        </p:txBody>
      </p:sp>
    </p:spTree>
    <p:extLst>
      <p:ext uri="{BB962C8B-B14F-4D97-AF65-F5344CB8AC3E}">
        <p14:creationId xmlns:p14="http://schemas.microsoft.com/office/powerpoint/2010/main" val="2798212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cs-CZ" sz="1200" kern="1200" dirty="0" smtClean="0">
                <a:solidFill>
                  <a:schemeClr val="tx1"/>
                </a:solidFill>
                <a:effectLst/>
                <a:latin typeface="+mn-lt"/>
                <a:ea typeface="+mn-ea"/>
                <a:cs typeface="+mn-cs"/>
              </a:rPr>
              <a:t>Nezpůsobilé mzdové výdaje - v důsledku překročení maximální výše způsobilých výdajů na měsíční hrubou mzdu dle podmínek OPTP či v důsledku neadekvátního nároku dovolené dle podmínek OPTP. </a:t>
            </a:r>
          </a:p>
          <a:p>
            <a:r>
              <a:rPr lang="cs-CZ" sz="1200" kern="1200" dirty="0" smtClean="0">
                <a:solidFill>
                  <a:schemeClr val="tx1"/>
                </a:solidFill>
                <a:effectLst/>
                <a:latin typeface="+mn-lt"/>
                <a:ea typeface="+mn-ea"/>
                <a:cs typeface="+mn-cs"/>
              </a:rPr>
              <a:t>P</a:t>
            </a:r>
            <a:r>
              <a:rPr lang="en-US" sz="1200" kern="1200" dirty="0" err="1" smtClean="0">
                <a:solidFill>
                  <a:schemeClr val="tx1"/>
                </a:solidFill>
                <a:effectLst/>
                <a:latin typeface="+mn-lt"/>
                <a:ea typeface="+mn-ea"/>
                <a:cs typeface="+mn-cs"/>
              </a:rPr>
              <a:t>odíl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odhalených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nezpůsobilých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výdajů</a:t>
            </a:r>
            <a:r>
              <a:rPr lang="en-US" sz="1200" kern="1200" dirty="0" smtClean="0">
                <a:solidFill>
                  <a:schemeClr val="tx1"/>
                </a:solidFill>
                <a:effectLst/>
                <a:latin typeface="+mn-lt"/>
                <a:ea typeface="+mn-ea"/>
                <a:cs typeface="+mn-cs"/>
              </a:rPr>
              <a:t> </a:t>
            </a:r>
            <a:r>
              <a:rPr lang="cs-CZ" sz="1200" kern="1200" dirty="0" smtClean="0">
                <a:solidFill>
                  <a:schemeClr val="tx1"/>
                </a:solidFill>
                <a:effectLst/>
                <a:latin typeface="+mn-lt"/>
                <a:ea typeface="+mn-ea"/>
                <a:cs typeface="+mn-cs"/>
              </a:rPr>
              <a:t>na zkontrolovaném objemu v roce 2017</a:t>
            </a:r>
            <a:r>
              <a:rPr lang="cs-CZ" sz="1200" kern="1200" baseline="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činí</a:t>
            </a:r>
            <a:r>
              <a:rPr lang="cs-CZ"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1,7</a:t>
            </a:r>
            <a:r>
              <a:rPr lang="cs-CZ" sz="1200" kern="1200" dirty="0" smtClean="0">
                <a:solidFill>
                  <a:schemeClr val="tx1"/>
                </a:solidFill>
                <a:effectLst/>
                <a:latin typeface="+mn-lt"/>
                <a:ea typeface="+mn-ea"/>
                <a:cs typeface="+mn-cs"/>
              </a:rPr>
              <a:t>2</a:t>
            </a:r>
            <a:r>
              <a:rPr lang="en-US" sz="1200" kern="1200" dirty="0" smtClean="0">
                <a:solidFill>
                  <a:schemeClr val="tx1"/>
                </a:solidFill>
                <a:effectLst/>
                <a:latin typeface="+mn-lt"/>
                <a:ea typeface="+mn-ea"/>
                <a:cs typeface="+mn-cs"/>
              </a:rPr>
              <a:t> %. </a:t>
            </a:r>
            <a:endParaRPr lang="cs-CZ" sz="1200" kern="1200" dirty="0" smtClean="0">
              <a:solidFill>
                <a:schemeClr val="tx1"/>
              </a:solidFill>
              <a:effectLst/>
              <a:latin typeface="+mn-lt"/>
              <a:ea typeface="+mn-ea"/>
              <a:cs typeface="+mn-cs"/>
            </a:endParaRPr>
          </a:p>
          <a:p>
            <a:endParaRPr lang="cs-CZ" sz="1200" kern="1200" dirty="0" smtClean="0">
              <a:solidFill>
                <a:schemeClr val="tx1"/>
              </a:solidFill>
              <a:effectLst/>
              <a:latin typeface="+mn-lt"/>
              <a:ea typeface="+mn-ea"/>
              <a:cs typeface="+mn-cs"/>
            </a:endParaRPr>
          </a:p>
          <a:p>
            <a:r>
              <a:rPr lang="cs-CZ" sz="1200" kern="1200" dirty="0" smtClean="0">
                <a:solidFill>
                  <a:schemeClr val="tx1"/>
                </a:solidFill>
                <a:effectLst/>
                <a:latin typeface="+mn-lt"/>
                <a:ea typeface="+mn-ea"/>
                <a:cs typeface="+mn-cs"/>
              </a:rPr>
              <a:t>Na rok 2018 je plánováno</a:t>
            </a:r>
            <a:r>
              <a:rPr lang="cs-CZ" sz="1200" kern="1200" baseline="0" dirty="0" smtClean="0">
                <a:solidFill>
                  <a:schemeClr val="tx1"/>
                </a:solidFill>
                <a:effectLst/>
                <a:latin typeface="+mn-lt"/>
                <a:ea typeface="+mn-ea"/>
                <a:cs typeface="+mn-cs"/>
              </a:rPr>
              <a:t> 48 kontrol na místě. </a:t>
            </a:r>
          </a:p>
          <a:p>
            <a:endParaRPr lang="cs-CZ" sz="1200" kern="1200" baseline="0" dirty="0" smtClean="0">
              <a:solidFill>
                <a:schemeClr val="tx1"/>
              </a:solidFill>
              <a:effectLst/>
              <a:latin typeface="+mn-lt"/>
              <a:ea typeface="+mn-ea"/>
              <a:cs typeface="+mn-cs"/>
            </a:endParaRPr>
          </a:p>
          <a:p>
            <a:r>
              <a:rPr lang="cs-CZ" sz="1200" kern="1200" baseline="0" dirty="0" smtClean="0">
                <a:solidFill>
                  <a:schemeClr val="tx1"/>
                </a:solidFill>
                <a:effectLst/>
                <a:latin typeface="+mn-lt"/>
                <a:ea typeface="+mn-ea"/>
                <a:cs typeface="+mn-cs"/>
              </a:rPr>
              <a:t>Nesrovnalosti k 31.12.2017 </a:t>
            </a:r>
          </a:p>
          <a:p>
            <a:r>
              <a:rPr lang="cs-CZ" sz="1200" kern="1200" baseline="0" dirty="0" smtClean="0">
                <a:solidFill>
                  <a:schemeClr val="tx1"/>
                </a:solidFill>
                <a:effectLst/>
                <a:latin typeface="+mn-lt"/>
                <a:ea typeface="+mn-ea"/>
                <a:cs typeface="+mn-cs"/>
              </a:rPr>
              <a:t>– evidováno 18 nesrovnalostí, z toho bylo uzavřeno 11 a otevřeno 7 případů.</a:t>
            </a:r>
          </a:p>
          <a:p>
            <a:r>
              <a:rPr lang="cs-CZ" sz="1200" kern="1200" baseline="0" dirty="0" smtClean="0">
                <a:solidFill>
                  <a:schemeClr val="tx1"/>
                </a:solidFill>
                <a:effectLst/>
                <a:latin typeface="+mn-lt"/>
                <a:ea typeface="+mn-ea"/>
                <a:cs typeface="+mn-cs"/>
              </a:rPr>
              <a:t>- 6 nesrovnalostí vyplynulo na základě kontrol na místě ŘO, 2 na základě administrativního ověření ŘO a 10 na základě auditních zpráv. </a:t>
            </a:r>
            <a:endParaRPr lang="cs-CZ" dirty="0"/>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15</a:t>
            </a:fld>
            <a:endParaRPr lang="cs-CZ"/>
          </a:p>
        </p:txBody>
      </p:sp>
    </p:spTree>
    <p:extLst>
      <p:ext uri="{BB962C8B-B14F-4D97-AF65-F5344CB8AC3E}">
        <p14:creationId xmlns:p14="http://schemas.microsoft.com/office/powerpoint/2010/main" val="891124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917575" y="744538"/>
            <a:ext cx="4962525" cy="3722687"/>
          </a:xfrm>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pPr>
              <a:defRPr/>
            </a:pPr>
            <a:fld id="{D61B4B67-C6B9-4C5E-B168-C4F4934E0889}" type="slidenum">
              <a:rPr lang="cs-CZ" smtClean="0"/>
              <a:pPr>
                <a:defRPr/>
              </a:pPr>
              <a:t>16</a:t>
            </a:fld>
            <a:endParaRPr lang="cs-CZ"/>
          </a:p>
        </p:txBody>
      </p:sp>
    </p:spTree>
    <p:extLst>
      <p:ext uri="{BB962C8B-B14F-4D97-AF65-F5344CB8AC3E}">
        <p14:creationId xmlns:p14="http://schemas.microsoft.com/office/powerpoint/2010/main" val="8602550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3.jpeg"/><Relationship Id="rId4"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Úvodní list">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cstate="print"/>
          <a:srcRect/>
          <a:stretch>
            <a:fillRect/>
          </a:stretch>
        </p:blipFill>
        <p:spPr bwMode="auto">
          <a:xfrm>
            <a:off x="179388" y="1844675"/>
            <a:ext cx="5616575" cy="5013325"/>
          </a:xfrm>
          <a:prstGeom prst="rect">
            <a:avLst/>
          </a:prstGeom>
          <a:noFill/>
          <a:ln w="9525">
            <a:noFill/>
            <a:miter lim="800000"/>
            <a:headEnd/>
            <a:tailEnd/>
          </a:ln>
        </p:spPr>
      </p:pic>
      <p:sp>
        <p:nvSpPr>
          <p:cNvPr id="5" name="Obdélník 4"/>
          <p:cNvSpPr>
            <a:spLocks noChangeAspect="1"/>
          </p:cNvSpPr>
          <p:nvPr userDrawn="1"/>
        </p:nvSpPr>
        <p:spPr>
          <a:xfrm>
            <a:off x="0" y="0"/>
            <a:ext cx="9144000" cy="260350"/>
          </a:xfrm>
          <a:prstGeom prst="rect">
            <a:avLst/>
          </a:prstGeom>
          <a:solidFill>
            <a:srgbClr val="0000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fontAlgn="auto">
              <a:spcBef>
                <a:spcPts val="0"/>
              </a:spcBef>
              <a:spcAft>
                <a:spcPts val="0"/>
              </a:spcAft>
              <a:defRPr/>
            </a:pPr>
            <a:endParaRPr lang="cs-CZ" dirty="0">
              <a:noFill/>
            </a:endParaRPr>
          </a:p>
        </p:txBody>
      </p:sp>
      <p:sp>
        <p:nvSpPr>
          <p:cNvPr id="6" name="Obdélník 5"/>
          <p:cNvSpPr/>
          <p:nvPr userDrawn="1"/>
        </p:nvSpPr>
        <p:spPr>
          <a:xfrm>
            <a:off x="0" y="260649"/>
            <a:ext cx="9144000" cy="144016"/>
          </a:xfrm>
          <a:prstGeom prst="rect">
            <a:avLst/>
          </a:prstGeom>
          <a:gradFill>
            <a:gsLst>
              <a:gs pos="0">
                <a:srgbClr val="000099"/>
              </a:gs>
              <a:gs pos="100000">
                <a:schemeClr val="bg1">
                  <a:alpha val="0"/>
                </a:schemeClr>
              </a:gs>
            </a:gsLst>
            <a:lin ang="0" scaled="1"/>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fontAlgn="auto">
              <a:spcBef>
                <a:spcPts val="0"/>
              </a:spcBef>
              <a:spcAft>
                <a:spcPts val="0"/>
              </a:spcAft>
              <a:defRPr/>
            </a:pPr>
            <a:endParaRPr lang="cs-CZ" dirty="0">
              <a:noFill/>
            </a:endParaRPr>
          </a:p>
        </p:txBody>
      </p:sp>
      <p:pic>
        <p:nvPicPr>
          <p:cNvPr id="7" name="Obrázek 11" descr="mmr_cr_rgb.emf"/>
          <p:cNvPicPr>
            <a:picLocks noChangeAspect="1"/>
          </p:cNvPicPr>
          <p:nvPr userDrawn="1"/>
        </p:nvPicPr>
        <p:blipFill>
          <a:blip r:embed="rId3" cstate="print"/>
          <a:srcRect/>
          <a:stretch>
            <a:fillRect/>
          </a:stretch>
        </p:blipFill>
        <p:spPr bwMode="auto">
          <a:xfrm>
            <a:off x="250826" y="692151"/>
            <a:ext cx="1439863" cy="315913"/>
          </a:xfrm>
          <a:prstGeom prst="rect">
            <a:avLst/>
          </a:prstGeom>
          <a:noFill/>
          <a:ln w="9525">
            <a:noFill/>
            <a:miter lim="800000"/>
            <a:headEnd/>
            <a:tailEnd/>
          </a:ln>
        </p:spPr>
      </p:pic>
      <p:pic>
        <p:nvPicPr>
          <p:cNvPr id="8" name="Obrázek 6" descr="optp.jpg"/>
          <p:cNvPicPr>
            <a:picLocks noChangeAspect="1"/>
          </p:cNvPicPr>
          <p:nvPr userDrawn="1"/>
        </p:nvPicPr>
        <p:blipFill>
          <a:blip r:embed="rId4" cstate="print"/>
          <a:srcRect/>
          <a:stretch>
            <a:fillRect/>
          </a:stretch>
        </p:blipFill>
        <p:spPr bwMode="auto">
          <a:xfrm>
            <a:off x="5147667" y="6165850"/>
            <a:ext cx="835025" cy="446088"/>
          </a:xfrm>
          <a:prstGeom prst="rect">
            <a:avLst/>
          </a:prstGeom>
          <a:noFill/>
          <a:ln w="9525">
            <a:noFill/>
            <a:miter lim="800000"/>
            <a:headEnd/>
            <a:tailEnd/>
          </a:ln>
        </p:spPr>
      </p:pic>
      <p:pic>
        <p:nvPicPr>
          <p:cNvPr id="9" name="Obrázek 7" descr="eu.jpg"/>
          <p:cNvPicPr>
            <a:picLocks noChangeAspect="1"/>
          </p:cNvPicPr>
          <p:nvPr userDrawn="1"/>
        </p:nvPicPr>
        <p:blipFill>
          <a:blip r:embed="rId5" cstate="print"/>
          <a:srcRect/>
          <a:stretch>
            <a:fillRect/>
          </a:stretch>
        </p:blipFill>
        <p:spPr bwMode="auto">
          <a:xfrm>
            <a:off x="6300192" y="6165850"/>
            <a:ext cx="2279650" cy="444500"/>
          </a:xfrm>
          <a:prstGeom prst="rect">
            <a:avLst/>
          </a:prstGeom>
          <a:noFill/>
          <a:ln w="9525">
            <a:noFill/>
            <a:miter lim="800000"/>
            <a:headEnd/>
            <a:tailEnd/>
          </a:ln>
        </p:spPr>
      </p:pic>
      <p:sp>
        <p:nvSpPr>
          <p:cNvPr id="11" name="Podnadpis 2"/>
          <p:cNvSpPr txBox="1">
            <a:spLocks/>
          </p:cNvSpPr>
          <p:nvPr userDrawn="1"/>
        </p:nvSpPr>
        <p:spPr>
          <a:xfrm>
            <a:off x="1403351" y="3141663"/>
            <a:ext cx="7208838" cy="1150937"/>
          </a:xfrm>
          <a:prstGeom prst="rect">
            <a:avLst/>
          </a:prstGeom>
        </p:spPr>
        <p:txBody>
          <a:bodyPr lIns="91431" tIns="45715" rIns="91431" bIns="45715"/>
          <a:lstStyle/>
          <a:p>
            <a:pPr>
              <a:spcBef>
                <a:spcPct val="20000"/>
              </a:spcBef>
              <a:buFont typeface="Arial" charset="0"/>
              <a:buNone/>
              <a:defRPr/>
            </a:pPr>
            <a:endParaRPr lang="cs-CZ" sz="2600">
              <a:cs typeface="Arial" charset="0"/>
            </a:endParaRPr>
          </a:p>
        </p:txBody>
      </p:sp>
      <p:sp>
        <p:nvSpPr>
          <p:cNvPr id="3" name="Podnadpis 2"/>
          <p:cNvSpPr>
            <a:spLocks noGrp="1"/>
          </p:cNvSpPr>
          <p:nvPr>
            <p:ph type="subTitle" idx="1"/>
          </p:nvPr>
        </p:nvSpPr>
        <p:spPr>
          <a:xfrm>
            <a:off x="1403648" y="4437112"/>
            <a:ext cx="7056784" cy="1296144"/>
          </a:xfrm>
          <a:prstGeom prst="rect">
            <a:avLst/>
          </a:prstGeom>
        </p:spPr>
        <p:txBody>
          <a:bodyPr lIns="91431" tIns="45715" rIns="91431" bIns="45715" anchor="b">
            <a:noAutofit/>
          </a:bodyPr>
          <a:lstStyle>
            <a:lvl1pPr marL="0" indent="0" algn="l">
              <a:buNone/>
              <a:defRPr sz="2000" baseline="0">
                <a:solidFill>
                  <a:schemeClr val="tx1"/>
                </a:solidFill>
                <a:latin typeface="Arial" pitchFamily="34" charset="0"/>
                <a:cs typeface="Arial" pitchFamily="34" charset="0"/>
              </a:defRPr>
            </a:lvl1pPr>
            <a:lvl2pPr marL="457153" indent="0" algn="ctr">
              <a:buNone/>
              <a:defRPr>
                <a:solidFill>
                  <a:schemeClr val="tx1">
                    <a:tint val="75000"/>
                  </a:schemeClr>
                </a:solidFill>
              </a:defRPr>
            </a:lvl2pPr>
            <a:lvl3pPr marL="914305" indent="0" algn="ctr">
              <a:buNone/>
              <a:defRPr>
                <a:solidFill>
                  <a:schemeClr val="tx1">
                    <a:tint val="75000"/>
                  </a:schemeClr>
                </a:solidFill>
              </a:defRPr>
            </a:lvl3pPr>
            <a:lvl4pPr marL="1371458" indent="0" algn="ctr">
              <a:buNone/>
              <a:defRPr>
                <a:solidFill>
                  <a:schemeClr val="tx1">
                    <a:tint val="75000"/>
                  </a:schemeClr>
                </a:solidFill>
              </a:defRPr>
            </a:lvl4pPr>
            <a:lvl5pPr marL="1828610" indent="0" algn="ctr">
              <a:buNone/>
              <a:defRPr>
                <a:solidFill>
                  <a:schemeClr val="tx1">
                    <a:tint val="75000"/>
                  </a:schemeClr>
                </a:solidFill>
              </a:defRPr>
            </a:lvl5pPr>
            <a:lvl6pPr marL="2285763" indent="0" algn="ctr">
              <a:buNone/>
              <a:defRPr>
                <a:solidFill>
                  <a:schemeClr val="tx1">
                    <a:tint val="75000"/>
                  </a:schemeClr>
                </a:solidFill>
              </a:defRPr>
            </a:lvl6pPr>
            <a:lvl7pPr marL="2742916" indent="0" algn="ctr">
              <a:buNone/>
              <a:defRPr>
                <a:solidFill>
                  <a:schemeClr val="tx1">
                    <a:tint val="75000"/>
                  </a:schemeClr>
                </a:solidFill>
              </a:defRPr>
            </a:lvl7pPr>
            <a:lvl8pPr marL="3200068" indent="0" algn="ctr">
              <a:buNone/>
              <a:defRPr>
                <a:solidFill>
                  <a:schemeClr val="tx1">
                    <a:tint val="75000"/>
                  </a:schemeClr>
                </a:solidFill>
              </a:defRPr>
            </a:lvl8pPr>
            <a:lvl9pPr marL="3657221" indent="0" algn="ctr">
              <a:buNone/>
              <a:defRPr>
                <a:solidFill>
                  <a:schemeClr val="tx1">
                    <a:tint val="75000"/>
                  </a:schemeClr>
                </a:solidFill>
              </a:defRPr>
            </a:lvl9pPr>
          </a:lstStyle>
          <a:p>
            <a:r>
              <a:rPr lang="en-US" dirty="0" smtClean="0"/>
              <a:t>Klepnutím lze upravit styl předlohy podnadpisů.</a:t>
            </a:r>
            <a:endParaRPr lang="cs-CZ" dirty="0"/>
          </a:p>
        </p:txBody>
      </p:sp>
      <p:sp>
        <p:nvSpPr>
          <p:cNvPr id="14" name="Nadpis 13"/>
          <p:cNvSpPr>
            <a:spLocks noGrp="1" noChangeAspect="1"/>
          </p:cNvSpPr>
          <p:nvPr>
            <p:ph type="title"/>
          </p:nvPr>
        </p:nvSpPr>
        <p:spPr>
          <a:xfrm>
            <a:off x="1403648" y="1988840"/>
            <a:ext cx="7283152" cy="1080120"/>
          </a:xfrm>
          <a:prstGeom prst="rect">
            <a:avLst/>
          </a:prstGeom>
        </p:spPr>
        <p:txBody>
          <a:bodyPr lIns="91431" tIns="45715" rIns="91431" bIns="45715" anchor="b"/>
          <a:lstStyle>
            <a:lvl1pPr algn="l">
              <a:defRPr b="1" baseline="0">
                <a:solidFill>
                  <a:srgbClr val="000099"/>
                </a:solidFill>
                <a:latin typeface="Arial" pitchFamily="34" charset="0"/>
                <a:cs typeface="Arial" pitchFamily="34" charset="0"/>
              </a:defRPr>
            </a:lvl1pPr>
          </a:lstStyle>
          <a:p>
            <a:r>
              <a:rPr lang="en-US" dirty="0" smtClean="0"/>
              <a:t>Klepnutím lze upravit styl předlohy nadpisů.</a:t>
            </a:r>
            <a:endParaRPr lang="cs-CZ" dirty="0"/>
          </a:p>
        </p:txBody>
      </p:sp>
      <p:pic>
        <p:nvPicPr>
          <p:cNvPr id="12" name="Obrázek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148064" y="6157190"/>
            <a:ext cx="3459243" cy="596588"/>
          </a:xfrm>
          <a:prstGeom prst="rect">
            <a:avLst/>
          </a:prstGeom>
        </p:spPr>
      </p:pic>
      <p:sp>
        <p:nvSpPr>
          <p:cNvPr id="13" name="Obdélník 12"/>
          <p:cNvSpPr/>
          <p:nvPr userDrawn="1"/>
        </p:nvSpPr>
        <p:spPr>
          <a:xfrm>
            <a:off x="179512" y="620688"/>
            <a:ext cx="172819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nitřní list s nadpisem">
    <p:spTree>
      <p:nvGrpSpPr>
        <p:cNvPr id="1" name=""/>
        <p:cNvGrpSpPr/>
        <p:nvPr/>
      </p:nvGrpSpPr>
      <p:grpSpPr>
        <a:xfrm>
          <a:off x="0" y="0"/>
          <a:ext cx="0" cy="0"/>
          <a:chOff x="0" y="0"/>
          <a:chExt cx="0" cy="0"/>
        </a:xfrm>
      </p:grpSpPr>
      <p:pic>
        <p:nvPicPr>
          <p:cNvPr id="4" name="Obrázek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48064" y="6157190"/>
            <a:ext cx="3459243" cy="596588"/>
          </a:xfrm>
          <a:prstGeom prst="rect">
            <a:avLst/>
          </a:prstGeom>
        </p:spPr>
      </p:pic>
      <p:sp>
        <p:nvSpPr>
          <p:cNvPr id="3" name="Zástupný symbol pro obsah 2"/>
          <p:cNvSpPr>
            <a:spLocks noGrp="1"/>
          </p:cNvSpPr>
          <p:nvPr>
            <p:ph idx="1"/>
          </p:nvPr>
        </p:nvSpPr>
        <p:spPr>
          <a:xfrm>
            <a:off x="395536" y="1556792"/>
            <a:ext cx="8291264" cy="4608512"/>
          </a:xfrm>
          <a:prstGeom prst="rect">
            <a:avLst/>
          </a:prstGeom>
        </p:spPr>
        <p:txBody>
          <a:bodyPr lIns="91431" tIns="45715" rIns="91431" bIns="45715">
            <a:normAutofit/>
          </a:bodyPr>
          <a:lstStyle>
            <a:lvl1pPr algn="l">
              <a:buFontTx/>
              <a:buNone/>
              <a:defRPr sz="2800">
                <a:latin typeface="Arial" pitchFamily="34" charset="0"/>
                <a:cs typeface="Arial" pitchFamily="34" charset="0"/>
              </a:defRPr>
            </a:lvl1pPr>
            <a:lvl2pPr algn="l">
              <a:buFontTx/>
              <a:buNone/>
              <a:defRPr sz="2400">
                <a:latin typeface="Arial" pitchFamily="34" charset="0"/>
                <a:cs typeface="Arial" pitchFamily="34" charset="0"/>
              </a:defRPr>
            </a:lvl2pPr>
            <a:lvl3pPr algn="l">
              <a:buFontTx/>
              <a:buNone/>
              <a:defRPr sz="2000">
                <a:latin typeface="Arial" pitchFamily="34" charset="0"/>
                <a:cs typeface="Arial" pitchFamily="34" charset="0"/>
              </a:defRPr>
            </a:lvl3pPr>
            <a:lvl4pPr algn="l">
              <a:buFontTx/>
              <a:buNone/>
              <a:defRPr sz="1800">
                <a:latin typeface="Arial" pitchFamily="34" charset="0"/>
                <a:cs typeface="Arial" pitchFamily="34" charset="0"/>
              </a:defRPr>
            </a:lvl4pPr>
            <a:lvl5pPr algn="l">
              <a:buFontTx/>
              <a:buNone/>
              <a:defRPr sz="1800">
                <a:latin typeface="Arial" pitchFamily="34" charset="0"/>
                <a:cs typeface="Arial" pitchFamily="34" charset="0"/>
              </a:defRPr>
            </a:lvl5pPr>
            <a:lvl6pPr>
              <a:buNone/>
              <a:defRPr/>
            </a:lvl6pPr>
          </a:lstStyle>
          <a:p>
            <a:pPr lvl="0"/>
            <a:r>
              <a:rPr lang="en-US" dirty="0" smtClean="0"/>
              <a:t>Klepnutím lze upravit styly předlohy textu.</a:t>
            </a:r>
          </a:p>
        </p:txBody>
      </p:sp>
      <p:sp>
        <p:nvSpPr>
          <p:cNvPr id="5" name="Obdélník 4"/>
          <p:cNvSpPr/>
          <p:nvPr userDrawn="1"/>
        </p:nvSpPr>
        <p:spPr>
          <a:xfrm>
            <a:off x="179512" y="620688"/>
            <a:ext cx="172819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cs-CZ"/>
          </a:p>
        </p:txBody>
      </p:sp>
      <p:sp>
        <p:nvSpPr>
          <p:cNvPr id="10" name="Nadpis 9"/>
          <p:cNvSpPr>
            <a:spLocks noGrp="1"/>
          </p:cNvSpPr>
          <p:nvPr>
            <p:ph type="title"/>
          </p:nvPr>
        </p:nvSpPr>
        <p:spPr>
          <a:xfrm>
            <a:off x="395536" y="692696"/>
            <a:ext cx="8291264" cy="504056"/>
          </a:xfrm>
          <a:prstGeom prst="rect">
            <a:avLst/>
          </a:prstGeom>
        </p:spPr>
        <p:txBody>
          <a:bodyPr lIns="91431" tIns="45715" rIns="91431" bIns="45715" anchor="t"/>
          <a:lstStyle>
            <a:lvl1pPr algn="l">
              <a:defRPr sz="3200" b="1">
                <a:solidFill>
                  <a:srgbClr val="000099"/>
                </a:solidFill>
                <a:latin typeface="Arial" pitchFamily="34" charset="0"/>
                <a:cs typeface="Arial" pitchFamily="34" charset="0"/>
              </a:defRPr>
            </a:lvl1pPr>
          </a:lstStyle>
          <a:p>
            <a:r>
              <a:rPr lang="en-US" dirty="0" smtClean="0"/>
              <a:t>Klepnutím lze upravit styl předlohy nadpisů.</a:t>
            </a:r>
            <a:endParaRPr lang="cs-C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Vnitřní list bez nadpisu">
    <p:spTree>
      <p:nvGrpSpPr>
        <p:cNvPr id="1" name=""/>
        <p:cNvGrpSpPr/>
        <p:nvPr/>
      </p:nvGrpSpPr>
      <p:grpSpPr>
        <a:xfrm>
          <a:off x="0" y="0"/>
          <a:ext cx="0" cy="0"/>
          <a:chOff x="0" y="0"/>
          <a:chExt cx="0" cy="0"/>
        </a:xfrm>
      </p:grpSpPr>
      <p:sp>
        <p:nvSpPr>
          <p:cNvPr id="7" name="Zástupný symbol pro obsah 2"/>
          <p:cNvSpPr>
            <a:spLocks noGrp="1"/>
          </p:cNvSpPr>
          <p:nvPr>
            <p:ph idx="1" hasCustomPrompt="1"/>
          </p:nvPr>
        </p:nvSpPr>
        <p:spPr>
          <a:xfrm>
            <a:off x="395536" y="1484784"/>
            <a:ext cx="8291264" cy="4464496"/>
          </a:xfrm>
          <a:prstGeom prst="rect">
            <a:avLst/>
          </a:prstGeom>
        </p:spPr>
        <p:txBody>
          <a:bodyPr lIns="91431" tIns="45715" rIns="91431" bIns="45715">
            <a:normAutofit/>
          </a:bodyPr>
          <a:lstStyle>
            <a:lvl1pPr algn="l">
              <a:spcBef>
                <a:spcPts val="1000"/>
              </a:spcBef>
              <a:spcAft>
                <a:spcPts val="1000"/>
              </a:spcAft>
              <a:buFontTx/>
              <a:buNone/>
              <a:defRPr sz="2800">
                <a:latin typeface="Arial" pitchFamily="34" charset="0"/>
                <a:cs typeface="Arial" pitchFamily="34" charset="0"/>
              </a:defRPr>
            </a:lvl1pPr>
            <a:lvl2pPr algn="l">
              <a:buFontTx/>
              <a:buNone/>
              <a:defRPr sz="2400">
                <a:latin typeface="Arial" pitchFamily="34" charset="0"/>
                <a:cs typeface="Arial" pitchFamily="34" charset="0"/>
              </a:defRPr>
            </a:lvl2pPr>
            <a:lvl3pPr algn="l">
              <a:buFontTx/>
              <a:buNone/>
              <a:defRPr sz="2000">
                <a:latin typeface="Arial" pitchFamily="34" charset="0"/>
                <a:cs typeface="Arial" pitchFamily="34" charset="0"/>
              </a:defRPr>
            </a:lvl3pPr>
            <a:lvl4pPr algn="l">
              <a:buFontTx/>
              <a:buNone/>
              <a:defRPr sz="1800">
                <a:latin typeface="Arial" pitchFamily="34" charset="0"/>
                <a:cs typeface="Arial" pitchFamily="34" charset="0"/>
              </a:defRPr>
            </a:lvl4pPr>
            <a:lvl5pPr algn="l">
              <a:buFontTx/>
              <a:buNone/>
              <a:defRPr sz="1800">
                <a:latin typeface="Arial" pitchFamily="34" charset="0"/>
                <a:cs typeface="Arial" pitchFamily="34" charset="0"/>
              </a:defRPr>
            </a:lvl5pPr>
            <a:lvl6pPr>
              <a:buNone/>
              <a:defRPr/>
            </a:lvl6pPr>
          </a:lstStyle>
          <a:p>
            <a:pPr lvl="0"/>
            <a:r>
              <a:rPr lang="cs-CZ" dirty="0" smtClean="0"/>
              <a:t>Klepnutím vložíte text</a:t>
            </a:r>
          </a:p>
        </p:txBody>
      </p:sp>
      <p:pic>
        <p:nvPicPr>
          <p:cNvPr id="3" name="Obrázek 2" descr="mmr_cr_rgb.emf"/>
          <p:cNvPicPr>
            <a:picLocks noChangeAspect="1"/>
          </p:cNvPicPr>
          <p:nvPr userDrawn="1"/>
        </p:nvPicPr>
        <p:blipFill>
          <a:blip r:embed="rId2" cstate="print"/>
          <a:stretch>
            <a:fillRect/>
          </a:stretch>
        </p:blipFill>
        <p:spPr>
          <a:xfrm>
            <a:off x="467545" y="620688"/>
            <a:ext cx="2016224" cy="442154"/>
          </a:xfrm>
          <a:prstGeom prst="rect">
            <a:avLst/>
          </a:prstGeom>
        </p:spPr>
      </p:pic>
    </p:spTree>
    <p:extLst>
      <p:ext uri="{BB962C8B-B14F-4D97-AF65-F5344CB8AC3E}">
        <p14:creationId xmlns:p14="http://schemas.microsoft.com/office/powerpoint/2010/main" val="41214646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3"/>
          <p:cNvPicPr>
            <a:picLocks noChangeAspect="1" noChangeArrowheads="1"/>
          </p:cNvPicPr>
          <p:nvPr/>
        </p:nvPicPr>
        <p:blipFill>
          <a:blip r:embed="rId5" cstate="print"/>
          <a:srcRect/>
          <a:stretch>
            <a:fillRect/>
          </a:stretch>
        </p:blipFill>
        <p:spPr bwMode="auto">
          <a:xfrm>
            <a:off x="179388" y="1844675"/>
            <a:ext cx="5616575" cy="5013325"/>
          </a:xfrm>
          <a:prstGeom prst="rect">
            <a:avLst/>
          </a:prstGeom>
          <a:noFill/>
          <a:ln w="9525">
            <a:noFill/>
            <a:miter lim="800000"/>
            <a:headEnd/>
            <a:tailEnd/>
          </a:ln>
        </p:spPr>
      </p:pic>
      <p:sp>
        <p:nvSpPr>
          <p:cNvPr id="8" name="Obdélník 7"/>
          <p:cNvSpPr>
            <a:spLocks noChangeAspect="1"/>
          </p:cNvSpPr>
          <p:nvPr/>
        </p:nvSpPr>
        <p:spPr>
          <a:xfrm>
            <a:off x="0" y="0"/>
            <a:ext cx="9144000" cy="260350"/>
          </a:xfrm>
          <a:prstGeom prst="rect">
            <a:avLst/>
          </a:prstGeom>
          <a:solidFill>
            <a:srgbClr val="0000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fontAlgn="auto">
              <a:spcBef>
                <a:spcPts val="0"/>
              </a:spcBef>
              <a:spcAft>
                <a:spcPts val="0"/>
              </a:spcAft>
              <a:defRPr/>
            </a:pPr>
            <a:endParaRPr lang="cs-CZ" dirty="0">
              <a:noFill/>
            </a:endParaRPr>
          </a:p>
        </p:txBody>
      </p:sp>
      <p:sp>
        <p:nvSpPr>
          <p:cNvPr id="9" name="Obdélník 8"/>
          <p:cNvSpPr/>
          <p:nvPr/>
        </p:nvSpPr>
        <p:spPr>
          <a:xfrm>
            <a:off x="0" y="260649"/>
            <a:ext cx="9144000" cy="144016"/>
          </a:xfrm>
          <a:prstGeom prst="rect">
            <a:avLst/>
          </a:prstGeom>
          <a:gradFill>
            <a:gsLst>
              <a:gs pos="0">
                <a:srgbClr val="000099"/>
              </a:gs>
              <a:gs pos="100000">
                <a:schemeClr val="bg1">
                  <a:alpha val="0"/>
                </a:schemeClr>
              </a:gs>
            </a:gsLst>
            <a:lin ang="0" scaled="1"/>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fontAlgn="auto">
              <a:spcBef>
                <a:spcPts val="0"/>
              </a:spcBef>
              <a:spcAft>
                <a:spcPts val="0"/>
              </a:spcAft>
              <a:defRPr/>
            </a:pPr>
            <a:endParaRPr lang="cs-CZ" dirty="0">
              <a:noFill/>
            </a:endParaRPr>
          </a:p>
        </p:txBody>
      </p:sp>
      <p:pic>
        <p:nvPicPr>
          <p:cNvPr id="2053" name="Obrázek 6" descr="optp.jpg"/>
          <p:cNvPicPr>
            <a:picLocks noChangeAspect="1"/>
          </p:cNvPicPr>
          <p:nvPr/>
        </p:nvPicPr>
        <p:blipFill>
          <a:blip r:embed="rId6" cstate="print"/>
          <a:srcRect/>
          <a:stretch>
            <a:fillRect/>
          </a:stretch>
        </p:blipFill>
        <p:spPr bwMode="auto">
          <a:xfrm>
            <a:off x="5147667" y="6165850"/>
            <a:ext cx="835025" cy="446088"/>
          </a:xfrm>
          <a:prstGeom prst="rect">
            <a:avLst/>
          </a:prstGeom>
          <a:noFill/>
          <a:ln w="9525">
            <a:noFill/>
            <a:miter lim="800000"/>
            <a:headEnd/>
            <a:tailEnd/>
          </a:ln>
        </p:spPr>
      </p:pic>
      <p:pic>
        <p:nvPicPr>
          <p:cNvPr id="2054" name="Obrázek 7" descr="eu.jpg"/>
          <p:cNvPicPr>
            <a:picLocks noChangeAspect="1"/>
          </p:cNvPicPr>
          <p:nvPr/>
        </p:nvPicPr>
        <p:blipFill>
          <a:blip r:embed="rId7" cstate="print"/>
          <a:srcRect/>
          <a:stretch>
            <a:fillRect/>
          </a:stretch>
        </p:blipFill>
        <p:spPr bwMode="auto">
          <a:xfrm>
            <a:off x="6300192" y="6165850"/>
            <a:ext cx="2279650" cy="444500"/>
          </a:xfrm>
          <a:prstGeom prst="rect">
            <a:avLst/>
          </a:prstGeom>
          <a:noFill/>
          <a:ln w="9525">
            <a:noFill/>
            <a:miter lim="800000"/>
            <a:headEnd/>
            <a:tailEnd/>
          </a:ln>
        </p:spPr>
      </p:pic>
      <p:pic>
        <p:nvPicPr>
          <p:cNvPr id="2056" name="Obrázek 11" descr="mmr_cr_rgb.emf"/>
          <p:cNvPicPr>
            <a:picLocks noChangeAspect="1"/>
          </p:cNvPicPr>
          <p:nvPr/>
        </p:nvPicPr>
        <p:blipFill>
          <a:blip r:embed="rId8" cstate="print"/>
          <a:srcRect/>
          <a:stretch>
            <a:fillRect/>
          </a:stretch>
        </p:blipFill>
        <p:spPr bwMode="auto">
          <a:xfrm>
            <a:off x="250826" y="692151"/>
            <a:ext cx="1439863" cy="315913"/>
          </a:xfrm>
          <a:prstGeom prst="rect">
            <a:avLst/>
          </a:prstGeom>
          <a:noFill/>
          <a:ln w="9525">
            <a:noFill/>
            <a:miter lim="800000"/>
            <a:headEnd/>
            <a:tailEnd/>
          </a:ln>
        </p:spPr>
      </p:pic>
      <p:sp>
        <p:nvSpPr>
          <p:cNvPr id="10" name="Obdélník 9"/>
          <p:cNvSpPr/>
          <p:nvPr userDrawn="1"/>
        </p:nvSpPr>
        <p:spPr>
          <a:xfrm>
            <a:off x="179512" y="620688"/>
            <a:ext cx="1728192"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cs-CZ"/>
          </a:p>
        </p:txBody>
      </p:sp>
      <p:pic>
        <p:nvPicPr>
          <p:cNvPr id="11" name="Obrázek 1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48064" y="6157190"/>
            <a:ext cx="3459243" cy="596588"/>
          </a:xfrm>
          <a:prstGeom prst="rect">
            <a:avLst/>
          </a:prstGeom>
        </p:spPr>
      </p:pic>
    </p:spTree>
  </p:cSld>
  <p:clrMap bg1="lt1" tx1="dk1" bg2="lt2" tx2="dk2" accent1="accent1" accent2="accent2" accent3="accent3" accent4="accent4" accent5="accent5" accent6="accent6" hlink="hlink" folHlink="folHlink"/>
  <p:sldLayoutIdLst>
    <p:sldLayoutId id="2147483785" r:id="rId1"/>
    <p:sldLayoutId id="2147483782" r:id="rId2"/>
    <p:sldLayoutId id="2147483786" r:id="rId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153" algn="ctr" rtl="0" fontAlgn="base">
        <a:spcBef>
          <a:spcPct val="0"/>
        </a:spcBef>
        <a:spcAft>
          <a:spcPct val="0"/>
        </a:spcAft>
        <a:defRPr sz="4400">
          <a:solidFill>
            <a:schemeClr val="tx1"/>
          </a:solidFill>
          <a:latin typeface="Calibri" pitchFamily="34" charset="0"/>
        </a:defRPr>
      </a:lvl6pPr>
      <a:lvl7pPr marL="914305" algn="ctr" rtl="0" fontAlgn="base">
        <a:spcBef>
          <a:spcPct val="0"/>
        </a:spcBef>
        <a:spcAft>
          <a:spcPct val="0"/>
        </a:spcAft>
        <a:defRPr sz="4400">
          <a:solidFill>
            <a:schemeClr val="tx1"/>
          </a:solidFill>
          <a:latin typeface="Calibri" pitchFamily="34" charset="0"/>
        </a:defRPr>
      </a:lvl7pPr>
      <a:lvl8pPr marL="1371458" algn="ctr" rtl="0" fontAlgn="base">
        <a:spcBef>
          <a:spcPct val="0"/>
        </a:spcBef>
        <a:spcAft>
          <a:spcPct val="0"/>
        </a:spcAft>
        <a:defRPr sz="4400">
          <a:solidFill>
            <a:schemeClr val="tx1"/>
          </a:solidFill>
          <a:latin typeface="Calibri" pitchFamily="34" charset="0"/>
        </a:defRPr>
      </a:lvl8pPr>
      <a:lvl9pPr marL="1828610" algn="ctr" rtl="0" fontAlgn="base">
        <a:spcBef>
          <a:spcPct val="0"/>
        </a:spcBef>
        <a:spcAft>
          <a:spcPct val="0"/>
        </a:spcAft>
        <a:defRPr sz="4400">
          <a:solidFill>
            <a:schemeClr val="tx1"/>
          </a:solidFill>
          <a:latin typeface="Calibri" pitchFamily="34" charset="0"/>
        </a:defRPr>
      </a:lvl9pPr>
    </p:titleStyle>
    <p:bodyStyle>
      <a:lvl1pPr marL="342864" indent="-342864"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873" indent="-285721"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882" indent="-228576"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034" indent="-228576"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187" indent="-228576"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339" indent="-228576" algn="l" defTabSz="91430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92" indent="-228576" algn="l" defTabSz="91430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645" indent="-228576" algn="l" defTabSz="91430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98" indent="-228576" algn="l" defTabSz="91430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cs-CZ"/>
      </a:defPPr>
      <a:lvl1pPr marL="0" algn="l" defTabSz="914305" rtl="0" eaLnBrk="1" latinLnBrk="0" hangingPunct="1">
        <a:defRPr sz="1800" kern="1200">
          <a:solidFill>
            <a:schemeClr val="tx1"/>
          </a:solidFill>
          <a:latin typeface="+mn-lt"/>
          <a:ea typeface="+mn-ea"/>
          <a:cs typeface="+mn-cs"/>
        </a:defRPr>
      </a:lvl1pPr>
      <a:lvl2pPr marL="457153" algn="l" defTabSz="914305" rtl="0" eaLnBrk="1" latinLnBrk="0" hangingPunct="1">
        <a:defRPr sz="1800" kern="1200">
          <a:solidFill>
            <a:schemeClr val="tx1"/>
          </a:solidFill>
          <a:latin typeface="+mn-lt"/>
          <a:ea typeface="+mn-ea"/>
          <a:cs typeface="+mn-cs"/>
        </a:defRPr>
      </a:lvl2pPr>
      <a:lvl3pPr marL="914305" algn="l" defTabSz="914305" rtl="0" eaLnBrk="1" latinLnBrk="0" hangingPunct="1">
        <a:defRPr sz="1800" kern="1200">
          <a:solidFill>
            <a:schemeClr val="tx1"/>
          </a:solidFill>
          <a:latin typeface="+mn-lt"/>
          <a:ea typeface="+mn-ea"/>
          <a:cs typeface="+mn-cs"/>
        </a:defRPr>
      </a:lvl3pPr>
      <a:lvl4pPr marL="1371458" algn="l" defTabSz="914305" rtl="0" eaLnBrk="1" latinLnBrk="0" hangingPunct="1">
        <a:defRPr sz="1800" kern="1200">
          <a:solidFill>
            <a:schemeClr val="tx1"/>
          </a:solidFill>
          <a:latin typeface="+mn-lt"/>
          <a:ea typeface="+mn-ea"/>
          <a:cs typeface="+mn-cs"/>
        </a:defRPr>
      </a:lvl4pPr>
      <a:lvl5pPr marL="1828610" algn="l" defTabSz="914305" rtl="0" eaLnBrk="1" latinLnBrk="0" hangingPunct="1">
        <a:defRPr sz="1800" kern="1200">
          <a:solidFill>
            <a:schemeClr val="tx1"/>
          </a:solidFill>
          <a:latin typeface="+mn-lt"/>
          <a:ea typeface="+mn-ea"/>
          <a:cs typeface="+mn-cs"/>
        </a:defRPr>
      </a:lvl5pPr>
      <a:lvl6pPr marL="2285763" algn="l" defTabSz="914305" rtl="0" eaLnBrk="1" latinLnBrk="0" hangingPunct="1">
        <a:defRPr sz="1800" kern="1200">
          <a:solidFill>
            <a:schemeClr val="tx1"/>
          </a:solidFill>
          <a:latin typeface="+mn-lt"/>
          <a:ea typeface="+mn-ea"/>
          <a:cs typeface="+mn-cs"/>
        </a:defRPr>
      </a:lvl6pPr>
      <a:lvl7pPr marL="2742916" algn="l" defTabSz="914305" rtl="0" eaLnBrk="1" latinLnBrk="0" hangingPunct="1">
        <a:defRPr sz="1800" kern="1200">
          <a:solidFill>
            <a:schemeClr val="tx1"/>
          </a:solidFill>
          <a:latin typeface="+mn-lt"/>
          <a:ea typeface="+mn-ea"/>
          <a:cs typeface="+mn-cs"/>
        </a:defRPr>
      </a:lvl7pPr>
      <a:lvl8pPr marL="3200068" algn="l" defTabSz="914305" rtl="0" eaLnBrk="1" latinLnBrk="0" hangingPunct="1">
        <a:defRPr sz="1800" kern="1200">
          <a:solidFill>
            <a:schemeClr val="tx1"/>
          </a:solidFill>
          <a:latin typeface="+mn-lt"/>
          <a:ea typeface="+mn-ea"/>
          <a:cs typeface="+mn-cs"/>
        </a:defRPr>
      </a:lvl8pPr>
      <a:lvl9pPr marL="3657221" algn="l" defTabSz="91430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mailto:Miroslava.drahotova@rhdhv.com" TargetMode="External"/><Relationship Id="rId2" Type="http://schemas.openxmlformats.org/officeDocument/2006/relationships/hyperlink" Target="mailto:lenka.brown@rhdhv.com"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jpeg"/></Relationships>
</file>

<file path=ppt/slides/_rels/slide5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5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odnadpis 1"/>
          <p:cNvSpPr>
            <a:spLocks noGrp="1"/>
          </p:cNvSpPr>
          <p:nvPr>
            <p:ph type="subTitle" idx="1"/>
          </p:nvPr>
        </p:nvSpPr>
        <p:spPr bwMode="auto">
          <a:xfrm>
            <a:off x="683568" y="4437112"/>
            <a:ext cx="7776864" cy="1296144"/>
          </a:xfrm>
          <a:noFill/>
          <a:ln>
            <a:miter lim="800000"/>
            <a:headEnd/>
            <a:tailEnd/>
          </a:ln>
        </p:spPr>
        <p:txBody>
          <a:bodyPr vert="horz" wrap="square" lIns="91431" tIns="45715" rIns="91431" bIns="45715" numCol="1" anchorCtr="0" compatLnSpc="1">
            <a:prstTxWarp prst="textNoShape">
              <a:avLst/>
            </a:prstTxWarp>
          </a:bodyPr>
          <a:lstStyle/>
          <a:p>
            <a:pPr algn="ctr" eaLnBrk="1" hangingPunct="1"/>
            <a:r>
              <a:rPr lang="cs-CZ" b="1" dirty="0" smtClean="0">
                <a:latin typeface="Arial" charset="0"/>
                <a:cs typeface="Arial" charset="0"/>
              </a:rPr>
              <a:t>18. května 2018</a:t>
            </a:r>
          </a:p>
          <a:p>
            <a:pPr algn="ctr" eaLnBrk="1" hangingPunct="1"/>
            <a:r>
              <a:rPr lang="cs-CZ" b="1" dirty="0" smtClean="0">
                <a:latin typeface="Arial" charset="0"/>
                <a:cs typeface="Arial" charset="0"/>
              </a:rPr>
              <a:t>Praha</a:t>
            </a:r>
          </a:p>
        </p:txBody>
      </p:sp>
      <p:sp>
        <p:nvSpPr>
          <p:cNvPr id="4099" name="Nadpis 2"/>
          <p:cNvSpPr>
            <a:spLocks noGrp="1"/>
          </p:cNvSpPr>
          <p:nvPr>
            <p:ph type="title"/>
          </p:nvPr>
        </p:nvSpPr>
        <p:spPr bwMode="auto">
          <a:xfrm>
            <a:off x="683568" y="1988840"/>
            <a:ext cx="8003232" cy="2232248"/>
          </a:xfrm>
          <a:noFill/>
          <a:ln>
            <a:miter lim="800000"/>
            <a:headEnd/>
            <a:tailEnd/>
          </a:ln>
        </p:spPr>
        <p:txBody>
          <a:bodyPr vert="horz" wrap="square" lIns="91431" tIns="45715" rIns="91431" bIns="45715" numCol="1" anchorCtr="0" compatLnSpc="1">
            <a:prstTxWarp prst="textNoShape">
              <a:avLst/>
            </a:prstTxWarp>
            <a:normAutofit fontScale="90000"/>
          </a:bodyPr>
          <a:lstStyle/>
          <a:p>
            <a:pPr algn="ctr" eaLnBrk="1" hangingPunct="1"/>
            <a:r>
              <a:rPr lang="cs-CZ" dirty="0" smtClean="0">
                <a:latin typeface="Arial" charset="0"/>
                <a:cs typeface="Arial" charset="0"/>
              </a:rPr>
              <a:t>7. zasedání Monitorovacího výboru Operačního programu Technická pomoc</a:t>
            </a:r>
            <a:br>
              <a:rPr lang="cs-CZ" dirty="0" smtClean="0">
                <a:latin typeface="Arial" charset="0"/>
                <a:cs typeface="Arial" charset="0"/>
              </a:rPr>
            </a:br>
            <a:r>
              <a:rPr lang="cs-CZ" dirty="0" smtClean="0">
                <a:latin typeface="Arial" charset="0"/>
                <a:cs typeface="Arial" charset="0"/>
              </a:rPr>
              <a:t>2014 - 2020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a:bodyPr>
          <a:lstStyle/>
          <a:p>
            <a:pPr marL="457153" indent="-457153" algn="just">
              <a:spcAft>
                <a:spcPts val="600"/>
              </a:spcAft>
              <a:buFont typeface="Arial" panose="020B0604020202020204" pitchFamily="34" charset="0"/>
              <a:buChar char="•"/>
            </a:pPr>
            <a:r>
              <a:rPr lang="cs-CZ" sz="2600" b="1" dirty="0"/>
              <a:t>Pololetní vyhodnocení výzev – </a:t>
            </a:r>
            <a:r>
              <a:rPr lang="cs-CZ" sz="2600" dirty="0"/>
              <a:t>vyhlášeny všechny čtyři výzvy OPTP – pokrytí </a:t>
            </a:r>
            <a:r>
              <a:rPr lang="cs-CZ" sz="2600" dirty="0" smtClean="0"/>
              <a:t>100 % </a:t>
            </a:r>
            <a:r>
              <a:rPr lang="cs-CZ" sz="2600" dirty="0"/>
              <a:t>alokace programu</a:t>
            </a:r>
          </a:p>
          <a:p>
            <a:pPr marL="457153" indent="-457153" algn="just">
              <a:buFont typeface="Arial" panose="020B0604020202020204" pitchFamily="34" charset="0"/>
              <a:buChar char="•"/>
            </a:pPr>
            <a:r>
              <a:rPr lang="cs-CZ" sz="2600" b="1" dirty="0"/>
              <a:t>Pololetní plnění predikcí čerpání </a:t>
            </a:r>
          </a:p>
          <a:p>
            <a:pPr marL="857162" lvl="1" indent="-457153" algn="just">
              <a:buFont typeface="Wingdings" panose="05000000000000000000" pitchFamily="2" charset="2"/>
              <a:buChar char="Ø"/>
            </a:pPr>
            <a:r>
              <a:rPr lang="cs-CZ" sz="1900" dirty="0"/>
              <a:t>K 31. 3. 2018 bylo </a:t>
            </a:r>
            <a:r>
              <a:rPr lang="cs-CZ" sz="1900" dirty="0" err="1"/>
              <a:t>zazávazkováno</a:t>
            </a:r>
            <a:r>
              <a:rPr lang="cs-CZ" sz="1900" dirty="0"/>
              <a:t> 57,26 % hlavní alokace programu (120,08 mil. EUR).</a:t>
            </a:r>
          </a:p>
          <a:p>
            <a:pPr marL="857162" lvl="1" indent="-457153" algn="just">
              <a:buFont typeface="Wingdings" panose="05000000000000000000" pitchFamily="2" charset="2"/>
              <a:buChar char="Ø"/>
            </a:pPr>
            <a:r>
              <a:rPr lang="cs-CZ" sz="1900" dirty="0"/>
              <a:t>Vyúčtované prostředky v žádostech o platbu činily 24,27 % hlavní alokace programu (50,89 mil. EUR).</a:t>
            </a:r>
          </a:p>
          <a:p>
            <a:pPr marL="857162" lvl="1" indent="-457153" algn="just">
              <a:spcAft>
                <a:spcPts val="600"/>
              </a:spcAft>
              <a:buFont typeface="Wingdings" panose="05000000000000000000" pitchFamily="2" charset="2"/>
              <a:buChar char="Ø"/>
            </a:pPr>
            <a:r>
              <a:rPr lang="cs-CZ" sz="1900" dirty="0"/>
              <a:t>Prostředky v souhrnných žádostech (autorizovaných ŘO) byly vykázány v hodnotě 22,4 % vzhledem k hlavní alokaci programu (46,98 mil. EUR).</a:t>
            </a:r>
            <a:endParaRPr lang="cs-CZ" sz="1900" b="1" dirty="0"/>
          </a:p>
          <a:p>
            <a:pPr marL="457153" indent="-457153" algn="just">
              <a:buFont typeface="Arial" panose="020B0604020202020204" pitchFamily="34" charset="0"/>
              <a:buChar char="•"/>
            </a:pPr>
            <a:r>
              <a:rPr lang="cs-CZ" sz="2400" b="1" dirty="0"/>
              <a:t>Pololetní plnění predikcí hodnot indikátorů - </a:t>
            </a:r>
            <a:r>
              <a:rPr lang="cs-CZ" sz="2400" dirty="0"/>
              <a:t>v šabloně pro členy MV nejsou pro OPTP uvedeny žádné hodnoty indikátorů, jelikož OPTP nenaplňuje věcné milníky a cíle. </a:t>
            </a:r>
          </a:p>
          <a:p>
            <a:pPr marL="0" indent="0" algn="just"/>
            <a:endParaRPr lang="cs-CZ" dirty="0"/>
          </a:p>
          <a:p>
            <a:pPr marL="457153" indent="-457153" algn="just">
              <a:buFont typeface="Arial" panose="020B0604020202020204" pitchFamily="34" charset="0"/>
              <a:buChar char="•"/>
            </a:pPr>
            <a:endParaRPr lang="cs-CZ" dirty="0"/>
          </a:p>
          <a:p>
            <a:pPr marL="0" indent="0" algn="just"/>
            <a:endParaRPr lang="cs-CZ" dirty="0"/>
          </a:p>
        </p:txBody>
      </p:sp>
      <p:sp>
        <p:nvSpPr>
          <p:cNvPr id="3" name="Nadpis 2"/>
          <p:cNvSpPr>
            <a:spLocks noGrp="1"/>
          </p:cNvSpPr>
          <p:nvPr>
            <p:ph type="title"/>
          </p:nvPr>
        </p:nvSpPr>
        <p:spPr/>
        <p:txBody>
          <a:bodyPr/>
          <a:lstStyle/>
          <a:p>
            <a:pPr algn="ctr"/>
            <a:r>
              <a:rPr lang="cs-CZ" sz="2400" dirty="0"/>
              <a:t>Pololetní vyhodnocení SRP 1. 10. 2017 – 31. 3. 2018</a:t>
            </a:r>
          </a:p>
        </p:txBody>
      </p:sp>
    </p:spTree>
    <p:extLst>
      <p:ext uri="{BB962C8B-B14F-4D97-AF65-F5344CB8AC3E}">
        <p14:creationId xmlns:p14="http://schemas.microsoft.com/office/powerpoint/2010/main" val="10038635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ovéPole 6"/>
          <p:cNvSpPr txBox="1">
            <a:spLocks noChangeArrowheads="1"/>
          </p:cNvSpPr>
          <p:nvPr/>
        </p:nvSpPr>
        <p:spPr bwMode="auto">
          <a:xfrm>
            <a:off x="1116013" y="2349501"/>
            <a:ext cx="7056437" cy="2062093"/>
          </a:xfrm>
          <a:prstGeom prst="rect">
            <a:avLst/>
          </a:prstGeom>
          <a:noFill/>
          <a:ln w="9525">
            <a:noFill/>
            <a:miter lim="800000"/>
            <a:headEnd/>
            <a:tailEnd/>
          </a:ln>
        </p:spPr>
        <p:txBody>
          <a:bodyPr lIns="91431" tIns="45715" rIns="91431" bIns="45715">
            <a:spAutoFit/>
          </a:bodyPr>
          <a:lstStyle/>
          <a:p>
            <a:pPr algn="ctr"/>
            <a:r>
              <a:rPr lang="cs-CZ" sz="3200" b="1" dirty="0">
                <a:solidFill>
                  <a:srgbClr val="000099"/>
                </a:solidFill>
              </a:rPr>
              <a:t>4. </a:t>
            </a:r>
          </a:p>
          <a:p>
            <a:pPr algn="ctr"/>
            <a:r>
              <a:rPr lang="pl-PL" sz="3200" b="1" dirty="0">
                <a:solidFill>
                  <a:srgbClr val="000099"/>
                </a:solidFill>
              </a:rPr>
              <a:t>Schválení Výroční zprávy o implementaci programu za rok 2017</a:t>
            </a:r>
            <a:endParaRPr lang="cs-CZ" sz="3200" b="1" dirty="0">
              <a:solidFill>
                <a:srgbClr val="000099"/>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pPr marL="457153" indent="-457153">
              <a:buFont typeface="Arial" panose="020B0604020202020204" pitchFamily="34" charset="0"/>
              <a:buChar char="•"/>
            </a:pPr>
            <a:r>
              <a:rPr lang="cs-CZ" sz="2400" b="1" dirty="0"/>
              <a:t>Vydání dokumentace OPTP</a:t>
            </a:r>
          </a:p>
          <a:p>
            <a:pPr marL="800017" lvl="1" indent="-342864">
              <a:buFont typeface="Arial" panose="020B0604020202020204" pitchFamily="34" charset="0"/>
              <a:buChar char="-"/>
            </a:pPr>
            <a:r>
              <a:rPr lang="cs-CZ" sz="2100" dirty="0"/>
              <a:t>Operační manuál </a:t>
            </a:r>
          </a:p>
          <a:p>
            <a:pPr marL="1257170" lvl="2" indent="-457153">
              <a:buFont typeface="Courier New" pitchFamily="49" charset="0"/>
              <a:buChar char="o"/>
            </a:pPr>
            <a:r>
              <a:rPr lang="cs-CZ" sz="1600" dirty="0"/>
              <a:t>verze 1.3 (účinnost 19. 05. 2017) </a:t>
            </a:r>
          </a:p>
          <a:p>
            <a:pPr marL="800017" lvl="1" indent="-342864">
              <a:buFont typeface="Arial" panose="020B0604020202020204" pitchFamily="34" charset="0"/>
              <a:buChar char="-"/>
            </a:pPr>
            <a:r>
              <a:rPr lang="cs-CZ" sz="2100" dirty="0"/>
              <a:t>Popis Funkcí a postupů zavedených pro Řídicí orgán OPTP 2014-2020 </a:t>
            </a:r>
          </a:p>
          <a:p>
            <a:pPr marL="1257170" lvl="2" indent="-457153">
              <a:buFont typeface="Courier New" pitchFamily="49" charset="0"/>
              <a:buChar char="o"/>
            </a:pPr>
            <a:r>
              <a:rPr lang="cs-CZ" sz="1600" dirty="0"/>
              <a:t>verze 1.3 (účinnost 07. 07. 2017)</a:t>
            </a:r>
          </a:p>
          <a:p>
            <a:pPr marL="800017" lvl="1" indent="-342864">
              <a:buFont typeface="Arial" panose="020B0604020202020204" pitchFamily="34" charset="0"/>
              <a:buChar char="-"/>
            </a:pPr>
            <a:r>
              <a:rPr lang="cs-CZ" sz="2100" dirty="0"/>
              <a:t>Pravidla pro příjemce a žadatele: </a:t>
            </a:r>
          </a:p>
          <a:p>
            <a:pPr marL="1257170" lvl="2" indent="-457153">
              <a:buFont typeface="Courier New" pitchFamily="49" charset="0"/>
              <a:buChar char="o"/>
            </a:pPr>
            <a:r>
              <a:rPr lang="cs-CZ" sz="1500" dirty="0"/>
              <a:t>Pravidla pro žadatele a příjemce verze 2.0 (účinnost 01. 03. 2017)</a:t>
            </a:r>
          </a:p>
          <a:p>
            <a:pPr marL="1257170" lvl="2" indent="-457153">
              <a:buFont typeface="Courier New" pitchFamily="49" charset="0"/>
              <a:buChar char="o"/>
            </a:pPr>
            <a:r>
              <a:rPr lang="cs-CZ" sz="1500" dirty="0"/>
              <a:t>příloha Pravidel pro žadatele a příjemce č. 14 (účinnost 01. 05. 2017)</a:t>
            </a:r>
          </a:p>
          <a:p>
            <a:pPr marL="1257170" lvl="2" indent="-457153">
              <a:buFont typeface="Courier New" pitchFamily="49" charset="0"/>
              <a:buChar char="o"/>
            </a:pPr>
            <a:r>
              <a:rPr lang="cs-CZ" sz="1500" dirty="0"/>
              <a:t>Pravidla pro žadatele a příjemce verze 2.2 (účinnost 01. 07. 2017)</a:t>
            </a:r>
          </a:p>
          <a:p>
            <a:pPr marL="1257170" lvl="2" indent="-457153">
              <a:buFont typeface="Courier New" pitchFamily="49" charset="0"/>
              <a:buChar char="o"/>
            </a:pPr>
            <a:r>
              <a:rPr lang="cs-CZ" sz="1500" dirty="0"/>
              <a:t>příloha Pravidel pro žadatele a příjemce č. 13 (účinnost 18. 08. 2017)</a:t>
            </a:r>
          </a:p>
          <a:p>
            <a:pPr marL="1257170" lvl="2" indent="-457153">
              <a:buFont typeface="Courier New" pitchFamily="49" charset="0"/>
              <a:buChar char="o"/>
            </a:pPr>
            <a:r>
              <a:rPr lang="cs-CZ" sz="1500" dirty="0"/>
              <a:t>Pravidla pro žadatele a příjemce verze 2.4 (účinnost 05. 12. 2017)</a:t>
            </a:r>
          </a:p>
          <a:p>
            <a:endParaRPr lang="cs-CZ" dirty="0"/>
          </a:p>
        </p:txBody>
      </p:sp>
      <p:sp>
        <p:nvSpPr>
          <p:cNvPr id="3" name="Nadpis 2"/>
          <p:cNvSpPr>
            <a:spLocks noGrp="1"/>
          </p:cNvSpPr>
          <p:nvPr>
            <p:ph type="title"/>
          </p:nvPr>
        </p:nvSpPr>
        <p:spPr/>
        <p:txBody>
          <a:bodyPr/>
          <a:lstStyle/>
          <a:p>
            <a:pPr algn="ctr"/>
            <a:r>
              <a:rPr lang="cs-CZ" dirty="0"/>
              <a:t>Přehled aktivit za období </a:t>
            </a:r>
            <a:r>
              <a:rPr lang="cs-CZ" dirty="0" smtClean="0"/>
              <a:t>2017</a:t>
            </a:r>
            <a:endParaRPr lang="cs-CZ" dirty="0"/>
          </a:p>
        </p:txBody>
      </p:sp>
    </p:spTree>
    <p:extLst>
      <p:ext uri="{BB962C8B-B14F-4D97-AF65-F5344CB8AC3E}">
        <p14:creationId xmlns:p14="http://schemas.microsoft.com/office/powerpoint/2010/main" val="484109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95536" y="1556792"/>
            <a:ext cx="8291264" cy="4320480"/>
          </a:xfrm>
        </p:spPr>
        <p:txBody>
          <a:bodyPr>
            <a:normAutofit fontScale="77500" lnSpcReduction="20000"/>
          </a:bodyPr>
          <a:lstStyle/>
          <a:p>
            <a:pPr marL="457153" indent="-457153">
              <a:buFont typeface="Arial" panose="020B0604020202020204" pitchFamily="34" charset="0"/>
              <a:buChar char="•"/>
            </a:pPr>
            <a:r>
              <a:rPr lang="cs-CZ" sz="2400" b="1" dirty="0"/>
              <a:t>Konání MV OPTP</a:t>
            </a:r>
          </a:p>
          <a:p>
            <a:pPr marL="800017" lvl="1" indent="-342864">
              <a:buFont typeface="Arial" panose="020B0604020202020204" pitchFamily="34" charset="0"/>
              <a:buChar char="-"/>
            </a:pPr>
            <a:r>
              <a:rPr lang="cs-CZ" sz="2000" dirty="0"/>
              <a:t>18. 05. 2017 a 28. 11. 2017 páté a šesté řádné zasedání</a:t>
            </a:r>
          </a:p>
          <a:p>
            <a:pPr marL="442867" lvl="1" indent="-442867">
              <a:buFont typeface="Arial" panose="020B0604020202020204" pitchFamily="34" charset="0"/>
              <a:buChar char="•"/>
            </a:pPr>
            <a:r>
              <a:rPr lang="cs-CZ" b="1" dirty="0" smtClean="0"/>
              <a:t>Aktualizace výzev</a:t>
            </a:r>
          </a:p>
          <a:p>
            <a:pPr marL="800017" lvl="1" indent="-342864">
              <a:buFont typeface="Arial" panose="020B0604020202020204" pitchFamily="34" charset="0"/>
              <a:buChar char="-"/>
            </a:pPr>
            <a:r>
              <a:rPr lang="cs-CZ" sz="2000" dirty="0"/>
              <a:t>01. 07. 2017 výzva č. 3 a 4</a:t>
            </a:r>
          </a:p>
          <a:p>
            <a:pPr marL="800017" lvl="1" indent="-342864">
              <a:buFont typeface="Arial" panose="020B0604020202020204" pitchFamily="34" charset="0"/>
              <a:buChar char="-"/>
            </a:pPr>
            <a:r>
              <a:rPr lang="cs-CZ" sz="2100" dirty="0"/>
              <a:t>11. 12. 2017 výzva č. 3 a 4</a:t>
            </a:r>
          </a:p>
          <a:p>
            <a:pPr marL="800017" lvl="1" indent="-342864">
              <a:buFont typeface="Arial" panose="020B0604020202020204" pitchFamily="34" charset="0"/>
              <a:buChar char="-"/>
            </a:pPr>
            <a:r>
              <a:rPr lang="cs-CZ" sz="2100" dirty="0"/>
              <a:t>22. 11. 2017 výzva č. 2</a:t>
            </a:r>
          </a:p>
          <a:p>
            <a:pPr marL="457153" indent="-457153">
              <a:buFont typeface="Arial" panose="020B0604020202020204" pitchFamily="34" charset="0"/>
              <a:buChar char="•"/>
            </a:pPr>
            <a:r>
              <a:rPr lang="cs-CZ" sz="2400" b="1" dirty="0"/>
              <a:t>Semináře pro žadatele a příjemce</a:t>
            </a:r>
          </a:p>
          <a:p>
            <a:pPr marL="800017" lvl="1" indent="-342864">
              <a:buFont typeface="Arial" panose="020B0604020202020204" pitchFamily="34" charset="0"/>
              <a:buChar char="-"/>
            </a:pPr>
            <a:r>
              <a:rPr lang="cs-CZ" sz="2100" dirty="0"/>
              <a:t>08. 11. 2017 – určeno pro ITI, 13. 06. 2017 a 15. 11. 2017 – určeno pro zástupce ÚRR, 15. 09. 2017 – určeno pro zástupce RSK</a:t>
            </a:r>
          </a:p>
          <a:p>
            <a:pPr marL="446042" lvl="1" indent="-446042">
              <a:buFont typeface="Arial" panose="020B0604020202020204" pitchFamily="34" charset="0"/>
              <a:buChar char="•"/>
            </a:pPr>
            <a:r>
              <a:rPr lang="cs-CZ" b="1" dirty="0" smtClean="0"/>
              <a:t>Setkání</a:t>
            </a:r>
          </a:p>
          <a:p>
            <a:pPr marL="800017" lvl="1" indent="-342864">
              <a:buFont typeface="Arial" panose="020B0604020202020204" pitchFamily="34" charset="0"/>
              <a:buChar char="-"/>
            </a:pPr>
            <a:r>
              <a:rPr lang="cs-CZ" sz="2100" dirty="0"/>
              <a:t>21. – 22. 06. 2017 – delegace kolegů z technické pomoci ze SR (výměna zkušeností a příklady dobré praxe)</a:t>
            </a:r>
          </a:p>
          <a:p>
            <a:pPr marL="800017" lvl="1" indent="-342864">
              <a:buFont typeface="Arial" panose="020B0604020202020204" pitchFamily="34" charset="0"/>
              <a:buChar char="-"/>
            </a:pPr>
            <a:r>
              <a:rPr lang="cs-CZ" sz="2100" dirty="0"/>
              <a:t>27. 11. 2017 – setkání se zástupci EK (výroční setkání se zástupci EK) </a:t>
            </a:r>
          </a:p>
          <a:p>
            <a:pPr marL="457153" indent="-457153">
              <a:buFont typeface="Arial" panose="020B0604020202020204" pitchFamily="34" charset="0"/>
              <a:buChar char="•"/>
            </a:pPr>
            <a:r>
              <a:rPr lang="cs-CZ" sz="2400" b="1" dirty="0"/>
              <a:t>Platforma pro přípravu výzev OPTP </a:t>
            </a:r>
          </a:p>
          <a:p>
            <a:pPr marL="800017" lvl="1" indent="-342864">
              <a:buFont typeface="Arial" panose="020B0604020202020204" pitchFamily="34" charset="0"/>
              <a:buChar char="-"/>
            </a:pPr>
            <a:r>
              <a:rPr lang="cs-CZ" sz="2100" dirty="0"/>
              <a:t>21. 06. 2017</a:t>
            </a:r>
          </a:p>
          <a:p>
            <a:pPr marL="800017" lvl="1" indent="-342864">
              <a:buFont typeface="Arial" panose="020B0604020202020204" pitchFamily="34" charset="0"/>
              <a:buChar char="-"/>
            </a:pPr>
            <a:r>
              <a:rPr lang="cs-CZ" sz="2000" dirty="0"/>
              <a:t>30. 11. 2017 – zahájeno per </a:t>
            </a:r>
            <a:r>
              <a:rPr lang="cs-CZ" sz="2000" dirty="0" err="1"/>
              <a:t>rollam</a:t>
            </a:r>
            <a:r>
              <a:rPr lang="cs-CZ" sz="2000" dirty="0"/>
              <a:t> ukončené 04. 12. 2017 (schválena revize výzev č. 3 a 4)</a:t>
            </a:r>
          </a:p>
          <a:p>
            <a:pPr marL="800017" lvl="1" indent="-342864">
              <a:buFont typeface="Arial" panose="020B0604020202020204" pitchFamily="34" charset="0"/>
              <a:buChar char="-"/>
            </a:pPr>
            <a:endParaRPr lang="cs-CZ" sz="2000" dirty="0"/>
          </a:p>
        </p:txBody>
      </p:sp>
      <p:sp>
        <p:nvSpPr>
          <p:cNvPr id="3" name="Nadpis 2"/>
          <p:cNvSpPr>
            <a:spLocks noGrp="1"/>
          </p:cNvSpPr>
          <p:nvPr>
            <p:ph type="title"/>
          </p:nvPr>
        </p:nvSpPr>
        <p:spPr/>
        <p:txBody>
          <a:bodyPr/>
          <a:lstStyle/>
          <a:p>
            <a:pPr algn="ctr"/>
            <a:r>
              <a:rPr lang="cs-CZ" dirty="0"/>
              <a:t>Přehled aktivit za období </a:t>
            </a:r>
            <a:r>
              <a:rPr lang="cs-CZ" dirty="0" smtClean="0"/>
              <a:t>2017</a:t>
            </a:r>
            <a:endParaRPr lang="cs-CZ" dirty="0"/>
          </a:p>
        </p:txBody>
      </p:sp>
    </p:spTree>
    <p:extLst>
      <p:ext uri="{BB962C8B-B14F-4D97-AF65-F5344CB8AC3E}">
        <p14:creationId xmlns:p14="http://schemas.microsoft.com/office/powerpoint/2010/main" val="8522440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395536" y="692697"/>
            <a:ext cx="8291264" cy="792088"/>
          </a:xfrm>
        </p:spPr>
        <p:txBody>
          <a:bodyPr/>
          <a:lstStyle/>
          <a:p>
            <a:pPr algn="ctr"/>
            <a:r>
              <a:rPr lang="cs-CZ" dirty="0" smtClean="0"/>
              <a:t>Finanční údaje v EUR</a:t>
            </a:r>
            <a:endParaRPr lang="cs-CZ" dirty="0"/>
          </a:p>
        </p:txBody>
      </p:sp>
      <p:graphicFrame>
        <p:nvGraphicFramePr>
          <p:cNvPr id="7" name="Zástupný symbol pro obsah 6"/>
          <p:cNvGraphicFramePr>
            <a:graphicFrameLocks noGrp="1"/>
          </p:cNvGraphicFramePr>
          <p:nvPr>
            <p:ph idx="1"/>
            <p:extLst>
              <p:ext uri="{D42A27DB-BD31-4B8C-83A1-F6EECF244321}">
                <p14:modId xmlns:p14="http://schemas.microsoft.com/office/powerpoint/2010/main" val="3113087624"/>
              </p:ext>
            </p:extLst>
          </p:nvPr>
        </p:nvGraphicFramePr>
        <p:xfrm>
          <a:off x="251521" y="1844826"/>
          <a:ext cx="8291511" cy="2791200"/>
        </p:xfrm>
        <a:graphic>
          <a:graphicData uri="http://schemas.openxmlformats.org/drawingml/2006/table">
            <a:tbl>
              <a:tblPr firstRow="1" bandRow="1">
                <a:tableStyleId>{5C22544A-7EE6-4342-B048-85BDC9FD1C3A}</a:tableStyleId>
              </a:tblPr>
              <a:tblGrid>
                <a:gridCol w="921279">
                  <a:extLst>
                    <a:ext uri="{9D8B030D-6E8A-4147-A177-3AD203B41FA5}">
                      <a16:colId xmlns="" xmlns:a16="http://schemas.microsoft.com/office/drawing/2014/main" val="20000"/>
                    </a:ext>
                  </a:extLst>
                </a:gridCol>
                <a:gridCol w="921279">
                  <a:extLst>
                    <a:ext uri="{9D8B030D-6E8A-4147-A177-3AD203B41FA5}">
                      <a16:colId xmlns="" xmlns:a16="http://schemas.microsoft.com/office/drawing/2014/main" val="20001"/>
                    </a:ext>
                  </a:extLst>
                </a:gridCol>
                <a:gridCol w="921279">
                  <a:extLst>
                    <a:ext uri="{9D8B030D-6E8A-4147-A177-3AD203B41FA5}">
                      <a16:colId xmlns="" xmlns:a16="http://schemas.microsoft.com/office/drawing/2014/main" val="20002"/>
                    </a:ext>
                  </a:extLst>
                </a:gridCol>
                <a:gridCol w="921279">
                  <a:extLst>
                    <a:ext uri="{9D8B030D-6E8A-4147-A177-3AD203B41FA5}">
                      <a16:colId xmlns="" xmlns:a16="http://schemas.microsoft.com/office/drawing/2014/main" val="20003"/>
                    </a:ext>
                  </a:extLst>
                </a:gridCol>
                <a:gridCol w="923396">
                  <a:extLst>
                    <a:ext uri="{9D8B030D-6E8A-4147-A177-3AD203B41FA5}">
                      <a16:colId xmlns="" xmlns:a16="http://schemas.microsoft.com/office/drawing/2014/main" val="20004"/>
                    </a:ext>
                  </a:extLst>
                </a:gridCol>
                <a:gridCol w="919162">
                  <a:extLst>
                    <a:ext uri="{9D8B030D-6E8A-4147-A177-3AD203B41FA5}">
                      <a16:colId xmlns="" xmlns:a16="http://schemas.microsoft.com/office/drawing/2014/main" val="20005"/>
                    </a:ext>
                  </a:extLst>
                </a:gridCol>
                <a:gridCol w="921279">
                  <a:extLst>
                    <a:ext uri="{9D8B030D-6E8A-4147-A177-3AD203B41FA5}">
                      <a16:colId xmlns="" xmlns:a16="http://schemas.microsoft.com/office/drawing/2014/main" val="20006"/>
                    </a:ext>
                  </a:extLst>
                </a:gridCol>
                <a:gridCol w="921279">
                  <a:extLst>
                    <a:ext uri="{9D8B030D-6E8A-4147-A177-3AD203B41FA5}">
                      <a16:colId xmlns="" xmlns:a16="http://schemas.microsoft.com/office/drawing/2014/main" val="20007"/>
                    </a:ext>
                  </a:extLst>
                </a:gridCol>
                <a:gridCol w="921279">
                  <a:extLst>
                    <a:ext uri="{9D8B030D-6E8A-4147-A177-3AD203B41FA5}">
                      <a16:colId xmlns="" xmlns:a16="http://schemas.microsoft.com/office/drawing/2014/main" val="20008"/>
                    </a:ext>
                  </a:extLst>
                </a:gridCol>
              </a:tblGrid>
              <a:tr h="928276">
                <a:tc rowSpan="2">
                  <a:txBody>
                    <a:bodyPr/>
                    <a:lstStyle/>
                    <a:p>
                      <a:pPr algn="ctr" rtl="0" fontAlgn="ctr"/>
                      <a:r>
                        <a:rPr lang="cs-CZ" sz="1800" b="1" i="0" u="none" strike="noStrike" dirty="0" smtClean="0">
                          <a:solidFill>
                            <a:srgbClr val="FFFFFF"/>
                          </a:solidFill>
                          <a:effectLst/>
                          <a:latin typeface="Calibri"/>
                        </a:rPr>
                        <a:t>PO</a:t>
                      </a:r>
                      <a:endParaRPr lang="cs-CZ" sz="1800" b="1" i="0" u="none" strike="noStrike" dirty="0">
                        <a:solidFill>
                          <a:srgbClr val="FFFFFF"/>
                        </a:solidFill>
                        <a:effectLst/>
                        <a:latin typeface="Calibri"/>
                      </a:endParaRPr>
                    </a:p>
                  </a:txBody>
                  <a:tcPr marL="9525" marR="9525" marT="9525" marB="0" anchor="ctr"/>
                </a:tc>
                <a:tc rowSpan="2">
                  <a:txBody>
                    <a:bodyPr/>
                    <a:lstStyle/>
                    <a:p>
                      <a:pPr algn="ctr" rtl="0" fontAlgn="ctr"/>
                      <a:r>
                        <a:rPr lang="cs-CZ" sz="1800" b="1" i="0" u="none" strike="noStrike" dirty="0">
                          <a:solidFill>
                            <a:srgbClr val="FFFFFF"/>
                          </a:solidFill>
                          <a:effectLst/>
                          <a:latin typeface="Calibri"/>
                        </a:rPr>
                        <a:t>Alokace v mil. EUR   </a:t>
                      </a:r>
                    </a:p>
                  </a:txBody>
                  <a:tcPr marL="9525" marR="9525" marT="9525" marB="0" anchor="ctr"/>
                </a:tc>
                <a:tc gridSpan="3">
                  <a:txBody>
                    <a:bodyPr/>
                    <a:lstStyle/>
                    <a:p>
                      <a:pPr algn="ctr" rtl="0" fontAlgn="ctr"/>
                      <a:r>
                        <a:rPr lang="cs-CZ" sz="1800" b="1" i="0" u="none" strike="noStrike" dirty="0">
                          <a:solidFill>
                            <a:srgbClr val="FFFFFF"/>
                          </a:solidFill>
                          <a:effectLst/>
                          <a:latin typeface="Calibri"/>
                        </a:rPr>
                        <a:t>Celkové způsobilé výdaje ve schválených operacích</a:t>
                      </a:r>
                    </a:p>
                  </a:txBody>
                  <a:tcPr marL="9525" marR="9525" marT="9525" marB="0" anchor="ctr">
                    <a:lnB w="12700" cap="flat" cmpd="sng" algn="ctr">
                      <a:solidFill>
                        <a:schemeClr val="bg1"/>
                      </a:solidFill>
                      <a:prstDash val="solid"/>
                      <a:round/>
                      <a:headEnd type="none" w="med" len="med"/>
                      <a:tailEnd type="none" w="med" len="med"/>
                    </a:lnB>
                  </a:tcPr>
                </a:tc>
                <a:tc hMerge="1">
                  <a:txBody>
                    <a:bodyPr/>
                    <a:lstStyle/>
                    <a:p>
                      <a:endParaRPr lang="cs-CZ"/>
                    </a:p>
                  </a:txBody>
                  <a:tcPr/>
                </a:tc>
                <a:tc hMerge="1">
                  <a:txBody>
                    <a:bodyPr/>
                    <a:lstStyle/>
                    <a:p>
                      <a:endParaRPr lang="cs-CZ"/>
                    </a:p>
                  </a:txBody>
                  <a:tcPr/>
                </a:tc>
                <a:tc gridSpan="2">
                  <a:txBody>
                    <a:bodyPr/>
                    <a:lstStyle/>
                    <a:p>
                      <a:pPr algn="ctr" rtl="0" fontAlgn="ctr"/>
                      <a:r>
                        <a:rPr lang="cs-CZ" sz="1800" b="1" i="0" u="none" strike="noStrike">
                          <a:solidFill>
                            <a:srgbClr val="FFFFFF"/>
                          </a:solidFill>
                          <a:effectLst/>
                          <a:latin typeface="Calibri"/>
                        </a:rPr>
                        <a:t>Celkové způsobilé výdaje vykázané příjemci ŘO</a:t>
                      </a:r>
                    </a:p>
                  </a:txBody>
                  <a:tcPr marL="9525" marR="9525" marT="9525" marB="0" anchor="ctr">
                    <a:lnB w="12700" cap="flat" cmpd="sng" algn="ctr">
                      <a:solidFill>
                        <a:schemeClr val="bg1"/>
                      </a:solidFill>
                      <a:prstDash val="solid"/>
                      <a:round/>
                      <a:headEnd type="none" w="med" len="med"/>
                      <a:tailEnd type="none" w="med" len="med"/>
                    </a:lnB>
                  </a:tcPr>
                </a:tc>
                <a:tc hMerge="1">
                  <a:txBody>
                    <a:bodyPr/>
                    <a:lstStyle/>
                    <a:p>
                      <a:endParaRPr lang="cs-CZ"/>
                    </a:p>
                  </a:txBody>
                  <a:tcPr/>
                </a:tc>
                <a:tc gridSpan="2">
                  <a:txBody>
                    <a:bodyPr/>
                    <a:lstStyle/>
                    <a:p>
                      <a:pPr algn="ctr" rtl="0" fontAlgn="ctr"/>
                      <a:r>
                        <a:rPr lang="cs-CZ" sz="1800" b="1" i="0" u="none" strike="noStrike">
                          <a:solidFill>
                            <a:srgbClr val="FFFFFF"/>
                          </a:solidFill>
                          <a:effectLst/>
                          <a:latin typeface="Calibri"/>
                        </a:rPr>
                        <a:t>Certifikované výdaje</a:t>
                      </a:r>
                    </a:p>
                  </a:txBody>
                  <a:tcPr marL="9525" marR="9525" marT="9525" marB="0" anchor="ctr">
                    <a:lnB w="12700" cap="flat" cmpd="sng" algn="ctr">
                      <a:solidFill>
                        <a:schemeClr val="bg1"/>
                      </a:solidFill>
                      <a:prstDash val="solid"/>
                      <a:round/>
                      <a:headEnd type="none" w="med" len="med"/>
                      <a:tailEnd type="none" w="med" len="med"/>
                    </a:lnB>
                  </a:tcPr>
                </a:tc>
                <a:tc hMerge="1">
                  <a:txBody>
                    <a:bodyPr/>
                    <a:lstStyle/>
                    <a:p>
                      <a:endParaRPr lang="cs-CZ"/>
                    </a:p>
                  </a:txBody>
                  <a:tcPr/>
                </a:tc>
                <a:extLst>
                  <a:ext uri="{0D108BD9-81ED-4DB2-BD59-A6C34878D82A}">
                    <a16:rowId xmlns="" xmlns:a16="http://schemas.microsoft.com/office/drawing/2014/main" val="10000"/>
                  </a:ext>
                </a:extLst>
              </a:tr>
              <a:tr h="622391">
                <a:tc vMerge="1">
                  <a:txBody>
                    <a:bodyPr/>
                    <a:lstStyle/>
                    <a:p>
                      <a:endParaRPr lang="cs-CZ"/>
                    </a:p>
                  </a:txBody>
                  <a:tcPr/>
                </a:tc>
                <a:tc vMerge="1">
                  <a:txBody>
                    <a:bodyPr/>
                    <a:lstStyle/>
                    <a:p>
                      <a:endParaRPr lang="cs-CZ"/>
                    </a:p>
                  </a:txBody>
                  <a:tcPr/>
                </a:tc>
                <a:tc>
                  <a:txBody>
                    <a:bodyPr/>
                    <a:lstStyle/>
                    <a:p>
                      <a:pPr algn="ctr" rtl="0" fontAlgn="ctr"/>
                      <a:r>
                        <a:rPr lang="cs-CZ" sz="1800" b="1" i="0" u="none" strike="noStrike" dirty="0">
                          <a:solidFill>
                            <a:srgbClr val="FFFFFF"/>
                          </a:solidFill>
                          <a:effectLst/>
                          <a:latin typeface="Calibri"/>
                        </a:rPr>
                        <a:t>v  mil. EUR </a:t>
                      </a:r>
                    </a:p>
                  </a:txBody>
                  <a:tcPr marL="9525" marR="9525" marT="9525"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81BD"/>
                    </a:solidFill>
                  </a:tcPr>
                </a:tc>
                <a:tc>
                  <a:txBody>
                    <a:bodyPr/>
                    <a:lstStyle/>
                    <a:p>
                      <a:pPr algn="ctr" rtl="0" fontAlgn="ctr"/>
                      <a:r>
                        <a:rPr lang="cs-CZ" sz="1800" b="1" i="0" u="none" strike="noStrike" dirty="0">
                          <a:solidFill>
                            <a:srgbClr val="FFFFFF"/>
                          </a:solidFill>
                          <a:effectLst/>
                          <a:latin typeface="Calibri"/>
                        </a:rPr>
                        <a:t>počet</a:t>
                      </a:r>
                    </a:p>
                  </a:txBody>
                  <a:tcPr marL="9525" marR="9525" marT="9525" marB="0" anchor="ct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81BD"/>
                    </a:solidFill>
                  </a:tcPr>
                </a:tc>
                <a:tc>
                  <a:txBody>
                    <a:bodyPr/>
                    <a:lstStyle/>
                    <a:p>
                      <a:pPr algn="ctr" rtl="0" fontAlgn="ctr"/>
                      <a:r>
                        <a:rPr lang="cs-CZ" sz="1800" b="1" i="0" u="none" strike="noStrike" dirty="0">
                          <a:solidFill>
                            <a:srgbClr val="FFFFFF"/>
                          </a:solidFill>
                          <a:effectLst/>
                          <a:latin typeface="Calibri"/>
                        </a:rPr>
                        <a:t>% na  alokaci</a:t>
                      </a:r>
                    </a:p>
                  </a:txBody>
                  <a:tcPr marL="9525" marR="9525" marT="9525" marB="0" anchor="ct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81BD"/>
                    </a:solidFill>
                  </a:tcPr>
                </a:tc>
                <a:tc>
                  <a:txBody>
                    <a:bodyPr/>
                    <a:lstStyle/>
                    <a:p>
                      <a:pPr algn="ctr" rtl="0" fontAlgn="ctr"/>
                      <a:r>
                        <a:rPr lang="cs-CZ" sz="1800" b="1" i="0" u="none" strike="noStrike" dirty="0">
                          <a:solidFill>
                            <a:srgbClr val="FFFFFF"/>
                          </a:solidFill>
                          <a:effectLst/>
                          <a:latin typeface="Calibri"/>
                        </a:rPr>
                        <a:t>v mil. EUR </a:t>
                      </a:r>
                    </a:p>
                  </a:txBody>
                  <a:tcPr marL="9525" marR="9525" marT="9525" marB="0" anchor="ct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81BD"/>
                    </a:solidFill>
                  </a:tcPr>
                </a:tc>
                <a:tc>
                  <a:txBody>
                    <a:bodyPr/>
                    <a:lstStyle/>
                    <a:p>
                      <a:pPr algn="ctr" rtl="0" fontAlgn="ctr"/>
                      <a:r>
                        <a:rPr lang="cs-CZ" sz="1800" b="1" i="0" u="none" strike="noStrike" dirty="0">
                          <a:solidFill>
                            <a:srgbClr val="FFFFFF"/>
                          </a:solidFill>
                          <a:effectLst/>
                          <a:latin typeface="Calibri"/>
                        </a:rPr>
                        <a:t>% na alokaci</a:t>
                      </a:r>
                    </a:p>
                  </a:txBody>
                  <a:tcPr marL="9525" marR="9525" marT="9525" marB="0" anchor="ct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81BD"/>
                    </a:solidFill>
                  </a:tcPr>
                </a:tc>
                <a:tc>
                  <a:txBody>
                    <a:bodyPr/>
                    <a:lstStyle/>
                    <a:p>
                      <a:pPr algn="ctr" rtl="0" fontAlgn="ctr"/>
                      <a:r>
                        <a:rPr lang="cs-CZ" sz="1800" b="1" i="0" u="none" strike="noStrike" dirty="0">
                          <a:solidFill>
                            <a:srgbClr val="FFFFFF"/>
                          </a:solidFill>
                          <a:effectLst/>
                          <a:latin typeface="Calibri"/>
                        </a:rPr>
                        <a:t>v mil. EUR</a:t>
                      </a:r>
                    </a:p>
                  </a:txBody>
                  <a:tcPr marL="9525" marR="9525" marT="9525" marB="0" anchor="ct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81BD"/>
                    </a:solidFill>
                  </a:tcPr>
                </a:tc>
                <a:tc>
                  <a:txBody>
                    <a:bodyPr/>
                    <a:lstStyle/>
                    <a:p>
                      <a:pPr algn="ctr" rtl="0" fontAlgn="ctr"/>
                      <a:r>
                        <a:rPr lang="cs-CZ" sz="1800" b="1" i="0" u="none" strike="noStrike" dirty="0">
                          <a:solidFill>
                            <a:srgbClr val="FFFFFF"/>
                          </a:solidFill>
                          <a:effectLst/>
                          <a:latin typeface="Calibri"/>
                        </a:rPr>
                        <a:t>% na alokaci</a:t>
                      </a:r>
                    </a:p>
                  </a:txBody>
                  <a:tcPr marL="9525" marR="9525" marT="9525" marB="0" anchor="ct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F81BD"/>
                    </a:solidFill>
                  </a:tcPr>
                </a:tc>
                <a:extLst>
                  <a:ext uri="{0D108BD9-81ED-4DB2-BD59-A6C34878D82A}">
                    <a16:rowId xmlns="" xmlns:a16="http://schemas.microsoft.com/office/drawing/2014/main" val="10001"/>
                  </a:ext>
                </a:extLst>
              </a:tr>
              <a:tr h="413511">
                <a:tc>
                  <a:txBody>
                    <a:bodyPr/>
                    <a:lstStyle/>
                    <a:p>
                      <a:pPr algn="l" rtl="0" fontAlgn="ctr"/>
                      <a:r>
                        <a:rPr lang="cs-CZ" sz="1800" b="0" i="0" u="none" strike="noStrike">
                          <a:solidFill>
                            <a:srgbClr val="000000"/>
                          </a:solidFill>
                          <a:effectLst/>
                          <a:latin typeface="Calibri"/>
                        </a:rPr>
                        <a:t>PO1</a:t>
                      </a:r>
                    </a:p>
                  </a:txBody>
                  <a:tcPr marL="9525" marR="9525" marT="9525" marB="0" anchor="ctr"/>
                </a:tc>
                <a:tc>
                  <a:txBody>
                    <a:bodyPr/>
                    <a:lstStyle/>
                    <a:p>
                      <a:pPr algn="r" rtl="0" fontAlgn="ctr"/>
                      <a:r>
                        <a:rPr lang="cs-CZ" sz="1800" b="0" i="0" u="none" strike="noStrike" dirty="0">
                          <a:solidFill>
                            <a:srgbClr val="000000"/>
                          </a:solidFill>
                          <a:effectLst/>
                          <a:latin typeface="Calibri"/>
                        </a:rPr>
                        <a:t>192,59</a:t>
                      </a:r>
                    </a:p>
                  </a:txBody>
                  <a:tcPr marL="9525" marR="9525" marT="9525" marB="0" anchor="ctr"/>
                </a:tc>
                <a:tc>
                  <a:txBody>
                    <a:bodyPr/>
                    <a:lstStyle/>
                    <a:p>
                      <a:pPr algn="r" rtl="0" fontAlgn="ctr"/>
                      <a:r>
                        <a:rPr lang="cs-CZ" sz="1800" b="0" i="0" u="none" strike="noStrike" dirty="0" smtClean="0">
                          <a:solidFill>
                            <a:srgbClr val="000000"/>
                          </a:solidFill>
                          <a:effectLst/>
                          <a:latin typeface="Calibri"/>
                        </a:rPr>
                        <a:t>111,05</a:t>
                      </a:r>
                      <a:endParaRPr lang="cs-CZ" sz="1800" b="0" i="0" u="none" strike="noStrike" dirty="0">
                        <a:solidFill>
                          <a:srgbClr val="000000"/>
                        </a:solidFill>
                        <a:effectLst/>
                        <a:latin typeface="Calibri"/>
                      </a:endParaRPr>
                    </a:p>
                  </a:txBody>
                  <a:tcPr marL="9525" marR="9525" marT="9525" marB="0" anchor="ctr">
                    <a:lnT w="28575" cap="flat" cmpd="sng" algn="ctr">
                      <a:solidFill>
                        <a:schemeClr val="bg1"/>
                      </a:solidFill>
                      <a:prstDash val="solid"/>
                      <a:round/>
                      <a:headEnd type="none" w="med" len="med"/>
                      <a:tailEnd type="none" w="med" len="med"/>
                    </a:lnT>
                  </a:tcPr>
                </a:tc>
                <a:tc>
                  <a:txBody>
                    <a:bodyPr/>
                    <a:lstStyle/>
                    <a:p>
                      <a:pPr algn="ctr" rtl="0" fontAlgn="ctr"/>
                      <a:r>
                        <a:rPr lang="cs-CZ" sz="1800" b="0" i="0" u="none" strike="noStrike" dirty="0" smtClean="0">
                          <a:solidFill>
                            <a:srgbClr val="000000"/>
                          </a:solidFill>
                          <a:effectLst/>
                          <a:latin typeface="Calibri"/>
                        </a:rPr>
                        <a:t>70</a:t>
                      </a:r>
                      <a:endParaRPr lang="cs-CZ" sz="1800" b="0" i="0" u="none" strike="noStrike" dirty="0">
                        <a:solidFill>
                          <a:srgbClr val="000000"/>
                        </a:solidFill>
                        <a:effectLst/>
                        <a:latin typeface="Calibri"/>
                      </a:endParaRPr>
                    </a:p>
                  </a:txBody>
                  <a:tcPr marL="9525" marR="9525" marT="9525" marB="0" anchor="ctr">
                    <a:lnT w="28575" cap="flat" cmpd="sng" algn="ctr">
                      <a:solidFill>
                        <a:schemeClr val="bg1"/>
                      </a:solidFill>
                      <a:prstDash val="solid"/>
                      <a:round/>
                      <a:headEnd type="none" w="med" len="med"/>
                      <a:tailEnd type="none" w="med" len="med"/>
                    </a:lnT>
                  </a:tcPr>
                </a:tc>
                <a:tc>
                  <a:txBody>
                    <a:bodyPr/>
                    <a:lstStyle/>
                    <a:p>
                      <a:pPr algn="r" rtl="0" fontAlgn="ctr"/>
                      <a:r>
                        <a:rPr lang="cs-CZ" sz="1800" b="0" i="0" u="none" strike="noStrike" dirty="0" smtClean="0">
                          <a:solidFill>
                            <a:srgbClr val="000000"/>
                          </a:solidFill>
                          <a:effectLst/>
                          <a:latin typeface="Calibri"/>
                        </a:rPr>
                        <a:t>57,66%</a:t>
                      </a:r>
                      <a:endParaRPr lang="cs-CZ" sz="1800" b="0" i="0" u="none" strike="noStrike" dirty="0">
                        <a:solidFill>
                          <a:srgbClr val="000000"/>
                        </a:solidFill>
                        <a:effectLst/>
                        <a:latin typeface="Calibri"/>
                      </a:endParaRPr>
                    </a:p>
                  </a:txBody>
                  <a:tcPr marL="9525" marR="9525" marT="9525" marB="0" anchor="ctr">
                    <a:lnT w="28575" cap="flat" cmpd="sng" algn="ctr">
                      <a:solidFill>
                        <a:schemeClr val="bg1"/>
                      </a:solidFill>
                      <a:prstDash val="solid"/>
                      <a:round/>
                      <a:headEnd type="none" w="med" len="med"/>
                      <a:tailEnd type="none" w="med" len="med"/>
                    </a:lnT>
                  </a:tcPr>
                </a:tc>
                <a:tc>
                  <a:txBody>
                    <a:bodyPr/>
                    <a:lstStyle/>
                    <a:p>
                      <a:pPr algn="r" rtl="0" fontAlgn="ctr"/>
                      <a:r>
                        <a:rPr lang="cs-CZ" sz="1800" b="0" i="0" u="none" strike="noStrike" dirty="0" smtClean="0">
                          <a:solidFill>
                            <a:srgbClr val="000000"/>
                          </a:solidFill>
                          <a:effectLst/>
                          <a:latin typeface="Calibri"/>
                        </a:rPr>
                        <a:t>45,11</a:t>
                      </a:r>
                      <a:endParaRPr lang="cs-CZ" sz="1800" b="0" i="0" u="none" strike="noStrike" dirty="0">
                        <a:solidFill>
                          <a:srgbClr val="000000"/>
                        </a:solidFill>
                        <a:effectLst/>
                        <a:latin typeface="Calibri"/>
                      </a:endParaRPr>
                    </a:p>
                  </a:txBody>
                  <a:tcPr marL="9525" marR="9525" marT="9525" marB="0" anchor="ctr">
                    <a:lnT w="28575" cap="flat" cmpd="sng" algn="ctr">
                      <a:solidFill>
                        <a:schemeClr val="bg1"/>
                      </a:solidFill>
                      <a:prstDash val="solid"/>
                      <a:round/>
                      <a:headEnd type="none" w="med" len="med"/>
                      <a:tailEnd type="none" w="med" len="med"/>
                    </a:lnT>
                  </a:tcPr>
                </a:tc>
                <a:tc>
                  <a:txBody>
                    <a:bodyPr/>
                    <a:lstStyle/>
                    <a:p>
                      <a:pPr algn="ctr" rtl="0" fontAlgn="ctr"/>
                      <a:r>
                        <a:rPr lang="cs-CZ" sz="1800" b="0" i="0" u="none" strike="noStrike" dirty="0" smtClean="0">
                          <a:solidFill>
                            <a:srgbClr val="000000"/>
                          </a:solidFill>
                          <a:effectLst/>
                          <a:latin typeface="Calibri"/>
                        </a:rPr>
                        <a:t>23,42%</a:t>
                      </a:r>
                      <a:endParaRPr lang="cs-CZ" sz="1800" b="0" i="0" u="none" strike="noStrike" dirty="0">
                        <a:solidFill>
                          <a:srgbClr val="000000"/>
                        </a:solidFill>
                        <a:effectLst/>
                        <a:latin typeface="Calibri"/>
                      </a:endParaRPr>
                    </a:p>
                  </a:txBody>
                  <a:tcPr marL="9525" marR="9525" marT="9525" marB="0" anchor="ctr">
                    <a:lnT w="28575" cap="flat" cmpd="sng" algn="ctr">
                      <a:solidFill>
                        <a:schemeClr val="bg1"/>
                      </a:solidFill>
                      <a:prstDash val="solid"/>
                      <a:round/>
                      <a:headEnd type="none" w="med" len="med"/>
                      <a:tailEnd type="none" w="med" len="med"/>
                    </a:lnT>
                  </a:tcPr>
                </a:tc>
                <a:tc>
                  <a:txBody>
                    <a:bodyPr/>
                    <a:lstStyle/>
                    <a:p>
                      <a:pPr algn="r" rtl="0" fontAlgn="ctr"/>
                      <a:r>
                        <a:rPr lang="cs-CZ" sz="1800" b="0" i="0" u="none" strike="noStrike" dirty="0" smtClean="0">
                          <a:solidFill>
                            <a:srgbClr val="000000"/>
                          </a:solidFill>
                          <a:effectLst/>
                          <a:latin typeface="Calibri"/>
                        </a:rPr>
                        <a:t>36,81</a:t>
                      </a:r>
                      <a:endParaRPr lang="cs-CZ" sz="1800" b="0" i="0" u="none" strike="noStrike" dirty="0">
                        <a:solidFill>
                          <a:srgbClr val="000000"/>
                        </a:solidFill>
                        <a:effectLst/>
                        <a:latin typeface="Calibri"/>
                      </a:endParaRPr>
                    </a:p>
                  </a:txBody>
                  <a:tcPr marL="9525" marR="9525" marT="9525" marB="0" anchor="ctr">
                    <a:lnT w="28575" cap="flat" cmpd="sng" algn="ctr">
                      <a:solidFill>
                        <a:schemeClr val="bg1"/>
                      </a:solidFill>
                      <a:prstDash val="solid"/>
                      <a:round/>
                      <a:headEnd type="none" w="med" len="med"/>
                      <a:tailEnd type="none" w="med" len="med"/>
                    </a:lnT>
                  </a:tcPr>
                </a:tc>
                <a:tc>
                  <a:txBody>
                    <a:bodyPr/>
                    <a:lstStyle/>
                    <a:p>
                      <a:pPr algn="ctr" rtl="0" fontAlgn="ctr"/>
                      <a:r>
                        <a:rPr lang="cs-CZ" sz="1800" b="0" i="0" u="none" strike="noStrike" dirty="0" smtClean="0">
                          <a:solidFill>
                            <a:srgbClr val="000000"/>
                          </a:solidFill>
                          <a:effectLst/>
                          <a:latin typeface="Calibri"/>
                        </a:rPr>
                        <a:t>19,11%</a:t>
                      </a:r>
                      <a:endParaRPr lang="cs-CZ" sz="1800" b="0" i="0" u="none" strike="noStrike" dirty="0">
                        <a:solidFill>
                          <a:srgbClr val="000000"/>
                        </a:solidFill>
                        <a:effectLst/>
                        <a:latin typeface="Calibri"/>
                      </a:endParaRPr>
                    </a:p>
                  </a:txBody>
                  <a:tcPr marL="9525" marR="9525" marT="9525" marB="0" anchor="ctr">
                    <a:lnT w="28575" cap="flat" cmpd="sng" algn="ctr">
                      <a:solidFill>
                        <a:schemeClr val="bg1"/>
                      </a:solidFill>
                      <a:prstDash val="solid"/>
                      <a:round/>
                      <a:headEnd type="none" w="med" len="med"/>
                      <a:tailEnd type="none" w="med" len="med"/>
                    </a:lnT>
                  </a:tcPr>
                </a:tc>
                <a:extLst>
                  <a:ext uri="{0D108BD9-81ED-4DB2-BD59-A6C34878D82A}">
                    <a16:rowId xmlns="" xmlns:a16="http://schemas.microsoft.com/office/drawing/2014/main" val="10002"/>
                  </a:ext>
                </a:extLst>
              </a:tr>
              <a:tr h="413511">
                <a:tc>
                  <a:txBody>
                    <a:bodyPr/>
                    <a:lstStyle/>
                    <a:p>
                      <a:pPr algn="l" rtl="0" fontAlgn="ctr"/>
                      <a:r>
                        <a:rPr lang="cs-CZ" sz="1800" b="0" i="0" u="none" strike="noStrike">
                          <a:solidFill>
                            <a:srgbClr val="000000"/>
                          </a:solidFill>
                          <a:effectLst/>
                          <a:latin typeface="Calibri"/>
                        </a:rPr>
                        <a:t>PO2</a:t>
                      </a:r>
                    </a:p>
                  </a:txBody>
                  <a:tcPr marL="9525" marR="9525" marT="9525" marB="0" anchor="ctr"/>
                </a:tc>
                <a:tc>
                  <a:txBody>
                    <a:bodyPr/>
                    <a:lstStyle/>
                    <a:p>
                      <a:pPr algn="r" rtl="0" fontAlgn="ctr"/>
                      <a:r>
                        <a:rPr lang="cs-CZ" sz="1800" b="0" i="0" u="none" strike="noStrike" dirty="0" smtClean="0">
                          <a:solidFill>
                            <a:srgbClr val="000000"/>
                          </a:solidFill>
                          <a:effectLst/>
                          <a:latin typeface="Calibri"/>
                        </a:rPr>
                        <a:t>54,12</a:t>
                      </a:r>
                      <a:endParaRPr lang="cs-CZ" sz="1800" b="0" i="0" u="none" strike="noStrike" dirty="0">
                        <a:solidFill>
                          <a:srgbClr val="000000"/>
                        </a:solidFill>
                        <a:effectLst/>
                        <a:latin typeface="Calibri"/>
                      </a:endParaRPr>
                    </a:p>
                  </a:txBody>
                  <a:tcPr marL="9525" marR="9525" marT="9525" marB="0" anchor="ctr"/>
                </a:tc>
                <a:tc>
                  <a:txBody>
                    <a:bodyPr/>
                    <a:lstStyle/>
                    <a:p>
                      <a:pPr algn="r" rtl="0" fontAlgn="ctr"/>
                      <a:r>
                        <a:rPr lang="cs-CZ" sz="1800" b="0" i="0" u="none" strike="noStrike" dirty="0" smtClean="0">
                          <a:solidFill>
                            <a:srgbClr val="000000"/>
                          </a:solidFill>
                          <a:effectLst/>
                          <a:latin typeface="Calibri"/>
                        </a:rPr>
                        <a:t>17,08</a:t>
                      </a:r>
                      <a:endParaRPr lang="cs-CZ" sz="1800" b="0" i="0" u="none" strike="noStrike" dirty="0">
                        <a:solidFill>
                          <a:srgbClr val="000000"/>
                        </a:solidFill>
                        <a:effectLst/>
                        <a:latin typeface="Calibri"/>
                      </a:endParaRPr>
                    </a:p>
                  </a:txBody>
                  <a:tcPr marL="9525" marR="9525" marT="9525" marB="0" anchor="ctr"/>
                </a:tc>
                <a:tc>
                  <a:txBody>
                    <a:bodyPr/>
                    <a:lstStyle/>
                    <a:p>
                      <a:pPr algn="ctr" rtl="0" fontAlgn="ctr"/>
                      <a:r>
                        <a:rPr lang="cs-CZ" sz="1800" b="0" i="0" u="none" strike="noStrike" dirty="0" smtClean="0">
                          <a:solidFill>
                            <a:srgbClr val="000000"/>
                          </a:solidFill>
                          <a:effectLst/>
                          <a:latin typeface="Calibri"/>
                        </a:rPr>
                        <a:t>11</a:t>
                      </a:r>
                      <a:endParaRPr lang="cs-CZ" sz="1800" b="0" i="0" u="none" strike="noStrike" dirty="0">
                        <a:solidFill>
                          <a:srgbClr val="000000"/>
                        </a:solidFill>
                        <a:effectLst/>
                        <a:latin typeface="Calibri"/>
                      </a:endParaRPr>
                    </a:p>
                  </a:txBody>
                  <a:tcPr marL="9525" marR="9525" marT="9525" marB="0" anchor="ctr"/>
                </a:tc>
                <a:tc>
                  <a:txBody>
                    <a:bodyPr/>
                    <a:lstStyle/>
                    <a:p>
                      <a:pPr algn="r" rtl="0" fontAlgn="ctr"/>
                      <a:r>
                        <a:rPr lang="cs-CZ" sz="1800" b="0" i="0" u="none" strike="noStrike" dirty="0" smtClean="0">
                          <a:solidFill>
                            <a:srgbClr val="000000"/>
                          </a:solidFill>
                          <a:effectLst/>
                          <a:latin typeface="Calibri"/>
                        </a:rPr>
                        <a:t>31,55%</a:t>
                      </a:r>
                      <a:endParaRPr lang="cs-CZ" sz="1800" b="0" i="0" u="none" strike="noStrike" dirty="0">
                        <a:solidFill>
                          <a:srgbClr val="000000"/>
                        </a:solidFill>
                        <a:effectLst/>
                        <a:latin typeface="Calibri"/>
                      </a:endParaRPr>
                    </a:p>
                  </a:txBody>
                  <a:tcPr marL="9525" marR="9525" marT="9525" marB="0" anchor="ctr"/>
                </a:tc>
                <a:tc>
                  <a:txBody>
                    <a:bodyPr/>
                    <a:lstStyle/>
                    <a:p>
                      <a:pPr algn="r" rtl="0" fontAlgn="ctr"/>
                      <a:r>
                        <a:rPr lang="cs-CZ" sz="1800" b="0" i="0" u="none" strike="noStrike" dirty="0" smtClean="0">
                          <a:solidFill>
                            <a:srgbClr val="000000"/>
                          </a:solidFill>
                          <a:effectLst/>
                          <a:latin typeface="Calibri"/>
                        </a:rPr>
                        <a:t>9,40</a:t>
                      </a:r>
                      <a:endParaRPr lang="cs-CZ" sz="1800" b="0" i="0" u="none" strike="noStrike" dirty="0">
                        <a:solidFill>
                          <a:srgbClr val="000000"/>
                        </a:solidFill>
                        <a:effectLst/>
                        <a:latin typeface="Calibri"/>
                      </a:endParaRPr>
                    </a:p>
                  </a:txBody>
                  <a:tcPr marL="9525" marR="9525" marT="9525" marB="0" anchor="ctr"/>
                </a:tc>
                <a:tc>
                  <a:txBody>
                    <a:bodyPr/>
                    <a:lstStyle/>
                    <a:p>
                      <a:pPr algn="ctr" rtl="0" fontAlgn="ctr"/>
                      <a:r>
                        <a:rPr lang="cs-CZ" sz="1800" b="0" i="0" u="none" strike="noStrike" dirty="0" smtClean="0">
                          <a:solidFill>
                            <a:srgbClr val="000000"/>
                          </a:solidFill>
                          <a:effectLst/>
                          <a:latin typeface="Calibri"/>
                        </a:rPr>
                        <a:t>17,36%</a:t>
                      </a:r>
                      <a:endParaRPr lang="cs-CZ" sz="1800" b="0" i="0" u="none" strike="noStrike" dirty="0">
                        <a:solidFill>
                          <a:srgbClr val="000000"/>
                        </a:solidFill>
                        <a:effectLst/>
                        <a:latin typeface="Calibri"/>
                      </a:endParaRPr>
                    </a:p>
                  </a:txBody>
                  <a:tcPr marL="9525" marR="9525" marT="9525" marB="0" anchor="ctr"/>
                </a:tc>
                <a:tc>
                  <a:txBody>
                    <a:bodyPr/>
                    <a:lstStyle/>
                    <a:p>
                      <a:pPr algn="r" rtl="0" fontAlgn="ctr"/>
                      <a:r>
                        <a:rPr lang="cs-CZ" sz="1800" b="0" i="0" u="none" strike="noStrike" dirty="0" smtClean="0">
                          <a:solidFill>
                            <a:srgbClr val="000000"/>
                          </a:solidFill>
                          <a:effectLst/>
                          <a:latin typeface="Calibri"/>
                        </a:rPr>
                        <a:t>8,07</a:t>
                      </a:r>
                      <a:endParaRPr lang="cs-CZ" sz="1800" b="0" i="0" u="none" strike="noStrike" dirty="0">
                        <a:solidFill>
                          <a:srgbClr val="000000"/>
                        </a:solidFill>
                        <a:effectLst/>
                        <a:latin typeface="Calibri"/>
                      </a:endParaRPr>
                    </a:p>
                  </a:txBody>
                  <a:tcPr marL="9525" marR="9525" marT="9525" marB="0" anchor="ctr"/>
                </a:tc>
                <a:tc>
                  <a:txBody>
                    <a:bodyPr/>
                    <a:lstStyle/>
                    <a:p>
                      <a:pPr algn="ctr" rtl="0" fontAlgn="ctr"/>
                      <a:r>
                        <a:rPr lang="cs-CZ" sz="1800" b="0" i="0" u="none" strike="noStrike" dirty="0" smtClean="0">
                          <a:solidFill>
                            <a:srgbClr val="000000"/>
                          </a:solidFill>
                          <a:effectLst/>
                          <a:latin typeface="Calibri"/>
                        </a:rPr>
                        <a:t>14,91%</a:t>
                      </a:r>
                      <a:endParaRPr lang="cs-CZ" sz="1800" b="0" i="0" u="none" strike="noStrike" dirty="0">
                        <a:solidFill>
                          <a:srgbClr val="000000"/>
                        </a:solidFill>
                        <a:effectLst/>
                        <a:latin typeface="Calibri"/>
                      </a:endParaRPr>
                    </a:p>
                  </a:txBody>
                  <a:tcPr marL="9525" marR="9525" marT="9525" marB="0" anchor="ctr"/>
                </a:tc>
                <a:extLst>
                  <a:ext uri="{0D108BD9-81ED-4DB2-BD59-A6C34878D82A}">
                    <a16:rowId xmlns="" xmlns:a16="http://schemas.microsoft.com/office/drawing/2014/main" val="10003"/>
                  </a:ext>
                </a:extLst>
              </a:tr>
              <a:tr h="413511">
                <a:tc>
                  <a:txBody>
                    <a:bodyPr/>
                    <a:lstStyle/>
                    <a:p>
                      <a:pPr algn="l" rtl="0" fontAlgn="ctr"/>
                      <a:r>
                        <a:rPr lang="cs-CZ" sz="1800" b="1" i="0" u="none" strike="noStrike">
                          <a:solidFill>
                            <a:srgbClr val="000000"/>
                          </a:solidFill>
                          <a:effectLst/>
                          <a:latin typeface="Calibri"/>
                        </a:rPr>
                        <a:t>Celkem</a:t>
                      </a:r>
                    </a:p>
                  </a:txBody>
                  <a:tcPr marL="9525" marR="9525" marT="9525" marB="0" anchor="ctr"/>
                </a:tc>
                <a:tc>
                  <a:txBody>
                    <a:bodyPr/>
                    <a:lstStyle/>
                    <a:p>
                      <a:pPr algn="r" rtl="0" fontAlgn="ctr"/>
                      <a:r>
                        <a:rPr lang="cs-CZ" sz="1800" b="1" i="0" u="none" strike="noStrike" dirty="0" smtClean="0">
                          <a:solidFill>
                            <a:srgbClr val="000000"/>
                          </a:solidFill>
                          <a:effectLst/>
                          <a:latin typeface="Calibri"/>
                        </a:rPr>
                        <a:t>246,71</a:t>
                      </a:r>
                      <a:endParaRPr lang="cs-CZ" sz="1800" b="1" i="0" u="none" strike="noStrike" dirty="0">
                        <a:solidFill>
                          <a:srgbClr val="000000"/>
                        </a:solidFill>
                        <a:effectLst/>
                        <a:latin typeface="Calibri"/>
                      </a:endParaRPr>
                    </a:p>
                  </a:txBody>
                  <a:tcPr marL="9525" marR="9525" marT="9525" marB="0" anchor="ctr"/>
                </a:tc>
                <a:tc>
                  <a:txBody>
                    <a:bodyPr/>
                    <a:lstStyle/>
                    <a:p>
                      <a:pPr algn="r" rtl="0" fontAlgn="ctr"/>
                      <a:r>
                        <a:rPr lang="cs-CZ" sz="1800" b="1" i="0" u="none" strike="noStrike" dirty="0" smtClean="0">
                          <a:solidFill>
                            <a:srgbClr val="000000"/>
                          </a:solidFill>
                          <a:effectLst/>
                          <a:latin typeface="Calibri"/>
                        </a:rPr>
                        <a:t>128,13</a:t>
                      </a:r>
                      <a:endParaRPr lang="cs-CZ" sz="1800" b="1" i="0" u="none" strike="noStrike" dirty="0">
                        <a:solidFill>
                          <a:srgbClr val="000000"/>
                        </a:solidFill>
                        <a:effectLst/>
                        <a:latin typeface="Calibri"/>
                      </a:endParaRPr>
                    </a:p>
                  </a:txBody>
                  <a:tcPr marL="9525" marR="9525" marT="9525" marB="0" anchor="ctr"/>
                </a:tc>
                <a:tc>
                  <a:txBody>
                    <a:bodyPr/>
                    <a:lstStyle/>
                    <a:p>
                      <a:pPr algn="ctr" rtl="0" fontAlgn="ctr"/>
                      <a:r>
                        <a:rPr lang="cs-CZ" sz="1800" b="1" i="0" u="none" strike="noStrike" dirty="0" smtClean="0">
                          <a:solidFill>
                            <a:srgbClr val="000000"/>
                          </a:solidFill>
                          <a:effectLst/>
                          <a:latin typeface="Calibri"/>
                        </a:rPr>
                        <a:t>81</a:t>
                      </a:r>
                      <a:endParaRPr lang="cs-CZ" sz="1800" b="1" i="0" u="none" strike="noStrike" dirty="0">
                        <a:solidFill>
                          <a:srgbClr val="000000"/>
                        </a:solidFill>
                        <a:effectLst/>
                        <a:latin typeface="Calibri"/>
                      </a:endParaRPr>
                    </a:p>
                  </a:txBody>
                  <a:tcPr marL="9525" marR="9525" marT="9525" marB="0" anchor="ctr"/>
                </a:tc>
                <a:tc>
                  <a:txBody>
                    <a:bodyPr/>
                    <a:lstStyle/>
                    <a:p>
                      <a:pPr algn="r" rtl="0" fontAlgn="ctr"/>
                      <a:r>
                        <a:rPr lang="cs-CZ" sz="1800" b="1" i="0" u="none" strike="noStrike" dirty="0" smtClean="0">
                          <a:solidFill>
                            <a:srgbClr val="000000"/>
                          </a:solidFill>
                          <a:effectLst/>
                          <a:latin typeface="Calibri"/>
                        </a:rPr>
                        <a:t>51,93%</a:t>
                      </a:r>
                      <a:endParaRPr lang="cs-CZ" sz="1800" b="1" i="0" u="none" strike="noStrike" dirty="0">
                        <a:solidFill>
                          <a:srgbClr val="000000"/>
                        </a:solidFill>
                        <a:effectLst/>
                        <a:latin typeface="Calibri"/>
                      </a:endParaRPr>
                    </a:p>
                  </a:txBody>
                  <a:tcPr marL="9525" marR="9525" marT="9525" marB="0" anchor="ctr"/>
                </a:tc>
                <a:tc>
                  <a:txBody>
                    <a:bodyPr/>
                    <a:lstStyle/>
                    <a:p>
                      <a:pPr algn="r" rtl="0" fontAlgn="ctr"/>
                      <a:r>
                        <a:rPr lang="cs-CZ" sz="1800" b="1" i="0" u="none" strike="noStrike" dirty="0" smtClean="0">
                          <a:solidFill>
                            <a:srgbClr val="000000"/>
                          </a:solidFill>
                          <a:effectLst/>
                          <a:latin typeface="Calibri"/>
                        </a:rPr>
                        <a:t>54,51</a:t>
                      </a:r>
                      <a:endParaRPr lang="cs-CZ" sz="1800" b="1" i="0" u="none" strike="noStrike" dirty="0">
                        <a:solidFill>
                          <a:srgbClr val="000000"/>
                        </a:solidFill>
                        <a:effectLst/>
                        <a:latin typeface="Calibri"/>
                      </a:endParaRPr>
                    </a:p>
                  </a:txBody>
                  <a:tcPr marL="9525" marR="9525" marT="9525" marB="0" anchor="ctr"/>
                </a:tc>
                <a:tc>
                  <a:txBody>
                    <a:bodyPr/>
                    <a:lstStyle/>
                    <a:p>
                      <a:pPr algn="ctr" rtl="0" fontAlgn="ctr"/>
                      <a:r>
                        <a:rPr lang="cs-CZ" sz="1800" b="1" i="0" u="none" strike="noStrike" dirty="0" smtClean="0">
                          <a:solidFill>
                            <a:srgbClr val="000000"/>
                          </a:solidFill>
                          <a:effectLst/>
                          <a:latin typeface="Calibri"/>
                        </a:rPr>
                        <a:t>22,09</a:t>
                      </a:r>
                      <a:r>
                        <a:rPr lang="cs-CZ" sz="1800" b="1" i="0" u="none" strike="noStrike" dirty="0">
                          <a:solidFill>
                            <a:srgbClr val="000000"/>
                          </a:solidFill>
                          <a:effectLst/>
                          <a:latin typeface="Calibri"/>
                        </a:rPr>
                        <a:t>%</a:t>
                      </a:r>
                    </a:p>
                  </a:txBody>
                  <a:tcPr marL="9525" marR="9525" marT="9525" marB="0" anchor="ctr"/>
                </a:tc>
                <a:tc>
                  <a:txBody>
                    <a:bodyPr/>
                    <a:lstStyle/>
                    <a:p>
                      <a:pPr algn="r" rtl="0" fontAlgn="ctr"/>
                      <a:r>
                        <a:rPr lang="cs-CZ" sz="1800" b="1" i="0" u="none" strike="noStrike" dirty="0" smtClean="0">
                          <a:solidFill>
                            <a:srgbClr val="000000"/>
                          </a:solidFill>
                          <a:effectLst/>
                          <a:latin typeface="Calibri"/>
                        </a:rPr>
                        <a:t>44,88</a:t>
                      </a:r>
                      <a:endParaRPr lang="cs-CZ" sz="1800" b="1" i="0" u="none" strike="noStrike" dirty="0">
                        <a:solidFill>
                          <a:srgbClr val="000000"/>
                        </a:solidFill>
                        <a:effectLst/>
                        <a:latin typeface="Calibri"/>
                      </a:endParaRPr>
                    </a:p>
                  </a:txBody>
                  <a:tcPr marL="9525" marR="9525" marT="9525" marB="0" anchor="ctr"/>
                </a:tc>
                <a:tc>
                  <a:txBody>
                    <a:bodyPr/>
                    <a:lstStyle/>
                    <a:p>
                      <a:pPr algn="ctr" rtl="0" fontAlgn="ctr"/>
                      <a:r>
                        <a:rPr lang="cs-CZ" sz="1800" b="1" i="0" u="none" strike="noStrike" dirty="0" smtClean="0">
                          <a:solidFill>
                            <a:srgbClr val="000000"/>
                          </a:solidFill>
                          <a:effectLst/>
                          <a:latin typeface="Calibri"/>
                        </a:rPr>
                        <a:t>18,19%</a:t>
                      </a:r>
                      <a:endParaRPr lang="cs-CZ" sz="1800" b="1" i="0" u="none" strike="noStrike" dirty="0">
                        <a:solidFill>
                          <a:srgbClr val="000000"/>
                        </a:solidFill>
                        <a:effectLst/>
                        <a:latin typeface="Calibri"/>
                      </a:endParaRPr>
                    </a:p>
                  </a:txBody>
                  <a:tcPr marL="9525" marR="9525" marT="9525" marB="0" anchor="ctr"/>
                </a:tc>
                <a:extLst>
                  <a:ext uri="{0D108BD9-81ED-4DB2-BD59-A6C34878D82A}">
                    <a16:rowId xmlns="" xmlns:a16="http://schemas.microsoft.com/office/drawing/2014/main" val="10004"/>
                  </a:ext>
                </a:extLst>
              </a:tr>
            </a:tbl>
          </a:graphicData>
        </a:graphic>
      </p:graphicFrame>
      <p:sp>
        <p:nvSpPr>
          <p:cNvPr id="4" name="TextovéPole 3"/>
          <p:cNvSpPr txBox="1"/>
          <p:nvPr/>
        </p:nvSpPr>
        <p:spPr>
          <a:xfrm>
            <a:off x="291539" y="4725144"/>
            <a:ext cx="2448272" cy="400099"/>
          </a:xfrm>
          <a:prstGeom prst="rect">
            <a:avLst/>
          </a:prstGeom>
          <a:noFill/>
        </p:spPr>
        <p:txBody>
          <a:bodyPr wrap="square" lIns="91431" tIns="45715" rIns="91431" bIns="45715" rtlCol="0">
            <a:spAutoFit/>
          </a:bodyPr>
          <a:lstStyle/>
          <a:p>
            <a:r>
              <a:rPr lang="cs-CZ" sz="1000" i="1" dirty="0"/>
              <a:t>Data k 31. 12. 2017</a:t>
            </a:r>
          </a:p>
          <a:p>
            <a:r>
              <a:rPr lang="cs-CZ" sz="1000" i="1" dirty="0" smtClean="0"/>
              <a:t>Zdroj: </a:t>
            </a:r>
            <a:r>
              <a:rPr lang="cs-CZ" sz="1000" i="1" dirty="0"/>
              <a:t>MS2014+</a:t>
            </a:r>
          </a:p>
        </p:txBody>
      </p:sp>
    </p:spTree>
    <p:extLst>
      <p:ext uri="{BB962C8B-B14F-4D97-AF65-F5344CB8AC3E}">
        <p14:creationId xmlns:p14="http://schemas.microsoft.com/office/powerpoint/2010/main" val="25935029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10000"/>
          </a:bodyPr>
          <a:lstStyle/>
          <a:p>
            <a:pPr marL="457153" indent="-457153">
              <a:buFont typeface="Arial" panose="020B0604020202020204" pitchFamily="34" charset="0"/>
              <a:buChar char="•"/>
            </a:pPr>
            <a:endParaRPr lang="cs-CZ" dirty="0" smtClean="0"/>
          </a:p>
          <a:p>
            <a:pPr marL="0" indent="0" algn="just"/>
            <a:r>
              <a:rPr lang="cs-CZ" dirty="0" smtClean="0"/>
              <a:t>Provedeno </a:t>
            </a:r>
            <a:r>
              <a:rPr lang="cs-CZ" b="1" dirty="0" smtClean="0"/>
              <a:t>31</a:t>
            </a:r>
            <a:r>
              <a:rPr lang="cs-CZ" dirty="0" smtClean="0"/>
              <a:t> fyzických kontrol na místě </a:t>
            </a:r>
            <a:r>
              <a:rPr lang="cs-CZ" sz="1700" dirty="0"/>
              <a:t>(zkontrolováno 145,6 mil. Kč);</a:t>
            </a:r>
          </a:p>
          <a:p>
            <a:pPr marL="857162" lvl="1" indent="-457153" algn="just">
              <a:buFont typeface="Arial" panose="020B0604020202020204" pitchFamily="34" charset="0"/>
              <a:buChar char="•"/>
            </a:pPr>
            <a:r>
              <a:rPr lang="cs-CZ" b="1" dirty="0" smtClean="0"/>
              <a:t>22 kontrol ukončeno bez zjištění </a:t>
            </a:r>
            <a:r>
              <a:rPr lang="cs-CZ" sz="1700" dirty="0"/>
              <a:t>(zkontrolovaný objem 74,6 mil. Kč);</a:t>
            </a:r>
            <a:r>
              <a:rPr lang="cs-CZ" dirty="0" smtClean="0"/>
              <a:t> </a:t>
            </a:r>
          </a:p>
          <a:p>
            <a:pPr marL="857162" lvl="1" indent="-457153" algn="just">
              <a:buFont typeface="Arial" panose="020B0604020202020204" pitchFamily="34" charset="0"/>
              <a:buChar char="•"/>
            </a:pPr>
            <a:r>
              <a:rPr lang="cs-CZ" b="1" dirty="0" smtClean="0"/>
              <a:t>9 kontrol ukončeno se zjištěním </a:t>
            </a:r>
            <a:r>
              <a:rPr lang="cs-CZ" sz="1700" dirty="0"/>
              <a:t>(zkontrolovaný objem 71 mil. Kč, z toho identifikovaná zjištění ve výši 2,5 mil. Kč);</a:t>
            </a:r>
            <a:endParaRPr lang="cs-CZ" sz="1700" u="sng" dirty="0"/>
          </a:p>
          <a:p>
            <a:pPr marL="457153" indent="-457153" algn="just">
              <a:buFont typeface="Arial" panose="020B0604020202020204" pitchFamily="34" charset="0"/>
              <a:buChar char="•"/>
            </a:pPr>
            <a:endParaRPr lang="cs-CZ" u="sng" dirty="0" smtClean="0"/>
          </a:p>
          <a:p>
            <a:pPr marL="0" indent="0" algn="just"/>
            <a:r>
              <a:rPr lang="cs-CZ" b="1" dirty="0" smtClean="0"/>
              <a:t>Nejčastější pochybení</a:t>
            </a:r>
            <a:r>
              <a:rPr lang="cs-CZ" dirty="0"/>
              <a:t>: </a:t>
            </a:r>
            <a:endParaRPr lang="cs-CZ" dirty="0" smtClean="0"/>
          </a:p>
          <a:p>
            <a:pPr marL="857162" lvl="1" indent="-457153" algn="just">
              <a:buFont typeface="Arial" panose="020B0604020202020204" pitchFamily="34" charset="0"/>
              <a:buChar char="•"/>
            </a:pPr>
            <a:r>
              <a:rPr lang="cs-CZ" dirty="0" smtClean="0"/>
              <a:t>nesprávné </a:t>
            </a:r>
            <a:r>
              <a:rPr lang="cs-CZ" dirty="0"/>
              <a:t>účtování pořízeného </a:t>
            </a:r>
            <a:r>
              <a:rPr lang="cs-CZ" dirty="0" smtClean="0"/>
              <a:t>majetku; </a:t>
            </a:r>
          </a:p>
          <a:p>
            <a:pPr marL="857162" lvl="1" indent="-457153" algn="just">
              <a:buFont typeface="Arial" panose="020B0604020202020204" pitchFamily="34" charset="0"/>
              <a:buChar char="•"/>
            </a:pPr>
            <a:r>
              <a:rPr lang="cs-CZ" dirty="0" smtClean="0"/>
              <a:t>chybně </a:t>
            </a:r>
            <a:r>
              <a:rPr lang="cs-CZ" dirty="0"/>
              <a:t>stanovená míra </a:t>
            </a:r>
            <a:r>
              <a:rPr lang="cs-CZ" dirty="0" smtClean="0"/>
              <a:t>inflace</a:t>
            </a:r>
            <a:r>
              <a:rPr lang="cs-CZ" dirty="0"/>
              <a:t>;</a:t>
            </a:r>
            <a:endParaRPr lang="cs-CZ" dirty="0" smtClean="0"/>
          </a:p>
          <a:p>
            <a:pPr marL="857162" lvl="1" indent="-457153" algn="just">
              <a:buFont typeface="Arial" panose="020B0604020202020204" pitchFamily="34" charset="0"/>
              <a:buChar char="•"/>
            </a:pPr>
            <a:r>
              <a:rPr lang="cs-CZ" dirty="0" smtClean="0"/>
              <a:t>neadekvátní </a:t>
            </a:r>
            <a:r>
              <a:rPr lang="cs-CZ" dirty="0"/>
              <a:t>úhrada faktur vzhledem k fakturovanému </a:t>
            </a:r>
            <a:r>
              <a:rPr lang="cs-CZ" dirty="0" smtClean="0"/>
              <a:t>plnění; </a:t>
            </a:r>
          </a:p>
          <a:p>
            <a:pPr marL="857162" lvl="1" indent="-457153" algn="just">
              <a:buFont typeface="Arial" panose="020B0604020202020204" pitchFamily="34" charset="0"/>
              <a:buChar char="•"/>
            </a:pPr>
            <a:r>
              <a:rPr lang="cs-CZ" dirty="0" smtClean="0"/>
              <a:t>pochybení </a:t>
            </a:r>
            <a:r>
              <a:rPr lang="cs-CZ" dirty="0"/>
              <a:t>při výběru </a:t>
            </a:r>
            <a:r>
              <a:rPr lang="cs-CZ" dirty="0" smtClean="0"/>
              <a:t>zaměstnanců;  </a:t>
            </a:r>
          </a:p>
          <a:p>
            <a:pPr marL="857162" lvl="1" indent="-457153" algn="just">
              <a:buFont typeface="Arial" panose="020B0604020202020204" pitchFamily="34" charset="0"/>
              <a:buChar char="•"/>
            </a:pPr>
            <a:r>
              <a:rPr lang="cs-CZ" dirty="0" smtClean="0"/>
              <a:t>nezpůsobilé </a:t>
            </a:r>
            <a:r>
              <a:rPr lang="cs-CZ" dirty="0"/>
              <a:t>mzdové </a:t>
            </a:r>
            <a:r>
              <a:rPr lang="cs-CZ" dirty="0" smtClean="0"/>
              <a:t>výdaje.</a:t>
            </a:r>
            <a:endParaRPr lang="cs-CZ" dirty="0"/>
          </a:p>
        </p:txBody>
      </p:sp>
      <p:sp>
        <p:nvSpPr>
          <p:cNvPr id="3" name="Nadpis 2"/>
          <p:cNvSpPr>
            <a:spLocks noGrp="1"/>
          </p:cNvSpPr>
          <p:nvPr>
            <p:ph type="title"/>
          </p:nvPr>
        </p:nvSpPr>
        <p:spPr/>
        <p:txBody>
          <a:bodyPr/>
          <a:lstStyle/>
          <a:p>
            <a:pPr algn="ctr"/>
            <a:r>
              <a:rPr lang="cs-CZ" dirty="0" smtClean="0"/>
              <a:t>Přehled kontrol za rok 2017</a:t>
            </a:r>
            <a:endParaRPr lang="cs-CZ" dirty="0"/>
          </a:p>
        </p:txBody>
      </p:sp>
    </p:spTree>
    <p:extLst>
      <p:ext uri="{BB962C8B-B14F-4D97-AF65-F5344CB8AC3E}">
        <p14:creationId xmlns:p14="http://schemas.microsoft.com/office/powerpoint/2010/main" val="42029071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pPr marL="457153" indent="-457153" algn="just">
              <a:buFont typeface="Arial" panose="020B0604020202020204" pitchFamily="34" charset="0"/>
              <a:buChar char="•"/>
            </a:pPr>
            <a:r>
              <a:rPr lang="cs-CZ" sz="2400" dirty="0"/>
              <a:t>V rámci Integrovaného řízení rizik OPTP hodnocen při prvním jednání v březnu 2017 jako </a:t>
            </a:r>
            <a:r>
              <a:rPr lang="cs-CZ" sz="2400" b="1" dirty="0"/>
              <a:t>středně rizikový program, </a:t>
            </a:r>
            <a:r>
              <a:rPr lang="cs-CZ" sz="2400" dirty="0"/>
              <a:t>v rámci jednání v září 2017 byl hodnocen jako </a:t>
            </a:r>
            <a:r>
              <a:rPr lang="cs-CZ" sz="2400" b="1" dirty="0"/>
              <a:t>program s nízkým rizikem</a:t>
            </a:r>
          </a:p>
          <a:p>
            <a:pPr marL="457153" indent="-457153" algn="just">
              <a:buFont typeface="Arial" panose="020B0604020202020204" pitchFamily="34" charset="0"/>
              <a:buChar char="•"/>
            </a:pPr>
            <a:r>
              <a:rPr lang="cs-CZ" sz="2400" dirty="0"/>
              <a:t>Základní rizikové oblasti:</a:t>
            </a:r>
          </a:p>
          <a:p>
            <a:pPr marL="988910" lvl="1" indent="-446042" algn="just">
              <a:buFont typeface="Wingdings" panose="05000000000000000000" pitchFamily="2" charset="2"/>
              <a:buChar char="Ø"/>
            </a:pPr>
            <a:r>
              <a:rPr lang="cs-CZ" sz="2000" dirty="0"/>
              <a:t>absorpční kapacita, </a:t>
            </a:r>
          </a:p>
          <a:p>
            <a:pPr marL="988910" lvl="1" indent="-446042" algn="just">
              <a:buFont typeface="Wingdings" panose="05000000000000000000" pitchFamily="2" charset="2"/>
              <a:buChar char="Ø"/>
            </a:pPr>
            <a:r>
              <a:rPr lang="cs-CZ" sz="2000" dirty="0"/>
              <a:t>komunikace s příjemci, </a:t>
            </a:r>
          </a:p>
          <a:p>
            <a:pPr marL="988910" lvl="1" indent="-446042" algn="just">
              <a:buFont typeface="Wingdings" panose="05000000000000000000" pitchFamily="2" charset="2"/>
              <a:buChar char="Ø"/>
            </a:pPr>
            <a:r>
              <a:rPr lang="cs-CZ" sz="2000" dirty="0"/>
              <a:t>zdlouhavá příprava a realizace VZ, která se týká projektů MMR</a:t>
            </a:r>
          </a:p>
          <a:p>
            <a:pPr marL="988910" lvl="1" indent="-446042" algn="just">
              <a:buFont typeface="Wingdings" panose="05000000000000000000" pitchFamily="2" charset="2"/>
              <a:buChar char="Ø"/>
            </a:pPr>
            <a:r>
              <a:rPr lang="cs-CZ" sz="2000" dirty="0"/>
              <a:t>Pravidlo n+3,</a:t>
            </a:r>
          </a:p>
          <a:p>
            <a:pPr marL="988910" lvl="1" indent="-446042" algn="just">
              <a:buFont typeface="Wingdings" panose="05000000000000000000" pitchFamily="2" charset="2"/>
              <a:buChar char="Ø"/>
            </a:pPr>
            <a:r>
              <a:rPr lang="cs-CZ" sz="2000" dirty="0"/>
              <a:t>Nedodržení JMP</a:t>
            </a:r>
            <a:endParaRPr lang="cs-CZ" dirty="0"/>
          </a:p>
        </p:txBody>
      </p:sp>
      <p:sp>
        <p:nvSpPr>
          <p:cNvPr id="3" name="Nadpis 2"/>
          <p:cNvSpPr>
            <a:spLocks noGrp="1"/>
          </p:cNvSpPr>
          <p:nvPr>
            <p:ph type="title"/>
          </p:nvPr>
        </p:nvSpPr>
        <p:spPr/>
        <p:txBody>
          <a:bodyPr/>
          <a:lstStyle/>
          <a:p>
            <a:pPr algn="ctr"/>
            <a:r>
              <a:rPr lang="cs-CZ" dirty="0" smtClean="0"/>
              <a:t>Záležitosti ovlivňující výkonost OPTP</a:t>
            </a:r>
            <a:endParaRPr lang="cs-CZ" dirty="0"/>
          </a:p>
        </p:txBody>
      </p:sp>
    </p:spTree>
    <p:extLst>
      <p:ext uri="{BB962C8B-B14F-4D97-AF65-F5344CB8AC3E}">
        <p14:creationId xmlns:p14="http://schemas.microsoft.com/office/powerpoint/2010/main" val="6062377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0000" lnSpcReduction="20000"/>
          </a:bodyPr>
          <a:lstStyle/>
          <a:p>
            <a:pPr marL="457153" indent="-457153" algn="just">
              <a:buFont typeface="Arial" panose="020B0604020202020204" pitchFamily="34" charset="0"/>
              <a:buChar char="•"/>
            </a:pPr>
            <a:r>
              <a:rPr lang="cs-CZ" sz="3100" dirty="0"/>
              <a:t>V návaznosti na Plán opatření pro rok 2017 přijata opatření:</a:t>
            </a:r>
          </a:p>
          <a:p>
            <a:pPr marL="0" indent="0" algn="just"/>
            <a:endParaRPr lang="cs-CZ" sz="3100" dirty="0"/>
          </a:p>
          <a:p>
            <a:pPr marL="804780" indent="-449216" algn="just">
              <a:spcBef>
                <a:spcPts val="600"/>
              </a:spcBef>
              <a:spcAft>
                <a:spcPts val="600"/>
              </a:spcAft>
              <a:buFont typeface="Wingdings" panose="05000000000000000000" pitchFamily="2" charset="2"/>
              <a:buChar char="Ø"/>
            </a:pPr>
            <a:r>
              <a:rPr lang="cs-CZ" sz="2600" dirty="0"/>
              <a:t>Revize programového dokumentu (rozšíření skupiny příjemců o další organizační složky státu a řídicí orgány OP, snížení alokace v PO2 o 14 mil. EUR).</a:t>
            </a:r>
          </a:p>
          <a:p>
            <a:pPr marL="804780" lvl="1" indent="-449216" algn="just">
              <a:spcBef>
                <a:spcPts val="600"/>
              </a:spcBef>
              <a:spcAft>
                <a:spcPts val="600"/>
              </a:spcAft>
              <a:buFont typeface="Wingdings" panose="05000000000000000000" pitchFamily="2" charset="2"/>
              <a:buChar char="Ø"/>
            </a:pPr>
            <a:r>
              <a:rPr lang="cs-CZ" sz="2600" dirty="0"/>
              <a:t>Předložen vedení MMR materiál o možných variantách řešení financování MS2014+ a jejich dopad na čerpání OPTP.</a:t>
            </a:r>
          </a:p>
          <a:p>
            <a:pPr marL="804780" lvl="1" indent="-449216" algn="just">
              <a:spcBef>
                <a:spcPts val="600"/>
              </a:spcBef>
              <a:spcAft>
                <a:spcPts val="600"/>
              </a:spcAft>
              <a:buFont typeface="Wingdings" panose="05000000000000000000" pitchFamily="2" charset="2"/>
              <a:buChar char="Ø"/>
            </a:pPr>
            <a:r>
              <a:rPr lang="cs-CZ" sz="2600" dirty="0"/>
              <a:t>Pravidelně čtvrtletně informovat MMR-NOK o aktuálním stavu realizace zpožděných projektů.</a:t>
            </a:r>
          </a:p>
          <a:p>
            <a:pPr marL="804780" lvl="1" indent="-449216" algn="just">
              <a:spcBef>
                <a:spcPts val="600"/>
              </a:spcBef>
              <a:spcAft>
                <a:spcPts val="600"/>
              </a:spcAft>
              <a:buFont typeface="Wingdings" panose="05000000000000000000" pitchFamily="2" charset="2"/>
              <a:buChar char="Ø"/>
            </a:pPr>
            <a:r>
              <a:rPr lang="cs-CZ" sz="2600" dirty="0"/>
              <a:t>Předloženo OPVZK několik variant řešení přípravy a realizace VZ na MMR. Reorganizací MMR k 1. 1. 2018 došlo k přesunu oddělení realizace VZ do odboru projektového řízení.</a:t>
            </a:r>
          </a:p>
          <a:p>
            <a:pPr marL="804780" lvl="1" indent="-449216" algn="just">
              <a:spcBef>
                <a:spcPts val="600"/>
              </a:spcBef>
              <a:spcAft>
                <a:spcPts val="600"/>
              </a:spcAft>
              <a:buFont typeface="Wingdings" panose="05000000000000000000" pitchFamily="2" charset="2"/>
              <a:buChar char="Ø"/>
            </a:pPr>
            <a:r>
              <a:rPr lang="cs-CZ" sz="2600" dirty="0"/>
              <a:t>Překročen cíl zvýšit tempo čerpání finančních prostředků s ohledem na plnění pravidla n+3 v roce 2018 a letech následujících.</a:t>
            </a:r>
          </a:p>
          <a:p>
            <a:pPr marL="804780" lvl="1" indent="-449216" algn="just">
              <a:spcBef>
                <a:spcPts val="600"/>
              </a:spcBef>
              <a:spcAft>
                <a:spcPts val="600"/>
              </a:spcAft>
              <a:buFont typeface="Wingdings" panose="05000000000000000000" pitchFamily="2" charset="2"/>
              <a:buChar char="Ø"/>
            </a:pPr>
            <a:r>
              <a:rPr lang="cs-CZ" sz="2600" dirty="0"/>
              <a:t>ŘO OPTP bude vždy při každé modifikaci výzvy adekvátně vyplňovat data Plánu výzvy nejpozději od jejího stavu „Vyhlášená“.</a:t>
            </a:r>
          </a:p>
        </p:txBody>
      </p:sp>
      <p:sp>
        <p:nvSpPr>
          <p:cNvPr id="3" name="Nadpis 2"/>
          <p:cNvSpPr>
            <a:spLocks noGrp="1"/>
          </p:cNvSpPr>
          <p:nvPr>
            <p:ph type="title"/>
          </p:nvPr>
        </p:nvSpPr>
        <p:spPr/>
        <p:txBody>
          <a:bodyPr/>
          <a:lstStyle/>
          <a:p>
            <a:pPr algn="ctr"/>
            <a:r>
              <a:rPr lang="cs-CZ" dirty="0"/>
              <a:t>Záležitosti ovlivňující výkonost OPTP</a:t>
            </a:r>
          </a:p>
        </p:txBody>
      </p:sp>
    </p:spTree>
    <p:extLst>
      <p:ext uri="{BB962C8B-B14F-4D97-AF65-F5344CB8AC3E}">
        <p14:creationId xmlns:p14="http://schemas.microsoft.com/office/powerpoint/2010/main" val="42148622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ovéPole 6"/>
          <p:cNvSpPr txBox="1"/>
          <p:nvPr/>
        </p:nvSpPr>
        <p:spPr>
          <a:xfrm>
            <a:off x="1042989" y="2349500"/>
            <a:ext cx="7058025" cy="1569650"/>
          </a:xfrm>
          <a:prstGeom prst="rect">
            <a:avLst/>
          </a:prstGeom>
          <a:noFill/>
        </p:spPr>
        <p:txBody>
          <a:bodyPr lIns="91431" tIns="45715" rIns="91431" bIns="45715">
            <a:spAutoFit/>
          </a:bodyPr>
          <a:lstStyle/>
          <a:p>
            <a:pPr algn="ctr">
              <a:defRPr/>
            </a:pPr>
            <a:r>
              <a:rPr lang="cs-CZ" sz="3200" b="1" dirty="0">
                <a:solidFill>
                  <a:srgbClr val="000099"/>
                </a:solidFill>
              </a:rPr>
              <a:t>5. </a:t>
            </a:r>
          </a:p>
          <a:p>
            <a:pPr marL="342864" indent="-342864" algn="ctr">
              <a:defRPr/>
            </a:pPr>
            <a:r>
              <a:rPr lang="es-ES" sz="3200" b="1" dirty="0">
                <a:solidFill>
                  <a:srgbClr val="000099"/>
                </a:solidFill>
              </a:rPr>
              <a:t>Schválení aktualizace Evaluačního plánu</a:t>
            </a:r>
            <a:endParaRPr lang="cs-CZ" sz="3200" b="1" dirty="0">
              <a:solidFill>
                <a:srgbClr val="000099"/>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62500" lnSpcReduction="20000"/>
          </a:bodyPr>
          <a:lstStyle/>
          <a:p>
            <a:r>
              <a:rPr lang="cs-CZ" dirty="0" smtClean="0"/>
              <a:t>1</a:t>
            </a:r>
            <a:r>
              <a:rPr lang="cs-CZ" dirty="0"/>
              <a:t>/ </a:t>
            </a:r>
            <a:r>
              <a:rPr lang="cs-CZ" dirty="0" smtClean="0"/>
              <a:t>Evaluace č. 2: </a:t>
            </a:r>
            <a:r>
              <a:rPr lang="cs-CZ" sz="3400" b="1" dirty="0"/>
              <a:t>„Souhrnné hodnocení pro Zprávu o pokroku“ </a:t>
            </a:r>
          </a:p>
          <a:p>
            <a:pPr marL="457153" indent="-457153">
              <a:buFont typeface="Arial" panose="020B0604020202020204" pitchFamily="34" charset="0"/>
              <a:buChar char="•"/>
            </a:pPr>
            <a:r>
              <a:rPr lang="cs-CZ" dirty="0"/>
              <a:t>p</a:t>
            </a:r>
            <a:r>
              <a:rPr lang="cs-CZ" dirty="0" smtClean="0"/>
              <a:t>rojednáno s EJ NOK odstranění povinnosti vypracovat</a:t>
            </a:r>
          </a:p>
          <a:p>
            <a:pPr marL="457153" indent="-457153">
              <a:buFont typeface="Arial" panose="020B0604020202020204" pitchFamily="34" charset="0"/>
              <a:buChar char="•"/>
            </a:pPr>
            <a:r>
              <a:rPr lang="cs-CZ" dirty="0"/>
              <a:t>j</a:t>
            </a:r>
            <a:r>
              <a:rPr lang="cs-CZ" dirty="0" smtClean="0"/>
              <a:t>edná </a:t>
            </a:r>
            <a:r>
              <a:rPr lang="cs-CZ" dirty="0"/>
              <a:t>se o povinnosti nerelevantní pro OPTP, vzhledem k tomu, že se jedná o program bez tematického </a:t>
            </a:r>
            <a:r>
              <a:rPr lang="cs-CZ" dirty="0" smtClean="0"/>
              <a:t>cíle.</a:t>
            </a:r>
            <a:endParaRPr lang="cs-CZ" dirty="0"/>
          </a:p>
          <a:p>
            <a:r>
              <a:rPr lang="cs-CZ" dirty="0" smtClean="0"/>
              <a:t>2/ Evaluace č. 4: </a:t>
            </a:r>
            <a:r>
              <a:rPr lang="cs-CZ" sz="3400" b="1" dirty="0"/>
              <a:t>„Evaluace indikátorové soustavy a jednotlivých definovaných cílů OPTP“</a:t>
            </a:r>
          </a:p>
          <a:p>
            <a:pPr marL="457153" indent="-457153">
              <a:buFont typeface="Arial" panose="020B0604020202020204" pitchFamily="34" charset="0"/>
              <a:buChar char="•"/>
            </a:pPr>
            <a:r>
              <a:rPr lang="cs-CZ" dirty="0" smtClean="0"/>
              <a:t>posunutí termínu zahájení evaluace na rok 2018; důvodem </a:t>
            </a:r>
            <a:r>
              <a:rPr lang="cs-CZ" dirty="0"/>
              <a:t>je časový posun v přípravě zadání evaluací </a:t>
            </a:r>
            <a:r>
              <a:rPr lang="cs-CZ" dirty="0" smtClean="0"/>
              <a:t>- opožděného </a:t>
            </a:r>
            <a:r>
              <a:rPr lang="cs-CZ" dirty="0"/>
              <a:t>zprovoznění DNS na MMR. Součástí z</a:t>
            </a:r>
            <a:r>
              <a:rPr lang="cs-CZ" dirty="0" smtClean="0"/>
              <a:t>měny </a:t>
            </a:r>
            <a:r>
              <a:rPr lang="cs-CZ" dirty="0"/>
              <a:t>je i upřesnění předmětu a výstupu </a:t>
            </a:r>
            <a:r>
              <a:rPr lang="cs-CZ" dirty="0" smtClean="0"/>
              <a:t>evaluace. </a:t>
            </a:r>
            <a:endParaRPr lang="cs-CZ" dirty="0"/>
          </a:p>
          <a:p>
            <a:r>
              <a:rPr lang="cs-CZ" dirty="0" smtClean="0"/>
              <a:t>3/ Evaluace č. 5: </a:t>
            </a:r>
            <a:r>
              <a:rPr lang="cs-CZ" sz="3400" b="1" dirty="0"/>
              <a:t>„Evaluace prioritní osy 2 (monitorovacího systému)“</a:t>
            </a:r>
            <a:r>
              <a:rPr lang="cs-CZ" dirty="0" smtClean="0"/>
              <a:t> </a:t>
            </a:r>
            <a:endParaRPr lang="cs-CZ" dirty="0"/>
          </a:p>
          <a:p>
            <a:pPr marL="457153" indent="-457153">
              <a:buFont typeface="Arial" panose="020B0604020202020204" pitchFamily="34" charset="0"/>
              <a:buChar char="•"/>
            </a:pPr>
            <a:r>
              <a:rPr lang="cs-CZ" dirty="0" smtClean="0"/>
              <a:t>upřesnění předmětu plnění - oproti </a:t>
            </a:r>
            <a:r>
              <a:rPr lang="cs-CZ" dirty="0"/>
              <a:t>původnímu EP nebude </a:t>
            </a:r>
            <a:r>
              <a:rPr lang="cs-CZ" dirty="0" smtClean="0"/>
              <a:t>hodnocena administrace celé PO2, zaměření na monitorovací systém; změna termínu zahájení evaluace </a:t>
            </a:r>
            <a:r>
              <a:rPr lang="cs-CZ" dirty="0"/>
              <a:t>na rok 2018 s možností prodloužení do roku </a:t>
            </a:r>
            <a:r>
              <a:rPr lang="cs-CZ" dirty="0" smtClean="0"/>
              <a:t>2019.</a:t>
            </a:r>
          </a:p>
          <a:p>
            <a:pPr marL="0" indent="0"/>
            <a:r>
              <a:rPr lang="cs-CZ" dirty="0" smtClean="0"/>
              <a:t>4/ Evaluace č. 6</a:t>
            </a:r>
            <a:r>
              <a:rPr lang="cs-CZ" dirty="0"/>
              <a:t>: </a:t>
            </a:r>
            <a:r>
              <a:rPr lang="cs-CZ" sz="3400" b="1" dirty="0"/>
              <a:t>„Evaluace prioritní osy 1“</a:t>
            </a:r>
          </a:p>
          <a:p>
            <a:pPr marL="457153" indent="-457153">
              <a:buFont typeface="Arial" panose="020B0604020202020204" pitchFamily="34" charset="0"/>
              <a:buChar char="•"/>
            </a:pPr>
            <a:r>
              <a:rPr lang="cs-CZ" sz="2900" dirty="0"/>
              <a:t>Upřesnění termínu realizace - rok 2019</a:t>
            </a:r>
          </a:p>
          <a:p>
            <a:pPr marL="0" indent="0"/>
            <a:endParaRPr lang="cs-CZ" dirty="0"/>
          </a:p>
        </p:txBody>
      </p:sp>
      <p:sp>
        <p:nvSpPr>
          <p:cNvPr id="3" name="Nadpis 2"/>
          <p:cNvSpPr>
            <a:spLocks noGrp="1"/>
          </p:cNvSpPr>
          <p:nvPr>
            <p:ph type="title"/>
          </p:nvPr>
        </p:nvSpPr>
        <p:spPr/>
        <p:txBody>
          <a:bodyPr/>
          <a:lstStyle/>
          <a:p>
            <a:r>
              <a:rPr lang="cs-CZ" dirty="0" smtClean="0"/>
              <a:t>Přehled navržených změn</a:t>
            </a:r>
            <a:endParaRPr lang="cs-CZ" dirty="0"/>
          </a:p>
        </p:txBody>
      </p:sp>
    </p:spTree>
    <p:extLst>
      <p:ext uri="{BB962C8B-B14F-4D97-AF65-F5344CB8AC3E}">
        <p14:creationId xmlns:p14="http://schemas.microsoft.com/office/powerpoint/2010/main" val="39291890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Program</a:t>
            </a:r>
            <a:endParaRPr lang="cs-CZ" dirty="0"/>
          </a:p>
        </p:txBody>
      </p:sp>
      <p:sp>
        <p:nvSpPr>
          <p:cNvPr id="3" name="Zástupný symbol pro obsah 2"/>
          <p:cNvSpPr>
            <a:spLocks noGrp="1"/>
          </p:cNvSpPr>
          <p:nvPr>
            <p:ph idx="1"/>
          </p:nvPr>
        </p:nvSpPr>
        <p:spPr/>
        <p:txBody>
          <a:bodyPr>
            <a:normAutofit fontScale="85000" lnSpcReduction="10000"/>
          </a:bodyPr>
          <a:lstStyle/>
          <a:p>
            <a:pPr lvl="0">
              <a:buFont typeface="+mj-lt"/>
              <a:buAutoNum type="arabicPeriod"/>
            </a:pPr>
            <a:r>
              <a:rPr lang="cs-CZ" sz="1800" b="1" dirty="0"/>
              <a:t>Zahájení</a:t>
            </a:r>
          </a:p>
          <a:p>
            <a:pPr lvl="0">
              <a:buFont typeface="+mj-lt"/>
              <a:buAutoNum type="arabicPeriod"/>
            </a:pPr>
            <a:endParaRPr lang="cs-CZ" sz="1800" b="1" dirty="0"/>
          </a:p>
          <a:p>
            <a:pPr lvl="0">
              <a:buFont typeface="+mj-lt"/>
              <a:buAutoNum type="arabicPeriod"/>
            </a:pPr>
            <a:r>
              <a:rPr lang="cs-CZ" sz="1800" b="1" dirty="0"/>
              <a:t>Aktuální informace o operačním programu </a:t>
            </a:r>
          </a:p>
          <a:p>
            <a:pPr lvl="0">
              <a:buFont typeface="+mj-lt"/>
              <a:buAutoNum type="arabicPeriod"/>
            </a:pPr>
            <a:endParaRPr lang="cs-CZ" sz="1800" b="1" dirty="0"/>
          </a:p>
          <a:p>
            <a:pPr lvl="0">
              <a:buFont typeface="+mj-lt"/>
              <a:buAutoNum type="arabicPeriod"/>
            </a:pPr>
            <a:r>
              <a:rPr lang="cs-CZ" sz="1800" b="1" dirty="0"/>
              <a:t>Pololetní vyhodnocení SRP (Strategického realizačního plánu) na rok 2018 – pro informaci </a:t>
            </a:r>
          </a:p>
          <a:p>
            <a:pPr lvl="0">
              <a:buFont typeface="+mj-lt"/>
              <a:buAutoNum type="arabicPeriod"/>
            </a:pPr>
            <a:endParaRPr lang="cs-CZ" sz="1800" b="1" dirty="0"/>
          </a:p>
          <a:p>
            <a:pPr lvl="0">
              <a:buFont typeface="+mj-lt"/>
              <a:buAutoNum type="arabicPeriod"/>
            </a:pPr>
            <a:r>
              <a:rPr lang="cs-CZ" sz="1800" b="1" dirty="0"/>
              <a:t>Schválení Výroční zprávy o implementaci programu za rok 2017</a:t>
            </a:r>
          </a:p>
          <a:p>
            <a:pPr lvl="0">
              <a:buFont typeface="+mj-lt"/>
              <a:buAutoNum type="arabicPeriod"/>
            </a:pPr>
            <a:endParaRPr lang="cs-CZ" sz="1800" b="1" dirty="0"/>
          </a:p>
          <a:p>
            <a:pPr lvl="0">
              <a:buFont typeface="+mj-lt"/>
              <a:buAutoNum type="arabicPeriod"/>
            </a:pPr>
            <a:r>
              <a:rPr lang="cs-CZ" sz="1800" b="1" dirty="0"/>
              <a:t>Schválení aktualizace Evaluačního plánu</a:t>
            </a:r>
          </a:p>
          <a:p>
            <a:pPr lvl="0">
              <a:buFont typeface="+mj-lt"/>
              <a:buAutoNum type="arabicPeriod"/>
            </a:pPr>
            <a:endParaRPr lang="cs-CZ" sz="1800" b="1" dirty="0"/>
          </a:p>
          <a:p>
            <a:pPr lvl="0">
              <a:buFont typeface="+mj-lt"/>
              <a:buAutoNum type="arabicPeriod"/>
            </a:pPr>
            <a:r>
              <a:rPr lang="cs-CZ" sz="1800" b="1" dirty="0"/>
              <a:t>Představení realizovaných evaluací</a:t>
            </a:r>
          </a:p>
          <a:p>
            <a:pPr lvl="0">
              <a:buFont typeface="+mj-lt"/>
              <a:buAutoNum type="arabicPeriod"/>
            </a:pPr>
            <a:endParaRPr lang="cs-CZ" sz="1800" b="1" dirty="0"/>
          </a:p>
          <a:p>
            <a:pPr lvl="0">
              <a:buFont typeface="+mj-lt"/>
              <a:buAutoNum type="arabicPeriod"/>
            </a:pPr>
            <a:r>
              <a:rPr lang="cs-CZ" sz="1800" b="1" dirty="0"/>
              <a:t>Aktuální komunikační aktivity OPEU</a:t>
            </a:r>
          </a:p>
          <a:p>
            <a:pPr lvl="0">
              <a:buFont typeface="+mj-lt"/>
              <a:buAutoNum type="arabicPeriod"/>
            </a:pPr>
            <a:endParaRPr lang="cs-CZ" sz="1800" b="1" dirty="0"/>
          </a:p>
          <a:p>
            <a:pPr lvl="0">
              <a:buFont typeface="+mj-lt"/>
              <a:buAutoNum type="arabicPeriod"/>
            </a:pPr>
            <a:r>
              <a:rPr lang="cs-CZ" sz="1800" b="1" dirty="0"/>
              <a:t>Různé</a:t>
            </a:r>
          </a:p>
          <a:p>
            <a:pPr lvl="0">
              <a:buFont typeface="+mj-lt"/>
              <a:buAutoNum type="arabicPeriod"/>
            </a:pPr>
            <a:endParaRPr lang="cs-CZ" sz="1800" b="1" dirty="0"/>
          </a:p>
          <a:p>
            <a:pPr lvl="0">
              <a:buFont typeface="+mj-lt"/>
              <a:buAutoNum type="arabicPeriod"/>
            </a:pPr>
            <a:r>
              <a:rPr lang="cs-CZ" sz="1800" b="1" dirty="0"/>
              <a:t>Shrnutí hlavních závěrů</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ovéPole 6"/>
          <p:cNvSpPr txBox="1"/>
          <p:nvPr/>
        </p:nvSpPr>
        <p:spPr>
          <a:xfrm>
            <a:off x="1042989" y="2349500"/>
            <a:ext cx="7058025" cy="1077208"/>
          </a:xfrm>
          <a:prstGeom prst="rect">
            <a:avLst/>
          </a:prstGeom>
          <a:noFill/>
        </p:spPr>
        <p:txBody>
          <a:bodyPr lIns="91431" tIns="45715" rIns="91431" bIns="45715">
            <a:spAutoFit/>
          </a:bodyPr>
          <a:lstStyle/>
          <a:p>
            <a:pPr algn="ctr">
              <a:defRPr/>
            </a:pPr>
            <a:r>
              <a:rPr lang="cs-CZ" sz="3200" b="1" dirty="0">
                <a:solidFill>
                  <a:srgbClr val="000099"/>
                </a:solidFill>
              </a:rPr>
              <a:t>6. </a:t>
            </a:r>
          </a:p>
          <a:p>
            <a:pPr marL="342864" indent="-342864" algn="ctr">
              <a:defRPr/>
            </a:pPr>
            <a:r>
              <a:rPr lang="cs-CZ" sz="3200" b="1" dirty="0">
                <a:solidFill>
                  <a:srgbClr val="000099"/>
                </a:solidFill>
              </a:rPr>
              <a:t>Představení</a:t>
            </a:r>
            <a:r>
              <a:rPr lang="en-US" sz="3200" b="1" dirty="0">
                <a:solidFill>
                  <a:srgbClr val="000099"/>
                </a:solidFill>
              </a:rPr>
              <a:t> </a:t>
            </a:r>
            <a:r>
              <a:rPr lang="cs-CZ" sz="3200" b="1" dirty="0">
                <a:solidFill>
                  <a:srgbClr val="000099"/>
                </a:solidFill>
              </a:rPr>
              <a:t>realizovaných</a:t>
            </a:r>
            <a:r>
              <a:rPr lang="en-US" sz="3200" b="1" dirty="0">
                <a:solidFill>
                  <a:srgbClr val="000099"/>
                </a:solidFill>
              </a:rPr>
              <a:t> </a:t>
            </a:r>
            <a:r>
              <a:rPr lang="cs-CZ" sz="3200" b="1" dirty="0">
                <a:solidFill>
                  <a:srgbClr val="000099"/>
                </a:solidFill>
              </a:rPr>
              <a:t>evaluací </a:t>
            </a:r>
          </a:p>
        </p:txBody>
      </p:sp>
    </p:spTree>
    <p:extLst>
      <p:ext uri="{BB962C8B-B14F-4D97-AF65-F5344CB8AC3E}">
        <p14:creationId xmlns:p14="http://schemas.microsoft.com/office/powerpoint/2010/main" val="41731692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fontScale="90000"/>
          </a:bodyPr>
          <a:lstStyle/>
          <a:p>
            <a:pPr algn="ctr"/>
            <a:r>
              <a:rPr lang="cs-CZ" smtClean="0"/>
              <a:t>Plnění </a:t>
            </a:r>
            <a:r>
              <a:rPr lang="cs-CZ" dirty="0" smtClean="0"/>
              <a:t>evaluačního plánu za roky </a:t>
            </a:r>
            <a:r>
              <a:rPr lang="cs-CZ" smtClean="0"/>
              <a:t>2017 - 2018</a:t>
            </a:r>
            <a:r>
              <a:rPr lang="cs-CZ" dirty="0" smtClean="0"/>
              <a:t/>
            </a:r>
            <a:br>
              <a:rPr lang="cs-CZ" dirty="0" smtClean="0"/>
            </a:br>
            <a:endParaRPr lang="cs-CZ" dirty="0"/>
          </a:p>
        </p:txBody>
      </p:sp>
      <p:graphicFrame>
        <p:nvGraphicFramePr>
          <p:cNvPr id="7" name="Zástupný symbol pro obsah 6"/>
          <p:cNvGraphicFramePr>
            <a:graphicFrameLocks noGrp="1"/>
          </p:cNvGraphicFramePr>
          <p:nvPr>
            <p:ph idx="1"/>
            <p:extLst>
              <p:ext uri="{D42A27DB-BD31-4B8C-83A1-F6EECF244321}">
                <p14:modId xmlns:p14="http://schemas.microsoft.com/office/powerpoint/2010/main" val="979374923"/>
              </p:ext>
            </p:extLst>
          </p:nvPr>
        </p:nvGraphicFramePr>
        <p:xfrm>
          <a:off x="251520" y="1340766"/>
          <a:ext cx="8784977" cy="4931541"/>
        </p:xfrm>
        <a:graphic>
          <a:graphicData uri="http://schemas.openxmlformats.org/drawingml/2006/table">
            <a:tbl>
              <a:tblPr/>
              <a:tblGrid>
                <a:gridCol w="504056">
                  <a:extLst>
                    <a:ext uri="{9D8B030D-6E8A-4147-A177-3AD203B41FA5}">
                      <a16:colId xmlns="" xmlns:a16="http://schemas.microsoft.com/office/drawing/2014/main" val="1173165988"/>
                    </a:ext>
                  </a:extLst>
                </a:gridCol>
                <a:gridCol w="514938">
                  <a:extLst>
                    <a:ext uri="{9D8B030D-6E8A-4147-A177-3AD203B41FA5}">
                      <a16:colId xmlns="" xmlns:a16="http://schemas.microsoft.com/office/drawing/2014/main" val="117031634"/>
                    </a:ext>
                  </a:extLst>
                </a:gridCol>
                <a:gridCol w="2058577">
                  <a:extLst>
                    <a:ext uri="{9D8B030D-6E8A-4147-A177-3AD203B41FA5}">
                      <a16:colId xmlns="" xmlns:a16="http://schemas.microsoft.com/office/drawing/2014/main" val="3229364756"/>
                    </a:ext>
                  </a:extLst>
                </a:gridCol>
                <a:gridCol w="594837">
                  <a:extLst>
                    <a:ext uri="{9D8B030D-6E8A-4147-A177-3AD203B41FA5}">
                      <a16:colId xmlns="" xmlns:a16="http://schemas.microsoft.com/office/drawing/2014/main" val="3637666122"/>
                    </a:ext>
                  </a:extLst>
                </a:gridCol>
                <a:gridCol w="576064">
                  <a:extLst>
                    <a:ext uri="{9D8B030D-6E8A-4147-A177-3AD203B41FA5}">
                      <a16:colId xmlns="" xmlns:a16="http://schemas.microsoft.com/office/drawing/2014/main" val="1395207473"/>
                    </a:ext>
                  </a:extLst>
                </a:gridCol>
                <a:gridCol w="1083241">
                  <a:extLst>
                    <a:ext uri="{9D8B030D-6E8A-4147-A177-3AD203B41FA5}">
                      <a16:colId xmlns="" xmlns:a16="http://schemas.microsoft.com/office/drawing/2014/main" val="2446388944"/>
                    </a:ext>
                  </a:extLst>
                </a:gridCol>
                <a:gridCol w="733368">
                  <a:extLst>
                    <a:ext uri="{9D8B030D-6E8A-4147-A177-3AD203B41FA5}">
                      <a16:colId xmlns="" xmlns:a16="http://schemas.microsoft.com/office/drawing/2014/main" val="1157690181"/>
                    </a:ext>
                  </a:extLst>
                </a:gridCol>
                <a:gridCol w="1214561">
                  <a:extLst>
                    <a:ext uri="{9D8B030D-6E8A-4147-A177-3AD203B41FA5}">
                      <a16:colId xmlns="" xmlns:a16="http://schemas.microsoft.com/office/drawing/2014/main" val="1432711061"/>
                    </a:ext>
                  </a:extLst>
                </a:gridCol>
                <a:gridCol w="1011276">
                  <a:extLst>
                    <a:ext uri="{9D8B030D-6E8A-4147-A177-3AD203B41FA5}">
                      <a16:colId xmlns="" xmlns:a16="http://schemas.microsoft.com/office/drawing/2014/main" val="600530588"/>
                    </a:ext>
                  </a:extLst>
                </a:gridCol>
                <a:gridCol w="494059">
                  <a:extLst>
                    <a:ext uri="{9D8B030D-6E8A-4147-A177-3AD203B41FA5}">
                      <a16:colId xmlns="" xmlns:a16="http://schemas.microsoft.com/office/drawing/2014/main" val="2017167980"/>
                    </a:ext>
                  </a:extLst>
                </a:gridCol>
              </a:tblGrid>
              <a:tr h="144019">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a:noFill/>
                    </a:lnT>
                    <a:lnB>
                      <a:noFill/>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cs-CZ" sz="800" b="0" i="0" u="none" strike="noStrike" dirty="0">
                        <a:solidFill>
                          <a:srgbClr val="000000"/>
                        </a:solidFill>
                        <a:effectLst/>
                        <a:latin typeface="Calibri" panose="020F0502020204030204" pitchFamily="34" charset="0"/>
                      </a:endParaRPr>
                    </a:p>
                  </a:txBody>
                  <a:tcPr marL="7290" marR="7290" marT="729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a:noFill/>
                    </a:lnT>
                    <a:lnB>
                      <a:noFill/>
                    </a:lnB>
                  </a:tcPr>
                </a:tc>
                <a:extLst>
                  <a:ext uri="{0D108BD9-81ED-4DB2-BD59-A6C34878D82A}">
                    <a16:rowId xmlns="" xmlns:a16="http://schemas.microsoft.com/office/drawing/2014/main" val="3315450208"/>
                  </a:ext>
                </a:extLst>
              </a:tr>
              <a:tr h="648072">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cs-CZ" sz="1100" b="1" i="0" u="none" strike="noStrike" dirty="0">
                          <a:solidFill>
                            <a:srgbClr val="000000"/>
                          </a:solidFill>
                          <a:effectLst/>
                          <a:latin typeface="Arial" panose="020B0604020202020204" pitchFamily="34" charset="0"/>
                        </a:rPr>
                        <a:t>Pořadí</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ctr"/>
                      <a:r>
                        <a:rPr lang="cs-CZ" sz="1100" b="1" i="0" u="none" strike="noStrike" dirty="0">
                          <a:solidFill>
                            <a:srgbClr val="000000"/>
                          </a:solidFill>
                          <a:effectLst/>
                          <a:latin typeface="Arial" panose="020B0604020202020204" pitchFamily="34" charset="0"/>
                        </a:rPr>
                        <a:t>Název evaluace</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ctr"/>
                      <a:r>
                        <a:rPr lang="cs-CZ" sz="1100" b="1" i="0" u="none" strike="noStrike" dirty="0">
                          <a:solidFill>
                            <a:srgbClr val="000000"/>
                          </a:solidFill>
                          <a:effectLst/>
                          <a:latin typeface="Arial" panose="020B0604020202020204" pitchFamily="34" charset="0"/>
                        </a:rPr>
                        <a:t>Typ</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ctr"/>
                      <a:r>
                        <a:rPr lang="cs-CZ" sz="1100" b="1" i="0" u="none" strike="noStrike" dirty="0">
                          <a:solidFill>
                            <a:srgbClr val="000000"/>
                          </a:solidFill>
                          <a:effectLst/>
                          <a:latin typeface="Arial" panose="020B0604020202020204" pitchFamily="34" charset="0"/>
                        </a:rPr>
                        <a:t>Interní, externí</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ctr"/>
                      <a:r>
                        <a:rPr lang="cs-CZ" sz="1100" b="1" i="0" u="none" strike="noStrike" dirty="0">
                          <a:solidFill>
                            <a:srgbClr val="000000"/>
                          </a:solidFill>
                          <a:effectLst/>
                          <a:latin typeface="Arial" panose="020B0604020202020204" pitchFamily="34" charset="0"/>
                        </a:rPr>
                        <a:t>Předpokládaný časový harmonogram</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ctr"/>
                      <a:r>
                        <a:rPr lang="cs-CZ" sz="1100" b="1" i="0" u="none" strike="noStrike" dirty="0">
                          <a:solidFill>
                            <a:srgbClr val="000000"/>
                          </a:solidFill>
                          <a:effectLst/>
                          <a:latin typeface="Arial" panose="020B0604020202020204" pitchFamily="34" charset="0"/>
                        </a:rPr>
                        <a:t>Datum akceptace</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ctr"/>
                      <a:r>
                        <a:rPr lang="cs-CZ" sz="1100" b="1" i="0" u="none" strike="noStrike" dirty="0">
                          <a:solidFill>
                            <a:srgbClr val="000000"/>
                          </a:solidFill>
                          <a:effectLst/>
                          <a:latin typeface="Arial" panose="020B0604020202020204" pitchFamily="34" charset="0"/>
                        </a:rPr>
                        <a:t>Předpokládaná hodnota bez DPH</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fontAlgn="ctr"/>
                      <a:r>
                        <a:rPr lang="cs-CZ" sz="1100" b="1" i="0" u="none" strike="noStrike" dirty="0" err="1">
                          <a:solidFill>
                            <a:srgbClr val="000000"/>
                          </a:solidFill>
                          <a:effectLst/>
                          <a:latin typeface="Arial" panose="020B0604020202020204" pitchFamily="34" charset="0"/>
                        </a:rPr>
                        <a:t>Vysoutěžená</a:t>
                      </a:r>
                      <a:r>
                        <a:rPr lang="cs-CZ" sz="1100" b="1" i="0" u="none" strike="noStrike" dirty="0">
                          <a:solidFill>
                            <a:srgbClr val="000000"/>
                          </a:solidFill>
                          <a:effectLst/>
                          <a:latin typeface="Arial" panose="020B0604020202020204" pitchFamily="34" charset="0"/>
                        </a:rPr>
                        <a:t> hodnota bez DPH</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3311931875"/>
                  </a:ext>
                </a:extLst>
              </a:tr>
              <a:tr h="812279">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Arial" panose="020B0604020202020204" pitchFamily="34" charset="0"/>
                        </a:rPr>
                        <a:t>1.</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400" b="0" i="0" u="none" strike="noStrike" dirty="0">
                          <a:solidFill>
                            <a:srgbClr val="000000"/>
                          </a:solidFill>
                          <a:effectLst/>
                          <a:latin typeface="Arial" panose="020B0604020202020204" pitchFamily="34" charset="0"/>
                        </a:rPr>
                        <a:t>Evaluace fungování nastavení procesů v rámci OPTP</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dirty="0">
                          <a:solidFill>
                            <a:srgbClr val="000000"/>
                          </a:solidFill>
                          <a:effectLst/>
                          <a:latin typeface="Arial" panose="020B0604020202020204" pitchFamily="34" charset="0"/>
                        </a:rPr>
                        <a:t>Procesní</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dirty="0">
                          <a:solidFill>
                            <a:srgbClr val="000000"/>
                          </a:solidFill>
                          <a:effectLst/>
                          <a:latin typeface="Arial" panose="020B0604020202020204" pitchFamily="34" charset="0"/>
                        </a:rPr>
                        <a:t>externí</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dirty="0">
                          <a:solidFill>
                            <a:srgbClr val="000000"/>
                          </a:solidFill>
                          <a:effectLst/>
                          <a:latin typeface="Arial" panose="020B0604020202020204" pitchFamily="34" charset="0"/>
                        </a:rPr>
                        <a:t>1. pol. 2017</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20.02.2018</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450 – 490 tis. Kč</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325 tis. Kč</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952125609"/>
                  </a:ext>
                </a:extLst>
              </a:tr>
              <a:tr h="720753">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Arial" panose="020B0604020202020204" pitchFamily="34" charset="0"/>
                        </a:rPr>
                        <a:t>2.</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400" b="0" i="0" u="none" strike="noStrike" dirty="0">
                          <a:solidFill>
                            <a:srgbClr val="000000"/>
                          </a:solidFill>
                          <a:effectLst/>
                          <a:latin typeface="Arial" panose="020B0604020202020204" pitchFamily="34" charset="0"/>
                        </a:rPr>
                        <a:t>Evaluace absorpční kapacity</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Procesní</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externí</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dirty="0">
                          <a:solidFill>
                            <a:srgbClr val="000000"/>
                          </a:solidFill>
                          <a:effectLst/>
                          <a:latin typeface="Arial" panose="020B0604020202020204" pitchFamily="34" charset="0"/>
                        </a:rPr>
                        <a:t>1. pol. 2017</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dirty="0">
                          <a:solidFill>
                            <a:srgbClr val="000000"/>
                          </a:solidFill>
                          <a:effectLst/>
                          <a:latin typeface="Arial" panose="020B0604020202020204" pitchFamily="34" charset="0"/>
                        </a:rPr>
                        <a:t>11.05.2018</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dirty="0">
                          <a:solidFill>
                            <a:srgbClr val="000000"/>
                          </a:solidFill>
                          <a:effectLst/>
                          <a:latin typeface="Arial" panose="020B0604020202020204" pitchFamily="34" charset="0"/>
                        </a:rPr>
                        <a:t>cca 450 tis. Kč</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395 tis. Kč</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2894563954"/>
                  </a:ext>
                </a:extLst>
              </a:tr>
              <a:tr h="915243">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Arial" panose="020B0604020202020204" pitchFamily="34" charset="0"/>
                        </a:rPr>
                        <a:t>3.</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400" b="0" i="0" u="none" strike="noStrike" dirty="0">
                          <a:solidFill>
                            <a:srgbClr val="000000"/>
                          </a:solidFill>
                          <a:effectLst/>
                          <a:latin typeface="Arial" panose="020B0604020202020204" pitchFamily="34" charset="0"/>
                        </a:rPr>
                        <a:t>Evaluace indikátorové soustavy a jednotlivých definovaných cílů OPTP</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Procesní</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externí</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dirty="0">
                          <a:solidFill>
                            <a:srgbClr val="000000"/>
                          </a:solidFill>
                          <a:effectLst/>
                          <a:latin typeface="Arial" panose="020B0604020202020204" pitchFamily="34" charset="0"/>
                        </a:rPr>
                        <a:t>2018</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 -</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dirty="0">
                          <a:solidFill>
                            <a:srgbClr val="000000"/>
                          </a:solidFill>
                          <a:effectLst/>
                          <a:latin typeface="Arial" panose="020B0604020202020204" pitchFamily="34" charset="0"/>
                        </a:rPr>
                        <a:t>450 – 490 tis. Kč</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 -</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980614793"/>
                  </a:ext>
                </a:extLst>
              </a:tr>
              <a:tr h="720753">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Arial" panose="020B0604020202020204" pitchFamily="34" charset="0"/>
                        </a:rPr>
                        <a:t>4.</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400" b="0" i="0" u="none" strike="noStrike" dirty="0">
                          <a:solidFill>
                            <a:srgbClr val="000000"/>
                          </a:solidFill>
                          <a:effectLst/>
                          <a:latin typeface="Arial" panose="020B0604020202020204" pitchFamily="34" charset="0"/>
                        </a:rPr>
                        <a:t>Evaluace monitorovacího systému</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Procesní</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dirty="0">
                          <a:solidFill>
                            <a:srgbClr val="000000"/>
                          </a:solidFill>
                          <a:effectLst/>
                          <a:latin typeface="Arial" panose="020B0604020202020204" pitchFamily="34" charset="0"/>
                        </a:rPr>
                        <a:t>externí</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2018 - 2019</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 -</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dirty="0">
                          <a:solidFill>
                            <a:srgbClr val="000000"/>
                          </a:solidFill>
                          <a:effectLst/>
                          <a:latin typeface="Arial" panose="020B0604020202020204" pitchFamily="34" charset="0"/>
                        </a:rPr>
                        <a:t>cca 1 200 tis. Kč</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dirty="0">
                          <a:solidFill>
                            <a:srgbClr val="000000"/>
                          </a:solidFill>
                          <a:effectLst/>
                          <a:latin typeface="Arial" panose="020B0604020202020204" pitchFamily="34" charset="0"/>
                        </a:rPr>
                        <a:t> -</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456647536"/>
                  </a:ext>
                </a:extLst>
              </a:tr>
              <a:tr h="741612">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cs-CZ" sz="800" b="0" i="0" u="none" strike="noStrike">
                          <a:solidFill>
                            <a:srgbClr val="000000"/>
                          </a:solidFill>
                          <a:effectLst/>
                          <a:latin typeface="Arial" panose="020B0604020202020204" pitchFamily="34" charset="0"/>
                        </a:rPr>
                        <a:t>5.</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400" b="0" i="0" u="none" strike="noStrike" dirty="0">
                          <a:solidFill>
                            <a:srgbClr val="000000"/>
                          </a:solidFill>
                          <a:effectLst/>
                          <a:latin typeface="Arial" panose="020B0604020202020204" pitchFamily="34" charset="0"/>
                        </a:rPr>
                        <a:t>Evaluace administrativní kapacity</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Procesní</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externí</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2018</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 -</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a:solidFill>
                            <a:srgbClr val="000000"/>
                          </a:solidFill>
                          <a:effectLst/>
                          <a:latin typeface="Arial" panose="020B0604020202020204" pitchFamily="34" charset="0"/>
                        </a:rPr>
                        <a:t>450 – 490 tis. Kč</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cs-CZ" sz="1100" b="0" i="0" u="none" strike="noStrike" dirty="0">
                          <a:solidFill>
                            <a:srgbClr val="000000"/>
                          </a:solidFill>
                          <a:effectLst/>
                          <a:latin typeface="Arial" panose="020B0604020202020204" pitchFamily="34" charset="0"/>
                        </a:rPr>
                        <a:t> -</a:t>
                      </a:r>
                    </a:p>
                  </a:txBody>
                  <a:tcPr marL="7290" marR="7290" marT="72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 xmlns:a16="http://schemas.microsoft.com/office/drawing/2014/main" val="3709671210"/>
                  </a:ext>
                </a:extLst>
              </a:tr>
              <a:tr h="228810">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a:noFill/>
                    </a:lnT>
                    <a:lnB>
                      <a:noFill/>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cs-CZ" sz="800" b="0" i="0" u="none" strike="noStrike">
                        <a:solidFill>
                          <a:srgbClr val="000000"/>
                        </a:solidFill>
                        <a:effectLst/>
                        <a:latin typeface="Calibri" panose="020F0502020204030204" pitchFamily="34" charset="0"/>
                      </a:endParaRPr>
                    </a:p>
                  </a:txBody>
                  <a:tcPr marL="7290" marR="7290" marT="729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cs-CZ" sz="800" b="0" i="0" u="none" strike="noStrike" dirty="0">
                        <a:solidFill>
                          <a:srgbClr val="000000"/>
                        </a:solidFill>
                        <a:effectLst/>
                        <a:latin typeface="Calibri" panose="020F0502020204030204" pitchFamily="34" charset="0"/>
                      </a:endParaRPr>
                    </a:p>
                  </a:txBody>
                  <a:tcPr marL="7290" marR="7290" marT="7290" marB="0" anchor="b">
                    <a:lnL>
                      <a:noFill/>
                    </a:lnL>
                    <a:lnR>
                      <a:noFill/>
                    </a:lnR>
                    <a:lnT>
                      <a:noFill/>
                    </a:lnT>
                    <a:lnB>
                      <a:noFill/>
                    </a:lnB>
                  </a:tcPr>
                </a:tc>
                <a:extLst>
                  <a:ext uri="{0D108BD9-81ED-4DB2-BD59-A6C34878D82A}">
                    <a16:rowId xmlns="" xmlns:a16="http://schemas.microsoft.com/office/drawing/2014/main" val="2920953025"/>
                  </a:ext>
                </a:extLst>
              </a:tr>
            </a:tbl>
          </a:graphicData>
        </a:graphic>
      </p:graphicFrame>
    </p:spTree>
    <p:extLst>
      <p:ext uri="{BB962C8B-B14F-4D97-AF65-F5344CB8AC3E}">
        <p14:creationId xmlns:p14="http://schemas.microsoft.com/office/powerpoint/2010/main" val="35248705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20000"/>
          </a:bodyPr>
          <a:lstStyle/>
          <a:p>
            <a:pPr marL="457200" indent="-457200">
              <a:buFont typeface="Arial" panose="020B0604020202020204" pitchFamily="34" charset="0"/>
              <a:buChar char="•"/>
            </a:pPr>
            <a:r>
              <a:rPr lang="cs-CZ" sz="2600" b="1" dirty="0"/>
              <a:t>Smlouva podepsaná</a:t>
            </a:r>
            <a:r>
              <a:rPr lang="cs-CZ" sz="2600" dirty="0"/>
              <a:t>: 26.10.2017</a:t>
            </a:r>
          </a:p>
          <a:p>
            <a:pPr marL="457200" indent="-457200">
              <a:buFont typeface="Arial" panose="020B0604020202020204" pitchFamily="34" charset="0"/>
              <a:buChar char="•"/>
            </a:pPr>
            <a:r>
              <a:rPr lang="cs-CZ" sz="2600" b="1" dirty="0"/>
              <a:t>Výstupy akceptovány</a:t>
            </a:r>
            <a:r>
              <a:rPr lang="cs-CZ" sz="2600" dirty="0"/>
              <a:t>: 20.2.2018</a:t>
            </a:r>
          </a:p>
          <a:p>
            <a:pPr marL="457200" indent="-457200">
              <a:buFont typeface="Arial" panose="020B0604020202020204" pitchFamily="34" charset="0"/>
              <a:buChar char="•"/>
            </a:pPr>
            <a:r>
              <a:rPr lang="cs-CZ" sz="2600" b="1" dirty="0"/>
              <a:t>Rozpočet</a:t>
            </a:r>
            <a:r>
              <a:rPr lang="cs-CZ" sz="2600" dirty="0"/>
              <a:t>: 325 000,- bez DPH</a:t>
            </a:r>
          </a:p>
          <a:p>
            <a:pPr marL="457200" indent="-457200">
              <a:buFont typeface="Arial" panose="020B0604020202020204" pitchFamily="34" charset="0"/>
              <a:buChar char="•"/>
            </a:pPr>
            <a:r>
              <a:rPr lang="cs-CZ" sz="2600" b="1" dirty="0"/>
              <a:t>Zpracovatel</a:t>
            </a:r>
            <a:r>
              <a:rPr lang="cs-CZ" sz="2600" dirty="0"/>
              <a:t>: </a:t>
            </a:r>
            <a:r>
              <a:rPr lang="cs-CZ" sz="2600" dirty="0" err="1"/>
              <a:t>HaskoningDHV</a:t>
            </a:r>
            <a:r>
              <a:rPr lang="cs-CZ" sz="2600" dirty="0"/>
              <a:t> </a:t>
            </a:r>
            <a:r>
              <a:rPr lang="cs-CZ" sz="2600" dirty="0" err="1" smtClean="0"/>
              <a:t>s.r.o</a:t>
            </a:r>
            <a:endParaRPr lang="cs-CZ" sz="2600" dirty="0" smtClean="0"/>
          </a:p>
          <a:p>
            <a:pPr marL="0" indent="0"/>
            <a:endParaRPr lang="cs-CZ" sz="2600" dirty="0"/>
          </a:p>
          <a:p>
            <a:r>
              <a:rPr lang="cs-CZ" dirty="0"/>
              <a:t> </a:t>
            </a:r>
            <a:r>
              <a:rPr lang="cs-CZ" sz="2600" b="1" dirty="0"/>
              <a:t>Zaměření evaluace</a:t>
            </a:r>
          </a:p>
          <a:p>
            <a:pPr marL="457200" indent="-457200">
              <a:buFont typeface="Wingdings" panose="05000000000000000000" pitchFamily="2" charset="2"/>
              <a:buChar char="ü"/>
            </a:pPr>
            <a:r>
              <a:rPr lang="cs-CZ" sz="2600" dirty="0"/>
              <a:t>Jak náročný je systém implementace pro pracovníky implementační struktury a pro příjemce?</a:t>
            </a:r>
          </a:p>
          <a:p>
            <a:pPr marL="457200" indent="-457200">
              <a:buFont typeface="Wingdings" panose="05000000000000000000" pitchFamily="2" charset="2"/>
              <a:buChar char="ü"/>
            </a:pPr>
            <a:r>
              <a:rPr lang="cs-CZ" sz="2600" dirty="0"/>
              <a:t>Kde se nacházejí úzká místa implementace?</a:t>
            </a:r>
          </a:p>
          <a:p>
            <a:pPr marL="457200" indent="-457200">
              <a:buFont typeface="Wingdings" panose="05000000000000000000" pitchFamily="2" charset="2"/>
              <a:buChar char="ü"/>
            </a:pPr>
            <a:r>
              <a:rPr lang="cs-CZ" sz="2600" dirty="0"/>
              <a:t>Jaký je vliv JMP pro nastavení procesů?</a:t>
            </a:r>
          </a:p>
          <a:p>
            <a:pPr marL="457200" indent="-457200">
              <a:buFont typeface="Wingdings" panose="05000000000000000000" pitchFamily="2" charset="2"/>
              <a:buChar char="ü"/>
            </a:pPr>
            <a:r>
              <a:rPr lang="cs-CZ" sz="2600" dirty="0"/>
              <a:t>Jak je nastavena spolupráce mezi OPŘ a ŘO OPTP a   v ŘO OPTP navzájem?</a:t>
            </a:r>
          </a:p>
          <a:p>
            <a:endParaRPr lang="cs-CZ" dirty="0"/>
          </a:p>
        </p:txBody>
      </p:sp>
      <p:sp>
        <p:nvSpPr>
          <p:cNvPr id="3" name="Nadpis 2"/>
          <p:cNvSpPr>
            <a:spLocks noGrp="1"/>
          </p:cNvSpPr>
          <p:nvPr>
            <p:ph type="title"/>
          </p:nvPr>
        </p:nvSpPr>
        <p:spPr/>
        <p:txBody>
          <a:bodyPr/>
          <a:lstStyle/>
          <a:p>
            <a:r>
              <a:rPr lang="cs-CZ" dirty="0"/>
              <a:t>1. Evaluace nastavení procesů OPTP</a:t>
            </a:r>
          </a:p>
        </p:txBody>
      </p:sp>
    </p:spTree>
    <p:extLst>
      <p:ext uri="{BB962C8B-B14F-4D97-AF65-F5344CB8AC3E}">
        <p14:creationId xmlns:p14="http://schemas.microsoft.com/office/powerpoint/2010/main" val="20554667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lnSpcReduction="20000"/>
          </a:bodyPr>
          <a:lstStyle/>
          <a:p>
            <a:pPr marL="457200" indent="-457200">
              <a:buFont typeface="Arial" panose="020B0604020202020204" pitchFamily="34" charset="0"/>
              <a:buChar char="•"/>
            </a:pPr>
            <a:r>
              <a:rPr lang="cs-CZ" sz="2600" b="1" dirty="0"/>
              <a:t>Smlouva podepsaná: </a:t>
            </a:r>
            <a:r>
              <a:rPr lang="cs-CZ" sz="2600" dirty="0"/>
              <a:t>29.11.2017</a:t>
            </a:r>
          </a:p>
          <a:p>
            <a:pPr marL="457200" indent="-457200">
              <a:buFont typeface="Arial" panose="020B0604020202020204" pitchFamily="34" charset="0"/>
              <a:buChar char="•"/>
            </a:pPr>
            <a:r>
              <a:rPr lang="cs-CZ" sz="2600" b="1" dirty="0"/>
              <a:t>Výstupy akceptovány:</a:t>
            </a:r>
            <a:r>
              <a:rPr lang="cs-CZ" sz="2600" dirty="0"/>
              <a:t> 11.5.2018</a:t>
            </a:r>
          </a:p>
          <a:p>
            <a:pPr marL="457200" indent="-457200">
              <a:buFont typeface="Arial" panose="020B0604020202020204" pitchFamily="34" charset="0"/>
              <a:buChar char="•"/>
            </a:pPr>
            <a:r>
              <a:rPr lang="cs-CZ" sz="2600" b="1" dirty="0"/>
              <a:t>Rozpočet:</a:t>
            </a:r>
            <a:r>
              <a:rPr lang="cs-CZ" sz="2600" dirty="0"/>
              <a:t> 395 000,- bez DPH</a:t>
            </a:r>
          </a:p>
          <a:p>
            <a:pPr marL="457200" indent="-457200">
              <a:buFont typeface="Arial" panose="020B0604020202020204" pitchFamily="34" charset="0"/>
              <a:buChar char="•"/>
            </a:pPr>
            <a:r>
              <a:rPr lang="cs-CZ" sz="2600" b="1" dirty="0"/>
              <a:t>Zpracovatel</a:t>
            </a:r>
            <a:r>
              <a:rPr lang="cs-CZ" sz="2600" dirty="0"/>
              <a:t>: </a:t>
            </a:r>
            <a:r>
              <a:rPr lang="cs-CZ" sz="2600" dirty="0" err="1"/>
              <a:t>HaskoningDHV</a:t>
            </a:r>
            <a:r>
              <a:rPr lang="cs-CZ" sz="2600" dirty="0"/>
              <a:t> </a:t>
            </a:r>
            <a:r>
              <a:rPr lang="cs-CZ" sz="2600" dirty="0" err="1" smtClean="0"/>
              <a:t>s.r.o</a:t>
            </a:r>
            <a:endParaRPr lang="cs-CZ" sz="2600" dirty="0" smtClean="0"/>
          </a:p>
          <a:p>
            <a:endParaRPr lang="cs-CZ" sz="2600" b="1" dirty="0" smtClean="0"/>
          </a:p>
          <a:p>
            <a:r>
              <a:rPr lang="cs-CZ" sz="2600" b="1" dirty="0" smtClean="0"/>
              <a:t>Zaměření </a:t>
            </a:r>
            <a:r>
              <a:rPr lang="cs-CZ" sz="2600" b="1" dirty="0"/>
              <a:t>evaluace</a:t>
            </a:r>
          </a:p>
          <a:p>
            <a:pPr marL="457200" indent="-457200">
              <a:buFont typeface="Wingdings" panose="05000000000000000000" pitchFamily="2" charset="2"/>
              <a:buChar char="ü"/>
            </a:pPr>
            <a:r>
              <a:rPr lang="cs-CZ" sz="2600" dirty="0"/>
              <a:t>Existují problémy zpomalující čerpání oproti předpokladům při plánování OPTP, pokud ano, kde?</a:t>
            </a:r>
          </a:p>
          <a:p>
            <a:pPr marL="457200" indent="-457200">
              <a:buFont typeface="Wingdings" panose="05000000000000000000" pitchFamily="2" charset="2"/>
              <a:buChar char="ü"/>
            </a:pPr>
            <a:r>
              <a:rPr lang="cs-CZ" sz="2600" dirty="0"/>
              <a:t>Jaké aktivity, jaké příjemce v rámci kterých výzev podporují OPTP v PL, SVK, RO, HR a SLO?</a:t>
            </a:r>
          </a:p>
          <a:p>
            <a:pPr marL="457200" indent="-457200">
              <a:buFont typeface="Wingdings" panose="05000000000000000000" pitchFamily="2" charset="2"/>
              <a:buChar char="ü"/>
            </a:pPr>
            <a:r>
              <a:rPr lang="cs-CZ" sz="2600" dirty="0"/>
              <a:t>Které z nich by si mohli/chtěli stávající příjemci osvojit?</a:t>
            </a:r>
          </a:p>
          <a:p>
            <a:pPr marL="457200" indent="-457200">
              <a:buFont typeface="Wingdings" panose="05000000000000000000" pitchFamily="2" charset="2"/>
              <a:buChar char="ü"/>
            </a:pPr>
            <a:r>
              <a:rPr lang="cs-CZ" sz="2600" dirty="0"/>
              <a:t>Jaké jsou trendy v plánování funkcí OPTP ve vybraných zemích pro další programovací období?</a:t>
            </a:r>
          </a:p>
          <a:p>
            <a:endParaRPr lang="cs-CZ" dirty="0"/>
          </a:p>
        </p:txBody>
      </p:sp>
      <p:sp>
        <p:nvSpPr>
          <p:cNvPr id="3" name="Nadpis 2"/>
          <p:cNvSpPr>
            <a:spLocks noGrp="1"/>
          </p:cNvSpPr>
          <p:nvPr>
            <p:ph type="title"/>
          </p:nvPr>
        </p:nvSpPr>
        <p:spPr/>
        <p:txBody>
          <a:bodyPr/>
          <a:lstStyle/>
          <a:p>
            <a:r>
              <a:rPr lang="cs-CZ" dirty="0"/>
              <a:t>2. Evaluace absorpční kapacity</a:t>
            </a:r>
          </a:p>
        </p:txBody>
      </p:sp>
    </p:spTree>
    <p:extLst>
      <p:ext uri="{BB962C8B-B14F-4D97-AF65-F5344CB8AC3E}">
        <p14:creationId xmlns:p14="http://schemas.microsoft.com/office/powerpoint/2010/main" val="3587202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95536" y="1484784"/>
            <a:ext cx="8424936" cy="4536504"/>
          </a:xfrm>
        </p:spPr>
        <p:txBody>
          <a:bodyPr>
            <a:normAutofit/>
          </a:bodyPr>
          <a:lstStyle/>
          <a:p>
            <a:pPr marL="0" indent="0" algn="just">
              <a:tabLst>
                <a:tab pos="355600" algn="l"/>
              </a:tabLst>
            </a:pPr>
            <a:r>
              <a:rPr lang="cs-CZ" sz="2400" u="sng" dirty="0" smtClean="0"/>
              <a:t>Zpracovatel </a:t>
            </a:r>
            <a:r>
              <a:rPr lang="cs-CZ" sz="2400" u="sng" dirty="0" smtClean="0"/>
              <a:t>evaluace</a:t>
            </a:r>
            <a:r>
              <a:rPr lang="cs-CZ" sz="2400" dirty="0" smtClean="0"/>
              <a:t>: společnost </a:t>
            </a:r>
            <a:r>
              <a:rPr lang="cs-CZ" sz="2400" dirty="0" err="1" smtClean="0"/>
              <a:t>HaskoningDHV</a:t>
            </a:r>
            <a:r>
              <a:rPr lang="cs-CZ" sz="2400" dirty="0" smtClean="0"/>
              <a:t> </a:t>
            </a:r>
            <a:r>
              <a:rPr lang="cs-CZ" sz="2400" dirty="0" smtClean="0"/>
              <a:t>Czech </a:t>
            </a:r>
            <a:r>
              <a:rPr lang="cs-CZ" sz="2400" dirty="0" smtClean="0"/>
              <a:t>Republic, spol. s r.o.</a:t>
            </a:r>
          </a:p>
          <a:p>
            <a:pPr marL="0" indent="0" algn="just">
              <a:tabLst>
                <a:tab pos="355600" algn="l"/>
              </a:tabLst>
            </a:pPr>
            <a:r>
              <a:rPr lang="cs-CZ" sz="2400" u="sng" dirty="0" smtClean="0"/>
              <a:t>Termín </a:t>
            </a:r>
            <a:r>
              <a:rPr lang="cs-CZ" sz="2400" u="sng" dirty="0" smtClean="0"/>
              <a:t>zakázky</a:t>
            </a:r>
            <a:r>
              <a:rPr lang="cs-CZ" sz="2400" dirty="0" smtClean="0"/>
              <a:t>: 26. 10. 2017 – 26. 1. </a:t>
            </a:r>
            <a:r>
              <a:rPr lang="cs-CZ" sz="2400" dirty="0" smtClean="0"/>
              <a:t>2018</a:t>
            </a:r>
          </a:p>
          <a:p>
            <a:pPr marL="0" indent="0" algn="just">
              <a:tabLst>
                <a:tab pos="355600" algn="l"/>
              </a:tabLst>
            </a:pPr>
            <a:endParaRPr lang="cs-CZ" sz="2400" dirty="0" smtClean="0"/>
          </a:p>
          <a:p>
            <a:pPr marL="0" indent="0" algn="just">
              <a:tabLst>
                <a:tab pos="355600" algn="l"/>
              </a:tabLst>
            </a:pPr>
            <a:r>
              <a:rPr lang="cs-CZ" sz="2400" dirty="0" smtClean="0"/>
              <a:t>Cílem </a:t>
            </a:r>
            <a:r>
              <a:rPr lang="cs-CZ" sz="2400" dirty="0" smtClean="0"/>
              <a:t>zakázky bylo provedení evaluace procesů </a:t>
            </a:r>
            <a:br>
              <a:rPr lang="cs-CZ" sz="2400" dirty="0" smtClean="0"/>
            </a:br>
            <a:r>
              <a:rPr lang="cs-CZ" sz="2400" dirty="0" smtClean="0"/>
              <a:t>v rámci </a:t>
            </a:r>
            <a:r>
              <a:rPr lang="cs-CZ" sz="2400" dirty="0" smtClean="0"/>
              <a:t>OPTP. Prvním </a:t>
            </a:r>
            <a:r>
              <a:rPr lang="cs-CZ" sz="2400" dirty="0" smtClean="0"/>
              <a:t>okruhem byla evaluace aplikace procesů nastavených v řídicí dokumentaci v praxi a druhým okruhem bylo zhodnocení nastavení spolupráce mezi ŘO OPTP  a jeho klíčovými partnery na MMR.</a:t>
            </a:r>
            <a:endParaRPr lang="cs-CZ" sz="2400" dirty="0"/>
          </a:p>
        </p:txBody>
      </p:sp>
      <p:sp>
        <p:nvSpPr>
          <p:cNvPr id="3" name="Nadpis 2"/>
          <p:cNvSpPr>
            <a:spLocks noGrp="1"/>
          </p:cNvSpPr>
          <p:nvPr>
            <p:ph type="title"/>
          </p:nvPr>
        </p:nvSpPr>
        <p:spPr>
          <a:xfrm>
            <a:off x="395536" y="692696"/>
            <a:ext cx="8424936" cy="1008112"/>
          </a:xfrm>
        </p:spPr>
        <p:txBody>
          <a:bodyPr/>
          <a:lstStyle/>
          <a:p>
            <a:r>
              <a:rPr lang="cs-CZ" dirty="0" smtClean="0"/>
              <a:t>Evaluace nastavení procesů v rámci OPTP</a:t>
            </a:r>
            <a:endParaRPr lang="cs-CZ" dirty="0"/>
          </a:p>
        </p:txBody>
      </p:sp>
    </p:spTree>
    <p:extLst>
      <p:ext uri="{BB962C8B-B14F-4D97-AF65-F5344CB8AC3E}">
        <p14:creationId xmlns:p14="http://schemas.microsoft.com/office/powerpoint/2010/main" val="18964251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467544" y="1412776"/>
            <a:ext cx="8208912" cy="4680520"/>
          </a:xfrm>
        </p:spPr>
        <p:txBody>
          <a:bodyPr>
            <a:noAutofit/>
          </a:bodyPr>
          <a:lstStyle/>
          <a:p>
            <a:pPr marL="355600" indent="-355600" algn="just">
              <a:buFont typeface="Arial" panose="020B0604020202020204" pitchFamily="34" charset="0"/>
              <a:buChar char="•"/>
            </a:pPr>
            <a:r>
              <a:rPr lang="cs-CZ" sz="2200" dirty="0" smtClean="0"/>
              <a:t>Návrh </a:t>
            </a:r>
            <a:r>
              <a:rPr lang="cs-CZ" sz="2200" dirty="0" smtClean="0"/>
              <a:t>designu evaluace byl zpracován ve vazbě na jednotlivé, zadavatelem stanovené, evaluační </a:t>
            </a:r>
            <a:r>
              <a:rPr lang="cs-CZ" sz="2200" dirty="0" smtClean="0"/>
              <a:t>otázky.</a:t>
            </a:r>
          </a:p>
          <a:p>
            <a:pPr marL="0" indent="0" algn="just"/>
            <a:endParaRPr lang="cs-CZ" sz="2200" u="sng" dirty="0" smtClean="0"/>
          </a:p>
          <a:p>
            <a:pPr marL="355600" indent="0" algn="just"/>
            <a:r>
              <a:rPr lang="cs-CZ" sz="2200" u="sng" dirty="0"/>
              <a:t>Metody sběru dat:</a:t>
            </a:r>
            <a:r>
              <a:rPr lang="cs-CZ" sz="2200" dirty="0"/>
              <a:t> dotazníkové šetření zaměřené na zaměstnance ŘO OPTP a OR zapojené do řízení a implementace OPTP a šetření zaměřené na příjemce tohoto programu, individuální a skupinové </a:t>
            </a:r>
            <a:r>
              <a:rPr lang="cs-CZ" sz="2200" dirty="0" err="1"/>
              <a:t>polostrukturované</a:t>
            </a:r>
            <a:r>
              <a:rPr lang="cs-CZ" sz="2200" dirty="0"/>
              <a:t> rozhovory.</a:t>
            </a:r>
          </a:p>
          <a:p>
            <a:pPr marL="0" indent="0" algn="just"/>
            <a:endParaRPr lang="cs-CZ" sz="2200" dirty="0" smtClean="0"/>
          </a:p>
          <a:p>
            <a:pPr marL="355600" indent="0" algn="just"/>
            <a:r>
              <a:rPr lang="cs-CZ" sz="2200" u="sng" dirty="0" smtClean="0"/>
              <a:t>Metody </a:t>
            </a:r>
            <a:r>
              <a:rPr lang="cs-CZ" sz="2200" u="sng" dirty="0"/>
              <a:t>analýzy dat:</a:t>
            </a:r>
            <a:r>
              <a:rPr lang="cs-CZ" sz="2200" dirty="0"/>
              <a:t> obsahová analýza, </a:t>
            </a:r>
            <a:r>
              <a:rPr lang="cs-CZ" sz="2200" dirty="0" smtClean="0"/>
              <a:t>analýza dat </a:t>
            </a:r>
            <a:r>
              <a:rPr lang="cs-CZ" sz="2200" dirty="0"/>
              <a:t>informačních systémů, kvalitativní analýza dat </a:t>
            </a:r>
            <a:r>
              <a:rPr lang="cs-CZ" sz="2200" dirty="0" smtClean="0"/>
              <a:t>z </a:t>
            </a:r>
            <a:r>
              <a:rPr lang="cs-CZ" sz="2200" dirty="0"/>
              <a:t>rozhovorů a dokumentace, vyhodnocení dotazníkových šetření, komparativní analýza, procesní analýza, </a:t>
            </a:r>
            <a:r>
              <a:rPr lang="cs-CZ" sz="2200" dirty="0" smtClean="0"/>
              <a:t>syntéza</a:t>
            </a:r>
            <a:r>
              <a:rPr lang="cs-CZ" sz="2200" dirty="0" smtClean="0"/>
              <a:t>.</a:t>
            </a:r>
            <a:endParaRPr lang="cs-CZ" sz="2200" dirty="0"/>
          </a:p>
        </p:txBody>
      </p:sp>
      <p:sp>
        <p:nvSpPr>
          <p:cNvPr id="3" name="Nadpis 2"/>
          <p:cNvSpPr>
            <a:spLocks noGrp="1"/>
          </p:cNvSpPr>
          <p:nvPr>
            <p:ph type="title"/>
          </p:nvPr>
        </p:nvSpPr>
        <p:spPr>
          <a:xfrm>
            <a:off x="395536" y="692696"/>
            <a:ext cx="8424936" cy="1008112"/>
          </a:xfrm>
        </p:spPr>
        <p:txBody>
          <a:bodyPr/>
          <a:lstStyle/>
          <a:p>
            <a:pPr marL="450850" indent="-450850"/>
            <a:r>
              <a:rPr lang="cs-CZ" dirty="0" smtClean="0"/>
              <a:t>Evaluace nastavení procesů v rámci OPTP</a:t>
            </a:r>
            <a:endParaRPr lang="cs-CZ" dirty="0"/>
          </a:p>
        </p:txBody>
      </p:sp>
    </p:spTree>
    <p:extLst>
      <p:ext uri="{BB962C8B-B14F-4D97-AF65-F5344CB8AC3E}">
        <p14:creationId xmlns:p14="http://schemas.microsoft.com/office/powerpoint/2010/main" val="9722478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95536" y="1556792"/>
            <a:ext cx="8064896" cy="4536504"/>
          </a:xfrm>
        </p:spPr>
        <p:txBody>
          <a:bodyPr>
            <a:normAutofit fontScale="77500" lnSpcReduction="20000"/>
          </a:bodyPr>
          <a:lstStyle/>
          <a:p>
            <a:r>
              <a:rPr lang="cs-CZ" b="1" dirty="0" smtClean="0"/>
              <a:t>Závěry evaluace</a:t>
            </a:r>
            <a:r>
              <a:rPr lang="cs-CZ" dirty="0" smtClean="0"/>
              <a:t>:</a:t>
            </a:r>
          </a:p>
          <a:p>
            <a:pPr marL="457200" indent="-457200" algn="just">
              <a:buFont typeface="Arial" panose="020B0604020202020204" pitchFamily="34" charset="0"/>
              <a:buChar char="•"/>
            </a:pPr>
            <a:r>
              <a:rPr lang="cs-CZ" dirty="0" smtClean="0"/>
              <a:t>Systém implementace OPTP není obecně považován pracovníky implementační struktury za náročný či nesrozumitelný.</a:t>
            </a:r>
          </a:p>
          <a:p>
            <a:pPr marL="457200" indent="-457200" algn="just">
              <a:buFont typeface="Arial" panose="020B0604020202020204" pitchFamily="34" charset="0"/>
              <a:buChar char="•"/>
            </a:pPr>
            <a:r>
              <a:rPr lang="cs-CZ" dirty="0" smtClean="0"/>
              <a:t>OM OPTP je většinou zaměstnanců považován jako zcela či převážně přehledný a jasný.</a:t>
            </a:r>
          </a:p>
          <a:p>
            <a:pPr marL="457200" indent="-457200" algn="just">
              <a:buFont typeface="Arial" panose="020B0604020202020204" pitchFamily="34" charset="0"/>
              <a:buChar char="•"/>
            </a:pPr>
            <a:r>
              <a:rPr lang="cs-CZ" dirty="0" smtClean="0"/>
              <a:t>Lhůty při schvalování projektových žádostí a žádostí o platbu jsou nastaveny v souladu se stanovenými požadavky (průměrná doba – 31 dní při schvalování žádostí, při žádosti o platbu – 63/48 dnů, 17/8 dnů v letech 2016/2017).</a:t>
            </a:r>
          </a:p>
          <a:p>
            <a:pPr marL="457200" indent="-457200" algn="just">
              <a:buFont typeface="Arial" panose="020B0604020202020204" pitchFamily="34" charset="0"/>
              <a:buChar char="•"/>
            </a:pPr>
            <a:r>
              <a:rPr lang="cs-CZ" dirty="0" smtClean="0"/>
              <a:t>Pracovníci ŘO OPTP postupují v souladu se stanovenými procedurami.</a:t>
            </a:r>
          </a:p>
          <a:p>
            <a:pPr marL="457200" indent="-457200" algn="just">
              <a:buFont typeface="Arial" panose="020B0604020202020204" pitchFamily="34" charset="0"/>
              <a:buChar char="•"/>
            </a:pPr>
            <a:r>
              <a:rPr lang="cs-CZ" dirty="0" smtClean="0"/>
              <a:t>Nejvíce zatěžující procesy – zadávání veřejných zakázek, příprava žádostí o platbu, příprava projektové žádosti </a:t>
            </a:r>
            <a:br>
              <a:rPr lang="cs-CZ" dirty="0" smtClean="0"/>
            </a:br>
            <a:r>
              <a:rPr lang="cs-CZ" dirty="0" smtClean="0"/>
              <a:t>v KP2014+.</a:t>
            </a:r>
          </a:p>
          <a:p>
            <a:pPr marL="457200" indent="-457200">
              <a:buFont typeface="Arial" panose="020B0604020202020204" pitchFamily="34" charset="0"/>
              <a:buChar char="•"/>
            </a:pPr>
            <a:endParaRPr lang="cs-CZ" dirty="0" smtClean="0"/>
          </a:p>
          <a:p>
            <a:pPr marL="457200" indent="-457200">
              <a:buFont typeface="Arial" panose="020B0604020202020204" pitchFamily="34" charset="0"/>
              <a:buChar char="•"/>
            </a:pPr>
            <a:endParaRPr lang="cs-CZ" dirty="0"/>
          </a:p>
        </p:txBody>
      </p:sp>
      <p:sp>
        <p:nvSpPr>
          <p:cNvPr id="3" name="Nadpis 2"/>
          <p:cNvSpPr>
            <a:spLocks noGrp="1"/>
          </p:cNvSpPr>
          <p:nvPr>
            <p:ph type="title"/>
          </p:nvPr>
        </p:nvSpPr>
        <p:spPr>
          <a:xfrm>
            <a:off x="251520" y="692696"/>
            <a:ext cx="8424936" cy="1008112"/>
          </a:xfrm>
        </p:spPr>
        <p:txBody>
          <a:bodyPr/>
          <a:lstStyle/>
          <a:p>
            <a:r>
              <a:rPr lang="cs-CZ" dirty="0" smtClean="0"/>
              <a:t>Evaluace nastavení procesů v rámci OPTP</a:t>
            </a:r>
            <a:endParaRPr lang="cs-CZ" dirty="0"/>
          </a:p>
        </p:txBody>
      </p:sp>
    </p:spTree>
    <p:extLst>
      <p:ext uri="{BB962C8B-B14F-4D97-AF65-F5344CB8AC3E}">
        <p14:creationId xmlns:p14="http://schemas.microsoft.com/office/powerpoint/2010/main" val="21548676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95536" y="1628800"/>
            <a:ext cx="8208912" cy="4536504"/>
          </a:xfrm>
        </p:spPr>
        <p:txBody>
          <a:bodyPr>
            <a:normAutofit/>
          </a:bodyPr>
          <a:lstStyle/>
          <a:p>
            <a:r>
              <a:rPr lang="cs-CZ" sz="2200" b="1" dirty="0"/>
              <a:t>Závěry </a:t>
            </a:r>
            <a:r>
              <a:rPr lang="cs-CZ" sz="2200" b="1" dirty="0" smtClean="0"/>
              <a:t>evaluace:</a:t>
            </a:r>
          </a:p>
          <a:p>
            <a:pPr algn="just">
              <a:buFont typeface="Arial" panose="020B0604020202020204" pitchFamily="34" charset="0"/>
              <a:buChar char="•"/>
            </a:pPr>
            <a:r>
              <a:rPr lang="cs-CZ" sz="2200" dirty="0" smtClean="0"/>
              <a:t>Jako nejproblematičtější oblast související s procesy OPTP lze označit práci s ISKP14+, resp. přímo MS2014+. Řada kroků realizovaných v těchto systémech je jak pro příjemce, tak pro pracovníky ŘO OPTP značně zatěžující.</a:t>
            </a:r>
          </a:p>
          <a:p>
            <a:pPr algn="just">
              <a:buFont typeface="Arial" panose="020B0604020202020204" pitchFamily="34" charset="0"/>
              <a:buChar char="•"/>
            </a:pPr>
            <a:r>
              <a:rPr lang="cs-CZ" sz="2200" dirty="0" smtClean="0"/>
              <a:t>Nastavení některých požadavků JMP je s ohledem na specifikum programu pro OPTP zcela zbytné (např. SRP), </a:t>
            </a:r>
            <a:r>
              <a:rPr lang="cs-CZ" sz="2200" dirty="0" smtClean="0"/>
              <a:t/>
            </a:r>
            <a:br>
              <a:rPr lang="cs-CZ" sz="2200" dirty="0" smtClean="0"/>
            </a:br>
            <a:r>
              <a:rPr lang="cs-CZ" sz="2200" dirty="0" smtClean="0"/>
              <a:t>z </a:t>
            </a:r>
            <a:r>
              <a:rPr lang="cs-CZ" sz="2200" dirty="0" smtClean="0"/>
              <a:t>pohledu implementace programu zbytečně zatěžující.</a:t>
            </a:r>
          </a:p>
          <a:p>
            <a:pPr marL="0" indent="0" algn="just"/>
            <a:endParaRPr lang="cs-CZ" sz="2400" dirty="0"/>
          </a:p>
        </p:txBody>
      </p:sp>
      <p:sp>
        <p:nvSpPr>
          <p:cNvPr id="3" name="Nadpis 2"/>
          <p:cNvSpPr>
            <a:spLocks noGrp="1"/>
          </p:cNvSpPr>
          <p:nvPr>
            <p:ph type="title"/>
          </p:nvPr>
        </p:nvSpPr>
        <p:spPr>
          <a:xfrm>
            <a:off x="395536" y="692696"/>
            <a:ext cx="8424936" cy="1008112"/>
          </a:xfrm>
        </p:spPr>
        <p:txBody>
          <a:bodyPr/>
          <a:lstStyle/>
          <a:p>
            <a:r>
              <a:rPr lang="cs-CZ" dirty="0" smtClean="0"/>
              <a:t>Evaluace nastavení procesů v rámci OPTP</a:t>
            </a:r>
            <a:endParaRPr lang="cs-CZ" dirty="0"/>
          </a:p>
        </p:txBody>
      </p:sp>
    </p:spTree>
    <p:extLst>
      <p:ext uri="{BB962C8B-B14F-4D97-AF65-F5344CB8AC3E}">
        <p14:creationId xmlns:p14="http://schemas.microsoft.com/office/powerpoint/2010/main" val="21553314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2200" b="1" dirty="0"/>
              <a:t>Závěry evaluace:</a:t>
            </a:r>
          </a:p>
          <a:p>
            <a:pPr algn="just">
              <a:buFont typeface="Arial" panose="020B0604020202020204" pitchFamily="34" charset="0"/>
              <a:buChar char="•"/>
            </a:pPr>
            <a:r>
              <a:rPr lang="cs-CZ" sz="2200" dirty="0" smtClean="0"/>
              <a:t>Možnosti ŘO OPTP  k případnému zefektivnění řízení jsou určitým způsobem omezené s ohledem </a:t>
            </a:r>
            <a:r>
              <a:rPr lang="cs-CZ" sz="2200" dirty="0" smtClean="0"/>
              <a:t>na </a:t>
            </a:r>
            <a:r>
              <a:rPr lang="cs-CZ" sz="2200" dirty="0" smtClean="0"/>
              <a:t>povinnosti vyplývající z JMP a nastavení IS MS 2014+.</a:t>
            </a:r>
          </a:p>
          <a:p>
            <a:pPr algn="just">
              <a:buFont typeface="Arial" panose="020B0604020202020204" pitchFamily="34" charset="0"/>
              <a:buChar char="•"/>
            </a:pPr>
            <a:r>
              <a:rPr lang="cs-CZ" sz="2200" dirty="0" smtClean="0"/>
              <a:t>Nastavená spolupráce a procesy mezi ŘO OPTP  a OPŘ, OR je aktéry vnímána pozitivně, se spoluprací je většina zcela nebo spíše spokojena.</a:t>
            </a:r>
          </a:p>
          <a:p>
            <a:pPr algn="just">
              <a:buFont typeface="Arial" panose="020B0604020202020204" pitchFamily="34" charset="0"/>
              <a:buChar char="•"/>
            </a:pPr>
            <a:r>
              <a:rPr lang="cs-CZ" sz="2200" dirty="0" smtClean="0"/>
              <a:t>Zefektivnění řízení ze strany OPTP  může spočívat např. v dílčím vyjasnění si některých oblastí (požadavky na podklady, způsob komunikace, zvyklosti na MMR…) na pravidelném společném setkání relevantních aktérů </a:t>
            </a:r>
            <a:r>
              <a:rPr lang="cs-CZ" sz="2200" dirty="0" smtClean="0"/>
              <a:t>z </a:t>
            </a:r>
            <a:r>
              <a:rPr lang="cs-CZ" sz="2200" dirty="0" smtClean="0"/>
              <a:t>jednotlivých útvarů</a:t>
            </a:r>
            <a:r>
              <a:rPr lang="cs-CZ" sz="2200" dirty="0" smtClean="0"/>
              <a:t>.</a:t>
            </a:r>
          </a:p>
          <a:p>
            <a:pPr marL="0" indent="0" algn="just"/>
            <a:endParaRPr lang="cs-CZ" sz="2200" dirty="0"/>
          </a:p>
        </p:txBody>
      </p:sp>
      <p:sp>
        <p:nvSpPr>
          <p:cNvPr id="3" name="Nadpis 2"/>
          <p:cNvSpPr>
            <a:spLocks noGrp="1"/>
          </p:cNvSpPr>
          <p:nvPr>
            <p:ph type="title"/>
          </p:nvPr>
        </p:nvSpPr>
        <p:spPr>
          <a:xfrm>
            <a:off x="395536" y="692696"/>
            <a:ext cx="8496944" cy="504056"/>
          </a:xfrm>
        </p:spPr>
        <p:txBody>
          <a:bodyPr/>
          <a:lstStyle/>
          <a:p>
            <a:r>
              <a:rPr lang="cs-CZ" dirty="0"/>
              <a:t>Evaluace nastavení procesů v rámci OPTP</a:t>
            </a:r>
          </a:p>
        </p:txBody>
      </p:sp>
    </p:spTree>
    <p:extLst>
      <p:ext uri="{BB962C8B-B14F-4D97-AF65-F5344CB8AC3E}">
        <p14:creationId xmlns:p14="http://schemas.microsoft.com/office/powerpoint/2010/main" val="3482476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251520" y="1268760"/>
            <a:ext cx="8435280" cy="4896544"/>
          </a:xfrm>
        </p:spPr>
        <p:txBody>
          <a:bodyPr>
            <a:normAutofit fontScale="85000" lnSpcReduction="10000"/>
          </a:bodyPr>
          <a:lstStyle/>
          <a:p>
            <a:r>
              <a:rPr lang="cs-CZ" sz="2600" b="1" dirty="0" smtClean="0"/>
              <a:t>Doporučení:</a:t>
            </a:r>
          </a:p>
          <a:p>
            <a:pPr algn="just">
              <a:buFont typeface="Arial" panose="020B0604020202020204" pitchFamily="34" charset="0"/>
              <a:buChar char="•"/>
            </a:pPr>
            <a:r>
              <a:rPr lang="cs-CZ" sz="2600" dirty="0" smtClean="0"/>
              <a:t>Uspořádat </a:t>
            </a:r>
            <a:r>
              <a:rPr lang="cs-CZ" sz="2600" dirty="0"/>
              <a:t>např. jednou ročně dobrovolná školení </a:t>
            </a:r>
            <a:r>
              <a:rPr lang="cs-CZ" sz="2600" dirty="0" smtClean="0"/>
              <a:t>pro zaměstnance </a:t>
            </a:r>
            <a:r>
              <a:rPr lang="cs-CZ" sz="2600" dirty="0"/>
              <a:t>implementační struktury OPTP působící v </a:t>
            </a:r>
            <a:r>
              <a:rPr lang="cs-CZ" sz="2600" dirty="0" smtClean="0"/>
              <a:t> na </a:t>
            </a:r>
            <a:r>
              <a:rPr lang="cs-CZ" sz="2600" dirty="0"/>
              <a:t>zlepšení a zefektivnění zavedené komunikace mezi útvary</a:t>
            </a:r>
            <a:r>
              <a:rPr lang="cs-CZ" sz="2600" dirty="0" smtClean="0"/>
              <a:t>.</a:t>
            </a:r>
          </a:p>
          <a:p>
            <a:pPr algn="just">
              <a:buFont typeface="Arial" panose="020B0604020202020204" pitchFamily="34" charset="0"/>
              <a:buChar char="•"/>
            </a:pPr>
            <a:r>
              <a:rPr lang="cs-CZ" sz="2600" dirty="0"/>
              <a:t>Věnovat ještě větší pozornost při zaškolování nových zaměstnanců tak, aby jim prováděné procesy a s nimi související </a:t>
            </a:r>
            <a:r>
              <a:rPr lang="cs-CZ" sz="2600" dirty="0" smtClean="0"/>
              <a:t>postupy byly </a:t>
            </a:r>
            <a:r>
              <a:rPr lang="cs-CZ" sz="2600" dirty="0"/>
              <a:t>zcela srozumitelné a jasné</a:t>
            </a:r>
            <a:r>
              <a:rPr lang="cs-CZ" sz="2600" dirty="0" smtClean="0"/>
              <a:t>.</a:t>
            </a:r>
          </a:p>
          <a:p>
            <a:pPr algn="just">
              <a:buFont typeface="Arial" panose="020B0604020202020204" pitchFamily="34" charset="0"/>
              <a:buChar char="•"/>
            </a:pPr>
            <a:r>
              <a:rPr lang="cs-CZ" sz="2600" dirty="0"/>
              <a:t>Stanovit konkrétní termíny pro předkládání zpráv o realizaci a žádostí o platby již v právním aktu ze strany ŘO. Tímto způsobem by bylo možné pracovní zátěž spojenou se schvalováním žádostí o platby rovnoměrněji rozložit do všech měsíců daného roku. První období, za které by byla předkládána zpráva o realizaci, by tak nemuselo být nutně 6měsíční, ale mohlo by být kratší či naopak i delší. Následně by již bylo vhodné dodržovat </a:t>
            </a:r>
            <a:r>
              <a:rPr lang="cs-CZ" sz="2600" dirty="0" smtClean="0"/>
              <a:t>6 měsíční </a:t>
            </a:r>
            <a:r>
              <a:rPr lang="cs-CZ" sz="2600" dirty="0"/>
              <a:t>monitorovací období</a:t>
            </a:r>
            <a:r>
              <a:rPr lang="cs-CZ" sz="2600" b="1" dirty="0"/>
              <a:t>.</a:t>
            </a:r>
            <a:endParaRPr lang="cs-CZ" sz="2600" dirty="0"/>
          </a:p>
        </p:txBody>
      </p:sp>
      <p:sp>
        <p:nvSpPr>
          <p:cNvPr id="3" name="Nadpis 2"/>
          <p:cNvSpPr>
            <a:spLocks noGrp="1"/>
          </p:cNvSpPr>
          <p:nvPr>
            <p:ph type="title"/>
          </p:nvPr>
        </p:nvSpPr>
        <p:spPr>
          <a:xfrm>
            <a:off x="323528" y="692696"/>
            <a:ext cx="8568952" cy="504056"/>
          </a:xfrm>
        </p:spPr>
        <p:txBody>
          <a:bodyPr/>
          <a:lstStyle/>
          <a:p>
            <a:r>
              <a:rPr lang="cs-CZ" dirty="0"/>
              <a:t>Evaluace nastavení procesů v rámci OPTP</a:t>
            </a:r>
          </a:p>
        </p:txBody>
      </p:sp>
    </p:spTree>
    <p:extLst>
      <p:ext uri="{BB962C8B-B14F-4D97-AF65-F5344CB8AC3E}">
        <p14:creationId xmlns:p14="http://schemas.microsoft.com/office/powerpoint/2010/main" val="5871173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dirty="0" smtClean="0"/>
              <a:t>1. Zahájení</a:t>
            </a:r>
            <a:endParaRPr lang="cs-CZ" dirty="0"/>
          </a:p>
        </p:txBody>
      </p:sp>
      <p:sp>
        <p:nvSpPr>
          <p:cNvPr id="3" name="Zástupný symbol pro obsah 2"/>
          <p:cNvSpPr>
            <a:spLocks noGrp="1"/>
          </p:cNvSpPr>
          <p:nvPr>
            <p:ph idx="1"/>
          </p:nvPr>
        </p:nvSpPr>
        <p:spPr/>
        <p:txBody>
          <a:bodyPr/>
          <a:lstStyle/>
          <a:p>
            <a:pPr eaLnBrk="1" hangingPunct="1">
              <a:buFont typeface="Arial" charset="0"/>
              <a:buChar char="•"/>
            </a:pPr>
            <a:r>
              <a:rPr lang="cs-CZ" dirty="0">
                <a:latin typeface="Arial" charset="0"/>
                <a:cs typeface="Arial" charset="0"/>
              </a:rPr>
              <a:t>Úvodní slovo zástupce </a:t>
            </a:r>
            <a:r>
              <a:rPr lang="cs-CZ" dirty="0" smtClean="0">
                <a:latin typeface="Arial" charset="0"/>
                <a:cs typeface="Arial" charset="0"/>
              </a:rPr>
              <a:t>ŘO OPTP</a:t>
            </a:r>
            <a:endParaRPr lang="cs-CZ" dirty="0">
              <a:latin typeface="Arial" charset="0"/>
              <a:cs typeface="Arial" charset="0"/>
            </a:endParaRPr>
          </a:p>
          <a:p>
            <a:pPr eaLnBrk="1" hangingPunct="1">
              <a:buFont typeface="Arial" charset="0"/>
              <a:buChar char="•"/>
            </a:pPr>
            <a:endParaRPr lang="cs-CZ" dirty="0">
              <a:latin typeface="Arial" charset="0"/>
              <a:cs typeface="Arial" charset="0"/>
            </a:endParaRPr>
          </a:p>
          <a:p>
            <a:pPr eaLnBrk="1" hangingPunct="1">
              <a:buFont typeface="Arial" charset="0"/>
              <a:buChar char="•"/>
            </a:pPr>
            <a:r>
              <a:rPr lang="cs-CZ" dirty="0" smtClean="0">
                <a:latin typeface="Arial" charset="0"/>
                <a:cs typeface="Arial" charset="0"/>
              </a:rPr>
              <a:t>Úvodní </a:t>
            </a:r>
            <a:r>
              <a:rPr lang="cs-CZ" dirty="0">
                <a:latin typeface="Arial" charset="0"/>
                <a:cs typeface="Arial" charset="0"/>
              </a:rPr>
              <a:t>slovo zástupce EK</a:t>
            </a:r>
          </a:p>
          <a:p>
            <a:pPr marL="0" indent="0" eaLnBrk="1" hangingPunct="1"/>
            <a:endParaRPr lang="cs-CZ" dirty="0">
              <a:latin typeface="Arial" charset="0"/>
              <a:cs typeface="Arial" charset="0"/>
            </a:endParaRPr>
          </a:p>
          <a:p>
            <a:pPr eaLnBrk="1" hangingPunct="1">
              <a:buFont typeface="Arial" charset="0"/>
              <a:buChar char="•"/>
            </a:pPr>
            <a:r>
              <a:rPr lang="cs-CZ" dirty="0" smtClean="0">
                <a:latin typeface="Arial" charset="0"/>
                <a:cs typeface="Arial" charset="0"/>
              </a:rPr>
              <a:t>Projednání </a:t>
            </a:r>
            <a:r>
              <a:rPr lang="cs-CZ" dirty="0">
                <a:latin typeface="Arial" charset="0"/>
                <a:cs typeface="Arial" charset="0"/>
              </a:rPr>
              <a:t>programu</a:t>
            </a:r>
          </a:p>
          <a:p>
            <a:endParaRPr lang="cs-CZ"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2200" b="1" dirty="0" smtClean="0"/>
              <a:t>Doporučení:</a:t>
            </a:r>
          </a:p>
          <a:p>
            <a:pPr algn="just">
              <a:buFont typeface="Arial" panose="020B0604020202020204" pitchFamily="34" charset="0"/>
              <a:buChar char="•"/>
            </a:pPr>
            <a:r>
              <a:rPr lang="cs-CZ" sz="2200" dirty="0" smtClean="0"/>
              <a:t>Stanovit </a:t>
            </a:r>
            <a:r>
              <a:rPr lang="cs-CZ" sz="2200" dirty="0"/>
              <a:t>ex-ante kontroly veřejných zakázek např. malého rozsahu jako dobrovolné, tj. zajištěné ze strany ŘO OPTP pouze v případě, že o to příjemce požádá. Tímto způsobem by ubyla část administrativní zátěže na úrovni ŘO i příjemců a zároveň stále zůstala zachována možnost, že zejména u méně zkušených příjemců tato kontrola může i v budoucnu proběhnout. </a:t>
            </a:r>
            <a:endParaRPr lang="cs-CZ" sz="2200" dirty="0" smtClean="0"/>
          </a:p>
          <a:p>
            <a:pPr algn="just">
              <a:buFont typeface="Arial" panose="020B0604020202020204" pitchFamily="34" charset="0"/>
              <a:buChar char="•"/>
            </a:pPr>
            <a:r>
              <a:rPr lang="cs-CZ" sz="2200" dirty="0"/>
              <a:t>Zajistit systematický sběr </a:t>
            </a:r>
            <a:r>
              <a:rPr lang="cs-CZ" sz="2200" dirty="0" err="1"/>
              <a:t>best</a:t>
            </a:r>
            <a:r>
              <a:rPr lang="cs-CZ" sz="2200" dirty="0"/>
              <a:t> </a:t>
            </a:r>
            <a:r>
              <a:rPr lang="cs-CZ" sz="2200" dirty="0" err="1"/>
              <a:t>practice</a:t>
            </a:r>
            <a:r>
              <a:rPr lang="cs-CZ" sz="2200" dirty="0"/>
              <a:t> z oblasti přípravy hodnotících kritérií veřejných zakázek, které se typově v rámci OPTP opakují. Tyto </a:t>
            </a:r>
            <a:r>
              <a:rPr lang="cs-CZ" sz="2200" dirty="0" err="1"/>
              <a:t>best</a:t>
            </a:r>
            <a:r>
              <a:rPr lang="cs-CZ" sz="2200" dirty="0"/>
              <a:t> </a:t>
            </a:r>
            <a:r>
              <a:rPr lang="cs-CZ" sz="2200" dirty="0" err="1"/>
              <a:t>practices</a:t>
            </a:r>
            <a:r>
              <a:rPr lang="cs-CZ" sz="2200" dirty="0"/>
              <a:t> by přitom měly být sdíleny i s příjemci OPTP.</a:t>
            </a:r>
            <a:endParaRPr lang="cs-CZ" sz="2200" dirty="0" smtClean="0"/>
          </a:p>
          <a:p>
            <a:pPr algn="just">
              <a:buFont typeface="Arial" panose="020B0604020202020204" pitchFamily="34" charset="0"/>
              <a:buChar char="•"/>
            </a:pPr>
            <a:endParaRPr lang="cs-CZ" sz="2400" dirty="0"/>
          </a:p>
        </p:txBody>
      </p:sp>
      <p:sp>
        <p:nvSpPr>
          <p:cNvPr id="3" name="Nadpis 2"/>
          <p:cNvSpPr>
            <a:spLocks noGrp="1"/>
          </p:cNvSpPr>
          <p:nvPr>
            <p:ph type="title"/>
          </p:nvPr>
        </p:nvSpPr>
        <p:spPr>
          <a:xfrm>
            <a:off x="395536" y="692696"/>
            <a:ext cx="8496944" cy="504056"/>
          </a:xfrm>
        </p:spPr>
        <p:txBody>
          <a:bodyPr/>
          <a:lstStyle/>
          <a:p>
            <a:r>
              <a:rPr lang="cs-CZ" dirty="0"/>
              <a:t>Evaluace nastavení procesů v rámci OPTP</a:t>
            </a:r>
          </a:p>
        </p:txBody>
      </p:sp>
    </p:spTree>
    <p:extLst>
      <p:ext uri="{BB962C8B-B14F-4D97-AF65-F5344CB8AC3E}">
        <p14:creationId xmlns:p14="http://schemas.microsoft.com/office/powerpoint/2010/main" val="2668120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2200" b="1" dirty="0" smtClean="0"/>
              <a:t>Doporučení:</a:t>
            </a:r>
          </a:p>
          <a:p>
            <a:pPr marL="457200" indent="-457200" algn="just">
              <a:buFont typeface="Arial" panose="020B0604020202020204" pitchFamily="34" charset="0"/>
              <a:buChar char="•"/>
            </a:pPr>
            <a:r>
              <a:rPr lang="cs-CZ" sz="2200" dirty="0"/>
              <a:t>Iniciovat připomínkové řízení k metodickým pokynům NOK v oblastech, které byly označeny pro OPTP za méně </a:t>
            </a:r>
            <a:r>
              <a:rPr lang="cs-CZ" sz="2200" dirty="0" smtClean="0"/>
              <a:t>využitelné </a:t>
            </a:r>
            <a:r>
              <a:rPr lang="cs-CZ" sz="2200" dirty="0"/>
              <a:t>či méně funkční. </a:t>
            </a:r>
            <a:endParaRPr lang="cs-CZ" sz="2200" dirty="0" smtClean="0"/>
          </a:p>
          <a:p>
            <a:pPr marL="457200" indent="-457200" algn="just">
              <a:buFont typeface="Arial" panose="020B0604020202020204" pitchFamily="34" charset="0"/>
              <a:buChar char="•"/>
            </a:pPr>
            <a:r>
              <a:rPr lang="cs-CZ" sz="2200" dirty="0"/>
              <a:t>Zároveň vznést podnět na příslušné pracovní platformě NOK, aby NOK začal řešit průřezová témata mající dopad na všechny OP a poskytl k nim vždy svůj metodický výklad. Na této platformě by mělo být diskutováno, jaká by měla být role NOK tak, aby se NOK mohl skutečně stát ceněnou součástí implementační struktury jednotlivých OP.</a:t>
            </a:r>
          </a:p>
        </p:txBody>
      </p:sp>
      <p:sp>
        <p:nvSpPr>
          <p:cNvPr id="3" name="Nadpis 2"/>
          <p:cNvSpPr>
            <a:spLocks noGrp="1"/>
          </p:cNvSpPr>
          <p:nvPr>
            <p:ph type="title"/>
          </p:nvPr>
        </p:nvSpPr>
        <p:spPr>
          <a:xfrm>
            <a:off x="395536" y="692696"/>
            <a:ext cx="8568952" cy="504056"/>
          </a:xfrm>
        </p:spPr>
        <p:txBody>
          <a:bodyPr/>
          <a:lstStyle/>
          <a:p>
            <a:r>
              <a:rPr lang="cs-CZ" dirty="0"/>
              <a:t>Evaluace nastavení procesů v rámci OPTP</a:t>
            </a:r>
          </a:p>
        </p:txBody>
      </p:sp>
    </p:spTree>
    <p:extLst>
      <p:ext uri="{BB962C8B-B14F-4D97-AF65-F5344CB8AC3E}">
        <p14:creationId xmlns:p14="http://schemas.microsoft.com/office/powerpoint/2010/main" val="17067011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23528" y="1556792"/>
            <a:ext cx="7920880" cy="4392488"/>
          </a:xfrm>
        </p:spPr>
        <p:txBody>
          <a:bodyPr>
            <a:normAutofit/>
          </a:bodyPr>
          <a:lstStyle/>
          <a:p>
            <a:pPr algn="just"/>
            <a:r>
              <a:rPr lang="cs-CZ" dirty="0" smtClean="0"/>
              <a:t>	</a:t>
            </a:r>
            <a:r>
              <a:rPr lang="cs-CZ" sz="2200" u="sng" dirty="0" smtClean="0"/>
              <a:t>Zpracovatel </a:t>
            </a:r>
            <a:r>
              <a:rPr lang="cs-CZ" sz="2200" u="sng" dirty="0"/>
              <a:t>evaluace</a:t>
            </a:r>
            <a:r>
              <a:rPr lang="cs-CZ" sz="2200" dirty="0"/>
              <a:t>: společnost </a:t>
            </a:r>
            <a:r>
              <a:rPr lang="cs-CZ" sz="2200" dirty="0" err="1" smtClean="0"/>
              <a:t>HaskoningDHV</a:t>
            </a:r>
            <a:r>
              <a:rPr lang="cs-CZ" sz="2200" dirty="0" smtClean="0"/>
              <a:t> Czech </a:t>
            </a:r>
            <a:r>
              <a:rPr lang="cs-CZ" sz="2200" dirty="0"/>
              <a:t>Republic, spol. s r.o.</a:t>
            </a:r>
          </a:p>
          <a:p>
            <a:pPr algn="just"/>
            <a:r>
              <a:rPr lang="cs-CZ" sz="2200" dirty="0"/>
              <a:t>	</a:t>
            </a:r>
            <a:r>
              <a:rPr lang="cs-CZ" sz="2200" u="sng" dirty="0"/>
              <a:t>Termín zakázky</a:t>
            </a:r>
            <a:r>
              <a:rPr lang="cs-CZ" sz="2200" dirty="0"/>
              <a:t>: 5</a:t>
            </a:r>
            <a:r>
              <a:rPr lang="cs-CZ" sz="2200" dirty="0" smtClean="0"/>
              <a:t>. 12. </a:t>
            </a:r>
            <a:r>
              <a:rPr lang="cs-CZ" sz="2200" dirty="0"/>
              <a:t>2017 – 5</a:t>
            </a:r>
            <a:r>
              <a:rPr lang="cs-CZ" sz="2200" dirty="0" smtClean="0"/>
              <a:t>. 4. 2018</a:t>
            </a:r>
          </a:p>
          <a:p>
            <a:pPr algn="just"/>
            <a:endParaRPr lang="cs-CZ" sz="2200" dirty="0"/>
          </a:p>
          <a:p>
            <a:pPr algn="just"/>
            <a:r>
              <a:rPr lang="cs-CZ" sz="2200" dirty="0" smtClean="0"/>
              <a:t>	Cílem </a:t>
            </a:r>
            <a:r>
              <a:rPr lang="cs-CZ" sz="2200" dirty="0"/>
              <a:t>zakázky bylo </a:t>
            </a:r>
            <a:r>
              <a:rPr lang="cs-CZ" sz="2200" dirty="0" smtClean="0"/>
              <a:t>v prvním okruhu zhodnocení dosavadního čerpání OPTP, druhý okruh měl přinést zásobu projektů, které by mohly být eventuálně financovány z OPTP, a současně přinést argumenty pro partnery (a vedení OPTP a MMR) proč je možné a smysluplné rozšířit řady příjemců tohoto programu.</a:t>
            </a:r>
            <a:endParaRPr lang="cs-CZ" sz="2200" dirty="0"/>
          </a:p>
          <a:p>
            <a:pPr algn="just"/>
            <a:endParaRPr lang="cs-CZ" dirty="0"/>
          </a:p>
          <a:p>
            <a:endParaRPr lang="cs-CZ" dirty="0" smtClean="0"/>
          </a:p>
          <a:p>
            <a:endParaRPr lang="cs-CZ" dirty="0"/>
          </a:p>
        </p:txBody>
      </p:sp>
      <p:sp>
        <p:nvSpPr>
          <p:cNvPr id="3" name="Nadpis 2"/>
          <p:cNvSpPr>
            <a:spLocks noGrp="1"/>
          </p:cNvSpPr>
          <p:nvPr>
            <p:ph type="title"/>
          </p:nvPr>
        </p:nvSpPr>
        <p:spPr/>
        <p:txBody>
          <a:bodyPr/>
          <a:lstStyle/>
          <a:p>
            <a:r>
              <a:rPr lang="cs-CZ" dirty="0" smtClean="0"/>
              <a:t>Evaluace absorpční kapacity OPTP</a:t>
            </a:r>
            <a:endParaRPr lang="cs-CZ" dirty="0"/>
          </a:p>
        </p:txBody>
      </p:sp>
    </p:spTree>
    <p:extLst>
      <p:ext uri="{BB962C8B-B14F-4D97-AF65-F5344CB8AC3E}">
        <p14:creationId xmlns:p14="http://schemas.microsoft.com/office/powerpoint/2010/main" val="714303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107504" y="1556792"/>
            <a:ext cx="8579296" cy="4608512"/>
          </a:xfrm>
        </p:spPr>
        <p:txBody>
          <a:bodyPr>
            <a:normAutofit/>
          </a:bodyPr>
          <a:lstStyle/>
          <a:p>
            <a:pPr marL="342900" indent="-342900" algn="just">
              <a:buFont typeface="Arial" panose="020B0604020202020204" pitchFamily="34" charset="0"/>
              <a:buChar char="•"/>
            </a:pPr>
            <a:r>
              <a:rPr lang="cs-CZ" sz="2200" dirty="0" smtClean="0"/>
              <a:t>Návrh </a:t>
            </a:r>
            <a:r>
              <a:rPr lang="cs-CZ" sz="2200" dirty="0"/>
              <a:t>designu evaluace byl zpracován ve vazbě na jednotlivé, zadavatelem stanovené, evaluační otázky</a:t>
            </a:r>
            <a:r>
              <a:rPr lang="cs-CZ" sz="2200" dirty="0" smtClean="0"/>
              <a:t>.</a:t>
            </a:r>
          </a:p>
          <a:p>
            <a:pPr marL="0" indent="0" algn="just"/>
            <a:endParaRPr lang="cs-CZ" sz="2200" dirty="0"/>
          </a:p>
          <a:p>
            <a:pPr algn="just"/>
            <a:r>
              <a:rPr lang="cs-CZ" sz="2200" dirty="0"/>
              <a:t>	</a:t>
            </a:r>
            <a:r>
              <a:rPr lang="cs-CZ" sz="2200" u="sng" dirty="0"/>
              <a:t>Metody sběru dat:</a:t>
            </a:r>
            <a:r>
              <a:rPr lang="cs-CZ" sz="2200" dirty="0"/>
              <a:t> </a:t>
            </a:r>
            <a:r>
              <a:rPr lang="cs-CZ" sz="2200" dirty="0" err="1"/>
              <a:t>desk</a:t>
            </a:r>
            <a:r>
              <a:rPr lang="cs-CZ" sz="2200" dirty="0"/>
              <a:t> </a:t>
            </a:r>
            <a:r>
              <a:rPr lang="cs-CZ" sz="2200" dirty="0" err="1"/>
              <a:t>research</a:t>
            </a:r>
            <a:r>
              <a:rPr lang="cs-CZ" sz="2200" dirty="0"/>
              <a:t>, individuální a skupinové </a:t>
            </a:r>
            <a:r>
              <a:rPr lang="cs-CZ" sz="2200" dirty="0" err="1"/>
              <a:t>polostrukturované</a:t>
            </a:r>
            <a:r>
              <a:rPr lang="cs-CZ" sz="2200" dirty="0"/>
              <a:t> rozhovory se zástupci ŘO OPTP, se zástupci vybraných zahraničních ŘO  vybranými příjemci OPTP</a:t>
            </a:r>
            <a:r>
              <a:rPr lang="cs-CZ" sz="2200" dirty="0" smtClean="0"/>
              <a:t>.</a:t>
            </a:r>
          </a:p>
          <a:p>
            <a:pPr algn="just"/>
            <a:endParaRPr lang="cs-CZ" sz="2200" dirty="0"/>
          </a:p>
          <a:p>
            <a:pPr algn="just"/>
            <a:r>
              <a:rPr lang="cs-CZ" sz="2200" dirty="0"/>
              <a:t>	</a:t>
            </a:r>
            <a:r>
              <a:rPr lang="cs-CZ" sz="2200" u="sng" dirty="0"/>
              <a:t>Metody analýzy dat</a:t>
            </a:r>
            <a:r>
              <a:rPr lang="cs-CZ" sz="2200" dirty="0"/>
              <a:t>: obsahová analýza, analýza dat informačních </a:t>
            </a:r>
            <a:r>
              <a:rPr lang="cs-CZ" sz="2200" dirty="0" smtClean="0"/>
              <a:t>systémů, kvalitativní </a:t>
            </a:r>
            <a:r>
              <a:rPr lang="cs-CZ" sz="2200" dirty="0"/>
              <a:t>analýza dat </a:t>
            </a:r>
            <a:r>
              <a:rPr lang="cs-CZ" sz="2200" dirty="0" smtClean="0"/>
              <a:t>z </a:t>
            </a:r>
            <a:r>
              <a:rPr lang="cs-CZ" sz="2200" dirty="0"/>
              <a:t>rozhovorů a dokumentace, komparativní analýza, syntéza</a:t>
            </a:r>
            <a:r>
              <a:rPr lang="cs-CZ" sz="2200" dirty="0" smtClean="0"/>
              <a:t>.</a:t>
            </a:r>
            <a:endParaRPr lang="cs-CZ" sz="2400" dirty="0"/>
          </a:p>
        </p:txBody>
      </p:sp>
      <p:sp>
        <p:nvSpPr>
          <p:cNvPr id="3" name="Nadpis 2"/>
          <p:cNvSpPr>
            <a:spLocks noGrp="1"/>
          </p:cNvSpPr>
          <p:nvPr>
            <p:ph type="title"/>
          </p:nvPr>
        </p:nvSpPr>
        <p:spPr/>
        <p:txBody>
          <a:bodyPr/>
          <a:lstStyle/>
          <a:p>
            <a:r>
              <a:rPr lang="cs-CZ" dirty="0"/>
              <a:t>Evaluace absorpční kapacity OPTP</a:t>
            </a:r>
          </a:p>
        </p:txBody>
      </p:sp>
    </p:spTree>
    <p:extLst>
      <p:ext uri="{BB962C8B-B14F-4D97-AF65-F5344CB8AC3E}">
        <p14:creationId xmlns:p14="http://schemas.microsoft.com/office/powerpoint/2010/main" val="30525177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2200" b="1" dirty="0" smtClean="0"/>
              <a:t>Závěry evaluace</a:t>
            </a:r>
            <a:r>
              <a:rPr lang="cs-CZ" sz="2200" dirty="0" smtClean="0"/>
              <a:t>:</a:t>
            </a:r>
          </a:p>
          <a:p>
            <a:pPr marL="457200" indent="-457200" algn="just">
              <a:buFont typeface="Arial" panose="020B0604020202020204" pitchFamily="34" charset="0"/>
              <a:buChar char="•"/>
            </a:pPr>
            <a:r>
              <a:rPr lang="cs-CZ" sz="2200" dirty="0" smtClean="0"/>
              <a:t>Oproti předpokladům při plánování a přípravě OPTP existuje riziko nevyčerpání plánovaných výdajů zejména v prioritní ose 2, kde bylo financování provozu a rozvoje MS 2014+ pozastaveno Evropskou komisí v návaznosti na probíhající policejní vyšetřování.</a:t>
            </a:r>
          </a:p>
          <a:p>
            <a:pPr marL="457200" indent="-457200" algn="just">
              <a:buFont typeface="Arial" panose="020B0604020202020204" pitchFamily="34" charset="0"/>
              <a:buChar char="•"/>
            </a:pPr>
            <a:r>
              <a:rPr lang="cs-CZ" sz="2200" dirty="0" smtClean="0"/>
              <a:t>Čerpání OPTP je zpomalováno díky veřejným zakázkám, </a:t>
            </a:r>
            <a:r>
              <a:rPr lang="cs-CZ" sz="2200" dirty="0" err="1" smtClean="0"/>
              <a:t>vysoutěžení</a:t>
            </a:r>
            <a:r>
              <a:rPr lang="cs-CZ" sz="2200" dirty="0" smtClean="0"/>
              <a:t> zejména větších </a:t>
            </a:r>
            <a:r>
              <a:rPr lang="cs-CZ" sz="2200" dirty="0"/>
              <a:t>veřejných zakázek trvá neúměrně dlouho (s ohledem na postupy a procesy dané zákonem či procesními postupy danými v institucích příjemců OPTP) a neobejde se často bez komplikací (např. odvolání účastníků, námitky, chybný postup</a:t>
            </a:r>
            <a:r>
              <a:rPr lang="cs-CZ" sz="2200" dirty="0" smtClean="0"/>
              <a:t>).</a:t>
            </a:r>
            <a:endParaRPr lang="cs-CZ" sz="2200" dirty="0"/>
          </a:p>
        </p:txBody>
      </p:sp>
      <p:sp>
        <p:nvSpPr>
          <p:cNvPr id="3" name="Nadpis 2"/>
          <p:cNvSpPr>
            <a:spLocks noGrp="1"/>
          </p:cNvSpPr>
          <p:nvPr>
            <p:ph type="title"/>
          </p:nvPr>
        </p:nvSpPr>
        <p:spPr/>
        <p:txBody>
          <a:bodyPr/>
          <a:lstStyle/>
          <a:p>
            <a:r>
              <a:rPr lang="cs-CZ" dirty="0"/>
              <a:t>Evaluace absorpční kapacity OPTP</a:t>
            </a:r>
          </a:p>
        </p:txBody>
      </p:sp>
    </p:spTree>
    <p:extLst>
      <p:ext uri="{BB962C8B-B14F-4D97-AF65-F5344CB8AC3E}">
        <p14:creationId xmlns:p14="http://schemas.microsoft.com/office/powerpoint/2010/main" val="42526803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77500" lnSpcReduction="20000"/>
          </a:bodyPr>
          <a:lstStyle/>
          <a:p>
            <a:r>
              <a:rPr lang="cs-CZ" sz="2400" b="1" dirty="0" smtClean="0"/>
              <a:t>Závěry evaluace:</a:t>
            </a:r>
          </a:p>
          <a:p>
            <a:pPr marL="457200" indent="-457200" algn="just">
              <a:lnSpc>
                <a:spcPct val="120000"/>
              </a:lnSpc>
              <a:buFont typeface="Arial" panose="020B0604020202020204" pitchFamily="34" charset="0"/>
              <a:buChar char="•"/>
            </a:pPr>
            <a:r>
              <a:rPr lang="cs-CZ" sz="2600" dirty="0" smtClean="0"/>
              <a:t>ŘO OPTP má již zaveden poměrně propracovaný systém řízení rizik, a to včetně rizik týkajících se absorpční kapacity, vhodné by bylo v zavedeném systému řízení rizik dále pokračovat.</a:t>
            </a:r>
          </a:p>
          <a:p>
            <a:pPr marL="457200" indent="-457200" algn="just">
              <a:lnSpc>
                <a:spcPct val="120000"/>
              </a:lnSpc>
              <a:buFont typeface="Arial" panose="020B0604020202020204" pitchFamily="34" charset="0"/>
              <a:buChar char="•"/>
            </a:pPr>
            <a:r>
              <a:rPr lang="cs-CZ" sz="2600" dirty="0"/>
              <a:t>Ve vybraných členských zemích EU (Bulharsko, Polsko, Portugalsko, Rumunsko a Slovensko) jsou prostřednictvím OPTP naplňovány ve velké většině obdobné aktivity jako v OPTP v České republice. </a:t>
            </a:r>
            <a:endParaRPr lang="cs-CZ" sz="2600" dirty="0" smtClean="0"/>
          </a:p>
          <a:p>
            <a:pPr marL="457200" indent="-457200" algn="just">
              <a:lnSpc>
                <a:spcPct val="120000"/>
              </a:lnSpc>
              <a:buFont typeface="Arial" panose="020B0604020202020204" pitchFamily="34" charset="0"/>
              <a:buChar char="•"/>
            </a:pPr>
            <a:r>
              <a:rPr lang="cs-CZ" sz="2600" dirty="0"/>
              <a:t>V některých státech jsou z OPTP hrazeni příjemci a aktivity, které nejsou přímo součástí kohezní politiky, ale významně ji mohou ovlivnit, např. statistické úřady, úřady pro hospodářskou soutěž, některá ministerstva v průřezových horizontálních tématech (IT, EIA), specifické instituce s vazbou na určité téma, instituce mající vazbu na regionální a místní úroveň.</a:t>
            </a:r>
          </a:p>
        </p:txBody>
      </p:sp>
      <p:sp>
        <p:nvSpPr>
          <p:cNvPr id="3" name="Nadpis 2"/>
          <p:cNvSpPr>
            <a:spLocks noGrp="1"/>
          </p:cNvSpPr>
          <p:nvPr>
            <p:ph type="title"/>
          </p:nvPr>
        </p:nvSpPr>
        <p:spPr/>
        <p:txBody>
          <a:bodyPr/>
          <a:lstStyle/>
          <a:p>
            <a:r>
              <a:rPr lang="cs-CZ" dirty="0"/>
              <a:t>Evaluace absorpční kapacity OPTP</a:t>
            </a:r>
          </a:p>
        </p:txBody>
      </p:sp>
    </p:spTree>
    <p:extLst>
      <p:ext uri="{BB962C8B-B14F-4D97-AF65-F5344CB8AC3E}">
        <p14:creationId xmlns:p14="http://schemas.microsoft.com/office/powerpoint/2010/main" val="19334975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20000"/>
          </a:bodyPr>
          <a:lstStyle/>
          <a:p>
            <a:r>
              <a:rPr lang="cs-CZ" sz="2400" b="1" dirty="0" smtClean="0"/>
              <a:t>Závěry evaluace:</a:t>
            </a:r>
          </a:p>
          <a:p>
            <a:pPr algn="just">
              <a:lnSpc>
                <a:spcPct val="120000"/>
              </a:lnSpc>
              <a:buFont typeface="Arial" panose="020B0604020202020204" pitchFamily="34" charset="0"/>
              <a:buChar char="•"/>
            </a:pPr>
            <a:r>
              <a:rPr lang="cs-CZ" sz="2400" dirty="0"/>
              <a:t>Příjemci definovaní v jednotlivých šetřených zemích pro podporu z OPTP vykazují více rozdílů, a to jednak v návaznosti na implementační strukturu, která je v daném státě stanovena, jednak ve vazbě na aktivity, které jsou z OPTP financovány</a:t>
            </a:r>
            <a:r>
              <a:rPr lang="cs-CZ" sz="2400" dirty="0" smtClean="0"/>
              <a:t>.</a:t>
            </a:r>
          </a:p>
          <a:p>
            <a:pPr algn="just">
              <a:lnSpc>
                <a:spcPct val="120000"/>
              </a:lnSpc>
              <a:buFont typeface="Arial" panose="020B0604020202020204" pitchFamily="34" charset="0"/>
              <a:buChar char="•"/>
            </a:pPr>
            <a:r>
              <a:rPr lang="cs-CZ" sz="2400" dirty="0"/>
              <a:t>Ve vazbě na stávající strukturu příjemců OPTP by bylo vhodné rozšířit činnosti implementační struktury v územích a navýšit </a:t>
            </a:r>
            <a:r>
              <a:rPr lang="cs-CZ" sz="2400" dirty="0" smtClean="0"/>
              <a:t>odpovídajícím způsobem </a:t>
            </a:r>
            <a:r>
              <a:rPr lang="cs-CZ" sz="2400" dirty="0"/>
              <a:t>personální </a:t>
            </a:r>
            <a:r>
              <a:rPr lang="cs-CZ" sz="2400" dirty="0" smtClean="0"/>
              <a:t>kapacity. Příjemce/implementační </a:t>
            </a:r>
            <a:r>
              <a:rPr lang="cs-CZ" sz="2400" dirty="0"/>
              <a:t>strukturu by bylo vhodné ještě v tomto programovém období rozšířit např. o Český statistický úřad, Úřad pro ochranu hospodářské soutěže. Pro další období zvážit případně rozšíření o další subjekty v návaznosti na předpokládané činnosti (např. garanty předběžných podmínek, střešní NNO), které bude OPTP realizovat a zajišťovat.</a:t>
            </a:r>
          </a:p>
          <a:p>
            <a:pPr algn="just">
              <a:buFont typeface="Arial" panose="020B0604020202020204" pitchFamily="34" charset="0"/>
              <a:buChar char="•"/>
            </a:pPr>
            <a:endParaRPr lang="cs-CZ" sz="2400" dirty="0"/>
          </a:p>
        </p:txBody>
      </p:sp>
      <p:sp>
        <p:nvSpPr>
          <p:cNvPr id="3" name="Nadpis 2"/>
          <p:cNvSpPr>
            <a:spLocks noGrp="1"/>
          </p:cNvSpPr>
          <p:nvPr>
            <p:ph type="title"/>
          </p:nvPr>
        </p:nvSpPr>
        <p:spPr/>
        <p:txBody>
          <a:bodyPr/>
          <a:lstStyle/>
          <a:p>
            <a:r>
              <a:rPr lang="cs-CZ" dirty="0"/>
              <a:t>Evaluace absorpční kapacity OPTP</a:t>
            </a:r>
          </a:p>
        </p:txBody>
      </p:sp>
    </p:spTree>
    <p:extLst>
      <p:ext uri="{BB962C8B-B14F-4D97-AF65-F5344CB8AC3E}">
        <p14:creationId xmlns:p14="http://schemas.microsoft.com/office/powerpoint/2010/main" val="30459024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sz="2200" b="1" dirty="0" smtClean="0"/>
              <a:t>Závěry evaluace:</a:t>
            </a:r>
          </a:p>
          <a:p>
            <a:pPr algn="just">
              <a:spcAft>
                <a:spcPts val="1000"/>
              </a:spcAft>
              <a:buFont typeface="Arial" panose="020B0604020202020204" pitchFamily="34" charset="0"/>
              <a:buChar char="•"/>
            </a:pPr>
            <a:r>
              <a:rPr lang="cs-CZ" sz="2200" dirty="0"/>
              <a:t>Na základě námětů z vybraných zemí EU by bylo vhodné podporovat spolupráci institucí při řešení konkrétní problematiky v území/regionu, a to například prostřednictvím podpory koordinačních aktivit mezi </a:t>
            </a:r>
            <a:r>
              <a:rPr lang="cs-CZ" sz="2200" dirty="0" err="1"/>
              <a:t>stakeholdery</a:t>
            </a:r>
            <a:r>
              <a:rPr lang="cs-CZ" sz="2200" dirty="0"/>
              <a:t>, praktickou pomocí s přípravou a realizací menších projektů, právním poradenstvím s veřejnými zakázkami, facilitačními aktivitami s veřejností apod. Vhodná by rovněž byla podpora pilotních projektů v územích, např. „</a:t>
            </a:r>
            <a:r>
              <a:rPr lang="cs-CZ" sz="2200" dirty="0" err="1"/>
              <a:t>smart</a:t>
            </a:r>
            <a:r>
              <a:rPr lang="cs-CZ" sz="2200" dirty="0"/>
              <a:t> </a:t>
            </a:r>
            <a:r>
              <a:rPr lang="cs-CZ" sz="2200" dirty="0" err="1"/>
              <a:t>cities</a:t>
            </a:r>
            <a:r>
              <a:rPr lang="cs-CZ" sz="2200" dirty="0"/>
              <a:t>“, „</a:t>
            </a:r>
            <a:r>
              <a:rPr lang="cs-CZ" sz="2200" dirty="0" err="1"/>
              <a:t>smart</a:t>
            </a:r>
            <a:r>
              <a:rPr lang="cs-CZ" sz="2200" dirty="0"/>
              <a:t> region“. </a:t>
            </a:r>
          </a:p>
          <a:p>
            <a:pPr>
              <a:buFont typeface="Arial" panose="020B0604020202020204" pitchFamily="34" charset="0"/>
              <a:buChar char="•"/>
            </a:pPr>
            <a:endParaRPr lang="cs-CZ" sz="2400" dirty="0"/>
          </a:p>
        </p:txBody>
      </p:sp>
      <p:sp>
        <p:nvSpPr>
          <p:cNvPr id="3" name="Nadpis 2"/>
          <p:cNvSpPr>
            <a:spLocks noGrp="1"/>
          </p:cNvSpPr>
          <p:nvPr>
            <p:ph type="title"/>
          </p:nvPr>
        </p:nvSpPr>
        <p:spPr/>
        <p:txBody>
          <a:bodyPr/>
          <a:lstStyle/>
          <a:p>
            <a:r>
              <a:rPr lang="cs-CZ" dirty="0"/>
              <a:t>Evaluace absorpční kapacity OPTP</a:t>
            </a:r>
          </a:p>
        </p:txBody>
      </p:sp>
    </p:spTree>
    <p:extLst>
      <p:ext uri="{BB962C8B-B14F-4D97-AF65-F5344CB8AC3E}">
        <p14:creationId xmlns:p14="http://schemas.microsoft.com/office/powerpoint/2010/main" val="31118137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2200" b="1" dirty="0" smtClean="0"/>
              <a:t>Závěry evaluace:</a:t>
            </a:r>
          </a:p>
          <a:p>
            <a:pPr algn="just">
              <a:buFont typeface="Arial" panose="020B0604020202020204" pitchFamily="34" charset="0"/>
              <a:buChar char="•"/>
            </a:pPr>
            <a:r>
              <a:rPr lang="cs-CZ" sz="2200" dirty="0" smtClean="0"/>
              <a:t>Dále by rovněž bylo vhodné umožnit účast na vzdělávacích aktivitách dalším skupinám, které nyní nejsou do vzdělávání zařazeni – např. projektoví manažeři, všichni zaměstnanci ITI, zaměstnanci FÚ, GFŘ. Důležité je rovněž na všech úrovních implementační struktury personální posílení zejména v oblasti veřejných zakázek.</a:t>
            </a:r>
          </a:p>
          <a:p>
            <a:pPr algn="just">
              <a:buFont typeface="Arial" panose="020B0604020202020204" pitchFamily="34" charset="0"/>
              <a:buChar char="•"/>
            </a:pPr>
            <a:endParaRPr lang="cs-CZ" sz="2400" dirty="0"/>
          </a:p>
        </p:txBody>
      </p:sp>
      <p:sp>
        <p:nvSpPr>
          <p:cNvPr id="3" name="Nadpis 2"/>
          <p:cNvSpPr>
            <a:spLocks noGrp="1"/>
          </p:cNvSpPr>
          <p:nvPr>
            <p:ph type="title"/>
          </p:nvPr>
        </p:nvSpPr>
        <p:spPr/>
        <p:txBody>
          <a:bodyPr/>
          <a:lstStyle/>
          <a:p>
            <a:r>
              <a:rPr lang="cs-CZ" dirty="0"/>
              <a:t>Evaluace absorpční kapacity OPTP</a:t>
            </a:r>
          </a:p>
        </p:txBody>
      </p:sp>
    </p:spTree>
    <p:extLst>
      <p:ext uri="{BB962C8B-B14F-4D97-AF65-F5344CB8AC3E}">
        <p14:creationId xmlns:p14="http://schemas.microsoft.com/office/powerpoint/2010/main" val="29516968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95536" y="1196752"/>
            <a:ext cx="8291264" cy="5256584"/>
          </a:xfrm>
        </p:spPr>
        <p:txBody>
          <a:bodyPr>
            <a:normAutofit fontScale="55000" lnSpcReduction="20000"/>
          </a:bodyPr>
          <a:lstStyle/>
          <a:p>
            <a:r>
              <a:rPr lang="cs-CZ" sz="3200" b="1" dirty="0" smtClean="0"/>
              <a:t>Závěry evaluace:</a:t>
            </a:r>
          </a:p>
          <a:p>
            <a:pPr algn="just">
              <a:lnSpc>
                <a:spcPct val="120000"/>
              </a:lnSpc>
              <a:buFont typeface="Arial" panose="020B0604020202020204" pitchFamily="34" charset="0"/>
              <a:buChar char="•"/>
            </a:pPr>
            <a:r>
              <a:rPr lang="cs-CZ" sz="3200" dirty="0" smtClean="0"/>
              <a:t>Za </a:t>
            </a:r>
            <a:r>
              <a:rPr lang="cs-CZ" sz="3200" dirty="0"/>
              <a:t>inovativní lze označit přístup a trendy pro další období v technické pomoc uvedené ŘO OPTP </a:t>
            </a:r>
            <a:r>
              <a:rPr lang="cs-CZ" sz="3200" b="1" dirty="0"/>
              <a:t>Polska.</a:t>
            </a:r>
            <a:r>
              <a:rPr lang="cs-CZ" sz="3200" dirty="0"/>
              <a:t> Technická pomoc by dle jejich názoru měl být jednoduchý a flexibilní nástroj, schopný se přizpůsobit neustále se měnícím okolnostem, již není dostačující jen podpora základních funkcí. Rozsah působnosti by se měl rozšířit s ohledem na všechny subjekty zapojené do provádění politiky soudržnosti. </a:t>
            </a:r>
            <a:endParaRPr lang="cs-CZ" sz="3200" dirty="0" smtClean="0"/>
          </a:p>
          <a:p>
            <a:pPr algn="just">
              <a:lnSpc>
                <a:spcPct val="120000"/>
              </a:lnSpc>
              <a:buFont typeface="Arial" panose="020B0604020202020204" pitchFamily="34" charset="0"/>
              <a:buChar char="•"/>
            </a:pPr>
            <a:r>
              <a:rPr lang="cs-CZ" sz="3200" dirty="0" smtClean="0"/>
              <a:t>Do</a:t>
            </a:r>
            <a:r>
              <a:rPr lang="cs-CZ" sz="3200" dirty="0"/>
              <a:t> systému podpory je důležité zahrnout instituce, které nejsou součástí systému řízení, ale které mají dopad na provádění politiky soudržnosti. Zdroje technické pomoci mohou být použity pro testování inovativních řešení – pilotních projektů. </a:t>
            </a:r>
            <a:endParaRPr lang="cs-CZ" sz="3200" dirty="0" smtClean="0"/>
          </a:p>
          <a:p>
            <a:pPr algn="just">
              <a:lnSpc>
                <a:spcPct val="120000"/>
              </a:lnSpc>
              <a:buFont typeface="Arial" panose="020B0604020202020204" pitchFamily="34" charset="0"/>
              <a:buChar char="•"/>
            </a:pPr>
            <a:r>
              <a:rPr lang="cs-CZ" sz="3200" dirty="0" smtClean="0"/>
              <a:t>Mělo </a:t>
            </a:r>
            <a:r>
              <a:rPr lang="cs-CZ" sz="3200" dirty="0"/>
              <a:t>by docházet k postupnému strategickému posunu k činnostem, které obecně přinášejí větší přidanou hodnotu pro politiku soudržnosti, jako je budování kapacit, komunikace nebo sdílení zkušeností. S cílem snížit nadměrné procedurální komplikace by se technická pomoc měla zaměřit na příjemce s cílem zajistit tak přípravu inovativních a dobře navržených projektů, které by odpovídaly již existujícím strategiím a potřebám.</a:t>
            </a:r>
          </a:p>
          <a:p>
            <a:pPr algn="just">
              <a:buFont typeface="Arial" panose="020B0604020202020204" pitchFamily="34" charset="0"/>
              <a:buChar char="•"/>
            </a:pPr>
            <a:endParaRPr lang="cs-CZ" sz="3200" dirty="0"/>
          </a:p>
        </p:txBody>
      </p:sp>
      <p:sp>
        <p:nvSpPr>
          <p:cNvPr id="3" name="Nadpis 2"/>
          <p:cNvSpPr>
            <a:spLocks noGrp="1"/>
          </p:cNvSpPr>
          <p:nvPr>
            <p:ph type="title"/>
          </p:nvPr>
        </p:nvSpPr>
        <p:spPr/>
        <p:txBody>
          <a:bodyPr/>
          <a:lstStyle/>
          <a:p>
            <a:r>
              <a:rPr lang="cs-CZ" dirty="0"/>
              <a:t>Evaluace absorpční kapacity OPTP</a:t>
            </a:r>
          </a:p>
        </p:txBody>
      </p:sp>
    </p:spTree>
    <p:extLst>
      <p:ext uri="{BB962C8B-B14F-4D97-AF65-F5344CB8AC3E}">
        <p14:creationId xmlns:p14="http://schemas.microsoft.com/office/powerpoint/2010/main" val="29342500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chor="ctr"/>
          <a:lstStyle/>
          <a:p>
            <a:pPr algn="ctr">
              <a:spcBef>
                <a:spcPct val="0"/>
              </a:spcBef>
            </a:pPr>
            <a:r>
              <a:rPr lang="cs-CZ" sz="3200" b="1" dirty="0">
                <a:solidFill>
                  <a:srgbClr val="000099"/>
                </a:solidFill>
                <a:ea typeface="+mj-ea"/>
              </a:rPr>
              <a:t>2. </a:t>
            </a:r>
            <a:br>
              <a:rPr lang="cs-CZ" sz="3200" b="1" dirty="0">
                <a:solidFill>
                  <a:srgbClr val="000099"/>
                </a:solidFill>
                <a:ea typeface="+mj-ea"/>
              </a:rPr>
            </a:br>
            <a:r>
              <a:rPr lang="cs-CZ" sz="3200" b="1" dirty="0">
                <a:solidFill>
                  <a:srgbClr val="000099"/>
                </a:solidFill>
                <a:ea typeface="+mj-ea"/>
              </a:rPr>
              <a:t>Aktuální informace o operačním programu </a:t>
            </a:r>
          </a:p>
          <a:p>
            <a:pPr algn="ctr"/>
            <a:endParaRPr lang="cs-CZ" dirty="0"/>
          </a:p>
        </p:txBody>
      </p:sp>
    </p:spTree>
    <p:extLst>
      <p:ext uri="{BB962C8B-B14F-4D97-AF65-F5344CB8AC3E}">
        <p14:creationId xmlns:p14="http://schemas.microsoft.com/office/powerpoint/2010/main" val="15893095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85000" lnSpcReduction="10000"/>
          </a:bodyPr>
          <a:lstStyle/>
          <a:p>
            <a:r>
              <a:rPr lang="cs-CZ" sz="2400" b="1" dirty="0" smtClean="0"/>
              <a:t>Závěry:</a:t>
            </a:r>
          </a:p>
          <a:p>
            <a:pPr algn="just">
              <a:lnSpc>
                <a:spcPct val="120000"/>
              </a:lnSpc>
              <a:buFont typeface="Arial" panose="020B0604020202020204" pitchFamily="34" charset="0"/>
              <a:buChar char="•"/>
            </a:pPr>
            <a:r>
              <a:rPr lang="cs-CZ" sz="2400" dirty="0" smtClean="0"/>
              <a:t>Zástupce </a:t>
            </a:r>
            <a:r>
              <a:rPr lang="cs-CZ" sz="2400" dirty="0"/>
              <a:t>ŘO OPTP ze </a:t>
            </a:r>
            <a:r>
              <a:rPr lang="cs-CZ" sz="2400" b="1" dirty="0"/>
              <a:t>Slovenska</a:t>
            </a:r>
            <a:r>
              <a:rPr lang="cs-CZ" sz="2400" dirty="0"/>
              <a:t> uvedl, že pro účely implementace v oblasti technické pomoci v novém období by bylo vhodné zjednodušit celý proces - zjednodušení lze řešit formou výjimek ve srovnání s tematickými OP. Možná by bylo rovněž dobré definovat finanční limity projektů pro konkrétní aktivity, při dodržení kterých by nebylo nutné realizovat veřejné zakázky</a:t>
            </a:r>
            <a:r>
              <a:rPr lang="cs-CZ" sz="2400" dirty="0" smtClean="0"/>
              <a:t>.</a:t>
            </a:r>
          </a:p>
          <a:p>
            <a:pPr algn="just">
              <a:lnSpc>
                <a:spcPct val="120000"/>
              </a:lnSpc>
              <a:buFont typeface="Arial" panose="020B0604020202020204" pitchFamily="34" charset="0"/>
              <a:buChar char="•"/>
            </a:pPr>
            <a:r>
              <a:rPr lang="cs-CZ" sz="2400" dirty="0"/>
              <a:t>Důležitou zkušeností získanou v oblasti technické pomoci v </a:t>
            </a:r>
            <a:r>
              <a:rPr lang="cs-CZ" sz="2400" b="1" dirty="0"/>
              <a:t>Rumunsku</a:t>
            </a:r>
            <a:r>
              <a:rPr lang="cs-CZ" sz="2400" dirty="0"/>
              <a:t> může být nutnost přidělit vhodný počet zaměstnanců, aby bylo možné účinně naplánovat a zavést prostředky technické pomoci s přihlédnutím k tomu, že TP je řízena a prováděna podle stejných pravidel jako ostatní typy projektů a některé projekty technické pomoci jsou časově náročné</a:t>
            </a:r>
            <a:r>
              <a:rPr lang="cs-CZ" sz="2400" dirty="0" smtClean="0"/>
              <a:t>.</a:t>
            </a:r>
            <a:endParaRPr lang="cs-CZ" sz="2400" dirty="0"/>
          </a:p>
        </p:txBody>
      </p:sp>
      <p:sp>
        <p:nvSpPr>
          <p:cNvPr id="3" name="Nadpis 2"/>
          <p:cNvSpPr>
            <a:spLocks noGrp="1"/>
          </p:cNvSpPr>
          <p:nvPr>
            <p:ph type="title"/>
          </p:nvPr>
        </p:nvSpPr>
        <p:spPr/>
        <p:txBody>
          <a:bodyPr/>
          <a:lstStyle/>
          <a:p>
            <a:r>
              <a:rPr lang="cs-CZ" dirty="0"/>
              <a:t>Evaluace absorpční kapacity OPTP</a:t>
            </a:r>
          </a:p>
        </p:txBody>
      </p:sp>
    </p:spTree>
    <p:extLst>
      <p:ext uri="{BB962C8B-B14F-4D97-AF65-F5344CB8AC3E}">
        <p14:creationId xmlns:p14="http://schemas.microsoft.com/office/powerpoint/2010/main" val="133408800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2200" b="1" dirty="0" smtClean="0"/>
              <a:t>Doporučení:</a:t>
            </a:r>
          </a:p>
          <a:p>
            <a:pPr marL="457200" indent="-457200" algn="just">
              <a:buFont typeface="Arial" panose="020B0604020202020204" pitchFamily="34" charset="0"/>
              <a:buChar char="•"/>
            </a:pPr>
            <a:r>
              <a:rPr lang="cs-CZ" sz="2200" dirty="0"/>
              <a:t>Zajistit interní diskusi k nastavení interních pravidel pro realizaci vybraných typů projektů OPTP – konkrétně v oblasti limitů na občerstvení, limitů na ubytování v ČR a v rámci EU, v oblasti stanovení pravidel pro výši hrazených úvazků u projektů regionálních partnerů apod. </a:t>
            </a:r>
            <a:endParaRPr lang="cs-CZ" sz="2200" dirty="0" smtClean="0"/>
          </a:p>
          <a:p>
            <a:pPr marL="457200" indent="-457200" algn="just">
              <a:buFont typeface="Arial" panose="020B0604020202020204" pitchFamily="34" charset="0"/>
              <a:buChar char="•"/>
            </a:pPr>
            <a:r>
              <a:rPr lang="cs-CZ" sz="2200" dirty="0"/>
              <a:t>Vypracovat analýzu specifik OPTP v kontextu požadavků vyplývajících z JMP.</a:t>
            </a:r>
          </a:p>
          <a:p>
            <a:pPr marL="457200" indent="-457200" algn="just">
              <a:buFont typeface="Arial" panose="020B0604020202020204" pitchFamily="34" charset="0"/>
              <a:buChar char="•"/>
            </a:pPr>
            <a:r>
              <a:rPr lang="cs-CZ" sz="2200" dirty="0"/>
              <a:t>Zahájit diskuzi s MMR-NOK ohledně možnosti nahlížet na OPTP v rámci JMP jako na ojedinělý servisně zaměřený program, na který by se nemusela nutně vztahovat všechna pravidla stanovená pro ostatní typy programů. </a:t>
            </a:r>
          </a:p>
        </p:txBody>
      </p:sp>
      <p:sp>
        <p:nvSpPr>
          <p:cNvPr id="3" name="Nadpis 2"/>
          <p:cNvSpPr>
            <a:spLocks noGrp="1"/>
          </p:cNvSpPr>
          <p:nvPr>
            <p:ph type="title"/>
          </p:nvPr>
        </p:nvSpPr>
        <p:spPr/>
        <p:txBody>
          <a:bodyPr/>
          <a:lstStyle/>
          <a:p>
            <a:r>
              <a:rPr lang="cs-CZ" dirty="0"/>
              <a:t>Evaluace absorpční kapacity OPTP</a:t>
            </a:r>
          </a:p>
        </p:txBody>
      </p:sp>
    </p:spTree>
    <p:extLst>
      <p:ext uri="{BB962C8B-B14F-4D97-AF65-F5344CB8AC3E}">
        <p14:creationId xmlns:p14="http://schemas.microsoft.com/office/powerpoint/2010/main" val="7151317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2200" b="1" dirty="0" smtClean="0"/>
              <a:t>Doporučení:</a:t>
            </a:r>
          </a:p>
          <a:p>
            <a:pPr marL="457200" indent="-457200" algn="just">
              <a:buFont typeface="Arial" panose="020B0604020202020204" pitchFamily="34" charset="0"/>
              <a:buChar char="•"/>
            </a:pPr>
            <a:r>
              <a:rPr lang="cs-CZ" sz="2200" dirty="0" smtClean="0"/>
              <a:t>Zajistit </a:t>
            </a:r>
            <a:r>
              <a:rPr lang="cs-CZ" sz="2200" dirty="0"/>
              <a:t>interní diskusi k připravovaným projektovým </a:t>
            </a:r>
            <a:r>
              <a:rPr lang="cs-CZ" sz="2200" dirty="0" smtClean="0"/>
              <a:t>záměrům </a:t>
            </a:r>
            <a:r>
              <a:rPr lang="cs-CZ" sz="2200" dirty="0"/>
              <a:t>na úrovni ŘO OPTP  a příjemců</a:t>
            </a:r>
            <a:r>
              <a:rPr lang="cs-CZ" sz="2200" dirty="0" smtClean="0"/>
              <a:t>.</a:t>
            </a:r>
          </a:p>
          <a:p>
            <a:pPr marL="457200" indent="-457200" algn="just">
              <a:buFont typeface="Arial" panose="020B0604020202020204" pitchFamily="34" charset="0"/>
              <a:buChar char="•"/>
            </a:pPr>
            <a:r>
              <a:rPr lang="cs-CZ" sz="2200" dirty="0"/>
              <a:t>Pokračovat v zavedeném systému řízení rizik v rámci ŘO OPTP. </a:t>
            </a:r>
            <a:endParaRPr lang="cs-CZ" sz="2200" dirty="0" smtClean="0"/>
          </a:p>
          <a:p>
            <a:pPr marL="457200" indent="-457200" algn="just">
              <a:buFont typeface="Arial" panose="020B0604020202020204" pitchFamily="34" charset="0"/>
              <a:buChar char="•"/>
            </a:pPr>
            <a:r>
              <a:rPr lang="cs-CZ" sz="2200" dirty="0"/>
              <a:t>Zvážit rozšíření příjemců o instituce, které nejsou přímo zapojeny do kohezní politiky, ale mohou ji významně ovlivnit, tj. např. Český statistický úřad (ČSÚ), Úřad pro ochranu hospodářské soutěže (ÚHOS) apod. </a:t>
            </a:r>
            <a:endParaRPr lang="cs-CZ" sz="2200" dirty="0" smtClean="0"/>
          </a:p>
        </p:txBody>
      </p:sp>
      <p:sp>
        <p:nvSpPr>
          <p:cNvPr id="3" name="Nadpis 2"/>
          <p:cNvSpPr>
            <a:spLocks noGrp="1"/>
          </p:cNvSpPr>
          <p:nvPr>
            <p:ph type="title"/>
          </p:nvPr>
        </p:nvSpPr>
        <p:spPr/>
        <p:txBody>
          <a:bodyPr/>
          <a:lstStyle/>
          <a:p>
            <a:r>
              <a:rPr lang="cs-CZ" dirty="0"/>
              <a:t>Evaluace absorpční kapacity OPTP</a:t>
            </a:r>
          </a:p>
        </p:txBody>
      </p:sp>
    </p:spTree>
    <p:extLst>
      <p:ext uri="{BB962C8B-B14F-4D97-AF65-F5344CB8AC3E}">
        <p14:creationId xmlns:p14="http://schemas.microsoft.com/office/powerpoint/2010/main" val="38482419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sz="2200" b="1" dirty="0" smtClean="0"/>
              <a:t>Doporučení:</a:t>
            </a:r>
          </a:p>
          <a:p>
            <a:pPr marL="457200" indent="-457200" algn="just">
              <a:buFont typeface="Arial" panose="020B0604020202020204" pitchFamily="34" charset="0"/>
              <a:buChar char="•"/>
            </a:pPr>
            <a:r>
              <a:rPr lang="cs-CZ" sz="2200" dirty="0"/>
              <a:t>Začít diskuzi k rozšíření aktivity OPTP v oblasti podpory příjemců a potenciálních příjemců (např. rozšířit účastníky vzdělávání – umožnit účast na vzdělávacích aktivitách i zaměstnancům (např. projektovým manažerům, zaměstnancům ITI), kteří do něj nyní nejsou zařazeni, podpora pilotních projektů (viz zkušenost z Polska) či podpora spolupráce institucí při řešení konkrétní problematiky v území/regionu/městě – také viz zkušenost z Polska).</a:t>
            </a:r>
          </a:p>
          <a:p>
            <a:pPr marL="457200" indent="-457200">
              <a:buFont typeface="Arial" panose="020B0604020202020204" pitchFamily="34" charset="0"/>
              <a:buChar char="•"/>
            </a:pPr>
            <a:endParaRPr lang="cs-CZ" dirty="0"/>
          </a:p>
        </p:txBody>
      </p:sp>
      <p:sp>
        <p:nvSpPr>
          <p:cNvPr id="3" name="Nadpis 2"/>
          <p:cNvSpPr>
            <a:spLocks noGrp="1"/>
          </p:cNvSpPr>
          <p:nvPr>
            <p:ph type="title"/>
          </p:nvPr>
        </p:nvSpPr>
        <p:spPr/>
        <p:txBody>
          <a:bodyPr/>
          <a:lstStyle/>
          <a:p>
            <a:r>
              <a:rPr lang="cs-CZ" dirty="0"/>
              <a:t>Evaluace absorpční kapacity OPTP</a:t>
            </a:r>
          </a:p>
        </p:txBody>
      </p:sp>
    </p:spTree>
    <p:extLst>
      <p:ext uri="{BB962C8B-B14F-4D97-AF65-F5344CB8AC3E}">
        <p14:creationId xmlns:p14="http://schemas.microsoft.com/office/powerpoint/2010/main" val="28736029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pPr marL="457200" indent="-457200">
              <a:buFont typeface="Arial" panose="020B0604020202020204" pitchFamily="34" charset="0"/>
              <a:buChar char="•"/>
            </a:pPr>
            <a:endParaRPr lang="cs-CZ" dirty="0" smtClean="0"/>
          </a:p>
          <a:p>
            <a:pPr marL="0" indent="0" algn="ctr"/>
            <a:endParaRPr lang="cs-CZ" dirty="0"/>
          </a:p>
          <a:p>
            <a:pPr marL="0" indent="0" algn="ctr"/>
            <a:r>
              <a:rPr lang="cs-CZ" b="1" dirty="0" smtClean="0"/>
              <a:t>Děkujeme za pozornost</a:t>
            </a:r>
          </a:p>
          <a:p>
            <a:pPr marL="0" indent="0" algn="ctr"/>
            <a:r>
              <a:rPr lang="cs-CZ" b="1" dirty="0" smtClean="0">
                <a:hlinkClick r:id="rId2"/>
              </a:rPr>
              <a:t>lenka.brown@rhdhv.com</a:t>
            </a:r>
            <a:endParaRPr lang="cs-CZ" b="1" dirty="0" smtClean="0"/>
          </a:p>
          <a:p>
            <a:pPr marL="0" indent="0" algn="ctr"/>
            <a:r>
              <a:rPr lang="cs-CZ" b="1" dirty="0">
                <a:hlinkClick r:id="rId3"/>
              </a:rPr>
              <a:t>m</a:t>
            </a:r>
            <a:r>
              <a:rPr lang="cs-CZ" b="1" dirty="0" smtClean="0">
                <a:hlinkClick r:id="rId3"/>
              </a:rPr>
              <a:t>iroslava.drahotova@rhdhv.com</a:t>
            </a:r>
            <a:endParaRPr lang="cs-CZ" b="1" dirty="0" smtClean="0"/>
          </a:p>
          <a:p>
            <a:pPr marL="0" indent="0" algn="ctr"/>
            <a:endParaRPr lang="cs-CZ" b="1" dirty="0" smtClean="0"/>
          </a:p>
          <a:p>
            <a:pPr marL="457200" indent="-457200">
              <a:buFont typeface="Arial" panose="020B0604020202020204" pitchFamily="34" charset="0"/>
              <a:buChar char="•"/>
            </a:pPr>
            <a:endParaRPr lang="cs-CZ" dirty="0"/>
          </a:p>
        </p:txBody>
      </p:sp>
      <p:sp>
        <p:nvSpPr>
          <p:cNvPr id="3" name="Nadpis 2"/>
          <p:cNvSpPr>
            <a:spLocks noGrp="1"/>
          </p:cNvSpPr>
          <p:nvPr>
            <p:ph type="title"/>
          </p:nvPr>
        </p:nvSpPr>
        <p:spPr/>
        <p:txBody>
          <a:bodyPr/>
          <a:lstStyle/>
          <a:p>
            <a:r>
              <a:rPr lang="cs-CZ" dirty="0"/>
              <a:t>Evaluace </a:t>
            </a:r>
            <a:r>
              <a:rPr lang="cs-CZ" dirty="0" smtClean="0"/>
              <a:t>OPTP</a:t>
            </a:r>
            <a:endParaRPr lang="cs-CZ" dirty="0"/>
          </a:p>
        </p:txBody>
      </p:sp>
    </p:spTree>
    <p:extLst>
      <p:ext uri="{BB962C8B-B14F-4D97-AF65-F5344CB8AC3E}">
        <p14:creationId xmlns:p14="http://schemas.microsoft.com/office/powerpoint/2010/main" val="295367299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ovéPole 6"/>
          <p:cNvSpPr txBox="1">
            <a:spLocks noChangeArrowheads="1"/>
          </p:cNvSpPr>
          <p:nvPr/>
        </p:nvSpPr>
        <p:spPr bwMode="auto">
          <a:xfrm>
            <a:off x="1115568" y="2060848"/>
            <a:ext cx="7056437" cy="1569650"/>
          </a:xfrm>
          <a:prstGeom prst="rect">
            <a:avLst/>
          </a:prstGeom>
          <a:noFill/>
          <a:ln w="9525">
            <a:noFill/>
            <a:miter lim="800000"/>
            <a:headEnd/>
            <a:tailEnd/>
          </a:ln>
        </p:spPr>
        <p:txBody>
          <a:bodyPr lIns="91431" tIns="45715" rIns="91431" bIns="45715">
            <a:spAutoFit/>
          </a:bodyPr>
          <a:lstStyle/>
          <a:p>
            <a:pPr algn="ctr"/>
            <a:r>
              <a:rPr lang="cs-CZ" sz="3200" b="1" dirty="0">
                <a:solidFill>
                  <a:srgbClr val="000099"/>
                </a:solidFill>
              </a:rPr>
              <a:t>7. </a:t>
            </a:r>
          </a:p>
          <a:p>
            <a:pPr algn="ctr"/>
            <a:r>
              <a:rPr lang="cs-CZ" sz="3200" b="1" dirty="0">
                <a:solidFill>
                  <a:srgbClr val="000099"/>
                </a:solidFill>
              </a:rPr>
              <a:t>Aktuální komunikační aktivity OPEU</a:t>
            </a:r>
          </a:p>
        </p:txBody>
      </p:sp>
    </p:spTree>
    <p:extLst>
      <p:ext uri="{BB962C8B-B14F-4D97-AF65-F5344CB8AC3E}">
        <p14:creationId xmlns:p14="http://schemas.microsoft.com/office/powerpoint/2010/main" val="16426361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odnadpis 8"/>
          <p:cNvSpPr>
            <a:spLocks noGrp="1"/>
          </p:cNvSpPr>
          <p:nvPr>
            <p:ph type="subTitle" idx="1"/>
          </p:nvPr>
        </p:nvSpPr>
        <p:spPr/>
        <p:txBody>
          <a:bodyPr/>
          <a:lstStyle/>
          <a:p>
            <a:pPr lvl="8" algn="r"/>
            <a:r>
              <a:rPr lang="cs-CZ" b="1" dirty="0" smtClean="0">
                <a:solidFill>
                  <a:schemeClr val="tx1"/>
                </a:solidFill>
              </a:rPr>
              <a:t>Ing. Radek Kobza</a:t>
            </a:r>
          </a:p>
          <a:p>
            <a:pPr lvl="8" algn="r"/>
            <a:r>
              <a:rPr lang="cs-CZ" dirty="0" smtClean="0">
                <a:solidFill>
                  <a:schemeClr val="tx1"/>
                </a:solidFill>
              </a:rPr>
              <a:t>Odbor publicity EU</a:t>
            </a:r>
            <a:endParaRPr lang="en-US" dirty="0">
              <a:solidFill>
                <a:schemeClr val="tx1"/>
              </a:solidFill>
            </a:endParaRPr>
          </a:p>
        </p:txBody>
      </p:sp>
      <p:sp>
        <p:nvSpPr>
          <p:cNvPr id="2" name="Obdélník 1"/>
          <p:cNvSpPr/>
          <p:nvPr/>
        </p:nvSpPr>
        <p:spPr>
          <a:xfrm>
            <a:off x="1187624" y="3068960"/>
            <a:ext cx="7560840" cy="144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cs-CZ"/>
          </a:p>
        </p:txBody>
      </p:sp>
      <p:sp>
        <p:nvSpPr>
          <p:cNvPr id="8" name="Nadpis 7"/>
          <p:cNvSpPr>
            <a:spLocks noGrp="1"/>
          </p:cNvSpPr>
          <p:nvPr>
            <p:ph type="title"/>
          </p:nvPr>
        </p:nvSpPr>
        <p:spPr>
          <a:xfrm>
            <a:off x="971600" y="2725377"/>
            <a:ext cx="7283152" cy="1080120"/>
          </a:xfrm>
        </p:spPr>
        <p:txBody>
          <a:bodyPr/>
          <a:lstStyle/>
          <a:p>
            <a:pPr algn="ctr"/>
            <a:r>
              <a:rPr lang="cs-CZ" sz="3600" dirty="0"/>
              <a:t>Publicita</a:t>
            </a:r>
            <a:br>
              <a:rPr lang="cs-CZ" sz="3600" dirty="0"/>
            </a:br>
            <a:r>
              <a:rPr lang="cs-CZ" sz="3600" dirty="0"/>
              <a:t>Vybrané komunikační aktivity</a:t>
            </a:r>
            <a:endParaRPr lang="en-US" sz="3600" dirty="0"/>
          </a:p>
        </p:txBody>
      </p:sp>
    </p:spTree>
    <p:extLst>
      <p:ext uri="{BB962C8B-B14F-4D97-AF65-F5344CB8AC3E}">
        <p14:creationId xmlns:p14="http://schemas.microsoft.com/office/powerpoint/2010/main" val="429226668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txBox="1">
            <a:spLocks/>
          </p:cNvSpPr>
          <p:nvPr/>
        </p:nvSpPr>
        <p:spPr>
          <a:xfrm>
            <a:off x="3059832" y="548680"/>
            <a:ext cx="5904656" cy="504056"/>
          </a:xfrm>
          <a:prstGeom prst="rect">
            <a:avLst/>
          </a:prstGeom>
        </p:spPr>
        <p:txBody>
          <a:bodyPr lIns="91431" tIns="45715" rIns="91431" bIns="45715"/>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cs-CZ" sz="3200" b="1" dirty="0">
                <a:solidFill>
                  <a:srgbClr val="000099"/>
                </a:solidFill>
                <a:latin typeface="Arial" pitchFamily="34" charset="0"/>
                <a:cs typeface="Arial" pitchFamily="34" charset="0"/>
              </a:rPr>
              <a:t>Nový portál DotaceEU.cz</a:t>
            </a:r>
          </a:p>
        </p:txBody>
      </p:sp>
      <p:sp>
        <p:nvSpPr>
          <p:cNvPr id="4" name="Zástupný symbol pro obsah 3"/>
          <p:cNvSpPr>
            <a:spLocks noGrp="1"/>
          </p:cNvSpPr>
          <p:nvPr>
            <p:ph idx="1"/>
          </p:nvPr>
        </p:nvSpPr>
        <p:spPr>
          <a:xfrm>
            <a:off x="107504" y="1484784"/>
            <a:ext cx="4032448" cy="5184576"/>
          </a:xfrm>
        </p:spPr>
        <p:txBody>
          <a:bodyPr>
            <a:normAutofit fontScale="70000" lnSpcReduction="20000"/>
          </a:bodyPr>
          <a:lstStyle/>
          <a:p>
            <a:pPr marL="734324" indent="-457153">
              <a:spcBef>
                <a:spcPts val="400"/>
              </a:spcBef>
              <a:spcAft>
                <a:spcPts val="400"/>
              </a:spcAft>
              <a:buFont typeface="Wingdings" panose="05000000000000000000" pitchFamily="2" charset="2"/>
              <a:buChar char="§"/>
            </a:pPr>
            <a:r>
              <a:rPr lang="cs-CZ" dirty="0" smtClean="0"/>
              <a:t>Přehlednější struktura</a:t>
            </a:r>
          </a:p>
          <a:p>
            <a:pPr marL="734324" indent="-457153">
              <a:spcBef>
                <a:spcPts val="400"/>
              </a:spcBef>
              <a:spcAft>
                <a:spcPts val="400"/>
              </a:spcAft>
              <a:buFont typeface="Wingdings" panose="05000000000000000000" pitchFamily="2" charset="2"/>
              <a:buChar char="§"/>
            </a:pPr>
            <a:r>
              <a:rPr lang="cs-CZ" dirty="0" smtClean="0"/>
              <a:t>Nové rozčlenění sekcí podle cílových skupin návštěvníků</a:t>
            </a:r>
          </a:p>
          <a:p>
            <a:pPr marL="734324" indent="-457153">
              <a:spcBef>
                <a:spcPts val="400"/>
              </a:spcBef>
              <a:spcAft>
                <a:spcPts val="400"/>
              </a:spcAft>
              <a:buFont typeface="Wingdings" panose="05000000000000000000" pitchFamily="2" charset="2"/>
              <a:buChar char="§"/>
            </a:pPr>
            <a:r>
              <a:rPr lang="cs-CZ" dirty="0" smtClean="0"/>
              <a:t>Nově sekce i pro širokou veřejnost včetně vizualizace dosažených milníků (indikátory)</a:t>
            </a:r>
          </a:p>
          <a:p>
            <a:pPr marL="734324" indent="-457153">
              <a:spcBef>
                <a:spcPts val="400"/>
              </a:spcBef>
              <a:spcAft>
                <a:spcPts val="400"/>
              </a:spcAft>
              <a:buFont typeface="Wingdings" panose="05000000000000000000" pitchFamily="2" charset="2"/>
              <a:buChar char="§"/>
            </a:pPr>
            <a:r>
              <a:rPr lang="cs-CZ" dirty="0" smtClean="0"/>
              <a:t>Nové a aktualizované nástroje:</a:t>
            </a:r>
          </a:p>
          <a:p>
            <a:pPr marL="1134332" lvl="1" indent="-457153">
              <a:spcBef>
                <a:spcPts val="400"/>
              </a:spcBef>
              <a:spcAft>
                <a:spcPts val="400"/>
              </a:spcAft>
              <a:buFont typeface="Wingdings" panose="05000000000000000000" pitchFamily="2" charset="2"/>
              <a:buChar char="Ø"/>
            </a:pPr>
            <a:r>
              <a:rPr lang="cs-CZ" sz="2600" b="1" dirty="0">
                <a:solidFill>
                  <a:srgbClr val="000099"/>
                </a:solidFill>
              </a:rPr>
              <a:t>Vyhledávač dotačních příležitostí</a:t>
            </a:r>
          </a:p>
          <a:p>
            <a:pPr marL="1134332" lvl="1" indent="-457153">
              <a:spcBef>
                <a:spcPts val="400"/>
              </a:spcBef>
              <a:spcAft>
                <a:spcPts val="400"/>
              </a:spcAft>
              <a:buFont typeface="Wingdings" panose="05000000000000000000" pitchFamily="2" charset="2"/>
              <a:buChar char="Ø"/>
            </a:pPr>
            <a:r>
              <a:rPr lang="cs-CZ" sz="2600" b="1" dirty="0">
                <a:solidFill>
                  <a:srgbClr val="000099"/>
                </a:solidFill>
              </a:rPr>
              <a:t>Mapa projektů </a:t>
            </a:r>
            <a:r>
              <a:rPr lang="cs-CZ" sz="2600" dirty="0"/>
              <a:t>včetně realizovaných projektů</a:t>
            </a:r>
          </a:p>
          <a:p>
            <a:pPr marL="734324" indent="-457153">
              <a:spcBef>
                <a:spcPts val="400"/>
              </a:spcBef>
              <a:spcAft>
                <a:spcPts val="400"/>
              </a:spcAft>
              <a:buFont typeface="Wingdings" panose="05000000000000000000" pitchFamily="2" charset="2"/>
              <a:buChar char="§"/>
            </a:pPr>
            <a:r>
              <a:rPr lang="cs-CZ" dirty="0" smtClean="0"/>
              <a:t>Responsivní design pro chytré telefony a tablety</a:t>
            </a:r>
          </a:p>
          <a:p>
            <a:pPr marL="734324" indent="-457153">
              <a:spcBef>
                <a:spcPts val="400"/>
              </a:spcBef>
              <a:spcAft>
                <a:spcPts val="400"/>
              </a:spcAft>
              <a:buFont typeface="Wingdings" panose="05000000000000000000" pitchFamily="2" charset="2"/>
              <a:buChar char="§"/>
            </a:pPr>
            <a:r>
              <a:rPr lang="cs-CZ" dirty="0" smtClean="0"/>
              <a:t>Propojení na sociální sítě</a:t>
            </a:r>
          </a:p>
          <a:p>
            <a:endParaRPr lang="cs-CZ" dirty="0"/>
          </a:p>
        </p:txBody>
      </p:sp>
      <p:pic>
        <p:nvPicPr>
          <p:cNvPr id="5" name="Obrázek 4"/>
          <p:cNvPicPr>
            <a:picLocks noChangeAspect="1"/>
          </p:cNvPicPr>
          <p:nvPr/>
        </p:nvPicPr>
        <p:blipFill>
          <a:blip r:embed="rId3"/>
          <a:stretch>
            <a:fillRect/>
          </a:stretch>
        </p:blipFill>
        <p:spPr>
          <a:xfrm>
            <a:off x="4212640" y="1493280"/>
            <a:ext cx="4751849" cy="3527004"/>
          </a:xfrm>
          <a:prstGeom prst="rect">
            <a:avLst/>
          </a:prstGeom>
          <a:ln>
            <a:solidFill>
              <a:srgbClr val="000099"/>
            </a:solidFill>
          </a:ln>
        </p:spPr>
      </p:pic>
    </p:spTree>
    <p:extLst>
      <p:ext uri="{BB962C8B-B14F-4D97-AF65-F5344CB8AC3E}">
        <p14:creationId xmlns:p14="http://schemas.microsoft.com/office/powerpoint/2010/main" val="110354205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txBox="1">
            <a:spLocks/>
          </p:cNvSpPr>
          <p:nvPr/>
        </p:nvSpPr>
        <p:spPr>
          <a:xfrm>
            <a:off x="3059832" y="548680"/>
            <a:ext cx="5904656" cy="504056"/>
          </a:xfrm>
          <a:prstGeom prst="rect">
            <a:avLst/>
          </a:prstGeom>
        </p:spPr>
        <p:txBody>
          <a:bodyPr lIns="91431" tIns="45715" rIns="91431" bIns="45715"/>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cs-CZ" sz="3200" b="1" dirty="0">
                <a:solidFill>
                  <a:srgbClr val="000099"/>
                </a:solidFill>
                <a:latin typeface="Arial" pitchFamily="34" charset="0"/>
                <a:cs typeface="Arial" pitchFamily="34" charset="0"/>
              </a:rPr>
              <a:t>Nové letáky: Úspěšné projekty v regionech</a:t>
            </a:r>
          </a:p>
        </p:txBody>
      </p:sp>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1484784"/>
            <a:ext cx="4104456" cy="4816064"/>
          </a:xfrm>
          <a:prstGeom prst="rect">
            <a:avLst/>
          </a:prstGeom>
        </p:spPr>
      </p:pic>
      <p:sp>
        <p:nvSpPr>
          <p:cNvPr id="6" name="Zástupný symbol pro obsah 3"/>
          <p:cNvSpPr>
            <a:spLocks noGrp="1"/>
          </p:cNvSpPr>
          <p:nvPr>
            <p:ph idx="1"/>
          </p:nvPr>
        </p:nvSpPr>
        <p:spPr>
          <a:xfrm>
            <a:off x="4814406" y="1772817"/>
            <a:ext cx="3574019" cy="3600400"/>
          </a:xfrm>
        </p:spPr>
        <p:txBody>
          <a:bodyPr>
            <a:normAutofit/>
          </a:bodyPr>
          <a:lstStyle/>
          <a:p>
            <a:pPr marL="734324" indent="-457153">
              <a:spcBef>
                <a:spcPts val="400"/>
              </a:spcBef>
              <a:spcAft>
                <a:spcPts val="400"/>
              </a:spcAft>
              <a:buFont typeface="Wingdings" panose="05000000000000000000" pitchFamily="2" charset="2"/>
              <a:buChar char="§"/>
            </a:pPr>
            <a:r>
              <a:rPr lang="cs-CZ" sz="2400" dirty="0"/>
              <a:t>7x NUTS + Praha</a:t>
            </a:r>
          </a:p>
          <a:p>
            <a:pPr marL="734324" indent="-457153">
              <a:spcBef>
                <a:spcPts val="400"/>
              </a:spcBef>
              <a:spcAft>
                <a:spcPts val="400"/>
              </a:spcAft>
              <a:buFont typeface="Wingdings" panose="05000000000000000000" pitchFamily="2" charset="2"/>
              <a:buChar char="§"/>
            </a:pPr>
            <a:r>
              <a:rPr lang="cs-CZ" sz="2400" dirty="0"/>
              <a:t>vybrané projekty + hlavní přínosy ESI fondů</a:t>
            </a:r>
          </a:p>
          <a:p>
            <a:pPr marL="734324" indent="-457153">
              <a:spcBef>
                <a:spcPts val="400"/>
              </a:spcBef>
              <a:spcAft>
                <a:spcPts val="400"/>
              </a:spcAft>
              <a:buFont typeface="Wingdings" panose="05000000000000000000" pitchFamily="2" charset="2"/>
              <a:buChar char="§"/>
            </a:pPr>
            <a:r>
              <a:rPr lang="cs-CZ" sz="2400" dirty="0"/>
              <a:t>formát „do kapsy“ na akce pro širokou veřejnost</a:t>
            </a:r>
          </a:p>
          <a:p>
            <a:endParaRPr lang="cs-CZ" dirty="0"/>
          </a:p>
        </p:txBody>
      </p:sp>
    </p:spTree>
    <p:extLst>
      <p:ext uri="{BB962C8B-B14F-4D97-AF65-F5344CB8AC3E}">
        <p14:creationId xmlns:p14="http://schemas.microsoft.com/office/powerpoint/2010/main" val="40686508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txBox="1">
            <a:spLocks/>
          </p:cNvSpPr>
          <p:nvPr/>
        </p:nvSpPr>
        <p:spPr>
          <a:xfrm>
            <a:off x="3059832" y="548680"/>
            <a:ext cx="5904656" cy="504056"/>
          </a:xfrm>
          <a:prstGeom prst="rect">
            <a:avLst/>
          </a:prstGeom>
        </p:spPr>
        <p:txBody>
          <a:bodyPr lIns="91431" tIns="45715" rIns="91431" bIns="45715"/>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cs-CZ" sz="3200" b="1" dirty="0">
                <a:solidFill>
                  <a:srgbClr val="000099"/>
                </a:solidFill>
                <a:latin typeface="Arial" pitchFamily="34" charset="0"/>
                <a:cs typeface="Arial" pitchFamily="34" charset="0"/>
              </a:rPr>
              <a:t>OKO </a:t>
            </a:r>
            <a:r>
              <a:rPr lang="cs-CZ" sz="3200" b="1" dirty="0" err="1">
                <a:solidFill>
                  <a:srgbClr val="000099"/>
                </a:solidFill>
                <a:latin typeface="Arial" pitchFamily="34" charset="0"/>
                <a:cs typeface="Arial" pitchFamily="34" charset="0"/>
              </a:rPr>
              <a:t>NOKu</a:t>
            </a:r>
            <a:r>
              <a:rPr lang="cs-CZ" sz="3200" b="1" dirty="0">
                <a:solidFill>
                  <a:srgbClr val="000099"/>
                </a:solidFill>
                <a:latin typeface="Arial" pitchFamily="34" charset="0"/>
                <a:cs typeface="Arial" pitchFamily="34" charset="0"/>
              </a:rPr>
              <a:t> – el. </a:t>
            </a:r>
            <a:r>
              <a:rPr lang="cs-CZ" sz="3200" b="1" dirty="0" err="1">
                <a:solidFill>
                  <a:srgbClr val="000099"/>
                </a:solidFill>
                <a:latin typeface="Arial" pitchFamily="34" charset="0"/>
                <a:cs typeface="Arial" pitchFamily="34" charset="0"/>
              </a:rPr>
              <a:t>newsletter</a:t>
            </a:r>
            <a:endParaRPr lang="cs-CZ" sz="3200" b="1" dirty="0">
              <a:solidFill>
                <a:srgbClr val="000099"/>
              </a:solidFill>
              <a:latin typeface="Arial" pitchFamily="34" charset="0"/>
              <a:cs typeface="Arial" pitchFamily="34" charset="0"/>
            </a:endParaRPr>
          </a:p>
        </p:txBody>
      </p:sp>
      <p:pic>
        <p:nvPicPr>
          <p:cNvPr id="6" name="Obrázek 5"/>
          <p:cNvPicPr>
            <a:picLocks noChangeAspect="1"/>
          </p:cNvPicPr>
          <p:nvPr/>
        </p:nvPicPr>
        <p:blipFill>
          <a:blip r:embed="rId3"/>
          <a:stretch>
            <a:fillRect/>
          </a:stretch>
        </p:blipFill>
        <p:spPr>
          <a:xfrm>
            <a:off x="0" y="1490662"/>
            <a:ext cx="9194024" cy="4242594"/>
          </a:xfrm>
          <a:prstGeom prst="rect">
            <a:avLst/>
          </a:prstGeom>
        </p:spPr>
      </p:pic>
    </p:spTree>
    <p:extLst>
      <p:ext uri="{BB962C8B-B14F-4D97-AF65-F5344CB8AC3E}">
        <p14:creationId xmlns:p14="http://schemas.microsoft.com/office/powerpoint/2010/main" val="26500404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395536" y="692697"/>
            <a:ext cx="8291264" cy="936104"/>
          </a:xfrm>
        </p:spPr>
        <p:txBody>
          <a:bodyPr/>
          <a:lstStyle/>
          <a:p>
            <a:pPr algn="ctr"/>
            <a:r>
              <a:rPr lang="cs-CZ" dirty="0"/>
              <a:t>Aktuální </a:t>
            </a:r>
            <a:r>
              <a:rPr lang="cs-CZ" dirty="0" smtClean="0"/>
              <a:t>informace o operačním programu</a:t>
            </a:r>
            <a:endParaRPr lang="cs-CZ" dirty="0"/>
          </a:p>
        </p:txBody>
      </p:sp>
      <p:graphicFrame>
        <p:nvGraphicFramePr>
          <p:cNvPr id="4" name="Zástupný symbol pro obsah 3"/>
          <p:cNvGraphicFramePr>
            <a:graphicFrameLocks noGrp="1"/>
          </p:cNvGraphicFramePr>
          <p:nvPr>
            <p:ph idx="1"/>
            <p:extLst>
              <p:ext uri="{D42A27DB-BD31-4B8C-83A1-F6EECF244321}">
                <p14:modId xmlns:p14="http://schemas.microsoft.com/office/powerpoint/2010/main" val="2699830186"/>
              </p:ext>
            </p:extLst>
          </p:nvPr>
        </p:nvGraphicFramePr>
        <p:xfrm>
          <a:off x="570526" y="2060848"/>
          <a:ext cx="7920880" cy="2698194"/>
        </p:xfrm>
        <a:graphic>
          <a:graphicData uri="http://schemas.openxmlformats.org/drawingml/2006/table">
            <a:tbl>
              <a:tblPr firstRow="1" bandRow="1">
                <a:tableStyleId>{5C22544A-7EE6-4342-B048-85BDC9FD1C3A}</a:tableStyleId>
              </a:tblPr>
              <a:tblGrid>
                <a:gridCol w="682681">
                  <a:extLst>
                    <a:ext uri="{9D8B030D-6E8A-4147-A177-3AD203B41FA5}">
                      <a16:colId xmlns="" xmlns:a16="http://schemas.microsoft.com/office/drawing/2014/main" val="20000"/>
                    </a:ext>
                  </a:extLst>
                </a:gridCol>
                <a:gridCol w="903613">
                  <a:extLst>
                    <a:ext uri="{9D8B030D-6E8A-4147-A177-3AD203B41FA5}">
                      <a16:colId xmlns="" xmlns:a16="http://schemas.microsoft.com/office/drawing/2014/main" val="20001"/>
                    </a:ext>
                  </a:extLst>
                </a:gridCol>
                <a:gridCol w="975021">
                  <a:extLst>
                    <a:ext uri="{9D8B030D-6E8A-4147-A177-3AD203B41FA5}">
                      <a16:colId xmlns="" xmlns:a16="http://schemas.microsoft.com/office/drawing/2014/main" val="20002"/>
                    </a:ext>
                  </a:extLst>
                </a:gridCol>
                <a:gridCol w="576064">
                  <a:extLst>
                    <a:ext uri="{9D8B030D-6E8A-4147-A177-3AD203B41FA5}">
                      <a16:colId xmlns="" xmlns:a16="http://schemas.microsoft.com/office/drawing/2014/main" val="20003"/>
                    </a:ext>
                  </a:extLst>
                </a:gridCol>
                <a:gridCol w="792088">
                  <a:extLst>
                    <a:ext uri="{9D8B030D-6E8A-4147-A177-3AD203B41FA5}">
                      <a16:colId xmlns="" xmlns:a16="http://schemas.microsoft.com/office/drawing/2014/main" val="20004"/>
                    </a:ext>
                  </a:extLst>
                </a:gridCol>
                <a:gridCol w="1008112">
                  <a:extLst>
                    <a:ext uri="{9D8B030D-6E8A-4147-A177-3AD203B41FA5}">
                      <a16:colId xmlns="" xmlns:a16="http://schemas.microsoft.com/office/drawing/2014/main" val="20005"/>
                    </a:ext>
                  </a:extLst>
                </a:gridCol>
                <a:gridCol w="504056">
                  <a:extLst>
                    <a:ext uri="{9D8B030D-6E8A-4147-A177-3AD203B41FA5}">
                      <a16:colId xmlns="" xmlns:a16="http://schemas.microsoft.com/office/drawing/2014/main" val="20006"/>
                    </a:ext>
                  </a:extLst>
                </a:gridCol>
                <a:gridCol w="648072">
                  <a:extLst>
                    <a:ext uri="{9D8B030D-6E8A-4147-A177-3AD203B41FA5}">
                      <a16:colId xmlns="" xmlns:a16="http://schemas.microsoft.com/office/drawing/2014/main" val="20007"/>
                    </a:ext>
                  </a:extLst>
                </a:gridCol>
                <a:gridCol w="936104">
                  <a:extLst>
                    <a:ext uri="{9D8B030D-6E8A-4147-A177-3AD203B41FA5}">
                      <a16:colId xmlns="" xmlns:a16="http://schemas.microsoft.com/office/drawing/2014/main" val="20008"/>
                    </a:ext>
                  </a:extLst>
                </a:gridCol>
                <a:gridCol w="895069">
                  <a:extLst>
                    <a:ext uri="{9D8B030D-6E8A-4147-A177-3AD203B41FA5}">
                      <a16:colId xmlns="" xmlns:a16="http://schemas.microsoft.com/office/drawing/2014/main" val="20009"/>
                    </a:ext>
                  </a:extLst>
                </a:gridCol>
              </a:tblGrid>
              <a:tr h="741045">
                <a:tc rowSpan="2">
                  <a:txBody>
                    <a:bodyPr/>
                    <a:lstStyle/>
                    <a:p>
                      <a:pPr algn="ctr" rtl="0" fontAlgn="ctr"/>
                      <a:r>
                        <a:rPr lang="cs-CZ" sz="1600" b="1" i="0" u="none" strike="noStrike" dirty="0" smtClean="0">
                          <a:solidFill>
                            <a:srgbClr val="FFFFFF"/>
                          </a:solidFill>
                          <a:effectLst/>
                          <a:latin typeface="Calibri"/>
                        </a:rPr>
                        <a:t>PO</a:t>
                      </a:r>
                      <a:endParaRPr lang="cs-CZ" sz="1600" b="1" i="0" u="none" strike="noStrike" dirty="0">
                        <a:solidFill>
                          <a:srgbClr val="FFFFFF"/>
                        </a:solidFill>
                        <a:effectLst/>
                        <a:latin typeface="Calibri"/>
                      </a:endParaRPr>
                    </a:p>
                  </a:txBody>
                  <a:tcPr marL="9525" marR="9525" marT="9525" marB="0" anchor="ctr"/>
                </a:tc>
                <a:tc rowSpan="2">
                  <a:txBody>
                    <a:bodyPr/>
                    <a:lstStyle/>
                    <a:p>
                      <a:pPr algn="ctr" rtl="0" fontAlgn="ctr"/>
                      <a:r>
                        <a:rPr lang="cs-CZ" sz="1600" b="1" i="0" u="none" strike="noStrike" dirty="0" smtClean="0">
                          <a:solidFill>
                            <a:srgbClr val="FFFFFF"/>
                          </a:solidFill>
                          <a:effectLst/>
                          <a:latin typeface="Calibri"/>
                        </a:rPr>
                        <a:t>Alokace v mil.</a:t>
                      </a:r>
                      <a:r>
                        <a:rPr lang="cs-CZ" sz="1600" b="1" i="0" u="none" strike="noStrike" baseline="0" dirty="0" smtClean="0">
                          <a:solidFill>
                            <a:srgbClr val="FFFFFF"/>
                          </a:solidFill>
                          <a:effectLst/>
                          <a:latin typeface="Calibri"/>
                        </a:rPr>
                        <a:t> Kč (EU podíl)</a:t>
                      </a:r>
                      <a:endParaRPr lang="cs-CZ" sz="1600" b="1" i="0" u="none" strike="noStrike" dirty="0">
                        <a:solidFill>
                          <a:srgbClr val="FFFFFF"/>
                        </a:solidFill>
                        <a:effectLst/>
                        <a:latin typeface="Calibri"/>
                      </a:endParaRPr>
                    </a:p>
                  </a:txBody>
                  <a:tcPr marL="9525" marR="9525" marT="9525" marB="0" anchor="ctr"/>
                </a:tc>
                <a:tc gridSpan="3">
                  <a:txBody>
                    <a:bodyPr/>
                    <a:lstStyle/>
                    <a:p>
                      <a:pPr algn="ctr" rtl="0" fontAlgn="ctr"/>
                      <a:r>
                        <a:rPr lang="cs-CZ" sz="1600" b="1" i="0" u="none" strike="noStrike" dirty="0" smtClean="0">
                          <a:solidFill>
                            <a:srgbClr val="FFFFFF"/>
                          </a:solidFill>
                          <a:effectLst/>
                          <a:latin typeface="+mn-lt"/>
                        </a:rPr>
                        <a:t>Předložené projekty</a:t>
                      </a:r>
                      <a:endParaRPr lang="cs-CZ" sz="1600" b="1" i="0" u="none" strike="noStrike" dirty="0">
                        <a:solidFill>
                          <a:srgbClr val="FFFFFF"/>
                        </a:solidFill>
                        <a:effectLst/>
                        <a:latin typeface="+mn-lt"/>
                      </a:endParaRPr>
                    </a:p>
                  </a:txBody>
                  <a:tcPr marL="9525" marR="9525" marT="9525" marB="0" anchor="ctr">
                    <a:lnB w="12700" cap="flat" cmpd="sng" algn="ctr">
                      <a:solidFill>
                        <a:schemeClr val="bg1"/>
                      </a:solidFill>
                      <a:prstDash val="solid"/>
                      <a:round/>
                      <a:headEnd type="none" w="med" len="med"/>
                      <a:tailEnd type="none" w="med" len="med"/>
                    </a:lnB>
                  </a:tcPr>
                </a:tc>
                <a:tc hMerge="1">
                  <a:txBody>
                    <a:bodyPr/>
                    <a:lstStyle/>
                    <a:p>
                      <a:endParaRPr lang="cs-CZ"/>
                    </a:p>
                  </a:txBody>
                  <a:tcPr/>
                </a:tc>
                <a:tc hMerge="1">
                  <a:txBody>
                    <a:bodyPr/>
                    <a:lstStyle/>
                    <a:p>
                      <a:endParaRPr lang="cs-CZ"/>
                    </a:p>
                  </a:txBody>
                  <a:tcPr/>
                </a:tc>
                <a:tc gridSpan="3">
                  <a:txBody>
                    <a:bodyPr/>
                    <a:lstStyle/>
                    <a:p>
                      <a:pPr algn="ctr" rtl="0" fontAlgn="ctr"/>
                      <a:r>
                        <a:rPr lang="cs-CZ" sz="1600" b="1" i="0" u="none" strike="noStrike" dirty="0" smtClean="0">
                          <a:solidFill>
                            <a:srgbClr val="FFFFFF"/>
                          </a:solidFill>
                          <a:effectLst/>
                          <a:latin typeface="+mn-lt"/>
                        </a:rPr>
                        <a:t>Projekty</a:t>
                      </a:r>
                      <a:r>
                        <a:rPr lang="cs-CZ" sz="1600" b="1" i="0" u="none" strike="noStrike" baseline="0" dirty="0" smtClean="0">
                          <a:solidFill>
                            <a:srgbClr val="FFFFFF"/>
                          </a:solidFill>
                          <a:effectLst/>
                          <a:latin typeface="+mn-lt"/>
                        </a:rPr>
                        <a:t>  s právním aktem</a:t>
                      </a:r>
                      <a:endParaRPr lang="cs-CZ" sz="1600" b="1" i="0" u="none" strike="noStrike" dirty="0">
                        <a:solidFill>
                          <a:srgbClr val="FFFFFF"/>
                        </a:solidFill>
                        <a:effectLst/>
                        <a:latin typeface="+mn-lt"/>
                      </a:endParaRPr>
                    </a:p>
                  </a:txBody>
                  <a:tcPr marL="9525" marR="9525" marT="9525" marB="0" anchor="ctr">
                    <a:lnB w="12700" cap="flat" cmpd="sng" algn="ctr">
                      <a:solidFill>
                        <a:schemeClr val="bg1"/>
                      </a:solidFill>
                      <a:prstDash val="solid"/>
                      <a:round/>
                      <a:headEnd type="none" w="med" len="med"/>
                      <a:tailEnd type="none" w="med" len="med"/>
                    </a:lnB>
                  </a:tcPr>
                </a:tc>
                <a:tc hMerge="1">
                  <a:txBody>
                    <a:bodyPr/>
                    <a:lstStyle/>
                    <a:p>
                      <a:endParaRPr lang="cs-CZ"/>
                    </a:p>
                  </a:txBody>
                  <a:tcPr/>
                </a:tc>
                <a:tc hMerge="1">
                  <a:txBody>
                    <a:bodyPr/>
                    <a:lstStyle/>
                    <a:p>
                      <a:pPr algn="ctr" rtl="0" fontAlgn="ctr"/>
                      <a:endParaRPr lang="cs-CZ" sz="1600" b="1" i="0" u="none" strike="noStrike" dirty="0">
                        <a:solidFill>
                          <a:srgbClr val="FFFFFF"/>
                        </a:solidFill>
                        <a:effectLst/>
                        <a:latin typeface="+mn-lt"/>
                      </a:endParaRPr>
                    </a:p>
                  </a:txBody>
                  <a:tcPr marL="9525" marR="9525" marT="9525" marB="0" anchor="ctr">
                    <a:lnB w="12700" cap="flat" cmpd="sng" algn="ctr">
                      <a:solidFill>
                        <a:schemeClr val="bg1"/>
                      </a:solidFill>
                      <a:prstDash val="solid"/>
                      <a:round/>
                      <a:headEnd type="none" w="med" len="med"/>
                      <a:tailEnd type="none" w="med" len="med"/>
                    </a:lnB>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cs-CZ" sz="1600" b="1" i="0" u="none" strike="noStrike" dirty="0" smtClean="0">
                          <a:solidFill>
                            <a:srgbClr val="FFFFFF"/>
                          </a:solidFill>
                          <a:effectLst/>
                          <a:latin typeface="+mn-lt"/>
                        </a:rPr>
                        <a:t>Ukončené projekty (stav PP40/PP41)</a:t>
                      </a:r>
                    </a:p>
                    <a:p>
                      <a:pPr algn="ctr" rtl="0" fontAlgn="ctr"/>
                      <a:endParaRPr lang="cs-CZ" sz="1600" b="1" i="0" u="none" strike="noStrike" dirty="0">
                        <a:solidFill>
                          <a:srgbClr val="FFFFFF"/>
                        </a:solidFill>
                        <a:effectLst/>
                        <a:latin typeface="+mn-lt"/>
                      </a:endParaRPr>
                    </a:p>
                  </a:txBody>
                  <a:tcPr marL="9525" marR="9525" marT="9525" marB="0" anchor="ctr">
                    <a:lnB w="12700" cap="flat" cmpd="sng" algn="ctr">
                      <a:solidFill>
                        <a:schemeClr val="bg1"/>
                      </a:solidFill>
                      <a:prstDash val="solid"/>
                      <a:round/>
                      <a:headEnd type="none" w="med" len="med"/>
                      <a:tailEnd type="none" w="med" len="med"/>
                    </a:lnB>
                  </a:tcPr>
                </a:tc>
                <a:tc hMerge="1">
                  <a:txBody>
                    <a:bodyPr/>
                    <a:lstStyle/>
                    <a:p>
                      <a:pPr algn="ctr" rtl="0" fontAlgn="ctr"/>
                      <a:endParaRPr lang="cs-CZ" sz="1800" b="1" i="0" u="none" strike="noStrike" dirty="0">
                        <a:solidFill>
                          <a:srgbClr val="FFFFFF"/>
                        </a:solidFill>
                        <a:effectLst/>
                        <a:latin typeface="+mn-lt"/>
                      </a:endParaRPr>
                    </a:p>
                  </a:txBody>
                  <a:tcPr marL="9525" marR="9525" marT="9525" marB="0" anchor="ctr">
                    <a:lnB w="12700"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0"/>
                  </a:ext>
                </a:extLst>
              </a:tr>
              <a:tr h="694464">
                <a:tc vMerge="1">
                  <a:txBody>
                    <a:bodyPr/>
                    <a:lstStyle/>
                    <a:p>
                      <a:endParaRPr lang="cs-CZ"/>
                    </a:p>
                  </a:txBody>
                  <a:tcPr/>
                </a:tc>
                <a:tc vMerge="1">
                  <a:txBody>
                    <a:bodyPr/>
                    <a:lstStyle/>
                    <a:p>
                      <a:endParaRPr lang="cs-CZ"/>
                    </a:p>
                  </a:txBody>
                  <a:tcPr/>
                </a:tc>
                <a:tc>
                  <a:txBody>
                    <a:bodyPr/>
                    <a:lstStyle/>
                    <a:p>
                      <a:pPr algn="ctr" rtl="0" fontAlgn="ctr"/>
                      <a:r>
                        <a:rPr lang="pt-BR" sz="1600" b="1" i="0" u="none" strike="noStrike" dirty="0">
                          <a:solidFill>
                            <a:srgbClr val="FFFFFF"/>
                          </a:solidFill>
                          <a:effectLst/>
                          <a:latin typeface="Calibri"/>
                        </a:rPr>
                        <a:t>v  mil. Kč (EU podíl)</a:t>
                      </a:r>
                    </a:p>
                  </a:txBody>
                  <a:tcPr marL="9525" marR="9525" marT="9525"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rtl="0" fontAlgn="ctr"/>
                      <a:r>
                        <a:rPr lang="cs-CZ" sz="1600" b="1" i="0" u="none" strike="noStrike" dirty="0">
                          <a:solidFill>
                            <a:srgbClr val="FFFFFF"/>
                          </a:solidFill>
                          <a:effectLst/>
                          <a:latin typeface="Calibri"/>
                        </a:rPr>
                        <a:t>počet</a:t>
                      </a:r>
                    </a:p>
                  </a:txBody>
                  <a:tcPr marL="9525" marR="9525" marT="9525" marB="0" anchor="ct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rtl="0" fontAlgn="ctr"/>
                      <a:r>
                        <a:rPr lang="cs-CZ" sz="1600" b="1" i="0" u="none" strike="noStrike" dirty="0">
                          <a:solidFill>
                            <a:srgbClr val="FFFFFF"/>
                          </a:solidFill>
                          <a:effectLst/>
                          <a:latin typeface="Calibri"/>
                        </a:rPr>
                        <a:t>% na  alokaci</a:t>
                      </a:r>
                    </a:p>
                  </a:txBody>
                  <a:tcPr marL="9525" marR="9525" marT="9525" marB="0" anchor="ct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rtl="0" fontAlgn="ctr"/>
                      <a:r>
                        <a:rPr lang="pt-BR" sz="1600" b="1" i="0" u="none" strike="noStrike" dirty="0">
                          <a:solidFill>
                            <a:srgbClr val="FFFFFF"/>
                          </a:solidFill>
                          <a:effectLst/>
                          <a:latin typeface="Calibri"/>
                        </a:rPr>
                        <a:t>v mil. Kč  (EU podíl)</a:t>
                      </a:r>
                    </a:p>
                  </a:txBody>
                  <a:tcPr marL="9525" marR="9525" marT="9525" marB="0" anchor="ct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rtl="0" fontAlgn="ctr"/>
                      <a:r>
                        <a:rPr lang="cs-CZ" sz="1600" b="1" i="0" u="none" strike="noStrike" dirty="0" smtClean="0">
                          <a:solidFill>
                            <a:srgbClr val="FFFFFF"/>
                          </a:solidFill>
                          <a:effectLst/>
                          <a:latin typeface="Calibri"/>
                        </a:rPr>
                        <a:t>počet</a:t>
                      </a:r>
                      <a:endParaRPr lang="cs-CZ" sz="1600" b="1" i="0" u="none" strike="noStrike" dirty="0">
                        <a:solidFill>
                          <a:srgbClr val="FFFFFF"/>
                        </a:solidFill>
                        <a:effectLst/>
                        <a:latin typeface="Calibri"/>
                      </a:endParaRPr>
                    </a:p>
                  </a:txBody>
                  <a:tcPr marL="9525" marR="9525" marT="9525" marB="0" anchor="ct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rtl="0" fontAlgn="ctr"/>
                      <a:r>
                        <a:rPr lang="cs-CZ" sz="1600" b="1" i="0" u="none" strike="noStrike" dirty="0" smtClean="0">
                          <a:solidFill>
                            <a:srgbClr val="FFFFFF"/>
                          </a:solidFill>
                          <a:effectLst/>
                          <a:latin typeface="Calibri"/>
                        </a:rPr>
                        <a:t>% na alokaci</a:t>
                      </a:r>
                      <a:endParaRPr lang="cs-CZ" sz="1600" b="1" i="0" u="none" strike="noStrike" dirty="0">
                        <a:solidFill>
                          <a:srgbClr val="FFFFFF"/>
                        </a:solidFill>
                        <a:effectLst/>
                        <a:latin typeface="Calibri"/>
                      </a:endParaRPr>
                    </a:p>
                  </a:txBody>
                  <a:tcPr marL="9525" marR="9525" marT="9525" marB="0" anchor="ct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rtl="0" fontAlgn="ctr"/>
                      <a:r>
                        <a:rPr lang="pt-BR" sz="1600" b="1" i="0" u="none" strike="noStrike" dirty="0">
                          <a:solidFill>
                            <a:srgbClr val="FFFFFF"/>
                          </a:solidFill>
                          <a:effectLst/>
                          <a:latin typeface="Calibri"/>
                        </a:rPr>
                        <a:t>v mil. Kč  (EU podíl)</a:t>
                      </a:r>
                    </a:p>
                  </a:txBody>
                  <a:tcPr marL="9525" marR="9525" marT="9525" marB="0" anchor="ct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rtl="0" fontAlgn="ctr"/>
                      <a:r>
                        <a:rPr lang="cs-CZ" sz="1600" b="1" i="0" u="none" strike="noStrike" dirty="0" smtClean="0">
                          <a:solidFill>
                            <a:srgbClr val="FFFFFF"/>
                          </a:solidFill>
                          <a:effectLst/>
                          <a:latin typeface="Calibri"/>
                        </a:rPr>
                        <a:t>počet</a:t>
                      </a:r>
                      <a:endParaRPr lang="cs-CZ" sz="1600" b="1" i="0" u="none" strike="noStrike" dirty="0">
                        <a:solidFill>
                          <a:srgbClr val="FFFFFF"/>
                        </a:solidFill>
                        <a:effectLst/>
                        <a:latin typeface="Calibri"/>
                      </a:endParaRPr>
                    </a:p>
                  </a:txBody>
                  <a:tcPr marL="9525" marR="9525" marT="9525" marB="0" anchor="ct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 xmlns:a16="http://schemas.microsoft.com/office/drawing/2014/main" val="10001"/>
                  </a:ext>
                </a:extLst>
              </a:tr>
              <a:tr h="420895">
                <a:tc>
                  <a:txBody>
                    <a:bodyPr/>
                    <a:lstStyle/>
                    <a:p>
                      <a:pPr algn="l" rtl="0" fontAlgn="ctr"/>
                      <a:r>
                        <a:rPr lang="cs-CZ" sz="1600" b="0" i="0" u="none" strike="noStrike" dirty="0" smtClean="0">
                          <a:solidFill>
                            <a:srgbClr val="000000"/>
                          </a:solidFill>
                          <a:effectLst/>
                          <a:latin typeface="Calibri"/>
                        </a:rPr>
                        <a:t>PO1</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4 169,72</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3 499,35</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tc>
                  <a:txBody>
                    <a:bodyPr/>
                    <a:lstStyle/>
                    <a:p>
                      <a:pPr algn="ctr" rtl="0" fontAlgn="ctr"/>
                      <a:r>
                        <a:rPr lang="cs-CZ" sz="1600" b="0" i="0" u="none" strike="noStrike" dirty="0" smtClean="0">
                          <a:solidFill>
                            <a:srgbClr val="000000"/>
                          </a:solidFill>
                          <a:effectLst/>
                          <a:latin typeface="Calibri"/>
                        </a:rPr>
                        <a:t>116</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tc>
                  <a:txBody>
                    <a:bodyPr/>
                    <a:lstStyle/>
                    <a:p>
                      <a:pPr algn="r" rtl="0" fontAlgn="ctr"/>
                      <a:r>
                        <a:rPr lang="cs-CZ" sz="1600" b="0" i="0" u="none" strike="noStrike" dirty="0" smtClean="0">
                          <a:solidFill>
                            <a:srgbClr val="000000"/>
                          </a:solidFill>
                          <a:effectLst/>
                          <a:latin typeface="Calibri"/>
                        </a:rPr>
                        <a:t>83,92%</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tc>
                  <a:txBody>
                    <a:bodyPr/>
                    <a:lstStyle/>
                    <a:p>
                      <a:pPr algn="r" rtl="0" fontAlgn="ctr"/>
                      <a:r>
                        <a:rPr lang="cs-CZ" sz="1600" b="0" i="0" u="none" strike="noStrike" dirty="0" smtClean="0">
                          <a:solidFill>
                            <a:srgbClr val="000000"/>
                          </a:solidFill>
                          <a:effectLst/>
                          <a:latin typeface="Calibri"/>
                        </a:rPr>
                        <a:t>3 325,35</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tc>
                  <a:txBody>
                    <a:bodyPr/>
                    <a:lstStyle/>
                    <a:p>
                      <a:pPr algn="ctr" rtl="0" fontAlgn="ctr"/>
                      <a:r>
                        <a:rPr lang="cs-CZ" sz="1600" b="0" i="0" u="none" strike="noStrike" dirty="0" smtClean="0">
                          <a:solidFill>
                            <a:srgbClr val="000000"/>
                          </a:solidFill>
                          <a:effectLst/>
                          <a:latin typeface="Calibri"/>
                        </a:rPr>
                        <a:t>99</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tc>
                  <a:txBody>
                    <a:bodyPr/>
                    <a:lstStyle/>
                    <a:p>
                      <a:pPr algn="r" rtl="0" fontAlgn="ctr"/>
                      <a:r>
                        <a:rPr lang="cs-CZ" sz="1600" b="0" i="0" u="none" strike="noStrike" dirty="0" smtClean="0">
                          <a:solidFill>
                            <a:srgbClr val="000000"/>
                          </a:solidFill>
                          <a:effectLst/>
                          <a:latin typeface="Calibri"/>
                        </a:rPr>
                        <a:t>79,75%</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tc>
                  <a:txBody>
                    <a:bodyPr/>
                    <a:lstStyle/>
                    <a:p>
                      <a:pPr algn="r" rtl="0" fontAlgn="ctr"/>
                      <a:r>
                        <a:rPr lang="cs-CZ" sz="1600" b="0" i="0" u="none" strike="noStrike" dirty="0" smtClean="0">
                          <a:solidFill>
                            <a:srgbClr val="000000"/>
                          </a:solidFill>
                          <a:effectLst/>
                          <a:latin typeface="Calibri"/>
                        </a:rPr>
                        <a:t>892,79</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tc>
                  <a:txBody>
                    <a:bodyPr/>
                    <a:lstStyle/>
                    <a:p>
                      <a:pPr algn="r" rtl="0" fontAlgn="ctr"/>
                      <a:r>
                        <a:rPr lang="cs-CZ" sz="1600" b="0" i="0" u="none" strike="noStrike" dirty="0" smtClean="0">
                          <a:solidFill>
                            <a:srgbClr val="000000"/>
                          </a:solidFill>
                          <a:effectLst/>
                          <a:latin typeface="Calibri"/>
                        </a:rPr>
                        <a:t>32</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extLst>
                  <a:ext uri="{0D108BD9-81ED-4DB2-BD59-A6C34878D82A}">
                    <a16:rowId xmlns="" xmlns:a16="http://schemas.microsoft.com/office/drawing/2014/main" val="10002"/>
                  </a:ext>
                </a:extLst>
              </a:tr>
              <a:tr h="420895">
                <a:tc>
                  <a:txBody>
                    <a:bodyPr/>
                    <a:lstStyle/>
                    <a:p>
                      <a:pPr algn="l" rtl="0" fontAlgn="ctr"/>
                      <a:r>
                        <a:rPr lang="cs-CZ" sz="1600" b="0" i="0" u="none" strike="noStrike" dirty="0">
                          <a:solidFill>
                            <a:srgbClr val="000000"/>
                          </a:solidFill>
                          <a:effectLst/>
                          <a:latin typeface="Calibri"/>
                        </a:rPr>
                        <a:t>PO2</a:t>
                      </a:r>
                    </a:p>
                  </a:txBody>
                  <a:tcPr marL="9525" marR="9525" marT="9525" marB="0" anchor="ctr"/>
                </a:tc>
                <a:tc>
                  <a:txBody>
                    <a:bodyPr/>
                    <a:lstStyle/>
                    <a:p>
                      <a:pPr algn="r" rtl="0" fontAlgn="ctr"/>
                      <a:r>
                        <a:rPr lang="cs-CZ" sz="1600" b="0" i="0" u="none" strike="noStrike" dirty="0" smtClean="0">
                          <a:solidFill>
                            <a:srgbClr val="000000"/>
                          </a:solidFill>
                          <a:effectLst/>
                          <a:latin typeface="Calibri"/>
                        </a:rPr>
                        <a:t>1 171,67</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692,13</a:t>
                      </a:r>
                      <a:endParaRPr lang="cs-CZ" sz="1600" b="0" i="0" u="none" strike="noStrike" dirty="0">
                        <a:solidFill>
                          <a:srgbClr val="000000"/>
                        </a:solidFill>
                        <a:effectLst/>
                        <a:latin typeface="Calibri"/>
                      </a:endParaRPr>
                    </a:p>
                  </a:txBody>
                  <a:tcPr marL="9525" marR="9525" marT="9525" marB="0" anchor="ctr"/>
                </a:tc>
                <a:tc>
                  <a:txBody>
                    <a:bodyPr/>
                    <a:lstStyle/>
                    <a:p>
                      <a:pPr algn="ctr" rtl="0" fontAlgn="ctr"/>
                      <a:r>
                        <a:rPr lang="cs-CZ" sz="1600" b="0" i="0" u="none" strike="noStrike" dirty="0" smtClean="0">
                          <a:solidFill>
                            <a:srgbClr val="000000"/>
                          </a:solidFill>
                          <a:effectLst/>
                          <a:latin typeface="Calibri"/>
                        </a:rPr>
                        <a:t>23</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59,07%</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363,55</a:t>
                      </a:r>
                      <a:endParaRPr lang="cs-CZ" sz="1600" b="0" i="0" u="none" strike="noStrike" dirty="0">
                        <a:solidFill>
                          <a:srgbClr val="000000"/>
                        </a:solidFill>
                        <a:effectLst/>
                        <a:latin typeface="Calibri"/>
                      </a:endParaRPr>
                    </a:p>
                  </a:txBody>
                  <a:tcPr marL="9525" marR="9525" marT="9525" marB="0" anchor="ctr"/>
                </a:tc>
                <a:tc>
                  <a:txBody>
                    <a:bodyPr/>
                    <a:lstStyle/>
                    <a:p>
                      <a:pPr algn="ctr" rtl="0" fontAlgn="ctr"/>
                      <a:r>
                        <a:rPr lang="cs-CZ" sz="1600" b="0" i="0" u="none" strike="noStrike" dirty="0" smtClean="0">
                          <a:solidFill>
                            <a:srgbClr val="000000"/>
                          </a:solidFill>
                          <a:effectLst/>
                          <a:latin typeface="Calibri"/>
                        </a:rPr>
                        <a:t>12</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31,03%</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0</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0</a:t>
                      </a:r>
                      <a:endParaRPr lang="cs-CZ" sz="1600" b="0" i="0" u="none" strike="noStrike" dirty="0">
                        <a:solidFill>
                          <a:srgbClr val="000000"/>
                        </a:solidFill>
                        <a:effectLst/>
                        <a:latin typeface="Calibri"/>
                      </a:endParaRPr>
                    </a:p>
                  </a:txBody>
                  <a:tcPr marL="9525" marR="9525" marT="9525" marB="0" anchor="ctr"/>
                </a:tc>
                <a:extLst>
                  <a:ext uri="{0D108BD9-81ED-4DB2-BD59-A6C34878D82A}">
                    <a16:rowId xmlns="" xmlns:a16="http://schemas.microsoft.com/office/drawing/2014/main" val="10003"/>
                  </a:ext>
                </a:extLst>
              </a:tr>
              <a:tr h="420895">
                <a:tc>
                  <a:txBody>
                    <a:bodyPr/>
                    <a:lstStyle/>
                    <a:p>
                      <a:pPr algn="l" rtl="0" fontAlgn="ctr"/>
                      <a:r>
                        <a:rPr lang="cs-CZ" sz="1600" b="1" i="0" u="none" strike="noStrike" dirty="0">
                          <a:solidFill>
                            <a:srgbClr val="000000"/>
                          </a:solidFill>
                          <a:effectLst/>
                          <a:latin typeface="Calibri"/>
                        </a:rPr>
                        <a:t>Celkem</a:t>
                      </a:r>
                    </a:p>
                  </a:txBody>
                  <a:tcPr marL="9525" marR="9525" marT="9525" marB="0" anchor="ctr"/>
                </a:tc>
                <a:tc>
                  <a:txBody>
                    <a:bodyPr/>
                    <a:lstStyle/>
                    <a:p>
                      <a:pPr algn="r" rtl="0" fontAlgn="ctr"/>
                      <a:r>
                        <a:rPr lang="cs-CZ" sz="1600" b="1" i="0" u="none" strike="noStrike" dirty="0" smtClean="0">
                          <a:solidFill>
                            <a:srgbClr val="000000"/>
                          </a:solidFill>
                          <a:effectLst/>
                          <a:latin typeface="Calibri"/>
                        </a:rPr>
                        <a:t>5</a:t>
                      </a:r>
                      <a:r>
                        <a:rPr lang="cs-CZ" sz="1600" b="1" i="0" u="none" strike="noStrike" baseline="0" dirty="0" smtClean="0">
                          <a:solidFill>
                            <a:srgbClr val="000000"/>
                          </a:solidFill>
                          <a:effectLst/>
                          <a:latin typeface="Calibri"/>
                        </a:rPr>
                        <a:t> 341,39</a:t>
                      </a:r>
                      <a:endParaRPr lang="cs-CZ" sz="1600" b="1" i="0" u="none" strike="noStrike" dirty="0">
                        <a:solidFill>
                          <a:srgbClr val="000000"/>
                        </a:solidFill>
                        <a:effectLst/>
                        <a:latin typeface="Calibri"/>
                      </a:endParaRPr>
                    </a:p>
                  </a:txBody>
                  <a:tcPr marL="9525" marR="9525" marT="9525" marB="0" anchor="ctr"/>
                </a:tc>
                <a:tc>
                  <a:txBody>
                    <a:bodyPr/>
                    <a:lstStyle/>
                    <a:p>
                      <a:pPr algn="r" rtl="0" fontAlgn="ctr"/>
                      <a:r>
                        <a:rPr lang="cs-CZ" sz="1600" b="1" i="0" u="none" strike="noStrike" dirty="0" smtClean="0">
                          <a:solidFill>
                            <a:srgbClr val="000000"/>
                          </a:solidFill>
                          <a:effectLst/>
                          <a:latin typeface="Calibri"/>
                        </a:rPr>
                        <a:t>4 191,48</a:t>
                      </a:r>
                      <a:endParaRPr lang="cs-CZ" sz="1600" b="1" i="0" u="none" strike="noStrike" dirty="0">
                        <a:solidFill>
                          <a:srgbClr val="000000"/>
                        </a:solidFill>
                        <a:effectLst/>
                        <a:latin typeface="Calibri"/>
                      </a:endParaRPr>
                    </a:p>
                  </a:txBody>
                  <a:tcPr marL="9525" marR="9525" marT="9525" marB="0" anchor="ctr"/>
                </a:tc>
                <a:tc>
                  <a:txBody>
                    <a:bodyPr/>
                    <a:lstStyle/>
                    <a:p>
                      <a:pPr algn="ctr" rtl="0" fontAlgn="ctr"/>
                      <a:r>
                        <a:rPr lang="cs-CZ" sz="1600" b="1" i="0" u="none" strike="noStrike" dirty="0" smtClean="0">
                          <a:solidFill>
                            <a:srgbClr val="000000"/>
                          </a:solidFill>
                          <a:effectLst/>
                          <a:latin typeface="Calibri"/>
                        </a:rPr>
                        <a:t>139</a:t>
                      </a:r>
                      <a:endParaRPr lang="cs-CZ" sz="1600" b="1" i="0" u="none" strike="noStrike" dirty="0">
                        <a:solidFill>
                          <a:srgbClr val="000000"/>
                        </a:solidFill>
                        <a:effectLst/>
                        <a:latin typeface="Calibri"/>
                      </a:endParaRPr>
                    </a:p>
                  </a:txBody>
                  <a:tcPr marL="9525" marR="9525" marT="9525" marB="0" anchor="ctr"/>
                </a:tc>
                <a:tc>
                  <a:txBody>
                    <a:bodyPr/>
                    <a:lstStyle/>
                    <a:p>
                      <a:pPr algn="r" rtl="0" fontAlgn="ctr"/>
                      <a:r>
                        <a:rPr lang="cs-CZ" sz="1600" b="1" i="0" u="none" strike="noStrike" dirty="0" smtClean="0">
                          <a:solidFill>
                            <a:srgbClr val="000000"/>
                          </a:solidFill>
                          <a:effectLst/>
                          <a:latin typeface="Calibri"/>
                        </a:rPr>
                        <a:t>78,47%</a:t>
                      </a:r>
                      <a:endParaRPr lang="cs-CZ" sz="1600" b="1" i="0" u="none" strike="noStrike" dirty="0">
                        <a:solidFill>
                          <a:srgbClr val="000000"/>
                        </a:solidFill>
                        <a:effectLst/>
                        <a:latin typeface="Calibri"/>
                      </a:endParaRPr>
                    </a:p>
                  </a:txBody>
                  <a:tcPr marL="9525" marR="9525" marT="9525" marB="0" anchor="ctr"/>
                </a:tc>
                <a:tc>
                  <a:txBody>
                    <a:bodyPr/>
                    <a:lstStyle/>
                    <a:p>
                      <a:pPr algn="r" rtl="0" fontAlgn="ctr"/>
                      <a:r>
                        <a:rPr lang="cs-CZ" sz="1600" b="1" i="0" u="none" strike="noStrike" dirty="0" smtClean="0">
                          <a:solidFill>
                            <a:srgbClr val="000000"/>
                          </a:solidFill>
                          <a:effectLst/>
                          <a:latin typeface="Calibri"/>
                        </a:rPr>
                        <a:t>3 688,90</a:t>
                      </a:r>
                      <a:endParaRPr lang="cs-CZ" sz="1600" b="1" i="0" u="none" strike="noStrike" dirty="0">
                        <a:solidFill>
                          <a:srgbClr val="000000"/>
                        </a:solidFill>
                        <a:effectLst/>
                        <a:latin typeface="Calibri"/>
                      </a:endParaRPr>
                    </a:p>
                  </a:txBody>
                  <a:tcPr marL="9525" marR="9525" marT="9525" marB="0" anchor="ctr"/>
                </a:tc>
                <a:tc>
                  <a:txBody>
                    <a:bodyPr/>
                    <a:lstStyle/>
                    <a:p>
                      <a:pPr algn="ctr" rtl="0" fontAlgn="ctr"/>
                      <a:r>
                        <a:rPr lang="cs-CZ" sz="1600" b="1" i="0" u="none" strike="noStrike" dirty="0" smtClean="0">
                          <a:solidFill>
                            <a:srgbClr val="000000"/>
                          </a:solidFill>
                          <a:effectLst/>
                          <a:latin typeface="Calibri"/>
                        </a:rPr>
                        <a:t>111</a:t>
                      </a:r>
                      <a:endParaRPr lang="cs-CZ" sz="1600" b="1" i="0" u="none" strike="noStrike" dirty="0">
                        <a:solidFill>
                          <a:srgbClr val="000000"/>
                        </a:solidFill>
                        <a:effectLst/>
                        <a:latin typeface="Calibri"/>
                      </a:endParaRPr>
                    </a:p>
                  </a:txBody>
                  <a:tcPr marL="9525" marR="9525" marT="9525" marB="0" anchor="ctr"/>
                </a:tc>
                <a:tc>
                  <a:txBody>
                    <a:bodyPr/>
                    <a:lstStyle/>
                    <a:p>
                      <a:pPr algn="r" rtl="0" fontAlgn="ctr"/>
                      <a:r>
                        <a:rPr lang="cs-CZ" sz="1600" b="1" i="0" u="none" strike="noStrike" dirty="0" smtClean="0">
                          <a:solidFill>
                            <a:srgbClr val="000000"/>
                          </a:solidFill>
                          <a:effectLst/>
                          <a:latin typeface="Calibri"/>
                        </a:rPr>
                        <a:t>69,06%</a:t>
                      </a:r>
                      <a:endParaRPr lang="cs-CZ" sz="1600" b="1" i="0" u="none" strike="noStrike" dirty="0">
                        <a:solidFill>
                          <a:srgbClr val="000000"/>
                        </a:solidFill>
                        <a:effectLst/>
                        <a:latin typeface="Calibri"/>
                      </a:endParaRPr>
                    </a:p>
                  </a:txBody>
                  <a:tcPr marL="9525" marR="9525" marT="9525" marB="0" anchor="ctr"/>
                </a:tc>
                <a:tc>
                  <a:txBody>
                    <a:bodyPr/>
                    <a:lstStyle/>
                    <a:p>
                      <a:pPr algn="r" rtl="0" fontAlgn="ctr"/>
                      <a:r>
                        <a:rPr lang="cs-CZ" sz="1600" b="1" i="0" u="none" strike="noStrike" dirty="0" smtClean="0">
                          <a:solidFill>
                            <a:srgbClr val="000000"/>
                          </a:solidFill>
                          <a:effectLst/>
                          <a:latin typeface="Calibri"/>
                        </a:rPr>
                        <a:t>892,79</a:t>
                      </a:r>
                      <a:endParaRPr lang="cs-CZ" sz="1600" b="1" i="0" u="none" strike="noStrike" dirty="0">
                        <a:solidFill>
                          <a:srgbClr val="000000"/>
                        </a:solidFill>
                        <a:effectLst/>
                        <a:latin typeface="Calibri"/>
                      </a:endParaRPr>
                    </a:p>
                  </a:txBody>
                  <a:tcPr marL="9525" marR="9525" marT="9525" marB="0" anchor="ctr"/>
                </a:tc>
                <a:tc>
                  <a:txBody>
                    <a:bodyPr/>
                    <a:lstStyle/>
                    <a:p>
                      <a:pPr algn="r" rtl="0" fontAlgn="ctr"/>
                      <a:r>
                        <a:rPr lang="cs-CZ" sz="1600" b="1" i="0" u="none" strike="noStrike" dirty="0" smtClean="0">
                          <a:solidFill>
                            <a:srgbClr val="000000"/>
                          </a:solidFill>
                          <a:effectLst/>
                          <a:latin typeface="Calibri"/>
                        </a:rPr>
                        <a:t>32</a:t>
                      </a:r>
                      <a:endParaRPr lang="cs-CZ" sz="1600" b="1" i="0" u="none" strike="noStrike" dirty="0">
                        <a:solidFill>
                          <a:srgbClr val="000000"/>
                        </a:solidFill>
                        <a:effectLst/>
                        <a:latin typeface="Calibri"/>
                      </a:endParaRPr>
                    </a:p>
                  </a:txBody>
                  <a:tcPr marL="9525" marR="9525" marT="9525" marB="0" anchor="ctr"/>
                </a:tc>
                <a:extLst>
                  <a:ext uri="{0D108BD9-81ED-4DB2-BD59-A6C34878D82A}">
                    <a16:rowId xmlns="" xmlns:a16="http://schemas.microsoft.com/office/drawing/2014/main" val="10004"/>
                  </a:ext>
                </a:extLst>
              </a:tr>
            </a:tbl>
          </a:graphicData>
        </a:graphic>
      </p:graphicFrame>
      <p:sp>
        <p:nvSpPr>
          <p:cNvPr id="5" name="TextovéPole 4"/>
          <p:cNvSpPr txBox="1"/>
          <p:nvPr/>
        </p:nvSpPr>
        <p:spPr>
          <a:xfrm>
            <a:off x="586385" y="4780021"/>
            <a:ext cx="1296144" cy="400099"/>
          </a:xfrm>
          <a:prstGeom prst="rect">
            <a:avLst/>
          </a:prstGeom>
          <a:noFill/>
        </p:spPr>
        <p:txBody>
          <a:bodyPr wrap="square" lIns="91431" tIns="45715" rIns="91431" bIns="45715" rtlCol="0">
            <a:spAutoFit/>
          </a:bodyPr>
          <a:lstStyle/>
          <a:p>
            <a:r>
              <a:rPr lang="cs-CZ" sz="1000" i="1" dirty="0"/>
              <a:t>Data k  11. 5. 2018</a:t>
            </a:r>
          </a:p>
          <a:p>
            <a:r>
              <a:rPr lang="cs-CZ" sz="1000" i="1" dirty="0" smtClean="0"/>
              <a:t>Zdroj: </a:t>
            </a:r>
            <a:r>
              <a:rPr lang="cs-CZ" sz="1000" i="1" dirty="0"/>
              <a:t>MS2014+</a:t>
            </a:r>
          </a:p>
        </p:txBody>
      </p:sp>
    </p:spTree>
    <p:extLst>
      <p:ext uri="{BB962C8B-B14F-4D97-AF65-F5344CB8AC3E}">
        <p14:creationId xmlns:p14="http://schemas.microsoft.com/office/powerpoint/2010/main" val="387709502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txBox="1">
            <a:spLocks/>
          </p:cNvSpPr>
          <p:nvPr/>
        </p:nvSpPr>
        <p:spPr>
          <a:xfrm>
            <a:off x="2627784" y="548680"/>
            <a:ext cx="6336704" cy="992832"/>
          </a:xfrm>
          <a:prstGeom prst="rect">
            <a:avLst/>
          </a:prstGeom>
        </p:spPr>
        <p:txBody>
          <a:bodyPr lIns="91431" tIns="45715" rIns="91431" bIns="45715"/>
          <a:lstStyle>
            <a:lvl1pPr algn="ctr" defTabSz="914400" rtl="0" eaLnBrk="1" latinLnBrk="0" hangingPunct="1">
              <a:spcBef>
                <a:spcPct val="0"/>
              </a:spcBef>
              <a:buNone/>
              <a:defRPr sz="4400" kern="1200">
                <a:solidFill>
                  <a:schemeClr val="tx1"/>
                </a:solidFill>
                <a:latin typeface="+mj-lt"/>
                <a:ea typeface="+mj-ea"/>
                <a:cs typeface="+mj-cs"/>
              </a:defRPr>
            </a:lvl1pPr>
          </a:lstStyle>
          <a:p>
            <a:pPr algn="r" defTabSz="914305" fontAlgn="auto">
              <a:spcAft>
                <a:spcPts val="0"/>
              </a:spcAft>
              <a:defRPr/>
            </a:pPr>
            <a:r>
              <a:rPr lang="cs-CZ" sz="3200" b="1" dirty="0">
                <a:solidFill>
                  <a:srgbClr val="000099"/>
                </a:solidFill>
                <a:latin typeface="Arial" pitchFamily="34" charset="0"/>
                <a:cs typeface="Arial" pitchFamily="34" charset="0"/>
              </a:rPr>
              <a:t>Fondy na Dni Evropy, 9. 5. 2018</a:t>
            </a:r>
          </a:p>
        </p:txBody>
      </p:sp>
      <p:pic>
        <p:nvPicPr>
          <p:cNvPr id="5123" name="Picture 3" descr="N:\AKCE\Akce MMR\2017\Den Evropy\Fotky\IMG_267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16800" y="-13030200"/>
            <a:ext cx="8100000" cy="5400000"/>
          </a:xfrm>
          <a:prstGeom prst="rect">
            <a:avLst/>
          </a:prstGeom>
          <a:noFill/>
          <a:extLst>
            <a:ext uri="{909E8E84-426E-40DD-AFC4-6F175D3DCCD1}">
              <a14:hiddenFill xmlns:a14="http://schemas.microsoft.com/office/drawing/2010/main">
                <a:solidFill>
                  <a:srgbClr val="FFFFFF"/>
                </a:solidFill>
              </a14:hiddenFill>
            </a:ext>
          </a:extLst>
        </p:spPr>
      </p:pic>
      <p:sp>
        <p:nvSpPr>
          <p:cNvPr id="14" name="Zástupný symbol pro obsah 1"/>
          <p:cNvSpPr txBox="1">
            <a:spLocks/>
          </p:cNvSpPr>
          <p:nvPr/>
        </p:nvSpPr>
        <p:spPr>
          <a:xfrm>
            <a:off x="4211960" y="1268760"/>
            <a:ext cx="4509491" cy="1294267"/>
          </a:xfrm>
          <a:prstGeom prst="rect">
            <a:avLst/>
          </a:prstGeom>
        </p:spPr>
        <p:txBody>
          <a:bodyPr lIns="91431" tIns="45715" rIns="91431" bIns="45715">
            <a:normAutofit/>
          </a:bodyPr>
          <a:lstStyle>
            <a:lvl1pPr marL="342900" indent="-342900" algn="l" defTabSz="914400" rtl="0" eaLnBrk="1" latinLnBrk="0" hangingPunct="1">
              <a:spcBef>
                <a:spcPts val="1000"/>
              </a:spcBef>
              <a:spcAft>
                <a:spcPts val="1000"/>
              </a:spcAft>
              <a:buFontTx/>
              <a:buNone/>
              <a:defRPr sz="28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Tx/>
              <a:buNone/>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Tx/>
              <a:buNone/>
              <a:defRPr sz="20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Tx/>
              <a:buNone/>
              <a:defRPr sz="18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Tx/>
              <a:buNone/>
              <a:defRPr sz="18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None/>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305" fontAlgn="auto">
              <a:lnSpc>
                <a:spcPts val="1800"/>
              </a:lnSpc>
              <a:spcAft>
                <a:spcPts val="0"/>
              </a:spcAft>
              <a:defRPr/>
            </a:pPr>
            <a:endParaRPr lang="cs-CZ" sz="2000" dirty="0">
              <a:solidFill>
                <a:prstClr val="black"/>
              </a:solidFill>
              <a:ea typeface="Times New Roman"/>
            </a:endParaRPr>
          </a:p>
          <a:p>
            <a:pPr marL="0" indent="0" algn="just" defTabSz="914305" fontAlgn="auto">
              <a:lnSpc>
                <a:spcPts val="1800"/>
              </a:lnSpc>
              <a:spcAft>
                <a:spcPts val="0"/>
              </a:spcAft>
              <a:defRPr/>
            </a:pPr>
            <a:endParaRPr lang="cs-CZ" sz="2000" dirty="0">
              <a:solidFill>
                <a:prstClr val="black"/>
              </a:solidFill>
              <a:ea typeface="Times New Roman"/>
            </a:endParaRPr>
          </a:p>
          <a:p>
            <a:pPr marL="0" indent="0" algn="just" defTabSz="914305" fontAlgn="auto">
              <a:lnSpc>
                <a:spcPts val="1800"/>
              </a:lnSpc>
              <a:spcAft>
                <a:spcPts val="0"/>
              </a:spcAft>
              <a:defRPr/>
            </a:pPr>
            <a:endParaRPr lang="cs-CZ" sz="1800" dirty="0">
              <a:solidFill>
                <a:prstClr val="black"/>
              </a:solidFill>
              <a:ea typeface="Times New Roman"/>
            </a:endParaRPr>
          </a:p>
          <a:p>
            <a:pPr marL="0" indent="0" algn="just" defTabSz="914305" fontAlgn="auto">
              <a:lnSpc>
                <a:spcPts val="1800"/>
              </a:lnSpc>
              <a:spcAft>
                <a:spcPts val="0"/>
              </a:spcAft>
              <a:defRPr/>
            </a:pPr>
            <a:endParaRPr lang="cs-CZ" sz="2000" dirty="0">
              <a:solidFill>
                <a:prstClr val="black"/>
              </a:solidFill>
              <a:ea typeface="Times New Roman"/>
            </a:endParaRPr>
          </a:p>
        </p:txBody>
      </p:sp>
      <p:pic>
        <p:nvPicPr>
          <p:cNvPr id="5" name="Obrázek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1" y="1250570"/>
            <a:ext cx="3096595" cy="2322446"/>
          </a:xfrm>
          <a:prstGeom prst="rect">
            <a:avLst/>
          </a:prstGeom>
          <a:ln>
            <a:solidFill>
              <a:srgbClr val="000099"/>
            </a:solidFill>
          </a:ln>
        </p:spPr>
      </p:pic>
      <p:sp>
        <p:nvSpPr>
          <p:cNvPr id="11" name="Zástupný symbol pro obsah 3"/>
          <p:cNvSpPr>
            <a:spLocks noGrp="1"/>
          </p:cNvSpPr>
          <p:nvPr>
            <p:ph idx="1"/>
          </p:nvPr>
        </p:nvSpPr>
        <p:spPr>
          <a:xfrm>
            <a:off x="3491880" y="1196752"/>
            <a:ext cx="5472608" cy="2376264"/>
          </a:xfrm>
        </p:spPr>
        <p:txBody>
          <a:bodyPr>
            <a:noAutofit/>
          </a:bodyPr>
          <a:lstStyle/>
          <a:p>
            <a:pPr marL="734324" indent="-457153">
              <a:spcBef>
                <a:spcPts val="400"/>
              </a:spcBef>
              <a:spcAft>
                <a:spcPts val="400"/>
              </a:spcAft>
              <a:buFont typeface="Wingdings" panose="05000000000000000000" pitchFamily="2" charset="2"/>
              <a:buChar char="§"/>
            </a:pPr>
            <a:r>
              <a:rPr lang="cs-CZ" sz="1600" dirty="0"/>
              <a:t>Tradiční partnerství ZEK + MMR + ÚV v organizaci akce</a:t>
            </a:r>
          </a:p>
          <a:p>
            <a:pPr marL="734324" indent="-457153">
              <a:spcBef>
                <a:spcPts val="400"/>
              </a:spcBef>
              <a:spcAft>
                <a:spcPts val="400"/>
              </a:spcAft>
              <a:buFont typeface="Wingdings" panose="05000000000000000000" pitchFamily="2" charset="2"/>
              <a:buChar char="§"/>
            </a:pPr>
            <a:r>
              <a:rPr lang="cs-CZ" sz="1600" dirty="0"/>
              <a:t>Velký „fondový“ stan se zastoupení skoro všech řídicích orgánů</a:t>
            </a:r>
          </a:p>
          <a:p>
            <a:pPr marL="734324" indent="-457153">
              <a:spcBef>
                <a:spcPts val="400"/>
              </a:spcBef>
              <a:spcAft>
                <a:spcPts val="400"/>
              </a:spcAft>
              <a:buFont typeface="Wingdings" panose="05000000000000000000" pitchFamily="2" charset="2"/>
              <a:buChar char="§"/>
            </a:pPr>
            <a:r>
              <a:rPr lang="cs-CZ" sz="1600" dirty="0"/>
              <a:t>Aktivity a soutěže pro celou rodinu</a:t>
            </a:r>
          </a:p>
          <a:p>
            <a:pPr marL="734324" indent="-457153">
              <a:spcBef>
                <a:spcPts val="400"/>
              </a:spcBef>
              <a:spcAft>
                <a:spcPts val="400"/>
              </a:spcAft>
              <a:buFont typeface="Wingdings" panose="05000000000000000000" pitchFamily="2" charset="2"/>
              <a:buChar char="§"/>
            </a:pPr>
            <a:r>
              <a:rPr lang="cs-CZ" sz="1600" dirty="0"/>
              <a:t>Připomenuto výročí </a:t>
            </a:r>
            <a:r>
              <a:rPr lang="cs-CZ" sz="1600" b="1" dirty="0">
                <a:solidFill>
                  <a:srgbClr val="000099"/>
                </a:solidFill>
              </a:rPr>
              <a:t>30 let koheze</a:t>
            </a:r>
            <a:r>
              <a:rPr lang="cs-CZ" sz="1600" dirty="0"/>
              <a:t> a </a:t>
            </a:r>
            <a:r>
              <a:rPr lang="cs-CZ" sz="1600" b="1" dirty="0">
                <a:solidFill>
                  <a:srgbClr val="000099"/>
                </a:solidFill>
              </a:rPr>
              <a:t>Evropský rok kulturního dědictví</a:t>
            </a:r>
          </a:p>
          <a:p>
            <a:pPr marL="734324" indent="-457153">
              <a:spcBef>
                <a:spcPts val="400"/>
              </a:spcBef>
              <a:spcAft>
                <a:spcPts val="400"/>
              </a:spcAft>
              <a:buFont typeface="Wingdings" panose="05000000000000000000" pitchFamily="2" charset="2"/>
              <a:buChar char="§"/>
            </a:pPr>
            <a:r>
              <a:rPr lang="cs-CZ" sz="1600" dirty="0"/>
              <a:t>Nové </a:t>
            </a:r>
            <a:r>
              <a:rPr lang="cs-CZ" sz="1600" dirty="0" err="1"/>
              <a:t>infografiky</a:t>
            </a:r>
            <a:endParaRPr lang="cs-CZ" sz="1600" dirty="0"/>
          </a:p>
          <a:p>
            <a:endParaRPr lang="cs-CZ" sz="2000" dirty="0"/>
          </a:p>
        </p:txBody>
      </p:sp>
      <p:sp>
        <p:nvSpPr>
          <p:cNvPr id="8" name="Obdélník 7"/>
          <p:cNvSpPr/>
          <p:nvPr/>
        </p:nvSpPr>
        <p:spPr>
          <a:xfrm>
            <a:off x="5004048" y="5229200"/>
            <a:ext cx="4320480" cy="19442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cs-CZ"/>
          </a:p>
        </p:txBody>
      </p:sp>
      <p:pic>
        <p:nvPicPr>
          <p:cNvPr id="7" name="Obrázek 6"/>
          <p:cNvPicPr>
            <a:picLocks noChangeAspect="1"/>
          </p:cNvPicPr>
          <p:nvPr/>
        </p:nvPicPr>
        <p:blipFill>
          <a:blip r:embed="rId5"/>
          <a:stretch>
            <a:fillRect/>
          </a:stretch>
        </p:blipFill>
        <p:spPr>
          <a:xfrm>
            <a:off x="971600" y="3645024"/>
            <a:ext cx="6934937" cy="3212976"/>
          </a:xfrm>
          <a:prstGeom prst="rect">
            <a:avLst/>
          </a:prstGeom>
          <a:ln>
            <a:solidFill>
              <a:srgbClr val="000099"/>
            </a:solidFill>
          </a:ln>
        </p:spPr>
      </p:pic>
    </p:spTree>
    <p:extLst>
      <p:ext uri="{BB962C8B-B14F-4D97-AF65-F5344CB8AC3E}">
        <p14:creationId xmlns:p14="http://schemas.microsoft.com/office/powerpoint/2010/main" val="31618411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Zástupný symbol pro obsah 2"/>
          <p:cNvPicPr>
            <a:picLocks noGrp="1" noChangeAspect="1"/>
          </p:cNvPicPr>
          <p:nvPr>
            <p:ph idx="1"/>
          </p:nvPr>
        </p:nvPicPr>
        <p:blipFill>
          <a:blip r:embed="rId3"/>
          <a:stretch>
            <a:fillRect/>
          </a:stretch>
        </p:blipFill>
        <p:spPr>
          <a:xfrm>
            <a:off x="323528" y="1172585"/>
            <a:ext cx="8496944" cy="4961433"/>
          </a:xfrm>
          <a:prstGeom prst="rect">
            <a:avLst/>
          </a:prstGeom>
        </p:spPr>
      </p:pic>
    </p:spTree>
    <p:extLst>
      <p:ext uri="{BB962C8B-B14F-4D97-AF65-F5344CB8AC3E}">
        <p14:creationId xmlns:p14="http://schemas.microsoft.com/office/powerpoint/2010/main" val="199705139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txBox="1">
            <a:spLocks/>
          </p:cNvSpPr>
          <p:nvPr/>
        </p:nvSpPr>
        <p:spPr>
          <a:xfrm>
            <a:off x="2771800" y="548680"/>
            <a:ext cx="6192688" cy="504056"/>
          </a:xfrm>
          <a:prstGeom prst="rect">
            <a:avLst/>
          </a:prstGeom>
        </p:spPr>
        <p:txBody>
          <a:bodyPr lIns="91431" tIns="45715" rIns="91431" bIns="45715"/>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cs-CZ" sz="3200" b="1" dirty="0">
                <a:solidFill>
                  <a:srgbClr val="000099"/>
                </a:solidFill>
                <a:latin typeface="Arial" pitchFamily="34" charset="0"/>
                <a:cs typeface="Arial" pitchFamily="34" charset="0"/>
              </a:rPr>
              <a:t>V přípravě série 13 foto výstav </a:t>
            </a:r>
          </a:p>
        </p:txBody>
      </p:sp>
      <p:pic>
        <p:nvPicPr>
          <p:cNvPr id="4" name="Obrázek 3"/>
          <p:cNvPicPr>
            <a:picLocks noChangeAspect="1"/>
          </p:cNvPicPr>
          <p:nvPr/>
        </p:nvPicPr>
        <p:blipFill>
          <a:blip r:embed="rId3"/>
          <a:stretch>
            <a:fillRect/>
          </a:stretch>
        </p:blipFill>
        <p:spPr>
          <a:xfrm>
            <a:off x="251521" y="1268760"/>
            <a:ext cx="2469439" cy="3672408"/>
          </a:xfrm>
          <a:prstGeom prst="rect">
            <a:avLst/>
          </a:prstGeom>
          <a:ln>
            <a:solidFill>
              <a:srgbClr val="000099"/>
            </a:solidFill>
          </a:ln>
        </p:spPr>
      </p:pic>
      <p:pic>
        <p:nvPicPr>
          <p:cNvPr id="5" name="Obrázek 4"/>
          <p:cNvPicPr>
            <a:picLocks noChangeAspect="1"/>
          </p:cNvPicPr>
          <p:nvPr/>
        </p:nvPicPr>
        <p:blipFill>
          <a:blip r:embed="rId4"/>
          <a:stretch>
            <a:fillRect/>
          </a:stretch>
        </p:blipFill>
        <p:spPr>
          <a:xfrm>
            <a:off x="2885910" y="1775691"/>
            <a:ext cx="2722098" cy="4032448"/>
          </a:xfrm>
          <a:prstGeom prst="rect">
            <a:avLst/>
          </a:prstGeom>
          <a:ln>
            <a:solidFill>
              <a:srgbClr val="000099"/>
            </a:solidFill>
          </a:ln>
        </p:spPr>
      </p:pic>
      <p:sp>
        <p:nvSpPr>
          <p:cNvPr id="6" name="Zástupný symbol pro obsah 3"/>
          <p:cNvSpPr>
            <a:spLocks noGrp="1"/>
          </p:cNvSpPr>
          <p:nvPr>
            <p:ph idx="1"/>
          </p:nvPr>
        </p:nvSpPr>
        <p:spPr>
          <a:xfrm>
            <a:off x="5772959" y="1271635"/>
            <a:ext cx="3203725" cy="4536504"/>
          </a:xfrm>
          <a:ln>
            <a:solidFill>
              <a:srgbClr val="000099"/>
            </a:solidFill>
          </a:ln>
        </p:spPr>
        <p:txBody>
          <a:bodyPr>
            <a:normAutofit lnSpcReduction="10000"/>
          </a:bodyPr>
          <a:lstStyle/>
          <a:p>
            <a:pPr marL="277172" indent="0">
              <a:spcBef>
                <a:spcPts val="400"/>
              </a:spcBef>
              <a:spcAft>
                <a:spcPts val="400"/>
              </a:spcAft>
            </a:pPr>
            <a:r>
              <a:rPr lang="cs-CZ" sz="2000" b="1" dirty="0"/>
              <a:t>Termín:</a:t>
            </a:r>
            <a:r>
              <a:rPr lang="cs-CZ" sz="2000" dirty="0"/>
              <a:t> </a:t>
            </a:r>
          </a:p>
          <a:p>
            <a:pPr marL="277172" indent="0">
              <a:spcBef>
                <a:spcPts val="400"/>
              </a:spcBef>
              <a:spcAft>
                <a:spcPts val="400"/>
              </a:spcAft>
            </a:pPr>
            <a:r>
              <a:rPr lang="cs-CZ" sz="1600" dirty="0"/>
              <a:t>Červen 2018 - Červen 2019</a:t>
            </a:r>
          </a:p>
          <a:p>
            <a:pPr marL="277172" indent="0">
              <a:spcBef>
                <a:spcPts val="400"/>
              </a:spcBef>
              <a:spcAft>
                <a:spcPts val="400"/>
              </a:spcAft>
            </a:pPr>
            <a:r>
              <a:rPr lang="cs-CZ" sz="2000" b="1" dirty="0"/>
              <a:t>Lokace: </a:t>
            </a:r>
          </a:p>
          <a:p>
            <a:pPr marL="277172" indent="0">
              <a:spcBef>
                <a:spcPts val="400"/>
              </a:spcBef>
              <a:spcAft>
                <a:spcPts val="400"/>
              </a:spcAft>
            </a:pPr>
            <a:r>
              <a:rPr lang="cs-CZ" sz="1800" dirty="0"/>
              <a:t>vybraná města napříč ČR + Praha</a:t>
            </a:r>
          </a:p>
          <a:p>
            <a:pPr marL="277172" indent="0">
              <a:spcBef>
                <a:spcPts val="400"/>
              </a:spcBef>
              <a:spcAft>
                <a:spcPts val="400"/>
              </a:spcAft>
            </a:pPr>
            <a:r>
              <a:rPr lang="cs-CZ" sz="2000" b="1" dirty="0"/>
              <a:t>Formát:</a:t>
            </a:r>
          </a:p>
          <a:p>
            <a:pPr marL="277172" indent="0">
              <a:spcBef>
                <a:spcPts val="400"/>
              </a:spcBef>
              <a:spcAft>
                <a:spcPts val="400"/>
              </a:spcAft>
            </a:pPr>
            <a:r>
              <a:rPr lang="cs-CZ" sz="1800" dirty="0"/>
              <a:t>20 velkoformátových panelů (A0):</a:t>
            </a:r>
          </a:p>
          <a:p>
            <a:pPr marL="677180" lvl="1" indent="0">
              <a:spcBef>
                <a:spcPts val="400"/>
              </a:spcBef>
              <a:spcAft>
                <a:spcPts val="400"/>
              </a:spcAft>
            </a:pPr>
            <a:r>
              <a:rPr lang="cs-CZ" sz="1800" b="1" dirty="0">
                <a:solidFill>
                  <a:srgbClr val="000099"/>
                </a:solidFill>
              </a:rPr>
              <a:t>18 projektů z daného kraje</a:t>
            </a:r>
          </a:p>
          <a:p>
            <a:pPr marL="677180" lvl="1" indent="0">
              <a:spcBef>
                <a:spcPts val="400"/>
              </a:spcBef>
              <a:spcAft>
                <a:spcPts val="400"/>
              </a:spcAft>
            </a:pPr>
            <a:r>
              <a:rPr lang="cs-CZ" sz="1800" dirty="0"/>
              <a:t>+ 2 obecné o ESIF</a:t>
            </a:r>
          </a:p>
          <a:p>
            <a:pPr marL="277172" indent="0">
              <a:spcBef>
                <a:spcPts val="400"/>
              </a:spcBef>
              <a:spcAft>
                <a:spcPts val="400"/>
              </a:spcAft>
            </a:pPr>
            <a:r>
              <a:rPr lang="cs-CZ" sz="1800" dirty="0"/>
              <a:t>Projekty vybrány </a:t>
            </a:r>
          </a:p>
          <a:p>
            <a:pPr marL="277172" indent="0">
              <a:spcBef>
                <a:spcPts val="400"/>
              </a:spcBef>
              <a:spcAft>
                <a:spcPts val="400"/>
              </a:spcAft>
            </a:pPr>
            <a:r>
              <a:rPr lang="cs-CZ" sz="1800" dirty="0"/>
              <a:t>napříč  OP.</a:t>
            </a:r>
          </a:p>
        </p:txBody>
      </p:sp>
    </p:spTree>
    <p:extLst>
      <p:ext uri="{BB962C8B-B14F-4D97-AF65-F5344CB8AC3E}">
        <p14:creationId xmlns:p14="http://schemas.microsoft.com/office/powerpoint/2010/main" val="161409891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txBox="1">
            <a:spLocks/>
          </p:cNvSpPr>
          <p:nvPr/>
        </p:nvSpPr>
        <p:spPr>
          <a:xfrm>
            <a:off x="2123728" y="548680"/>
            <a:ext cx="6840760" cy="504056"/>
          </a:xfrm>
          <a:prstGeom prst="rect">
            <a:avLst/>
          </a:prstGeom>
        </p:spPr>
        <p:txBody>
          <a:bodyPr lIns="91431" tIns="45715" rIns="91431" bIns="45715"/>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cs-CZ" sz="3200" b="1" dirty="0">
                <a:solidFill>
                  <a:srgbClr val="000099"/>
                </a:solidFill>
                <a:latin typeface="Arial" pitchFamily="34" charset="0"/>
                <a:cs typeface="Arial" pitchFamily="34" charset="0"/>
              </a:rPr>
              <a:t>V přípravě Dny otevřených dveří </a:t>
            </a:r>
          </a:p>
        </p:txBody>
      </p:sp>
      <p:sp>
        <p:nvSpPr>
          <p:cNvPr id="6" name="Zástupný symbol pro obsah 3"/>
          <p:cNvSpPr>
            <a:spLocks noGrp="1"/>
          </p:cNvSpPr>
          <p:nvPr>
            <p:ph idx="1"/>
          </p:nvPr>
        </p:nvSpPr>
        <p:spPr>
          <a:xfrm>
            <a:off x="3707904" y="1276014"/>
            <a:ext cx="5256584" cy="4889291"/>
          </a:xfrm>
          <a:ln>
            <a:noFill/>
          </a:ln>
        </p:spPr>
        <p:txBody>
          <a:bodyPr>
            <a:normAutofit fontScale="77500" lnSpcReduction="20000"/>
          </a:bodyPr>
          <a:lstStyle/>
          <a:p>
            <a:pPr marL="277172" indent="0">
              <a:spcBef>
                <a:spcPts val="400"/>
              </a:spcBef>
              <a:spcAft>
                <a:spcPts val="400"/>
              </a:spcAft>
            </a:pPr>
            <a:r>
              <a:rPr lang="cs-CZ" sz="2000" b="1" dirty="0"/>
              <a:t>Termín:</a:t>
            </a:r>
            <a:r>
              <a:rPr lang="cs-CZ" sz="2000" dirty="0"/>
              <a:t> </a:t>
            </a:r>
          </a:p>
          <a:p>
            <a:pPr marL="277172" indent="0">
              <a:spcBef>
                <a:spcPts val="400"/>
              </a:spcBef>
              <a:spcAft>
                <a:spcPts val="400"/>
              </a:spcAft>
            </a:pPr>
            <a:r>
              <a:rPr lang="cs-CZ" sz="1800" dirty="0"/>
              <a:t>Září 2018</a:t>
            </a:r>
          </a:p>
          <a:p>
            <a:pPr marL="277172" indent="0">
              <a:spcBef>
                <a:spcPts val="400"/>
              </a:spcBef>
              <a:spcAft>
                <a:spcPts val="400"/>
              </a:spcAft>
            </a:pPr>
            <a:r>
              <a:rPr lang="cs-CZ" sz="2000" b="1" dirty="0"/>
              <a:t>Lokace: </a:t>
            </a:r>
          </a:p>
          <a:p>
            <a:pPr marL="277172" indent="0">
              <a:spcBef>
                <a:spcPts val="400"/>
              </a:spcBef>
              <a:spcAft>
                <a:spcPts val="400"/>
              </a:spcAft>
            </a:pPr>
            <a:r>
              <a:rPr lang="cs-CZ" sz="1800" dirty="0"/>
              <a:t>Čokoládovny Fikar, Kuřim (JMK)</a:t>
            </a:r>
          </a:p>
          <a:p>
            <a:pPr marL="277172" indent="0">
              <a:spcBef>
                <a:spcPts val="400"/>
              </a:spcBef>
              <a:spcAft>
                <a:spcPts val="400"/>
              </a:spcAft>
            </a:pPr>
            <a:r>
              <a:rPr lang="cs-CZ" sz="1800" dirty="0"/>
              <a:t>Centrum stavitelského dědictví, Plasy (PLK)</a:t>
            </a:r>
          </a:p>
          <a:p>
            <a:pPr marL="277172" indent="0">
              <a:spcBef>
                <a:spcPts val="400"/>
              </a:spcBef>
              <a:spcAft>
                <a:spcPts val="400"/>
              </a:spcAft>
            </a:pPr>
            <a:r>
              <a:rPr lang="cs-CZ" sz="1800" dirty="0"/>
              <a:t>ELTON, s.r.o., Nové Město nad Metují (KHK) </a:t>
            </a:r>
          </a:p>
          <a:p>
            <a:pPr marL="277172" indent="0">
              <a:spcBef>
                <a:spcPts val="400"/>
              </a:spcBef>
              <a:spcAft>
                <a:spcPts val="400"/>
              </a:spcAft>
            </a:pPr>
            <a:r>
              <a:rPr lang="cs-CZ" sz="1800" dirty="0" err="1"/>
              <a:t>UniCRE</a:t>
            </a:r>
            <a:r>
              <a:rPr lang="cs-CZ" sz="1800" dirty="0"/>
              <a:t>, a.s., Ústí nad Labem (UK) </a:t>
            </a:r>
          </a:p>
          <a:p>
            <a:pPr marL="277172" indent="0">
              <a:spcBef>
                <a:spcPts val="400"/>
              </a:spcBef>
              <a:spcAft>
                <a:spcPts val="400"/>
              </a:spcAft>
            </a:pPr>
            <a:r>
              <a:rPr lang="cs-CZ" sz="1800" dirty="0"/>
              <a:t>Rudolf Jelínek, a.s., Vizovice (ZLK) </a:t>
            </a:r>
          </a:p>
          <a:p>
            <a:pPr marL="277172" indent="0">
              <a:spcBef>
                <a:spcPts val="400"/>
              </a:spcBef>
              <a:spcAft>
                <a:spcPts val="400"/>
              </a:spcAft>
            </a:pPr>
            <a:r>
              <a:rPr lang="cs-CZ" sz="1800" dirty="0"/>
              <a:t>Dačického dům, Kutná Hora (STK) </a:t>
            </a:r>
          </a:p>
          <a:p>
            <a:pPr marL="277172" indent="0">
              <a:spcBef>
                <a:spcPts val="400"/>
              </a:spcBef>
              <a:spcAft>
                <a:spcPts val="400"/>
              </a:spcAft>
            </a:pPr>
            <a:r>
              <a:rPr lang="cs-CZ" sz="1800" dirty="0"/>
              <a:t>Integrované výjezdové centrum, Ostrava (MSK) </a:t>
            </a:r>
          </a:p>
          <a:p>
            <a:pPr marL="277172" indent="0">
              <a:spcBef>
                <a:spcPts val="400"/>
              </a:spcBef>
              <a:spcAft>
                <a:spcPts val="400"/>
              </a:spcAft>
            </a:pPr>
            <a:r>
              <a:rPr lang="cs-CZ" sz="2000" b="1" dirty="0"/>
              <a:t>O čem to bude:</a:t>
            </a:r>
          </a:p>
          <a:p>
            <a:pPr marL="562891" indent="-285721">
              <a:spcBef>
                <a:spcPts val="400"/>
              </a:spcBef>
              <a:spcAft>
                <a:spcPts val="400"/>
              </a:spcAft>
              <a:buFont typeface="Wingdings" panose="05000000000000000000" pitchFamily="2" charset="2"/>
              <a:buChar char="§"/>
            </a:pPr>
            <a:r>
              <a:rPr lang="cs-CZ" sz="1800" dirty="0"/>
              <a:t>Celodenní akce pro širokou veřejnost</a:t>
            </a:r>
          </a:p>
          <a:p>
            <a:pPr marL="562891" indent="-285721">
              <a:spcBef>
                <a:spcPts val="400"/>
              </a:spcBef>
              <a:spcAft>
                <a:spcPts val="400"/>
              </a:spcAft>
              <a:buFont typeface="Wingdings" panose="05000000000000000000" pitchFamily="2" charset="2"/>
              <a:buChar char="§"/>
            </a:pPr>
            <a:r>
              <a:rPr lang="cs-CZ" sz="1800" dirty="0"/>
              <a:t>Prohlídka běžně nepřístupných částí objektů (výroben, muzeí, laboratoří..)</a:t>
            </a:r>
          </a:p>
          <a:p>
            <a:pPr marL="562891" indent="-285721">
              <a:spcBef>
                <a:spcPts val="400"/>
              </a:spcBef>
              <a:spcAft>
                <a:spcPts val="400"/>
              </a:spcAft>
              <a:buFont typeface="Wingdings" panose="05000000000000000000" pitchFamily="2" charset="2"/>
              <a:buChar char="§"/>
            </a:pPr>
            <a:r>
              <a:rPr lang="cs-CZ" sz="1800" dirty="0"/>
              <a:t>Soutěže a aktivity pro celou rodinu</a:t>
            </a:r>
          </a:p>
          <a:p>
            <a:pPr marL="562891" indent="-285721">
              <a:spcBef>
                <a:spcPts val="400"/>
              </a:spcBef>
              <a:spcAft>
                <a:spcPts val="400"/>
              </a:spcAft>
              <a:buFont typeface="Wingdings" panose="05000000000000000000" pitchFamily="2" charset="2"/>
              <a:buChar char="§"/>
            </a:pPr>
            <a:r>
              <a:rPr lang="cs-CZ" sz="1800" dirty="0"/>
              <a:t>Propagace ESIF v regionu</a:t>
            </a:r>
          </a:p>
          <a:p>
            <a:pPr marL="562891" indent="-285721">
              <a:spcBef>
                <a:spcPts val="400"/>
              </a:spcBef>
              <a:spcAft>
                <a:spcPts val="400"/>
              </a:spcAft>
              <a:buFont typeface="Wingdings" panose="05000000000000000000" pitchFamily="2" charset="2"/>
              <a:buChar char="§"/>
            </a:pPr>
            <a:r>
              <a:rPr lang="cs-CZ" sz="1800" dirty="0"/>
              <a:t>Další příjemci z nejbližšího okolí se budou prezentovat na místě akce</a:t>
            </a:r>
          </a:p>
        </p:txBody>
      </p:sp>
      <p:pic>
        <p:nvPicPr>
          <p:cNvPr id="2" name="Obrázek 1"/>
          <p:cNvPicPr>
            <a:picLocks noChangeAspect="1"/>
          </p:cNvPicPr>
          <p:nvPr/>
        </p:nvPicPr>
        <p:blipFill>
          <a:blip r:embed="rId3"/>
          <a:stretch>
            <a:fillRect/>
          </a:stretch>
        </p:blipFill>
        <p:spPr>
          <a:xfrm>
            <a:off x="323528" y="1340769"/>
            <a:ext cx="3240360" cy="4583027"/>
          </a:xfrm>
          <a:prstGeom prst="rect">
            <a:avLst/>
          </a:prstGeom>
          <a:ln>
            <a:solidFill>
              <a:srgbClr val="000099"/>
            </a:solidFill>
          </a:ln>
        </p:spPr>
      </p:pic>
    </p:spTree>
    <p:extLst>
      <p:ext uri="{BB962C8B-B14F-4D97-AF65-F5344CB8AC3E}">
        <p14:creationId xmlns:p14="http://schemas.microsoft.com/office/powerpoint/2010/main" val="24197131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txBox="1">
            <a:spLocks/>
          </p:cNvSpPr>
          <p:nvPr/>
        </p:nvSpPr>
        <p:spPr>
          <a:xfrm>
            <a:off x="2123728" y="548680"/>
            <a:ext cx="6840760" cy="504056"/>
          </a:xfrm>
          <a:prstGeom prst="rect">
            <a:avLst/>
          </a:prstGeom>
        </p:spPr>
        <p:txBody>
          <a:bodyPr lIns="91431" tIns="45715" rIns="91431" bIns="45715"/>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cs-CZ" sz="3200" b="1" dirty="0">
                <a:solidFill>
                  <a:srgbClr val="000099"/>
                </a:solidFill>
                <a:latin typeface="Arial" pitchFamily="34" charset="0"/>
                <a:cs typeface="Arial" pitchFamily="34" charset="0"/>
              </a:rPr>
              <a:t>EUROCENTRA: Semináře pro žadatele a příjemce</a:t>
            </a:r>
          </a:p>
        </p:txBody>
      </p:sp>
      <p:sp>
        <p:nvSpPr>
          <p:cNvPr id="4" name="Zástupný symbol pro obsah 3"/>
          <p:cNvSpPr>
            <a:spLocks noGrp="1"/>
          </p:cNvSpPr>
          <p:nvPr>
            <p:ph idx="1"/>
          </p:nvPr>
        </p:nvSpPr>
        <p:spPr>
          <a:xfrm>
            <a:off x="395536" y="1700809"/>
            <a:ext cx="8291264" cy="4248472"/>
          </a:xfrm>
        </p:spPr>
        <p:txBody>
          <a:bodyPr>
            <a:normAutofit fontScale="92500" lnSpcReduction="10000"/>
          </a:bodyPr>
          <a:lstStyle/>
          <a:p>
            <a:r>
              <a:rPr lang="cs-CZ" dirty="0" smtClean="0"/>
              <a:t>Aktuálně v realizaci (květen až červen 2018) dvě série seminářů: </a:t>
            </a:r>
          </a:p>
          <a:p>
            <a:pPr marL="457153" indent="-457153">
              <a:buFont typeface="Wingdings" panose="05000000000000000000" pitchFamily="2" charset="2"/>
              <a:buChar char="§"/>
            </a:pPr>
            <a:r>
              <a:rPr lang="cs-CZ" b="1" dirty="0" smtClean="0">
                <a:solidFill>
                  <a:srgbClr val="000099"/>
                </a:solidFill>
              </a:rPr>
              <a:t>Dotace EU a veřejné zakázky </a:t>
            </a:r>
            <a:r>
              <a:rPr lang="cs-CZ" dirty="0" smtClean="0"/>
              <a:t>(s gestorem zákona)</a:t>
            </a:r>
          </a:p>
          <a:p>
            <a:pPr marL="457153" indent="-457153">
              <a:buFont typeface="Wingdings" panose="05000000000000000000" pitchFamily="2" charset="2"/>
              <a:buChar char="§"/>
            </a:pPr>
            <a:r>
              <a:rPr lang="cs-CZ" b="1" dirty="0" smtClean="0">
                <a:solidFill>
                  <a:srgbClr val="000099"/>
                </a:solidFill>
              </a:rPr>
              <a:t>Dotace EU a audity </a:t>
            </a:r>
            <a:r>
              <a:rPr lang="cs-CZ" dirty="0" smtClean="0"/>
              <a:t>(s AO MF ČR)</a:t>
            </a:r>
          </a:p>
          <a:p>
            <a:r>
              <a:rPr lang="cs-CZ" dirty="0" smtClean="0"/>
              <a:t>Celkem je plánováno </a:t>
            </a:r>
            <a:r>
              <a:rPr lang="cs-CZ" b="1" dirty="0" smtClean="0"/>
              <a:t>26 seminářů </a:t>
            </a:r>
            <a:r>
              <a:rPr lang="cs-CZ" dirty="0" smtClean="0"/>
              <a:t>ve všech krajských městech a v Praze.</a:t>
            </a:r>
          </a:p>
          <a:p>
            <a:r>
              <a:rPr lang="cs-CZ" dirty="0" smtClean="0"/>
              <a:t>V případě zájmu převyšujícího kapacitu sálů jsme připraveni akce opakovat.</a:t>
            </a:r>
            <a:endParaRPr lang="cs-CZ" dirty="0"/>
          </a:p>
        </p:txBody>
      </p:sp>
    </p:spTree>
    <p:extLst>
      <p:ext uri="{BB962C8B-B14F-4D97-AF65-F5344CB8AC3E}">
        <p14:creationId xmlns:p14="http://schemas.microsoft.com/office/powerpoint/2010/main" val="53588488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txBox="1">
            <a:spLocks/>
          </p:cNvSpPr>
          <p:nvPr/>
        </p:nvSpPr>
        <p:spPr>
          <a:xfrm>
            <a:off x="3059832" y="548680"/>
            <a:ext cx="5904656" cy="504056"/>
          </a:xfrm>
          <a:prstGeom prst="rect">
            <a:avLst/>
          </a:prstGeom>
        </p:spPr>
        <p:txBody>
          <a:bodyPr lIns="91431" tIns="45715" rIns="91431" bIns="45715"/>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cs-CZ" sz="3200" b="1" dirty="0">
                <a:solidFill>
                  <a:srgbClr val="000099"/>
                </a:solidFill>
                <a:latin typeface="Arial" pitchFamily="34" charset="0"/>
                <a:cs typeface="Arial" pitchFamily="34" charset="0"/>
              </a:rPr>
              <a:t>Dotazy</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4388" y="1772816"/>
            <a:ext cx="5895227" cy="331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356015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ovéPole 6"/>
          <p:cNvSpPr txBox="1">
            <a:spLocks noChangeArrowheads="1"/>
          </p:cNvSpPr>
          <p:nvPr/>
        </p:nvSpPr>
        <p:spPr bwMode="auto">
          <a:xfrm>
            <a:off x="1692276" y="1412875"/>
            <a:ext cx="5688013" cy="2062093"/>
          </a:xfrm>
          <a:prstGeom prst="rect">
            <a:avLst/>
          </a:prstGeom>
          <a:noFill/>
          <a:ln w="9525">
            <a:noFill/>
            <a:miter lim="800000"/>
            <a:headEnd/>
            <a:tailEnd/>
          </a:ln>
        </p:spPr>
        <p:txBody>
          <a:bodyPr lIns="91431" tIns="45715" rIns="91431" bIns="45715">
            <a:spAutoFit/>
          </a:bodyPr>
          <a:lstStyle/>
          <a:p>
            <a:pPr algn="ctr"/>
            <a:endParaRPr lang="cs-CZ" sz="3200" b="1" dirty="0">
              <a:solidFill>
                <a:srgbClr val="000099"/>
              </a:solidFill>
            </a:endParaRPr>
          </a:p>
          <a:p>
            <a:pPr algn="ctr"/>
            <a:endParaRPr lang="cs-CZ" sz="3200" b="1" dirty="0">
              <a:solidFill>
                <a:srgbClr val="000099"/>
              </a:solidFill>
            </a:endParaRPr>
          </a:p>
          <a:p>
            <a:pPr algn="ctr"/>
            <a:r>
              <a:rPr lang="cs-CZ" sz="3200" b="1" dirty="0">
                <a:solidFill>
                  <a:srgbClr val="000099"/>
                </a:solidFill>
              </a:rPr>
              <a:t>8. </a:t>
            </a:r>
          </a:p>
          <a:p>
            <a:pPr algn="ctr"/>
            <a:r>
              <a:rPr lang="cs-CZ" sz="3200" b="1" dirty="0">
                <a:solidFill>
                  <a:srgbClr val="000099"/>
                </a:solidFill>
              </a:rPr>
              <a:t>Různé</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ovéPole 6"/>
          <p:cNvSpPr txBox="1"/>
          <p:nvPr/>
        </p:nvSpPr>
        <p:spPr>
          <a:xfrm>
            <a:off x="1042989" y="2349500"/>
            <a:ext cx="7058025" cy="1569650"/>
          </a:xfrm>
          <a:prstGeom prst="rect">
            <a:avLst/>
          </a:prstGeom>
          <a:noFill/>
        </p:spPr>
        <p:txBody>
          <a:bodyPr lIns="91431" tIns="45715" rIns="91431" bIns="45715">
            <a:spAutoFit/>
          </a:bodyPr>
          <a:lstStyle/>
          <a:p>
            <a:pPr algn="ctr">
              <a:defRPr/>
            </a:pPr>
            <a:r>
              <a:rPr lang="cs-CZ" sz="3200" b="1" dirty="0">
                <a:solidFill>
                  <a:srgbClr val="000099"/>
                </a:solidFill>
              </a:rPr>
              <a:t>9. </a:t>
            </a:r>
          </a:p>
          <a:p>
            <a:pPr marL="342864" indent="-342864" algn="ctr">
              <a:defRPr/>
            </a:pPr>
            <a:r>
              <a:rPr lang="cs-CZ" sz="3200" b="1" dirty="0">
                <a:solidFill>
                  <a:srgbClr val="000099"/>
                </a:solidFill>
              </a:rPr>
              <a:t>Shrnutí hlavních závěrů 7. zasedání MV OPTP 2014 – 2020</a:t>
            </a:r>
            <a:endParaRPr lang="cs-CZ" sz="3200" dirty="0">
              <a:solidFill>
                <a:srgbClr val="000099"/>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ovéPole 6"/>
          <p:cNvSpPr txBox="1">
            <a:spLocks noChangeArrowheads="1"/>
          </p:cNvSpPr>
          <p:nvPr/>
        </p:nvSpPr>
        <p:spPr bwMode="auto">
          <a:xfrm>
            <a:off x="1116013" y="2781300"/>
            <a:ext cx="7056437" cy="1569650"/>
          </a:xfrm>
          <a:prstGeom prst="rect">
            <a:avLst/>
          </a:prstGeom>
          <a:noFill/>
          <a:ln w="9525">
            <a:noFill/>
            <a:miter lim="800000"/>
            <a:headEnd/>
            <a:tailEnd/>
          </a:ln>
        </p:spPr>
        <p:txBody>
          <a:bodyPr lIns="91431" tIns="45715" rIns="91431" bIns="45715">
            <a:spAutoFit/>
          </a:bodyPr>
          <a:lstStyle/>
          <a:p>
            <a:pPr algn="ctr"/>
            <a:r>
              <a:rPr lang="cs-CZ" sz="3200" b="1" dirty="0">
                <a:solidFill>
                  <a:srgbClr val="000099"/>
                </a:solidFill>
              </a:rPr>
              <a:t>Děkujeme za pozornost.</a:t>
            </a:r>
          </a:p>
          <a:p>
            <a:pPr algn="ctr"/>
            <a:endParaRPr lang="cs-CZ" sz="3200" b="1" dirty="0">
              <a:solidFill>
                <a:srgbClr val="000099"/>
              </a:solidFill>
            </a:endParaRPr>
          </a:p>
          <a:p>
            <a:pPr algn="ctr"/>
            <a:r>
              <a:rPr lang="cs-CZ" sz="3200" b="1" dirty="0" err="1">
                <a:solidFill>
                  <a:srgbClr val="000099"/>
                </a:solidFill>
              </a:rPr>
              <a:t>optp</a:t>
            </a:r>
            <a:r>
              <a:rPr lang="cs-CZ" sz="3200" b="1" dirty="0">
                <a:solidFill>
                  <a:srgbClr val="000099"/>
                </a:solidFill>
              </a:rPr>
              <a:t>@</a:t>
            </a:r>
            <a:r>
              <a:rPr lang="cs-CZ" sz="3200" b="1" dirty="0" err="1">
                <a:solidFill>
                  <a:srgbClr val="000099"/>
                </a:solidFill>
              </a:rPr>
              <a:t>mmr.cz</a:t>
            </a:r>
            <a:endParaRPr lang="cs-CZ" sz="3200" dirty="0">
              <a:solidFill>
                <a:srgbClr val="000099"/>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395536" y="692696"/>
            <a:ext cx="8291264" cy="1008112"/>
          </a:xfrm>
        </p:spPr>
        <p:txBody>
          <a:bodyPr/>
          <a:lstStyle/>
          <a:p>
            <a:pPr algn="ctr"/>
            <a:r>
              <a:rPr lang="cs-CZ" dirty="0" smtClean="0"/>
              <a:t>Finanční prostředky v právních aktech – dle příjemců v %</a:t>
            </a:r>
            <a:endParaRPr lang="cs-CZ" dirty="0"/>
          </a:p>
        </p:txBody>
      </p:sp>
      <p:graphicFrame>
        <p:nvGraphicFramePr>
          <p:cNvPr id="5" name="Zástupný symbol pro obsah 4"/>
          <p:cNvGraphicFramePr>
            <a:graphicFrameLocks noGrp="1"/>
          </p:cNvGraphicFramePr>
          <p:nvPr>
            <p:ph idx="1"/>
            <p:extLst>
              <p:ext uri="{D42A27DB-BD31-4B8C-83A1-F6EECF244321}">
                <p14:modId xmlns:p14="http://schemas.microsoft.com/office/powerpoint/2010/main" val="3329160064"/>
              </p:ext>
            </p:extLst>
          </p:nvPr>
        </p:nvGraphicFramePr>
        <p:xfrm>
          <a:off x="395288" y="1557338"/>
          <a:ext cx="8425184" cy="467997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34995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395536" y="692696"/>
            <a:ext cx="8291264" cy="1008112"/>
          </a:xfrm>
        </p:spPr>
        <p:txBody>
          <a:bodyPr/>
          <a:lstStyle/>
          <a:p>
            <a:pPr algn="ctr"/>
            <a:r>
              <a:rPr lang="cs-CZ" dirty="0" smtClean="0"/>
              <a:t>Přehled finančního pokroku</a:t>
            </a:r>
            <a:br>
              <a:rPr lang="cs-CZ" dirty="0" smtClean="0"/>
            </a:br>
            <a:r>
              <a:rPr lang="cs-CZ" sz="2000" b="0" dirty="0"/>
              <a:t>(v % hlavní alokace)</a:t>
            </a:r>
            <a:endParaRPr lang="cs-CZ" sz="2000" dirty="0"/>
          </a:p>
        </p:txBody>
      </p:sp>
      <p:sp>
        <p:nvSpPr>
          <p:cNvPr id="9" name="object 5"/>
          <p:cNvSpPr/>
          <p:nvPr/>
        </p:nvSpPr>
        <p:spPr>
          <a:xfrm>
            <a:off x="1335721" y="2733401"/>
            <a:ext cx="6871715" cy="1818132"/>
          </a:xfrm>
          <a:prstGeom prst="rect">
            <a:avLst/>
          </a:prstGeom>
          <a:blipFill>
            <a:blip r:embed="rId2" cstate="print"/>
            <a:stretch>
              <a:fillRect/>
            </a:stretch>
          </a:blipFill>
        </p:spPr>
        <p:txBody>
          <a:bodyPr wrap="square" lIns="0" tIns="0" rIns="0" bIns="0" rtlCol="0"/>
          <a:lstStyle/>
          <a:p>
            <a:endParaRPr/>
          </a:p>
        </p:txBody>
      </p:sp>
      <p:sp>
        <p:nvSpPr>
          <p:cNvPr id="10" name="object 6"/>
          <p:cNvSpPr/>
          <p:nvPr/>
        </p:nvSpPr>
        <p:spPr>
          <a:xfrm>
            <a:off x="1064449" y="2137517"/>
            <a:ext cx="0" cy="2411095"/>
          </a:xfrm>
          <a:custGeom>
            <a:avLst/>
            <a:gdLst/>
            <a:ahLst/>
            <a:cxnLst/>
            <a:rect l="l" t="t" r="r" b="b"/>
            <a:pathLst>
              <a:path h="2411095">
                <a:moveTo>
                  <a:pt x="0" y="2410968"/>
                </a:moveTo>
                <a:lnTo>
                  <a:pt x="0" y="0"/>
                </a:lnTo>
              </a:path>
            </a:pathLst>
          </a:custGeom>
          <a:ln w="9144">
            <a:solidFill>
              <a:srgbClr val="898989"/>
            </a:solidFill>
          </a:ln>
        </p:spPr>
        <p:txBody>
          <a:bodyPr wrap="square" lIns="0" tIns="0" rIns="0" bIns="0" rtlCol="0"/>
          <a:lstStyle/>
          <a:p>
            <a:endParaRPr/>
          </a:p>
        </p:txBody>
      </p:sp>
      <p:sp>
        <p:nvSpPr>
          <p:cNvPr id="11" name="object 7"/>
          <p:cNvSpPr/>
          <p:nvPr/>
        </p:nvSpPr>
        <p:spPr>
          <a:xfrm>
            <a:off x="1035493" y="4548485"/>
            <a:ext cx="29209" cy="0"/>
          </a:xfrm>
          <a:custGeom>
            <a:avLst/>
            <a:gdLst/>
            <a:ahLst/>
            <a:cxnLst/>
            <a:rect l="l" t="t" r="r" b="b"/>
            <a:pathLst>
              <a:path w="29210">
                <a:moveTo>
                  <a:pt x="0" y="0"/>
                </a:moveTo>
                <a:lnTo>
                  <a:pt x="28955" y="0"/>
                </a:lnTo>
              </a:path>
            </a:pathLst>
          </a:custGeom>
          <a:ln w="9144">
            <a:solidFill>
              <a:srgbClr val="898989"/>
            </a:solidFill>
          </a:ln>
        </p:spPr>
        <p:txBody>
          <a:bodyPr wrap="square" lIns="0" tIns="0" rIns="0" bIns="0" rtlCol="0"/>
          <a:lstStyle/>
          <a:p>
            <a:endParaRPr/>
          </a:p>
        </p:txBody>
      </p:sp>
      <p:sp>
        <p:nvSpPr>
          <p:cNvPr id="12" name="object 8"/>
          <p:cNvSpPr/>
          <p:nvPr/>
        </p:nvSpPr>
        <p:spPr>
          <a:xfrm>
            <a:off x="1035493" y="4307692"/>
            <a:ext cx="29209" cy="0"/>
          </a:xfrm>
          <a:custGeom>
            <a:avLst/>
            <a:gdLst/>
            <a:ahLst/>
            <a:cxnLst/>
            <a:rect l="l" t="t" r="r" b="b"/>
            <a:pathLst>
              <a:path w="29210">
                <a:moveTo>
                  <a:pt x="0" y="0"/>
                </a:moveTo>
                <a:lnTo>
                  <a:pt x="28955" y="0"/>
                </a:lnTo>
              </a:path>
            </a:pathLst>
          </a:custGeom>
          <a:ln w="9144">
            <a:solidFill>
              <a:srgbClr val="898989"/>
            </a:solidFill>
          </a:ln>
        </p:spPr>
        <p:txBody>
          <a:bodyPr wrap="square" lIns="0" tIns="0" rIns="0" bIns="0" rtlCol="0"/>
          <a:lstStyle/>
          <a:p>
            <a:endParaRPr/>
          </a:p>
        </p:txBody>
      </p:sp>
      <p:sp>
        <p:nvSpPr>
          <p:cNvPr id="13" name="object 9"/>
          <p:cNvSpPr/>
          <p:nvPr/>
        </p:nvSpPr>
        <p:spPr>
          <a:xfrm>
            <a:off x="1035493" y="4066900"/>
            <a:ext cx="29209" cy="0"/>
          </a:xfrm>
          <a:custGeom>
            <a:avLst/>
            <a:gdLst/>
            <a:ahLst/>
            <a:cxnLst/>
            <a:rect l="l" t="t" r="r" b="b"/>
            <a:pathLst>
              <a:path w="29210">
                <a:moveTo>
                  <a:pt x="0" y="0"/>
                </a:moveTo>
                <a:lnTo>
                  <a:pt x="28955" y="0"/>
                </a:lnTo>
              </a:path>
            </a:pathLst>
          </a:custGeom>
          <a:ln w="9144">
            <a:solidFill>
              <a:srgbClr val="898989"/>
            </a:solidFill>
          </a:ln>
        </p:spPr>
        <p:txBody>
          <a:bodyPr wrap="square" lIns="0" tIns="0" rIns="0" bIns="0" rtlCol="0"/>
          <a:lstStyle/>
          <a:p>
            <a:endParaRPr/>
          </a:p>
        </p:txBody>
      </p:sp>
      <p:sp>
        <p:nvSpPr>
          <p:cNvPr id="14" name="object 10"/>
          <p:cNvSpPr/>
          <p:nvPr/>
        </p:nvSpPr>
        <p:spPr>
          <a:xfrm>
            <a:off x="1035493" y="3824585"/>
            <a:ext cx="29209" cy="0"/>
          </a:xfrm>
          <a:custGeom>
            <a:avLst/>
            <a:gdLst/>
            <a:ahLst/>
            <a:cxnLst/>
            <a:rect l="l" t="t" r="r" b="b"/>
            <a:pathLst>
              <a:path w="29210">
                <a:moveTo>
                  <a:pt x="0" y="0"/>
                </a:moveTo>
                <a:lnTo>
                  <a:pt x="28955" y="0"/>
                </a:lnTo>
              </a:path>
            </a:pathLst>
          </a:custGeom>
          <a:ln w="9144">
            <a:solidFill>
              <a:srgbClr val="898989"/>
            </a:solidFill>
          </a:ln>
        </p:spPr>
        <p:txBody>
          <a:bodyPr wrap="square" lIns="0" tIns="0" rIns="0" bIns="0" rtlCol="0"/>
          <a:lstStyle/>
          <a:p>
            <a:endParaRPr/>
          </a:p>
        </p:txBody>
      </p:sp>
      <p:sp>
        <p:nvSpPr>
          <p:cNvPr id="15" name="object 11"/>
          <p:cNvSpPr/>
          <p:nvPr/>
        </p:nvSpPr>
        <p:spPr>
          <a:xfrm>
            <a:off x="1035493" y="3583792"/>
            <a:ext cx="29209" cy="0"/>
          </a:xfrm>
          <a:custGeom>
            <a:avLst/>
            <a:gdLst/>
            <a:ahLst/>
            <a:cxnLst/>
            <a:rect l="l" t="t" r="r" b="b"/>
            <a:pathLst>
              <a:path w="29210">
                <a:moveTo>
                  <a:pt x="0" y="0"/>
                </a:moveTo>
                <a:lnTo>
                  <a:pt x="28955" y="0"/>
                </a:lnTo>
              </a:path>
            </a:pathLst>
          </a:custGeom>
          <a:ln w="9144">
            <a:solidFill>
              <a:srgbClr val="898989"/>
            </a:solidFill>
          </a:ln>
        </p:spPr>
        <p:txBody>
          <a:bodyPr wrap="square" lIns="0" tIns="0" rIns="0" bIns="0" rtlCol="0"/>
          <a:lstStyle/>
          <a:p>
            <a:endParaRPr/>
          </a:p>
        </p:txBody>
      </p:sp>
      <p:sp>
        <p:nvSpPr>
          <p:cNvPr id="16" name="object 12"/>
          <p:cNvSpPr/>
          <p:nvPr/>
        </p:nvSpPr>
        <p:spPr>
          <a:xfrm>
            <a:off x="1035493" y="3343000"/>
            <a:ext cx="29209" cy="0"/>
          </a:xfrm>
          <a:custGeom>
            <a:avLst/>
            <a:gdLst/>
            <a:ahLst/>
            <a:cxnLst/>
            <a:rect l="l" t="t" r="r" b="b"/>
            <a:pathLst>
              <a:path w="29210">
                <a:moveTo>
                  <a:pt x="0" y="0"/>
                </a:moveTo>
                <a:lnTo>
                  <a:pt x="28955" y="0"/>
                </a:lnTo>
              </a:path>
            </a:pathLst>
          </a:custGeom>
          <a:ln w="9144">
            <a:solidFill>
              <a:srgbClr val="898989"/>
            </a:solidFill>
          </a:ln>
        </p:spPr>
        <p:txBody>
          <a:bodyPr wrap="square" lIns="0" tIns="0" rIns="0" bIns="0" rtlCol="0"/>
          <a:lstStyle/>
          <a:p>
            <a:endParaRPr/>
          </a:p>
        </p:txBody>
      </p:sp>
      <p:sp>
        <p:nvSpPr>
          <p:cNvPr id="17" name="object 13"/>
          <p:cNvSpPr/>
          <p:nvPr/>
        </p:nvSpPr>
        <p:spPr>
          <a:xfrm>
            <a:off x="1035493" y="3102209"/>
            <a:ext cx="29209" cy="0"/>
          </a:xfrm>
          <a:custGeom>
            <a:avLst/>
            <a:gdLst/>
            <a:ahLst/>
            <a:cxnLst/>
            <a:rect l="l" t="t" r="r" b="b"/>
            <a:pathLst>
              <a:path w="29210">
                <a:moveTo>
                  <a:pt x="0" y="0"/>
                </a:moveTo>
                <a:lnTo>
                  <a:pt x="28955" y="0"/>
                </a:lnTo>
              </a:path>
            </a:pathLst>
          </a:custGeom>
          <a:ln w="9144">
            <a:solidFill>
              <a:srgbClr val="898989"/>
            </a:solidFill>
          </a:ln>
        </p:spPr>
        <p:txBody>
          <a:bodyPr wrap="square" lIns="0" tIns="0" rIns="0" bIns="0" rtlCol="0"/>
          <a:lstStyle/>
          <a:p>
            <a:endParaRPr/>
          </a:p>
        </p:txBody>
      </p:sp>
      <p:sp>
        <p:nvSpPr>
          <p:cNvPr id="18" name="object 14"/>
          <p:cNvSpPr/>
          <p:nvPr/>
        </p:nvSpPr>
        <p:spPr>
          <a:xfrm>
            <a:off x="1035493" y="2861417"/>
            <a:ext cx="29209" cy="0"/>
          </a:xfrm>
          <a:custGeom>
            <a:avLst/>
            <a:gdLst/>
            <a:ahLst/>
            <a:cxnLst/>
            <a:rect l="l" t="t" r="r" b="b"/>
            <a:pathLst>
              <a:path w="29210">
                <a:moveTo>
                  <a:pt x="0" y="0"/>
                </a:moveTo>
                <a:lnTo>
                  <a:pt x="28955" y="0"/>
                </a:lnTo>
              </a:path>
            </a:pathLst>
          </a:custGeom>
          <a:ln w="9144">
            <a:solidFill>
              <a:srgbClr val="898989"/>
            </a:solidFill>
          </a:ln>
        </p:spPr>
        <p:txBody>
          <a:bodyPr wrap="square" lIns="0" tIns="0" rIns="0" bIns="0" rtlCol="0"/>
          <a:lstStyle/>
          <a:p>
            <a:endParaRPr/>
          </a:p>
        </p:txBody>
      </p:sp>
      <p:sp>
        <p:nvSpPr>
          <p:cNvPr id="19" name="object 15"/>
          <p:cNvSpPr/>
          <p:nvPr/>
        </p:nvSpPr>
        <p:spPr>
          <a:xfrm>
            <a:off x="1035493" y="2620624"/>
            <a:ext cx="29209" cy="0"/>
          </a:xfrm>
          <a:custGeom>
            <a:avLst/>
            <a:gdLst/>
            <a:ahLst/>
            <a:cxnLst/>
            <a:rect l="l" t="t" r="r" b="b"/>
            <a:pathLst>
              <a:path w="29210">
                <a:moveTo>
                  <a:pt x="0" y="0"/>
                </a:moveTo>
                <a:lnTo>
                  <a:pt x="28955" y="0"/>
                </a:lnTo>
              </a:path>
            </a:pathLst>
          </a:custGeom>
          <a:ln w="9144">
            <a:solidFill>
              <a:srgbClr val="898989"/>
            </a:solidFill>
          </a:ln>
        </p:spPr>
        <p:txBody>
          <a:bodyPr wrap="square" lIns="0" tIns="0" rIns="0" bIns="0" rtlCol="0"/>
          <a:lstStyle/>
          <a:p>
            <a:endParaRPr/>
          </a:p>
        </p:txBody>
      </p:sp>
      <p:sp>
        <p:nvSpPr>
          <p:cNvPr id="20" name="object 16"/>
          <p:cNvSpPr/>
          <p:nvPr/>
        </p:nvSpPr>
        <p:spPr>
          <a:xfrm>
            <a:off x="1035493" y="2378309"/>
            <a:ext cx="29209" cy="0"/>
          </a:xfrm>
          <a:custGeom>
            <a:avLst/>
            <a:gdLst/>
            <a:ahLst/>
            <a:cxnLst/>
            <a:rect l="l" t="t" r="r" b="b"/>
            <a:pathLst>
              <a:path w="29210">
                <a:moveTo>
                  <a:pt x="0" y="0"/>
                </a:moveTo>
                <a:lnTo>
                  <a:pt x="28955" y="0"/>
                </a:lnTo>
              </a:path>
            </a:pathLst>
          </a:custGeom>
          <a:ln w="9144">
            <a:solidFill>
              <a:srgbClr val="898989"/>
            </a:solidFill>
          </a:ln>
        </p:spPr>
        <p:txBody>
          <a:bodyPr wrap="square" lIns="0" tIns="0" rIns="0" bIns="0" rtlCol="0"/>
          <a:lstStyle/>
          <a:p>
            <a:endParaRPr/>
          </a:p>
        </p:txBody>
      </p:sp>
      <p:sp>
        <p:nvSpPr>
          <p:cNvPr id="21" name="object 17"/>
          <p:cNvSpPr/>
          <p:nvPr/>
        </p:nvSpPr>
        <p:spPr>
          <a:xfrm>
            <a:off x="1035493" y="2137516"/>
            <a:ext cx="29209" cy="0"/>
          </a:xfrm>
          <a:custGeom>
            <a:avLst/>
            <a:gdLst/>
            <a:ahLst/>
            <a:cxnLst/>
            <a:rect l="l" t="t" r="r" b="b"/>
            <a:pathLst>
              <a:path w="29210">
                <a:moveTo>
                  <a:pt x="0" y="0"/>
                </a:moveTo>
                <a:lnTo>
                  <a:pt x="28955" y="0"/>
                </a:lnTo>
              </a:path>
            </a:pathLst>
          </a:custGeom>
          <a:ln w="9144">
            <a:solidFill>
              <a:srgbClr val="898989"/>
            </a:solidFill>
          </a:ln>
        </p:spPr>
        <p:txBody>
          <a:bodyPr wrap="square" lIns="0" tIns="0" rIns="0" bIns="0" rtlCol="0"/>
          <a:lstStyle/>
          <a:p>
            <a:endParaRPr/>
          </a:p>
        </p:txBody>
      </p:sp>
      <p:sp>
        <p:nvSpPr>
          <p:cNvPr id="22" name="object 18"/>
          <p:cNvSpPr/>
          <p:nvPr/>
        </p:nvSpPr>
        <p:spPr>
          <a:xfrm>
            <a:off x="1064449" y="4548485"/>
            <a:ext cx="7419340" cy="0"/>
          </a:xfrm>
          <a:custGeom>
            <a:avLst/>
            <a:gdLst/>
            <a:ahLst/>
            <a:cxnLst/>
            <a:rect l="l" t="t" r="r" b="b"/>
            <a:pathLst>
              <a:path w="7419340">
                <a:moveTo>
                  <a:pt x="0" y="0"/>
                </a:moveTo>
                <a:lnTo>
                  <a:pt x="7418832" y="0"/>
                </a:lnTo>
              </a:path>
            </a:pathLst>
          </a:custGeom>
          <a:ln w="9144">
            <a:solidFill>
              <a:srgbClr val="727272"/>
            </a:solidFill>
          </a:ln>
        </p:spPr>
        <p:txBody>
          <a:bodyPr wrap="square" lIns="0" tIns="0" rIns="0" bIns="0" rtlCol="0"/>
          <a:lstStyle/>
          <a:p>
            <a:endParaRPr/>
          </a:p>
        </p:txBody>
      </p:sp>
      <p:sp>
        <p:nvSpPr>
          <p:cNvPr id="23" name="object 19"/>
          <p:cNvSpPr/>
          <p:nvPr/>
        </p:nvSpPr>
        <p:spPr>
          <a:xfrm>
            <a:off x="1064449" y="4548485"/>
            <a:ext cx="0" cy="36830"/>
          </a:xfrm>
          <a:custGeom>
            <a:avLst/>
            <a:gdLst/>
            <a:ahLst/>
            <a:cxnLst/>
            <a:rect l="l" t="t" r="r" b="b"/>
            <a:pathLst>
              <a:path h="36829">
                <a:moveTo>
                  <a:pt x="0" y="0"/>
                </a:moveTo>
                <a:lnTo>
                  <a:pt x="0" y="36575"/>
                </a:lnTo>
              </a:path>
            </a:pathLst>
          </a:custGeom>
          <a:ln w="9144">
            <a:solidFill>
              <a:srgbClr val="727272"/>
            </a:solidFill>
          </a:ln>
        </p:spPr>
        <p:txBody>
          <a:bodyPr wrap="square" lIns="0" tIns="0" rIns="0" bIns="0" rtlCol="0"/>
          <a:lstStyle/>
          <a:p>
            <a:endParaRPr/>
          </a:p>
        </p:txBody>
      </p:sp>
      <p:sp>
        <p:nvSpPr>
          <p:cNvPr id="24" name="object 20"/>
          <p:cNvSpPr/>
          <p:nvPr/>
        </p:nvSpPr>
        <p:spPr>
          <a:xfrm>
            <a:off x="1991040" y="4548485"/>
            <a:ext cx="0" cy="36830"/>
          </a:xfrm>
          <a:custGeom>
            <a:avLst/>
            <a:gdLst/>
            <a:ahLst/>
            <a:cxnLst/>
            <a:rect l="l" t="t" r="r" b="b"/>
            <a:pathLst>
              <a:path h="36829">
                <a:moveTo>
                  <a:pt x="0" y="0"/>
                </a:moveTo>
                <a:lnTo>
                  <a:pt x="0" y="36575"/>
                </a:lnTo>
              </a:path>
            </a:pathLst>
          </a:custGeom>
          <a:ln w="9144">
            <a:solidFill>
              <a:srgbClr val="727272"/>
            </a:solidFill>
          </a:ln>
        </p:spPr>
        <p:txBody>
          <a:bodyPr wrap="square" lIns="0" tIns="0" rIns="0" bIns="0" rtlCol="0"/>
          <a:lstStyle/>
          <a:p>
            <a:endParaRPr/>
          </a:p>
        </p:txBody>
      </p:sp>
      <p:sp>
        <p:nvSpPr>
          <p:cNvPr id="25" name="object 21"/>
          <p:cNvSpPr/>
          <p:nvPr/>
        </p:nvSpPr>
        <p:spPr>
          <a:xfrm>
            <a:off x="2917633" y="4548485"/>
            <a:ext cx="0" cy="36830"/>
          </a:xfrm>
          <a:custGeom>
            <a:avLst/>
            <a:gdLst/>
            <a:ahLst/>
            <a:cxnLst/>
            <a:rect l="l" t="t" r="r" b="b"/>
            <a:pathLst>
              <a:path h="36829">
                <a:moveTo>
                  <a:pt x="0" y="0"/>
                </a:moveTo>
                <a:lnTo>
                  <a:pt x="0" y="36575"/>
                </a:lnTo>
              </a:path>
            </a:pathLst>
          </a:custGeom>
          <a:ln w="9144">
            <a:solidFill>
              <a:srgbClr val="727272"/>
            </a:solidFill>
          </a:ln>
        </p:spPr>
        <p:txBody>
          <a:bodyPr wrap="square" lIns="0" tIns="0" rIns="0" bIns="0" rtlCol="0"/>
          <a:lstStyle/>
          <a:p>
            <a:endParaRPr/>
          </a:p>
        </p:txBody>
      </p:sp>
      <p:sp>
        <p:nvSpPr>
          <p:cNvPr id="26" name="object 22"/>
          <p:cNvSpPr/>
          <p:nvPr/>
        </p:nvSpPr>
        <p:spPr>
          <a:xfrm>
            <a:off x="3845748" y="4548485"/>
            <a:ext cx="0" cy="36830"/>
          </a:xfrm>
          <a:custGeom>
            <a:avLst/>
            <a:gdLst/>
            <a:ahLst/>
            <a:cxnLst/>
            <a:rect l="l" t="t" r="r" b="b"/>
            <a:pathLst>
              <a:path h="36829">
                <a:moveTo>
                  <a:pt x="0" y="0"/>
                </a:moveTo>
                <a:lnTo>
                  <a:pt x="0" y="36575"/>
                </a:lnTo>
              </a:path>
            </a:pathLst>
          </a:custGeom>
          <a:ln w="9144">
            <a:solidFill>
              <a:srgbClr val="727272"/>
            </a:solidFill>
          </a:ln>
        </p:spPr>
        <p:txBody>
          <a:bodyPr wrap="square" lIns="0" tIns="0" rIns="0" bIns="0" rtlCol="0"/>
          <a:lstStyle/>
          <a:p>
            <a:endParaRPr/>
          </a:p>
        </p:txBody>
      </p:sp>
      <p:sp>
        <p:nvSpPr>
          <p:cNvPr id="27" name="object 23"/>
          <p:cNvSpPr/>
          <p:nvPr/>
        </p:nvSpPr>
        <p:spPr>
          <a:xfrm>
            <a:off x="4773865" y="4548485"/>
            <a:ext cx="0" cy="36830"/>
          </a:xfrm>
          <a:custGeom>
            <a:avLst/>
            <a:gdLst/>
            <a:ahLst/>
            <a:cxnLst/>
            <a:rect l="l" t="t" r="r" b="b"/>
            <a:pathLst>
              <a:path h="36829">
                <a:moveTo>
                  <a:pt x="0" y="0"/>
                </a:moveTo>
                <a:lnTo>
                  <a:pt x="0" y="36575"/>
                </a:lnTo>
              </a:path>
            </a:pathLst>
          </a:custGeom>
          <a:ln w="9144">
            <a:solidFill>
              <a:srgbClr val="727272"/>
            </a:solidFill>
          </a:ln>
        </p:spPr>
        <p:txBody>
          <a:bodyPr wrap="square" lIns="0" tIns="0" rIns="0" bIns="0" rtlCol="0"/>
          <a:lstStyle/>
          <a:p>
            <a:endParaRPr/>
          </a:p>
        </p:txBody>
      </p:sp>
      <p:sp>
        <p:nvSpPr>
          <p:cNvPr id="28" name="object 24"/>
          <p:cNvSpPr/>
          <p:nvPr/>
        </p:nvSpPr>
        <p:spPr>
          <a:xfrm>
            <a:off x="5700457" y="4548485"/>
            <a:ext cx="0" cy="36830"/>
          </a:xfrm>
          <a:custGeom>
            <a:avLst/>
            <a:gdLst/>
            <a:ahLst/>
            <a:cxnLst/>
            <a:rect l="l" t="t" r="r" b="b"/>
            <a:pathLst>
              <a:path h="36829">
                <a:moveTo>
                  <a:pt x="0" y="0"/>
                </a:moveTo>
                <a:lnTo>
                  <a:pt x="0" y="36575"/>
                </a:lnTo>
              </a:path>
            </a:pathLst>
          </a:custGeom>
          <a:ln w="9144">
            <a:solidFill>
              <a:srgbClr val="727272"/>
            </a:solidFill>
          </a:ln>
        </p:spPr>
        <p:txBody>
          <a:bodyPr wrap="square" lIns="0" tIns="0" rIns="0" bIns="0" rtlCol="0"/>
          <a:lstStyle/>
          <a:p>
            <a:endParaRPr/>
          </a:p>
        </p:txBody>
      </p:sp>
      <p:sp>
        <p:nvSpPr>
          <p:cNvPr id="29" name="object 25"/>
          <p:cNvSpPr/>
          <p:nvPr/>
        </p:nvSpPr>
        <p:spPr>
          <a:xfrm>
            <a:off x="6627048" y="4548485"/>
            <a:ext cx="0" cy="36830"/>
          </a:xfrm>
          <a:custGeom>
            <a:avLst/>
            <a:gdLst/>
            <a:ahLst/>
            <a:cxnLst/>
            <a:rect l="l" t="t" r="r" b="b"/>
            <a:pathLst>
              <a:path h="36829">
                <a:moveTo>
                  <a:pt x="0" y="0"/>
                </a:moveTo>
                <a:lnTo>
                  <a:pt x="0" y="36575"/>
                </a:lnTo>
              </a:path>
            </a:pathLst>
          </a:custGeom>
          <a:ln w="9144">
            <a:solidFill>
              <a:srgbClr val="727272"/>
            </a:solidFill>
          </a:ln>
        </p:spPr>
        <p:txBody>
          <a:bodyPr wrap="square" lIns="0" tIns="0" rIns="0" bIns="0" rtlCol="0"/>
          <a:lstStyle/>
          <a:p>
            <a:endParaRPr/>
          </a:p>
        </p:txBody>
      </p:sp>
      <p:sp>
        <p:nvSpPr>
          <p:cNvPr id="30" name="object 26"/>
          <p:cNvSpPr/>
          <p:nvPr/>
        </p:nvSpPr>
        <p:spPr>
          <a:xfrm>
            <a:off x="7555165" y="4548485"/>
            <a:ext cx="0" cy="36830"/>
          </a:xfrm>
          <a:custGeom>
            <a:avLst/>
            <a:gdLst/>
            <a:ahLst/>
            <a:cxnLst/>
            <a:rect l="l" t="t" r="r" b="b"/>
            <a:pathLst>
              <a:path h="36829">
                <a:moveTo>
                  <a:pt x="0" y="0"/>
                </a:moveTo>
                <a:lnTo>
                  <a:pt x="0" y="36575"/>
                </a:lnTo>
              </a:path>
            </a:pathLst>
          </a:custGeom>
          <a:ln w="9144">
            <a:solidFill>
              <a:srgbClr val="727272"/>
            </a:solidFill>
          </a:ln>
        </p:spPr>
        <p:txBody>
          <a:bodyPr wrap="square" lIns="0" tIns="0" rIns="0" bIns="0" rtlCol="0"/>
          <a:lstStyle/>
          <a:p>
            <a:endParaRPr/>
          </a:p>
        </p:txBody>
      </p:sp>
      <p:sp>
        <p:nvSpPr>
          <p:cNvPr id="31" name="object 27"/>
          <p:cNvSpPr/>
          <p:nvPr/>
        </p:nvSpPr>
        <p:spPr>
          <a:xfrm>
            <a:off x="8483281" y="4548485"/>
            <a:ext cx="0" cy="36830"/>
          </a:xfrm>
          <a:custGeom>
            <a:avLst/>
            <a:gdLst/>
            <a:ahLst/>
            <a:cxnLst/>
            <a:rect l="l" t="t" r="r" b="b"/>
            <a:pathLst>
              <a:path h="36829">
                <a:moveTo>
                  <a:pt x="0" y="0"/>
                </a:moveTo>
                <a:lnTo>
                  <a:pt x="0" y="36575"/>
                </a:lnTo>
              </a:path>
            </a:pathLst>
          </a:custGeom>
          <a:ln w="9144">
            <a:solidFill>
              <a:srgbClr val="727272"/>
            </a:solidFill>
          </a:ln>
        </p:spPr>
        <p:txBody>
          <a:bodyPr wrap="square" lIns="0" tIns="0" rIns="0" bIns="0" rtlCol="0"/>
          <a:lstStyle/>
          <a:p>
            <a:endParaRPr/>
          </a:p>
        </p:txBody>
      </p:sp>
      <p:sp>
        <p:nvSpPr>
          <p:cNvPr id="32" name="object 28"/>
          <p:cNvSpPr txBox="1"/>
          <p:nvPr/>
        </p:nvSpPr>
        <p:spPr>
          <a:xfrm>
            <a:off x="1439249" y="2518056"/>
            <a:ext cx="190500" cy="134651"/>
          </a:xfrm>
          <a:prstGeom prst="rect">
            <a:avLst/>
          </a:prstGeom>
        </p:spPr>
        <p:txBody>
          <a:bodyPr vert="horz" wrap="square" lIns="0" tIns="11429" rIns="0" bIns="0" rtlCol="0">
            <a:spAutoFit/>
          </a:bodyPr>
          <a:lstStyle/>
          <a:p>
            <a:pPr>
              <a:spcBef>
                <a:spcPts val="90"/>
              </a:spcBef>
            </a:pPr>
            <a:r>
              <a:rPr sz="800" spc="-5" dirty="0">
                <a:solidFill>
                  <a:srgbClr val="212121"/>
                </a:solidFill>
                <a:latin typeface="Times New Roman"/>
                <a:cs typeface="Times New Roman"/>
              </a:rPr>
              <a:t>7</a:t>
            </a:r>
            <a:r>
              <a:rPr sz="800" spc="10" dirty="0">
                <a:solidFill>
                  <a:srgbClr val="212121"/>
                </a:solidFill>
                <a:latin typeface="Times New Roman"/>
                <a:cs typeface="Times New Roman"/>
              </a:rPr>
              <a:t>5</a:t>
            </a:r>
            <a:r>
              <a:rPr sz="800" spc="-15" dirty="0">
                <a:solidFill>
                  <a:srgbClr val="212121"/>
                </a:solidFill>
                <a:latin typeface="Times New Roman"/>
                <a:cs typeface="Times New Roman"/>
              </a:rPr>
              <a:t>,</a:t>
            </a:r>
            <a:r>
              <a:rPr sz="800" dirty="0">
                <a:solidFill>
                  <a:srgbClr val="212121"/>
                </a:solidFill>
                <a:latin typeface="Times New Roman"/>
                <a:cs typeface="Times New Roman"/>
              </a:rPr>
              <a:t>2</a:t>
            </a:r>
            <a:endParaRPr sz="800" dirty="0">
              <a:latin typeface="Times New Roman"/>
              <a:cs typeface="Times New Roman"/>
            </a:endParaRPr>
          </a:p>
        </p:txBody>
      </p:sp>
      <p:sp>
        <p:nvSpPr>
          <p:cNvPr id="33" name="object 29"/>
          <p:cNvSpPr txBox="1"/>
          <p:nvPr/>
        </p:nvSpPr>
        <p:spPr>
          <a:xfrm>
            <a:off x="2306417" y="2729891"/>
            <a:ext cx="190500" cy="134651"/>
          </a:xfrm>
          <a:prstGeom prst="rect">
            <a:avLst/>
          </a:prstGeom>
        </p:spPr>
        <p:txBody>
          <a:bodyPr vert="horz" wrap="square" lIns="0" tIns="11429" rIns="0" bIns="0" rtlCol="0">
            <a:spAutoFit/>
          </a:bodyPr>
          <a:lstStyle/>
          <a:p>
            <a:pPr>
              <a:spcBef>
                <a:spcPts val="90"/>
              </a:spcBef>
            </a:pPr>
            <a:r>
              <a:rPr sz="800" spc="-5" dirty="0">
                <a:solidFill>
                  <a:srgbClr val="212121"/>
                </a:solidFill>
                <a:latin typeface="Times New Roman"/>
                <a:cs typeface="Times New Roman"/>
              </a:rPr>
              <a:t>5</a:t>
            </a:r>
            <a:r>
              <a:rPr sz="800" spc="10" dirty="0">
                <a:solidFill>
                  <a:srgbClr val="212121"/>
                </a:solidFill>
                <a:latin typeface="Times New Roman"/>
                <a:cs typeface="Times New Roman"/>
              </a:rPr>
              <a:t>8</a:t>
            </a:r>
            <a:r>
              <a:rPr sz="800" spc="-15" dirty="0">
                <a:solidFill>
                  <a:srgbClr val="212121"/>
                </a:solidFill>
                <a:latin typeface="Times New Roman"/>
                <a:cs typeface="Times New Roman"/>
              </a:rPr>
              <a:t>,</a:t>
            </a:r>
            <a:r>
              <a:rPr sz="800" dirty="0">
                <a:solidFill>
                  <a:srgbClr val="212121"/>
                </a:solidFill>
                <a:latin typeface="Times New Roman"/>
                <a:cs typeface="Times New Roman"/>
              </a:rPr>
              <a:t>1</a:t>
            </a:r>
            <a:endParaRPr sz="800">
              <a:latin typeface="Times New Roman"/>
              <a:cs typeface="Times New Roman"/>
            </a:endParaRPr>
          </a:p>
        </p:txBody>
      </p:sp>
      <p:sp>
        <p:nvSpPr>
          <p:cNvPr id="34" name="object 30"/>
          <p:cNvSpPr txBox="1"/>
          <p:nvPr/>
        </p:nvSpPr>
        <p:spPr>
          <a:xfrm>
            <a:off x="3257386" y="3002718"/>
            <a:ext cx="190500" cy="134651"/>
          </a:xfrm>
          <a:prstGeom prst="rect">
            <a:avLst/>
          </a:prstGeom>
        </p:spPr>
        <p:txBody>
          <a:bodyPr vert="horz" wrap="square" lIns="0" tIns="11429" rIns="0" bIns="0" rtlCol="0">
            <a:spAutoFit/>
          </a:bodyPr>
          <a:lstStyle/>
          <a:p>
            <a:pPr>
              <a:spcBef>
                <a:spcPts val="90"/>
              </a:spcBef>
            </a:pPr>
            <a:r>
              <a:rPr sz="800" spc="-5" dirty="0">
                <a:solidFill>
                  <a:srgbClr val="212121"/>
                </a:solidFill>
                <a:latin typeface="Times New Roman"/>
                <a:cs typeface="Times New Roman"/>
              </a:rPr>
              <a:t>5</a:t>
            </a:r>
            <a:r>
              <a:rPr sz="800" spc="10" dirty="0">
                <a:solidFill>
                  <a:srgbClr val="212121"/>
                </a:solidFill>
                <a:latin typeface="Times New Roman"/>
                <a:cs typeface="Times New Roman"/>
              </a:rPr>
              <a:t>7</a:t>
            </a:r>
            <a:r>
              <a:rPr sz="800" spc="-15" dirty="0">
                <a:solidFill>
                  <a:srgbClr val="212121"/>
                </a:solidFill>
                <a:latin typeface="Times New Roman"/>
                <a:cs typeface="Times New Roman"/>
              </a:rPr>
              <a:t>,</a:t>
            </a:r>
            <a:r>
              <a:rPr sz="800" dirty="0">
                <a:solidFill>
                  <a:srgbClr val="212121"/>
                </a:solidFill>
                <a:latin typeface="Times New Roman"/>
                <a:cs typeface="Times New Roman"/>
              </a:rPr>
              <a:t>0</a:t>
            </a:r>
            <a:endParaRPr sz="800">
              <a:latin typeface="Times New Roman"/>
              <a:cs typeface="Times New Roman"/>
            </a:endParaRPr>
          </a:p>
        </p:txBody>
      </p:sp>
      <p:sp>
        <p:nvSpPr>
          <p:cNvPr id="35" name="object 31"/>
          <p:cNvSpPr txBox="1"/>
          <p:nvPr/>
        </p:nvSpPr>
        <p:spPr>
          <a:xfrm>
            <a:off x="4220994" y="3002718"/>
            <a:ext cx="189865" cy="134651"/>
          </a:xfrm>
          <a:prstGeom prst="rect">
            <a:avLst/>
          </a:prstGeom>
        </p:spPr>
        <p:txBody>
          <a:bodyPr vert="horz" wrap="square" lIns="0" tIns="11429" rIns="0" bIns="0" rtlCol="0">
            <a:spAutoFit/>
          </a:bodyPr>
          <a:lstStyle/>
          <a:p>
            <a:pPr>
              <a:spcBef>
                <a:spcPts val="90"/>
              </a:spcBef>
            </a:pPr>
            <a:r>
              <a:rPr sz="800" spc="-5" dirty="0">
                <a:solidFill>
                  <a:srgbClr val="212121"/>
                </a:solidFill>
                <a:latin typeface="Times New Roman"/>
                <a:cs typeface="Times New Roman"/>
              </a:rPr>
              <a:t>5</a:t>
            </a:r>
            <a:r>
              <a:rPr sz="800" dirty="0">
                <a:solidFill>
                  <a:srgbClr val="212121"/>
                </a:solidFill>
                <a:latin typeface="Times New Roman"/>
                <a:cs typeface="Times New Roman"/>
              </a:rPr>
              <a:t>5</a:t>
            </a:r>
            <a:r>
              <a:rPr sz="800" spc="-15" dirty="0">
                <a:solidFill>
                  <a:srgbClr val="212121"/>
                </a:solidFill>
                <a:latin typeface="Times New Roman"/>
                <a:cs typeface="Times New Roman"/>
              </a:rPr>
              <a:t>,</a:t>
            </a:r>
            <a:r>
              <a:rPr sz="800" dirty="0">
                <a:solidFill>
                  <a:srgbClr val="212121"/>
                </a:solidFill>
                <a:latin typeface="Times New Roman"/>
                <a:cs typeface="Times New Roman"/>
              </a:rPr>
              <a:t>1</a:t>
            </a:r>
            <a:endParaRPr sz="800">
              <a:latin typeface="Times New Roman"/>
              <a:cs typeface="Times New Roman"/>
            </a:endParaRPr>
          </a:p>
        </p:txBody>
      </p:sp>
      <p:sp>
        <p:nvSpPr>
          <p:cNvPr id="36" name="object 32"/>
          <p:cNvSpPr txBox="1"/>
          <p:nvPr/>
        </p:nvSpPr>
        <p:spPr>
          <a:xfrm>
            <a:off x="5148734" y="3152055"/>
            <a:ext cx="190500" cy="134651"/>
          </a:xfrm>
          <a:prstGeom prst="rect">
            <a:avLst/>
          </a:prstGeom>
        </p:spPr>
        <p:txBody>
          <a:bodyPr vert="horz" wrap="square" lIns="0" tIns="11429" rIns="0" bIns="0" rtlCol="0">
            <a:spAutoFit/>
          </a:bodyPr>
          <a:lstStyle/>
          <a:p>
            <a:pPr>
              <a:spcBef>
                <a:spcPts val="90"/>
              </a:spcBef>
            </a:pPr>
            <a:r>
              <a:rPr sz="800" spc="-5" dirty="0">
                <a:solidFill>
                  <a:srgbClr val="212121"/>
                </a:solidFill>
                <a:latin typeface="Times New Roman"/>
                <a:cs typeface="Times New Roman"/>
              </a:rPr>
              <a:t>4</a:t>
            </a:r>
            <a:r>
              <a:rPr sz="800" spc="10" dirty="0">
                <a:solidFill>
                  <a:srgbClr val="212121"/>
                </a:solidFill>
                <a:latin typeface="Times New Roman"/>
                <a:cs typeface="Times New Roman"/>
              </a:rPr>
              <a:t>8</a:t>
            </a:r>
            <a:r>
              <a:rPr sz="800" spc="-15" dirty="0">
                <a:solidFill>
                  <a:srgbClr val="212121"/>
                </a:solidFill>
                <a:latin typeface="Times New Roman"/>
                <a:cs typeface="Times New Roman"/>
              </a:rPr>
              <a:t>,</a:t>
            </a:r>
            <a:r>
              <a:rPr sz="800" dirty="0">
                <a:solidFill>
                  <a:srgbClr val="212121"/>
                </a:solidFill>
                <a:latin typeface="Times New Roman"/>
                <a:cs typeface="Times New Roman"/>
              </a:rPr>
              <a:t>9</a:t>
            </a:r>
            <a:endParaRPr sz="800">
              <a:latin typeface="Times New Roman"/>
              <a:cs typeface="Times New Roman"/>
            </a:endParaRPr>
          </a:p>
        </p:txBody>
      </p:sp>
      <p:sp>
        <p:nvSpPr>
          <p:cNvPr id="37" name="object 33"/>
          <p:cNvSpPr txBox="1"/>
          <p:nvPr/>
        </p:nvSpPr>
        <p:spPr>
          <a:xfrm>
            <a:off x="6075298" y="3222136"/>
            <a:ext cx="190500" cy="134651"/>
          </a:xfrm>
          <a:prstGeom prst="rect">
            <a:avLst/>
          </a:prstGeom>
        </p:spPr>
        <p:txBody>
          <a:bodyPr vert="horz" wrap="square" lIns="0" tIns="11429" rIns="0" bIns="0" rtlCol="0">
            <a:spAutoFit/>
          </a:bodyPr>
          <a:lstStyle/>
          <a:p>
            <a:pPr>
              <a:spcBef>
                <a:spcPts val="90"/>
              </a:spcBef>
            </a:pPr>
            <a:r>
              <a:rPr sz="800" spc="-5" dirty="0">
                <a:solidFill>
                  <a:srgbClr val="212121"/>
                </a:solidFill>
                <a:latin typeface="Times New Roman"/>
                <a:cs typeface="Times New Roman"/>
              </a:rPr>
              <a:t>4</a:t>
            </a:r>
            <a:r>
              <a:rPr sz="800" spc="10" dirty="0">
                <a:solidFill>
                  <a:srgbClr val="212121"/>
                </a:solidFill>
                <a:latin typeface="Times New Roman"/>
                <a:cs typeface="Times New Roman"/>
              </a:rPr>
              <a:t>6</a:t>
            </a:r>
            <a:r>
              <a:rPr sz="800" spc="-15" dirty="0">
                <a:solidFill>
                  <a:srgbClr val="212121"/>
                </a:solidFill>
                <a:latin typeface="Times New Roman"/>
                <a:cs typeface="Times New Roman"/>
              </a:rPr>
              <a:t>,</a:t>
            </a:r>
            <a:r>
              <a:rPr sz="800" dirty="0">
                <a:solidFill>
                  <a:srgbClr val="212121"/>
                </a:solidFill>
                <a:latin typeface="Times New Roman"/>
                <a:cs typeface="Times New Roman"/>
              </a:rPr>
              <a:t>0</a:t>
            </a:r>
            <a:endParaRPr sz="800">
              <a:latin typeface="Times New Roman"/>
              <a:cs typeface="Times New Roman"/>
            </a:endParaRPr>
          </a:p>
        </p:txBody>
      </p:sp>
      <p:sp>
        <p:nvSpPr>
          <p:cNvPr id="38" name="object 34"/>
          <p:cNvSpPr txBox="1"/>
          <p:nvPr/>
        </p:nvSpPr>
        <p:spPr>
          <a:xfrm>
            <a:off x="7003418" y="3277021"/>
            <a:ext cx="190500" cy="134651"/>
          </a:xfrm>
          <a:prstGeom prst="rect">
            <a:avLst/>
          </a:prstGeom>
        </p:spPr>
        <p:txBody>
          <a:bodyPr vert="horz" wrap="square" lIns="0" tIns="11429" rIns="0" bIns="0" rtlCol="0">
            <a:spAutoFit/>
          </a:bodyPr>
          <a:lstStyle/>
          <a:p>
            <a:pPr>
              <a:spcBef>
                <a:spcPts val="90"/>
              </a:spcBef>
            </a:pPr>
            <a:r>
              <a:rPr sz="800" spc="-5" dirty="0">
                <a:solidFill>
                  <a:srgbClr val="212121"/>
                </a:solidFill>
                <a:latin typeface="Times New Roman"/>
                <a:cs typeface="Times New Roman"/>
              </a:rPr>
              <a:t>4</a:t>
            </a:r>
            <a:r>
              <a:rPr sz="800" spc="10" dirty="0">
                <a:solidFill>
                  <a:srgbClr val="212121"/>
                </a:solidFill>
                <a:latin typeface="Times New Roman"/>
                <a:cs typeface="Times New Roman"/>
              </a:rPr>
              <a:t>3</a:t>
            </a:r>
            <a:r>
              <a:rPr sz="800" spc="-15" dirty="0">
                <a:solidFill>
                  <a:srgbClr val="212121"/>
                </a:solidFill>
                <a:latin typeface="Times New Roman"/>
                <a:cs typeface="Times New Roman"/>
              </a:rPr>
              <a:t>,</a:t>
            </a:r>
            <a:r>
              <a:rPr sz="800" dirty="0">
                <a:solidFill>
                  <a:srgbClr val="212121"/>
                </a:solidFill>
                <a:latin typeface="Times New Roman"/>
                <a:cs typeface="Times New Roman"/>
              </a:rPr>
              <a:t>7</a:t>
            </a:r>
            <a:endParaRPr sz="800">
              <a:latin typeface="Times New Roman"/>
              <a:cs typeface="Times New Roman"/>
            </a:endParaRPr>
          </a:p>
        </p:txBody>
      </p:sp>
      <p:sp>
        <p:nvSpPr>
          <p:cNvPr id="39" name="object 35"/>
          <p:cNvSpPr txBox="1"/>
          <p:nvPr/>
        </p:nvSpPr>
        <p:spPr>
          <a:xfrm>
            <a:off x="7930051" y="3283099"/>
            <a:ext cx="190500" cy="134651"/>
          </a:xfrm>
          <a:prstGeom prst="rect">
            <a:avLst/>
          </a:prstGeom>
        </p:spPr>
        <p:txBody>
          <a:bodyPr vert="horz" wrap="square" lIns="0" tIns="11429" rIns="0" bIns="0" rtlCol="0">
            <a:spAutoFit/>
          </a:bodyPr>
          <a:lstStyle/>
          <a:p>
            <a:pPr>
              <a:spcBef>
                <a:spcPts val="90"/>
              </a:spcBef>
            </a:pPr>
            <a:r>
              <a:rPr sz="800" spc="-5" dirty="0">
                <a:solidFill>
                  <a:srgbClr val="212121"/>
                </a:solidFill>
                <a:latin typeface="Times New Roman"/>
                <a:cs typeface="Times New Roman"/>
              </a:rPr>
              <a:t>4</a:t>
            </a:r>
            <a:r>
              <a:rPr sz="800" spc="10" dirty="0">
                <a:solidFill>
                  <a:srgbClr val="212121"/>
                </a:solidFill>
                <a:latin typeface="Times New Roman"/>
                <a:cs typeface="Times New Roman"/>
              </a:rPr>
              <a:t>3</a:t>
            </a:r>
            <a:r>
              <a:rPr sz="800" spc="-15" dirty="0">
                <a:solidFill>
                  <a:srgbClr val="212121"/>
                </a:solidFill>
                <a:latin typeface="Times New Roman"/>
                <a:cs typeface="Times New Roman"/>
              </a:rPr>
              <a:t>,</a:t>
            </a:r>
            <a:r>
              <a:rPr sz="800" dirty="0">
                <a:solidFill>
                  <a:srgbClr val="212121"/>
                </a:solidFill>
                <a:latin typeface="Times New Roman"/>
                <a:cs typeface="Times New Roman"/>
              </a:rPr>
              <a:t>5</a:t>
            </a:r>
            <a:endParaRPr sz="800">
              <a:latin typeface="Times New Roman"/>
              <a:cs typeface="Times New Roman"/>
            </a:endParaRPr>
          </a:p>
        </p:txBody>
      </p:sp>
      <p:sp>
        <p:nvSpPr>
          <p:cNvPr id="40" name="object 36"/>
          <p:cNvSpPr txBox="1"/>
          <p:nvPr/>
        </p:nvSpPr>
        <p:spPr>
          <a:xfrm>
            <a:off x="890590" y="3507119"/>
            <a:ext cx="104139" cy="1106071"/>
          </a:xfrm>
          <a:prstGeom prst="rect">
            <a:avLst/>
          </a:prstGeom>
        </p:spPr>
        <p:txBody>
          <a:bodyPr vert="horz" wrap="square" lIns="0" tIns="13334" rIns="0" bIns="0" rtlCol="0">
            <a:spAutoFit/>
          </a:bodyPr>
          <a:lstStyle/>
          <a:p>
            <a:pPr>
              <a:spcBef>
                <a:spcPts val="105"/>
              </a:spcBef>
            </a:pPr>
            <a:r>
              <a:rPr sz="700" spc="5" dirty="0">
                <a:latin typeface="Times New Roman"/>
                <a:cs typeface="Times New Roman"/>
              </a:rPr>
              <a:t>40</a:t>
            </a:r>
            <a:endParaRPr sz="700">
              <a:latin typeface="Times New Roman"/>
              <a:cs typeface="Times New Roman"/>
            </a:endParaRPr>
          </a:p>
          <a:p>
            <a:pPr>
              <a:spcBef>
                <a:spcPts val="20"/>
              </a:spcBef>
            </a:pPr>
            <a:endParaRPr sz="900">
              <a:latin typeface="Times New Roman"/>
              <a:cs typeface="Times New Roman"/>
            </a:endParaRPr>
          </a:p>
          <a:p>
            <a:pPr>
              <a:spcBef>
                <a:spcPts val="5"/>
              </a:spcBef>
            </a:pPr>
            <a:r>
              <a:rPr sz="700" spc="5" dirty="0">
                <a:latin typeface="Times New Roman"/>
                <a:cs typeface="Times New Roman"/>
              </a:rPr>
              <a:t>30</a:t>
            </a:r>
            <a:endParaRPr sz="700">
              <a:latin typeface="Times New Roman"/>
              <a:cs typeface="Times New Roman"/>
            </a:endParaRPr>
          </a:p>
          <a:p>
            <a:pPr>
              <a:spcBef>
                <a:spcPts val="30"/>
              </a:spcBef>
            </a:pPr>
            <a:endParaRPr sz="900">
              <a:latin typeface="Times New Roman"/>
              <a:cs typeface="Times New Roman"/>
            </a:endParaRPr>
          </a:p>
          <a:p>
            <a:pPr>
              <a:lnSpc>
                <a:spcPct val="100000"/>
              </a:lnSpc>
            </a:pPr>
            <a:r>
              <a:rPr sz="700" spc="5" dirty="0">
                <a:latin typeface="Times New Roman"/>
                <a:cs typeface="Times New Roman"/>
              </a:rPr>
              <a:t>20</a:t>
            </a:r>
            <a:endParaRPr sz="700">
              <a:latin typeface="Times New Roman"/>
              <a:cs typeface="Times New Roman"/>
            </a:endParaRPr>
          </a:p>
          <a:p>
            <a:pPr>
              <a:spcBef>
                <a:spcPts val="20"/>
              </a:spcBef>
            </a:pPr>
            <a:endParaRPr sz="900">
              <a:latin typeface="Times New Roman"/>
              <a:cs typeface="Times New Roman"/>
            </a:endParaRPr>
          </a:p>
          <a:p>
            <a:pPr>
              <a:lnSpc>
                <a:spcPct val="100000"/>
              </a:lnSpc>
            </a:pPr>
            <a:r>
              <a:rPr sz="700" spc="5" dirty="0">
                <a:latin typeface="Times New Roman"/>
                <a:cs typeface="Times New Roman"/>
              </a:rPr>
              <a:t>10</a:t>
            </a:r>
            <a:endParaRPr sz="700">
              <a:latin typeface="Times New Roman"/>
              <a:cs typeface="Times New Roman"/>
            </a:endParaRPr>
          </a:p>
          <a:p>
            <a:pPr>
              <a:spcBef>
                <a:spcPts val="20"/>
              </a:spcBef>
            </a:pPr>
            <a:endParaRPr sz="900">
              <a:latin typeface="Times New Roman"/>
              <a:cs typeface="Times New Roman"/>
            </a:endParaRPr>
          </a:p>
          <a:p>
            <a:pPr marL="45081">
              <a:spcBef>
                <a:spcPts val="5"/>
              </a:spcBef>
            </a:pPr>
            <a:r>
              <a:rPr sz="700" spc="5" dirty="0">
                <a:latin typeface="Times New Roman"/>
                <a:cs typeface="Times New Roman"/>
              </a:rPr>
              <a:t>0</a:t>
            </a:r>
            <a:endParaRPr sz="700">
              <a:latin typeface="Times New Roman"/>
              <a:cs typeface="Times New Roman"/>
            </a:endParaRPr>
          </a:p>
        </p:txBody>
      </p:sp>
      <p:sp>
        <p:nvSpPr>
          <p:cNvPr id="41" name="object 37"/>
          <p:cNvSpPr txBox="1"/>
          <p:nvPr/>
        </p:nvSpPr>
        <p:spPr>
          <a:xfrm>
            <a:off x="890590" y="3266356"/>
            <a:ext cx="104139" cy="121186"/>
          </a:xfrm>
          <a:prstGeom prst="rect">
            <a:avLst/>
          </a:prstGeom>
        </p:spPr>
        <p:txBody>
          <a:bodyPr vert="horz" wrap="square" lIns="0" tIns="13334" rIns="0" bIns="0" rtlCol="0">
            <a:spAutoFit/>
          </a:bodyPr>
          <a:lstStyle/>
          <a:p>
            <a:pPr>
              <a:spcBef>
                <a:spcPts val="105"/>
              </a:spcBef>
            </a:pPr>
            <a:r>
              <a:rPr sz="700" spc="5" dirty="0">
                <a:latin typeface="Times New Roman"/>
                <a:cs typeface="Times New Roman"/>
              </a:rPr>
              <a:t>50</a:t>
            </a:r>
            <a:endParaRPr sz="700">
              <a:latin typeface="Times New Roman"/>
              <a:cs typeface="Times New Roman"/>
            </a:endParaRPr>
          </a:p>
        </p:txBody>
      </p:sp>
      <p:sp>
        <p:nvSpPr>
          <p:cNvPr id="42" name="object 38"/>
          <p:cNvSpPr txBox="1"/>
          <p:nvPr/>
        </p:nvSpPr>
        <p:spPr>
          <a:xfrm>
            <a:off x="890590" y="3025565"/>
            <a:ext cx="104139" cy="121186"/>
          </a:xfrm>
          <a:prstGeom prst="rect">
            <a:avLst/>
          </a:prstGeom>
        </p:spPr>
        <p:txBody>
          <a:bodyPr vert="horz" wrap="square" lIns="0" tIns="13334" rIns="0" bIns="0" rtlCol="0">
            <a:spAutoFit/>
          </a:bodyPr>
          <a:lstStyle/>
          <a:p>
            <a:pPr>
              <a:spcBef>
                <a:spcPts val="105"/>
              </a:spcBef>
            </a:pPr>
            <a:r>
              <a:rPr sz="700" spc="5" dirty="0">
                <a:latin typeface="Times New Roman"/>
                <a:cs typeface="Times New Roman"/>
              </a:rPr>
              <a:t>60</a:t>
            </a:r>
            <a:endParaRPr sz="700">
              <a:latin typeface="Times New Roman"/>
              <a:cs typeface="Times New Roman"/>
            </a:endParaRPr>
          </a:p>
        </p:txBody>
      </p:sp>
      <p:sp>
        <p:nvSpPr>
          <p:cNvPr id="43" name="object 39"/>
          <p:cNvSpPr txBox="1"/>
          <p:nvPr/>
        </p:nvSpPr>
        <p:spPr>
          <a:xfrm>
            <a:off x="890590" y="2784746"/>
            <a:ext cx="104139" cy="121186"/>
          </a:xfrm>
          <a:prstGeom prst="rect">
            <a:avLst/>
          </a:prstGeom>
        </p:spPr>
        <p:txBody>
          <a:bodyPr vert="horz" wrap="square" lIns="0" tIns="13334" rIns="0" bIns="0" rtlCol="0">
            <a:spAutoFit/>
          </a:bodyPr>
          <a:lstStyle/>
          <a:p>
            <a:pPr>
              <a:spcBef>
                <a:spcPts val="105"/>
              </a:spcBef>
            </a:pPr>
            <a:r>
              <a:rPr sz="700" spc="5" dirty="0">
                <a:latin typeface="Times New Roman"/>
                <a:cs typeface="Times New Roman"/>
              </a:rPr>
              <a:t>70</a:t>
            </a:r>
            <a:endParaRPr sz="700">
              <a:latin typeface="Times New Roman"/>
              <a:cs typeface="Times New Roman"/>
            </a:endParaRPr>
          </a:p>
        </p:txBody>
      </p:sp>
      <p:sp>
        <p:nvSpPr>
          <p:cNvPr id="44" name="object 40"/>
          <p:cNvSpPr txBox="1"/>
          <p:nvPr/>
        </p:nvSpPr>
        <p:spPr>
          <a:xfrm>
            <a:off x="846383" y="2060848"/>
            <a:ext cx="150495" cy="613629"/>
          </a:xfrm>
          <a:prstGeom prst="rect">
            <a:avLst/>
          </a:prstGeom>
        </p:spPr>
        <p:txBody>
          <a:bodyPr vert="horz" wrap="square" lIns="0" tIns="13334" rIns="0" bIns="0" rtlCol="0">
            <a:spAutoFit/>
          </a:bodyPr>
          <a:lstStyle/>
          <a:p>
            <a:pPr>
              <a:spcBef>
                <a:spcPts val="105"/>
              </a:spcBef>
            </a:pPr>
            <a:r>
              <a:rPr sz="700" spc="5" dirty="0">
                <a:latin typeface="Times New Roman"/>
                <a:cs typeface="Times New Roman"/>
              </a:rPr>
              <a:t>100</a:t>
            </a:r>
            <a:endParaRPr sz="700">
              <a:latin typeface="Times New Roman"/>
              <a:cs typeface="Times New Roman"/>
            </a:endParaRPr>
          </a:p>
          <a:p>
            <a:pPr>
              <a:spcBef>
                <a:spcPts val="20"/>
              </a:spcBef>
            </a:pPr>
            <a:endParaRPr sz="900">
              <a:latin typeface="Times New Roman"/>
              <a:cs typeface="Times New Roman"/>
            </a:endParaRPr>
          </a:p>
          <a:p>
            <a:pPr marL="43811">
              <a:spcBef>
                <a:spcPts val="5"/>
              </a:spcBef>
            </a:pPr>
            <a:r>
              <a:rPr sz="700" spc="5" dirty="0">
                <a:latin typeface="Times New Roman"/>
                <a:cs typeface="Times New Roman"/>
              </a:rPr>
              <a:t>90</a:t>
            </a:r>
            <a:endParaRPr sz="700">
              <a:latin typeface="Times New Roman"/>
              <a:cs typeface="Times New Roman"/>
            </a:endParaRPr>
          </a:p>
          <a:p>
            <a:pPr>
              <a:spcBef>
                <a:spcPts val="20"/>
              </a:spcBef>
            </a:pPr>
            <a:endParaRPr sz="900">
              <a:latin typeface="Times New Roman"/>
              <a:cs typeface="Times New Roman"/>
            </a:endParaRPr>
          </a:p>
          <a:p>
            <a:pPr marL="43811"/>
            <a:r>
              <a:rPr sz="700" spc="5" dirty="0">
                <a:latin typeface="Times New Roman"/>
                <a:cs typeface="Times New Roman"/>
              </a:rPr>
              <a:t>80</a:t>
            </a:r>
            <a:endParaRPr sz="700">
              <a:latin typeface="Times New Roman"/>
              <a:cs typeface="Times New Roman"/>
            </a:endParaRPr>
          </a:p>
        </p:txBody>
      </p:sp>
      <p:sp>
        <p:nvSpPr>
          <p:cNvPr id="53" name="object 49"/>
          <p:cNvSpPr/>
          <p:nvPr/>
        </p:nvSpPr>
        <p:spPr>
          <a:xfrm>
            <a:off x="434958" y="1862683"/>
            <a:ext cx="8338184" cy="4243070"/>
          </a:xfrm>
          <a:custGeom>
            <a:avLst/>
            <a:gdLst/>
            <a:ahLst/>
            <a:cxnLst/>
            <a:rect l="l" t="t" r="r" b="b"/>
            <a:pathLst>
              <a:path w="8338184" h="4243070">
                <a:moveTo>
                  <a:pt x="0" y="4242816"/>
                </a:moveTo>
                <a:lnTo>
                  <a:pt x="8337804" y="4242816"/>
                </a:lnTo>
                <a:lnTo>
                  <a:pt x="8337804" y="0"/>
                </a:lnTo>
                <a:lnTo>
                  <a:pt x="0" y="0"/>
                </a:lnTo>
                <a:lnTo>
                  <a:pt x="0" y="4242816"/>
                </a:lnTo>
                <a:close/>
              </a:path>
            </a:pathLst>
          </a:custGeom>
          <a:ln w="3175">
            <a:noFill/>
          </a:ln>
        </p:spPr>
        <p:txBody>
          <a:bodyPr wrap="square" lIns="0" tIns="0" rIns="0" bIns="0" rtlCol="0"/>
          <a:lstStyle/>
          <a:p>
            <a:endParaRPr/>
          </a:p>
        </p:txBody>
      </p:sp>
      <p:sp>
        <p:nvSpPr>
          <p:cNvPr id="55" name="object 51"/>
          <p:cNvSpPr/>
          <p:nvPr/>
        </p:nvSpPr>
        <p:spPr>
          <a:xfrm>
            <a:off x="827584" y="5566734"/>
            <a:ext cx="102235" cy="96520"/>
          </a:xfrm>
          <a:custGeom>
            <a:avLst/>
            <a:gdLst/>
            <a:ahLst/>
            <a:cxnLst/>
            <a:rect l="l" t="t" r="r" b="b"/>
            <a:pathLst>
              <a:path w="102235" h="96520">
                <a:moveTo>
                  <a:pt x="102108" y="0"/>
                </a:moveTo>
                <a:lnTo>
                  <a:pt x="102108" y="96012"/>
                </a:lnTo>
                <a:lnTo>
                  <a:pt x="0" y="96012"/>
                </a:lnTo>
                <a:lnTo>
                  <a:pt x="0" y="0"/>
                </a:lnTo>
                <a:lnTo>
                  <a:pt x="102108" y="0"/>
                </a:lnTo>
                <a:close/>
              </a:path>
            </a:pathLst>
          </a:custGeom>
          <a:solidFill>
            <a:srgbClr val="F9E200"/>
          </a:solidFill>
        </p:spPr>
        <p:txBody>
          <a:bodyPr wrap="square" lIns="0" tIns="0" rIns="0" bIns="0" rtlCol="0"/>
          <a:lstStyle/>
          <a:p>
            <a:endParaRPr/>
          </a:p>
        </p:txBody>
      </p:sp>
      <p:sp>
        <p:nvSpPr>
          <p:cNvPr id="56" name="object 52"/>
          <p:cNvSpPr/>
          <p:nvPr/>
        </p:nvSpPr>
        <p:spPr>
          <a:xfrm>
            <a:off x="1091881" y="4114144"/>
            <a:ext cx="7286625" cy="0"/>
          </a:xfrm>
          <a:custGeom>
            <a:avLst/>
            <a:gdLst/>
            <a:ahLst/>
            <a:cxnLst/>
            <a:rect l="l" t="t" r="r" b="b"/>
            <a:pathLst>
              <a:path w="7286625">
                <a:moveTo>
                  <a:pt x="0" y="0"/>
                </a:moveTo>
                <a:lnTo>
                  <a:pt x="7286244" y="0"/>
                </a:lnTo>
              </a:path>
            </a:pathLst>
          </a:custGeom>
          <a:ln w="16764">
            <a:solidFill>
              <a:srgbClr val="FFBF00"/>
            </a:solidFill>
          </a:ln>
        </p:spPr>
        <p:txBody>
          <a:bodyPr wrap="square" lIns="0" tIns="0" rIns="0" bIns="0" rtlCol="0"/>
          <a:lstStyle/>
          <a:p>
            <a:endParaRPr/>
          </a:p>
        </p:txBody>
      </p:sp>
      <p:sp>
        <p:nvSpPr>
          <p:cNvPr id="57" name="object 53"/>
          <p:cNvSpPr/>
          <p:nvPr/>
        </p:nvSpPr>
        <p:spPr>
          <a:xfrm>
            <a:off x="3851921" y="5630740"/>
            <a:ext cx="329565" cy="0"/>
          </a:xfrm>
          <a:custGeom>
            <a:avLst/>
            <a:gdLst/>
            <a:ahLst/>
            <a:cxnLst/>
            <a:rect l="l" t="t" r="r" b="b"/>
            <a:pathLst>
              <a:path w="329564">
                <a:moveTo>
                  <a:pt x="0" y="0"/>
                </a:moveTo>
                <a:lnTo>
                  <a:pt x="329184" y="0"/>
                </a:lnTo>
              </a:path>
            </a:pathLst>
          </a:custGeom>
          <a:ln w="16764">
            <a:solidFill>
              <a:srgbClr val="FFBF00"/>
            </a:solidFill>
          </a:ln>
        </p:spPr>
        <p:txBody>
          <a:bodyPr wrap="square" lIns="0" tIns="0" rIns="0" bIns="0" rtlCol="0"/>
          <a:lstStyle/>
          <a:p>
            <a:endParaRPr/>
          </a:p>
        </p:txBody>
      </p:sp>
      <p:sp>
        <p:nvSpPr>
          <p:cNvPr id="59" name="object 55"/>
          <p:cNvSpPr/>
          <p:nvPr/>
        </p:nvSpPr>
        <p:spPr>
          <a:xfrm>
            <a:off x="838896" y="5376233"/>
            <a:ext cx="96520" cy="97790"/>
          </a:xfrm>
          <a:custGeom>
            <a:avLst/>
            <a:gdLst/>
            <a:ahLst/>
            <a:cxnLst/>
            <a:rect l="l" t="t" r="r" b="b"/>
            <a:pathLst>
              <a:path w="96519" h="97789">
                <a:moveTo>
                  <a:pt x="96012" y="0"/>
                </a:moveTo>
                <a:lnTo>
                  <a:pt x="96012" y="97536"/>
                </a:lnTo>
                <a:lnTo>
                  <a:pt x="0" y="97536"/>
                </a:lnTo>
                <a:lnTo>
                  <a:pt x="0" y="0"/>
                </a:lnTo>
                <a:lnTo>
                  <a:pt x="96012" y="0"/>
                </a:lnTo>
                <a:close/>
              </a:path>
            </a:pathLst>
          </a:custGeom>
          <a:solidFill>
            <a:srgbClr val="000099"/>
          </a:solidFill>
        </p:spPr>
        <p:txBody>
          <a:bodyPr wrap="square" lIns="0" tIns="0" rIns="0" bIns="0" rtlCol="0"/>
          <a:lstStyle/>
          <a:p>
            <a:endParaRPr/>
          </a:p>
        </p:txBody>
      </p:sp>
      <p:sp>
        <p:nvSpPr>
          <p:cNvPr id="60" name="object 56"/>
          <p:cNvSpPr/>
          <p:nvPr/>
        </p:nvSpPr>
        <p:spPr>
          <a:xfrm>
            <a:off x="1091881" y="2977241"/>
            <a:ext cx="7010400" cy="0"/>
          </a:xfrm>
          <a:custGeom>
            <a:avLst/>
            <a:gdLst/>
            <a:ahLst/>
            <a:cxnLst/>
            <a:rect l="l" t="t" r="r" b="b"/>
            <a:pathLst>
              <a:path w="7010400">
                <a:moveTo>
                  <a:pt x="0" y="0"/>
                </a:moveTo>
                <a:lnTo>
                  <a:pt x="7010400" y="0"/>
                </a:lnTo>
              </a:path>
            </a:pathLst>
          </a:custGeom>
          <a:ln w="16764">
            <a:solidFill>
              <a:srgbClr val="1515FF"/>
            </a:solidFill>
          </a:ln>
        </p:spPr>
        <p:txBody>
          <a:bodyPr wrap="square" lIns="0" tIns="0" rIns="0" bIns="0" rtlCol="0"/>
          <a:lstStyle/>
          <a:p>
            <a:endParaRPr/>
          </a:p>
        </p:txBody>
      </p:sp>
      <p:sp>
        <p:nvSpPr>
          <p:cNvPr id="61" name="object 57"/>
          <p:cNvSpPr/>
          <p:nvPr/>
        </p:nvSpPr>
        <p:spPr>
          <a:xfrm>
            <a:off x="3851921" y="5412809"/>
            <a:ext cx="315595" cy="0"/>
          </a:xfrm>
          <a:custGeom>
            <a:avLst/>
            <a:gdLst/>
            <a:ahLst/>
            <a:cxnLst/>
            <a:rect l="l" t="t" r="r" b="b"/>
            <a:pathLst>
              <a:path w="315595">
                <a:moveTo>
                  <a:pt x="0" y="0"/>
                </a:moveTo>
                <a:lnTo>
                  <a:pt x="315468" y="0"/>
                </a:lnTo>
              </a:path>
            </a:pathLst>
          </a:custGeom>
          <a:ln w="16764">
            <a:solidFill>
              <a:srgbClr val="1515FF"/>
            </a:solidFill>
          </a:ln>
        </p:spPr>
        <p:txBody>
          <a:bodyPr wrap="square" lIns="0" tIns="0" rIns="0" bIns="0" rtlCol="0"/>
          <a:lstStyle/>
          <a:p>
            <a:endParaRPr/>
          </a:p>
        </p:txBody>
      </p:sp>
      <p:sp>
        <p:nvSpPr>
          <p:cNvPr id="62" name="object 50"/>
          <p:cNvSpPr txBox="1"/>
          <p:nvPr/>
        </p:nvSpPr>
        <p:spPr>
          <a:xfrm>
            <a:off x="1035493" y="5301209"/>
            <a:ext cx="2672411" cy="182099"/>
          </a:xfrm>
          <a:prstGeom prst="rect">
            <a:avLst/>
          </a:prstGeom>
        </p:spPr>
        <p:txBody>
          <a:bodyPr vert="horz" wrap="square" lIns="0" tIns="12698" rIns="0" bIns="0" rtlCol="0">
            <a:spAutoFit/>
          </a:bodyPr>
          <a:lstStyle/>
          <a:p>
            <a:pPr marR="5080">
              <a:spcBef>
                <a:spcPts val="15"/>
              </a:spcBef>
            </a:pPr>
            <a:r>
              <a:rPr lang="cs-CZ" sz="1100" spc="65" dirty="0">
                <a:latin typeface="Arial" panose="020B0604020202020204" pitchFamily="34" charset="0"/>
                <a:cs typeface="Arial" panose="020B0604020202020204" pitchFamily="34" charset="0"/>
              </a:rPr>
              <a:t>Projekty s právním aktem</a:t>
            </a:r>
            <a:endParaRPr sz="900" dirty="0">
              <a:latin typeface="Arial" panose="020B0604020202020204" pitchFamily="34" charset="0"/>
              <a:cs typeface="Arial" panose="020B0604020202020204" pitchFamily="34" charset="0"/>
            </a:endParaRPr>
          </a:p>
        </p:txBody>
      </p:sp>
      <p:sp>
        <p:nvSpPr>
          <p:cNvPr id="63" name="object 50"/>
          <p:cNvSpPr txBox="1"/>
          <p:nvPr/>
        </p:nvSpPr>
        <p:spPr>
          <a:xfrm>
            <a:off x="1039108" y="5542000"/>
            <a:ext cx="2672411" cy="182099"/>
          </a:xfrm>
          <a:prstGeom prst="rect">
            <a:avLst/>
          </a:prstGeom>
        </p:spPr>
        <p:txBody>
          <a:bodyPr vert="horz" wrap="square" lIns="0" tIns="12698" rIns="0" bIns="0" rtlCol="0">
            <a:spAutoFit/>
          </a:bodyPr>
          <a:lstStyle/>
          <a:p>
            <a:pPr marR="5080">
              <a:spcBef>
                <a:spcPts val="15"/>
              </a:spcBef>
            </a:pPr>
            <a:r>
              <a:rPr lang="cs-CZ" sz="1100" spc="65" dirty="0">
                <a:latin typeface="Arial" panose="020B0604020202020204" pitchFamily="34" charset="0"/>
                <a:cs typeface="Arial" panose="020B0604020202020204" pitchFamily="34" charset="0"/>
              </a:rPr>
              <a:t>Výdaje v žádostech o platbu</a:t>
            </a:r>
            <a:endParaRPr sz="900" dirty="0">
              <a:latin typeface="Arial" panose="020B0604020202020204" pitchFamily="34" charset="0"/>
              <a:cs typeface="Arial" panose="020B0604020202020204" pitchFamily="34" charset="0"/>
            </a:endParaRPr>
          </a:p>
        </p:txBody>
      </p:sp>
      <p:sp>
        <p:nvSpPr>
          <p:cNvPr id="64" name="object 50"/>
          <p:cNvSpPr txBox="1"/>
          <p:nvPr/>
        </p:nvSpPr>
        <p:spPr>
          <a:xfrm>
            <a:off x="4335428" y="5301209"/>
            <a:ext cx="3980988" cy="182099"/>
          </a:xfrm>
          <a:prstGeom prst="rect">
            <a:avLst/>
          </a:prstGeom>
        </p:spPr>
        <p:txBody>
          <a:bodyPr vert="horz" wrap="square" lIns="0" tIns="12698" rIns="0" bIns="0" rtlCol="0">
            <a:spAutoFit/>
          </a:bodyPr>
          <a:lstStyle/>
          <a:p>
            <a:pPr marR="5080">
              <a:spcBef>
                <a:spcPts val="15"/>
              </a:spcBef>
            </a:pPr>
            <a:r>
              <a:rPr lang="cs-CZ" sz="1100" spc="65" dirty="0">
                <a:latin typeface="Arial" panose="020B0604020202020204" pitchFamily="34" charset="0"/>
                <a:cs typeface="Arial" panose="020B0604020202020204" pitchFamily="34" charset="0"/>
              </a:rPr>
              <a:t>Limit 65% - projekty s právním aktem k 31.12.2018</a:t>
            </a:r>
            <a:endParaRPr sz="900" dirty="0">
              <a:latin typeface="Arial" panose="020B0604020202020204" pitchFamily="34" charset="0"/>
              <a:cs typeface="Arial" panose="020B0604020202020204" pitchFamily="34" charset="0"/>
            </a:endParaRPr>
          </a:p>
        </p:txBody>
      </p:sp>
      <p:sp>
        <p:nvSpPr>
          <p:cNvPr id="65" name="object 50"/>
          <p:cNvSpPr txBox="1"/>
          <p:nvPr/>
        </p:nvSpPr>
        <p:spPr>
          <a:xfrm>
            <a:off x="4347861" y="5537578"/>
            <a:ext cx="3859575" cy="182099"/>
          </a:xfrm>
          <a:prstGeom prst="rect">
            <a:avLst/>
          </a:prstGeom>
        </p:spPr>
        <p:txBody>
          <a:bodyPr vert="horz" wrap="square" lIns="0" tIns="12698" rIns="0" bIns="0" rtlCol="0">
            <a:spAutoFit/>
          </a:bodyPr>
          <a:lstStyle/>
          <a:p>
            <a:pPr marR="5080">
              <a:spcBef>
                <a:spcPts val="15"/>
              </a:spcBef>
            </a:pPr>
            <a:r>
              <a:rPr lang="cs-CZ" sz="1100" spc="65" dirty="0">
                <a:latin typeface="Arial" panose="020B0604020202020204" pitchFamily="34" charset="0"/>
                <a:cs typeface="Arial" panose="020B0604020202020204" pitchFamily="34" charset="0"/>
              </a:rPr>
              <a:t>Limit 17% - výdaje v žádostech o platbu k 31.10.2018</a:t>
            </a:r>
            <a:endParaRPr sz="900" dirty="0">
              <a:latin typeface="Arial" panose="020B0604020202020204" pitchFamily="34" charset="0"/>
              <a:cs typeface="Arial" panose="020B0604020202020204" pitchFamily="34" charset="0"/>
            </a:endParaRPr>
          </a:p>
        </p:txBody>
      </p:sp>
      <p:sp>
        <p:nvSpPr>
          <p:cNvPr id="4" name="Obdélník 3"/>
          <p:cNvSpPr/>
          <p:nvPr/>
        </p:nvSpPr>
        <p:spPr>
          <a:xfrm>
            <a:off x="406415" y="6141671"/>
            <a:ext cx="2492652" cy="215433"/>
          </a:xfrm>
          <a:prstGeom prst="rect">
            <a:avLst/>
          </a:prstGeom>
        </p:spPr>
        <p:txBody>
          <a:bodyPr wrap="none" lIns="91431" tIns="45715" rIns="91431" bIns="45715">
            <a:spAutoFit/>
          </a:bodyPr>
          <a:lstStyle/>
          <a:p>
            <a:r>
              <a:rPr lang="cs-CZ" sz="800" spc="35" dirty="0">
                <a:solidFill>
                  <a:srgbClr val="212121"/>
                </a:solidFill>
                <a:latin typeface="Arial" panose="020B0604020202020204" pitchFamily="34" charset="0"/>
                <a:cs typeface="Arial" panose="020B0604020202020204" pitchFamily="34" charset="0"/>
              </a:rPr>
              <a:t>Zdroj: MMR-NOK, </a:t>
            </a:r>
            <a:r>
              <a:rPr lang="cs-CZ" sz="800" spc="25" dirty="0">
                <a:solidFill>
                  <a:srgbClr val="212121"/>
                </a:solidFill>
                <a:latin typeface="Arial" panose="020B0604020202020204" pitchFamily="34" charset="0"/>
                <a:cs typeface="Arial" panose="020B0604020202020204" pitchFamily="34" charset="0"/>
              </a:rPr>
              <a:t>MS2014+, data k 31.3.2018 </a:t>
            </a:r>
            <a:endParaRPr lang="cs-CZ" dirty="0">
              <a:latin typeface="Arial" panose="020B0604020202020204" pitchFamily="34" charset="0"/>
              <a:cs typeface="Arial" panose="020B0604020202020204" pitchFamily="34" charset="0"/>
            </a:endParaRPr>
          </a:p>
        </p:txBody>
      </p:sp>
      <p:sp>
        <p:nvSpPr>
          <p:cNvPr id="66" name="object 50"/>
          <p:cNvSpPr txBox="1"/>
          <p:nvPr/>
        </p:nvSpPr>
        <p:spPr>
          <a:xfrm>
            <a:off x="1250672" y="4637795"/>
            <a:ext cx="567654" cy="182099"/>
          </a:xfrm>
          <a:prstGeom prst="rect">
            <a:avLst/>
          </a:prstGeom>
        </p:spPr>
        <p:txBody>
          <a:bodyPr vert="horz" wrap="square" lIns="0" tIns="12698" rIns="0" bIns="0" rtlCol="0">
            <a:spAutoFit/>
          </a:bodyPr>
          <a:lstStyle/>
          <a:p>
            <a:pPr marR="5080" algn="ctr">
              <a:spcBef>
                <a:spcPts val="15"/>
              </a:spcBef>
            </a:pPr>
            <a:r>
              <a:rPr lang="cs-CZ" sz="1100" spc="65" dirty="0">
                <a:latin typeface="Arial" panose="020B0604020202020204" pitchFamily="34" charset="0"/>
                <a:cs typeface="Arial" panose="020B0604020202020204" pitchFamily="34" charset="0"/>
              </a:rPr>
              <a:t>OPZ</a:t>
            </a:r>
            <a:endParaRPr sz="900" dirty="0">
              <a:latin typeface="Arial" panose="020B0604020202020204" pitchFamily="34" charset="0"/>
              <a:cs typeface="Arial" panose="020B0604020202020204" pitchFamily="34" charset="0"/>
            </a:endParaRPr>
          </a:p>
        </p:txBody>
      </p:sp>
      <p:sp>
        <p:nvSpPr>
          <p:cNvPr id="67" name="object 50"/>
          <p:cNvSpPr txBox="1"/>
          <p:nvPr/>
        </p:nvSpPr>
        <p:spPr>
          <a:xfrm>
            <a:off x="2128880" y="4641284"/>
            <a:ext cx="567654" cy="182099"/>
          </a:xfrm>
          <a:prstGeom prst="rect">
            <a:avLst/>
          </a:prstGeom>
        </p:spPr>
        <p:txBody>
          <a:bodyPr vert="horz" wrap="square" lIns="0" tIns="12698" rIns="0" bIns="0" rtlCol="0">
            <a:spAutoFit/>
          </a:bodyPr>
          <a:lstStyle/>
          <a:p>
            <a:pPr marR="5080" algn="ctr">
              <a:spcBef>
                <a:spcPts val="15"/>
              </a:spcBef>
            </a:pPr>
            <a:r>
              <a:rPr lang="cs-CZ" sz="1100" spc="65" dirty="0">
                <a:latin typeface="Arial" panose="020B0604020202020204" pitchFamily="34" charset="0"/>
                <a:cs typeface="Arial" panose="020B0604020202020204" pitchFamily="34" charset="0"/>
              </a:rPr>
              <a:t>OPTP</a:t>
            </a:r>
            <a:endParaRPr sz="900" dirty="0">
              <a:latin typeface="Arial" panose="020B0604020202020204" pitchFamily="34" charset="0"/>
              <a:cs typeface="Arial" panose="020B0604020202020204" pitchFamily="34" charset="0"/>
            </a:endParaRPr>
          </a:p>
        </p:txBody>
      </p:sp>
      <p:sp>
        <p:nvSpPr>
          <p:cNvPr id="68" name="object 50"/>
          <p:cNvSpPr txBox="1"/>
          <p:nvPr/>
        </p:nvSpPr>
        <p:spPr>
          <a:xfrm>
            <a:off x="4942242" y="4652638"/>
            <a:ext cx="567654" cy="182099"/>
          </a:xfrm>
          <a:prstGeom prst="rect">
            <a:avLst/>
          </a:prstGeom>
        </p:spPr>
        <p:txBody>
          <a:bodyPr vert="horz" wrap="square" lIns="0" tIns="12698" rIns="0" bIns="0" rtlCol="0">
            <a:spAutoFit/>
          </a:bodyPr>
          <a:lstStyle/>
          <a:p>
            <a:pPr marR="5080" algn="ctr">
              <a:spcBef>
                <a:spcPts val="15"/>
              </a:spcBef>
            </a:pPr>
            <a:r>
              <a:rPr lang="cs-CZ" sz="1100" spc="65" dirty="0">
                <a:latin typeface="Arial" panose="020B0604020202020204" pitchFamily="34" charset="0"/>
                <a:cs typeface="Arial" panose="020B0604020202020204" pitchFamily="34" charset="0"/>
              </a:rPr>
              <a:t>IROP</a:t>
            </a:r>
            <a:endParaRPr sz="900" dirty="0">
              <a:latin typeface="Arial" panose="020B0604020202020204" pitchFamily="34" charset="0"/>
              <a:cs typeface="Arial" panose="020B0604020202020204" pitchFamily="34" charset="0"/>
            </a:endParaRPr>
          </a:p>
        </p:txBody>
      </p:sp>
      <p:sp>
        <p:nvSpPr>
          <p:cNvPr id="69" name="object 50"/>
          <p:cNvSpPr txBox="1"/>
          <p:nvPr/>
        </p:nvSpPr>
        <p:spPr>
          <a:xfrm>
            <a:off x="4064034" y="4633442"/>
            <a:ext cx="567654" cy="182099"/>
          </a:xfrm>
          <a:prstGeom prst="rect">
            <a:avLst/>
          </a:prstGeom>
        </p:spPr>
        <p:txBody>
          <a:bodyPr vert="horz" wrap="square" lIns="0" tIns="12698" rIns="0" bIns="0" rtlCol="0">
            <a:spAutoFit/>
          </a:bodyPr>
          <a:lstStyle/>
          <a:p>
            <a:pPr marR="5080" algn="ctr">
              <a:spcBef>
                <a:spcPts val="15"/>
              </a:spcBef>
            </a:pPr>
            <a:r>
              <a:rPr lang="cs-CZ" sz="1100" spc="65" dirty="0">
                <a:latin typeface="Arial" panose="020B0604020202020204" pitchFamily="34" charset="0"/>
                <a:cs typeface="Arial" panose="020B0604020202020204" pitchFamily="34" charset="0"/>
              </a:rPr>
              <a:t>OPD</a:t>
            </a:r>
            <a:endParaRPr sz="900" dirty="0">
              <a:latin typeface="Arial" panose="020B0604020202020204" pitchFamily="34" charset="0"/>
              <a:cs typeface="Arial" panose="020B0604020202020204" pitchFamily="34" charset="0"/>
            </a:endParaRPr>
          </a:p>
        </p:txBody>
      </p:sp>
      <p:sp>
        <p:nvSpPr>
          <p:cNvPr id="70" name="object 50"/>
          <p:cNvSpPr txBox="1"/>
          <p:nvPr/>
        </p:nvSpPr>
        <p:spPr>
          <a:xfrm>
            <a:off x="5886721" y="4662583"/>
            <a:ext cx="567654" cy="182099"/>
          </a:xfrm>
          <a:prstGeom prst="rect">
            <a:avLst/>
          </a:prstGeom>
        </p:spPr>
        <p:txBody>
          <a:bodyPr vert="horz" wrap="square" lIns="0" tIns="12698" rIns="0" bIns="0" rtlCol="0">
            <a:spAutoFit/>
          </a:bodyPr>
          <a:lstStyle/>
          <a:p>
            <a:pPr marR="5080" algn="ctr">
              <a:spcBef>
                <a:spcPts val="15"/>
              </a:spcBef>
            </a:pPr>
            <a:r>
              <a:rPr lang="cs-CZ" sz="1100" spc="65" dirty="0">
                <a:latin typeface="Arial" panose="020B0604020202020204" pitchFamily="34" charset="0"/>
                <a:cs typeface="Arial" panose="020B0604020202020204" pitchFamily="34" charset="0"/>
              </a:rPr>
              <a:t>OPŽP</a:t>
            </a:r>
            <a:endParaRPr sz="900" dirty="0">
              <a:latin typeface="Arial" panose="020B0604020202020204" pitchFamily="34" charset="0"/>
              <a:cs typeface="Arial" panose="020B0604020202020204" pitchFamily="34" charset="0"/>
            </a:endParaRPr>
          </a:p>
        </p:txBody>
      </p:sp>
      <p:sp>
        <p:nvSpPr>
          <p:cNvPr id="71" name="object 50"/>
          <p:cNvSpPr txBox="1"/>
          <p:nvPr/>
        </p:nvSpPr>
        <p:spPr>
          <a:xfrm>
            <a:off x="3068809" y="4652198"/>
            <a:ext cx="567654" cy="182099"/>
          </a:xfrm>
          <a:prstGeom prst="rect">
            <a:avLst/>
          </a:prstGeom>
        </p:spPr>
        <p:txBody>
          <a:bodyPr vert="horz" wrap="square" lIns="0" tIns="12698" rIns="0" bIns="0" rtlCol="0">
            <a:spAutoFit/>
          </a:bodyPr>
          <a:lstStyle/>
          <a:p>
            <a:pPr marR="5080" algn="ctr">
              <a:spcBef>
                <a:spcPts val="15"/>
              </a:spcBef>
            </a:pPr>
            <a:r>
              <a:rPr lang="cs-CZ" sz="1100" spc="65" dirty="0">
                <a:latin typeface="Arial" panose="020B0604020202020204" pitchFamily="34" charset="0"/>
                <a:cs typeface="Arial" panose="020B0604020202020204" pitchFamily="34" charset="0"/>
              </a:rPr>
              <a:t>OPVVV</a:t>
            </a:r>
            <a:endParaRPr sz="900" dirty="0">
              <a:latin typeface="Arial" panose="020B0604020202020204" pitchFamily="34" charset="0"/>
              <a:cs typeface="Arial" panose="020B0604020202020204" pitchFamily="34" charset="0"/>
            </a:endParaRPr>
          </a:p>
        </p:txBody>
      </p:sp>
      <p:sp>
        <p:nvSpPr>
          <p:cNvPr id="72" name="object 50"/>
          <p:cNvSpPr txBox="1"/>
          <p:nvPr/>
        </p:nvSpPr>
        <p:spPr>
          <a:xfrm>
            <a:off x="6805167" y="4641283"/>
            <a:ext cx="567654" cy="182099"/>
          </a:xfrm>
          <a:prstGeom prst="rect">
            <a:avLst/>
          </a:prstGeom>
        </p:spPr>
        <p:txBody>
          <a:bodyPr vert="horz" wrap="square" lIns="0" tIns="12698" rIns="0" bIns="0" rtlCol="0">
            <a:spAutoFit/>
          </a:bodyPr>
          <a:lstStyle/>
          <a:p>
            <a:pPr marR="5080" algn="ctr">
              <a:spcBef>
                <a:spcPts val="15"/>
              </a:spcBef>
            </a:pPr>
            <a:r>
              <a:rPr lang="cs-CZ" sz="1100" spc="65" dirty="0">
                <a:latin typeface="Arial" panose="020B0604020202020204" pitchFamily="34" charset="0"/>
                <a:cs typeface="Arial" panose="020B0604020202020204" pitchFamily="34" charset="0"/>
              </a:rPr>
              <a:t>OPPIK</a:t>
            </a:r>
            <a:endParaRPr sz="900" dirty="0">
              <a:latin typeface="Arial" panose="020B0604020202020204" pitchFamily="34" charset="0"/>
              <a:cs typeface="Arial" panose="020B0604020202020204" pitchFamily="34" charset="0"/>
            </a:endParaRPr>
          </a:p>
        </p:txBody>
      </p:sp>
      <p:sp>
        <p:nvSpPr>
          <p:cNvPr id="73" name="object 50"/>
          <p:cNvSpPr txBox="1"/>
          <p:nvPr/>
        </p:nvSpPr>
        <p:spPr>
          <a:xfrm>
            <a:off x="7741474" y="4642945"/>
            <a:ext cx="567654" cy="182099"/>
          </a:xfrm>
          <a:prstGeom prst="rect">
            <a:avLst/>
          </a:prstGeom>
        </p:spPr>
        <p:txBody>
          <a:bodyPr vert="horz" wrap="square" lIns="0" tIns="12698" rIns="0" bIns="0" rtlCol="0">
            <a:spAutoFit/>
          </a:bodyPr>
          <a:lstStyle/>
          <a:p>
            <a:pPr marR="5080" algn="ctr">
              <a:spcBef>
                <a:spcPts val="15"/>
              </a:spcBef>
            </a:pPr>
            <a:r>
              <a:rPr lang="cs-CZ" sz="1100" spc="65" dirty="0">
                <a:latin typeface="Arial" panose="020B0604020202020204" pitchFamily="34" charset="0"/>
                <a:cs typeface="Arial" panose="020B0604020202020204" pitchFamily="34" charset="0"/>
              </a:rPr>
              <a:t>OPPPR</a:t>
            </a:r>
            <a:endParaRPr sz="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93980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395536" y="692697"/>
            <a:ext cx="8291264" cy="936104"/>
          </a:xfrm>
        </p:spPr>
        <p:txBody>
          <a:bodyPr/>
          <a:lstStyle/>
          <a:p>
            <a:pPr algn="ctr"/>
            <a:r>
              <a:rPr lang="cs-CZ" dirty="0"/>
              <a:t>Aktuální informace o operačním programu</a:t>
            </a:r>
          </a:p>
        </p:txBody>
      </p:sp>
      <p:graphicFrame>
        <p:nvGraphicFramePr>
          <p:cNvPr id="4" name="Zástupný symbol pro obsah 3"/>
          <p:cNvGraphicFramePr>
            <a:graphicFrameLocks noGrp="1"/>
          </p:cNvGraphicFramePr>
          <p:nvPr>
            <p:ph idx="1"/>
            <p:extLst>
              <p:ext uri="{D42A27DB-BD31-4B8C-83A1-F6EECF244321}">
                <p14:modId xmlns:p14="http://schemas.microsoft.com/office/powerpoint/2010/main" val="2881044946"/>
              </p:ext>
            </p:extLst>
          </p:nvPr>
        </p:nvGraphicFramePr>
        <p:xfrm>
          <a:off x="709299" y="1916833"/>
          <a:ext cx="7848873" cy="2822033"/>
        </p:xfrm>
        <a:graphic>
          <a:graphicData uri="http://schemas.openxmlformats.org/drawingml/2006/table">
            <a:tbl>
              <a:tblPr firstRow="1" bandRow="1">
                <a:tableStyleId>{5C22544A-7EE6-4342-B048-85BDC9FD1C3A}</a:tableStyleId>
              </a:tblPr>
              <a:tblGrid>
                <a:gridCol w="753086">
                  <a:extLst>
                    <a:ext uri="{9D8B030D-6E8A-4147-A177-3AD203B41FA5}">
                      <a16:colId xmlns="" xmlns:a16="http://schemas.microsoft.com/office/drawing/2014/main" val="20000"/>
                    </a:ext>
                  </a:extLst>
                </a:gridCol>
                <a:gridCol w="873257">
                  <a:extLst>
                    <a:ext uri="{9D8B030D-6E8A-4147-A177-3AD203B41FA5}">
                      <a16:colId xmlns="" xmlns:a16="http://schemas.microsoft.com/office/drawing/2014/main" val="20001"/>
                    </a:ext>
                  </a:extLst>
                </a:gridCol>
                <a:gridCol w="919237">
                  <a:extLst>
                    <a:ext uri="{9D8B030D-6E8A-4147-A177-3AD203B41FA5}">
                      <a16:colId xmlns="" xmlns:a16="http://schemas.microsoft.com/office/drawing/2014/main" val="20002"/>
                    </a:ext>
                  </a:extLst>
                </a:gridCol>
                <a:gridCol w="695939">
                  <a:extLst>
                    <a:ext uri="{9D8B030D-6E8A-4147-A177-3AD203B41FA5}">
                      <a16:colId xmlns="" xmlns:a16="http://schemas.microsoft.com/office/drawing/2014/main" val="20003"/>
                    </a:ext>
                  </a:extLst>
                </a:gridCol>
                <a:gridCol w="971796">
                  <a:extLst>
                    <a:ext uri="{9D8B030D-6E8A-4147-A177-3AD203B41FA5}">
                      <a16:colId xmlns="" xmlns:a16="http://schemas.microsoft.com/office/drawing/2014/main" val="20004"/>
                    </a:ext>
                  </a:extLst>
                </a:gridCol>
                <a:gridCol w="763554">
                  <a:extLst>
                    <a:ext uri="{9D8B030D-6E8A-4147-A177-3AD203B41FA5}">
                      <a16:colId xmlns="" xmlns:a16="http://schemas.microsoft.com/office/drawing/2014/main" val="20005"/>
                    </a:ext>
                  </a:extLst>
                </a:gridCol>
                <a:gridCol w="971796">
                  <a:extLst>
                    <a:ext uri="{9D8B030D-6E8A-4147-A177-3AD203B41FA5}">
                      <a16:colId xmlns="" xmlns:a16="http://schemas.microsoft.com/office/drawing/2014/main" val="20006"/>
                    </a:ext>
                  </a:extLst>
                </a:gridCol>
                <a:gridCol w="896476">
                  <a:extLst>
                    <a:ext uri="{9D8B030D-6E8A-4147-A177-3AD203B41FA5}">
                      <a16:colId xmlns="" xmlns:a16="http://schemas.microsoft.com/office/drawing/2014/main" val="20007"/>
                    </a:ext>
                  </a:extLst>
                </a:gridCol>
                <a:gridCol w="1003732">
                  <a:extLst>
                    <a:ext uri="{9D8B030D-6E8A-4147-A177-3AD203B41FA5}">
                      <a16:colId xmlns="" xmlns:a16="http://schemas.microsoft.com/office/drawing/2014/main" val="20008"/>
                    </a:ext>
                  </a:extLst>
                </a:gridCol>
              </a:tblGrid>
              <a:tr h="741045">
                <a:tc rowSpan="2">
                  <a:txBody>
                    <a:bodyPr/>
                    <a:lstStyle/>
                    <a:p>
                      <a:pPr algn="ctr" rtl="0" fontAlgn="ctr"/>
                      <a:r>
                        <a:rPr lang="cs-CZ" sz="1600" b="1" i="0" u="none" strike="noStrike" dirty="0" smtClean="0">
                          <a:solidFill>
                            <a:srgbClr val="FFFFFF"/>
                          </a:solidFill>
                          <a:effectLst/>
                          <a:latin typeface="Calibri"/>
                        </a:rPr>
                        <a:t>PO</a:t>
                      </a:r>
                      <a:endParaRPr lang="cs-CZ" sz="1600" b="1" i="0" u="none" strike="noStrike" dirty="0">
                        <a:solidFill>
                          <a:srgbClr val="FFFFFF"/>
                        </a:solidFill>
                        <a:effectLst/>
                        <a:latin typeface="Calibri"/>
                      </a:endParaRPr>
                    </a:p>
                  </a:txBody>
                  <a:tcPr marL="9525" marR="9525" marT="9525" marB="0" anchor="ctr"/>
                </a:tc>
                <a:tc rowSpan="2">
                  <a:txBody>
                    <a:bodyPr/>
                    <a:lstStyle/>
                    <a:p>
                      <a:pPr algn="ctr" rtl="0" fontAlgn="ctr"/>
                      <a:r>
                        <a:rPr lang="cs-CZ" sz="1600" b="1" i="0" u="none" strike="noStrike" dirty="0" smtClean="0">
                          <a:solidFill>
                            <a:srgbClr val="FFFFFF"/>
                          </a:solidFill>
                          <a:effectLst/>
                          <a:latin typeface="Calibri"/>
                        </a:rPr>
                        <a:t>Alokace v mil.</a:t>
                      </a:r>
                      <a:r>
                        <a:rPr lang="cs-CZ" sz="1600" b="1" i="0" u="none" strike="noStrike" baseline="0" dirty="0" smtClean="0">
                          <a:solidFill>
                            <a:srgbClr val="FFFFFF"/>
                          </a:solidFill>
                          <a:effectLst/>
                          <a:latin typeface="Calibri"/>
                        </a:rPr>
                        <a:t> Kč (EU podíl)</a:t>
                      </a:r>
                      <a:endParaRPr lang="cs-CZ" sz="1600" b="1" i="0" u="none" strike="noStrike" dirty="0">
                        <a:solidFill>
                          <a:srgbClr val="FFFFFF"/>
                        </a:solidFill>
                        <a:effectLst/>
                        <a:latin typeface="Calibri"/>
                      </a:endParaRPr>
                    </a:p>
                  </a:txBody>
                  <a:tcPr marL="9525" marR="9525" marT="9525" marB="0" anchor="ctr">
                    <a:lnR w="12700" cap="flat" cmpd="sng" algn="ctr">
                      <a:solidFill>
                        <a:schemeClr val="bg1"/>
                      </a:solidFill>
                      <a:prstDash val="solid"/>
                      <a:round/>
                      <a:headEnd type="none" w="med" len="med"/>
                      <a:tailEnd type="none" w="med" len="med"/>
                    </a:lnR>
                  </a:tcPr>
                </a:tc>
                <a:tc gridSpan="2">
                  <a:txBody>
                    <a:bodyPr/>
                    <a:lstStyle/>
                    <a:p>
                      <a:pPr algn="ctr" rtl="0" fontAlgn="ctr"/>
                      <a:r>
                        <a:rPr lang="cs-CZ" sz="1600" b="1" i="0" u="none" strike="noStrike" dirty="0" smtClean="0">
                          <a:solidFill>
                            <a:srgbClr val="FFFFFF"/>
                          </a:solidFill>
                          <a:effectLst/>
                          <a:latin typeface="+mn-lt"/>
                        </a:rPr>
                        <a:t>Vyúčtované žádosti o platbu</a:t>
                      </a:r>
                      <a:endParaRPr lang="cs-CZ" sz="1600" b="1" i="0" u="none" strike="noStrike" dirty="0">
                        <a:solidFill>
                          <a:srgbClr val="FFFFFF"/>
                        </a:solidFill>
                        <a:effectLst/>
                        <a:latin typeface="+mn-lt"/>
                      </a:endParaRPr>
                    </a:p>
                  </a:txBody>
                  <a:tcPr marL="9525" marR="9525" marT="9525" marB="0"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tc hMerge="1">
                  <a:txBody>
                    <a:bodyPr/>
                    <a:lstStyle/>
                    <a:p>
                      <a:endParaRPr lang="cs-CZ"/>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cs-CZ" sz="1600" b="1" i="0" u="none" strike="noStrike" dirty="0" smtClean="0">
                          <a:solidFill>
                            <a:srgbClr val="FFFFFF"/>
                          </a:solidFill>
                          <a:effectLst/>
                          <a:latin typeface="+mn-lt"/>
                        </a:rPr>
                        <a:t>Autorizované Souhrnné žádosti</a:t>
                      </a:r>
                    </a:p>
                    <a:p>
                      <a:pPr algn="ctr" rtl="0" fontAlgn="ctr"/>
                      <a:endParaRPr lang="cs-CZ" sz="1600" b="1" i="0" u="none" strike="noStrike" dirty="0">
                        <a:solidFill>
                          <a:srgbClr val="FFFFFF"/>
                        </a:solidFill>
                        <a:effectLst/>
                        <a:latin typeface="+mn-lt"/>
                      </a:endParaRPr>
                    </a:p>
                  </a:txBody>
                  <a:tcPr marL="9525" marR="9525" marT="9525" marB="0" anchor="ctr">
                    <a:lnB w="12700" cap="flat" cmpd="sng" algn="ctr">
                      <a:solidFill>
                        <a:schemeClr val="bg1"/>
                      </a:solidFill>
                      <a:prstDash val="solid"/>
                      <a:round/>
                      <a:headEnd type="none" w="med" len="med"/>
                      <a:tailEnd type="none" w="med" len="med"/>
                    </a:lnB>
                  </a:tcPr>
                </a:tc>
                <a:tc hMerge="1">
                  <a:txBody>
                    <a:bodyPr/>
                    <a:lstStyle/>
                    <a:p>
                      <a:pPr algn="ctr" rtl="0" fontAlgn="ctr"/>
                      <a:endParaRPr lang="cs-CZ" sz="1800" b="1" i="0" u="none" strike="noStrike" dirty="0">
                        <a:solidFill>
                          <a:srgbClr val="FFFFFF"/>
                        </a:solidFill>
                        <a:effectLst/>
                        <a:latin typeface="+mn-lt"/>
                      </a:endParaRPr>
                    </a:p>
                  </a:txBody>
                  <a:tcPr marL="9525" marR="9525" marT="9525" marB="0" anchor="ctr">
                    <a:lnB w="12700" cap="flat" cmpd="sng" algn="ctr">
                      <a:solidFill>
                        <a:schemeClr val="bg1"/>
                      </a:solidFill>
                      <a:prstDash val="solid"/>
                      <a:round/>
                      <a:headEnd type="none" w="med" len="med"/>
                      <a:tailEnd type="none" w="med" len="med"/>
                    </a:lnB>
                  </a:tcPr>
                </a:tc>
                <a:tc gridSpan="3">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cs-CZ" sz="1600" b="1" i="0" u="none" strike="noStrike" dirty="0" smtClean="0">
                          <a:solidFill>
                            <a:srgbClr val="FFFFFF"/>
                          </a:solidFill>
                          <a:effectLst/>
                          <a:latin typeface="+mn-lt"/>
                        </a:rPr>
                        <a:t>Certifikované prostředky</a:t>
                      </a:r>
                    </a:p>
                    <a:p>
                      <a:pPr algn="ctr" rtl="0" fontAlgn="ctr"/>
                      <a:endParaRPr lang="cs-CZ" sz="1600" b="1" i="0" u="none" strike="noStrike" dirty="0">
                        <a:solidFill>
                          <a:srgbClr val="FFFFFF"/>
                        </a:solidFill>
                        <a:effectLst/>
                        <a:latin typeface="+mn-lt"/>
                      </a:endParaRPr>
                    </a:p>
                  </a:txBody>
                  <a:tcPr marL="9525" marR="9525" marT="9525" marB="0" anchor="ctr">
                    <a:lnB w="12700" cap="flat" cmpd="sng" algn="ctr">
                      <a:solidFill>
                        <a:schemeClr val="bg1"/>
                      </a:solidFill>
                      <a:prstDash val="solid"/>
                      <a:round/>
                      <a:headEnd type="none" w="med" len="med"/>
                      <a:tailEnd type="none" w="med" len="med"/>
                    </a:lnB>
                  </a:tcPr>
                </a:tc>
                <a:tc hMerge="1">
                  <a:txBody>
                    <a:bodyPr/>
                    <a:lstStyle/>
                    <a:p>
                      <a:pPr algn="ctr" rtl="0" fontAlgn="ctr"/>
                      <a:endParaRPr lang="cs-CZ" sz="1800" b="1" i="0" u="none" strike="noStrike" dirty="0">
                        <a:solidFill>
                          <a:srgbClr val="FFFFFF"/>
                        </a:solidFill>
                        <a:effectLst/>
                        <a:latin typeface="+mn-lt"/>
                      </a:endParaRPr>
                    </a:p>
                  </a:txBody>
                  <a:tcPr marL="9525" marR="9525" marT="9525" marB="0" anchor="ctr">
                    <a:lnB w="12700" cap="flat" cmpd="sng" algn="ctr">
                      <a:solidFill>
                        <a:schemeClr val="bg1"/>
                      </a:solidFill>
                      <a:prstDash val="solid"/>
                      <a:round/>
                      <a:headEnd type="none" w="med" len="med"/>
                      <a:tailEnd type="none" w="med" len="med"/>
                    </a:lnB>
                  </a:tcPr>
                </a:tc>
                <a:tc hMerge="1">
                  <a:txBody>
                    <a:bodyPr/>
                    <a:lstStyle/>
                    <a:p>
                      <a:pPr algn="ctr" rtl="0" fontAlgn="ctr"/>
                      <a:endParaRPr lang="cs-CZ" sz="1600" b="1" i="0" u="none" strike="noStrike" dirty="0">
                        <a:solidFill>
                          <a:srgbClr val="FFFFFF"/>
                        </a:solidFill>
                        <a:effectLst/>
                        <a:latin typeface="+mn-lt"/>
                      </a:endParaRPr>
                    </a:p>
                  </a:txBody>
                  <a:tcPr marL="9525" marR="9525" marT="9525" marB="0" anchor="ctr">
                    <a:lnB w="12700"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0"/>
                  </a:ext>
                </a:extLst>
              </a:tr>
              <a:tr h="738407">
                <a:tc vMerge="1">
                  <a:txBody>
                    <a:bodyPr/>
                    <a:lstStyle/>
                    <a:p>
                      <a:endParaRPr lang="cs-CZ"/>
                    </a:p>
                  </a:txBody>
                  <a:tcPr/>
                </a:tc>
                <a:tc vMerge="1">
                  <a:txBody>
                    <a:bodyPr/>
                    <a:lstStyle/>
                    <a:p>
                      <a:endParaRPr lang="cs-CZ" dirty="0"/>
                    </a:p>
                  </a:txBody>
                  <a:tcPr/>
                </a:tc>
                <a:tc>
                  <a:txBody>
                    <a:bodyPr/>
                    <a:lstStyle/>
                    <a:p>
                      <a:pPr marL="0" algn="ctr" defTabSz="914400" rtl="0" eaLnBrk="1" fontAlgn="ctr" latinLnBrk="0" hangingPunct="1"/>
                      <a:r>
                        <a:rPr lang="pt-BR" sz="1600" b="1" i="0" u="none" strike="noStrike" kern="1200" dirty="0">
                          <a:solidFill>
                            <a:srgbClr val="FFFFFF"/>
                          </a:solidFill>
                          <a:effectLst/>
                          <a:latin typeface="Calibri"/>
                          <a:ea typeface="+mn-ea"/>
                          <a:cs typeface="+mn-cs"/>
                        </a:rPr>
                        <a:t>v mil. Kč  (EU podíl)</a:t>
                      </a:r>
                    </a:p>
                  </a:txBody>
                  <a:tcPr marL="9525" marR="9525" marT="9525"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rtl="0" fontAlgn="ctr"/>
                      <a:r>
                        <a:rPr lang="cs-CZ" sz="1600" b="1" i="0" u="none" strike="noStrike" dirty="0">
                          <a:solidFill>
                            <a:srgbClr val="FFFFFF"/>
                          </a:solidFill>
                          <a:effectLst/>
                          <a:latin typeface="Calibri"/>
                        </a:rPr>
                        <a:t>% na alokaci</a:t>
                      </a:r>
                    </a:p>
                  </a:txBody>
                  <a:tcPr marL="9525" marR="9525" marT="9525" marB="0" anchor="ct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rtl="0" fontAlgn="ctr"/>
                      <a:r>
                        <a:rPr lang="pt-BR" sz="1600" b="1" i="0" u="none" strike="noStrike" dirty="0">
                          <a:solidFill>
                            <a:srgbClr val="FFFFFF"/>
                          </a:solidFill>
                          <a:effectLst/>
                          <a:latin typeface="Calibri"/>
                        </a:rPr>
                        <a:t>v mil. Kč  (EU podíl)</a:t>
                      </a:r>
                    </a:p>
                  </a:txBody>
                  <a:tcPr marL="9525" marR="9525" marT="9525" marB="0" anchor="ct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rtl="0" fontAlgn="ctr"/>
                      <a:r>
                        <a:rPr lang="cs-CZ" sz="1600" b="1" i="0" u="none" strike="noStrike" dirty="0">
                          <a:solidFill>
                            <a:srgbClr val="FFFFFF"/>
                          </a:solidFill>
                          <a:effectLst/>
                          <a:latin typeface="Calibri"/>
                        </a:rPr>
                        <a:t>% na alokaci</a:t>
                      </a:r>
                    </a:p>
                  </a:txBody>
                  <a:tcPr marL="9525" marR="9525" marT="9525" marB="0" anchor="ct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rtl="0" fontAlgn="ctr"/>
                      <a:r>
                        <a:rPr lang="pt-BR" sz="1600" b="1" i="0" u="none" strike="noStrike" dirty="0">
                          <a:solidFill>
                            <a:srgbClr val="FFFFFF"/>
                          </a:solidFill>
                          <a:effectLst/>
                          <a:latin typeface="Calibri"/>
                        </a:rPr>
                        <a:t>v mil. Kč  (EU podíl)</a:t>
                      </a:r>
                    </a:p>
                  </a:txBody>
                  <a:tcPr marL="9525" marR="9525" marT="9525" marB="0" anchor="ct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rtl="0" fontAlgn="ctr"/>
                      <a:r>
                        <a:rPr lang="pt-BR" sz="1600" b="1" i="0" u="none" strike="noStrike" dirty="0">
                          <a:solidFill>
                            <a:srgbClr val="FFFFFF"/>
                          </a:solidFill>
                          <a:effectLst/>
                          <a:latin typeface="Calibri"/>
                        </a:rPr>
                        <a:t>v mil. </a:t>
                      </a:r>
                      <a:r>
                        <a:rPr lang="cs-CZ" sz="1600" b="1" i="0" u="none" strike="noStrike" dirty="0" smtClean="0">
                          <a:solidFill>
                            <a:srgbClr val="FFFFFF"/>
                          </a:solidFill>
                          <a:effectLst/>
                          <a:latin typeface="Calibri"/>
                        </a:rPr>
                        <a:t>EUR</a:t>
                      </a:r>
                      <a:r>
                        <a:rPr lang="pt-BR" sz="1600" b="1" i="0" u="none" strike="noStrike" dirty="0" smtClean="0">
                          <a:solidFill>
                            <a:srgbClr val="FFFFFF"/>
                          </a:solidFill>
                          <a:effectLst/>
                          <a:latin typeface="Calibri"/>
                        </a:rPr>
                        <a:t>  </a:t>
                      </a:r>
                      <a:r>
                        <a:rPr lang="pt-BR" sz="1600" b="1" i="0" u="none" strike="noStrike" dirty="0">
                          <a:solidFill>
                            <a:srgbClr val="FFFFFF"/>
                          </a:solidFill>
                          <a:effectLst/>
                          <a:latin typeface="Calibri"/>
                        </a:rPr>
                        <a:t>(EU podíl)</a:t>
                      </a:r>
                    </a:p>
                  </a:txBody>
                  <a:tcPr marL="9525" marR="9525" marT="9525" marB="0" anchor="ct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algn="ctr" rtl="0" fontAlgn="ctr"/>
                      <a:r>
                        <a:rPr lang="cs-CZ" sz="1600" b="1" i="0" u="none" strike="noStrike" dirty="0">
                          <a:solidFill>
                            <a:srgbClr val="FFFFFF"/>
                          </a:solidFill>
                          <a:effectLst/>
                          <a:latin typeface="Calibri"/>
                        </a:rPr>
                        <a:t>% na alokaci</a:t>
                      </a:r>
                    </a:p>
                  </a:txBody>
                  <a:tcPr marL="9525" marR="9525" marT="9525" marB="0" anchor="ct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 xmlns:a16="http://schemas.microsoft.com/office/drawing/2014/main" val="10001"/>
                  </a:ext>
                </a:extLst>
              </a:tr>
              <a:tr h="447527">
                <a:tc>
                  <a:txBody>
                    <a:bodyPr/>
                    <a:lstStyle/>
                    <a:p>
                      <a:pPr algn="l" rtl="0" fontAlgn="ctr"/>
                      <a:r>
                        <a:rPr lang="cs-CZ" sz="1600" b="0" i="0" u="none" strike="noStrike" dirty="0" smtClean="0">
                          <a:solidFill>
                            <a:srgbClr val="000000"/>
                          </a:solidFill>
                          <a:effectLst/>
                          <a:latin typeface="Calibri"/>
                        </a:rPr>
                        <a:t>PO1</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4 169,72</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1 161,56</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tc>
                  <a:txBody>
                    <a:bodyPr/>
                    <a:lstStyle/>
                    <a:p>
                      <a:pPr algn="r" rtl="0" fontAlgn="ctr"/>
                      <a:r>
                        <a:rPr lang="cs-CZ" sz="1600" b="0" i="0" u="none" strike="noStrike" dirty="0" smtClean="0">
                          <a:solidFill>
                            <a:srgbClr val="000000"/>
                          </a:solidFill>
                          <a:effectLst/>
                          <a:latin typeface="Calibri"/>
                        </a:rPr>
                        <a:t>27,86%</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tc>
                  <a:txBody>
                    <a:bodyPr/>
                    <a:lstStyle/>
                    <a:p>
                      <a:pPr algn="r" rtl="0" fontAlgn="ctr"/>
                      <a:r>
                        <a:rPr lang="cs-CZ" sz="1600" b="0" i="0" u="none" strike="noStrike" dirty="0" smtClean="0">
                          <a:solidFill>
                            <a:srgbClr val="000000"/>
                          </a:solidFill>
                          <a:effectLst/>
                          <a:latin typeface="Calibri"/>
                        </a:rPr>
                        <a:t>1 160,97</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tc>
                  <a:txBody>
                    <a:bodyPr/>
                    <a:lstStyle/>
                    <a:p>
                      <a:pPr algn="r" rtl="0" fontAlgn="ctr"/>
                      <a:r>
                        <a:rPr lang="cs-CZ" sz="1600" b="0" i="0" u="none" strike="noStrike" dirty="0" smtClean="0">
                          <a:solidFill>
                            <a:srgbClr val="000000"/>
                          </a:solidFill>
                          <a:effectLst/>
                          <a:latin typeface="Calibri"/>
                        </a:rPr>
                        <a:t>27,84%</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tc>
                  <a:txBody>
                    <a:bodyPr/>
                    <a:lstStyle/>
                    <a:p>
                      <a:pPr algn="r" rtl="0" fontAlgn="ctr"/>
                      <a:r>
                        <a:rPr lang="cs-CZ" sz="1600" b="0" i="0" u="none" strike="noStrike" dirty="0" smtClean="0">
                          <a:solidFill>
                            <a:srgbClr val="000000"/>
                          </a:solidFill>
                          <a:effectLst/>
                          <a:latin typeface="Calibri"/>
                        </a:rPr>
                        <a:t>990,12</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tc>
                  <a:txBody>
                    <a:bodyPr/>
                    <a:lstStyle/>
                    <a:p>
                      <a:pPr algn="r" rtl="0" fontAlgn="ctr"/>
                      <a:r>
                        <a:rPr lang="cs-CZ" sz="1600" b="0" i="0" u="none" strike="noStrike" dirty="0" smtClean="0">
                          <a:solidFill>
                            <a:srgbClr val="000000"/>
                          </a:solidFill>
                          <a:effectLst/>
                          <a:latin typeface="Calibri"/>
                        </a:rPr>
                        <a:t>37,36</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tc>
                  <a:txBody>
                    <a:bodyPr/>
                    <a:lstStyle/>
                    <a:p>
                      <a:pPr algn="r" rtl="0" fontAlgn="ctr"/>
                      <a:r>
                        <a:rPr lang="cs-CZ" sz="1600" b="0" i="0" u="none" strike="noStrike" dirty="0" smtClean="0">
                          <a:solidFill>
                            <a:srgbClr val="000000"/>
                          </a:solidFill>
                          <a:effectLst/>
                          <a:latin typeface="Calibri"/>
                        </a:rPr>
                        <a:t>22,82%</a:t>
                      </a:r>
                      <a:endParaRPr lang="cs-CZ" sz="1600" b="0" i="0" u="none" strike="noStrike" dirty="0">
                        <a:solidFill>
                          <a:srgbClr val="000000"/>
                        </a:solidFill>
                        <a:effectLst/>
                        <a:latin typeface="Calibri"/>
                      </a:endParaRPr>
                    </a:p>
                  </a:txBody>
                  <a:tcPr marL="9525" marR="9525" marT="9525" marB="0" anchor="ctr">
                    <a:lnT w="38100" cap="flat" cmpd="sng" algn="ctr">
                      <a:solidFill>
                        <a:schemeClr val="bg1"/>
                      </a:solidFill>
                      <a:prstDash val="solid"/>
                      <a:round/>
                      <a:headEnd type="none" w="med" len="med"/>
                      <a:tailEnd type="none" w="med" len="med"/>
                    </a:lnT>
                  </a:tcPr>
                </a:tc>
                <a:extLst>
                  <a:ext uri="{0D108BD9-81ED-4DB2-BD59-A6C34878D82A}">
                    <a16:rowId xmlns="" xmlns:a16="http://schemas.microsoft.com/office/drawing/2014/main" val="10002"/>
                  </a:ext>
                </a:extLst>
              </a:tr>
              <a:tr h="447527">
                <a:tc>
                  <a:txBody>
                    <a:bodyPr/>
                    <a:lstStyle/>
                    <a:p>
                      <a:pPr algn="l" rtl="0" fontAlgn="ctr"/>
                      <a:r>
                        <a:rPr lang="cs-CZ" sz="1600" b="0" i="0" u="none" strike="noStrike" dirty="0">
                          <a:solidFill>
                            <a:srgbClr val="000000"/>
                          </a:solidFill>
                          <a:effectLst/>
                          <a:latin typeface="Calibri"/>
                        </a:rPr>
                        <a:t>PO2</a:t>
                      </a:r>
                    </a:p>
                  </a:txBody>
                  <a:tcPr marL="9525" marR="9525" marT="9525" marB="0" anchor="ctr"/>
                </a:tc>
                <a:tc>
                  <a:txBody>
                    <a:bodyPr/>
                    <a:lstStyle/>
                    <a:p>
                      <a:pPr algn="r" rtl="0" fontAlgn="ctr"/>
                      <a:r>
                        <a:rPr lang="cs-CZ" sz="1600" b="0" i="0" u="none" strike="noStrike" dirty="0" smtClean="0">
                          <a:solidFill>
                            <a:srgbClr val="000000"/>
                          </a:solidFill>
                          <a:effectLst/>
                          <a:latin typeface="Calibri"/>
                        </a:rPr>
                        <a:t>1 171,67</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220,83</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18,85%</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206,87</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17,66%</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192,22</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7,19</a:t>
                      </a:r>
                      <a:endParaRPr lang="cs-CZ" sz="1600" b="0" i="0" u="none" strike="noStrike" dirty="0">
                        <a:solidFill>
                          <a:srgbClr val="000000"/>
                        </a:solidFill>
                        <a:effectLst/>
                        <a:latin typeface="Calibri"/>
                      </a:endParaRPr>
                    </a:p>
                  </a:txBody>
                  <a:tcPr marL="9525" marR="9525" marT="9525" marB="0" anchor="ctr"/>
                </a:tc>
                <a:tc>
                  <a:txBody>
                    <a:bodyPr/>
                    <a:lstStyle/>
                    <a:p>
                      <a:pPr algn="r" rtl="0" fontAlgn="ctr"/>
                      <a:r>
                        <a:rPr lang="cs-CZ" sz="1600" b="0" i="0" u="none" strike="noStrike" dirty="0" smtClean="0">
                          <a:solidFill>
                            <a:srgbClr val="000000"/>
                          </a:solidFill>
                          <a:effectLst/>
                          <a:latin typeface="Calibri"/>
                        </a:rPr>
                        <a:t>15,63%</a:t>
                      </a:r>
                      <a:endParaRPr lang="cs-CZ" sz="1600" b="0" i="0" u="none" strike="noStrike" dirty="0">
                        <a:solidFill>
                          <a:srgbClr val="000000"/>
                        </a:solidFill>
                        <a:effectLst/>
                        <a:latin typeface="Calibri"/>
                      </a:endParaRPr>
                    </a:p>
                  </a:txBody>
                  <a:tcPr marL="9525" marR="9525" marT="9525" marB="0" anchor="ctr"/>
                </a:tc>
                <a:extLst>
                  <a:ext uri="{0D108BD9-81ED-4DB2-BD59-A6C34878D82A}">
                    <a16:rowId xmlns="" xmlns:a16="http://schemas.microsoft.com/office/drawing/2014/main" val="10003"/>
                  </a:ext>
                </a:extLst>
              </a:tr>
              <a:tr h="447527">
                <a:tc>
                  <a:txBody>
                    <a:bodyPr/>
                    <a:lstStyle/>
                    <a:p>
                      <a:pPr algn="l" rtl="0" fontAlgn="ctr"/>
                      <a:r>
                        <a:rPr lang="cs-CZ" sz="1600" b="1" i="0" u="none" strike="noStrike" dirty="0">
                          <a:solidFill>
                            <a:srgbClr val="000000"/>
                          </a:solidFill>
                          <a:effectLst/>
                          <a:latin typeface="Calibri"/>
                        </a:rPr>
                        <a:t>Celkem</a:t>
                      </a:r>
                    </a:p>
                  </a:txBody>
                  <a:tcPr marL="9525" marR="9525" marT="9525" marB="0" anchor="ctr"/>
                </a:tc>
                <a:tc>
                  <a:txBody>
                    <a:bodyPr/>
                    <a:lstStyle/>
                    <a:p>
                      <a:pPr algn="r" rtl="0" fontAlgn="ctr"/>
                      <a:r>
                        <a:rPr lang="cs-CZ" sz="1600" b="1" i="0" u="none" strike="noStrike" dirty="0" smtClean="0">
                          <a:solidFill>
                            <a:srgbClr val="000000"/>
                          </a:solidFill>
                          <a:effectLst/>
                          <a:latin typeface="Calibri"/>
                        </a:rPr>
                        <a:t>5</a:t>
                      </a:r>
                      <a:r>
                        <a:rPr lang="cs-CZ" sz="1600" b="1" i="0" u="none" strike="noStrike" baseline="0" dirty="0" smtClean="0">
                          <a:solidFill>
                            <a:srgbClr val="000000"/>
                          </a:solidFill>
                          <a:effectLst/>
                          <a:latin typeface="Calibri"/>
                        </a:rPr>
                        <a:t> 341,39</a:t>
                      </a:r>
                      <a:endParaRPr lang="cs-CZ" sz="1600" b="1" i="0" u="none" strike="noStrike" dirty="0">
                        <a:solidFill>
                          <a:srgbClr val="000000"/>
                        </a:solidFill>
                        <a:effectLst/>
                        <a:latin typeface="Calibri"/>
                      </a:endParaRPr>
                    </a:p>
                  </a:txBody>
                  <a:tcPr marL="9525" marR="9525" marT="9525" marB="0" anchor="ctr"/>
                </a:tc>
                <a:tc>
                  <a:txBody>
                    <a:bodyPr/>
                    <a:lstStyle/>
                    <a:p>
                      <a:pPr algn="r" rtl="0" fontAlgn="ctr"/>
                      <a:r>
                        <a:rPr lang="cs-CZ" sz="1600" b="1" i="0" u="none" strike="noStrike" dirty="0" smtClean="0">
                          <a:solidFill>
                            <a:srgbClr val="000000"/>
                          </a:solidFill>
                          <a:effectLst/>
                          <a:latin typeface="Calibri"/>
                        </a:rPr>
                        <a:t>1 382,39</a:t>
                      </a:r>
                      <a:endParaRPr lang="cs-CZ" sz="1600" b="1" i="0" u="none" strike="noStrike" dirty="0">
                        <a:solidFill>
                          <a:srgbClr val="000000"/>
                        </a:solidFill>
                        <a:effectLst/>
                        <a:latin typeface="Calibri"/>
                      </a:endParaRPr>
                    </a:p>
                  </a:txBody>
                  <a:tcPr marL="9525" marR="9525" marT="9525" marB="0" anchor="ctr"/>
                </a:tc>
                <a:tc>
                  <a:txBody>
                    <a:bodyPr/>
                    <a:lstStyle/>
                    <a:p>
                      <a:pPr algn="r" rtl="0" fontAlgn="ctr"/>
                      <a:r>
                        <a:rPr lang="cs-CZ" sz="1600" b="1" i="0" u="none" strike="noStrike" dirty="0" smtClean="0">
                          <a:solidFill>
                            <a:srgbClr val="000000"/>
                          </a:solidFill>
                          <a:effectLst/>
                          <a:latin typeface="Calibri"/>
                        </a:rPr>
                        <a:t>25,88%</a:t>
                      </a:r>
                      <a:endParaRPr lang="cs-CZ" sz="1600" b="1" i="0" u="none" strike="noStrike" dirty="0">
                        <a:solidFill>
                          <a:srgbClr val="000000"/>
                        </a:solidFill>
                        <a:effectLst/>
                        <a:latin typeface="Calibri"/>
                      </a:endParaRPr>
                    </a:p>
                  </a:txBody>
                  <a:tcPr marL="9525" marR="9525" marT="9525" marB="0" anchor="ctr"/>
                </a:tc>
                <a:tc>
                  <a:txBody>
                    <a:bodyPr/>
                    <a:lstStyle/>
                    <a:p>
                      <a:pPr algn="r" rtl="0" fontAlgn="ctr"/>
                      <a:r>
                        <a:rPr lang="cs-CZ" sz="1600" b="1" i="0" u="none" strike="noStrike" dirty="0" smtClean="0">
                          <a:solidFill>
                            <a:srgbClr val="000000"/>
                          </a:solidFill>
                          <a:effectLst/>
                          <a:latin typeface="Calibri"/>
                        </a:rPr>
                        <a:t>1 367,84</a:t>
                      </a:r>
                      <a:endParaRPr lang="cs-CZ" sz="1600" b="1" i="0" u="none" strike="noStrike" dirty="0">
                        <a:solidFill>
                          <a:srgbClr val="000000"/>
                        </a:solidFill>
                        <a:effectLst/>
                        <a:latin typeface="Calibri"/>
                      </a:endParaRPr>
                    </a:p>
                  </a:txBody>
                  <a:tcPr marL="9525" marR="9525" marT="9525" marB="0" anchor="ctr"/>
                </a:tc>
                <a:tc>
                  <a:txBody>
                    <a:bodyPr/>
                    <a:lstStyle/>
                    <a:p>
                      <a:pPr algn="r" rtl="0" fontAlgn="ctr"/>
                      <a:r>
                        <a:rPr lang="cs-CZ" sz="1600" b="1" i="0" u="none" strike="noStrike" dirty="0" smtClean="0">
                          <a:solidFill>
                            <a:srgbClr val="000000"/>
                          </a:solidFill>
                          <a:effectLst/>
                          <a:latin typeface="Calibri"/>
                        </a:rPr>
                        <a:t>25,61%</a:t>
                      </a:r>
                      <a:endParaRPr lang="cs-CZ" sz="1600" b="1" i="0" u="none" strike="noStrike" dirty="0">
                        <a:solidFill>
                          <a:srgbClr val="000000"/>
                        </a:solidFill>
                        <a:effectLst/>
                        <a:latin typeface="Calibri"/>
                      </a:endParaRPr>
                    </a:p>
                  </a:txBody>
                  <a:tcPr marL="9525" marR="9525" marT="9525" marB="0" anchor="ctr"/>
                </a:tc>
                <a:tc>
                  <a:txBody>
                    <a:bodyPr/>
                    <a:lstStyle/>
                    <a:p>
                      <a:pPr algn="r" rtl="0" fontAlgn="ctr"/>
                      <a:r>
                        <a:rPr lang="cs-CZ" sz="1600" b="1" i="0" u="none" strike="noStrike" dirty="0" smtClean="0">
                          <a:solidFill>
                            <a:srgbClr val="000000"/>
                          </a:solidFill>
                          <a:effectLst/>
                          <a:latin typeface="Calibri"/>
                        </a:rPr>
                        <a:t>1 182,34</a:t>
                      </a:r>
                      <a:endParaRPr lang="cs-CZ" sz="1600" b="1" i="0" u="none" strike="noStrike" dirty="0">
                        <a:solidFill>
                          <a:srgbClr val="000000"/>
                        </a:solidFill>
                        <a:effectLst/>
                        <a:latin typeface="Calibri"/>
                      </a:endParaRPr>
                    </a:p>
                  </a:txBody>
                  <a:tcPr marL="9525" marR="9525" marT="9525" marB="0" anchor="ctr"/>
                </a:tc>
                <a:tc>
                  <a:txBody>
                    <a:bodyPr/>
                    <a:lstStyle/>
                    <a:p>
                      <a:pPr algn="r" rtl="0" fontAlgn="ctr"/>
                      <a:r>
                        <a:rPr lang="cs-CZ" sz="1600" b="1" i="0" u="none" strike="noStrike" dirty="0" smtClean="0">
                          <a:solidFill>
                            <a:srgbClr val="000000"/>
                          </a:solidFill>
                          <a:effectLst/>
                          <a:latin typeface="Calibri"/>
                        </a:rPr>
                        <a:t>44,55</a:t>
                      </a:r>
                      <a:endParaRPr lang="cs-CZ" sz="1600" b="1" i="0" u="none" strike="noStrike" dirty="0">
                        <a:solidFill>
                          <a:srgbClr val="000000"/>
                        </a:solidFill>
                        <a:effectLst/>
                        <a:latin typeface="Calibri"/>
                      </a:endParaRPr>
                    </a:p>
                  </a:txBody>
                  <a:tcPr marL="9525" marR="9525" marT="9525" marB="0" anchor="ctr"/>
                </a:tc>
                <a:tc>
                  <a:txBody>
                    <a:bodyPr/>
                    <a:lstStyle/>
                    <a:p>
                      <a:pPr algn="r" rtl="0" fontAlgn="ctr"/>
                      <a:r>
                        <a:rPr lang="cs-CZ" sz="1600" b="1" i="0" u="none" strike="noStrike" dirty="0" smtClean="0">
                          <a:solidFill>
                            <a:srgbClr val="000000"/>
                          </a:solidFill>
                          <a:effectLst/>
                          <a:latin typeface="Calibri"/>
                        </a:rPr>
                        <a:t>21,24%</a:t>
                      </a:r>
                      <a:endParaRPr lang="cs-CZ" sz="1600" b="1" i="0" u="none" strike="noStrike" dirty="0">
                        <a:solidFill>
                          <a:srgbClr val="000000"/>
                        </a:solidFill>
                        <a:effectLst/>
                        <a:latin typeface="Calibri"/>
                      </a:endParaRPr>
                    </a:p>
                  </a:txBody>
                  <a:tcPr marL="9525" marR="9525" marT="9525" marB="0" anchor="ctr"/>
                </a:tc>
                <a:extLst>
                  <a:ext uri="{0D108BD9-81ED-4DB2-BD59-A6C34878D82A}">
                    <a16:rowId xmlns="" xmlns:a16="http://schemas.microsoft.com/office/drawing/2014/main" val="10004"/>
                  </a:ext>
                </a:extLst>
              </a:tr>
            </a:tbl>
          </a:graphicData>
        </a:graphic>
      </p:graphicFrame>
      <p:sp>
        <p:nvSpPr>
          <p:cNvPr id="5" name="TextovéPole 4"/>
          <p:cNvSpPr txBox="1"/>
          <p:nvPr/>
        </p:nvSpPr>
        <p:spPr>
          <a:xfrm>
            <a:off x="683568" y="4797152"/>
            <a:ext cx="1296144" cy="400099"/>
          </a:xfrm>
          <a:prstGeom prst="rect">
            <a:avLst/>
          </a:prstGeom>
          <a:noFill/>
        </p:spPr>
        <p:txBody>
          <a:bodyPr wrap="square" lIns="91431" tIns="45715" rIns="91431" bIns="45715" rtlCol="0">
            <a:spAutoFit/>
          </a:bodyPr>
          <a:lstStyle/>
          <a:p>
            <a:r>
              <a:rPr lang="cs-CZ" sz="1000" i="1" dirty="0"/>
              <a:t>Data k  11. 5. 2018</a:t>
            </a:r>
          </a:p>
          <a:p>
            <a:r>
              <a:rPr lang="cs-CZ" sz="1000" i="1" dirty="0" smtClean="0"/>
              <a:t>Zdroj: </a:t>
            </a:r>
            <a:r>
              <a:rPr lang="cs-CZ" sz="1000" i="1" dirty="0"/>
              <a:t>MS2014+</a:t>
            </a:r>
          </a:p>
        </p:txBody>
      </p:sp>
      <p:sp>
        <p:nvSpPr>
          <p:cNvPr id="6" name="TextovéPole 5"/>
          <p:cNvSpPr txBox="1"/>
          <p:nvPr/>
        </p:nvSpPr>
        <p:spPr>
          <a:xfrm>
            <a:off x="683568" y="5301209"/>
            <a:ext cx="7848872" cy="1200318"/>
          </a:xfrm>
          <a:prstGeom prst="rect">
            <a:avLst/>
          </a:prstGeom>
          <a:noFill/>
        </p:spPr>
        <p:txBody>
          <a:bodyPr wrap="square" lIns="91431" tIns="45715" rIns="91431" bIns="45715" rtlCol="0">
            <a:spAutoFit/>
          </a:bodyPr>
          <a:lstStyle/>
          <a:p>
            <a:pPr marL="285721" indent="-285721">
              <a:buFont typeface="Arial" panose="020B0604020202020204" pitchFamily="34" charset="0"/>
              <a:buChar char="•"/>
            </a:pPr>
            <a:r>
              <a:rPr lang="cs-CZ" dirty="0"/>
              <a:t>L</a:t>
            </a:r>
            <a:r>
              <a:rPr lang="cs-CZ" dirty="0" smtClean="0"/>
              <a:t>imit N+3 pro </a:t>
            </a:r>
            <a:r>
              <a:rPr lang="cs-CZ" dirty="0"/>
              <a:t>rok </a:t>
            </a:r>
            <a:r>
              <a:rPr lang="cs-CZ" dirty="0" smtClean="0"/>
              <a:t>2018 byl splněn již </a:t>
            </a:r>
            <a:r>
              <a:rPr lang="cs-CZ" smtClean="0"/>
              <a:t>na konci roku 2017. </a:t>
            </a:r>
          </a:p>
          <a:p>
            <a:pPr marL="285721" indent="-285721">
              <a:buFont typeface="Arial" panose="020B0604020202020204" pitchFamily="34" charset="0"/>
              <a:buChar char="•"/>
            </a:pPr>
            <a:r>
              <a:rPr lang="cs-CZ" smtClean="0"/>
              <a:t>Limit </a:t>
            </a:r>
            <a:r>
              <a:rPr lang="cs-CZ" dirty="0"/>
              <a:t>N+3 pro rok 2018 je 37,64 mil. EUR, certifikováno bylo 44,55 mil. EUR</a:t>
            </a:r>
            <a:r>
              <a:rPr lang="cs-CZ" dirty="0" smtClean="0"/>
              <a:t>., limit </a:t>
            </a:r>
            <a:r>
              <a:rPr lang="cs-CZ" dirty="0"/>
              <a:t>tak byl splněn na </a:t>
            </a:r>
            <a:r>
              <a:rPr lang="cs-CZ" dirty="0" smtClean="0"/>
              <a:t>118,4 %.</a:t>
            </a:r>
            <a:endParaRPr lang="cs-CZ" dirty="0"/>
          </a:p>
          <a:p>
            <a:pPr marL="285721" indent="-285721">
              <a:buFont typeface="Arial" panose="020B0604020202020204" pitchFamily="34" charset="0"/>
              <a:buChar char="•"/>
            </a:pPr>
            <a:endParaRPr lang="cs-CZ" dirty="0" smtClean="0"/>
          </a:p>
        </p:txBody>
      </p:sp>
    </p:spTree>
    <p:extLst>
      <p:ext uri="{BB962C8B-B14F-4D97-AF65-F5344CB8AC3E}">
        <p14:creationId xmlns:p14="http://schemas.microsoft.com/office/powerpoint/2010/main" val="9958420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043608" y="3284985"/>
            <a:ext cx="7283152" cy="1080120"/>
          </a:xfrm>
        </p:spPr>
        <p:txBody>
          <a:bodyPr/>
          <a:lstStyle/>
          <a:p>
            <a:pPr algn="ctr"/>
            <a:r>
              <a:rPr lang="cs-CZ" sz="3200" dirty="0"/>
              <a:t>3. </a:t>
            </a:r>
            <a:br>
              <a:rPr lang="cs-CZ" sz="3200" dirty="0"/>
            </a:br>
            <a:r>
              <a:rPr lang="pl-PL" sz="3200" dirty="0"/>
              <a:t>Pololetní vyhodnocení SRP (Strategického realizačního plánu) na rok 2018 – pro informaci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Vlastní návrh">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15292</TotalTime>
  <Words>3066</Words>
  <Application>Microsoft Office PowerPoint</Application>
  <PresentationFormat>Předvádění na obrazovce (4:3)</PresentationFormat>
  <Paragraphs>580</Paragraphs>
  <Slides>58</Slides>
  <Notes>26</Notes>
  <HiddenSlides>0</HiddenSlides>
  <MMClips>0</MMClips>
  <ScaleCrop>false</ScaleCrop>
  <HeadingPairs>
    <vt:vector size="4" baseType="variant">
      <vt:variant>
        <vt:lpstr>Motiv</vt:lpstr>
      </vt:variant>
      <vt:variant>
        <vt:i4>1</vt:i4>
      </vt:variant>
      <vt:variant>
        <vt:lpstr>Nadpisy snímků</vt:lpstr>
      </vt:variant>
      <vt:variant>
        <vt:i4>58</vt:i4>
      </vt:variant>
    </vt:vector>
  </HeadingPairs>
  <TitlesOfParts>
    <vt:vector size="59" baseType="lpstr">
      <vt:lpstr>Vlastní návrh</vt:lpstr>
      <vt:lpstr>7. zasedání Monitorovacího výboru Operačního programu Technická pomoc 2014 - 2020</vt:lpstr>
      <vt:lpstr>Program</vt:lpstr>
      <vt:lpstr>1. Zahájení</vt:lpstr>
      <vt:lpstr>Prezentace aplikace PowerPoint</vt:lpstr>
      <vt:lpstr>Aktuální informace o operačním programu</vt:lpstr>
      <vt:lpstr>Finanční prostředky v právních aktech – dle příjemců v %</vt:lpstr>
      <vt:lpstr>Přehled finančního pokroku (v % hlavní alokace)</vt:lpstr>
      <vt:lpstr>Aktuální informace o operačním programu</vt:lpstr>
      <vt:lpstr>3.  Pololetní vyhodnocení SRP (Strategického realizačního plánu) na rok 2018 – pro informaci </vt:lpstr>
      <vt:lpstr>Pololetní vyhodnocení SRP 1. 10. 2017 – 31. 3. 2018</vt:lpstr>
      <vt:lpstr>Prezentace aplikace PowerPoint</vt:lpstr>
      <vt:lpstr>Přehled aktivit za období 2017</vt:lpstr>
      <vt:lpstr>Přehled aktivit za období 2017</vt:lpstr>
      <vt:lpstr>Finanční údaje v EUR</vt:lpstr>
      <vt:lpstr>Přehled kontrol za rok 2017</vt:lpstr>
      <vt:lpstr>Záležitosti ovlivňující výkonost OPTP</vt:lpstr>
      <vt:lpstr>Záležitosti ovlivňující výkonost OPTP</vt:lpstr>
      <vt:lpstr>Prezentace aplikace PowerPoint</vt:lpstr>
      <vt:lpstr>Přehled navržených změn</vt:lpstr>
      <vt:lpstr>Prezentace aplikace PowerPoint</vt:lpstr>
      <vt:lpstr>Plnění evaluačního plánu za roky 2017 - 2018 </vt:lpstr>
      <vt:lpstr>1. Evaluace nastavení procesů OPTP</vt:lpstr>
      <vt:lpstr>2. Evaluace absorpční kapacity</vt:lpstr>
      <vt:lpstr>Evaluace nastavení procesů v rámci OPTP</vt:lpstr>
      <vt:lpstr>Evaluace nastavení procesů v rámci OPTP</vt:lpstr>
      <vt:lpstr>Evaluace nastavení procesů v rámci OPTP</vt:lpstr>
      <vt:lpstr>Evaluace nastavení procesů v rámci OPTP</vt:lpstr>
      <vt:lpstr>Evaluace nastavení procesů v rámci OPTP</vt:lpstr>
      <vt:lpstr>Evaluace nastavení procesů v rámci OPTP</vt:lpstr>
      <vt:lpstr>Evaluace nastavení procesů v rámci OPTP</vt:lpstr>
      <vt:lpstr>Evaluace nastavení procesů v rámci OPTP</vt:lpstr>
      <vt:lpstr>Evaluace absorpční kapacity OPTP</vt:lpstr>
      <vt:lpstr>Evaluace absorpční kapacity OPTP</vt:lpstr>
      <vt:lpstr>Evaluace absorpční kapacity OPTP</vt:lpstr>
      <vt:lpstr>Evaluace absorpční kapacity OPTP</vt:lpstr>
      <vt:lpstr>Evaluace absorpční kapacity OPTP</vt:lpstr>
      <vt:lpstr>Evaluace absorpční kapacity OPTP</vt:lpstr>
      <vt:lpstr>Evaluace absorpční kapacity OPTP</vt:lpstr>
      <vt:lpstr>Evaluace absorpční kapacity OPTP</vt:lpstr>
      <vt:lpstr>Evaluace absorpční kapacity OPTP</vt:lpstr>
      <vt:lpstr>Evaluace absorpční kapacity OPTP</vt:lpstr>
      <vt:lpstr>Evaluace absorpční kapacity OPTP</vt:lpstr>
      <vt:lpstr>Evaluace absorpční kapacity OPTP</vt:lpstr>
      <vt:lpstr>Evaluace OPTP</vt:lpstr>
      <vt:lpstr>Prezentace aplikace PowerPoint</vt:lpstr>
      <vt:lpstr>Publicita Vybrané komunikační aktivity</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Company>KUKLIK.cz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Jan Šafář</dc:creator>
  <cp:lastModifiedBy>Linda Prokešová</cp:lastModifiedBy>
  <cp:revision>2611</cp:revision>
  <cp:lastPrinted>2017-05-12T07:34:42Z</cp:lastPrinted>
  <dcterms:created xsi:type="dcterms:W3CDTF">2011-04-07T12:21:15Z</dcterms:created>
  <dcterms:modified xsi:type="dcterms:W3CDTF">2018-05-16T12:18:59Z</dcterms:modified>
</cp:coreProperties>
</file>