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63" r:id="rId2"/>
    <p:sldId id="307" r:id="rId3"/>
    <p:sldId id="344" r:id="rId4"/>
    <p:sldId id="332" r:id="rId5"/>
    <p:sldId id="333" r:id="rId6"/>
    <p:sldId id="320" r:id="rId7"/>
    <p:sldId id="308" r:id="rId8"/>
    <p:sldId id="334" r:id="rId9"/>
    <p:sldId id="321" r:id="rId10"/>
    <p:sldId id="335" r:id="rId11"/>
    <p:sldId id="336" r:id="rId12"/>
    <p:sldId id="347" r:id="rId13"/>
    <p:sldId id="337" r:id="rId14"/>
    <p:sldId id="323" r:id="rId15"/>
    <p:sldId id="353" r:id="rId16"/>
    <p:sldId id="348" r:id="rId17"/>
    <p:sldId id="338" r:id="rId18"/>
    <p:sldId id="339" r:id="rId19"/>
    <p:sldId id="340" r:id="rId20"/>
    <p:sldId id="343" r:id="rId21"/>
    <p:sldId id="325" r:id="rId22"/>
    <p:sldId id="330" r:id="rId23"/>
    <p:sldId id="341" r:id="rId24"/>
    <p:sldId id="342" r:id="rId25"/>
    <p:sldId id="349" r:id="rId26"/>
    <p:sldId id="326" r:id="rId27"/>
    <p:sldId id="327" r:id="rId28"/>
    <p:sldId id="328" r:id="rId29"/>
    <p:sldId id="350" r:id="rId30"/>
    <p:sldId id="351" r:id="rId31"/>
    <p:sldId id="331" r:id="rId32"/>
    <p:sldId id="329" r:id="rId33"/>
    <p:sldId id="352" r:id="rId34"/>
    <p:sldId id="264" r:id="rId3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7BE5"/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02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9/6/2017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/>
              <a:t>U </a:t>
            </a:r>
            <a:r>
              <a:rPr lang="en-US" sz="1200" b="1" dirty="0" err="1"/>
              <a:t>Nákladového</a:t>
            </a:r>
            <a:r>
              <a:rPr lang="en-US" sz="1200" b="1" dirty="0"/>
              <a:t> </a:t>
            </a:r>
            <a:r>
              <a:rPr lang="en-US" sz="1200" b="1" dirty="0" err="1"/>
              <a:t>nádraží</a:t>
            </a:r>
            <a:r>
              <a:rPr lang="en-US" sz="1200" b="1" dirty="0"/>
              <a:t> 3144/4, 130 00 </a:t>
            </a:r>
            <a:r>
              <a:rPr lang="en-US" sz="1200" b="1" dirty="0" err="1"/>
              <a:t>Praha</a:t>
            </a:r>
            <a:r>
              <a:rPr lang="en-US" sz="1200" b="1" dirty="0"/>
              <a:t> 3</a:t>
            </a:r>
            <a:endParaRPr lang="cs-CZ" sz="1200" b="0" dirty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>
                <a:solidFill>
                  <a:schemeClr val="bg1"/>
                </a:solidFill>
              </a:rPr>
              <a:t>tel.: +420 </a:t>
            </a:r>
            <a:r>
              <a:rPr lang="is-IS" sz="1200" b="1" dirty="0"/>
              <a:t>225 855 321</a:t>
            </a:r>
            <a:endParaRPr lang="cs-CZ" sz="1200" b="0" dirty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71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terreg-danube.eu/uploads/media/default/0001/40/779723fa08ddf6ad38c78e4f74e3966d31ff1c7c.pdf" TargetMode="External"/><Relationship Id="rId2" Type="http://schemas.openxmlformats.org/officeDocument/2006/relationships/hyperlink" Target="http://www.interreg-danube.eu/uploads/media/default/0001/40/001f8f2e06e5e50fd6bb26156e61aa514ac83bdd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rr.cz/eus/archiv-eus/cil-3/nalezitosti-dokladovani/" TargetMode="External"/><Relationship Id="rId5" Type="http://schemas.openxmlformats.org/officeDocument/2006/relationships/hyperlink" Target="https://www.dotaceeu.cz/cs/fondy-eu/kohezni-politika-eu/operacni-programy/op-nadnarodni-spoluprace" TargetMode="External"/><Relationship Id="rId4" Type="http://schemas.openxmlformats.org/officeDocument/2006/relationships/hyperlink" Target="https://www.dotaceeu.cz/cs/Fondy-EU/2014-2020/Metodicke-pokyny/Metodika-rizeni-programu" TargetMode="Externa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mailto:petra.janosova@crr.cz" TargetMode="External"/><Relationship Id="rId2" Type="http://schemas.openxmlformats.org/officeDocument/2006/relationships/hyperlink" Target="mailto:marketa.weingartnerova@crr.cz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Seminář „Kontrola výdajů“ v rámci programu </a:t>
            </a:r>
            <a:r>
              <a:rPr lang="cs-CZ" dirty="0" err="1"/>
              <a:t>Interreg</a:t>
            </a:r>
            <a:r>
              <a:rPr lang="cs-CZ" dirty="0"/>
              <a:t> DANUBE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22. 09. 2020, Praha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255713" y="3309620"/>
            <a:ext cx="6632575" cy="1452562"/>
          </a:xfrm>
        </p:spPr>
        <p:txBody>
          <a:bodyPr>
            <a:normAutofit/>
          </a:bodyPr>
          <a:lstStyle/>
          <a:p>
            <a:pPr algn="ctr"/>
            <a:r>
              <a:rPr lang="cs-CZ" sz="3600" dirty="0"/>
              <a:t>Způsobilost výdajů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lphaLcParenR"/>
            </a:pPr>
            <a:r>
              <a:rPr lang="cs-CZ" b="1" dirty="0"/>
              <a:t>Zaměstnání na plný úvazek v projektu </a:t>
            </a:r>
          </a:p>
          <a:p>
            <a:pPr lvl="1" indent="0">
              <a:buNone/>
            </a:pPr>
            <a:r>
              <a:rPr lang="cs-CZ" sz="1800" b="0" dirty="0">
                <a:solidFill>
                  <a:schemeClr val="tx1"/>
                </a:solidFill>
              </a:rPr>
              <a:t>Rozhodující jsou ustanovení pracovní smlouvy/ekvivalentu, nedokládá se </a:t>
            </a:r>
            <a:r>
              <a:rPr lang="cs-CZ" sz="1800" b="0" dirty="0" err="1">
                <a:solidFill>
                  <a:schemeClr val="tx1"/>
                </a:solidFill>
              </a:rPr>
              <a:t>time</a:t>
            </a:r>
            <a:r>
              <a:rPr lang="cs-CZ" sz="1800" b="0" dirty="0">
                <a:solidFill>
                  <a:schemeClr val="tx1"/>
                </a:solidFill>
              </a:rPr>
              <a:t> - </a:t>
            </a:r>
            <a:r>
              <a:rPr lang="cs-CZ" sz="1800" b="0" dirty="0" err="1">
                <a:solidFill>
                  <a:schemeClr val="tx1"/>
                </a:solidFill>
              </a:rPr>
              <a:t>sheet</a:t>
            </a:r>
            <a:r>
              <a:rPr lang="cs-CZ" sz="1800" b="0" dirty="0">
                <a:solidFill>
                  <a:schemeClr val="tx1"/>
                </a:solidFill>
              </a:rPr>
              <a:t>.</a:t>
            </a:r>
          </a:p>
          <a:p>
            <a:pPr marL="342900" indent="-342900">
              <a:buAutoNum type="alphaLcParenR"/>
            </a:pPr>
            <a:endParaRPr lang="cs-CZ" dirty="0"/>
          </a:p>
          <a:p>
            <a:pPr marL="342900" indent="-342900">
              <a:buFont typeface="Arial"/>
              <a:buAutoNum type="alphaLcParenR"/>
            </a:pPr>
            <a:r>
              <a:rPr lang="cs-CZ" b="1" dirty="0"/>
              <a:t>Zaměstnání na částečný úvazek s pevně stanoveným procentním podílem odpracované doby na projektu za měsíc</a:t>
            </a:r>
          </a:p>
          <a:p>
            <a:pPr lvl="1" indent="0">
              <a:buNone/>
            </a:pPr>
            <a:r>
              <a:rPr lang="cs-CZ" sz="1800" b="0" dirty="0" err="1">
                <a:solidFill>
                  <a:schemeClr val="tx1"/>
                </a:solidFill>
              </a:rPr>
              <a:t>Time</a:t>
            </a:r>
            <a:r>
              <a:rPr lang="cs-CZ" sz="1800" b="0" dirty="0">
                <a:solidFill>
                  <a:schemeClr val="tx1"/>
                </a:solidFill>
              </a:rPr>
              <a:t> - </a:t>
            </a:r>
            <a:r>
              <a:rPr lang="cs-CZ" sz="1800" b="0" dirty="0" err="1">
                <a:solidFill>
                  <a:schemeClr val="tx1"/>
                </a:solidFill>
              </a:rPr>
              <a:t>sheet</a:t>
            </a:r>
            <a:r>
              <a:rPr lang="cs-CZ" sz="1800" b="0" dirty="0">
                <a:solidFill>
                  <a:schemeClr val="tx1"/>
                </a:solidFill>
              </a:rPr>
              <a:t> není vyžadován, v pracovní smlouvě/dohodě, náplni práce resp. popisu pracovního místa musí být uveden procentní podíl doby, který má zaměstnanec na projektu odpracovat</a:t>
            </a:r>
          </a:p>
          <a:p>
            <a:pPr lvl="1" indent="0">
              <a:buNone/>
            </a:pPr>
            <a:endParaRPr lang="cs-CZ" sz="1800" b="0" dirty="0">
              <a:solidFill>
                <a:schemeClr val="tx1"/>
              </a:solidFill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Vykazování výdajů v období 2014-2020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5087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lphaLcParenR" startAt="3"/>
            </a:pPr>
            <a:r>
              <a:rPr lang="cs-CZ" b="1" dirty="0"/>
              <a:t>Zaměstnání na částečný úvazek s pružným počtem odpracovaných hodin na projektu za měsíc </a:t>
            </a:r>
          </a:p>
          <a:p>
            <a:endParaRPr lang="cs-CZ" sz="1800" dirty="0"/>
          </a:p>
          <a:p>
            <a:r>
              <a:rPr lang="cs-CZ" dirty="0"/>
              <a:t>	Proplácení osobních nákladů (pro případ c) probíhá na základě 	hodinové 	sazby, která se stanoví:</a:t>
            </a:r>
          </a:p>
          <a:p>
            <a:endParaRPr lang="cs-CZ" dirty="0"/>
          </a:p>
          <a:p>
            <a:r>
              <a:rPr lang="cs-CZ" sz="1600" dirty="0"/>
              <a:t>	Podílem posledních doložených ročních hrubých mzdových nákladů (tj. mzdových 	nákladů za posledních 12 po sobě jdoucích měsíců) a 1720 hodin v souladu s čl. 68, 	odst. 2, nařízení (EU) č. 1303/2013. Pokud v době předložení výdajů ke kontrole 	nejsou k dispozici poslední doložené roční hrubé mzdové náklady, je možné odvodit 	(extrapolovat)  roční hrubé mzdové náklady z dostupných doložených hrubých 	mzdových nákladů nebo mzdy/platu uvedené v pracovní smlouvě a upravené na 	období 12 měsíců. 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Vykazování výdajů v období 2014-2020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351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d) </a:t>
            </a:r>
            <a:r>
              <a:rPr lang="cs-CZ" b="1" dirty="0"/>
              <a:t>Hodinová sazba</a:t>
            </a:r>
          </a:p>
          <a:p>
            <a:endParaRPr lang="cs-CZ" dirty="0"/>
          </a:p>
          <a:p>
            <a:r>
              <a:rPr lang="cs-CZ" dirty="0"/>
              <a:t>	Hodinová sazba uvedená v pracovní smlouvě (dokladu o zaměstnání) se 	vynásobí skutečně odpracovanou dobou na 	projektu. Pro vyúčtování těchto 	osobních nákladů je nezbytně nutné, aby byly doloženy, kromě pracovní 	smlouvy, také výkazy práce/</a:t>
            </a:r>
            <a:r>
              <a:rPr lang="cs-CZ" dirty="0" err="1"/>
              <a:t>timesheety</a:t>
            </a:r>
            <a:r>
              <a:rPr lang="cs-CZ" dirty="0"/>
              <a:t> (podepsanými osobou, která 	práci 	vykonala, i příjemcem).</a:t>
            </a:r>
          </a:p>
          <a:p>
            <a:endParaRPr lang="cs-CZ" sz="2000" b="1" dirty="0">
              <a:solidFill>
                <a:srgbClr val="00529C"/>
              </a:solidFill>
            </a:endParaRPr>
          </a:p>
          <a:p>
            <a:endParaRPr lang="cs-CZ" b="1" u="sng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Vykazování výdajů v období 2014-2020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904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Co je nutné doložit při první kontrole </a:t>
            </a:r>
            <a:r>
              <a:rPr lang="cs-CZ" dirty="0"/>
              <a:t>(v dalších kontrolách doklady o případných změnách v dokumentaci):</a:t>
            </a:r>
          </a:p>
          <a:p>
            <a:pPr marL="285750" indent="-285750">
              <a:buFontTx/>
              <a:buChar char="-"/>
            </a:pPr>
            <a:r>
              <a:rPr lang="cs-CZ" dirty="0"/>
              <a:t>Pracovní smlouvy včetně případných dodatků, popřípadě DPP/DPČ</a:t>
            </a:r>
          </a:p>
          <a:p>
            <a:pPr marL="285750" indent="-285750">
              <a:buFontTx/>
              <a:buChar char="-"/>
            </a:pPr>
            <a:r>
              <a:rPr lang="cs-CZ" dirty="0"/>
              <a:t>Přidělení pracovníka pro projekt, a to např. rozhodnutí o jmenování nebo jiný ekvivalent, který lze považovat za doklad o zaměstnání s vyčleněním pro projekt (rozhodnutí o přidělení pracovníka k projektu)</a:t>
            </a:r>
          </a:p>
          <a:p>
            <a:pPr marL="285750" indent="-285750">
              <a:buFontTx/>
              <a:buChar char="-"/>
            </a:pPr>
            <a:r>
              <a:rPr lang="cs-CZ" dirty="0"/>
              <a:t>Platový výměr, (pokud není v pracovní smlouvě), popřípadě jiné doložení výše mzdy/platu (u pracovníka ve státní správě zařazení do platové třídy a stupně)</a:t>
            </a:r>
          </a:p>
          <a:p>
            <a:pPr marL="285750" indent="-285750">
              <a:buFontTx/>
              <a:buChar char="-"/>
            </a:pPr>
            <a:r>
              <a:rPr lang="cs-CZ" dirty="0"/>
              <a:t>Pracovní náplň, (pokud není uvedeno v PS)</a:t>
            </a:r>
          </a:p>
          <a:p>
            <a:pPr marL="285750" indent="-285750">
              <a:buFontTx/>
              <a:buChar char="-"/>
            </a:pPr>
            <a:r>
              <a:rPr lang="cs-CZ" dirty="0"/>
              <a:t>Stanovení/volba metody a způsobu výpočtu hodinové sazby u částečných úvazků tam, kde je to relevantní</a:t>
            </a:r>
          </a:p>
          <a:p>
            <a:pPr marL="285750" indent="-285750">
              <a:buFontTx/>
              <a:buChar char="-"/>
            </a:pPr>
            <a:r>
              <a:rPr lang="cs-CZ" dirty="0"/>
              <a:t>V případě metody přepočtu se 1720h také doklady k prokázání hrubé mzdy za posledních 12 měsíců, popř. extrapolace</a:t>
            </a:r>
          </a:p>
          <a:p>
            <a:pPr marL="285750" indent="-285750">
              <a:buFontTx/>
              <a:buChar char="-"/>
            </a:pPr>
            <a:r>
              <a:rPr lang="cs-CZ" dirty="0"/>
              <a:t>Sestavu rekapitulace mezd</a:t>
            </a:r>
          </a:p>
          <a:p>
            <a:pPr marL="285750" indent="-285750">
              <a:buFontTx/>
              <a:buChar char="-"/>
            </a:pPr>
            <a:r>
              <a:rPr lang="cs-CZ" dirty="0"/>
              <a:t>Time-</a:t>
            </a:r>
            <a:r>
              <a:rPr lang="cs-CZ" dirty="0" err="1"/>
              <a:t>sheet</a:t>
            </a:r>
            <a:r>
              <a:rPr lang="cs-CZ" dirty="0"/>
              <a:t>, tam kde je relevantní</a:t>
            </a:r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dokládat …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7220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u="sng" dirty="0"/>
              <a:t>Výplatu mezd</a:t>
            </a:r>
            <a:r>
              <a:rPr lang="cs-CZ" dirty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výpis z účtu nebo výdajový pokladní doklad.</a:t>
            </a:r>
          </a:p>
          <a:p>
            <a:r>
              <a:rPr lang="cs-CZ" b="1" dirty="0"/>
              <a:t>     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/>
              <a:t>Výjimka</a:t>
            </a:r>
            <a:r>
              <a:rPr lang="cs-CZ" dirty="0"/>
              <a:t>: </a:t>
            </a:r>
          </a:p>
          <a:p>
            <a:r>
              <a:rPr lang="cs-CZ" dirty="0"/>
              <a:t>→ 	v případě organizační složky státu, územně správního celku a jejich příspěvkové organizace 	lze  doložit čestným prohlášením</a:t>
            </a:r>
          </a:p>
          <a:p>
            <a:r>
              <a:rPr lang="cs-CZ" dirty="0"/>
              <a:t>→	v případě výplaty mezd z účtu organizace jednou částkou: čestné prohlášení každého 	zaměstnance + výpis z účtu prokazující úhradu souhrnné částky výdajů	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u="sng" dirty="0"/>
              <a:t>Mzdu obvyklou</a:t>
            </a:r>
            <a:r>
              <a:rPr lang="cs-CZ" dirty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mzdové tabulky nebo tarify; platový výměr pracovníka na stejné pracovní pozici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dokládat ….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1589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u="sng" dirty="0"/>
              <a:t>Odměny</a:t>
            </a:r>
            <a:r>
              <a:rPr lang="cs-CZ" dirty="0"/>
              <a:t>; obecné podmínky pro způsobilost odměn:</a:t>
            </a:r>
          </a:p>
          <a:p>
            <a:endParaRPr lang="cs-CZ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způsobilé jsou</a:t>
            </a:r>
            <a:r>
              <a:rPr lang="cs-CZ" u="sng" dirty="0"/>
              <a:t> odměny/prémie</a:t>
            </a:r>
            <a:r>
              <a:rPr lang="cs-CZ" dirty="0"/>
              <a:t>, </a:t>
            </a:r>
            <a:r>
              <a:rPr lang="cs-CZ" u="sng" dirty="0"/>
              <a:t>které vznikly v souvislosti s realizací projektu a byly řádně odůvodněny</a:t>
            </a:r>
            <a:endParaRPr lang="cs-CZ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jsou stanoveny v pracovněprávních předpisech nebo v předpisech o odměňování příslušné instituce nebo ve vnitrostátních právních předpisech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jsou v dané instituci zavedeny minimálně po dobu 6 - ti měsíců před předložením projektové žádosti,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potenciálně zahrnují všechny zaměstnance dané instituce </a:t>
            </a:r>
          </a:p>
          <a:p>
            <a:endParaRPr lang="cs-CZ" b="1" dirty="0">
              <a:solidFill>
                <a:srgbClr val="FF0000"/>
              </a:solidFill>
            </a:endParaRPr>
          </a:p>
          <a:p>
            <a:r>
              <a:rPr lang="cs-CZ" b="1" dirty="0"/>
              <a:t>Centrum pro regionální rozvoj České republiky je na základě registrace u MV oprávněno nakládat i s citlivými informacemi a zaručuje jejich bezpečnost.</a:t>
            </a:r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dokládat ….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4790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Tabulka Rekapitulace mezd má  celkem čtyři části</a:t>
            </a:r>
            <a:r>
              <a:rPr lang="cs-CZ" dirty="0"/>
              <a:t>: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/>
              <a:t>První část </a:t>
            </a:r>
            <a:r>
              <a:rPr lang="cs-CZ" dirty="0"/>
              <a:t>– vkládají se údaje o položkách mzdy, vzhledem k uvedeným hodinám, které se musí shodovat s výplatním páskem (jeden sloupec) a s </a:t>
            </a:r>
            <a:r>
              <a:rPr lang="cs-CZ" dirty="0" err="1"/>
              <a:t>timesheetem</a:t>
            </a:r>
            <a:r>
              <a:rPr lang="cs-CZ" dirty="0"/>
              <a:t> (druhý sloupec) → způsobilá mzda celkem.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/>
              <a:t>Druhá část (růžová) </a:t>
            </a:r>
            <a:r>
              <a:rPr lang="cs-CZ" dirty="0"/>
              <a:t>– nic se nevyplňuje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/>
              <a:t>Třetí část (šedá) </a:t>
            </a:r>
            <a:r>
              <a:rPr lang="cs-CZ" dirty="0"/>
              <a:t>- na jednotlivých řádcích se vyplní součty odpracovaných hodin v jednotlivých balíčcích dle </a:t>
            </a:r>
            <a:r>
              <a:rPr lang="cs-CZ" dirty="0" err="1"/>
              <a:t>timesheetů</a:t>
            </a:r>
            <a:r>
              <a:rPr lang="cs-CZ" dirty="0"/>
              <a:t>. </a:t>
            </a:r>
            <a:r>
              <a:rPr lang="cs-CZ" b="1" u="sng" dirty="0"/>
              <a:t>Do sloupce kurz dejte jedničku</a:t>
            </a:r>
            <a:r>
              <a:rPr lang="cs-CZ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/>
              <a:t>Čtvrtá část (zelená) </a:t>
            </a:r>
            <a:r>
              <a:rPr lang="cs-CZ" dirty="0"/>
              <a:t>- se automaticky propočte a sečte za všechny pracovníky za celé období po pracovních balíčcích v CZK. Tyto hodnoty se pak vložíte do </a:t>
            </a:r>
            <a:r>
              <a:rPr lang="cs-CZ" dirty="0" err="1"/>
              <a:t>LoE</a:t>
            </a:r>
            <a:r>
              <a:rPr lang="cs-CZ" dirty="0"/>
              <a:t> (tedy součty), čímž to zabere tolik řádků, kolik bude pracovních balíčků v daném období.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Jak vyplnit sestavu Rekapitulace mzdových výdajů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7163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dirty="0"/>
          </a:p>
          <a:p>
            <a:pPr marL="454025" lvl="1" indent="-187325"/>
            <a:r>
              <a:rPr lang="cs-CZ" dirty="0"/>
              <a:t>Chybějící doklady a problémy v této oblasti</a:t>
            </a:r>
          </a:p>
          <a:p>
            <a:pPr marL="720725" lvl="2" indent="-187325"/>
            <a:r>
              <a:rPr lang="cs-CZ" dirty="0"/>
              <a:t>Pracovní smlouva vč. všech dodatků / DPP, DPČ, pracovní náplň / přidělení pro projekt, mzdový/platový výměr,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Výplatní pásky, doklad o úhradě mezd,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Centrum disponuje oprávněním nakládat s tímto typem informací a odmítnout poskytnout takové informace z důvodu jejich ochrany není relevantní,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U odměn vždy zdůvodnění a schválení nadřízeným pracovníkem; doložení období, ke kterému se odměna vztahuje,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Odlišný popis činností v </a:t>
            </a:r>
            <a:r>
              <a:rPr lang="cs-CZ" dirty="0" err="1"/>
              <a:t>timesheetu</a:t>
            </a:r>
            <a:r>
              <a:rPr lang="cs-CZ" dirty="0"/>
              <a:t> vzhledem k pracovní smlouvě/pracovní náplni/</a:t>
            </a:r>
            <a:r>
              <a:rPr lang="cs-CZ" dirty="0" err="1"/>
              <a:t>progress</a:t>
            </a:r>
            <a:r>
              <a:rPr lang="cs-CZ" dirty="0"/>
              <a:t> report/</a:t>
            </a:r>
            <a:r>
              <a:rPr lang="cs-CZ" dirty="0" err="1"/>
              <a:t>application</a:t>
            </a:r>
            <a:r>
              <a:rPr lang="cs-CZ" dirty="0"/>
              <a:t> </a:t>
            </a:r>
            <a:r>
              <a:rPr lang="cs-CZ" dirty="0" err="1"/>
              <a:t>form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Chyby v odlišení činností dle </a:t>
            </a:r>
            <a:r>
              <a:rPr lang="cs-CZ" dirty="0" err="1"/>
              <a:t>WPs</a:t>
            </a:r>
            <a:r>
              <a:rPr lang="cs-CZ" dirty="0"/>
              <a:t> mezi </a:t>
            </a:r>
            <a:r>
              <a:rPr lang="cs-CZ" dirty="0" err="1"/>
              <a:t>timesheetem</a:t>
            </a:r>
            <a:r>
              <a:rPr lang="cs-CZ" dirty="0"/>
              <a:t> a schválenými aktivitami dle </a:t>
            </a:r>
            <a:r>
              <a:rPr lang="cs-CZ" dirty="0" err="1"/>
              <a:t>application</a:t>
            </a:r>
            <a:r>
              <a:rPr lang="cs-CZ" dirty="0"/>
              <a:t> </a:t>
            </a:r>
            <a:r>
              <a:rPr lang="cs-CZ" dirty="0" err="1"/>
              <a:t>form</a:t>
            </a:r>
            <a:r>
              <a:rPr lang="cs-CZ" dirty="0"/>
              <a:t>,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Nedoložení výstupů uváděných v </a:t>
            </a:r>
            <a:r>
              <a:rPr lang="cs-CZ" dirty="0" err="1"/>
              <a:t>timesheetech</a:t>
            </a:r>
            <a:r>
              <a:rPr lang="cs-CZ" dirty="0"/>
              <a:t> průkaznou formou.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Vykazování výdajů a nejčastější pochybení po rozpočtových kapitolách  - MZDOVÉ VÝDAJE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5652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dirty="0"/>
          </a:p>
          <a:p>
            <a:pPr marL="454025" lvl="1" indent="-187325"/>
            <a:r>
              <a:rPr lang="cs-CZ" dirty="0"/>
              <a:t>Nárokování nezpůsobilých položek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Navyšování mezd pouze pro účely projektu,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Bonusy bez souvislosti s projektem, dovolená vyšší než alikvotní část pro projekt,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Mzdy jsou nárokovány dle data úhrady  - časová způsobilost.</a:t>
            </a:r>
          </a:p>
          <a:p>
            <a:pPr marL="533400" lvl="2" indent="0">
              <a:spcBef>
                <a:spcPts val="400"/>
              </a:spcBef>
              <a:buNone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Vykazování výdajů a nejčastější pochybení po rozpočtových kapitolách  - MZDOVÉ VÝDAJE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0131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Paušální sazba 15% uznatelných mzdových výdajů za příslušné </a:t>
            </a:r>
            <a:r>
              <a:rPr lang="cs-CZ" dirty="0" err="1"/>
              <a:t>reportovací</a:t>
            </a:r>
            <a:r>
              <a:rPr lang="cs-CZ" dirty="0"/>
              <a:t> období. Ke kontrole není třeba dokládat žádnou dokumentaci ani propočty, nepodléhá kontrole na FLC úrovni.</a:t>
            </a:r>
          </a:p>
          <a:p>
            <a:endParaRPr lang="cs-CZ" dirty="0"/>
          </a:p>
          <a:p>
            <a:r>
              <a:rPr lang="cs-CZ" dirty="0"/>
              <a:t>Výdaje charakteru Office and </a:t>
            </a:r>
            <a:r>
              <a:rPr lang="cs-CZ" dirty="0" err="1"/>
              <a:t>administrative</a:t>
            </a:r>
            <a:r>
              <a:rPr lang="cs-CZ" dirty="0"/>
              <a:t> </a:t>
            </a:r>
            <a:r>
              <a:rPr lang="cs-CZ" dirty="0" err="1"/>
              <a:t>costs</a:t>
            </a:r>
            <a:r>
              <a:rPr lang="cs-CZ" dirty="0"/>
              <a:t> nemohou být nárokovány v jiné rozpočtové kapitole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2. Office and </a:t>
            </a:r>
            <a:r>
              <a:rPr lang="cs-CZ" dirty="0" err="1"/>
              <a:t>administrative</a:t>
            </a:r>
            <a:r>
              <a:rPr lang="cs-CZ" dirty="0"/>
              <a:t> </a:t>
            </a:r>
            <a:r>
              <a:rPr lang="cs-CZ" dirty="0" err="1"/>
              <a:t>expenditure</a:t>
            </a:r>
            <a:r>
              <a:rPr lang="cs-CZ" dirty="0"/>
              <a:t> - Administrativní a režijní výdaje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226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altLang="cs-CZ" dirty="0"/>
              <a:t>Ověření způsobilosti výdajů je jedním, ale ne jediným z cílů kontroly</a:t>
            </a: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endParaRPr lang="cs-CZ" sz="2000" b="1" dirty="0">
              <a:solidFill>
                <a:srgbClr val="00529C"/>
              </a:solidFill>
            </a:endParaRP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sz="2000" b="1" dirty="0">
                <a:solidFill>
                  <a:srgbClr val="00529C"/>
                </a:solidFill>
              </a:rPr>
              <a:t>V rámci finančního řízení a v rámci kontroly je potřeba postupovat v souladu s:</a:t>
            </a:r>
          </a:p>
          <a:p>
            <a:pPr marL="0" lvl="1" indent="0">
              <a:spcBef>
                <a:spcPct val="20000"/>
              </a:spcBef>
              <a:buNone/>
            </a:pPr>
            <a:endParaRPr lang="cs-CZ" sz="2000" b="1" dirty="0">
              <a:solidFill>
                <a:srgbClr val="00529C"/>
              </a:solidFill>
            </a:endParaRP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</a:rPr>
              <a:t>Nařízeními EU</a:t>
            </a:r>
            <a:endParaRPr lang="cs-CZ" sz="1800" b="1" dirty="0">
              <a:solidFill>
                <a:schemeClr val="tx1"/>
              </a:solidFill>
            </a:endParaRP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1800" b="1" dirty="0">
                <a:solidFill>
                  <a:schemeClr val="tx1"/>
                </a:solidFill>
              </a:rPr>
              <a:t>Programovou dokumentací </a:t>
            </a:r>
            <a:r>
              <a:rPr lang="cs-CZ" sz="1800" b="0" dirty="0">
                <a:solidFill>
                  <a:schemeClr val="tx1"/>
                </a:solidFill>
              </a:rPr>
              <a:t>(</a:t>
            </a:r>
            <a:r>
              <a:rPr lang="cs-CZ" sz="1800" b="0" dirty="0" err="1">
                <a:solidFill>
                  <a:schemeClr val="tx1"/>
                </a:solidFill>
              </a:rPr>
              <a:t>Implementation</a:t>
            </a:r>
            <a:r>
              <a:rPr lang="cs-CZ" sz="1800" b="0" dirty="0">
                <a:solidFill>
                  <a:schemeClr val="tx1"/>
                </a:solidFill>
              </a:rPr>
              <a:t> </a:t>
            </a:r>
            <a:r>
              <a:rPr lang="cs-CZ" sz="1800" b="0" dirty="0" err="1">
                <a:solidFill>
                  <a:schemeClr val="tx1"/>
                </a:solidFill>
              </a:rPr>
              <a:t>Manual</a:t>
            </a:r>
            <a:r>
              <a:rPr lang="cs-CZ" sz="1800" b="0" dirty="0">
                <a:solidFill>
                  <a:schemeClr val="tx1"/>
                </a:solidFill>
              </a:rPr>
              <a:t>, </a:t>
            </a:r>
            <a:r>
              <a:rPr lang="cs-CZ" sz="1800" b="0" dirty="0" err="1">
                <a:solidFill>
                  <a:schemeClr val="tx1"/>
                </a:solidFill>
              </a:rPr>
              <a:t>Application</a:t>
            </a:r>
            <a:r>
              <a:rPr lang="cs-CZ" sz="1800" b="0" dirty="0">
                <a:solidFill>
                  <a:schemeClr val="tx1"/>
                </a:solidFill>
              </a:rPr>
              <a:t> </a:t>
            </a:r>
            <a:r>
              <a:rPr lang="cs-CZ" sz="1800" b="0" dirty="0" err="1">
                <a:solidFill>
                  <a:schemeClr val="tx1"/>
                </a:solidFill>
              </a:rPr>
              <a:t>manual</a:t>
            </a:r>
            <a:r>
              <a:rPr lang="cs-CZ" sz="1800" b="0" dirty="0">
                <a:solidFill>
                  <a:schemeClr val="tx1"/>
                </a:solidFill>
              </a:rPr>
              <a:t>)</a:t>
            </a: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</a:rPr>
              <a:t>Národní legislativou a metodikami </a:t>
            </a:r>
            <a:r>
              <a:rPr lang="cs-CZ" sz="1800" b="0" dirty="0">
                <a:solidFill>
                  <a:schemeClr val="tx1"/>
                </a:solidFill>
              </a:rPr>
              <a:t>(zejména Metodický pokyn pro způsobilost výdajů a jejich vykazování v programovém období 2014 -2020)</a:t>
            </a: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1800" b="1" dirty="0">
                <a:solidFill>
                  <a:schemeClr val="tx1"/>
                </a:solidFill>
              </a:rPr>
              <a:t>Pokyny pro příjemce ke kontrole vč. příloh</a:t>
            </a: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</a:rPr>
              <a:t>Náležitosti dokladování vč. příloh</a:t>
            </a:r>
          </a:p>
          <a:p>
            <a:pPr marL="0" lvl="1" indent="0">
              <a:spcBef>
                <a:spcPct val="20000"/>
              </a:spcBef>
              <a:buNone/>
            </a:pPr>
            <a:endParaRPr lang="cs-CZ" sz="1800" b="1" dirty="0">
              <a:solidFill>
                <a:schemeClr val="tx1"/>
              </a:solidFill>
            </a:endParaRPr>
          </a:p>
          <a:p>
            <a:pPr marL="0" lvl="1" indent="0">
              <a:spcBef>
                <a:spcPct val="20000"/>
              </a:spcBef>
              <a:buNone/>
            </a:pPr>
            <a:endParaRPr lang="cs-CZ" sz="1800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Viz slide 33 – Odkazy na dokumentaci 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Způsobilost výdajů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271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4025" lvl="1" indent="-187325"/>
            <a:r>
              <a:rPr lang="cs-CZ" dirty="0"/>
              <a:t>Administrativní výdaje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Náhrada paušálem do výše 15% způsobilých mzdových výdajů partnera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Žádné další přímé výdaje nejsou způsobilé </a:t>
            </a:r>
          </a:p>
          <a:p>
            <a:pPr marL="454025" lvl="1" indent="-187325"/>
            <a:r>
              <a:rPr lang="cs-CZ" dirty="0"/>
              <a:t>Způsobilé administrativní výdaje </a:t>
            </a:r>
            <a:r>
              <a:rPr lang="cs-CZ" dirty="0">
                <a:solidFill>
                  <a:schemeClr val="accent5"/>
                </a:solidFill>
              </a:rPr>
              <a:t>(konečný výčet výdajů)*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nájem kancelářských prostor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pojištění a daně související s budovami, v nichž se nacházejí zaměstnanci, a s vybavením kanceláře (např. pojištění proti požáru, krádeži)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veřejné služby (např. elektřina, topení, voda)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kancelářské potřeby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všeobecné účetnictví zajišťované uvnitř organizace, která je příjemcem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archivy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údržba, úklid a opravy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bezpečnost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systémy informačních technologií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komunikace (např. telefon, fax, internet, poštovní služby, vizitky)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bankovní poplatky za otevření a správu účtu nebo účtů, jestliže provádění operace vyžaduje otevření zvláštního účtu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poplatky za nadnárodní finanční transakce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>
                <a:solidFill>
                  <a:schemeClr val="accent5"/>
                </a:solidFill>
              </a:rPr>
              <a:t>*výčet způsobilých výdajů kapitola 3.3.2 </a:t>
            </a:r>
            <a:r>
              <a:rPr lang="cs-CZ" dirty="0" err="1">
                <a:solidFill>
                  <a:schemeClr val="accent5"/>
                </a:solidFill>
              </a:rPr>
              <a:t>Annex</a:t>
            </a:r>
            <a:r>
              <a:rPr lang="cs-CZ" dirty="0">
                <a:solidFill>
                  <a:schemeClr val="accent5"/>
                </a:solidFill>
              </a:rPr>
              <a:t> </a:t>
            </a:r>
            <a:r>
              <a:rPr lang="cs-CZ" dirty="0" err="1">
                <a:solidFill>
                  <a:schemeClr val="accent5"/>
                </a:solidFill>
              </a:rPr>
              <a:t>Eligibility</a:t>
            </a:r>
            <a:r>
              <a:rPr lang="cs-CZ" dirty="0">
                <a:solidFill>
                  <a:schemeClr val="accent5"/>
                </a:solidFill>
              </a:rPr>
              <a:t> </a:t>
            </a:r>
            <a:r>
              <a:rPr lang="cs-CZ" dirty="0" err="1">
                <a:solidFill>
                  <a:schemeClr val="accent5"/>
                </a:solidFill>
              </a:rPr>
              <a:t>of</a:t>
            </a:r>
            <a:r>
              <a:rPr lang="cs-CZ" dirty="0">
                <a:solidFill>
                  <a:schemeClr val="accent5"/>
                </a:solidFill>
              </a:rPr>
              <a:t> </a:t>
            </a:r>
            <a:r>
              <a:rPr lang="cs-CZ" dirty="0" err="1">
                <a:solidFill>
                  <a:schemeClr val="accent5"/>
                </a:solidFill>
              </a:rPr>
              <a:t>project</a:t>
            </a:r>
            <a:r>
              <a:rPr lang="cs-CZ" dirty="0">
                <a:solidFill>
                  <a:schemeClr val="accent5"/>
                </a:solidFill>
              </a:rPr>
              <a:t> </a:t>
            </a:r>
            <a:r>
              <a:rPr lang="cs-CZ" dirty="0" err="1">
                <a:solidFill>
                  <a:schemeClr val="accent5"/>
                </a:solidFill>
              </a:rPr>
              <a:t>expenditures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Vykazování výdajů v období 2014-2020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3756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b="1" dirty="0"/>
              <a:t>Zahrnují výdaje na následující položky*</a:t>
            </a:r>
            <a:r>
              <a:rPr lang="cs-CZ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Jízdné a náhrady jízdného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Stravné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Ubytování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Víza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Kapesné</a:t>
            </a:r>
          </a:p>
          <a:p>
            <a:endParaRPr lang="cs-CZ" dirty="0"/>
          </a:p>
          <a:p>
            <a:r>
              <a:rPr lang="cs-CZ" dirty="0"/>
              <a:t>Pracovní cesty realizované výhradně </a:t>
            </a:r>
            <a:r>
              <a:rPr lang="cs-CZ" u="sng" dirty="0"/>
              <a:t>zaměstnanci projektového partnera</a:t>
            </a:r>
            <a:r>
              <a:rPr lang="cs-CZ" dirty="0"/>
              <a:t>.</a:t>
            </a:r>
          </a:p>
          <a:p>
            <a:endParaRPr lang="cs-CZ" dirty="0"/>
          </a:p>
          <a:p>
            <a:r>
              <a:rPr lang="cs-CZ" b="1" u="sng" dirty="0"/>
              <a:t>POZOR</a:t>
            </a:r>
            <a:r>
              <a:rPr lang="cs-CZ" b="1" dirty="0"/>
              <a:t>!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Pracovní cesty realizované osobou, která není zaměstnancem projektového partnera – vykazují se v rozpočtové kapitole Externí služby</a:t>
            </a:r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>
                <a:solidFill>
                  <a:schemeClr val="accent5"/>
                </a:solidFill>
              </a:rPr>
              <a:t>*výčet způsobilých výdajů kapitola 3.3.3 </a:t>
            </a:r>
            <a:r>
              <a:rPr lang="cs-CZ" dirty="0" err="1">
                <a:solidFill>
                  <a:schemeClr val="accent5"/>
                </a:solidFill>
              </a:rPr>
              <a:t>Annex</a:t>
            </a:r>
            <a:r>
              <a:rPr lang="cs-CZ" dirty="0">
                <a:solidFill>
                  <a:schemeClr val="accent5"/>
                </a:solidFill>
              </a:rPr>
              <a:t> </a:t>
            </a:r>
            <a:r>
              <a:rPr lang="cs-CZ" dirty="0" err="1">
                <a:solidFill>
                  <a:schemeClr val="accent5"/>
                </a:solidFill>
              </a:rPr>
              <a:t>Eligibility</a:t>
            </a:r>
            <a:r>
              <a:rPr lang="cs-CZ" dirty="0">
                <a:solidFill>
                  <a:schemeClr val="accent5"/>
                </a:solidFill>
              </a:rPr>
              <a:t> </a:t>
            </a:r>
            <a:r>
              <a:rPr lang="cs-CZ" dirty="0" err="1">
                <a:solidFill>
                  <a:schemeClr val="accent5"/>
                </a:solidFill>
              </a:rPr>
              <a:t>of</a:t>
            </a:r>
            <a:r>
              <a:rPr lang="cs-CZ" dirty="0">
                <a:solidFill>
                  <a:schemeClr val="accent5"/>
                </a:solidFill>
              </a:rPr>
              <a:t> </a:t>
            </a:r>
            <a:r>
              <a:rPr lang="cs-CZ" dirty="0" err="1">
                <a:solidFill>
                  <a:schemeClr val="accent5"/>
                </a:solidFill>
              </a:rPr>
              <a:t>project</a:t>
            </a:r>
            <a:r>
              <a:rPr lang="cs-CZ" dirty="0">
                <a:solidFill>
                  <a:schemeClr val="accent5"/>
                </a:solidFill>
              </a:rPr>
              <a:t> </a:t>
            </a:r>
            <a:r>
              <a:rPr lang="cs-CZ" dirty="0" err="1">
                <a:solidFill>
                  <a:schemeClr val="accent5"/>
                </a:solidFill>
              </a:rPr>
              <a:t>expenditures</a:t>
            </a:r>
            <a:endParaRPr lang="en-US" dirty="0">
              <a:solidFill>
                <a:schemeClr val="accent5"/>
              </a:solidFill>
            </a:endParaRPr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3. </a:t>
            </a:r>
            <a:r>
              <a:rPr lang="cs-CZ" dirty="0" err="1"/>
              <a:t>Travel</a:t>
            </a:r>
            <a:r>
              <a:rPr lang="cs-CZ" dirty="0"/>
              <a:t> and </a:t>
            </a:r>
            <a:r>
              <a:rPr lang="cs-CZ" dirty="0" err="1"/>
              <a:t>accommodation</a:t>
            </a:r>
            <a:r>
              <a:rPr lang="cs-CZ" dirty="0"/>
              <a:t> </a:t>
            </a:r>
            <a:r>
              <a:rPr lang="cs-CZ" dirty="0" err="1"/>
              <a:t>costs</a:t>
            </a:r>
            <a:r>
              <a:rPr lang="cs-CZ" dirty="0"/>
              <a:t> - Cestovní výdaje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9839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Na co si dávat pozor: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Náhrady za </a:t>
            </a:r>
            <a:r>
              <a:rPr lang="cs-CZ" u="sng" dirty="0"/>
              <a:t>použití soukromého vozidla </a:t>
            </a:r>
            <a:r>
              <a:rPr lang="cs-CZ" dirty="0"/>
              <a:t>– častá chyba je nesprávný výpočet náhrady za spotřebu pohonných hmot. Základem pro výpočet je tzv. kombinovaná spotřeba uvedená v technickém průkaze.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/>
              <a:t>Použití služebního vozidla  </a:t>
            </a:r>
            <a:r>
              <a:rPr lang="cs-CZ" dirty="0"/>
              <a:t>-  způsobilé jsou výdaje za spotřebované pohonné hmoty. Výdaje za opravy a údržbu jsou hrazeny v rámci paušální částky za administrativní a režijní výdaje.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Pracovní cesty </a:t>
            </a:r>
            <a:r>
              <a:rPr lang="cs-CZ" u="sng" dirty="0"/>
              <a:t>mimo programové území </a:t>
            </a:r>
            <a:r>
              <a:rPr lang="cs-CZ" dirty="0"/>
              <a:t>– pouze jsou-li uvedeny v projektové žádosti nebo předem schváleny JS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pracovníci na </a:t>
            </a:r>
            <a:r>
              <a:rPr lang="cs-CZ" u="sng" dirty="0"/>
              <a:t>DPP/DPČ</a:t>
            </a:r>
            <a:r>
              <a:rPr lang="cs-CZ" dirty="0"/>
              <a:t>  nemají ze zákona nárok na náhradu cestovních výdajů. Možnost sjednat v textu DPP/DPČ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Cestovní výdaje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880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Co je nutné doložit ke kontrole způsobilosti:</a:t>
            </a:r>
          </a:p>
          <a:p>
            <a:r>
              <a:rPr lang="cs-CZ" b="1" dirty="0"/>
              <a:t>Vždy</a:t>
            </a:r>
            <a:r>
              <a:rPr lang="cs-CZ" dirty="0"/>
              <a:t>:</a:t>
            </a:r>
          </a:p>
          <a:p>
            <a:pPr marL="285750" indent="-285750">
              <a:buFontTx/>
              <a:buChar char="-"/>
            </a:pPr>
            <a:r>
              <a:rPr lang="cs-CZ" dirty="0"/>
              <a:t>Přehled pracovních cest  (standardizovaný formulář) – pokud nelze předložit, pak lze nahradit jinou sestavu o stejné vypovídací schopnosti</a:t>
            </a:r>
          </a:p>
          <a:p>
            <a:pPr marL="285750" indent="-285750">
              <a:buFontTx/>
              <a:buChar char="-"/>
            </a:pPr>
            <a:r>
              <a:rPr lang="cs-CZ" dirty="0"/>
              <a:t>Vnitřní předpis zaměstnavatele o pracovních cestách</a:t>
            </a:r>
          </a:p>
          <a:p>
            <a:pPr marL="285750" indent="-285750">
              <a:buFontTx/>
              <a:buChar char="-"/>
            </a:pPr>
            <a:r>
              <a:rPr lang="cs-CZ" dirty="0"/>
              <a:t>Zdůvodnění použití jiné než ekonomické třídy nebo taxi</a:t>
            </a:r>
          </a:p>
          <a:p>
            <a:pPr marL="285750" indent="-285750">
              <a:buFontTx/>
              <a:buChar char="-"/>
            </a:pPr>
            <a:endParaRPr lang="cs-CZ" dirty="0"/>
          </a:p>
          <a:p>
            <a:r>
              <a:rPr lang="cs-CZ" b="1" dirty="0"/>
              <a:t>Na vybraném vzorku</a:t>
            </a:r>
            <a:r>
              <a:rPr lang="cs-CZ" dirty="0"/>
              <a:t>:</a:t>
            </a:r>
          </a:p>
          <a:p>
            <a:pPr marL="285750" indent="-285750">
              <a:buFontTx/>
              <a:buChar char="-"/>
            </a:pPr>
            <a:r>
              <a:rPr lang="cs-CZ" dirty="0"/>
              <a:t>Při využití soukromého vozidla dohodu/souhlas o používání vlastního motorového vozidla ke služebním účelům a kopii technického průkazu,</a:t>
            </a:r>
          </a:p>
          <a:p>
            <a:pPr marL="285750" indent="-285750">
              <a:buFontTx/>
              <a:buChar char="-"/>
            </a:pPr>
            <a:r>
              <a:rPr lang="cs-CZ" dirty="0"/>
              <a:t>Při využití služebního vozidla minimálně kopii knihy jízd, technického průkazu,</a:t>
            </a:r>
          </a:p>
          <a:p>
            <a:pPr marL="285750" indent="-285750">
              <a:buFontTx/>
              <a:buChar char="-"/>
            </a:pPr>
            <a:r>
              <a:rPr lang="cs-CZ" dirty="0"/>
              <a:t>Zprávu ze SC pokud je zpracovávána.</a:t>
            </a:r>
          </a:p>
          <a:p>
            <a:pPr marL="285750" indent="-285750">
              <a:buFontTx/>
              <a:buChar char="-"/>
            </a:pPr>
            <a:r>
              <a:rPr lang="cs-CZ" dirty="0"/>
              <a:t>Cestovní příkaz, vyúčtování cesty včetně prvotních dokladů a doklad o zaplacení.</a:t>
            </a:r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Vykazování výdajů v období 2014-2020 - CESTOVNÍ NÁHRADY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137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296241"/>
            <a:ext cx="7700425" cy="4819290"/>
          </a:xfrm>
        </p:spPr>
        <p:txBody>
          <a:bodyPr>
            <a:normAutofit lnSpcReduction="10000"/>
          </a:bodyPr>
          <a:lstStyle/>
          <a:p>
            <a:endParaRPr lang="cs-CZ" dirty="0"/>
          </a:p>
          <a:p>
            <a:r>
              <a:rPr lang="cs-CZ" dirty="0"/>
              <a:t>• 	Trvání cesty v přímé vazbě na projekt (jednání +1 den před a po) </a:t>
            </a:r>
          </a:p>
          <a:p>
            <a:r>
              <a:rPr lang="cs-CZ" dirty="0"/>
              <a:t>• 	Doložit vztah k aktivitě dle </a:t>
            </a:r>
            <a:r>
              <a:rPr lang="cs-CZ" dirty="0" err="1"/>
              <a:t>Application</a:t>
            </a:r>
            <a:r>
              <a:rPr lang="cs-CZ" dirty="0"/>
              <a:t> </a:t>
            </a:r>
            <a:r>
              <a:rPr lang="cs-CZ" dirty="0" err="1"/>
              <a:t>Form</a:t>
            </a:r>
            <a:r>
              <a:rPr lang="cs-CZ" dirty="0"/>
              <a:t> </a:t>
            </a:r>
          </a:p>
          <a:p>
            <a:r>
              <a:rPr lang="cs-CZ" dirty="0"/>
              <a:t>•	Nutnost doložit, že cesta skutečně proběhla – </a:t>
            </a:r>
            <a:r>
              <a:rPr lang="cs-CZ" dirty="0" err="1"/>
              <a:t>boarding</a:t>
            </a:r>
            <a:r>
              <a:rPr lang="cs-CZ" dirty="0"/>
              <a:t> </a:t>
            </a:r>
            <a:r>
              <a:rPr lang="cs-CZ" dirty="0" err="1"/>
              <a:t>pass</a:t>
            </a:r>
            <a:r>
              <a:rPr lang="cs-CZ" dirty="0"/>
              <a:t>, jízdenky;		prezenční 	listina </a:t>
            </a:r>
          </a:p>
          <a:p>
            <a:r>
              <a:rPr lang="cs-CZ" dirty="0"/>
              <a:t>•	Výpočet stravného dle vyhlášky MPSV, krácení dle ZP (např. za snídani v 	ceně 	ubytování) </a:t>
            </a:r>
          </a:p>
          <a:p>
            <a:r>
              <a:rPr lang="cs-CZ" dirty="0"/>
              <a:t>• 	Pozor na použití kurzu pro přepočet  cizí měny – u pracovních cest se řídí ZP </a:t>
            </a:r>
          </a:p>
          <a:p>
            <a:r>
              <a:rPr lang="cs-CZ" dirty="0"/>
              <a:t>• 	Konferenční poplatky patří do rozpočtové kapitoly EE (2014-2020)</a:t>
            </a:r>
          </a:p>
          <a:p>
            <a:pPr marL="454025" lvl="1" indent="-187325"/>
            <a:r>
              <a:rPr lang="cs-CZ" dirty="0"/>
              <a:t>Nárokování nezpůsobilých položek </a:t>
            </a:r>
          </a:p>
          <a:p>
            <a:r>
              <a:rPr lang="cs-CZ" dirty="0"/>
              <a:t>•	cesty business </a:t>
            </a:r>
            <a:r>
              <a:rPr lang="cs-CZ" dirty="0" err="1"/>
              <a:t>class</a:t>
            </a:r>
            <a:r>
              <a:rPr lang="cs-CZ" dirty="0"/>
              <a:t> , taxi pokud bylo možné použít veřejnou dopravu 	(nesplňují 	pravidlo 3E) </a:t>
            </a:r>
          </a:p>
          <a:p>
            <a:r>
              <a:rPr lang="cs-CZ" dirty="0"/>
              <a:t>•	Cesty mimo programové území DANUBE musí být uvedeny v </a:t>
            </a:r>
            <a:r>
              <a:rPr lang="cs-CZ" dirty="0" err="1"/>
              <a:t>Application</a:t>
            </a:r>
            <a:r>
              <a:rPr lang="cs-CZ" dirty="0"/>
              <a:t> 	</a:t>
            </a:r>
            <a:r>
              <a:rPr lang="cs-CZ" dirty="0" err="1"/>
              <a:t>Form</a:t>
            </a:r>
            <a:r>
              <a:rPr lang="cs-CZ" dirty="0"/>
              <a:t> nebo </a:t>
            </a:r>
            <a:r>
              <a:rPr lang="cs-CZ" u="sng" dirty="0"/>
              <a:t>předem</a:t>
            </a:r>
            <a:r>
              <a:rPr lang="cs-CZ" dirty="0"/>
              <a:t> schváleny JS.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Vykazování výdajů a nejčastější pochybení po rozpočtových kapitolách – CESTOVNÍ NÁHRADY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638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v případě zálohy – doplňte data vyplacení zaměstnavatelem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v případě doplatku/přeplatku – doplňte data zaplaceni zaměstnanci/zaměstnancem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V této tabulce se uvádí výdaje na cesty, které si hradí a vyúčtovává zaměstnanec prostřednictvím cestovního příkazu. Do tabulky neuvádějte hodnoty, které platil za zaměstnance přímo zaměstnavatel. Tyto jsou do List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Expenditure</a:t>
            </a:r>
            <a:r>
              <a:rPr lang="cs-CZ" dirty="0"/>
              <a:t> vkládány jednotlivě.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V případě, že je cesta uhrazena v CZK uvádějte do tabulky přehledu pracovních cest pouze „Detail v CZK“.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V případě, že je cesta uhrazena v EUR uvádějte do tabulky přehledu pracovních cest pouze „Detail v EUR“.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V případě, že na cestu obdrží pracovník zálohu v EUR a zároveň i v Kč, uveďte jednu cestu na dvou řádcích. Za předpokladu, že doplatek/vratka k této cestě bude už pouze v jedné z těchto měn, uvede se jen u příslušné měny, druhá měna bude nabývat hodnoty nula.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V případě, že zálohu nebo doplatek obdrží pracovník v jiné měně než v EUR/CZK, je nutné ji nejdřív konvertovat na CZK/EUR dle pravidel programu.</a:t>
            </a:r>
          </a:p>
          <a:p>
            <a:r>
              <a:rPr lang="cs-CZ" dirty="0"/>
              <a:t> </a:t>
            </a:r>
          </a:p>
          <a:p>
            <a:r>
              <a:rPr lang="cs-CZ" b="1" u="sng" dirty="0"/>
              <a:t>: V List </a:t>
            </a:r>
            <a:r>
              <a:rPr lang="cs-CZ" b="1" u="sng" dirty="0" err="1"/>
              <a:t>of</a:t>
            </a:r>
            <a:r>
              <a:rPr lang="cs-CZ" b="1" u="sng" dirty="0"/>
              <a:t> </a:t>
            </a:r>
            <a:r>
              <a:rPr lang="cs-CZ" b="1" u="sng" dirty="0" err="1"/>
              <a:t>Expenditure</a:t>
            </a:r>
            <a:endParaRPr lang="cs-CZ" dirty="0"/>
          </a:p>
          <a:p>
            <a:pPr lvl="0"/>
            <a:r>
              <a:rPr lang="cs-CZ" dirty="0" err="1"/>
              <a:t>Inv</a:t>
            </a:r>
            <a:r>
              <a:rPr lang="cs-CZ" dirty="0"/>
              <a:t>. </a:t>
            </a:r>
            <a:r>
              <a:rPr lang="cs-CZ" dirty="0" err="1"/>
              <a:t>Date</a:t>
            </a:r>
            <a:r>
              <a:rPr lang="cs-CZ" dirty="0"/>
              <a:t> a </a:t>
            </a:r>
            <a:r>
              <a:rPr lang="cs-CZ" dirty="0" err="1"/>
              <a:t>Paym</a:t>
            </a:r>
            <a:r>
              <a:rPr lang="cs-CZ" dirty="0"/>
              <a:t>. </a:t>
            </a:r>
            <a:r>
              <a:rPr lang="cs-CZ" dirty="0" err="1"/>
              <a:t>Date</a:t>
            </a:r>
            <a:r>
              <a:rPr lang="cs-CZ" dirty="0"/>
              <a:t> vyplňujte dle skutečnosti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v případě, kdy </a:t>
            </a:r>
            <a:r>
              <a:rPr lang="cs-CZ" b="1" u="sng" dirty="0"/>
              <a:t>nebyla poskytnuta záloha</a:t>
            </a:r>
            <a:r>
              <a:rPr lang="cs-CZ" dirty="0"/>
              <a:t>, doporučuji vyplňovat </a:t>
            </a:r>
            <a:r>
              <a:rPr lang="cs-CZ" dirty="0" err="1"/>
              <a:t>Inv</a:t>
            </a:r>
            <a:r>
              <a:rPr lang="cs-CZ" dirty="0"/>
              <a:t>. </a:t>
            </a:r>
            <a:r>
              <a:rPr lang="cs-CZ" dirty="0" err="1"/>
              <a:t>date</a:t>
            </a:r>
            <a:r>
              <a:rPr lang="cs-CZ" dirty="0"/>
              <a:t> – datum zahájení služební cesty, </a:t>
            </a:r>
            <a:r>
              <a:rPr lang="cs-CZ" dirty="0" err="1"/>
              <a:t>Paym</a:t>
            </a:r>
            <a:r>
              <a:rPr lang="cs-CZ" dirty="0"/>
              <a:t>. </a:t>
            </a:r>
            <a:r>
              <a:rPr lang="cs-CZ" dirty="0" err="1"/>
              <a:t>Date</a:t>
            </a:r>
            <a:r>
              <a:rPr lang="cs-CZ" dirty="0"/>
              <a:t> – datum kdy byly vyplaceny mzdy a s nimi i proplacené CP nebo datum dle bankovního výpisu, kdy došlo k úhradě daného výdaje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v případě, kdy </a:t>
            </a:r>
            <a:r>
              <a:rPr lang="cs-CZ" b="1" u="sng" dirty="0"/>
              <a:t>byla poskytnuta záloha</a:t>
            </a:r>
            <a:r>
              <a:rPr lang="cs-CZ" dirty="0"/>
              <a:t>;  </a:t>
            </a:r>
            <a:r>
              <a:rPr lang="cs-CZ" dirty="0" err="1"/>
              <a:t>Inv</a:t>
            </a:r>
            <a:r>
              <a:rPr lang="cs-CZ" dirty="0"/>
              <a:t>. </a:t>
            </a:r>
            <a:r>
              <a:rPr lang="cs-CZ" dirty="0" err="1"/>
              <a:t>Date</a:t>
            </a:r>
            <a:r>
              <a:rPr lang="cs-CZ" dirty="0"/>
              <a:t> – datum vyplacení zálohy, </a:t>
            </a:r>
            <a:r>
              <a:rPr lang="cs-CZ" dirty="0" err="1"/>
              <a:t>Paym</a:t>
            </a:r>
            <a:r>
              <a:rPr lang="cs-CZ" dirty="0"/>
              <a:t>. </a:t>
            </a:r>
            <a:r>
              <a:rPr lang="cs-CZ" dirty="0" err="1"/>
              <a:t>Date</a:t>
            </a:r>
            <a:r>
              <a:rPr lang="cs-CZ" dirty="0"/>
              <a:t> – datum zaplaceni zaměstnanci/zaměstnancem (řídíte se dle výdajových/příjmových pokladních dokladů).</a:t>
            </a:r>
          </a:p>
          <a:p>
            <a:r>
              <a:rPr lang="cs-CZ" b="1" dirty="0"/>
              <a:t> </a:t>
            </a:r>
            <a:endParaRPr lang="cs-CZ" dirty="0"/>
          </a:p>
          <a:p>
            <a:r>
              <a:rPr lang="cs-CZ" b="1" dirty="0"/>
              <a:t> </a:t>
            </a:r>
            <a:endParaRPr lang="cs-CZ" dirty="0"/>
          </a:p>
          <a:p>
            <a:r>
              <a:rPr lang="cs-CZ" b="1" dirty="0"/>
              <a:t>OBECNĚ</a:t>
            </a:r>
            <a:r>
              <a:rPr lang="cs-CZ" dirty="0"/>
              <a:t>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Dle §183 zákoníku práce platí následovné: </a:t>
            </a:r>
            <a:r>
              <a:rPr lang="cs-CZ" i="1" dirty="0"/>
              <a:t>odst. 2) „Pro určení korunové hodnoty zahraničního stravného a částky zahraničního stravného v dohodnuté měně se použijí kurzy vyhlášené Českou národní bankou a </a:t>
            </a:r>
            <a:r>
              <a:rPr lang="cs-CZ" b="1" i="1" dirty="0"/>
              <a:t>platné v den vyplacení zálohy</a:t>
            </a:r>
            <a:r>
              <a:rPr lang="cs-CZ" i="1" dirty="0"/>
              <a:t>“. </a:t>
            </a:r>
            <a:endParaRPr lang="cs-CZ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V případě že nebyla vyplacena záloha, počítáte s vyhlášeným kurzem ČNB </a:t>
            </a:r>
            <a:r>
              <a:rPr lang="cs-CZ" b="1" dirty="0"/>
              <a:t>platným v den zahájení služební cesty</a:t>
            </a:r>
            <a:r>
              <a:rPr lang="cs-CZ" dirty="0"/>
              <a:t>.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vyplnit Přehled pracovních cest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1558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Účast na meetingu: pozvánka, program, zápis, kopie účastnické listiny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Cesta letadlem: faktura, úhrada faktury, </a:t>
            </a:r>
            <a:r>
              <a:rPr lang="cs-CZ" dirty="0" err="1"/>
              <a:t>boarding</a:t>
            </a:r>
            <a:r>
              <a:rPr lang="cs-CZ" dirty="0"/>
              <a:t> </a:t>
            </a:r>
            <a:r>
              <a:rPr lang="cs-CZ" dirty="0" err="1"/>
              <a:t>pass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Úhrada cestovních náhrad pracovníkovi: výdajový pokladní doklad, výpis z účtu. V případě úhrady společně s výplatou mzdy mzdový lístek, výpis z účtu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Výdaje na neuskutečněné cesty nejsou způsobilé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dokládat …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8421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/>
              <a:t>Zahrnují výdaje na následující položky*</a:t>
            </a:r>
            <a:r>
              <a:rPr lang="cs-CZ" dirty="0"/>
              <a:t>: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studie, expertízy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překlady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organizace setkání a meetingů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tisk propagačních a dalších materiálů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cestovné externích osob, které pracují na projektu, ale nejsou zaměstnanci projektového partnera. Musí mít smluvní podklad.</a:t>
            </a:r>
          </a:p>
          <a:p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Na co si dávat pozor: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vazba na aktivity projektu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limity a pravidla pro výběrová řízení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fakturace mezi projektovými partnery není přípustná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výdaje na cestovné externích osob – doklady musí znít na projektového partnera a musí být projektovým partnerem uhrazeny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>
                <a:solidFill>
                  <a:schemeClr val="accent5"/>
                </a:solidFill>
              </a:rPr>
              <a:t>*výčet způsobilých výdajů kapitola 3.3.4 </a:t>
            </a:r>
            <a:r>
              <a:rPr lang="cs-CZ" dirty="0" err="1">
                <a:solidFill>
                  <a:schemeClr val="accent5"/>
                </a:solidFill>
              </a:rPr>
              <a:t>Annex</a:t>
            </a:r>
            <a:r>
              <a:rPr lang="cs-CZ" dirty="0">
                <a:solidFill>
                  <a:schemeClr val="accent5"/>
                </a:solidFill>
              </a:rPr>
              <a:t> </a:t>
            </a:r>
            <a:r>
              <a:rPr lang="cs-CZ" dirty="0" err="1">
                <a:solidFill>
                  <a:schemeClr val="accent5"/>
                </a:solidFill>
              </a:rPr>
              <a:t>Eligibility</a:t>
            </a:r>
            <a:r>
              <a:rPr lang="cs-CZ" dirty="0">
                <a:solidFill>
                  <a:schemeClr val="accent5"/>
                </a:solidFill>
              </a:rPr>
              <a:t> </a:t>
            </a:r>
            <a:r>
              <a:rPr lang="cs-CZ" dirty="0" err="1">
                <a:solidFill>
                  <a:schemeClr val="accent5"/>
                </a:solidFill>
              </a:rPr>
              <a:t>of</a:t>
            </a:r>
            <a:r>
              <a:rPr lang="cs-CZ" dirty="0">
                <a:solidFill>
                  <a:schemeClr val="accent5"/>
                </a:solidFill>
              </a:rPr>
              <a:t> </a:t>
            </a:r>
            <a:r>
              <a:rPr lang="cs-CZ" dirty="0" err="1">
                <a:solidFill>
                  <a:schemeClr val="accent5"/>
                </a:solidFill>
              </a:rPr>
              <a:t>project</a:t>
            </a:r>
            <a:r>
              <a:rPr lang="cs-CZ" dirty="0">
                <a:solidFill>
                  <a:schemeClr val="accent5"/>
                </a:solidFill>
              </a:rPr>
              <a:t> </a:t>
            </a:r>
            <a:r>
              <a:rPr lang="cs-CZ" dirty="0" err="1">
                <a:solidFill>
                  <a:schemeClr val="accent5"/>
                </a:solidFill>
              </a:rPr>
              <a:t>expenditures</a:t>
            </a:r>
            <a:endParaRPr lang="en-US" dirty="0">
              <a:solidFill>
                <a:schemeClr val="accent5"/>
              </a:solidFill>
            </a:endParaRPr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4. </a:t>
            </a:r>
            <a:r>
              <a:rPr lang="cs-CZ" dirty="0" err="1"/>
              <a:t>External</a:t>
            </a:r>
            <a:r>
              <a:rPr lang="cs-CZ" dirty="0"/>
              <a:t> </a:t>
            </a:r>
            <a:r>
              <a:rPr lang="cs-CZ" dirty="0" err="1"/>
              <a:t>expertise</a:t>
            </a:r>
            <a:r>
              <a:rPr lang="cs-CZ" dirty="0"/>
              <a:t> and </a:t>
            </a:r>
            <a:r>
              <a:rPr lang="cs-CZ" dirty="0" err="1"/>
              <a:t>services</a:t>
            </a:r>
            <a:r>
              <a:rPr lang="cs-CZ" dirty="0"/>
              <a:t> </a:t>
            </a:r>
            <a:r>
              <a:rPr lang="cs-CZ" dirty="0" err="1"/>
              <a:t>costs</a:t>
            </a:r>
            <a:r>
              <a:rPr lang="cs-CZ" dirty="0"/>
              <a:t> - Externí služby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6829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Zahrnují výdaje na následující položky*</a:t>
            </a:r>
            <a:r>
              <a:rPr lang="cs-CZ" dirty="0"/>
              <a:t>: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IT hardware a software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měřicí přístroje, laboratorní vybavení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kancelářské vybavení další zařízení nezbytné pro potřeby projektu</a:t>
            </a:r>
          </a:p>
          <a:p>
            <a:endParaRPr lang="cs-CZ" dirty="0"/>
          </a:p>
          <a:p>
            <a:endParaRPr lang="cs-CZ" dirty="0"/>
          </a:p>
          <a:p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Na co si dávat pozor: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vazba na aktivity projektu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limity a pravidla pro výběrová řízení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očekává se, že vybavení bude opatřeno informací o spolufinancování z fondů EU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rozpočet – vybavení je jmenovitě uvedeno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>
                <a:solidFill>
                  <a:schemeClr val="accent5"/>
                </a:solidFill>
              </a:rPr>
              <a:t>*výčet způsobilých výdajů kapitola 3.3.5 </a:t>
            </a:r>
            <a:r>
              <a:rPr lang="cs-CZ" dirty="0" err="1">
                <a:solidFill>
                  <a:schemeClr val="accent5"/>
                </a:solidFill>
              </a:rPr>
              <a:t>Annex</a:t>
            </a:r>
            <a:r>
              <a:rPr lang="cs-CZ" dirty="0">
                <a:solidFill>
                  <a:schemeClr val="accent5"/>
                </a:solidFill>
              </a:rPr>
              <a:t> </a:t>
            </a:r>
            <a:r>
              <a:rPr lang="cs-CZ" dirty="0" err="1">
                <a:solidFill>
                  <a:schemeClr val="accent5"/>
                </a:solidFill>
              </a:rPr>
              <a:t>Eligibility</a:t>
            </a:r>
            <a:r>
              <a:rPr lang="cs-CZ" dirty="0">
                <a:solidFill>
                  <a:schemeClr val="accent5"/>
                </a:solidFill>
              </a:rPr>
              <a:t> </a:t>
            </a:r>
            <a:r>
              <a:rPr lang="cs-CZ" dirty="0" err="1">
                <a:solidFill>
                  <a:schemeClr val="accent5"/>
                </a:solidFill>
              </a:rPr>
              <a:t>of</a:t>
            </a:r>
            <a:r>
              <a:rPr lang="cs-CZ" dirty="0">
                <a:solidFill>
                  <a:schemeClr val="accent5"/>
                </a:solidFill>
              </a:rPr>
              <a:t> </a:t>
            </a:r>
            <a:r>
              <a:rPr lang="cs-CZ" dirty="0" err="1">
                <a:solidFill>
                  <a:schemeClr val="accent5"/>
                </a:solidFill>
              </a:rPr>
              <a:t>project</a:t>
            </a:r>
            <a:r>
              <a:rPr lang="cs-CZ" dirty="0">
                <a:solidFill>
                  <a:schemeClr val="accent5"/>
                </a:solidFill>
              </a:rPr>
              <a:t> </a:t>
            </a:r>
            <a:r>
              <a:rPr lang="cs-CZ" dirty="0" err="1">
                <a:solidFill>
                  <a:schemeClr val="accent5"/>
                </a:solidFill>
              </a:rPr>
              <a:t>expenditures</a:t>
            </a:r>
            <a:endParaRPr lang="en-US" dirty="0">
              <a:solidFill>
                <a:schemeClr val="accent5"/>
              </a:solidFill>
            </a:endParaRPr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5. </a:t>
            </a:r>
            <a:r>
              <a:rPr lang="cs-CZ" dirty="0" err="1"/>
              <a:t>Equipment</a:t>
            </a:r>
            <a:r>
              <a:rPr lang="cs-CZ" dirty="0"/>
              <a:t> </a:t>
            </a:r>
            <a:r>
              <a:rPr lang="cs-CZ" dirty="0" err="1"/>
              <a:t>expenditure</a:t>
            </a:r>
            <a:r>
              <a:rPr lang="cs-CZ" dirty="0"/>
              <a:t> - Vybavení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1366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Náklady na vybavení se dělí na</a:t>
            </a:r>
            <a:r>
              <a:rPr lang="cs-CZ" dirty="0"/>
              <a:t>:</a:t>
            </a:r>
          </a:p>
          <a:p>
            <a:pPr marL="342900" indent="-342900">
              <a:buFont typeface="+mj-lt"/>
              <a:buAutoNum type="alphaLcParenR"/>
            </a:pPr>
            <a:r>
              <a:rPr lang="cs-CZ" b="1" dirty="0"/>
              <a:t>Vybavení pro obecné (kancelářské) použití/potřeby </a:t>
            </a:r>
            <a:r>
              <a:rPr lang="cs-CZ" dirty="0"/>
              <a:t>– jako počítače, kancelářská nábytek apod. Vybavení se používá k denně vykonávané práci personálu odpovědného za projekt. Jde o vybavení, které není zahrnuto pod rozpočtovou kategorii „kancelářské a administrativní výdaje“.</a:t>
            </a:r>
          </a:p>
          <a:p>
            <a:pPr marL="342900" indent="-342900">
              <a:buFont typeface="+mj-lt"/>
              <a:buAutoNum type="alphaLcParenR"/>
            </a:pPr>
            <a:r>
              <a:rPr lang="cs-CZ" b="1" dirty="0"/>
              <a:t>Tematické vybavení </a:t>
            </a:r>
            <a:r>
              <a:rPr lang="cs-CZ" dirty="0"/>
              <a:t>– je přímo spojeno s výstupy projektu (či tvoří jeho součást), bude využíváno příjemci a cílovými skupinami v souladu s cílem projektu.</a:t>
            </a:r>
          </a:p>
          <a:p>
            <a:pPr marL="342900" indent="-342900">
              <a:buFont typeface="+mj-lt"/>
              <a:buAutoNum type="alphaLcParenR"/>
            </a:pPr>
            <a:endParaRPr lang="cs-CZ" dirty="0"/>
          </a:p>
          <a:p>
            <a:r>
              <a:rPr lang="cs-CZ" b="1" u="sng" dirty="0"/>
              <a:t>POZOR</a:t>
            </a:r>
            <a:r>
              <a:rPr lang="cs-CZ" dirty="0"/>
              <a:t>! </a:t>
            </a:r>
          </a:p>
          <a:p>
            <a:r>
              <a:rPr lang="cs-CZ" dirty="0"/>
              <a:t>Nelze v List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Expenditure</a:t>
            </a:r>
            <a:r>
              <a:rPr lang="cs-CZ" dirty="0"/>
              <a:t>/Soupisce výdajů nárokovat proplacení vybavení, které není plánované v </a:t>
            </a:r>
            <a:r>
              <a:rPr lang="cs-CZ" dirty="0" err="1"/>
              <a:t>Application</a:t>
            </a:r>
            <a:r>
              <a:rPr lang="cs-CZ" dirty="0"/>
              <a:t> </a:t>
            </a:r>
            <a:r>
              <a:rPr lang="cs-CZ" dirty="0" err="1"/>
              <a:t>form</a:t>
            </a:r>
            <a:r>
              <a:rPr lang="cs-CZ" dirty="0"/>
              <a:t>/Projektové žádosti a rozpočtu projektu!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Equipment</a:t>
            </a:r>
            <a:r>
              <a:rPr lang="cs-CZ" dirty="0"/>
              <a:t> </a:t>
            </a:r>
            <a:r>
              <a:rPr lang="cs-CZ" dirty="0" err="1"/>
              <a:t>expenditure</a:t>
            </a:r>
            <a:r>
              <a:rPr lang="cs-CZ" dirty="0"/>
              <a:t> - vybavení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645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b="1" dirty="0"/>
              <a:t>Věcné způsobilosti výdajů </a:t>
            </a:r>
            <a:r>
              <a:rPr lang="cs-CZ" altLang="cs-CZ" dirty="0"/>
              <a:t>– soulad s právními předpisy, pravidly programu a podmínkami podpory. 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endParaRPr lang="cs-CZ" altLang="cs-CZ" dirty="0"/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b="1" dirty="0"/>
              <a:t>Přiměřenosti výdajů </a:t>
            </a:r>
            <a:r>
              <a:rPr lang="cs-CZ" altLang="cs-CZ" dirty="0"/>
              <a:t>– optimální vztah mezi hospodárnosti, účelnosti a efektivnosti, tzv. pravidlo 3E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endParaRPr lang="cs-CZ" altLang="cs-CZ" dirty="0"/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b="1" dirty="0"/>
              <a:t>Časové způsobilosti výdajů </a:t>
            </a:r>
            <a:r>
              <a:rPr lang="cs-CZ" altLang="cs-CZ" dirty="0"/>
              <a:t>– vznik a úhrada výdaje. Výdaj musí nejen vzniknout, ale i být uhrazen v daném </a:t>
            </a:r>
            <a:r>
              <a:rPr lang="cs-CZ" altLang="cs-CZ" dirty="0" err="1"/>
              <a:t>reportovacím</a:t>
            </a:r>
            <a:r>
              <a:rPr lang="cs-CZ" altLang="cs-CZ" dirty="0"/>
              <a:t> období (s výjimkou pro závěrečné období)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endParaRPr lang="cs-CZ" altLang="cs-CZ" dirty="0"/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b="1" dirty="0"/>
              <a:t>Místní způsobilosti výdajů </a:t>
            </a:r>
            <a:r>
              <a:rPr lang="cs-CZ" altLang="cs-CZ" dirty="0"/>
              <a:t>– programové a </a:t>
            </a:r>
            <a:r>
              <a:rPr lang="cs-CZ" altLang="cs-CZ" dirty="0" err="1"/>
              <a:t>mimoprogramové</a:t>
            </a:r>
            <a:r>
              <a:rPr lang="cs-CZ" altLang="cs-CZ" dirty="0"/>
              <a:t> území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endParaRPr lang="cs-CZ" altLang="cs-CZ" dirty="0"/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b="1" dirty="0"/>
              <a:t>Vykázání výdajů </a:t>
            </a:r>
            <a:r>
              <a:rPr lang="cs-CZ" altLang="cs-CZ" dirty="0"/>
              <a:t>– doložení příslušnou dokumentací</a:t>
            </a:r>
          </a:p>
          <a:p>
            <a:pPr marL="1055688" lvl="3" indent="-342900">
              <a:buFont typeface="Arial" panose="020B0604020202020204" pitchFamily="34" charset="0"/>
              <a:buChar char="•"/>
            </a:pPr>
            <a:r>
              <a:rPr lang="cs-CZ" altLang="cs-CZ" dirty="0"/>
              <a:t>úplné vykazování výdajů</a:t>
            </a:r>
          </a:p>
          <a:p>
            <a:pPr marL="1055688" lvl="3" indent="-342900">
              <a:buFont typeface="Arial" panose="020B0604020202020204" pitchFamily="34" charset="0"/>
              <a:buChar char="•"/>
            </a:pPr>
            <a:r>
              <a:rPr lang="cs-CZ" altLang="cs-CZ" dirty="0"/>
              <a:t>zjednodušené vykazování výdajů (tzv. paušál)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>
            <a:noAutofit/>
          </a:bodyPr>
          <a:lstStyle/>
          <a:p>
            <a:r>
              <a:rPr lang="cs-CZ" altLang="cs-CZ" sz="2000" dirty="0"/>
              <a:t>Způsobilost nárokovaných výdajů a aktivit s nimi spojených je posuzována ve smyslu:</a:t>
            </a:r>
            <a:br>
              <a:rPr lang="cs-CZ" altLang="cs-CZ" sz="2000" dirty="0"/>
            </a:br>
            <a:endParaRPr lang="cs-CZ" sz="2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9837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Výdaje za stavební práce se vztahují k nákladům, které vznikly příjemci při provádění práci na infrastruktuře.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Výdaje za infrastrukturu a stavební práce se mohou vztahovat buď na objekt (např. budova), která se postaví </a:t>
            </a:r>
            <a:r>
              <a:rPr lang="cs-CZ" i="1" dirty="0"/>
              <a:t>ex-novo</a:t>
            </a:r>
            <a:r>
              <a:rPr lang="cs-CZ" dirty="0"/>
              <a:t>, nebo na úpravy již existující infrastruktury.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každém případě jsou tyto náklady způsobilé, pouze pokud splňují požadavky programu na investice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/>
              <a:t>Infrastructure</a:t>
            </a:r>
            <a:r>
              <a:rPr lang="cs-CZ" dirty="0"/>
              <a:t> and </a:t>
            </a:r>
            <a:r>
              <a:rPr lang="cs-CZ" dirty="0" err="1"/>
              <a:t>works</a:t>
            </a:r>
            <a:r>
              <a:rPr lang="cs-CZ" dirty="0"/>
              <a:t> </a:t>
            </a:r>
            <a:r>
              <a:rPr lang="cs-CZ" dirty="0" err="1"/>
              <a:t>expenditure</a:t>
            </a:r>
            <a:r>
              <a:rPr lang="cs-CZ" dirty="0"/>
              <a:t> – výdaje za infrastrukturu a stavební práce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6927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/>
              <a:t>DPH</a:t>
            </a:r>
            <a:r>
              <a:rPr lang="cs-CZ" dirty="0"/>
              <a:t> – způsobilé pouze tehdy, jestliže nemůže být uplatněno v daňovém přiznání na vstupu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/>
              <a:t>věcné dary, dobrovolná práce </a:t>
            </a:r>
            <a:r>
              <a:rPr lang="cs-CZ" dirty="0"/>
              <a:t>– nelze uplatnit jako způsobilý výdaj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/>
              <a:t>příjmy</a:t>
            </a:r>
            <a:r>
              <a:rPr lang="cs-CZ" dirty="0"/>
              <a:t> projektu – snižují částku způsobilých výdajů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/>
              <a:t>sdílené výdaje </a:t>
            </a:r>
            <a:r>
              <a:rPr lang="cs-CZ" dirty="0"/>
              <a:t>jsou nepřípustné – vždy rozpočtováno a nárokováno jedním projektovým partnerem.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/>
              <a:t>propagační materiál a dárky – </a:t>
            </a:r>
            <a:r>
              <a:rPr lang="cs-CZ" dirty="0"/>
              <a:t>schválení v projektové žádosti nebo schválení společným sekretariátem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vykazování výdajů vždy v měně </a:t>
            </a:r>
            <a:r>
              <a:rPr lang="cs-CZ" u="sng" dirty="0"/>
              <a:t>EUR</a:t>
            </a:r>
            <a:r>
              <a:rPr lang="cs-CZ" dirty="0"/>
              <a:t>. Kurz vyhlašovaný Evropskou komisí pro měsíc, ve kterém jsou dokumenty předkládány ke kontrole.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pravidla …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7724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Lead Partner veškeré plánované změny/úpravy v rozpočtu hlásí na MA/JS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MA/JS zhodnotí, zda se jedná o malou či velkou změnu v projektu a informuje LP o postupu, který je nutno dodržet. Zároveň informuje, jaké dokumenty je nutno předložit pro řádnou administraci změny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Změny projektu budou přijaty pouze v řádně odůvodněných případech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V závislosti na dopadu se dělí změny na: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dirty="0"/>
              <a:t>Malé změny (minor </a:t>
            </a:r>
            <a:r>
              <a:rPr lang="cs-CZ" dirty="0" err="1"/>
              <a:t>changes</a:t>
            </a:r>
            <a:r>
              <a:rPr lang="cs-CZ" dirty="0"/>
              <a:t>) </a:t>
            </a:r>
            <a:r>
              <a:rPr lang="cs-CZ" sz="1800" b="0" dirty="0">
                <a:solidFill>
                  <a:schemeClr val="tx1"/>
                </a:solidFill>
              </a:rPr>
              <a:t>– souhlas MA/JS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dirty="0"/>
              <a:t>Velké změny (major </a:t>
            </a:r>
            <a:r>
              <a:rPr lang="cs-CZ" dirty="0" err="1"/>
              <a:t>changes</a:t>
            </a:r>
            <a:r>
              <a:rPr lang="cs-CZ" dirty="0"/>
              <a:t>) </a:t>
            </a:r>
            <a:r>
              <a:rPr lang="cs-CZ" sz="1800" b="0" dirty="0">
                <a:solidFill>
                  <a:schemeClr val="tx1"/>
                </a:solidFill>
              </a:rPr>
              <a:t>– kromě souhlasu MA/JS znamenají úpravu smlouvy o dotaci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>
                <a:solidFill>
                  <a:schemeClr val="accent5"/>
                </a:solidFill>
              </a:rPr>
              <a:t>* Detailní informace k minor a major </a:t>
            </a:r>
            <a:r>
              <a:rPr lang="cs-CZ" dirty="0" err="1">
                <a:solidFill>
                  <a:schemeClr val="accent5"/>
                </a:solidFill>
              </a:rPr>
              <a:t>changes</a:t>
            </a:r>
            <a:r>
              <a:rPr lang="cs-CZ" dirty="0">
                <a:solidFill>
                  <a:schemeClr val="accent5"/>
                </a:solidFill>
              </a:rPr>
              <a:t> – kapitola 5) Project </a:t>
            </a:r>
            <a:r>
              <a:rPr lang="cs-CZ" dirty="0" err="1">
                <a:solidFill>
                  <a:schemeClr val="accent5"/>
                </a:solidFill>
              </a:rPr>
              <a:t>changes</a:t>
            </a:r>
            <a:r>
              <a:rPr lang="cs-CZ" dirty="0">
                <a:solidFill>
                  <a:schemeClr val="accent5"/>
                </a:solidFill>
              </a:rPr>
              <a:t> </a:t>
            </a:r>
            <a:r>
              <a:rPr lang="cs-CZ" dirty="0" err="1">
                <a:solidFill>
                  <a:schemeClr val="accent5"/>
                </a:solidFill>
              </a:rPr>
              <a:t>pg</a:t>
            </a:r>
            <a:r>
              <a:rPr lang="cs-CZ" dirty="0">
                <a:solidFill>
                  <a:schemeClr val="accent5"/>
                </a:solidFill>
              </a:rPr>
              <a:t>. 36-46, </a:t>
            </a:r>
            <a:r>
              <a:rPr lang="cs-CZ" dirty="0" err="1">
                <a:solidFill>
                  <a:schemeClr val="accent5"/>
                </a:solidFill>
              </a:rPr>
              <a:t>Implementation</a:t>
            </a:r>
            <a:r>
              <a:rPr lang="cs-CZ" dirty="0">
                <a:solidFill>
                  <a:schemeClr val="accent5"/>
                </a:solidFill>
              </a:rPr>
              <a:t> </a:t>
            </a:r>
            <a:r>
              <a:rPr lang="cs-CZ" dirty="0" err="1">
                <a:solidFill>
                  <a:schemeClr val="accent5"/>
                </a:solidFill>
              </a:rPr>
              <a:t>manual</a:t>
            </a:r>
            <a:r>
              <a:rPr lang="cs-CZ" dirty="0">
                <a:solidFill>
                  <a:schemeClr val="accent5"/>
                </a:solidFill>
              </a:rPr>
              <a:t> (</a:t>
            </a:r>
            <a:r>
              <a:rPr lang="cs-CZ" dirty="0" err="1">
                <a:solidFill>
                  <a:schemeClr val="accent5"/>
                </a:solidFill>
              </a:rPr>
              <a:t>version</a:t>
            </a:r>
            <a:r>
              <a:rPr lang="cs-CZ" dirty="0">
                <a:solidFill>
                  <a:schemeClr val="accent5"/>
                </a:solidFill>
              </a:rPr>
              <a:t> 3.1, June 2020) 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rozpočtu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3600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err="1"/>
              <a:t>Implementation</a:t>
            </a:r>
            <a:r>
              <a:rPr lang="cs-CZ" dirty="0"/>
              <a:t> </a:t>
            </a:r>
            <a:r>
              <a:rPr lang="cs-CZ" dirty="0" err="1"/>
              <a:t>manual</a:t>
            </a:r>
            <a:r>
              <a:rPr lang="cs-CZ" dirty="0"/>
              <a:t> → </a:t>
            </a:r>
            <a:r>
              <a:rPr lang="cs-CZ" dirty="0">
                <a:hlinkClick r:id="rId2"/>
              </a:rPr>
              <a:t>http://www.interreg-danube.eu/uploads/media/default/0001/40/001f8f2e06e5e50fd6bb26156e61aa514ac83bdd.pdf</a:t>
            </a:r>
            <a:endParaRPr lang="cs-CZ" dirty="0"/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err="1"/>
              <a:t>Eligibility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project</a:t>
            </a:r>
            <a:r>
              <a:rPr lang="cs-CZ" dirty="0"/>
              <a:t> </a:t>
            </a:r>
            <a:r>
              <a:rPr lang="cs-CZ" dirty="0" err="1"/>
              <a:t>expenditures</a:t>
            </a:r>
            <a:r>
              <a:rPr lang="cs-CZ" dirty="0"/>
              <a:t> → </a:t>
            </a:r>
            <a:r>
              <a:rPr lang="cs-CZ" dirty="0">
                <a:hlinkClick r:id="rId3"/>
              </a:rPr>
              <a:t>http://www.interreg-danube.eu/uploads/media/default/0001/40/779723fa08ddf6ad38c78e4f74e3966d31ff1c7c.pdf</a:t>
            </a:r>
            <a:endParaRPr lang="cs-CZ" dirty="0"/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Metodický pokyn pro způsobilost výdajů a jejich vykazování v programovém období 2014-2020 → </a:t>
            </a:r>
            <a:r>
              <a:rPr lang="cs-CZ" dirty="0">
                <a:hlinkClick r:id="rId4"/>
              </a:rPr>
              <a:t>https://www.dotaceeu.cz/cs/Fondy-EU/2014-2020/Metodicke-pokyny/Metodika-rizeni-programu</a:t>
            </a:r>
            <a:endParaRPr lang="cs-CZ" dirty="0"/>
          </a:p>
          <a:p>
            <a:r>
              <a:rPr lang="cs-CZ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Pokyny pro příjemce ke kontrole → </a:t>
            </a:r>
            <a:r>
              <a:rPr lang="cs-CZ" dirty="0">
                <a:hlinkClick r:id="rId5"/>
              </a:rPr>
              <a:t>https://www.dotaceeu.cz/cs/fondy-eu/kohezni-politika-eu/operacni-programy/op-nadnarodni-spoluprace</a:t>
            </a:r>
            <a:endParaRPr lang="cs-CZ" dirty="0"/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Náležitosti dokladování → </a:t>
            </a:r>
            <a:r>
              <a:rPr lang="cs-CZ" dirty="0">
                <a:hlinkClick r:id="rId6"/>
              </a:rPr>
              <a:t>https://www.crr.cz/eus/archiv-eus/cil-3/nalezitosti-dokladovani/</a:t>
            </a:r>
            <a:endParaRPr lang="en-US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Odkazy na dokumentaci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5693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4800" dirty="0"/>
              <a:t>Děkuji za pozornost</a:t>
            </a: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sz="1600" dirty="0"/>
            </a:br>
            <a:r>
              <a:rPr lang="cs-CZ" sz="1600" i="1" dirty="0"/>
              <a:t>Ing. </a:t>
            </a:r>
            <a:r>
              <a:rPr lang="cs-CZ" sz="1600" dirty="0"/>
              <a:t>Markéta Weingärtnerová</a:t>
            </a:r>
            <a:br>
              <a:rPr lang="cs-CZ" sz="1600" dirty="0"/>
            </a:br>
            <a:r>
              <a:rPr lang="cs-CZ" sz="1600" dirty="0"/>
              <a:t>a</a:t>
            </a:r>
            <a:br>
              <a:rPr lang="cs-CZ" sz="1600" dirty="0"/>
            </a:br>
            <a:r>
              <a:rPr lang="cs-CZ" sz="1600" i="1" dirty="0"/>
              <a:t>Ing. </a:t>
            </a:r>
            <a:r>
              <a:rPr lang="cs-CZ" sz="1600" dirty="0"/>
              <a:t>Petra Janošová</a:t>
            </a:r>
            <a:br>
              <a:rPr lang="cs-CZ" sz="1600" dirty="0"/>
            </a:br>
            <a:br>
              <a:rPr lang="cs-CZ" sz="1600" dirty="0"/>
            </a:br>
            <a:r>
              <a:rPr lang="cs-CZ" sz="1600" i="1" dirty="0"/>
              <a:t>Centrum pro regionální rozvoj České republiky</a:t>
            </a:r>
            <a:br>
              <a:rPr lang="cs-CZ" sz="1600" i="1" dirty="0"/>
            </a:br>
            <a:r>
              <a:rPr lang="cs-CZ" sz="1600" i="1" dirty="0"/>
              <a:t>Odbor Evropské územní spolupráce</a:t>
            </a:r>
            <a:br>
              <a:rPr lang="cs-CZ" sz="1600" i="1" dirty="0"/>
            </a:br>
            <a:r>
              <a:rPr lang="cs-CZ" sz="1600" i="1" dirty="0"/>
              <a:t>U Nákladového nádraží 3144/4</a:t>
            </a:r>
            <a:br>
              <a:rPr lang="cs-CZ" sz="1600" i="1" dirty="0"/>
            </a:br>
            <a:r>
              <a:rPr lang="cs-CZ" sz="1600" i="1" dirty="0"/>
              <a:t>130 00 Praha 3</a:t>
            </a:r>
            <a:br>
              <a:rPr lang="cs-CZ" sz="1600" i="1" dirty="0"/>
            </a:br>
            <a:r>
              <a:rPr lang="cs-CZ" sz="1600" i="1" dirty="0"/>
              <a:t>M: +420 724 568  700</a:t>
            </a:r>
            <a:br>
              <a:rPr lang="cs-CZ" sz="1600" i="1" dirty="0"/>
            </a:br>
            <a:r>
              <a:rPr lang="cs-CZ" sz="1600" i="1" dirty="0"/>
              <a:t>T: +420 225 855 231</a:t>
            </a:r>
            <a:br>
              <a:rPr lang="cs-CZ" sz="1600" i="1" dirty="0"/>
            </a:br>
            <a:br>
              <a:rPr lang="cs-CZ" sz="1600" i="1" dirty="0"/>
            </a:br>
            <a:r>
              <a:rPr lang="cs-CZ" sz="1600" i="1" dirty="0"/>
              <a:t>E: </a:t>
            </a:r>
            <a:r>
              <a:rPr lang="cs-CZ" sz="1600" i="1" dirty="0">
                <a:hlinkClick r:id="rId2"/>
              </a:rPr>
              <a:t>marketa.weingartnerova@crr.cz</a:t>
            </a:r>
            <a:r>
              <a:rPr lang="cs-CZ" sz="1600" i="1" dirty="0"/>
              <a:t>  </a:t>
            </a:r>
            <a:br>
              <a:rPr lang="cs-CZ" sz="1600" i="1" dirty="0"/>
            </a:br>
            <a:r>
              <a:rPr lang="cs-CZ" sz="1600" i="1" dirty="0"/>
              <a:t>E: </a:t>
            </a:r>
            <a:r>
              <a:rPr lang="cs-CZ" sz="1600" i="1" dirty="0">
                <a:hlinkClick r:id="rId3"/>
              </a:rPr>
              <a:t>petra.janosova@crr.cz</a:t>
            </a:r>
            <a:br>
              <a:rPr lang="cs-CZ" sz="1600" i="1" dirty="0"/>
            </a:br>
            <a:br>
              <a:rPr lang="cs-CZ" i="1" dirty="0"/>
            </a:b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501650" cy="365125"/>
          </a:xfrm>
        </p:spPr>
        <p:txBody>
          <a:bodyPr/>
          <a:lstStyle/>
          <a:p>
            <a:fld id="{4000C4B2-41BC-D741-8B94-B76DB6967C01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lphaLcParenR"/>
            </a:pPr>
            <a:r>
              <a:rPr lang="cs-CZ" dirty="0"/>
              <a:t>Úplné, kompletní a správné</a:t>
            </a:r>
          </a:p>
          <a:p>
            <a:pPr marL="342900" indent="-342900">
              <a:buAutoNum type="alphaLcParenR"/>
            </a:pPr>
            <a:r>
              <a:rPr lang="cs-CZ" dirty="0"/>
              <a:t>Opravy prováděné řádným způsobem - tzv. účetní opravy</a:t>
            </a:r>
          </a:p>
          <a:p>
            <a:pPr marL="342900" indent="-342900">
              <a:buAutoNum type="alphaLcParenR"/>
            </a:pPr>
            <a:r>
              <a:rPr lang="cs-CZ" dirty="0"/>
              <a:t>Utříděné</a:t>
            </a:r>
          </a:p>
          <a:p>
            <a:pPr marL="342900" indent="-342900">
              <a:buAutoNum type="alphaLcParenR"/>
            </a:pPr>
            <a:r>
              <a:rPr lang="cs-CZ" dirty="0"/>
              <a:t>Odděleně zaúčtované od ostatních výdajů partnera (tzv. </a:t>
            </a:r>
            <a:r>
              <a:rPr lang="cs-CZ" dirty="0" err="1"/>
              <a:t>separate</a:t>
            </a:r>
            <a:r>
              <a:rPr lang="cs-CZ" dirty="0"/>
              <a:t> </a:t>
            </a:r>
            <a:r>
              <a:rPr lang="cs-CZ" dirty="0" err="1"/>
              <a:t>accounting</a:t>
            </a:r>
            <a:r>
              <a:rPr lang="cs-CZ" dirty="0"/>
              <a:t> </a:t>
            </a:r>
            <a:r>
              <a:rPr lang="cs-CZ" dirty="0" err="1"/>
              <a:t>system</a:t>
            </a:r>
            <a:r>
              <a:rPr lang="cs-CZ" dirty="0"/>
              <a:t>)</a:t>
            </a:r>
          </a:p>
          <a:p>
            <a:pPr marL="342900" indent="-342900">
              <a:buAutoNum type="alphaLcParenR"/>
            </a:pPr>
            <a:r>
              <a:rPr lang="cs-CZ" dirty="0"/>
              <a:t>V souladu s pravidly způsobilosti</a:t>
            </a:r>
          </a:p>
          <a:p>
            <a:pPr marL="342900" indent="-342900">
              <a:buAutoNum type="alphaLcParenR"/>
            </a:pPr>
            <a:r>
              <a:rPr lang="cs-CZ" dirty="0"/>
              <a:t>Dle charakteru a výše vzniklé na základě výběrového/zadávacího řízení</a:t>
            </a:r>
          </a:p>
          <a:p>
            <a:pPr marL="342900" indent="-342900">
              <a:buAutoNum type="alphaLcParenR"/>
            </a:pPr>
            <a:r>
              <a:rPr lang="cs-CZ" dirty="0"/>
              <a:t>Označení originálů účetních dokladů řádně dle požadavků programu</a:t>
            </a:r>
          </a:p>
          <a:p>
            <a:pPr marL="971550" lvl="1" indent="-342900">
              <a:buAutoNum type="alphaLcParenR"/>
            </a:pPr>
            <a:r>
              <a:rPr lang="cs-CZ" dirty="0">
                <a:solidFill>
                  <a:schemeClr val="tx1"/>
                </a:solidFill>
              </a:rPr>
              <a:t>Název projektu (ACRONYM),</a:t>
            </a:r>
          </a:p>
          <a:p>
            <a:pPr marL="971550" lvl="1" indent="-342900">
              <a:buAutoNum type="alphaLcParenR"/>
            </a:pPr>
            <a:r>
              <a:rPr lang="cs-CZ" dirty="0">
                <a:solidFill>
                  <a:schemeClr val="tx1"/>
                </a:solidFill>
              </a:rPr>
              <a:t>Číslo projektu,</a:t>
            </a:r>
          </a:p>
          <a:p>
            <a:pPr marL="971550" lvl="1" indent="-342900">
              <a:buAutoNum type="alphaLcParenR"/>
            </a:pPr>
            <a:r>
              <a:rPr lang="cs-CZ" dirty="0">
                <a:solidFill>
                  <a:schemeClr val="tx1"/>
                </a:solidFill>
              </a:rPr>
              <a:t>Název programu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Způsobilost výdajů – náležitosti dokumentů s výjimkou paušálních výdajů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904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lvl="1" indent="-342900">
              <a:buFont typeface="Arial" panose="020B0604020202020204" pitchFamily="34" charset="0"/>
              <a:buChar char="•"/>
            </a:pPr>
            <a:r>
              <a:rPr lang="cs-CZ" dirty="0"/>
              <a:t>Nezpůsobilé výdaje v období 2014-2020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Věcné příspěvky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Úroky z dlužných částek, pokuty, penále, výdaje na soudní spory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Dary nad 50€ nesouvisející s propagací, komunikací projektu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Úroky z úvěrů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Kurzové rozdíly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Nákup pozemků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DPH (výjimka pro příjemce, kteří nemohou nárokovat odpočet DPH na vstupu)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Poplatky za národní finanční transakce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Alkohol/výdaje na alkoholické nápoje, alkohol jak dar atd.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err="1"/>
              <a:t>Přefakturace</a:t>
            </a:r>
            <a:r>
              <a:rPr lang="cs-CZ" dirty="0"/>
              <a:t> mezi partnery projektu (za služby, vybavení, práce)</a:t>
            </a:r>
          </a:p>
          <a:p>
            <a:pPr marL="533400" lvl="2" indent="0">
              <a:spcBef>
                <a:spcPts val="400"/>
              </a:spcBef>
              <a:buNone/>
            </a:pPr>
            <a:endParaRPr lang="cs-CZ" b="1" dirty="0">
              <a:solidFill>
                <a:srgbClr val="00529C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Způsobilost výdajů v období 2014-2020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693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Přípravné výdaje:</a:t>
            </a:r>
          </a:p>
          <a:p>
            <a:r>
              <a:rPr lang="cs-CZ" dirty="0"/>
              <a:t>Paušální částka 17.500 EUR na projekt – přiděleno Lead Partnerovi.</a:t>
            </a:r>
          </a:p>
          <a:p>
            <a:r>
              <a:rPr lang="cs-CZ" dirty="0"/>
              <a:t>Není předmětem kontroly na úrovni FLC.</a:t>
            </a:r>
          </a:p>
          <a:p>
            <a:endParaRPr lang="cs-CZ" dirty="0"/>
          </a:p>
          <a:p>
            <a:r>
              <a:rPr lang="cs-CZ" b="1" dirty="0"/>
              <a:t>Výdaje v realizační fázi :</a:t>
            </a:r>
          </a:p>
          <a:p>
            <a:r>
              <a:rPr lang="cs-CZ" dirty="0"/>
              <a:t>způsobilost počíná dnem schválení projektu monitorovacím výborem a končí posledním dnem měsíce označeného jako „finalizační“.</a:t>
            </a:r>
          </a:p>
          <a:p>
            <a:pPr marL="285750" indent="-285750">
              <a:buFontTx/>
              <a:buChar char="-"/>
            </a:pPr>
            <a:r>
              <a:rPr lang="cs-CZ" dirty="0"/>
              <a:t>realizace aktivit projektu</a:t>
            </a:r>
          </a:p>
          <a:p>
            <a:pPr marL="285750" indent="-285750">
              <a:buFontTx/>
              <a:buChar char="-"/>
            </a:pPr>
            <a:r>
              <a:rPr lang="cs-CZ" dirty="0"/>
              <a:t>provedeny všechny platby výdajů</a:t>
            </a:r>
          </a:p>
          <a:p>
            <a:pPr marL="285750" indent="-285750">
              <a:buFontTx/>
              <a:buChar char="-"/>
            </a:pPr>
            <a:r>
              <a:rPr lang="cs-CZ" dirty="0"/>
              <a:t>předložena poslední zpráva za projekt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Časová způsobilost výdajů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546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buAutoNum type="arabicPeriod"/>
            </a:pPr>
            <a:r>
              <a:rPr lang="cs-CZ" b="1" dirty="0" err="1"/>
              <a:t>Staff</a:t>
            </a:r>
            <a:r>
              <a:rPr lang="cs-CZ" b="1" dirty="0"/>
              <a:t> </a:t>
            </a:r>
            <a:r>
              <a:rPr lang="cs-CZ" b="1" dirty="0" err="1"/>
              <a:t>costs</a:t>
            </a:r>
            <a:r>
              <a:rPr lang="cs-CZ" b="1" dirty="0"/>
              <a:t> </a:t>
            </a:r>
            <a:r>
              <a:rPr lang="cs-CZ" dirty="0"/>
              <a:t>– mzdové výdaje</a:t>
            </a:r>
          </a:p>
          <a:p>
            <a:pPr marL="342900" indent="-342900">
              <a:buAutoNum type="arabicPeriod"/>
            </a:pPr>
            <a:endParaRPr lang="cs-CZ" dirty="0"/>
          </a:p>
          <a:p>
            <a:pPr marL="342900" indent="-342900">
              <a:buFont typeface="Arial"/>
              <a:buAutoNum type="arabicPeriod"/>
            </a:pPr>
            <a:r>
              <a:rPr lang="cs-CZ" b="1" dirty="0"/>
              <a:t>Office and </a:t>
            </a:r>
            <a:r>
              <a:rPr lang="cs-CZ" b="1" dirty="0" err="1"/>
              <a:t>administrative</a:t>
            </a:r>
            <a:r>
              <a:rPr lang="cs-CZ" b="1" dirty="0"/>
              <a:t> </a:t>
            </a:r>
            <a:r>
              <a:rPr lang="cs-CZ" b="1" dirty="0" err="1"/>
              <a:t>expenditure</a:t>
            </a:r>
            <a:r>
              <a:rPr lang="cs-CZ" b="1" dirty="0"/>
              <a:t> </a:t>
            </a:r>
            <a:r>
              <a:rPr lang="cs-CZ" dirty="0"/>
              <a:t>– administrativní a kancelářské výdaje</a:t>
            </a:r>
          </a:p>
          <a:p>
            <a:pPr marL="342900" indent="-342900">
              <a:buAutoNum type="arabicPeriod"/>
            </a:pPr>
            <a:endParaRPr lang="cs-CZ" dirty="0"/>
          </a:p>
          <a:p>
            <a:pPr marL="342900" indent="-342900">
              <a:buAutoNum type="arabicPeriod"/>
            </a:pPr>
            <a:r>
              <a:rPr lang="cs-CZ" b="1" dirty="0" err="1"/>
              <a:t>Travel</a:t>
            </a:r>
            <a:r>
              <a:rPr lang="cs-CZ" b="1" dirty="0"/>
              <a:t> and </a:t>
            </a:r>
            <a:r>
              <a:rPr lang="cs-CZ" b="1" dirty="0" err="1"/>
              <a:t>accommodation</a:t>
            </a:r>
            <a:r>
              <a:rPr lang="cs-CZ" b="1" dirty="0"/>
              <a:t> </a:t>
            </a:r>
            <a:r>
              <a:rPr lang="cs-CZ" b="1" dirty="0" err="1"/>
              <a:t>costs</a:t>
            </a:r>
            <a:r>
              <a:rPr lang="cs-CZ" b="1" dirty="0"/>
              <a:t> </a:t>
            </a:r>
            <a:r>
              <a:rPr lang="cs-CZ" dirty="0"/>
              <a:t>– cestovné</a:t>
            </a:r>
          </a:p>
          <a:p>
            <a:pPr marL="342900" indent="-342900">
              <a:buAutoNum type="arabicPeriod"/>
            </a:pPr>
            <a:endParaRPr lang="cs-CZ" dirty="0"/>
          </a:p>
          <a:p>
            <a:pPr marL="342900" indent="-342900">
              <a:buAutoNum type="arabicPeriod"/>
            </a:pPr>
            <a:r>
              <a:rPr lang="cs-CZ" b="1" dirty="0" err="1"/>
              <a:t>External</a:t>
            </a:r>
            <a:r>
              <a:rPr lang="cs-CZ" b="1" dirty="0"/>
              <a:t> </a:t>
            </a:r>
            <a:r>
              <a:rPr lang="cs-CZ" b="1" dirty="0" err="1"/>
              <a:t>expertise</a:t>
            </a:r>
            <a:r>
              <a:rPr lang="cs-CZ" b="1" dirty="0"/>
              <a:t> and </a:t>
            </a:r>
            <a:r>
              <a:rPr lang="cs-CZ" b="1" dirty="0" err="1"/>
              <a:t>services</a:t>
            </a:r>
            <a:r>
              <a:rPr lang="cs-CZ" b="1" dirty="0"/>
              <a:t> </a:t>
            </a:r>
            <a:r>
              <a:rPr lang="cs-CZ" b="1" dirty="0" err="1"/>
              <a:t>costs</a:t>
            </a:r>
            <a:r>
              <a:rPr lang="cs-CZ" b="1" dirty="0"/>
              <a:t> </a:t>
            </a:r>
            <a:r>
              <a:rPr lang="cs-CZ" dirty="0"/>
              <a:t>– externí služby</a:t>
            </a:r>
          </a:p>
          <a:p>
            <a:pPr marL="342900" indent="-342900">
              <a:buAutoNum type="arabicPeriod"/>
            </a:pPr>
            <a:endParaRPr lang="cs-CZ" dirty="0"/>
          </a:p>
          <a:p>
            <a:pPr marL="342900" indent="-342900">
              <a:buAutoNum type="arabicPeriod"/>
            </a:pPr>
            <a:r>
              <a:rPr lang="cs-CZ" b="1" dirty="0" err="1"/>
              <a:t>Equipment</a:t>
            </a:r>
            <a:r>
              <a:rPr lang="cs-CZ" b="1" dirty="0"/>
              <a:t> </a:t>
            </a:r>
            <a:r>
              <a:rPr lang="cs-CZ" b="1" dirty="0" err="1"/>
              <a:t>expenditure</a:t>
            </a:r>
            <a:r>
              <a:rPr lang="cs-CZ" b="1" dirty="0"/>
              <a:t> </a:t>
            </a:r>
            <a:r>
              <a:rPr lang="cs-CZ" dirty="0"/>
              <a:t>– vybavení</a:t>
            </a:r>
          </a:p>
          <a:p>
            <a:pPr marL="342900" indent="-342900">
              <a:buAutoNum type="arabicPeriod"/>
            </a:pPr>
            <a:endParaRPr lang="cs-CZ" dirty="0"/>
          </a:p>
          <a:p>
            <a:pPr marL="342900" indent="-342900">
              <a:buAutoNum type="arabicPeriod"/>
            </a:pPr>
            <a:r>
              <a:rPr lang="cs-CZ" b="1" dirty="0" err="1"/>
              <a:t>Infrastructure</a:t>
            </a:r>
            <a:r>
              <a:rPr lang="cs-CZ" b="1" dirty="0"/>
              <a:t> and </a:t>
            </a:r>
            <a:r>
              <a:rPr lang="cs-CZ" b="1" dirty="0" err="1"/>
              <a:t>works</a:t>
            </a:r>
            <a:r>
              <a:rPr lang="cs-CZ" b="1" dirty="0"/>
              <a:t> </a:t>
            </a:r>
            <a:r>
              <a:rPr lang="cs-CZ" b="1" dirty="0" err="1"/>
              <a:t>expenditure</a:t>
            </a:r>
            <a:r>
              <a:rPr lang="cs-CZ" b="1" dirty="0"/>
              <a:t> </a:t>
            </a:r>
            <a:r>
              <a:rPr lang="cs-CZ" dirty="0"/>
              <a:t>– výdaje na infrastrukturu a stavební práce</a:t>
            </a:r>
          </a:p>
          <a:p>
            <a:endParaRPr lang="cs-CZ" dirty="0"/>
          </a:p>
          <a:p>
            <a:r>
              <a:rPr lang="cs-CZ" b="1" u="sng" dirty="0"/>
              <a:t>POZOR</a:t>
            </a:r>
            <a:r>
              <a:rPr lang="cs-CZ" b="1" dirty="0"/>
              <a:t>!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Kapitoly </a:t>
            </a:r>
            <a:r>
              <a:rPr lang="cs-CZ" i="1" u="sng" dirty="0" err="1"/>
              <a:t>External</a:t>
            </a:r>
            <a:r>
              <a:rPr lang="cs-CZ" i="1" u="sng" dirty="0"/>
              <a:t> </a:t>
            </a:r>
            <a:r>
              <a:rPr lang="cs-CZ" i="1" u="sng" dirty="0" err="1"/>
              <a:t>expertise</a:t>
            </a:r>
            <a:r>
              <a:rPr lang="cs-CZ" i="1" u="sng" dirty="0"/>
              <a:t> and </a:t>
            </a:r>
            <a:r>
              <a:rPr lang="cs-CZ" i="1" u="sng" dirty="0" err="1"/>
              <a:t>services</a:t>
            </a:r>
            <a:r>
              <a:rPr lang="cs-CZ" i="1" u="sng" dirty="0"/>
              <a:t> </a:t>
            </a:r>
            <a:r>
              <a:rPr lang="cs-CZ" i="1" dirty="0"/>
              <a:t>,</a:t>
            </a:r>
            <a:r>
              <a:rPr lang="cs-CZ" i="1" u="sng" dirty="0" err="1"/>
              <a:t>Equipment</a:t>
            </a:r>
            <a:r>
              <a:rPr lang="cs-CZ" i="1" dirty="0"/>
              <a:t> </a:t>
            </a:r>
            <a:r>
              <a:rPr lang="cs-CZ" dirty="0"/>
              <a:t>a</a:t>
            </a:r>
            <a:r>
              <a:rPr lang="cs-CZ" i="1" dirty="0"/>
              <a:t> </a:t>
            </a:r>
            <a:r>
              <a:rPr lang="cs-CZ" i="1" u="sng" dirty="0" err="1"/>
              <a:t>Infrastructure</a:t>
            </a:r>
            <a:r>
              <a:rPr lang="cs-CZ" i="1" u="sng" dirty="0"/>
              <a:t> and </a:t>
            </a:r>
            <a:r>
              <a:rPr lang="cs-CZ" i="1" u="sng" dirty="0" err="1"/>
              <a:t>works</a:t>
            </a:r>
            <a:r>
              <a:rPr lang="cs-CZ" i="1" u="sng" dirty="0"/>
              <a:t> </a:t>
            </a:r>
            <a:r>
              <a:rPr lang="cs-CZ" dirty="0"/>
              <a:t>jsou v rozpočtu projektu uvedeny položkově pro jednotlivé projektové partnery.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Nelze v soupisce výdajů/List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expenditure</a:t>
            </a:r>
            <a:r>
              <a:rPr lang="cs-CZ" dirty="0"/>
              <a:t> nárokovat jejich proplacení bez uvedení v rozpočtu, resp. </a:t>
            </a:r>
            <a:r>
              <a:rPr lang="cs-CZ" dirty="0" err="1"/>
              <a:t>Application</a:t>
            </a:r>
            <a:r>
              <a:rPr lang="cs-CZ" dirty="0"/>
              <a:t> </a:t>
            </a:r>
            <a:r>
              <a:rPr lang="cs-CZ" dirty="0" err="1"/>
              <a:t>form</a:t>
            </a:r>
            <a:r>
              <a:rPr lang="cs-CZ" dirty="0"/>
              <a:t>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Rozpočtové kapitoly (budget lines)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425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dirty="0"/>
          </a:p>
          <a:p>
            <a:pPr marL="454025" lvl="1" indent="-187325"/>
            <a:r>
              <a:rPr lang="cs-CZ" dirty="0" err="1"/>
              <a:t>Staff</a:t>
            </a:r>
            <a:r>
              <a:rPr lang="cs-CZ" dirty="0"/>
              <a:t> </a:t>
            </a:r>
            <a:r>
              <a:rPr lang="cs-CZ" dirty="0" err="1"/>
              <a:t>costs</a:t>
            </a:r>
            <a:r>
              <a:rPr lang="cs-CZ" dirty="0"/>
              <a:t> - mzdové výdaje </a:t>
            </a:r>
          </a:p>
          <a:p>
            <a:pPr marL="876300" lvl="2" indent="-342900">
              <a:spcBef>
                <a:spcPts val="400"/>
              </a:spcBef>
              <a:buFont typeface="+mj-lt"/>
              <a:buAutoNum type="alphaLcParenR"/>
            </a:pPr>
            <a:r>
              <a:rPr lang="cs-CZ" b="1" dirty="0"/>
              <a:t>REAL COSTS </a:t>
            </a:r>
            <a:r>
              <a:rPr lang="cs-CZ" dirty="0"/>
              <a:t>(SKUTEČNÉ OSOBNÍ NÁKLADY) - Náhrada dle skutečných výdajů.</a:t>
            </a:r>
          </a:p>
          <a:p>
            <a:pPr marL="876300" lvl="2" indent="-342900">
              <a:spcBef>
                <a:spcPts val="400"/>
              </a:spcBef>
              <a:buFont typeface="+mj-lt"/>
              <a:buAutoNum type="alphaLcParenR"/>
            </a:pPr>
            <a:r>
              <a:rPr lang="cs-CZ" b="1" dirty="0"/>
              <a:t>FLAT RATE </a:t>
            </a:r>
            <a:r>
              <a:rPr lang="cs-CZ" dirty="0"/>
              <a:t>(PAUŠÁLNÍ SAZBA) - Paušál až do výše 20% přímých výdajů partnera (bez mzdových a paušálních výdajů, např. administrativních nákladů).</a:t>
            </a:r>
          </a:p>
          <a:p>
            <a:pPr marL="533400" lvl="2" indent="0">
              <a:spcBef>
                <a:spcPts val="400"/>
              </a:spcBef>
              <a:buNone/>
            </a:pP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Výběr způsobu náhrady mzdových výdajů (paušál x skutečné osobní náklady) na začátku projektu, bez následné změny v průběhu realizace projektu – je nutné řádně zvážit volbu.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V případě skutečných výdajů jsou způsobilé hrubé mzdy a zákonné odvody ve výši zakotvené v zaměstnanecké smlouvě/ekvivalentu. Pracovní smlouvou nepodložená navýšení mezd nebo výplata odměn jsou nezpůsobilé.</a:t>
            </a:r>
          </a:p>
          <a:p>
            <a:pPr marL="533400" lvl="2" indent="0">
              <a:spcBef>
                <a:spcPts val="400"/>
              </a:spcBef>
              <a:buNone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Vykazování výdajů v období 2014-2020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826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000" b="1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Modely zaměstnávání zaměstnanců příjemcem: </a:t>
            </a:r>
          </a:p>
          <a:p>
            <a:pPr marL="342900" indent="-342900">
              <a:buFont typeface="+mj-lt"/>
              <a:buAutoNum type="alphaLcParenR"/>
            </a:pPr>
            <a:r>
              <a:rPr lang="cs-CZ" b="1" dirty="0"/>
              <a:t>Na plný úvazek </a:t>
            </a:r>
            <a:r>
              <a:rPr lang="cs-CZ" dirty="0"/>
              <a:t>(Full - </a:t>
            </a:r>
            <a:r>
              <a:rPr lang="cs-CZ" dirty="0" err="1"/>
              <a:t>time</a:t>
            </a:r>
            <a:r>
              <a:rPr lang="cs-CZ" dirty="0"/>
              <a:t>)</a:t>
            </a:r>
          </a:p>
          <a:p>
            <a:pPr marL="342900" indent="-342900">
              <a:buFont typeface="+mj-lt"/>
              <a:buAutoNum type="alphaLcParenR"/>
            </a:pPr>
            <a:r>
              <a:rPr lang="cs-CZ" b="1" dirty="0"/>
              <a:t>Částečný úvazek s pevně stanoveným procentním podílem odpracované doby za měsíc</a:t>
            </a:r>
            <a:r>
              <a:rPr lang="cs-CZ" dirty="0"/>
              <a:t> (</a:t>
            </a:r>
            <a:r>
              <a:rPr lang="cs-CZ" dirty="0" err="1"/>
              <a:t>Fixed</a:t>
            </a:r>
            <a:r>
              <a:rPr lang="cs-CZ" dirty="0"/>
              <a:t> %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time</a:t>
            </a:r>
            <a:r>
              <a:rPr lang="cs-CZ" dirty="0"/>
              <a:t> per </a:t>
            </a:r>
            <a:r>
              <a:rPr lang="cs-CZ" dirty="0" err="1"/>
              <a:t>month</a:t>
            </a:r>
            <a:r>
              <a:rPr lang="cs-CZ" dirty="0"/>
              <a:t>)</a:t>
            </a:r>
          </a:p>
          <a:p>
            <a:pPr marL="342900" indent="-342900">
              <a:buFont typeface="+mj-lt"/>
              <a:buAutoNum type="alphaLcParenR"/>
            </a:pPr>
            <a:r>
              <a:rPr lang="cs-CZ" b="1" dirty="0"/>
              <a:t>Částečný úvazek s pružným počtem odpracovaných hodin za měsíc </a:t>
            </a:r>
            <a:r>
              <a:rPr lang="cs-CZ" dirty="0"/>
              <a:t>(</a:t>
            </a:r>
            <a:r>
              <a:rPr lang="cs-CZ" dirty="0" err="1"/>
              <a:t>Flexible</a:t>
            </a:r>
            <a:r>
              <a:rPr lang="cs-CZ" dirty="0"/>
              <a:t> No.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hours</a:t>
            </a:r>
            <a:r>
              <a:rPr lang="cs-CZ" dirty="0"/>
              <a:t> per </a:t>
            </a:r>
            <a:r>
              <a:rPr lang="cs-CZ" dirty="0" err="1"/>
              <a:t>month</a:t>
            </a:r>
            <a:r>
              <a:rPr lang="cs-CZ" dirty="0"/>
              <a:t>) → </a:t>
            </a:r>
            <a:r>
              <a:rPr lang="cs-CZ" b="1" dirty="0"/>
              <a:t>c1)</a:t>
            </a:r>
            <a:r>
              <a:rPr lang="cs-CZ" dirty="0"/>
              <a:t> podíl měsíčních hrubých mzdových nákladů a měsíční pracovní doby stanovené v pracovní smlouvě (dokladu o zaměstnání) a vyjádřené v hodinách - </a:t>
            </a:r>
            <a:r>
              <a:rPr lang="cs-CZ" dirty="0">
                <a:solidFill>
                  <a:srgbClr val="FF0000"/>
                </a:solidFill>
              </a:rPr>
              <a:t>*POZOR!!!</a:t>
            </a:r>
          </a:p>
          <a:p>
            <a:pPr marL="342900" indent="-342900" algn="just">
              <a:buFont typeface="+mj-lt"/>
              <a:buAutoNum type="alphaLcParenR"/>
            </a:pPr>
            <a:r>
              <a:rPr lang="cs-CZ" b="1" dirty="0"/>
              <a:t>Částečný úvazek s pružným počtem odpracovaných hodin za měsíc </a:t>
            </a:r>
            <a:r>
              <a:rPr lang="cs-CZ" dirty="0"/>
              <a:t>(</a:t>
            </a:r>
            <a:r>
              <a:rPr lang="cs-CZ" dirty="0" err="1"/>
              <a:t>Flexible</a:t>
            </a:r>
            <a:r>
              <a:rPr lang="cs-CZ" dirty="0"/>
              <a:t> No.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hours</a:t>
            </a:r>
            <a:r>
              <a:rPr lang="cs-CZ" dirty="0"/>
              <a:t> per </a:t>
            </a:r>
            <a:r>
              <a:rPr lang="cs-CZ" dirty="0" err="1"/>
              <a:t>month</a:t>
            </a:r>
            <a:r>
              <a:rPr lang="cs-CZ" dirty="0"/>
              <a:t>) → </a:t>
            </a:r>
            <a:r>
              <a:rPr lang="cs-CZ" b="1" dirty="0"/>
              <a:t>c2)</a:t>
            </a:r>
            <a:r>
              <a:rPr lang="cs-CZ" dirty="0"/>
              <a:t> Podílem posledních doložených ročních hrubých mzdových nákladů (tj. mzdových nákladů za posledních 12 po sobě jdoucích měsíců) a 1720 hodin v souladu s čl. 68, odst. 2, nařízení (EU) č. 1303/2013. Pokud v době předložení výdajů ke kontrole 	nejsou k dispozici poslední doložené roční hrubé mzdové náklady, je možné odvodit 	(extrapolovat)  roční hrubé mzdové náklady z dostupných doložených hrubých mzdových nákladů nebo mzdy/platu uvedené v pracovní smlouvě a upravené na období 12 měsíců</a:t>
            </a:r>
          </a:p>
          <a:p>
            <a:pPr marL="342900" indent="-342900">
              <a:buFont typeface="+mj-lt"/>
              <a:buAutoNum type="alphaLcParenR"/>
            </a:pPr>
            <a:r>
              <a:rPr lang="cs-CZ" b="1" dirty="0"/>
              <a:t>Hodinová sazba</a:t>
            </a:r>
            <a:r>
              <a:rPr lang="cs-CZ" dirty="0"/>
              <a:t> (</a:t>
            </a:r>
            <a:r>
              <a:rPr lang="cs-CZ" dirty="0" err="1"/>
              <a:t>Hourly</a:t>
            </a:r>
            <a:r>
              <a:rPr lang="cs-CZ" dirty="0"/>
              <a:t> </a:t>
            </a:r>
            <a:r>
              <a:rPr lang="cs-CZ" dirty="0" err="1"/>
              <a:t>basis</a:t>
            </a:r>
            <a:r>
              <a:rPr lang="cs-CZ" dirty="0"/>
              <a:t>)</a:t>
            </a:r>
          </a:p>
          <a:p>
            <a:endParaRPr lang="cs-CZ" b="1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342900" indent="-342900">
              <a:buFont typeface="+mj-lt"/>
              <a:buAutoNum type="alphaLcParenR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* POZOR! Tato metoda nelze využít u příjemců z 3. kola výzvy, viz </a:t>
            </a:r>
            <a:r>
              <a:rPr lang="cs-CZ" dirty="0" err="1">
                <a:solidFill>
                  <a:srgbClr val="FF0000"/>
                </a:solidFill>
              </a:rPr>
              <a:t>Eligibility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of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project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expenditures</a:t>
            </a:r>
            <a:r>
              <a:rPr lang="cs-CZ" dirty="0">
                <a:solidFill>
                  <a:srgbClr val="FF0000"/>
                </a:solidFill>
              </a:rPr>
              <a:t>, ver. 16 July 2020, str. 14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1. </a:t>
            </a:r>
            <a:r>
              <a:rPr lang="cs-CZ" dirty="0" err="1"/>
              <a:t>Staff</a:t>
            </a:r>
            <a:r>
              <a:rPr lang="cs-CZ" dirty="0"/>
              <a:t> </a:t>
            </a:r>
            <a:r>
              <a:rPr lang="cs-CZ" dirty="0" err="1"/>
              <a:t>costs</a:t>
            </a:r>
            <a:r>
              <a:rPr lang="cs-CZ" dirty="0"/>
              <a:t> – mzdové výdaje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824224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2646</TotalTime>
  <Words>3590</Words>
  <Application>Microsoft Office PowerPoint</Application>
  <PresentationFormat>Předvádění na obrazovce (4:3)</PresentationFormat>
  <Paragraphs>354</Paragraphs>
  <Slides>34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38" baseType="lpstr">
      <vt:lpstr>Arial</vt:lpstr>
      <vt:lpstr>Calibri</vt:lpstr>
      <vt:lpstr>Wingdings</vt:lpstr>
      <vt:lpstr>sablona_centrum_2016</vt:lpstr>
      <vt:lpstr>Seminář „Kontrola výdajů“ v rámci programu Interreg DANUBE</vt:lpstr>
      <vt:lpstr>Způsobilost výdajů</vt:lpstr>
      <vt:lpstr>Způsobilost nárokovaných výdajů a aktivit s nimi spojených je posuzována ve smyslu: </vt:lpstr>
      <vt:lpstr>Způsobilost výdajů – náležitosti dokumentů s výjimkou paušálních výdajů</vt:lpstr>
      <vt:lpstr>Způsobilost výdajů v období 2014-2020</vt:lpstr>
      <vt:lpstr>Časová způsobilost výdajů</vt:lpstr>
      <vt:lpstr>Rozpočtové kapitoly (budget lines)</vt:lpstr>
      <vt:lpstr>Vykazování výdajů v období 2014-2020 </vt:lpstr>
      <vt:lpstr>1. Staff costs – mzdové výdaje</vt:lpstr>
      <vt:lpstr>Vykazování výdajů v období 2014-2020 </vt:lpstr>
      <vt:lpstr>Vykazování výdajů v období 2014-2020 </vt:lpstr>
      <vt:lpstr>Vykazování výdajů v období 2014-2020 </vt:lpstr>
      <vt:lpstr>Jak dokládat …</vt:lpstr>
      <vt:lpstr>Jak dokládat ….</vt:lpstr>
      <vt:lpstr>Jak dokládat ….</vt:lpstr>
      <vt:lpstr>Jak vyplnit sestavu Rekapitulace mzdových výdajů</vt:lpstr>
      <vt:lpstr>Vykazování výdajů a nejčastější pochybení po rozpočtových kapitolách  - MZDOVÉ VÝDAJE </vt:lpstr>
      <vt:lpstr>Vykazování výdajů a nejčastější pochybení po rozpočtových kapitolách  - MZDOVÉ VÝDAJE </vt:lpstr>
      <vt:lpstr>2. Office and administrative expenditure - Administrativní a režijní výdaje</vt:lpstr>
      <vt:lpstr>Vykazování výdajů v období 2014-2020 </vt:lpstr>
      <vt:lpstr>3. Travel and accommodation costs - Cestovní výdaje</vt:lpstr>
      <vt:lpstr>Cestovní výdaje</vt:lpstr>
      <vt:lpstr>Vykazování výdajů v období 2014-2020 - CESTOVNÍ NÁHRADY</vt:lpstr>
      <vt:lpstr>Vykazování výdajů a nejčastější pochybení po rozpočtových kapitolách – CESTOVNÍ NÁHRADY</vt:lpstr>
      <vt:lpstr>Jak vyplnit Přehled pracovních cest</vt:lpstr>
      <vt:lpstr>Jak dokládat …</vt:lpstr>
      <vt:lpstr>4. External expertise and services costs - Externí služby</vt:lpstr>
      <vt:lpstr>5. Equipment expenditure - Vybavení</vt:lpstr>
      <vt:lpstr>Equipment expenditure - vybavení</vt:lpstr>
      <vt:lpstr>Infrastructure and works expenditure – výdaje za infrastrukturu a stavební práce</vt:lpstr>
      <vt:lpstr>Další pravidla …</vt:lpstr>
      <vt:lpstr>Změny rozpočtu</vt:lpstr>
      <vt:lpstr>Odkazy na dokumentaci</vt:lpstr>
      <vt:lpstr>Děkuji za pozornost    Ing. Markéta Weingärtnerová a Ing. Petra Janošová  Centrum pro regionální rozvoj České republiky Odbor Evropské územní spolupráce U Nákladového nádraží 3144/4 130 00 Praha 3 M: +420 724 568  700 T: +420 225 855 231  E: marketa.weingartnerova@crr.cz   E: petra.janosova@crr.cz  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Janošová Petra</cp:lastModifiedBy>
  <cp:revision>203</cp:revision>
  <cp:lastPrinted>2019-02-20T13:22:26Z</cp:lastPrinted>
  <dcterms:created xsi:type="dcterms:W3CDTF">2016-05-13T07:19:23Z</dcterms:created>
  <dcterms:modified xsi:type="dcterms:W3CDTF">2020-09-18T05:57:30Z</dcterms:modified>
</cp:coreProperties>
</file>