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3" r:id="rId2"/>
    <p:sldId id="290" r:id="rId3"/>
    <p:sldId id="266" r:id="rId4"/>
    <p:sldId id="269" r:id="rId5"/>
    <p:sldId id="291" r:id="rId6"/>
    <p:sldId id="281" r:id="rId7"/>
    <p:sldId id="282" r:id="rId8"/>
    <p:sldId id="283" r:id="rId9"/>
    <p:sldId id="284" r:id="rId10"/>
    <p:sldId id="285" r:id="rId11"/>
    <p:sldId id="293" r:id="rId12"/>
    <p:sldId id="298" r:id="rId13"/>
    <p:sldId id="276" r:id="rId14"/>
    <p:sldId id="279" r:id="rId15"/>
    <p:sldId id="280" r:id="rId16"/>
    <p:sldId id="277" r:id="rId17"/>
    <p:sldId id="289" r:id="rId18"/>
    <p:sldId id="267" r:id="rId19"/>
    <p:sldId id="268" r:id="rId20"/>
    <p:sldId id="295" r:id="rId21"/>
    <p:sldId id="296" r:id="rId22"/>
    <p:sldId id="299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/>
              <a:t>U </a:t>
            </a:r>
            <a:r>
              <a:rPr lang="en-US" sz="1200" b="1" dirty="0" err="1"/>
              <a:t>Nákladového</a:t>
            </a:r>
            <a:r>
              <a:rPr lang="en-US" sz="1200" b="1" dirty="0"/>
              <a:t> </a:t>
            </a:r>
            <a:r>
              <a:rPr lang="en-US" sz="1200" b="1" dirty="0" err="1"/>
              <a:t>nádraží</a:t>
            </a:r>
            <a:r>
              <a:rPr lang="en-US" sz="1200" b="1" dirty="0"/>
              <a:t> 3144/4, 130 00 </a:t>
            </a:r>
            <a:r>
              <a:rPr lang="en-US" sz="1200" b="1" dirty="0" err="1"/>
              <a:t>Praha</a:t>
            </a:r>
            <a:r>
              <a:rPr lang="en-US" sz="1200" b="1" dirty="0"/>
              <a:t> 3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>
                <a:solidFill>
                  <a:schemeClr val="bg1"/>
                </a:solidFill>
              </a:rPr>
              <a:t>tel.: +420 </a:t>
            </a:r>
            <a:r>
              <a:rPr lang="is-IS" sz="1200" b="1" dirty="0"/>
              <a:t>225 855 321</a:t>
            </a:r>
            <a:endParaRPr lang="cs-CZ" sz="1200" b="0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r.cz/eus/nejcastejsi-otazky/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Seminář „Kontrola výdajů“ v rámci programu </a:t>
            </a:r>
            <a:r>
              <a:rPr lang="cs-CZ" dirty="0" err="1"/>
              <a:t>Interreg</a:t>
            </a:r>
            <a:r>
              <a:rPr lang="cs-CZ" dirty="0"/>
              <a:t> DANUBE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22. 9. 2020,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/>
              <a:t>Posouzení a hodnocení nabídek provádí – zadavatel, hodnotící komise nebo pověřená osoba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mimo režim zákona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/>
              <a:t>Kontrola –proces kontroly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+ formalizována fáze pro kontrolu dodatků</a:t>
            </a: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Fáze kontroly veřejné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odesláním Oznámením o zahájení zadávacího řízení k uveřejnění nebo výzvy o zahájení zadávacího řízení a také zveřejněním dle §146 a 147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příjem 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/>
              <a:t>Plnění z uzavřené Smlouvy – Kontrola po podpisu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/>
              <a:t>Kontrola uzavřené Smlouvy a plnění závazků z této smlouvy vyplývající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dirty="0"/>
              <a:t>Samostatné kontrole podléhají také návrh dodatku a uzavřený dodatek, pokud k této skutečnosti dochází.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/>
              <a:t>Kontrola před podpisem Smlouvy</a:t>
            </a:r>
          </a:p>
          <a:p>
            <a:endParaRPr lang="cs-CZ" dirty="0"/>
          </a:p>
          <a:p>
            <a:r>
              <a:rPr lang="cs-CZ" dirty="0"/>
              <a:t>1. </a:t>
            </a:r>
            <a:r>
              <a:rPr lang="cs-CZ" b="1" dirty="0"/>
              <a:t>text 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po podpisu Smlouvy</a:t>
            </a:r>
          </a:p>
          <a:p>
            <a:endParaRPr lang="cs-CZ" dirty="0"/>
          </a:p>
          <a:p>
            <a:r>
              <a:rPr lang="cs-CZ" dirty="0"/>
              <a:t>1. Uzavřenou smlouvu s vybraným dodavatelem, vč. případných dodatků k ní; </a:t>
            </a:r>
          </a:p>
          <a:p>
            <a:r>
              <a:rPr lang="cs-CZ" dirty="0"/>
              <a:t>2. 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/>
              <a:t>- Kontrolor si může vyžádat jakékoliv další podklady nad rámec výše uvedeného.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Dokumenty se dokládají v prostých kopiích spolu s čestným prohlášením o souladu těchto kopií s originály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/>
              <a:t>Originály veškeré dokumentace podléhají povinnosti archivace u příslušného zadavatele/partnera projektu!!!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sz="1600" dirty="0"/>
              <a:t>Výčet je uveden také na webu Centra: </a:t>
            </a:r>
            <a:r>
              <a:rPr lang="cs-CZ" sz="1600" dirty="0">
                <a:hlinkClick r:id="rId2"/>
              </a:rPr>
              <a:t>https://www.crr.cz/eus/nejcastejsi-otazky/</a:t>
            </a:r>
            <a:r>
              <a:rPr lang="cs-CZ" sz="1600" dirty="0"/>
              <a:t>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/>
              <a:t>Dopady chyb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v možných případech hned opraveno, jsou chyby na konci projektu prakticky nenapravitelné</a:t>
            </a:r>
          </a:p>
          <a:p>
            <a:pPr marL="898525" lvl="2" indent="-187325"/>
            <a:r>
              <a:rPr lang="cs-CZ" altLang="cs-CZ" dirty="0"/>
              <a:t>při použití veřejných finančních prostředků z EU či SR je nutné postupovat v souladu s legislativou a pravidly a principy zadávání EU, porušení pravidel je sankcionováno</a:t>
            </a:r>
          </a:p>
          <a:p>
            <a:pPr marL="898525" lvl="2" indent="-187325"/>
            <a:r>
              <a:rPr lang="cs-CZ" altLang="cs-CZ" dirty="0"/>
              <a:t> podceňování role kontroly ZŘ/VŘ se nemusí vyplatit </a:t>
            </a:r>
          </a:p>
          <a:p>
            <a:pPr marL="1354138" lvl="3" indent="-187325"/>
            <a:r>
              <a:rPr lang="cs-CZ" altLang="cs-CZ" dirty="0"/>
              <a:t>Fázová kontrola – čím dříve je chyba odhalena, tím spíše je možné situaci napravit</a:t>
            </a:r>
          </a:p>
          <a:p>
            <a:pPr marL="898525" lvl="2" indent="-187325"/>
            <a:r>
              <a:rPr lang="cs-CZ" altLang="cs-CZ" dirty="0"/>
              <a:t>náklady vzešlé ze špatně/chybně provedeného ZŘ nejsou uznatelným nákladem – vracejí se i po provedených následných kontrolách udržitelnosti projektu – a to i z rozhodnutí FÚ !!! – tzn. Sankce má trvalý dopad do rozpočtu projektu (na disponibilní prostředky)</a:t>
            </a:r>
          </a:p>
          <a:p>
            <a:pPr marL="898525" lvl="2" indent="-187325"/>
            <a:r>
              <a:rPr lang="cs-CZ" altLang="cs-CZ" u="sng" dirty="0"/>
              <a:t>Sankce za chybně provedené ZŘ může dosáhnout 100%, prostředky postižené sankcí nelze dále využít pro další aktivity 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chyby při realizaci VZ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stanovení předmětu zakázky – služby, dodávky, stavební práce, smíšený předmět plnění</a:t>
            </a:r>
          </a:p>
          <a:p>
            <a:pPr marL="898525" lvl="2" indent="-187325"/>
            <a:r>
              <a:rPr lang="cs-CZ" dirty="0"/>
              <a:t>Chybná aplikace výjimek z působnosti zákona,</a:t>
            </a:r>
          </a:p>
          <a:p>
            <a:pPr marL="898525" lvl="2" indent="-187325"/>
            <a:r>
              <a:rPr lang="cs-CZ" dirty="0"/>
              <a:t>Nezveřejnění zakázky odpovídajícím způsobem,</a:t>
            </a:r>
          </a:p>
          <a:p>
            <a:pPr marL="898525" lvl="2" indent="-187325"/>
            <a:r>
              <a:rPr lang="cs-CZ" dirty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/>
              <a:t>Opakované oslovování totožného okruhu uchazečů,</a:t>
            </a:r>
          </a:p>
          <a:p>
            <a:pPr marL="898525" lvl="2" indent="-187325"/>
            <a:r>
              <a:rPr lang="cs-CZ" dirty="0"/>
              <a:t>Chybné stanovení minimálních lhůt pro podání nabídky,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/>
              <a:t>Základní pravidla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– struktura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kritérií:</a:t>
            </a:r>
          </a:p>
          <a:p>
            <a:pPr marL="1452563" lvl="3" indent="-285750">
              <a:buFontTx/>
              <a:buChar char="-"/>
            </a:pPr>
            <a:r>
              <a:rPr lang="cs-CZ" dirty="0"/>
              <a:t>subjektivní kritéria 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/>
              <a:t>kritéria nesouvisející s předmětem zakázky, </a:t>
            </a:r>
          </a:p>
          <a:p>
            <a:pPr marL="1452563" lvl="3" indent="-285750">
              <a:buFontTx/>
              <a:buChar char="-"/>
            </a:pPr>
            <a:r>
              <a:rPr lang="cs-CZ" dirty="0"/>
              <a:t>kritéria bez určení způsobu přiřazování bodového hodnocení jednotlivým kritériím,</a:t>
            </a:r>
          </a:p>
          <a:p>
            <a:pPr marL="1452563" lvl="3" indent="-285750">
              <a:buFontTx/>
              <a:buChar char="-"/>
            </a:pPr>
            <a:r>
              <a:rPr lang="cs-CZ" dirty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/>
              <a:t>Je nutné zvážit počet kritérií.</a:t>
            </a:r>
          </a:p>
          <a:p>
            <a:pPr marL="898525" lvl="2" indent="-187325"/>
            <a:r>
              <a:rPr lang="cs-CZ" dirty="0"/>
              <a:t>To co je předmětem smluvních podmínek nemůže být hodnotícím kritériem,</a:t>
            </a:r>
          </a:p>
          <a:p>
            <a:pPr marL="898525" lvl="2" indent="-187325"/>
            <a:r>
              <a:rPr lang="cs-CZ" dirty="0"/>
              <a:t>Neposkytnutí dodatečných informací všem uchazečům,</a:t>
            </a:r>
          </a:p>
          <a:p>
            <a:pPr marL="898525" lvl="2" indent="-187325"/>
            <a:r>
              <a:rPr lang="cs-CZ" dirty="0"/>
              <a:t>Dělení předmětu zakázky pod zákonem nebo postupy stanovený limit, </a:t>
            </a:r>
          </a:p>
          <a:p>
            <a:pPr marL="898525" lvl="2" indent="-187325"/>
            <a:r>
              <a:rPr lang="cs-CZ" dirty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/>
              <a:t>Veřejné zakázky – nejčastější pochybení</a:t>
            </a:r>
          </a:p>
          <a:p>
            <a:pPr marL="898525" lvl="2" indent="-187325"/>
            <a:r>
              <a:rPr lang="cs-CZ" dirty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/>
              <a:t>Provedení podstatných změn v zadávacích podmínkách,</a:t>
            </a:r>
          </a:p>
          <a:p>
            <a:pPr marL="898525" lvl="2" indent="-187325"/>
            <a:r>
              <a:rPr lang="cs-CZ" dirty="0"/>
              <a:t>Provedení změn v nabídkách během hodnocení nabídek,</a:t>
            </a:r>
          </a:p>
          <a:p>
            <a:pPr marL="898525" lvl="2" indent="-187325"/>
            <a:r>
              <a:rPr lang="cs-CZ" dirty="0"/>
              <a:t>Podstatné změny Smlouvy na plnění zakázek, které by vedly ke změně okruhu uchazečů, změně hodnocení, </a:t>
            </a:r>
            <a:r>
              <a:rPr lang="cs-CZ"/>
              <a:t>změně výsledku</a:t>
            </a:r>
            <a:endParaRPr lang="cs-CZ" dirty="0"/>
          </a:p>
          <a:p>
            <a:pPr marL="898525" lvl="2" indent="-187325"/>
            <a:r>
              <a:rPr lang="cs-CZ" dirty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/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sz="2000" dirty="0"/>
              <a:t>Konzultovat každé ZŘ/VŘ s Kontrolorem, dokumentaci předkládat včas a kompletní,</a:t>
            </a:r>
          </a:p>
          <a:p>
            <a:pPr marL="342900" indent="-342900">
              <a:buAutoNum type="alphaLcParenR"/>
            </a:pPr>
            <a:r>
              <a:rPr lang="cs-CZ" sz="2000" dirty="0"/>
              <a:t>Řídit se pokyny Kontrolora,</a:t>
            </a:r>
          </a:p>
          <a:p>
            <a:pPr marL="342900" indent="-342900">
              <a:buAutoNum type="alphaLcParenR"/>
            </a:pPr>
            <a:r>
              <a:rPr lang="cs-CZ" sz="2000" dirty="0" err="1"/>
              <a:t>Nenastanovovat</a:t>
            </a:r>
            <a:r>
              <a:rPr lang="cs-CZ" sz="2000" dirty="0"/>
              <a:t> lhůty nejkratší přípustnou délku,</a:t>
            </a:r>
          </a:p>
          <a:p>
            <a:pPr marL="342900" indent="-342900">
              <a:buAutoNum type="alphaLcParenR"/>
            </a:pPr>
            <a:r>
              <a:rPr lang="cs-CZ" sz="2000" dirty="0"/>
              <a:t>Uchovávat veškerou dokumentaci k zadávacímu/výběrovému řízení,</a:t>
            </a:r>
          </a:p>
          <a:p>
            <a:pPr marL="342900" indent="-342900">
              <a:buAutoNum type="alphaLcParenR"/>
            </a:pPr>
            <a:r>
              <a:rPr lang="cs-CZ" sz="2000" dirty="0"/>
              <a:t>K nastavování hodnotících kritérií přistupovat obezřetně s vědomím pravidel pro jejich určení a transparentní hodnocení,</a:t>
            </a:r>
          </a:p>
          <a:p>
            <a:pPr marL="342900" indent="-342900">
              <a:buAutoNum type="alphaLcParenR"/>
            </a:pPr>
            <a:r>
              <a:rPr lang="cs-CZ" sz="2000" dirty="0"/>
              <a:t>Pokud jsou vzneseny dotazy ze strany uchazečů pečlivě zajistit řádnou administraci těchto dotazů,</a:t>
            </a:r>
          </a:p>
          <a:p>
            <a:pPr marL="342900" indent="-342900">
              <a:buAutoNum type="alphaLcParenR"/>
            </a:pPr>
            <a:r>
              <a:rPr lang="cs-CZ" sz="2000" dirty="0"/>
              <a:t>V případě možné tzv. mimořádně nízké nabídkové ceny a obecně vylučování uchazečů </a:t>
            </a:r>
            <a:r>
              <a:rPr lang="cs-CZ" sz="2000"/>
              <a:t>postupovat obezřetně,</a:t>
            </a:r>
            <a:endParaRPr lang="cs-CZ" sz="2000" dirty="0"/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doporučení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19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/>
              <a:t>Děkuji za pozornost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1600" i="1" dirty="0"/>
              <a:t>Ing. Markéta Weingärtnerová </a:t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0420 724 568 700</a:t>
            </a:r>
            <a:br>
              <a:rPr lang="cs-CZ" sz="1600" i="1" dirty="0"/>
            </a:br>
            <a:r>
              <a:rPr lang="cs-CZ" sz="1600" i="1" dirty="0"/>
              <a:t>T: +420 225 855 231</a:t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2"/>
              </a:rPr>
              <a:t>marketa.weingartnerova@crr.cz</a:t>
            </a:r>
            <a:br>
              <a:rPr lang="cs-CZ" sz="1600" i="1" dirty="0"/>
            </a:br>
            <a:br>
              <a:rPr lang="cs-CZ" sz="1600" i="1" dirty="0"/>
            </a:b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– základní právní předpisy</a:t>
            </a:r>
            <a:endParaRPr lang="cs-CZ" altLang="cs-CZ" sz="1600" dirty="0"/>
          </a:p>
          <a:p>
            <a:pPr marL="898525" lvl="2" indent="-187325"/>
            <a:r>
              <a:rPr lang="cs-CZ" altLang="cs-CZ" sz="2000" b="1" dirty="0"/>
              <a:t>zákon č. 134/2016Sb., ve znění pozdějších a související legislativa</a:t>
            </a:r>
          </a:p>
          <a:p>
            <a:pPr marL="898525" lvl="2" indent="-187325"/>
            <a:r>
              <a:rPr lang="cs-CZ" altLang="cs-CZ" sz="2000" b="1" dirty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NOK)</a:t>
            </a:r>
          </a:p>
          <a:p>
            <a:pPr marL="898525" lvl="2" indent="-187325"/>
            <a:endParaRPr lang="cs-CZ" altLang="cs-CZ" dirty="0"/>
          </a:p>
          <a:p>
            <a:pPr marL="898525" lvl="2" indent="-187325"/>
            <a:r>
              <a:rPr lang="cs-CZ" altLang="cs-CZ" dirty="0"/>
              <a:t>pokud se zadavatel rozhodne použít přísnější postup, musí jej dodržet po celou dobu výběru dodavatele</a:t>
            </a:r>
          </a:p>
          <a:p>
            <a:pPr marL="898525" lvl="2" indent="-187325"/>
            <a:r>
              <a:rPr lang="cs-CZ" altLang="cs-CZ" b="1" dirty="0"/>
              <a:t>Použití interní směrnice je přípustné, pokud splňuje alespoň požadavky zákona nebo Metodického pokynu, posouzení provádí Kontrolor (směrnici je nutné předložit ke kontrole)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– základní právní předpisy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v režimu zákona</a:t>
            </a:r>
            <a:endParaRPr lang="cs-CZ" altLang="cs-CZ" sz="1600" dirty="0"/>
          </a:p>
          <a:p>
            <a:pPr marL="898525" lvl="2" indent="-187325"/>
            <a:r>
              <a:rPr lang="cs-CZ" altLang="cs-CZ" dirty="0"/>
              <a:t>Zákon č. 134/2016Sb.,v platném znění resp. ve znění pozdějších předpisů a související legislativa (vyhlášky)</a:t>
            </a:r>
          </a:p>
          <a:p>
            <a:pPr marL="898525" lvl="2" indent="-187325"/>
            <a:r>
              <a:rPr lang="cs-CZ" altLang="cs-CZ" dirty="0"/>
              <a:t>Dle zákona postupují všichni, kteří:</a:t>
            </a:r>
          </a:p>
          <a:p>
            <a:pPr marL="1354138" lvl="3" indent="-187325"/>
            <a:r>
              <a:rPr lang="cs-CZ" altLang="cs-CZ" dirty="0"/>
              <a:t>nezadávají zakázky  s hodnotou dle §12 odst. 3 zákona – tzv. zakázky malého rozsahu  (do 2 resp. 6 milionů)</a:t>
            </a:r>
          </a:p>
          <a:p>
            <a:pPr marL="1354138" lvl="3" indent="-187325"/>
            <a:r>
              <a:rPr lang="cs-CZ" altLang="cs-CZ" dirty="0"/>
              <a:t>nevztahují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/>
              <a:t>!!! Existuje formulář Přehled plánovaných a realizovaných ZŘ/VŘ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– základní právní předpisy pro zakázky dle zákona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cs-CZ" sz="4000" dirty="0"/>
              <a:t>Metodický pokyn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/>
              <a:t>Postupy dle Metodického pokynu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cs-CZ" sz="4000" dirty="0"/>
              <a:t>Pravidla a požadavky Metodického pokynu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v režimu dle Metodického pokynu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Metodický pokyn definuje veřejné zakázky</a:t>
            </a:r>
          </a:p>
          <a:p>
            <a:pPr marL="342900" indent="-342900">
              <a:buAutoNum type="alphaLcParenR"/>
            </a:pPr>
            <a:r>
              <a:rPr lang="cs-CZ" dirty="0"/>
              <a:t>Malé hodnoty – předpokládaná hodnota nedosáhne 2mil. Resp. 6 mil (služby, dodávky / stavební práce)</a:t>
            </a:r>
          </a:p>
          <a:p>
            <a:pPr marL="342900" indent="-342900">
              <a:buAutoNum type="alphaLcParenR"/>
            </a:pPr>
            <a:r>
              <a:rPr lang="cs-CZ" dirty="0"/>
              <a:t>Vyšší hodnoty – předpokládaná hodnota činí minimálně 2. mil. Resp. 6 mil. (služby, dodávky / stavební práce)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>
                <a:solidFill>
                  <a:srgbClr val="00529C"/>
                </a:solidFill>
              </a:rPr>
              <a:t>Uzavřená výzva (pouze pro zakázky malé hodnoty)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mimo režim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mimo režim zákona – základní pravidla pro jednotlivé podoby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b) 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971550" lvl="1" indent="-342900">
              <a:buFontTx/>
              <a:buChar char="-"/>
            </a:pPr>
            <a:r>
              <a:rPr lang="cs-CZ" sz="2200" b="0" dirty="0"/>
              <a:t>Nelze opakovaně vyzývat stejný okruh zájemců</a:t>
            </a:r>
          </a:p>
          <a:p>
            <a:pPr lvl="1" indent="0">
              <a:buNone/>
            </a:pPr>
            <a:r>
              <a:rPr lang="cs-CZ" sz="2200" b="0" dirty="0"/>
              <a:t>c</a:t>
            </a:r>
            <a:r>
              <a:rPr lang="cs-CZ" dirty="0"/>
              <a:t>) Elektronické tržiště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mimo režim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>
                <a:solidFill>
                  <a:srgbClr val="00529C"/>
                </a:solidFill>
              </a:rPr>
              <a:t>Zadávací podmínky – </a:t>
            </a:r>
            <a:r>
              <a:rPr lang="cs-CZ" sz="2000" dirty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Podmínky a požadavky na zpracování nabídky 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mimo režim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1902</Words>
  <Application>Microsoft Office PowerPoint</Application>
  <PresentationFormat>Předvádění na obrazovce (4:3)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sablona_centrum_2016</vt:lpstr>
      <vt:lpstr>Seminář „Kontrola výdajů“ v rámci programu Interreg DANUBE</vt:lpstr>
      <vt:lpstr>Veřejné zakázky – struktura prezentace</vt:lpstr>
      <vt:lpstr>Veřejné zakázky – základní právní předpisy</vt:lpstr>
      <vt:lpstr>Veřejné zakázky – základní právní předpisy pro zakázky dle zákona</vt:lpstr>
      <vt:lpstr>Veřejné zakázky v režimu dle Metodického pokynu</vt:lpstr>
      <vt:lpstr>Veřejné zakázky mimo režim zákona – základní pravidla</vt:lpstr>
      <vt:lpstr>Veřejné zakázky mimo režim zákona – základní pravidla pro jednotlivé podoby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Fáze kontroly veřejné zakázky</vt:lpstr>
      <vt:lpstr>Veřejné zakázky -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Obecná doporučení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24</cp:revision>
  <dcterms:created xsi:type="dcterms:W3CDTF">2016-05-13T07:19:23Z</dcterms:created>
  <dcterms:modified xsi:type="dcterms:W3CDTF">2020-09-18T09:21:48Z</dcterms:modified>
</cp:coreProperties>
</file>