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417" r:id="rId6"/>
    <p:sldId id="418" r:id="rId7"/>
    <p:sldId id="388" r:id="rId8"/>
    <p:sldId id="420" r:id="rId9"/>
    <p:sldId id="421" r:id="rId10"/>
    <p:sldId id="422" r:id="rId11"/>
    <p:sldId id="432" r:id="rId12"/>
    <p:sldId id="415" r:id="rId13"/>
    <p:sldId id="412" r:id="rId14"/>
    <p:sldId id="431" r:id="rId15"/>
    <p:sldId id="419" r:id="rId16"/>
    <p:sldId id="413" r:id="rId17"/>
    <p:sldId id="414" r:id="rId18"/>
    <p:sldId id="387" r:id="rId19"/>
    <p:sldId id="261" r:id="rId20"/>
    <p:sldId id="423" r:id="rId21"/>
    <p:sldId id="262" r:id="rId22"/>
    <p:sldId id="263" r:id="rId23"/>
    <p:sldId id="264" r:id="rId24"/>
    <p:sldId id="265" r:id="rId25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4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66" autoAdjust="0"/>
    <p:restoredTop sz="84096" autoAdjust="0"/>
  </p:normalViewPr>
  <p:slideViewPr>
    <p:cSldViewPr>
      <p:cViewPr varScale="1">
        <p:scale>
          <a:sx n="109" d="100"/>
          <a:sy n="109" d="100"/>
        </p:scale>
        <p:origin x="12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J\SF\OPTP\OPTP%202014-2020\02.%20Monitorovac&#237;%20v&#253;bor\9.%20MV%2020.-21.5.2019\Prezentace\Podklady%20%20-%20graf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pet\Desktop\SESTAVY%20Hl&#225;&#353;en&#237;%20NM\MV_05_2020\Graf%20pr&#225;vn&#237;%20akty%20CZ%20+%20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pet\Desktop\SESTAVY%20Hl&#225;&#353;en&#237;%20NM\2020_10_30_OPTP%202014_2020_&#381;&#225;dosti%20o%20podporu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pet\Desktop\SESTAVY%20Hl&#225;&#353;en&#237;%20NM\2021_04_15\2021_04_15_OPTP%202014_2020_&#381;&#225;dosti%20o%20podporu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praha.mmr.cz\dfs\J\SF\OPTP\OPTP%202014-2020\05.%20Finan&#269;n&#237;%20&#345;&#237;zen&#237;\Hl&#225;&#353;en&#237;%20NM%20+%20MV_%20podklady\MV_2021_11\2021_10_14_OPTP%202014_2020_&#381;&#225;dosti%20o%20podporu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MV%20OPTP_upraveno\graf_v&#253;hled%20&#269;erp&#225;n&#23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07463735952227"/>
          <c:y val="0.28538428525862719"/>
          <c:w val="0.78117470244644782"/>
          <c:h val="0.6701370098662871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953688990683905"/>
          <c:y val="0.20698562228717879"/>
          <c:w val="0.77953791781281867"/>
          <c:h val="0.76156056445117215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err="1"/>
              <a:t>Objem</a:t>
            </a:r>
            <a:r>
              <a:rPr lang="en-US"/>
              <a:t> prostředků </a:t>
            </a:r>
            <a:r>
              <a:rPr lang="en-US" sz="1800" b="1" i="0" u="none" strike="noStrike" baseline="0">
                <a:effectLst/>
              </a:rPr>
              <a:t>krytých právním aktem</a:t>
            </a:r>
            <a:r>
              <a:rPr lang="cs-CZ" sz="1800" b="1" i="0" u="none" strike="noStrike" baseline="0">
                <a:effectLst/>
              </a:rPr>
              <a:t> </a:t>
            </a:r>
            <a:endParaRPr lang="en-US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898323088817797"/>
          <c:y val="4.315886688356774E-3"/>
          <c:w val="0.78130306950021422"/>
          <c:h val="0.7080345463108130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63412207803889E-2"/>
          <c:y val="0.19829598181901359"/>
          <c:w val="0.86547614302397269"/>
          <c:h val="0.7858064790186711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69145588184906"/>
          <c:y val="0.27325758796753413"/>
          <c:w val="0.757651504765538"/>
          <c:h val="0.687931315814438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Objem prostředků </a:t>
            </a:r>
            <a:r>
              <a:rPr lang="en-US" sz="1800" b="1" i="0" u="none" strike="noStrike" baseline="0">
                <a:effectLst/>
              </a:rPr>
              <a:t>krytých právním aktem</a:t>
            </a:r>
            <a:r>
              <a:rPr lang="cs-CZ" sz="1800" b="1" i="0" u="none" strike="noStrike" baseline="0">
                <a:effectLst/>
              </a:rPr>
              <a:t> </a:t>
            </a:r>
            <a:endParaRPr lang="en-US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0041467189724941"/>
          <c:y val="0.40198735480722475"/>
          <c:w val="0.44511785133362974"/>
          <c:h val="0.4042871249837455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4C0-4839-B3E8-F628520DCE9A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4C0-4839-B3E8-F628520DCE9A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5-84C0-4839-B3E8-F628520DCE9A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7-84C0-4839-B3E8-F628520DCE9A}"/>
              </c:ext>
            </c:extLst>
          </c:dPt>
          <c:dPt>
            <c:idx val="5"/>
            <c:bubble3D val="0"/>
            <c:spPr>
              <a:solidFill>
                <a:srgbClr val="FF33CC"/>
              </a:solidFill>
            </c:spPr>
            <c:extLst>
              <c:ext xmlns:c16="http://schemas.microsoft.com/office/drawing/2014/chart" uri="{C3380CC4-5D6E-409C-BE32-E72D297353CC}">
                <c16:uniqueId val="{00000009-84C0-4839-B3E8-F628520DCE9A}"/>
              </c:ext>
            </c:extLst>
          </c:dPt>
          <c:dPt>
            <c:idx val="8"/>
            <c:bubble3D val="0"/>
            <c:spPr>
              <a:solidFill>
                <a:srgbClr val="FFFF66"/>
              </a:solidFill>
            </c:spPr>
            <c:extLst>
              <c:ext xmlns:c16="http://schemas.microsoft.com/office/drawing/2014/chart" uri="{C3380CC4-5D6E-409C-BE32-E72D297353CC}">
                <c16:uniqueId val="{0000000B-84C0-4839-B3E8-F628520DCE9A}"/>
              </c:ext>
            </c:extLst>
          </c:dPt>
          <c:dPt>
            <c:idx val="9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D-84C0-4839-B3E8-F628520DCE9A}"/>
              </c:ext>
            </c:extLst>
          </c:dPt>
          <c:dPt>
            <c:idx val="1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F-84C0-4839-B3E8-F628520DCE9A}"/>
              </c:ext>
            </c:extLst>
          </c:dPt>
          <c:dPt>
            <c:idx val="12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11-84C0-4839-B3E8-F628520DCE9A}"/>
              </c:ext>
            </c:extLst>
          </c:dPt>
          <c:dLbls>
            <c:dLbl>
              <c:idx val="0"/>
              <c:layout>
                <c:manualLayout>
                  <c:x val="-0.1102803915057437"/>
                  <c:y val="4.5841983159663598E-2"/>
                </c:manualLayout>
              </c:layout>
              <c:dLblPos val="bestFit"/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4C0-4839-B3E8-F628520DCE9A}"/>
                </c:ext>
              </c:extLst>
            </c:dLbl>
            <c:dLbl>
              <c:idx val="1"/>
              <c:layout>
                <c:manualLayout>
                  <c:x val="1.1781508726705803E-2"/>
                  <c:y val="-0.16246679878062104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cs-CZ"/>
                </a:p>
              </c:txPr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658945720764415E-2"/>
                      <c:h val="8.70945661160443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4C0-4839-B3E8-F628520DCE9A}"/>
                </c:ext>
              </c:extLst>
            </c:dLbl>
            <c:dLbl>
              <c:idx val="2"/>
              <c:layout>
                <c:manualLayout>
                  <c:x val="8.9329183387458988E-2"/>
                  <c:y val="-9.8210060242593267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4C0-4839-B3E8-F628520DCE9A}"/>
                </c:ext>
              </c:extLst>
            </c:dLbl>
            <c:dLbl>
              <c:idx val="3"/>
              <c:layout>
                <c:manualLayout>
                  <c:x val="-3.2612225830598911E-2"/>
                  <c:y val="3.0575888577363257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4C0-4839-B3E8-F628520DCE9A}"/>
                </c:ext>
              </c:extLst>
            </c:dLbl>
            <c:dLbl>
              <c:idx val="4"/>
              <c:layout>
                <c:manualLayout>
                  <c:x val="-3.3027460559567255E-2"/>
                  <c:y val="-1.6460978255054159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84C0-4839-B3E8-F628520DCE9A}"/>
                </c:ext>
              </c:extLst>
            </c:dLbl>
            <c:dLbl>
              <c:idx val="5"/>
              <c:layout>
                <c:manualLayout>
                  <c:x val="-3.7094593093957538E-2"/>
                  <c:y val="-0.11514605945034444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4C0-4839-B3E8-F628520DCE9A}"/>
                </c:ext>
              </c:extLst>
            </c:dLbl>
            <c:dLbl>
              <c:idx val="6"/>
              <c:layout>
                <c:manualLayout>
                  <c:x val="-2.3691117952643382E-2"/>
                  <c:y val="-7.8388715252618688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4C0-4839-B3E8-F628520DCE9A}"/>
                </c:ext>
              </c:extLst>
            </c:dLbl>
            <c:dLbl>
              <c:idx val="7"/>
              <c:layout>
                <c:manualLayout>
                  <c:x val="8.9567688956678423E-3"/>
                  <c:y val="-0.13671656549071548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84C0-4839-B3E8-F628520DCE9A}"/>
                </c:ext>
              </c:extLst>
            </c:dLbl>
            <c:dLbl>
              <c:idx val="8"/>
              <c:layout>
                <c:manualLayout>
                  <c:x val="8.3719462158009378E-2"/>
                  <c:y val="-0.138876143226833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4C0-4839-B3E8-F628520DCE9A}"/>
                </c:ext>
              </c:extLst>
            </c:dLbl>
            <c:dLbl>
              <c:idx val="9"/>
              <c:layout>
                <c:manualLayout>
                  <c:x val="3.925818779443134E-2"/>
                  <c:y val="-6.9185146498738095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4C0-4839-B3E8-F628520DCE9A}"/>
                </c:ext>
              </c:extLst>
            </c:dLbl>
            <c:dLbl>
              <c:idx val="10"/>
              <c:layout>
                <c:manualLayout>
                  <c:x val="0.15707084362846352"/>
                  <c:y val="-8.114201446970237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4C0-4839-B3E8-F628520DCE9A}"/>
                </c:ext>
              </c:extLst>
            </c:dLbl>
            <c:dLbl>
              <c:idx val="11"/>
              <c:layout>
                <c:manualLayout>
                  <c:x val="0.11250970040467601"/>
                  <c:y val="-4.627696947643261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4C0-4839-B3E8-F628520DCE9A}"/>
                </c:ext>
              </c:extLst>
            </c:dLbl>
            <c:dLbl>
              <c:idx val="12"/>
              <c:layout>
                <c:manualLayout>
                  <c:x val="9.6548963545389485E-2"/>
                  <c:y val="-3.1992694403037716E-3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4C0-4839-B3E8-F628520DCE9A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showLegendKey val="1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'Žádosti o podporu'!$A$4:$A$16</c:f>
              <c:strCache>
                <c:ptCount val="13"/>
                <c:pt idx="0">
                  <c:v>Ministerstvo pro místní rozvoj</c:v>
                </c:pt>
                <c:pt idx="1">
                  <c:v>Centrum pro regionální rozvoj ČR</c:v>
                </c:pt>
                <c:pt idx="2">
                  <c:v>Ministerstvo financí</c:v>
                </c:pt>
                <c:pt idx="3">
                  <c:v>Ministerstvo práce a sociálních věcí</c:v>
                </c:pt>
                <c:pt idx="4">
                  <c:v>Ministerstvo životního prostředí</c:v>
                </c:pt>
                <c:pt idx="5">
                  <c:v>Ministerstvo průmyslu a obchodu</c:v>
                </c:pt>
                <c:pt idx="6">
                  <c:v>Úřad vlády ČR</c:v>
                </c:pt>
                <c:pt idx="7">
                  <c:v>Technologická agentura ČR</c:v>
                </c:pt>
                <c:pt idx="8">
                  <c:v>Regionální rady regionu soudržnosti </c:v>
                </c:pt>
                <c:pt idx="9">
                  <c:v>Kraje a jejich PO (RSK)</c:v>
                </c:pt>
                <c:pt idx="10">
                  <c:v>Statutární města a jejich PO (řízení ITI)</c:v>
                </c:pt>
                <c:pt idx="11">
                  <c:v>Statutární města a jejich PO (ZS ITI)</c:v>
                </c:pt>
                <c:pt idx="12">
                  <c:v>Výzva č. 4 </c:v>
                </c:pt>
              </c:strCache>
            </c:strRef>
          </c:cat>
          <c:val>
            <c:numRef>
              <c:f>'Žádosti o podporu'!$V$4:$V$16</c:f>
              <c:numCache>
                <c:formatCode>#,##0.00</c:formatCode>
                <c:ptCount val="13"/>
                <c:pt idx="0">
                  <c:v>1324702022.79</c:v>
                </c:pt>
                <c:pt idx="1">
                  <c:v>204816788.84000003</c:v>
                </c:pt>
                <c:pt idx="2">
                  <c:v>791150774.66000009</c:v>
                </c:pt>
                <c:pt idx="3">
                  <c:v>19235810</c:v>
                </c:pt>
                <c:pt idx="4">
                  <c:v>2467214.4</c:v>
                </c:pt>
                <c:pt idx="6">
                  <c:v>13409730</c:v>
                </c:pt>
                <c:pt idx="7">
                  <c:v>3617000</c:v>
                </c:pt>
                <c:pt idx="8">
                  <c:v>258982313.48000002</c:v>
                </c:pt>
                <c:pt idx="9">
                  <c:v>66881555.840000004</c:v>
                </c:pt>
                <c:pt idx="10">
                  <c:v>65398429.220000006</c:v>
                </c:pt>
                <c:pt idx="11">
                  <c:v>35164628</c:v>
                </c:pt>
                <c:pt idx="12">
                  <c:v>8486223.6300000008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4C0-4839-B3E8-F628520DCE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04175296622882"/>
          <c:y val="0.14629174510490309"/>
          <c:w val="0.73926200401420405"/>
          <c:h val="0.66898363392972815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SŽ'!$B$3:$Q$3</c:f>
              <c:numCache>
                <c:formatCode>#,##0</c:formatCode>
                <c:ptCount val="16"/>
                <c:pt idx="0">
                  <c:v>108553092</c:v>
                </c:pt>
                <c:pt idx="1">
                  <c:v>120663820</c:v>
                </c:pt>
                <c:pt idx="2">
                  <c:v>125744706</c:v>
                </c:pt>
                <c:pt idx="3">
                  <c:v>133437703</c:v>
                </c:pt>
                <c:pt idx="4">
                  <c:v>139385563</c:v>
                </c:pt>
                <c:pt idx="5">
                  <c:v>152730693</c:v>
                </c:pt>
                <c:pt idx="6">
                  <c:v>158554605</c:v>
                </c:pt>
                <c:pt idx="7">
                  <c:v>167992819.61543819</c:v>
                </c:pt>
                <c:pt idx="8">
                  <c:v>171291148.71662843</c:v>
                </c:pt>
                <c:pt idx="9">
                  <c:v>185050799.78280178</c:v>
                </c:pt>
                <c:pt idx="10">
                  <c:v>188554039.52948833</c:v>
                </c:pt>
                <c:pt idx="11">
                  <c:v>197210009.27479416</c:v>
                </c:pt>
                <c:pt idx="12">
                  <c:v>201095462.05075362</c:v>
                </c:pt>
                <c:pt idx="13">
                  <c:v>210478740.1630359</c:v>
                </c:pt>
                <c:pt idx="14">
                  <c:v>210552197.36537713</c:v>
                </c:pt>
                <c:pt idx="15">
                  <c:v>211791151.57814372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AC-4635-87E6-9C2C96257373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SŽ'!$B$4:$Q$4</c:f>
              <c:numCache>
                <c:formatCode>#,##0</c:formatCode>
                <c:ptCount val="16"/>
                <c:pt idx="0">
                  <c:v>110602710.25</c:v>
                </c:pt>
                <c:pt idx="1">
                  <c:v>120875250.22</c:v>
                </c:pt>
                <c:pt idx="2">
                  <c:v>125588442.19</c:v>
                </c:pt>
                <c:pt idx="3">
                  <c:v>139028794.36000001</c:v>
                </c:pt>
                <c:pt idx="4">
                  <c:v>141164686.53</c:v>
                </c:pt>
                <c:pt idx="5">
                  <c:v>153561977.72999999</c:v>
                </c:pt>
                <c:pt idx="6">
                  <c:v>157243304.53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AC-4635-87E6-9C2C96257373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limit N+3 v roce 2021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AC-4635-87E6-9C2C9625737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AC-4635-87E6-9C2C9625737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AC-4635-87E6-9C2C9625737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3AC-4635-87E6-9C2C9625737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3AC-4635-87E6-9C2C96257373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3AC-4635-87E6-9C2C96257373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3AC-4635-87E6-9C2C96257373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3AC-4635-87E6-9C2C96257373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3AC-4635-87E6-9C2C96257373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3AC-4635-87E6-9C2C96257373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3AC-4635-87E6-9C2C96257373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3AC-4635-87E6-9C2C96257373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3AC-4635-87E6-9C2C96257373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3AC-4635-87E6-9C2C96257373}"/>
                </c:ext>
              </c:extLst>
            </c:dLbl>
            <c:dLbl>
              <c:idx val="14"/>
              <c:layout>
                <c:manualLayout>
                  <c:x val="-3.4274078670243908E-2"/>
                  <c:y val="-2.434758827170276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3AC-4635-87E6-9C2C96257373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3AC-4635-87E6-9C2C962573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SŽ'!$B$5:$Q$5</c:f>
              <c:numCache>
                <c:formatCode>#,##0</c:formatCode>
                <c:ptCount val="16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  <c:pt idx="13">
                  <c:v>107994118.96250005</c:v>
                </c:pt>
                <c:pt idx="14">
                  <c:v>107994118.96250005</c:v>
                </c:pt>
                <c:pt idx="15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33AC-4635-87E6-9C2C96257373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limit N+3 v roce 2022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3AC-4635-87E6-9C2C9625737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3AC-4635-87E6-9C2C9625737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3AC-4635-87E6-9C2C9625737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3AC-4635-87E6-9C2C9625737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3AC-4635-87E6-9C2C96257373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3AC-4635-87E6-9C2C96257373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33AC-4635-87E6-9C2C96257373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3AC-4635-87E6-9C2C96257373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3AC-4635-87E6-9C2C96257373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33AC-4635-87E6-9C2C96257373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33AC-4635-87E6-9C2C96257373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33AC-4635-87E6-9C2C96257373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33AC-4635-87E6-9C2C96257373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33AC-4635-87E6-9C2C96257373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33AC-4635-87E6-9C2C96257373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33AC-4635-87E6-9C2C962573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SŽ'!$B$6:$Q$6</c:f>
              <c:numCache>
                <c:formatCode>#,##0</c:formatCode>
                <c:ptCount val="16"/>
                <c:pt idx="0">
                  <c:v>131544071.50250004</c:v>
                </c:pt>
                <c:pt idx="1">
                  <c:v>131544071.50250004</c:v>
                </c:pt>
                <c:pt idx="2">
                  <c:v>131544071.50250004</c:v>
                </c:pt>
                <c:pt idx="3">
                  <c:v>131544071.50250004</c:v>
                </c:pt>
                <c:pt idx="4">
                  <c:v>131544071.50250004</c:v>
                </c:pt>
                <c:pt idx="5">
                  <c:v>131544071.50250004</c:v>
                </c:pt>
                <c:pt idx="6">
                  <c:v>131544071.50250004</c:v>
                </c:pt>
                <c:pt idx="7">
                  <c:v>131544071.50250004</c:v>
                </c:pt>
                <c:pt idx="8">
                  <c:v>131544071.50250004</c:v>
                </c:pt>
                <c:pt idx="9">
                  <c:v>131544071.50250004</c:v>
                </c:pt>
                <c:pt idx="10">
                  <c:v>131544071.50250004</c:v>
                </c:pt>
                <c:pt idx="11">
                  <c:v>131544071.50250004</c:v>
                </c:pt>
                <c:pt idx="12">
                  <c:v>131544071.50250004</c:v>
                </c:pt>
                <c:pt idx="13">
                  <c:v>131544071.50250004</c:v>
                </c:pt>
                <c:pt idx="14">
                  <c:v>131544071.50250004</c:v>
                </c:pt>
                <c:pt idx="15">
                  <c:v>131544071.50250004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33AC-4635-87E6-9C2C96257373}"/>
            </c:ext>
          </c:extLst>
        </c:ser>
        <c:ser>
          <c:idx val="4"/>
          <c:order val="4"/>
          <c:tx>
            <c:strRef>
              <c:f>'graf_predikce SŽ'!$A$7</c:f>
              <c:strCache>
                <c:ptCount val="1"/>
                <c:pt idx="0">
                  <c:v>Alokace programu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33AC-4635-87E6-9C2C9625737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33AC-4635-87E6-9C2C9625737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33AC-4635-87E6-9C2C9625737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33AC-4635-87E6-9C2C9625737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33AC-4635-87E6-9C2C96257373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33AC-4635-87E6-9C2C96257373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33AC-4635-87E6-9C2C96257373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33AC-4635-87E6-9C2C96257373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33AC-4635-87E6-9C2C96257373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33AC-4635-87E6-9C2C96257373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33AC-4635-87E6-9C2C96257373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33AC-4635-87E6-9C2C96257373}"/>
                </c:ext>
              </c:extLst>
            </c:dLbl>
            <c:dLbl>
              <c:idx val="12"/>
              <c:layout>
                <c:manualLayout>
                  <c:x val="1.3428299265033602E-2"/>
                  <c:y val="-2.412210158152071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33AC-4635-87E6-9C2C96257373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33AC-4635-87E6-9C2C96257373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33AC-4635-87E6-9C2C96257373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33AC-4635-87E6-9C2C962573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SŽ'!$B$7:$Q$7</c:f>
              <c:numCache>
                <c:formatCode>#,##0</c:formatCode>
                <c:ptCount val="16"/>
                <c:pt idx="0">
                  <c:v>209704582</c:v>
                </c:pt>
                <c:pt idx="1">
                  <c:v>209704582</c:v>
                </c:pt>
                <c:pt idx="2">
                  <c:v>209704582</c:v>
                </c:pt>
                <c:pt idx="3">
                  <c:v>209704582</c:v>
                </c:pt>
                <c:pt idx="4">
                  <c:v>209704582</c:v>
                </c:pt>
                <c:pt idx="5">
                  <c:v>209704582</c:v>
                </c:pt>
                <c:pt idx="6">
                  <c:v>209704582</c:v>
                </c:pt>
                <c:pt idx="7">
                  <c:v>209704582</c:v>
                </c:pt>
                <c:pt idx="8">
                  <c:v>209704582</c:v>
                </c:pt>
                <c:pt idx="9">
                  <c:v>209704582</c:v>
                </c:pt>
                <c:pt idx="10">
                  <c:v>209704582</c:v>
                </c:pt>
                <c:pt idx="11">
                  <c:v>209704582</c:v>
                </c:pt>
                <c:pt idx="12">
                  <c:v>209704582</c:v>
                </c:pt>
                <c:pt idx="13">
                  <c:v>209704582</c:v>
                </c:pt>
                <c:pt idx="14">
                  <c:v>209704582</c:v>
                </c:pt>
                <c:pt idx="15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4-33AC-4635-87E6-9C2C962573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27754660428640759"/>
          <c:y val="9.5712889540051124E-2"/>
          <c:w val="0.5693590964836388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16.11.2021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072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Výstupem evaluace má</a:t>
            </a:r>
            <a:r>
              <a:rPr lang="cs-CZ" baseline="0" dirty="0"/>
              <a:t> být </a:t>
            </a:r>
          </a:p>
          <a:p>
            <a:pPr marL="228600" indent="-228600">
              <a:buAutoNum type="arabicParenR"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nastavení Průběžné evaluace naplňování cílů OPTP a to zejména nastavením 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dotazníkového šetření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které povede k průběžnému hodnocení implementace OPTP.</a:t>
            </a:r>
          </a:p>
          <a:p>
            <a:pPr marL="228600" indent="-228600">
              <a:buAutoNum type="arabicParenR"/>
            </a:pPr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doporučení, které povedou ke zlepšení dosavadní evaluační praxe OPTP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061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401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843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27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298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877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>
                <a:latin typeface="Arial" charset="0"/>
                <a:cs typeface="Arial" charset="0"/>
              </a:rPr>
              <a:t>23. listopadu 2021</a:t>
            </a:r>
          </a:p>
          <a:p>
            <a:pPr algn="ctr" eaLnBrk="1" hangingPunct="1"/>
            <a:r>
              <a:rPr lang="cs-CZ" b="1" dirty="0">
                <a:latin typeface="Arial" charset="0"/>
                <a:cs typeface="Arial" charset="0"/>
              </a:rPr>
              <a:t>Praha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988840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>
                <a:latin typeface="Arial" charset="0"/>
                <a:cs typeface="Arial" charset="0"/>
              </a:rPr>
              <a:t>14. zasedání Monitorovacího výboru Operačního programu Technická pomoc</a:t>
            </a:r>
            <a:br>
              <a:rPr lang="cs-CZ" dirty="0">
                <a:latin typeface="Arial" charset="0"/>
                <a:cs typeface="Arial" charset="0"/>
              </a:rPr>
            </a:br>
            <a:r>
              <a:rPr lang="cs-CZ" dirty="0">
                <a:latin typeface="Arial" charset="0"/>
                <a:cs typeface="Arial" charset="0"/>
              </a:rPr>
              <a:t>2014 - 2020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9561B65-C326-4D88-B592-3013DF82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Struktura OPTP 2021+</a:t>
            </a:r>
          </a:p>
          <a:p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2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regionálních partnerů EU fondů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ITI (stávající + 6 měst současných IPRÚ)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MAS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RSK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MHMP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Financování z FS 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Alokace ve výši 77 412 286 EUR</a:t>
            </a:r>
          </a:p>
          <a:p>
            <a:pPr marL="457152" lvl="3" indent="0" algn="just">
              <a:lnSpc>
                <a:spcPct val="90000"/>
              </a:lnSpc>
              <a:defRPr/>
            </a:pPr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3E35806-E81F-4C94-BB0D-3E1CAF0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OPTP 2021+</a:t>
            </a:r>
          </a:p>
        </p:txBody>
      </p:sp>
    </p:spTree>
    <p:extLst>
      <p:ext uri="{BB962C8B-B14F-4D97-AF65-F5344CB8AC3E}">
        <p14:creationId xmlns:p14="http://schemas.microsoft.com/office/powerpoint/2010/main" val="2513755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0BD91313-FB5F-47B6-807A-06099C55A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556792"/>
            <a:ext cx="8291264" cy="4608512"/>
          </a:xfrm>
        </p:spPr>
        <p:txBody>
          <a:bodyPr/>
          <a:lstStyle/>
          <a:p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3.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Informace o finančním čerpání z OPTP 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2014–2020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9EE8C4D4-BC61-4B0C-80EB-3232FB6AF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3292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48072"/>
          </a:xfrm>
        </p:spPr>
        <p:txBody>
          <a:bodyPr/>
          <a:lstStyle/>
          <a:p>
            <a:pPr algn="ctr"/>
            <a:r>
              <a:rPr lang="cs-CZ" dirty="0"/>
              <a:t>Roční vyhodnocení predikcí za rok 2021 </a:t>
            </a:r>
          </a:p>
        </p:txBody>
      </p:sp>
      <p:graphicFrame>
        <p:nvGraphicFramePr>
          <p:cNvPr id="13" name="Zástupný symbol pro obsah 12"/>
          <p:cNvGraphicFramePr>
            <a:graphicFrameLocks noGrp="1"/>
          </p:cNvGraphicFramePr>
          <p:nvPr>
            <p:ph idx="1"/>
          </p:nvPr>
        </p:nvGraphicFramePr>
        <p:xfrm>
          <a:off x="611559" y="2466974"/>
          <a:ext cx="7728508" cy="2258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252">
                  <a:extLst>
                    <a:ext uri="{9D8B030D-6E8A-4147-A177-3AD203B41FA5}">
                      <a16:colId xmlns:a16="http://schemas.microsoft.com/office/drawing/2014/main" val="3631901360"/>
                    </a:ext>
                  </a:extLst>
                </a:gridCol>
                <a:gridCol w="1599002">
                  <a:extLst>
                    <a:ext uri="{9D8B030D-6E8A-4147-A177-3AD203B41FA5}">
                      <a16:colId xmlns:a16="http://schemas.microsoft.com/office/drawing/2014/main" val="2406670480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538264219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911606692"/>
                    </a:ext>
                  </a:extLst>
                </a:gridCol>
              </a:tblGrid>
              <a:tr h="410576">
                <a:tc>
                  <a:txBody>
                    <a:bodyPr/>
                    <a:lstStyle/>
                    <a:p>
                      <a:r>
                        <a:rPr lang="cs-CZ" baseline="0" dirty="0"/>
                        <a:t>Stavy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1. Q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2. Q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3. Q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920454"/>
                  </a:ext>
                </a:extLst>
              </a:tr>
              <a:tr h="410576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právní akty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97,16%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95,72%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96,03%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00246"/>
                  </a:ext>
                </a:extLst>
              </a:tr>
              <a:tr h="718508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vyúčtované žádosti o platbu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103,32%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98,95%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100,36%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4228549"/>
                  </a:ext>
                </a:extLst>
              </a:tr>
              <a:tr h="718508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souhrnné žádosti autorizované</a:t>
                      </a:r>
                      <a:r>
                        <a:rPr lang="cs-CZ" b="1" baseline="0">
                          <a:solidFill>
                            <a:schemeClr val="bg1"/>
                          </a:solidFill>
                        </a:rPr>
                        <a:t> ŘO</a:t>
                      </a:r>
                      <a:endParaRPr lang="cs-CZ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101,28%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100,54%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99,17%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011897"/>
                  </a:ext>
                </a:extLst>
              </a:tr>
            </a:tbl>
          </a:graphicData>
        </a:graphic>
      </p:graphicFrame>
      <p:sp>
        <p:nvSpPr>
          <p:cNvPr id="14" name="TextovéPole 13"/>
          <p:cNvSpPr txBox="1"/>
          <p:nvPr/>
        </p:nvSpPr>
        <p:spPr>
          <a:xfrm>
            <a:off x="827584" y="141277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/>
              <a:t> </a:t>
            </a:r>
            <a:r>
              <a:rPr lang="cs-CZ" sz="2800" b="1">
                <a:solidFill>
                  <a:srgbClr val="000099"/>
                </a:solidFill>
              </a:rPr>
              <a:t>Plnění predikcí v %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50710DA-E42F-41EC-8ABE-531BC8862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4875606"/>
            <a:ext cx="127908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13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032448"/>
          </a:xfrm>
        </p:spPr>
        <p:txBody>
          <a:bodyPr>
            <a:normAutofit fontScale="47500" lnSpcReduction="20000"/>
          </a:bodyPr>
          <a:lstStyle/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finančních prostředků pro klíčové stavy čerpání (tj. právní akty, vyúčtované žádosti a souhrnné žádosti) byly v OPTP plněny.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V této souvislosti nehrozí v OPTP riziko neplnění pravidla N+3 a nedočerpání alokace programu do konce programového období.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čerpání ve finančním stavu </a:t>
            </a:r>
            <a:r>
              <a:rPr lang="cs-CZ" sz="4000" i="1" dirty="0"/>
              <a:t>Finanční prostředky v právních aktech o poskytnutí  podpory</a:t>
            </a:r>
            <a:r>
              <a:rPr lang="cs-CZ" sz="4000" dirty="0"/>
              <a:t> byla plněna v 1 Q. 2021 na 97,16 %, v 2 Q. 2021 na 95,72% a v 3 Q. 2021 na 96,03%.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čerpání ve stavu </a:t>
            </a:r>
            <a:r>
              <a:rPr lang="cs-CZ" sz="4000" i="1" dirty="0"/>
              <a:t>Finanční prostředky vyúčtované v žádostech o platbu </a:t>
            </a:r>
            <a:r>
              <a:rPr lang="cs-CZ" sz="4000" dirty="0"/>
              <a:t>byla plněna 1 Q. 2021 na 103,32 %, v 2 Q. 2021 na 98,95% a v 3 Q. 2021 na 100,36%.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čerpání ve finančním stavu </a:t>
            </a:r>
            <a:r>
              <a:rPr lang="cs-CZ" sz="4000" i="1" dirty="0"/>
              <a:t>Finanční prostředky v souhrnných žádostech o platbu</a:t>
            </a:r>
            <a:r>
              <a:rPr lang="cs-CZ" sz="4000" dirty="0"/>
              <a:t> (autorizovaných ŘO) byla plněna za 1 Q. 2021 na 101,28 %,</a:t>
            </a:r>
            <a:r>
              <a:rPr lang="cs-CZ" sz="4000" dirty="0">
                <a:solidFill>
                  <a:srgbClr val="FF0000"/>
                </a:solidFill>
              </a:rPr>
              <a:t> </a:t>
            </a:r>
            <a:r>
              <a:rPr lang="cs-CZ" sz="4000" dirty="0"/>
              <a:t>v 2 Q. 2021 na 100,54% a v 3 Q. 2021 na 99,17%.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dirty="0"/>
              <a:t>Roční vyhodnocení predikcí za rok 2021</a:t>
            </a:r>
          </a:p>
        </p:txBody>
      </p:sp>
    </p:spTree>
    <p:extLst>
      <p:ext uri="{BB962C8B-B14F-4D97-AF65-F5344CB8AC3E}">
        <p14:creationId xmlns:p14="http://schemas.microsoft.com/office/powerpoint/2010/main" val="1086443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751C0530-7A04-4911-B52D-5A8EF6772D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1602" y="1241408"/>
            <a:ext cx="6984775" cy="4923896"/>
          </a:xfrm>
          <a:prstGeom prst="rect">
            <a:avLst/>
          </a:prstGeom>
          <a:ln w="0">
            <a:solidFill>
              <a:schemeClr val="bg1"/>
            </a:solidFill>
          </a:ln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B893254F-69EF-4C53-A7DE-BBEE8F5C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Plnění pravidla N+3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3F914343-01A3-4770-BA09-FBE6CE7465AD}"/>
              </a:ext>
            </a:extLst>
          </p:cNvPr>
          <p:cNvSpPr/>
          <p:nvPr/>
        </p:nvSpPr>
        <p:spPr>
          <a:xfrm>
            <a:off x="1149614" y="4688304"/>
            <a:ext cx="6768752" cy="288032"/>
          </a:xfrm>
          <a:prstGeom prst="rect">
            <a:avLst/>
          </a:prstGeom>
          <a:noFill/>
          <a:ln w="28575">
            <a:solidFill>
              <a:srgbClr val="00009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7013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žádostech </a:t>
            </a:r>
            <a:br>
              <a:rPr lang="cs-CZ" dirty="0"/>
            </a:br>
            <a:r>
              <a:rPr lang="cs-CZ" dirty="0"/>
              <a:t>o průběžnou platbu odeslané EK </a:t>
            </a:r>
            <a:br>
              <a:rPr lang="cs-CZ" dirty="0"/>
            </a:br>
            <a:r>
              <a:rPr lang="cs-CZ" sz="2000" dirty="0"/>
              <a:t>(v % k hlavní alokaci)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71600" y="5990729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>
                <a:solidFill>
                  <a:prstClr val="black"/>
                </a:solidFill>
              </a:rPr>
              <a:t>D</a:t>
            </a:r>
            <a:r>
              <a:rPr lang="nn-NO" sz="1000" i="1" dirty="0">
                <a:solidFill>
                  <a:prstClr val="black"/>
                </a:solidFill>
              </a:rPr>
              <a:t>ata k 3</a:t>
            </a:r>
            <a:r>
              <a:rPr lang="cs-CZ" sz="1000" i="1" dirty="0">
                <a:solidFill>
                  <a:prstClr val="black"/>
                </a:solidFill>
              </a:rPr>
              <a:t>1</a:t>
            </a:r>
            <a:r>
              <a:rPr lang="nn-NO" sz="1000" i="1" dirty="0">
                <a:solidFill>
                  <a:prstClr val="black"/>
                </a:solidFill>
              </a:rPr>
              <a:t>. </a:t>
            </a:r>
            <a:r>
              <a:rPr lang="cs-CZ" sz="1000" i="1" dirty="0">
                <a:solidFill>
                  <a:prstClr val="black"/>
                </a:solidFill>
              </a:rPr>
              <a:t>10.</a:t>
            </a:r>
            <a:r>
              <a:rPr lang="nn-NO" sz="1000" i="1" dirty="0">
                <a:solidFill>
                  <a:prstClr val="black"/>
                </a:solidFill>
              </a:rPr>
              <a:t> 20</a:t>
            </a:r>
            <a:r>
              <a:rPr lang="cs-CZ" sz="1000" i="1" dirty="0">
                <a:solidFill>
                  <a:prstClr val="black"/>
                </a:solidFill>
              </a:rPr>
              <a:t>21</a:t>
            </a:r>
          </a:p>
          <a:p>
            <a:r>
              <a:rPr lang="cs-CZ" sz="1000" i="1" dirty="0">
                <a:solidFill>
                  <a:prstClr val="black"/>
                </a:solidFill>
              </a:rPr>
              <a:t>Zdroj: MMR – NOK, MS2014+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42442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1368887-CA28-41A0-B7AD-02A414A4B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001080"/>
            <a:ext cx="6480720" cy="400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27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864096"/>
          </a:xfrm>
        </p:spPr>
        <p:txBody>
          <a:bodyPr/>
          <a:lstStyle/>
          <a:p>
            <a:pPr algn="ctr"/>
            <a:r>
              <a:rPr lang="cs-CZ" dirty="0"/>
              <a:t>Predikce čerpání (plnění N+3)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17962"/>
              </p:ext>
            </p:extLst>
          </p:nvPr>
        </p:nvGraphicFramePr>
        <p:xfrm>
          <a:off x="251520" y="1412776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6911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7257" y="1772816"/>
            <a:ext cx="8291264" cy="4248472"/>
          </a:xfrm>
        </p:spPr>
        <p:txBody>
          <a:bodyPr>
            <a:normAutofit/>
          </a:bodyPr>
          <a:lstStyle/>
          <a:p>
            <a:pPr marL="457153" lvl="0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Predikce čerpání: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Graf znázorňuje dosavadní a předpokládaný vývoj čerpání finančních prostředků ve stavu „Prostředky v souhrnných žádostech autorizovaných ŘO“.</a:t>
            </a:r>
          </a:p>
          <a:p>
            <a:pPr marL="457152" lvl="3" indent="0" algn="just">
              <a:lnSpc>
                <a:spcPct val="90000"/>
              </a:lnSpc>
              <a:defRPr/>
            </a:pPr>
            <a:endParaRPr lang="cs-CZ" sz="2000" dirty="0"/>
          </a:p>
          <a:p>
            <a:pPr marL="457153" indent="-45715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Plnění pravidla N+3: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2021 je k 1. listopadu 2021 plněn na 131,1%.   </a:t>
            </a:r>
          </a:p>
          <a:p>
            <a:pPr marL="0" indent="0" algn="just">
              <a:lnSpc>
                <a:spcPct val="90000"/>
              </a:lnSpc>
            </a:pPr>
            <a:r>
              <a:rPr lang="cs-CZ" sz="2000" dirty="0"/>
              <a:t> </a:t>
            </a:r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 OPTP je plněn limit čerpání N+3 pro rok 2022.</a:t>
            </a: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OPTP je predikováno dočerpání celkové alokace programu do konce programového období.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153" indent="-457153" algn="ctr"/>
            <a:r>
              <a:rPr lang="cs-CZ"/>
              <a:t>Predikce čerpání (plnění N+3)</a:t>
            </a:r>
          </a:p>
        </p:txBody>
      </p:sp>
    </p:spTree>
    <p:extLst>
      <p:ext uri="{BB962C8B-B14F-4D97-AF65-F5344CB8AC3E}">
        <p14:creationId xmlns:p14="http://schemas.microsoft.com/office/powerpoint/2010/main" val="3040546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Plnění pravidla N+3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5040024"/>
            <a:ext cx="9036496" cy="1008112"/>
          </a:xfrm>
          <a:prstGeom prst="rect">
            <a:avLst/>
          </a:prstGeom>
        </p:spPr>
        <p:txBody>
          <a:bodyPr lIns="91431" tIns="45715" rIns="91431" bIns="45715" anchor="ctr">
            <a:normAutofit fontScale="250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 typeface="Arial" charset="0"/>
              <a:buChar char="•"/>
            </a:pPr>
            <a:endParaRPr lang="pl-PL" sz="3000" b="1" dirty="0">
              <a:ea typeface="+mj-ea"/>
            </a:endParaRPr>
          </a:p>
          <a:p>
            <a:pPr algn="ctr"/>
            <a:r>
              <a:rPr lang="cs-CZ" sz="9600" b="1" dirty="0"/>
              <a:t>Limity čerpání N+3 pro rok 2021 a 2022 byly v OPTP splněny.</a:t>
            </a:r>
          </a:p>
          <a:p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86825" y="1265883"/>
            <a:ext cx="7859216" cy="3816424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880" y="1264050"/>
            <a:ext cx="521223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16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4625673E-5703-4749-9F1D-9A9CFA932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3.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Schválení Zprávy o plnění Evaluačního plánu 2021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7990F34E-B6E4-47D8-85E9-5B99E421B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217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52" lvl="1" indent="0"/>
            <a:r>
              <a:rPr lang="cs-CZ" sz="1800" b="1" dirty="0"/>
              <a:t>1.</a:t>
            </a:r>
            <a:r>
              <a:rPr lang="cs-CZ" sz="1400" b="1" dirty="0"/>
              <a:t>	</a:t>
            </a:r>
            <a:r>
              <a:rPr lang="cs-CZ" sz="1800" b="1" dirty="0"/>
              <a:t>Zahájení</a:t>
            </a:r>
          </a:p>
          <a:p>
            <a:pPr marL="457152" lvl="1" indent="0"/>
            <a:endParaRPr lang="cs-CZ" sz="1800" b="1" dirty="0"/>
          </a:p>
          <a:p>
            <a:pPr marL="800052" lvl="1" indent="-342900">
              <a:buAutoNum type="arabicPeriod" startAt="2"/>
            </a:pPr>
            <a:r>
              <a:rPr lang="cs-CZ" sz="1800" b="1" dirty="0"/>
              <a:t>  Aktuální informace ŘO OPTP a příprava OPTP 2021+</a:t>
            </a:r>
          </a:p>
          <a:p>
            <a:pPr marL="800052" lvl="1" indent="-342900">
              <a:buAutoNum type="arabicPeriod" startAt="2"/>
            </a:pPr>
            <a:endParaRPr lang="cs-CZ" sz="1800" b="1" dirty="0"/>
          </a:p>
          <a:p>
            <a:pPr marL="800052" lvl="1" indent="-342900">
              <a:buAutoNum type="arabicPeriod" startAt="2"/>
            </a:pPr>
            <a:r>
              <a:rPr lang="cs-CZ" sz="1800" b="1" dirty="0"/>
              <a:t>  Informace o finančním čerpání z OPTP 2014–2020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4.	Schválení Zprávy o plnění Evaluačního plánu 2021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5.	Schválení Ročního komunikačního plánu na rok 2022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6.	Různé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7.	Shrnutí hlavních závěrů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Přehled plnění evaluačního plánu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395288" y="1834148"/>
          <a:ext cx="8291513" cy="4054891"/>
        </p:xfrm>
        <a:graphic>
          <a:graphicData uri="http://schemas.openxmlformats.org/drawingml/2006/table">
            <a:tbl>
              <a:tblPr/>
              <a:tblGrid>
                <a:gridCol w="363215">
                  <a:extLst>
                    <a:ext uri="{9D8B030D-6E8A-4147-A177-3AD203B41FA5}">
                      <a16:colId xmlns:a16="http://schemas.microsoft.com/office/drawing/2014/main" val="1361870415"/>
                    </a:ext>
                  </a:extLst>
                </a:gridCol>
                <a:gridCol w="2894367">
                  <a:extLst>
                    <a:ext uri="{9D8B030D-6E8A-4147-A177-3AD203B41FA5}">
                      <a16:colId xmlns:a16="http://schemas.microsoft.com/office/drawing/2014/main" val="3322453009"/>
                    </a:ext>
                  </a:extLst>
                </a:gridCol>
                <a:gridCol w="930738">
                  <a:extLst>
                    <a:ext uri="{9D8B030D-6E8A-4147-A177-3AD203B41FA5}">
                      <a16:colId xmlns:a16="http://schemas.microsoft.com/office/drawing/2014/main" val="1524781034"/>
                    </a:ext>
                  </a:extLst>
                </a:gridCol>
                <a:gridCol w="942089">
                  <a:extLst>
                    <a:ext uri="{9D8B030D-6E8A-4147-A177-3AD203B41FA5}">
                      <a16:colId xmlns:a16="http://schemas.microsoft.com/office/drawing/2014/main" val="3994144888"/>
                    </a:ext>
                  </a:extLst>
                </a:gridCol>
                <a:gridCol w="1013029">
                  <a:extLst>
                    <a:ext uri="{9D8B030D-6E8A-4147-A177-3AD203B41FA5}">
                      <a16:colId xmlns:a16="http://schemas.microsoft.com/office/drawing/2014/main" val="1733088347"/>
                    </a:ext>
                  </a:extLst>
                </a:gridCol>
                <a:gridCol w="1217337">
                  <a:extLst>
                    <a:ext uri="{9D8B030D-6E8A-4147-A177-3AD203B41FA5}">
                      <a16:colId xmlns:a16="http://schemas.microsoft.com/office/drawing/2014/main" val="123599262"/>
                    </a:ext>
                  </a:extLst>
                </a:gridCol>
                <a:gridCol w="930738">
                  <a:extLst>
                    <a:ext uri="{9D8B030D-6E8A-4147-A177-3AD203B41FA5}">
                      <a16:colId xmlns:a16="http://schemas.microsoft.com/office/drawing/2014/main" val="1984724128"/>
                    </a:ext>
                  </a:extLst>
                </a:gridCol>
              </a:tblGrid>
              <a:tr h="4514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Název evaluace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Společnost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Plán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Akceptace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Rozpočet 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Vysoutěžená cena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298852"/>
                  </a:ext>
                </a:extLst>
              </a:tr>
              <a:tr h="57927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Evaluace fungování nastavení procesů v rámci OPTP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HaskoningDHV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 pol. 2017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20.02.2018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 – 490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325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279985"/>
                  </a:ext>
                </a:extLst>
              </a:tr>
              <a:tr h="49408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Evaluace absorpční kapacity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HaskoningDHV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 pol. 2017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01.05.2018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cca 450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395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649612"/>
                  </a:ext>
                </a:extLst>
              </a:tr>
              <a:tr h="63890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Evaluace indikátorové soustavy a jednotlivých definovaných cílů OPTP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Ernst </a:t>
                      </a: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</a:t>
                      </a: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Young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01.04.2019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 – 490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192630"/>
                  </a:ext>
                </a:extLst>
              </a:tr>
              <a:tr h="47704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Evaluace monitorovacího systému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EACE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2018 - 2019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15.09.2020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cca 1 200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1 093 tis. Kč 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89580"/>
                  </a:ext>
                </a:extLst>
              </a:tr>
              <a:tr h="6048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Evaluace nastavení technické pomoci v rámci Dohody o partnerství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Ernst &amp; Young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2019 - 2020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23.10.2020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cca 500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417 230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8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228837"/>
                  </a:ext>
                </a:extLst>
              </a:tr>
              <a:tr h="53667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Hodnocení evaluační činnosti a příprava podkladů k Průběžné evaluaci 2021+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cca 500 tis. Kč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519" marR="8519" marT="851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71333"/>
                  </a:ext>
                </a:extLst>
              </a:tr>
              <a:tr h="27259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cs-CZ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Popis: Zeleně vyznačené evaluace už byly prezentovány na MV v minulosti, žlutě vyznačena evaluace je připravována</a:t>
                      </a:r>
                    </a:p>
                  </a:txBody>
                  <a:tcPr marL="8519" marR="8519" marT="851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78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162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D3FC95A5-DDA0-40B6-82E8-1BC094831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4.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Schválení Ročního komunikačního plánu na rok 2022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A9F83EEA-3724-4CFE-89D7-30645D87D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7879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5.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Různé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8607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6.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Shrnutí hlavních závěrů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7566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CF5A2DE-F3A0-4AEF-B0A6-A0B059DDD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08512"/>
          </a:xfrm>
        </p:spPr>
        <p:txBody>
          <a:bodyPr/>
          <a:lstStyle/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Děkujeme za pozornost.</a:t>
            </a: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optp@mmr.cz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2F12CD2-4B36-4D5D-A009-231493DFD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376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1. Zahájení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ŘO OPTP</a:t>
            </a:r>
          </a:p>
          <a:p>
            <a:pPr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EK</a:t>
            </a:r>
          </a:p>
          <a:p>
            <a:pPr marL="0" indent="0" eaLnBrk="1" hangingPunct="1"/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Projednání programu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0BD91313-FB5F-47B6-807A-06099C55A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b="1" dirty="0">
              <a:solidFill>
                <a:srgbClr val="000099"/>
              </a:solidFill>
            </a:endParaRPr>
          </a:p>
          <a:p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2.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Aktuální informace ŘO OPTP a příprava OPTP 2021+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9EE8C4D4-BC61-4B0C-80EB-3232FB6AF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906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271192"/>
              </p:ext>
            </p:extLst>
          </p:nvPr>
        </p:nvGraphicFramePr>
        <p:xfrm>
          <a:off x="389154" y="2276872"/>
          <a:ext cx="8365692" cy="282953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54733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78570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839487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51071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93003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8158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PP40, PP41, PP42 a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4 254,82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05" rtl="0" eaLnBrk="1" fontAlgn="ctr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5 080,50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05" rtl="0" eaLnBrk="1" fontAlgn="ctr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119,41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5 080,50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119,41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3 207,63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1 194,45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1 137,32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1 137,32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95,22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471,35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5 449,27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6 217,82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114,10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6 217,82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114,10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3 678,98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9153" y="5106407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1. 11. 2021</a:t>
            </a:r>
          </a:p>
          <a:p>
            <a:r>
              <a:rPr lang="cs-CZ" sz="1000" i="1" dirty="0"/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311186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91264" cy="1584176"/>
          </a:xfrm>
        </p:spPr>
        <p:txBody>
          <a:bodyPr/>
          <a:lstStyle/>
          <a:p>
            <a:pPr algn="ctr"/>
            <a:r>
              <a:rPr lang="cs-CZ"/>
              <a:t>Finanční prostředky v právních aktech</a:t>
            </a:r>
            <a:br>
              <a:rPr lang="cs-CZ"/>
            </a:br>
            <a:r>
              <a:rPr lang="cs-CZ" sz="2000"/>
              <a:t> (dle příjemců v %)</a:t>
            </a:r>
            <a:br>
              <a:rPr lang="cs-CZ"/>
            </a:br>
            <a:br>
              <a:rPr lang="cs-CZ"/>
            </a:br>
            <a:endParaRPr lang="cs-CZ"/>
          </a:p>
        </p:txBody>
      </p:sp>
      <p:graphicFrame>
        <p:nvGraphicFramePr>
          <p:cNvPr id="11" name="Graf 10"/>
          <p:cNvGraphicFramePr>
            <a:graphicFrameLocks/>
          </p:cNvGraphicFramePr>
          <p:nvPr/>
        </p:nvGraphicFramePr>
        <p:xfrm>
          <a:off x="539552" y="1556792"/>
          <a:ext cx="844650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Zástupný symbol pro obsah 4"/>
          <p:cNvGraphicFramePr>
            <a:graphicFrameLocks/>
          </p:cNvGraphicFramePr>
          <p:nvPr/>
        </p:nvGraphicFramePr>
        <p:xfrm>
          <a:off x="328158" y="1700808"/>
          <a:ext cx="820428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 5"/>
          <p:cNvGraphicFramePr>
            <a:graphicFrameLocks/>
          </p:cNvGraphicFramePr>
          <p:nvPr/>
        </p:nvGraphicFramePr>
        <p:xfrm>
          <a:off x="381126" y="1628800"/>
          <a:ext cx="8218691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/>
        </p:nvGraphicFramePr>
        <p:xfrm>
          <a:off x="392695" y="1196752"/>
          <a:ext cx="826009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408074"/>
              </p:ext>
            </p:extLst>
          </p:nvPr>
        </p:nvGraphicFramePr>
        <p:xfrm>
          <a:off x="539552" y="1052736"/>
          <a:ext cx="835292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31449"/>
              </p:ext>
            </p:extLst>
          </p:nvPr>
        </p:nvGraphicFramePr>
        <p:xfrm>
          <a:off x="-6532563" y="-804467"/>
          <a:ext cx="22209125" cy="8466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97694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319765"/>
              </p:ext>
            </p:extLst>
          </p:nvPr>
        </p:nvGraphicFramePr>
        <p:xfrm>
          <a:off x="549896" y="2283717"/>
          <a:ext cx="8280920" cy="2833552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1121383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894841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9245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5717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 1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4 254,82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3 477,13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81,72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3 411,57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80,18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3 377,41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129,23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79,38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 2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1 194,45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823,13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68,91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771,63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64,60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717,71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27,28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60,09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5 449,27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4 300,26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78,91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4 183,20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76,77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4 095,12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156,51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75,15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čerpání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60939" y="5117269"/>
            <a:ext cx="15366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1. 11. 2021</a:t>
            </a:r>
          </a:p>
          <a:p>
            <a:r>
              <a:rPr lang="cs-CZ" sz="1000" i="1" dirty="0"/>
              <a:t>Zdroj: MS2014+</a:t>
            </a:r>
          </a:p>
          <a:p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9561B65-C326-4D88-B592-3013DF82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Současnost a cíle: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dokončena jednání o výši alokace na technickou pomoc s ostatními resorty a </a:t>
            </a:r>
            <a:r>
              <a:rPr lang="cs-CZ" noProof="1"/>
              <a:t>MMR-NOK – celková alokace 220.276.818  EUR, rozdělení alokace na operační programy schváleno vládou 1. 3. 2021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proběhla dvě neformální jednání s </a:t>
            </a:r>
            <a:r>
              <a:rPr lang="cs-CZ" noProof="1"/>
              <a:t>EK</a:t>
            </a:r>
            <a:r>
              <a:rPr lang="cs-CZ" dirty="0"/>
              <a:t> o podobě OPTP 2021+ v červnu a říjnu 2021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programový dokument prošel vnitřním i mezirezortním připomínkovým řízením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vláda schválila  OPTP 4. října 2021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do konce roku 2021 bude probíhat vypořádání posledních 7 připomínek EK a následně bude OPTP předložen ke schválení EK v rámci formálního projednání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schválení OPTP – předpoklad – 1. čtvrtletí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noProof="1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3E35806-E81F-4C94-BB0D-3E1CAF0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OPTP 2021+</a:t>
            </a:r>
          </a:p>
        </p:txBody>
      </p:sp>
    </p:spTree>
    <p:extLst>
      <p:ext uri="{BB962C8B-B14F-4D97-AF65-F5344CB8AC3E}">
        <p14:creationId xmlns:p14="http://schemas.microsoft.com/office/powerpoint/2010/main" val="311025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9561B65-C326-4D88-B592-3013DF82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Struktura OPTP 2021+</a:t>
            </a:r>
          </a:p>
          <a:p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1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implementace EU fondů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podpora klíčových aktérů implementace (MMR-NOK, MF - AO, PO, AFCOS, MV, ŘO OPTP)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zajištění klíčových aktivit na horizontální úrovni (monitorovací systémy - MS 2021+, IS ESF, Viola, APAO),  odborné vzdělávání, publicita, ad hoc projekty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Financování z EFRR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Alokace ve výši 142 864 532 EUR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3E35806-E81F-4C94-BB0D-3E1CAF0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OPTP 2021+</a:t>
            </a:r>
          </a:p>
        </p:txBody>
      </p:sp>
    </p:spTree>
    <p:extLst>
      <p:ext uri="{BB962C8B-B14F-4D97-AF65-F5344CB8AC3E}">
        <p14:creationId xmlns:p14="http://schemas.microsoft.com/office/powerpoint/2010/main" val="2742684201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17689</TotalTime>
  <Words>1079</Words>
  <Application>Microsoft Office PowerPoint</Application>
  <PresentationFormat>Předvádění na obrazovce (4:3)</PresentationFormat>
  <Paragraphs>305</Paragraphs>
  <Slides>24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Courier New</vt:lpstr>
      <vt:lpstr>Vlastní návrh</vt:lpstr>
      <vt:lpstr>14. zasedání Monitorovacího výboru Operačního programu Technická pomoc 2014 - 2020</vt:lpstr>
      <vt:lpstr>Program</vt:lpstr>
      <vt:lpstr>1. Zahájení</vt:lpstr>
      <vt:lpstr>Prezentace aplikace PowerPoint</vt:lpstr>
      <vt:lpstr>Aktuální informace o operačním programu</vt:lpstr>
      <vt:lpstr>Finanční prostředky v právních aktech  (dle příjemců v %)  </vt:lpstr>
      <vt:lpstr>Aktuální informace o čerpání</vt:lpstr>
      <vt:lpstr>Příprava OPTP 2021+</vt:lpstr>
      <vt:lpstr>Příprava OPTP 2021+</vt:lpstr>
      <vt:lpstr>Příprava OPTP 2021+</vt:lpstr>
      <vt:lpstr>Prezentace aplikace PowerPoint</vt:lpstr>
      <vt:lpstr>Roční vyhodnocení predikcí za rok 2021 </vt:lpstr>
      <vt:lpstr>Roční vyhodnocení predikcí za rok 2021</vt:lpstr>
      <vt:lpstr>Plnění pravidla N+3</vt:lpstr>
      <vt:lpstr>Finanční prostředky v žádostech  o průběžnou platbu odeslané EK  (v % k hlavní alokaci)</vt:lpstr>
      <vt:lpstr>Predikce čerpání (plnění N+3)</vt:lpstr>
      <vt:lpstr>Predikce čerpání (plnění N+3)</vt:lpstr>
      <vt:lpstr>Plnění pravidla N+3</vt:lpstr>
      <vt:lpstr>Prezentace aplikace PowerPoint</vt:lpstr>
      <vt:lpstr>Přehled plnění evaluačního plánu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Janda Martin - OŘO OPTP</cp:lastModifiedBy>
  <cp:revision>2884</cp:revision>
  <cp:lastPrinted>2021-11-16T09:20:22Z</cp:lastPrinted>
  <dcterms:created xsi:type="dcterms:W3CDTF">2011-04-07T12:21:15Z</dcterms:created>
  <dcterms:modified xsi:type="dcterms:W3CDTF">2021-11-16T09:23:12Z</dcterms:modified>
</cp:coreProperties>
</file>