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3"/>
  </p:notesMasterIdLst>
  <p:sldIdLst>
    <p:sldId id="269" r:id="rId3"/>
    <p:sldId id="270" r:id="rId4"/>
    <p:sldId id="271" r:id="rId5"/>
    <p:sldId id="274" r:id="rId6"/>
    <p:sldId id="275" r:id="rId7"/>
    <p:sldId id="276" r:id="rId8"/>
    <p:sldId id="277" r:id="rId9"/>
    <p:sldId id="278" r:id="rId10"/>
    <p:sldId id="279" r:id="rId11"/>
    <p:sldId id="261" r:id="rId12"/>
    <p:sldId id="262" r:id="rId13"/>
    <p:sldId id="260" r:id="rId14"/>
    <p:sldId id="267" r:id="rId15"/>
    <p:sldId id="257" r:id="rId16"/>
    <p:sldId id="259" r:id="rId17"/>
    <p:sldId id="263" r:id="rId18"/>
    <p:sldId id="264" r:id="rId19"/>
    <p:sldId id="265" r:id="rId20"/>
    <p:sldId id="266" r:id="rId21"/>
    <p:sldId id="280" r:id="rId22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6903" autoAdjust="0"/>
  </p:normalViewPr>
  <p:slideViewPr>
    <p:cSldViewPr>
      <p:cViewPr>
        <p:scale>
          <a:sx n="50" d="100"/>
          <a:sy n="50" d="100"/>
        </p:scale>
        <p:origin x="-3384" y="-120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vobodnikji\Desktop\2020-2025\Polsko\Sledov&#225;n&#237;%20PZ%20k%207%20_4%20_09_podklady%20polsko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vobodnikji\Desktop\2020-2025\Polsko\Sledov&#225;n&#237;%20PZ%20k%207%20_4%20_09_podklady%20polsko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4"/>
              </a:solidFill>
            </c:spPr>
          </c:dPt>
          <c:dPt>
            <c:idx val="1"/>
            <c:bubble3D val="0"/>
            <c:spPr>
              <a:solidFill>
                <a:schemeClr val="accent3"/>
              </a:solidFill>
            </c:spPr>
          </c:dPt>
          <c:dPt>
            <c:idx val="2"/>
            <c:bubble3D val="0"/>
            <c:spPr>
              <a:solidFill>
                <a:schemeClr val="accent2"/>
              </a:solidFill>
            </c:spPr>
          </c:dPt>
          <c:dPt>
            <c:idx val="3"/>
            <c:bubble3D val="0"/>
            <c:spPr>
              <a:solidFill>
                <a:schemeClr val="accent5">
                  <a:lumMod val="75000"/>
                </a:schemeClr>
              </a:solidFill>
            </c:spPr>
          </c:dPt>
          <c:dPt>
            <c:idx val="4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</c:spPr>
          </c:dPt>
          <c:dPt>
            <c:idx val="5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</c:spPr>
          </c:dPt>
          <c:dLbls>
            <c:txPr>
              <a:bodyPr/>
              <a:lstStyle/>
              <a:p>
                <a:pPr>
                  <a:defRPr sz="2800"/>
                </a:pPr>
                <a:endParaRPr lang="cs-CZ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ŽoP!$H$37:$H$42</c:f>
              <c:strCache>
                <c:ptCount val="6"/>
                <c:pt idx="0">
                  <c:v>finished</c:v>
                </c:pt>
                <c:pt idx="1">
                  <c:v>commited</c:v>
                </c:pt>
                <c:pt idx="2">
                  <c:v>assessed</c:v>
                </c:pt>
                <c:pt idx="3">
                  <c:v>WG/SC</c:v>
                </c:pt>
                <c:pt idx="4">
                  <c:v>Financial instrument</c:v>
                </c:pt>
                <c:pt idx="5">
                  <c:v>remaining</c:v>
                </c:pt>
              </c:strCache>
            </c:strRef>
          </c:cat>
          <c:val>
            <c:numRef>
              <c:f>ŽoP!$I$37:$I$42</c:f>
              <c:numCache>
                <c:formatCode>0%</c:formatCode>
                <c:ptCount val="6"/>
                <c:pt idx="0">
                  <c:v>0.15103901745630743</c:v>
                </c:pt>
                <c:pt idx="1">
                  <c:v>0.26114813874327941</c:v>
                </c:pt>
                <c:pt idx="2">
                  <c:v>0.21</c:v>
                </c:pt>
                <c:pt idx="3">
                  <c:v>7.7251918753117613E-2</c:v>
                </c:pt>
                <c:pt idx="4">
                  <c:v>8.2231689099745556E-2</c:v>
                </c:pt>
                <c:pt idx="5">
                  <c:v>0.21832923594754994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/>
      <c:overlay val="0"/>
      <c:txPr>
        <a:bodyPr/>
        <a:lstStyle/>
        <a:p>
          <a:pPr>
            <a:defRPr sz="2000"/>
          </a:pPr>
          <a:endParaRPr lang="cs-CZ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percentStacked"/>
        <c:varyColors val="0"/>
        <c:ser>
          <c:idx val="5"/>
          <c:order val="0"/>
          <c:tx>
            <c:strRef>
              <c:f>ŽoP!$H$18</c:f>
              <c:strCache>
                <c:ptCount val="1"/>
                <c:pt idx="0">
                  <c:v>finished</c:v>
                </c:pt>
              </c:strCache>
            </c:strRef>
          </c:tx>
          <c:spPr>
            <a:solidFill>
              <a:srgbClr val="7030A0"/>
            </a:solidFill>
          </c:spPr>
          <c:invertIfNegative val="0"/>
          <c:cat>
            <c:strRef>
              <c:f>ŽoP!$I$12:$O$12</c:f>
              <c:strCache>
                <c:ptCount val="7"/>
                <c:pt idx="0">
                  <c:v>IROP</c:v>
                </c:pt>
                <c:pt idx="1">
                  <c:v>OPD</c:v>
                </c:pt>
                <c:pt idx="2">
                  <c:v>OPPIK</c:v>
                </c:pt>
                <c:pt idx="3">
                  <c:v>OPVVV</c:v>
                </c:pt>
                <c:pt idx="4">
                  <c:v>OPZ</c:v>
                </c:pt>
                <c:pt idx="5">
                  <c:v>OPZP</c:v>
                </c:pt>
                <c:pt idx="6">
                  <c:v>Total</c:v>
                </c:pt>
              </c:strCache>
            </c:strRef>
          </c:cat>
          <c:val>
            <c:numRef>
              <c:f>ŽoP!$I$18:$O$18</c:f>
              <c:numCache>
                <c:formatCode>0%</c:formatCode>
                <c:ptCount val="7"/>
                <c:pt idx="0">
                  <c:v>0.31050348435294223</c:v>
                </c:pt>
                <c:pt idx="1">
                  <c:v>0</c:v>
                </c:pt>
                <c:pt idx="2">
                  <c:v>2.7509772935207517E-2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0.15103901745630743</c:v>
                </c:pt>
              </c:numCache>
            </c:numRef>
          </c:val>
        </c:ser>
        <c:ser>
          <c:idx val="0"/>
          <c:order val="1"/>
          <c:tx>
            <c:strRef>
              <c:f>ŽoP!$H$17</c:f>
              <c:strCache>
                <c:ptCount val="1"/>
                <c:pt idx="0">
                  <c:v>commited</c:v>
                </c:pt>
              </c:strCache>
            </c:strRef>
          </c:tx>
          <c:spPr>
            <a:solidFill>
              <a:schemeClr val="accent3"/>
            </a:solidFill>
          </c:spPr>
          <c:invertIfNegative val="0"/>
          <c:cat>
            <c:strRef>
              <c:f>ŽoP!$I$12:$O$12</c:f>
              <c:strCache>
                <c:ptCount val="7"/>
                <c:pt idx="0">
                  <c:v>IROP</c:v>
                </c:pt>
                <c:pt idx="1">
                  <c:v>OPD</c:v>
                </c:pt>
                <c:pt idx="2">
                  <c:v>OPPIK</c:v>
                </c:pt>
                <c:pt idx="3">
                  <c:v>OPVVV</c:v>
                </c:pt>
                <c:pt idx="4">
                  <c:v>OPZ</c:v>
                </c:pt>
                <c:pt idx="5">
                  <c:v>OPZP</c:v>
                </c:pt>
                <c:pt idx="6">
                  <c:v>Total</c:v>
                </c:pt>
              </c:strCache>
            </c:strRef>
          </c:cat>
          <c:val>
            <c:numRef>
              <c:f>ŽoP!$I$17:$O$17</c:f>
              <c:numCache>
                <c:formatCode>0%</c:formatCode>
                <c:ptCount val="7"/>
                <c:pt idx="0">
                  <c:v>0.22220191219409541</c:v>
                </c:pt>
                <c:pt idx="1">
                  <c:v>6.9689094712572855E-2</c:v>
                </c:pt>
                <c:pt idx="2">
                  <c:v>8.9230123929135818E-2</c:v>
                </c:pt>
                <c:pt idx="3">
                  <c:v>0.97294630582454111</c:v>
                </c:pt>
                <c:pt idx="4">
                  <c:v>0.70377032941176476</c:v>
                </c:pt>
                <c:pt idx="5">
                  <c:v>0</c:v>
                </c:pt>
                <c:pt idx="6">
                  <c:v>0.26114813874327941</c:v>
                </c:pt>
              </c:numCache>
            </c:numRef>
          </c:val>
        </c:ser>
        <c:ser>
          <c:idx val="1"/>
          <c:order val="2"/>
          <c:tx>
            <c:strRef>
              <c:f>ŽoP!$H$16</c:f>
              <c:strCache>
                <c:ptCount val="1"/>
                <c:pt idx="0">
                  <c:v>assessed</c:v>
                </c:pt>
              </c:strCache>
            </c:strRef>
          </c:tx>
          <c:invertIfNegative val="0"/>
          <c:cat>
            <c:strRef>
              <c:f>ŽoP!$I$12:$O$12</c:f>
              <c:strCache>
                <c:ptCount val="7"/>
                <c:pt idx="0">
                  <c:v>IROP</c:v>
                </c:pt>
                <c:pt idx="1">
                  <c:v>OPD</c:v>
                </c:pt>
                <c:pt idx="2">
                  <c:v>OPPIK</c:v>
                </c:pt>
                <c:pt idx="3">
                  <c:v>OPVVV</c:v>
                </c:pt>
                <c:pt idx="4">
                  <c:v>OPZ</c:v>
                </c:pt>
                <c:pt idx="5">
                  <c:v>OPZP</c:v>
                </c:pt>
                <c:pt idx="6">
                  <c:v>Total</c:v>
                </c:pt>
              </c:strCache>
            </c:strRef>
          </c:cat>
          <c:val>
            <c:numRef>
              <c:f>ŽoP!$I$16:$O$16</c:f>
              <c:numCache>
                <c:formatCode>0%</c:formatCode>
                <c:ptCount val="7"/>
                <c:pt idx="0">
                  <c:v>0.3063659894604856</c:v>
                </c:pt>
                <c:pt idx="1">
                  <c:v>0.21</c:v>
                </c:pt>
                <c:pt idx="2">
                  <c:v>8.7532371288363969E-3</c:v>
                </c:pt>
                <c:pt idx="3">
                  <c:v>0.03</c:v>
                </c:pt>
                <c:pt idx="4">
                  <c:v>0.3</c:v>
                </c:pt>
                <c:pt idx="5">
                  <c:v>0</c:v>
                </c:pt>
                <c:pt idx="6">
                  <c:v>0.21</c:v>
                </c:pt>
              </c:numCache>
            </c:numRef>
          </c:val>
        </c:ser>
        <c:ser>
          <c:idx val="2"/>
          <c:order val="3"/>
          <c:tx>
            <c:strRef>
              <c:f>ŽoP!$H$15</c:f>
              <c:strCache>
                <c:ptCount val="1"/>
                <c:pt idx="0">
                  <c:v>WG/SC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invertIfNegative val="0"/>
          <c:cat>
            <c:strRef>
              <c:f>ŽoP!$I$12:$O$12</c:f>
              <c:strCache>
                <c:ptCount val="7"/>
                <c:pt idx="0">
                  <c:v>IROP</c:v>
                </c:pt>
                <c:pt idx="1">
                  <c:v>OPD</c:v>
                </c:pt>
                <c:pt idx="2">
                  <c:v>OPPIK</c:v>
                </c:pt>
                <c:pt idx="3">
                  <c:v>OPVVV</c:v>
                </c:pt>
                <c:pt idx="4">
                  <c:v>OPZ</c:v>
                </c:pt>
                <c:pt idx="5">
                  <c:v>OPZP</c:v>
                </c:pt>
                <c:pt idx="6">
                  <c:v>Total</c:v>
                </c:pt>
              </c:strCache>
            </c:strRef>
          </c:cat>
          <c:val>
            <c:numRef>
              <c:f>ŽoP!$I$15:$O$15</c:f>
              <c:numCache>
                <c:formatCode>0%</c:formatCode>
                <c:ptCount val="7"/>
                <c:pt idx="0">
                  <c:v>0.14159814778117794</c:v>
                </c:pt>
                <c:pt idx="1">
                  <c:v>5.4658113500057143E-2</c:v>
                </c:pt>
                <c:pt idx="6">
                  <c:v>7.7251918753117613E-2</c:v>
                </c:pt>
              </c:numCache>
            </c:numRef>
          </c:val>
        </c:ser>
        <c:ser>
          <c:idx val="3"/>
          <c:order val="4"/>
          <c:tx>
            <c:strRef>
              <c:f>ŽoP!$H$14</c:f>
              <c:strCache>
                <c:ptCount val="1"/>
                <c:pt idx="0">
                  <c:v>Financial instrument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</c:spPr>
          <c:invertIfNegative val="0"/>
          <c:cat>
            <c:strRef>
              <c:f>ŽoP!$I$12:$O$12</c:f>
              <c:strCache>
                <c:ptCount val="7"/>
                <c:pt idx="0">
                  <c:v>IROP</c:v>
                </c:pt>
                <c:pt idx="1">
                  <c:v>OPD</c:v>
                </c:pt>
                <c:pt idx="2">
                  <c:v>OPPIK</c:v>
                </c:pt>
                <c:pt idx="3">
                  <c:v>OPVVV</c:v>
                </c:pt>
                <c:pt idx="4">
                  <c:v>OPZ</c:v>
                </c:pt>
                <c:pt idx="5">
                  <c:v>OPZP</c:v>
                </c:pt>
                <c:pt idx="6">
                  <c:v>Total</c:v>
                </c:pt>
              </c:strCache>
            </c:strRef>
          </c:cat>
          <c:val>
            <c:numRef>
              <c:f>ŽoP!$I$14:$O$14</c:f>
              <c:numCache>
                <c:formatCode>General</c:formatCode>
                <c:ptCount val="7"/>
                <c:pt idx="2" formatCode="0%">
                  <c:v>0.41562759767248547</c:v>
                </c:pt>
                <c:pt idx="6" formatCode="0%">
                  <c:v>8.2231689099745556E-2</c:v>
                </c:pt>
              </c:numCache>
            </c:numRef>
          </c:val>
        </c:ser>
        <c:ser>
          <c:idx val="4"/>
          <c:order val="5"/>
          <c:tx>
            <c:strRef>
              <c:f>ŽoP!$H$13</c:f>
              <c:strCache>
                <c:ptCount val="1"/>
                <c:pt idx="0">
                  <c:v>remaining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</c:spPr>
          <c:invertIfNegative val="0"/>
          <c:cat>
            <c:strRef>
              <c:f>ŽoP!$I$12:$O$12</c:f>
              <c:strCache>
                <c:ptCount val="7"/>
                <c:pt idx="0">
                  <c:v>IROP</c:v>
                </c:pt>
                <c:pt idx="1">
                  <c:v>OPD</c:v>
                </c:pt>
                <c:pt idx="2">
                  <c:v>OPPIK</c:v>
                </c:pt>
                <c:pt idx="3">
                  <c:v>OPVVV</c:v>
                </c:pt>
                <c:pt idx="4">
                  <c:v>OPZ</c:v>
                </c:pt>
                <c:pt idx="5">
                  <c:v>OPZP</c:v>
                </c:pt>
                <c:pt idx="6">
                  <c:v>Total</c:v>
                </c:pt>
              </c:strCache>
            </c:strRef>
          </c:cat>
          <c:val>
            <c:numRef>
              <c:f>ŽoP!$I$13:$O$13</c:f>
              <c:numCache>
                <c:formatCode>0%</c:formatCode>
                <c:ptCount val="7"/>
                <c:pt idx="0">
                  <c:v>0.16092861399247682</c:v>
                </c:pt>
                <c:pt idx="1">
                  <c:v>0.66565279178737002</c:v>
                </c:pt>
                <c:pt idx="2">
                  <c:v>0.45887926833433479</c:v>
                </c:pt>
                <c:pt idx="3">
                  <c:v>-2.94630582454114E-3</c:v>
                </c:pt>
                <c:pt idx="4">
                  <c:v>-3.7703294117648056E-3</c:v>
                </c:pt>
                <c:pt idx="5" formatCode="General">
                  <c:v>100</c:v>
                </c:pt>
                <c:pt idx="6">
                  <c:v>0.21832923594754994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29873408"/>
        <c:axId val="109522880"/>
      </c:barChart>
      <c:catAx>
        <c:axId val="129873408"/>
        <c:scaling>
          <c:orientation val="minMax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>
              <a:defRPr sz="1800"/>
            </a:pPr>
            <a:endParaRPr lang="cs-CZ"/>
          </a:p>
        </c:txPr>
        <c:crossAx val="109522880"/>
        <c:crosses val="autoZero"/>
        <c:auto val="1"/>
        <c:lblAlgn val="ctr"/>
        <c:lblOffset val="100"/>
        <c:noMultiLvlLbl val="0"/>
      </c:catAx>
      <c:valAx>
        <c:axId val="109522880"/>
        <c:scaling>
          <c:orientation val="minMax"/>
          <c:min val="0"/>
        </c:scaling>
        <c:delete val="0"/>
        <c:axPos val="b"/>
        <c:majorGridlines/>
        <c:numFmt formatCode="0%" sourceLinked="1"/>
        <c:majorTickMark val="out"/>
        <c:minorTickMark val="none"/>
        <c:tickLblPos val="nextTo"/>
        <c:txPr>
          <a:bodyPr/>
          <a:lstStyle/>
          <a:p>
            <a:pPr>
              <a:defRPr sz="1800"/>
            </a:pPr>
            <a:endParaRPr lang="cs-CZ"/>
          </a:p>
        </c:txPr>
        <c:crossAx val="129873408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 sz="1800"/>
          </a:pPr>
          <a:endParaRPr lang="cs-CZ"/>
        </a:p>
      </c:txPr>
    </c:legend>
    <c:plotVisOnly val="1"/>
    <c:dispBlanksAs val="gap"/>
    <c:showDLblsOverMax val="0"/>
  </c:chart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BD16DBF-B605-49BA-8BEF-CD83910EB51C}" type="doc">
      <dgm:prSet loTypeId="urn:microsoft.com/office/officeart/2005/8/layout/gear1" loCatId="cycle" qsTypeId="urn:microsoft.com/office/officeart/2005/8/quickstyle/simple1" qsCatId="simple" csTypeId="urn:microsoft.com/office/officeart/2005/8/colors/accent1_2" csCatId="accent1" phldr="1"/>
      <dgm:spPr/>
    </dgm:pt>
    <dgm:pt modelId="{F5EAF3D8-67F1-4BD4-9191-D03651563F4E}">
      <dgm:prSet phldrT="[Text]" custT="1"/>
      <dgm:spPr/>
      <dgm:t>
        <a:bodyPr/>
        <a:lstStyle/>
        <a:p>
          <a:r>
            <a:rPr lang="cs-CZ" sz="3600" dirty="0" smtClean="0"/>
            <a:t>2 </a:t>
          </a:r>
          <a:r>
            <a:rPr lang="cs-CZ" sz="3600" dirty="0" err="1" smtClean="0"/>
            <a:t>Enterpreneurship</a:t>
          </a:r>
          <a:endParaRPr lang="cs-CZ" sz="3600" dirty="0"/>
        </a:p>
      </dgm:t>
    </dgm:pt>
    <dgm:pt modelId="{A19E5F72-86A0-4458-BB7D-216A5BEE85B6}" type="parTrans" cxnId="{422DC0B1-553C-4F9E-8F44-51243A9687CD}">
      <dgm:prSet/>
      <dgm:spPr/>
      <dgm:t>
        <a:bodyPr/>
        <a:lstStyle/>
        <a:p>
          <a:endParaRPr lang="cs-CZ"/>
        </a:p>
      </dgm:t>
    </dgm:pt>
    <dgm:pt modelId="{B6B07F17-4A05-45B4-981F-1C7BEB5062CD}" type="sibTrans" cxnId="{422DC0B1-553C-4F9E-8F44-51243A9687CD}">
      <dgm:prSet/>
      <dgm:spPr/>
      <dgm:t>
        <a:bodyPr/>
        <a:lstStyle/>
        <a:p>
          <a:endParaRPr lang="cs-CZ"/>
        </a:p>
      </dgm:t>
    </dgm:pt>
    <dgm:pt modelId="{5CACEF9F-849C-4DBF-ADC5-24EB921B0396}">
      <dgm:prSet phldrT="[Text]" custT="1"/>
      <dgm:spPr/>
      <dgm:t>
        <a:bodyPr/>
        <a:lstStyle/>
        <a:p>
          <a:r>
            <a:rPr lang="cs-CZ" sz="2800" dirty="0" smtClean="0"/>
            <a:t>1 </a:t>
          </a:r>
          <a:r>
            <a:rPr lang="cs-CZ" sz="2800" dirty="0" err="1" smtClean="0"/>
            <a:t>Employment</a:t>
          </a:r>
          <a:endParaRPr lang="cs-CZ" sz="1800" dirty="0"/>
        </a:p>
      </dgm:t>
    </dgm:pt>
    <dgm:pt modelId="{1EB72E66-F516-4B7A-81B2-CFFB2CDF8E37}" type="parTrans" cxnId="{263CDFAC-279B-47E1-A13D-5FF22F45F07F}">
      <dgm:prSet/>
      <dgm:spPr/>
      <dgm:t>
        <a:bodyPr/>
        <a:lstStyle/>
        <a:p>
          <a:endParaRPr lang="cs-CZ"/>
        </a:p>
      </dgm:t>
    </dgm:pt>
    <dgm:pt modelId="{BCC14CD8-BCC4-4569-9A09-16053510D529}" type="sibTrans" cxnId="{263CDFAC-279B-47E1-A13D-5FF22F45F07F}">
      <dgm:prSet/>
      <dgm:spPr/>
      <dgm:t>
        <a:bodyPr/>
        <a:lstStyle/>
        <a:p>
          <a:endParaRPr lang="cs-CZ"/>
        </a:p>
      </dgm:t>
    </dgm:pt>
    <dgm:pt modelId="{B8508F12-E942-440E-B4BF-E7A4162FFA11}">
      <dgm:prSet phldrT="[Text]" custT="1"/>
      <dgm:spPr/>
      <dgm:t>
        <a:bodyPr/>
        <a:lstStyle/>
        <a:p>
          <a:r>
            <a:rPr lang="cs-CZ" sz="3600" dirty="0" smtClean="0"/>
            <a:t>3 </a:t>
          </a:r>
          <a:r>
            <a:rPr lang="cs-CZ" sz="2800" dirty="0" err="1" smtClean="0"/>
            <a:t>Environment</a:t>
          </a:r>
          <a:endParaRPr lang="cs-CZ" sz="3600" dirty="0"/>
        </a:p>
      </dgm:t>
    </dgm:pt>
    <dgm:pt modelId="{70AC10B8-73FB-4861-B7E0-FBFB2A845B15}" type="parTrans" cxnId="{E014A26B-AC92-4F24-9924-E141A6046706}">
      <dgm:prSet/>
      <dgm:spPr/>
      <dgm:t>
        <a:bodyPr/>
        <a:lstStyle/>
        <a:p>
          <a:endParaRPr lang="cs-CZ"/>
        </a:p>
      </dgm:t>
    </dgm:pt>
    <dgm:pt modelId="{DBE75493-87EF-408B-ADF8-5A05C05E58C2}" type="sibTrans" cxnId="{E014A26B-AC92-4F24-9924-E141A6046706}">
      <dgm:prSet/>
      <dgm:spPr/>
      <dgm:t>
        <a:bodyPr/>
        <a:lstStyle/>
        <a:p>
          <a:endParaRPr lang="cs-CZ"/>
        </a:p>
      </dgm:t>
    </dgm:pt>
    <dgm:pt modelId="{11F4C310-89BB-4D7A-8583-BE098AA3FE55}" type="pres">
      <dgm:prSet presAssocID="{2BD16DBF-B605-49BA-8BEF-CD83910EB51C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4B02F4C4-A4C9-4286-8CF8-615E20C02671}" type="pres">
      <dgm:prSet presAssocID="{F5EAF3D8-67F1-4BD4-9191-D03651563F4E}" presName="gear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8FEFA199-F726-4534-9893-F303EE2043CD}" type="pres">
      <dgm:prSet presAssocID="{F5EAF3D8-67F1-4BD4-9191-D03651563F4E}" presName="gear1srcNode" presStyleLbl="node1" presStyleIdx="0" presStyleCnt="3"/>
      <dgm:spPr/>
      <dgm:t>
        <a:bodyPr/>
        <a:lstStyle/>
        <a:p>
          <a:endParaRPr lang="cs-CZ"/>
        </a:p>
      </dgm:t>
    </dgm:pt>
    <dgm:pt modelId="{9B64C9AA-3ED0-4D0B-B4B2-1417AF89B6C3}" type="pres">
      <dgm:prSet presAssocID="{F5EAF3D8-67F1-4BD4-9191-D03651563F4E}" presName="gear1dstNode" presStyleLbl="node1" presStyleIdx="0" presStyleCnt="3"/>
      <dgm:spPr/>
      <dgm:t>
        <a:bodyPr/>
        <a:lstStyle/>
        <a:p>
          <a:endParaRPr lang="cs-CZ"/>
        </a:p>
      </dgm:t>
    </dgm:pt>
    <dgm:pt modelId="{55FE3F7B-FEE7-4A33-9A33-EB58319D8B08}" type="pres">
      <dgm:prSet presAssocID="{5CACEF9F-849C-4DBF-ADC5-24EB921B0396}" presName="gear2" presStyleLbl="node1" presStyleIdx="1" presStyleCnt="3" custScaleX="115848" custScaleY="120213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A610B8CE-0345-48D9-8748-66B89566BFE8}" type="pres">
      <dgm:prSet presAssocID="{5CACEF9F-849C-4DBF-ADC5-24EB921B0396}" presName="gear2srcNode" presStyleLbl="node1" presStyleIdx="1" presStyleCnt="3"/>
      <dgm:spPr/>
      <dgm:t>
        <a:bodyPr/>
        <a:lstStyle/>
        <a:p>
          <a:endParaRPr lang="cs-CZ"/>
        </a:p>
      </dgm:t>
    </dgm:pt>
    <dgm:pt modelId="{55C869B9-C1CF-4D23-9E6B-D659CAAF89E9}" type="pres">
      <dgm:prSet presAssocID="{5CACEF9F-849C-4DBF-ADC5-24EB921B0396}" presName="gear2dstNode" presStyleLbl="node1" presStyleIdx="1" presStyleCnt="3"/>
      <dgm:spPr/>
      <dgm:t>
        <a:bodyPr/>
        <a:lstStyle/>
        <a:p>
          <a:endParaRPr lang="cs-CZ"/>
        </a:p>
      </dgm:t>
    </dgm:pt>
    <dgm:pt modelId="{D42B53BA-3706-4D3A-9968-AD92803EBD72}" type="pres">
      <dgm:prSet presAssocID="{B8508F12-E942-440E-B4BF-E7A4162FFA11}" presName="gear3" presStyleLbl="node1" presStyleIdx="2" presStyleCnt="3"/>
      <dgm:spPr/>
      <dgm:t>
        <a:bodyPr/>
        <a:lstStyle/>
        <a:p>
          <a:endParaRPr lang="cs-CZ"/>
        </a:p>
      </dgm:t>
    </dgm:pt>
    <dgm:pt modelId="{DBD31A47-86EF-47F7-A736-E864579C041C}" type="pres">
      <dgm:prSet presAssocID="{B8508F12-E942-440E-B4BF-E7A4162FFA11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FAA65CBF-CCB2-4A1A-8936-EBDD9B176990}" type="pres">
      <dgm:prSet presAssocID="{B8508F12-E942-440E-B4BF-E7A4162FFA11}" presName="gear3srcNode" presStyleLbl="node1" presStyleIdx="2" presStyleCnt="3"/>
      <dgm:spPr/>
      <dgm:t>
        <a:bodyPr/>
        <a:lstStyle/>
        <a:p>
          <a:endParaRPr lang="cs-CZ"/>
        </a:p>
      </dgm:t>
    </dgm:pt>
    <dgm:pt modelId="{E438393F-A5D0-4E4C-98C1-973C1D27A03D}" type="pres">
      <dgm:prSet presAssocID="{B8508F12-E942-440E-B4BF-E7A4162FFA11}" presName="gear3dstNode" presStyleLbl="node1" presStyleIdx="2" presStyleCnt="3"/>
      <dgm:spPr/>
      <dgm:t>
        <a:bodyPr/>
        <a:lstStyle/>
        <a:p>
          <a:endParaRPr lang="cs-CZ"/>
        </a:p>
      </dgm:t>
    </dgm:pt>
    <dgm:pt modelId="{B5796AA0-5622-48DE-89C4-FEEBD0E60224}" type="pres">
      <dgm:prSet presAssocID="{B6B07F17-4A05-45B4-981F-1C7BEB5062CD}" presName="connector1" presStyleLbl="sibTrans2D1" presStyleIdx="0" presStyleCnt="3"/>
      <dgm:spPr/>
      <dgm:t>
        <a:bodyPr/>
        <a:lstStyle/>
        <a:p>
          <a:endParaRPr lang="cs-CZ"/>
        </a:p>
      </dgm:t>
    </dgm:pt>
    <dgm:pt modelId="{2B1681DA-1F4F-4455-B353-A827473538A0}" type="pres">
      <dgm:prSet presAssocID="{BCC14CD8-BCC4-4569-9A09-16053510D529}" presName="connector2" presStyleLbl="sibTrans2D1" presStyleIdx="1" presStyleCnt="3"/>
      <dgm:spPr/>
      <dgm:t>
        <a:bodyPr/>
        <a:lstStyle/>
        <a:p>
          <a:endParaRPr lang="cs-CZ"/>
        </a:p>
      </dgm:t>
    </dgm:pt>
    <dgm:pt modelId="{30EDDBBA-E318-4E2F-A4F5-CAB57497B9E2}" type="pres">
      <dgm:prSet presAssocID="{DBE75493-87EF-408B-ADF8-5A05C05E58C2}" presName="connector3" presStyleLbl="sibTrans2D1" presStyleIdx="2" presStyleCnt="3"/>
      <dgm:spPr/>
      <dgm:t>
        <a:bodyPr/>
        <a:lstStyle/>
        <a:p>
          <a:endParaRPr lang="cs-CZ"/>
        </a:p>
      </dgm:t>
    </dgm:pt>
  </dgm:ptLst>
  <dgm:cxnLst>
    <dgm:cxn modelId="{5B8BC054-E7F0-405F-86C6-AEE31F37CE29}" type="presOf" srcId="{5CACEF9F-849C-4DBF-ADC5-24EB921B0396}" destId="{A610B8CE-0345-48D9-8748-66B89566BFE8}" srcOrd="1" destOrd="0" presId="urn:microsoft.com/office/officeart/2005/8/layout/gear1"/>
    <dgm:cxn modelId="{7273A6B9-C019-42BD-A4E9-F45E7213345A}" type="presOf" srcId="{B8508F12-E942-440E-B4BF-E7A4162FFA11}" destId="{DBD31A47-86EF-47F7-A736-E864579C041C}" srcOrd="1" destOrd="0" presId="urn:microsoft.com/office/officeart/2005/8/layout/gear1"/>
    <dgm:cxn modelId="{412504FE-8FBB-4523-AF54-4A506BCA1F9F}" type="presOf" srcId="{B8508F12-E942-440E-B4BF-E7A4162FFA11}" destId="{FAA65CBF-CCB2-4A1A-8936-EBDD9B176990}" srcOrd="2" destOrd="0" presId="urn:microsoft.com/office/officeart/2005/8/layout/gear1"/>
    <dgm:cxn modelId="{422DC0B1-553C-4F9E-8F44-51243A9687CD}" srcId="{2BD16DBF-B605-49BA-8BEF-CD83910EB51C}" destId="{F5EAF3D8-67F1-4BD4-9191-D03651563F4E}" srcOrd="0" destOrd="0" parTransId="{A19E5F72-86A0-4458-BB7D-216A5BEE85B6}" sibTransId="{B6B07F17-4A05-45B4-981F-1C7BEB5062CD}"/>
    <dgm:cxn modelId="{8E111278-A6D9-4DD1-9C48-73A8C7BBB450}" type="presOf" srcId="{B6B07F17-4A05-45B4-981F-1C7BEB5062CD}" destId="{B5796AA0-5622-48DE-89C4-FEEBD0E60224}" srcOrd="0" destOrd="0" presId="urn:microsoft.com/office/officeart/2005/8/layout/gear1"/>
    <dgm:cxn modelId="{263CDFAC-279B-47E1-A13D-5FF22F45F07F}" srcId="{2BD16DBF-B605-49BA-8BEF-CD83910EB51C}" destId="{5CACEF9F-849C-4DBF-ADC5-24EB921B0396}" srcOrd="1" destOrd="0" parTransId="{1EB72E66-F516-4B7A-81B2-CFFB2CDF8E37}" sibTransId="{BCC14CD8-BCC4-4569-9A09-16053510D529}"/>
    <dgm:cxn modelId="{E014A26B-AC92-4F24-9924-E141A6046706}" srcId="{2BD16DBF-B605-49BA-8BEF-CD83910EB51C}" destId="{B8508F12-E942-440E-B4BF-E7A4162FFA11}" srcOrd="2" destOrd="0" parTransId="{70AC10B8-73FB-4861-B7E0-FBFB2A845B15}" sibTransId="{DBE75493-87EF-408B-ADF8-5A05C05E58C2}"/>
    <dgm:cxn modelId="{312E12FC-E439-41C2-8CD6-71C3DF6A49E9}" type="presOf" srcId="{F5EAF3D8-67F1-4BD4-9191-D03651563F4E}" destId="{9B64C9AA-3ED0-4D0B-B4B2-1417AF89B6C3}" srcOrd="2" destOrd="0" presId="urn:microsoft.com/office/officeart/2005/8/layout/gear1"/>
    <dgm:cxn modelId="{EC978360-E70C-4C2E-A168-0702CA9F5F09}" type="presOf" srcId="{F5EAF3D8-67F1-4BD4-9191-D03651563F4E}" destId="{4B02F4C4-A4C9-4286-8CF8-615E20C02671}" srcOrd="0" destOrd="0" presId="urn:microsoft.com/office/officeart/2005/8/layout/gear1"/>
    <dgm:cxn modelId="{545856D0-30AC-4EB1-B075-6414D120B3C0}" type="presOf" srcId="{B8508F12-E942-440E-B4BF-E7A4162FFA11}" destId="{E438393F-A5D0-4E4C-98C1-973C1D27A03D}" srcOrd="3" destOrd="0" presId="urn:microsoft.com/office/officeart/2005/8/layout/gear1"/>
    <dgm:cxn modelId="{9F6BED06-F927-42EB-805C-A302810F1A0E}" type="presOf" srcId="{5CACEF9F-849C-4DBF-ADC5-24EB921B0396}" destId="{55C869B9-C1CF-4D23-9E6B-D659CAAF89E9}" srcOrd="2" destOrd="0" presId="urn:microsoft.com/office/officeart/2005/8/layout/gear1"/>
    <dgm:cxn modelId="{B8B74D0F-6057-4DD8-B39B-0EAF220A0DFA}" type="presOf" srcId="{F5EAF3D8-67F1-4BD4-9191-D03651563F4E}" destId="{8FEFA199-F726-4534-9893-F303EE2043CD}" srcOrd="1" destOrd="0" presId="urn:microsoft.com/office/officeart/2005/8/layout/gear1"/>
    <dgm:cxn modelId="{28F50413-F8AA-4101-B1D4-AF9182895686}" type="presOf" srcId="{BCC14CD8-BCC4-4569-9A09-16053510D529}" destId="{2B1681DA-1F4F-4455-B353-A827473538A0}" srcOrd="0" destOrd="0" presId="urn:microsoft.com/office/officeart/2005/8/layout/gear1"/>
    <dgm:cxn modelId="{362A0DE7-3D88-4328-B9BA-49F20FACFF76}" type="presOf" srcId="{B8508F12-E942-440E-B4BF-E7A4162FFA11}" destId="{D42B53BA-3706-4D3A-9968-AD92803EBD72}" srcOrd="0" destOrd="0" presId="urn:microsoft.com/office/officeart/2005/8/layout/gear1"/>
    <dgm:cxn modelId="{38ED9DBE-A799-4BE4-90F4-71DA8D62FC9E}" type="presOf" srcId="{DBE75493-87EF-408B-ADF8-5A05C05E58C2}" destId="{30EDDBBA-E318-4E2F-A4F5-CAB57497B9E2}" srcOrd="0" destOrd="0" presId="urn:microsoft.com/office/officeart/2005/8/layout/gear1"/>
    <dgm:cxn modelId="{1C250B83-DDE9-435B-A856-46909245E013}" type="presOf" srcId="{2BD16DBF-B605-49BA-8BEF-CD83910EB51C}" destId="{11F4C310-89BB-4D7A-8583-BE098AA3FE55}" srcOrd="0" destOrd="0" presId="urn:microsoft.com/office/officeart/2005/8/layout/gear1"/>
    <dgm:cxn modelId="{679069C0-9360-40B5-9C61-0D5428310B17}" type="presOf" srcId="{5CACEF9F-849C-4DBF-ADC5-24EB921B0396}" destId="{55FE3F7B-FEE7-4A33-9A33-EB58319D8B08}" srcOrd="0" destOrd="0" presId="urn:microsoft.com/office/officeart/2005/8/layout/gear1"/>
    <dgm:cxn modelId="{B24E2921-CA4A-4C04-A950-1EE8C26C442F}" type="presParOf" srcId="{11F4C310-89BB-4D7A-8583-BE098AA3FE55}" destId="{4B02F4C4-A4C9-4286-8CF8-615E20C02671}" srcOrd="0" destOrd="0" presId="urn:microsoft.com/office/officeart/2005/8/layout/gear1"/>
    <dgm:cxn modelId="{B9B1ED00-769A-470A-8031-4820CEBF60C6}" type="presParOf" srcId="{11F4C310-89BB-4D7A-8583-BE098AA3FE55}" destId="{8FEFA199-F726-4534-9893-F303EE2043CD}" srcOrd="1" destOrd="0" presId="urn:microsoft.com/office/officeart/2005/8/layout/gear1"/>
    <dgm:cxn modelId="{0F674B0D-D891-48ED-838C-84EFFB9CF400}" type="presParOf" srcId="{11F4C310-89BB-4D7A-8583-BE098AA3FE55}" destId="{9B64C9AA-3ED0-4D0B-B4B2-1417AF89B6C3}" srcOrd="2" destOrd="0" presId="urn:microsoft.com/office/officeart/2005/8/layout/gear1"/>
    <dgm:cxn modelId="{E6CC87D3-01BB-490D-996D-2E63FE098E34}" type="presParOf" srcId="{11F4C310-89BB-4D7A-8583-BE098AA3FE55}" destId="{55FE3F7B-FEE7-4A33-9A33-EB58319D8B08}" srcOrd="3" destOrd="0" presId="urn:microsoft.com/office/officeart/2005/8/layout/gear1"/>
    <dgm:cxn modelId="{A3446771-F5DB-409E-A20D-294A5C4A6A24}" type="presParOf" srcId="{11F4C310-89BB-4D7A-8583-BE098AA3FE55}" destId="{A610B8CE-0345-48D9-8748-66B89566BFE8}" srcOrd="4" destOrd="0" presId="urn:microsoft.com/office/officeart/2005/8/layout/gear1"/>
    <dgm:cxn modelId="{6B312771-BAF8-4501-A2FC-4898148EC59E}" type="presParOf" srcId="{11F4C310-89BB-4D7A-8583-BE098AA3FE55}" destId="{55C869B9-C1CF-4D23-9E6B-D659CAAF89E9}" srcOrd="5" destOrd="0" presId="urn:microsoft.com/office/officeart/2005/8/layout/gear1"/>
    <dgm:cxn modelId="{F318B6AA-0751-47B9-8E55-D3FEE739BC94}" type="presParOf" srcId="{11F4C310-89BB-4D7A-8583-BE098AA3FE55}" destId="{D42B53BA-3706-4D3A-9968-AD92803EBD72}" srcOrd="6" destOrd="0" presId="urn:microsoft.com/office/officeart/2005/8/layout/gear1"/>
    <dgm:cxn modelId="{12E71899-1F0D-4D2E-AD9E-70F01564CEEF}" type="presParOf" srcId="{11F4C310-89BB-4D7A-8583-BE098AA3FE55}" destId="{DBD31A47-86EF-47F7-A736-E864579C041C}" srcOrd="7" destOrd="0" presId="urn:microsoft.com/office/officeart/2005/8/layout/gear1"/>
    <dgm:cxn modelId="{43BAC71E-40CB-4331-A3A8-3BFA82AD777F}" type="presParOf" srcId="{11F4C310-89BB-4D7A-8583-BE098AA3FE55}" destId="{FAA65CBF-CCB2-4A1A-8936-EBDD9B176990}" srcOrd="8" destOrd="0" presId="urn:microsoft.com/office/officeart/2005/8/layout/gear1"/>
    <dgm:cxn modelId="{3911CDEB-82AD-4AAF-86A3-B12BEF02FD33}" type="presParOf" srcId="{11F4C310-89BB-4D7A-8583-BE098AA3FE55}" destId="{E438393F-A5D0-4E4C-98C1-973C1D27A03D}" srcOrd="9" destOrd="0" presId="urn:microsoft.com/office/officeart/2005/8/layout/gear1"/>
    <dgm:cxn modelId="{31559E87-EE87-4714-9957-847899272FEF}" type="presParOf" srcId="{11F4C310-89BB-4D7A-8583-BE098AA3FE55}" destId="{B5796AA0-5622-48DE-89C4-FEEBD0E60224}" srcOrd="10" destOrd="0" presId="urn:microsoft.com/office/officeart/2005/8/layout/gear1"/>
    <dgm:cxn modelId="{BCA665F4-FC93-47A9-AEDA-45B6ABC36DE6}" type="presParOf" srcId="{11F4C310-89BB-4D7A-8583-BE098AA3FE55}" destId="{2B1681DA-1F4F-4455-B353-A827473538A0}" srcOrd="11" destOrd="0" presId="urn:microsoft.com/office/officeart/2005/8/layout/gear1"/>
    <dgm:cxn modelId="{6C2980BE-F686-4D84-91D2-053DD2234F2A}" type="presParOf" srcId="{11F4C310-89BB-4D7A-8583-BE098AA3FE55}" destId="{30EDDBBA-E318-4E2F-A4F5-CAB57497B9E2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9EFEE93-7001-480E-9EF3-8EEC63B053D2}" type="doc">
      <dgm:prSet loTypeId="urn:microsoft.com/office/officeart/2005/8/layout/venn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F754ADEB-B013-4631-92A8-84BAB7D62AC4}">
      <dgm:prSet custT="1"/>
      <dgm:spPr/>
      <dgm:t>
        <a:bodyPr/>
        <a:lstStyle/>
        <a:p>
          <a:pPr rtl="0"/>
          <a:r>
            <a:rPr lang="cs-CZ" sz="4400" dirty="0" smtClean="0"/>
            <a:t>IROP</a:t>
          </a:r>
        </a:p>
        <a:p>
          <a:pPr rtl="0"/>
          <a:r>
            <a:rPr lang="cs-CZ" sz="4400" dirty="0" smtClean="0">
              <a:solidFill>
                <a:srgbClr val="FF0000"/>
              </a:solidFill>
            </a:rPr>
            <a:t>45 %</a:t>
          </a:r>
          <a:endParaRPr lang="cs-CZ" sz="4400" dirty="0">
            <a:solidFill>
              <a:srgbClr val="FF0000"/>
            </a:solidFill>
          </a:endParaRPr>
        </a:p>
      </dgm:t>
    </dgm:pt>
    <dgm:pt modelId="{D9DDDD55-E2EE-4DE8-A365-3EA459C5417F}" type="parTrans" cxnId="{504C3CCB-2CC4-45FD-8B2B-79F6E28EBD51}">
      <dgm:prSet/>
      <dgm:spPr/>
      <dgm:t>
        <a:bodyPr/>
        <a:lstStyle/>
        <a:p>
          <a:endParaRPr lang="cs-CZ"/>
        </a:p>
      </dgm:t>
    </dgm:pt>
    <dgm:pt modelId="{5F480BB9-DC45-498B-BB42-928EFDA1C8FB}" type="sibTrans" cxnId="{504C3CCB-2CC4-45FD-8B2B-79F6E28EBD51}">
      <dgm:prSet/>
      <dgm:spPr/>
      <dgm:t>
        <a:bodyPr/>
        <a:lstStyle/>
        <a:p>
          <a:endParaRPr lang="cs-CZ"/>
        </a:p>
      </dgm:t>
    </dgm:pt>
    <dgm:pt modelId="{0BA065F0-A438-46F1-9C7D-77D415266528}">
      <dgm:prSet custT="1"/>
      <dgm:spPr/>
      <dgm:t>
        <a:bodyPr/>
        <a:lstStyle/>
        <a:p>
          <a:pPr rtl="0"/>
          <a:r>
            <a:rPr lang="cs-CZ" sz="3200" dirty="0" smtClean="0"/>
            <a:t>OPD</a:t>
          </a:r>
        </a:p>
        <a:p>
          <a:pPr rtl="0"/>
          <a:r>
            <a:rPr lang="cs-CZ" sz="3200" dirty="0" smtClean="0">
              <a:solidFill>
                <a:srgbClr val="FF0000"/>
              </a:solidFill>
            </a:rPr>
            <a:t>19 %</a:t>
          </a:r>
          <a:endParaRPr lang="cs-CZ" sz="3200" dirty="0">
            <a:solidFill>
              <a:srgbClr val="FF0000"/>
            </a:solidFill>
          </a:endParaRPr>
        </a:p>
      </dgm:t>
    </dgm:pt>
    <dgm:pt modelId="{96CCEE4E-C949-4708-BC8B-502D85F1CDD5}" type="parTrans" cxnId="{D81DA3B3-56AE-4FFC-9CFF-F2B30A854FCC}">
      <dgm:prSet/>
      <dgm:spPr/>
      <dgm:t>
        <a:bodyPr/>
        <a:lstStyle/>
        <a:p>
          <a:endParaRPr lang="cs-CZ"/>
        </a:p>
      </dgm:t>
    </dgm:pt>
    <dgm:pt modelId="{5222FA84-83C2-4C28-BC71-0E8AB15B17BD}" type="sibTrans" cxnId="{D81DA3B3-56AE-4FFC-9CFF-F2B30A854FCC}">
      <dgm:prSet/>
      <dgm:spPr/>
      <dgm:t>
        <a:bodyPr/>
        <a:lstStyle/>
        <a:p>
          <a:endParaRPr lang="cs-CZ"/>
        </a:p>
      </dgm:t>
    </dgm:pt>
    <dgm:pt modelId="{BFF1C0D2-CDCC-4327-AAE1-3F5979EEFA84}">
      <dgm:prSet custT="1"/>
      <dgm:spPr/>
      <dgm:t>
        <a:bodyPr/>
        <a:lstStyle/>
        <a:p>
          <a:pPr rtl="0"/>
          <a:r>
            <a:rPr lang="cs-CZ" sz="2800" dirty="0" smtClean="0"/>
            <a:t>OP</a:t>
          </a:r>
          <a:br>
            <a:rPr lang="cs-CZ" sz="2800" dirty="0" smtClean="0"/>
          </a:br>
          <a:r>
            <a:rPr lang="cs-CZ" sz="2800" dirty="0" smtClean="0"/>
            <a:t>PIK</a:t>
          </a:r>
        </a:p>
        <a:p>
          <a:pPr rtl="0"/>
          <a:r>
            <a:rPr lang="cs-CZ" sz="2800" dirty="0" smtClean="0">
              <a:solidFill>
                <a:srgbClr val="FF0000"/>
              </a:solidFill>
            </a:rPr>
            <a:t>19 %</a:t>
          </a:r>
          <a:endParaRPr lang="cs-CZ" sz="2800" dirty="0">
            <a:solidFill>
              <a:srgbClr val="FF0000"/>
            </a:solidFill>
          </a:endParaRPr>
        </a:p>
      </dgm:t>
    </dgm:pt>
    <dgm:pt modelId="{69A1FD50-D5C7-42A8-8047-25DBDBA42554}" type="parTrans" cxnId="{02A5708E-89C1-4E3F-AD3C-F2272E250B18}">
      <dgm:prSet/>
      <dgm:spPr/>
      <dgm:t>
        <a:bodyPr/>
        <a:lstStyle/>
        <a:p>
          <a:endParaRPr lang="cs-CZ"/>
        </a:p>
      </dgm:t>
    </dgm:pt>
    <dgm:pt modelId="{B7ABC7C4-9709-4584-BC69-40FA217C925F}" type="sibTrans" cxnId="{02A5708E-89C1-4E3F-AD3C-F2272E250B18}">
      <dgm:prSet/>
      <dgm:spPr/>
      <dgm:t>
        <a:bodyPr/>
        <a:lstStyle/>
        <a:p>
          <a:endParaRPr lang="cs-CZ"/>
        </a:p>
      </dgm:t>
    </dgm:pt>
    <dgm:pt modelId="{C8AC18BE-6B57-4B17-A1B9-9857C8C88983}">
      <dgm:prSet custT="1"/>
      <dgm:spPr/>
      <dgm:t>
        <a:bodyPr/>
        <a:lstStyle/>
        <a:p>
          <a:pPr rtl="0"/>
          <a:endParaRPr lang="cs-CZ" sz="1800" dirty="0"/>
        </a:p>
      </dgm:t>
    </dgm:pt>
    <dgm:pt modelId="{111C2211-60C2-4626-9D88-0E2D454E9179}" type="parTrans" cxnId="{C2325CC6-DFC6-4E3E-AD7F-AFA92C89068A}">
      <dgm:prSet/>
      <dgm:spPr/>
      <dgm:t>
        <a:bodyPr/>
        <a:lstStyle/>
        <a:p>
          <a:endParaRPr lang="cs-CZ"/>
        </a:p>
      </dgm:t>
    </dgm:pt>
    <dgm:pt modelId="{98E4940A-7E7F-4F61-9D23-081BE658EE74}" type="sibTrans" cxnId="{C2325CC6-DFC6-4E3E-AD7F-AFA92C89068A}">
      <dgm:prSet/>
      <dgm:spPr/>
      <dgm:t>
        <a:bodyPr/>
        <a:lstStyle/>
        <a:p>
          <a:endParaRPr lang="cs-CZ"/>
        </a:p>
      </dgm:t>
    </dgm:pt>
    <dgm:pt modelId="{B2A22ED1-9322-4751-BA1A-D3A3FEF2B032}">
      <dgm:prSet custT="1"/>
      <dgm:spPr/>
      <dgm:t>
        <a:bodyPr/>
        <a:lstStyle/>
        <a:p>
          <a:pPr rtl="0"/>
          <a:endParaRPr lang="cs-CZ" sz="2000" dirty="0"/>
        </a:p>
      </dgm:t>
    </dgm:pt>
    <dgm:pt modelId="{204E3614-D9E9-47F3-ACDF-2C5074FE87AF}" type="parTrans" cxnId="{297D724D-0B2E-493C-9EE1-BED0123CFE94}">
      <dgm:prSet/>
      <dgm:spPr/>
      <dgm:t>
        <a:bodyPr/>
        <a:lstStyle/>
        <a:p>
          <a:endParaRPr lang="cs-CZ"/>
        </a:p>
      </dgm:t>
    </dgm:pt>
    <dgm:pt modelId="{6C6C4532-4684-40DC-9D5D-43B0A6D927B6}" type="sibTrans" cxnId="{297D724D-0B2E-493C-9EE1-BED0123CFE94}">
      <dgm:prSet/>
      <dgm:spPr/>
      <dgm:t>
        <a:bodyPr/>
        <a:lstStyle/>
        <a:p>
          <a:endParaRPr lang="cs-CZ"/>
        </a:p>
      </dgm:t>
    </dgm:pt>
    <dgm:pt modelId="{A915A912-3ADA-4243-A79B-267DE8868481}">
      <dgm:prSet/>
      <dgm:spPr>
        <a:solidFill>
          <a:schemeClr val="accent1">
            <a:alpha val="50000"/>
          </a:schemeClr>
        </a:solidFill>
      </dgm:spPr>
      <dgm:t>
        <a:bodyPr/>
        <a:lstStyle/>
        <a:p>
          <a:pPr rtl="0"/>
          <a:endParaRPr lang="cs-CZ" dirty="0"/>
        </a:p>
      </dgm:t>
    </dgm:pt>
    <dgm:pt modelId="{D03609A8-D2EC-49AB-AB8E-B157E8852585}" type="parTrans" cxnId="{DE9A2F6D-171E-4B15-B8D3-55241AD3B0A2}">
      <dgm:prSet/>
      <dgm:spPr/>
      <dgm:t>
        <a:bodyPr/>
        <a:lstStyle/>
        <a:p>
          <a:endParaRPr lang="cs-CZ"/>
        </a:p>
      </dgm:t>
    </dgm:pt>
    <dgm:pt modelId="{C0FAC7C8-90BA-43B7-9D6E-8DD3581DF162}" type="sibTrans" cxnId="{DE9A2F6D-171E-4B15-B8D3-55241AD3B0A2}">
      <dgm:prSet/>
      <dgm:spPr/>
      <dgm:t>
        <a:bodyPr/>
        <a:lstStyle/>
        <a:p>
          <a:endParaRPr lang="cs-CZ"/>
        </a:p>
      </dgm:t>
    </dgm:pt>
    <dgm:pt modelId="{11C1570C-49D2-4058-9821-953C35038923}" type="pres">
      <dgm:prSet presAssocID="{99EFEE93-7001-480E-9EF3-8EEC63B053D2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C1392544-B0D3-49BD-9005-836154D6149F}" type="pres">
      <dgm:prSet presAssocID="{F754ADEB-B013-4631-92A8-84BAB7D62AC4}" presName="Name5" presStyleLbl="vennNode1" presStyleIdx="0" presStyleCnt="6" custScaleX="39409" custScaleY="39409" custLinFactX="-3360" custLinFactNeighborX="-100000" custLinFactNeighborY="-1222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1BCECD00-FD47-4A49-8AF0-43A0C5718A89}" type="pres">
      <dgm:prSet presAssocID="{5F480BB9-DC45-498B-BB42-928EFDA1C8FB}" presName="space" presStyleCnt="0"/>
      <dgm:spPr/>
    </dgm:pt>
    <dgm:pt modelId="{933D1646-9800-489C-91AE-0073FB96C629}" type="pres">
      <dgm:prSet presAssocID="{0BA065F0-A438-46F1-9C7D-77D415266528}" presName="Name5" presStyleLbl="vennNode1" presStyleIdx="1" presStyleCnt="6" custScaleX="28177" custScaleY="28177" custLinFactNeighborX="-39539" custLinFactNeighborY="-19380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4209DF10-A085-4A3D-87E0-C3D361325954}" type="pres">
      <dgm:prSet presAssocID="{5222FA84-83C2-4C28-BC71-0E8AB15B17BD}" presName="space" presStyleCnt="0"/>
      <dgm:spPr/>
    </dgm:pt>
    <dgm:pt modelId="{FBC177D4-37F5-40D0-BC2B-ED93CE9DBE6C}" type="pres">
      <dgm:prSet presAssocID="{BFF1C0D2-CDCC-4327-AAE1-3F5979EEFA84}" presName="Name5" presStyleLbl="vennNode1" presStyleIdx="2" presStyleCnt="6" custScaleX="27567" custScaleY="28180" custLinFactX="-672" custLinFactNeighborX="-100000" custLinFactNeighborY="-309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CD0641C9-06CA-4A4A-AE87-D956CA8DD2AB}" type="pres">
      <dgm:prSet presAssocID="{B7ABC7C4-9709-4584-BC69-40FA217C925F}" presName="space" presStyleCnt="0"/>
      <dgm:spPr/>
    </dgm:pt>
    <dgm:pt modelId="{0DFADE05-46E3-4983-80DE-E20F56DE9A56}" type="pres">
      <dgm:prSet presAssocID="{C8AC18BE-6B57-4B17-A1B9-9857C8C88983}" presName="Name5" presStyleLbl="vennNode1" presStyleIdx="3" presStyleCnt="6" custScaleX="19507" custScaleY="19507" custLinFactX="-15194" custLinFactNeighborX="-100000" custLinFactNeighborY="10936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4A2AE881-526B-4E8D-A28C-AD419493672E}" type="pres">
      <dgm:prSet presAssocID="{98E4940A-7E7F-4F61-9D23-081BE658EE74}" presName="space" presStyleCnt="0"/>
      <dgm:spPr/>
    </dgm:pt>
    <dgm:pt modelId="{7E5912C3-8234-4A2A-A06D-D7443AF1F531}" type="pres">
      <dgm:prSet presAssocID="{B2A22ED1-9322-4751-BA1A-D3A3FEF2B032}" presName="Name5" presStyleLbl="vennNode1" presStyleIdx="4" presStyleCnt="6" custScaleX="8355" custScaleY="8355" custLinFactX="-28890" custLinFactNeighborX="-100000" custLinFactNeighborY="8449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94A70906-3A22-47B5-8DA9-1721BF58F3DF}" type="pres">
      <dgm:prSet presAssocID="{6C6C4532-4684-40DC-9D5D-43B0A6D927B6}" presName="space" presStyleCnt="0"/>
      <dgm:spPr/>
    </dgm:pt>
    <dgm:pt modelId="{CBD9D3C8-D69E-4C26-87EE-FA7CBF44A3C8}" type="pres">
      <dgm:prSet presAssocID="{A915A912-3ADA-4243-A79B-267DE8868481}" presName="Name5" presStyleLbl="vennNode1" presStyleIdx="5" presStyleCnt="6" custScaleX="10483" custScaleY="10483" custLinFactX="-10939" custLinFactNeighborX="-100000" custLinFactNeighborY="985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02A5708E-89C1-4E3F-AD3C-F2272E250B18}" srcId="{99EFEE93-7001-480E-9EF3-8EEC63B053D2}" destId="{BFF1C0D2-CDCC-4327-AAE1-3F5979EEFA84}" srcOrd="2" destOrd="0" parTransId="{69A1FD50-D5C7-42A8-8047-25DBDBA42554}" sibTransId="{B7ABC7C4-9709-4584-BC69-40FA217C925F}"/>
    <dgm:cxn modelId="{D81DA3B3-56AE-4FFC-9CFF-F2B30A854FCC}" srcId="{99EFEE93-7001-480E-9EF3-8EEC63B053D2}" destId="{0BA065F0-A438-46F1-9C7D-77D415266528}" srcOrd="1" destOrd="0" parTransId="{96CCEE4E-C949-4708-BC8B-502D85F1CDD5}" sibTransId="{5222FA84-83C2-4C28-BC71-0E8AB15B17BD}"/>
    <dgm:cxn modelId="{24E55844-1C36-4AD0-A81F-2B39FDEB369D}" type="presOf" srcId="{BFF1C0D2-CDCC-4327-AAE1-3F5979EEFA84}" destId="{FBC177D4-37F5-40D0-BC2B-ED93CE9DBE6C}" srcOrd="0" destOrd="0" presId="urn:microsoft.com/office/officeart/2005/8/layout/venn3"/>
    <dgm:cxn modelId="{504C3CCB-2CC4-45FD-8B2B-79F6E28EBD51}" srcId="{99EFEE93-7001-480E-9EF3-8EEC63B053D2}" destId="{F754ADEB-B013-4631-92A8-84BAB7D62AC4}" srcOrd="0" destOrd="0" parTransId="{D9DDDD55-E2EE-4DE8-A365-3EA459C5417F}" sibTransId="{5F480BB9-DC45-498B-BB42-928EFDA1C8FB}"/>
    <dgm:cxn modelId="{C13478F9-F9B5-4EB8-A813-D3E9776DECB4}" type="presOf" srcId="{A915A912-3ADA-4243-A79B-267DE8868481}" destId="{CBD9D3C8-D69E-4C26-87EE-FA7CBF44A3C8}" srcOrd="0" destOrd="0" presId="urn:microsoft.com/office/officeart/2005/8/layout/venn3"/>
    <dgm:cxn modelId="{DE9A2F6D-171E-4B15-B8D3-55241AD3B0A2}" srcId="{99EFEE93-7001-480E-9EF3-8EEC63B053D2}" destId="{A915A912-3ADA-4243-A79B-267DE8868481}" srcOrd="5" destOrd="0" parTransId="{D03609A8-D2EC-49AB-AB8E-B157E8852585}" sibTransId="{C0FAC7C8-90BA-43B7-9D6E-8DD3581DF162}"/>
    <dgm:cxn modelId="{62CF69E1-3742-4440-8BB2-7B6D7663BAE9}" type="presOf" srcId="{F754ADEB-B013-4631-92A8-84BAB7D62AC4}" destId="{C1392544-B0D3-49BD-9005-836154D6149F}" srcOrd="0" destOrd="0" presId="urn:microsoft.com/office/officeart/2005/8/layout/venn3"/>
    <dgm:cxn modelId="{297D724D-0B2E-493C-9EE1-BED0123CFE94}" srcId="{99EFEE93-7001-480E-9EF3-8EEC63B053D2}" destId="{B2A22ED1-9322-4751-BA1A-D3A3FEF2B032}" srcOrd="4" destOrd="0" parTransId="{204E3614-D9E9-47F3-ACDF-2C5074FE87AF}" sibTransId="{6C6C4532-4684-40DC-9D5D-43B0A6D927B6}"/>
    <dgm:cxn modelId="{167F6514-C1BF-4EB3-A4FD-A5C1CF65F7E3}" type="presOf" srcId="{0BA065F0-A438-46F1-9C7D-77D415266528}" destId="{933D1646-9800-489C-91AE-0073FB96C629}" srcOrd="0" destOrd="0" presId="urn:microsoft.com/office/officeart/2005/8/layout/venn3"/>
    <dgm:cxn modelId="{5DD6DDB8-89C9-4274-ADF2-29309FC7AE83}" type="presOf" srcId="{B2A22ED1-9322-4751-BA1A-D3A3FEF2B032}" destId="{7E5912C3-8234-4A2A-A06D-D7443AF1F531}" srcOrd="0" destOrd="0" presId="urn:microsoft.com/office/officeart/2005/8/layout/venn3"/>
    <dgm:cxn modelId="{4667720F-0230-4C5A-BF8F-59F62BD7850B}" type="presOf" srcId="{C8AC18BE-6B57-4B17-A1B9-9857C8C88983}" destId="{0DFADE05-46E3-4983-80DE-E20F56DE9A56}" srcOrd="0" destOrd="0" presId="urn:microsoft.com/office/officeart/2005/8/layout/venn3"/>
    <dgm:cxn modelId="{77C3D0C4-E9DB-45F0-9FCC-9770BDA3C81D}" type="presOf" srcId="{99EFEE93-7001-480E-9EF3-8EEC63B053D2}" destId="{11C1570C-49D2-4058-9821-953C35038923}" srcOrd="0" destOrd="0" presId="urn:microsoft.com/office/officeart/2005/8/layout/venn3"/>
    <dgm:cxn modelId="{C2325CC6-DFC6-4E3E-AD7F-AFA92C89068A}" srcId="{99EFEE93-7001-480E-9EF3-8EEC63B053D2}" destId="{C8AC18BE-6B57-4B17-A1B9-9857C8C88983}" srcOrd="3" destOrd="0" parTransId="{111C2211-60C2-4626-9D88-0E2D454E9179}" sibTransId="{98E4940A-7E7F-4F61-9D23-081BE658EE74}"/>
    <dgm:cxn modelId="{5326B8F8-D3D8-4B8A-B357-351FA091CE57}" type="presParOf" srcId="{11C1570C-49D2-4058-9821-953C35038923}" destId="{C1392544-B0D3-49BD-9005-836154D6149F}" srcOrd="0" destOrd="0" presId="urn:microsoft.com/office/officeart/2005/8/layout/venn3"/>
    <dgm:cxn modelId="{60A80B2F-FF0F-4E56-AF0D-F2C660CF120D}" type="presParOf" srcId="{11C1570C-49D2-4058-9821-953C35038923}" destId="{1BCECD00-FD47-4A49-8AF0-43A0C5718A89}" srcOrd="1" destOrd="0" presId="urn:microsoft.com/office/officeart/2005/8/layout/venn3"/>
    <dgm:cxn modelId="{762698C4-3EB2-4A1B-AFAB-E3AE1B723237}" type="presParOf" srcId="{11C1570C-49D2-4058-9821-953C35038923}" destId="{933D1646-9800-489C-91AE-0073FB96C629}" srcOrd="2" destOrd="0" presId="urn:microsoft.com/office/officeart/2005/8/layout/venn3"/>
    <dgm:cxn modelId="{047BFBCF-EFEF-41A6-9198-9D2A0F71A5D4}" type="presParOf" srcId="{11C1570C-49D2-4058-9821-953C35038923}" destId="{4209DF10-A085-4A3D-87E0-C3D361325954}" srcOrd="3" destOrd="0" presId="urn:microsoft.com/office/officeart/2005/8/layout/venn3"/>
    <dgm:cxn modelId="{42EB05C2-A198-4248-8915-0761CCEEFBF8}" type="presParOf" srcId="{11C1570C-49D2-4058-9821-953C35038923}" destId="{FBC177D4-37F5-40D0-BC2B-ED93CE9DBE6C}" srcOrd="4" destOrd="0" presId="urn:microsoft.com/office/officeart/2005/8/layout/venn3"/>
    <dgm:cxn modelId="{AC2EDB96-0127-4848-BCF4-42722513143F}" type="presParOf" srcId="{11C1570C-49D2-4058-9821-953C35038923}" destId="{CD0641C9-06CA-4A4A-AE87-D956CA8DD2AB}" srcOrd="5" destOrd="0" presId="urn:microsoft.com/office/officeart/2005/8/layout/venn3"/>
    <dgm:cxn modelId="{9CF56EA1-171B-4D9D-B60A-3B0D446DE2B3}" type="presParOf" srcId="{11C1570C-49D2-4058-9821-953C35038923}" destId="{0DFADE05-46E3-4983-80DE-E20F56DE9A56}" srcOrd="6" destOrd="0" presId="urn:microsoft.com/office/officeart/2005/8/layout/venn3"/>
    <dgm:cxn modelId="{A676D2E9-1334-4FDF-AABE-66B5A3856A57}" type="presParOf" srcId="{11C1570C-49D2-4058-9821-953C35038923}" destId="{4A2AE881-526B-4E8D-A28C-AD419493672E}" srcOrd="7" destOrd="0" presId="urn:microsoft.com/office/officeart/2005/8/layout/venn3"/>
    <dgm:cxn modelId="{E04C03D7-0D13-41BA-A4C7-F87E17C22A89}" type="presParOf" srcId="{11C1570C-49D2-4058-9821-953C35038923}" destId="{7E5912C3-8234-4A2A-A06D-D7443AF1F531}" srcOrd="8" destOrd="0" presId="urn:microsoft.com/office/officeart/2005/8/layout/venn3"/>
    <dgm:cxn modelId="{93AEB708-EB95-4BC7-9773-D11A44A69011}" type="presParOf" srcId="{11C1570C-49D2-4058-9821-953C35038923}" destId="{94A70906-3A22-47B5-8DA9-1721BF58F3DF}" srcOrd="9" destOrd="0" presId="urn:microsoft.com/office/officeart/2005/8/layout/venn3"/>
    <dgm:cxn modelId="{2AC6918A-F627-4D71-BF30-D00D3C0743C8}" type="presParOf" srcId="{11C1570C-49D2-4058-9821-953C35038923}" destId="{CBD9D3C8-D69E-4C26-87EE-FA7CBF44A3C8}" srcOrd="10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BD16DBF-B605-49BA-8BEF-CD83910EB51C}" type="doc">
      <dgm:prSet loTypeId="urn:microsoft.com/office/officeart/2005/8/layout/gear1" loCatId="cycle" qsTypeId="urn:microsoft.com/office/officeart/2005/8/quickstyle/simple1" qsCatId="simple" csTypeId="urn:microsoft.com/office/officeart/2005/8/colors/accent1_2" csCatId="accent1" phldr="1"/>
      <dgm:spPr/>
    </dgm:pt>
    <dgm:pt modelId="{F5EAF3D8-67F1-4BD4-9191-D03651563F4E}">
      <dgm:prSet phldrT="[Text]" custT="1"/>
      <dgm:spPr/>
      <dgm:t>
        <a:bodyPr/>
        <a:lstStyle/>
        <a:p>
          <a:r>
            <a:rPr lang="cs-CZ" sz="3600" dirty="0" smtClean="0"/>
            <a:t>2 </a:t>
          </a:r>
          <a:r>
            <a:rPr lang="cs-CZ" sz="3600" dirty="0" err="1" smtClean="0"/>
            <a:t>Enterpreneurship</a:t>
          </a:r>
          <a:endParaRPr lang="cs-CZ" sz="3600" dirty="0"/>
        </a:p>
      </dgm:t>
    </dgm:pt>
    <dgm:pt modelId="{A19E5F72-86A0-4458-BB7D-216A5BEE85B6}" type="parTrans" cxnId="{422DC0B1-553C-4F9E-8F44-51243A9687CD}">
      <dgm:prSet/>
      <dgm:spPr/>
      <dgm:t>
        <a:bodyPr/>
        <a:lstStyle/>
        <a:p>
          <a:endParaRPr lang="cs-CZ"/>
        </a:p>
      </dgm:t>
    </dgm:pt>
    <dgm:pt modelId="{B6B07F17-4A05-45B4-981F-1C7BEB5062CD}" type="sibTrans" cxnId="{422DC0B1-553C-4F9E-8F44-51243A9687CD}">
      <dgm:prSet/>
      <dgm:spPr/>
      <dgm:t>
        <a:bodyPr/>
        <a:lstStyle/>
        <a:p>
          <a:endParaRPr lang="cs-CZ"/>
        </a:p>
      </dgm:t>
    </dgm:pt>
    <dgm:pt modelId="{5CACEF9F-849C-4DBF-ADC5-24EB921B0396}">
      <dgm:prSet phldrT="[Text]" custT="1"/>
      <dgm:spPr/>
      <dgm:t>
        <a:bodyPr/>
        <a:lstStyle/>
        <a:p>
          <a:r>
            <a:rPr lang="cs-CZ" sz="2800" dirty="0" smtClean="0"/>
            <a:t>1 </a:t>
          </a:r>
          <a:r>
            <a:rPr lang="cs-CZ" sz="2800" dirty="0" err="1" smtClean="0"/>
            <a:t>Employment</a:t>
          </a:r>
          <a:endParaRPr lang="cs-CZ" sz="1800" dirty="0"/>
        </a:p>
      </dgm:t>
    </dgm:pt>
    <dgm:pt modelId="{1EB72E66-F516-4B7A-81B2-CFFB2CDF8E37}" type="parTrans" cxnId="{263CDFAC-279B-47E1-A13D-5FF22F45F07F}">
      <dgm:prSet/>
      <dgm:spPr/>
      <dgm:t>
        <a:bodyPr/>
        <a:lstStyle/>
        <a:p>
          <a:endParaRPr lang="cs-CZ"/>
        </a:p>
      </dgm:t>
    </dgm:pt>
    <dgm:pt modelId="{BCC14CD8-BCC4-4569-9A09-16053510D529}" type="sibTrans" cxnId="{263CDFAC-279B-47E1-A13D-5FF22F45F07F}">
      <dgm:prSet/>
      <dgm:spPr/>
      <dgm:t>
        <a:bodyPr/>
        <a:lstStyle/>
        <a:p>
          <a:endParaRPr lang="cs-CZ"/>
        </a:p>
      </dgm:t>
    </dgm:pt>
    <dgm:pt modelId="{B8508F12-E942-440E-B4BF-E7A4162FFA11}">
      <dgm:prSet phldrT="[Text]" custT="1"/>
      <dgm:spPr/>
      <dgm:t>
        <a:bodyPr/>
        <a:lstStyle/>
        <a:p>
          <a:r>
            <a:rPr lang="cs-CZ" sz="3600" dirty="0" smtClean="0"/>
            <a:t>3 </a:t>
          </a:r>
          <a:r>
            <a:rPr lang="cs-CZ" sz="2800" dirty="0" err="1" smtClean="0"/>
            <a:t>Environment</a:t>
          </a:r>
          <a:endParaRPr lang="cs-CZ" sz="3600" dirty="0"/>
        </a:p>
      </dgm:t>
    </dgm:pt>
    <dgm:pt modelId="{70AC10B8-73FB-4861-B7E0-FBFB2A845B15}" type="parTrans" cxnId="{E014A26B-AC92-4F24-9924-E141A6046706}">
      <dgm:prSet/>
      <dgm:spPr/>
      <dgm:t>
        <a:bodyPr/>
        <a:lstStyle/>
        <a:p>
          <a:endParaRPr lang="cs-CZ"/>
        </a:p>
      </dgm:t>
    </dgm:pt>
    <dgm:pt modelId="{DBE75493-87EF-408B-ADF8-5A05C05E58C2}" type="sibTrans" cxnId="{E014A26B-AC92-4F24-9924-E141A6046706}">
      <dgm:prSet/>
      <dgm:spPr/>
      <dgm:t>
        <a:bodyPr/>
        <a:lstStyle/>
        <a:p>
          <a:endParaRPr lang="cs-CZ"/>
        </a:p>
      </dgm:t>
    </dgm:pt>
    <dgm:pt modelId="{11F4C310-89BB-4D7A-8583-BE098AA3FE55}" type="pres">
      <dgm:prSet presAssocID="{2BD16DBF-B605-49BA-8BEF-CD83910EB51C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4B02F4C4-A4C9-4286-8CF8-615E20C02671}" type="pres">
      <dgm:prSet presAssocID="{F5EAF3D8-67F1-4BD4-9191-D03651563F4E}" presName="gear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8FEFA199-F726-4534-9893-F303EE2043CD}" type="pres">
      <dgm:prSet presAssocID="{F5EAF3D8-67F1-4BD4-9191-D03651563F4E}" presName="gear1srcNode" presStyleLbl="node1" presStyleIdx="0" presStyleCnt="3"/>
      <dgm:spPr/>
      <dgm:t>
        <a:bodyPr/>
        <a:lstStyle/>
        <a:p>
          <a:endParaRPr lang="cs-CZ"/>
        </a:p>
      </dgm:t>
    </dgm:pt>
    <dgm:pt modelId="{9B64C9AA-3ED0-4D0B-B4B2-1417AF89B6C3}" type="pres">
      <dgm:prSet presAssocID="{F5EAF3D8-67F1-4BD4-9191-D03651563F4E}" presName="gear1dstNode" presStyleLbl="node1" presStyleIdx="0" presStyleCnt="3"/>
      <dgm:spPr/>
      <dgm:t>
        <a:bodyPr/>
        <a:lstStyle/>
        <a:p>
          <a:endParaRPr lang="cs-CZ"/>
        </a:p>
      </dgm:t>
    </dgm:pt>
    <dgm:pt modelId="{55FE3F7B-FEE7-4A33-9A33-EB58319D8B08}" type="pres">
      <dgm:prSet presAssocID="{5CACEF9F-849C-4DBF-ADC5-24EB921B0396}" presName="gear2" presStyleLbl="node1" presStyleIdx="1" presStyleCnt="3" custScaleX="115848" custScaleY="120213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A610B8CE-0345-48D9-8748-66B89566BFE8}" type="pres">
      <dgm:prSet presAssocID="{5CACEF9F-849C-4DBF-ADC5-24EB921B0396}" presName="gear2srcNode" presStyleLbl="node1" presStyleIdx="1" presStyleCnt="3"/>
      <dgm:spPr/>
      <dgm:t>
        <a:bodyPr/>
        <a:lstStyle/>
        <a:p>
          <a:endParaRPr lang="cs-CZ"/>
        </a:p>
      </dgm:t>
    </dgm:pt>
    <dgm:pt modelId="{55C869B9-C1CF-4D23-9E6B-D659CAAF89E9}" type="pres">
      <dgm:prSet presAssocID="{5CACEF9F-849C-4DBF-ADC5-24EB921B0396}" presName="gear2dstNode" presStyleLbl="node1" presStyleIdx="1" presStyleCnt="3"/>
      <dgm:spPr/>
      <dgm:t>
        <a:bodyPr/>
        <a:lstStyle/>
        <a:p>
          <a:endParaRPr lang="cs-CZ"/>
        </a:p>
      </dgm:t>
    </dgm:pt>
    <dgm:pt modelId="{D42B53BA-3706-4D3A-9968-AD92803EBD72}" type="pres">
      <dgm:prSet presAssocID="{B8508F12-E942-440E-B4BF-E7A4162FFA11}" presName="gear3" presStyleLbl="node1" presStyleIdx="2" presStyleCnt="3"/>
      <dgm:spPr/>
      <dgm:t>
        <a:bodyPr/>
        <a:lstStyle/>
        <a:p>
          <a:endParaRPr lang="cs-CZ"/>
        </a:p>
      </dgm:t>
    </dgm:pt>
    <dgm:pt modelId="{DBD31A47-86EF-47F7-A736-E864579C041C}" type="pres">
      <dgm:prSet presAssocID="{B8508F12-E942-440E-B4BF-E7A4162FFA11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FAA65CBF-CCB2-4A1A-8936-EBDD9B176990}" type="pres">
      <dgm:prSet presAssocID="{B8508F12-E942-440E-B4BF-E7A4162FFA11}" presName="gear3srcNode" presStyleLbl="node1" presStyleIdx="2" presStyleCnt="3"/>
      <dgm:spPr/>
      <dgm:t>
        <a:bodyPr/>
        <a:lstStyle/>
        <a:p>
          <a:endParaRPr lang="cs-CZ"/>
        </a:p>
      </dgm:t>
    </dgm:pt>
    <dgm:pt modelId="{E438393F-A5D0-4E4C-98C1-973C1D27A03D}" type="pres">
      <dgm:prSet presAssocID="{B8508F12-E942-440E-B4BF-E7A4162FFA11}" presName="gear3dstNode" presStyleLbl="node1" presStyleIdx="2" presStyleCnt="3"/>
      <dgm:spPr/>
      <dgm:t>
        <a:bodyPr/>
        <a:lstStyle/>
        <a:p>
          <a:endParaRPr lang="cs-CZ"/>
        </a:p>
      </dgm:t>
    </dgm:pt>
    <dgm:pt modelId="{B5796AA0-5622-48DE-89C4-FEEBD0E60224}" type="pres">
      <dgm:prSet presAssocID="{B6B07F17-4A05-45B4-981F-1C7BEB5062CD}" presName="connector1" presStyleLbl="sibTrans2D1" presStyleIdx="0" presStyleCnt="3"/>
      <dgm:spPr/>
      <dgm:t>
        <a:bodyPr/>
        <a:lstStyle/>
        <a:p>
          <a:endParaRPr lang="cs-CZ"/>
        </a:p>
      </dgm:t>
    </dgm:pt>
    <dgm:pt modelId="{2B1681DA-1F4F-4455-B353-A827473538A0}" type="pres">
      <dgm:prSet presAssocID="{BCC14CD8-BCC4-4569-9A09-16053510D529}" presName="connector2" presStyleLbl="sibTrans2D1" presStyleIdx="1" presStyleCnt="3"/>
      <dgm:spPr/>
      <dgm:t>
        <a:bodyPr/>
        <a:lstStyle/>
        <a:p>
          <a:endParaRPr lang="cs-CZ"/>
        </a:p>
      </dgm:t>
    </dgm:pt>
    <dgm:pt modelId="{30EDDBBA-E318-4E2F-A4F5-CAB57497B9E2}" type="pres">
      <dgm:prSet presAssocID="{DBE75493-87EF-408B-ADF8-5A05C05E58C2}" presName="connector3" presStyleLbl="sibTrans2D1" presStyleIdx="2" presStyleCnt="3"/>
      <dgm:spPr/>
      <dgm:t>
        <a:bodyPr/>
        <a:lstStyle/>
        <a:p>
          <a:endParaRPr lang="cs-CZ"/>
        </a:p>
      </dgm:t>
    </dgm:pt>
  </dgm:ptLst>
  <dgm:cxnLst>
    <dgm:cxn modelId="{685EABCD-E398-4D28-ABFE-3CAAD2E010FF}" type="presOf" srcId="{B8508F12-E942-440E-B4BF-E7A4162FFA11}" destId="{DBD31A47-86EF-47F7-A736-E864579C041C}" srcOrd="1" destOrd="0" presId="urn:microsoft.com/office/officeart/2005/8/layout/gear1"/>
    <dgm:cxn modelId="{E014A26B-AC92-4F24-9924-E141A6046706}" srcId="{2BD16DBF-B605-49BA-8BEF-CD83910EB51C}" destId="{B8508F12-E942-440E-B4BF-E7A4162FFA11}" srcOrd="2" destOrd="0" parTransId="{70AC10B8-73FB-4861-B7E0-FBFB2A845B15}" sibTransId="{DBE75493-87EF-408B-ADF8-5A05C05E58C2}"/>
    <dgm:cxn modelId="{F4C69A91-54EB-4447-8581-4D4EEA02CCAD}" type="presOf" srcId="{5CACEF9F-849C-4DBF-ADC5-24EB921B0396}" destId="{55C869B9-C1CF-4D23-9E6B-D659CAAF89E9}" srcOrd="2" destOrd="0" presId="urn:microsoft.com/office/officeart/2005/8/layout/gear1"/>
    <dgm:cxn modelId="{2F613408-76DD-4FA7-B561-1FF2985B4D02}" type="presOf" srcId="{BCC14CD8-BCC4-4569-9A09-16053510D529}" destId="{2B1681DA-1F4F-4455-B353-A827473538A0}" srcOrd="0" destOrd="0" presId="urn:microsoft.com/office/officeart/2005/8/layout/gear1"/>
    <dgm:cxn modelId="{27566A3A-76B8-4461-B97F-59FCF7B446C4}" type="presOf" srcId="{B8508F12-E942-440E-B4BF-E7A4162FFA11}" destId="{FAA65CBF-CCB2-4A1A-8936-EBDD9B176990}" srcOrd="2" destOrd="0" presId="urn:microsoft.com/office/officeart/2005/8/layout/gear1"/>
    <dgm:cxn modelId="{17CCCA6B-167A-4B8B-93B4-EAFD33B8EC3F}" type="presOf" srcId="{2BD16DBF-B605-49BA-8BEF-CD83910EB51C}" destId="{11F4C310-89BB-4D7A-8583-BE098AA3FE55}" srcOrd="0" destOrd="0" presId="urn:microsoft.com/office/officeart/2005/8/layout/gear1"/>
    <dgm:cxn modelId="{EED411F7-B278-487A-AD0A-252F2B452136}" type="presOf" srcId="{B8508F12-E942-440E-B4BF-E7A4162FFA11}" destId="{E438393F-A5D0-4E4C-98C1-973C1D27A03D}" srcOrd="3" destOrd="0" presId="urn:microsoft.com/office/officeart/2005/8/layout/gear1"/>
    <dgm:cxn modelId="{263CDFAC-279B-47E1-A13D-5FF22F45F07F}" srcId="{2BD16DBF-B605-49BA-8BEF-CD83910EB51C}" destId="{5CACEF9F-849C-4DBF-ADC5-24EB921B0396}" srcOrd="1" destOrd="0" parTransId="{1EB72E66-F516-4B7A-81B2-CFFB2CDF8E37}" sibTransId="{BCC14CD8-BCC4-4569-9A09-16053510D529}"/>
    <dgm:cxn modelId="{D41F20ED-5946-473A-83E3-DA08A3E5EED4}" type="presOf" srcId="{F5EAF3D8-67F1-4BD4-9191-D03651563F4E}" destId="{4B02F4C4-A4C9-4286-8CF8-615E20C02671}" srcOrd="0" destOrd="0" presId="urn:microsoft.com/office/officeart/2005/8/layout/gear1"/>
    <dgm:cxn modelId="{1A4B6804-EF83-4ECA-8DBA-B74C169D6BDC}" type="presOf" srcId="{5CACEF9F-849C-4DBF-ADC5-24EB921B0396}" destId="{55FE3F7B-FEE7-4A33-9A33-EB58319D8B08}" srcOrd="0" destOrd="0" presId="urn:microsoft.com/office/officeart/2005/8/layout/gear1"/>
    <dgm:cxn modelId="{6BB5525A-303C-4732-B15B-DE444151A6AB}" type="presOf" srcId="{5CACEF9F-849C-4DBF-ADC5-24EB921B0396}" destId="{A610B8CE-0345-48D9-8748-66B89566BFE8}" srcOrd="1" destOrd="0" presId="urn:microsoft.com/office/officeart/2005/8/layout/gear1"/>
    <dgm:cxn modelId="{422DC0B1-553C-4F9E-8F44-51243A9687CD}" srcId="{2BD16DBF-B605-49BA-8BEF-CD83910EB51C}" destId="{F5EAF3D8-67F1-4BD4-9191-D03651563F4E}" srcOrd="0" destOrd="0" parTransId="{A19E5F72-86A0-4458-BB7D-216A5BEE85B6}" sibTransId="{B6B07F17-4A05-45B4-981F-1C7BEB5062CD}"/>
    <dgm:cxn modelId="{5B54DA03-6983-4AD4-84FB-0ED973CB12B7}" type="presOf" srcId="{B8508F12-E942-440E-B4BF-E7A4162FFA11}" destId="{D42B53BA-3706-4D3A-9968-AD92803EBD72}" srcOrd="0" destOrd="0" presId="urn:microsoft.com/office/officeart/2005/8/layout/gear1"/>
    <dgm:cxn modelId="{320A7076-FF33-478E-A568-340C691C1983}" type="presOf" srcId="{F5EAF3D8-67F1-4BD4-9191-D03651563F4E}" destId="{9B64C9AA-3ED0-4D0B-B4B2-1417AF89B6C3}" srcOrd="2" destOrd="0" presId="urn:microsoft.com/office/officeart/2005/8/layout/gear1"/>
    <dgm:cxn modelId="{1FDB82F1-3320-4FE7-AF12-6ACD8ACB1851}" type="presOf" srcId="{DBE75493-87EF-408B-ADF8-5A05C05E58C2}" destId="{30EDDBBA-E318-4E2F-A4F5-CAB57497B9E2}" srcOrd="0" destOrd="0" presId="urn:microsoft.com/office/officeart/2005/8/layout/gear1"/>
    <dgm:cxn modelId="{B0859C9A-95E8-4A3B-A176-9B8D1DF05B0F}" type="presOf" srcId="{B6B07F17-4A05-45B4-981F-1C7BEB5062CD}" destId="{B5796AA0-5622-48DE-89C4-FEEBD0E60224}" srcOrd="0" destOrd="0" presId="urn:microsoft.com/office/officeart/2005/8/layout/gear1"/>
    <dgm:cxn modelId="{570FF5AF-7C5C-4874-B030-353C0D4107B3}" type="presOf" srcId="{F5EAF3D8-67F1-4BD4-9191-D03651563F4E}" destId="{8FEFA199-F726-4534-9893-F303EE2043CD}" srcOrd="1" destOrd="0" presId="urn:microsoft.com/office/officeart/2005/8/layout/gear1"/>
    <dgm:cxn modelId="{B99195F2-D890-45A5-8779-879913A398F8}" type="presParOf" srcId="{11F4C310-89BB-4D7A-8583-BE098AA3FE55}" destId="{4B02F4C4-A4C9-4286-8CF8-615E20C02671}" srcOrd="0" destOrd="0" presId="urn:microsoft.com/office/officeart/2005/8/layout/gear1"/>
    <dgm:cxn modelId="{A20D1C19-EBA0-4AC1-88BE-B789CE782DE8}" type="presParOf" srcId="{11F4C310-89BB-4D7A-8583-BE098AA3FE55}" destId="{8FEFA199-F726-4534-9893-F303EE2043CD}" srcOrd="1" destOrd="0" presId="urn:microsoft.com/office/officeart/2005/8/layout/gear1"/>
    <dgm:cxn modelId="{A0E9B634-C474-4BAC-A696-FD04B7FE8674}" type="presParOf" srcId="{11F4C310-89BB-4D7A-8583-BE098AA3FE55}" destId="{9B64C9AA-3ED0-4D0B-B4B2-1417AF89B6C3}" srcOrd="2" destOrd="0" presId="urn:microsoft.com/office/officeart/2005/8/layout/gear1"/>
    <dgm:cxn modelId="{040153CD-7650-4BEC-9DC6-35B018248F36}" type="presParOf" srcId="{11F4C310-89BB-4D7A-8583-BE098AA3FE55}" destId="{55FE3F7B-FEE7-4A33-9A33-EB58319D8B08}" srcOrd="3" destOrd="0" presId="urn:microsoft.com/office/officeart/2005/8/layout/gear1"/>
    <dgm:cxn modelId="{31D7EAAF-7235-45AE-B2DA-4916D7325AD0}" type="presParOf" srcId="{11F4C310-89BB-4D7A-8583-BE098AA3FE55}" destId="{A610B8CE-0345-48D9-8748-66B89566BFE8}" srcOrd="4" destOrd="0" presId="urn:microsoft.com/office/officeart/2005/8/layout/gear1"/>
    <dgm:cxn modelId="{6E6A6820-8447-4D84-B7E6-015BB218E118}" type="presParOf" srcId="{11F4C310-89BB-4D7A-8583-BE098AA3FE55}" destId="{55C869B9-C1CF-4D23-9E6B-D659CAAF89E9}" srcOrd="5" destOrd="0" presId="urn:microsoft.com/office/officeart/2005/8/layout/gear1"/>
    <dgm:cxn modelId="{D58A4D2A-EC58-439D-82F7-17873E21E5E5}" type="presParOf" srcId="{11F4C310-89BB-4D7A-8583-BE098AA3FE55}" destId="{D42B53BA-3706-4D3A-9968-AD92803EBD72}" srcOrd="6" destOrd="0" presId="urn:microsoft.com/office/officeart/2005/8/layout/gear1"/>
    <dgm:cxn modelId="{59F03DD4-D373-4183-8C37-9806C7CD739C}" type="presParOf" srcId="{11F4C310-89BB-4D7A-8583-BE098AA3FE55}" destId="{DBD31A47-86EF-47F7-A736-E864579C041C}" srcOrd="7" destOrd="0" presId="urn:microsoft.com/office/officeart/2005/8/layout/gear1"/>
    <dgm:cxn modelId="{C4E46C6E-A050-46D8-B6AE-93F6D1EA4C34}" type="presParOf" srcId="{11F4C310-89BB-4D7A-8583-BE098AA3FE55}" destId="{FAA65CBF-CCB2-4A1A-8936-EBDD9B176990}" srcOrd="8" destOrd="0" presId="urn:microsoft.com/office/officeart/2005/8/layout/gear1"/>
    <dgm:cxn modelId="{EB9DCA19-FC63-42C9-AA64-3B56E9D6436B}" type="presParOf" srcId="{11F4C310-89BB-4D7A-8583-BE098AA3FE55}" destId="{E438393F-A5D0-4E4C-98C1-973C1D27A03D}" srcOrd="9" destOrd="0" presId="urn:microsoft.com/office/officeart/2005/8/layout/gear1"/>
    <dgm:cxn modelId="{36DBC28C-65B9-4781-8C2A-C9317B90C83C}" type="presParOf" srcId="{11F4C310-89BB-4D7A-8583-BE098AA3FE55}" destId="{B5796AA0-5622-48DE-89C4-FEEBD0E60224}" srcOrd="10" destOrd="0" presId="urn:microsoft.com/office/officeart/2005/8/layout/gear1"/>
    <dgm:cxn modelId="{329B0905-82F6-4819-943D-30E19C78657C}" type="presParOf" srcId="{11F4C310-89BB-4D7A-8583-BE098AA3FE55}" destId="{2B1681DA-1F4F-4455-B353-A827473538A0}" srcOrd="11" destOrd="0" presId="urn:microsoft.com/office/officeart/2005/8/layout/gear1"/>
    <dgm:cxn modelId="{353ADE5B-1646-45E9-ABE6-97E69E61373E}" type="presParOf" srcId="{11F4C310-89BB-4D7A-8583-BE098AA3FE55}" destId="{30EDDBBA-E318-4E2F-A4F5-CAB57497B9E2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B02F4C4-A4C9-4286-8CF8-615E20C02671}">
      <dsp:nvSpPr>
        <dsp:cNvPr id="0" name=""/>
        <dsp:cNvSpPr/>
      </dsp:nvSpPr>
      <dsp:spPr>
        <a:xfrm>
          <a:off x="3740657" y="2626112"/>
          <a:ext cx="3209693" cy="3209693"/>
        </a:xfrm>
        <a:prstGeom prst="gear9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600" kern="1200" dirty="0" smtClean="0"/>
            <a:t>2 </a:t>
          </a:r>
          <a:r>
            <a:rPr lang="cs-CZ" sz="3600" kern="1200" dirty="0" err="1" smtClean="0"/>
            <a:t>Enterpreneurship</a:t>
          </a:r>
          <a:endParaRPr lang="cs-CZ" sz="3600" kern="1200" dirty="0"/>
        </a:p>
      </dsp:txBody>
      <dsp:txXfrm>
        <a:off x="4385948" y="3377967"/>
        <a:ext cx="1919111" cy="1649849"/>
      </dsp:txXfrm>
    </dsp:sp>
    <dsp:sp modelId="{55FE3F7B-FEE7-4A33-9A33-EB58319D8B08}">
      <dsp:nvSpPr>
        <dsp:cNvPr id="0" name=""/>
        <dsp:cNvSpPr/>
      </dsp:nvSpPr>
      <dsp:spPr>
        <a:xfrm>
          <a:off x="1688228" y="1631539"/>
          <a:ext cx="2704265" cy="2806158"/>
        </a:xfrm>
        <a:prstGeom prst="gear6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800" kern="1200" dirty="0" smtClean="0"/>
            <a:t>1 </a:t>
          </a:r>
          <a:r>
            <a:rPr lang="cs-CZ" sz="2800" kern="1200" dirty="0" err="1" smtClean="0"/>
            <a:t>Employment</a:t>
          </a:r>
          <a:endParaRPr lang="cs-CZ" sz="1800" kern="1200" dirty="0"/>
        </a:p>
      </dsp:txBody>
      <dsp:txXfrm>
        <a:off x="2369035" y="2331493"/>
        <a:ext cx="1342651" cy="1406250"/>
      </dsp:txXfrm>
    </dsp:sp>
    <dsp:sp modelId="{D42B53BA-3706-4D3A-9968-AD92803EBD72}">
      <dsp:nvSpPr>
        <dsp:cNvPr id="0" name=""/>
        <dsp:cNvSpPr/>
      </dsp:nvSpPr>
      <dsp:spPr>
        <a:xfrm rot="20700000">
          <a:off x="3180658" y="257013"/>
          <a:ext cx="2287159" cy="2287159"/>
        </a:xfrm>
        <a:prstGeom prst="gear6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600" kern="1200" dirty="0" smtClean="0"/>
            <a:t>3 </a:t>
          </a:r>
          <a:r>
            <a:rPr lang="cs-CZ" sz="2800" kern="1200" dirty="0" err="1" smtClean="0"/>
            <a:t>Environment</a:t>
          </a:r>
          <a:endParaRPr lang="cs-CZ" sz="3600" kern="1200" dirty="0"/>
        </a:p>
      </dsp:txBody>
      <dsp:txXfrm rot="-20700000">
        <a:off x="3682299" y="758654"/>
        <a:ext cx="1283877" cy="1283877"/>
      </dsp:txXfrm>
    </dsp:sp>
    <dsp:sp modelId="{B5796AA0-5622-48DE-89C4-FEEBD0E60224}">
      <dsp:nvSpPr>
        <dsp:cNvPr id="0" name=""/>
        <dsp:cNvSpPr/>
      </dsp:nvSpPr>
      <dsp:spPr>
        <a:xfrm>
          <a:off x="3512277" y="2131225"/>
          <a:ext cx="4108407" cy="4108407"/>
        </a:xfrm>
        <a:prstGeom prst="circularArrow">
          <a:avLst>
            <a:gd name="adj1" fmla="val 4687"/>
            <a:gd name="adj2" fmla="val 299029"/>
            <a:gd name="adj3" fmla="val 2545151"/>
            <a:gd name="adj4" fmla="val 15800191"/>
            <a:gd name="adj5" fmla="val 5469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B1681DA-1F4F-4455-B353-A827473538A0}">
      <dsp:nvSpPr>
        <dsp:cNvPr id="0" name=""/>
        <dsp:cNvSpPr/>
      </dsp:nvSpPr>
      <dsp:spPr>
        <a:xfrm>
          <a:off x="1459795" y="1343916"/>
          <a:ext cx="2985014" cy="2985014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0EDDBBA-E318-4E2F-A4F5-CAB57497B9E2}">
      <dsp:nvSpPr>
        <dsp:cNvPr id="0" name=""/>
        <dsp:cNvSpPr/>
      </dsp:nvSpPr>
      <dsp:spPr>
        <a:xfrm>
          <a:off x="2651614" y="-251004"/>
          <a:ext cx="3218447" cy="3218447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392544-B0D3-49BD-9005-836154D6149F}">
      <dsp:nvSpPr>
        <dsp:cNvPr id="0" name=""/>
        <dsp:cNvSpPr/>
      </dsp:nvSpPr>
      <dsp:spPr>
        <a:xfrm>
          <a:off x="0" y="68881"/>
          <a:ext cx="3603558" cy="3603558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503225" tIns="55880" rIns="503225" bIns="55880" numCol="1" spcCol="1270" anchor="ctr" anchorCtr="0">
          <a:noAutofit/>
        </a:bodyPr>
        <a:lstStyle/>
        <a:p>
          <a:pPr lvl="0" algn="ctr" defTabSz="1955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4400" kern="1200" dirty="0" smtClean="0"/>
            <a:t>IROP</a:t>
          </a:r>
        </a:p>
        <a:p>
          <a:pPr lvl="0" algn="ctr" defTabSz="1955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4400" kern="1200" dirty="0" smtClean="0">
              <a:solidFill>
                <a:srgbClr val="FF0000"/>
              </a:solidFill>
            </a:rPr>
            <a:t>45 %</a:t>
          </a:r>
          <a:endParaRPr lang="cs-CZ" sz="4400" kern="1200" dirty="0">
            <a:solidFill>
              <a:srgbClr val="FF0000"/>
            </a:solidFill>
          </a:endParaRPr>
        </a:p>
      </dsp:txBody>
      <dsp:txXfrm>
        <a:off x="527729" y="596610"/>
        <a:ext cx="2548100" cy="2548100"/>
      </dsp:txXfrm>
    </dsp:sp>
    <dsp:sp modelId="{933D1646-9800-489C-91AE-0073FB96C629}">
      <dsp:nvSpPr>
        <dsp:cNvPr id="0" name=""/>
        <dsp:cNvSpPr/>
      </dsp:nvSpPr>
      <dsp:spPr>
        <a:xfrm>
          <a:off x="3102074" y="0"/>
          <a:ext cx="2576504" cy="2576504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503225" tIns="40640" rIns="503225" bIns="40640" numCol="1" spcCol="1270" anchor="ctr" anchorCtr="0">
          <a:noAutofit/>
        </a:bodyPr>
        <a:lstStyle/>
        <a:p>
          <a:pPr lvl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200" kern="1200" dirty="0" smtClean="0"/>
            <a:t>OPD</a:t>
          </a:r>
        </a:p>
        <a:p>
          <a:pPr lvl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200" kern="1200" dirty="0" smtClean="0">
              <a:solidFill>
                <a:srgbClr val="FF0000"/>
              </a:solidFill>
            </a:rPr>
            <a:t>19 %</a:t>
          </a:r>
          <a:endParaRPr lang="cs-CZ" sz="3200" kern="1200" dirty="0">
            <a:solidFill>
              <a:srgbClr val="FF0000"/>
            </a:solidFill>
          </a:endParaRPr>
        </a:p>
      </dsp:txBody>
      <dsp:txXfrm>
        <a:off x="3479394" y="377320"/>
        <a:ext cx="1821864" cy="1821864"/>
      </dsp:txXfrm>
    </dsp:sp>
    <dsp:sp modelId="{FBC177D4-37F5-40D0-BC2B-ED93CE9DBE6C}">
      <dsp:nvSpPr>
        <dsp:cNvPr id="0" name=""/>
        <dsp:cNvSpPr/>
      </dsp:nvSpPr>
      <dsp:spPr>
        <a:xfrm>
          <a:off x="2682620" y="1671687"/>
          <a:ext cx="2520726" cy="2576779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503225" tIns="35560" rIns="503225" bIns="3556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800" kern="1200" dirty="0" smtClean="0"/>
            <a:t>OP</a:t>
          </a:r>
          <a:br>
            <a:rPr lang="cs-CZ" sz="2800" kern="1200" dirty="0" smtClean="0"/>
          </a:br>
          <a:r>
            <a:rPr lang="cs-CZ" sz="2800" kern="1200" dirty="0" smtClean="0"/>
            <a:t>PIK</a:t>
          </a:r>
        </a:p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800" kern="1200" dirty="0" smtClean="0">
              <a:solidFill>
                <a:srgbClr val="FF0000"/>
              </a:solidFill>
            </a:rPr>
            <a:t>19 %</a:t>
          </a:r>
          <a:endParaRPr lang="cs-CZ" sz="2800" kern="1200" dirty="0">
            <a:solidFill>
              <a:srgbClr val="FF0000"/>
            </a:solidFill>
          </a:endParaRPr>
        </a:p>
      </dsp:txBody>
      <dsp:txXfrm>
        <a:off x="3051772" y="2049048"/>
        <a:ext cx="1782422" cy="1822057"/>
      </dsp:txXfrm>
    </dsp:sp>
    <dsp:sp modelId="{0DFADE05-46E3-4983-80DE-E20F56DE9A56}">
      <dsp:nvSpPr>
        <dsp:cNvPr id="0" name=""/>
        <dsp:cNvSpPr/>
      </dsp:nvSpPr>
      <dsp:spPr>
        <a:xfrm>
          <a:off x="2046655" y="3096459"/>
          <a:ext cx="1783720" cy="1783720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503225" tIns="22860" rIns="503225" bIns="2286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1800" kern="1200" dirty="0"/>
        </a:p>
      </dsp:txBody>
      <dsp:txXfrm>
        <a:off x="2307875" y="3357679"/>
        <a:ext cx="1261280" cy="1261280"/>
      </dsp:txXfrm>
    </dsp:sp>
    <dsp:sp modelId="{7E5912C3-8234-4A2A-A06D-D7443AF1F531}">
      <dsp:nvSpPr>
        <dsp:cNvPr id="0" name=""/>
        <dsp:cNvSpPr/>
      </dsp:nvSpPr>
      <dsp:spPr>
        <a:xfrm>
          <a:off x="749213" y="3378917"/>
          <a:ext cx="763981" cy="763981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503225" tIns="25400" rIns="503225" bIns="254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2000" kern="1200" dirty="0"/>
        </a:p>
      </dsp:txBody>
      <dsp:txXfrm>
        <a:off x="861095" y="3490799"/>
        <a:ext cx="540217" cy="540217"/>
      </dsp:txXfrm>
    </dsp:sp>
    <dsp:sp modelId="{CBD9D3C8-D69E-4C26-87EE-FA7CBF44A3C8}">
      <dsp:nvSpPr>
        <dsp:cNvPr id="0" name=""/>
        <dsp:cNvSpPr/>
      </dsp:nvSpPr>
      <dsp:spPr>
        <a:xfrm>
          <a:off x="1325834" y="3409916"/>
          <a:ext cx="958565" cy="958565"/>
        </a:xfrm>
        <a:prstGeom prst="ellipse">
          <a:avLst/>
        </a:prstGeom>
        <a:solidFill>
          <a:schemeClr val="accent1">
            <a:alpha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503225" tIns="52070" rIns="503225" bIns="52070" numCol="1" spcCol="1270" anchor="ctr" anchorCtr="0">
          <a:noAutofit/>
        </a:bodyPr>
        <a:lstStyle/>
        <a:p>
          <a:pPr lvl="0" algn="ctr" defTabSz="1822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4100" kern="1200" dirty="0"/>
        </a:p>
      </dsp:txBody>
      <dsp:txXfrm>
        <a:off x="1466213" y="3550295"/>
        <a:ext cx="677807" cy="67780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B02F4C4-A4C9-4286-8CF8-615E20C02671}">
      <dsp:nvSpPr>
        <dsp:cNvPr id="0" name=""/>
        <dsp:cNvSpPr/>
      </dsp:nvSpPr>
      <dsp:spPr>
        <a:xfrm>
          <a:off x="3740657" y="2626112"/>
          <a:ext cx="3209693" cy="3209693"/>
        </a:xfrm>
        <a:prstGeom prst="gear9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600" kern="1200" dirty="0" smtClean="0"/>
            <a:t>2 </a:t>
          </a:r>
          <a:r>
            <a:rPr lang="cs-CZ" sz="3600" kern="1200" dirty="0" err="1" smtClean="0"/>
            <a:t>Enterpreneurship</a:t>
          </a:r>
          <a:endParaRPr lang="cs-CZ" sz="3600" kern="1200" dirty="0"/>
        </a:p>
      </dsp:txBody>
      <dsp:txXfrm>
        <a:off x="4385948" y="3377967"/>
        <a:ext cx="1919111" cy="1649849"/>
      </dsp:txXfrm>
    </dsp:sp>
    <dsp:sp modelId="{55FE3F7B-FEE7-4A33-9A33-EB58319D8B08}">
      <dsp:nvSpPr>
        <dsp:cNvPr id="0" name=""/>
        <dsp:cNvSpPr/>
      </dsp:nvSpPr>
      <dsp:spPr>
        <a:xfrm>
          <a:off x="1688228" y="1631539"/>
          <a:ext cx="2704265" cy="2806158"/>
        </a:xfrm>
        <a:prstGeom prst="gear6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800" kern="1200" dirty="0" smtClean="0"/>
            <a:t>1 </a:t>
          </a:r>
          <a:r>
            <a:rPr lang="cs-CZ" sz="2800" kern="1200" dirty="0" err="1" smtClean="0"/>
            <a:t>Employment</a:t>
          </a:r>
          <a:endParaRPr lang="cs-CZ" sz="1800" kern="1200" dirty="0"/>
        </a:p>
      </dsp:txBody>
      <dsp:txXfrm>
        <a:off x="2369035" y="2331493"/>
        <a:ext cx="1342651" cy="1406250"/>
      </dsp:txXfrm>
    </dsp:sp>
    <dsp:sp modelId="{D42B53BA-3706-4D3A-9968-AD92803EBD72}">
      <dsp:nvSpPr>
        <dsp:cNvPr id="0" name=""/>
        <dsp:cNvSpPr/>
      </dsp:nvSpPr>
      <dsp:spPr>
        <a:xfrm rot="20700000">
          <a:off x="3180658" y="257013"/>
          <a:ext cx="2287159" cy="2287159"/>
        </a:xfrm>
        <a:prstGeom prst="gear6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600" kern="1200" dirty="0" smtClean="0"/>
            <a:t>3 </a:t>
          </a:r>
          <a:r>
            <a:rPr lang="cs-CZ" sz="2800" kern="1200" dirty="0" err="1" smtClean="0"/>
            <a:t>Environment</a:t>
          </a:r>
          <a:endParaRPr lang="cs-CZ" sz="3600" kern="1200" dirty="0"/>
        </a:p>
      </dsp:txBody>
      <dsp:txXfrm rot="-20700000">
        <a:off x="3682299" y="758654"/>
        <a:ext cx="1283877" cy="1283877"/>
      </dsp:txXfrm>
    </dsp:sp>
    <dsp:sp modelId="{B5796AA0-5622-48DE-89C4-FEEBD0E60224}">
      <dsp:nvSpPr>
        <dsp:cNvPr id="0" name=""/>
        <dsp:cNvSpPr/>
      </dsp:nvSpPr>
      <dsp:spPr>
        <a:xfrm>
          <a:off x="3512277" y="2131225"/>
          <a:ext cx="4108407" cy="4108407"/>
        </a:xfrm>
        <a:prstGeom prst="circularArrow">
          <a:avLst>
            <a:gd name="adj1" fmla="val 4687"/>
            <a:gd name="adj2" fmla="val 299029"/>
            <a:gd name="adj3" fmla="val 2545151"/>
            <a:gd name="adj4" fmla="val 15800191"/>
            <a:gd name="adj5" fmla="val 5469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B1681DA-1F4F-4455-B353-A827473538A0}">
      <dsp:nvSpPr>
        <dsp:cNvPr id="0" name=""/>
        <dsp:cNvSpPr/>
      </dsp:nvSpPr>
      <dsp:spPr>
        <a:xfrm>
          <a:off x="1459795" y="1343916"/>
          <a:ext cx="2985014" cy="2985014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0EDDBBA-E318-4E2F-A4F5-CAB57497B9E2}">
      <dsp:nvSpPr>
        <dsp:cNvPr id="0" name=""/>
        <dsp:cNvSpPr/>
      </dsp:nvSpPr>
      <dsp:spPr>
        <a:xfrm>
          <a:off x="2651614" y="-251004"/>
          <a:ext cx="3218447" cy="3218447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93FD70-5A63-4843-90DB-C2CAC7E681BD}" type="datetimeFigureOut">
              <a:rPr lang="cs-CZ" smtClean="0"/>
              <a:t>14.5.2019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86FA38-CAD1-49DF-B84D-4E22B39DD01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615352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cs-CZ" sz="1200" kern="1200" baseline="300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07DF1B-9B61-4B6E-B1EA-47558A45ABF5}" type="slidenum">
              <a:rPr lang="cs-CZ" smtClean="0">
                <a:solidFill>
                  <a:prstClr val="black"/>
                </a:solidFill>
              </a:rPr>
              <a:pPr/>
              <a:t>1</a:t>
            </a:fld>
            <a:endParaRPr lang="cs-CZ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98096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BBAB68-634E-4711-8177-9A293D558BE0}" type="slidenum">
              <a:rPr lang="cs-CZ" smtClean="0">
                <a:solidFill>
                  <a:prstClr val="black"/>
                </a:solidFill>
              </a:rPr>
              <a:pPr/>
              <a:t>3</a:t>
            </a:fld>
            <a:endParaRPr lang="cs-CZ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78513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86FA38-CAD1-49DF-B84D-4E22B39DD01A}" type="slidenum">
              <a:rPr lang="cs-CZ" smtClean="0"/>
              <a:t>12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473822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BA8FEB-8B84-4479-B045-EFD40BD6BAE7}" type="datetimeFigureOut">
              <a:rPr lang="cs-CZ" smtClean="0"/>
              <a:t>14.5.2019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8AB3C-C333-457A-8B0B-F09AE13E405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139421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BA8FEB-8B84-4479-B045-EFD40BD6BAE7}" type="datetimeFigureOut">
              <a:rPr lang="cs-CZ" smtClean="0"/>
              <a:t>14.5.2019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8AB3C-C333-457A-8B0B-F09AE13E405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56186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BA8FEB-8B84-4479-B045-EFD40BD6BAE7}" type="datetimeFigureOut">
              <a:rPr lang="cs-CZ" smtClean="0"/>
              <a:t>14.5.2019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8AB3C-C333-457A-8B0B-F09AE13E405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691827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>
            <a:normAutofit/>
          </a:bodyPr>
          <a:lstStyle>
            <a:lvl1pPr algn="ctr">
              <a:defRPr sz="5400">
                <a:latin typeface="+mn-lt"/>
              </a:defRPr>
            </a:lvl1pPr>
          </a:lstStyle>
          <a:p>
            <a:r>
              <a:rPr lang="cs-CZ" dirty="0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00F60-94D9-49BB-8414-3D123BF01143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14.5.2019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64517-D725-44D6-9ADB-4198882A283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1980" y="23812"/>
            <a:ext cx="952020" cy="803961"/>
          </a:xfrm>
          <a:prstGeom prst="rect">
            <a:avLst/>
          </a:prstGeom>
        </p:spPr>
      </p:pic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830855" cy="95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8603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277382"/>
            <a:ext cx="7886700" cy="862916"/>
          </a:xfr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cs-CZ" dirty="0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319687"/>
            <a:ext cx="7886700" cy="3857275"/>
          </a:xfrm>
        </p:spPr>
        <p:txBody>
          <a:bodyPr/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00F60-94D9-49BB-8414-3D123BF01143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14.5.2019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64517-D725-44D6-9ADB-4198882A283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0221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00F60-94D9-49BB-8414-3D123BF01143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14.5.2019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64517-D725-44D6-9ADB-4198882A283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1443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00F60-94D9-49BB-8414-3D123BF01143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14.5.2019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64517-D725-44D6-9ADB-4198882A283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8665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00F60-94D9-49BB-8414-3D123BF01143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14.5.2019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64517-D725-44D6-9ADB-4198882A283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5025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00F60-94D9-49BB-8414-3D123BF01143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14.5.2019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64517-D725-44D6-9ADB-4198882A283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8679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00F60-94D9-49BB-8414-3D123BF01143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14.5.2019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64517-D725-44D6-9ADB-4198882A283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4175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00F60-94D9-49BB-8414-3D123BF01143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14.5.2019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64517-D725-44D6-9ADB-4198882A283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884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BA8FEB-8B84-4479-B045-EFD40BD6BAE7}" type="datetimeFigureOut">
              <a:rPr lang="cs-CZ" smtClean="0"/>
              <a:t>14.5.2019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8AB3C-C333-457A-8B0B-F09AE13E405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4051273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00F60-94D9-49BB-8414-3D123BF01143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14.5.2019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64517-D725-44D6-9ADB-4198882A283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464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00F60-94D9-49BB-8414-3D123BF01143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14.5.2019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64517-D725-44D6-9ADB-4198882A283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1705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00F60-94D9-49BB-8414-3D123BF01143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14.5.2019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64517-D725-44D6-9ADB-4198882A283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6171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BA8FEB-8B84-4479-B045-EFD40BD6BAE7}" type="datetimeFigureOut">
              <a:rPr lang="cs-CZ" smtClean="0"/>
              <a:t>14.5.2019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8AB3C-C333-457A-8B0B-F09AE13E405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359557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BA8FEB-8B84-4479-B045-EFD40BD6BAE7}" type="datetimeFigureOut">
              <a:rPr lang="cs-CZ" smtClean="0"/>
              <a:t>14.5.2019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8AB3C-C333-457A-8B0B-F09AE13E405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794779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BA8FEB-8B84-4479-B045-EFD40BD6BAE7}" type="datetimeFigureOut">
              <a:rPr lang="cs-CZ" smtClean="0"/>
              <a:t>14.5.2019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8AB3C-C333-457A-8B0B-F09AE13E405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117676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BA8FEB-8B84-4479-B045-EFD40BD6BAE7}" type="datetimeFigureOut">
              <a:rPr lang="cs-CZ" smtClean="0"/>
              <a:t>14.5.2019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8AB3C-C333-457A-8B0B-F09AE13E405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425930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BA8FEB-8B84-4479-B045-EFD40BD6BAE7}" type="datetimeFigureOut">
              <a:rPr lang="cs-CZ" smtClean="0"/>
              <a:t>14.5.2019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8AB3C-C333-457A-8B0B-F09AE13E405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583862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BA8FEB-8B84-4479-B045-EFD40BD6BAE7}" type="datetimeFigureOut">
              <a:rPr lang="cs-CZ" smtClean="0"/>
              <a:t>14.5.2019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8AB3C-C333-457A-8B0B-F09AE13E405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282890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BA8FEB-8B84-4479-B045-EFD40BD6BAE7}" type="datetimeFigureOut">
              <a:rPr lang="cs-CZ" smtClean="0"/>
              <a:t>14.5.2019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8AB3C-C333-457A-8B0B-F09AE13E405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717042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BA8FEB-8B84-4479-B045-EFD40BD6BAE7}" type="datetimeFigureOut">
              <a:rPr lang="cs-CZ" smtClean="0"/>
              <a:t>14.5.2019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18AB3C-C333-457A-8B0B-F09AE13E405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306724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100F60-94D9-49BB-8414-3D123BF01143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14.5.2019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E64517-D725-44D6-9ADB-4198882A283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002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s://www.google.cz/url?sa=i&amp;rct=j&amp;q=&amp;esrc=s&amp;source=images&amp;cd=&amp;ved=2ahUKEwjPicG5jMfeAhWFYVAKHZNGD7kQjRx6BAgBEAU&amp;url=https://www.m-journal.cz/cs/v-industrialnim-srdci-ostravy-vznikne-nove-sidlo-agentury-a-kreativni-akademie--povede-je-novak-z-leemon-concept__s288x12938.html&amp;psig=AOvVaw1IQkjoe2jnQrIikk_qua_k&amp;ust=1541840908485243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z/url?sa=i&amp;rct=j&amp;q=&amp;esrc=s&amp;source=images&amp;cd=&amp;cad=rja&amp;uact=8&amp;ved=&amp;url=https://www.msstavby.cz/projekty/dolni-oblast-vitkovice/&amp;psig=AOvVaw0zOjG_xiHKUltxVXfz0ptl&amp;ust=1541851383904068" TargetMode="External"/><Relationship Id="rId7" Type="http://schemas.openxmlformats.org/officeDocument/2006/relationships/image" Target="../media/image9.png"/><Relationship Id="rId2" Type="http://schemas.openxmlformats.org/officeDocument/2006/relationships/hyperlink" Target="https://www.google.cz/url?sa=i&amp;rct=j&amp;q=&amp;esrc=s&amp;source=images&amp;cd=&amp;cad=rja&amp;uact=8&amp;ved=&amp;url=https://www.msstavby.cz/bourani-v-dov-3-16-01-2018/&amp;psig=AOvVaw0zOjG_xiHKUltxVXfz0ptl&amp;ust=1541851383904068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5.png"/><Relationship Id="rId7" Type="http://schemas.openxmlformats.org/officeDocument/2006/relationships/hyperlink" Target="https://www.google.cz/url?sa=i&amp;rct=j&amp;q=&amp;esrc=s&amp;source=images&amp;cd=&amp;cad=rja&amp;uact=8&amp;ved=2ahUKEwjE7pyK-sbeAhUGPFAKHZHvBRQQjRx6BAgBEAU&amp;url=https://www.youtube.com/user/KofolaCeskoSlovensko&amp;psig=AOvVaw3rvlVPLmwaecqydgRBf0u-&amp;ust=1541840619750238" TargetMode="External"/><Relationship Id="rId2" Type="http://schemas.openxmlformats.org/officeDocument/2006/relationships/hyperlink" Target="https://www.google.cz/url?sa=i&amp;rct=j&amp;q=&amp;esrc=s&amp;source=images&amp;cd=&amp;cad=rja&amp;uact=8&amp;ved=2ahUKEwiAlYu0-MbeAhWFmbQKHbKECM4QjRx6BAgBEAU&amp;url=https://www.msstavby.cz/sidlo-spolecnosti-kofola-vizualizace-16-06-2017/&amp;psig=AOvVaw3ATlKR73oQwF67qMnmKlee&amp;ust=1541840175441523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16.jpeg"/><Relationship Id="rId4" Type="http://schemas.openxmlformats.org/officeDocument/2006/relationships/hyperlink" Target="https://www.google.cz/url?sa=i&amp;rct=j&amp;q=&amp;esrc=s&amp;source=images&amp;cd=&amp;cad=rja&amp;uact=8&amp;ved=2ahUKEwij6Iff-MbeAhUQEVAKHWqtD5EQjRx6BAgBEAU&amp;url=https://moravskoslezsky.denik.cz/zpravy_region/prestehuje-kofola-sve-sidlo-do-dolni-oblasti-vitkovic-20160421.html&amp;psig=AOvVaw3ATlKR73oQwF67qMnmKlee&amp;ust=1541840175441523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mailto:psojkova@ostrava.cz" TargetMode="External"/><Relationship Id="rId2" Type="http://schemas.openxmlformats.org/officeDocument/2006/relationships/hyperlink" Target="http://www.itiostravsko.cz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jhudec@ostrava.cz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200" b="1" dirty="0" err="1" smtClean="0">
                <a:solidFill>
                  <a:srgbClr val="00B0F0"/>
                </a:solidFill>
                <a:latin typeface="+mn-lt"/>
                <a:ea typeface="+mn-ea"/>
                <a:cs typeface="+mn-cs"/>
              </a:rPr>
              <a:t>Ostravian</a:t>
            </a:r>
            <a:r>
              <a:rPr lang="cs-CZ" sz="3200" b="1" dirty="0" smtClean="0">
                <a:solidFill>
                  <a:srgbClr val="00B0F0"/>
                </a:solidFill>
                <a:latin typeface="+mn-lt"/>
                <a:ea typeface="+mn-ea"/>
                <a:cs typeface="+mn-cs"/>
              </a:rPr>
              <a:t> </a:t>
            </a:r>
            <a:r>
              <a:rPr lang="cs-CZ" sz="3200" b="1" dirty="0" err="1" smtClean="0">
                <a:solidFill>
                  <a:srgbClr val="00B0F0"/>
                </a:solidFill>
                <a:latin typeface="+mn-lt"/>
                <a:ea typeface="+mn-ea"/>
                <a:cs typeface="+mn-cs"/>
              </a:rPr>
              <a:t>Agglomeration</a:t>
            </a:r>
            <a:endParaRPr lang="cs-CZ" sz="3200" b="1" dirty="0">
              <a:solidFill>
                <a:srgbClr val="00B0F0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5" name="Obrázek 4" descr="C:\Users\dostal\Desktop\ostravska_aglomerace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99" t="1610" r="15889" b="1344"/>
          <a:stretch/>
        </p:blipFill>
        <p:spPr bwMode="auto">
          <a:xfrm>
            <a:off x="251520" y="1477168"/>
            <a:ext cx="5760640" cy="529848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Obdélník 2"/>
          <p:cNvSpPr/>
          <p:nvPr/>
        </p:nvSpPr>
        <p:spPr>
          <a:xfrm>
            <a:off x="4788024" y="1307231"/>
            <a:ext cx="392392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cs-CZ" sz="2400" dirty="0" err="1" smtClean="0">
                <a:solidFill>
                  <a:prstClr val="black"/>
                </a:solidFill>
              </a:rPr>
              <a:t>Nr</a:t>
            </a:r>
            <a:r>
              <a:rPr lang="cs-CZ" sz="2400" dirty="0" smtClean="0">
                <a:solidFill>
                  <a:prstClr val="black"/>
                </a:solidFill>
              </a:rPr>
              <a:t>. </a:t>
            </a:r>
            <a:r>
              <a:rPr lang="cs-CZ" sz="2400" dirty="0" err="1" smtClean="0">
                <a:solidFill>
                  <a:prstClr val="black"/>
                </a:solidFill>
              </a:rPr>
              <a:t>of</a:t>
            </a:r>
            <a:r>
              <a:rPr lang="cs-CZ" sz="2400" dirty="0" smtClean="0">
                <a:solidFill>
                  <a:prstClr val="black"/>
                </a:solidFill>
              </a:rPr>
              <a:t> </a:t>
            </a:r>
            <a:r>
              <a:rPr lang="cs-CZ" sz="2400" dirty="0" err="1" smtClean="0">
                <a:solidFill>
                  <a:prstClr val="black"/>
                </a:solidFill>
              </a:rPr>
              <a:t>municipalities</a:t>
            </a:r>
            <a:r>
              <a:rPr lang="cs-CZ" sz="2400" dirty="0" smtClean="0">
                <a:solidFill>
                  <a:prstClr val="black"/>
                </a:solidFill>
              </a:rPr>
              <a:t>: 124</a:t>
            </a:r>
            <a:endParaRPr lang="cs-CZ" sz="2400" dirty="0">
              <a:solidFill>
                <a:prstClr val="black"/>
              </a:solidFill>
            </a:endParaRPr>
          </a:p>
          <a:p>
            <a:pPr>
              <a:buFont typeface="Arial" charset="0"/>
              <a:buNone/>
            </a:pPr>
            <a:r>
              <a:rPr lang="cs-CZ" sz="2400" dirty="0" err="1" smtClean="0">
                <a:solidFill>
                  <a:prstClr val="black"/>
                </a:solidFill>
              </a:rPr>
              <a:t>Nr</a:t>
            </a:r>
            <a:r>
              <a:rPr lang="cs-CZ" sz="2400" dirty="0" smtClean="0">
                <a:solidFill>
                  <a:prstClr val="black"/>
                </a:solidFill>
              </a:rPr>
              <a:t>. </a:t>
            </a:r>
            <a:r>
              <a:rPr lang="cs-CZ" sz="2400" dirty="0" err="1" smtClean="0">
                <a:solidFill>
                  <a:prstClr val="black"/>
                </a:solidFill>
              </a:rPr>
              <a:t>of</a:t>
            </a:r>
            <a:r>
              <a:rPr lang="cs-CZ" sz="2400" dirty="0" smtClean="0">
                <a:solidFill>
                  <a:prstClr val="black"/>
                </a:solidFill>
              </a:rPr>
              <a:t> </a:t>
            </a:r>
            <a:r>
              <a:rPr lang="cs-CZ" sz="2400" dirty="0" err="1" smtClean="0">
                <a:solidFill>
                  <a:prstClr val="black"/>
                </a:solidFill>
              </a:rPr>
              <a:t>inhabitants</a:t>
            </a:r>
            <a:r>
              <a:rPr lang="cs-CZ" sz="2400" dirty="0" smtClean="0">
                <a:solidFill>
                  <a:prstClr val="black"/>
                </a:solidFill>
              </a:rPr>
              <a:t>: 0,967 Mil.</a:t>
            </a:r>
            <a:endParaRPr lang="cs-CZ" sz="2400" dirty="0">
              <a:solidFill>
                <a:prstClr val="black"/>
              </a:solidFill>
            </a:endParaRPr>
          </a:p>
          <a:p>
            <a:pPr>
              <a:buFont typeface="Arial" charset="0"/>
              <a:buNone/>
            </a:pPr>
            <a:r>
              <a:rPr lang="cs-CZ" sz="2400" dirty="0" smtClean="0">
                <a:solidFill>
                  <a:prstClr val="black"/>
                </a:solidFill>
              </a:rPr>
              <a:t>Area: 1 950 </a:t>
            </a:r>
            <a:r>
              <a:rPr lang="cs-CZ" sz="2400" dirty="0">
                <a:solidFill>
                  <a:prstClr val="black"/>
                </a:solidFill>
              </a:rPr>
              <a:t>km</a:t>
            </a:r>
            <a:r>
              <a:rPr lang="cs-CZ" sz="2400" baseline="30000" dirty="0">
                <a:solidFill>
                  <a:prstClr val="black"/>
                </a:solidFill>
              </a:rPr>
              <a:t>2</a:t>
            </a:r>
          </a:p>
          <a:p>
            <a:pPr>
              <a:buFont typeface="Arial" charset="0"/>
              <a:buNone/>
            </a:pPr>
            <a:r>
              <a:rPr lang="cs-CZ" sz="2400" dirty="0" err="1" smtClean="0">
                <a:solidFill>
                  <a:prstClr val="black"/>
                </a:solidFill>
              </a:rPr>
              <a:t>Density</a:t>
            </a:r>
            <a:r>
              <a:rPr lang="cs-CZ" sz="2400" dirty="0" smtClean="0">
                <a:solidFill>
                  <a:prstClr val="black"/>
                </a:solidFill>
              </a:rPr>
              <a:t>: 496 </a:t>
            </a:r>
            <a:r>
              <a:rPr lang="cs-CZ" sz="2400" dirty="0" err="1" smtClean="0">
                <a:solidFill>
                  <a:prstClr val="black"/>
                </a:solidFill>
              </a:rPr>
              <a:t>inhab</a:t>
            </a:r>
            <a:r>
              <a:rPr lang="cs-CZ" sz="2400" dirty="0" smtClean="0">
                <a:solidFill>
                  <a:prstClr val="black"/>
                </a:solidFill>
              </a:rPr>
              <a:t>./km</a:t>
            </a:r>
            <a:r>
              <a:rPr lang="cs-CZ" sz="2400" baseline="30000" dirty="0" smtClean="0">
                <a:solidFill>
                  <a:prstClr val="black"/>
                </a:solidFill>
              </a:rPr>
              <a:t>2</a:t>
            </a:r>
          </a:p>
          <a:p>
            <a:r>
              <a:rPr lang="cs-CZ" sz="2400" dirty="0" smtClean="0">
                <a:solidFill>
                  <a:prstClr val="black"/>
                </a:solidFill>
              </a:rPr>
              <a:t>Area </a:t>
            </a:r>
            <a:r>
              <a:rPr lang="cs-CZ" sz="2400" dirty="0" err="1" smtClean="0">
                <a:solidFill>
                  <a:prstClr val="black"/>
                </a:solidFill>
              </a:rPr>
              <a:t>of</a:t>
            </a:r>
            <a:r>
              <a:rPr lang="cs-CZ" sz="2400" dirty="0" smtClean="0">
                <a:solidFill>
                  <a:prstClr val="black"/>
                </a:solidFill>
              </a:rPr>
              <a:t> 6 </a:t>
            </a:r>
            <a:r>
              <a:rPr lang="cs-CZ" sz="2400" dirty="0" err="1" smtClean="0">
                <a:solidFill>
                  <a:prstClr val="black"/>
                </a:solidFill>
              </a:rPr>
              <a:t>statutory</a:t>
            </a:r>
            <a:r>
              <a:rPr lang="cs-CZ" sz="2400" dirty="0" smtClean="0">
                <a:solidFill>
                  <a:prstClr val="black"/>
                </a:solidFill>
              </a:rPr>
              <a:t> </a:t>
            </a:r>
            <a:r>
              <a:rPr lang="cs-CZ" sz="2400" dirty="0" err="1" smtClean="0">
                <a:solidFill>
                  <a:prstClr val="black"/>
                </a:solidFill>
              </a:rPr>
              <a:t>cities</a:t>
            </a:r>
            <a:r>
              <a:rPr lang="cs-CZ" sz="2400" dirty="0" smtClean="0">
                <a:solidFill>
                  <a:prstClr val="black"/>
                </a:solidFill>
              </a:rPr>
              <a:t> and </a:t>
            </a:r>
            <a:r>
              <a:rPr lang="cs-CZ" sz="2400" dirty="0" err="1" smtClean="0">
                <a:solidFill>
                  <a:prstClr val="black"/>
                </a:solidFill>
              </a:rPr>
              <a:t>surrounding</a:t>
            </a:r>
            <a:r>
              <a:rPr lang="cs-CZ" sz="2400" dirty="0" smtClean="0">
                <a:solidFill>
                  <a:prstClr val="black"/>
                </a:solidFill>
              </a:rPr>
              <a:t> </a:t>
            </a:r>
            <a:r>
              <a:rPr lang="cs-CZ" sz="2400" dirty="0" err="1" smtClean="0">
                <a:solidFill>
                  <a:prstClr val="black"/>
                </a:solidFill>
              </a:rPr>
              <a:t>municipalities</a:t>
            </a:r>
            <a:endParaRPr lang="cs-CZ" sz="2400" dirty="0" smtClean="0">
              <a:solidFill>
                <a:prstClr val="black"/>
              </a:solidFill>
            </a:endParaRPr>
          </a:p>
        </p:txBody>
      </p:sp>
      <p:sp>
        <p:nvSpPr>
          <p:cNvPr id="4" name="TextovéPole 3"/>
          <p:cNvSpPr txBox="1"/>
          <p:nvPr/>
        </p:nvSpPr>
        <p:spPr>
          <a:xfrm>
            <a:off x="5585254" y="3615555"/>
            <a:ext cx="3422822" cy="120032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cs-CZ" sz="2400" dirty="0" err="1" smtClean="0">
                <a:solidFill>
                  <a:prstClr val="white"/>
                </a:solidFill>
              </a:rPr>
              <a:t>Holder</a:t>
            </a:r>
            <a:r>
              <a:rPr lang="cs-CZ" sz="2400" dirty="0" smtClean="0">
                <a:solidFill>
                  <a:prstClr val="white"/>
                </a:solidFill>
              </a:rPr>
              <a:t> </a:t>
            </a:r>
            <a:r>
              <a:rPr lang="cs-CZ" sz="2400" dirty="0" err="1" smtClean="0">
                <a:solidFill>
                  <a:prstClr val="white"/>
                </a:solidFill>
              </a:rPr>
              <a:t>of</a:t>
            </a:r>
            <a:r>
              <a:rPr lang="cs-CZ" sz="2400" dirty="0" smtClean="0">
                <a:solidFill>
                  <a:prstClr val="white"/>
                </a:solidFill>
              </a:rPr>
              <a:t> ITI </a:t>
            </a:r>
            <a:r>
              <a:rPr lang="cs-CZ" sz="2400" dirty="0" err="1" smtClean="0">
                <a:solidFill>
                  <a:prstClr val="white"/>
                </a:solidFill>
              </a:rPr>
              <a:t>Strategy</a:t>
            </a:r>
            <a:r>
              <a:rPr lang="cs-CZ" sz="2400" dirty="0" smtClean="0">
                <a:solidFill>
                  <a:prstClr val="white"/>
                </a:solidFill>
              </a:rPr>
              <a:t> </a:t>
            </a:r>
            <a:r>
              <a:rPr lang="cs-CZ" sz="2400" dirty="0" err="1" smtClean="0">
                <a:solidFill>
                  <a:prstClr val="white"/>
                </a:solidFill>
              </a:rPr>
              <a:t>of</a:t>
            </a:r>
            <a:r>
              <a:rPr lang="cs-CZ" sz="2400" dirty="0" smtClean="0">
                <a:solidFill>
                  <a:prstClr val="white"/>
                </a:solidFill>
              </a:rPr>
              <a:t> </a:t>
            </a:r>
            <a:r>
              <a:rPr lang="cs-CZ" sz="2400" dirty="0" err="1" smtClean="0">
                <a:solidFill>
                  <a:prstClr val="white"/>
                </a:solidFill>
              </a:rPr>
              <a:t>Ostravian</a:t>
            </a:r>
            <a:r>
              <a:rPr lang="cs-CZ" sz="2400" dirty="0" smtClean="0">
                <a:solidFill>
                  <a:prstClr val="white"/>
                </a:solidFill>
              </a:rPr>
              <a:t> </a:t>
            </a:r>
            <a:r>
              <a:rPr lang="cs-CZ" sz="2400" dirty="0" err="1" smtClean="0">
                <a:solidFill>
                  <a:prstClr val="white"/>
                </a:solidFill>
              </a:rPr>
              <a:t>agglomeration</a:t>
            </a:r>
            <a:r>
              <a:rPr lang="cs-CZ" sz="2400" dirty="0" smtClean="0">
                <a:solidFill>
                  <a:prstClr val="white"/>
                </a:solidFill>
              </a:rPr>
              <a:t>:</a:t>
            </a:r>
          </a:p>
          <a:p>
            <a:r>
              <a:rPr lang="cs-CZ" sz="2400" b="1" dirty="0" err="1" smtClean="0">
                <a:solidFill>
                  <a:prstClr val="white"/>
                </a:solidFill>
              </a:rPr>
              <a:t>Statutory</a:t>
            </a:r>
            <a:r>
              <a:rPr lang="cs-CZ" sz="2400" b="1" dirty="0" smtClean="0">
                <a:solidFill>
                  <a:prstClr val="white"/>
                </a:solidFill>
              </a:rPr>
              <a:t> city </a:t>
            </a:r>
            <a:r>
              <a:rPr lang="cs-CZ" sz="2400" b="1" dirty="0" err="1" smtClean="0">
                <a:solidFill>
                  <a:prstClr val="white"/>
                </a:solidFill>
              </a:rPr>
              <a:t>of</a:t>
            </a:r>
            <a:r>
              <a:rPr lang="cs-CZ" sz="2400" b="1" dirty="0" smtClean="0">
                <a:solidFill>
                  <a:prstClr val="white"/>
                </a:solidFill>
              </a:rPr>
              <a:t> Ostrava</a:t>
            </a:r>
            <a:endParaRPr lang="cs-CZ" sz="2400" b="1" dirty="0">
              <a:solidFill>
                <a:prstClr val="white"/>
              </a:solidFill>
            </a:endParaRPr>
          </a:p>
        </p:txBody>
      </p:sp>
      <p:pic>
        <p:nvPicPr>
          <p:cNvPr id="6" name="Obrázek 5" descr="v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67"/>
          <a:stretch>
            <a:fillRect/>
          </a:stretch>
        </p:blipFill>
        <p:spPr bwMode="auto">
          <a:xfrm>
            <a:off x="6542314" y="6035765"/>
            <a:ext cx="2490197" cy="841459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ovéPole 6"/>
          <p:cNvSpPr txBox="1"/>
          <p:nvPr/>
        </p:nvSpPr>
        <p:spPr>
          <a:xfrm>
            <a:off x="3563888" y="1916832"/>
            <a:ext cx="792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dirty="0" smtClean="0"/>
              <a:t>PL</a:t>
            </a:r>
            <a:endParaRPr lang="cs-CZ" dirty="0"/>
          </a:p>
        </p:txBody>
      </p:sp>
      <p:sp>
        <p:nvSpPr>
          <p:cNvPr id="8" name="TextovéPole 7"/>
          <p:cNvSpPr txBox="1"/>
          <p:nvPr/>
        </p:nvSpPr>
        <p:spPr>
          <a:xfrm>
            <a:off x="5585254" y="6211669"/>
            <a:ext cx="792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dirty="0" smtClean="0"/>
              <a:t>SK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925972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Výsledek obrázku pro DOV Leemon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8" y="1977359"/>
            <a:ext cx="9141792" cy="3611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Nadpis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507288" cy="1143000"/>
          </a:xfrm>
        </p:spPr>
        <p:txBody>
          <a:bodyPr>
            <a:normAutofit fontScale="90000"/>
          </a:bodyPr>
          <a:lstStyle/>
          <a:p>
            <a:r>
              <a:rPr lang="cs-CZ" b="1" dirty="0"/>
              <a:t>ITI </a:t>
            </a:r>
            <a:r>
              <a:rPr lang="cs-CZ" dirty="0" err="1"/>
              <a:t>is</a:t>
            </a:r>
            <a:r>
              <a:rPr lang="cs-CZ" dirty="0"/>
              <a:t> </a:t>
            </a:r>
            <a:r>
              <a:rPr lang="cs-CZ" b="1" dirty="0" err="1"/>
              <a:t>taking</a:t>
            </a:r>
            <a:r>
              <a:rPr lang="cs-CZ" b="1" dirty="0"/>
              <a:t> part </a:t>
            </a:r>
            <a:r>
              <a:rPr lang="cs-CZ" b="1" dirty="0" smtClean="0"/>
              <a:t/>
            </a:r>
            <a:br>
              <a:rPr lang="cs-CZ" b="1" dirty="0" smtClean="0"/>
            </a:br>
            <a:r>
              <a:rPr lang="cs-CZ" dirty="0" smtClean="0"/>
              <a:t>in </a:t>
            </a:r>
            <a:r>
              <a:rPr lang="cs-CZ" dirty="0" err="1" smtClean="0"/>
              <a:t>wider</a:t>
            </a:r>
            <a:r>
              <a:rPr lang="cs-CZ" dirty="0" smtClean="0"/>
              <a:t> </a:t>
            </a:r>
            <a:r>
              <a:rPr lang="cs-CZ" dirty="0" err="1" smtClean="0"/>
              <a:t>integrated</a:t>
            </a:r>
            <a:r>
              <a:rPr lang="cs-CZ" dirty="0" smtClean="0"/>
              <a:t> </a:t>
            </a:r>
            <a:r>
              <a:rPr lang="cs-CZ" dirty="0" err="1"/>
              <a:t>approach</a:t>
            </a:r>
            <a:r>
              <a:rPr lang="cs-CZ" b="1" dirty="0" smtClean="0"/>
              <a:t/>
            </a:r>
            <a:br>
              <a:rPr lang="cs-CZ" b="1" dirty="0" smtClean="0"/>
            </a:br>
            <a:r>
              <a:rPr lang="cs-CZ" b="1" dirty="0" smtClean="0"/>
              <a:t>Dolní oblast Vítkovice</a:t>
            </a:r>
            <a:r>
              <a:rPr lang="cs-CZ" dirty="0" smtClean="0"/>
              <a:t/>
            </a:r>
            <a:br>
              <a:rPr lang="cs-CZ" dirty="0" smtClean="0"/>
            </a:br>
            <a:endParaRPr lang="cs-CZ" dirty="0"/>
          </a:p>
        </p:txBody>
      </p:sp>
      <p:pic>
        <p:nvPicPr>
          <p:cNvPr id="4" name="Obrázek 3" descr="v1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67"/>
          <a:stretch>
            <a:fillRect/>
          </a:stretch>
        </p:blipFill>
        <p:spPr>
          <a:xfrm>
            <a:off x="5724129" y="5805264"/>
            <a:ext cx="3392438" cy="97653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28404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Výsledek obrázku pro výklopna a mlýnice Dolní oblast vítkovic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5" name="AutoShape 4" descr="Výsledek obrázku pro výklopna a mlýnice Dolní oblast vítkovic"/>
          <p:cNvSpPr>
            <a:spLocks noChangeAspect="1" noChangeArrowheads="1"/>
          </p:cNvSpPr>
          <p:nvPr/>
        </p:nvSpPr>
        <p:spPr bwMode="auto">
          <a:xfrm>
            <a:off x="152400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6" name="AutoShape 6" descr="Výsledek obrázku pro výklopna a mlýnice Dolní oblast vítkovic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38100" y="-1608138"/>
            <a:ext cx="5981700" cy="3362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7" name="AutoShape 8" descr="Výsledek obrázku pro výklopna a mlýnice Dolní oblast vítkovic">
            <a:hlinkClick r:id="rId3"/>
          </p:cNvPr>
          <p:cNvSpPr>
            <a:spLocks noChangeAspect="1" noChangeArrowheads="1"/>
          </p:cNvSpPr>
          <p:nvPr/>
        </p:nvSpPr>
        <p:spPr bwMode="auto">
          <a:xfrm>
            <a:off x="38100" y="-685800"/>
            <a:ext cx="2238375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pic>
        <p:nvPicPr>
          <p:cNvPr id="5130" name="Picture 10" descr="Výsledek obrázku pro výklopna a mlýnice Dolní oblast vítkovic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3288" y="35322"/>
            <a:ext cx="4002768" cy="2241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2" name="Picture 12" descr="Výsledek obrázku pro výklopna a mlýnice Dolní oblast vítkovic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808" y="2060847"/>
            <a:ext cx="2498576" cy="4461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3" name="Picture 1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60337"/>
            <a:ext cx="3407618" cy="2552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4" name="Picture 1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3170117"/>
            <a:ext cx="6214467" cy="349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0199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71600"/>
            <a:ext cx="9125698" cy="5133205"/>
          </a:xfrm>
          <a:prstGeom prst="rect">
            <a:avLst/>
          </a:prstGeom>
        </p:spPr>
      </p:pic>
      <p:pic>
        <p:nvPicPr>
          <p:cNvPr id="1026" name="Picture 2" descr="C:\Program Files\Microsoft Office\MEDIA\CAGCAT10\j0234687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5589240"/>
            <a:ext cx="1344465" cy="792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hudecji.MMO\AppData\Local\Microsoft\Windows\INetCache\IE\K6N92EQC\buddies-2385948_640[1]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2636912"/>
            <a:ext cx="807864" cy="681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C:\Users\hudecji.MMO\AppData\Local\Microsoft\Windows\INetCache\IE\K6N92EQC\buddies-2385948_640[1]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4352039"/>
            <a:ext cx="807864" cy="681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C:\Users\hudecji.MMO\AppData\Local\Microsoft\Windows\INetCache\IE\K6N92EQC\buddies-2385948_640[1]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2564904"/>
            <a:ext cx="807864" cy="681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C:\Users\hudecji.MMO\AppData\Local\Microsoft\Windows\INetCache\IE\K6N92EQC\buddies-2385948_640[1]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9297" y="1484784"/>
            <a:ext cx="807864" cy="681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3" descr="C:\Users\hudecji.MMO\AppData\Local\Microsoft\Windows\INetCache\IE\K6N92EQC\buddies-2385948_640[1]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4894" y="3508408"/>
            <a:ext cx="807864" cy="681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Users\hudecji.MMO\AppData\Local\Microsoft\Windows\INetCache\IE\K6N92EQC\buddies-2385948_640[1]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4149080"/>
            <a:ext cx="807864" cy="681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3" descr="C:\Users\hudecji.MMO\AppData\Local\Microsoft\Windows\INetCache\IE\K6N92EQC\buddies-2385948_640[1]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3521165"/>
            <a:ext cx="807864" cy="681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3" descr="C:\Users\hudecji.MMO\AppData\Local\Microsoft\Windows\INetCache\IE\K6N92EQC\buddies-2385948_640[1]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3760" y="2548479"/>
            <a:ext cx="807864" cy="681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3" descr="C:\Users\hudecji.MMO\AppData\Local\Microsoft\Windows\INetCache\IE\K6N92EQC\buddies-2385948_640[1]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7637" y="3454744"/>
            <a:ext cx="807864" cy="681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3" descr="C:\Users\hudecji.MMO\AppData\Local\Microsoft\Windows\INetCache\IE\K6N92EQC\buddies-2385948_640[1]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3760" y="3408194"/>
            <a:ext cx="807864" cy="681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3" descr="C:\Users\hudecji.MMO\AppData\Local\Microsoft\Windows\INetCache\IE\K6N92EQC\buddies-2385948_640[1]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4890" y="3272742"/>
            <a:ext cx="807864" cy="681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3" descr="C:\Users\hudecji.MMO\AppData\Local\Microsoft\Windows\INetCache\IE\K6N92EQC\buddies-2385948_640[1]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3760" y="4365104"/>
            <a:ext cx="807864" cy="681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3" descr="C:\Users\hudecji.MMO\AppData\Local\Microsoft\Windows\INetCache\IE\K6N92EQC\buddies-2385948_640[1]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5517232"/>
            <a:ext cx="807864" cy="681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3" descr="C:\Users\hudecji.MMO\AppData\Local\Microsoft\Windows\INetCache\IE\K6N92EQC\buddies-2385948_640[1]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1019173"/>
            <a:ext cx="807864" cy="681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err="1" smtClean="0"/>
              <a:t>Integrated</a:t>
            </a:r>
            <a:r>
              <a:rPr lang="cs-CZ" dirty="0" smtClean="0"/>
              <a:t> </a:t>
            </a:r>
            <a:r>
              <a:rPr lang="cs-CZ" dirty="0" err="1" smtClean="0"/>
              <a:t>approach</a:t>
            </a:r>
            <a:r>
              <a:rPr lang="cs-CZ" dirty="0" smtClean="0"/>
              <a:t> on many </a:t>
            </a:r>
            <a:r>
              <a:rPr lang="cs-CZ" dirty="0" err="1" smtClean="0"/>
              <a:t>levels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700053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406946" y="620688"/>
            <a:ext cx="4777758" cy="5328592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cs-CZ" sz="2400" b="1" dirty="0" smtClean="0">
              <a:latin typeface="Arial" charset="0"/>
              <a:ea typeface="Arial" charset="0"/>
              <a:cs typeface="Arial" charset="0"/>
            </a:endParaRPr>
          </a:p>
          <a:p>
            <a:pPr marL="0" indent="0">
              <a:buNone/>
            </a:pPr>
            <a:endParaRPr lang="cs-CZ" sz="2000" b="1" dirty="0">
              <a:latin typeface="Arial" charset="0"/>
              <a:ea typeface="Arial" charset="0"/>
              <a:cs typeface="Arial" charset="0"/>
            </a:endParaRPr>
          </a:p>
          <a:p>
            <a:pPr marL="0" indent="0">
              <a:buNone/>
            </a:pPr>
            <a:r>
              <a:rPr lang="cs-CZ" sz="2000" b="1" dirty="0" err="1" smtClean="0">
                <a:latin typeface="Arial" charset="0"/>
                <a:ea typeface="Arial" charset="0"/>
                <a:cs typeface="Arial" charset="0"/>
              </a:rPr>
              <a:t>Development</a:t>
            </a:r>
            <a:r>
              <a:rPr lang="cs-CZ" sz="2000" b="1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cs-CZ" sz="2000" b="1" dirty="0" err="1" smtClean="0">
                <a:latin typeface="Arial" charset="0"/>
                <a:ea typeface="Arial" charset="0"/>
                <a:cs typeface="Arial" charset="0"/>
              </a:rPr>
              <a:t>of</a:t>
            </a:r>
            <a:r>
              <a:rPr lang="cs-CZ" sz="2000" b="1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cs-CZ" sz="2000" b="1" dirty="0" err="1" smtClean="0">
                <a:latin typeface="Arial" charset="0"/>
                <a:ea typeface="Arial" charset="0"/>
                <a:cs typeface="Arial" charset="0"/>
              </a:rPr>
              <a:t>the</a:t>
            </a:r>
            <a:r>
              <a:rPr lang="cs-CZ" sz="2000" b="1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cs-CZ" sz="2000" b="1" dirty="0" err="1" smtClean="0">
                <a:latin typeface="Arial" charset="0"/>
                <a:ea typeface="Arial" charset="0"/>
                <a:cs typeface="Arial" charset="0"/>
              </a:rPr>
              <a:t>craft</a:t>
            </a:r>
            <a:r>
              <a:rPr lang="cs-CZ" sz="2000" b="1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cs-CZ" sz="2000" b="1" dirty="0" err="1" smtClean="0">
                <a:latin typeface="Arial" charset="0"/>
                <a:ea typeface="Arial" charset="0"/>
                <a:cs typeface="Arial" charset="0"/>
              </a:rPr>
              <a:t>enetrpreneurship</a:t>
            </a:r>
            <a:r>
              <a:rPr lang="cs-CZ" sz="2000" b="1" dirty="0" smtClean="0">
                <a:latin typeface="Arial" charset="0"/>
                <a:ea typeface="Arial" charset="0"/>
                <a:cs typeface="Arial" charset="0"/>
              </a:rPr>
              <a:t> – </a:t>
            </a:r>
            <a:r>
              <a:rPr lang="cs-CZ" sz="2000" b="1" dirty="0" err="1" smtClean="0">
                <a:latin typeface="Arial" charset="0"/>
                <a:ea typeface="Arial" charset="0"/>
                <a:cs typeface="Arial" charset="0"/>
              </a:rPr>
              <a:t>target</a:t>
            </a:r>
            <a:r>
              <a:rPr lang="cs-CZ" sz="2000" b="1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cs-CZ" sz="2000" b="1" dirty="0" err="1" smtClean="0">
                <a:latin typeface="Arial" charset="0"/>
                <a:ea typeface="Arial" charset="0"/>
                <a:cs typeface="Arial" charset="0"/>
              </a:rPr>
              <a:t>group</a:t>
            </a:r>
            <a:r>
              <a:rPr lang="cs-CZ" sz="2000" b="1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cs-CZ" sz="2000" b="1" dirty="0" err="1" smtClean="0">
                <a:latin typeface="Arial" charset="0"/>
                <a:ea typeface="Arial" charset="0"/>
                <a:cs typeface="Arial" charset="0"/>
              </a:rPr>
              <a:t>young</a:t>
            </a:r>
            <a:r>
              <a:rPr lang="cs-CZ" sz="2000" b="1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cs-CZ" sz="2000" b="1" dirty="0" err="1" smtClean="0">
                <a:latin typeface="Arial" charset="0"/>
                <a:ea typeface="Arial" charset="0"/>
                <a:cs typeface="Arial" charset="0"/>
              </a:rPr>
              <a:t>people</a:t>
            </a:r>
            <a:r>
              <a:rPr lang="cs-CZ" sz="2000" b="1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cs-CZ" sz="2000" b="1" dirty="0" err="1" smtClean="0">
                <a:latin typeface="Arial" charset="0"/>
                <a:ea typeface="Arial" charset="0"/>
                <a:cs typeface="Arial" charset="0"/>
              </a:rPr>
              <a:t>under</a:t>
            </a:r>
            <a:r>
              <a:rPr lang="cs-CZ" sz="2000" b="1" dirty="0" smtClean="0">
                <a:latin typeface="Arial" charset="0"/>
                <a:ea typeface="Arial" charset="0"/>
                <a:cs typeface="Arial" charset="0"/>
              </a:rPr>
              <a:t> 25 </a:t>
            </a:r>
            <a:r>
              <a:rPr lang="cs-CZ" sz="2000" b="1" dirty="0" err="1" smtClean="0">
                <a:latin typeface="Arial" charset="0"/>
                <a:ea typeface="Arial" charset="0"/>
                <a:cs typeface="Arial" charset="0"/>
              </a:rPr>
              <a:t>years</a:t>
            </a:r>
            <a:endParaRPr lang="cs-CZ" sz="2000" b="1" dirty="0" smtClean="0">
              <a:latin typeface="Arial" charset="0"/>
              <a:ea typeface="Arial" charset="0"/>
              <a:cs typeface="Arial" charset="0"/>
            </a:endParaRPr>
          </a:p>
          <a:p>
            <a:pPr marL="0" indent="0">
              <a:buNone/>
            </a:pPr>
            <a:endParaRPr lang="cs-CZ" sz="2000" dirty="0"/>
          </a:p>
          <a:p>
            <a:pPr marL="0" indent="0">
              <a:buNone/>
            </a:pPr>
            <a:r>
              <a:rPr lang="cs-CZ" sz="1800" b="1" dirty="0" err="1" smtClean="0">
                <a:latin typeface="Arial" charset="0"/>
                <a:ea typeface="Arial" charset="0"/>
                <a:cs typeface="Arial" charset="0"/>
              </a:rPr>
              <a:t>Total</a:t>
            </a:r>
            <a:r>
              <a:rPr lang="cs-CZ" sz="1800" b="1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cs-CZ" sz="1800" b="1" dirty="0" err="1" smtClean="0">
                <a:latin typeface="Arial" charset="0"/>
                <a:ea typeface="Arial" charset="0"/>
                <a:cs typeface="Arial" charset="0"/>
              </a:rPr>
              <a:t>costs</a:t>
            </a:r>
            <a:r>
              <a:rPr lang="cs-CZ" sz="1800" b="1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cs-CZ" sz="1800" b="1" dirty="0">
                <a:latin typeface="Arial" charset="0"/>
                <a:ea typeface="Arial" charset="0"/>
                <a:cs typeface="Arial" charset="0"/>
              </a:rPr>
              <a:t>5,7 mil. Kč,  ESF 4,9 mil. Kč, </a:t>
            </a:r>
            <a:endParaRPr lang="cs-CZ" sz="1800" b="1" dirty="0" smtClean="0">
              <a:latin typeface="Arial" charset="0"/>
              <a:ea typeface="Arial" charset="0"/>
              <a:cs typeface="Arial" charset="0"/>
            </a:endParaRPr>
          </a:p>
          <a:p>
            <a:pPr marL="0" indent="0">
              <a:buNone/>
            </a:pPr>
            <a:r>
              <a:rPr lang="cs-CZ" sz="1800" b="1" dirty="0" smtClean="0">
                <a:latin typeface="Arial" charset="0"/>
                <a:ea typeface="Arial" charset="0"/>
                <a:cs typeface="Arial" charset="0"/>
              </a:rPr>
              <a:t>100 </a:t>
            </a:r>
            <a:r>
              <a:rPr lang="cs-CZ" sz="1800" b="1" dirty="0" err="1" smtClean="0">
                <a:latin typeface="Arial" charset="0"/>
                <a:ea typeface="Arial" charset="0"/>
                <a:cs typeface="Arial" charset="0"/>
              </a:rPr>
              <a:t>people</a:t>
            </a:r>
            <a:r>
              <a:rPr lang="cs-CZ" sz="1800" b="1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cs-CZ" sz="1800" b="1" dirty="0" err="1" smtClean="0">
                <a:latin typeface="Arial" charset="0"/>
                <a:ea typeface="Arial" charset="0"/>
                <a:cs typeface="Arial" charset="0"/>
              </a:rPr>
              <a:t>involved</a:t>
            </a:r>
            <a:endParaRPr lang="cs-CZ" sz="1800" b="1" dirty="0">
              <a:latin typeface="Arial" charset="0"/>
              <a:ea typeface="Arial" charset="0"/>
              <a:cs typeface="Arial" charset="0"/>
            </a:endParaRPr>
          </a:p>
          <a:p>
            <a:pPr marL="0" indent="0">
              <a:buNone/>
            </a:pPr>
            <a:r>
              <a:rPr lang="cs-CZ" sz="1800" b="1" dirty="0" smtClean="0">
                <a:latin typeface="Arial" charset="0"/>
                <a:ea typeface="Arial" charset="0"/>
                <a:cs typeface="Arial" charset="0"/>
              </a:rPr>
              <a:t>1.5.2018 </a:t>
            </a:r>
            <a:r>
              <a:rPr lang="cs-CZ" sz="1800" b="1" dirty="0">
                <a:latin typeface="Arial" charset="0"/>
                <a:ea typeface="Arial" charset="0"/>
                <a:cs typeface="Arial" charset="0"/>
              </a:rPr>
              <a:t>– </a:t>
            </a:r>
            <a:r>
              <a:rPr lang="cs-CZ" sz="1800" b="1" dirty="0" smtClean="0">
                <a:latin typeface="Arial" charset="0"/>
                <a:ea typeface="Arial" charset="0"/>
                <a:cs typeface="Arial" charset="0"/>
              </a:rPr>
              <a:t>30.4.2020</a:t>
            </a:r>
          </a:p>
          <a:p>
            <a:pPr marL="0" indent="0">
              <a:buNone/>
            </a:pPr>
            <a:endParaRPr lang="cs-CZ" sz="1800" b="1" dirty="0">
              <a:latin typeface="Arial" charset="0"/>
              <a:ea typeface="Arial" charset="0"/>
              <a:cs typeface="Arial" charset="0"/>
            </a:endParaRPr>
          </a:p>
          <a:p>
            <a:pPr marL="0" indent="0">
              <a:buNone/>
            </a:pPr>
            <a:endParaRPr lang="cs-CZ" sz="1800" b="1" dirty="0" smtClean="0">
              <a:latin typeface="Arial" charset="0"/>
              <a:ea typeface="Arial" charset="0"/>
              <a:cs typeface="Arial" charset="0"/>
            </a:endParaRPr>
          </a:p>
          <a:p>
            <a:pPr marL="0" indent="0">
              <a:buNone/>
            </a:pPr>
            <a:r>
              <a:rPr lang="cs-CZ" b="1" dirty="0" smtClean="0">
                <a:latin typeface="Arial" charset="0"/>
                <a:ea typeface="Arial" charset="0"/>
                <a:cs typeface="Arial" charset="0"/>
              </a:rPr>
              <a:t>ESF – OP </a:t>
            </a:r>
            <a:r>
              <a:rPr lang="cs-CZ" b="1" dirty="0" err="1" smtClean="0">
                <a:latin typeface="Arial" charset="0"/>
                <a:ea typeface="Arial" charset="0"/>
                <a:cs typeface="Arial" charset="0"/>
              </a:rPr>
              <a:t>Employment</a:t>
            </a:r>
            <a:endParaRPr lang="cs-CZ" b="1" dirty="0"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1026" name="Picture 2" descr="C:\Users\kratkaja\Desktop\F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3" y="116632"/>
            <a:ext cx="1324279" cy="1324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://fajnadilna.cz/wp-content/uploads/2018/06/zacit_podnikat-compresso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474" y="980728"/>
            <a:ext cx="4227434" cy="597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ovéPole 3"/>
          <p:cNvSpPr txBox="1"/>
          <p:nvPr/>
        </p:nvSpPr>
        <p:spPr>
          <a:xfrm>
            <a:off x="179512" y="260648"/>
            <a:ext cx="73809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 smtClean="0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rPr>
              <a:t>ITI Project </a:t>
            </a:r>
            <a:r>
              <a:rPr lang="cs-CZ" sz="2400" b="1" dirty="0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rPr>
              <a:t>FAJNE </a:t>
            </a:r>
            <a:r>
              <a:rPr lang="cs-CZ" sz="2400" b="1" dirty="0" smtClean="0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rPr>
              <a:t>ŘEMESLA –   </a:t>
            </a:r>
            <a:endParaRPr lang="cs-CZ" sz="2400" b="1" dirty="0">
              <a:solidFill>
                <a:srgbClr val="0070C0"/>
              </a:solidFill>
              <a:latin typeface="Arial" charset="0"/>
              <a:ea typeface="Arial" charset="0"/>
              <a:cs typeface="Arial" charset="0"/>
            </a:endParaRPr>
          </a:p>
          <a:p>
            <a:r>
              <a:rPr lang="cs-CZ" sz="2400" b="1" dirty="0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r>
              <a:rPr lang="cs-CZ" sz="2400" b="1" dirty="0" smtClean="0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rPr>
              <a:t>	- </a:t>
            </a:r>
            <a:r>
              <a:rPr lang="cs-CZ" sz="2400" b="1" dirty="0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rPr>
              <a:t>Řemeslný inkubátor Ostrava, </a:t>
            </a:r>
            <a:r>
              <a:rPr lang="cs-CZ" sz="2400" b="1" dirty="0" err="1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rPr>
              <a:t>z.s</a:t>
            </a:r>
            <a:r>
              <a:rPr lang="cs-CZ" sz="2400" b="1" dirty="0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rPr>
              <a:t>.</a:t>
            </a:r>
          </a:p>
          <a:p>
            <a:endParaRPr lang="cs-CZ" sz="2400" dirty="0">
              <a:solidFill>
                <a:srgbClr val="0070C0"/>
              </a:solidFill>
            </a:endParaRPr>
          </a:p>
        </p:txBody>
      </p:sp>
      <p:pic>
        <p:nvPicPr>
          <p:cNvPr id="8" name="Obrázek 13" descr="v1"/>
          <p:cNvPicPr>
            <a:picLocks noChangeAspect="1"/>
          </p:cNvPicPr>
          <p:nvPr/>
        </p:nvPicPr>
        <p:blipFill>
          <a:blip r:embed="rId4"/>
          <a:srcRect l="4567"/>
          <a:stretch>
            <a:fillRect/>
          </a:stretch>
        </p:blipFill>
        <p:spPr>
          <a:xfrm>
            <a:off x="4881344" y="5301208"/>
            <a:ext cx="4305703" cy="137038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4480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Výsledek obrázku pro dolní oblast vítkovic kofola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0"/>
            <a:ext cx="4824536" cy="3600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Výsledek obrázku pro dolní oblast vítkovic kofola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274" y="3068960"/>
            <a:ext cx="4476750" cy="3362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Obrázek 13" descr="v1"/>
          <p:cNvPicPr>
            <a:picLocks noChangeAspect="1"/>
          </p:cNvPicPr>
          <p:nvPr/>
        </p:nvPicPr>
        <p:blipFill>
          <a:blip r:embed="rId6"/>
          <a:srcRect l="4567"/>
          <a:stretch>
            <a:fillRect/>
          </a:stretch>
        </p:blipFill>
        <p:spPr>
          <a:xfrm>
            <a:off x="4881344" y="5298973"/>
            <a:ext cx="4305703" cy="137038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0" name="Picture 6" descr="Výsledek obrázku pro kofola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880" y="260648"/>
            <a:ext cx="2444849" cy="2444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5113352" y="3651601"/>
            <a:ext cx="374441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b="1" dirty="0" smtClean="0"/>
              <a:t>IROP – </a:t>
            </a:r>
            <a:r>
              <a:rPr lang="cs-CZ" sz="3600" b="1" dirty="0" err="1" smtClean="0"/>
              <a:t>Revitalization</a:t>
            </a:r>
            <a:r>
              <a:rPr lang="cs-CZ" sz="3600" b="1" dirty="0" smtClean="0"/>
              <a:t> </a:t>
            </a:r>
            <a:r>
              <a:rPr lang="cs-CZ" sz="3600" b="1" dirty="0" err="1" smtClean="0"/>
              <a:t>of</a:t>
            </a:r>
            <a:r>
              <a:rPr lang="cs-CZ" sz="3600" b="1" dirty="0" smtClean="0"/>
              <a:t> </a:t>
            </a:r>
            <a:r>
              <a:rPr lang="cs-CZ" sz="3600" b="1" dirty="0" err="1" smtClean="0"/>
              <a:t>Cultural</a:t>
            </a:r>
            <a:r>
              <a:rPr lang="cs-CZ" sz="3600" b="1" dirty="0" smtClean="0"/>
              <a:t> </a:t>
            </a:r>
            <a:r>
              <a:rPr lang="cs-CZ" sz="3600" b="1" dirty="0" err="1" smtClean="0"/>
              <a:t>Heritage</a:t>
            </a:r>
            <a:endParaRPr lang="cs-CZ" sz="3600" b="1" dirty="0"/>
          </a:p>
        </p:txBody>
      </p:sp>
    </p:spTree>
    <p:extLst>
      <p:ext uri="{BB962C8B-B14F-4D97-AF65-F5344CB8AC3E}">
        <p14:creationId xmlns:p14="http://schemas.microsoft.com/office/powerpoint/2010/main" val="1657989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www.msstavby.cz/wp-content/uploads/2018/04/ScreenShot85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12576" y="692696"/>
            <a:ext cx="10053648" cy="5137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cs-CZ" dirty="0" err="1" smtClean="0"/>
              <a:t>Výklopna</a:t>
            </a:r>
            <a:r>
              <a:rPr lang="cs-CZ" dirty="0" smtClean="0"/>
              <a:t> a mlýnice</a:t>
            </a:r>
            <a:endParaRPr lang="cs-CZ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5817121"/>
            <a:ext cx="1872208" cy="11907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bdélník 1"/>
          <p:cNvSpPr/>
          <p:nvPr/>
        </p:nvSpPr>
        <p:spPr>
          <a:xfrm>
            <a:off x="5354569" y="1196752"/>
            <a:ext cx="389795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b="1" dirty="0"/>
              <a:t>IROP – </a:t>
            </a:r>
            <a:r>
              <a:rPr lang="cs-CZ" sz="3200" b="1" dirty="0" err="1"/>
              <a:t>Revitalization</a:t>
            </a:r>
            <a:r>
              <a:rPr lang="cs-CZ" sz="3200" b="1" dirty="0"/>
              <a:t> </a:t>
            </a:r>
            <a:r>
              <a:rPr lang="cs-CZ" sz="3200" b="1" dirty="0" err="1"/>
              <a:t>of</a:t>
            </a:r>
            <a:r>
              <a:rPr lang="cs-CZ" sz="3200" b="1" dirty="0"/>
              <a:t> </a:t>
            </a:r>
            <a:r>
              <a:rPr lang="cs-CZ" sz="3200" b="1" dirty="0" err="1"/>
              <a:t>Cultural</a:t>
            </a:r>
            <a:r>
              <a:rPr lang="cs-CZ" sz="3200" b="1" dirty="0"/>
              <a:t> </a:t>
            </a:r>
            <a:r>
              <a:rPr lang="cs-CZ" sz="3200" b="1" dirty="0" err="1"/>
              <a:t>Heritage</a:t>
            </a:r>
            <a:endParaRPr lang="cs-CZ" sz="3200" b="1" dirty="0"/>
          </a:p>
        </p:txBody>
      </p:sp>
      <p:pic>
        <p:nvPicPr>
          <p:cNvPr id="6" name="Obrázek 13" descr="v1"/>
          <p:cNvPicPr>
            <a:picLocks noChangeAspect="1"/>
          </p:cNvPicPr>
          <p:nvPr/>
        </p:nvPicPr>
        <p:blipFill>
          <a:blip r:embed="rId4"/>
          <a:srcRect l="4567"/>
          <a:stretch>
            <a:fillRect/>
          </a:stretch>
        </p:blipFill>
        <p:spPr>
          <a:xfrm>
            <a:off x="5365185" y="2273970"/>
            <a:ext cx="4305703" cy="137038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90180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260648"/>
            <a:ext cx="5529186" cy="3096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AutoShape 4" descr="Výsledek obrázku pro svět techniky ostrava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536" y="3501008"/>
            <a:ext cx="4666317" cy="2809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Nadpis 1"/>
          <p:cNvSpPr>
            <a:spLocks noGrp="1"/>
          </p:cNvSpPr>
          <p:nvPr>
            <p:ph type="title"/>
          </p:nvPr>
        </p:nvSpPr>
        <p:spPr>
          <a:xfrm>
            <a:off x="0" y="2636912"/>
            <a:ext cx="3476217" cy="3226370"/>
          </a:xfrm>
        </p:spPr>
        <p:txBody>
          <a:bodyPr>
            <a:normAutofit fontScale="90000"/>
          </a:bodyPr>
          <a:lstStyle/>
          <a:p>
            <a:r>
              <a:rPr lang="cs-CZ" dirty="0" smtClean="0"/>
              <a:t/>
            </a:r>
            <a:br>
              <a:rPr lang="cs-CZ" dirty="0" smtClean="0"/>
            </a:br>
            <a:r>
              <a:rPr lang="cs-CZ" dirty="0" smtClean="0"/>
              <a:t/>
            </a:r>
            <a:br>
              <a:rPr lang="cs-CZ" dirty="0" smtClean="0"/>
            </a:br>
            <a:r>
              <a:rPr lang="cs-CZ" b="1" dirty="0" smtClean="0"/>
              <a:t>IROP</a:t>
            </a:r>
            <a:r>
              <a:rPr lang="cs-CZ" dirty="0" smtClean="0"/>
              <a:t> </a:t>
            </a:r>
            <a:r>
              <a:rPr lang="cs-CZ" dirty="0" err="1" smtClean="0"/>
              <a:t>Equipment</a:t>
            </a:r>
            <a:r>
              <a:rPr lang="cs-CZ" dirty="0" smtClean="0"/>
              <a:t> </a:t>
            </a:r>
            <a:r>
              <a:rPr lang="cs-CZ" dirty="0" err="1" smtClean="0"/>
              <a:t>for</a:t>
            </a:r>
            <a:r>
              <a:rPr lang="cs-CZ" dirty="0" smtClean="0"/>
              <a:t> </a:t>
            </a:r>
            <a:r>
              <a:rPr lang="cs-CZ" dirty="0" err="1" smtClean="0"/>
              <a:t>informal</a:t>
            </a:r>
            <a:r>
              <a:rPr lang="cs-CZ" dirty="0" smtClean="0"/>
              <a:t> </a:t>
            </a:r>
            <a:r>
              <a:rPr lang="cs-CZ" dirty="0" err="1" smtClean="0"/>
              <a:t>education</a:t>
            </a:r>
            <a:r>
              <a:rPr lang="cs-CZ" dirty="0" smtClean="0"/>
              <a:t/>
            </a:r>
            <a:br>
              <a:rPr lang="cs-CZ" dirty="0" smtClean="0"/>
            </a:br>
            <a:endParaRPr lang="cs-CZ" dirty="0"/>
          </a:p>
        </p:txBody>
      </p:sp>
      <p:sp>
        <p:nvSpPr>
          <p:cNvPr id="2" name="Obdélník 1"/>
          <p:cNvSpPr/>
          <p:nvPr/>
        </p:nvSpPr>
        <p:spPr>
          <a:xfrm>
            <a:off x="5753134" y="1052735"/>
            <a:ext cx="350782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4400" dirty="0"/>
              <a:t>Science centre</a:t>
            </a:r>
          </a:p>
        </p:txBody>
      </p:sp>
      <p:pic>
        <p:nvPicPr>
          <p:cNvPr id="7" name="Obrázek 13" descr="v1"/>
          <p:cNvPicPr>
            <a:picLocks noChangeAspect="1"/>
          </p:cNvPicPr>
          <p:nvPr/>
        </p:nvPicPr>
        <p:blipFill>
          <a:blip r:embed="rId4"/>
          <a:srcRect l="4567"/>
          <a:stretch>
            <a:fillRect/>
          </a:stretch>
        </p:blipFill>
        <p:spPr>
          <a:xfrm>
            <a:off x="-11827" y="5475583"/>
            <a:ext cx="4305703" cy="137038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8098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4869393" cy="3240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6598" y="3789040"/>
            <a:ext cx="5927646" cy="2854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Nadpis 1"/>
          <p:cNvSpPr>
            <a:spLocks noGrp="1"/>
          </p:cNvSpPr>
          <p:nvPr>
            <p:ph type="title"/>
          </p:nvPr>
        </p:nvSpPr>
        <p:spPr>
          <a:xfrm>
            <a:off x="5580112" y="332656"/>
            <a:ext cx="3034680" cy="3226370"/>
          </a:xfrm>
        </p:spPr>
        <p:txBody>
          <a:bodyPr>
            <a:normAutofit/>
          </a:bodyPr>
          <a:lstStyle/>
          <a:p>
            <a:r>
              <a:rPr lang="cs-CZ" dirty="0" smtClean="0"/>
              <a:t>GONG </a:t>
            </a:r>
            <a:r>
              <a:rPr lang="cs-CZ" dirty="0" err="1" smtClean="0"/>
              <a:t>Hall</a:t>
            </a:r>
            <a:r>
              <a:rPr lang="cs-CZ" dirty="0" smtClean="0"/>
              <a:t/>
            </a:r>
            <a:br>
              <a:rPr lang="cs-CZ" dirty="0" smtClean="0"/>
            </a:br>
            <a:r>
              <a:rPr lang="cs-CZ" dirty="0" smtClean="0"/>
              <a:t>in</a:t>
            </a:r>
            <a:br>
              <a:rPr lang="cs-CZ" dirty="0" smtClean="0"/>
            </a:br>
            <a:r>
              <a:rPr lang="cs-CZ" dirty="0" smtClean="0"/>
              <a:t>DOV area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999478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4913046" cy="36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8318" y="1196752"/>
            <a:ext cx="3295872" cy="5306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Nadpis 1"/>
          <p:cNvSpPr>
            <a:spLocks noGrp="1"/>
          </p:cNvSpPr>
          <p:nvPr>
            <p:ph type="title"/>
          </p:nvPr>
        </p:nvSpPr>
        <p:spPr>
          <a:xfrm>
            <a:off x="683568" y="4077072"/>
            <a:ext cx="3960440" cy="2650306"/>
          </a:xfrm>
        </p:spPr>
        <p:txBody>
          <a:bodyPr>
            <a:normAutofit/>
          </a:bodyPr>
          <a:lstStyle/>
          <a:p>
            <a:r>
              <a:rPr lang="cs-CZ" dirty="0" smtClean="0"/>
              <a:t>BOLT Tower</a:t>
            </a:r>
            <a:br>
              <a:rPr lang="cs-CZ" dirty="0" smtClean="0"/>
            </a:br>
            <a:r>
              <a:rPr lang="cs-CZ" dirty="0" smtClean="0"/>
              <a:t>Café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652480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7918" y="620688"/>
            <a:ext cx="4222594" cy="1944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4977602" cy="3312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4376" y="3284984"/>
            <a:ext cx="4504556" cy="300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721984"/>
            <a:ext cx="3667125" cy="270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90237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17161" y="-217715"/>
            <a:ext cx="8515350" cy="1938120"/>
          </a:xfrm>
        </p:spPr>
        <p:txBody>
          <a:bodyPr>
            <a:normAutofit/>
          </a:bodyPr>
          <a:lstStyle/>
          <a:p>
            <a:r>
              <a:rPr lang="cs-CZ" sz="3200" b="1" dirty="0" smtClean="0">
                <a:solidFill>
                  <a:srgbClr val="00B0F0"/>
                </a:solidFill>
                <a:latin typeface="+mn-lt"/>
                <a:ea typeface="+mn-ea"/>
                <a:cs typeface="+mn-cs"/>
              </a:rPr>
              <a:t>ITI </a:t>
            </a:r>
            <a:r>
              <a:rPr lang="cs-CZ" sz="3200" b="1" dirty="0" err="1" smtClean="0">
                <a:solidFill>
                  <a:srgbClr val="00B0F0"/>
                </a:solidFill>
                <a:latin typeface="+mn-lt"/>
                <a:ea typeface="+mn-ea"/>
                <a:cs typeface="+mn-cs"/>
              </a:rPr>
              <a:t>Strategy</a:t>
            </a:r>
            <a:r>
              <a:rPr lang="cs-CZ" sz="3200" b="1" dirty="0" smtClean="0">
                <a:solidFill>
                  <a:srgbClr val="00B0F0"/>
                </a:solidFill>
                <a:latin typeface="+mn-lt"/>
                <a:ea typeface="+mn-ea"/>
                <a:cs typeface="+mn-cs"/>
              </a:rPr>
              <a:t> </a:t>
            </a:r>
            <a:r>
              <a:rPr lang="cs-CZ" sz="3200" b="1" dirty="0" err="1" smtClean="0">
                <a:solidFill>
                  <a:srgbClr val="00B0F0"/>
                </a:solidFill>
                <a:latin typeface="+mn-lt"/>
                <a:ea typeface="+mn-ea"/>
                <a:cs typeface="+mn-cs"/>
              </a:rPr>
              <a:t>of</a:t>
            </a:r>
            <a:r>
              <a:rPr lang="cs-CZ" sz="3200" b="1" dirty="0" smtClean="0">
                <a:solidFill>
                  <a:srgbClr val="00B0F0"/>
                </a:solidFill>
                <a:latin typeface="+mn-lt"/>
                <a:ea typeface="+mn-ea"/>
                <a:cs typeface="+mn-cs"/>
              </a:rPr>
              <a:t> </a:t>
            </a:r>
            <a:r>
              <a:rPr lang="cs-CZ" sz="3200" b="1" dirty="0" err="1" smtClean="0">
                <a:solidFill>
                  <a:srgbClr val="00B0F0"/>
                </a:solidFill>
                <a:latin typeface="+mn-lt"/>
                <a:ea typeface="+mn-ea"/>
                <a:cs typeface="+mn-cs"/>
              </a:rPr>
              <a:t>Ostravian</a:t>
            </a:r>
            <a:r>
              <a:rPr lang="cs-CZ" sz="3200" b="1" dirty="0" smtClean="0">
                <a:solidFill>
                  <a:srgbClr val="00B0F0"/>
                </a:solidFill>
                <a:latin typeface="+mn-lt"/>
                <a:ea typeface="+mn-ea"/>
                <a:cs typeface="+mn-cs"/>
              </a:rPr>
              <a:t> </a:t>
            </a:r>
            <a:r>
              <a:rPr lang="cs-CZ" sz="3200" b="1" dirty="0" err="1" smtClean="0">
                <a:solidFill>
                  <a:srgbClr val="00B0F0"/>
                </a:solidFill>
                <a:latin typeface="+mn-lt"/>
                <a:ea typeface="+mn-ea"/>
                <a:cs typeface="+mn-cs"/>
              </a:rPr>
              <a:t>agglomeration</a:t>
            </a:r>
            <a:r>
              <a:rPr lang="cs-CZ" sz="3200" b="1" dirty="0" smtClean="0">
                <a:solidFill>
                  <a:srgbClr val="00B0F0"/>
                </a:solidFill>
                <a:latin typeface="+mn-lt"/>
                <a:ea typeface="+mn-ea"/>
                <a:cs typeface="+mn-cs"/>
              </a:rPr>
              <a:t/>
            </a:r>
            <a:br>
              <a:rPr lang="cs-CZ" sz="3200" b="1" dirty="0" smtClean="0">
                <a:solidFill>
                  <a:srgbClr val="00B0F0"/>
                </a:solidFill>
                <a:latin typeface="+mn-lt"/>
                <a:ea typeface="+mn-ea"/>
                <a:cs typeface="+mn-cs"/>
              </a:rPr>
            </a:br>
            <a:r>
              <a:rPr lang="cs-CZ" sz="3200" b="1" dirty="0" smtClean="0">
                <a:latin typeface="+mn-lt"/>
                <a:ea typeface="+mn-ea"/>
                <a:cs typeface="+mn-cs"/>
              </a:rPr>
              <a:t>= 3 </a:t>
            </a:r>
            <a:r>
              <a:rPr lang="cs-CZ" sz="3200" b="1" dirty="0" err="1" smtClean="0">
                <a:latin typeface="+mn-lt"/>
                <a:ea typeface="+mn-ea"/>
                <a:cs typeface="+mn-cs"/>
              </a:rPr>
              <a:t>strategic</a:t>
            </a:r>
            <a:r>
              <a:rPr lang="cs-CZ" sz="3200" b="1" dirty="0" smtClean="0">
                <a:latin typeface="+mn-lt"/>
                <a:ea typeface="+mn-ea"/>
                <a:cs typeface="+mn-cs"/>
              </a:rPr>
              <a:t> </a:t>
            </a:r>
            <a:r>
              <a:rPr lang="cs-CZ" sz="3200" b="1" dirty="0" err="1" smtClean="0">
                <a:latin typeface="+mn-lt"/>
                <a:ea typeface="+mn-ea"/>
                <a:cs typeface="+mn-cs"/>
              </a:rPr>
              <a:t>goals</a:t>
            </a:r>
            <a:endParaRPr lang="cs-CZ" sz="3200" b="1" dirty="0">
              <a:latin typeface="+mn-lt"/>
              <a:ea typeface="+mn-ea"/>
              <a:cs typeface="+mn-cs"/>
            </a:endParaRPr>
          </a:p>
        </p:txBody>
      </p:sp>
      <p:sp>
        <p:nvSpPr>
          <p:cNvPr id="4" name="TextovéPole 3"/>
          <p:cNvSpPr txBox="1"/>
          <p:nvPr/>
        </p:nvSpPr>
        <p:spPr>
          <a:xfrm>
            <a:off x="259492" y="4596716"/>
            <a:ext cx="88845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cs-CZ" sz="2400" dirty="0">
              <a:solidFill>
                <a:prstClr val="black"/>
              </a:solidFill>
            </a:endParaRPr>
          </a:p>
        </p:txBody>
      </p:sp>
      <p:pic>
        <p:nvPicPr>
          <p:cNvPr id="5" name="Obrázek 4" descr="v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67"/>
          <a:stretch>
            <a:fillRect/>
          </a:stretch>
        </p:blipFill>
        <p:spPr bwMode="auto">
          <a:xfrm>
            <a:off x="6542314" y="6035765"/>
            <a:ext cx="2490197" cy="841459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932890120"/>
              </p:ext>
            </p:extLst>
          </p:nvPr>
        </p:nvGraphicFramePr>
        <p:xfrm>
          <a:off x="827584" y="620688"/>
          <a:ext cx="8064896" cy="58358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781846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Thank</a:t>
            </a:r>
            <a:r>
              <a:rPr lang="cs-CZ" dirty="0" smtClean="0"/>
              <a:t> </a:t>
            </a:r>
            <a:r>
              <a:rPr lang="cs-CZ" dirty="0" err="1" smtClean="0"/>
              <a:t>you</a:t>
            </a:r>
            <a:r>
              <a:rPr lang="cs-CZ" dirty="0" smtClean="0"/>
              <a:t> </a:t>
            </a:r>
            <a:r>
              <a:rPr lang="cs-CZ" dirty="0" err="1" smtClean="0"/>
              <a:t>for</a:t>
            </a:r>
            <a:r>
              <a:rPr lang="cs-CZ" dirty="0" smtClean="0"/>
              <a:t> </a:t>
            </a:r>
            <a:r>
              <a:rPr lang="cs-CZ" dirty="0" err="1" smtClean="0"/>
              <a:t>your</a:t>
            </a:r>
            <a:r>
              <a:rPr lang="cs-CZ" dirty="0" smtClean="0"/>
              <a:t> </a:t>
            </a:r>
            <a:r>
              <a:rPr lang="cs-CZ" dirty="0" err="1" smtClean="0"/>
              <a:t>attention</a:t>
            </a:r>
            <a:endParaRPr lang="cs-CZ" dirty="0"/>
          </a:p>
        </p:txBody>
      </p:sp>
      <p:sp>
        <p:nvSpPr>
          <p:cNvPr id="6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cs-CZ" sz="5200" b="1" dirty="0" smtClean="0"/>
              <a:t>Petra Sojková</a:t>
            </a:r>
          </a:p>
          <a:p>
            <a:pPr marL="0" indent="0" algn="ctr">
              <a:buNone/>
            </a:pPr>
            <a:r>
              <a:rPr lang="cs-CZ" sz="5200" b="1" dirty="0" smtClean="0"/>
              <a:t>Jiří Hudec</a:t>
            </a:r>
          </a:p>
          <a:p>
            <a:pPr marL="0" indent="0">
              <a:buNone/>
            </a:pPr>
            <a:endParaRPr lang="cs-CZ" sz="5200" b="1" dirty="0"/>
          </a:p>
          <a:p>
            <a:pPr marL="0" indent="0" algn="ctr">
              <a:buNone/>
            </a:pPr>
            <a:r>
              <a:rPr lang="cs-CZ" sz="3600" b="1" u="sng" dirty="0">
                <a:hlinkClick r:id="rId2"/>
              </a:rPr>
              <a:t>www.itiostravsko.cz</a:t>
            </a:r>
            <a:r>
              <a:rPr lang="cs-CZ" sz="3600" b="1" dirty="0"/>
              <a:t> </a:t>
            </a:r>
          </a:p>
          <a:p>
            <a:pPr marL="0" indent="0">
              <a:buNone/>
            </a:pPr>
            <a:endParaRPr lang="cs-CZ" sz="5200" b="1" dirty="0" smtClean="0"/>
          </a:p>
          <a:p>
            <a:pPr marL="0" indent="0" algn="ctr">
              <a:buNone/>
            </a:pPr>
            <a:r>
              <a:rPr lang="cs-CZ" b="1" dirty="0" err="1" smtClean="0"/>
              <a:t>Statutory</a:t>
            </a:r>
            <a:r>
              <a:rPr lang="cs-CZ" b="1" smtClean="0"/>
              <a:t> City </a:t>
            </a:r>
            <a:r>
              <a:rPr lang="cs-CZ" b="1" dirty="0" err="1" smtClean="0"/>
              <a:t>of</a:t>
            </a:r>
            <a:r>
              <a:rPr lang="cs-CZ" b="1" dirty="0" smtClean="0"/>
              <a:t> Ostrava</a:t>
            </a:r>
            <a:r>
              <a:rPr lang="cs-CZ" b="1" dirty="0"/>
              <a:t/>
            </a:r>
            <a:br>
              <a:rPr lang="cs-CZ" b="1" dirty="0"/>
            </a:br>
            <a:endParaRPr lang="cs-CZ" b="1" dirty="0" smtClean="0"/>
          </a:p>
          <a:p>
            <a:pPr marL="0" indent="0" algn="ctr">
              <a:buNone/>
            </a:pPr>
            <a:r>
              <a:rPr lang="cs-CZ" b="1" dirty="0" smtClean="0">
                <a:hlinkClick r:id="rId3"/>
              </a:rPr>
              <a:t>psojkova@ostrava.cz</a:t>
            </a:r>
            <a:endParaRPr lang="cs-CZ" b="1" dirty="0"/>
          </a:p>
          <a:p>
            <a:pPr marL="0" indent="0" algn="ctr">
              <a:buNone/>
            </a:pPr>
            <a:r>
              <a:rPr lang="cs-CZ" b="1" u="sng" dirty="0" smtClean="0">
                <a:hlinkClick r:id="rId4"/>
              </a:rPr>
              <a:t>jhudec@ostrava.cz</a:t>
            </a:r>
            <a:endParaRPr lang="cs-CZ" b="1" dirty="0"/>
          </a:p>
        </p:txBody>
      </p:sp>
    </p:spTree>
    <p:extLst>
      <p:ext uri="{BB962C8B-B14F-4D97-AF65-F5344CB8AC3E}">
        <p14:creationId xmlns:p14="http://schemas.microsoft.com/office/powerpoint/2010/main" val="258037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2022338917"/>
              </p:ext>
            </p:extLst>
          </p:nvPr>
        </p:nvGraphicFramePr>
        <p:xfrm>
          <a:off x="16133" y="188640"/>
          <a:ext cx="9144000" cy="59766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512" y="5229200"/>
            <a:ext cx="9073008" cy="1143000"/>
          </a:xfrm>
        </p:spPr>
        <p:txBody>
          <a:bodyPr>
            <a:normAutofit fontScale="90000"/>
          </a:bodyPr>
          <a:lstStyle/>
          <a:p>
            <a:r>
              <a:rPr lang="cs-CZ" dirty="0" smtClean="0"/>
              <a:t>6 </a:t>
            </a:r>
            <a:r>
              <a:rPr lang="cs-CZ" dirty="0" err="1" smtClean="0"/>
              <a:t>operational</a:t>
            </a:r>
            <a:r>
              <a:rPr lang="cs-CZ" dirty="0" smtClean="0"/>
              <a:t> </a:t>
            </a:r>
            <a:r>
              <a:rPr lang="cs-CZ" dirty="0" err="1" smtClean="0"/>
              <a:t>programmes</a:t>
            </a:r>
            <a:r>
              <a:rPr lang="cs-CZ" dirty="0" smtClean="0"/>
              <a:t> = 6280 Mil. CZK ESIF = 244 Mil. EUR</a:t>
            </a:r>
            <a:endParaRPr lang="cs-CZ" b="1" dirty="0"/>
          </a:p>
        </p:txBody>
      </p:sp>
      <p:sp>
        <p:nvSpPr>
          <p:cNvPr id="7" name="TextovéPole 6"/>
          <p:cNvSpPr txBox="1"/>
          <p:nvPr/>
        </p:nvSpPr>
        <p:spPr>
          <a:xfrm>
            <a:off x="2171786" y="4004200"/>
            <a:ext cx="12961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 smtClean="0">
                <a:solidFill>
                  <a:prstClr val="black"/>
                </a:solidFill>
              </a:rPr>
              <a:t>OP VVV</a:t>
            </a:r>
          </a:p>
          <a:p>
            <a:pPr algn="ctr"/>
            <a:r>
              <a:rPr lang="cs-CZ" sz="2800" dirty="0" smtClean="0">
                <a:solidFill>
                  <a:srgbClr val="FF0000"/>
                </a:solidFill>
              </a:rPr>
              <a:t>11 %</a:t>
            </a:r>
            <a:endParaRPr lang="cs-CZ" sz="2800" dirty="0">
              <a:solidFill>
                <a:srgbClr val="FF0000"/>
              </a:solidFill>
            </a:endParaRPr>
          </a:p>
        </p:txBody>
      </p:sp>
      <p:sp>
        <p:nvSpPr>
          <p:cNvPr id="8" name="TextovéPole 7"/>
          <p:cNvSpPr txBox="1"/>
          <p:nvPr/>
        </p:nvSpPr>
        <p:spPr>
          <a:xfrm>
            <a:off x="1187624" y="4437112"/>
            <a:ext cx="10801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 smtClean="0">
                <a:solidFill>
                  <a:prstClr val="black"/>
                </a:solidFill>
              </a:rPr>
              <a:t>OPŽP</a:t>
            </a:r>
          </a:p>
          <a:p>
            <a:pPr algn="ctr"/>
            <a:r>
              <a:rPr lang="cs-CZ" sz="2800" dirty="0" smtClean="0">
                <a:solidFill>
                  <a:srgbClr val="FF0000"/>
                </a:solidFill>
              </a:rPr>
              <a:t>3 %</a:t>
            </a:r>
            <a:endParaRPr lang="cs-CZ" sz="2800" dirty="0">
              <a:solidFill>
                <a:srgbClr val="FF0000"/>
              </a:solidFill>
            </a:endParaRPr>
          </a:p>
        </p:txBody>
      </p:sp>
      <p:sp>
        <p:nvSpPr>
          <p:cNvPr id="9" name="TextovéPole 8"/>
          <p:cNvSpPr txBox="1"/>
          <p:nvPr/>
        </p:nvSpPr>
        <p:spPr>
          <a:xfrm>
            <a:off x="179512" y="3799147"/>
            <a:ext cx="118762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800" dirty="0" smtClean="0">
                <a:solidFill>
                  <a:prstClr val="black"/>
                </a:solidFill>
              </a:rPr>
              <a:t>OPZ</a:t>
            </a:r>
          </a:p>
          <a:p>
            <a:pPr algn="ctr"/>
            <a:r>
              <a:rPr lang="cs-CZ" sz="2800" dirty="0" smtClean="0">
                <a:solidFill>
                  <a:srgbClr val="FF0000"/>
                </a:solidFill>
              </a:rPr>
              <a:t>2 %</a:t>
            </a:r>
            <a:endParaRPr lang="cs-CZ" sz="2800" dirty="0">
              <a:solidFill>
                <a:srgbClr val="FF0000"/>
              </a:solidFill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6156176" y="1052736"/>
            <a:ext cx="2880320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400" dirty="0" err="1" smtClean="0">
                <a:solidFill>
                  <a:srgbClr val="FF0000"/>
                </a:solidFill>
              </a:rPr>
              <a:t>Allocation</a:t>
            </a:r>
            <a:r>
              <a:rPr lang="cs-CZ" sz="4400" dirty="0" smtClean="0">
                <a:solidFill>
                  <a:srgbClr val="FF0000"/>
                </a:solidFill>
              </a:rPr>
              <a:t> </a:t>
            </a:r>
            <a:r>
              <a:rPr lang="cs-CZ" sz="4400" dirty="0" err="1" smtClean="0">
                <a:solidFill>
                  <a:srgbClr val="FF0000"/>
                </a:solidFill>
              </a:rPr>
              <a:t>of</a:t>
            </a:r>
            <a:r>
              <a:rPr lang="cs-CZ" sz="4400" dirty="0" smtClean="0">
                <a:solidFill>
                  <a:srgbClr val="FF0000"/>
                </a:solidFill>
              </a:rPr>
              <a:t> ITI </a:t>
            </a:r>
            <a:r>
              <a:rPr lang="cs-CZ" sz="4400" dirty="0" err="1" smtClean="0">
                <a:solidFill>
                  <a:srgbClr val="FF0000"/>
                </a:solidFill>
              </a:rPr>
              <a:t>Ostravian</a:t>
            </a:r>
            <a:r>
              <a:rPr lang="cs-CZ" sz="4400" dirty="0" smtClean="0">
                <a:solidFill>
                  <a:srgbClr val="FF0000"/>
                </a:solidFill>
              </a:rPr>
              <a:t> </a:t>
            </a:r>
            <a:r>
              <a:rPr lang="cs-CZ" sz="4400" dirty="0" err="1" smtClean="0">
                <a:solidFill>
                  <a:srgbClr val="FF0000"/>
                </a:solidFill>
              </a:rPr>
              <a:t>agglomeration</a:t>
            </a:r>
            <a:r>
              <a:rPr lang="cs-CZ" sz="4400" dirty="0" smtClean="0">
                <a:solidFill>
                  <a:srgbClr val="FF0000"/>
                </a:solidFill>
              </a:rPr>
              <a:t> 2017-2023</a:t>
            </a:r>
            <a:endParaRPr lang="cs-CZ" sz="4400" dirty="0">
              <a:solidFill>
                <a:prstClr val="black"/>
              </a:solidFill>
            </a:endParaRPr>
          </a:p>
          <a:p>
            <a:endParaRPr lang="cs-CZ" dirty="0">
              <a:solidFill>
                <a:prstClr val="black"/>
              </a:solidFill>
            </a:endParaRPr>
          </a:p>
        </p:txBody>
      </p:sp>
      <p:pic>
        <p:nvPicPr>
          <p:cNvPr id="17" name="Obrázek 16" descr="v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67"/>
          <a:stretch>
            <a:fillRect/>
          </a:stretch>
        </p:blipFill>
        <p:spPr bwMode="auto">
          <a:xfrm>
            <a:off x="6012160" y="-99392"/>
            <a:ext cx="3369440" cy="1138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85995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P spid="2" grpId="0"/>
      <p:bldP spid="7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3568" y="548680"/>
            <a:ext cx="5760640" cy="1143000"/>
          </a:xfrm>
        </p:spPr>
        <p:txBody>
          <a:bodyPr>
            <a:noAutofit/>
          </a:bodyPr>
          <a:lstStyle/>
          <a:p>
            <a:pPr algn="l"/>
            <a:r>
              <a:rPr lang="cs-CZ" sz="3200" b="1" dirty="0" err="1" smtClean="0"/>
              <a:t>Allocation</a:t>
            </a:r>
            <a:r>
              <a:rPr lang="cs-CZ" sz="3200" b="1" dirty="0" smtClean="0"/>
              <a:t> </a:t>
            </a:r>
            <a:r>
              <a:rPr lang="cs-CZ" sz="3200" b="1" dirty="0" err="1" smtClean="0"/>
              <a:t>of</a:t>
            </a:r>
            <a:r>
              <a:rPr lang="cs-CZ" sz="3200" b="1" dirty="0" smtClean="0"/>
              <a:t> ITI Ostrava</a:t>
            </a:r>
            <a:r>
              <a:rPr lang="cs-CZ" sz="3200" dirty="0" smtClean="0"/>
              <a:t/>
            </a:r>
            <a:br>
              <a:rPr lang="cs-CZ" sz="3200" dirty="0" smtClean="0"/>
            </a:br>
            <a:r>
              <a:rPr lang="cs-CZ" sz="3200" dirty="0" smtClean="0"/>
              <a:t>40 % in </a:t>
            </a:r>
            <a:r>
              <a:rPr lang="cs-CZ" sz="3200" dirty="0" err="1" smtClean="0"/>
              <a:t>realisation</a:t>
            </a:r>
            <a:r>
              <a:rPr lang="cs-CZ" sz="3200" dirty="0" smtClean="0"/>
              <a:t>/</a:t>
            </a:r>
            <a:r>
              <a:rPr lang="cs-CZ" sz="3200" dirty="0" err="1" smtClean="0"/>
              <a:t>finished</a:t>
            </a:r>
            <a:r>
              <a:rPr lang="cs-CZ" sz="3200" dirty="0" smtClean="0"/>
              <a:t/>
            </a:r>
            <a:br>
              <a:rPr lang="cs-CZ" sz="3200" dirty="0" smtClean="0"/>
            </a:br>
            <a:r>
              <a:rPr lang="cs-CZ" sz="3200" dirty="0" smtClean="0"/>
              <a:t>40 % in </a:t>
            </a:r>
            <a:r>
              <a:rPr lang="cs-CZ" sz="3200" dirty="0" err="1" smtClean="0"/>
              <a:t>process</a:t>
            </a:r>
            <a:r>
              <a:rPr lang="cs-CZ" sz="3200" dirty="0" smtClean="0"/>
              <a:t/>
            </a:r>
            <a:br>
              <a:rPr lang="cs-CZ" sz="3200" dirty="0" smtClean="0"/>
            </a:br>
            <a:r>
              <a:rPr lang="cs-CZ" sz="3200" dirty="0" smtClean="0"/>
              <a:t>20 % </a:t>
            </a:r>
            <a:r>
              <a:rPr lang="cs-CZ" sz="3200" dirty="0" err="1" smtClean="0"/>
              <a:t>remaining</a:t>
            </a:r>
            <a:endParaRPr lang="cs-CZ" sz="3200" dirty="0"/>
          </a:p>
        </p:txBody>
      </p:sp>
      <p:graphicFrame>
        <p:nvGraphicFramePr>
          <p:cNvPr id="6" name="Graf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59224738"/>
              </p:ext>
            </p:extLst>
          </p:nvPr>
        </p:nvGraphicFramePr>
        <p:xfrm>
          <a:off x="0" y="1897088"/>
          <a:ext cx="8964488" cy="49685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600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435280" cy="1156990"/>
          </a:xfrm>
        </p:spPr>
        <p:txBody>
          <a:bodyPr>
            <a:normAutofit fontScale="90000"/>
          </a:bodyPr>
          <a:lstStyle/>
          <a:p>
            <a:r>
              <a:rPr lang="cs-CZ" dirty="0" err="1" smtClean="0"/>
              <a:t>Progress</a:t>
            </a:r>
            <a:r>
              <a:rPr lang="cs-CZ" dirty="0" smtClean="0"/>
              <a:t> ITI on </a:t>
            </a:r>
            <a:r>
              <a:rPr lang="cs-CZ" dirty="0" err="1" smtClean="0"/>
              <a:t>operational</a:t>
            </a:r>
            <a:r>
              <a:rPr lang="cs-CZ" dirty="0" smtClean="0"/>
              <a:t> </a:t>
            </a:r>
            <a:r>
              <a:rPr lang="cs-CZ" dirty="0" err="1" smtClean="0"/>
              <a:t>programmes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66038115"/>
              </p:ext>
            </p:extLst>
          </p:nvPr>
        </p:nvGraphicFramePr>
        <p:xfrm>
          <a:off x="0" y="1412776"/>
          <a:ext cx="9036496" cy="51125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406003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err="1" smtClean="0"/>
              <a:t>Integration</a:t>
            </a:r>
            <a:r>
              <a:rPr lang="cs-CZ" b="1" dirty="0" smtClean="0"/>
              <a:t> – </a:t>
            </a:r>
            <a:r>
              <a:rPr lang="cs-CZ" b="1" dirty="0" err="1" smtClean="0"/>
              <a:t>several</a:t>
            </a:r>
            <a:r>
              <a:rPr lang="cs-CZ" b="1" dirty="0" smtClean="0"/>
              <a:t> </a:t>
            </a:r>
            <a:r>
              <a:rPr lang="cs-CZ" b="1" dirty="0" err="1" smtClean="0"/>
              <a:t>approaches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err="1" smtClean="0"/>
              <a:t>Strategic</a:t>
            </a:r>
            <a:r>
              <a:rPr lang="cs-CZ" dirty="0" smtClean="0"/>
              <a:t> </a:t>
            </a:r>
            <a:r>
              <a:rPr lang="cs-CZ" dirty="0" err="1" smtClean="0"/>
              <a:t>integration</a:t>
            </a:r>
            <a:endParaRPr lang="cs-CZ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751862833"/>
              </p:ext>
            </p:extLst>
          </p:nvPr>
        </p:nvGraphicFramePr>
        <p:xfrm>
          <a:off x="1559104" y="895008"/>
          <a:ext cx="8064896" cy="58358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35698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1) </a:t>
            </a:r>
            <a:r>
              <a:rPr lang="cs-CZ" b="1" dirty="0" err="1" smtClean="0"/>
              <a:t>Strategic</a:t>
            </a:r>
            <a:r>
              <a:rPr lang="cs-CZ" b="1" dirty="0" smtClean="0"/>
              <a:t> </a:t>
            </a:r>
            <a:r>
              <a:rPr lang="cs-CZ" dirty="0" err="1" smtClean="0"/>
              <a:t>integration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4525963"/>
          </a:xfrm>
        </p:spPr>
        <p:txBody>
          <a:bodyPr>
            <a:normAutofit/>
          </a:bodyPr>
          <a:lstStyle/>
          <a:p>
            <a:r>
              <a:rPr lang="cs-CZ" b="1" dirty="0" err="1" smtClean="0"/>
              <a:t>Prioritization</a:t>
            </a:r>
            <a:r>
              <a:rPr lang="cs-CZ" b="1" dirty="0" smtClean="0"/>
              <a:t> </a:t>
            </a:r>
            <a:r>
              <a:rPr lang="cs-CZ" dirty="0" smtClean="0"/>
              <a:t>(</a:t>
            </a:r>
            <a:r>
              <a:rPr lang="cs-CZ" dirty="0" err="1" smtClean="0"/>
              <a:t>fields</a:t>
            </a:r>
            <a:r>
              <a:rPr lang="cs-CZ" dirty="0" smtClean="0"/>
              <a:t> </a:t>
            </a:r>
            <a:r>
              <a:rPr lang="cs-CZ" dirty="0" err="1" smtClean="0"/>
              <a:t>of</a:t>
            </a:r>
            <a:r>
              <a:rPr lang="cs-CZ" dirty="0" smtClean="0"/>
              <a:t> </a:t>
            </a:r>
            <a:r>
              <a:rPr lang="cs-CZ" dirty="0" err="1" smtClean="0"/>
              <a:t>activities</a:t>
            </a:r>
            <a:r>
              <a:rPr lang="cs-CZ" dirty="0" smtClean="0"/>
              <a:t> </a:t>
            </a:r>
            <a:r>
              <a:rPr lang="cs-CZ" dirty="0" err="1" smtClean="0"/>
              <a:t>stated</a:t>
            </a:r>
            <a:r>
              <a:rPr lang="cs-CZ" dirty="0" smtClean="0"/>
              <a:t> in ITI </a:t>
            </a:r>
            <a:r>
              <a:rPr lang="cs-CZ" dirty="0" err="1" smtClean="0"/>
              <a:t>Strategy</a:t>
            </a:r>
            <a:r>
              <a:rPr lang="cs-CZ" dirty="0" smtClean="0"/>
              <a:t>)</a:t>
            </a:r>
            <a:endParaRPr lang="cs-CZ" dirty="0"/>
          </a:p>
          <a:p>
            <a:r>
              <a:rPr lang="cs-CZ" b="1" dirty="0" err="1" smtClean="0"/>
              <a:t>Connectivity</a:t>
            </a:r>
            <a:r>
              <a:rPr lang="cs-CZ" b="1" dirty="0" smtClean="0"/>
              <a:t> </a:t>
            </a:r>
            <a:r>
              <a:rPr lang="cs-CZ" dirty="0" smtClean="0"/>
              <a:t>/ </a:t>
            </a:r>
            <a:r>
              <a:rPr lang="cs-CZ" b="1" dirty="0" err="1" smtClean="0"/>
              <a:t>synergy</a:t>
            </a:r>
            <a:r>
              <a:rPr lang="cs-CZ" b="1" dirty="0" smtClean="0"/>
              <a:t> </a:t>
            </a:r>
            <a:r>
              <a:rPr lang="cs-CZ" dirty="0" smtClean="0"/>
              <a:t>(support od </a:t>
            </a:r>
            <a:r>
              <a:rPr lang="cs-CZ" dirty="0" err="1" smtClean="0"/>
              <a:t>SMEs</a:t>
            </a:r>
            <a:r>
              <a:rPr lang="cs-CZ" dirty="0" smtClean="0"/>
              <a:t> x </a:t>
            </a:r>
            <a:r>
              <a:rPr lang="cs-CZ" dirty="0" err="1" smtClean="0"/>
              <a:t>Employment</a:t>
            </a:r>
            <a:r>
              <a:rPr lang="cs-CZ" dirty="0" smtClean="0"/>
              <a:t>, </a:t>
            </a:r>
            <a:r>
              <a:rPr lang="cs-CZ" dirty="0" err="1" smtClean="0"/>
              <a:t>cooperation</a:t>
            </a:r>
            <a:r>
              <a:rPr lang="cs-CZ" dirty="0" smtClean="0"/>
              <a:t> </a:t>
            </a:r>
            <a:r>
              <a:rPr lang="cs-CZ" dirty="0" err="1" smtClean="0"/>
              <a:t>between</a:t>
            </a:r>
            <a:r>
              <a:rPr lang="cs-CZ" dirty="0" smtClean="0"/>
              <a:t> </a:t>
            </a:r>
            <a:r>
              <a:rPr lang="cs-CZ" dirty="0" err="1" smtClean="0"/>
              <a:t>universities</a:t>
            </a:r>
            <a:r>
              <a:rPr lang="cs-CZ" dirty="0" smtClean="0"/>
              <a:t> and </a:t>
            </a:r>
            <a:r>
              <a:rPr lang="cs-CZ" dirty="0" err="1" smtClean="0"/>
              <a:t>companies</a:t>
            </a:r>
            <a:r>
              <a:rPr lang="cs-CZ" dirty="0" smtClean="0"/>
              <a:t>)</a:t>
            </a:r>
            <a:endParaRPr lang="cs-CZ" dirty="0"/>
          </a:p>
          <a:p>
            <a:r>
              <a:rPr lang="cs-CZ" dirty="0" err="1" smtClean="0"/>
              <a:t>Enabling</a:t>
            </a:r>
            <a:r>
              <a:rPr lang="cs-CZ" dirty="0" smtClean="0"/>
              <a:t> </a:t>
            </a:r>
            <a:r>
              <a:rPr lang="cs-CZ" dirty="0" err="1" smtClean="0"/>
              <a:t>conditions</a:t>
            </a:r>
            <a:r>
              <a:rPr lang="cs-CZ" dirty="0" smtClean="0"/>
              <a:t> </a:t>
            </a:r>
            <a:r>
              <a:rPr lang="cs-CZ" b="1" dirty="0" err="1" smtClean="0"/>
              <a:t>tailor</a:t>
            </a:r>
            <a:r>
              <a:rPr lang="cs-CZ" b="1" dirty="0" smtClean="0"/>
              <a:t>-made </a:t>
            </a:r>
            <a:r>
              <a:rPr lang="cs-CZ" dirty="0" err="1" smtClean="0"/>
              <a:t>of</a:t>
            </a:r>
            <a:r>
              <a:rPr lang="cs-CZ" dirty="0" smtClean="0"/>
              <a:t> </a:t>
            </a:r>
            <a:r>
              <a:rPr lang="cs-CZ" dirty="0" err="1" smtClean="0"/>
              <a:t>needs</a:t>
            </a:r>
            <a:r>
              <a:rPr lang="cs-CZ" dirty="0" smtClean="0"/>
              <a:t> </a:t>
            </a:r>
            <a:r>
              <a:rPr lang="cs-CZ" dirty="0" err="1" smtClean="0"/>
              <a:t>of</a:t>
            </a:r>
            <a:r>
              <a:rPr lang="cs-CZ" dirty="0" smtClean="0"/>
              <a:t> </a:t>
            </a:r>
            <a:r>
              <a:rPr lang="cs-CZ" dirty="0" err="1" smtClean="0"/>
              <a:t>the</a:t>
            </a:r>
            <a:r>
              <a:rPr lang="cs-CZ" dirty="0" smtClean="0"/>
              <a:t> </a:t>
            </a:r>
            <a:r>
              <a:rPr lang="cs-CZ" dirty="0" err="1" smtClean="0"/>
              <a:t>beneficiaries</a:t>
            </a:r>
            <a:r>
              <a:rPr lang="cs-CZ" dirty="0" smtClean="0"/>
              <a:t> in </a:t>
            </a:r>
            <a:r>
              <a:rPr lang="cs-CZ" dirty="0" err="1" smtClean="0"/>
              <a:t>agglomeration</a:t>
            </a:r>
            <a:endParaRPr lang="cs-CZ" dirty="0"/>
          </a:p>
          <a:p>
            <a:r>
              <a:rPr lang="cs-CZ" b="1" dirty="0" err="1" smtClean="0">
                <a:solidFill>
                  <a:srgbClr val="FF0000"/>
                </a:solidFill>
              </a:rPr>
              <a:t>Partnership</a:t>
            </a:r>
            <a:r>
              <a:rPr lang="cs-CZ" b="1" dirty="0" smtClean="0">
                <a:solidFill>
                  <a:srgbClr val="FF0000"/>
                </a:solidFill>
              </a:rPr>
              <a:t> </a:t>
            </a:r>
            <a:r>
              <a:rPr lang="cs-CZ" dirty="0" smtClean="0">
                <a:solidFill>
                  <a:srgbClr val="FF0000"/>
                </a:solidFill>
              </a:rPr>
              <a:t>and </a:t>
            </a:r>
            <a:r>
              <a:rPr lang="cs-CZ" b="1" dirty="0" err="1" smtClean="0">
                <a:solidFill>
                  <a:srgbClr val="FF0000"/>
                </a:solidFill>
              </a:rPr>
              <a:t>cooperation</a:t>
            </a:r>
            <a:r>
              <a:rPr lang="cs-CZ" dirty="0" smtClean="0">
                <a:solidFill>
                  <a:srgbClr val="FF0000"/>
                </a:solidFill>
              </a:rPr>
              <a:t>  in </a:t>
            </a:r>
            <a:r>
              <a:rPr lang="cs-CZ" dirty="0" err="1" smtClean="0">
                <a:solidFill>
                  <a:srgbClr val="FF0000"/>
                </a:solidFill>
              </a:rPr>
              <a:t>agglomeration</a:t>
            </a:r>
            <a:endParaRPr lang="cs-CZ" dirty="0">
              <a:solidFill>
                <a:srgbClr val="FF0000"/>
              </a:solidFill>
            </a:endParaRP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531722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63272" cy="1143000"/>
          </a:xfrm>
        </p:spPr>
        <p:txBody>
          <a:bodyPr>
            <a:normAutofit/>
          </a:bodyPr>
          <a:lstStyle/>
          <a:p>
            <a:r>
              <a:rPr lang="cs-CZ" dirty="0" smtClean="0"/>
              <a:t>2) </a:t>
            </a:r>
            <a:r>
              <a:rPr lang="cs-CZ" b="1" dirty="0" err="1" smtClean="0"/>
              <a:t>Spatial</a:t>
            </a:r>
            <a:r>
              <a:rPr lang="cs-CZ" b="1" dirty="0" smtClean="0"/>
              <a:t> </a:t>
            </a:r>
            <a:r>
              <a:rPr lang="cs-CZ" dirty="0" err="1" smtClean="0"/>
              <a:t>integration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39341"/>
            <a:ext cx="8229600" cy="4525963"/>
          </a:xfrm>
        </p:spPr>
        <p:txBody>
          <a:bodyPr/>
          <a:lstStyle/>
          <a:p>
            <a:r>
              <a:rPr lang="cs-CZ" dirty="0" err="1" smtClean="0"/>
              <a:t>For</a:t>
            </a:r>
            <a:r>
              <a:rPr lang="cs-CZ" dirty="0" smtClean="0"/>
              <a:t> </a:t>
            </a:r>
            <a:r>
              <a:rPr lang="cs-CZ" dirty="0" err="1" smtClean="0"/>
              <a:t>example</a:t>
            </a:r>
            <a:r>
              <a:rPr lang="cs-CZ" dirty="0" smtClean="0"/>
              <a:t>:</a:t>
            </a:r>
          </a:p>
          <a:p>
            <a:pPr lvl="1"/>
            <a:r>
              <a:rPr lang="cs-CZ" dirty="0" smtClean="0"/>
              <a:t> Support </a:t>
            </a:r>
            <a:r>
              <a:rPr lang="cs-CZ" dirty="0" err="1" smtClean="0"/>
              <a:t>of</a:t>
            </a:r>
            <a:r>
              <a:rPr lang="cs-CZ" dirty="0" smtClean="0"/>
              <a:t> </a:t>
            </a:r>
            <a:r>
              <a:rPr lang="cs-CZ" dirty="0" err="1" smtClean="0"/>
              <a:t>schools</a:t>
            </a:r>
            <a:r>
              <a:rPr lang="cs-CZ" dirty="0" smtClean="0"/>
              <a:t>, </a:t>
            </a:r>
          </a:p>
          <a:p>
            <a:pPr lvl="1"/>
            <a:r>
              <a:rPr lang="cs-CZ" dirty="0" smtClean="0"/>
              <a:t>public transport, </a:t>
            </a:r>
          </a:p>
          <a:p>
            <a:pPr lvl="1"/>
            <a:r>
              <a:rPr lang="cs-CZ" dirty="0" err="1" smtClean="0"/>
              <a:t>employment</a:t>
            </a:r>
            <a:r>
              <a:rPr lang="cs-CZ" dirty="0" smtClean="0"/>
              <a:t> </a:t>
            </a:r>
            <a:r>
              <a:rPr lang="cs-CZ" dirty="0" err="1" smtClean="0"/>
              <a:t>projects</a:t>
            </a:r>
            <a:r>
              <a:rPr lang="cs-CZ" dirty="0" smtClean="0"/>
              <a:t> </a:t>
            </a:r>
          </a:p>
          <a:p>
            <a:pPr lvl="1"/>
            <a:r>
              <a:rPr lang="cs-CZ" dirty="0" smtClean="0"/>
              <a:t>and </a:t>
            </a:r>
            <a:r>
              <a:rPr lang="cs-CZ" dirty="0" err="1" smtClean="0"/>
              <a:t>services</a:t>
            </a:r>
            <a:r>
              <a:rPr lang="cs-CZ" dirty="0" smtClean="0"/>
              <a:t> </a:t>
            </a:r>
            <a:r>
              <a:rPr lang="cs-CZ" dirty="0" err="1" smtClean="0"/>
              <a:t>for</a:t>
            </a:r>
            <a:r>
              <a:rPr lang="cs-CZ" dirty="0" smtClean="0"/>
              <a:t> </a:t>
            </a:r>
            <a:r>
              <a:rPr lang="cs-CZ" dirty="0" err="1" smtClean="0"/>
              <a:t>enterpreneurs</a:t>
            </a:r>
            <a:r>
              <a:rPr lang="cs-CZ" dirty="0" smtClean="0"/>
              <a:t> </a:t>
            </a:r>
          </a:p>
          <a:p>
            <a:pPr marL="457200" lvl="1" indent="0">
              <a:buNone/>
            </a:pPr>
            <a:r>
              <a:rPr lang="cs-CZ" sz="3200" b="1" dirty="0" smtClean="0">
                <a:solidFill>
                  <a:srgbClr val="FF0000"/>
                </a:solidFill>
              </a:rPr>
              <a:t>in </a:t>
            </a:r>
            <a:r>
              <a:rPr lang="cs-CZ" sz="3200" b="1" dirty="0" err="1" smtClean="0">
                <a:solidFill>
                  <a:srgbClr val="FF0000"/>
                </a:solidFill>
              </a:rPr>
              <a:t>one</a:t>
            </a:r>
            <a:r>
              <a:rPr lang="cs-CZ" sz="3200" b="1" dirty="0" smtClean="0">
                <a:solidFill>
                  <a:srgbClr val="FF0000"/>
                </a:solidFill>
              </a:rPr>
              <a:t> area</a:t>
            </a:r>
          </a:p>
          <a:p>
            <a:pPr marL="457200" lvl="1" indent="0">
              <a:buNone/>
            </a:pPr>
            <a:endParaRPr lang="cs-CZ" dirty="0" smtClean="0"/>
          </a:p>
          <a:p>
            <a:pPr marL="457200" lvl="1" indent="0">
              <a:buNone/>
            </a:pPr>
            <a:r>
              <a:rPr lang="cs-CZ" dirty="0"/>
              <a:t>(</a:t>
            </a:r>
            <a:r>
              <a:rPr lang="cs-CZ" dirty="0" err="1" smtClean="0"/>
              <a:t>Could</a:t>
            </a:r>
            <a:r>
              <a:rPr lang="cs-CZ" dirty="0" smtClean="0"/>
              <a:t> </a:t>
            </a:r>
            <a:r>
              <a:rPr lang="cs-CZ" dirty="0" err="1" smtClean="0"/>
              <a:t>be</a:t>
            </a:r>
            <a:r>
              <a:rPr lang="cs-CZ" dirty="0" smtClean="0"/>
              <a:t> </a:t>
            </a:r>
            <a:r>
              <a:rPr lang="cs-CZ" dirty="0" err="1" smtClean="0"/>
              <a:t>subject</a:t>
            </a:r>
            <a:r>
              <a:rPr lang="cs-CZ" dirty="0" smtClean="0"/>
              <a:t> </a:t>
            </a:r>
            <a:r>
              <a:rPr lang="cs-CZ" dirty="0" err="1" smtClean="0"/>
              <a:t>of</a:t>
            </a:r>
            <a:r>
              <a:rPr lang="cs-CZ" dirty="0" smtClean="0"/>
              <a:t> </a:t>
            </a:r>
            <a:r>
              <a:rPr lang="cs-CZ" dirty="0" err="1" smtClean="0"/>
              <a:t>evaluation</a:t>
            </a:r>
            <a:r>
              <a:rPr lang="cs-CZ" dirty="0" smtClean="0"/>
              <a:t>)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849988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3) </a:t>
            </a:r>
            <a:r>
              <a:rPr lang="cs-CZ" b="1" dirty="0" err="1" smtClean="0"/>
              <a:t>Operational</a:t>
            </a:r>
            <a:r>
              <a:rPr lang="cs-CZ" dirty="0" smtClean="0"/>
              <a:t> </a:t>
            </a:r>
            <a:r>
              <a:rPr lang="cs-CZ" dirty="0" err="1" smtClean="0"/>
              <a:t>integration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cs-CZ" b="1" dirty="0" err="1" smtClean="0"/>
              <a:t>Modernisation</a:t>
            </a:r>
            <a:r>
              <a:rPr lang="cs-CZ" b="1" dirty="0" smtClean="0"/>
              <a:t> </a:t>
            </a:r>
            <a:r>
              <a:rPr lang="cs-CZ" b="1" dirty="0" err="1" smtClean="0"/>
              <a:t>of</a:t>
            </a:r>
            <a:r>
              <a:rPr lang="cs-CZ" b="1" dirty="0" smtClean="0"/>
              <a:t> </a:t>
            </a:r>
            <a:r>
              <a:rPr lang="cs-CZ" b="1" dirty="0" err="1" smtClean="0"/>
              <a:t>the</a:t>
            </a:r>
            <a:r>
              <a:rPr lang="cs-CZ" b="1" dirty="0" smtClean="0"/>
              <a:t> </a:t>
            </a:r>
            <a:r>
              <a:rPr lang="cs-CZ" b="1" dirty="0" err="1" smtClean="0"/>
              <a:t>tramway</a:t>
            </a:r>
            <a:r>
              <a:rPr lang="cs-CZ" b="1" dirty="0" smtClean="0"/>
              <a:t> and </a:t>
            </a:r>
            <a:r>
              <a:rPr lang="cs-CZ" b="1" dirty="0" err="1" smtClean="0"/>
              <a:t>road</a:t>
            </a:r>
            <a:r>
              <a:rPr lang="cs-CZ" b="1" dirty="0" smtClean="0"/>
              <a:t> </a:t>
            </a:r>
            <a:r>
              <a:rPr lang="cs-CZ" b="1" dirty="0" err="1" smtClean="0"/>
              <a:t>bridge</a:t>
            </a:r>
            <a:r>
              <a:rPr lang="cs-CZ" b="1" dirty="0" smtClean="0"/>
              <a:t> </a:t>
            </a:r>
            <a:r>
              <a:rPr lang="cs-CZ" b="1" dirty="0" err="1" smtClean="0"/>
              <a:t>at</a:t>
            </a:r>
            <a:r>
              <a:rPr lang="cs-CZ" b="1" dirty="0" smtClean="0"/>
              <a:t> Výškovická street in Ostrava </a:t>
            </a:r>
          </a:p>
          <a:p>
            <a:pPr>
              <a:buFontTx/>
              <a:buChar char="-"/>
            </a:pPr>
            <a:r>
              <a:rPr lang="cs-CZ" dirty="0" smtClean="0"/>
              <a:t>2 </a:t>
            </a:r>
            <a:r>
              <a:rPr lang="cs-CZ" dirty="0" err="1" smtClean="0"/>
              <a:t>OPs</a:t>
            </a:r>
            <a:r>
              <a:rPr lang="cs-CZ" dirty="0" smtClean="0"/>
              <a:t> (IROP and OP Transport)</a:t>
            </a:r>
          </a:p>
          <a:p>
            <a:pPr>
              <a:buFontTx/>
              <a:buChar char="-"/>
            </a:pPr>
            <a:r>
              <a:rPr lang="cs-CZ" dirty="0" smtClean="0"/>
              <a:t>2 </a:t>
            </a:r>
            <a:r>
              <a:rPr lang="cs-CZ" dirty="0" err="1" smtClean="0"/>
              <a:t>Funds</a:t>
            </a:r>
            <a:r>
              <a:rPr lang="cs-CZ" dirty="0" smtClean="0"/>
              <a:t> (ERDF, </a:t>
            </a:r>
            <a:r>
              <a:rPr lang="cs-CZ" dirty="0" err="1" smtClean="0"/>
              <a:t>Cohesion</a:t>
            </a:r>
            <a:r>
              <a:rPr lang="cs-CZ" dirty="0" smtClean="0"/>
              <a:t> </a:t>
            </a:r>
            <a:r>
              <a:rPr lang="cs-CZ" dirty="0" err="1" smtClean="0"/>
              <a:t>Fund</a:t>
            </a:r>
            <a:r>
              <a:rPr lang="cs-CZ" dirty="0" smtClean="0"/>
              <a:t>)</a:t>
            </a:r>
          </a:p>
          <a:p>
            <a:pPr>
              <a:buFontTx/>
              <a:buChar char="-"/>
            </a:pPr>
            <a:r>
              <a:rPr lang="cs-CZ" dirty="0" smtClean="0"/>
              <a:t>1 public </a:t>
            </a:r>
            <a:r>
              <a:rPr lang="cs-CZ" dirty="0" err="1" smtClean="0"/>
              <a:t>contract</a:t>
            </a:r>
            <a:endParaRPr lang="cs-CZ" dirty="0" smtClean="0"/>
          </a:p>
          <a:p>
            <a:pPr>
              <a:buFontTx/>
              <a:buChar char="-"/>
            </a:pPr>
            <a:r>
              <a:rPr lang="cs-CZ" dirty="0" smtClean="0"/>
              <a:t>2 </a:t>
            </a:r>
            <a:r>
              <a:rPr lang="cs-CZ" dirty="0" err="1" smtClean="0"/>
              <a:t>projects</a:t>
            </a:r>
            <a:endParaRPr lang="cs-CZ" dirty="0" smtClean="0"/>
          </a:p>
          <a:p>
            <a:pPr>
              <a:buFontTx/>
              <a:buChar char="-"/>
            </a:pPr>
            <a:r>
              <a:rPr lang="cs-CZ" dirty="0" smtClean="0"/>
              <a:t>2 </a:t>
            </a:r>
            <a:r>
              <a:rPr lang="cs-CZ" dirty="0" err="1" smtClean="0"/>
              <a:t>beneficiaries</a:t>
            </a:r>
            <a:r>
              <a:rPr lang="cs-CZ" dirty="0" smtClean="0"/>
              <a:t> (</a:t>
            </a:r>
            <a:r>
              <a:rPr lang="cs-CZ" dirty="0" err="1" smtClean="0"/>
              <a:t>Moravian-Silesian</a:t>
            </a:r>
            <a:r>
              <a:rPr lang="cs-CZ" dirty="0" smtClean="0"/>
              <a:t> region and Public Transport city </a:t>
            </a:r>
            <a:r>
              <a:rPr lang="cs-CZ" dirty="0" err="1" smtClean="0"/>
              <a:t>company</a:t>
            </a:r>
            <a:r>
              <a:rPr lang="cs-CZ" dirty="0" smtClean="0"/>
              <a:t>)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849988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Motiv Office">
  <a:themeElements>
    <a:clrScheme name="Motiv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Motiv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iv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6066</TotalTime>
  <Words>330</Words>
  <Application>Microsoft Office PowerPoint</Application>
  <PresentationFormat>Předvádění na obrazovce (4:3)</PresentationFormat>
  <Paragraphs>89</Paragraphs>
  <Slides>20</Slides>
  <Notes>3</Notes>
  <HiddenSlides>0</HiddenSlides>
  <MMClips>0</MMClips>
  <ScaleCrop>false</ScaleCrop>
  <HeadingPairs>
    <vt:vector size="4" baseType="variant">
      <vt:variant>
        <vt:lpstr>Motiv</vt:lpstr>
      </vt:variant>
      <vt:variant>
        <vt:i4>2</vt:i4>
      </vt:variant>
      <vt:variant>
        <vt:lpstr>Nadpisy snímků</vt:lpstr>
      </vt:variant>
      <vt:variant>
        <vt:i4>20</vt:i4>
      </vt:variant>
    </vt:vector>
  </HeadingPairs>
  <TitlesOfParts>
    <vt:vector size="22" baseType="lpstr">
      <vt:lpstr>Motiv systému Office</vt:lpstr>
      <vt:lpstr>2_Motiv Office</vt:lpstr>
      <vt:lpstr>Ostravian Agglomeration</vt:lpstr>
      <vt:lpstr>ITI Strategy of Ostravian agglomeration = 3 strategic goals</vt:lpstr>
      <vt:lpstr>6 operational programmes = 6280 Mil. CZK ESIF = 244 Mil. EUR</vt:lpstr>
      <vt:lpstr>Allocation of ITI Ostrava 40 % in realisation/finished 40 % in process 20 % remaining</vt:lpstr>
      <vt:lpstr>Progress ITI on operational programmes</vt:lpstr>
      <vt:lpstr>Integration – several approaches</vt:lpstr>
      <vt:lpstr>1) Strategic integration</vt:lpstr>
      <vt:lpstr>2) Spatial integration</vt:lpstr>
      <vt:lpstr>3) Operational integration</vt:lpstr>
      <vt:lpstr>ITI is taking part  in wider integrated approach Dolní oblast Vítkovice </vt:lpstr>
      <vt:lpstr>Prezentace aplikace PowerPoint</vt:lpstr>
      <vt:lpstr>Integrated approach on many levels</vt:lpstr>
      <vt:lpstr>Prezentace aplikace PowerPoint</vt:lpstr>
      <vt:lpstr>Prezentace aplikace PowerPoint</vt:lpstr>
      <vt:lpstr>Výklopna a mlýnice</vt:lpstr>
      <vt:lpstr>  IROP Equipment for informal education </vt:lpstr>
      <vt:lpstr>GONG Hall in DOV area</vt:lpstr>
      <vt:lpstr>BOLT Tower Café</vt:lpstr>
      <vt:lpstr>Prezentace aplikace PowerPoint</vt:lpstr>
      <vt:lpstr>Thank you for your attention</vt:lpstr>
    </vt:vector>
  </TitlesOfParts>
  <Company>MMO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Příklad integrovaného řešení</dc:title>
  <dc:creator>Hudec Jiří</dc:creator>
  <cp:lastModifiedBy>Sojková Petra</cp:lastModifiedBy>
  <cp:revision>57</cp:revision>
  <dcterms:created xsi:type="dcterms:W3CDTF">2018-11-09T08:56:31Z</dcterms:created>
  <dcterms:modified xsi:type="dcterms:W3CDTF">2019-05-14T07:57:13Z</dcterms:modified>
</cp:coreProperties>
</file>