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72" r:id="rId3"/>
    <p:sldId id="284" r:id="rId4"/>
    <p:sldId id="287" r:id="rId5"/>
    <p:sldId id="285" r:id="rId6"/>
    <p:sldId id="286" r:id="rId7"/>
    <p:sldId id="288" r:id="rId8"/>
    <p:sldId id="289" r:id="rId9"/>
    <p:sldId id="291" r:id="rId10"/>
    <p:sldId id="292" r:id="rId11"/>
    <p:sldId id="290" r:id="rId12"/>
    <p:sldId id="282" r:id="rId13"/>
    <p:sldId id="277" r:id="rId14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DB7D00"/>
    <a:srgbClr val="00AF3F"/>
    <a:srgbClr val="F9E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6" autoAdjust="0"/>
    <p:restoredTop sz="94665" autoAdjust="0"/>
  </p:normalViewPr>
  <p:slideViewPr>
    <p:cSldViewPr>
      <p:cViewPr>
        <p:scale>
          <a:sx n="86" d="100"/>
          <a:sy n="86" d="100"/>
        </p:scale>
        <p:origin x="2560" y="6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A9FB6-D9ED-404E-AFD2-37E0835FC3D6}" type="datetimeFigureOut">
              <a:rPr lang="cs-CZ" smtClean="0"/>
              <a:pPr/>
              <a:t>16.05.19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A257B-425A-4350-8792-7C494188941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2080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48070-1754-4046-9E38-6F5D9D5E9BB1}" type="datetimeFigureOut">
              <a:rPr lang="cs-CZ" smtClean="0"/>
              <a:pPr/>
              <a:t>16.05.19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77F0F-9C0A-45F8-A7AE-EABCF911889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1469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1557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3427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1514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9777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4878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7424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9873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0160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0253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011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2201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3651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3528" y="692696"/>
            <a:ext cx="2565000" cy="562500"/>
          </a:xfrm>
          <a:prstGeom prst="rect">
            <a:avLst/>
          </a:prstGeom>
        </p:spPr>
      </p:pic>
      <p:sp>
        <p:nvSpPr>
          <p:cNvPr id="9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403648" y="4869160"/>
            <a:ext cx="7272808" cy="86409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403648" y="1988840"/>
            <a:ext cx="7283152" cy="1080120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NÁZEV PREZENTACE</a:t>
            </a:r>
          </a:p>
        </p:txBody>
      </p:sp>
      <p:sp>
        <p:nvSpPr>
          <p:cNvPr id="10" name="Podnadpis 2"/>
          <p:cNvSpPr txBox="1">
            <a:spLocks/>
          </p:cNvSpPr>
          <p:nvPr userDrawn="1"/>
        </p:nvSpPr>
        <p:spPr>
          <a:xfrm>
            <a:off x="1403648" y="3140968"/>
            <a:ext cx="7209184" cy="11521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NÁRODNÍ ORGÁN PRO KOORDINACI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95536" y="2060848"/>
            <a:ext cx="8291264" cy="38884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95536" y="1484784"/>
            <a:ext cx="8291264" cy="446449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49"/>
            <a:ext cx="8229600" cy="388843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942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/>
          <p:cNvSpPr>
            <a:spLocks noChangeAspect="1"/>
          </p:cNvSpPr>
          <p:nvPr/>
        </p:nvSpPr>
        <p:spPr>
          <a:xfrm>
            <a:off x="0" y="1"/>
            <a:ext cx="9144000" cy="260648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0" y="260649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934504"/>
            <a:ext cx="3266223" cy="10210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tamevtomsesif.cz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zdydenpomahame.e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aceeu.cz/dod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dpis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8" algn="r"/>
            <a:r>
              <a:rPr lang="cs-CZ" b="1" dirty="0">
                <a:solidFill>
                  <a:schemeClr val="tx1"/>
                </a:solidFill>
              </a:rPr>
              <a:t>Ing. Radek Kobza</a:t>
            </a:r>
          </a:p>
          <a:p>
            <a:pPr lvl="8" algn="r"/>
            <a:r>
              <a:rPr lang="cs-CZ" dirty="0">
                <a:solidFill>
                  <a:schemeClr val="tx1"/>
                </a:solidFill>
              </a:rPr>
              <a:t>EU Publicity Department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1187624" y="3068960"/>
            <a:ext cx="756084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719572" y="2722141"/>
            <a:ext cx="7704856" cy="1080120"/>
          </a:xfrm>
        </p:spPr>
        <p:txBody>
          <a:bodyPr/>
          <a:lstStyle/>
          <a:p>
            <a:pPr algn="ctr"/>
            <a:r>
              <a:rPr lang="en-GB" sz="3600"/>
              <a:t>Publicity</a:t>
            </a:r>
            <a:br>
              <a:rPr lang="en-GB" sz="3600"/>
            </a:br>
            <a:r>
              <a:rPr lang="en-GB" sz="3600"/>
              <a:t>Selected communication activities</a:t>
            </a:r>
          </a:p>
        </p:txBody>
      </p:sp>
    </p:spTree>
    <p:extLst>
      <p:ext uri="{BB962C8B-B14F-4D97-AF65-F5344CB8AC3E}">
        <p14:creationId xmlns:p14="http://schemas.microsoft.com/office/powerpoint/2010/main" val="160609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>
                <a:solidFill>
                  <a:srgbClr val="DB7D00"/>
                </a:solidFill>
                <a:latin typeface="Arial" pitchFamily="34" charset="0"/>
                <a:cs typeface="Arial" pitchFamily="34" charset="0"/>
              </a:rPr>
              <a:t>WHERE </a:t>
            </a:r>
            <a:r>
              <a:rPr lang="cs-CZ" sz="24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THE EU FUNDS HELP</a:t>
            </a:r>
            <a:endParaRPr lang="cs-CZ" sz="2400" b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932040" y="1196752"/>
            <a:ext cx="38164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/>
              <a:t>Publicity at music festivals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1x Up in the air with ESIF </a:t>
            </a:r>
            <a:r>
              <a:rPr lang="en-GB" dirty="0"/>
              <a:t>proven concept at </a:t>
            </a:r>
            <a:r>
              <a:rPr lang="en-GB" dirty="0" err="1"/>
              <a:t>Votvírák</a:t>
            </a:r>
            <a:r>
              <a:rPr lang="en-GB" dirty="0"/>
              <a:t> 14.-16.6.2019 in </a:t>
            </a:r>
            <a:r>
              <a:rPr lang="en-GB" dirty="0" err="1"/>
              <a:t>Milovice</a:t>
            </a:r>
            <a:endParaRPr lang="en-GB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dirty="0"/>
              <a:t>turnout 60 000 people</a:t>
            </a:r>
          </a:p>
          <a:p>
            <a:pPr>
              <a:spcAft>
                <a:spcPts val="600"/>
              </a:spcAft>
            </a:pPr>
            <a:r>
              <a:rPr lang="en-GB" dirty="0">
                <a:hlinkClick r:id="rId3"/>
              </a:rPr>
              <a:t>www.litamevtomsesif.cz</a:t>
            </a:r>
            <a:r>
              <a:rPr lang="en-GB" dirty="0"/>
              <a:t> </a:t>
            </a:r>
          </a:p>
          <a:p>
            <a:pPr>
              <a:spcAft>
                <a:spcPts val="600"/>
              </a:spcAft>
            </a:pPr>
            <a:endParaRPr lang="en-GB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rgbClr val="FF0000"/>
                </a:solidFill>
              </a:rPr>
              <a:t>new </a:t>
            </a:r>
            <a:r>
              <a:rPr lang="en-GB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8x at </a:t>
            </a:r>
            <a:r>
              <a:rPr lang="en-GB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Létofests</a:t>
            </a:r>
            <a:r>
              <a:rPr lang="en-GB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GB" dirty="0"/>
              <a:t>(summer festivals) in regional capitals from July to September 2019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dirty="0"/>
              <a:t>turnout 6 000-7 500 people per event</a:t>
            </a:r>
          </a:p>
          <a:p>
            <a:pPr>
              <a:spcAft>
                <a:spcPts val="600"/>
              </a:spcAft>
            </a:pPr>
            <a:endParaRPr lang="en-GB" sz="600" dirty="0"/>
          </a:p>
          <a:p>
            <a:endParaRPr lang="en-GB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4572000" cy="2392680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323528" y="4221088"/>
            <a:ext cx="4176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Concept: </a:t>
            </a:r>
          </a:p>
          <a:p>
            <a:r>
              <a:rPr lang="en-GB"/>
              <a:t>use of </a:t>
            </a:r>
            <a:r>
              <a:rPr lang="en-GB" b="1"/>
              <a:t>virtual reality videos</a:t>
            </a:r>
          </a:p>
          <a:p>
            <a:r>
              <a:rPr lang="en-GB"/>
              <a:t>of the supported projects</a:t>
            </a:r>
          </a:p>
          <a:p>
            <a:r>
              <a:rPr lang="en-GB"/>
              <a:t>+</a:t>
            </a:r>
          </a:p>
          <a:p>
            <a:r>
              <a:rPr lang="en-GB"/>
              <a:t>ticket competition on Facebook</a:t>
            </a:r>
          </a:p>
        </p:txBody>
      </p:sp>
    </p:spTree>
    <p:extLst>
      <p:ext uri="{BB962C8B-B14F-4D97-AF65-F5344CB8AC3E}">
        <p14:creationId xmlns:p14="http://schemas.microsoft.com/office/powerpoint/2010/main" val="733035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051720" y="548680"/>
            <a:ext cx="6912768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Regional newspapers – editorial cooperation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148064" y="1052736"/>
            <a:ext cx="3816424" cy="5184576"/>
          </a:xfrm>
        </p:spPr>
        <p:txBody>
          <a:bodyPr>
            <a:normAutofit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 err="1"/>
              <a:t>Deník</a:t>
            </a:r>
            <a:r>
              <a:rPr lang="en-GB" sz="1800" b="1" dirty="0"/>
              <a:t> has </a:t>
            </a:r>
            <a:r>
              <a:rPr lang="en-GB" sz="1800" b="1" dirty="0">
                <a:latin typeface="+mj-lt"/>
                <a:cs typeface="Calibri" panose="020F0502020204030204" pitchFamily="34" charset="0"/>
              </a:rPr>
              <a:t>&gt; </a:t>
            </a:r>
            <a:r>
              <a:rPr lang="en-GB" sz="1800" b="1" dirty="0"/>
              <a:t>539 000 readers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600" b="1" dirty="0"/>
              <a:t>Once a month, thematic </a:t>
            </a:r>
            <a:r>
              <a:rPr lang="en-GB" sz="1600" b="1" dirty="0" err="1"/>
              <a:t>doublepage</a:t>
            </a:r>
            <a:r>
              <a:rPr lang="en-GB" sz="1600" b="1" dirty="0"/>
              <a:t> contains: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GB" sz="1600" dirty="0"/>
              <a:t>report from supported project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GB" sz="1600" dirty="0"/>
              <a:t>interview with the beneficiary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GB" sz="1600" dirty="0"/>
              <a:t>topic-related infographic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GB" sz="1600" dirty="0"/>
              <a:t>place for the Ministry‘s advertisement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600" b="1" dirty="0"/>
              <a:t>4 regional mutations + on-line</a:t>
            </a:r>
          </a:p>
          <a:p>
            <a:endParaRPr lang="en-GB" sz="18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161" y="4005064"/>
            <a:ext cx="3065313" cy="194455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1196752"/>
            <a:ext cx="4917095" cy="3660824"/>
          </a:xfrm>
          <a:prstGeom prst="rect">
            <a:avLst/>
          </a:prstGeom>
          <a:ln>
            <a:solidFill>
              <a:srgbClr val="000099"/>
            </a:solidFill>
          </a:ln>
        </p:spPr>
      </p:pic>
      <p:sp>
        <p:nvSpPr>
          <p:cNvPr id="7" name="TextovéPole 6"/>
          <p:cNvSpPr txBox="1"/>
          <p:nvPr/>
        </p:nvSpPr>
        <p:spPr>
          <a:xfrm>
            <a:off x="251520" y="5048016"/>
            <a:ext cx="4989103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Issued every last Friday in the month, the day </a:t>
            </a:r>
            <a:r>
              <a:rPr lang="en-GB" sz="1600" u="sng" dirty="0"/>
              <a:t>with the highest print circulation and readership</a:t>
            </a:r>
            <a:r>
              <a:rPr lang="en-GB" sz="1600" dirty="0"/>
              <a:t>. </a:t>
            </a:r>
          </a:p>
          <a:p>
            <a:r>
              <a:rPr lang="en-GB" sz="1600" dirty="0"/>
              <a:t>Regular cooperation from January to December 2019. </a:t>
            </a:r>
          </a:p>
          <a:p>
            <a:endParaRPr lang="en-GB" sz="1050" dirty="0"/>
          </a:p>
          <a:p>
            <a:r>
              <a:rPr lang="en-GB" sz="1600" b="1" dirty="0"/>
              <a:t>Expenditure: 1 590 000 CZK without VAT</a:t>
            </a:r>
          </a:p>
        </p:txBody>
      </p:sp>
    </p:spTree>
    <p:extLst>
      <p:ext uri="{BB962C8B-B14F-4D97-AF65-F5344CB8AC3E}">
        <p14:creationId xmlns:p14="http://schemas.microsoft.com/office/powerpoint/2010/main" val="1849796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123728" y="548680"/>
            <a:ext cx="6840760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3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EUROCENTRES: </a:t>
            </a:r>
            <a:r>
              <a:rPr lang="cs-CZ" sz="32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Seminars</a:t>
            </a:r>
            <a:endParaRPr lang="cs-CZ" sz="32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5536" y="1412776"/>
            <a:ext cx="8748464" cy="4525006"/>
          </a:xfrm>
        </p:spPr>
        <p:txBody>
          <a:bodyPr>
            <a:noAutofit/>
          </a:bodyPr>
          <a:lstStyle/>
          <a:p>
            <a:r>
              <a:rPr lang="en-GB" sz="1600" dirty="0"/>
              <a:t>Functioning network of regional information offices</a:t>
            </a:r>
          </a:p>
          <a:p>
            <a:r>
              <a:rPr lang="en-GB" sz="1600" dirty="0"/>
              <a:t>Successful series of 13 seminars for </a:t>
            </a:r>
            <a:r>
              <a:rPr lang="en-GB" sz="1800" b="1" dirty="0"/>
              <a:t>applicants and beneficiaries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1600" b="1" dirty="0">
                <a:solidFill>
                  <a:srgbClr val="000099"/>
                </a:solidFill>
              </a:rPr>
              <a:t>EU Funds and public procurements </a:t>
            </a:r>
            <a:r>
              <a:rPr lang="en-GB" sz="1600" dirty="0"/>
              <a:t>(with the gestor of the law, regular attendance </a:t>
            </a:r>
            <a:br>
              <a:rPr lang="en-GB" sz="1600" dirty="0"/>
            </a:br>
            <a:r>
              <a:rPr lang="en-GB" sz="1600" dirty="0"/>
              <a:t>of 80 people per seminar)</a:t>
            </a:r>
          </a:p>
          <a:p>
            <a:pPr marL="0" indent="0"/>
            <a:r>
              <a:rPr lang="en-GB" sz="1600" dirty="0"/>
              <a:t>In preparation: seminars on </a:t>
            </a:r>
            <a:r>
              <a:rPr lang="en-GB" sz="1600" b="1" dirty="0">
                <a:solidFill>
                  <a:srgbClr val="000099"/>
                </a:solidFill>
              </a:rPr>
              <a:t>Project Management </a:t>
            </a:r>
            <a:r>
              <a:rPr lang="en-GB" sz="1600" dirty="0"/>
              <a:t>and </a:t>
            </a:r>
            <a:r>
              <a:rPr lang="en-GB" sz="1600" b="1" dirty="0">
                <a:solidFill>
                  <a:srgbClr val="000099"/>
                </a:solidFill>
              </a:rPr>
              <a:t>Financial Management </a:t>
            </a:r>
            <a:r>
              <a:rPr lang="en-GB" sz="1600" dirty="0"/>
              <a:t>(autumn 2019).</a:t>
            </a:r>
          </a:p>
          <a:p>
            <a:pPr marL="0" indent="0"/>
            <a:r>
              <a:rPr lang="en-GB" sz="2400" b="1" dirty="0"/>
              <a:t>Seminars for elderly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600" dirty="0"/>
              <a:t>15 presentations for more than 360 elderly about </a:t>
            </a:r>
            <a:br>
              <a:rPr lang="en-GB" sz="1600" dirty="0"/>
            </a:br>
            <a:r>
              <a:rPr lang="en-GB" sz="1600" dirty="0"/>
              <a:t>the EU and the EU Funds</a:t>
            </a:r>
          </a:p>
          <a:p>
            <a:pPr marL="0" indent="0"/>
            <a:endParaRPr lang="en-GB" sz="1200" dirty="0"/>
          </a:p>
          <a:p>
            <a:pPr marL="0" indent="0"/>
            <a:r>
              <a:rPr lang="en-GB" sz="1400" dirty="0"/>
              <a:t> 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825044"/>
            <a:ext cx="2816984" cy="211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982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3059832" y="548680"/>
            <a:ext cx="5904656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3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Q&amp;A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387" y="1772816"/>
            <a:ext cx="5895227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659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555776" y="548680"/>
            <a:ext cx="6408712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Awareness</a:t>
            </a:r>
            <a:r>
              <a:rPr lang="cs-CZ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about</a:t>
            </a:r>
            <a:r>
              <a:rPr lang="cs-CZ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ESI </a:t>
            </a:r>
            <a:r>
              <a:rPr lang="cs-CZ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Funds</a:t>
            </a:r>
            <a:r>
              <a:rPr lang="cs-CZ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cs-CZ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projects</a:t>
            </a:r>
            <a:endParaRPr lang="cs-CZ" sz="24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88024" y="5517232"/>
            <a:ext cx="460851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141971"/>
            <a:ext cx="7013451" cy="5701317"/>
          </a:xfrm>
          <a:prstGeom prst="rect">
            <a:avLst/>
          </a:prstGeom>
        </p:spPr>
      </p:pic>
      <p:sp>
        <p:nvSpPr>
          <p:cNvPr id="12" name="Ovál 11"/>
          <p:cNvSpPr/>
          <p:nvPr/>
        </p:nvSpPr>
        <p:spPr>
          <a:xfrm>
            <a:off x="6156176" y="3645024"/>
            <a:ext cx="1152128" cy="25922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7985051" y="5517232"/>
            <a:ext cx="10514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2019: Questionnaire survey before the campaign, </a:t>
            </a:r>
          </a:p>
          <a:p>
            <a:r>
              <a:rPr lang="en-GB" sz="900" dirty="0"/>
              <a:t>n = </a:t>
            </a:r>
            <a:r>
              <a:rPr lang="en-GB" sz="900" b="1" dirty="0"/>
              <a:t>1567 respondents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292828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372429"/>
              </p:ext>
            </p:extLst>
          </p:nvPr>
        </p:nvGraphicFramePr>
        <p:xfrm>
          <a:off x="2060252" y="2708920"/>
          <a:ext cx="2871788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Acrobat Document" r:id="rId4" imgW="5667162" imgH="8020050" progId="AcroExch.Document.DC">
                  <p:embed/>
                </p:oleObj>
              </mc:Choice>
              <mc:Fallback>
                <p:oleObj name="Acrobat Document" r:id="rId4" imgW="5667162" imgH="80200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60252" y="2708920"/>
                        <a:ext cx="2871788" cy="4064000"/>
                      </a:xfrm>
                      <a:prstGeom prst="rect">
                        <a:avLst/>
                      </a:prstGeom>
                      <a:ln>
                        <a:solidFill>
                          <a:srgbClr val="00009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CAMPAIGN: 100 000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projects</a:t>
            </a:r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better</a:t>
            </a:r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Czechia</a:t>
            </a:r>
            <a:endParaRPr lang="cs-CZ" sz="2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788024" y="1052736"/>
            <a:ext cx="4248472" cy="5184576"/>
          </a:xfrm>
        </p:spPr>
        <p:txBody>
          <a:bodyPr>
            <a:normAutofit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/>
              <a:t>Third big mass-media campaign </a:t>
            </a:r>
            <a:r>
              <a:rPr lang="en-GB" sz="1800" dirty="0"/>
              <a:t>launched from 15. 2. to 30. 4. 2019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 err="1"/>
              <a:t>Mediamix</a:t>
            </a:r>
            <a:r>
              <a:rPr lang="en-GB" sz="1800" dirty="0"/>
              <a:t>: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dirty="0"/>
              <a:t>15. 2.–31. 3. 2019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/>
              <a:t>TV</a:t>
            </a:r>
            <a:r>
              <a:rPr lang="en-GB" sz="1800" dirty="0"/>
              <a:t> (Nova, </a:t>
            </a:r>
            <a:r>
              <a:rPr lang="en-GB" sz="1800" dirty="0" err="1"/>
              <a:t>Barrandov</a:t>
            </a:r>
            <a:r>
              <a:rPr lang="en-GB" sz="1800" dirty="0"/>
              <a:t>) 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dirty="0"/>
              <a:t>15. 2.–30. 4. 2019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/>
              <a:t>Print</a:t>
            </a:r>
            <a:r>
              <a:rPr lang="en-GB" sz="1800" dirty="0"/>
              <a:t> (newspapers LN, MF </a:t>
            </a:r>
            <a:r>
              <a:rPr lang="en-GB" sz="1800" dirty="0" err="1"/>
              <a:t>Dnes</a:t>
            </a:r>
            <a:r>
              <a:rPr lang="en-GB" sz="1800" dirty="0"/>
              <a:t> and their supplements)	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/>
              <a:t>Outdoor</a:t>
            </a:r>
            <a:r>
              <a:rPr lang="en-GB" sz="1800" dirty="0"/>
              <a:t> (156 </a:t>
            </a:r>
            <a:r>
              <a:rPr lang="en-GB" sz="1800" dirty="0" err="1"/>
              <a:t>variaposters</a:t>
            </a:r>
            <a:r>
              <a:rPr lang="en-GB" sz="1800" dirty="0"/>
              <a:t> at train stations, 1000 frames in trains)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/>
              <a:t>Screens in waiting rooms at health facilities </a:t>
            </a:r>
            <a:r>
              <a:rPr lang="en-GB" sz="1800" dirty="0"/>
              <a:t>(&gt; 2 million spots)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/>
              <a:t>On-line</a:t>
            </a:r>
            <a:r>
              <a:rPr lang="en-GB" sz="1800" dirty="0"/>
              <a:t> – banners on </a:t>
            </a:r>
            <a:r>
              <a:rPr lang="en-GB" sz="1800" dirty="0" err="1"/>
              <a:t>idnes.cz</a:t>
            </a:r>
            <a:r>
              <a:rPr lang="en-GB" sz="1800" dirty="0"/>
              <a:t>, </a:t>
            </a:r>
            <a:r>
              <a:rPr lang="en-GB" sz="1800" dirty="0" err="1"/>
              <a:t>lidovky.cz</a:t>
            </a:r>
            <a:r>
              <a:rPr lang="en-GB" sz="1800" dirty="0"/>
              <a:t>, sponsored posts on Facebook, pre-roll 10 sec videos…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endParaRPr lang="en-GB" dirty="0"/>
          </a:p>
          <a:p>
            <a:endParaRPr lang="en-GB" dirty="0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697398"/>
              </p:ext>
            </p:extLst>
          </p:nvPr>
        </p:nvGraphicFramePr>
        <p:xfrm>
          <a:off x="179512" y="1196752"/>
          <a:ext cx="2871788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Acrobat Document" r:id="rId6" imgW="5667162" imgH="8020050" progId="AcroExch.Document.DC">
                  <p:embed/>
                </p:oleObj>
              </mc:Choice>
              <mc:Fallback>
                <p:oleObj name="Acrobat Document" r:id="rId6" imgW="5667162" imgH="80200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9512" y="1196752"/>
                        <a:ext cx="2871788" cy="4064000"/>
                      </a:xfrm>
                      <a:prstGeom prst="rect">
                        <a:avLst/>
                      </a:prstGeom>
                      <a:ln>
                        <a:solidFill>
                          <a:srgbClr val="000099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5513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2699792" y="5661248"/>
            <a:ext cx="4248472" cy="360040"/>
          </a:xfrm>
        </p:spPr>
        <p:txBody>
          <a:bodyPr>
            <a:normAutofit fontScale="92500" lnSpcReduction="20000"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cs-CZ" sz="1800" dirty="0"/>
              <a:t>Play TV spot 30 sec </a:t>
            </a:r>
            <a:r>
              <a:rPr lang="cs-CZ" sz="1800" dirty="0" err="1"/>
              <a:t>with</a:t>
            </a:r>
            <a:r>
              <a:rPr lang="cs-CZ" sz="1800" dirty="0"/>
              <a:t> EN </a:t>
            </a:r>
            <a:r>
              <a:rPr lang="cs-CZ" sz="1800" dirty="0" err="1"/>
              <a:t>subtitles</a:t>
            </a:r>
            <a:endParaRPr lang="cs-CZ" sz="1800" dirty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endParaRPr lang="cs-CZ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7047"/>
            <a:ext cx="7884368" cy="4257177"/>
          </a:xfrm>
          <a:prstGeom prst="rect">
            <a:avLst/>
          </a:prstGeom>
        </p:spPr>
      </p:pic>
      <p:sp>
        <p:nvSpPr>
          <p:cNvPr id="6" name="Nadpis 2">
            <a:extLst>
              <a:ext uri="{FF2B5EF4-FFF2-40B4-BE49-F238E27FC236}">
                <a16:creationId xmlns:a16="http://schemas.microsoft.com/office/drawing/2014/main" id="{A604B823-B30B-5647-95F1-3EC927E89C9D}"/>
              </a:ext>
            </a:extLst>
          </p:cNvPr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CAMPAIGN: 100 000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projects</a:t>
            </a:r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better</a:t>
            </a:r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Czechia</a:t>
            </a:r>
            <a:endParaRPr lang="cs-CZ" sz="2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738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514235" y="1196752"/>
            <a:ext cx="4450253" cy="5184576"/>
          </a:xfrm>
        </p:spPr>
        <p:txBody>
          <a:bodyPr>
            <a:normAutofit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/>
              <a:t>More projects on the campaign website: </a:t>
            </a:r>
            <a:r>
              <a:rPr lang="en-GB" sz="1800" b="1" dirty="0">
                <a:hlinkClick r:id="rId3"/>
              </a:rPr>
              <a:t>www.kazdydenpomahame.eu</a:t>
            </a:r>
            <a:r>
              <a:rPr lang="en-GB" sz="1800" b="1" dirty="0"/>
              <a:t> </a:t>
            </a:r>
            <a:endParaRPr lang="en-GB" sz="1100" b="1" dirty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/>
              <a:t>Expenditure: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dirty="0"/>
              <a:t>Production (McCann Erickson- Momentum): 2 428 000 CZK without VAT</a:t>
            </a:r>
            <a:endParaRPr lang="en-GB" sz="1000" dirty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dirty="0"/>
              <a:t>Media buying (</a:t>
            </a:r>
            <a:r>
              <a:rPr lang="en-GB" sz="1800" dirty="0" err="1"/>
              <a:t>Remmark</a:t>
            </a:r>
            <a:r>
              <a:rPr lang="en-GB" sz="1800" dirty="0"/>
              <a:t>): </a:t>
            </a:r>
            <a:br>
              <a:rPr lang="en-GB" sz="1800" dirty="0"/>
            </a:br>
            <a:r>
              <a:rPr lang="en-GB" sz="1800" dirty="0"/>
              <a:t>15 000 000 CZK without VAT </a:t>
            </a:r>
            <a:br>
              <a:rPr lang="en-GB" sz="1800" dirty="0"/>
            </a:br>
            <a:r>
              <a:rPr lang="en-GB" sz="1800" dirty="0"/>
              <a:t>(off-line) </a:t>
            </a:r>
            <a:br>
              <a:rPr lang="en-GB" sz="1800" dirty="0"/>
            </a:br>
            <a:r>
              <a:rPr lang="en-GB" sz="1800" dirty="0"/>
              <a:t>+ 2 479 000 CZK without VAT </a:t>
            </a:r>
            <a:br>
              <a:rPr lang="en-GB" sz="1800" dirty="0"/>
            </a:br>
            <a:r>
              <a:rPr lang="en-GB" sz="1800" dirty="0"/>
              <a:t>(on-line) 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 dirty="0"/>
              <a:t>TOTAL: 19 907 000 CZK without VAT</a:t>
            </a:r>
            <a:endParaRPr lang="en-GB" sz="800" dirty="0"/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400" dirty="0"/>
              <a:t>In preparation: post-test in 05-06/2019 (questionnaire survey, in-depth interviews + campaign data evaluation).</a:t>
            </a:r>
          </a:p>
          <a:p>
            <a:endParaRPr lang="en-GB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137" y="1196752"/>
            <a:ext cx="4450253" cy="8092083"/>
          </a:xfrm>
          <a:prstGeom prst="rect">
            <a:avLst/>
          </a:prstGeom>
        </p:spPr>
      </p:pic>
      <p:sp>
        <p:nvSpPr>
          <p:cNvPr id="5" name="Nadpis 2">
            <a:extLst>
              <a:ext uri="{FF2B5EF4-FFF2-40B4-BE49-F238E27FC236}">
                <a16:creationId xmlns:a16="http://schemas.microsoft.com/office/drawing/2014/main" id="{1EB942D2-00E8-5B44-9E65-0C1B718C38D8}"/>
              </a:ext>
            </a:extLst>
          </p:cNvPr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CAMPAIGN: 100 000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projects</a:t>
            </a:r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better</a:t>
            </a:r>
            <a:r>
              <a:rPr lang="cs-CZ" sz="22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22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Czechia</a:t>
            </a:r>
            <a:endParaRPr lang="cs-CZ" sz="2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368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Follow</a:t>
            </a:r>
            <a:r>
              <a:rPr lang="cs-CZ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-up </a:t>
            </a:r>
            <a:r>
              <a:rPr lang="cs-CZ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campaign</a:t>
            </a:r>
            <a:r>
              <a:rPr lang="cs-CZ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: REVITALISATION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508104" y="1196752"/>
            <a:ext cx="3456384" cy="5184576"/>
          </a:xfrm>
        </p:spPr>
        <p:txBody>
          <a:bodyPr>
            <a:normAutofit/>
          </a:bodyPr>
          <a:lstStyle/>
          <a:p>
            <a:pPr marL="277200" indent="0">
              <a:spcBef>
                <a:spcPts val="400"/>
              </a:spcBef>
            </a:pPr>
            <a:r>
              <a:rPr lang="en-GB" sz="1800"/>
              <a:t>The same claim: </a:t>
            </a:r>
            <a:r>
              <a:rPr lang="en-GB" sz="1800" b="1"/>
              <a:t>100 000 projects for better Czechia</a:t>
            </a:r>
          </a:p>
          <a:p>
            <a:pPr marL="277200" indent="0">
              <a:spcBef>
                <a:spcPts val="400"/>
              </a:spcBef>
            </a:pPr>
            <a:r>
              <a:rPr lang="en-GB" sz="1800"/>
              <a:t>Communication of </a:t>
            </a:r>
            <a:r>
              <a:rPr lang="en-GB" sz="1800" b="1"/>
              <a:t>13</a:t>
            </a:r>
            <a:r>
              <a:rPr lang="en-GB" sz="1800"/>
              <a:t> </a:t>
            </a:r>
            <a:r>
              <a:rPr lang="en-GB" sz="1800" b="1"/>
              <a:t>specific projects in the regions, </a:t>
            </a:r>
            <a:r>
              <a:rPr lang="en-GB" sz="1800"/>
              <a:t>which we use every day in the state </a:t>
            </a:r>
            <a:r>
              <a:rPr lang="en-GB" sz="1800" b="1"/>
              <a:t>BEFORE </a:t>
            </a:r>
            <a:r>
              <a:rPr lang="en-GB" sz="1800"/>
              <a:t>and</a:t>
            </a:r>
            <a:r>
              <a:rPr lang="en-GB" sz="1800" b="1"/>
              <a:t> AFTER </a:t>
            </a:r>
            <a:r>
              <a:rPr lang="en-GB" sz="1800"/>
              <a:t>investment</a:t>
            </a:r>
            <a:endParaRPr lang="en-GB" sz="1800" b="1"/>
          </a:p>
          <a:p>
            <a:pPr marL="277200" indent="0">
              <a:spcBef>
                <a:spcPts val="400"/>
              </a:spcBef>
            </a:pPr>
            <a:r>
              <a:rPr lang="en-GB" sz="1800" b="1"/>
              <a:t>Planned expenditure:</a:t>
            </a:r>
            <a:br>
              <a:rPr lang="en-GB" sz="1800" b="1"/>
            </a:br>
            <a:r>
              <a:rPr lang="en-GB" sz="1800"/>
              <a:t>up to 3,5 million CZK without VAT (production and media buying)</a:t>
            </a:r>
          </a:p>
          <a:p>
            <a:pPr marL="277200" indent="0">
              <a:spcBef>
                <a:spcPts val="400"/>
              </a:spcBef>
            </a:pPr>
            <a:r>
              <a:rPr lang="en-GB" sz="1800" b="1"/>
              <a:t>Planned launch:</a:t>
            </a:r>
            <a:br>
              <a:rPr lang="en-GB" sz="1800" b="1"/>
            </a:br>
            <a:r>
              <a:rPr lang="en-GB" sz="1800"/>
              <a:t>end of summer and autumn 2019</a:t>
            </a:r>
          </a:p>
          <a:p>
            <a:endParaRPr lang="en-GB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340768"/>
            <a:ext cx="2379648" cy="1783149"/>
          </a:xfrm>
          <a:prstGeom prst="rect">
            <a:avLst/>
          </a:prstGeom>
          <a:ln>
            <a:solidFill>
              <a:srgbClr val="000099"/>
            </a:solidFill>
          </a:ln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6956" y="1412777"/>
            <a:ext cx="2634439" cy="1584176"/>
          </a:xfrm>
          <a:prstGeom prst="rect">
            <a:avLst/>
          </a:prstGeom>
          <a:ln>
            <a:solidFill>
              <a:srgbClr val="000099"/>
            </a:solidFill>
          </a:ln>
        </p:spPr>
      </p:pic>
      <p:sp>
        <p:nvSpPr>
          <p:cNvPr id="6" name="Šipka doprava 5"/>
          <p:cNvSpPr/>
          <p:nvPr/>
        </p:nvSpPr>
        <p:spPr>
          <a:xfrm>
            <a:off x="2339752" y="1962549"/>
            <a:ext cx="906400" cy="4583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2788143" y="3028312"/>
            <a:ext cx="263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Ostrava: </a:t>
            </a:r>
            <a:r>
              <a:rPr lang="cs-CZ" dirty="0" err="1"/>
              <a:t>Svinov</a:t>
            </a:r>
            <a:r>
              <a:rPr lang="cs-CZ" dirty="0"/>
              <a:t> </a:t>
            </a:r>
            <a:r>
              <a:rPr lang="cs-CZ" dirty="0" err="1"/>
              <a:t>bridges</a:t>
            </a:r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5"/>
          <a:srcRect l="9292" r="23385"/>
          <a:stretch/>
        </p:blipFill>
        <p:spPr>
          <a:xfrm>
            <a:off x="149097" y="3456071"/>
            <a:ext cx="2842611" cy="1529793"/>
          </a:xfrm>
          <a:prstGeom prst="rect">
            <a:avLst/>
          </a:prstGeom>
          <a:ln>
            <a:solidFill>
              <a:srgbClr val="000099"/>
            </a:solidFill>
          </a:ln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9403" y="4828513"/>
            <a:ext cx="2978701" cy="1809328"/>
          </a:xfrm>
          <a:prstGeom prst="rect">
            <a:avLst/>
          </a:prstGeom>
          <a:ln>
            <a:solidFill>
              <a:srgbClr val="000099"/>
            </a:solidFill>
          </a:ln>
        </p:spPr>
      </p:pic>
      <p:sp>
        <p:nvSpPr>
          <p:cNvPr id="11" name="TextovéPole 10"/>
          <p:cNvSpPr txBox="1"/>
          <p:nvPr/>
        </p:nvSpPr>
        <p:spPr>
          <a:xfrm>
            <a:off x="99035" y="5268377"/>
            <a:ext cx="2312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BUILDING OF THE YEAR: New </a:t>
            </a:r>
            <a:r>
              <a:rPr lang="cs-CZ" dirty="0" err="1"/>
              <a:t>building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kindergarten</a:t>
            </a:r>
            <a:r>
              <a:rPr lang="cs-CZ" dirty="0"/>
              <a:t> „Úsměv“ in Benešov</a:t>
            </a:r>
          </a:p>
        </p:txBody>
      </p:sp>
      <p:sp>
        <p:nvSpPr>
          <p:cNvPr id="12" name="Šipka doprava 11"/>
          <p:cNvSpPr/>
          <p:nvPr/>
        </p:nvSpPr>
        <p:spPr>
          <a:xfrm rot="1874076">
            <a:off x="2141094" y="4660316"/>
            <a:ext cx="906400" cy="4583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ýbuch 1 12"/>
          <p:cNvSpPr/>
          <p:nvPr/>
        </p:nvSpPr>
        <p:spPr>
          <a:xfrm>
            <a:off x="3150599" y="3397644"/>
            <a:ext cx="2465517" cy="137244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b="1" dirty="0"/>
              <a:t>IN PREPARATION</a:t>
            </a:r>
          </a:p>
        </p:txBody>
      </p:sp>
    </p:spTree>
    <p:extLst>
      <p:ext uri="{BB962C8B-B14F-4D97-AF65-F5344CB8AC3E}">
        <p14:creationId xmlns:p14="http://schemas.microsoft.com/office/powerpoint/2010/main" val="1109929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411760" y="620688"/>
            <a:ext cx="6696744" cy="5760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PHOTO EXHIBITIONS: </a:t>
            </a:r>
            <a:r>
              <a:rPr lang="cs-CZ" sz="2000" b="1" dirty="0">
                <a:solidFill>
                  <a:srgbClr val="DB7D00"/>
                </a:solidFill>
                <a:latin typeface="Arial" pitchFamily="34" charset="0"/>
                <a:cs typeface="Arial" pitchFamily="34" charset="0"/>
              </a:rPr>
              <a:t>WHERE </a:t>
            </a:r>
            <a:r>
              <a:rPr lang="cs-CZ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THE EU FUNDS HELP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499992" y="1196752"/>
            <a:ext cx="4536504" cy="5184576"/>
          </a:xfrm>
        </p:spPr>
        <p:txBody>
          <a:bodyPr>
            <a:normAutofit/>
          </a:bodyPr>
          <a:lstStyle/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GB" sz="1600" b="1"/>
              <a:t>18 regional projects </a:t>
            </a:r>
            <a:r>
              <a:rPr lang="en-GB" sz="1600"/>
              <a:t>on big-format panels (A0)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GB" sz="1600"/>
              <a:t>unifying graphic features with the TV campaign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GB" sz="1600"/>
              <a:t>placed for </a:t>
            </a:r>
            <a:r>
              <a:rPr lang="en-GB" sz="1600" b="1"/>
              <a:t>3 weeks at busy places </a:t>
            </a:r>
            <a:r>
              <a:rPr lang="en-GB" sz="1600"/>
              <a:t>(stations, squares)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GB" sz="1600" b="1"/>
              <a:t>6 cities from April to June 2019</a:t>
            </a:r>
          </a:p>
          <a:p>
            <a:endParaRPr lang="en-GB"/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3356992"/>
            <a:ext cx="3497184" cy="2622888"/>
          </a:xfrm>
          <a:prstGeom prst="rect">
            <a:avLst/>
          </a:prstGeom>
          <a:ln>
            <a:solidFill>
              <a:srgbClr val="000099"/>
            </a:solidFill>
          </a:ln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1196752"/>
            <a:ext cx="3960440" cy="5300488"/>
          </a:xfrm>
          <a:prstGeom prst="rect">
            <a:avLst/>
          </a:prstGeom>
          <a:ln>
            <a:solidFill>
              <a:srgbClr val="000099"/>
            </a:solidFill>
          </a:ln>
        </p:spPr>
      </p:pic>
    </p:spTree>
    <p:extLst>
      <p:ext uri="{BB962C8B-B14F-4D97-AF65-F5344CB8AC3E}">
        <p14:creationId xmlns:p14="http://schemas.microsoft.com/office/powerpoint/2010/main" val="1716349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>
                <a:solidFill>
                  <a:srgbClr val="DB7D00"/>
                </a:solidFill>
                <a:latin typeface="Arial" pitchFamily="34" charset="0"/>
                <a:cs typeface="Arial" pitchFamily="34" charset="0"/>
              </a:rPr>
              <a:t>WHERE </a:t>
            </a:r>
            <a:r>
              <a:rPr lang="cs-CZ" sz="24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THE EU FUNDS HELP</a:t>
            </a:r>
            <a:endParaRPr lang="cs-CZ" sz="2400" b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148064" y="1196752"/>
            <a:ext cx="3816424" cy="5184576"/>
          </a:xfrm>
        </p:spPr>
        <p:txBody>
          <a:bodyPr>
            <a:normAutofit/>
          </a:bodyPr>
          <a:lstStyle/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/>
              <a:t>Umbrella website about events for the public</a:t>
            </a:r>
          </a:p>
          <a:p>
            <a:pPr marL="277200" indent="0">
              <a:spcBef>
                <a:spcPts val="400"/>
              </a:spcBef>
              <a:spcAft>
                <a:spcPts val="400"/>
              </a:spcAft>
            </a:pPr>
            <a:r>
              <a:rPr lang="en-GB" sz="1800" b="1">
                <a:hlinkClick r:id="rId3"/>
              </a:rPr>
              <a:t>www.dotaceEU.cz/dod</a:t>
            </a:r>
            <a:endParaRPr lang="en-GB" sz="1800" b="1"/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GB" sz="1800" b="1"/>
              <a:t>Photo exhibitions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GB" sz="1800" b="1"/>
              <a:t>Wandering through projects</a:t>
            </a:r>
          </a:p>
          <a:p>
            <a:pPr marL="5629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GB" sz="1800" b="1"/>
              <a:t>Open Days</a:t>
            </a:r>
            <a:endParaRPr lang="en-GB"/>
          </a:p>
          <a:p>
            <a:r>
              <a:rPr lang="en-GB" sz="1800"/>
              <a:t>	Events for the public often lead to media coverage (Czech Radio report from the Europe Day 9. 5. 2019, Czech TV invitation to Open Day at Zbiroh 25. 5. etc.)</a:t>
            </a:r>
          </a:p>
          <a:p>
            <a:endParaRPr lang="en-GB" sz="180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79" y="1124744"/>
            <a:ext cx="4892626" cy="7287183"/>
          </a:xfrm>
          <a:prstGeom prst="rect">
            <a:avLst/>
          </a:prstGeom>
          <a:ln>
            <a:solidFill>
              <a:srgbClr val="000099"/>
            </a:solidFill>
          </a:ln>
        </p:spPr>
      </p:pic>
    </p:spTree>
    <p:extLst>
      <p:ext uri="{BB962C8B-B14F-4D97-AF65-F5344CB8AC3E}">
        <p14:creationId xmlns:p14="http://schemas.microsoft.com/office/powerpoint/2010/main" val="1999491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 txBox="1">
            <a:spLocks/>
          </p:cNvSpPr>
          <p:nvPr/>
        </p:nvSpPr>
        <p:spPr>
          <a:xfrm>
            <a:off x="2267744" y="548680"/>
            <a:ext cx="6696744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cs-CZ" sz="2400" b="1" dirty="0">
                <a:solidFill>
                  <a:srgbClr val="DB7D00"/>
                </a:solidFill>
                <a:latin typeface="Arial" pitchFamily="34" charset="0"/>
                <a:cs typeface="Arial" pitchFamily="34" charset="0"/>
              </a:rPr>
              <a:t>WHERE </a:t>
            </a:r>
            <a:r>
              <a:rPr lang="cs-CZ" sz="24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THE EU FUNDS HELP</a:t>
            </a:r>
            <a:endParaRPr lang="cs-CZ" sz="2400" b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860032" y="1124744"/>
            <a:ext cx="38884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/>
              <a:t>Open days at projects supported from the ESI Funds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b="1" dirty="0"/>
              <a:t>14 events </a:t>
            </a:r>
            <a:r>
              <a:rPr lang="en-GB" dirty="0"/>
              <a:t>for the public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dirty="0"/>
              <a:t>10 000+ expected visitors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dirty="0"/>
              <a:t>excursions, seminars, competitions and presentations of local beneficiaries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dirty="0"/>
              <a:t>realisation in May, June and September 2019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dirty="0"/>
              <a:t>promotion on Facebook + PR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dirty="0"/>
              <a:t>promotion of the 15th anniversary of Czech accession to the EU logo</a:t>
            </a:r>
          </a:p>
          <a:p>
            <a:endParaRPr lang="en-GB" dirty="0"/>
          </a:p>
        </p:txBody>
      </p:sp>
      <p:graphicFrame>
        <p:nvGraphicFramePr>
          <p:cNvPr id="9" name="Zástupný symbol pro obsah 8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419542"/>
              </p:ext>
            </p:extLst>
          </p:nvPr>
        </p:nvGraphicFramePr>
        <p:xfrm>
          <a:off x="5472100" y="5367977"/>
          <a:ext cx="2952328" cy="509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Acrobat Document" r:id="rId4" imgW="6181556" imgH="1066800" progId="AcroExch.Document.DC">
                  <p:embed/>
                </p:oleObj>
              </mc:Choice>
              <mc:Fallback>
                <p:oleObj name="Acrobat Document" r:id="rId4" imgW="6181556" imgH="10668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72100" y="5367977"/>
                        <a:ext cx="2952328" cy="509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Obráze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3421413" cy="6191654"/>
          </a:xfrm>
          <a:prstGeom prst="rect">
            <a:avLst/>
          </a:prstGeom>
          <a:ln>
            <a:solidFill>
              <a:srgbClr val="000099"/>
            </a:solidFill>
          </a:ln>
        </p:spPr>
      </p:pic>
    </p:spTree>
    <p:extLst>
      <p:ext uri="{BB962C8B-B14F-4D97-AF65-F5344CB8AC3E}">
        <p14:creationId xmlns:p14="http://schemas.microsoft.com/office/powerpoint/2010/main" val="2470749179"/>
      </p:ext>
    </p:extLst>
  </p:cSld>
  <p:clrMapOvr>
    <a:masterClrMapping/>
  </p:clrMapOvr>
</p:sld>
</file>

<file path=ppt/theme/theme1.xml><?xml version="1.0" encoding="utf-8"?>
<a:theme xmlns:a="http://schemas.openxmlformats.org/drawingml/2006/main" name="MMR_OPTP_NOK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</TotalTime>
  <Words>524</Words>
  <Application>Microsoft Macintosh PowerPoint</Application>
  <PresentationFormat>On-screen Show (4:3)</PresentationFormat>
  <Paragraphs>100</Paragraphs>
  <Slides>13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Wingdings</vt:lpstr>
      <vt:lpstr>MMR_OPTP_NOK_klas</vt:lpstr>
      <vt:lpstr>Acrobat Document</vt:lpstr>
      <vt:lpstr>Publicity Selected communication activities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Vaner Lukáš</dc:creator>
  <cp:lastModifiedBy>Ngo NgocAnh</cp:lastModifiedBy>
  <cp:revision>126</cp:revision>
  <cp:lastPrinted>2016-02-23T18:29:54Z</cp:lastPrinted>
  <dcterms:created xsi:type="dcterms:W3CDTF">2014-02-26T13:27:39Z</dcterms:created>
  <dcterms:modified xsi:type="dcterms:W3CDTF">2019-05-16T15:00:50Z</dcterms:modified>
</cp:coreProperties>
</file>